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9" r:id="rId5"/>
    <p:sldMasterId id="2147484307" r:id="rId6"/>
  </p:sldMasterIdLst>
  <p:notesMasterIdLst>
    <p:notesMasterId r:id="rId41"/>
  </p:notesMasterIdLst>
  <p:handoutMasterIdLst>
    <p:handoutMasterId r:id="rId42"/>
  </p:handoutMasterIdLst>
  <p:sldIdLst>
    <p:sldId id="1368" r:id="rId7"/>
    <p:sldId id="1505" r:id="rId8"/>
    <p:sldId id="1475" r:id="rId9"/>
    <p:sldId id="1476" r:id="rId10"/>
    <p:sldId id="1460" r:id="rId11"/>
    <p:sldId id="1461" r:id="rId12"/>
    <p:sldId id="1467" r:id="rId13"/>
    <p:sldId id="1470" r:id="rId14"/>
    <p:sldId id="1501" r:id="rId15"/>
    <p:sldId id="1477" r:id="rId16"/>
    <p:sldId id="1482" r:id="rId17"/>
    <p:sldId id="1483" r:id="rId18"/>
    <p:sldId id="1484" r:id="rId19"/>
    <p:sldId id="1478" r:id="rId20"/>
    <p:sldId id="1486" r:id="rId21"/>
    <p:sldId id="1497" r:id="rId22"/>
    <p:sldId id="1498" r:id="rId23"/>
    <p:sldId id="1504" r:id="rId24"/>
    <p:sldId id="1485" r:id="rId25"/>
    <p:sldId id="1479" r:id="rId26"/>
    <p:sldId id="1490" r:id="rId27"/>
    <p:sldId id="1491" r:id="rId28"/>
    <p:sldId id="1492" r:id="rId29"/>
    <p:sldId id="1488" r:id="rId30"/>
    <p:sldId id="1480" r:id="rId31"/>
    <p:sldId id="1493" r:id="rId32"/>
    <p:sldId id="1481" r:id="rId33"/>
    <p:sldId id="1495" r:id="rId34"/>
    <p:sldId id="1494" r:id="rId35"/>
    <p:sldId id="1496" r:id="rId36"/>
    <p:sldId id="1502" r:id="rId37"/>
    <p:sldId id="1500" r:id="rId38"/>
    <p:sldId id="1506" r:id="rId39"/>
    <p:sldId id="1489" r:id="rId4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505"/>
            <p14:sldId id="1475"/>
          </p14:sldIdLst>
        </p14:section>
        <p14:section name="Problem and Promise" id="{1054E6FD-F339-4053-86A5-9AFCF4196843}">
          <p14:sldIdLst>
            <p14:sldId id="1476"/>
            <p14:sldId id="1460"/>
            <p14:sldId id="1461"/>
            <p14:sldId id="1467"/>
            <p14:sldId id="1470"/>
            <p14:sldId id="1501"/>
          </p14:sldIdLst>
        </p14:section>
        <p14:section name="How it works" id="{45D416AF-1093-46B2-9562-7E602B172CC7}">
          <p14:sldIdLst>
            <p14:sldId id="1477"/>
            <p14:sldId id="1482"/>
            <p14:sldId id="1483"/>
            <p14:sldId id="1484"/>
          </p14:sldIdLst>
        </p14:section>
        <p14:section name="User controls" id="{B7589D9B-56B9-4A41-B571-E6BC0EF622DA}">
          <p14:sldIdLst>
            <p14:sldId id="1478"/>
            <p14:sldId id="1486"/>
            <p14:sldId id="1497"/>
            <p14:sldId id="1498"/>
            <p14:sldId id="1504"/>
            <p14:sldId id="1485"/>
          </p14:sldIdLst>
        </p14:section>
        <p14:section name="Admin controls" id="{13E8E725-53BA-8345-96A8-B37483AE82DC}">
          <p14:sldIdLst>
            <p14:sldId id="1479"/>
            <p14:sldId id="1490"/>
            <p14:sldId id="1491"/>
            <p14:sldId id="1492"/>
            <p14:sldId id="1488"/>
          </p14:sldIdLst>
        </p14:section>
        <p14:section name="Result" id="{FEFDFA2F-070F-D34E-8881-AD6B6CEA8CCF}">
          <p14:sldIdLst>
            <p14:sldId id="1480"/>
            <p14:sldId id="1493"/>
          </p14:sldIdLst>
        </p14:section>
        <p14:section name="Futures" id="{03DB3482-F95A-114B-B56A-A49CB9A72F19}">
          <p14:sldIdLst>
            <p14:sldId id="1481"/>
            <p14:sldId id="1495"/>
            <p14:sldId id="1494"/>
            <p14:sldId id="1496"/>
            <p14:sldId id="1502"/>
            <p14:sldId id="1500"/>
            <p14:sldId id="1506"/>
            <p14:sldId id="1489"/>
          </p14:sldIdLst>
        </p14:section>
        <p14:section name="End" id="{A332B2E7-6DA0-A546-8097-B0F05974FAE5}">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cmAuthor>
  <p:cmAuthor id="3" name="Mary Feil-Jacobs" initials="MF" lastIdx="2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30" autoAdjust="0"/>
    <p:restoredTop sz="92939" autoAdjust="0"/>
  </p:normalViewPr>
  <p:slideViewPr>
    <p:cSldViewPr>
      <p:cViewPr varScale="1">
        <p:scale>
          <a:sx n="121" d="100"/>
          <a:sy n="121" d="100"/>
        </p:scale>
        <p:origin x="90" y="96"/>
      </p:cViewPr>
      <p:guideLst>
        <p:guide orient="horz" pos="2203"/>
        <p:guide pos="3917"/>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Managing E-mail</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28</c:v>
                </c:pt>
              </c:numCache>
            </c:numRef>
          </c:val>
          <c:extLst>
            <c:ext xmlns:c16="http://schemas.microsoft.com/office/drawing/2014/chart" uri="{C3380CC4-5D6E-409C-BE32-E72D297353CC}">
              <c16:uniqueId val="{00000000-02C3-43BF-9E9C-656D95E507B4}"/>
            </c:ext>
          </c:extLst>
        </c:ser>
        <c:ser>
          <c:idx val="1"/>
          <c:order val="1"/>
          <c:tx>
            <c:strRef>
              <c:f>Sheet1!$C$1</c:f>
              <c:strCache>
                <c:ptCount val="1"/>
                <c:pt idx="0">
                  <c:v>Searching &amp; Gathering Info</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19</c:v>
                </c:pt>
              </c:numCache>
            </c:numRef>
          </c:val>
          <c:extLst>
            <c:ext xmlns:c16="http://schemas.microsoft.com/office/drawing/2014/chart" uri="{C3380CC4-5D6E-409C-BE32-E72D297353CC}">
              <c16:uniqueId val="{00000001-02C3-43BF-9E9C-656D95E507B4}"/>
            </c:ext>
          </c:extLst>
        </c:ser>
        <c:ser>
          <c:idx val="2"/>
          <c:order val="2"/>
          <c:tx>
            <c:strRef>
              <c:f>Sheet1!$D$1</c:f>
              <c:strCache>
                <c:ptCount val="1"/>
                <c:pt idx="0">
                  <c:v>Collaborating Internally</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14</c:v>
                </c:pt>
              </c:numCache>
            </c:numRef>
          </c:val>
          <c:extLst>
            <c:ext xmlns:c16="http://schemas.microsoft.com/office/drawing/2014/chart" uri="{C3380CC4-5D6E-409C-BE32-E72D297353CC}">
              <c16:uniqueId val="{00000002-02C3-43BF-9E9C-656D95E507B4}"/>
            </c:ext>
          </c:extLst>
        </c:ser>
        <c:ser>
          <c:idx val="3"/>
          <c:order val="3"/>
          <c:tx>
            <c:strRef>
              <c:f>Sheet1!$E$1</c:f>
              <c:strCache>
                <c:ptCount val="1"/>
                <c:pt idx="0">
                  <c:v>Role-Specific Tasks</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39</c:v>
                </c:pt>
              </c:numCache>
            </c:numRef>
          </c:val>
          <c:extLst>
            <c:ext xmlns:c16="http://schemas.microsoft.com/office/drawing/2014/chart" uri="{C3380CC4-5D6E-409C-BE32-E72D297353CC}">
              <c16:uniqueId val="{00000003-02C3-43BF-9E9C-656D95E507B4}"/>
            </c:ext>
          </c:extLst>
        </c:ser>
        <c:dLbls>
          <c:showLegendKey val="0"/>
          <c:showVal val="0"/>
          <c:showCatName val="0"/>
          <c:showSerName val="0"/>
          <c:showPercent val="0"/>
          <c:showBubbleSize val="0"/>
        </c:dLbls>
        <c:gapWidth val="150"/>
        <c:overlap val="100"/>
        <c:axId val="1415244512"/>
        <c:axId val="1415246144"/>
      </c:barChart>
      <c:catAx>
        <c:axId val="1415244512"/>
        <c:scaling>
          <c:orientation val="minMax"/>
        </c:scaling>
        <c:delete val="1"/>
        <c:axPos val="b"/>
        <c:numFmt formatCode="General" sourceLinked="1"/>
        <c:majorTickMark val="none"/>
        <c:minorTickMark val="none"/>
        <c:tickLblPos val="nextTo"/>
        <c:crossAx val="1415246144"/>
        <c:crosses val="autoZero"/>
        <c:auto val="1"/>
        <c:lblAlgn val="ctr"/>
        <c:lblOffset val="100"/>
        <c:noMultiLvlLbl val="0"/>
      </c:catAx>
      <c:valAx>
        <c:axId val="1415246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5244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9C5-4DFF-8A6D-92E6E93CC12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9C5-4DFF-8A6D-92E6E93CC124}"/>
              </c:ext>
            </c:extLst>
          </c:dPt>
          <c:cat>
            <c:strRef>
              <c:f>Sheet1!$A$2:$A$3</c:f>
              <c:strCache>
                <c:ptCount val="2"/>
                <c:pt idx="0">
                  <c:v>1st Qtr</c:v>
                </c:pt>
                <c:pt idx="1">
                  <c:v>2nd Qtr</c:v>
                </c:pt>
              </c:strCache>
            </c:strRef>
          </c:cat>
          <c:val>
            <c:numRef>
              <c:f>Sheet1!$B$2:$B$3</c:f>
              <c:numCache>
                <c:formatCode>General</c:formatCode>
                <c:ptCount val="2"/>
                <c:pt idx="0">
                  <c:v>38</c:v>
                </c:pt>
                <c:pt idx="1">
                  <c:v>62</c:v>
                </c:pt>
              </c:numCache>
            </c:numRef>
          </c:val>
          <c:extLst>
            <c:ext xmlns:c16="http://schemas.microsoft.com/office/drawing/2014/chart" uri="{C3380CC4-5D6E-409C-BE32-E72D297353CC}">
              <c16:uniqueId val="{00000004-99C5-4DFF-8A6D-92E6E93CC1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t>Precision and Recall</a:t>
            </a:r>
            <a:r>
              <a:rPr lang="en-GB" sz="1400" baseline="0"/>
              <a:t> versus Threshold</a:t>
            </a:r>
            <a:endParaRPr lang="en-GB" sz="1400"/>
          </a:p>
        </c:rich>
      </c:tx>
      <c:overlay val="0"/>
      <c:spPr>
        <a:noFill/>
        <a:ln>
          <a:noFill/>
        </a:ln>
        <a:effectLst/>
      </c:spPr>
    </c:title>
    <c:autoTitleDeleted val="0"/>
    <c:plotArea>
      <c:layout/>
      <c:lineChart>
        <c:grouping val="standard"/>
        <c:varyColors val="0"/>
        <c:ser>
          <c:idx val="0"/>
          <c:order val="0"/>
          <c:tx>
            <c:strRef>
              <c:f>Sheet1!$B$1</c:f>
              <c:strCache>
                <c:ptCount val="1"/>
                <c:pt idx="0">
                  <c:v>Precision</c:v>
                </c:pt>
              </c:strCache>
            </c:strRef>
          </c:tx>
          <c:spPr>
            <a:ln w="63500" cap="rnd">
              <a:solidFill>
                <a:schemeClr val="accent1"/>
              </a:solidFill>
              <a:round/>
            </a:ln>
            <a:effectLst/>
          </c:spPr>
          <c:marker>
            <c:symbol val="none"/>
          </c:marker>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pt idx="0">
                  <c:v>0</c:v>
                </c:pt>
                <c:pt idx="1">
                  <c:v>0.1</c:v>
                </c:pt>
                <c:pt idx="2">
                  <c:v>0.3</c:v>
                </c:pt>
                <c:pt idx="3">
                  <c:v>0.45</c:v>
                </c:pt>
                <c:pt idx="4">
                  <c:v>0.55000000000000004</c:v>
                </c:pt>
                <c:pt idx="5">
                  <c:v>0.65</c:v>
                </c:pt>
                <c:pt idx="6">
                  <c:v>0.69</c:v>
                </c:pt>
                <c:pt idx="7">
                  <c:v>0.75</c:v>
                </c:pt>
                <c:pt idx="8">
                  <c:v>0.8</c:v>
                </c:pt>
                <c:pt idx="9">
                  <c:v>0.84</c:v>
                </c:pt>
                <c:pt idx="10">
                  <c:v>0.88</c:v>
                </c:pt>
                <c:pt idx="11">
                  <c:v>0.9</c:v>
                </c:pt>
                <c:pt idx="12">
                  <c:v>0.92</c:v>
                </c:pt>
                <c:pt idx="13">
                  <c:v>0.93</c:v>
                </c:pt>
                <c:pt idx="14">
                  <c:v>0.94</c:v>
                </c:pt>
                <c:pt idx="15">
                  <c:v>0.95</c:v>
                </c:pt>
                <c:pt idx="16">
                  <c:v>0.96</c:v>
                </c:pt>
                <c:pt idx="17">
                  <c:v>0.97</c:v>
                </c:pt>
                <c:pt idx="18">
                  <c:v>0.98</c:v>
                </c:pt>
                <c:pt idx="19">
                  <c:v>0.99</c:v>
                </c:pt>
                <c:pt idx="20">
                  <c:v>1</c:v>
                </c:pt>
              </c:numCache>
            </c:numRef>
          </c:val>
          <c:smooth val="0"/>
          <c:extLst>
            <c:ext xmlns:c16="http://schemas.microsoft.com/office/drawing/2014/chart" uri="{C3380CC4-5D6E-409C-BE32-E72D297353CC}">
              <c16:uniqueId val="{00000000-96DE-4E9B-A303-775A5EC2B83C}"/>
            </c:ext>
          </c:extLst>
        </c:ser>
        <c:ser>
          <c:idx val="1"/>
          <c:order val="1"/>
          <c:tx>
            <c:strRef>
              <c:f>Sheet1!$C$1</c:f>
              <c:strCache>
                <c:ptCount val="1"/>
                <c:pt idx="0">
                  <c:v>Recall</c:v>
                </c:pt>
              </c:strCache>
            </c:strRef>
          </c:tx>
          <c:spPr>
            <a:ln w="63500" cap="rnd">
              <a:solidFill>
                <a:schemeClr val="accent2"/>
              </a:solidFill>
              <a:round/>
            </a:ln>
            <a:effectLst/>
          </c:spPr>
          <c:marker>
            <c:symbol val="none"/>
          </c:marker>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Sheet1!$C$2:$C$22</c:f>
              <c:numCache>
                <c:formatCode>General</c:formatCode>
                <c:ptCount val="21"/>
                <c:pt idx="0">
                  <c:v>1</c:v>
                </c:pt>
                <c:pt idx="1">
                  <c:v>0.99</c:v>
                </c:pt>
                <c:pt idx="2">
                  <c:v>0.97</c:v>
                </c:pt>
                <c:pt idx="3">
                  <c:v>0.95</c:v>
                </c:pt>
                <c:pt idx="4">
                  <c:v>0.92</c:v>
                </c:pt>
                <c:pt idx="5">
                  <c:v>0.91</c:v>
                </c:pt>
                <c:pt idx="6">
                  <c:v>0.9</c:v>
                </c:pt>
                <c:pt idx="7">
                  <c:v>0.89</c:v>
                </c:pt>
                <c:pt idx="8">
                  <c:v>0.88</c:v>
                </c:pt>
                <c:pt idx="9">
                  <c:v>0.86</c:v>
                </c:pt>
                <c:pt idx="10">
                  <c:v>0.83</c:v>
                </c:pt>
                <c:pt idx="11">
                  <c:v>0.8</c:v>
                </c:pt>
                <c:pt idx="12">
                  <c:v>0.78</c:v>
                </c:pt>
                <c:pt idx="13">
                  <c:v>0.76</c:v>
                </c:pt>
                <c:pt idx="14">
                  <c:v>0.75</c:v>
                </c:pt>
                <c:pt idx="15">
                  <c:v>0.71</c:v>
                </c:pt>
                <c:pt idx="16">
                  <c:v>0.64</c:v>
                </c:pt>
                <c:pt idx="17">
                  <c:v>0.6</c:v>
                </c:pt>
                <c:pt idx="18">
                  <c:v>0.52</c:v>
                </c:pt>
                <c:pt idx="19">
                  <c:v>0.36</c:v>
                </c:pt>
                <c:pt idx="20">
                  <c:v>0</c:v>
                </c:pt>
              </c:numCache>
            </c:numRef>
          </c:val>
          <c:smooth val="0"/>
          <c:extLst>
            <c:ext xmlns:c16="http://schemas.microsoft.com/office/drawing/2014/chart" uri="{C3380CC4-5D6E-409C-BE32-E72D297353CC}">
              <c16:uniqueId val="{00000001-96DE-4E9B-A303-775A5EC2B83C}"/>
            </c:ext>
          </c:extLst>
        </c:ser>
        <c:dLbls>
          <c:showLegendKey val="0"/>
          <c:showVal val="0"/>
          <c:showCatName val="0"/>
          <c:showSerName val="0"/>
          <c:showPercent val="0"/>
          <c:showBubbleSize val="0"/>
        </c:dLbls>
        <c:smooth val="0"/>
        <c:axId val="1382582384"/>
        <c:axId val="1382584016"/>
      </c:lineChart>
      <c:catAx>
        <c:axId val="138258238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Threshold</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2584016"/>
        <c:crosses val="autoZero"/>
        <c:auto val="1"/>
        <c:lblAlgn val="ctr"/>
        <c:lblOffset val="100"/>
        <c:noMultiLvlLbl val="0"/>
      </c:catAx>
      <c:valAx>
        <c:axId val="138258401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Precision/Recal</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2582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cdr:x>
      <cdr:y>0.09859</cdr:y>
    </cdr:from>
    <cdr:to>
      <cdr:x>0.88095</cdr:x>
      <cdr:y>0.8169</cdr:y>
    </cdr:to>
    <cdr:sp macro="" textlink="">
      <cdr:nvSpPr>
        <cdr:cNvPr id="6" name="Rectangle 5"/>
        <cdr:cNvSpPr/>
      </cdr:nvSpPr>
      <cdr:spPr bwMode="auto">
        <a:xfrm xmlns:a="http://schemas.openxmlformats.org/drawingml/2006/main">
          <a:off x="4536504" y="504056"/>
          <a:ext cx="3456384" cy="3672408"/>
        </a:xfrm>
        <a:prstGeom xmlns:a="http://schemas.openxmlformats.org/drawingml/2006/main" prst="rect">
          <a:avLst/>
        </a:prstGeom>
        <a:solidFill xmlns:a="http://schemas.openxmlformats.org/drawingml/2006/main">
          <a:schemeClr val="tx2">
            <a:lumMod val="40000"/>
            <a:lumOff val="60000"/>
            <a:alpha val="39000"/>
          </a:schemeClr>
        </a:solidFill>
        <a:ln xmlns:a="http://schemas.openxmlformats.org/drawingml/2006/main">
          <a:noFill/>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horz" wrap="square" lIns="0" tIns="46637" rIns="0" bIns="46637"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5/5/2015 4:36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5/5/2015 4:36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5/5/2015 4:36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82182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4:36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613642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5/5/2015 4:36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34</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158176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5</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5/5/2015 4:36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13815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6</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5/5/2015 4:36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759944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7</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5/5/2015 4:36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2573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8</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5/5/2015 4:36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120025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42956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MEC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5/5/2015 4:36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704168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018352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BE17B-3E20-4BC6-9B46-779D5FD414AF}" type="datetimeFigureOut">
              <a:rPr lang="en-US" smtClean="0">
                <a:solidFill>
                  <a:prstClr val="black">
                    <a:tint val="75000"/>
                  </a:prstClr>
                </a:solidFill>
              </a:rPr>
              <a:pPr/>
              <a:t>5/5/2015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E426A4-199A-40DE-8BD1-51ED423D3A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965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29173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878841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1405779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839406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2386555"/>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3085571"/>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7173446"/>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5622882"/>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5551436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083628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2730652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0779056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60010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785172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1403987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92881726"/>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782850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88875189"/>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52022343"/>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385092663"/>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8362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366911"/>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284056"/>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219977"/>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3626778"/>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01179047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40333153"/>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5500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618944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840050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4433276"/>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9003106"/>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167610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0238261"/>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5858328"/>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5539107"/>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6634673"/>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1237642"/>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22315243"/>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928585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185545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9993169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08338361"/>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39424296"/>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35423765"/>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63817358"/>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871348139"/>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98000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012099"/>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960895"/>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6266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5113724"/>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5939951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90517534"/>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37075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7" r:id="rId28"/>
    <p:sldLayoutId id="2147484278"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383121542"/>
      </p:ext>
    </p:extLst>
  </p:cSld>
  <p:clrMap bg1="dk1" tx1="lt1" bg2="dk2"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 id="2147484302" r:id="rId23"/>
    <p:sldLayoutId id="2147484303" r:id="rId24"/>
    <p:sldLayoutId id="2147484304" r:id="rId25"/>
    <p:sldLayoutId id="2147484305" r:id="rId26"/>
    <p:sldLayoutId id="214748430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355230079"/>
      </p:ext>
    </p:extLst>
  </p:cSld>
  <p:clrMap bg1="dk1" tx1="lt1" bg2="dk2"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 id="2147484332" r:id="rId25"/>
    <p:sldLayoutId id="2147484333" r:id="rId26"/>
    <p:sldLayoutId id="2147484334"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6.xml"/><Relationship Id="rId5" Type="http://schemas.openxmlformats.org/officeDocument/2006/relationships/image" Target="../media/image40.png"/><Relationship Id="rId4" Type="http://schemas.openxmlformats.org/officeDocument/2006/relationships/hyperlink" Target="http://myignite.microsoft.com/"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1200187"/>
          </a:xfrm>
        </p:spPr>
        <p:txBody>
          <a:bodyPr/>
          <a:lstStyle/>
          <a:p>
            <a:r>
              <a:rPr lang="en-US" dirty="0" smtClean="0"/>
              <a:t>How does Clutter work?</a:t>
            </a:r>
            <a:endParaRPr lang="en-US" dirty="0"/>
          </a:p>
        </p:txBody>
      </p:sp>
    </p:spTree>
    <p:extLst>
      <p:ext uri="{BB962C8B-B14F-4D97-AF65-F5344CB8AC3E}">
        <p14:creationId xmlns:p14="http://schemas.microsoft.com/office/powerpoint/2010/main" val="19973958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22863" y="217700"/>
            <a:ext cx="5132386" cy="3324629"/>
            <a:chOff x="2264673" y="2053487"/>
            <a:chExt cx="6150046" cy="392342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36" y="3186472"/>
              <a:ext cx="625971" cy="6259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descr="C:\Users\jedelen\AppData\Local\Microsoft\Windows\Temporary Internet Files\Content.IE5\I2M374JR\MC90043160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765" y="3415562"/>
              <a:ext cx="1087439" cy="108743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530" y="4783582"/>
              <a:ext cx="436033" cy="4149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5008" y="4353301"/>
              <a:ext cx="425449" cy="4254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157733" y="4353301"/>
              <a:ext cx="452724" cy="84521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10" name="TextBox 9"/>
            <p:cNvSpPr txBox="1"/>
            <p:nvPr/>
          </p:nvSpPr>
          <p:spPr>
            <a:xfrm>
              <a:off x="2264673" y="3823439"/>
              <a:ext cx="1434891" cy="318100"/>
            </a:xfrm>
            <a:prstGeom prst="rect">
              <a:avLst/>
            </a:prstGeom>
            <a:noFill/>
          </p:spPr>
          <p:txBody>
            <a:bodyPr wrap="square" rtlCol="0">
              <a:spAutoFit/>
            </a:bodyPr>
            <a:lstStyle/>
            <a:p>
              <a:r>
                <a:rPr lang="en-US" sz="1467" dirty="0">
                  <a:latin typeface="Segoe UI" pitchFamily="34" charset="0"/>
                  <a:ea typeface="Segoe UI" pitchFamily="34" charset="0"/>
                  <a:cs typeface="Segoe UI" pitchFamily="34" charset="0"/>
                </a:rPr>
                <a:t>Mail Content</a:t>
              </a:r>
            </a:p>
          </p:txBody>
        </p:sp>
        <p:sp>
          <p:nvSpPr>
            <p:cNvPr id="11" name="TextBox 10"/>
            <p:cNvSpPr txBox="1"/>
            <p:nvPr/>
          </p:nvSpPr>
          <p:spPr>
            <a:xfrm>
              <a:off x="2666647" y="5198516"/>
              <a:ext cx="1434891" cy="375393"/>
            </a:xfrm>
            <a:prstGeom prst="rect">
              <a:avLst/>
            </a:prstGeom>
            <a:noFill/>
          </p:spPr>
          <p:txBody>
            <a:bodyPr wrap="square" rtlCol="0">
              <a:spAutoFit/>
            </a:bodyPr>
            <a:lstStyle/>
            <a:p>
              <a:pPr algn="ctr"/>
              <a:r>
                <a:rPr lang="en-US" sz="1467" dirty="0" smtClean="0">
                  <a:latin typeface="Segoe UI" pitchFamily="34" charset="0"/>
                  <a:ea typeface="Segoe UI" pitchFamily="34" charset="0"/>
                  <a:cs typeface="Segoe UI" pitchFamily="34" charset="0"/>
                </a:rPr>
                <a:t>Actions</a:t>
              </a:r>
              <a:endParaRPr lang="en-US" sz="1467" dirty="0">
                <a:latin typeface="Segoe UI" pitchFamily="34" charset="0"/>
                <a:ea typeface="Segoe UI" pitchFamily="34" charset="0"/>
                <a:cs typeface="Segoe UI" pitchFamily="34" charset="0"/>
              </a:endParaRPr>
            </a:p>
          </p:txBody>
        </p:sp>
        <p:cxnSp>
          <p:nvCxnSpPr>
            <p:cNvPr id="12" name="Straight Arrow Connector 11"/>
            <p:cNvCxnSpPr>
              <a:endCxn id="6" idx="1"/>
            </p:cNvCxnSpPr>
            <p:nvPr/>
          </p:nvCxnSpPr>
          <p:spPr>
            <a:xfrm>
              <a:off x="3349545" y="3577487"/>
              <a:ext cx="1061219" cy="381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699564" y="4172253"/>
              <a:ext cx="711200" cy="6113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37037" y="4503000"/>
              <a:ext cx="1434891" cy="318100"/>
            </a:xfrm>
            <a:prstGeom prst="rect">
              <a:avLst/>
            </a:prstGeom>
            <a:noFill/>
          </p:spPr>
          <p:txBody>
            <a:bodyPr wrap="square" rtlCol="0">
              <a:spAutoFit/>
            </a:bodyPr>
            <a:lstStyle/>
            <a:p>
              <a:pPr algn="ctr"/>
              <a:r>
                <a:rPr lang="en-US" sz="1467" dirty="0">
                  <a:latin typeface="Segoe UI" pitchFamily="34" charset="0"/>
                  <a:ea typeface="Segoe UI" pitchFamily="34" charset="0"/>
                  <a:cs typeface="Segoe UI" pitchFamily="34" charset="0"/>
                </a:rPr>
                <a:t>Analysis</a:t>
              </a:r>
            </a:p>
          </p:txBody>
        </p:sp>
        <p:sp>
          <p:nvSpPr>
            <p:cNvPr id="15" name="Cloud Callout 14"/>
            <p:cNvSpPr/>
            <p:nvPr/>
          </p:nvSpPr>
          <p:spPr>
            <a:xfrm>
              <a:off x="4410764" y="2053487"/>
              <a:ext cx="4003955" cy="1207974"/>
            </a:xfrm>
            <a:prstGeom prst="cloudCallout">
              <a:avLst>
                <a:gd name="adj1" fmla="val -22276"/>
                <a:gd name="adj2" fmla="val 7893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33" dirty="0" smtClean="0">
                  <a:latin typeface="Segoe UI" pitchFamily="34" charset="0"/>
                  <a:ea typeface="Segoe UI" pitchFamily="34" charset="0"/>
                  <a:cs typeface="Segoe UI" pitchFamily="34" charset="0"/>
                </a:rPr>
                <a:t>Who </a:t>
              </a:r>
              <a:r>
                <a:rPr lang="en-US" sz="1333" dirty="0">
                  <a:latin typeface="Segoe UI" pitchFamily="34" charset="0"/>
                  <a:ea typeface="Segoe UI" pitchFamily="34" charset="0"/>
                  <a:cs typeface="Segoe UI" pitchFamily="34" charset="0"/>
                </a:rPr>
                <a:t>Sent It?</a:t>
              </a:r>
            </a:p>
            <a:p>
              <a:pPr algn="ctr"/>
              <a:r>
                <a:rPr lang="en-US" sz="1333" dirty="0" smtClean="0">
                  <a:latin typeface="Segoe UI" pitchFamily="34" charset="0"/>
                  <a:ea typeface="Segoe UI" pitchFamily="34" charset="0"/>
                  <a:cs typeface="Segoe UI" pitchFamily="34" charset="0"/>
                </a:rPr>
                <a:t>Was it high importance?</a:t>
              </a:r>
            </a:p>
            <a:p>
              <a:pPr algn="ctr"/>
              <a:r>
                <a:rPr lang="en-US" sz="1333" dirty="0" smtClean="0">
                  <a:latin typeface="Segoe UI" pitchFamily="34" charset="0"/>
                  <a:ea typeface="Segoe UI" pitchFamily="34" charset="0"/>
                  <a:cs typeface="Segoe UI" pitchFamily="34" charset="0"/>
                </a:rPr>
                <a:t>Are you on the to line?</a:t>
              </a:r>
              <a:endParaRPr lang="en-US" sz="1333" dirty="0">
                <a:latin typeface="Segoe UI" pitchFamily="34" charset="0"/>
                <a:ea typeface="Segoe UI" pitchFamily="34" charset="0"/>
                <a:cs typeface="Segoe UI" pitchFamily="34" charset="0"/>
              </a:endParaRPr>
            </a:p>
          </p:txBody>
        </p:sp>
        <p:sp>
          <p:nvSpPr>
            <p:cNvPr id="16" name="Cloud Callout 15"/>
            <p:cNvSpPr/>
            <p:nvPr/>
          </p:nvSpPr>
          <p:spPr>
            <a:xfrm>
              <a:off x="4817164" y="4768935"/>
              <a:ext cx="3149600" cy="1207975"/>
            </a:xfrm>
            <a:prstGeom prst="cloudCallout">
              <a:avLst>
                <a:gd name="adj1" fmla="val -27088"/>
                <a:gd name="adj2" fmla="val -7363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33" dirty="0" smtClean="0">
                  <a:latin typeface="Segoe UI" pitchFamily="34" charset="0"/>
                  <a:ea typeface="Segoe UI" pitchFamily="34" charset="0"/>
                  <a:cs typeface="Segoe UI" pitchFamily="34" charset="0"/>
                </a:rPr>
                <a:t>Did you read it?</a:t>
              </a:r>
            </a:p>
            <a:p>
              <a:pPr algn="ctr"/>
              <a:r>
                <a:rPr lang="en-US" sz="1333" dirty="0" smtClean="0">
                  <a:latin typeface="Segoe UI" pitchFamily="34" charset="0"/>
                  <a:ea typeface="Segoe UI" pitchFamily="34" charset="0"/>
                  <a:cs typeface="Segoe UI" pitchFamily="34" charset="0"/>
                </a:rPr>
                <a:t>Did you reply to it?</a:t>
              </a:r>
            </a:p>
          </p:txBody>
        </p:sp>
        <p:cxnSp>
          <p:nvCxnSpPr>
            <p:cNvPr id="17" name="Straight Arrow Connector 16"/>
            <p:cNvCxnSpPr/>
            <p:nvPr/>
          </p:nvCxnSpPr>
          <p:spPr>
            <a:xfrm>
              <a:off x="5671928" y="3959280"/>
              <a:ext cx="25576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458035" y="1585044"/>
            <a:ext cx="3586750" cy="132343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200" dirty="0">
                <a:latin typeface="Segoe UI Light" pitchFamily="34" charset="0"/>
                <a:ea typeface="Segoe UI" pitchFamily="34" charset="0"/>
                <a:cs typeface="Segoe UI" pitchFamily="34" charset="0"/>
              </a:rPr>
              <a:t>Training</a:t>
            </a:r>
            <a:endParaRPr lang="en-US" sz="3200" dirty="0" smtClean="0">
              <a:latin typeface="Segoe UI Light" pitchFamily="34" charset="0"/>
              <a:ea typeface="Segoe UI" pitchFamily="34" charset="0"/>
              <a:cs typeface="Segoe UI" pitchFamily="34" charset="0"/>
            </a:endParaRPr>
          </a:p>
          <a:p>
            <a:pPr algn="ctr"/>
            <a:r>
              <a:rPr lang="en-US" sz="2400" dirty="0" smtClean="0">
                <a:latin typeface="Segoe UI Light" pitchFamily="34" charset="0"/>
                <a:ea typeface="Segoe UI" pitchFamily="34" charset="0"/>
                <a:cs typeface="Segoe UI" pitchFamily="34" charset="0"/>
              </a:rPr>
              <a:t>Your actions teach the personalized model</a:t>
            </a:r>
            <a:endParaRPr lang="en-US" sz="2000" dirty="0">
              <a:latin typeface="Segoe UI Light" pitchFamily="34" charset="0"/>
              <a:ea typeface="Segoe UI" pitchFamily="34" charset="0"/>
              <a:cs typeface="Segoe UI" pitchFamily="34" charset="0"/>
            </a:endParaRPr>
          </a:p>
        </p:txBody>
      </p:sp>
      <p:sp>
        <p:nvSpPr>
          <p:cNvPr id="19" name="TextBox 18"/>
          <p:cNvSpPr txBox="1"/>
          <p:nvPr/>
        </p:nvSpPr>
        <p:spPr>
          <a:xfrm>
            <a:off x="458035" y="5127072"/>
            <a:ext cx="3586750" cy="95410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200" dirty="0">
                <a:latin typeface="Segoe UI Light" pitchFamily="34" charset="0"/>
                <a:ea typeface="Segoe UI" pitchFamily="34" charset="0"/>
                <a:cs typeface="Segoe UI" pitchFamily="34" charset="0"/>
              </a:rPr>
              <a:t>Classification</a:t>
            </a:r>
            <a:endParaRPr lang="en-US" sz="3200" dirty="0" smtClean="0">
              <a:latin typeface="Segoe UI Light" pitchFamily="34" charset="0"/>
              <a:ea typeface="Segoe UI" pitchFamily="34" charset="0"/>
              <a:cs typeface="Segoe UI" pitchFamily="34" charset="0"/>
            </a:endParaRPr>
          </a:p>
          <a:p>
            <a:pPr algn="ctr"/>
            <a:r>
              <a:rPr lang="en-US" sz="2400" dirty="0">
                <a:latin typeface="Segoe UI Light" pitchFamily="34" charset="0"/>
                <a:ea typeface="Segoe UI" pitchFamily="34" charset="0"/>
                <a:cs typeface="Segoe UI" pitchFamily="34" charset="0"/>
              </a:rPr>
              <a:t>Applying that learning</a:t>
            </a:r>
          </a:p>
        </p:txBody>
      </p:sp>
      <p:grpSp>
        <p:nvGrpSpPr>
          <p:cNvPr id="20" name="Group 19"/>
          <p:cNvGrpSpPr/>
          <p:nvPr/>
        </p:nvGrpSpPr>
        <p:grpSpPr>
          <a:xfrm>
            <a:off x="4600866" y="3794181"/>
            <a:ext cx="5206699" cy="3020048"/>
            <a:chOff x="2178290" y="1951883"/>
            <a:chExt cx="6051311" cy="4128638"/>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751" y="2666456"/>
              <a:ext cx="625971" cy="6259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2" descr="C:\Users\jedelen\AppData\Local\Microsoft\Windows\Temporary Internet Files\Content.IE5\I2M374JR\MC90043160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765" y="3415562"/>
              <a:ext cx="1087439" cy="1087439"/>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2259952" y="3330238"/>
              <a:ext cx="1434891" cy="318100"/>
            </a:xfrm>
            <a:prstGeom prst="rect">
              <a:avLst/>
            </a:prstGeom>
            <a:noFill/>
          </p:spPr>
          <p:txBody>
            <a:bodyPr wrap="square" rtlCol="0">
              <a:spAutoFit/>
            </a:bodyPr>
            <a:lstStyle/>
            <a:p>
              <a:r>
                <a:rPr lang="en-US" sz="1467" dirty="0">
                  <a:latin typeface="Segoe UI" pitchFamily="34" charset="0"/>
                  <a:ea typeface="Segoe UI" pitchFamily="34" charset="0"/>
                  <a:cs typeface="Segoe UI" pitchFamily="34" charset="0"/>
                </a:rPr>
                <a:t>Mail Content</a:t>
              </a:r>
            </a:p>
          </p:txBody>
        </p:sp>
        <p:cxnSp>
          <p:nvCxnSpPr>
            <p:cNvPr id="24" name="Straight Arrow Connector 23"/>
            <p:cNvCxnSpPr>
              <a:endCxn id="22" idx="1"/>
            </p:cNvCxnSpPr>
            <p:nvPr/>
          </p:nvCxnSpPr>
          <p:spPr>
            <a:xfrm>
              <a:off x="3349545" y="3577487"/>
              <a:ext cx="1061219" cy="381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237037" y="4503000"/>
              <a:ext cx="1434891" cy="318100"/>
            </a:xfrm>
            <a:prstGeom prst="rect">
              <a:avLst/>
            </a:prstGeom>
            <a:noFill/>
          </p:spPr>
          <p:txBody>
            <a:bodyPr wrap="square" rtlCol="0">
              <a:spAutoFit/>
            </a:bodyPr>
            <a:lstStyle/>
            <a:p>
              <a:pPr algn="ctr"/>
              <a:r>
                <a:rPr lang="en-US" sz="1467" dirty="0">
                  <a:latin typeface="Segoe UI" pitchFamily="34" charset="0"/>
                  <a:ea typeface="Segoe UI" pitchFamily="34" charset="0"/>
                  <a:cs typeface="Segoe UI" pitchFamily="34" charset="0"/>
                </a:rPr>
                <a:t>Analysis</a:t>
              </a:r>
            </a:p>
          </p:txBody>
        </p:sp>
        <p:sp>
          <p:nvSpPr>
            <p:cNvPr id="26" name="Cloud Callout 25"/>
            <p:cNvSpPr/>
            <p:nvPr/>
          </p:nvSpPr>
          <p:spPr>
            <a:xfrm>
              <a:off x="4410763" y="1951883"/>
              <a:ext cx="3818838" cy="1309579"/>
            </a:xfrm>
            <a:prstGeom prst="cloudCallout">
              <a:avLst>
                <a:gd name="adj1" fmla="val -22276"/>
                <a:gd name="adj2" fmla="val 7893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33" dirty="0">
                  <a:latin typeface="Segoe UI" pitchFamily="34" charset="0"/>
                  <a:ea typeface="Segoe UI" pitchFamily="34" charset="0"/>
                  <a:cs typeface="Segoe UI" pitchFamily="34" charset="0"/>
                </a:rPr>
                <a:t>Who Sent It?</a:t>
              </a:r>
            </a:p>
            <a:p>
              <a:pPr algn="ctr"/>
              <a:r>
                <a:rPr lang="en-US" sz="1333" dirty="0">
                  <a:latin typeface="Segoe UI" pitchFamily="34" charset="0"/>
                  <a:ea typeface="Segoe UI" pitchFamily="34" charset="0"/>
                  <a:cs typeface="Segoe UI" pitchFamily="34" charset="0"/>
                </a:rPr>
                <a:t>Was it high importance?</a:t>
              </a:r>
            </a:p>
            <a:p>
              <a:pPr algn="ctr"/>
              <a:r>
                <a:rPr lang="en-US" sz="1333" dirty="0" smtClean="0">
                  <a:latin typeface="Segoe UI" pitchFamily="34" charset="0"/>
                  <a:ea typeface="Segoe UI" pitchFamily="34" charset="0"/>
                  <a:cs typeface="Segoe UI" pitchFamily="34" charset="0"/>
                </a:rPr>
                <a:t>Are you </a:t>
              </a:r>
              <a:r>
                <a:rPr lang="en-US" sz="1333" dirty="0">
                  <a:latin typeface="Segoe UI" pitchFamily="34" charset="0"/>
                  <a:ea typeface="Segoe UI" pitchFamily="34" charset="0"/>
                  <a:cs typeface="Segoe UI" pitchFamily="34" charset="0"/>
                </a:rPr>
                <a:t>on the to line?</a:t>
              </a:r>
            </a:p>
          </p:txBody>
        </p:sp>
        <p:sp>
          <p:nvSpPr>
            <p:cNvPr id="27" name="Cloud Callout 26"/>
            <p:cNvSpPr/>
            <p:nvPr/>
          </p:nvSpPr>
          <p:spPr>
            <a:xfrm>
              <a:off x="4817164" y="4768935"/>
              <a:ext cx="3149600" cy="1207975"/>
            </a:xfrm>
            <a:prstGeom prst="cloudCallout">
              <a:avLst>
                <a:gd name="adj1" fmla="val -27088"/>
                <a:gd name="adj2" fmla="val -7363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33" dirty="0" smtClean="0">
                  <a:latin typeface="Segoe UI" pitchFamily="34" charset="0"/>
                  <a:ea typeface="Segoe UI" pitchFamily="34" charset="0"/>
                  <a:cs typeface="Segoe UI" pitchFamily="34" charset="0"/>
                </a:rPr>
                <a:t>Will you treat the mail like clutter?</a:t>
              </a:r>
              <a:endParaRPr lang="en-US" sz="1333" dirty="0">
                <a:latin typeface="Segoe UI" pitchFamily="34" charset="0"/>
                <a:ea typeface="Segoe UI" pitchFamily="34" charset="0"/>
                <a:cs typeface="Segoe UI" pitchFamily="34" charset="0"/>
              </a:endParaRPr>
            </a:p>
          </p:txBody>
        </p:sp>
        <p:cxnSp>
          <p:nvCxnSpPr>
            <p:cNvPr id="28" name="Straight Arrow Connector 27"/>
            <p:cNvCxnSpPr/>
            <p:nvPr/>
          </p:nvCxnSpPr>
          <p:spPr>
            <a:xfrm>
              <a:off x="5671928" y="3959280"/>
              <a:ext cx="25576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178290" y="5028372"/>
              <a:ext cx="1434891" cy="1052149"/>
            </a:xfrm>
            <a:prstGeom prst="rect">
              <a:avLst/>
            </a:prstGeom>
            <a:noFill/>
          </p:spPr>
          <p:txBody>
            <a:bodyPr wrap="square" rtlCol="0">
              <a:spAutoFit/>
            </a:bodyPr>
            <a:lstStyle/>
            <a:p>
              <a:pPr algn="ctr"/>
              <a:r>
                <a:rPr lang="en-US" sz="1467" dirty="0">
                  <a:latin typeface="Segoe UI" pitchFamily="34" charset="0"/>
                  <a:ea typeface="Segoe UI" pitchFamily="34" charset="0"/>
                  <a:cs typeface="Segoe UI" pitchFamily="34" charset="0"/>
                </a:rPr>
                <a:t>Learning Summary</a:t>
              </a:r>
            </a:p>
            <a:p>
              <a:pPr algn="ctr"/>
              <a:r>
                <a:rPr lang="en-US" sz="1467" dirty="0">
                  <a:latin typeface="Segoe UI" pitchFamily="34" charset="0"/>
                  <a:ea typeface="Segoe UI" pitchFamily="34" charset="0"/>
                  <a:cs typeface="Segoe UI" pitchFamily="34" charset="0"/>
                </a:rPr>
                <a:t>(Weights)</a:t>
              </a:r>
            </a:p>
          </p:txBody>
        </p:sp>
        <p:cxnSp>
          <p:nvCxnSpPr>
            <p:cNvPr id="30" name="Straight Arrow Connector 29"/>
            <p:cNvCxnSpPr/>
            <p:nvPr/>
          </p:nvCxnSpPr>
          <p:spPr>
            <a:xfrm flipV="1">
              <a:off x="3541462" y="4172253"/>
              <a:ext cx="869303" cy="8823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a:off x="312821" y="3698741"/>
            <a:ext cx="10828421" cy="0"/>
          </a:xfrm>
          <a:prstGeom prst="line">
            <a:avLst/>
          </a:prstGeom>
        </p:spPr>
        <p:style>
          <a:lnRef idx="1">
            <a:schemeClr val="dk1"/>
          </a:lnRef>
          <a:fillRef idx="0">
            <a:schemeClr val="dk1"/>
          </a:fillRef>
          <a:effectRef idx="0">
            <a:schemeClr val="dk1"/>
          </a:effectRef>
          <a:fontRef idx="minor">
            <a:schemeClr val="tx1"/>
          </a:fontRef>
        </p:style>
      </p:cxnSp>
      <p:pic>
        <p:nvPicPr>
          <p:cNvPr id="33" name="Picture 6" descr="C:\Users\jedelen\AppData\Local\Microsoft\Windows\Temporary Internet Files\Content.IE5\6RDQJ1LJ\MC900432599[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9193" y="5348080"/>
            <a:ext cx="784114" cy="796188"/>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6" descr="C:\Users\jedelen\AppData\Local\Microsoft\Windows\Temporary Internet Files\Content.IE5\6RDQJ1LJ\MC900432599[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5249" y="1435664"/>
            <a:ext cx="784114" cy="796188"/>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TextBox 34"/>
          <p:cNvSpPr txBox="1"/>
          <p:nvPr/>
        </p:nvSpPr>
        <p:spPr>
          <a:xfrm>
            <a:off x="9529998" y="2124089"/>
            <a:ext cx="1234616" cy="1221168"/>
          </a:xfrm>
          <a:prstGeom prst="rect">
            <a:avLst/>
          </a:prstGeom>
          <a:noFill/>
        </p:spPr>
        <p:txBody>
          <a:bodyPr wrap="square" rtlCol="0">
            <a:spAutoFit/>
          </a:bodyPr>
          <a:lstStyle/>
          <a:p>
            <a:pPr algn="ctr"/>
            <a:r>
              <a:rPr lang="en-US" sz="1467" dirty="0">
                <a:latin typeface="Segoe UI" pitchFamily="34" charset="0"/>
                <a:ea typeface="Segoe UI" pitchFamily="34" charset="0"/>
                <a:cs typeface="Segoe UI" pitchFamily="34" charset="0"/>
              </a:rPr>
              <a:t>Learning Summary</a:t>
            </a:r>
          </a:p>
          <a:p>
            <a:pPr algn="ctr"/>
            <a:r>
              <a:rPr lang="en-US" sz="1467" dirty="0">
                <a:latin typeface="Segoe UI" pitchFamily="34" charset="0"/>
                <a:ea typeface="Segoe UI" pitchFamily="34" charset="0"/>
                <a:cs typeface="Segoe UI" pitchFamily="34" charset="0"/>
              </a:rPr>
              <a:t>(</a:t>
            </a:r>
            <a:r>
              <a:rPr lang="en-US" sz="1467" dirty="0" smtClean="0">
                <a:latin typeface="Segoe UI" pitchFamily="34" charset="0"/>
                <a:ea typeface="Segoe UI" pitchFamily="34" charset="0"/>
                <a:cs typeface="Segoe UI" pitchFamily="34" charset="0"/>
              </a:rPr>
              <a:t>Weights and threshold)</a:t>
            </a:r>
            <a:endParaRPr lang="en-US" sz="1467" dirty="0">
              <a:latin typeface="Segoe UI" pitchFamily="34" charset="0"/>
              <a:ea typeface="Segoe UI" pitchFamily="34" charset="0"/>
              <a:cs typeface="Segoe UI" pitchFamily="34" charset="0"/>
            </a:endParaRPr>
          </a:p>
        </p:txBody>
      </p:sp>
      <p:sp>
        <p:nvSpPr>
          <p:cNvPr id="39" name="Rectangle 38"/>
          <p:cNvSpPr/>
          <p:nvPr/>
        </p:nvSpPr>
        <p:spPr>
          <a:xfrm>
            <a:off x="10021355" y="5692375"/>
            <a:ext cx="1427385" cy="830997"/>
          </a:xfrm>
          <a:prstGeom prst="rect">
            <a:avLst/>
          </a:prstGeom>
        </p:spPr>
        <p:txBody>
          <a:bodyPr wrap="square">
            <a:spAutoFit/>
          </a:bodyPr>
          <a:lstStyle/>
          <a:p>
            <a:pPr algn="ctr"/>
            <a:r>
              <a:rPr lang="en-US" sz="1600" dirty="0" smtClean="0">
                <a:latin typeface="Segoe UI" pitchFamily="34" charset="0"/>
                <a:ea typeface="Segoe UI" pitchFamily="34" charset="0"/>
                <a:cs typeface="Segoe UI" pitchFamily="34" charset="0"/>
              </a:rPr>
              <a:t>Clutter score (compared to threshold)</a:t>
            </a:r>
            <a:endParaRPr lang="en-US" sz="1600" dirty="0">
              <a:latin typeface="Segoe UI" pitchFamily="34" charset="0"/>
              <a:ea typeface="Segoe UI" pitchFamily="34" charset="0"/>
              <a:cs typeface="Segoe UI" pitchFamily="34" charset="0"/>
            </a:endParaRPr>
          </a:p>
        </p:txBody>
      </p:sp>
      <p:pic>
        <p:nvPicPr>
          <p:cNvPr id="36" name="Picture 2" descr="http://shotk-ks.org/cms/images/stories/importan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3731" y="4697346"/>
            <a:ext cx="1665009" cy="995029"/>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itle 16"/>
          <p:cNvSpPr>
            <a:spLocks noGrp="1"/>
          </p:cNvSpPr>
          <p:nvPr>
            <p:ph type="title"/>
          </p:nvPr>
        </p:nvSpPr>
        <p:spPr>
          <a:xfrm>
            <a:off x="274320" y="296897"/>
            <a:ext cx="11889564" cy="917575"/>
          </a:xfrm>
        </p:spPr>
        <p:txBody>
          <a:bodyPr/>
          <a:lstStyle/>
          <a:p>
            <a:r>
              <a:rPr lang="en-US" dirty="0" smtClean="0"/>
              <a:t>How it works</a:t>
            </a:r>
            <a:endParaRPr lang="en-US" dirty="0"/>
          </a:p>
        </p:txBody>
      </p:sp>
    </p:spTree>
    <p:extLst>
      <p:ext uri="{BB962C8B-B14F-4D97-AF65-F5344CB8AC3E}">
        <p14:creationId xmlns:p14="http://schemas.microsoft.com/office/powerpoint/2010/main" val="247282822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6675437" y="289393"/>
            <a:ext cx="5487081" cy="6125637"/>
            <a:chOff x="1574437" y="373169"/>
            <a:chExt cx="5373828" cy="6180683"/>
          </a:xfrm>
        </p:grpSpPr>
        <p:sp>
          <p:nvSpPr>
            <p:cNvPr id="5" name="TextBox 4"/>
            <p:cNvSpPr txBox="1"/>
            <p:nvPr/>
          </p:nvSpPr>
          <p:spPr>
            <a:xfrm>
              <a:off x="3710488" y="4844574"/>
              <a:ext cx="792088" cy="280718"/>
            </a:xfrm>
            <a:prstGeom prst="rect">
              <a:avLst/>
            </a:prstGeom>
            <a:noFill/>
          </p:spPr>
          <p:txBody>
            <a:bodyPr wrap="square" rtlCol="0">
              <a:spAutoFit/>
            </a:bodyPr>
            <a:lstStyle/>
            <a:p>
              <a:pPr defTabSz="932597"/>
              <a:r>
                <a:rPr lang="en-GB" sz="1224" i="1" dirty="0">
                  <a:solidFill>
                    <a:prstClr val="black"/>
                  </a:solidFill>
                </a:rPr>
                <a:t>Gaussian</a:t>
              </a:r>
              <a:endParaRPr lang="en-GB" sz="1836" i="1" dirty="0">
                <a:solidFill>
                  <a:prstClr val="black"/>
                </a:solidFill>
              </a:endParaRPr>
            </a:p>
          </p:txBody>
        </p:sp>
        <p:sp>
          <p:nvSpPr>
            <p:cNvPr id="6" name="TextBox 5"/>
            <p:cNvSpPr txBox="1"/>
            <p:nvPr/>
          </p:nvSpPr>
          <p:spPr>
            <a:xfrm>
              <a:off x="3718628" y="3885170"/>
              <a:ext cx="619831" cy="280718"/>
            </a:xfrm>
            <a:prstGeom prst="rect">
              <a:avLst/>
            </a:prstGeom>
            <a:noFill/>
          </p:spPr>
          <p:txBody>
            <a:bodyPr wrap="square" rtlCol="0">
              <a:spAutoFit/>
            </a:bodyPr>
            <a:lstStyle/>
            <a:p>
              <a:pPr defTabSz="932597"/>
              <a:r>
                <a:rPr lang="en-GB" sz="1224" i="1" dirty="0">
                  <a:solidFill>
                    <a:prstClr val="black"/>
                  </a:solidFill>
                </a:rPr>
                <a:t>Sum</a:t>
              </a:r>
              <a:endParaRPr lang="en-GB" sz="1836" i="1" dirty="0">
                <a:solidFill>
                  <a:prstClr val="black"/>
                </a:solidFill>
              </a:endParaRPr>
            </a:p>
          </p:txBody>
        </p:sp>
        <p:sp>
          <p:nvSpPr>
            <p:cNvPr id="7" name="TextBox 6"/>
            <p:cNvSpPr txBox="1"/>
            <p:nvPr/>
          </p:nvSpPr>
          <p:spPr>
            <a:xfrm>
              <a:off x="3718627" y="2909110"/>
              <a:ext cx="776506" cy="280718"/>
            </a:xfrm>
            <a:prstGeom prst="rect">
              <a:avLst/>
            </a:prstGeom>
            <a:noFill/>
          </p:spPr>
          <p:txBody>
            <a:bodyPr wrap="square" rtlCol="0">
              <a:spAutoFit/>
            </a:bodyPr>
            <a:lstStyle/>
            <a:p>
              <a:pPr defTabSz="932597"/>
              <a:r>
                <a:rPr lang="en-GB" sz="1224" i="1" dirty="0">
                  <a:solidFill>
                    <a:prstClr val="black"/>
                  </a:solidFill>
                </a:rPr>
                <a:t>Product</a:t>
              </a:r>
              <a:endParaRPr lang="en-GB" sz="1836" i="1" dirty="0">
                <a:solidFill>
                  <a:prstClr val="black"/>
                </a:solidFill>
              </a:endParaRPr>
            </a:p>
          </p:txBody>
        </p:sp>
        <p:sp>
          <p:nvSpPr>
            <p:cNvPr id="8" name="TextBox 7"/>
            <p:cNvSpPr txBox="1"/>
            <p:nvPr/>
          </p:nvSpPr>
          <p:spPr>
            <a:xfrm>
              <a:off x="2225367" y="1927543"/>
              <a:ext cx="792088" cy="280718"/>
            </a:xfrm>
            <a:prstGeom prst="rect">
              <a:avLst/>
            </a:prstGeom>
            <a:noFill/>
          </p:spPr>
          <p:txBody>
            <a:bodyPr wrap="square" rtlCol="0">
              <a:spAutoFit/>
            </a:bodyPr>
            <a:lstStyle/>
            <a:p>
              <a:pPr defTabSz="932597"/>
              <a:r>
                <a:rPr lang="en-GB" sz="1224" i="1" dirty="0">
                  <a:solidFill>
                    <a:prstClr val="black"/>
                  </a:solidFill>
                </a:rPr>
                <a:t>Gaussian</a:t>
              </a:r>
              <a:endParaRPr lang="en-GB" sz="1836" i="1" dirty="0">
                <a:solidFill>
                  <a:prstClr val="black"/>
                </a:solidFill>
              </a:endParaRPr>
            </a:p>
          </p:txBody>
        </p:sp>
        <p:sp>
          <p:nvSpPr>
            <p:cNvPr id="9" name="TextBox 8"/>
            <p:cNvSpPr txBox="1"/>
            <p:nvPr/>
          </p:nvSpPr>
          <p:spPr>
            <a:xfrm>
              <a:off x="2848543" y="583070"/>
              <a:ext cx="792088" cy="280718"/>
            </a:xfrm>
            <a:prstGeom prst="rect">
              <a:avLst/>
            </a:prstGeom>
            <a:noFill/>
          </p:spPr>
          <p:txBody>
            <a:bodyPr wrap="square" rtlCol="0">
              <a:spAutoFit/>
            </a:bodyPr>
            <a:lstStyle/>
            <a:p>
              <a:pPr defTabSz="932597"/>
              <a:r>
                <a:rPr lang="en-GB" sz="1224" i="1" dirty="0">
                  <a:solidFill>
                    <a:prstClr val="black"/>
                  </a:solidFill>
                </a:rPr>
                <a:t>Gamma</a:t>
              </a:r>
              <a:endParaRPr lang="en-GB" sz="1836" i="1" dirty="0">
                <a:solidFill>
                  <a:prstClr val="black"/>
                </a:solidFill>
              </a:endParaRPr>
            </a:p>
          </p:txBody>
        </p:sp>
        <p:sp>
          <p:nvSpPr>
            <p:cNvPr id="10" name="TextBox 9"/>
            <p:cNvSpPr txBox="1"/>
            <p:nvPr/>
          </p:nvSpPr>
          <p:spPr>
            <a:xfrm>
              <a:off x="1628521" y="600226"/>
              <a:ext cx="792088" cy="280718"/>
            </a:xfrm>
            <a:prstGeom prst="rect">
              <a:avLst/>
            </a:prstGeom>
            <a:noFill/>
          </p:spPr>
          <p:txBody>
            <a:bodyPr wrap="square" rtlCol="0">
              <a:spAutoFit/>
            </a:bodyPr>
            <a:lstStyle/>
            <a:p>
              <a:pPr defTabSz="932597"/>
              <a:r>
                <a:rPr lang="en-GB" sz="1224" i="1" dirty="0">
                  <a:solidFill>
                    <a:prstClr val="black"/>
                  </a:solidFill>
                </a:rPr>
                <a:t>Gaussian</a:t>
              </a:r>
              <a:endParaRPr lang="en-GB" sz="1836" i="1" dirty="0">
                <a:solidFill>
                  <a:prstClr val="black"/>
                </a:solidFill>
              </a:endParaRPr>
            </a:p>
          </p:txBody>
        </p:sp>
        <p:sp>
          <p:nvSpPr>
            <p:cNvPr id="11" name="Rectangle 10"/>
            <p:cNvSpPr/>
            <p:nvPr/>
          </p:nvSpPr>
          <p:spPr>
            <a:xfrm>
              <a:off x="1574437" y="373169"/>
              <a:ext cx="3816424" cy="99610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32597"/>
              <a:r>
                <a:rPr lang="en-GB" sz="1632" dirty="0" smtClean="0">
                  <a:solidFill>
                    <a:prstClr val="black"/>
                  </a:solidFill>
                </a:rPr>
                <a:t>Seed</a:t>
              </a:r>
              <a:endParaRPr lang="en-GB" sz="1632" dirty="0">
                <a:solidFill>
                  <a:prstClr val="black"/>
                </a:solidFill>
              </a:endParaRPr>
            </a:p>
            <a:p>
              <a:pPr algn="r" defTabSz="932597"/>
              <a:r>
                <a:rPr lang="en-GB" sz="1632" dirty="0">
                  <a:solidFill>
                    <a:prstClr val="black"/>
                  </a:solidFill>
                </a:rPr>
                <a:t>Feature</a:t>
              </a:r>
            </a:p>
            <a:p>
              <a:pPr algn="r" defTabSz="932597"/>
              <a:r>
                <a:rPr lang="en-GB" sz="1632" dirty="0">
                  <a:solidFill>
                    <a:prstClr val="black"/>
                  </a:solidFill>
                </a:rPr>
                <a:t>Weights</a:t>
              </a:r>
            </a:p>
          </p:txBody>
        </p:sp>
        <p:sp>
          <p:nvSpPr>
            <p:cNvPr id="12" name="Rectangle 11"/>
            <p:cNvSpPr/>
            <p:nvPr/>
          </p:nvSpPr>
          <p:spPr>
            <a:xfrm>
              <a:off x="2225247" y="1646275"/>
              <a:ext cx="4723018" cy="490757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32597"/>
              <a:r>
                <a:rPr lang="en-GB" sz="1632" dirty="0">
                  <a:solidFill>
                    <a:prstClr val="black"/>
                  </a:solidFill>
                </a:rPr>
                <a:t>User</a:t>
              </a:r>
            </a:p>
            <a:p>
              <a:pPr algn="r" defTabSz="932597"/>
              <a:r>
                <a:rPr lang="en-GB" sz="1632" dirty="0">
                  <a:solidFill>
                    <a:prstClr val="black"/>
                  </a:solidFill>
                </a:rPr>
                <a:t>Mailbox</a:t>
              </a:r>
            </a:p>
          </p:txBody>
        </p:sp>
        <p:sp>
          <p:nvSpPr>
            <p:cNvPr id="13" name="Rectangle 12"/>
            <p:cNvSpPr/>
            <p:nvPr/>
          </p:nvSpPr>
          <p:spPr>
            <a:xfrm>
              <a:off x="1996450" y="1729406"/>
              <a:ext cx="3888708" cy="1872118"/>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32597"/>
              <a:r>
                <a:rPr lang="en-GB" sz="1632" dirty="0">
                  <a:solidFill>
                    <a:prstClr val="black"/>
                  </a:solidFill>
                </a:rPr>
                <a:t>Personal</a:t>
              </a:r>
            </a:p>
            <a:p>
              <a:pPr algn="r" defTabSz="932597"/>
              <a:r>
                <a:rPr lang="en-GB" sz="1632" dirty="0">
                  <a:solidFill>
                    <a:prstClr val="black"/>
                  </a:solidFill>
                </a:rPr>
                <a:t>Feature</a:t>
              </a:r>
            </a:p>
            <a:p>
              <a:pPr algn="r" defTabSz="932597"/>
              <a:r>
                <a:rPr lang="en-GB" sz="1632" dirty="0">
                  <a:solidFill>
                    <a:prstClr val="black"/>
                  </a:solidFill>
                </a:rPr>
                <a:t>Weights</a:t>
              </a:r>
            </a:p>
          </p:txBody>
        </p:sp>
        <p:sp>
          <p:nvSpPr>
            <p:cNvPr id="14" name="Rectangle 13"/>
            <p:cNvSpPr/>
            <p:nvPr/>
          </p:nvSpPr>
          <p:spPr>
            <a:xfrm>
              <a:off x="3336556" y="1819926"/>
              <a:ext cx="1470048" cy="4684076"/>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32597"/>
              <a:r>
                <a:rPr lang="en-GB" sz="1632" dirty="0">
                  <a:solidFill>
                    <a:prstClr val="black"/>
                  </a:solidFill>
                </a:rPr>
                <a:t>E-mail</a:t>
              </a:r>
            </a:p>
            <a:p>
              <a:pPr algn="r" defTabSz="932597"/>
              <a:r>
                <a:rPr lang="en-GB" sz="1632" dirty="0">
                  <a:solidFill>
                    <a:prstClr val="black"/>
                  </a:solidFill>
                </a:rPr>
                <a:t>Message</a:t>
              </a:r>
            </a:p>
          </p:txBody>
        </p:sp>
        <mc:AlternateContent xmlns:mc="http://schemas.openxmlformats.org/markup-compatibility/2006" xmlns:a14="http://schemas.microsoft.com/office/drawing/2010/main">
          <mc:Choice Requires="a14">
            <p:sp>
              <p:nvSpPr>
                <p:cNvPr id="15" name="TextBox 14"/>
                <p:cNvSpPr txBox="1"/>
                <p:nvPr/>
              </p:nvSpPr>
              <p:spPr>
                <a:xfrm>
                  <a:off x="3711046" y="5793460"/>
                  <a:ext cx="741859" cy="265009"/>
                </a:xfrm>
                <a:prstGeom prst="rect">
                  <a:avLst/>
                </a:prstGeom>
                <a:noFill/>
              </p:spPr>
              <p:txBody>
                <a:bodyPr wrap="square" rtlCol="0">
                  <a:spAutoFit/>
                </a:bodyPr>
                <a:lstStyle/>
                <a:p>
                  <a:pPr defTabSz="932597"/>
                  <a:r>
                    <a:rPr lang="en-GB" sz="1122" i="1" dirty="0">
                      <a:solidFill>
                        <a:prstClr val="black"/>
                      </a:solidFill>
                      <a:ea typeface="Cambria Math"/>
                    </a:rPr>
                    <a:t>t </a:t>
                  </a:r>
                  <a14:m>
                    <m:oMath xmlns:m="http://schemas.openxmlformats.org/officeDocument/2006/math">
                      <m:r>
                        <a:rPr lang="en-GB" sz="1122" i="1">
                          <a:solidFill>
                            <a:prstClr val="black"/>
                          </a:solidFill>
                          <a:latin typeface="Cambria Math"/>
                          <a:ea typeface="Cambria Math"/>
                        </a:rPr>
                        <m:t>&gt;0</m:t>
                      </m:r>
                    </m:oMath>
                  </a14:m>
                  <a:endParaRPr lang="en-GB" sz="1122" i="1" dirty="0">
                    <a:solidFill>
                      <a:prstClr val="black"/>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711046" y="5793460"/>
                  <a:ext cx="741859" cy="265009"/>
                </a:xfrm>
                <a:prstGeom prst="rect">
                  <a:avLst/>
                </a:prstGeom>
                <a:blipFill rotWithShape="0">
                  <a:blip r:embed="rId2"/>
                  <a:stretch>
                    <a:fillRect b="-11111"/>
                  </a:stretch>
                </a:blipFill>
              </p:spPr>
              <p:txBody>
                <a:bodyPr/>
                <a:lstStyle/>
                <a:p>
                  <a:r>
                    <a:rPr lang="en-GB">
                      <a:noFill/>
                    </a:rPr>
                    <a:t> </a:t>
                  </a:r>
                </a:p>
              </p:txBody>
            </p:sp>
          </mc:Fallback>
        </mc:AlternateContent>
        <p:cxnSp>
          <p:nvCxnSpPr>
            <p:cNvPr id="16" name="Straight Connector 15"/>
            <p:cNvCxnSpPr>
              <a:stCxn id="31" idx="6"/>
              <a:endCxn id="29" idx="1"/>
            </p:cNvCxnSpPr>
            <p:nvPr/>
          </p:nvCxnSpPr>
          <p:spPr>
            <a:xfrm flipV="1">
              <a:off x="2022010" y="4810426"/>
              <a:ext cx="1623618" cy="405"/>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87596" y="4983073"/>
              <a:ext cx="637651" cy="280718"/>
            </a:xfrm>
            <a:prstGeom prst="rect">
              <a:avLst/>
            </a:prstGeom>
            <a:noFill/>
          </p:spPr>
          <p:txBody>
            <a:bodyPr wrap="square" rtlCol="0">
              <a:spAutoFit/>
            </a:bodyPr>
            <a:lstStyle/>
            <a:p>
              <a:pPr defTabSz="932597"/>
              <a:r>
                <a:rPr lang="en-GB" sz="1224" i="1" dirty="0">
                  <a:solidFill>
                    <a:prstClr val="black"/>
                  </a:solidFill>
                </a:rPr>
                <a:t>noise</a:t>
              </a:r>
              <a:endParaRPr lang="en-GB" sz="1836" i="1" dirty="0">
                <a:solidFill>
                  <a:prstClr val="black"/>
                </a:solidFill>
              </a:endParaRPr>
            </a:p>
          </p:txBody>
        </p:sp>
        <p:sp>
          <p:nvSpPr>
            <p:cNvPr id="18" name="Oval 17"/>
            <p:cNvSpPr/>
            <p:nvPr/>
          </p:nvSpPr>
          <p:spPr>
            <a:xfrm>
              <a:off x="3592427" y="4184790"/>
              <a:ext cx="329952" cy="34011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32597"/>
              <a:endParaRPr lang="en-GB" sz="1836" i="1" dirty="0">
                <a:solidFill>
                  <a:prstClr val="black"/>
                </a:solidFill>
                <a:latin typeface="Cambria Math"/>
                <a:ea typeface="Cambria Math"/>
              </a:endParaRPr>
            </a:p>
          </p:txBody>
        </p:sp>
        <p:sp>
          <p:nvSpPr>
            <p:cNvPr id="19" name="Oval 18"/>
            <p:cNvSpPr/>
            <p:nvPr/>
          </p:nvSpPr>
          <p:spPr>
            <a:xfrm>
              <a:off x="3581918" y="2136302"/>
              <a:ext cx="362921" cy="340111"/>
            </a:xfrm>
            <a:prstGeom prst="ellipse">
              <a:avLst/>
            </a:prstGeom>
            <a:pattFill prst="ltUpDiag">
              <a:fgClr>
                <a:schemeClr val="tx1">
                  <a:lumMod val="50000"/>
                  <a:lumOff val="50000"/>
                </a:schemeClr>
              </a:fgClr>
              <a:bgClr>
                <a:schemeClr val="bg1"/>
              </a:bgClr>
            </a:pattFill>
          </p:spPr>
          <p:style>
            <a:lnRef idx="1">
              <a:schemeClr val="accent6"/>
            </a:lnRef>
            <a:fillRef idx="2">
              <a:schemeClr val="accent6"/>
            </a:fillRef>
            <a:effectRef idx="1">
              <a:schemeClr val="accent6"/>
            </a:effectRef>
            <a:fontRef idx="minor">
              <a:schemeClr val="dk1"/>
            </a:fontRef>
          </p:style>
          <p:txBody>
            <a:bodyPr rtlCol="0" anchor="ctr"/>
            <a:lstStyle/>
            <a:p>
              <a:pPr algn="ctr" defTabSz="932597"/>
              <a:r>
                <a:rPr lang="en-GB" sz="1836" i="1" dirty="0">
                  <a:solidFill>
                    <a:prstClr val="black"/>
                  </a:solidFill>
                  <a:latin typeface="Cambria Math"/>
                  <a:ea typeface="Cambria Math"/>
                </a:rPr>
                <a:t>x</a:t>
              </a:r>
            </a:p>
          </p:txBody>
        </p:sp>
        <p:sp>
          <p:nvSpPr>
            <p:cNvPr id="20" name="Oval 19"/>
            <p:cNvSpPr/>
            <p:nvPr/>
          </p:nvSpPr>
          <p:spPr>
            <a:xfrm>
              <a:off x="2805725" y="2256460"/>
              <a:ext cx="329952" cy="34011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32597"/>
              <a:r>
                <a:rPr lang="en-GB" sz="1836" i="1" dirty="0">
                  <a:solidFill>
                    <a:prstClr val="black"/>
                  </a:solidFill>
                  <a:latin typeface="Cambria Math"/>
                  <a:ea typeface="Cambria Math"/>
                </a:rPr>
                <a:t>w</a:t>
              </a:r>
            </a:p>
          </p:txBody>
        </p:sp>
        <p:sp>
          <p:nvSpPr>
            <p:cNvPr id="21" name="Rectangle 20"/>
            <p:cNvSpPr/>
            <p:nvPr/>
          </p:nvSpPr>
          <p:spPr>
            <a:xfrm>
              <a:off x="3649391" y="2763636"/>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GB" sz="1836">
                <a:solidFill>
                  <a:prstClr val="white"/>
                </a:solidFill>
              </a:endParaRPr>
            </a:p>
          </p:txBody>
        </p:sp>
        <p:sp>
          <p:nvSpPr>
            <p:cNvPr id="22" name="Rectangle 21"/>
            <p:cNvSpPr/>
            <p:nvPr/>
          </p:nvSpPr>
          <p:spPr>
            <a:xfrm>
              <a:off x="2862689" y="1801324"/>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GB" sz="1836">
                <a:solidFill>
                  <a:prstClr val="white"/>
                </a:solidFill>
              </a:endParaRPr>
            </a:p>
          </p:txBody>
        </p:sp>
        <p:cxnSp>
          <p:nvCxnSpPr>
            <p:cNvPr id="23" name="Straight Connector 22"/>
            <p:cNvCxnSpPr>
              <a:stCxn id="19" idx="4"/>
              <a:endCxn id="21" idx="0"/>
            </p:cNvCxnSpPr>
            <p:nvPr/>
          </p:nvCxnSpPr>
          <p:spPr>
            <a:xfrm flipH="1">
              <a:off x="3757403" y="2476413"/>
              <a:ext cx="5976" cy="287223"/>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2"/>
              <a:endCxn id="38" idx="0"/>
            </p:cNvCxnSpPr>
            <p:nvPr/>
          </p:nvCxnSpPr>
          <p:spPr>
            <a:xfrm>
              <a:off x="3757403" y="2979660"/>
              <a:ext cx="2497" cy="210474"/>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0" idx="5"/>
              <a:endCxn id="21" idx="1"/>
            </p:cNvCxnSpPr>
            <p:nvPr/>
          </p:nvCxnSpPr>
          <p:spPr>
            <a:xfrm>
              <a:off x="3087357" y="2546763"/>
              <a:ext cx="562034" cy="324885"/>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2" idx="2"/>
              <a:endCxn id="20" idx="0"/>
            </p:cNvCxnSpPr>
            <p:nvPr/>
          </p:nvCxnSpPr>
          <p:spPr>
            <a:xfrm>
              <a:off x="2970701" y="2017348"/>
              <a:ext cx="0" cy="239112"/>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04585" y="2570192"/>
              <a:ext cx="1131168" cy="280718"/>
            </a:xfrm>
            <a:prstGeom prst="rect">
              <a:avLst/>
            </a:prstGeom>
            <a:noFill/>
          </p:spPr>
          <p:txBody>
            <a:bodyPr wrap="square" rtlCol="0">
              <a:spAutoFit/>
            </a:bodyPr>
            <a:lstStyle/>
            <a:p>
              <a:pPr defTabSz="932597"/>
              <a:r>
                <a:rPr lang="en-GB" sz="1224" i="1" dirty="0">
                  <a:solidFill>
                    <a:prstClr val="black"/>
                  </a:solidFill>
                </a:rPr>
                <a:t>Weight</a:t>
              </a:r>
              <a:endParaRPr lang="en-GB" sz="1836" i="1" dirty="0">
                <a:solidFill>
                  <a:prstClr val="black"/>
                </a:solidFill>
              </a:endParaRPr>
            </a:p>
          </p:txBody>
        </p:sp>
        <p:sp>
          <p:nvSpPr>
            <p:cNvPr id="29" name="Rectangle 28"/>
            <p:cNvSpPr/>
            <p:nvPr/>
          </p:nvSpPr>
          <p:spPr>
            <a:xfrm>
              <a:off x="3645628" y="4702414"/>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GB" sz="1836">
                <a:solidFill>
                  <a:prstClr val="white"/>
                </a:solidFill>
              </a:endParaRPr>
            </a:p>
          </p:txBody>
        </p:sp>
        <p:cxnSp>
          <p:nvCxnSpPr>
            <p:cNvPr id="30" name="Straight Connector 29"/>
            <p:cNvCxnSpPr>
              <a:stCxn id="29" idx="0"/>
              <a:endCxn id="18" idx="4"/>
            </p:cNvCxnSpPr>
            <p:nvPr/>
          </p:nvCxnSpPr>
          <p:spPr>
            <a:xfrm flipV="1">
              <a:off x="3753640" y="4524901"/>
              <a:ext cx="3763" cy="177513"/>
            </a:xfrm>
            <a:prstGeom prst="line">
              <a:avLst/>
            </a:prstGeom>
            <a:ln w="317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721507" y="4655953"/>
              <a:ext cx="300503" cy="30975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32597"/>
              <a:endParaRPr lang="en-GB" sz="1836" i="1" dirty="0">
                <a:solidFill>
                  <a:prstClr val="black"/>
                </a:solidFill>
                <a:latin typeface="Cambria Math"/>
                <a:ea typeface="Cambria Math"/>
              </a:endParaRPr>
            </a:p>
          </p:txBody>
        </p:sp>
        <p:sp>
          <p:nvSpPr>
            <p:cNvPr id="32" name="Rectangle 31"/>
            <p:cNvSpPr/>
            <p:nvPr/>
          </p:nvSpPr>
          <p:spPr>
            <a:xfrm>
              <a:off x="3645628" y="5637677"/>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GB" sz="1836">
                <a:solidFill>
                  <a:prstClr val="white"/>
                </a:solidFill>
              </a:endParaRPr>
            </a:p>
          </p:txBody>
        </p:sp>
        <p:cxnSp>
          <p:nvCxnSpPr>
            <p:cNvPr id="33" name="Straight Connector 32"/>
            <p:cNvCxnSpPr>
              <a:stCxn id="32" idx="0"/>
              <a:endCxn id="34" idx="4"/>
            </p:cNvCxnSpPr>
            <p:nvPr/>
          </p:nvCxnSpPr>
          <p:spPr>
            <a:xfrm flipV="1">
              <a:off x="3753640" y="5495243"/>
              <a:ext cx="0" cy="142434"/>
            </a:xfrm>
            <a:prstGeom prst="line">
              <a:avLst/>
            </a:prstGeom>
            <a:ln w="317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588664" y="5155132"/>
              <a:ext cx="329952" cy="34011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32597"/>
              <a:r>
                <a:rPr lang="en-GB" sz="1836" i="1" dirty="0">
                  <a:solidFill>
                    <a:prstClr val="black"/>
                  </a:solidFill>
                  <a:latin typeface="Cambria Math"/>
                  <a:ea typeface="Cambria Math"/>
                </a:rPr>
                <a:t>t</a:t>
              </a:r>
            </a:p>
          </p:txBody>
        </p:sp>
        <p:cxnSp>
          <p:nvCxnSpPr>
            <p:cNvPr id="35" name="Straight Connector 34"/>
            <p:cNvCxnSpPr>
              <a:stCxn id="29" idx="2"/>
              <a:endCxn id="34" idx="0"/>
            </p:cNvCxnSpPr>
            <p:nvPr/>
          </p:nvCxnSpPr>
          <p:spPr>
            <a:xfrm>
              <a:off x="3753640" y="4918438"/>
              <a:ext cx="0" cy="236694"/>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3588664" y="6069725"/>
              <a:ext cx="329952" cy="340111"/>
            </a:xfrm>
            <a:prstGeom prst="ellipse">
              <a:avLst/>
            </a:prstGeom>
            <a:gradFill>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p:spPr>
          <p:style>
            <a:lnRef idx="1">
              <a:schemeClr val="accent6"/>
            </a:lnRef>
            <a:fillRef idx="2">
              <a:schemeClr val="accent6"/>
            </a:fillRef>
            <a:effectRef idx="1">
              <a:schemeClr val="accent6"/>
            </a:effectRef>
            <a:fontRef idx="minor">
              <a:schemeClr val="dk1"/>
            </a:fontRef>
          </p:style>
          <p:txBody>
            <a:bodyPr rtlCol="0" anchor="ctr"/>
            <a:lstStyle/>
            <a:p>
              <a:pPr algn="ctr" defTabSz="932597"/>
              <a:r>
                <a:rPr lang="en-GB" sz="1836" i="1" dirty="0">
                  <a:solidFill>
                    <a:prstClr val="black"/>
                  </a:solidFill>
                  <a:latin typeface="Cambria Math"/>
                  <a:ea typeface="Cambria Math"/>
                </a:rPr>
                <a:t>y</a:t>
              </a:r>
            </a:p>
          </p:txBody>
        </p:sp>
        <p:cxnSp>
          <p:nvCxnSpPr>
            <p:cNvPr id="37" name="Straight Connector 36"/>
            <p:cNvCxnSpPr>
              <a:stCxn id="32" idx="2"/>
              <a:endCxn id="36" idx="0"/>
            </p:cNvCxnSpPr>
            <p:nvPr/>
          </p:nvCxnSpPr>
          <p:spPr>
            <a:xfrm>
              <a:off x="3753640" y="5853701"/>
              <a:ext cx="0" cy="216024"/>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594924" y="3190134"/>
              <a:ext cx="329952" cy="34011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32597"/>
              <a:endParaRPr lang="en-GB" sz="1836" i="1" dirty="0">
                <a:solidFill>
                  <a:prstClr val="black"/>
                </a:solidFill>
                <a:latin typeface="Cambria Math"/>
                <a:ea typeface="Cambria Math"/>
              </a:endParaRPr>
            </a:p>
          </p:txBody>
        </p:sp>
        <p:sp>
          <p:nvSpPr>
            <p:cNvPr id="39" name="Rectangle 38"/>
            <p:cNvSpPr/>
            <p:nvPr/>
          </p:nvSpPr>
          <p:spPr>
            <a:xfrm>
              <a:off x="3650639" y="3745540"/>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GB" sz="1836">
                <a:solidFill>
                  <a:prstClr val="white"/>
                </a:solidFill>
              </a:endParaRPr>
            </a:p>
          </p:txBody>
        </p:sp>
        <p:cxnSp>
          <p:nvCxnSpPr>
            <p:cNvPr id="40" name="Straight Connector 39"/>
            <p:cNvCxnSpPr>
              <a:stCxn id="38" idx="4"/>
              <a:endCxn id="39" idx="0"/>
            </p:cNvCxnSpPr>
            <p:nvPr/>
          </p:nvCxnSpPr>
          <p:spPr>
            <a:xfrm flipH="1">
              <a:off x="3758651" y="3530245"/>
              <a:ext cx="1249" cy="21529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9" idx="2"/>
              <a:endCxn id="18" idx="0"/>
            </p:cNvCxnSpPr>
            <p:nvPr/>
          </p:nvCxnSpPr>
          <p:spPr>
            <a:xfrm flipH="1">
              <a:off x="3757403" y="3961564"/>
              <a:ext cx="1248" cy="223226"/>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014757" y="885149"/>
              <a:ext cx="693884" cy="34011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32597"/>
              <a:r>
                <a:rPr lang="en-GB" sz="1836" i="1" dirty="0" err="1">
                  <a:solidFill>
                    <a:prstClr val="black"/>
                  </a:solidFill>
                  <a:latin typeface="Cambria Math"/>
                  <a:ea typeface="Cambria Math"/>
                </a:rPr>
                <a:t>w</a:t>
              </a:r>
              <a:r>
                <a:rPr lang="en-GB" sz="1836" i="1" baseline="-25000" dirty="0" err="1">
                  <a:solidFill>
                    <a:prstClr val="black"/>
                  </a:solidFill>
                  <a:latin typeface="Cambria Math"/>
                  <a:ea typeface="Cambria Math"/>
                </a:rPr>
                <a:t>m</a:t>
              </a:r>
              <a:endParaRPr lang="en-GB" sz="1836" i="1" baseline="-25000" dirty="0">
                <a:solidFill>
                  <a:prstClr val="black"/>
                </a:solidFill>
                <a:latin typeface="Cambria Math"/>
                <a:ea typeface="Cambria Math"/>
              </a:endParaRPr>
            </a:p>
          </p:txBody>
        </p:sp>
        <p:sp>
          <p:nvSpPr>
            <p:cNvPr id="43" name="Oval 42"/>
            <p:cNvSpPr/>
            <p:nvPr/>
          </p:nvSpPr>
          <p:spPr>
            <a:xfrm>
              <a:off x="3171531" y="885149"/>
              <a:ext cx="693884" cy="34011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32597"/>
              <a:r>
                <a:rPr lang="en-GB" sz="1836" i="1" dirty="0" err="1">
                  <a:solidFill>
                    <a:prstClr val="black"/>
                  </a:solidFill>
                  <a:latin typeface="Cambria Math"/>
                  <a:ea typeface="Cambria Math"/>
                </a:rPr>
                <a:t>w</a:t>
              </a:r>
              <a:r>
                <a:rPr lang="en-GB" sz="1836" i="1" baseline="-25000" dirty="0" err="1">
                  <a:solidFill>
                    <a:prstClr val="black"/>
                  </a:solidFill>
                  <a:latin typeface="Cambria Math"/>
                  <a:ea typeface="Cambria Math"/>
                </a:rPr>
                <a:t>p</a:t>
              </a:r>
              <a:endParaRPr lang="en-GB" sz="1836" i="1" baseline="-25000" dirty="0">
                <a:solidFill>
                  <a:prstClr val="black"/>
                </a:solidFill>
                <a:latin typeface="Cambria Math"/>
                <a:ea typeface="Cambria Math"/>
              </a:endParaRPr>
            </a:p>
          </p:txBody>
        </p:sp>
        <p:cxnSp>
          <p:nvCxnSpPr>
            <p:cNvPr id="44" name="Straight Connector 43"/>
            <p:cNvCxnSpPr>
              <a:stCxn id="42" idx="4"/>
              <a:endCxn id="22" idx="0"/>
            </p:cNvCxnSpPr>
            <p:nvPr/>
          </p:nvCxnSpPr>
          <p:spPr>
            <a:xfrm>
              <a:off x="2361699" y="1225260"/>
              <a:ext cx="609002" cy="576064"/>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3" idx="4"/>
              <a:endCxn id="22" idx="0"/>
            </p:cNvCxnSpPr>
            <p:nvPr/>
          </p:nvCxnSpPr>
          <p:spPr>
            <a:xfrm flipH="1">
              <a:off x="2970701" y="1225260"/>
              <a:ext cx="547772" cy="576064"/>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410461" y="445177"/>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GB" sz="1836">
                <a:solidFill>
                  <a:prstClr val="white"/>
                </a:solidFill>
              </a:endParaRPr>
            </a:p>
          </p:txBody>
        </p:sp>
        <p:sp>
          <p:nvSpPr>
            <p:cNvPr id="48" name="Rectangle 47"/>
            <p:cNvSpPr/>
            <p:nvPr/>
          </p:nvSpPr>
          <p:spPr>
            <a:xfrm>
              <a:off x="2256045" y="445177"/>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GB" sz="1836">
                <a:solidFill>
                  <a:prstClr val="white"/>
                </a:solidFill>
              </a:endParaRPr>
            </a:p>
          </p:txBody>
        </p:sp>
        <p:cxnSp>
          <p:nvCxnSpPr>
            <p:cNvPr id="49" name="Straight Connector 48"/>
            <p:cNvCxnSpPr>
              <a:stCxn id="48" idx="2"/>
              <a:endCxn id="42" idx="0"/>
            </p:cNvCxnSpPr>
            <p:nvPr/>
          </p:nvCxnSpPr>
          <p:spPr>
            <a:xfrm flipH="1">
              <a:off x="2361699" y="661201"/>
              <a:ext cx="2358" cy="223948"/>
            </a:xfrm>
            <a:prstGeom prst="line">
              <a:avLst/>
            </a:prstGeom>
            <a:ln w="317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7" idx="2"/>
              <a:endCxn id="43" idx="0"/>
            </p:cNvCxnSpPr>
            <p:nvPr/>
          </p:nvCxnSpPr>
          <p:spPr>
            <a:xfrm>
              <a:off x="3518473" y="661201"/>
              <a:ext cx="0" cy="223948"/>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420609" y="373169"/>
              <a:ext cx="864096" cy="280718"/>
            </a:xfrm>
            <a:prstGeom prst="rect">
              <a:avLst/>
            </a:prstGeom>
            <a:noFill/>
          </p:spPr>
          <p:txBody>
            <a:bodyPr wrap="square" rtlCol="0">
              <a:spAutoFit/>
            </a:bodyPr>
            <a:lstStyle/>
            <a:p>
              <a:pPr defTabSz="932597"/>
              <a:r>
                <a:rPr lang="en-GB" sz="1224" i="1" dirty="0" err="1">
                  <a:solidFill>
                    <a:prstClr val="black"/>
                  </a:solidFill>
                  <a:latin typeface="Cambria Math"/>
                  <a:ea typeface="Cambria Math"/>
                </a:rPr>
                <a:t>w</a:t>
              </a:r>
              <a:r>
                <a:rPr lang="en-GB" sz="1224" i="1" baseline="-25000" dirty="0" err="1">
                  <a:solidFill>
                    <a:prstClr val="black"/>
                  </a:solidFill>
                  <a:latin typeface="Cambria Math"/>
                  <a:ea typeface="Cambria Math"/>
                </a:rPr>
                <a:t>m</a:t>
              </a:r>
              <a:r>
                <a:rPr lang="en-GB" sz="1224" i="1" baseline="-25000" dirty="0">
                  <a:solidFill>
                    <a:prstClr val="black"/>
                  </a:solidFill>
                  <a:latin typeface="Cambria Math"/>
                  <a:ea typeface="Cambria Math"/>
                </a:rPr>
                <a:t>  </a:t>
              </a:r>
              <a:r>
                <a:rPr lang="en-GB" sz="1224" i="1" dirty="0">
                  <a:solidFill>
                    <a:prstClr val="black"/>
                  </a:solidFill>
                </a:rPr>
                <a:t>prior</a:t>
              </a:r>
              <a:endParaRPr lang="en-GB" sz="1836" i="1" dirty="0">
                <a:solidFill>
                  <a:prstClr val="black"/>
                </a:solidFill>
              </a:endParaRPr>
            </a:p>
          </p:txBody>
        </p:sp>
        <p:sp>
          <p:nvSpPr>
            <p:cNvPr id="52" name="TextBox 51"/>
            <p:cNvSpPr txBox="1"/>
            <p:nvPr/>
          </p:nvSpPr>
          <p:spPr>
            <a:xfrm>
              <a:off x="3588664" y="414689"/>
              <a:ext cx="864096" cy="280718"/>
            </a:xfrm>
            <a:prstGeom prst="rect">
              <a:avLst/>
            </a:prstGeom>
            <a:noFill/>
          </p:spPr>
          <p:txBody>
            <a:bodyPr wrap="square" rtlCol="0">
              <a:spAutoFit/>
            </a:bodyPr>
            <a:lstStyle/>
            <a:p>
              <a:pPr defTabSz="932597"/>
              <a:r>
                <a:rPr lang="en-GB" sz="1224" i="1" dirty="0" err="1">
                  <a:solidFill>
                    <a:prstClr val="black"/>
                  </a:solidFill>
                  <a:latin typeface="Cambria Math"/>
                  <a:ea typeface="Cambria Math"/>
                </a:rPr>
                <a:t>w</a:t>
              </a:r>
              <a:r>
                <a:rPr lang="en-GB" sz="1224" i="1" baseline="-25000" dirty="0" err="1">
                  <a:solidFill>
                    <a:prstClr val="black"/>
                  </a:solidFill>
                  <a:latin typeface="Cambria Math"/>
                  <a:ea typeface="Cambria Math"/>
                </a:rPr>
                <a:t>p</a:t>
              </a:r>
              <a:r>
                <a:rPr lang="en-GB" sz="1224" i="1" baseline="-25000" dirty="0">
                  <a:solidFill>
                    <a:prstClr val="black"/>
                  </a:solidFill>
                  <a:latin typeface="Cambria Math"/>
                  <a:ea typeface="Cambria Math"/>
                </a:rPr>
                <a:t>  </a:t>
              </a:r>
              <a:r>
                <a:rPr lang="en-GB" sz="1224" i="1" dirty="0">
                  <a:solidFill>
                    <a:prstClr val="black"/>
                  </a:solidFill>
                </a:rPr>
                <a:t>prior</a:t>
              </a:r>
              <a:endParaRPr lang="en-GB" sz="1836" i="1" dirty="0">
                <a:solidFill>
                  <a:prstClr val="black"/>
                </a:solidFill>
              </a:endParaRPr>
            </a:p>
          </p:txBody>
        </p:sp>
      </p:grpSp>
      <p:sp>
        <p:nvSpPr>
          <p:cNvPr id="4" name="Rectangle 3"/>
          <p:cNvSpPr/>
          <p:nvPr/>
        </p:nvSpPr>
        <p:spPr>
          <a:xfrm>
            <a:off x="9518519" y="4377886"/>
            <a:ext cx="2578013" cy="1975926"/>
          </a:xfrm>
          <a:prstGeom prst="rect">
            <a:avLst/>
          </a:prstGeom>
        </p:spPr>
        <p:txBody>
          <a:bodyPr wrap="none">
            <a:spAutoFit/>
          </a:bodyPr>
          <a:lstStyle/>
          <a:p>
            <a:pPr defTabSz="932597"/>
            <a:r>
              <a:rPr lang="en-GB" sz="2040" i="1" dirty="0" err="1">
                <a:solidFill>
                  <a:schemeClr val="bg1"/>
                </a:solidFill>
                <a:latin typeface="Cambria Math"/>
                <a:ea typeface="Cambria Math"/>
              </a:rPr>
              <a:t>w</a:t>
            </a:r>
            <a:r>
              <a:rPr lang="en-GB" sz="2040" i="1" baseline="-25000" dirty="0" err="1">
                <a:solidFill>
                  <a:schemeClr val="bg1"/>
                </a:solidFill>
                <a:latin typeface="Cambria Math"/>
                <a:ea typeface="Cambria Math"/>
              </a:rPr>
              <a:t>m</a:t>
            </a:r>
            <a:r>
              <a:rPr lang="en-GB" sz="2040" i="1" baseline="-25000" dirty="0">
                <a:solidFill>
                  <a:schemeClr val="bg1"/>
                </a:solidFill>
                <a:latin typeface="Cambria Math"/>
                <a:ea typeface="Cambria Math"/>
              </a:rPr>
              <a:t> </a:t>
            </a:r>
            <a:r>
              <a:rPr lang="en-GB" sz="2040" dirty="0">
                <a:solidFill>
                  <a:schemeClr val="bg1"/>
                </a:solidFill>
                <a:latin typeface="Cambria Math"/>
                <a:ea typeface="Cambria Math"/>
              </a:rPr>
              <a:t>:</a:t>
            </a:r>
            <a:r>
              <a:rPr lang="en-GB" sz="2040" i="1" dirty="0">
                <a:solidFill>
                  <a:schemeClr val="bg1"/>
                </a:solidFill>
                <a:latin typeface="Cambria Math"/>
                <a:ea typeface="Cambria Math"/>
              </a:rPr>
              <a:t> </a:t>
            </a:r>
            <a:r>
              <a:rPr lang="en-GB" sz="2040" dirty="0">
                <a:solidFill>
                  <a:schemeClr val="bg1"/>
                </a:solidFill>
                <a:ea typeface="Cambria Math"/>
              </a:rPr>
              <a:t>weight mean</a:t>
            </a:r>
          </a:p>
          <a:p>
            <a:pPr defTabSz="932597"/>
            <a:r>
              <a:rPr lang="en-GB" sz="2040" i="1" dirty="0" err="1">
                <a:solidFill>
                  <a:schemeClr val="bg1"/>
                </a:solidFill>
                <a:latin typeface="Cambria Math"/>
                <a:ea typeface="Cambria Math"/>
              </a:rPr>
              <a:t>w</a:t>
            </a:r>
            <a:r>
              <a:rPr lang="en-GB" sz="2040" i="1" baseline="-25000" dirty="0" err="1">
                <a:solidFill>
                  <a:schemeClr val="bg1"/>
                </a:solidFill>
                <a:latin typeface="Cambria Math"/>
                <a:ea typeface="Cambria Math"/>
              </a:rPr>
              <a:t>p</a:t>
            </a:r>
            <a:r>
              <a:rPr lang="en-GB" sz="2040" i="1" baseline="-25000" dirty="0">
                <a:solidFill>
                  <a:schemeClr val="bg1"/>
                </a:solidFill>
                <a:latin typeface="Cambria Math"/>
                <a:ea typeface="Cambria Math"/>
              </a:rPr>
              <a:t>  </a:t>
            </a:r>
            <a:r>
              <a:rPr lang="en-GB" sz="2040" dirty="0">
                <a:solidFill>
                  <a:schemeClr val="bg1"/>
                </a:solidFill>
                <a:ea typeface="Cambria Math"/>
              </a:rPr>
              <a:t>: weight precision</a:t>
            </a:r>
          </a:p>
          <a:p>
            <a:pPr defTabSz="932597"/>
            <a:r>
              <a:rPr lang="en-GB" sz="2040" i="1" dirty="0">
                <a:solidFill>
                  <a:schemeClr val="bg1"/>
                </a:solidFill>
                <a:latin typeface="Cambria Math"/>
                <a:ea typeface="Cambria Math"/>
              </a:rPr>
              <a:t>w</a:t>
            </a:r>
            <a:r>
              <a:rPr lang="en-GB" sz="2040" i="1" baseline="-25000" dirty="0">
                <a:solidFill>
                  <a:schemeClr val="bg1"/>
                </a:solidFill>
                <a:latin typeface="Cambria Math"/>
                <a:ea typeface="Cambria Math"/>
              </a:rPr>
              <a:t>   </a:t>
            </a:r>
            <a:r>
              <a:rPr lang="en-GB" sz="2040" dirty="0">
                <a:solidFill>
                  <a:schemeClr val="bg1"/>
                </a:solidFill>
                <a:latin typeface="Cambria Math"/>
                <a:ea typeface="Cambria Math"/>
              </a:rPr>
              <a:t>:</a:t>
            </a:r>
            <a:r>
              <a:rPr lang="en-GB" sz="2040" i="1" dirty="0">
                <a:solidFill>
                  <a:schemeClr val="bg1"/>
                </a:solidFill>
                <a:latin typeface="Cambria Math"/>
                <a:ea typeface="Cambria Math"/>
              </a:rPr>
              <a:t> </a:t>
            </a:r>
            <a:r>
              <a:rPr lang="en-GB" sz="2040" dirty="0">
                <a:solidFill>
                  <a:schemeClr val="bg1"/>
                </a:solidFill>
                <a:ea typeface="Cambria Math"/>
              </a:rPr>
              <a:t>weight</a:t>
            </a:r>
          </a:p>
          <a:p>
            <a:pPr defTabSz="932597"/>
            <a:r>
              <a:rPr lang="en-GB" sz="2040" dirty="0">
                <a:solidFill>
                  <a:schemeClr val="bg1"/>
                </a:solidFill>
                <a:ea typeface="Cambria Math"/>
              </a:rPr>
              <a:t> </a:t>
            </a:r>
            <a:r>
              <a:rPr lang="en-GB" sz="2040" i="1" dirty="0">
                <a:solidFill>
                  <a:schemeClr val="bg1"/>
                </a:solidFill>
                <a:latin typeface="Cambria Math"/>
                <a:ea typeface="Cambria Math"/>
              </a:rPr>
              <a:t>t</a:t>
            </a:r>
            <a:r>
              <a:rPr lang="en-GB" sz="2040" dirty="0">
                <a:solidFill>
                  <a:schemeClr val="bg1"/>
                </a:solidFill>
                <a:ea typeface="Cambria Math"/>
              </a:rPr>
              <a:t>  : score</a:t>
            </a:r>
          </a:p>
          <a:p>
            <a:pPr defTabSz="932597"/>
            <a:r>
              <a:rPr lang="en-GB" sz="2040" i="1" dirty="0">
                <a:solidFill>
                  <a:schemeClr val="bg1"/>
                </a:solidFill>
                <a:latin typeface="Cambria Math"/>
                <a:ea typeface="Cambria Math"/>
              </a:rPr>
              <a:t>x</a:t>
            </a:r>
            <a:r>
              <a:rPr lang="en-GB" sz="2040" dirty="0">
                <a:solidFill>
                  <a:schemeClr val="bg1"/>
                </a:solidFill>
                <a:ea typeface="Cambria Math"/>
              </a:rPr>
              <a:t>  : feature data</a:t>
            </a:r>
          </a:p>
          <a:p>
            <a:pPr defTabSz="932597"/>
            <a:r>
              <a:rPr lang="en-GB" sz="2040" i="1" dirty="0">
                <a:solidFill>
                  <a:schemeClr val="bg1"/>
                </a:solidFill>
                <a:latin typeface="Cambria Math"/>
                <a:ea typeface="Cambria Math"/>
              </a:rPr>
              <a:t>y  </a:t>
            </a:r>
            <a:r>
              <a:rPr lang="en-GB" sz="2040" dirty="0">
                <a:solidFill>
                  <a:schemeClr val="bg1"/>
                </a:solidFill>
                <a:ea typeface="Cambria Math"/>
              </a:rPr>
              <a:t>: label</a:t>
            </a:r>
          </a:p>
        </p:txBody>
      </p:sp>
      <p:sp>
        <p:nvSpPr>
          <p:cNvPr id="57" name="TextBox 56"/>
          <p:cNvSpPr txBox="1"/>
          <p:nvPr/>
        </p:nvSpPr>
        <p:spPr>
          <a:xfrm>
            <a:off x="400993" y="4115917"/>
            <a:ext cx="6287470" cy="1621982"/>
          </a:xfrm>
          <a:prstGeom prst="rect">
            <a:avLst/>
          </a:prstGeom>
          <a:noFill/>
          <a:ln w="28575">
            <a:noFill/>
            <a:prstDash val="sysDot"/>
          </a:ln>
        </p:spPr>
        <p:txBody>
          <a:bodyPr wrap="square" rtlCol="0">
            <a:spAutoFit/>
          </a:bodyPr>
          <a:lstStyle/>
          <a:p>
            <a:pPr defTabSz="932597"/>
            <a:r>
              <a:rPr lang="en-US" sz="2800" dirty="0">
                <a:solidFill>
                  <a:schemeClr val="tx2"/>
                </a:solidFill>
              </a:rPr>
              <a:t>Classification:</a:t>
            </a:r>
          </a:p>
          <a:p>
            <a:pPr marL="349724" indent="-349724" defTabSz="932597">
              <a:buFontTx/>
              <a:buAutoNum type="arabicPeriod"/>
            </a:pPr>
            <a:r>
              <a:rPr lang="en-US" sz="2244" dirty="0">
                <a:solidFill>
                  <a:schemeClr val="tx2"/>
                </a:solidFill>
              </a:rPr>
              <a:t>Compute features </a:t>
            </a:r>
            <a:r>
              <a:rPr lang="en-GB" sz="2244" i="1" dirty="0">
                <a:solidFill>
                  <a:schemeClr val="tx2"/>
                </a:solidFill>
                <a:latin typeface="Cambria Math"/>
                <a:ea typeface="Cambria Math"/>
              </a:rPr>
              <a:t>x  </a:t>
            </a:r>
            <a:r>
              <a:rPr lang="en-US" sz="2244" dirty="0">
                <a:solidFill>
                  <a:schemeClr val="tx2"/>
                </a:solidFill>
              </a:rPr>
              <a:t>for each e-mail. </a:t>
            </a:r>
          </a:p>
          <a:p>
            <a:pPr marL="349724" indent="-349724" defTabSz="932597">
              <a:buFontTx/>
              <a:buAutoNum type="arabicPeriod"/>
            </a:pPr>
            <a:r>
              <a:rPr lang="en-US" sz="2244" dirty="0">
                <a:solidFill>
                  <a:schemeClr val="tx2"/>
                </a:solidFill>
              </a:rPr>
              <a:t>Use weights </a:t>
            </a:r>
            <a:r>
              <a:rPr lang="en-GB" sz="2448" i="1" dirty="0">
                <a:solidFill>
                  <a:schemeClr val="tx2"/>
                </a:solidFill>
                <a:latin typeface="Cambria Math"/>
                <a:ea typeface="Cambria Math"/>
              </a:rPr>
              <a:t>w  </a:t>
            </a:r>
            <a:r>
              <a:rPr lang="en-US" sz="2244" dirty="0">
                <a:solidFill>
                  <a:schemeClr val="tx2"/>
                </a:solidFill>
              </a:rPr>
              <a:t>learned for each user to date</a:t>
            </a:r>
            <a:r>
              <a:rPr lang="en-GB" sz="2244" i="1" dirty="0">
                <a:solidFill>
                  <a:schemeClr val="tx2"/>
                </a:solidFill>
                <a:latin typeface="Cambria Math"/>
                <a:ea typeface="Cambria Math"/>
              </a:rPr>
              <a:t>.</a:t>
            </a:r>
            <a:endParaRPr lang="en-GB" sz="2244" dirty="0">
              <a:solidFill>
                <a:schemeClr val="tx2"/>
              </a:solidFill>
              <a:ea typeface="Cambria Math"/>
            </a:endParaRPr>
          </a:p>
          <a:p>
            <a:pPr marL="349724" indent="-349724" defTabSz="932597">
              <a:buFontTx/>
              <a:buAutoNum type="arabicPeriod"/>
            </a:pPr>
            <a:r>
              <a:rPr lang="en-GB" sz="2244" dirty="0">
                <a:solidFill>
                  <a:schemeClr val="tx2"/>
                </a:solidFill>
                <a:ea typeface="Cambria Math"/>
              </a:rPr>
              <a:t>Infer </a:t>
            </a:r>
            <a:r>
              <a:rPr lang="en-GB" sz="2448" i="1" dirty="0">
                <a:solidFill>
                  <a:schemeClr val="tx2"/>
                </a:solidFill>
                <a:latin typeface="Cambria Math"/>
                <a:ea typeface="Cambria Math"/>
              </a:rPr>
              <a:t>y  </a:t>
            </a:r>
            <a:r>
              <a:rPr lang="en-GB" sz="2244" dirty="0">
                <a:solidFill>
                  <a:schemeClr val="tx2"/>
                </a:solidFill>
                <a:ea typeface="Cambria Math"/>
              </a:rPr>
              <a:t>for each e-mail.</a:t>
            </a:r>
          </a:p>
        </p:txBody>
      </p:sp>
      <p:sp>
        <p:nvSpPr>
          <p:cNvPr id="58" name="TextBox 57"/>
          <p:cNvSpPr txBox="1"/>
          <p:nvPr/>
        </p:nvSpPr>
        <p:spPr>
          <a:xfrm>
            <a:off x="444269" y="792646"/>
            <a:ext cx="6223842" cy="2739211"/>
          </a:xfrm>
          <a:prstGeom prst="rect">
            <a:avLst/>
          </a:prstGeom>
          <a:noFill/>
          <a:ln w="28575">
            <a:noFill/>
            <a:prstDash val="sysDot"/>
          </a:ln>
        </p:spPr>
        <p:txBody>
          <a:bodyPr wrap="square" rtlCol="0">
            <a:spAutoFit/>
          </a:bodyPr>
          <a:lstStyle/>
          <a:p>
            <a:pPr defTabSz="932597"/>
            <a:r>
              <a:rPr lang="en-US" sz="2800" dirty="0">
                <a:solidFill>
                  <a:schemeClr val="tx2"/>
                </a:solidFill>
              </a:rPr>
              <a:t>Daily Online Training:</a:t>
            </a:r>
          </a:p>
          <a:p>
            <a:pPr marL="349724" indent="-349724" defTabSz="932597">
              <a:buFontTx/>
              <a:buAutoNum type="arabicPeriod"/>
            </a:pPr>
            <a:r>
              <a:rPr lang="en-US" sz="2000" dirty="0">
                <a:solidFill>
                  <a:schemeClr val="tx2"/>
                </a:solidFill>
              </a:rPr>
              <a:t>Train on new user e-mails older than a fixed period of time (e.g. 1 week).</a:t>
            </a:r>
          </a:p>
          <a:p>
            <a:pPr marL="349724" indent="-349724" defTabSz="932597">
              <a:buFontTx/>
              <a:buAutoNum type="arabicPeriod"/>
            </a:pPr>
            <a:r>
              <a:rPr lang="en-US" sz="2000" dirty="0">
                <a:solidFill>
                  <a:schemeClr val="tx2"/>
                </a:solidFill>
              </a:rPr>
              <a:t>Compute e-mail features </a:t>
            </a:r>
            <a:r>
              <a:rPr lang="en-GB" sz="2000" i="1" dirty="0">
                <a:solidFill>
                  <a:schemeClr val="tx2"/>
                </a:solidFill>
                <a:latin typeface="Cambria Math"/>
                <a:ea typeface="Cambria Math"/>
              </a:rPr>
              <a:t>x</a:t>
            </a:r>
            <a:r>
              <a:rPr lang="en-US" sz="2000" dirty="0">
                <a:solidFill>
                  <a:schemeClr val="tx2"/>
                </a:solidFill>
              </a:rPr>
              <a:t>. </a:t>
            </a:r>
          </a:p>
          <a:p>
            <a:pPr marL="349724" indent="-349724" defTabSz="932597">
              <a:buFontTx/>
              <a:buAutoNum type="arabicPeriod"/>
            </a:pPr>
            <a:r>
              <a:rPr lang="en-US" sz="2000" dirty="0">
                <a:solidFill>
                  <a:schemeClr val="tx2"/>
                </a:solidFill>
              </a:rPr>
              <a:t>Observe </a:t>
            </a:r>
            <a:r>
              <a:rPr lang="en-GB" sz="2000" i="1" dirty="0">
                <a:solidFill>
                  <a:schemeClr val="tx2"/>
                </a:solidFill>
                <a:latin typeface="Cambria Math"/>
                <a:ea typeface="Cambria Math"/>
              </a:rPr>
              <a:t>y </a:t>
            </a:r>
            <a:r>
              <a:rPr lang="en-GB" sz="2000" dirty="0">
                <a:solidFill>
                  <a:schemeClr val="tx2"/>
                </a:solidFill>
                <a:ea typeface="Cambria Math"/>
              </a:rPr>
              <a:t> by looking at action the user actually took</a:t>
            </a:r>
            <a:r>
              <a:rPr lang="en-GB" sz="2000" i="1" dirty="0">
                <a:solidFill>
                  <a:schemeClr val="tx2"/>
                </a:solidFill>
                <a:latin typeface="Cambria Math"/>
                <a:ea typeface="Cambria Math"/>
              </a:rPr>
              <a:t>.</a:t>
            </a:r>
            <a:endParaRPr lang="en-GB" sz="2000" dirty="0">
              <a:solidFill>
                <a:schemeClr val="tx2"/>
              </a:solidFill>
              <a:ea typeface="Cambria Math"/>
            </a:endParaRPr>
          </a:p>
          <a:p>
            <a:pPr marL="349724" indent="-349724" defTabSz="932597">
              <a:buFontTx/>
              <a:buAutoNum type="arabicPeriod"/>
            </a:pPr>
            <a:r>
              <a:rPr lang="en-GB" sz="2000" dirty="0">
                <a:solidFill>
                  <a:schemeClr val="tx2"/>
                </a:solidFill>
                <a:ea typeface="Cambria Math"/>
              </a:rPr>
              <a:t>Infer new weights </a:t>
            </a:r>
            <a:r>
              <a:rPr lang="en-GB" sz="2400" i="1" dirty="0">
                <a:solidFill>
                  <a:schemeClr val="tx2"/>
                </a:solidFill>
                <a:latin typeface="Cambria Math"/>
                <a:ea typeface="Cambria Math"/>
              </a:rPr>
              <a:t>w  </a:t>
            </a:r>
            <a:r>
              <a:rPr lang="en-GB" sz="2000" dirty="0">
                <a:solidFill>
                  <a:schemeClr val="tx2"/>
                </a:solidFill>
                <a:ea typeface="Cambria Math"/>
              </a:rPr>
              <a:t>for each feature using current weights as priors.</a:t>
            </a:r>
          </a:p>
        </p:txBody>
      </p:sp>
      <p:sp>
        <p:nvSpPr>
          <p:cNvPr id="54" name="TextBox 53"/>
          <p:cNvSpPr txBox="1"/>
          <p:nvPr/>
        </p:nvSpPr>
        <p:spPr>
          <a:xfrm>
            <a:off x="401062" y="160273"/>
            <a:ext cx="6502975" cy="584775"/>
          </a:xfrm>
          <a:prstGeom prst="rect">
            <a:avLst/>
          </a:prstGeom>
          <a:noFill/>
        </p:spPr>
        <p:txBody>
          <a:bodyPr wrap="square" rtlCol="0">
            <a:spAutoFit/>
          </a:bodyPr>
          <a:lstStyle/>
          <a:p>
            <a:r>
              <a:rPr lang="en-GB" sz="3200" b="1" dirty="0" smtClean="0">
                <a:latin typeface="+mj-lt"/>
              </a:rPr>
              <a:t>Bayesian </a:t>
            </a:r>
            <a:r>
              <a:rPr lang="en-GB" sz="3200" b="1" dirty="0" err="1" smtClean="0">
                <a:latin typeface="+mj-lt"/>
              </a:rPr>
              <a:t>Probit</a:t>
            </a:r>
            <a:r>
              <a:rPr lang="en-GB" sz="3200" b="1" dirty="0" smtClean="0">
                <a:latin typeface="+mj-lt"/>
              </a:rPr>
              <a:t> Regression Model</a:t>
            </a:r>
            <a:endParaRPr lang="en-GB" sz="2400" b="1" dirty="0">
              <a:latin typeface="+mj-lt"/>
            </a:endParaRPr>
          </a:p>
        </p:txBody>
      </p:sp>
    </p:spTree>
    <p:extLst>
      <p:ext uri="{BB962C8B-B14F-4D97-AF65-F5344CB8AC3E}">
        <p14:creationId xmlns:p14="http://schemas.microsoft.com/office/powerpoint/2010/main" val="236925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58" grpId="0"/>
      <p:bldP spid="5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Per User Precision/Recall &amp; Threshold</a:t>
            </a:r>
            <a:endParaRPr lang="en-GB" dirty="0"/>
          </a:p>
        </p:txBody>
      </p:sp>
      <p:graphicFrame>
        <p:nvGraphicFramePr>
          <p:cNvPr id="5" name="Chart 4"/>
          <p:cNvGraphicFramePr>
            <a:graphicFrameLocks/>
          </p:cNvGraphicFramePr>
          <p:nvPr>
            <p:extLst>
              <p:ext uri="{D42A27DB-BD31-4B8C-83A1-F6EECF244321}">
                <p14:modId xmlns:p14="http://schemas.microsoft.com/office/powerpoint/2010/main" val="3335901451"/>
              </p:ext>
            </p:extLst>
          </p:nvPr>
        </p:nvGraphicFramePr>
        <p:xfrm>
          <a:off x="6827837" y="1287462"/>
          <a:ext cx="5455840"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79438" y="1439862"/>
            <a:ext cx="6324600" cy="4235006"/>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solidFill>
                  <a:schemeClr val="tx2"/>
                </a:solidFill>
              </a:rPr>
              <a:t>Good Experience:</a:t>
            </a:r>
          </a:p>
          <a:p>
            <a:pPr>
              <a:lnSpc>
                <a:spcPct val="90000"/>
              </a:lnSpc>
              <a:spcAft>
                <a:spcPts val="600"/>
              </a:spcAft>
            </a:pPr>
            <a:r>
              <a:rPr lang="en-GB" sz="2400" dirty="0" smtClean="0">
                <a:solidFill>
                  <a:schemeClr val="tx2"/>
                </a:solidFill>
              </a:rPr>
              <a:t>Precision &gt; 85</a:t>
            </a:r>
          </a:p>
          <a:p>
            <a:pPr>
              <a:lnSpc>
                <a:spcPct val="90000"/>
              </a:lnSpc>
              <a:spcAft>
                <a:spcPts val="600"/>
              </a:spcAft>
            </a:pPr>
            <a:r>
              <a:rPr lang="en-GB" sz="2400" dirty="0" smtClean="0">
                <a:solidFill>
                  <a:schemeClr val="tx2"/>
                </a:solidFill>
              </a:rPr>
              <a:t>Recall &gt; 50</a:t>
            </a:r>
          </a:p>
          <a:p>
            <a:pPr>
              <a:lnSpc>
                <a:spcPct val="90000"/>
              </a:lnSpc>
              <a:spcAft>
                <a:spcPts val="600"/>
              </a:spcAft>
            </a:pPr>
            <a:endParaRPr lang="en-GB" sz="2400" dirty="0">
              <a:solidFill>
                <a:schemeClr val="tx2"/>
              </a:solidFill>
            </a:endParaRPr>
          </a:p>
          <a:p>
            <a:pPr>
              <a:lnSpc>
                <a:spcPct val="90000"/>
              </a:lnSpc>
              <a:spcAft>
                <a:spcPts val="600"/>
              </a:spcAft>
            </a:pPr>
            <a:r>
              <a:rPr lang="en-GB" sz="2400" dirty="0" smtClean="0">
                <a:solidFill>
                  <a:schemeClr val="tx2"/>
                </a:solidFill>
              </a:rPr>
              <a:t>Resulting </a:t>
            </a:r>
            <a:r>
              <a:rPr lang="en-GB" sz="2400" dirty="0" smtClean="0"/>
              <a:t>Personal</a:t>
            </a:r>
          </a:p>
          <a:p>
            <a:pPr>
              <a:lnSpc>
                <a:spcPct val="90000"/>
              </a:lnSpc>
              <a:spcAft>
                <a:spcPts val="600"/>
              </a:spcAft>
            </a:pPr>
            <a:r>
              <a:rPr lang="en-GB" sz="2400" dirty="0" smtClean="0">
                <a:solidFill>
                  <a:schemeClr val="tx2"/>
                </a:solidFill>
              </a:rPr>
              <a:t>Threshold Range:</a:t>
            </a:r>
          </a:p>
          <a:p>
            <a:pPr>
              <a:lnSpc>
                <a:spcPct val="90000"/>
              </a:lnSpc>
              <a:spcAft>
                <a:spcPts val="600"/>
              </a:spcAft>
            </a:pPr>
            <a:r>
              <a:rPr lang="en-GB" sz="2400" dirty="0" smtClean="0">
                <a:solidFill>
                  <a:schemeClr val="tx2"/>
                </a:solidFill>
              </a:rPr>
              <a:t>46 – 91</a:t>
            </a:r>
          </a:p>
          <a:p>
            <a:pPr>
              <a:lnSpc>
                <a:spcPct val="90000"/>
              </a:lnSpc>
              <a:spcAft>
                <a:spcPts val="600"/>
              </a:spcAft>
            </a:pPr>
            <a:endParaRPr lang="en-GB" sz="2400" dirty="0">
              <a:solidFill>
                <a:schemeClr val="tx2"/>
              </a:solidFill>
            </a:endParaRPr>
          </a:p>
          <a:p>
            <a:pPr>
              <a:lnSpc>
                <a:spcPct val="90000"/>
              </a:lnSpc>
              <a:spcAft>
                <a:spcPts val="600"/>
              </a:spcAft>
            </a:pPr>
            <a:r>
              <a:rPr lang="en-GB" sz="2400" dirty="0" smtClean="0">
                <a:solidFill>
                  <a:schemeClr val="tx2"/>
                </a:solidFill>
              </a:rPr>
              <a:t>Clutter will choose a threshold in the shaded zone</a:t>
            </a:r>
          </a:p>
        </p:txBody>
      </p:sp>
    </p:spTree>
    <p:extLst>
      <p:ext uri="{BB962C8B-B14F-4D97-AF65-F5344CB8AC3E}">
        <p14:creationId xmlns:p14="http://schemas.microsoft.com/office/powerpoint/2010/main" val="276000814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97245"/>
          </a:xfrm>
        </p:spPr>
        <p:txBody>
          <a:bodyPr/>
          <a:lstStyle/>
          <a:p>
            <a:r>
              <a:rPr lang="en-US" dirty="0" smtClean="0"/>
              <a:t>How do users control Clutter?</a:t>
            </a:r>
            <a:endParaRPr lang="en-US" dirty="0"/>
          </a:p>
        </p:txBody>
      </p:sp>
    </p:spTree>
    <p:extLst>
      <p:ext uri="{BB962C8B-B14F-4D97-AF65-F5344CB8AC3E}">
        <p14:creationId xmlns:p14="http://schemas.microsoft.com/office/powerpoint/2010/main" val="362288808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Backward Compatibility</a:t>
            </a:r>
            <a:endParaRPr lang="en-US" dirty="0"/>
          </a:p>
        </p:txBody>
      </p:sp>
      <p:sp>
        <p:nvSpPr>
          <p:cNvPr id="3" name="Text Placeholder 2"/>
          <p:cNvSpPr>
            <a:spLocks noGrp="1"/>
          </p:cNvSpPr>
          <p:nvPr>
            <p:ph type="body" sz="quarter" idx="10"/>
          </p:nvPr>
        </p:nvSpPr>
        <p:spPr>
          <a:xfrm>
            <a:off x="274638" y="1212850"/>
            <a:ext cx="6324599" cy="4308872"/>
          </a:xfrm>
        </p:spPr>
        <p:txBody>
          <a:bodyPr/>
          <a:lstStyle/>
          <a:p>
            <a:r>
              <a:rPr lang="en-US" dirty="0" smtClean="0"/>
              <a:t>One of the primary design goals for Clutter is </a:t>
            </a:r>
            <a:r>
              <a:rPr lang="en-US" dirty="0" smtClean="0">
                <a:solidFill>
                  <a:schemeClr val="tx1"/>
                </a:solidFill>
              </a:rPr>
              <a:t>compatibility</a:t>
            </a:r>
            <a:r>
              <a:rPr lang="en-US" dirty="0" smtClean="0"/>
              <a:t> with all email clients, in any version</a:t>
            </a:r>
          </a:p>
          <a:p>
            <a:endParaRPr lang="en-US" dirty="0"/>
          </a:p>
          <a:p>
            <a:r>
              <a:rPr lang="en-US" dirty="0" smtClean="0"/>
              <a:t>How does this change the user experience?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728" y="18956"/>
            <a:ext cx="4028747" cy="30384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282" y="8965"/>
            <a:ext cx="1717445" cy="304846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0282" y="3057432"/>
            <a:ext cx="3812618" cy="279296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2900" y="3067422"/>
            <a:ext cx="1933575" cy="2543175"/>
          </a:xfrm>
          <a:prstGeom prst="rect">
            <a:avLst/>
          </a:prstGeom>
        </p:spPr>
      </p:pic>
    </p:spTree>
    <p:extLst>
      <p:ext uri="{BB962C8B-B14F-4D97-AF65-F5344CB8AC3E}">
        <p14:creationId xmlns:p14="http://schemas.microsoft.com/office/powerpoint/2010/main" val="19798898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Sorting and User Signals</a:t>
            </a:r>
            <a:endParaRPr lang="en-US" dirty="0"/>
          </a:p>
        </p:txBody>
      </p:sp>
      <p:sp>
        <p:nvSpPr>
          <p:cNvPr id="3" name="Text Placeholder 2"/>
          <p:cNvSpPr>
            <a:spLocks noGrp="1"/>
          </p:cNvSpPr>
          <p:nvPr>
            <p:ph type="body" sz="quarter" idx="10"/>
          </p:nvPr>
        </p:nvSpPr>
        <p:spPr>
          <a:xfrm>
            <a:off x="274638" y="1212850"/>
            <a:ext cx="7498820" cy="4862870"/>
          </a:xfrm>
        </p:spPr>
        <p:txBody>
          <a:bodyPr/>
          <a:lstStyle/>
          <a:p>
            <a:r>
              <a:rPr lang="en-US" dirty="0" smtClean="0"/>
              <a:t>Since folders are compatible with all clients, the </a:t>
            </a:r>
            <a:r>
              <a:rPr lang="en-US" dirty="0" smtClean="0">
                <a:solidFill>
                  <a:schemeClr val="tx1"/>
                </a:solidFill>
              </a:rPr>
              <a:t>clutter folder </a:t>
            </a:r>
            <a:r>
              <a:rPr lang="en-US" dirty="0" smtClean="0"/>
              <a:t>is where the clutter goes</a:t>
            </a:r>
          </a:p>
          <a:p>
            <a:endParaRPr lang="en-US" dirty="0"/>
          </a:p>
          <a:p>
            <a:r>
              <a:rPr lang="en-US" dirty="0" smtClean="0"/>
              <a:t>Users can move messages to the inbox or clutter folder (in any client) to </a:t>
            </a:r>
            <a:r>
              <a:rPr lang="en-US" dirty="0" smtClean="0">
                <a:solidFill>
                  <a:schemeClr val="tx1"/>
                </a:solidFill>
              </a:rPr>
              <a:t>let the system know </a:t>
            </a:r>
            <a:r>
              <a:rPr lang="en-US" dirty="0" smtClean="0"/>
              <a:t>what they consider clutter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458" y="0"/>
            <a:ext cx="4663017" cy="6994525"/>
          </a:xfrm>
          <a:prstGeom prst="rect">
            <a:avLst/>
          </a:prstGeom>
        </p:spPr>
      </p:pic>
    </p:spTree>
    <p:extLst>
      <p:ext uri="{BB962C8B-B14F-4D97-AF65-F5344CB8AC3E}">
        <p14:creationId xmlns:p14="http://schemas.microsoft.com/office/powerpoint/2010/main" val="39097099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94637" y="23438"/>
            <a:ext cx="4495191" cy="4266920"/>
          </a:xfrm>
          <a:prstGeom prst="rect">
            <a:avLst/>
          </a:prstGeom>
          <a:ln>
            <a:solidFill>
              <a:schemeClr val="accent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37" y="1744662"/>
            <a:ext cx="2283094" cy="4058834"/>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7894637" y="4208351"/>
            <a:ext cx="4495191" cy="2715845"/>
          </a:xfrm>
          <a:prstGeom prst="rect">
            <a:avLst/>
          </a:prstGeom>
          <a:ln>
            <a:solidFill>
              <a:schemeClr val="accent1"/>
            </a:solidFill>
          </a:ln>
        </p:spPr>
      </p:pic>
      <p:sp>
        <p:nvSpPr>
          <p:cNvPr id="2" name="Title 1"/>
          <p:cNvSpPr>
            <a:spLocks noGrp="1"/>
          </p:cNvSpPr>
          <p:nvPr>
            <p:ph type="title"/>
          </p:nvPr>
        </p:nvSpPr>
        <p:spPr/>
        <p:txBody>
          <a:bodyPr/>
          <a:lstStyle/>
          <a:p>
            <a:r>
              <a:rPr lang="en-US" dirty="0" smtClean="0"/>
              <a:t>User notifications</a:t>
            </a:r>
            <a:endParaRPr lang="en-US" dirty="0"/>
          </a:p>
        </p:txBody>
      </p:sp>
      <p:sp>
        <p:nvSpPr>
          <p:cNvPr id="3" name="Text Placeholder 2"/>
          <p:cNvSpPr>
            <a:spLocks noGrp="1"/>
          </p:cNvSpPr>
          <p:nvPr>
            <p:ph type="body" sz="quarter" idx="10"/>
          </p:nvPr>
        </p:nvSpPr>
        <p:spPr>
          <a:xfrm>
            <a:off x="274638" y="1212850"/>
            <a:ext cx="7619999" cy="4862870"/>
          </a:xfrm>
        </p:spPr>
        <p:txBody>
          <a:bodyPr/>
          <a:lstStyle/>
          <a:p>
            <a:r>
              <a:rPr lang="en-US" dirty="0" smtClean="0"/>
              <a:t>Since </a:t>
            </a:r>
            <a:r>
              <a:rPr lang="en-US" dirty="0" smtClean="0">
                <a:solidFill>
                  <a:schemeClr val="tx1"/>
                </a:solidFill>
              </a:rPr>
              <a:t>inbox notifications</a:t>
            </a:r>
            <a:r>
              <a:rPr lang="en-US" dirty="0" smtClean="0"/>
              <a:t> are compatible with all clients, Clutter uses these</a:t>
            </a:r>
          </a:p>
          <a:p>
            <a:endParaRPr lang="en-US" dirty="0"/>
          </a:p>
          <a:p>
            <a:r>
              <a:rPr lang="en-US" dirty="0" smtClean="0"/>
              <a:t>Users using non-web clients can use the links to provide feedback, turn Clutter off, or perform other actions</a:t>
            </a:r>
            <a:endParaRPr lang="en-US" dirty="0"/>
          </a:p>
        </p:txBody>
      </p:sp>
    </p:spTree>
    <p:extLst>
      <p:ext uri="{BB962C8B-B14F-4D97-AF65-F5344CB8AC3E}">
        <p14:creationId xmlns:p14="http://schemas.microsoft.com/office/powerpoint/2010/main" val="41416378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Premium client features</a:t>
            </a:r>
            <a:endParaRPr lang="en-US" dirty="0"/>
          </a:p>
        </p:txBody>
      </p:sp>
      <p:sp>
        <p:nvSpPr>
          <p:cNvPr id="3" name="Text Placeholder 2"/>
          <p:cNvSpPr>
            <a:spLocks noGrp="1"/>
          </p:cNvSpPr>
          <p:nvPr>
            <p:ph type="body" sz="quarter" idx="10"/>
          </p:nvPr>
        </p:nvSpPr>
        <p:spPr>
          <a:xfrm>
            <a:off x="274638" y="1212849"/>
            <a:ext cx="8089343" cy="3200876"/>
          </a:xfrm>
        </p:spPr>
        <p:txBody>
          <a:bodyPr/>
          <a:lstStyle/>
          <a:p>
            <a:r>
              <a:rPr lang="en-US" dirty="0" smtClean="0"/>
              <a:t>Right-click menus and quick steps for managing Clutter more easily</a:t>
            </a:r>
          </a:p>
          <a:p>
            <a:endParaRPr lang="en-US" dirty="0" smtClean="0"/>
          </a:p>
          <a:p>
            <a:r>
              <a:rPr lang="en-US" dirty="0" err="1" smtClean="0"/>
              <a:t>Popouts</a:t>
            </a:r>
            <a:r>
              <a:rPr lang="en-US" dirty="0" smtClean="0"/>
              <a:t> to provide in-context help with Clutter</a:t>
            </a:r>
            <a:endParaRPr lang="en-US" dirty="0"/>
          </a:p>
        </p:txBody>
      </p:sp>
      <p:pic>
        <p:nvPicPr>
          <p:cNvPr id="7" name="Picture 6"/>
          <p:cNvPicPr>
            <a:picLocks noChangeAspect="1"/>
          </p:cNvPicPr>
          <p:nvPr/>
        </p:nvPicPr>
        <p:blipFill rotWithShape="1">
          <a:blip r:embed="rId2"/>
          <a:srcRect l="53326"/>
          <a:stretch/>
        </p:blipFill>
        <p:spPr>
          <a:xfrm>
            <a:off x="10039139" y="2735262"/>
            <a:ext cx="2237747" cy="4168157"/>
          </a:xfrm>
          <a:prstGeom prst="rect">
            <a:avLst/>
          </a:prstGeom>
        </p:spPr>
      </p:pic>
      <p:pic>
        <p:nvPicPr>
          <p:cNvPr id="6" name="Picture 5"/>
          <p:cNvPicPr>
            <a:picLocks noChangeAspect="1"/>
          </p:cNvPicPr>
          <p:nvPr/>
        </p:nvPicPr>
        <p:blipFill rotWithShape="1">
          <a:blip r:embed="rId3"/>
          <a:srcRect l="38937"/>
          <a:stretch/>
        </p:blipFill>
        <p:spPr>
          <a:xfrm>
            <a:off x="10140086" y="982662"/>
            <a:ext cx="2037095" cy="4381122"/>
          </a:xfrm>
          <a:prstGeom prst="rect">
            <a:avLst/>
          </a:prstGeom>
        </p:spPr>
      </p:pic>
      <p:pic>
        <p:nvPicPr>
          <p:cNvPr id="4" name="Picture 3"/>
          <p:cNvPicPr>
            <a:picLocks noChangeAspect="1"/>
          </p:cNvPicPr>
          <p:nvPr/>
        </p:nvPicPr>
        <p:blipFill rotWithShape="1">
          <a:blip r:embed="rId4"/>
          <a:srcRect r="73891"/>
          <a:stretch/>
        </p:blipFill>
        <p:spPr>
          <a:xfrm>
            <a:off x="8463686" y="982662"/>
            <a:ext cx="1676400" cy="5284336"/>
          </a:xfrm>
          <a:prstGeom prst="rect">
            <a:avLst/>
          </a:prstGeom>
          <a:ln>
            <a:solidFill>
              <a:schemeClr val="accent1"/>
            </a:solidFill>
          </a:ln>
        </p:spPr>
      </p:pic>
    </p:spTree>
    <p:extLst>
      <p:ext uri="{BB962C8B-B14F-4D97-AF65-F5344CB8AC3E}">
        <p14:creationId xmlns:p14="http://schemas.microsoft.com/office/powerpoint/2010/main" val="33605232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1200187"/>
          </a:xfrm>
        </p:spPr>
        <p:txBody>
          <a:bodyPr/>
          <a:lstStyle/>
          <a:p>
            <a:r>
              <a:rPr lang="en-US" dirty="0" smtClean="0"/>
              <a:t>Demo of User Controls</a:t>
            </a:r>
            <a:endParaRPr lang="en-US" dirty="0"/>
          </a:p>
        </p:txBody>
      </p:sp>
      <p:sp>
        <p:nvSpPr>
          <p:cNvPr id="4" name="Text Placeholder 3"/>
          <p:cNvSpPr>
            <a:spLocks noGrp="1"/>
          </p:cNvSpPr>
          <p:nvPr>
            <p:ph type="body" sz="quarter" idx="12"/>
          </p:nvPr>
        </p:nvSpPr>
        <p:spPr/>
        <p:txBody>
          <a:bodyPr/>
          <a:lstStyle/>
          <a:p>
            <a:r>
              <a:rPr lang="en-US" dirty="0" smtClean="0"/>
              <a:t>Kumar Venkateswar</a:t>
            </a:r>
            <a:endParaRPr lang="en-US" dirty="0"/>
          </a:p>
        </p:txBody>
      </p:sp>
    </p:spTree>
    <p:extLst>
      <p:ext uri="{BB962C8B-B14F-4D97-AF65-F5344CB8AC3E}">
        <p14:creationId xmlns:p14="http://schemas.microsoft.com/office/powerpoint/2010/main" val="305896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Tame Your Inbox: </a:t>
            </a:r>
            <a:br>
              <a:rPr lang="en-US" dirty="0"/>
            </a:br>
            <a:r>
              <a:rPr lang="en-US" dirty="0"/>
              <a:t>Clutter in Office 365</a:t>
            </a:r>
          </a:p>
        </p:txBody>
      </p:sp>
      <p:sp>
        <p:nvSpPr>
          <p:cNvPr id="5" name="Text Placeholder 4"/>
          <p:cNvSpPr>
            <a:spLocks noGrp="1"/>
          </p:cNvSpPr>
          <p:nvPr>
            <p:ph type="body" sz="quarter" idx="12"/>
          </p:nvPr>
        </p:nvSpPr>
        <p:spPr/>
        <p:txBody>
          <a:bodyPr/>
          <a:lstStyle/>
          <a:p>
            <a:r>
              <a:rPr lang="en-US" dirty="0"/>
              <a:t>Kumar </a:t>
            </a:r>
            <a:r>
              <a:rPr lang="en-US" dirty="0" err="1"/>
              <a:t>Venkateswar</a:t>
            </a:r>
            <a:endParaRPr lang="en-US" dirty="0"/>
          </a:p>
        </p:txBody>
      </p:sp>
      <p:sp>
        <p:nvSpPr>
          <p:cNvPr id="6" name="Text Placeholder 5"/>
          <p:cNvSpPr>
            <a:spLocks noGrp="1"/>
          </p:cNvSpPr>
          <p:nvPr>
            <p:ph type="body" sz="quarter" idx="13"/>
          </p:nvPr>
        </p:nvSpPr>
        <p:spPr/>
        <p:txBody>
          <a:bodyPr/>
          <a:lstStyle/>
          <a:p>
            <a:r>
              <a:rPr lang="en-US" dirty="0" smtClean="0"/>
              <a:t>BRK3149</a:t>
            </a:r>
            <a:endParaRPr lang="en-US" dirty="0"/>
          </a:p>
        </p:txBody>
      </p:sp>
    </p:spTree>
    <p:extLst>
      <p:ext uri="{BB962C8B-B14F-4D97-AF65-F5344CB8AC3E}">
        <p14:creationId xmlns:p14="http://schemas.microsoft.com/office/powerpoint/2010/main" val="406500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97245"/>
          </a:xfrm>
        </p:spPr>
        <p:txBody>
          <a:bodyPr/>
          <a:lstStyle/>
          <a:p>
            <a:r>
              <a:rPr lang="en-US" dirty="0" smtClean="0"/>
              <a:t>How do admins control Clutter?</a:t>
            </a:r>
            <a:endParaRPr lang="en-US" dirty="0"/>
          </a:p>
        </p:txBody>
      </p:sp>
    </p:spTree>
    <p:extLst>
      <p:ext uri="{BB962C8B-B14F-4D97-AF65-F5344CB8AC3E}">
        <p14:creationId xmlns:p14="http://schemas.microsoft.com/office/powerpoint/2010/main" val="175063614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Retention Tag</a:t>
            </a:r>
            <a:endParaRPr lang="en-US" dirty="0"/>
          </a:p>
        </p:txBody>
      </p:sp>
      <p:sp>
        <p:nvSpPr>
          <p:cNvPr id="2" name="Text Placeholder 1"/>
          <p:cNvSpPr>
            <a:spLocks noGrp="1"/>
          </p:cNvSpPr>
          <p:nvPr>
            <p:ph type="body" sz="quarter" idx="10"/>
          </p:nvPr>
        </p:nvSpPr>
        <p:spPr>
          <a:xfrm>
            <a:off x="274638" y="1212850"/>
            <a:ext cx="6939144" cy="1292662"/>
          </a:xfrm>
        </p:spPr>
        <p:txBody>
          <a:bodyPr/>
          <a:lstStyle/>
          <a:p>
            <a:r>
              <a:rPr lang="en-US" dirty="0" smtClean="0"/>
              <a:t>The clutter folder now allows the creation of retention tags</a:t>
            </a:r>
            <a:endParaRPr lang="en-US" dirty="0"/>
          </a:p>
        </p:txBody>
      </p:sp>
      <p:pic>
        <p:nvPicPr>
          <p:cNvPr id="4" name="Picture 3"/>
          <p:cNvPicPr>
            <a:picLocks noChangeAspect="1"/>
          </p:cNvPicPr>
          <p:nvPr/>
        </p:nvPicPr>
        <p:blipFill>
          <a:blip r:embed="rId2"/>
          <a:stretch>
            <a:fillRect/>
          </a:stretch>
        </p:blipFill>
        <p:spPr>
          <a:xfrm>
            <a:off x="7662154" y="68262"/>
            <a:ext cx="4694238" cy="5204481"/>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1189037" y="2963862"/>
            <a:ext cx="5943600" cy="3788375"/>
          </a:xfrm>
          <a:prstGeom prst="rect">
            <a:avLst/>
          </a:prstGeom>
          <a:ln>
            <a:solidFill>
              <a:schemeClr val="accent1"/>
            </a:solidFill>
          </a:ln>
        </p:spPr>
      </p:pic>
    </p:spTree>
    <p:extLst>
      <p:ext uri="{BB962C8B-B14F-4D97-AF65-F5344CB8AC3E}">
        <p14:creationId xmlns:p14="http://schemas.microsoft.com/office/powerpoint/2010/main" val="103304479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Clutter bypass</a:t>
            </a:r>
            <a:endParaRPr lang="en-US" dirty="0"/>
          </a:p>
        </p:txBody>
      </p:sp>
      <p:sp>
        <p:nvSpPr>
          <p:cNvPr id="3" name="Text Placeholder 2"/>
          <p:cNvSpPr>
            <a:spLocks noGrp="1"/>
          </p:cNvSpPr>
          <p:nvPr>
            <p:ph type="body" sz="quarter" idx="10"/>
          </p:nvPr>
        </p:nvSpPr>
        <p:spPr>
          <a:xfrm>
            <a:off x="274638" y="1212850"/>
            <a:ext cx="5105399" cy="3508653"/>
          </a:xfrm>
        </p:spPr>
        <p:txBody>
          <a:bodyPr/>
          <a:lstStyle/>
          <a:p>
            <a:r>
              <a:rPr lang="en-US" dirty="0" smtClean="0"/>
              <a:t>Essential organizational communication (legal, HR, leadership, etc.) can bypass Clutter processing</a:t>
            </a:r>
            <a:endParaRPr lang="en-US" dirty="0"/>
          </a:p>
        </p:txBody>
      </p:sp>
      <p:pic>
        <p:nvPicPr>
          <p:cNvPr id="6" name="Picture 5"/>
          <p:cNvPicPr>
            <a:picLocks noChangeAspect="1"/>
          </p:cNvPicPr>
          <p:nvPr/>
        </p:nvPicPr>
        <p:blipFill>
          <a:blip r:embed="rId2"/>
          <a:stretch>
            <a:fillRect/>
          </a:stretch>
        </p:blipFill>
        <p:spPr>
          <a:xfrm>
            <a:off x="5151437" y="3497562"/>
            <a:ext cx="5486400" cy="3496963"/>
          </a:xfrm>
          <a:prstGeom prst="rect">
            <a:avLst/>
          </a:prstGeom>
          <a:ln>
            <a:solidFill>
              <a:schemeClr val="accent1"/>
            </a:solidFill>
          </a:ln>
        </p:spPr>
      </p:pic>
      <p:pic>
        <p:nvPicPr>
          <p:cNvPr id="4" name="Picture 3"/>
          <p:cNvPicPr>
            <a:picLocks noChangeAspect="1"/>
          </p:cNvPicPr>
          <p:nvPr/>
        </p:nvPicPr>
        <p:blipFill>
          <a:blip r:embed="rId3"/>
          <a:stretch>
            <a:fillRect/>
          </a:stretch>
        </p:blipFill>
        <p:spPr>
          <a:xfrm>
            <a:off x="6766749" y="0"/>
            <a:ext cx="5669725" cy="4183062"/>
          </a:xfrm>
          <a:prstGeom prst="rect">
            <a:avLst/>
          </a:prstGeom>
          <a:ln>
            <a:solidFill>
              <a:schemeClr val="accent1"/>
            </a:solidFill>
          </a:ln>
        </p:spPr>
      </p:pic>
    </p:spTree>
    <p:extLst>
      <p:ext uri="{BB962C8B-B14F-4D97-AF65-F5344CB8AC3E}">
        <p14:creationId xmlns:p14="http://schemas.microsoft.com/office/powerpoint/2010/main" val="40964242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 branding</a:t>
            </a:r>
            <a:endParaRPr lang="en-US" dirty="0"/>
          </a:p>
        </p:txBody>
      </p:sp>
      <p:sp>
        <p:nvSpPr>
          <p:cNvPr id="3" name="Text Placeholder 2"/>
          <p:cNvSpPr>
            <a:spLocks noGrp="1"/>
          </p:cNvSpPr>
          <p:nvPr>
            <p:ph type="body" sz="quarter" idx="10"/>
          </p:nvPr>
        </p:nvSpPr>
        <p:spPr>
          <a:xfrm>
            <a:off x="274638" y="1212850"/>
            <a:ext cx="7405063" cy="4001095"/>
          </a:xfrm>
        </p:spPr>
        <p:txBody>
          <a:bodyPr/>
          <a:lstStyle/>
          <a:p>
            <a:r>
              <a:rPr lang="en-US" dirty="0" smtClean="0"/>
              <a:t>Notifications to end users can be custom branded</a:t>
            </a:r>
          </a:p>
          <a:p>
            <a:endParaRPr lang="en-US" dirty="0"/>
          </a:p>
          <a:p>
            <a:r>
              <a:rPr lang="en-US" dirty="0" smtClean="0"/>
              <a:t>Display Name</a:t>
            </a:r>
          </a:p>
          <a:p>
            <a:r>
              <a:rPr lang="en-US" dirty="0" smtClean="0"/>
              <a:t>Logo</a:t>
            </a:r>
          </a:p>
          <a:p>
            <a:r>
              <a:rPr lang="en-US" dirty="0" smtClean="0"/>
              <a:t>Reply-To address (coming soon)</a:t>
            </a:r>
            <a:endParaRPr lang="en-US" dirty="0"/>
          </a:p>
        </p:txBody>
      </p:sp>
      <p:pic>
        <p:nvPicPr>
          <p:cNvPr id="6" name="Picture 5"/>
          <p:cNvPicPr>
            <a:picLocks noChangeAspect="1"/>
          </p:cNvPicPr>
          <p:nvPr/>
        </p:nvPicPr>
        <p:blipFill>
          <a:blip r:embed="rId2"/>
          <a:stretch>
            <a:fillRect/>
          </a:stretch>
        </p:blipFill>
        <p:spPr>
          <a:xfrm>
            <a:off x="7679701" y="-1"/>
            <a:ext cx="4757987" cy="6994525"/>
          </a:xfrm>
          <a:prstGeom prst="rect">
            <a:avLst/>
          </a:prstGeom>
        </p:spPr>
      </p:pic>
    </p:spTree>
    <p:extLst>
      <p:ext uri="{BB962C8B-B14F-4D97-AF65-F5344CB8AC3E}">
        <p14:creationId xmlns:p14="http://schemas.microsoft.com/office/powerpoint/2010/main" val="256073468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 of Notification Branding</a:t>
            </a:r>
            <a:endParaRPr lang="en-US" dirty="0"/>
          </a:p>
        </p:txBody>
      </p:sp>
      <p:sp>
        <p:nvSpPr>
          <p:cNvPr id="4" name="Text Placeholder 3"/>
          <p:cNvSpPr>
            <a:spLocks noGrp="1"/>
          </p:cNvSpPr>
          <p:nvPr>
            <p:ph type="body" sz="quarter" idx="12"/>
          </p:nvPr>
        </p:nvSpPr>
        <p:spPr/>
        <p:txBody>
          <a:bodyPr/>
          <a:lstStyle/>
          <a:p>
            <a:r>
              <a:rPr lang="en-US" dirty="0" smtClean="0"/>
              <a:t>Kumar Venkateswar</a:t>
            </a:r>
            <a:endParaRPr lang="en-US" dirty="0"/>
          </a:p>
        </p:txBody>
      </p:sp>
    </p:spTree>
    <p:extLst>
      <p:ext uri="{BB962C8B-B14F-4D97-AF65-F5344CB8AC3E}">
        <p14:creationId xmlns:p14="http://schemas.microsoft.com/office/powerpoint/2010/main" val="382853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1200187"/>
          </a:xfrm>
        </p:spPr>
        <p:txBody>
          <a:bodyPr/>
          <a:lstStyle/>
          <a:p>
            <a:r>
              <a:rPr lang="en-US" dirty="0" smtClean="0"/>
              <a:t>What is the result?</a:t>
            </a:r>
            <a:endParaRPr lang="en-US" dirty="0"/>
          </a:p>
        </p:txBody>
      </p:sp>
    </p:spTree>
    <p:extLst>
      <p:ext uri="{BB962C8B-B14F-4D97-AF65-F5344CB8AC3E}">
        <p14:creationId xmlns:p14="http://schemas.microsoft.com/office/powerpoint/2010/main" val="10891272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Office 365 </a:t>
            </a:r>
            <a:r>
              <a:rPr lang="en-US" dirty="0" err="1" smtClean="0"/>
              <a:t>decluttered</a:t>
            </a:r>
            <a:r>
              <a:rPr lang="en-US" dirty="0" smtClean="0"/>
              <a:t>!</a:t>
            </a:r>
            <a:endParaRPr lang="en-US" dirty="0"/>
          </a:p>
        </p:txBody>
      </p:sp>
      <p:sp>
        <p:nvSpPr>
          <p:cNvPr id="4" name="Text Placeholder 3"/>
          <p:cNvSpPr>
            <a:spLocks noGrp="1"/>
          </p:cNvSpPr>
          <p:nvPr>
            <p:ph type="body" sz="quarter" idx="10"/>
          </p:nvPr>
        </p:nvSpPr>
        <p:spPr>
          <a:xfrm>
            <a:off x="274638" y="1212850"/>
            <a:ext cx="7499677" cy="4764381"/>
          </a:xfrm>
        </p:spPr>
        <p:txBody>
          <a:bodyPr/>
          <a:lstStyle/>
          <a:p>
            <a:r>
              <a:rPr lang="en-US" sz="3200" dirty="0" smtClean="0">
                <a:solidFill>
                  <a:schemeClr val="tx1"/>
                </a:solidFill>
              </a:rPr>
              <a:t>Millions of clutter</a:t>
            </a:r>
            <a:r>
              <a:rPr lang="en-US" sz="3200" dirty="0" smtClean="0"/>
              <a:t> emails per day</a:t>
            </a:r>
          </a:p>
          <a:p>
            <a:endParaRPr lang="en-US" sz="3200" dirty="0"/>
          </a:p>
          <a:p>
            <a:r>
              <a:rPr lang="en-US" sz="3200" dirty="0" smtClean="0">
                <a:solidFill>
                  <a:schemeClr val="tx1"/>
                </a:solidFill>
              </a:rPr>
              <a:t>Non-English</a:t>
            </a:r>
            <a:r>
              <a:rPr lang="en-US" sz="3200" dirty="0" smtClean="0"/>
              <a:t> language support rolling out</a:t>
            </a:r>
          </a:p>
          <a:p>
            <a:endParaRPr lang="en-US" sz="3200" dirty="0" smtClean="0"/>
          </a:p>
          <a:p>
            <a:r>
              <a:rPr lang="en-US" sz="3200" dirty="0" smtClean="0">
                <a:solidFill>
                  <a:schemeClr val="tx1"/>
                </a:solidFill>
              </a:rPr>
              <a:t>82 minutes saved per month</a:t>
            </a:r>
            <a:r>
              <a:rPr lang="en-US" sz="3200" dirty="0" smtClean="0"/>
              <a:t> on average per Clutter-enabled user</a:t>
            </a:r>
          </a:p>
          <a:p>
            <a:endParaRPr lang="en-US" sz="3200" dirty="0" smtClean="0"/>
          </a:p>
          <a:p>
            <a:r>
              <a:rPr lang="en-US" sz="3200" dirty="0" smtClean="0">
                <a:solidFill>
                  <a:schemeClr val="tx1"/>
                </a:solidFill>
              </a:rPr>
              <a:t>More than 168 minutes saved</a:t>
            </a:r>
            <a:r>
              <a:rPr lang="en-US" sz="3200" dirty="0" smtClean="0"/>
              <a:t> per month for 10% of users</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0084" y="0"/>
            <a:ext cx="4666391" cy="6994525"/>
          </a:xfrm>
          <a:prstGeom prst="rect">
            <a:avLst/>
          </a:prstGeom>
        </p:spPr>
      </p:pic>
    </p:spTree>
    <p:extLst>
      <p:ext uri="{BB962C8B-B14F-4D97-AF65-F5344CB8AC3E}">
        <p14:creationId xmlns:p14="http://schemas.microsoft.com/office/powerpoint/2010/main" val="42371866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1200187"/>
          </a:xfrm>
        </p:spPr>
        <p:txBody>
          <a:bodyPr/>
          <a:lstStyle/>
          <a:p>
            <a:r>
              <a:rPr lang="en-US" dirty="0" smtClean="0"/>
              <a:t>What comes next?</a:t>
            </a:r>
            <a:endParaRPr lang="en-US" dirty="0"/>
          </a:p>
        </p:txBody>
      </p:sp>
    </p:spTree>
    <p:extLst>
      <p:ext uri="{BB962C8B-B14F-4D97-AF65-F5344CB8AC3E}">
        <p14:creationId xmlns:p14="http://schemas.microsoft.com/office/powerpoint/2010/main" val="37839684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7495445" cy="917575"/>
          </a:xfrm>
        </p:spPr>
        <p:txBody>
          <a:bodyPr/>
          <a:lstStyle/>
          <a:p>
            <a:r>
              <a:rPr lang="en-US" dirty="0" smtClean="0"/>
              <a:t>Default enablement </a:t>
            </a:r>
            <a:br>
              <a:rPr lang="en-US" dirty="0" smtClean="0"/>
            </a:br>
            <a:r>
              <a:rPr lang="en-US" dirty="0" smtClean="0"/>
              <a:t>on the way</a:t>
            </a:r>
            <a:endParaRPr lang="en-US" dirty="0"/>
          </a:p>
        </p:txBody>
      </p:sp>
      <p:sp>
        <p:nvSpPr>
          <p:cNvPr id="3" name="Text Placeholder 2"/>
          <p:cNvSpPr>
            <a:spLocks noGrp="1"/>
          </p:cNvSpPr>
          <p:nvPr>
            <p:ph type="body" sz="quarter" idx="10"/>
          </p:nvPr>
        </p:nvSpPr>
        <p:spPr>
          <a:xfrm>
            <a:off x="274638" y="1820862"/>
            <a:ext cx="7495446" cy="4308872"/>
          </a:xfrm>
        </p:spPr>
        <p:txBody>
          <a:bodyPr/>
          <a:lstStyle/>
          <a:p>
            <a:r>
              <a:rPr lang="en-US" dirty="0" smtClean="0"/>
              <a:t>Selected organizations and some internal Microsoft users have already been enabled by default</a:t>
            </a:r>
          </a:p>
          <a:p>
            <a:endParaRPr lang="en-US" dirty="0"/>
          </a:p>
          <a:p>
            <a:r>
              <a:rPr lang="en-US" dirty="0" smtClean="0"/>
              <a:t>As a result, some changes in progress to improve the experience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0084" y="0"/>
            <a:ext cx="4666391" cy="6994525"/>
          </a:xfrm>
          <a:prstGeom prst="rect">
            <a:avLst/>
          </a:prstGeom>
        </p:spPr>
      </p:pic>
    </p:spTree>
    <p:extLst>
      <p:ext uri="{BB962C8B-B14F-4D97-AF65-F5344CB8AC3E}">
        <p14:creationId xmlns:p14="http://schemas.microsoft.com/office/powerpoint/2010/main" val="298306511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95275"/>
            <a:ext cx="7428245" cy="917575"/>
          </a:xfrm>
        </p:spPr>
        <p:txBody>
          <a:bodyPr/>
          <a:lstStyle/>
          <a:p>
            <a:r>
              <a:rPr lang="en-US" dirty="0" smtClean="0"/>
              <a:t>More advanced notifications on the way</a:t>
            </a:r>
            <a:endParaRPr lang="en-US" dirty="0"/>
          </a:p>
        </p:txBody>
      </p:sp>
      <p:sp>
        <p:nvSpPr>
          <p:cNvPr id="4" name="Text Placeholder 3"/>
          <p:cNvSpPr>
            <a:spLocks noGrp="1"/>
          </p:cNvSpPr>
          <p:nvPr>
            <p:ph type="body" sz="quarter" idx="10"/>
          </p:nvPr>
        </p:nvSpPr>
        <p:spPr>
          <a:xfrm>
            <a:off x="427037" y="1744662"/>
            <a:ext cx="6553199" cy="5115246"/>
          </a:xfrm>
        </p:spPr>
        <p:txBody>
          <a:bodyPr/>
          <a:lstStyle/>
          <a:p>
            <a:r>
              <a:rPr lang="en-US" sz="3600" dirty="0" smtClean="0"/>
              <a:t>Notification of new types of items in order to address rarely received items</a:t>
            </a:r>
          </a:p>
          <a:p>
            <a:endParaRPr lang="en-US" sz="3600" dirty="0"/>
          </a:p>
          <a:p>
            <a:r>
              <a:rPr lang="en-US" sz="3600" dirty="0" smtClean="0"/>
              <a:t>Summary of the clutter folder for users that don’t visit the folder often</a:t>
            </a:r>
          </a:p>
          <a:p>
            <a:endParaRPr lang="en-US" sz="3600" dirty="0"/>
          </a:p>
          <a:p>
            <a:r>
              <a:rPr lang="en-US" sz="3600" dirty="0" smtClean="0"/>
              <a:t>Replaces existing notifications</a:t>
            </a:r>
            <a:endParaRPr lang="en-US" sz="3600" dirty="0"/>
          </a:p>
        </p:txBody>
      </p:sp>
      <p:pic>
        <p:nvPicPr>
          <p:cNvPr id="9" name="Picture 8"/>
          <p:cNvPicPr>
            <a:picLocks noChangeAspect="1"/>
          </p:cNvPicPr>
          <p:nvPr/>
        </p:nvPicPr>
        <p:blipFill>
          <a:blip r:embed="rId2"/>
          <a:stretch>
            <a:fillRect/>
          </a:stretch>
        </p:blipFill>
        <p:spPr>
          <a:xfrm>
            <a:off x="7702884" y="0"/>
            <a:ext cx="4733592" cy="6994525"/>
          </a:xfrm>
          <a:prstGeom prst="rect">
            <a:avLst/>
          </a:prstGeom>
        </p:spPr>
      </p:pic>
      <p:sp>
        <p:nvSpPr>
          <p:cNvPr id="10" name="TextBox 9"/>
          <p:cNvSpPr txBox="1"/>
          <p:nvPr/>
        </p:nvSpPr>
        <p:spPr>
          <a:xfrm rot="18840685">
            <a:off x="8052021" y="2908699"/>
            <a:ext cx="4335289" cy="794064"/>
          </a:xfrm>
          <a:prstGeom prst="rect">
            <a:avLst/>
          </a:prstGeom>
          <a:noFill/>
        </p:spPr>
        <p:txBody>
          <a:bodyPr wrap="none" lIns="182880" tIns="146304" rIns="182880" bIns="146304" rtlCol="0">
            <a:spAutoFit/>
          </a:bodyPr>
          <a:lstStyle/>
          <a:p>
            <a:pPr>
              <a:lnSpc>
                <a:spcPct val="90000"/>
              </a:lnSpc>
              <a:spcAft>
                <a:spcPts val="600"/>
              </a:spcAft>
            </a:pPr>
            <a:r>
              <a:rPr lang="en-US" sz="3600" dirty="0" smtClean="0">
                <a:solidFill>
                  <a:schemeClr val="tx1">
                    <a:lumMod val="50000"/>
                  </a:schemeClr>
                </a:solidFill>
              </a:rPr>
              <a:t>NOT FINAL DESIGN</a:t>
            </a:r>
          </a:p>
        </p:txBody>
      </p:sp>
    </p:spTree>
    <p:extLst>
      <p:ext uri="{BB962C8B-B14F-4D97-AF65-F5344CB8AC3E}">
        <p14:creationId xmlns:p14="http://schemas.microsoft.com/office/powerpoint/2010/main" val="15550262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sp>
        <p:nvSpPr>
          <p:cNvPr id="5" name="Text Placeholder 4"/>
          <p:cNvSpPr>
            <a:spLocks noGrp="1"/>
          </p:cNvSpPr>
          <p:nvPr>
            <p:ph type="body" sz="quarter" idx="10"/>
          </p:nvPr>
        </p:nvSpPr>
        <p:spPr/>
        <p:txBody>
          <a:bodyPr/>
          <a:lstStyle/>
          <a:p>
            <a:r>
              <a:rPr lang="en-US" dirty="0" smtClean="0"/>
              <a:t>What is Clutter?</a:t>
            </a:r>
          </a:p>
          <a:p>
            <a:r>
              <a:rPr lang="en-US" dirty="0" smtClean="0"/>
              <a:t>How does it work?</a:t>
            </a:r>
          </a:p>
          <a:p>
            <a:r>
              <a:rPr lang="en-US" dirty="0" smtClean="0"/>
              <a:t>How do users control it?</a:t>
            </a:r>
          </a:p>
          <a:p>
            <a:r>
              <a:rPr lang="en-US" dirty="0" smtClean="0"/>
              <a:t>How do admins control it?</a:t>
            </a:r>
          </a:p>
          <a:p>
            <a:r>
              <a:rPr lang="en-US" dirty="0" smtClean="0"/>
              <a:t>What is the result?</a:t>
            </a:r>
          </a:p>
          <a:p>
            <a:r>
              <a:rPr lang="en-US" dirty="0" smtClean="0"/>
              <a:t>What comes next?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848" y="0"/>
            <a:ext cx="4659429" cy="6994525"/>
          </a:xfrm>
          <a:prstGeom prst="rect">
            <a:avLst/>
          </a:prstGeom>
        </p:spPr>
      </p:pic>
    </p:spTree>
    <p:extLst>
      <p:ext uri="{BB962C8B-B14F-4D97-AF65-F5344CB8AC3E}">
        <p14:creationId xmlns:p14="http://schemas.microsoft.com/office/powerpoint/2010/main" val="134457545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admin controls on the way</a:t>
            </a:r>
            <a:endParaRPr lang="en-US" dirty="0"/>
          </a:p>
        </p:txBody>
      </p:sp>
      <p:sp>
        <p:nvSpPr>
          <p:cNvPr id="4" name="Text Placeholder 3"/>
          <p:cNvSpPr>
            <a:spLocks noGrp="1"/>
          </p:cNvSpPr>
          <p:nvPr>
            <p:ph type="body" sz="quarter" idx="10"/>
          </p:nvPr>
        </p:nvSpPr>
        <p:spPr>
          <a:xfrm>
            <a:off x="274639" y="1221158"/>
            <a:ext cx="11887199" cy="5109091"/>
          </a:xfrm>
        </p:spPr>
        <p:txBody>
          <a:bodyPr/>
          <a:lstStyle/>
          <a:p>
            <a:r>
              <a:rPr lang="en-US" sz="2000" dirty="0"/>
              <a:t>Get-Clutter -Identity &lt;</a:t>
            </a:r>
            <a:r>
              <a:rPr lang="en-US" sz="2000" dirty="0" err="1"/>
              <a:t>MailboxIdParameter</a:t>
            </a:r>
            <a:r>
              <a:rPr lang="en-US" sz="2000" dirty="0"/>
              <a:t>&gt; [-Credential &lt;</a:t>
            </a:r>
            <a:r>
              <a:rPr lang="en-US" sz="2000" dirty="0" err="1"/>
              <a:t>pscredential</a:t>
            </a:r>
            <a:r>
              <a:rPr lang="en-US" sz="2000" dirty="0"/>
              <a:t>&gt;] [-</a:t>
            </a:r>
            <a:r>
              <a:rPr lang="en-US" sz="2000" dirty="0" err="1"/>
              <a:t>ResultSize</a:t>
            </a:r>
            <a:r>
              <a:rPr lang="en-US" sz="2000" dirty="0"/>
              <a:t> &lt;Unlimited[uint32</a:t>
            </a:r>
            <a:r>
              <a:rPr lang="en-US" sz="2000" dirty="0" smtClean="0"/>
              <a:t>]&gt;]</a:t>
            </a:r>
            <a:r>
              <a:rPr lang="en-US" sz="2000" dirty="0"/>
              <a:t> </a:t>
            </a:r>
            <a:r>
              <a:rPr lang="en-US" sz="2000" dirty="0" smtClean="0"/>
              <a:t>[-</a:t>
            </a:r>
            <a:r>
              <a:rPr lang="en-US" sz="2000" dirty="0" err="1"/>
              <a:t>ReadFromDomainController</a:t>
            </a:r>
            <a:r>
              <a:rPr lang="en-US" sz="2000" dirty="0"/>
              <a:t>] [-</a:t>
            </a:r>
            <a:r>
              <a:rPr lang="en-US" sz="2000" dirty="0" err="1"/>
              <a:t>DomainController</a:t>
            </a:r>
            <a:r>
              <a:rPr lang="en-US" sz="2000" dirty="0"/>
              <a:t> &lt;</a:t>
            </a:r>
            <a:r>
              <a:rPr lang="en-US" sz="2000" dirty="0" err="1"/>
              <a:t>Fqdn</a:t>
            </a:r>
            <a:r>
              <a:rPr lang="en-US" sz="2000" dirty="0"/>
              <a:t>&gt;] [-</a:t>
            </a:r>
            <a:r>
              <a:rPr lang="en-US" sz="2000" dirty="0" err="1"/>
              <a:t>ProxyToMailbox</a:t>
            </a:r>
            <a:r>
              <a:rPr lang="en-US" sz="2000" dirty="0"/>
              <a:t> &lt;</a:t>
            </a:r>
            <a:r>
              <a:rPr lang="en-US" sz="2000" dirty="0" err="1"/>
              <a:t>MailboxIdParameter</a:t>
            </a:r>
            <a:r>
              <a:rPr lang="en-US" sz="2000" dirty="0"/>
              <a:t>&gt;] [-</a:t>
            </a:r>
            <a:r>
              <a:rPr lang="en-US" sz="2000" dirty="0" err="1" smtClean="0"/>
              <a:t>ProxyToServer</a:t>
            </a:r>
            <a:r>
              <a:rPr lang="en-US" sz="2000" dirty="0"/>
              <a:t> </a:t>
            </a:r>
            <a:r>
              <a:rPr lang="en-US" sz="2000" dirty="0" smtClean="0"/>
              <a:t>string</a:t>
            </a:r>
            <a:r>
              <a:rPr lang="en-US" sz="2000" dirty="0"/>
              <a:t>&gt;]  [&lt;</a:t>
            </a:r>
            <a:r>
              <a:rPr lang="en-US" sz="2000" dirty="0" err="1"/>
              <a:t>CommonParameters</a:t>
            </a:r>
            <a:r>
              <a:rPr lang="en-US" sz="2000" dirty="0" smtClean="0"/>
              <a:t>&gt;]</a:t>
            </a:r>
          </a:p>
          <a:p>
            <a:endParaRPr lang="en-US" sz="2000" dirty="0" smtClean="0"/>
          </a:p>
          <a:p>
            <a:r>
              <a:rPr lang="en-US" sz="2000" dirty="0"/>
              <a:t>Set-Clutter -Identity &lt;</a:t>
            </a:r>
            <a:r>
              <a:rPr lang="en-US" sz="2000" dirty="0" err="1"/>
              <a:t>MailboxIdParameter</a:t>
            </a:r>
            <a:r>
              <a:rPr lang="en-US" sz="2000" dirty="0"/>
              <a:t>&gt; [-Enable &lt;bool&gt;] [-Credential &lt;</a:t>
            </a:r>
            <a:r>
              <a:rPr lang="en-US" sz="2000" dirty="0" err="1"/>
              <a:t>pscredential</a:t>
            </a:r>
            <a:r>
              <a:rPr lang="en-US" sz="2000" dirty="0"/>
              <a:t>&gt;] [-</a:t>
            </a:r>
            <a:r>
              <a:rPr lang="en-US" sz="2000" dirty="0" err="1" smtClean="0"/>
              <a:t>ResultSize</a:t>
            </a:r>
            <a:r>
              <a:rPr lang="en-US" sz="2000" dirty="0" smtClean="0"/>
              <a:t> &lt;Unlimited[uint32</a:t>
            </a:r>
            <a:r>
              <a:rPr lang="en-US" sz="2000" dirty="0"/>
              <a:t>]&gt;] [-</a:t>
            </a:r>
            <a:r>
              <a:rPr lang="en-US" sz="2000" dirty="0" err="1"/>
              <a:t>ReadFromDomainController</a:t>
            </a:r>
            <a:r>
              <a:rPr lang="en-US" sz="2000" dirty="0"/>
              <a:t>] </a:t>
            </a:r>
            <a:r>
              <a:rPr lang="en-US" sz="2000" dirty="0" smtClean="0"/>
              <a:t>[-</a:t>
            </a:r>
            <a:r>
              <a:rPr lang="en-US" sz="2000" dirty="0" err="1" smtClean="0"/>
              <a:t>DomainController</a:t>
            </a:r>
            <a:r>
              <a:rPr lang="en-US" sz="2000" dirty="0" smtClean="0"/>
              <a:t> </a:t>
            </a:r>
            <a:r>
              <a:rPr lang="en-US" sz="2000" dirty="0"/>
              <a:t>&lt;</a:t>
            </a:r>
            <a:r>
              <a:rPr lang="en-US" sz="2000" dirty="0" err="1"/>
              <a:t>Fqdn</a:t>
            </a:r>
            <a:r>
              <a:rPr lang="en-US" sz="2000" dirty="0"/>
              <a:t>&gt;] [-</a:t>
            </a:r>
            <a:r>
              <a:rPr lang="en-US" sz="2000" dirty="0" err="1"/>
              <a:t>ProxyToMailbox</a:t>
            </a:r>
            <a:r>
              <a:rPr lang="en-US" sz="2000" dirty="0"/>
              <a:t> &lt;</a:t>
            </a:r>
            <a:r>
              <a:rPr lang="en-US" sz="2000" dirty="0" err="1"/>
              <a:t>MailboxIdParameter</a:t>
            </a:r>
            <a:r>
              <a:rPr lang="en-US" sz="2000" dirty="0" smtClean="0"/>
              <a:t>&gt;] </a:t>
            </a:r>
            <a:r>
              <a:rPr lang="en-US" sz="2000" dirty="0"/>
              <a:t>[-</a:t>
            </a:r>
            <a:r>
              <a:rPr lang="en-US" sz="2000" dirty="0" err="1"/>
              <a:t>ProxyToServer</a:t>
            </a:r>
            <a:r>
              <a:rPr lang="en-US" sz="2000" dirty="0"/>
              <a:t> &lt;string&gt;]  [&lt;</a:t>
            </a:r>
            <a:r>
              <a:rPr lang="en-US" sz="2000" dirty="0" err="1"/>
              <a:t>CommonParameters</a:t>
            </a:r>
            <a:r>
              <a:rPr lang="en-US" sz="2000" dirty="0" smtClean="0"/>
              <a:t>&gt;]</a:t>
            </a:r>
          </a:p>
          <a:p>
            <a:endParaRPr lang="en-US" sz="2000" dirty="0"/>
          </a:p>
          <a:p>
            <a:endParaRPr lang="en-US" sz="2000" dirty="0" smtClean="0"/>
          </a:p>
          <a:p>
            <a:endParaRPr lang="en-US" sz="2000" dirty="0" smtClean="0"/>
          </a:p>
          <a:p>
            <a:endParaRPr lang="en-US" sz="2000" dirty="0"/>
          </a:p>
          <a:p>
            <a:endParaRPr lang="en-US" sz="2000" dirty="0"/>
          </a:p>
          <a:p>
            <a:r>
              <a:rPr lang="en-US" sz="2000" dirty="0"/>
              <a:t>Get-Mailbox | ?{-not (Get-Clutter -Identity $_.</a:t>
            </a:r>
            <a:r>
              <a:rPr lang="en-US" sz="2000" dirty="0" smtClean="0"/>
              <a:t>Alias).</a:t>
            </a:r>
            <a:r>
              <a:rPr lang="en-US" sz="2000" dirty="0" err="1"/>
              <a:t>IsEnabled</a:t>
            </a:r>
            <a:r>
              <a:rPr lang="en-US" sz="2000" dirty="0"/>
              <a:t>} | %{Set-Clutter -Identity $_.Alias -Enable $false}</a:t>
            </a:r>
          </a:p>
        </p:txBody>
      </p:sp>
      <p:sp>
        <p:nvSpPr>
          <p:cNvPr id="3" name="TextBox 2"/>
          <p:cNvSpPr txBox="1"/>
          <p:nvPr/>
        </p:nvSpPr>
        <p:spPr>
          <a:xfrm>
            <a:off x="274639" y="4335462"/>
            <a:ext cx="11887199"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accent3"/>
                </a:solidFill>
              </a:rPr>
              <a:t>Administrators can easily disable Clutter for users that have not enabled it already, to more gradually increase the number of Clutter users:</a:t>
            </a:r>
          </a:p>
        </p:txBody>
      </p:sp>
    </p:spTree>
    <p:extLst>
      <p:ext uri="{BB962C8B-B14F-4D97-AF65-F5344CB8AC3E}">
        <p14:creationId xmlns:p14="http://schemas.microsoft.com/office/powerpoint/2010/main" val="410237084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1181734"/>
          </a:xfrm>
        </p:spPr>
        <p:txBody>
          <a:bodyPr/>
          <a:lstStyle/>
          <a:p>
            <a:r>
              <a:rPr lang="en-US" dirty="0" smtClean="0"/>
              <a:t>Demo of Admin Control</a:t>
            </a:r>
            <a:endParaRPr lang="en-US" dirty="0"/>
          </a:p>
        </p:txBody>
      </p:sp>
      <p:sp>
        <p:nvSpPr>
          <p:cNvPr id="4" name="Text Placeholder 3"/>
          <p:cNvSpPr>
            <a:spLocks noGrp="1"/>
          </p:cNvSpPr>
          <p:nvPr>
            <p:ph type="body" sz="quarter" idx="12"/>
          </p:nvPr>
        </p:nvSpPr>
        <p:spPr/>
        <p:txBody>
          <a:bodyPr/>
          <a:lstStyle/>
          <a:p>
            <a:r>
              <a:rPr lang="en-US" dirty="0" smtClean="0"/>
              <a:t>Kumar Venkateswar</a:t>
            </a:r>
            <a:endParaRPr lang="en-US" dirty="0"/>
          </a:p>
        </p:txBody>
      </p:sp>
    </p:spTree>
    <p:extLst>
      <p:ext uri="{BB962C8B-B14F-4D97-AF65-F5344CB8AC3E}">
        <p14:creationId xmlns:p14="http://schemas.microsoft.com/office/powerpoint/2010/main" val="371738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Takeaways</a:t>
            </a:r>
            <a:endParaRPr lang="en-US" dirty="0"/>
          </a:p>
        </p:txBody>
      </p:sp>
      <p:sp>
        <p:nvSpPr>
          <p:cNvPr id="5" name="Text Placeholder 4"/>
          <p:cNvSpPr>
            <a:spLocks noGrp="1"/>
          </p:cNvSpPr>
          <p:nvPr>
            <p:ph type="body" sz="quarter" idx="10"/>
          </p:nvPr>
        </p:nvSpPr>
        <p:spPr>
          <a:xfrm>
            <a:off x="274638" y="1212850"/>
            <a:ext cx="7499139" cy="4308872"/>
          </a:xfrm>
        </p:spPr>
        <p:txBody>
          <a:bodyPr/>
          <a:lstStyle/>
          <a:p>
            <a:r>
              <a:rPr lang="en-US" dirty="0" smtClean="0"/>
              <a:t>Clutter greatly benefits end user productivity </a:t>
            </a:r>
            <a:r>
              <a:rPr lang="en-US" dirty="0" smtClean="0">
                <a:solidFill>
                  <a:schemeClr val="tx1"/>
                </a:solidFill>
              </a:rPr>
              <a:t>measurably</a:t>
            </a:r>
          </a:p>
          <a:p>
            <a:endParaRPr lang="en-US" dirty="0" smtClean="0"/>
          </a:p>
          <a:p>
            <a:r>
              <a:rPr lang="en-US" dirty="0" smtClean="0">
                <a:solidFill>
                  <a:schemeClr val="tx1"/>
                </a:solidFill>
              </a:rPr>
              <a:t>Default enablement</a:t>
            </a:r>
            <a:r>
              <a:rPr lang="en-US" dirty="0" smtClean="0"/>
              <a:t> coming soon</a:t>
            </a:r>
            <a:br>
              <a:rPr lang="en-US" dirty="0" smtClean="0"/>
            </a:br>
            <a:r>
              <a:rPr lang="en-US" dirty="0" smtClean="0"/>
              <a:t>Make sure to be prepared in terms of user education, notification branding, etc.</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777" y="0"/>
            <a:ext cx="4659429" cy="6994525"/>
          </a:xfrm>
          <a:prstGeom prst="rect">
            <a:avLst/>
          </a:prstGeom>
        </p:spPr>
      </p:pic>
    </p:spTree>
    <p:extLst>
      <p:ext uri="{BB962C8B-B14F-4D97-AF65-F5344CB8AC3E}">
        <p14:creationId xmlns:p14="http://schemas.microsoft.com/office/powerpoint/2010/main" val="141084021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276331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83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1200187"/>
          </a:xfrm>
        </p:spPr>
        <p:txBody>
          <a:bodyPr/>
          <a:lstStyle/>
          <a:p>
            <a:r>
              <a:rPr lang="en-US" dirty="0" smtClean="0"/>
              <a:t>What is Clutter?</a:t>
            </a:r>
            <a:endParaRPr lang="en-US" dirty="0"/>
          </a:p>
        </p:txBody>
      </p:sp>
    </p:spTree>
    <p:extLst>
      <p:ext uri="{BB962C8B-B14F-4D97-AF65-F5344CB8AC3E}">
        <p14:creationId xmlns:p14="http://schemas.microsoft.com/office/powerpoint/2010/main" val="5919038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The User Dilemma</a:t>
            </a:r>
            <a:endParaRPr lang="en-US" dirty="0"/>
          </a:p>
        </p:txBody>
      </p:sp>
      <p:graphicFrame>
        <p:nvGraphicFramePr>
          <p:cNvPr id="16" name="Chart 15"/>
          <p:cNvGraphicFramePr/>
          <p:nvPr>
            <p:extLst/>
          </p:nvPr>
        </p:nvGraphicFramePr>
        <p:xfrm>
          <a:off x="3322637" y="1668462"/>
          <a:ext cx="2514599" cy="421146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274320" y="1969404"/>
            <a:ext cx="3048317" cy="2289858"/>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t>The average IW spends almost 50% of their week managing email and searching for information</a:t>
            </a:r>
          </a:p>
        </p:txBody>
      </p:sp>
      <p:sp>
        <p:nvSpPr>
          <p:cNvPr id="19" name="TextBox 18"/>
          <p:cNvSpPr txBox="1"/>
          <p:nvPr/>
        </p:nvSpPr>
        <p:spPr>
          <a:xfrm>
            <a:off x="731837" y="6070441"/>
            <a:ext cx="48006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Source: International Data Corporation (IDC); McKinsey Global Institute Analysis</a:t>
            </a:r>
            <a:endParaRPr lang="en-US" sz="1000" dirty="0"/>
          </a:p>
        </p:txBody>
      </p:sp>
      <p:graphicFrame>
        <p:nvGraphicFramePr>
          <p:cNvPr id="23" name="Chart 22"/>
          <p:cNvGraphicFramePr/>
          <p:nvPr>
            <p:extLst/>
          </p:nvPr>
        </p:nvGraphicFramePr>
        <p:xfrm>
          <a:off x="9362794" y="1780833"/>
          <a:ext cx="3048000" cy="2667000"/>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p:cNvSpPr txBox="1"/>
          <p:nvPr/>
        </p:nvSpPr>
        <p:spPr>
          <a:xfrm>
            <a:off x="6751637" y="2301803"/>
            <a:ext cx="3048317" cy="1625060"/>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62% of IWs can’t use information effectively for decision-making</a:t>
            </a:r>
          </a:p>
        </p:txBody>
      </p:sp>
      <p:sp>
        <p:nvSpPr>
          <p:cNvPr id="25" name="TextBox 7"/>
          <p:cNvSpPr txBox="1"/>
          <p:nvPr/>
        </p:nvSpPr>
        <p:spPr>
          <a:xfrm>
            <a:off x="6751637" y="6088062"/>
            <a:ext cx="53340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Source: “Three Gaps for Employee Productivity and What They Mean for IT,” CEB Survey, April 2013.</a:t>
            </a:r>
            <a:endParaRPr lang="en-US" sz="1000" dirty="0"/>
          </a:p>
        </p:txBody>
      </p:sp>
    </p:spTree>
    <p:extLst>
      <p:ext uri="{BB962C8B-B14F-4D97-AF65-F5344CB8AC3E}">
        <p14:creationId xmlns:p14="http://schemas.microsoft.com/office/powerpoint/2010/main" val="14141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Clutter helps manage email</a:t>
            </a:r>
            <a:endParaRPr lang="en-US" dirty="0"/>
          </a:p>
        </p:txBody>
      </p:sp>
      <p:sp>
        <p:nvSpPr>
          <p:cNvPr id="6" name="Text Placeholder 5"/>
          <p:cNvSpPr>
            <a:spLocks noGrp="1"/>
          </p:cNvSpPr>
          <p:nvPr>
            <p:ph type="body" sz="quarter" idx="10"/>
          </p:nvPr>
        </p:nvSpPr>
        <p:spPr>
          <a:xfrm>
            <a:off x="274638" y="1316394"/>
            <a:ext cx="7523929" cy="2357568"/>
          </a:xfrm>
        </p:spPr>
        <p:txBody>
          <a:bodyPr/>
          <a:lstStyle/>
          <a:p>
            <a:r>
              <a:rPr lang="en-US" sz="3600" dirty="0" smtClean="0"/>
              <a:t>With today’s constant rush of data, people sometimes miss the things they care about.</a:t>
            </a:r>
            <a:endParaRPr lang="en-US" sz="3600" dirty="0"/>
          </a:p>
          <a:p>
            <a:endParaRPr lang="en-US" b="1" dirty="0" smtClean="0"/>
          </a:p>
        </p:txBody>
      </p:sp>
      <p:sp>
        <p:nvSpPr>
          <p:cNvPr id="5" name="Text Placeholder 5"/>
          <p:cNvSpPr txBox="1">
            <a:spLocks/>
          </p:cNvSpPr>
          <p:nvPr/>
        </p:nvSpPr>
        <p:spPr>
          <a:xfrm>
            <a:off x="274638" y="3826743"/>
            <a:ext cx="7523929"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By </a:t>
            </a:r>
            <a:r>
              <a:rPr lang="en-US" sz="3600" dirty="0" smtClean="0">
                <a:solidFill>
                  <a:schemeClr val="tx1"/>
                </a:solidFill>
              </a:rPr>
              <a:t>learning</a:t>
            </a:r>
            <a:r>
              <a:rPr lang="en-US" sz="3600" dirty="0" smtClean="0"/>
              <a:t> your email habits and interests continuously, Clutter </a:t>
            </a:r>
            <a:r>
              <a:rPr lang="en-US" sz="3600" dirty="0" smtClean="0">
                <a:solidFill>
                  <a:schemeClr val="tx1"/>
                </a:solidFill>
              </a:rPr>
              <a:t>helps you prioritize </a:t>
            </a:r>
            <a:r>
              <a:rPr lang="en-US" sz="3600" dirty="0" smtClean="0"/>
              <a:t>what’s important to you by decluttering your inbox.</a:t>
            </a:r>
            <a:endParaRPr lang="en-US" sz="3600"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567" y="0"/>
            <a:ext cx="4637908" cy="6994525"/>
          </a:xfrm>
          <a:prstGeom prst="rect">
            <a:avLst/>
          </a:prstGeom>
        </p:spPr>
      </p:pic>
    </p:spTree>
    <p:extLst>
      <p:ext uri="{BB962C8B-B14F-4D97-AF65-F5344CB8AC3E}">
        <p14:creationId xmlns:p14="http://schemas.microsoft.com/office/powerpoint/2010/main" val="20615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What is “Clutter”?</a:t>
            </a:r>
            <a:endParaRPr lang="en-US" dirty="0"/>
          </a:p>
        </p:txBody>
      </p:sp>
      <p:sp>
        <p:nvSpPr>
          <p:cNvPr id="6" name="Text Placeholder 5"/>
          <p:cNvSpPr>
            <a:spLocks noGrp="1"/>
          </p:cNvSpPr>
          <p:nvPr>
            <p:ph type="body" sz="quarter" idx="10"/>
          </p:nvPr>
        </p:nvSpPr>
        <p:spPr>
          <a:xfrm>
            <a:off x="274638" y="1212849"/>
            <a:ext cx="7495446" cy="5484578"/>
          </a:xfrm>
        </p:spPr>
        <p:txBody>
          <a:bodyPr/>
          <a:lstStyle/>
          <a:p>
            <a:r>
              <a:rPr lang="en-US" sz="3600" dirty="0"/>
              <a:t>Mail you are highly likely </a:t>
            </a:r>
            <a:br>
              <a:rPr lang="en-US" sz="3600" dirty="0"/>
            </a:br>
            <a:r>
              <a:rPr lang="en-US" sz="3600" dirty="0">
                <a:solidFill>
                  <a:schemeClr val="tx1"/>
                </a:solidFill>
              </a:rPr>
              <a:t>not going </a:t>
            </a:r>
            <a:r>
              <a:rPr lang="en-US" sz="3600">
                <a:solidFill>
                  <a:schemeClr val="tx1"/>
                </a:solidFill>
              </a:rPr>
              <a:t>to </a:t>
            </a:r>
            <a:r>
              <a:rPr lang="en-US" sz="3600" smtClean="0">
                <a:solidFill>
                  <a:schemeClr val="tx1"/>
                </a:solidFill>
              </a:rPr>
              <a:t>read right now</a:t>
            </a:r>
            <a:endParaRPr lang="en-US" sz="3600" dirty="0">
              <a:solidFill>
                <a:schemeClr val="tx1"/>
              </a:solidFill>
            </a:endParaRPr>
          </a:p>
          <a:p>
            <a:pPr marL="571500" indent="-571500">
              <a:buFont typeface="Arial" panose="020B0604020202020204" pitchFamily="34" charset="0"/>
              <a:buChar char="•"/>
            </a:pPr>
            <a:endParaRPr lang="en-US" sz="3600" dirty="0"/>
          </a:p>
          <a:p>
            <a:r>
              <a:rPr lang="en-US" sz="3600" dirty="0"/>
              <a:t>Patterns learned based on </a:t>
            </a:r>
            <a:br>
              <a:rPr lang="en-US" sz="3600" dirty="0"/>
            </a:br>
            <a:r>
              <a:rPr lang="en-US" sz="3600" dirty="0"/>
              <a:t>your </a:t>
            </a:r>
            <a:r>
              <a:rPr lang="en-US" sz="3600" dirty="0">
                <a:solidFill>
                  <a:schemeClr val="tx1"/>
                </a:solidFill>
              </a:rPr>
              <a:t>personal </a:t>
            </a:r>
            <a:r>
              <a:rPr lang="en-US" sz="3600" dirty="0"/>
              <a:t>behavior</a:t>
            </a:r>
          </a:p>
          <a:p>
            <a:pPr marL="571500" indent="-571500">
              <a:buFont typeface="Arial" panose="020B0604020202020204" pitchFamily="34" charset="0"/>
              <a:buChar char="•"/>
            </a:pPr>
            <a:endParaRPr lang="en-US" sz="3600" dirty="0"/>
          </a:p>
          <a:p>
            <a:r>
              <a:rPr lang="en-US" sz="3600" dirty="0" smtClean="0">
                <a:solidFill>
                  <a:schemeClr val="tx1"/>
                </a:solidFill>
              </a:rPr>
              <a:t>No </a:t>
            </a:r>
            <a:r>
              <a:rPr lang="en-US" sz="3600" dirty="0">
                <a:solidFill>
                  <a:schemeClr val="tx1"/>
                </a:solidFill>
              </a:rPr>
              <a:t>universal view</a:t>
            </a:r>
            <a:r>
              <a:rPr lang="en-US" sz="3600" dirty="0"/>
              <a:t> of a given sender or </a:t>
            </a:r>
            <a:r>
              <a:rPr lang="en-US" sz="3600" dirty="0" smtClean="0"/>
              <a:t>message, unlike junk</a:t>
            </a:r>
            <a:endParaRPr lang="en-US" sz="3600" dirty="0"/>
          </a:p>
          <a:p>
            <a:pPr marL="571500" indent="-571500">
              <a:buFont typeface="Arial" panose="020B0604020202020204" pitchFamily="34" charset="0"/>
              <a:buChar char="•"/>
            </a:pPr>
            <a:endParaRPr lang="en-US"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084" y="0"/>
            <a:ext cx="4666391" cy="6994525"/>
          </a:xfrm>
          <a:prstGeom prst="rect">
            <a:avLst/>
          </a:prstGeom>
        </p:spPr>
      </p:pic>
    </p:spTree>
    <p:extLst>
      <p:ext uri="{BB962C8B-B14F-4D97-AF65-F5344CB8AC3E}">
        <p14:creationId xmlns:p14="http://schemas.microsoft.com/office/powerpoint/2010/main" val="158242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Target Users for Clutter</a:t>
            </a:r>
            <a:endParaRPr lang="en-US" dirty="0"/>
          </a:p>
        </p:txBody>
      </p:sp>
      <p:sp>
        <p:nvSpPr>
          <p:cNvPr id="6" name="Text Placeholder 5"/>
          <p:cNvSpPr>
            <a:spLocks noGrp="1"/>
          </p:cNvSpPr>
          <p:nvPr>
            <p:ph type="body" sz="quarter" idx="10"/>
          </p:nvPr>
        </p:nvSpPr>
        <p:spPr>
          <a:xfrm>
            <a:off x="274638" y="1472901"/>
            <a:ext cx="7610016" cy="5355312"/>
          </a:xfrm>
        </p:spPr>
        <p:txBody>
          <a:bodyPr/>
          <a:lstStyle/>
          <a:p>
            <a:r>
              <a:rPr lang="en-US" dirty="0" smtClean="0"/>
              <a:t>Information Workers</a:t>
            </a:r>
          </a:p>
          <a:p>
            <a:pPr marL="571500" lvl="1" indent="-571500">
              <a:buFont typeface="Arial" panose="020B0604020202020204" pitchFamily="34" charset="0"/>
              <a:buChar char="•"/>
            </a:pPr>
            <a:r>
              <a:rPr lang="en-US" dirty="0" smtClean="0"/>
              <a:t>Consumers receive large volumes of well known “types”</a:t>
            </a:r>
          </a:p>
          <a:p>
            <a:pPr marL="571500" lvl="1" indent="-571500">
              <a:buFont typeface="Arial" panose="020B0604020202020204" pitchFamily="34" charset="0"/>
              <a:buChar char="•"/>
            </a:pPr>
            <a:r>
              <a:rPr lang="en-US" dirty="0" smtClean="0">
                <a:solidFill>
                  <a:schemeClr val="tx1"/>
                </a:solidFill>
              </a:rPr>
              <a:t>At work </a:t>
            </a:r>
            <a:r>
              <a:rPr lang="en-US" dirty="0" smtClean="0"/>
              <a:t>patterns are often unique to industry, company, and/or job</a:t>
            </a:r>
            <a:endParaRPr lang="en-US" dirty="0"/>
          </a:p>
          <a:p>
            <a:pPr marL="571500" indent="-571500">
              <a:buFont typeface="Arial" panose="020B0604020202020204" pitchFamily="34" charset="0"/>
              <a:buChar char="•"/>
            </a:pPr>
            <a:endParaRPr lang="en-US" sz="2000" dirty="0" smtClean="0"/>
          </a:p>
          <a:p>
            <a:r>
              <a:rPr lang="en-US" dirty="0" smtClean="0"/>
              <a:t>High Volume</a:t>
            </a:r>
          </a:p>
          <a:p>
            <a:pPr marL="571500" lvl="1" indent="-571500">
              <a:buFont typeface="Arial" panose="020B0604020202020204" pitchFamily="34" charset="0"/>
              <a:buChar char="•"/>
            </a:pPr>
            <a:r>
              <a:rPr lang="en-US" dirty="0" smtClean="0"/>
              <a:t>For users that are “overwhelmed” by email volume</a:t>
            </a:r>
          </a:p>
          <a:p>
            <a:pPr marL="571500" lvl="1" indent="-571500">
              <a:buFont typeface="Arial" panose="020B0604020202020204" pitchFamily="34" charset="0"/>
              <a:buChar char="•"/>
            </a:pPr>
            <a:r>
              <a:rPr lang="en-US" dirty="0" smtClean="0"/>
              <a:t>Not for users with comprehensive rules</a:t>
            </a:r>
          </a:p>
          <a:p>
            <a:pPr marL="571500" indent="-571500">
              <a:buFont typeface="Arial" panose="020B0604020202020204" pitchFamily="34" charset="0"/>
              <a:buChar char="•"/>
            </a:pPr>
            <a:endParaRPr lang="en-US" sz="2000" dirty="0" smtClean="0"/>
          </a:p>
          <a:p>
            <a:r>
              <a:rPr lang="en-US" dirty="0" smtClean="0"/>
              <a:t>Ultimately – You Decide</a:t>
            </a:r>
          </a:p>
          <a:p>
            <a:pPr marL="571500" lvl="1" indent="-571500">
              <a:buFont typeface="Arial" panose="020B0604020202020204" pitchFamily="34" charset="0"/>
              <a:buChar char="•"/>
            </a:pPr>
            <a:r>
              <a:rPr lang="en-US" dirty="0" smtClean="0"/>
              <a:t>System will proactively enable users it believes will benefit</a:t>
            </a:r>
          </a:p>
          <a:p>
            <a:pPr marL="571500" lvl="1" indent="-571500">
              <a:buFont typeface="Arial" panose="020B0604020202020204" pitchFamily="34" charset="0"/>
              <a:buChar char="•"/>
            </a:pPr>
            <a:r>
              <a:rPr lang="en-US" dirty="0" smtClean="0"/>
              <a:t>But, all users (and admins on their behalf) are able to enable/disable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654" y="0"/>
            <a:ext cx="4551821" cy="6994525"/>
          </a:xfrm>
          <a:prstGeom prst="rect">
            <a:avLst/>
          </a:prstGeom>
        </p:spPr>
      </p:pic>
    </p:spTree>
    <p:extLst>
      <p:ext uri="{BB962C8B-B14F-4D97-AF65-F5344CB8AC3E}">
        <p14:creationId xmlns:p14="http://schemas.microsoft.com/office/powerpoint/2010/main" val="312361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users say?</a:t>
            </a:r>
            <a:endParaRPr lang="en-US" dirty="0"/>
          </a:p>
        </p:txBody>
      </p:sp>
      <p:sp>
        <p:nvSpPr>
          <p:cNvPr id="3" name="Text Placeholder 2"/>
          <p:cNvSpPr>
            <a:spLocks noGrp="1"/>
          </p:cNvSpPr>
          <p:nvPr>
            <p:ph type="body" sz="quarter" idx="10"/>
          </p:nvPr>
        </p:nvSpPr>
        <p:spPr>
          <a:xfrm>
            <a:off x="274638" y="1212850"/>
            <a:ext cx="7502408" cy="4678204"/>
          </a:xfrm>
        </p:spPr>
        <p:txBody>
          <a:bodyPr/>
          <a:lstStyle/>
          <a:p>
            <a:r>
              <a:rPr lang="en-US" sz="2000" dirty="0">
                <a:latin typeface="+mn-lt"/>
              </a:rPr>
              <a:t>“It's almost perfect out of the box.  Nice</a:t>
            </a:r>
            <a:r>
              <a:rPr lang="en-US" sz="2000" dirty="0" smtClean="0">
                <a:latin typeface="+mn-lt"/>
              </a:rPr>
              <a:t>.”</a:t>
            </a:r>
          </a:p>
          <a:p>
            <a:endParaRPr lang="en-US" sz="2000" dirty="0">
              <a:latin typeface="+mn-lt"/>
            </a:endParaRPr>
          </a:p>
          <a:p>
            <a:r>
              <a:rPr lang="en-US" sz="2000" dirty="0">
                <a:latin typeface="+mn-lt"/>
              </a:rPr>
              <a:t>“I love opening up my inbox and only seeing a few messages</a:t>
            </a:r>
            <a:r>
              <a:rPr lang="en-US" sz="2000" dirty="0" smtClean="0">
                <a:latin typeface="+mn-lt"/>
              </a:rPr>
              <a:t>!”</a:t>
            </a:r>
          </a:p>
          <a:p>
            <a:endParaRPr lang="en-US" sz="2000" dirty="0">
              <a:latin typeface="+mn-lt"/>
            </a:endParaRPr>
          </a:p>
          <a:p>
            <a:r>
              <a:rPr lang="en-US" sz="2000" dirty="0" smtClean="0">
                <a:latin typeface="+mn-lt"/>
              </a:rPr>
              <a:t>“</a:t>
            </a:r>
            <a:r>
              <a:rPr lang="en-US" sz="2000" dirty="0">
                <a:latin typeface="+mn-lt"/>
              </a:rPr>
              <a:t>Perfect for items that I rarely read, but still want</a:t>
            </a:r>
            <a:r>
              <a:rPr lang="en-US" sz="2000" dirty="0" smtClean="0">
                <a:latin typeface="+mn-lt"/>
              </a:rPr>
              <a:t>!”</a:t>
            </a:r>
          </a:p>
          <a:p>
            <a:endParaRPr lang="en-US" sz="2000" dirty="0">
              <a:latin typeface="+mn-lt"/>
            </a:endParaRPr>
          </a:p>
          <a:p>
            <a:r>
              <a:rPr lang="en-US" sz="2000" dirty="0" smtClean="0">
                <a:latin typeface="+mn-lt"/>
              </a:rPr>
              <a:t>“</a:t>
            </a:r>
            <a:r>
              <a:rPr lang="en-US" sz="2000" dirty="0">
                <a:latin typeface="+mn-lt"/>
              </a:rPr>
              <a:t>It works like a charm - saves me at least 20 minutes in a day! </a:t>
            </a:r>
            <a:r>
              <a:rPr lang="en-US" sz="2000" dirty="0" smtClean="0">
                <a:latin typeface="+mn-lt"/>
              </a:rPr>
              <a:t>“</a:t>
            </a:r>
          </a:p>
          <a:p>
            <a:endParaRPr lang="en-US" sz="2000" dirty="0">
              <a:latin typeface="+mn-lt"/>
            </a:endParaRPr>
          </a:p>
          <a:p>
            <a:r>
              <a:rPr lang="en-US" sz="2000" dirty="0">
                <a:latin typeface="+mn-lt"/>
              </a:rPr>
              <a:t>“Excellent time-saving, efficiency-improving enhancement to my O365/Outlook experience.....and it gets better and smarter as it learns what is of importance (or not) to me</a:t>
            </a:r>
            <a:r>
              <a:rPr lang="en-US" sz="2000" dirty="0" smtClean="0">
                <a:latin typeface="+mn-lt"/>
              </a:rPr>
              <a:t>.”</a:t>
            </a:r>
          </a:p>
          <a:p>
            <a:endParaRPr lang="en-US" sz="2000" dirty="0" smtClean="0">
              <a:latin typeface="+mn-lt"/>
            </a:endParaRPr>
          </a:p>
          <a:p>
            <a:r>
              <a:rPr lang="en-US" sz="2000" dirty="0">
                <a:latin typeface="+mn-lt"/>
              </a:rPr>
              <a:t>“Clutter is a life saver.  It helps me focus on the important items in my Inbox</a:t>
            </a:r>
            <a:r>
              <a:rPr lang="en-US" sz="2000" dirty="0" smtClean="0">
                <a:latin typeface="+mn-lt"/>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046" y="-3456"/>
            <a:ext cx="4659429" cy="6994525"/>
          </a:xfrm>
          <a:prstGeom prst="rect">
            <a:avLst/>
          </a:prstGeom>
        </p:spPr>
      </p:pic>
    </p:spTree>
    <p:extLst>
      <p:ext uri="{BB962C8B-B14F-4D97-AF65-F5344CB8AC3E}">
        <p14:creationId xmlns:p14="http://schemas.microsoft.com/office/powerpoint/2010/main" val="2454853433"/>
      </p:ext>
    </p:extLst>
  </p:cSld>
  <p:clrMapOvr>
    <a:masterClrMapping/>
  </p:clrMapOvr>
  <p:transition>
    <p:fade/>
  </p:transition>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FB3DC8BC-5A09-4193-ADF8-039991E2995B}" vid="{3D52BF26-463B-4BE2-9C2B-261993D6314A}"/>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2015-05-05T00:00:00-05:00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Kumar Venkateswar</External_x0020_Speaker>
    <Session_x0020_Code xmlns="12a172fe-0250-434a-85cf-03b10810c5e5">BRK3149</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51bd902e-d5ac-4b35-a5c6-2aeeb48cd79f</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http://purl.org/dc/elements/1.1/"/>
    <ds:schemaRef ds:uri="12a172fe-0250-434a-85cf-03b10810c5e5"/>
    <ds:schemaRef ds:uri="http://schemas.openxmlformats.org/package/2006/metadata/core-properties"/>
    <ds:schemaRef ds:uri="230e9df3-be65-4c73-a93b-d1236ebd677e"/>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988</TotalTime>
  <Words>1839</Words>
  <Application>Microsoft Office PowerPoint</Application>
  <PresentationFormat>Custom</PresentationFormat>
  <Paragraphs>245</Paragraphs>
  <Slides>34</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Cambria Math</vt:lpstr>
      <vt:lpstr>Consolas</vt:lpstr>
      <vt:lpstr>Segoe UI</vt:lpstr>
      <vt:lpstr>Segoe UI Light</vt:lpstr>
      <vt:lpstr>Wingdings</vt:lpstr>
      <vt:lpstr>5-30610_Microsoft_Ignite_Keynote_Template</vt:lpstr>
      <vt:lpstr>1_5-30610_Microsoft_Ignite_Keynote_Template</vt:lpstr>
      <vt:lpstr>2_5-30610_Microsoft_Ignite_Keynote_Template</vt:lpstr>
      <vt:lpstr>PowerPoint Presentation</vt:lpstr>
      <vt:lpstr>Tame Your Inbox:  Clutter in Office 365</vt:lpstr>
      <vt:lpstr>Agenda</vt:lpstr>
      <vt:lpstr>What is Clutter?</vt:lpstr>
      <vt:lpstr>The User Dilemma</vt:lpstr>
      <vt:lpstr>Clutter helps manage email</vt:lpstr>
      <vt:lpstr>What is “Clutter”?</vt:lpstr>
      <vt:lpstr>Target Users for Clutter</vt:lpstr>
      <vt:lpstr>What do users say?</vt:lpstr>
      <vt:lpstr>How does Clutter work?</vt:lpstr>
      <vt:lpstr>How it works</vt:lpstr>
      <vt:lpstr>PowerPoint Presentation</vt:lpstr>
      <vt:lpstr>Per User Precision/Recall &amp; Threshold</vt:lpstr>
      <vt:lpstr>How do users control Clutter?</vt:lpstr>
      <vt:lpstr>Backward Compatibility</vt:lpstr>
      <vt:lpstr>Sorting and User Signals</vt:lpstr>
      <vt:lpstr>User notifications</vt:lpstr>
      <vt:lpstr>Premium client features</vt:lpstr>
      <vt:lpstr>Demo of User Controls</vt:lpstr>
      <vt:lpstr>How do admins control Clutter?</vt:lpstr>
      <vt:lpstr>Retention Tag</vt:lpstr>
      <vt:lpstr>Clutter bypass</vt:lpstr>
      <vt:lpstr>Notification branding</vt:lpstr>
      <vt:lpstr>Demo of Notification Branding</vt:lpstr>
      <vt:lpstr>What is the result?</vt:lpstr>
      <vt:lpstr>Office 365 decluttered!</vt:lpstr>
      <vt:lpstr>What comes next?</vt:lpstr>
      <vt:lpstr>Default enablement  on the way</vt:lpstr>
      <vt:lpstr>More advanced notifications on the way</vt:lpstr>
      <vt:lpstr>More admin controls on the way</vt:lpstr>
      <vt:lpstr>Demo of Admin Control</vt:lpstr>
      <vt:lpstr>Takeaways</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Tame Your Inbox: Clutter in Office 365</dc:title>
  <dc:subject>Microsoft Ignite 2015</dc:subject>
  <dc:creator>Kumar Venkateswar</dc:creator>
  <cp:keywords>Microsoft Ignite 2015</cp:keywords>
  <dc:description>Template: Mitchell Derrey, Silver Fox Productions
Formatting: 
Audience Type: Internal/External</dc:description>
  <cp:lastModifiedBy>Brittany Hart</cp:lastModifiedBy>
  <cp:revision>74</cp:revision>
  <dcterms:created xsi:type="dcterms:W3CDTF">2015-04-13T17:43:31Z</dcterms:created>
  <dcterms:modified xsi:type="dcterms:W3CDTF">2015-05-05T21:37:48Z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