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48.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279" r:id="rId5"/>
  </p:sldMasterIdLst>
  <p:notesMasterIdLst>
    <p:notesMasterId r:id="rId86"/>
  </p:notesMasterIdLst>
  <p:handoutMasterIdLst>
    <p:handoutMasterId r:id="rId87"/>
  </p:handoutMasterIdLst>
  <p:sldIdLst>
    <p:sldId id="1368" r:id="rId6"/>
    <p:sldId id="1559" r:id="rId7"/>
    <p:sldId id="1461" r:id="rId8"/>
    <p:sldId id="1462" r:id="rId9"/>
    <p:sldId id="1465" r:id="rId10"/>
    <p:sldId id="1466" r:id="rId11"/>
    <p:sldId id="1467" r:id="rId12"/>
    <p:sldId id="1468" r:id="rId13"/>
    <p:sldId id="1469" r:id="rId14"/>
    <p:sldId id="1470" r:id="rId15"/>
    <p:sldId id="1471" r:id="rId16"/>
    <p:sldId id="1472" r:id="rId17"/>
    <p:sldId id="1532" r:id="rId18"/>
    <p:sldId id="1533" r:id="rId19"/>
    <p:sldId id="1534" r:id="rId20"/>
    <p:sldId id="1535" r:id="rId21"/>
    <p:sldId id="1536" r:id="rId22"/>
    <p:sldId id="1537" r:id="rId23"/>
    <p:sldId id="1478" r:id="rId24"/>
    <p:sldId id="1479" r:id="rId25"/>
    <p:sldId id="1480" r:id="rId26"/>
    <p:sldId id="1538" r:id="rId27"/>
    <p:sldId id="1539" r:id="rId28"/>
    <p:sldId id="1540" r:id="rId29"/>
    <p:sldId id="1490" r:id="rId30"/>
    <p:sldId id="1491" r:id="rId31"/>
    <p:sldId id="1493" r:id="rId32"/>
    <p:sldId id="1494" r:id="rId33"/>
    <p:sldId id="1496" r:id="rId34"/>
    <p:sldId id="1497" r:id="rId35"/>
    <p:sldId id="1499" r:id="rId36"/>
    <p:sldId id="1501" r:id="rId37"/>
    <p:sldId id="1502" r:id="rId38"/>
    <p:sldId id="1503" r:id="rId39"/>
    <p:sldId id="1543" r:id="rId40"/>
    <p:sldId id="1541" r:id="rId41"/>
    <p:sldId id="1542" r:id="rId42"/>
    <p:sldId id="1505" r:id="rId43"/>
    <p:sldId id="1506" r:id="rId44"/>
    <p:sldId id="1507" r:id="rId45"/>
    <p:sldId id="1508" r:id="rId46"/>
    <p:sldId id="1509" r:id="rId47"/>
    <p:sldId id="1510" r:id="rId48"/>
    <p:sldId id="1511" r:id="rId49"/>
    <p:sldId id="1512" r:id="rId50"/>
    <p:sldId id="1513" r:id="rId51"/>
    <p:sldId id="1514" r:id="rId52"/>
    <p:sldId id="1515" r:id="rId53"/>
    <p:sldId id="1516" r:id="rId54"/>
    <p:sldId id="1517" r:id="rId55"/>
    <p:sldId id="1518" r:id="rId56"/>
    <p:sldId id="1519" r:id="rId57"/>
    <p:sldId id="1520" r:id="rId58"/>
    <p:sldId id="1521" r:id="rId59"/>
    <p:sldId id="1522" r:id="rId60"/>
    <p:sldId id="1523" r:id="rId61"/>
    <p:sldId id="1525" r:id="rId62"/>
    <p:sldId id="1524" r:id="rId63"/>
    <p:sldId id="1526" r:id="rId64"/>
    <p:sldId id="1527" r:id="rId65"/>
    <p:sldId id="1528" r:id="rId66"/>
    <p:sldId id="1529" r:id="rId67"/>
    <p:sldId id="1530" r:id="rId68"/>
    <p:sldId id="1544" r:id="rId69"/>
    <p:sldId id="1546" r:id="rId70"/>
    <p:sldId id="1547" r:id="rId71"/>
    <p:sldId id="1548" r:id="rId72"/>
    <p:sldId id="1549" r:id="rId73"/>
    <p:sldId id="1550" r:id="rId74"/>
    <p:sldId id="1551" r:id="rId75"/>
    <p:sldId id="1552" r:id="rId76"/>
    <p:sldId id="1553" r:id="rId77"/>
    <p:sldId id="1554" r:id="rId78"/>
    <p:sldId id="1555" r:id="rId79"/>
    <p:sldId id="1556" r:id="rId80"/>
    <p:sldId id="1557" r:id="rId81"/>
    <p:sldId id="1558" r:id="rId82"/>
    <p:sldId id="1545" r:id="rId83"/>
    <p:sldId id="1560" r:id="rId84"/>
    <p:sldId id="1326" r:id="rId85"/>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crosoft Ignite Breakout Template" id="{A073DAE3-B461-442F-A3D3-6642BD875E45}">
          <p14:sldIdLst>
            <p14:sldId id="1368"/>
            <p14:sldId id="1559"/>
            <p14:sldId id="1461"/>
            <p14:sldId id="1462"/>
            <p14:sldId id="1465"/>
            <p14:sldId id="1466"/>
            <p14:sldId id="1467"/>
            <p14:sldId id="1468"/>
            <p14:sldId id="1469"/>
            <p14:sldId id="1470"/>
            <p14:sldId id="1471"/>
            <p14:sldId id="1472"/>
            <p14:sldId id="1532"/>
            <p14:sldId id="1533"/>
            <p14:sldId id="1534"/>
            <p14:sldId id="1535"/>
            <p14:sldId id="1536"/>
            <p14:sldId id="1537"/>
            <p14:sldId id="1478"/>
            <p14:sldId id="1479"/>
            <p14:sldId id="1480"/>
            <p14:sldId id="1538"/>
            <p14:sldId id="1539"/>
            <p14:sldId id="1540"/>
            <p14:sldId id="1490"/>
            <p14:sldId id="1491"/>
            <p14:sldId id="1493"/>
            <p14:sldId id="1494"/>
            <p14:sldId id="1496"/>
            <p14:sldId id="1497"/>
            <p14:sldId id="1499"/>
            <p14:sldId id="1501"/>
            <p14:sldId id="1502"/>
            <p14:sldId id="1503"/>
            <p14:sldId id="1543"/>
            <p14:sldId id="1541"/>
            <p14:sldId id="1542"/>
            <p14:sldId id="1505"/>
            <p14:sldId id="1506"/>
            <p14:sldId id="1507"/>
            <p14:sldId id="1508"/>
            <p14:sldId id="1509"/>
            <p14:sldId id="1510"/>
            <p14:sldId id="1511"/>
            <p14:sldId id="1512"/>
            <p14:sldId id="1513"/>
            <p14:sldId id="1514"/>
            <p14:sldId id="1515"/>
            <p14:sldId id="1516"/>
            <p14:sldId id="1517"/>
            <p14:sldId id="1518"/>
            <p14:sldId id="1519"/>
            <p14:sldId id="1520"/>
            <p14:sldId id="1521"/>
            <p14:sldId id="1522"/>
            <p14:sldId id="1523"/>
            <p14:sldId id="1525"/>
            <p14:sldId id="1524"/>
            <p14:sldId id="1526"/>
            <p14:sldId id="1527"/>
            <p14:sldId id="1528"/>
            <p14:sldId id="1529"/>
            <p14:sldId id="1530"/>
            <p14:sldId id="1544"/>
            <p14:sldId id="1546"/>
            <p14:sldId id="1547"/>
            <p14:sldId id="1548"/>
            <p14:sldId id="1549"/>
            <p14:sldId id="1550"/>
            <p14:sldId id="1551"/>
            <p14:sldId id="1552"/>
            <p14:sldId id="1553"/>
            <p14:sldId id="1554"/>
            <p14:sldId id="1555"/>
            <p14:sldId id="1556"/>
            <p14:sldId id="1557"/>
            <p14:sldId id="1558"/>
            <p14:sldId id="1545"/>
            <p14:sldId id="1560"/>
            <p14:sldId id="1326"/>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7D8FF"/>
    <a:srgbClr val="11CCFF"/>
    <a:srgbClr val="85E5FF"/>
    <a:srgbClr val="43D7FF"/>
    <a:srgbClr val="B4A0FF"/>
    <a:srgbClr val="505050"/>
    <a:srgbClr val="000000"/>
    <a:srgbClr val="00BCF2"/>
    <a:srgbClr val="5252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30" autoAdjust="0"/>
    <p:restoredTop sz="94187" autoAdjust="0"/>
  </p:normalViewPr>
  <p:slideViewPr>
    <p:cSldViewPr>
      <p:cViewPr varScale="1">
        <p:scale>
          <a:sx n="113" d="100"/>
          <a:sy n="113" d="100"/>
        </p:scale>
        <p:origin x="210" y="114"/>
      </p:cViewPr>
      <p:guideLst/>
    </p:cSldViewPr>
  </p:slideViewPr>
  <p:outlineViewPr>
    <p:cViewPr>
      <p:scale>
        <a:sx n="33" d="100"/>
        <a:sy n="33" d="100"/>
      </p:scale>
      <p:origin x="0" y="-342"/>
    </p:cViewPr>
  </p:outlineViewPr>
  <p:notesTextViewPr>
    <p:cViewPr>
      <p:scale>
        <a:sx n="100" d="100"/>
        <a:sy n="100" d="100"/>
      </p:scale>
      <p:origin x="0" y="0"/>
    </p:cViewPr>
  </p:notesTextViewPr>
  <p:sorterViewPr>
    <p:cViewPr>
      <p:scale>
        <a:sx n="75" d="100"/>
        <a:sy n="75" d="100"/>
      </p:scale>
      <p:origin x="0" y="0"/>
    </p:cViewPr>
  </p:sorterViewPr>
  <p:notesViewPr>
    <p:cSldViewPr showGuides="1">
      <p:cViewPr varScale="1">
        <p:scale>
          <a:sx n="83" d="100"/>
          <a:sy n="83" d="100"/>
        </p:scale>
        <p:origin x="2994" y="96"/>
      </p:cViewPr>
      <p:guideLst>
        <p:guide orient="horz" pos="2880"/>
        <p:guide pos="2160"/>
      </p:guideLst>
    </p:cSldViewPr>
  </p:notesViewPr>
  <p:gridSpacing cx="91439" cy="91439"/>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presProps" Target="presProp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90" Type="http://schemas.openxmlformats.org/officeDocument/2006/relationships/viewProps" Target="viewProps.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tableStyles" Target="tableStyles.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handoutMaster" Target="handoutMasters/handoutMaster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Microsoft Ignite 2015</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5/6/2015 4:32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Microsoft Ignite 2015</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5/6/2015 4:32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dirty="0" smtClean="0"/>
              <a:t>Microsoft Ignite 2015</a:t>
            </a: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5/6/2015 4:32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831601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7221662-6AC9-4381-9399-376B02C25C16}" type="datetime1">
              <a:rPr lang="en-US" smtClean="0"/>
              <a:t>5/6/2015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2148626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7221662-6AC9-4381-9399-376B02C25C16}" type="datetime1">
              <a:rPr lang="en-US" smtClean="0"/>
              <a:t>5/6/2015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689219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7221662-6AC9-4381-9399-376B02C25C16}" type="datetime1">
              <a:rPr lang="en-US" smtClean="0"/>
              <a:t>5/6/2015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1491240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7221662-6AC9-4381-9399-376B02C25C16}" type="datetime1">
              <a:rPr lang="en-US" smtClean="0"/>
              <a:t>5/6/2015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1637595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7221662-6AC9-4381-9399-376B02C25C16}" type="datetime1">
              <a:rPr lang="en-US" smtClean="0"/>
              <a:t>5/6/2015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4201547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7221662-6AC9-4381-9399-376B02C25C16}" type="datetime1">
              <a:rPr lang="en-US" smtClean="0"/>
              <a:t>5/6/2015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1289387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7221662-6AC9-4381-9399-376B02C25C16}" type="datetime1">
              <a:rPr lang="en-US" smtClean="0"/>
              <a:t>5/6/2015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36351041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7221662-6AC9-4381-9399-376B02C25C16}" type="datetime1">
              <a:rPr lang="en-US" smtClean="0"/>
              <a:t>5/6/2015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27080680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7221662-6AC9-4381-9399-376B02C25C16}" type="datetime1">
              <a:rPr lang="en-US" smtClean="0"/>
              <a:t>5/6/2015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1734189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7221662-6AC9-4381-9399-376B02C25C16}" type="datetime1">
              <a:rPr lang="en-US" smtClean="0"/>
              <a:t>5/6/2015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1098669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5" name="Date Placeholder 4"/>
          <p:cNvSpPr>
            <a:spLocks noGrp="1"/>
          </p:cNvSpPr>
          <p:nvPr>
            <p:ph type="dt" idx="10"/>
          </p:nvPr>
        </p:nvSpPr>
        <p:spPr/>
        <p:txBody>
          <a:bodyPr/>
          <a:lstStyle/>
          <a:p>
            <a:fld id="{F22B3E36-5CE0-4CB7-82DE-38A88C71BFA8}" type="datetime1">
              <a:rPr lang="en-US" smtClean="0"/>
              <a:pPr/>
              <a:t>5/6/2015</a:t>
            </a:fld>
            <a:endParaRPr lang="en-US" dirty="0"/>
          </a:p>
        </p:txBody>
      </p:sp>
      <p:sp>
        <p:nvSpPr>
          <p:cNvPr id="6" name="Footer Placeholder 5"/>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pPr/>
              <a:t>3</a:t>
            </a:fld>
            <a:endParaRPr lang="en-US" dirty="0"/>
          </a:p>
        </p:txBody>
      </p:sp>
      <p:sp>
        <p:nvSpPr>
          <p:cNvPr id="8" name="Header Placeholder 7"/>
          <p:cNvSpPr>
            <a:spLocks noGrp="1"/>
          </p:cNvSpPr>
          <p:nvPr>
            <p:ph type="hdr" sz="quarter" idx="13"/>
          </p:nvPr>
        </p:nvSpPr>
        <p:spPr/>
        <p:txBody>
          <a:bodyPr/>
          <a:lstStyle/>
          <a:p>
            <a:r>
              <a:rPr lang="en-US" dirty="0"/>
              <a:t>Tech Ready 15</a:t>
            </a:r>
          </a:p>
        </p:txBody>
      </p:sp>
    </p:spTree>
    <p:extLst>
      <p:ext uri="{BB962C8B-B14F-4D97-AF65-F5344CB8AC3E}">
        <p14:creationId xmlns:p14="http://schemas.microsoft.com/office/powerpoint/2010/main" val="29438949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7221662-6AC9-4381-9399-376B02C25C16}" type="datetime1">
              <a:rPr lang="en-US" smtClean="0"/>
              <a:t>5/6/2015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42607285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7221662-6AC9-4381-9399-376B02C25C16}" type="datetime1">
              <a:rPr lang="en-US" smtClean="0"/>
              <a:t>5/6/2015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22273487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7221662-6AC9-4381-9399-376B02C25C16}" type="datetime1">
              <a:rPr lang="en-US" smtClean="0"/>
              <a:t>5/6/2015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6518157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7221662-6AC9-4381-9399-376B02C25C16}" type="datetime1">
              <a:rPr lang="en-US" smtClean="0"/>
              <a:t>5/6/2015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36029796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CB9AB204-7D86-4363-947A-E892579E27F0}" type="datetime1">
              <a:rPr lang="en-US" smtClean="0"/>
              <a:t>5/6/2015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25</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8430606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45524F6-C2B2-4A71-9390-3960799C7F25}" type="datetime1">
              <a:rPr lang="en-US" smtClean="0"/>
              <a:t>5/6/2015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26</a:t>
            </a:fld>
            <a:endParaRPr lang="en-US" dirty="0"/>
          </a:p>
        </p:txBody>
      </p:sp>
    </p:spTree>
    <p:extLst>
      <p:ext uri="{BB962C8B-B14F-4D97-AF65-F5344CB8AC3E}">
        <p14:creationId xmlns:p14="http://schemas.microsoft.com/office/powerpoint/2010/main" val="42831834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ADEEE77-82EB-4385-9787-E21875BAAB7C}" type="datetime1">
              <a:rPr lang="en-US" smtClean="0"/>
              <a:t>5/6/2015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27</a:t>
            </a:fld>
            <a:endParaRPr lang="en-US" dirty="0"/>
          </a:p>
        </p:txBody>
      </p:sp>
    </p:spTree>
    <p:extLst>
      <p:ext uri="{BB962C8B-B14F-4D97-AF65-F5344CB8AC3E}">
        <p14:creationId xmlns:p14="http://schemas.microsoft.com/office/powerpoint/2010/main" val="24882706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A88E1E2-850F-4DE2-8213-33F6DAA32D12}" type="datetime1">
              <a:rPr lang="en-US" smtClean="0"/>
              <a:t>5/6/2015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28</a:t>
            </a:fld>
            <a:endParaRPr lang="en-US" dirty="0"/>
          </a:p>
        </p:txBody>
      </p:sp>
    </p:spTree>
    <p:extLst>
      <p:ext uri="{BB962C8B-B14F-4D97-AF65-F5344CB8AC3E}">
        <p14:creationId xmlns:p14="http://schemas.microsoft.com/office/powerpoint/2010/main" val="4649211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D75496C-ADC8-48F5-935E-0CED51AB56A0}" type="datetime1">
              <a:rPr lang="en-US" smtClean="0"/>
              <a:t>5/6/2015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29</a:t>
            </a:fld>
            <a:endParaRPr lang="en-US" dirty="0"/>
          </a:p>
        </p:txBody>
      </p:sp>
    </p:spTree>
    <p:extLst>
      <p:ext uri="{BB962C8B-B14F-4D97-AF65-F5344CB8AC3E}">
        <p14:creationId xmlns:p14="http://schemas.microsoft.com/office/powerpoint/2010/main" val="311058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baseline="0" dirty="0" smtClean="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BC78AE6-9A90-49AD-8D8A-E7804B144E6A}" type="datetime1">
              <a:rPr lang="en-US" smtClean="0"/>
              <a:t>5/6/2015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30</a:t>
            </a:fld>
            <a:endParaRPr lang="en-US" dirty="0"/>
          </a:p>
        </p:txBody>
      </p:sp>
    </p:spTree>
    <p:extLst>
      <p:ext uri="{BB962C8B-B14F-4D97-AF65-F5344CB8AC3E}">
        <p14:creationId xmlns:p14="http://schemas.microsoft.com/office/powerpoint/2010/main" val="775673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CB9AB204-7D86-4363-947A-E892579E27F0}" type="datetime1">
              <a:rPr lang="en-US" smtClean="0"/>
              <a:t>5/6/2015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2381197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A88E1E2-850F-4DE2-8213-33F6DAA32D12}" type="datetime1">
              <a:rPr lang="en-US" smtClean="0"/>
              <a:t>5/6/2015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31</a:t>
            </a:fld>
            <a:endParaRPr lang="en-US" dirty="0"/>
          </a:p>
        </p:txBody>
      </p:sp>
    </p:spTree>
    <p:extLst>
      <p:ext uri="{BB962C8B-B14F-4D97-AF65-F5344CB8AC3E}">
        <p14:creationId xmlns:p14="http://schemas.microsoft.com/office/powerpoint/2010/main" val="19372502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98C6708-91AC-4FEA-9DFB-954A2E7A4C86}" type="datetime1">
              <a:rPr lang="en-US" smtClean="0"/>
              <a:t>5/6/2015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32</a:t>
            </a:fld>
            <a:endParaRPr lang="en-US" dirty="0"/>
          </a:p>
        </p:txBody>
      </p:sp>
    </p:spTree>
    <p:extLst>
      <p:ext uri="{BB962C8B-B14F-4D97-AF65-F5344CB8AC3E}">
        <p14:creationId xmlns:p14="http://schemas.microsoft.com/office/powerpoint/2010/main" val="2761335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1E103B7-723D-44A9-A943-DBB844B7FCBD}" type="datetime1">
              <a:rPr lang="en-US" smtClean="0"/>
              <a:t>5/6/2015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33</a:t>
            </a:fld>
            <a:endParaRPr lang="en-US" dirty="0"/>
          </a:p>
        </p:txBody>
      </p:sp>
    </p:spTree>
    <p:extLst>
      <p:ext uri="{BB962C8B-B14F-4D97-AF65-F5344CB8AC3E}">
        <p14:creationId xmlns:p14="http://schemas.microsoft.com/office/powerpoint/2010/main" val="6142856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baseline="0" dirty="0" smtClean="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F0A7B08-2CD5-47B5-92D1-59E3AB632F41}" type="datetime1">
              <a:rPr lang="en-US" smtClean="0"/>
              <a:t>5/6/2015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34</a:t>
            </a:fld>
            <a:endParaRPr lang="en-US" dirty="0"/>
          </a:p>
        </p:txBody>
      </p:sp>
    </p:spTree>
    <p:extLst>
      <p:ext uri="{BB962C8B-B14F-4D97-AF65-F5344CB8AC3E}">
        <p14:creationId xmlns:p14="http://schemas.microsoft.com/office/powerpoint/2010/main" val="15188134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baseline="0" dirty="0" smtClean="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F0A7B08-2CD5-47B5-92D1-59E3AB632F41}" type="datetime1">
              <a:rPr lang="en-US" smtClean="0"/>
              <a:t>5/6/2015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35</a:t>
            </a:fld>
            <a:endParaRPr lang="en-US" dirty="0"/>
          </a:p>
        </p:txBody>
      </p:sp>
    </p:spTree>
    <p:extLst>
      <p:ext uri="{BB962C8B-B14F-4D97-AF65-F5344CB8AC3E}">
        <p14:creationId xmlns:p14="http://schemas.microsoft.com/office/powerpoint/2010/main" val="23464646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baseline="0" dirty="0" smtClean="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F0A7B08-2CD5-47B5-92D1-59E3AB632F41}" type="datetime1">
              <a:rPr lang="en-US" smtClean="0"/>
              <a:t>5/6/2015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36</a:t>
            </a:fld>
            <a:endParaRPr lang="en-US" dirty="0"/>
          </a:p>
        </p:txBody>
      </p:sp>
    </p:spTree>
    <p:extLst>
      <p:ext uri="{BB962C8B-B14F-4D97-AF65-F5344CB8AC3E}">
        <p14:creationId xmlns:p14="http://schemas.microsoft.com/office/powerpoint/2010/main" val="28525750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baseline="0" dirty="0" smtClean="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F0A7B08-2CD5-47B5-92D1-59E3AB632F41}" type="datetime1">
              <a:rPr lang="en-US" smtClean="0"/>
              <a:t>5/6/2015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37</a:t>
            </a:fld>
            <a:endParaRPr lang="en-US" dirty="0"/>
          </a:p>
        </p:txBody>
      </p:sp>
    </p:spTree>
    <p:extLst>
      <p:ext uri="{BB962C8B-B14F-4D97-AF65-F5344CB8AC3E}">
        <p14:creationId xmlns:p14="http://schemas.microsoft.com/office/powerpoint/2010/main" val="6637508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CB9AB204-7D86-4363-947A-E892579E27F0}" type="datetime1">
              <a:rPr lang="en-US" smtClean="0"/>
              <a:t>5/6/2015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38</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2183660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17E8928-FB74-460E-9522-D125702BA946}" type="datetime1">
              <a:rPr lang="en-US" smtClean="0"/>
              <a:t>5/6/2015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39</a:t>
            </a:fld>
            <a:endParaRPr lang="en-US" dirty="0"/>
          </a:p>
        </p:txBody>
      </p:sp>
    </p:spTree>
    <p:extLst>
      <p:ext uri="{BB962C8B-B14F-4D97-AF65-F5344CB8AC3E}">
        <p14:creationId xmlns:p14="http://schemas.microsoft.com/office/powerpoint/2010/main" val="12470312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0C861B0-704D-4AC9-BF76-B53BD5BEF702}" type="datetime1">
              <a:rPr lang="en-US" smtClean="0"/>
              <a:t>5/6/2015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40</a:t>
            </a:fld>
            <a:endParaRPr lang="en-US" dirty="0"/>
          </a:p>
        </p:txBody>
      </p:sp>
    </p:spTree>
    <p:extLst>
      <p:ext uri="{BB962C8B-B14F-4D97-AF65-F5344CB8AC3E}">
        <p14:creationId xmlns:p14="http://schemas.microsoft.com/office/powerpoint/2010/main" val="820019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7221662-6AC9-4381-9399-376B02C25C16}" type="datetime1">
              <a:rPr lang="en-US" smtClean="0"/>
              <a:t>5/6/2015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24038510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smtClean="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BC5C2C6-88B4-4503-AA90-381E55411546}" type="datetime1">
              <a:rPr lang="en-US" smtClean="0"/>
              <a:t>5/6/2015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41</a:t>
            </a:fld>
            <a:endParaRPr lang="en-US" dirty="0"/>
          </a:p>
        </p:txBody>
      </p:sp>
    </p:spTree>
    <p:extLst>
      <p:ext uri="{BB962C8B-B14F-4D97-AF65-F5344CB8AC3E}">
        <p14:creationId xmlns:p14="http://schemas.microsoft.com/office/powerpoint/2010/main" val="12090735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A0CEBBF-E253-4E85-AB04-31F02D451D4A}" type="datetime1">
              <a:rPr lang="en-US" smtClean="0"/>
              <a:t>5/6/2015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42</a:t>
            </a:fld>
            <a:endParaRPr lang="en-US" dirty="0"/>
          </a:p>
        </p:txBody>
      </p:sp>
    </p:spTree>
    <p:extLst>
      <p:ext uri="{BB962C8B-B14F-4D97-AF65-F5344CB8AC3E}">
        <p14:creationId xmlns:p14="http://schemas.microsoft.com/office/powerpoint/2010/main" val="39026581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A0CEBBF-E253-4E85-AB04-31F02D451D4A}" type="datetime1">
              <a:rPr lang="en-US" smtClean="0"/>
              <a:t>5/6/2015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43</a:t>
            </a:fld>
            <a:endParaRPr lang="en-US" dirty="0"/>
          </a:p>
        </p:txBody>
      </p:sp>
    </p:spTree>
    <p:extLst>
      <p:ext uri="{BB962C8B-B14F-4D97-AF65-F5344CB8AC3E}">
        <p14:creationId xmlns:p14="http://schemas.microsoft.com/office/powerpoint/2010/main" val="5559763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A0CEBBF-E253-4E85-AB04-31F02D451D4A}" type="datetime1">
              <a:rPr lang="en-US" smtClean="0"/>
              <a:t>5/6/2015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44</a:t>
            </a:fld>
            <a:endParaRPr lang="en-US" dirty="0"/>
          </a:p>
        </p:txBody>
      </p:sp>
    </p:spTree>
    <p:extLst>
      <p:ext uri="{BB962C8B-B14F-4D97-AF65-F5344CB8AC3E}">
        <p14:creationId xmlns:p14="http://schemas.microsoft.com/office/powerpoint/2010/main" val="34313603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A0CEBBF-E253-4E85-AB04-31F02D451D4A}" type="datetime1">
              <a:rPr lang="en-US" smtClean="0"/>
              <a:t>5/6/2015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45</a:t>
            </a:fld>
            <a:endParaRPr lang="en-US" dirty="0"/>
          </a:p>
        </p:txBody>
      </p:sp>
    </p:spTree>
    <p:extLst>
      <p:ext uri="{BB962C8B-B14F-4D97-AF65-F5344CB8AC3E}">
        <p14:creationId xmlns:p14="http://schemas.microsoft.com/office/powerpoint/2010/main" val="4191159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A0CEBBF-E253-4E85-AB04-31F02D451D4A}" type="datetime1">
              <a:rPr lang="en-US" smtClean="0"/>
              <a:t>5/6/2015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46</a:t>
            </a:fld>
            <a:endParaRPr lang="en-US" dirty="0"/>
          </a:p>
        </p:txBody>
      </p:sp>
    </p:spTree>
    <p:extLst>
      <p:ext uri="{BB962C8B-B14F-4D97-AF65-F5344CB8AC3E}">
        <p14:creationId xmlns:p14="http://schemas.microsoft.com/office/powerpoint/2010/main" val="5667133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A0CEBBF-E253-4E85-AB04-31F02D451D4A}" type="datetime1">
              <a:rPr lang="en-US" smtClean="0"/>
              <a:t>5/6/2015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47</a:t>
            </a:fld>
            <a:endParaRPr lang="en-US" dirty="0"/>
          </a:p>
        </p:txBody>
      </p:sp>
    </p:spTree>
    <p:extLst>
      <p:ext uri="{BB962C8B-B14F-4D97-AF65-F5344CB8AC3E}">
        <p14:creationId xmlns:p14="http://schemas.microsoft.com/office/powerpoint/2010/main" val="42189339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baseline="0" dirty="0" smtClean="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857A370-3CC3-408F-862A-ADDBF18AA4DB}" type="datetime1">
              <a:rPr lang="en-US" smtClean="0"/>
              <a:t>5/6/2015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48</a:t>
            </a:fld>
            <a:endParaRPr lang="en-US" dirty="0"/>
          </a:p>
        </p:txBody>
      </p:sp>
    </p:spTree>
    <p:extLst>
      <p:ext uri="{BB962C8B-B14F-4D97-AF65-F5344CB8AC3E}">
        <p14:creationId xmlns:p14="http://schemas.microsoft.com/office/powerpoint/2010/main" val="21058508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9394763-2A5F-4E96-B98B-6219983C613F}" type="datetime1">
              <a:rPr lang="en-US" smtClean="0"/>
              <a:t>5/6/2015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49</a:t>
            </a:fld>
            <a:endParaRPr lang="en-US" dirty="0"/>
          </a:p>
        </p:txBody>
      </p:sp>
    </p:spTree>
    <p:extLst>
      <p:ext uri="{BB962C8B-B14F-4D97-AF65-F5344CB8AC3E}">
        <p14:creationId xmlns:p14="http://schemas.microsoft.com/office/powerpoint/2010/main" val="4118860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59B8DFB-E94A-428E-A636-4B75EEB66088}" type="datetime1">
              <a:rPr lang="en-US" smtClean="0"/>
              <a:t>5/6/2015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50</a:t>
            </a:fld>
            <a:endParaRPr lang="en-US" dirty="0"/>
          </a:p>
        </p:txBody>
      </p:sp>
    </p:spTree>
    <p:extLst>
      <p:ext uri="{BB962C8B-B14F-4D97-AF65-F5344CB8AC3E}">
        <p14:creationId xmlns:p14="http://schemas.microsoft.com/office/powerpoint/2010/main" val="2727448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7221662-6AC9-4381-9399-376B02C25C16}" type="datetime1">
              <a:rPr lang="en-US" smtClean="0"/>
              <a:t>5/6/2015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37865191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507E3F6-BD9F-4D62-9F30-3E5B179589F1}" type="datetime1">
              <a:rPr lang="en-US" smtClean="0"/>
              <a:t>5/6/2015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51</a:t>
            </a:fld>
            <a:endParaRPr lang="en-US" dirty="0"/>
          </a:p>
        </p:txBody>
      </p:sp>
    </p:spTree>
    <p:extLst>
      <p:ext uri="{BB962C8B-B14F-4D97-AF65-F5344CB8AC3E}">
        <p14:creationId xmlns:p14="http://schemas.microsoft.com/office/powerpoint/2010/main" val="22021596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507E3F6-BD9F-4D62-9F30-3E5B179589F1}" type="datetime1">
              <a:rPr lang="en-US" smtClean="0"/>
              <a:t>5/6/2015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52</a:t>
            </a:fld>
            <a:endParaRPr lang="en-US" dirty="0"/>
          </a:p>
        </p:txBody>
      </p:sp>
    </p:spTree>
    <p:extLst>
      <p:ext uri="{BB962C8B-B14F-4D97-AF65-F5344CB8AC3E}">
        <p14:creationId xmlns:p14="http://schemas.microsoft.com/office/powerpoint/2010/main" val="30580395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507E3F6-BD9F-4D62-9F30-3E5B179589F1}" type="datetime1">
              <a:rPr lang="en-US" smtClean="0"/>
              <a:t>5/6/2015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53</a:t>
            </a:fld>
            <a:endParaRPr lang="en-US" dirty="0"/>
          </a:p>
        </p:txBody>
      </p:sp>
    </p:spTree>
    <p:extLst>
      <p:ext uri="{BB962C8B-B14F-4D97-AF65-F5344CB8AC3E}">
        <p14:creationId xmlns:p14="http://schemas.microsoft.com/office/powerpoint/2010/main" val="20110590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59B8DFB-E94A-428E-A636-4B75EEB66088}" type="datetime1">
              <a:rPr lang="en-US" smtClean="0"/>
              <a:t>5/6/2015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54</a:t>
            </a:fld>
            <a:endParaRPr lang="en-US" dirty="0"/>
          </a:p>
        </p:txBody>
      </p:sp>
    </p:spTree>
    <p:extLst>
      <p:ext uri="{BB962C8B-B14F-4D97-AF65-F5344CB8AC3E}">
        <p14:creationId xmlns:p14="http://schemas.microsoft.com/office/powerpoint/2010/main" val="4697922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CB9AB204-7D86-4363-947A-E892579E27F0}" type="datetime1">
              <a:rPr lang="en-US" smtClean="0"/>
              <a:t>5/6/2015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55</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8721520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EF63E5E-29C0-469D-8DBA-A3010EE45127}" type="datetime1">
              <a:rPr lang="en-US" smtClean="0"/>
              <a:t>5/6/2015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56</a:t>
            </a:fld>
            <a:endParaRPr lang="en-US" dirty="0"/>
          </a:p>
        </p:txBody>
      </p:sp>
    </p:spTree>
    <p:extLst>
      <p:ext uri="{BB962C8B-B14F-4D97-AF65-F5344CB8AC3E}">
        <p14:creationId xmlns:p14="http://schemas.microsoft.com/office/powerpoint/2010/main" val="8181031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9394763-2A5F-4E96-B98B-6219983C613F}" type="datetime1">
              <a:rPr lang="en-US" smtClean="0"/>
              <a:t>5/6/2015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57</a:t>
            </a:fld>
            <a:endParaRPr lang="en-US" dirty="0"/>
          </a:p>
        </p:txBody>
      </p:sp>
    </p:spTree>
    <p:extLst>
      <p:ext uri="{BB962C8B-B14F-4D97-AF65-F5344CB8AC3E}">
        <p14:creationId xmlns:p14="http://schemas.microsoft.com/office/powerpoint/2010/main" val="389702838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8B92D22-2ED3-4FD1-8C91-4B4E614D67D1}" type="datetime1">
              <a:rPr lang="en-US" smtClean="0"/>
              <a:t>5/6/2015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58</a:t>
            </a:fld>
            <a:endParaRPr lang="en-US" dirty="0"/>
          </a:p>
        </p:txBody>
      </p:sp>
    </p:spTree>
    <p:extLst>
      <p:ext uri="{BB962C8B-B14F-4D97-AF65-F5344CB8AC3E}">
        <p14:creationId xmlns:p14="http://schemas.microsoft.com/office/powerpoint/2010/main" val="281800298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A0CEBBF-E253-4E85-AB04-31F02D451D4A}" type="datetime1">
              <a:rPr lang="en-US" smtClean="0"/>
              <a:t>5/6/2015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59</a:t>
            </a:fld>
            <a:endParaRPr lang="en-US" dirty="0"/>
          </a:p>
        </p:txBody>
      </p:sp>
    </p:spTree>
    <p:extLst>
      <p:ext uri="{BB962C8B-B14F-4D97-AF65-F5344CB8AC3E}">
        <p14:creationId xmlns:p14="http://schemas.microsoft.com/office/powerpoint/2010/main" val="427123395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A0CEBBF-E253-4E85-AB04-31F02D451D4A}" type="datetime1">
              <a:rPr lang="en-US" smtClean="0"/>
              <a:t>5/6/2015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60</a:t>
            </a:fld>
            <a:endParaRPr lang="en-US" dirty="0"/>
          </a:p>
        </p:txBody>
      </p:sp>
    </p:spTree>
    <p:extLst>
      <p:ext uri="{BB962C8B-B14F-4D97-AF65-F5344CB8AC3E}">
        <p14:creationId xmlns:p14="http://schemas.microsoft.com/office/powerpoint/2010/main" val="384442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7221662-6AC9-4381-9399-376B02C25C16}" type="datetime1">
              <a:rPr lang="en-US" smtClean="0"/>
              <a:t>5/6/2015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291736166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A0CEBBF-E253-4E85-AB04-31F02D451D4A}" type="datetime1">
              <a:rPr lang="en-US" smtClean="0"/>
              <a:t>5/6/2015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61</a:t>
            </a:fld>
            <a:endParaRPr lang="en-US" dirty="0"/>
          </a:p>
        </p:txBody>
      </p:sp>
    </p:spTree>
    <p:extLst>
      <p:ext uri="{BB962C8B-B14F-4D97-AF65-F5344CB8AC3E}">
        <p14:creationId xmlns:p14="http://schemas.microsoft.com/office/powerpoint/2010/main" val="8386546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A0CEBBF-E253-4E85-AB04-31F02D451D4A}" type="datetime1">
              <a:rPr lang="en-US" smtClean="0"/>
              <a:t>5/6/2015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62</a:t>
            </a:fld>
            <a:endParaRPr lang="en-US" dirty="0"/>
          </a:p>
        </p:txBody>
      </p:sp>
    </p:spTree>
    <p:extLst>
      <p:ext uri="{BB962C8B-B14F-4D97-AF65-F5344CB8AC3E}">
        <p14:creationId xmlns:p14="http://schemas.microsoft.com/office/powerpoint/2010/main" val="13009639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A0CEBBF-E253-4E85-AB04-31F02D451D4A}" type="datetime1">
              <a:rPr lang="en-US" smtClean="0"/>
              <a:t>5/6/2015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63</a:t>
            </a:fld>
            <a:endParaRPr lang="en-US" dirty="0"/>
          </a:p>
        </p:txBody>
      </p:sp>
    </p:spTree>
    <p:extLst>
      <p:ext uri="{BB962C8B-B14F-4D97-AF65-F5344CB8AC3E}">
        <p14:creationId xmlns:p14="http://schemas.microsoft.com/office/powerpoint/2010/main" val="227998219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CB9AB204-7D86-4363-947A-E892579E27F0}" type="datetime1">
              <a:rPr lang="en-US" smtClean="0"/>
              <a:t>5/6/2015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65</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28147524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8B92D22-2ED3-4FD1-8C91-4B4E614D67D1}" type="datetime1">
              <a:rPr lang="en-US" smtClean="0"/>
              <a:t>5/6/2015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66</a:t>
            </a:fld>
            <a:endParaRPr lang="en-US" dirty="0"/>
          </a:p>
        </p:txBody>
      </p:sp>
    </p:spTree>
    <p:extLst>
      <p:ext uri="{BB962C8B-B14F-4D97-AF65-F5344CB8AC3E}">
        <p14:creationId xmlns:p14="http://schemas.microsoft.com/office/powerpoint/2010/main" val="342925207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5/6/2015 4:32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68</a:t>
            </a:fld>
            <a:endParaRPr lang="en-US" dirty="0"/>
          </a:p>
        </p:txBody>
      </p:sp>
    </p:spTree>
    <p:extLst>
      <p:ext uri="{BB962C8B-B14F-4D97-AF65-F5344CB8AC3E}">
        <p14:creationId xmlns:p14="http://schemas.microsoft.com/office/powerpoint/2010/main" val="129519672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5/6/2015 4:32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69</a:t>
            </a:fld>
            <a:endParaRPr lang="en-US" dirty="0"/>
          </a:p>
        </p:txBody>
      </p:sp>
    </p:spTree>
    <p:extLst>
      <p:ext uri="{BB962C8B-B14F-4D97-AF65-F5344CB8AC3E}">
        <p14:creationId xmlns:p14="http://schemas.microsoft.com/office/powerpoint/2010/main" val="343854985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5/6/2015 4:32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70</a:t>
            </a:fld>
            <a:endParaRPr lang="en-US" dirty="0"/>
          </a:p>
        </p:txBody>
      </p:sp>
    </p:spTree>
    <p:extLst>
      <p:ext uri="{BB962C8B-B14F-4D97-AF65-F5344CB8AC3E}">
        <p14:creationId xmlns:p14="http://schemas.microsoft.com/office/powerpoint/2010/main" val="83996611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5/6/2015 4:32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71</a:t>
            </a:fld>
            <a:endParaRPr lang="en-US" dirty="0"/>
          </a:p>
        </p:txBody>
      </p:sp>
    </p:spTree>
    <p:extLst>
      <p:ext uri="{BB962C8B-B14F-4D97-AF65-F5344CB8AC3E}">
        <p14:creationId xmlns:p14="http://schemas.microsoft.com/office/powerpoint/2010/main" val="193358276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5/6/2015 4:32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72</a:t>
            </a:fld>
            <a:endParaRPr lang="en-US" dirty="0"/>
          </a:p>
        </p:txBody>
      </p:sp>
    </p:spTree>
    <p:extLst>
      <p:ext uri="{BB962C8B-B14F-4D97-AF65-F5344CB8AC3E}">
        <p14:creationId xmlns:p14="http://schemas.microsoft.com/office/powerpoint/2010/main" val="3157485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7221662-6AC9-4381-9399-376B02C25C16}" type="datetime1">
              <a:rPr lang="en-US" smtClean="0"/>
              <a:t>5/6/2015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37668731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5/6/2015 4:32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74</a:t>
            </a:fld>
            <a:endParaRPr lang="en-US" dirty="0"/>
          </a:p>
        </p:txBody>
      </p:sp>
    </p:spTree>
    <p:extLst>
      <p:ext uri="{BB962C8B-B14F-4D97-AF65-F5344CB8AC3E}">
        <p14:creationId xmlns:p14="http://schemas.microsoft.com/office/powerpoint/2010/main" val="35095182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5/6/2015 4:32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75</a:t>
            </a:fld>
            <a:endParaRPr lang="en-US" dirty="0"/>
          </a:p>
        </p:txBody>
      </p:sp>
    </p:spTree>
    <p:extLst>
      <p:ext uri="{BB962C8B-B14F-4D97-AF65-F5344CB8AC3E}">
        <p14:creationId xmlns:p14="http://schemas.microsoft.com/office/powerpoint/2010/main" val="170676745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5/6/2015 4:32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76</a:t>
            </a:fld>
            <a:endParaRPr lang="en-US" dirty="0"/>
          </a:p>
        </p:txBody>
      </p:sp>
    </p:spTree>
    <p:extLst>
      <p:ext uri="{BB962C8B-B14F-4D97-AF65-F5344CB8AC3E}">
        <p14:creationId xmlns:p14="http://schemas.microsoft.com/office/powerpoint/2010/main" val="370501299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MEC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5/6/2015 4:32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77</a:t>
            </a:fld>
            <a:endParaRPr lang="en-US" dirty="0">
              <a:solidFill>
                <a:prstClr val="black"/>
              </a:solidFill>
            </a:endParaRPr>
          </a:p>
        </p:txBody>
      </p:sp>
    </p:spTree>
    <p:extLst>
      <p:ext uri="{BB962C8B-B14F-4D97-AF65-F5344CB8AC3E}">
        <p14:creationId xmlns:p14="http://schemas.microsoft.com/office/powerpoint/2010/main" val="169281973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solidFill>
                  <a:prstClr val="black"/>
                </a:solidFill>
              </a:rPr>
              <a:pPr/>
              <a:t>5/6/2015 4:32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79</a:t>
            </a:fld>
            <a:endParaRPr lang="en-US" dirty="0">
              <a:solidFill>
                <a:prstClr val="black"/>
              </a:solidFill>
            </a:endParaRPr>
          </a:p>
        </p:txBody>
      </p:sp>
    </p:spTree>
    <p:extLst>
      <p:ext uri="{BB962C8B-B14F-4D97-AF65-F5344CB8AC3E}">
        <p14:creationId xmlns:p14="http://schemas.microsoft.com/office/powerpoint/2010/main" val="357269879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A17D118-1690-458F-B4D2-F9DA5D6F5033}" type="datetime8">
              <a:rPr lang="en-US" smtClean="0">
                <a:solidFill>
                  <a:prstClr val="black"/>
                </a:solidFill>
              </a:rPr>
              <a:t>5/6/2015 4:32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80</a:t>
            </a:fld>
            <a:endParaRPr lang="en-US" dirty="0">
              <a:solidFill>
                <a:prstClr val="black"/>
              </a:solidFill>
            </a:endParaRPr>
          </a:p>
        </p:txBody>
      </p:sp>
      <p:sp>
        <p:nvSpPr>
          <p:cNvPr id="6" name="Footer Placeholder 5"/>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2861498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7221662-6AC9-4381-9399-376B02C25C16}" type="datetime1">
              <a:rPr lang="en-US" smtClean="0"/>
              <a:t>5/6/2015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3143433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7221662-6AC9-4381-9399-376B02C25C16}" type="datetime1">
              <a:rPr lang="en-US" smtClean="0"/>
              <a:t>5/6/2015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32774337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587"/>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9" name="Rectangle 8"/>
          <p:cNvSpPr/>
          <p:nvPr userDrawn="1"/>
        </p:nvSpPr>
        <p:spPr>
          <a:xfrm>
            <a:off x="293752" y="3040063"/>
            <a:ext cx="4333238" cy="784830"/>
          </a:xfrm>
          <a:prstGeom prst="rect">
            <a:avLst/>
          </a:prstGeom>
        </p:spPr>
        <p:txBody>
          <a:bodyPr wrap="none" anchor="ctr">
            <a:spAutoFit/>
          </a:bodyPr>
          <a:lstStyle/>
          <a:p>
            <a:pPr algn="r" defTabSz="1165834" rtl="0" eaLnBrk="1" latinLnBrk="0" hangingPunct="1">
              <a:lnSpc>
                <a:spcPct val="90000"/>
              </a:lnSpc>
              <a:spcBef>
                <a:spcPct val="0"/>
              </a:spcBef>
              <a:buNone/>
            </a:pPr>
            <a:r>
              <a:rPr lang="en-US" sz="5000" b="0" kern="1200" cap="none" spc="-125" baseline="0" noProof="0" dirty="0" smtClean="0">
                <a:ln w="3175">
                  <a:noFill/>
                </a:ln>
                <a:gradFill>
                  <a:gsLst>
                    <a:gs pos="84066">
                      <a:srgbClr val="000000"/>
                    </a:gs>
                    <a:gs pos="57576">
                      <a:srgbClr val="000000"/>
                    </a:gs>
                  </a:gsLst>
                  <a:lin ang="5400000" scaled="0"/>
                </a:gradFill>
                <a:effectLst/>
                <a:latin typeface="+mj-lt"/>
                <a:ea typeface="+mn-ea"/>
                <a:cs typeface="Segoe UI" pitchFamily="34" charset="0"/>
              </a:rPr>
              <a:t>Spark the future.</a:t>
            </a:r>
            <a:endParaRPr lang="en-US" sz="5000" b="0" kern="1200" cap="none" spc="-125" baseline="0" dirty="0">
              <a:ln w="3175">
                <a:noFill/>
              </a:ln>
              <a:gradFill>
                <a:gsLst>
                  <a:gs pos="84066">
                    <a:srgbClr val="000000"/>
                  </a:gs>
                  <a:gs pos="57576">
                    <a:srgbClr val="000000"/>
                  </a:gs>
                </a:gsLst>
                <a:lin ang="5400000" scaled="0"/>
              </a:gradFill>
              <a:effectLst/>
              <a:latin typeface="+mj-lt"/>
              <a:ea typeface="+mn-ea"/>
              <a:cs typeface="Segoe UI" pitchFamily="34" charset="0"/>
            </a:endParaRPr>
          </a:p>
        </p:txBody>
      </p:sp>
      <p:sp>
        <p:nvSpPr>
          <p:cNvPr id="10" name="Rectangle 9"/>
          <p:cNvSpPr/>
          <p:nvPr userDrawn="1"/>
        </p:nvSpPr>
        <p:spPr>
          <a:xfrm>
            <a:off x="2441776" y="4617847"/>
            <a:ext cx="2185214" cy="715581"/>
          </a:xfrm>
          <a:prstGeom prst="rect">
            <a:avLst/>
          </a:prstGeom>
        </p:spPr>
        <p:txBody>
          <a:bodyPr wrap="none" anchor="ctr">
            <a:spAutoFit/>
          </a:bodyPr>
          <a:lstStyle/>
          <a:p>
            <a:pPr algn="r" defTabSz="1165834" rtl="0" eaLnBrk="1" latinLnBrk="0" hangingPunct="1">
              <a:lnSpc>
                <a:spcPct val="90000"/>
              </a:lnSpc>
              <a:spcBef>
                <a:spcPct val="0"/>
              </a:spcBef>
              <a:buNone/>
            </a:pPr>
            <a: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t>May 4 – 8, 2015</a:t>
            </a:r>
            <a:b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br>
            <a: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t>Chicago, IL</a:t>
            </a:r>
            <a:endParaRPr lang="en-US" sz="2250" b="0" kern="1200" cap="none" spc="0" baseline="0" dirty="0">
              <a:ln w="3175">
                <a:noFill/>
              </a:ln>
              <a:gradFill>
                <a:gsLst>
                  <a:gs pos="84066">
                    <a:srgbClr val="000000"/>
                  </a:gs>
                  <a:gs pos="57576">
                    <a:srgbClr val="000000"/>
                  </a:gs>
                </a:gsLst>
                <a:lin ang="5400000" scaled="0"/>
              </a:gradFill>
              <a:effectLst/>
              <a:latin typeface="+mn-lt"/>
              <a:ea typeface="+mn-ea"/>
              <a:cs typeface="Segoe UI" pitchFamily="34" charset="0"/>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2510" y="4088040"/>
            <a:ext cx="2494315" cy="384949"/>
          </a:xfrm>
          <a:prstGeom prst="rect">
            <a:avLst/>
          </a:prstGeom>
        </p:spPr>
      </p:pic>
    </p:spTree>
    <p:extLst>
      <p:ext uri="{BB962C8B-B14F-4D97-AF65-F5344CB8AC3E}">
        <p14:creationId xmlns:p14="http://schemas.microsoft.com/office/powerpoint/2010/main" val="2655962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8982855"/>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189335521"/>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38976025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0258259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2884901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68934554"/>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315834702"/>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908698505"/>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66291156"/>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smtClean="0"/>
              <a:t>Click icon to add picture</a:t>
            </a:r>
            <a:endParaRPr lang="en-US" dirty="0"/>
          </a:p>
        </p:txBody>
      </p:sp>
    </p:spTree>
    <p:extLst>
      <p:ext uri="{BB962C8B-B14F-4D97-AF65-F5344CB8AC3E}">
        <p14:creationId xmlns:p14="http://schemas.microsoft.com/office/powerpoint/2010/main" val="2366974557"/>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5882318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849218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39078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2" y="6294476"/>
            <a:ext cx="45719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230" y="5580859"/>
            <a:ext cx="3291840" cy="701671"/>
          </a:xfrm>
          <a:prstGeom prst="rect">
            <a:avLst/>
          </a:prstGeom>
        </p:spPr>
      </p:pic>
    </p:spTree>
    <p:extLst>
      <p:ext uri="{BB962C8B-B14F-4D97-AF65-F5344CB8AC3E}">
        <p14:creationId xmlns:p14="http://schemas.microsoft.com/office/powerpoint/2010/main" val="1729398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82969643"/>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439772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and Content 24p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393675"/>
            <a:ext cx="11887200" cy="1877437"/>
          </a:xfrm>
        </p:spPr>
        <p:txBody>
          <a:bodyPr>
            <a:spAutoFit/>
          </a:bodyPr>
          <a:lstStyle>
            <a:lvl1pPr>
              <a:spcBef>
                <a:spcPts val="1800"/>
              </a:spcBef>
              <a:defRPr sz="2400">
                <a:latin typeface="+mn-lt"/>
              </a:defRPr>
            </a:lvl1pPr>
            <a:lvl2pPr marL="628650" indent="-285750">
              <a:spcBef>
                <a:spcPts val="600"/>
              </a:spcBef>
              <a:defRPr sz="2000"/>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9115009"/>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587"/>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9" name="Rectangle 8"/>
          <p:cNvSpPr/>
          <p:nvPr userDrawn="1"/>
        </p:nvSpPr>
        <p:spPr>
          <a:xfrm>
            <a:off x="293752" y="3040063"/>
            <a:ext cx="4333238" cy="784830"/>
          </a:xfrm>
          <a:prstGeom prst="rect">
            <a:avLst/>
          </a:prstGeom>
        </p:spPr>
        <p:txBody>
          <a:bodyPr wrap="none" anchor="ctr">
            <a:spAutoFit/>
          </a:bodyPr>
          <a:lstStyle/>
          <a:p>
            <a:pPr algn="r" defTabSz="1165834">
              <a:lnSpc>
                <a:spcPct val="90000"/>
              </a:lnSpc>
              <a:spcBef>
                <a:spcPct val="0"/>
              </a:spcBef>
            </a:pPr>
            <a:r>
              <a:rPr lang="en-US" sz="5000" spc="-125" dirty="0" smtClean="0">
                <a:ln w="3175">
                  <a:noFill/>
                </a:ln>
                <a:gradFill>
                  <a:gsLst>
                    <a:gs pos="84066">
                      <a:srgbClr val="000000"/>
                    </a:gs>
                    <a:gs pos="57576">
                      <a:srgbClr val="000000"/>
                    </a:gs>
                  </a:gsLst>
                  <a:lin ang="5400000" scaled="0"/>
                </a:gradFill>
                <a:latin typeface="Segoe UI Light"/>
                <a:cs typeface="Segoe UI" pitchFamily="34" charset="0"/>
              </a:rPr>
              <a:t>Spark the future.</a:t>
            </a:r>
            <a:endParaRPr lang="en-US" sz="5000" spc="-125" dirty="0">
              <a:ln w="3175">
                <a:noFill/>
              </a:ln>
              <a:gradFill>
                <a:gsLst>
                  <a:gs pos="84066">
                    <a:srgbClr val="000000"/>
                  </a:gs>
                  <a:gs pos="57576">
                    <a:srgbClr val="000000"/>
                  </a:gs>
                </a:gsLst>
                <a:lin ang="5400000" scaled="0"/>
              </a:gradFill>
              <a:latin typeface="Segoe UI Light"/>
              <a:cs typeface="Segoe UI" pitchFamily="34" charset="0"/>
            </a:endParaRPr>
          </a:p>
        </p:txBody>
      </p:sp>
      <p:sp>
        <p:nvSpPr>
          <p:cNvPr id="10" name="Rectangle 9"/>
          <p:cNvSpPr/>
          <p:nvPr userDrawn="1"/>
        </p:nvSpPr>
        <p:spPr>
          <a:xfrm>
            <a:off x="2441776" y="4617847"/>
            <a:ext cx="2185214" cy="715581"/>
          </a:xfrm>
          <a:prstGeom prst="rect">
            <a:avLst/>
          </a:prstGeom>
        </p:spPr>
        <p:txBody>
          <a:bodyPr wrap="none" anchor="ctr">
            <a:spAutoFit/>
          </a:bodyPr>
          <a:lstStyle/>
          <a:p>
            <a:pPr algn="r" defTabSz="1165834">
              <a:lnSpc>
                <a:spcPct val="90000"/>
              </a:lnSpc>
              <a:spcBef>
                <a:spcPct val="0"/>
              </a:spcBef>
            </a:pPr>
            <a:r>
              <a:rPr lang="en-US" sz="2250" dirty="0" smtClean="0">
                <a:ln w="3175">
                  <a:noFill/>
                </a:ln>
                <a:gradFill>
                  <a:gsLst>
                    <a:gs pos="84066">
                      <a:srgbClr val="000000"/>
                    </a:gs>
                    <a:gs pos="57576">
                      <a:srgbClr val="000000"/>
                    </a:gs>
                  </a:gsLst>
                  <a:lin ang="5400000" scaled="0"/>
                </a:gradFill>
                <a:cs typeface="Segoe UI" pitchFamily="34" charset="0"/>
              </a:rPr>
              <a:t>May 4 – 8, 2015</a:t>
            </a:r>
            <a:br>
              <a:rPr lang="en-US" sz="2250" dirty="0" smtClean="0">
                <a:ln w="3175">
                  <a:noFill/>
                </a:ln>
                <a:gradFill>
                  <a:gsLst>
                    <a:gs pos="84066">
                      <a:srgbClr val="000000"/>
                    </a:gs>
                    <a:gs pos="57576">
                      <a:srgbClr val="000000"/>
                    </a:gs>
                  </a:gsLst>
                  <a:lin ang="5400000" scaled="0"/>
                </a:gradFill>
                <a:cs typeface="Segoe UI" pitchFamily="34" charset="0"/>
              </a:rPr>
            </a:br>
            <a:r>
              <a:rPr lang="en-US" sz="2250" dirty="0" smtClean="0">
                <a:ln w="3175">
                  <a:noFill/>
                </a:ln>
                <a:gradFill>
                  <a:gsLst>
                    <a:gs pos="84066">
                      <a:srgbClr val="000000"/>
                    </a:gs>
                    <a:gs pos="57576">
                      <a:srgbClr val="000000"/>
                    </a:gs>
                  </a:gsLst>
                  <a:lin ang="5400000" scaled="0"/>
                </a:gradFill>
                <a:cs typeface="Segoe UI" pitchFamily="34" charset="0"/>
              </a:rPr>
              <a:t>Chicago, IL</a:t>
            </a:r>
            <a:endParaRPr lang="en-US" sz="2250" dirty="0">
              <a:ln w="3175">
                <a:noFill/>
              </a:ln>
              <a:gradFill>
                <a:gsLst>
                  <a:gs pos="84066">
                    <a:srgbClr val="000000"/>
                  </a:gs>
                  <a:gs pos="57576">
                    <a:srgbClr val="000000"/>
                  </a:gs>
                </a:gsLst>
                <a:lin ang="5400000" scaled="0"/>
              </a:gradFill>
              <a:cs typeface="Segoe UI" pitchFamily="34" charset="0"/>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2510" y="4088040"/>
            <a:ext cx="2494315" cy="384949"/>
          </a:xfrm>
          <a:prstGeom prst="rect">
            <a:avLst/>
          </a:prstGeom>
        </p:spPr>
      </p:pic>
    </p:spTree>
    <p:extLst>
      <p:ext uri="{BB962C8B-B14F-4D97-AF65-F5344CB8AC3E}">
        <p14:creationId xmlns:p14="http://schemas.microsoft.com/office/powerpoint/2010/main" val="7357515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31337368"/>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4" name="Text Placeholder 3"/>
          <p:cNvSpPr>
            <a:spLocks noGrp="1"/>
          </p:cNvSpPr>
          <p:nvPr>
            <p:ph type="body" sz="quarter" idx="13" hasCustomPrompt="1"/>
          </p:nvPr>
        </p:nvSpPr>
        <p:spPr>
          <a:xfrm>
            <a:off x="322262" y="360323"/>
            <a:ext cx="2667000" cy="406265"/>
          </a:xfrm>
        </p:spPr>
        <p:txBody>
          <a:bodyPr/>
          <a:lstStyle>
            <a:lvl1pPr marL="0" indent="0">
              <a:buFontTx/>
              <a:buNone/>
              <a:defRPr sz="1600" baseline="0">
                <a:latin typeface="+mn-lt"/>
              </a:defRPr>
            </a:lvl1pPr>
            <a:lvl2pPr marL="342873" indent="0">
              <a:buFontTx/>
              <a:buNone/>
              <a:defRPr sz="1600">
                <a:latin typeface="+mn-lt"/>
              </a:defRPr>
            </a:lvl2pPr>
            <a:lvl3pPr marL="571454" indent="0">
              <a:buFontTx/>
              <a:buNone/>
              <a:defRPr sz="1600">
                <a:latin typeface="+mn-lt"/>
              </a:defRPr>
            </a:lvl3pPr>
            <a:lvl4pPr marL="800036" indent="0">
              <a:buFontTx/>
              <a:buNone/>
              <a:defRPr sz="1600">
                <a:latin typeface="+mn-lt"/>
              </a:defRPr>
            </a:lvl4pPr>
            <a:lvl5pPr marL="1028617" indent="0">
              <a:buFontTx/>
              <a:buNone/>
              <a:defRPr sz="1600">
                <a:latin typeface="+mn-lt"/>
              </a:defRPr>
            </a:lvl5pPr>
          </a:lstStyle>
          <a:p>
            <a:pPr lvl="0"/>
            <a:r>
              <a:rPr lang="en-US" dirty="0" smtClean="0"/>
              <a:t>SESSION CODE</a:t>
            </a:r>
          </a:p>
        </p:txBody>
      </p:sp>
    </p:spTree>
    <p:extLst>
      <p:ext uri="{BB962C8B-B14F-4D97-AF65-F5344CB8AC3E}">
        <p14:creationId xmlns:p14="http://schemas.microsoft.com/office/powerpoint/2010/main" val="11394449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54605769"/>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87366200"/>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24691298"/>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00484755"/>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97326169"/>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82838421"/>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81195544"/>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15487217"/>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898192617"/>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86098637"/>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18820667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38816285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44780296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878333669"/>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172562741"/>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248366951"/>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027428047"/>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3134242683"/>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49948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1042945"/>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03268474"/>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2170231"/>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3697955"/>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933078"/>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2" y="6294476"/>
            <a:ext cx="45719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230" y="5580859"/>
            <a:ext cx="3291840" cy="701671"/>
          </a:xfrm>
          <a:prstGeom prst="rect">
            <a:avLst/>
          </a:prstGeom>
        </p:spPr>
      </p:pic>
    </p:spTree>
    <p:extLst>
      <p:ext uri="{BB962C8B-B14F-4D97-AF65-F5344CB8AC3E}">
        <p14:creationId xmlns:p14="http://schemas.microsoft.com/office/powerpoint/2010/main" val="239600532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515706768"/>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49201563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131149"/>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959926"/>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46586672"/>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7994670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image" Target="../media/image1.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theme" Target="../theme/theme2.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30"/>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588427678"/>
      </p:ext>
    </p:extLst>
  </p:cSld>
  <p:clrMap bg1="dk1" tx1="lt1" bg2="dk2" tx2="lt2" accent1="accent1" accent2="accent2" accent3="accent3" accent4="accent4" accent5="accent5" accent6="accent6" hlink="hlink" folHlink="folHlink"/>
  <p:sldLayoutIdLst>
    <p:sldLayoutId id="2147484269" r:id="rId1"/>
    <p:sldLayoutId id="2147484236" r:id="rId2"/>
    <p:sldLayoutId id="2147484240" r:id="rId3"/>
    <p:sldLayoutId id="2147484272" r:id="rId4"/>
    <p:sldLayoutId id="2147484241" r:id="rId5"/>
    <p:sldLayoutId id="2147484273" r:id="rId6"/>
    <p:sldLayoutId id="2147484244" r:id="rId7"/>
    <p:sldLayoutId id="2147484274" r:id="rId8"/>
    <p:sldLayoutId id="2147484245" r:id="rId9"/>
    <p:sldLayoutId id="2147484275" r:id="rId10"/>
    <p:sldLayoutId id="2147484247" r:id="rId11"/>
    <p:sldLayoutId id="2147484249" r:id="rId12"/>
    <p:sldLayoutId id="2147484250" r:id="rId13"/>
    <p:sldLayoutId id="2147484264" r:id="rId14"/>
    <p:sldLayoutId id="2147484251" r:id="rId15"/>
    <p:sldLayoutId id="2147484270" r:id="rId16"/>
    <p:sldLayoutId id="2147484252" r:id="rId17"/>
    <p:sldLayoutId id="2147484253" r:id="rId18"/>
    <p:sldLayoutId id="2147484254" r:id="rId19"/>
    <p:sldLayoutId id="2147484271" r:id="rId20"/>
    <p:sldLayoutId id="2147484257" r:id="rId21"/>
    <p:sldLayoutId id="2147484258" r:id="rId22"/>
    <p:sldLayoutId id="2147484259" r:id="rId23"/>
    <p:sldLayoutId id="2147484260" r:id="rId24"/>
    <p:sldLayoutId id="2147484261" r:id="rId25"/>
    <p:sldLayoutId id="2147484263" r:id="rId26"/>
    <p:sldLayoutId id="2147484276" r:id="rId27"/>
    <p:sldLayoutId id="2147484278" r:id="rId28"/>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49" userDrawn="1">
          <p15:clr>
            <a:srgbClr val="5ACBF0"/>
          </p15:clr>
        </p15:guide>
        <p15:guide id="4" pos="1325" userDrawn="1">
          <p15:clr>
            <a:srgbClr val="5ACBF0"/>
          </p15:clr>
        </p15:guide>
        <p15:guide id="5" pos="1901" userDrawn="1">
          <p15:clr>
            <a:srgbClr val="5ACBF0"/>
          </p15:clr>
        </p15:guide>
        <p15:guide id="6" pos="2477" userDrawn="1">
          <p15:clr>
            <a:srgbClr val="5ACBF0"/>
          </p15:clr>
        </p15:guide>
        <p15:guide id="7" pos="3053" userDrawn="1">
          <p15:clr>
            <a:srgbClr val="5ACBF0"/>
          </p15:clr>
        </p15:guide>
        <p15:guide id="8" pos="3629" userDrawn="1">
          <p15:clr>
            <a:srgbClr val="5ACBF0"/>
          </p15:clr>
        </p15:guide>
        <p15:guide id="9" pos="4205" userDrawn="1">
          <p15:clr>
            <a:srgbClr val="5ACBF0"/>
          </p15:clr>
        </p15:guide>
        <p15:guide id="10" pos="4781" userDrawn="1">
          <p15:clr>
            <a:srgbClr val="5ACBF0"/>
          </p15:clr>
        </p15:guide>
        <p15:guide id="11" pos="5357" userDrawn="1">
          <p15:clr>
            <a:srgbClr val="5ACBF0"/>
          </p15:clr>
        </p15:guide>
        <p15:guide id="12" pos="5933" userDrawn="1">
          <p15:clr>
            <a:srgbClr val="5ACBF0"/>
          </p15:clr>
        </p15:guide>
        <p15:guide id="13" pos="6509" userDrawn="1">
          <p15:clr>
            <a:srgbClr val="5ACBF0"/>
          </p15:clr>
        </p15:guide>
        <p15:guide id="14" pos="7085" userDrawn="1">
          <p15:clr>
            <a:srgbClr val="5ACBF0"/>
          </p15:clr>
        </p15:guide>
        <p15:guide id="15" pos="7661" userDrawn="1">
          <p15:clr>
            <a:srgbClr val="5ACBF0"/>
          </p15:clr>
        </p15:guide>
        <p15:guide id="16" pos="288" userDrawn="1">
          <p15:clr>
            <a:srgbClr val="C35EA4"/>
          </p15:clr>
        </p15:guide>
        <p15:guide id="17" pos="7546" userDrawn="1">
          <p15:clr>
            <a:srgbClr val="C35EA4"/>
          </p15:clr>
        </p15:guide>
        <p15:guide id="18" orient="horz" pos="763" userDrawn="1">
          <p15:clr>
            <a:srgbClr val="5ACBF0"/>
          </p15:clr>
        </p15:guide>
        <p15:guide id="19" orient="horz" pos="1339" userDrawn="1">
          <p15:clr>
            <a:srgbClr val="5ACBF0"/>
          </p15:clr>
        </p15:guide>
        <p15:guide id="20" orient="horz" pos="1915" userDrawn="1">
          <p15:clr>
            <a:srgbClr val="5ACBF0"/>
          </p15:clr>
        </p15:guide>
        <p15:guide id="21" orient="horz" pos="2491" userDrawn="1">
          <p15:clr>
            <a:srgbClr val="5ACBF0"/>
          </p15:clr>
        </p15:guide>
        <p15:guide id="22" orient="horz" pos="3067" userDrawn="1">
          <p15:clr>
            <a:srgbClr val="5ACBF0"/>
          </p15:clr>
        </p15:guide>
        <p15:guide id="23" orient="horz" pos="3643" userDrawn="1">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9"/>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1952278430"/>
      </p:ext>
    </p:extLst>
  </p:cSld>
  <p:clrMap bg1="dk1" tx1="lt1" bg2="dk2" tx2="lt2" accent1="accent1" accent2="accent2" accent3="accent3" accent4="accent4" accent5="accent5" accent6="accent6" hlink="hlink" folHlink="folHlink"/>
  <p:sldLayoutIdLst>
    <p:sldLayoutId id="2147484280" r:id="rId1"/>
    <p:sldLayoutId id="2147484281" r:id="rId2"/>
    <p:sldLayoutId id="2147484282" r:id="rId3"/>
    <p:sldLayoutId id="2147484283" r:id="rId4"/>
    <p:sldLayoutId id="2147484284" r:id="rId5"/>
    <p:sldLayoutId id="2147484285" r:id="rId6"/>
    <p:sldLayoutId id="2147484286" r:id="rId7"/>
    <p:sldLayoutId id="2147484287" r:id="rId8"/>
    <p:sldLayoutId id="2147484288" r:id="rId9"/>
    <p:sldLayoutId id="2147484289" r:id="rId10"/>
    <p:sldLayoutId id="2147484290" r:id="rId11"/>
    <p:sldLayoutId id="2147484291" r:id="rId12"/>
    <p:sldLayoutId id="2147484292" r:id="rId13"/>
    <p:sldLayoutId id="2147484293" r:id="rId14"/>
    <p:sldLayoutId id="2147484294" r:id="rId15"/>
    <p:sldLayoutId id="2147484295" r:id="rId16"/>
    <p:sldLayoutId id="2147484296" r:id="rId17"/>
    <p:sldLayoutId id="2147484297" r:id="rId18"/>
    <p:sldLayoutId id="2147484298" r:id="rId19"/>
    <p:sldLayoutId id="2147484299" r:id="rId20"/>
    <p:sldLayoutId id="2147484300" r:id="rId21"/>
    <p:sldLayoutId id="2147484301" r:id="rId22"/>
    <p:sldLayoutId id="2147484302" r:id="rId23"/>
    <p:sldLayoutId id="2147484303" r:id="rId24"/>
    <p:sldLayoutId id="2147484304" r:id="rId25"/>
    <p:sldLayoutId id="2147484305" r:id="rId26"/>
    <p:sldLayoutId id="2147484306" r:id="rId27"/>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png"/><Relationship Id="rId9" Type="http://schemas.microsoft.com/office/2007/relationships/hdphoto" Target="../media/hdphoto2.wdp"/></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png"/><Relationship Id="rId9" Type="http://schemas.microsoft.com/office/2007/relationships/hdphoto" Target="../media/hdphoto2.wdp"/></Relationships>
</file>

<file path=ppt/slides/_rels/slide1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12.png"/><Relationship Id="rId4" Type="http://schemas.openxmlformats.org/officeDocument/2006/relationships/image" Target="../media/image11.png"/><Relationship Id="rId9" Type="http://schemas.microsoft.com/office/2007/relationships/hdphoto" Target="../media/hdphoto1.wdp"/></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12.png"/><Relationship Id="rId4" Type="http://schemas.openxmlformats.org/officeDocument/2006/relationships/image" Target="../media/image11.png"/><Relationship Id="rId9" Type="http://schemas.microsoft.com/office/2007/relationships/hdphoto" Target="../media/hdphoto1.wdp"/></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12.png"/><Relationship Id="rId4" Type="http://schemas.openxmlformats.org/officeDocument/2006/relationships/image" Target="../media/image11.png"/><Relationship Id="rId9" Type="http://schemas.microsoft.com/office/2007/relationships/hdphoto" Target="../media/hdphoto1.wdp"/></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png"/><Relationship Id="rId9"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7" Type="http://schemas.microsoft.com/office/2007/relationships/hdphoto" Target="../media/hdphoto2.wdp"/><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7" Type="http://schemas.microsoft.com/office/2007/relationships/hdphoto" Target="../media/hdphoto2.wdp"/><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png"/><Relationship Id="rId9" Type="http://schemas.microsoft.com/office/2007/relationships/hdphoto" Target="../media/hdphoto2.wdp"/></Relationships>
</file>

<file path=ppt/slides/_rels/slide2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microsoft.com/office/2007/relationships/hdphoto" Target="../media/hdphoto2.wdp"/><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9.png"/><Relationship Id="rId9" Type="http://schemas.microsoft.com/office/2007/relationships/hdphoto" Target="../media/hdphoto1.wdp"/></Relationships>
</file>

<file path=ppt/slides/_rels/slide2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microsoft.com/office/2007/relationships/hdphoto" Target="../media/hdphoto2.wdp"/><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9.png"/><Relationship Id="rId9" Type="http://schemas.microsoft.com/office/2007/relationships/hdphoto" Target="../media/hdphoto1.wdp"/></Relationships>
</file>

<file path=ppt/slides/_rels/slide2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microsoft.com/office/2007/relationships/hdphoto" Target="../media/hdphoto2.wdp"/><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9.png"/><Relationship Id="rId9" Type="http://schemas.microsoft.com/office/2007/relationships/hdphoto" Target="../media/hdphoto1.wdp"/></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11.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png"/><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image" Target="../media/image19.png"/></Relationships>
</file>

<file path=ppt/slides/_rels/slide3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11.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png"/><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image" Target="../media/image19.png"/></Relationships>
</file>

<file path=ppt/slides/_rels/slide3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1.png"/><Relationship Id="rId3" Type="http://schemas.openxmlformats.org/officeDocument/2006/relationships/image" Target="../media/image14.png"/><Relationship Id="rId7" Type="http://schemas.openxmlformats.org/officeDocument/2006/relationships/image" Target="../media/image17.png"/><Relationship Id="rId12"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11.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png"/><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image" Target="../media/image19.png"/><Relationship Id="rId14" Type="http://schemas.microsoft.com/office/2007/relationships/hdphoto" Target="../media/hdphoto2.wdp"/></Relationships>
</file>

<file path=ppt/slides/_rels/slide3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11.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png"/><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image" Target="../media/image19.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8" Type="http://schemas.openxmlformats.org/officeDocument/2006/relationships/slideLayout" Target="../slideLayouts/slideLayout6.xml"/><Relationship Id="rId13" Type="http://schemas.openxmlformats.org/officeDocument/2006/relationships/image" Target="../media/image13.png"/><Relationship Id="rId3" Type="http://schemas.openxmlformats.org/officeDocument/2006/relationships/tags" Target="../tags/tag3.xml"/><Relationship Id="rId7" Type="http://schemas.openxmlformats.org/officeDocument/2006/relationships/tags" Target="../tags/tag7.xml"/><Relationship Id="rId12" Type="http://schemas.microsoft.com/office/2007/relationships/hdphoto" Target="../media/hdphoto2.wdp"/><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12.png"/><Relationship Id="rId5" Type="http://schemas.openxmlformats.org/officeDocument/2006/relationships/tags" Target="../tags/tag5.xml"/><Relationship Id="rId10" Type="http://schemas.openxmlformats.org/officeDocument/2006/relationships/image" Target="../media/image11.png"/><Relationship Id="rId4" Type="http://schemas.openxmlformats.org/officeDocument/2006/relationships/tags" Target="../tags/tag4.xml"/><Relationship Id="rId9"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notesSlide" Target="../notesSlides/notesSlide48.xml"/><Relationship Id="rId18" Type="http://schemas.openxmlformats.org/officeDocument/2006/relationships/image" Target="../media/image13.png"/><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slideLayout" Target="../slideLayouts/slideLayout6.xml"/><Relationship Id="rId17" Type="http://schemas.openxmlformats.org/officeDocument/2006/relationships/image" Target="../media/image22.png"/><Relationship Id="rId2" Type="http://schemas.openxmlformats.org/officeDocument/2006/relationships/tags" Target="../tags/tag9.xml"/><Relationship Id="rId16" Type="http://schemas.microsoft.com/office/2007/relationships/hdphoto" Target="../media/hdphoto2.wdp"/><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tags" Target="../tags/tag18.xml"/><Relationship Id="rId5" Type="http://schemas.openxmlformats.org/officeDocument/2006/relationships/tags" Target="../tags/tag12.xml"/><Relationship Id="rId15" Type="http://schemas.openxmlformats.org/officeDocument/2006/relationships/image" Target="../media/image12.png"/><Relationship Id="rId10" Type="http://schemas.openxmlformats.org/officeDocument/2006/relationships/tags" Target="../tags/tag17.xml"/><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png"/><Relationship Id="rId9" Type="http://schemas.microsoft.com/office/2007/relationships/hdphoto" Target="../media/hdphoto2.wdp"/></Relationships>
</file>

<file path=ppt/slides/_rels/slide50.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notesSlide" Target="../notesSlides/notesSlide49.xml"/><Relationship Id="rId18" Type="http://schemas.openxmlformats.org/officeDocument/2006/relationships/image" Target="../media/image13.png"/><Relationship Id="rId3" Type="http://schemas.openxmlformats.org/officeDocument/2006/relationships/tags" Target="../tags/tag21.xml"/><Relationship Id="rId7" Type="http://schemas.openxmlformats.org/officeDocument/2006/relationships/tags" Target="../tags/tag25.xml"/><Relationship Id="rId12" Type="http://schemas.openxmlformats.org/officeDocument/2006/relationships/slideLayout" Target="../slideLayouts/slideLayout6.xml"/><Relationship Id="rId17" Type="http://schemas.openxmlformats.org/officeDocument/2006/relationships/image" Target="../media/image23.png"/><Relationship Id="rId2" Type="http://schemas.openxmlformats.org/officeDocument/2006/relationships/tags" Target="../tags/tag20.xml"/><Relationship Id="rId16" Type="http://schemas.microsoft.com/office/2007/relationships/hdphoto" Target="../media/hdphoto2.wdp"/><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tags" Target="../tags/tag29.xml"/><Relationship Id="rId5" Type="http://schemas.openxmlformats.org/officeDocument/2006/relationships/tags" Target="../tags/tag23.xml"/><Relationship Id="rId15" Type="http://schemas.openxmlformats.org/officeDocument/2006/relationships/image" Target="../media/image21.png"/><Relationship Id="rId10" Type="http://schemas.openxmlformats.org/officeDocument/2006/relationships/tags" Target="../tags/tag28.xml"/><Relationship Id="rId4" Type="http://schemas.openxmlformats.org/officeDocument/2006/relationships/tags" Target="../tags/tag22.xml"/><Relationship Id="rId9" Type="http://schemas.openxmlformats.org/officeDocument/2006/relationships/tags" Target="../tags/tag27.xml"/><Relationship Id="rId14" Type="http://schemas.openxmlformats.org/officeDocument/2006/relationships/image" Target="../media/image11.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8" Type="http://schemas.openxmlformats.org/officeDocument/2006/relationships/tags" Target="../tags/tag37.xml"/><Relationship Id="rId13" Type="http://schemas.openxmlformats.org/officeDocument/2006/relationships/tags" Target="../tags/tag42.xml"/><Relationship Id="rId18" Type="http://schemas.openxmlformats.org/officeDocument/2006/relationships/notesSlide" Target="../notesSlides/notesSlide53.xml"/><Relationship Id="rId3" Type="http://schemas.openxmlformats.org/officeDocument/2006/relationships/tags" Target="../tags/tag32.xml"/><Relationship Id="rId21" Type="http://schemas.microsoft.com/office/2007/relationships/hdphoto" Target="../media/hdphoto2.wdp"/><Relationship Id="rId7" Type="http://schemas.openxmlformats.org/officeDocument/2006/relationships/tags" Target="../tags/tag36.xml"/><Relationship Id="rId12" Type="http://schemas.openxmlformats.org/officeDocument/2006/relationships/tags" Target="../tags/tag41.xml"/><Relationship Id="rId17" Type="http://schemas.openxmlformats.org/officeDocument/2006/relationships/slideLayout" Target="../slideLayouts/slideLayout6.xml"/><Relationship Id="rId2" Type="http://schemas.openxmlformats.org/officeDocument/2006/relationships/tags" Target="../tags/tag31.xml"/><Relationship Id="rId16" Type="http://schemas.openxmlformats.org/officeDocument/2006/relationships/tags" Target="../tags/tag45.xml"/><Relationship Id="rId20" Type="http://schemas.openxmlformats.org/officeDocument/2006/relationships/image" Target="../media/image21.png"/><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tags" Target="../tags/tag40.xml"/><Relationship Id="rId24" Type="http://schemas.openxmlformats.org/officeDocument/2006/relationships/image" Target="../media/image13.png"/><Relationship Id="rId5" Type="http://schemas.openxmlformats.org/officeDocument/2006/relationships/tags" Target="../tags/tag34.xml"/><Relationship Id="rId15" Type="http://schemas.openxmlformats.org/officeDocument/2006/relationships/tags" Target="../tags/tag44.xml"/><Relationship Id="rId23" Type="http://schemas.openxmlformats.org/officeDocument/2006/relationships/image" Target="../media/image23.png"/><Relationship Id="rId10" Type="http://schemas.openxmlformats.org/officeDocument/2006/relationships/tags" Target="../tags/tag39.xml"/><Relationship Id="rId19" Type="http://schemas.openxmlformats.org/officeDocument/2006/relationships/image" Target="../media/image11.png"/><Relationship Id="rId4" Type="http://schemas.openxmlformats.org/officeDocument/2006/relationships/tags" Target="../tags/tag33.xml"/><Relationship Id="rId9" Type="http://schemas.openxmlformats.org/officeDocument/2006/relationships/tags" Target="../tags/tag38.xml"/><Relationship Id="rId14" Type="http://schemas.openxmlformats.org/officeDocument/2006/relationships/tags" Target="../tags/tag43.xml"/><Relationship Id="rId22" Type="http://schemas.openxmlformats.org/officeDocument/2006/relationships/image" Target="../media/image24.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8.xml"/></Relationships>
</file>

<file path=ppt/slides/_rels/slide57.xml.rels><?xml version="1.0" encoding="UTF-8" standalone="yes"?>
<Relationships xmlns="http://schemas.openxmlformats.org/package/2006/relationships"><Relationship Id="rId8" Type="http://schemas.openxmlformats.org/officeDocument/2006/relationships/tags" Target="../tags/tag53.xml"/><Relationship Id="rId13" Type="http://schemas.openxmlformats.org/officeDocument/2006/relationships/notesSlide" Target="../notesSlides/notesSlide56.xml"/><Relationship Id="rId18" Type="http://schemas.openxmlformats.org/officeDocument/2006/relationships/image" Target="../media/image25.png"/><Relationship Id="rId3" Type="http://schemas.openxmlformats.org/officeDocument/2006/relationships/tags" Target="../tags/tag48.xml"/><Relationship Id="rId7" Type="http://schemas.openxmlformats.org/officeDocument/2006/relationships/tags" Target="../tags/tag52.xml"/><Relationship Id="rId12" Type="http://schemas.openxmlformats.org/officeDocument/2006/relationships/slideLayout" Target="../slideLayouts/slideLayout6.xml"/><Relationship Id="rId17" Type="http://schemas.openxmlformats.org/officeDocument/2006/relationships/image" Target="../media/image13.png"/><Relationship Id="rId2" Type="http://schemas.openxmlformats.org/officeDocument/2006/relationships/tags" Target="../tags/tag47.xml"/><Relationship Id="rId16" Type="http://schemas.microsoft.com/office/2007/relationships/hdphoto" Target="../media/hdphoto2.wdp"/><Relationship Id="rId1" Type="http://schemas.openxmlformats.org/officeDocument/2006/relationships/tags" Target="../tags/tag46.xml"/><Relationship Id="rId6" Type="http://schemas.openxmlformats.org/officeDocument/2006/relationships/tags" Target="../tags/tag51.xml"/><Relationship Id="rId11" Type="http://schemas.openxmlformats.org/officeDocument/2006/relationships/tags" Target="../tags/tag56.xml"/><Relationship Id="rId5" Type="http://schemas.openxmlformats.org/officeDocument/2006/relationships/tags" Target="../tags/tag50.xml"/><Relationship Id="rId15" Type="http://schemas.openxmlformats.org/officeDocument/2006/relationships/image" Target="../media/image22.png"/><Relationship Id="rId10" Type="http://schemas.openxmlformats.org/officeDocument/2006/relationships/tags" Target="../tags/tag55.xml"/><Relationship Id="rId19" Type="http://schemas.microsoft.com/office/2007/relationships/hdphoto" Target="../media/hdphoto1.wdp"/><Relationship Id="rId4" Type="http://schemas.openxmlformats.org/officeDocument/2006/relationships/tags" Target="../tags/tag49.xml"/><Relationship Id="rId9" Type="http://schemas.openxmlformats.org/officeDocument/2006/relationships/tags" Target="../tags/tag54.xml"/><Relationship Id="rId14" Type="http://schemas.openxmlformats.org/officeDocument/2006/relationships/image" Target="../media/image11.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png"/><Relationship Id="rId9" Type="http://schemas.microsoft.com/office/2007/relationships/hdphoto" Target="../media/hdphoto2.wdp"/></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3" Type="http://schemas.openxmlformats.org/officeDocument/2006/relationships/hyperlink" Target="http://blogs.office.com/2015/04/15/office-365-now-supports-larger-email-messages-up-to-150-mb/" TargetMode="External"/><Relationship Id="rId2" Type="http://schemas.openxmlformats.org/officeDocument/2006/relationships/notesSlide" Target="../notesSlides/notesSlide64.xml"/><Relationship Id="rId1" Type="http://schemas.openxmlformats.org/officeDocument/2006/relationships/slideLayout" Target="../slideLayouts/slideLayout28.xml"/><Relationship Id="rId4" Type="http://schemas.openxmlformats.org/officeDocument/2006/relationships/hyperlink" Target="http://blogs.office.com/2015/04/17/enhanced-non-delivery-reports-ndrs-in-office-365/"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8.xml"/></Relationships>
</file>

<file path=ppt/slides/_rels/slide68.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image" Target="../media/image29.png"/><Relationship Id="rId7" Type="http://schemas.openxmlformats.org/officeDocument/2006/relationships/image" Target="../media/image32.emf"/><Relationship Id="rId2" Type="http://schemas.openxmlformats.org/officeDocument/2006/relationships/notesSlide" Target="../notesSlides/notesSlide65.xml"/><Relationship Id="rId1" Type="http://schemas.openxmlformats.org/officeDocument/2006/relationships/slideLayout" Target="../slideLayouts/slideLayout6.xml"/><Relationship Id="rId6" Type="http://schemas.microsoft.com/office/2007/relationships/hdphoto" Target="../media/hdphoto3.wdp"/><Relationship Id="rId5" Type="http://schemas.openxmlformats.org/officeDocument/2006/relationships/image" Target="../media/image31.png"/><Relationship Id="rId4" Type="http://schemas.openxmlformats.org/officeDocument/2006/relationships/image" Target="../media/image30.png"/></Relationships>
</file>

<file path=ppt/slides/_rels/slide69.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2.emf"/><Relationship Id="rId2" Type="http://schemas.openxmlformats.org/officeDocument/2006/relationships/notesSlide" Target="../notesSlides/notesSlide66.xml"/><Relationship Id="rId1" Type="http://schemas.openxmlformats.org/officeDocument/2006/relationships/slideLayout" Target="../slideLayouts/slideLayout6.xml"/><Relationship Id="rId6" Type="http://schemas.microsoft.com/office/2007/relationships/hdphoto" Target="../media/hdphoto3.wdp"/><Relationship Id="rId5" Type="http://schemas.openxmlformats.org/officeDocument/2006/relationships/image" Target="../media/image31.png"/><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microsoft.com/office/2007/relationships/hdphoto" Target="../media/hdphoto2.wdp"/><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9.png"/><Relationship Id="rId9"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2.emf"/><Relationship Id="rId2" Type="http://schemas.openxmlformats.org/officeDocument/2006/relationships/notesSlide" Target="../notesSlides/notesSlide67.xml"/><Relationship Id="rId1" Type="http://schemas.openxmlformats.org/officeDocument/2006/relationships/slideLayout" Target="../slideLayouts/slideLayout6.xml"/><Relationship Id="rId6" Type="http://schemas.microsoft.com/office/2007/relationships/hdphoto" Target="../media/hdphoto3.wdp"/><Relationship Id="rId5" Type="http://schemas.openxmlformats.org/officeDocument/2006/relationships/image" Target="../media/image31.png"/><Relationship Id="rId4" Type="http://schemas.openxmlformats.org/officeDocument/2006/relationships/image" Target="../media/image30.png"/></Relationships>
</file>

<file path=ppt/slides/_rels/slide71.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2.emf"/><Relationship Id="rId2" Type="http://schemas.openxmlformats.org/officeDocument/2006/relationships/notesSlide" Target="../notesSlides/notesSlide68.xml"/><Relationship Id="rId1" Type="http://schemas.openxmlformats.org/officeDocument/2006/relationships/slideLayout" Target="../slideLayouts/slideLayout6.xml"/><Relationship Id="rId6" Type="http://schemas.microsoft.com/office/2007/relationships/hdphoto" Target="../media/hdphoto3.wdp"/><Relationship Id="rId5" Type="http://schemas.openxmlformats.org/officeDocument/2006/relationships/image" Target="../media/image31.png"/><Relationship Id="rId4" Type="http://schemas.openxmlformats.org/officeDocument/2006/relationships/image" Target="../media/image30.png"/></Relationships>
</file>

<file path=ppt/slides/_rels/slide72.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image" Target="../media/image29.png"/><Relationship Id="rId7" Type="http://schemas.openxmlformats.org/officeDocument/2006/relationships/image" Target="../media/image32.emf"/><Relationship Id="rId2" Type="http://schemas.openxmlformats.org/officeDocument/2006/relationships/notesSlide" Target="../notesSlides/notesSlide69.xml"/><Relationship Id="rId1" Type="http://schemas.openxmlformats.org/officeDocument/2006/relationships/slideLayout" Target="../slideLayouts/slideLayout6.xml"/><Relationship Id="rId6" Type="http://schemas.microsoft.com/office/2007/relationships/hdphoto" Target="../media/hdphoto3.wdp"/><Relationship Id="rId5" Type="http://schemas.openxmlformats.org/officeDocument/2006/relationships/image" Target="../media/image31.png"/><Relationship Id="rId4" Type="http://schemas.openxmlformats.org/officeDocument/2006/relationships/image" Target="../media/image30.png"/></Relationships>
</file>

<file path=ppt/slides/_rels/slide7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image" Target="../media/image29.png"/><Relationship Id="rId7" Type="http://schemas.openxmlformats.org/officeDocument/2006/relationships/image" Target="../media/image32.emf"/><Relationship Id="rId2" Type="http://schemas.openxmlformats.org/officeDocument/2006/relationships/notesSlide" Target="../notesSlides/notesSlide70.xml"/><Relationship Id="rId1" Type="http://schemas.openxmlformats.org/officeDocument/2006/relationships/slideLayout" Target="../slideLayouts/slideLayout6.xml"/><Relationship Id="rId6" Type="http://schemas.microsoft.com/office/2007/relationships/hdphoto" Target="../media/hdphoto3.wdp"/><Relationship Id="rId5" Type="http://schemas.openxmlformats.org/officeDocument/2006/relationships/image" Target="../media/image31.png"/><Relationship Id="rId4" Type="http://schemas.openxmlformats.org/officeDocument/2006/relationships/image" Target="../media/image30.png"/></Relationships>
</file>

<file path=ppt/slides/_rels/slide75.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image" Target="../media/image29.png"/><Relationship Id="rId7" Type="http://schemas.openxmlformats.org/officeDocument/2006/relationships/image" Target="../media/image32.emf"/><Relationship Id="rId2" Type="http://schemas.openxmlformats.org/officeDocument/2006/relationships/notesSlide" Target="../notesSlides/notesSlide71.xml"/><Relationship Id="rId1" Type="http://schemas.openxmlformats.org/officeDocument/2006/relationships/slideLayout" Target="../slideLayouts/slideLayout6.xml"/><Relationship Id="rId6" Type="http://schemas.microsoft.com/office/2007/relationships/hdphoto" Target="../media/hdphoto3.wdp"/><Relationship Id="rId5" Type="http://schemas.openxmlformats.org/officeDocument/2006/relationships/image" Target="../media/image31.png"/><Relationship Id="rId4" Type="http://schemas.openxmlformats.org/officeDocument/2006/relationships/image" Target="../media/image30.png"/></Relationships>
</file>

<file path=ppt/slides/_rels/slide7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2.emf"/><Relationship Id="rId2" Type="http://schemas.openxmlformats.org/officeDocument/2006/relationships/notesSlide" Target="../notesSlides/notesSlide72.xml"/><Relationship Id="rId1" Type="http://schemas.openxmlformats.org/officeDocument/2006/relationships/slideLayout" Target="../slideLayouts/slideLayout6.xml"/><Relationship Id="rId6" Type="http://schemas.microsoft.com/office/2007/relationships/hdphoto" Target="../media/hdphoto3.wdp"/><Relationship Id="rId5" Type="http://schemas.openxmlformats.org/officeDocument/2006/relationships/image" Target="../media/image31.png"/><Relationship Id="rId4" Type="http://schemas.openxmlformats.org/officeDocument/2006/relationships/image" Target="../media/image30.pn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4.xml"/><Relationship Id="rId1" Type="http://schemas.openxmlformats.org/officeDocument/2006/relationships/slideLayout" Target="../slideLayouts/slideLayout48.xml"/><Relationship Id="rId5" Type="http://schemas.openxmlformats.org/officeDocument/2006/relationships/image" Target="../media/image37.png"/><Relationship Id="rId4" Type="http://schemas.openxmlformats.org/officeDocument/2006/relationships/hyperlink" Target="http://myignite.microsoft.com/"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microsoft.com/office/2007/relationships/hdphoto" Target="../media/hdphoto2.wdp"/><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9.png"/><Relationship Id="rId9" Type="http://schemas.microsoft.com/office/2007/relationships/hdphoto" Target="../media/hdphoto1.wdp"/></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microsoft.com/office/2007/relationships/hdphoto" Target="../media/hdphoto2.wdp"/><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9.png"/><Relationship Id="rId9"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9234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273" y="294081"/>
            <a:ext cx="11889564" cy="917575"/>
          </a:xfrm>
        </p:spPr>
        <p:txBody>
          <a:bodyPr/>
          <a:lstStyle/>
          <a:p>
            <a:r>
              <a:rPr lang="en-US" dirty="0" smtClean="0"/>
              <a:t>Mail Delivery Overview</a:t>
            </a:r>
            <a:endParaRPr lang="en-US" dirty="0"/>
          </a:p>
        </p:txBody>
      </p:sp>
      <p:sp>
        <p:nvSpPr>
          <p:cNvPr id="5" name="Rectangle 4"/>
          <p:cNvSpPr/>
          <p:nvPr/>
        </p:nvSpPr>
        <p:spPr>
          <a:xfrm>
            <a:off x="433567" y="3444399"/>
            <a:ext cx="1194468" cy="9879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89251" y="3507319"/>
            <a:ext cx="433894" cy="881818"/>
          </a:xfrm>
          <a:prstGeom prst="rect">
            <a:avLst/>
          </a:prstGeom>
          <a:solidFill>
            <a:schemeClr val="accent2"/>
          </a:solidFill>
          <a:extLst/>
        </p:spPr>
      </p:pic>
      <p:sp>
        <p:nvSpPr>
          <p:cNvPr id="7" name="Rectangle 6"/>
          <p:cNvSpPr/>
          <p:nvPr/>
        </p:nvSpPr>
        <p:spPr>
          <a:xfrm>
            <a:off x="412544" y="4960919"/>
            <a:ext cx="3921704" cy="140574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58" tIns="46629" rIns="93258" bIns="46629" rtlCol="0" anchor="t"/>
          <a:lstStyle/>
          <a:p>
            <a:r>
              <a:rPr lang="en-US" sz="1836" b="1" dirty="0" smtClean="0">
                <a:latin typeface="+mj-lt"/>
              </a:rPr>
              <a:t>DAG</a:t>
            </a:r>
            <a:endParaRPr lang="en-US" sz="1836" b="1" dirty="0">
              <a:latin typeface="+mj-lt"/>
            </a:endParaRPr>
          </a:p>
        </p:txBody>
      </p:sp>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633004" y="5030408"/>
            <a:ext cx="479573" cy="1227169"/>
          </a:xfrm>
          <a:prstGeom prst="rect">
            <a:avLst/>
          </a:prstGeom>
          <a:noFill/>
          <a:extLst>
            <a:ext uri="{909E8E84-426E-40DD-AFC4-6F175D3DCCD1}">
              <a14:hiddenFill xmlns:a14="http://schemas.microsoft.com/office/drawing/2010/main">
                <a:solidFill>
                  <a:srgbClr val="FFFFFF"/>
                </a:solidFill>
              </a14:hiddenFill>
            </a:ext>
          </a:extLst>
        </p:spPr>
      </p:pic>
      <p:sp>
        <p:nvSpPr>
          <p:cNvPr id="11" name="Can 10"/>
          <p:cNvSpPr/>
          <p:nvPr/>
        </p:nvSpPr>
        <p:spPr>
          <a:xfrm>
            <a:off x="970997" y="5606251"/>
            <a:ext cx="745841" cy="641562"/>
          </a:xfrm>
          <a:prstGeom prst="can">
            <a:avLst/>
          </a:prstGeom>
          <a:solidFill>
            <a:schemeClr val="accent2"/>
          </a:solidFill>
          <a:ln w="25400">
            <a:solidFill>
              <a:schemeClr val="tx1"/>
            </a:solidFill>
          </a:ln>
          <a:effectLst/>
        </p:spPr>
        <p:style>
          <a:lnRef idx="1">
            <a:schemeClr val="dk1"/>
          </a:lnRef>
          <a:fillRef idx="3">
            <a:schemeClr val="dk1"/>
          </a:fillRef>
          <a:effectRef idx="2">
            <a:schemeClr val="dk1"/>
          </a:effectRef>
          <a:fontRef idx="minor">
            <a:schemeClr val="lt1"/>
          </a:fontRef>
        </p:style>
        <p:txBody>
          <a:bodyPr lIns="93258" tIns="46629" rIns="93258" bIns="46629" rtlCol="0" anchor="ctr"/>
          <a:lstStyle/>
          <a:p>
            <a:pPr algn="ctr"/>
            <a:r>
              <a:rPr lang="en-US" dirty="0" smtClean="0">
                <a:solidFill>
                  <a:schemeClr val="bg1"/>
                </a:solidFill>
              </a:rPr>
              <a:t>MBX</a:t>
            </a:r>
            <a:endParaRPr lang="en-US" dirty="0">
              <a:solidFill>
                <a:schemeClr val="bg1"/>
              </a:solidFill>
            </a:endParaRPr>
          </a:p>
        </p:txBody>
      </p:sp>
      <p:sp>
        <p:nvSpPr>
          <p:cNvPr id="13" name="Rounded Rectangle 12"/>
          <p:cNvSpPr/>
          <p:nvPr/>
        </p:nvSpPr>
        <p:spPr>
          <a:xfrm>
            <a:off x="494268" y="3675149"/>
            <a:ext cx="830035" cy="35783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dirty="0" smtClean="0">
                <a:solidFill>
                  <a:schemeClr val="bg1"/>
                </a:solidFill>
              </a:rPr>
              <a:t>HUB</a:t>
            </a:r>
            <a:endParaRPr lang="en-US" sz="1400" dirty="0">
              <a:solidFill>
                <a:schemeClr val="bg1"/>
              </a:solidFill>
            </a:endParaRPr>
          </a:p>
        </p:txBody>
      </p:sp>
      <p:sp>
        <p:nvSpPr>
          <p:cNvPr id="17" name="Rectangle 16"/>
          <p:cNvSpPr/>
          <p:nvPr/>
        </p:nvSpPr>
        <p:spPr>
          <a:xfrm>
            <a:off x="3139975" y="3449659"/>
            <a:ext cx="1194468" cy="9879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pic>
        <p:nvPicPr>
          <p:cNvPr id="18"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795659" y="3512579"/>
            <a:ext cx="433894" cy="881818"/>
          </a:xfrm>
          <a:prstGeom prst="rect">
            <a:avLst/>
          </a:prstGeom>
          <a:solidFill>
            <a:schemeClr val="accent2"/>
          </a:solidFill>
          <a:extLst/>
        </p:spPr>
      </p:pic>
      <p:sp>
        <p:nvSpPr>
          <p:cNvPr id="19" name="Rounded Rectangle 18"/>
          <p:cNvSpPr/>
          <p:nvPr/>
        </p:nvSpPr>
        <p:spPr>
          <a:xfrm>
            <a:off x="3200676" y="3680409"/>
            <a:ext cx="830035" cy="35783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dirty="0" smtClean="0">
                <a:solidFill>
                  <a:schemeClr val="bg1"/>
                </a:solidFill>
              </a:rPr>
              <a:t>HUB</a:t>
            </a:r>
            <a:endParaRPr lang="en-US" sz="1400" dirty="0">
              <a:solidFill>
                <a:schemeClr val="bg1"/>
              </a:solidFill>
            </a:endParaRPr>
          </a:p>
        </p:txBody>
      </p:sp>
      <p:sp>
        <p:nvSpPr>
          <p:cNvPr id="22" name="Straight Connector 1024003"/>
          <p:cNvSpPr>
            <a:spLocks noChangeShapeType="1"/>
          </p:cNvSpPr>
          <p:nvPr/>
        </p:nvSpPr>
        <p:spPr bwMode="auto">
          <a:xfrm rot="16200000" flipH="1" flipV="1">
            <a:off x="766527" y="3189786"/>
            <a:ext cx="528546" cy="1"/>
          </a:xfrm>
          <a:prstGeom prst="line">
            <a:avLst/>
          </a:prstGeom>
          <a:ln w="63500" cap="sq">
            <a:solidFill>
              <a:schemeClr val="accent1"/>
            </a:solidFill>
            <a:prstDash val="solid"/>
            <a:miter lim="800000"/>
            <a:headEnd type="none" w="med" len="sm"/>
            <a:tailEnd type="triangle" w="med" len="sm"/>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24" name="Straight Connector 1024003"/>
          <p:cNvSpPr>
            <a:spLocks noChangeShapeType="1"/>
          </p:cNvSpPr>
          <p:nvPr/>
        </p:nvSpPr>
        <p:spPr bwMode="auto">
          <a:xfrm rot="16200000" flipH="1" flipV="1">
            <a:off x="3431687" y="3189786"/>
            <a:ext cx="528546" cy="1"/>
          </a:xfrm>
          <a:prstGeom prst="line">
            <a:avLst/>
          </a:prstGeom>
          <a:ln w="63500" cap="sq">
            <a:solidFill>
              <a:schemeClr val="accent1"/>
            </a:solidFill>
            <a:prstDash val="solid"/>
            <a:miter lim="800000"/>
            <a:headEnd type="none" w="med" len="sm"/>
            <a:tailEnd type="triangle" w="med" len="sm"/>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25" name="Rectangle 24"/>
          <p:cNvSpPr/>
          <p:nvPr/>
        </p:nvSpPr>
        <p:spPr>
          <a:xfrm>
            <a:off x="433567" y="1952849"/>
            <a:ext cx="3900681" cy="9480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chemeClr val="accent3"/>
              </a:solidFill>
            </a:endParaRPr>
          </a:p>
        </p:txBody>
      </p:sp>
      <p:sp>
        <p:nvSpPr>
          <p:cNvPr id="30" name="TextBox 29"/>
          <p:cNvSpPr txBox="1"/>
          <p:nvPr/>
        </p:nvSpPr>
        <p:spPr>
          <a:xfrm>
            <a:off x="3009030" y="2995621"/>
            <a:ext cx="811840" cy="467416"/>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SMTP</a:t>
            </a:r>
          </a:p>
        </p:txBody>
      </p:sp>
      <p:pic>
        <p:nvPicPr>
          <p:cNvPr id="62"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626951" y="1967712"/>
            <a:ext cx="1585894" cy="886443"/>
          </a:xfrm>
          <a:prstGeom prst="rect">
            <a:avLst/>
          </a:prstGeom>
          <a:noFill/>
          <a:extLst>
            <a:ext uri="{909E8E84-426E-40DD-AFC4-6F175D3DCCD1}">
              <a14:hiddenFill xmlns:a14="http://schemas.microsoft.com/office/drawing/2010/main">
                <a:solidFill>
                  <a:srgbClr val="FFFFFF"/>
                </a:solidFill>
              </a14:hiddenFill>
            </a:ext>
          </a:extLst>
        </p:spPr>
      </p:pic>
      <p:cxnSp>
        <p:nvCxnSpPr>
          <p:cNvPr id="61" name="Straight Connector 60"/>
          <p:cNvCxnSpPr/>
          <p:nvPr/>
        </p:nvCxnSpPr>
        <p:spPr>
          <a:xfrm>
            <a:off x="4857892" y="1737783"/>
            <a:ext cx="0" cy="491884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65" name="Picture 64"/>
          <p:cNvPicPr>
            <a:picLocks noChangeAspect="1" noChangeArrowheads="1"/>
          </p:cNvPicPr>
          <p:nvPr/>
        </p:nvPicPr>
        <p:blipFill>
          <a:blip r:embed="rId5" cstate="print">
            <a:duotone>
              <a:schemeClr val="accent3">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3823299" y="3046526"/>
            <a:ext cx="279510" cy="191839"/>
          </a:xfrm>
          <a:prstGeom prst="rect">
            <a:avLst/>
          </a:prstGeom>
          <a:noFill/>
          <a:extLst/>
        </p:spPr>
      </p:pic>
      <p:sp>
        <p:nvSpPr>
          <p:cNvPr id="68" name="TextBox 67"/>
          <p:cNvSpPr txBox="1"/>
          <p:nvPr/>
        </p:nvSpPr>
        <p:spPr>
          <a:xfrm>
            <a:off x="1994303" y="2345565"/>
            <a:ext cx="1330067" cy="544765"/>
          </a:xfrm>
          <a:prstGeom prst="rect">
            <a:avLst/>
          </a:prstGeom>
          <a:noFill/>
        </p:spPr>
        <p:txBody>
          <a:bodyPr wrap="square" lIns="182880" tIns="146304" rIns="182880" bIns="146304" rtlCol="0">
            <a:spAutoFit/>
          </a:bodyPr>
          <a:lstStyle/>
          <a:p>
            <a:pPr>
              <a:lnSpc>
                <a:spcPct val="90000"/>
              </a:lnSpc>
              <a:spcAft>
                <a:spcPts val="600"/>
              </a:spcAft>
            </a:pPr>
            <a:r>
              <a:rPr lang="en-US" b="1" dirty="0" smtClean="0">
                <a:solidFill>
                  <a:schemeClr val="accent1"/>
                </a:solidFill>
              </a:rPr>
              <a:t>Internet</a:t>
            </a:r>
          </a:p>
        </p:txBody>
      </p:sp>
      <p:pic>
        <p:nvPicPr>
          <p:cNvPr id="67"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459567" y="5044525"/>
            <a:ext cx="479573" cy="1227169"/>
          </a:xfrm>
          <a:prstGeom prst="rect">
            <a:avLst/>
          </a:prstGeom>
          <a:noFill/>
          <a:extLst>
            <a:ext uri="{909E8E84-426E-40DD-AFC4-6F175D3DCCD1}">
              <a14:hiddenFill xmlns:a14="http://schemas.microsoft.com/office/drawing/2010/main">
                <a:solidFill>
                  <a:srgbClr val="FFFFFF"/>
                </a:solidFill>
              </a14:hiddenFill>
            </a:ext>
          </a:extLst>
        </p:spPr>
      </p:pic>
      <p:sp>
        <p:nvSpPr>
          <p:cNvPr id="70" name="Can 69"/>
          <p:cNvSpPr/>
          <p:nvPr/>
        </p:nvSpPr>
        <p:spPr>
          <a:xfrm>
            <a:off x="2783275" y="5658109"/>
            <a:ext cx="745841" cy="641562"/>
          </a:xfrm>
          <a:prstGeom prst="can">
            <a:avLst/>
          </a:prstGeom>
          <a:solidFill>
            <a:schemeClr val="accent2"/>
          </a:solidFill>
          <a:ln w="25400">
            <a:solidFill>
              <a:schemeClr val="tx1"/>
            </a:solidFill>
          </a:ln>
          <a:effectLst/>
        </p:spPr>
        <p:style>
          <a:lnRef idx="1">
            <a:schemeClr val="dk1"/>
          </a:lnRef>
          <a:fillRef idx="3">
            <a:schemeClr val="dk1"/>
          </a:fillRef>
          <a:effectRef idx="2">
            <a:schemeClr val="dk1"/>
          </a:effectRef>
          <a:fontRef idx="minor">
            <a:schemeClr val="lt1"/>
          </a:fontRef>
        </p:style>
        <p:txBody>
          <a:bodyPr lIns="93258" tIns="46629" rIns="93258" bIns="46629" rtlCol="0" anchor="ctr"/>
          <a:lstStyle/>
          <a:p>
            <a:pPr algn="ctr"/>
            <a:endParaRPr lang="en-US" dirty="0">
              <a:solidFill>
                <a:schemeClr val="bg1"/>
              </a:solidFill>
            </a:endParaRPr>
          </a:p>
        </p:txBody>
      </p:sp>
      <p:sp>
        <p:nvSpPr>
          <p:cNvPr id="72" name="TextBox 71"/>
          <p:cNvSpPr txBox="1"/>
          <p:nvPr/>
        </p:nvSpPr>
        <p:spPr>
          <a:xfrm>
            <a:off x="2406171" y="4505188"/>
            <a:ext cx="1043704" cy="544765"/>
          </a:xfrm>
          <a:prstGeom prst="rect">
            <a:avLst/>
          </a:prstGeom>
          <a:noFill/>
        </p:spPr>
        <p:txBody>
          <a:bodyPr wrap="squar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Site B</a:t>
            </a:r>
          </a:p>
        </p:txBody>
      </p:sp>
      <p:pic>
        <p:nvPicPr>
          <p:cNvPr id="74" name="Picture 5" descr="W:\Open Engagements\Productivity\MS-Unified Communications\#1601 BizProd MOD Team Core Content Work\New Iconography\People\GroupOfPeople_060812.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41004"/>
          <a:stretch/>
        </p:blipFill>
        <p:spPr bwMode="auto">
          <a:xfrm>
            <a:off x="2547771" y="5584027"/>
            <a:ext cx="1050151" cy="619459"/>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5" descr="W:\Open Engagements\Productivity\MS-Unified Communications\#1601 BizProd MOD Team Core Content Work\New Iconography\People\GroupOfPeople_060812.png"/>
          <p:cNvPicPr>
            <a:picLocks noChangeAspect="1" noChangeArrowheads="1"/>
          </p:cNvPicPr>
          <p:nvPr/>
        </p:nvPicPr>
        <p:blipFill rotWithShape="1">
          <a:blip r:embed="rId8" cstate="print">
            <a:duotone>
              <a:prstClr val="black"/>
              <a:schemeClr val="accent1">
                <a:tint val="45000"/>
                <a:satMod val="400000"/>
              </a:schemeClr>
            </a:duotone>
            <a:extLst>
              <a:ext uri="{BEBA8EAE-BF5A-486C-A8C5-ECC9F3942E4B}">
                <a14:imgProps xmlns:a14="http://schemas.microsoft.com/office/drawing/2010/main">
                  <a14:imgLayer r:embed="rId9">
                    <a14:imgEffect>
                      <a14:backgroundRemoval t="5776" b="57040" l="9747" r="89892">
                        <a14:foregroundMark x1="41877" y1="57040" x2="41877" y2="57040"/>
                        <a14:foregroundMark x1="48736" y1="44404" x2="48736" y2="44404"/>
                        <a14:foregroundMark x1="57762" y1="48736" x2="57762" y2="48736"/>
                        <a14:foregroundMark x1="57762" y1="39350" x2="57762" y2="39350"/>
                        <a14:foregroundMark x1="63177" y1="55235" x2="63177" y2="55235"/>
                        <a14:foregroundMark x1="48014" y1="14440" x2="48014" y2="14440"/>
                        <a14:backgroundMark x1="25632" y1="37906" x2="25632" y2="37906"/>
                      </a14:backgroundRemoval>
                    </a14:imgEffect>
                  </a14:imgLayer>
                </a14:imgProps>
              </a:ext>
              <a:ext uri="{28A0092B-C50C-407E-A947-70E740481C1C}">
                <a14:useLocalDpi xmlns:a14="http://schemas.microsoft.com/office/drawing/2010/main" val="0"/>
              </a:ext>
            </a:extLst>
          </a:blip>
          <a:srcRect b="41004"/>
          <a:stretch/>
        </p:blipFill>
        <p:spPr bwMode="auto">
          <a:xfrm>
            <a:off x="2547822" y="5582549"/>
            <a:ext cx="1050151" cy="619459"/>
          </a:xfrm>
          <a:prstGeom prst="rect">
            <a:avLst/>
          </a:prstGeom>
          <a:noFill/>
          <a:extLst>
            <a:ext uri="{909E8E84-426E-40DD-AFC4-6F175D3DCCD1}">
              <a14:hiddenFill xmlns:a14="http://schemas.microsoft.com/office/drawing/2010/main">
                <a:solidFill>
                  <a:srgbClr val="FFFFFF"/>
                </a:solidFill>
              </a14:hiddenFill>
            </a:ext>
          </a:extLst>
        </p:spPr>
      </p:pic>
      <p:sp>
        <p:nvSpPr>
          <p:cNvPr id="76" name="TextBox 75"/>
          <p:cNvSpPr txBox="1"/>
          <p:nvPr/>
        </p:nvSpPr>
        <p:spPr>
          <a:xfrm>
            <a:off x="3615693" y="4454398"/>
            <a:ext cx="811840"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MAPI</a:t>
            </a:r>
          </a:p>
        </p:txBody>
      </p:sp>
      <p:pic>
        <p:nvPicPr>
          <p:cNvPr id="77" name="Picture 76"/>
          <p:cNvPicPr>
            <a:picLocks noChangeAspect="1" noChangeArrowheads="1"/>
          </p:cNvPicPr>
          <p:nvPr/>
        </p:nvPicPr>
        <p:blipFill>
          <a:blip r:embed="rId5" cstate="print">
            <a:duotone>
              <a:schemeClr val="accent3">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1154009" y="3084206"/>
            <a:ext cx="279510" cy="191839"/>
          </a:xfrm>
          <a:prstGeom prst="rect">
            <a:avLst/>
          </a:prstGeom>
          <a:noFill/>
          <a:extLst/>
        </p:spPr>
      </p:pic>
      <p:sp>
        <p:nvSpPr>
          <p:cNvPr id="78" name="TextBox 77"/>
          <p:cNvSpPr txBox="1"/>
          <p:nvPr/>
        </p:nvSpPr>
        <p:spPr>
          <a:xfrm>
            <a:off x="1505244" y="3822609"/>
            <a:ext cx="811840" cy="467416"/>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SMTP</a:t>
            </a:r>
          </a:p>
        </p:txBody>
      </p:sp>
      <p:sp>
        <p:nvSpPr>
          <p:cNvPr id="79" name="TextBox 78"/>
          <p:cNvSpPr txBox="1"/>
          <p:nvPr/>
        </p:nvSpPr>
        <p:spPr>
          <a:xfrm>
            <a:off x="364456" y="2960443"/>
            <a:ext cx="811840" cy="467416"/>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SMTP</a:t>
            </a:r>
          </a:p>
        </p:txBody>
      </p:sp>
      <p:sp>
        <p:nvSpPr>
          <p:cNvPr id="81" name="TextBox 80"/>
          <p:cNvSpPr txBox="1"/>
          <p:nvPr/>
        </p:nvSpPr>
        <p:spPr>
          <a:xfrm>
            <a:off x="1487573" y="4481201"/>
            <a:ext cx="1043704" cy="544765"/>
          </a:xfrm>
          <a:prstGeom prst="rect">
            <a:avLst/>
          </a:prstGeom>
          <a:noFill/>
        </p:spPr>
        <p:txBody>
          <a:bodyPr wrap="squar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Site A</a:t>
            </a:r>
          </a:p>
        </p:txBody>
      </p:sp>
      <p:sp>
        <p:nvSpPr>
          <p:cNvPr id="83" name="Straight Connector 1024003"/>
          <p:cNvSpPr>
            <a:spLocks noChangeShapeType="1"/>
          </p:cNvSpPr>
          <p:nvPr/>
        </p:nvSpPr>
        <p:spPr bwMode="auto">
          <a:xfrm rot="16200000">
            <a:off x="2378969" y="3175838"/>
            <a:ext cx="10836" cy="1443580"/>
          </a:xfrm>
          <a:prstGeom prst="line">
            <a:avLst/>
          </a:prstGeom>
          <a:ln w="63500" cap="sq">
            <a:solidFill>
              <a:schemeClr val="accent1"/>
            </a:solidFill>
            <a:prstDash val="solid"/>
            <a:miter lim="800000"/>
            <a:headEnd type="none" w="med" len="sm"/>
            <a:tailEnd type="triangle" w="med" len="sm"/>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84" name="Straight Connector 1024003"/>
          <p:cNvSpPr>
            <a:spLocks noChangeShapeType="1"/>
          </p:cNvSpPr>
          <p:nvPr/>
        </p:nvSpPr>
        <p:spPr bwMode="auto">
          <a:xfrm rot="16200000" flipH="1" flipV="1">
            <a:off x="3469429" y="4726518"/>
            <a:ext cx="528546" cy="1"/>
          </a:xfrm>
          <a:prstGeom prst="line">
            <a:avLst/>
          </a:prstGeom>
          <a:ln w="63500" cap="sq">
            <a:solidFill>
              <a:schemeClr val="accent1"/>
            </a:solidFill>
            <a:prstDash val="solid"/>
            <a:miter lim="800000"/>
            <a:headEnd type="none" w="med" len="sm"/>
            <a:tailEnd type="triangle" w="med" len="sm"/>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119" name="TextBox 118"/>
          <p:cNvSpPr txBox="1"/>
          <p:nvPr/>
        </p:nvSpPr>
        <p:spPr>
          <a:xfrm>
            <a:off x="274319" y="1371939"/>
            <a:ext cx="2794103"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Exchange 2010 </a:t>
            </a:r>
          </a:p>
        </p:txBody>
      </p:sp>
      <p:grpSp>
        <p:nvGrpSpPr>
          <p:cNvPr id="36" name="Group 35"/>
          <p:cNvGrpSpPr/>
          <p:nvPr/>
        </p:nvGrpSpPr>
        <p:grpSpPr>
          <a:xfrm>
            <a:off x="2132124" y="3350229"/>
            <a:ext cx="338554" cy="3488338"/>
            <a:chOff x="2616819" y="1940272"/>
            <a:chExt cx="308144" cy="5006547"/>
          </a:xfrm>
        </p:grpSpPr>
        <p:cxnSp>
          <p:nvCxnSpPr>
            <p:cNvPr id="37" name="Straight Connector 36"/>
            <p:cNvCxnSpPr/>
            <p:nvPr/>
          </p:nvCxnSpPr>
          <p:spPr>
            <a:xfrm>
              <a:off x="2912789" y="1940272"/>
              <a:ext cx="0" cy="4674537"/>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rot="16200000">
              <a:off x="1662198" y="5684055"/>
              <a:ext cx="2217385" cy="308144"/>
            </a:xfrm>
            <a:prstGeom prst="rect">
              <a:avLst/>
            </a:prstGeom>
          </p:spPr>
          <p:txBody>
            <a:bodyPr wrap="none">
              <a:spAutoFit/>
            </a:bodyPr>
            <a:lstStyle/>
            <a:p>
              <a:pPr algn="r"/>
              <a:r>
                <a:rPr lang="en-US" sz="1600" b="1" dirty="0" smtClean="0"/>
                <a:t>Site Boundary</a:t>
              </a:r>
              <a:endParaRPr lang="en-US" sz="1600" dirty="0"/>
            </a:p>
          </p:txBody>
        </p:sp>
      </p:grpSp>
    </p:spTree>
    <p:extLst>
      <p:ext uri="{BB962C8B-B14F-4D97-AF65-F5344CB8AC3E}">
        <p14:creationId xmlns:p14="http://schemas.microsoft.com/office/powerpoint/2010/main" val="187894886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273" y="294081"/>
            <a:ext cx="11889564" cy="917575"/>
          </a:xfrm>
        </p:spPr>
        <p:txBody>
          <a:bodyPr/>
          <a:lstStyle/>
          <a:p>
            <a:r>
              <a:rPr lang="en-US" dirty="0" smtClean="0"/>
              <a:t>Mail Delivery Overview</a:t>
            </a:r>
            <a:endParaRPr lang="en-US" dirty="0"/>
          </a:p>
        </p:txBody>
      </p:sp>
      <p:sp>
        <p:nvSpPr>
          <p:cNvPr id="4" name="Rectangle 3"/>
          <p:cNvSpPr/>
          <p:nvPr/>
        </p:nvSpPr>
        <p:spPr>
          <a:xfrm>
            <a:off x="5814402" y="3453857"/>
            <a:ext cx="2150913" cy="9879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5" name="Rectangle 4"/>
          <p:cNvSpPr/>
          <p:nvPr/>
        </p:nvSpPr>
        <p:spPr>
          <a:xfrm>
            <a:off x="433567" y="3444399"/>
            <a:ext cx="1194468" cy="9879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89251" y="3507319"/>
            <a:ext cx="433894" cy="881818"/>
          </a:xfrm>
          <a:prstGeom prst="rect">
            <a:avLst/>
          </a:prstGeom>
          <a:solidFill>
            <a:schemeClr val="accent2"/>
          </a:solidFill>
          <a:extLst/>
        </p:spPr>
      </p:pic>
      <p:sp>
        <p:nvSpPr>
          <p:cNvPr id="7" name="Rectangle 6"/>
          <p:cNvSpPr/>
          <p:nvPr/>
        </p:nvSpPr>
        <p:spPr>
          <a:xfrm>
            <a:off x="412544" y="4960919"/>
            <a:ext cx="3921704" cy="140574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58" tIns="46629" rIns="93258" bIns="46629" rtlCol="0" anchor="t"/>
          <a:lstStyle/>
          <a:p>
            <a:r>
              <a:rPr lang="en-US" sz="1836" b="1" dirty="0" smtClean="0">
                <a:latin typeface="+mj-lt"/>
              </a:rPr>
              <a:t>DAG</a:t>
            </a:r>
            <a:endParaRPr lang="en-US" sz="1836" b="1" dirty="0">
              <a:latin typeface="+mj-lt"/>
            </a:endParaRPr>
          </a:p>
        </p:txBody>
      </p:sp>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633004" y="5030408"/>
            <a:ext cx="479573" cy="1227169"/>
          </a:xfrm>
          <a:prstGeom prst="rect">
            <a:avLst/>
          </a:prstGeom>
          <a:noFill/>
          <a:extLst>
            <a:ext uri="{909E8E84-426E-40DD-AFC4-6F175D3DCCD1}">
              <a14:hiddenFill xmlns:a14="http://schemas.microsoft.com/office/drawing/2010/main">
                <a:solidFill>
                  <a:srgbClr val="FFFFFF"/>
                </a:solidFill>
              </a14:hiddenFill>
            </a:ext>
          </a:extLst>
        </p:spPr>
      </p:pic>
      <p:sp>
        <p:nvSpPr>
          <p:cNvPr id="11" name="Can 10"/>
          <p:cNvSpPr/>
          <p:nvPr/>
        </p:nvSpPr>
        <p:spPr>
          <a:xfrm>
            <a:off x="970997" y="5606251"/>
            <a:ext cx="745841" cy="641562"/>
          </a:xfrm>
          <a:prstGeom prst="can">
            <a:avLst/>
          </a:prstGeom>
          <a:solidFill>
            <a:schemeClr val="accent2"/>
          </a:solidFill>
          <a:ln w="25400">
            <a:solidFill>
              <a:schemeClr val="tx1"/>
            </a:solidFill>
          </a:ln>
          <a:effectLst/>
        </p:spPr>
        <p:style>
          <a:lnRef idx="1">
            <a:schemeClr val="dk1"/>
          </a:lnRef>
          <a:fillRef idx="3">
            <a:schemeClr val="dk1"/>
          </a:fillRef>
          <a:effectRef idx="2">
            <a:schemeClr val="dk1"/>
          </a:effectRef>
          <a:fontRef idx="minor">
            <a:schemeClr val="lt1"/>
          </a:fontRef>
        </p:style>
        <p:txBody>
          <a:bodyPr lIns="93258" tIns="46629" rIns="93258" bIns="46629" rtlCol="0" anchor="ctr"/>
          <a:lstStyle/>
          <a:p>
            <a:pPr algn="ctr"/>
            <a:r>
              <a:rPr lang="en-US" dirty="0" smtClean="0">
                <a:solidFill>
                  <a:schemeClr val="bg1"/>
                </a:solidFill>
              </a:rPr>
              <a:t>MBX</a:t>
            </a:r>
            <a:endParaRPr lang="en-US" dirty="0">
              <a:solidFill>
                <a:schemeClr val="bg1"/>
              </a:solidFill>
            </a:endParaRPr>
          </a:p>
        </p:txBody>
      </p:sp>
      <p:sp>
        <p:nvSpPr>
          <p:cNvPr id="13" name="Rounded Rectangle 12"/>
          <p:cNvSpPr/>
          <p:nvPr/>
        </p:nvSpPr>
        <p:spPr>
          <a:xfrm>
            <a:off x="494268" y="3675149"/>
            <a:ext cx="830035" cy="35783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dirty="0" smtClean="0">
                <a:solidFill>
                  <a:schemeClr val="bg1"/>
                </a:solidFill>
              </a:rPr>
              <a:t>HUB</a:t>
            </a:r>
            <a:endParaRPr lang="en-US" sz="1400" dirty="0">
              <a:solidFill>
                <a:schemeClr val="bg1"/>
              </a:solidFill>
            </a:endParaRPr>
          </a:p>
        </p:txBody>
      </p:sp>
      <p:sp>
        <p:nvSpPr>
          <p:cNvPr id="17" name="Rectangle 16"/>
          <p:cNvSpPr/>
          <p:nvPr/>
        </p:nvSpPr>
        <p:spPr>
          <a:xfrm>
            <a:off x="3139975" y="3449659"/>
            <a:ext cx="1194468" cy="9879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pic>
        <p:nvPicPr>
          <p:cNvPr id="18"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795659" y="3512579"/>
            <a:ext cx="433894" cy="881818"/>
          </a:xfrm>
          <a:prstGeom prst="rect">
            <a:avLst/>
          </a:prstGeom>
          <a:solidFill>
            <a:schemeClr val="accent2"/>
          </a:solidFill>
          <a:extLst/>
        </p:spPr>
      </p:pic>
      <p:sp>
        <p:nvSpPr>
          <p:cNvPr id="19" name="Rounded Rectangle 18"/>
          <p:cNvSpPr/>
          <p:nvPr/>
        </p:nvSpPr>
        <p:spPr>
          <a:xfrm>
            <a:off x="3200676" y="3680409"/>
            <a:ext cx="830035" cy="35783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dirty="0" smtClean="0">
                <a:solidFill>
                  <a:schemeClr val="bg1"/>
                </a:solidFill>
              </a:rPr>
              <a:t>HUB</a:t>
            </a:r>
            <a:endParaRPr lang="en-US" sz="1400" dirty="0">
              <a:solidFill>
                <a:schemeClr val="bg1"/>
              </a:solidFill>
            </a:endParaRPr>
          </a:p>
        </p:txBody>
      </p:sp>
      <p:sp>
        <p:nvSpPr>
          <p:cNvPr id="22" name="Straight Connector 1024003"/>
          <p:cNvSpPr>
            <a:spLocks noChangeShapeType="1"/>
          </p:cNvSpPr>
          <p:nvPr/>
        </p:nvSpPr>
        <p:spPr bwMode="auto">
          <a:xfrm rot="16200000" flipH="1" flipV="1">
            <a:off x="766527" y="3189786"/>
            <a:ext cx="528546" cy="1"/>
          </a:xfrm>
          <a:prstGeom prst="line">
            <a:avLst/>
          </a:prstGeom>
          <a:ln w="63500" cap="sq">
            <a:solidFill>
              <a:schemeClr val="accent1"/>
            </a:solidFill>
            <a:prstDash val="solid"/>
            <a:miter lim="800000"/>
            <a:headEnd type="none" w="med" len="sm"/>
            <a:tailEnd type="triangle" w="med" len="sm"/>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24" name="Straight Connector 1024003"/>
          <p:cNvSpPr>
            <a:spLocks noChangeShapeType="1"/>
          </p:cNvSpPr>
          <p:nvPr/>
        </p:nvSpPr>
        <p:spPr bwMode="auto">
          <a:xfrm rot="16200000" flipH="1" flipV="1">
            <a:off x="3431687" y="3189786"/>
            <a:ext cx="528546" cy="1"/>
          </a:xfrm>
          <a:prstGeom prst="line">
            <a:avLst/>
          </a:prstGeom>
          <a:ln w="63500" cap="sq">
            <a:solidFill>
              <a:schemeClr val="accent1"/>
            </a:solidFill>
            <a:prstDash val="solid"/>
            <a:miter lim="800000"/>
            <a:headEnd type="none" w="med" len="sm"/>
            <a:tailEnd type="triangle" w="med" len="sm"/>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25" name="Rectangle 24"/>
          <p:cNvSpPr/>
          <p:nvPr/>
        </p:nvSpPr>
        <p:spPr>
          <a:xfrm>
            <a:off x="433567" y="1952849"/>
            <a:ext cx="3900681" cy="9480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chemeClr val="accent3"/>
              </a:solidFill>
            </a:endParaRPr>
          </a:p>
        </p:txBody>
      </p:sp>
      <p:sp>
        <p:nvSpPr>
          <p:cNvPr id="30" name="TextBox 29"/>
          <p:cNvSpPr txBox="1"/>
          <p:nvPr/>
        </p:nvSpPr>
        <p:spPr>
          <a:xfrm>
            <a:off x="3009030" y="2995621"/>
            <a:ext cx="811840" cy="467416"/>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SMTP</a:t>
            </a:r>
          </a:p>
        </p:txBody>
      </p:sp>
      <p:sp>
        <p:nvSpPr>
          <p:cNvPr id="35" name="Rectangle 34"/>
          <p:cNvSpPr/>
          <p:nvPr/>
        </p:nvSpPr>
        <p:spPr>
          <a:xfrm>
            <a:off x="5433698" y="3350229"/>
            <a:ext cx="6827575" cy="341070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58" tIns="46629" rIns="93258" bIns="46629" rtlCol="0" anchor="t"/>
          <a:lstStyle/>
          <a:p>
            <a:r>
              <a:rPr lang="en-US" sz="1836" b="1" dirty="0" smtClean="0">
                <a:latin typeface="+mj-lt"/>
              </a:rPr>
              <a:t>DAG</a:t>
            </a:r>
            <a:endParaRPr lang="en-US" sz="1836" b="1" dirty="0">
              <a:latin typeface="+mj-lt"/>
            </a:endParaRPr>
          </a:p>
        </p:txBody>
      </p:sp>
      <p:pic>
        <p:nvPicPr>
          <p:cNvPr id="37"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126264" y="3947843"/>
            <a:ext cx="732046" cy="1873217"/>
          </a:xfrm>
          <a:prstGeom prst="rect">
            <a:avLst/>
          </a:prstGeom>
          <a:noFill/>
          <a:extLst>
            <a:ext uri="{909E8E84-426E-40DD-AFC4-6F175D3DCCD1}">
              <a14:hiddenFill xmlns:a14="http://schemas.microsoft.com/office/drawing/2010/main">
                <a:solidFill>
                  <a:srgbClr val="FFFFFF"/>
                </a:solidFill>
              </a14:hiddenFill>
            </a:ext>
          </a:extLst>
        </p:spPr>
      </p:pic>
      <p:sp>
        <p:nvSpPr>
          <p:cNvPr id="41" name="Rounded Rectangle 40"/>
          <p:cNvSpPr/>
          <p:nvPr/>
        </p:nvSpPr>
        <p:spPr>
          <a:xfrm>
            <a:off x="6605772" y="5026985"/>
            <a:ext cx="1708353" cy="35783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dirty="0" smtClean="0">
                <a:solidFill>
                  <a:schemeClr val="bg1"/>
                </a:solidFill>
              </a:rPr>
              <a:t>Transport</a:t>
            </a:r>
            <a:endParaRPr lang="en-US" sz="1400" dirty="0">
              <a:solidFill>
                <a:schemeClr val="bg1"/>
              </a:solidFill>
            </a:endParaRPr>
          </a:p>
        </p:txBody>
      </p:sp>
      <p:sp>
        <p:nvSpPr>
          <p:cNvPr id="47" name="Rectangle 46"/>
          <p:cNvSpPr/>
          <p:nvPr/>
        </p:nvSpPr>
        <p:spPr>
          <a:xfrm>
            <a:off x="5433698" y="1977462"/>
            <a:ext cx="6827575" cy="9480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chemeClr val="accent3"/>
              </a:solidFill>
            </a:endParaRPr>
          </a:p>
        </p:txBody>
      </p:sp>
      <p:sp>
        <p:nvSpPr>
          <p:cNvPr id="52" name="TextBox 51"/>
          <p:cNvSpPr txBox="1"/>
          <p:nvPr/>
        </p:nvSpPr>
        <p:spPr>
          <a:xfrm>
            <a:off x="9557566" y="2949353"/>
            <a:ext cx="811840" cy="467416"/>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SMTP</a:t>
            </a:r>
          </a:p>
        </p:txBody>
      </p:sp>
      <p:pic>
        <p:nvPicPr>
          <p:cNvPr id="62"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626951" y="1967712"/>
            <a:ext cx="1585894" cy="886443"/>
          </a:xfrm>
          <a:prstGeom prst="rect">
            <a:avLst/>
          </a:prstGeom>
          <a:noFill/>
          <a:extLst>
            <a:ext uri="{909E8E84-426E-40DD-AFC4-6F175D3DCCD1}">
              <a14:hiddenFill xmlns:a14="http://schemas.microsoft.com/office/drawing/2010/main">
                <a:solidFill>
                  <a:srgbClr val="FFFFFF"/>
                </a:solidFill>
              </a14:hiddenFill>
            </a:ext>
          </a:extLst>
        </p:spPr>
      </p:pic>
      <p:cxnSp>
        <p:nvCxnSpPr>
          <p:cNvPr id="61" name="Straight Connector 60"/>
          <p:cNvCxnSpPr/>
          <p:nvPr/>
        </p:nvCxnSpPr>
        <p:spPr>
          <a:xfrm>
            <a:off x="4857892" y="1737783"/>
            <a:ext cx="0" cy="491884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65" name="Picture 64"/>
          <p:cNvPicPr>
            <a:picLocks noChangeAspect="1" noChangeArrowheads="1"/>
          </p:cNvPicPr>
          <p:nvPr/>
        </p:nvPicPr>
        <p:blipFill>
          <a:blip r:embed="rId5" cstate="print">
            <a:duotone>
              <a:schemeClr val="accent3">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3823299" y="3046526"/>
            <a:ext cx="279510" cy="191839"/>
          </a:xfrm>
          <a:prstGeom prst="rect">
            <a:avLst/>
          </a:prstGeom>
          <a:noFill/>
          <a:extLst/>
        </p:spPr>
      </p:pic>
      <p:sp>
        <p:nvSpPr>
          <p:cNvPr id="68" name="TextBox 67"/>
          <p:cNvSpPr txBox="1"/>
          <p:nvPr/>
        </p:nvSpPr>
        <p:spPr>
          <a:xfrm>
            <a:off x="1994303" y="2345565"/>
            <a:ext cx="1330067" cy="544765"/>
          </a:xfrm>
          <a:prstGeom prst="rect">
            <a:avLst/>
          </a:prstGeom>
          <a:noFill/>
        </p:spPr>
        <p:txBody>
          <a:bodyPr wrap="square" lIns="182880" tIns="146304" rIns="182880" bIns="146304" rtlCol="0">
            <a:spAutoFit/>
          </a:bodyPr>
          <a:lstStyle/>
          <a:p>
            <a:pPr>
              <a:lnSpc>
                <a:spcPct val="90000"/>
              </a:lnSpc>
              <a:spcAft>
                <a:spcPts val="600"/>
              </a:spcAft>
            </a:pPr>
            <a:r>
              <a:rPr lang="en-US" b="1" dirty="0" smtClean="0">
                <a:solidFill>
                  <a:schemeClr val="accent1"/>
                </a:solidFill>
              </a:rPr>
              <a:t>Internet</a:t>
            </a:r>
          </a:p>
        </p:txBody>
      </p:sp>
      <p:pic>
        <p:nvPicPr>
          <p:cNvPr id="67"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459567" y="5044525"/>
            <a:ext cx="479573" cy="1227169"/>
          </a:xfrm>
          <a:prstGeom prst="rect">
            <a:avLst/>
          </a:prstGeom>
          <a:noFill/>
          <a:extLst>
            <a:ext uri="{909E8E84-426E-40DD-AFC4-6F175D3DCCD1}">
              <a14:hiddenFill xmlns:a14="http://schemas.microsoft.com/office/drawing/2010/main">
                <a:solidFill>
                  <a:srgbClr val="FFFFFF"/>
                </a:solidFill>
              </a14:hiddenFill>
            </a:ext>
          </a:extLst>
        </p:spPr>
      </p:pic>
      <p:sp>
        <p:nvSpPr>
          <p:cNvPr id="70" name="Can 69"/>
          <p:cNvSpPr/>
          <p:nvPr/>
        </p:nvSpPr>
        <p:spPr>
          <a:xfrm>
            <a:off x="2783275" y="5658109"/>
            <a:ext cx="745841" cy="641562"/>
          </a:xfrm>
          <a:prstGeom prst="can">
            <a:avLst/>
          </a:prstGeom>
          <a:solidFill>
            <a:schemeClr val="accent2"/>
          </a:solidFill>
          <a:ln w="25400">
            <a:solidFill>
              <a:schemeClr val="tx1"/>
            </a:solidFill>
          </a:ln>
          <a:effectLst/>
        </p:spPr>
        <p:style>
          <a:lnRef idx="1">
            <a:schemeClr val="dk1"/>
          </a:lnRef>
          <a:fillRef idx="3">
            <a:schemeClr val="dk1"/>
          </a:fillRef>
          <a:effectRef idx="2">
            <a:schemeClr val="dk1"/>
          </a:effectRef>
          <a:fontRef idx="minor">
            <a:schemeClr val="lt1"/>
          </a:fontRef>
        </p:style>
        <p:txBody>
          <a:bodyPr lIns="93258" tIns="46629" rIns="93258" bIns="46629" rtlCol="0" anchor="ctr"/>
          <a:lstStyle/>
          <a:p>
            <a:pPr algn="ctr"/>
            <a:endParaRPr lang="en-US" dirty="0">
              <a:solidFill>
                <a:schemeClr val="bg1"/>
              </a:solidFill>
            </a:endParaRPr>
          </a:p>
        </p:txBody>
      </p:sp>
      <p:sp>
        <p:nvSpPr>
          <p:cNvPr id="72" name="TextBox 71"/>
          <p:cNvSpPr txBox="1"/>
          <p:nvPr/>
        </p:nvSpPr>
        <p:spPr>
          <a:xfrm>
            <a:off x="2406171" y="4505188"/>
            <a:ext cx="1043704" cy="544765"/>
          </a:xfrm>
          <a:prstGeom prst="rect">
            <a:avLst/>
          </a:prstGeom>
          <a:noFill/>
        </p:spPr>
        <p:txBody>
          <a:bodyPr wrap="squar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Site B</a:t>
            </a:r>
          </a:p>
        </p:txBody>
      </p:sp>
      <p:pic>
        <p:nvPicPr>
          <p:cNvPr id="74" name="Picture 5" descr="W:\Open Engagements\Productivity\MS-Unified Communications\#1601 BizProd MOD Team Core Content Work\New Iconography\People\GroupOfPeople_060812.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41004"/>
          <a:stretch/>
        </p:blipFill>
        <p:spPr bwMode="auto">
          <a:xfrm>
            <a:off x="2547771" y="5584027"/>
            <a:ext cx="1050151" cy="619459"/>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5" descr="W:\Open Engagements\Productivity\MS-Unified Communications\#1601 BizProd MOD Team Core Content Work\New Iconography\People\GroupOfPeople_060812.png"/>
          <p:cNvPicPr>
            <a:picLocks noChangeAspect="1" noChangeArrowheads="1"/>
          </p:cNvPicPr>
          <p:nvPr/>
        </p:nvPicPr>
        <p:blipFill rotWithShape="1">
          <a:blip r:embed="rId8" cstate="print">
            <a:duotone>
              <a:prstClr val="black"/>
              <a:schemeClr val="accent1">
                <a:tint val="45000"/>
                <a:satMod val="400000"/>
              </a:schemeClr>
            </a:duotone>
            <a:extLst>
              <a:ext uri="{BEBA8EAE-BF5A-486C-A8C5-ECC9F3942E4B}">
                <a14:imgProps xmlns:a14="http://schemas.microsoft.com/office/drawing/2010/main">
                  <a14:imgLayer r:embed="rId9">
                    <a14:imgEffect>
                      <a14:backgroundRemoval t="5776" b="57040" l="9747" r="89892">
                        <a14:foregroundMark x1="41877" y1="57040" x2="41877" y2="57040"/>
                        <a14:foregroundMark x1="48736" y1="44404" x2="48736" y2="44404"/>
                        <a14:foregroundMark x1="57762" y1="48736" x2="57762" y2="48736"/>
                        <a14:foregroundMark x1="57762" y1="39350" x2="57762" y2="39350"/>
                        <a14:foregroundMark x1="63177" y1="55235" x2="63177" y2="55235"/>
                        <a14:foregroundMark x1="48014" y1="14440" x2="48014" y2="14440"/>
                        <a14:backgroundMark x1="25632" y1="37906" x2="25632" y2="37906"/>
                      </a14:backgroundRemoval>
                    </a14:imgEffect>
                  </a14:imgLayer>
                </a14:imgProps>
              </a:ext>
              <a:ext uri="{28A0092B-C50C-407E-A947-70E740481C1C}">
                <a14:useLocalDpi xmlns:a14="http://schemas.microsoft.com/office/drawing/2010/main" val="0"/>
              </a:ext>
            </a:extLst>
          </a:blip>
          <a:srcRect b="41004"/>
          <a:stretch/>
        </p:blipFill>
        <p:spPr bwMode="auto">
          <a:xfrm>
            <a:off x="2547822" y="5582549"/>
            <a:ext cx="1050151" cy="619459"/>
          </a:xfrm>
          <a:prstGeom prst="rect">
            <a:avLst/>
          </a:prstGeom>
          <a:noFill/>
          <a:extLst>
            <a:ext uri="{909E8E84-426E-40DD-AFC4-6F175D3DCCD1}">
              <a14:hiddenFill xmlns:a14="http://schemas.microsoft.com/office/drawing/2010/main">
                <a:solidFill>
                  <a:srgbClr val="FFFFFF"/>
                </a:solidFill>
              </a14:hiddenFill>
            </a:ext>
          </a:extLst>
        </p:spPr>
      </p:pic>
      <p:sp>
        <p:nvSpPr>
          <p:cNvPr id="76" name="TextBox 75"/>
          <p:cNvSpPr txBox="1"/>
          <p:nvPr/>
        </p:nvSpPr>
        <p:spPr>
          <a:xfrm>
            <a:off x="3615693" y="4454398"/>
            <a:ext cx="811840"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MAPI</a:t>
            </a:r>
          </a:p>
        </p:txBody>
      </p:sp>
      <p:pic>
        <p:nvPicPr>
          <p:cNvPr id="77" name="Picture 76"/>
          <p:cNvPicPr>
            <a:picLocks noChangeAspect="1" noChangeArrowheads="1"/>
          </p:cNvPicPr>
          <p:nvPr/>
        </p:nvPicPr>
        <p:blipFill>
          <a:blip r:embed="rId5" cstate="print">
            <a:duotone>
              <a:schemeClr val="accent3">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1154009" y="3084206"/>
            <a:ext cx="279510" cy="191839"/>
          </a:xfrm>
          <a:prstGeom prst="rect">
            <a:avLst/>
          </a:prstGeom>
          <a:noFill/>
          <a:extLst/>
        </p:spPr>
      </p:pic>
      <p:sp>
        <p:nvSpPr>
          <p:cNvPr id="78" name="TextBox 77"/>
          <p:cNvSpPr txBox="1"/>
          <p:nvPr/>
        </p:nvSpPr>
        <p:spPr>
          <a:xfrm>
            <a:off x="1505244" y="3822609"/>
            <a:ext cx="811840" cy="467416"/>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SMTP</a:t>
            </a:r>
          </a:p>
        </p:txBody>
      </p:sp>
      <p:sp>
        <p:nvSpPr>
          <p:cNvPr id="79" name="TextBox 78"/>
          <p:cNvSpPr txBox="1"/>
          <p:nvPr/>
        </p:nvSpPr>
        <p:spPr>
          <a:xfrm>
            <a:off x="364456" y="2960443"/>
            <a:ext cx="811840" cy="467416"/>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SMTP</a:t>
            </a:r>
          </a:p>
        </p:txBody>
      </p:sp>
      <p:sp>
        <p:nvSpPr>
          <p:cNvPr id="81" name="TextBox 80"/>
          <p:cNvSpPr txBox="1"/>
          <p:nvPr/>
        </p:nvSpPr>
        <p:spPr>
          <a:xfrm>
            <a:off x="1487573" y="4481201"/>
            <a:ext cx="1043704" cy="544765"/>
          </a:xfrm>
          <a:prstGeom prst="rect">
            <a:avLst/>
          </a:prstGeom>
          <a:noFill/>
        </p:spPr>
        <p:txBody>
          <a:bodyPr wrap="squar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Site A</a:t>
            </a:r>
          </a:p>
        </p:txBody>
      </p:sp>
      <p:sp>
        <p:nvSpPr>
          <p:cNvPr id="83" name="Straight Connector 1024003"/>
          <p:cNvSpPr>
            <a:spLocks noChangeShapeType="1"/>
          </p:cNvSpPr>
          <p:nvPr/>
        </p:nvSpPr>
        <p:spPr bwMode="auto">
          <a:xfrm rot="16200000">
            <a:off x="2378969" y="3175838"/>
            <a:ext cx="10836" cy="1443580"/>
          </a:xfrm>
          <a:prstGeom prst="line">
            <a:avLst/>
          </a:prstGeom>
          <a:ln w="63500" cap="sq">
            <a:solidFill>
              <a:schemeClr val="accent1"/>
            </a:solidFill>
            <a:prstDash val="solid"/>
            <a:miter lim="800000"/>
            <a:headEnd type="none" w="med" len="sm"/>
            <a:tailEnd type="triangle" w="med" len="sm"/>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84" name="Straight Connector 1024003"/>
          <p:cNvSpPr>
            <a:spLocks noChangeShapeType="1"/>
          </p:cNvSpPr>
          <p:nvPr/>
        </p:nvSpPr>
        <p:spPr bwMode="auto">
          <a:xfrm rot="16200000" flipH="1" flipV="1">
            <a:off x="3469429" y="4726518"/>
            <a:ext cx="528546" cy="1"/>
          </a:xfrm>
          <a:prstGeom prst="line">
            <a:avLst/>
          </a:prstGeom>
          <a:ln w="63500" cap="sq">
            <a:solidFill>
              <a:schemeClr val="accent1"/>
            </a:solidFill>
            <a:prstDash val="solid"/>
            <a:miter lim="800000"/>
            <a:headEnd type="none" w="med" len="sm"/>
            <a:tailEnd type="triangle" w="med" len="sm"/>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pic>
        <p:nvPicPr>
          <p:cNvPr id="85"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643320" y="1995438"/>
            <a:ext cx="1585894" cy="886443"/>
          </a:xfrm>
          <a:prstGeom prst="rect">
            <a:avLst/>
          </a:prstGeom>
          <a:noFill/>
          <a:extLst>
            <a:ext uri="{909E8E84-426E-40DD-AFC4-6F175D3DCCD1}">
              <a14:hiddenFill xmlns:a14="http://schemas.microsoft.com/office/drawing/2010/main">
                <a:solidFill>
                  <a:srgbClr val="FFFFFF"/>
                </a:solidFill>
              </a14:hiddenFill>
            </a:ext>
          </a:extLst>
        </p:spPr>
      </p:pic>
      <p:sp>
        <p:nvSpPr>
          <p:cNvPr id="87" name="TextBox 86"/>
          <p:cNvSpPr txBox="1"/>
          <p:nvPr/>
        </p:nvSpPr>
        <p:spPr>
          <a:xfrm>
            <a:off x="8010672" y="2373291"/>
            <a:ext cx="1330067" cy="544765"/>
          </a:xfrm>
          <a:prstGeom prst="rect">
            <a:avLst/>
          </a:prstGeom>
          <a:noFill/>
        </p:spPr>
        <p:txBody>
          <a:bodyPr wrap="square" lIns="182880" tIns="146304" rIns="182880" bIns="146304" rtlCol="0">
            <a:spAutoFit/>
          </a:bodyPr>
          <a:lstStyle/>
          <a:p>
            <a:pPr>
              <a:lnSpc>
                <a:spcPct val="90000"/>
              </a:lnSpc>
              <a:spcAft>
                <a:spcPts val="600"/>
              </a:spcAft>
            </a:pPr>
            <a:r>
              <a:rPr lang="en-US" b="1" dirty="0" smtClean="0">
                <a:solidFill>
                  <a:schemeClr val="accent1"/>
                </a:solidFill>
              </a:rPr>
              <a:t>Internet</a:t>
            </a:r>
          </a:p>
        </p:txBody>
      </p:sp>
      <p:pic>
        <p:nvPicPr>
          <p:cNvPr id="91"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416857" y="3960861"/>
            <a:ext cx="735742" cy="1882675"/>
          </a:xfrm>
          <a:prstGeom prst="rect">
            <a:avLst/>
          </a:prstGeom>
          <a:noFill/>
          <a:extLst>
            <a:ext uri="{909E8E84-426E-40DD-AFC4-6F175D3DCCD1}">
              <a14:hiddenFill xmlns:a14="http://schemas.microsoft.com/office/drawing/2010/main">
                <a:solidFill>
                  <a:srgbClr val="FFFFFF"/>
                </a:solidFill>
              </a14:hiddenFill>
            </a:ext>
          </a:extLst>
        </p:spPr>
      </p:pic>
      <p:sp>
        <p:nvSpPr>
          <p:cNvPr id="92" name="Rounded Rectangle 91"/>
          <p:cNvSpPr/>
          <p:nvPr/>
        </p:nvSpPr>
        <p:spPr>
          <a:xfrm>
            <a:off x="9897290" y="5044525"/>
            <a:ext cx="1708353" cy="35783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dirty="0" smtClean="0">
                <a:solidFill>
                  <a:schemeClr val="bg1"/>
                </a:solidFill>
              </a:rPr>
              <a:t>Transport</a:t>
            </a:r>
            <a:endParaRPr lang="en-US" sz="1400" dirty="0">
              <a:solidFill>
                <a:schemeClr val="bg1"/>
              </a:solidFill>
            </a:endParaRPr>
          </a:p>
        </p:txBody>
      </p:sp>
      <p:sp>
        <p:nvSpPr>
          <p:cNvPr id="95" name="Can 94"/>
          <p:cNvSpPr/>
          <p:nvPr/>
        </p:nvSpPr>
        <p:spPr>
          <a:xfrm>
            <a:off x="9987805" y="6008941"/>
            <a:ext cx="745841" cy="641562"/>
          </a:xfrm>
          <a:prstGeom prst="can">
            <a:avLst/>
          </a:prstGeom>
          <a:solidFill>
            <a:schemeClr val="accent2"/>
          </a:solidFill>
          <a:ln w="25400">
            <a:solidFill>
              <a:schemeClr val="tx1"/>
            </a:solidFill>
          </a:ln>
          <a:effectLst/>
        </p:spPr>
        <p:style>
          <a:lnRef idx="1">
            <a:schemeClr val="dk1"/>
          </a:lnRef>
          <a:fillRef idx="3">
            <a:schemeClr val="dk1"/>
          </a:fillRef>
          <a:effectRef idx="2">
            <a:schemeClr val="dk1"/>
          </a:effectRef>
          <a:fontRef idx="minor">
            <a:schemeClr val="lt1"/>
          </a:fontRef>
        </p:style>
        <p:txBody>
          <a:bodyPr lIns="93258" tIns="46629" rIns="93258" bIns="46629" rtlCol="0" anchor="ctr"/>
          <a:lstStyle/>
          <a:p>
            <a:pPr algn="ctr"/>
            <a:endParaRPr lang="en-US" dirty="0">
              <a:solidFill>
                <a:schemeClr val="bg1"/>
              </a:solidFill>
            </a:endParaRPr>
          </a:p>
        </p:txBody>
      </p:sp>
      <p:pic>
        <p:nvPicPr>
          <p:cNvPr id="96" name="Picture 5" descr="W:\Open Engagements\Productivity\MS-Unified Communications\#1601 BizProd MOD Team Core Content Work\New Iconography\People\GroupOfPeople_060812.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41004"/>
          <a:stretch/>
        </p:blipFill>
        <p:spPr bwMode="auto">
          <a:xfrm>
            <a:off x="9752301" y="5934859"/>
            <a:ext cx="1050151" cy="619459"/>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5" descr="W:\Open Engagements\Productivity\MS-Unified Communications\#1601 BizProd MOD Team Core Content Work\New Iconography\People\GroupOfPeople_060812.png"/>
          <p:cNvPicPr>
            <a:picLocks noChangeAspect="1" noChangeArrowheads="1"/>
          </p:cNvPicPr>
          <p:nvPr/>
        </p:nvPicPr>
        <p:blipFill rotWithShape="1">
          <a:blip r:embed="rId8" cstate="print">
            <a:duotone>
              <a:prstClr val="black"/>
              <a:schemeClr val="accent1">
                <a:tint val="45000"/>
                <a:satMod val="400000"/>
              </a:schemeClr>
            </a:duotone>
            <a:extLst>
              <a:ext uri="{BEBA8EAE-BF5A-486C-A8C5-ECC9F3942E4B}">
                <a14:imgProps xmlns:a14="http://schemas.microsoft.com/office/drawing/2010/main">
                  <a14:imgLayer r:embed="rId9">
                    <a14:imgEffect>
                      <a14:backgroundRemoval t="5776" b="57040" l="9747" r="89892">
                        <a14:foregroundMark x1="41877" y1="57040" x2="41877" y2="57040"/>
                        <a14:foregroundMark x1="48736" y1="44404" x2="48736" y2="44404"/>
                        <a14:foregroundMark x1="57762" y1="48736" x2="57762" y2="48736"/>
                        <a14:foregroundMark x1="57762" y1="39350" x2="57762" y2="39350"/>
                        <a14:foregroundMark x1="63177" y1="55235" x2="63177" y2="55235"/>
                        <a14:foregroundMark x1="48014" y1="14440" x2="48014" y2="14440"/>
                        <a14:backgroundMark x1="25632" y1="37906" x2="25632" y2="37906"/>
                      </a14:backgroundRemoval>
                    </a14:imgEffect>
                  </a14:imgLayer>
                </a14:imgProps>
              </a:ext>
              <a:ext uri="{28A0092B-C50C-407E-A947-70E740481C1C}">
                <a14:useLocalDpi xmlns:a14="http://schemas.microsoft.com/office/drawing/2010/main" val="0"/>
              </a:ext>
            </a:extLst>
          </a:blip>
          <a:srcRect b="41004"/>
          <a:stretch/>
        </p:blipFill>
        <p:spPr bwMode="auto">
          <a:xfrm>
            <a:off x="9752352" y="5933381"/>
            <a:ext cx="1050151" cy="619459"/>
          </a:xfrm>
          <a:prstGeom prst="rect">
            <a:avLst/>
          </a:prstGeom>
          <a:noFill/>
          <a:extLst>
            <a:ext uri="{909E8E84-426E-40DD-AFC4-6F175D3DCCD1}">
              <a14:hiddenFill xmlns:a14="http://schemas.microsoft.com/office/drawing/2010/main">
                <a:solidFill>
                  <a:srgbClr val="FFFFFF"/>
                </a:solidFill>
              </a14:hiddenFill>
            </a:ext>
          </a:extLst>
        </p:spPr>
      </p:pic>
      <p:sp>
        <p:nvSpPr>
          <p:cNvPr id="98" name="Can 97"/>
          <p:cNvSpPr/>
          <p:nvPr/>
        </p:nvSpPr>
        <p:spPr>
          <a:xfrm>
            <a:off x="6670291" y="5996168"/>
            <a:ext cx="745841" cy="641562"/>
          </a:xfrm>
          <a:prstGeom prst="can">
            <a:avLst/>
          </a:prstGeom>
          <a:solidFill>
            <a:schemeClr val="accent2"/>
          </a:solidFill>
          <a:ln w="25400">
            <a:solidFill>
              <a:schemeClr val="tx1"/>
            </a:solidFill>
          </a:ln>
          <a:effectLst/>
        </p:spPr>
        <p:style>
          <a:lnRef idx="1">
            <a:schemeClr val="dk1"/>
          </a:lnRef>
          <a:fillRef idx="3">
            <a:schemeClr val="dk1"/>
          </a:fillRef>
          <a:effectRef idx="2">
            <a:schemeClr val="dk1"/>
          </a:effectRef>
          <a:fontRef idx="minor">
            <a:schemeClr val="lt1"/>
          </a:fontRef>
        </p:style>
        <p:txBody>
          <a:bodyPr lIns="93258" tIns="46629" rIns="93258" bIns="46629" rtlCol="0" anchor="ctr"/>
          <a:lstStyle/>
          <a:p>
            <a:pPr algn="ctr"/>
            <a:r>
              <a:rPr lang="en-US" dirty="0" smtClean="0">
                <a:solidFill>
                  <a:schemeClr val="bg1"/>
                </a:solidFill>
              </a:rPr>
              <a:t>MBX</a:t>
            </a:r>
            <a:endParaRPr lang="en-US" dirty="0">
              <a:solidFill>
                <a:schemeClr val="bg1"/>
              </a:solidFill>
            </a:endParaRPr>
          </a:p>
        </p:txBody>
      </p:sp>
      <p:pic>
        <p:nvPicPr>
          <p:cNvPr id="109" name="Picture 108"/>
          <p:cNvPicPr>
            <a:picLocks noChangeAspect="1" noChangeArrowheads="1"/>
          </p:cNvPicPr>
          <p:nvPr/>
        </p:nvPicPr>
        <p:blipFill>
          <a:blip r:embed="rId5" cstate="print">
            <a:duotone>
              <a:schemeClr val="accent3">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10602116" y="3053298"/>
            <a:ext cx="279510" cy="191839"/>
          </a:xfrm>
          <a:prstGeom prst="rect">
            <a:avLst/>
          </a:prstGeom>
          <a:noFill/>
          <a:extLst/>
        </p:spPr>
      </p:pic>
      <p:sp>
        <p:nvSpPr>
          <p:cNvPr id="119" name="TextBox 118"/>
          <p:cNvSpPr txBox="1"/>
          <p:nvPr/>
        </p:nvSpPr>
        <p:spPr>
          <a:xfrm>
            <a:off x="274319" y="1371939"/>
            <a:ext cx="2794103"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Exchange 2010 </a:t>
            </a:r>
          </a:p>
        </p:txBody>
      </p:sp>
      <p:sp>
        <p:nvSpPr>
          <p:cNvPr id="120" name="TextBox 119"/>
          <p:cNvSpPr txBox="1"/>
          <p:nvPr/>
        </p:nvSpPr>
        <p:spPr>
          <a:xfrm>
            <a:off x="5250311" y="1347890"/>
            <a:ext cx="2794103"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Exchange 2016 </a:t>
            </a:r>
          </a:p>
        </p:txBody>
      </p:sp>
      <p:sp>
        <p:nvSpPr>
          <p:cNvPr id="121" name="TextBox 120"/>
          <p:cNvSpPr txBox="1"/>
          <p:nvPr/>
        </p:nvSpPr>
        <p:spPr>
          <a:xfrm>
            <a:off x="8048166" y="3222945"/>
            <a:ext cx="1004680" cy="544765"/>
          </a:xfrm>
          <a:prstGeom prst="rect">
            <a:avLst/>
          </a:prstGeom>
          <a:noFill/>
        </p:spPr>
        <p:txBody>
          <a:bodyPr wrap="squar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Site A</a:t>
            </a:r>
          </a:p>
        </p:txBody>
      </p:sp>
      <p:sp>
        <p:nvSpPr>
          <p:cNvPr id="122" name="TextBox 121"/>
          <p:cNvSpPr txBox="1"/>
          <p:nvPr/>
        </p:nvSpPr>
        <p:spPr>
          <a:xfrm>
            <a:off x="8687090" y="3222945"/>
            <a:ext cx="1043704" cy="544765"/>
          </a:xfrm>
          <a:prstGeom prst="rect">
            <a:avLst/>
          </a:prstGeom>
          <a:noFill/>
        </p:spPr>
        <p:txBody>
          <a:bodyPr wrap="squar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Site B</a:t>
            </a:r>
          </a:p>
        </p:txBody>
      </p:sp>
      <p:grpSp>
        <p:nvGrpSpPr>
          <p:cNvPr id="69" name="Group 68"/>
          <p:cNvGrpSpPr/>
          <p:nvPr/>
        </p:nvGrpSpPr>
        <p:grpSpPr>
          <a:xfrm>
            <a:off x="2132124" y="3350229"/>
            <a:ext cx="338554" cy="3488338"/>
            <a:chOff x="2616819" y="1940272"/>
            <a:chExt cx="308144" cy="5006547"/>
          </a:xfrm>
        </p:grpSpPr>
        <p:cxnSp>
          <p:nvCxnSpPr>
            <p:cNvPr id="71" name="Straight Connector 70"/>
            <p:cNvCxnSpPr/>
            <p:nvPr/>
          </p:nvCxnSpPr>
          <p:spPr>
            <a:xfrm>
              <a:off x="2912789" y="1940272"/>
              <a:ext cx="0" cy="4674537"/>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rot="16200000">
              <a:off x="1662198" y="5684055"/>
              <a:ext cx="2217385" cy="308144"/>
            </a:xfrm>
            <a:prstGeom prst="rect">
              <a:avLst/>
            </a:prstGeom>
          </p:spPr>
          <p:txBody>
            <a:bodyPr wrap="none">
              <a:spAutoFit/>
            </a:bodyPr>
            <a:lstStyle/>
            <a:p>
              <a:pPr algn="r"/>
              <a:r>
                <a:rPr lang="en-US" sz="1600" b="1" dirty="0" smtClean="0"/>
                <a:t>Site Boundary</a:t>
              </a:r>
              <a:endParaRPr lang="en-US" sz="1600" dirty="0"/>
            </a:p>
          </p:txBody>
        </p:sp>
      </p:grpSp>
      <p:grpSp>
        <p:nvGrpSpPr>
          <p:cNvPr id="82" name="Group 81"/>
          <p:cNvGrpSpPr/>
          <p:nvPr/>
        </p:nvGrpSpPr>
        <p:grpSpPr>
          <a:xfrm>
            <a:off x="8521704" y="3352518"/>
            <a:ext cx="338554" cy="3488338"/>
            <a:chOff x="2616819" y="1940272"/>
            <a:chExt cx="308144" cy="5006547"/>
          </a:xfrm>
        </p:grpSpPr>
        <p:cxnSp>
          <p:nvCxnSpPr>
            <p:cNvPr id="88" name="Straight Connector 87"/>
            <p:cNvCxnSpPr/>
            <p:nvPr/>
          </p:nvCxnSpPr>
          <p:spPr>
            <a:xfrm>
              <a:off x="2912789" y="1940272"/>
              <a:ext cx="0" cy="4674537"/>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9" name="Rectangle 88"/>
            <p:cNvSpPr/>
            <p:nvPr/>
          </p:nvSpPr>
          <p:spPr>
            <a:xfrm rot="16200000">
              <a:off x="1662198" y="5684055"/>
              <a:ext cx="2217385" cy="308144"/>
            </a:xfrm>
            <a:prstGeom prst="rect">
              <a:avLst/>
            </a:prstGeom>
          </p:spPr>
          <p:txBody>
            <a:bodyPr wrap="none">
              <a:spAutoFit/>
            </a:bodyPr>
            <a:lstStyle/>
            <a:p>
              <a:pPr algn="r"/>
              <a:r>
                <a:rPr lang="en-US" sz="1600" b="1" dirty="0" smtClean="0"/>
                <a:t>Site Boundary</a:t>
              </a:r>
              <a:endParaRPr lang="en-US" sz="1600" dirty="0"/>
            </a:p>
          </p:txBody>
        </p:sp>
      </p:grpSp>
      <p:sp>
        <p:nvSpPr>
          <p:cNvPr id="90" name="Rounded Rectangle 89"/>
          <p:cNvSpPr/>
          <p:nvPr/>
        </p:nvSpPr>
        <p:spPr>
          <a:xfrm>
            <a:off x="6595334" y="5467483"/>
            <a:ext cx="1708353" cy="35783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sz="1400" dirty="0" smtClean="0">
                <a:solidFill>
                  <a:schemeClr val="bg1"/>
                </a:solidFill>
              </a:rPr>
              <a:t>Mailbox Transport</a:t>
            </a:r>
            <a:endParaRPr lang="en-US" sz="1100" dirty="0">
              <a:solidFill>
                <a:schemeClr val="bg1"/>
              </a:solidFill>
            </a:endParaRPr>
          </a:p>
        </p:txBody>
      </p:sp>
      <p:sp>
        <p:nvSpPr>
          <p:cNvPr id="99" name="Rounded Rectangle 98"/>
          <p:cNvSpPr/>
          <p:nvPr/>
        </p:nvSpPr>
        <p:spPr>
          <a:xfrm>
            <a:off x="9904286" y="5469571"/>
            <a:ext cx="1708353" cy="35783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sz="1400" dirty="0" smtClean="0">
                <a:solidFill>
                  <a:schemeClr val="bg1"/>
                </a:solidFill>
              </a:rPr>
              <a:t>Mailbox Transport</a:t>
            </a:r>
            <a:endParaRPr lang="en-US" sz="1100" dirty="0">
              <a:solidFill>
                <a:schemeClr val="bg1"/>
              </a:solidFill>
            </a:endParaRPr>
          </a:p>
        </p:txBody>
      </p:sp>
      <p:sp>
        <p:nvSpPr>
          <p:cNvPr id="64" name="Rounded Rectangle 63"/>
          <p:cNvSpPr/>
          <p:nvPr/>
        </p:nvSpPr>
        <p:spPr>
          <a:xfrm>
            <a:off x="6469220" y="3934587"/>
            <a:ext cx="1699706" cy="368947"/>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sz="1200" dirty="0" smtClean="0">
                <a:solidFill>
                  <a:schemeClr val="bg1"/>
                </a:solidFill>
              </a:rPr>
              <a:t>Frontend Transport</a:t>
            </a:r>
            <a:endParaRPr lang="en-US" sz="1050" dirty="0">
              <a:solidFill>
                <a:schemeClr val="bg1"/>
              </a:solidFill>
            </a:endParaRPr>
          </a:p>
        </p:txBody>
      </p:sp>
      <p:sp>
        <p:nvSpPr>
          <p:cNvPr id="66" name="Rounded Rectangle 65"/>
          <p:cNvSpPr/>
          <p:nvPr/>
        </p:nvSpPr>
        <p:spPr>
          <a:xfrm>
            <a:off x="9821993" y="3951266"/>
            <a:ext cx="1699706" cy="368947"/>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sz="1200" dirty="0" smtClean="0">
                <a:solidFill>
                  <a:schemeClr val="bg1"/>
                </a:solidFill>
              </a:rPr>
              <a:t>Frontend Transport</a:t>
            </a:r>
            <a:endParaRPr lang="en-US" sz="1050" dirty="0">
              <a:solidFill>
                <a:schemeClr val="bg1"/>
              </a:solidFill>
            </a:endParaRPr>
          </a:p>
        </p:txBody>
      </p:sp>
      <p:sp>
        <p:nvSpPr>
          <p:cNvPr id="46" name="Straight Connector 1024003"/>
          <p:cNvSpPr>
            <a:spLocks noChangeShapeType="1"/>
          </p:cNvSpPr>
          <p:nvPr/>
        </p:nvSpPr>
        <p:spPr bwMode="auto">
          <a:xfrm rot="16200000" flipH="1" flipV="1">
            <a:off x="9825981" y="3484839"/>
            <a:ext cx="1118654" cy="1"/>
          </a:xfrm>
          <a:prstGeom prst="line">
            <a:avLst/>
          </a:prstGeom>
          <a:ln w="76200" cap="sq">
            <a:solidFill>
              <a:schemeClr val="accent5"/>
            </a:solidFill>
            <a:prstDash val="solid"/>
            <a:miter lim="800000"/>
            <a:headEnd type="none" w="med" len="sm"/>
            <a:tailEnd type="triangle" w="med" len="sm"/>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Tree>
    <p:extLst>
      <p:ext uri="{BB962C8B-B14F-4D97-AF65-F5344CB8AC3E}">
        <p14:creationId xmlns:p14="http://schemas.microsoft.com/office/powerpoint/2010/main" val="173097959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p:nvPr/>
        </p:nvSpPr>
        <p:spPr>
          <a:xfrm>
            <a:off x="5814402" y="3453857"/>
            <a:ext cx="2150913" cy="9879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88" name="Rectangle 87"/>
          <p:cNvSpPr/>
          <p:nvPr/>
        </p:nvSpPr>
        <p:spPr>
          <a:xfrm>
            <a:off x="5433698" y="3350229"/>
            <a:ext cx="6827575" cy="341070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58" tIns="46629" rIns="93258" bIns="46629" rtlCol="0" anchor="t"/>
          <a:lstStyle/>
          <a:p>
            <a:r>
              <a:rPr lang="en-US" sz="1836" b="1" dirty="0" smtClean="0">
                <a:latin typeface="+mj-lt"/>
              </a:rPr>
              <a:t>DAG</a:t>
            </a:r>
            <a:endParaRPr lang="en-US" sz="1836" b="1" dirty="0">
              <a:latin typeface="+mj-lt"/>
            </a:endParaRPr>
          </a:p>
        </p:txBody>
      </p:sp>
      <p:pic>
        <p:nvPicPr>
          <p:cNvPr id="89"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126264" y="3947843"/>
            <a:ext cx="732046" cy="1873217"/>
          </a:xfrm>
          <a:prstGeom prst="rect">
            <a:avLst/>
          </a:prstGeom>
          <a:noFill/>
          <a:extLst>
            <a:ext uri="{909E8E84-426E-40DD-AFC4-6F175D3DCCD1}">
              <a14:hiddenFill xmlns:a14="http://schemas.microsoft.com/office/drawing/2010/main">
                <a:solidFill>
                  <a:srgbClr val="FFFFFF"/>
                </a:solidFill>
              </a14:hiddenFill>
            </a:ext>
          </a:extLst>
        </p:spPr>
      </p:pic>
      <p:sp>
        <p:nvSpPr>
          <p:cNvPr id="90" name="Rounded Rectangle 89"/>
          <p:cNvSpPr/>
          <p:nvPr/>
        </p:nvSpPr>
        <p:spPr>
          <a:xfrm>
            <a:off x="6605772" y="5026985"/>
            <a:ext cx="1708353" cy="35783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dirty="0" smtClean="0">
                <a:solidFill>
                  <a:schemeClr val="bg1"/>
                </a:solidFill>
              </a:rPr>
              <a:t>Transport</a:t>
            </a:r>
            <a:endParaRPr lang="en-US" sz="1400" dirty="0">
              <a:solidFill>
                <a:schemeClr val="bg1"/>
              </a:solidFill>
            </a:endParaRPr>
          </a:p>
        </p:txBody>
      </p:sp>
      <p:sp>
        <p:nvSpPr>
          <p:cNvPr id="94" name="TextBox 93"/>
          <p:cNvSpPr txBox="1"/>
          <p:nvPr/>
        </p:nvSpPr>
        <p:spPr>
          <a:xfrm>
            <a:off x="9557566" y="2949353"/>
            <a:ext cx="811840" cy="467416"/>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SMTP</a:t>
            </a:r>
          </a:p>
        </p:txBody>
      </p:sp>
      <p:pic>
        <p:nvPicPr>
          <p:cNvPr id="99"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416857" y="3960861"/>
            <a:ext cx="735742" cy="1882675"/>
          </a:xfrm>
          <a:prstGeom prst="rect">
            <a:avLst/>
          </a:prstGeom>
          <a:noFill/>
          <a:extLst>
            <a:ext uri="{909E8E84-426E-40DD-AFC4-6F175D3DCCD1}">
              <a14:hiddenFill xmlns:a14="http://schemas.microsoft.com/office/drawing/2010/main">
                <a:solidFill>
                  <a:srgbClr val="FFFFFF"/>
                </a:solidFill>
              </a14:hiddenFill>
            </a:ext>
          </a:extLst>
        </p:spPr>
      </p:pic>
      <p:sp>
        <p:nvSpPr>
          <p:cNvPr id="102" name="Rounded Rectangle 101"/>
          <p:cNvSpPr/>
          <p:nvPr/>
        </p:nvSpPr>
        <p:spPr>
          <a:xfrm>
            <a:off x="9897290" y="5044525"/>
            <a:ext cx="1708353" cy="35783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dirty="0" smtClean="0">
                <a:solidFill>
                  <a:schemeClr val="bg1"/>
                </a:solidFill>
              </a:rPr>
              <a:t>Transport</a:t>
            </a:r>
            <a:endParaRPr lang="en-US" sz="1400" dirty="0">
              <a:solidFill>
                <a:schemeClr val="bg1"/>
              </a:solidFill>
            </a:endParaRPr>
          </a:p>
        </p:txBody>
      </p:sp>
      <p:sp>
        <p:nvSpPr>
          <p:cNvPr id="106" name="Can 105"/>
          <p:cNvSpPr/>
          <p:nvPr/>
        </p:nvSpPr>
        <p:spPr>
          <a:xfrm>
            <a:off x="9987805" y="6008941"/>
            <a:ext cx="745841" cy="641562"/>
          </a:xfrm>
          <a:prstGeom prst="can">
            <a:avLst/>
          </a:prstGeom>
          <a:solidFill>
            <a:schemeClr val="accent2"/>
          </a:solidFill>
          <a:ln w="25400">
            <a:solidFill>
              <a:schemeClr val="tx1"/>
            </a:solidFill>
          </a:ln>
          <a:effectLst/>
        </p:spPr>
        <p:style>
          <a:lnRef idx="1">
            <a:schemeClr val="dk1"/>
          </a:lnRef>
          <a:fillRef idx="3">
            <a:schemeClr val="dk1"/>
          </a:fillRef>
          <a:effectRef idx="2">
            <a:schemeClr val="dk1"/>
          </a:effectRef>
          <a:fontRef idx="minor">
            <a:schemeClr val="lt1"/>
          </a:fontRef>
        </p:style>
        <p:txBody>
          <a:bodyPr lIns="93258" tIns="46629" rIns="93258" bIns="46629" rtlCol="0" anchor="ctr"/>
          <a:lstStyle/>
          <a:p>
            <a:pPr algn="ctr"/>
            <a:endParaRPr lang="en-US" dirty="0">
              <a:solidFill>
                <a:schemeClr val="bg1"/>
              </a:solidFill>
            </a:endParaRPr>
          </a:p>
        </p:txBody>
      </p:sp>
      <p:pic>
        <p:nvPicPr>
          <p:cNvPr id="107" name="Picture 5" descr="W:\Open Engagements\Productivity\MS-Unified Communications\#1601 BizProd MOD Team Core Content Work\New Iconography\People\GroupOfPeople_060812.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1004"/>
          <a:stretch/>
        </p:blipFill>
        <p:spPr bwMode="auto">
          <a:xfrm>
            <a:off x="9752301" y="5934859"/>
            <a:ext cx="1050151" cy="619459"/>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5" descr="W:\Open Engagements\Productivity\MS-Unified Communications\#1601 BizProd MOD Team Core Content Work\New Iconography\People\GroupOfPeople_060812.png"/>
          <p:cNvPicPr>
            <a:picLocks noChangeAspect="1" noChangeArrowheads="1"/>
          </p:cNvPicPr>
          <p:nvPr/>
        </p:nvPicPr>
        <p:blipFill rotWithShape="1">
          <a:blip r:embed="rId5" cstate="print">
            <a:duotone>
              <a:prstClr val="black"/>
              <a:schemeClr val="accent1">
                <a:tint val="45000"/>
                <a:satMod val="400000"/>
              </a:schemeClr>
            </a:duotone>
            <a:extLst>
              <a:ext uri="{BEBA8EAE-BF5A-486C-A8C5-ECC9F3942E4B}">
                <a14:imgProps xmlns:a14="http://schemas.microsoft.com/office/drawing/2010/main">
                  <a14:imgLayer r:embed="rId6">
                    <a14:imgEffect>
                      <a14:backgroundRemoval t="5776" b="57040" l="9747" r="89892">
                        <a14:foregroundMark x1="41877" y1="57040" x2="41877" y2="57040"/>
                        <a14:foregroundMark x1="48736" y1="44404" x2="48736" y2="44404"/>
                        <a14:foregroundMark x1="57762" y1="48736" x2="57762" y2="48736"/>
                        <a14:foregroundMark x1="57762" y1="39350" x2="57762" y2="39350"/>
                        <a14:foregroundMark x1="63177" y1="55235" x2="63177" y2="55235"/>
                        <a14:foregroundMark x1="48014" y1="14440" x2="48014" y2="14440"/>
                        <a14:backgroundMark x1="25632" y1="37906" x2="25632" y2="37906"/>
                      </a14:backgroundRemoval>
                    </a14:imgEffect>
                  </a14:imgLayer>
                </a14:imgProps>
              </a:ext>
              <a:ext uri="{28A0092B-C50C-407E-A947-70E740481C1C}">
                <a14:useLocalDpi xmlns:a14="http://schemas.microsoft.com/office/drawing/2010/main" val="0"/>
              </a:ext>
            </a:extLst>
          </a:blip>
          <a:srcRect b="41004"/>
          <a:stretch/>
        </p:blipFill>
        <p:spPr bwMode="auto">
          <a:xfrm>
            <a:off x="9752352" y="5933381"/>
            <a:ext cx="1050151" cy="619459"/>
          </a:xfrm>
          <a:prstGeom prst="rect">
            <a:avLst/>
          </a:prstGeom>
          <a:noFill/>
          <a:extLst>
            <a:ext uri="{909E8E84-426E-40DD-AFC4-6F175D3DCCD1}">
              <a14:hiddenFill xmlns:a14="http://schemas.microsoft.com/office/drawing/2010/main">
                <a:solidFill>
                  <a:srgbClr val="FFFFFF"/>
                </a:solidFill>
              </a14:hiddenFill>
            </a:ext>
          </a:extLst>
        </p:spPr>
      </p:pic>
      <p:sp>
        <p:nvSpPr>
          <p:cNvPr id="116" name="Can 115"/>
          <p:cNvSpPr/>
          <p:nvPr/>
        </p:nvSpPr>
        <p:spPr>
          <a:xfrm>
            <a:off x="6670291" y="5996168"/>
            <a:ext cx="745841" cy="641562"/>
          </a:xfrm>
          <a:prstGeom prst="can">
            <a:avLst/>
          </a:prstGeom>
          <a:solidFill>
            <a:schemeClr val="accent2"/>
          </a:solidFill>
          <a:ln w="25400">
            <a:solidFill>
              <a:schemeClr val="tx1"/>
            </a:solidFill>
          </a:ln>
          <a:effectLst/>
        </p:spPr>
        <p:style>
          <a:lnRef idx="1">
            <a:schemeClr val="dk1"/>
          </a:lnRef>
          <a:fillRef idx="3">
            <a:schemeClr val="dk1"/>
          </a:fillRef>
          <a:effectRef idx="2">
            <a:schemeClr val="dk1"/>
          </a:effectRef>
          <a:fontRef idx="minor">
            <a:schemeClr val="lt1"/>
          </a:fontRef>
        </p:style>
        <p:txBody>
          <a:bodyPr lIns="93258" tIns="46629" rIns="93258" bIns="46629" rtlCol="0" anchor="ctr"/>
          <a:lstStyle/>
          <a:p>
            <a:pPr algn="ctr"/>
            <a:r>
              <a:rPr lang="en-US" dirty="0" smtClean="0">
                <a:solidFill>
                  <a:schemeClr val="bg1"/>
                </a:solidFill>
              </a:rPr>
              <a:t>MBX</a:t>
            </a:r>
            <a:endParaRPr lang="en-US" dirty="0">
              <a:solidFill>
                <a:schemeClr val="bg1"/>
              </a:solidFill>
            </a:endParaRPr>
          </a:p>
        </p:txBody>
      </p:sp>
      <p:pic>
        <p:nvPicPr>
          <p:cNvPr id="124" name="Picture 123"/>
          <p:cNvPicPr>
            <a:picLocks noChangeAspect="1" noChangeArrowheads="1"/>
          </p:cNvPicPr>
          <p:nvPr/>
        </p:nvPicPr>
        <p:blipFill>
          <a:blip r:embed="rId7" cstate="print">
            <a:duotone>
              <a:schemeClr val="accent3">
                <a:shade val="45000"/>
                <a:satMod val="135000"/>
              </a:schemeClr>
              <a:prstClr val="white"/>
            </a:duotone>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10602116" y="3053298"/>
            <a:ext cx="279510" cy="191839"/>
          </a:xfrm>
          <a:prstGeom prst="rect">
            <a:avLst/>
          </a:prstGeom>
          <a:noFill/>
          <a:extLst/>
        </p:spPr>
      </p:pic>
      <p:sp>
        <p:nvSpPr>
          <p:cNvPr id="125" name="TextBox 124"/>
          <p:cNvSpPr txBox="1"/>
          <p:nvPr/>
        </p:nvSpPr>
        <p:spPr>
          <a:xfrm>
            <a:off x="8048166" y="3222945"/>
            <a:ext cx="1004680" cy="544765"/>
          </a:xfrm>
          <a:prstGeom prst="rect">
            <a:avLst/>
          </a:prstGeom>
          <a:noFill/>
        </p:spPr>
        <p:txBody>
          <a:bodyPr wrap="squar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Site A</a:t>
            </a:r>
          </a:p>
        </p:txBody>
      </p:sp>
      <p:sp>
        <p:nvSpPr>
          <p:cNvPr id="126" name="TextBox 125"/>
          <p:cNvSpPr txBox="1"/>
          <p:nvPr/>
        </p:nvSpPr>
        <p:spPr>
          <a:xfrm>
            <a:off x="8687090" y="3222945"/>
            <a:ext cx="1043704" cy="544765"/>
          </a:xfrm>
          <a:prstGeom prst="rect">
            <a:avLst/>
          </a:prstGeom>
          <a:noFill/>
        </p:spPr>
        <p:txBody>
          <a:bodyPr wrap="squar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Site B</a:t>
            </a:r>
          </a:p>
        </p:txBody>
      </p:sp>
      <p:grpSp>
        <p:nvGrpSpPr>
          <p:cNvPr id="127" name="Group 126"/>
          <p:cNvGrpSpPr/>
          <p:nvPr/>
        </p:nvGrpSpPr>
        <p:grpSpPr>
          <a:xfrm>
            <a:off x="8521704" y="3352518"/>
            <a:ext cx="338554" cy="3488338"/>
            <a:chOff x="2616819" y="1940272"/>
            <a:chExt cx="308144" cy="5006547"/>
          </a:xfrm>
        </p:grpSpPr>
        <p:cxnSp>
          <p:nvCxnSpPr>
            <p:cNvPr id="128" name="Straight Connector 127"/>
            <p:cNvCxnSpPr/>
            <p:nvPr/>
          </p:nvCxnSpPr>
          <p:spPr>
            <a:xfrm>
              <a:off x="2912789" y="1940272"/>
              <a:ext cx="0" cy="4674537"/>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9" name="Rectangle 128"/>
            <p:cNvSpPr/>
            <p:nvPr/>
          </p:nvSpPr>
          <p:spPr>
            <a:xfrm rot="16200000">
              <a:off x="1662198" y="5684055"/>
              <a:ext cx="2217385" cy="308144"/>
            </a:xfrm>
            <a:prstGeom prst="rect">
              <a:avLst/>
            </a:prstGeom>
          </p:spPr>
          <p:txBody>
            <a:bodyPr wrap="none">
              <a:spAutoFit/>
            </a:bodyPr>
            <a:lstStyle/>
            <a:p>
              <a:pPr algn="r"/>
              <a:r>
                <a:rPr lang="en-US" sz="1600" b="1" dirty="0" smtClean="0"/>
                <a:t>Site Boundary</a:t>
              </a:r>
              <a:endParaRPr lang="en-US" sz="1600" dirty="0"/>
            </a:p>
          </p:txBody>
        </p:sp>
      </p:grpSp>
      <p:sp>
        <p:nvSpPr>
          <p:cNvPr id="130" name="Rounded Rectangle 129"/>
          <p:cNvSpPr/>
          <p:nvPr/>
        </p:nvSpPr>
        <p:spPr>
          <a:xfrm>
            <a:off x="6595334" y="5467483"/>
            <a:ext cx="1708353" cy="35783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sz="1400" dirty="0" smtClean="0">
                <a:solidFill>
                  <a:schemeClr val="bg1"/>
                </a:solidFill>
              </a:rPr>
              <a:t>Mailbox Transport</a:t>
            </a:r>
            <a:endParaRPr lang="en-US" sz="1100" dirty="0">
              <a:solidFill>
                <a:schemeClr val="bg1"/>
              </a:solidFill>
            </a:endParaRPr>
          </a:p>
        </p:txBody>
      </p:sp>
      <p:sp>
        <p:nvSpPr>
          <p:cNvPr id="131" name="Rounded Rectangle 130"/>
          <p:cNvSpPr/>
          <p:nvPr/>
        </p:nvSpPr>
        <p:spPr>
          <a:xfrm>
            <a:off x="9904286" y="5469571"/>
            <a:ext cx="1708353" cy="35783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sz="1400" dirty="0" smtClean="0">
                <a:solidFill>
                  <a:schemeClr val="bg1"/>
                </a:solidFill>
              </a:rPr>
              <a:t>Mailbox Transport</a:t>
            </a:r>
            <a:endParaRPr lang="en-US" sz="1100" dirty="0">
              <a:solidFill>
                <a:schemeClr val="bg1"/>
              </a:solidFill>
            </a:endParaRPr>
          </a:p>
        </p:txBody>
      </p:sp>
      <p:sp>
        <p:nvSpPr>
          <p:cNvPr id="2" name="Title 1"/>
          <p:cNvSpPr>
            <a:spLocks noGrp="1"/>
          </p:cNvSpPr>
          <p:nvPr>
            <p:ph type="title"/>
          </p:nvPr>
        </p:nvSpPr>
        <p:spPr>
          <a:xfrm>
            <a:off x="308273" y="294081"/>
            <a:ext cx="11889564" cy="917575"/>
          </a:xfrm>
        </p:spPr>
        <p:txBody>
          <a:bodyPr/>
          <a:lstStyle/>
          <a:p>
            <a:r>
              <a:rPr lang="en-US" dirty="0" smtClean="0"/>
              <a:t>Mail Delivery Overview</a:t>
            </a:r>
            <a:endParaRPr lang="en-US" dirty="0"/>
          </a:p>
        </p:txBody>
      </p:sp>
      <p:sp>
        <p:nvSpPr>
          <p:cNvPr id="5" name="Rectangle 4"/>
          <p:cNvSpPr/>
          <p:nvPr/>
        </p:nvSpPr>
        <p:spPr>
          <a:xfrm>
            <a:off x="433567" y="3444399"/>
            <a:ext cx="1194468" cy="9879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89251" y="3507319"/>
            <a:ext cx="433894" cy="881818"/>
          </a:xfrm>
          <a:prstGeom prst="rect">
            <a:avLst/>
          </a:prstGeom>
          <a:solidFill>
            <a:schemeClr val="accent2"/>
          </a:solidFill>
          <a:extLst/>
        </p:spPr>
      </p:pic>
      <p:sp>
        <p:nvSpPr>
          <p:cNvPr id="7" name="Rectangle 6"/>
          <p:cNvSpPr/>
          <p:nvPr/>
        </p:nvSpPr>
        <p:spPr>
          <a:xfrm>
            <a:off x="412544" y="4960919"/>
            <a:ext cx="3921704" cy="140574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58" tIns="46629" rIns="93258" bIns="46629" rtlCol="0" anchor="t"/>
          <a:lstStyle/>
          <a:p>
            <a:r>
              <a:rPr lang="en-US" sz="1836" b="1" dirty="0" smtClean="0">
                <a:latin typeface="+mj-lt"/>
              </a:rPr>
              <a:t>DAG</a:t>
            </a:r>
            <a:endParaRPr lang="en-US" sz="1836" b="1" dirty="0">
              <a:latin typeface="+mj-lt"/>
            </a:endParaRPr>
          </a:p>
        </p:txBody>
      </p:sp>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633004" y="5030408"/>
            <a:ext cx="479573" cy="1227169"/>
          </a:xfrm>
          <a:prstGeom prst="rect">
            <a:avLst/>
          </a:prstGeom>
          <a:noFill/>
          <a:extLst>
            <a:ext uri="{909E8E84-426E-40DD-AFC4-6F175D3DCCD1}">
              <a14:hiddenFill xmlns:a14="http://schemas.microsoft.com/office/drawing/2010/main">
                <a:solidFill>
                  <a:srgbClr val="FFFFFF"/>
                </a:solidFill>
              </a14:hiddenFill>
            </a:ext>
          </a:extLst>
        </p:spPr>
      </p:pic>
      <p:sp>
        <p:nvSpPr>
          <p:cNvPr id="11" name="Can 10"/>
          <p:cNvSpPr/>
          <p:nvPr/>
        </p:nvSpPr>
        <p:spPr>
          <a:xfrm>
            <a:off x="970997" y="5606251"/>
            <a:ext cx="745841" cy="641562"/>
          </a:xfrm>
          <a:prstGeom prst="can">
            <a:avLst/>
          </a:prstGeom>
          <a:solidFill>
            <a:schemeClr val="accent2"/>
          </a:solidFill>
          <a:ln w="25400">
            <a:solidFill>
              <a:schemeClr val="tx1"/>
            </a:solidFill>
          </a:ln>
          <a:effectLst/>
        </p:spPr>
        <p:style>
          <a:lnRef idx="1">
            <a:schemeClr val="dk1"/>
          </a:lnRef>
          <a:fillRef idx="3">
            <a:schemeClr val="dk1"/>
          </a:fillRef>
          <a:effectRef idx="2">
            <a:schemeClr val="dk1"/>
          </a:effectRef>
          <a:fontRef idx="minor">
            <a:schemeClr val="lt1"/>
          </a:fontRef>
        </p:style>
        <p:txBody>
          <a:bodyPr lIns="93258" tIns="46629" rIns="93258" bIns="46629" rtlCol="0" anchor="ctr"/>
          <a:lstStyle/>
          <a:p>
            <a:pPr algn="ctr"/>
            <a:r>
              <a:rPr lang="en-US" dirty="0" smtClean="0">
                <a:solidFill>
                  <a:schemeClr val="bg1"/>
                </a:solidFill>
              </a:rPr>
              <a:t>MBX</a:t>
            </a:r>
            <a:endParaRPr lang="en-US" dirty="0">
              <a:solidFill>
                <a:schemeClr val="bg1"/>
              </a:solidFill>
            </a:endParaRPr>
          </a:p>
        </p:txBody>
      </p:sp>
      <p:sp>
        <p:nvSpPr>
          <p:cNvPr id="13" name="Rounded Rectangle 12"/>
          <p:cNvSpPr/>
          <p:nvPr/>
        </p:nvSpPr>
        <p:spPr>
          <a:xfrm>
            <a:off x="494268" y="3675149"/>
            <a:ext cx="830035" cy="35783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dirty="0" smtClean="0">
                <a:solidFill>
                  <a:schemeClr val="bg1"/>
                </a:solidFill>
              </a:rPr>
              <a:t>HUB</a:t>
            </a:r>
            <a:endParaRPr lang="en-US" sz="1400" dirty="0">
              <a:solidFill>
                <a:schemeClr val="bg1"/>
              </a:solidFill>
            </a:endParaRPr>
          </a:p>
        </p:txBody>
      </p:sp>
      <p:sp>
        <p:nvSpPr>
          <p:cNvPr id="17" name="Rectangle 16"/>
          <p:cNvSpPr/>
          <p:nvPr/>
        </p:nvSpPr>
        <p:spPr>
          <a:xfrm>
            <a:off x="3139975" y="3449659"/>
            <a:ext cx="1194468" cy="9879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pic>
        <p:nvPicPr>
          <p:cNvPr id="18"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795659" y="3512579"/>
            <a:ext cx="433894" cy="881818"/>
          </a:xfrm>
          <a:prstGeom prst="rect">
            <a:avLst/>
          </a:prstGeom>
          <a:solidFill>
            <a:schemeClr val="accent2"/>
          </a:solidFill>
          <a:extLst/>
        </p:spPr>
      </p:pic>
      <p:sp>
        <p:nvSpPr>
          <p:cNvPr id="19" name="Rounded Rectangle 18"/>
          <p:cNvSpPr/>
          <p:nvPr/>
        </p:nvSpPr>
        <p:spPr>
          <a:xfrm>
            <a:off x="3200676" y="3680409"/>
            <a:ext cx="830035" cy="35783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dirty="0" smtClean="0">
                <a:solidFill>
                  <a:schemeClr val="bg1"/>
                </a:solidFill>
              </a:rPr>
              <a:t>HUB</a:t>
            </a:r>
            <a:endParaRPr lang="en-US" sz="1400" dirty="0">
              <a:solidFill>
                <a:schemeClr val="bg1"/>
              </a:solidFill>
            </a:endParaRPr>
          </a:p>
        </p:txBody>
      </p:sp>
      <p:sp>
        <p:nvSpPr>
          <p:cNvPr id="22" name="Straight Connector 1024003"/>
          <p:cNvSpPr>
            <a:spLocks noChangeShapeType="1"/>
          </p:cNvSpPr>
          <p:nvPr/>
        </p:nvSpPr>
        <p:spPr bwMode="auto">
          <a:xfrm rot="16200000" flipH="1" flipV="1">
            <a:off x="766527" y="3189786"/>
            <a:ext cx="528546" cy="1"/>
          </a:xfrm>
          <a:prstGeom prst="line">
            <a:avLst/>
          </a:prstGeom>
          <a:ln w="63500" cap="sq">
            <a:solidFill>
              <a:schemeClr val="accent1"/>
            </a:solidFill>
            <a:prstDash val="solid"/>
            <a:miter lim="800000"/>
            <a:headEnd type="none" w="med" len="sm"/>
            <a:tailEnd type="triangle" w="med" len="sm"/>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24" name="Straight Connector 1024003"/>
          <p:cNvSpPr>
            <a:spLocks noChangeShapeType="1"/>
          </p:cNvSpPr>
          <p:nvPr/>
        </p:nvSpPr>
        <p:spPr bwMode="auto">
          <a:xfrm rot="16200000" flipH="1" flipV="1">
            <a:off x="3431687" y="3189786"/>
            <a:ext cx="528546" cy="1"/>
          </a:xfrm>
          <a:prstGeom prst="line">
            <a:avLst/>
          </a:prstGeom>
          <a:ln w="63500" cap="sq">
            <a:solidFill>
              <a:schemeClr val="accent1"/>
            </a:solidFill>
            <a:prstDash val="solid"/>
            <a:miter lim="800000"/>
            <a:headEnd type="none" w="med" len="sm"/>
            <a:tailEnd type="triangle" w="med" len="sm"/>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25" name="Rectangle 24"/>
          <p:cNvSpPr/>
          <p:nvPr/>
        </p:nvSpPr>
        <p:spPr>
          <a:xfrm>
            <a:off x="433567" y="1952849"/>
            <a:ext cx="3900681" cy="9480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chemeClr val="accent3"/>
              </a:solidFill>
            </a:endParaRPr>
          </a:p>
        </p:txBody>
      </p:sp>
      <p:sp>
        <p:nvSpPr>
          <p:cNvPr id="30" name="TextBox 29"/>
          <p:cNvSpPr txBox="1"/>
          <p:nvPr/>
        </p:nvSpPr>
        <p:spPr>
          <a:xfrm>
            <a:off x="3009030" y="2995621"/>
            <a:ext cx="811840" cy="467416"/>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SMTP</a:t>
            </a:r>
          </a:p>
        </p:txBody>
      </p:sp>
      <p:sp>
        <p:nvSpPr>
          <p:cNvPr id="47" name="Rectangle 46"/>
          <p:cNvSpPr/>
          <p:nvPr/>
        </p:nvSpPr>
        <p:spPr>
          <a:xfrm>
            <a:off x="5433698" y="1977462"/>
            <a:ext cx="6827575" cy="9480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chemeClr val="accent3"/>
              </a:solidFill>
            </a:endParaRPr>
          </a:p>
        </p:txBody>
      </p:sp>
      <p:sp>
        <p:nvSpPr>
          <p:cNvPr id="52" name="TextBox 51"/>
          <p:cNvSpPr txBox="1"/>
          <p:nvPr/>
        </p:nvSpPr>
        <p:spPr>
          <a:xfrm>
            <a:off x="9557566" y="2949353"/>
            <a:ext cx="811840" cy="467416"/>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SMTP</a:t>
            </a:r>
          </a:p>
        </p:txBody>
      </p:sp>
      <p:pic>
        <p:nvPicPr>
          <p:cNvPr id="62" name="Picture 6"/>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1626951" y="1967712"/>
            <a:ext cx="1585894" cy="886443"/>
          </a:xfrm>
          <a:prstGeom prst="rect">
            <a:avLst/>
          </a:prstGeom>
          <a:noFill/>
          <a:extLst>
            <a:ext uri="{909E8E84-426E-40DD-AFC4-6F175D3DCCD1}">
              <a14:hiddenFill xmlns:a14="http://schemas.microsoft.com/office/drawing/2010/main">
                <a:solidFill>
                  <a:srgbClr val="FFFFFF"/>
                </a:solidFill>
              </a14:hiddenFill>
            </a:ext>
          </a:extLst>
        </p:spPr>
      </p:pic>
      <p:cxnSp>
        <p:nvCxnSpPr>
          <p:cNvPr id="61" name="Straight Connector 60"/>
          <p:cNvCxnSpPr/>
          <p:nvPr/>
        </p:nvCxnSpPr>
        <p:spPr>
          <a:xfrm>
            <a:off x="4857892" y="1737783"/>
            <a:ext cx="0" cy="491884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65" name="Picture 64"/>
          <p:cNvPicPr>
            <a:picLocks noChangeAspect="1" noChangeArrowheads="1"/>
          </p:cNvPicPr>
          <p:nvPr/>
        </p:nvPicPr>
        <p:blipFill>
          <a:blip r:embed="rId7" cstate="print">
            <a:duotone>
              <a:schemeClr val="accent3">
                <a:shade val="45000"/>
                <a:satMod val="135000"/>
              </a:schemeClr>
              <a:prstClr val="white"/>
            </a:duotone>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3823299" y="3046526"/>
            <a:ext cx="279510" cy="191839"/>
          </a:xfrm>
          <a:prstGeom prst="rect">
            <a:avLst/>
          </a:prstGeom>
          <a:noFill/>
          <a:extLst/>
        </p:spPr>
      </p:pic>
      <p:sp>
        <p:nvSpPr>
          <p:cNvPr id="68" name="TextBox 67"/>
          <p:cNvSpPr txBox="1"/>
          <p:nvPr/>
        </p:nvSpPr>
        <p:spPr>
          <a:xfrm>
            <a:off x="1994303" y="2345565"/>
            <a:ext cx="1330067" cy="544765"/>
          </a:xfrm>
          <a:prstGeom prst="rect">
            <a:avLst/>
          </a:prstGeom>
          <a:noFill/>
        </p:spPr>
        <p:txBody>
          <a:bodyPr wrap="square" lIns="182880" tIns="146304" rIns="182880" bIns="146304" rtlCol="0">
            <a:spAutoFit/>
          </a:bodyPr>
          <a:lstStyle/>
          <a:p>
            <a:pPr>
              <a:lnSpc>
                <a:spcPct val="90000"/>
              </a:lnSpc>
              <a:spcAft>
                <a:spcPts val="600"/>
              </a:spcAft>
            </a:pPr>
            <a:r>
              <a:rPr lang="en-US" b="1" dirty="0" smtClean="0">
                <a:solidFill>
                  <a:schemeClr val="accent1"/>
                </a:solidFill>
              </a:rPr>
              <a:t>Internet</a:t>
            </a:r>
          </a:p>
        </p:txBody>
      </p:sp>
      <p:pic>
        <p:nvPicPr>
          <p:cNvPr id="67"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459567" y="5044525"/>
            <a:ext cx="479573" cy="1227169"/>
          </a:xfrm>
          <a:prstGeom prst="rect">
            <a:avLst/>
          </a:prstGeom>
          <a:noFill/>
          <a:extLst>
            <a:ext uri="{909E8E84-426E-40DD-AFC4-6F175D3DCCD1}">
              <a14:hiddenFill xmlns:a14="http://schemas.microsoft.com/office/drawing/2010/main">
                <a:solidFill>
                  <a:srgbClr val="FFFFFF"/>
                </a:solidFill>
              </a14:hiddenFill>
            </a:ext>
          </a:extLst>
        </p:spPr>
      </p:pic>
      <p:sp>
        <p:nvSpPr>
          <p:cNvPr id="70" name="Can 69"/>
          <p:cNvSpPr/>
          <p:nvPr/>
        </p:nvSpPr>
        <p:spPr>
          <a:xfrm>
            <a:off x="2783275" y="5658109"/>
            <a:ext cx="745841" cy="641562"/>
          </a:xfrm>
          <a:prstGeom prst="can">
            <a:avLst/>
          </a:prstGeom>
          <a:solidFill>
            <a:schemeClr val="accent2"/>
          </a:solidFill>
          <a:ln w="25400">
            <a:solidFill>
              <a:schemeClr val="tx1"/>
            </a:solidFill>
          </a:ln>
          <a:effectLst/>
        </p:spPr>
        <p:style>
          <a:lnRef idx="1">
            <a:schemeClr val="dk1"/>
          </a:lnRef>
          <a:fillRef idx="3">
            <a:schemeClr val="dk1"/>
          </a:fillRef>
          <a:effectRef idx="2">
            <a:schemeClr val="dk1"/>
          </a:effectRef>
          <a:fontRef idx="minor">
            <a:schemeClr val="lt1"/>
          </a:fontRef>
        </p:style>
        <p:txBody>
          <a:bodyPr lIns="93258" tIns="46629" rIns="93258" bIns="46629" rtlCol="0" anchor="ctr"/>
          <a:lstStyle/>
          <a:p>
            <a:pPr algn="ctr"/>
            <a:endParaRPr lang="en-US" dirty="0">
              <a:solidFill>
                <a:schemeClr val="bg1"/>
              </a:solidFill>
            </a:endParaRPr>
          </a:p>
        </p:txBody>
      </p:sp>
      <p:sp>
        <p:nvSpPr>
          <p:cNvPr id="72" name="TextBox 71"/>
          <p:cNvSpPr txBox="1"/>
          <p:nvPr/>
        </p:nvSpPr>
        <p:spPr>
          <a:xfrm>
            <a:off x="2406171" y="4505188"/>
            <a:ext cx="1043704" cy="544765"/>
          </a:xfrm>
          <a:prstGeom prst="rect">
            <a:avLst/>
          </a:prstGeom>
          <a:noFill/>
        </p:spPr>
        <p:txBody>
          <a:bodyPr wrap="squar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Site B</a:t>
            </a:r>
          </a:p>
        </p:txBody>
      </p:sp>
      <p:pic>
        <p:nvPicPr>
          <p:cNvPr id="74" name="Picture 5" descr="W:\Open Engagements\Productivity\MS-Unified Communications\#1601 BizProd MOD Team Core Content Work\New Iconography\People\GroupOfPeople_060812.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1004"/>
          <a:stretch/>
        </p:blipFill>
        <p:spPr bwMode="auto">
          <a:xfrm>
            <a:off x="2547771" y="5584027"/>
            <a:ext cx="1050151" cy="619459"/>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5" descr="W:\Open Engagements\Productivity\MS-Unified Communications\#1601 BizProd MOD Team Core Content Work\New Iconography\People\GroupOfPeople_060812.png"/>
          <p:cNvPicPr>
            <a:picLocks noChangeAspect="1" noChangeArrowheads="1"/>
          </p:cNvPicPr>
          <p:nvPr/>
        </p:nvPicPr>
        <p:blipFill rotWithShape="1">
          <a:blip r:embed="rId5" cstate="print">
            <a:duotone>
              <a:prstClr val="black"/>
              <a:schemeClr val="accent1">
                <a:tint val="45000"/>
                <a:satMod val="400000"/>
              </a:schemeClr>
            </a:duotone>
            <a:extLst>
              <a:ext uri="{BEBA8EAE-BF5A-486C-A8C5-ECC9F3942E4B}">
                <a14:imgProps xmlns:a14="http://schemas.microsoft.com/office/drawing/2010/main">
                  <a14:imgLayer r:embed="rId6">
                    <a14:imgEffect>
                      <a14:backgroundRemoval t="5776" b="57040" l="9747" r="89892">
                        <a14:foregroundMark x1="41877" y1="57040" x2="41877" y2="57040"/>
                        <a14:foregroundMark x1="48736" y1="44404" x2="48736" y2="44404"/>
                        <a14:foregroundMark x1="57762" y1="48736" x2="57762" y2="48736"/>
                        <a14:foregroundMark x1="57762" y1="39350" x2="57762" y2="39350"/>
                        <a14:foregroundMark x1="63177" y1="55235" x2="63177" y2="55235"/>
                        <a14:foregroundMark x1="48014" y1="14440" x2="48014" y2="14440"/>
                        <a14:backgroundMark x1="25632" y1="37906" x2="25632" y2="37906"/>
                      </a14:backgroundRemoval>
                    </a14:imgEffect>
                  </a14:imgLayer>
                </a14:imgProps>
              </a:ext>
              <a:ext uri="{28A0092B-C50C-407E-A947-70E740481C1C}">
                <a14:useLocalDpi xmlns:a14="http://schemas.microsoft.com/office/drawing/2010/main" val="0"/>
              </a:ext>
            </a:extLst>
          </a:blip>
          <a:srcRect b="41004"/>
          <a:stretch/>
        </p:blipFill>
        <p:spPr bwMode="auto">
          <a:xfrm>
            <a:off x="2547822" y="5582549"/>
            <a:ext cx="1050151" cy="619459"/>
          </a:xfrm>
          <a:prstGeom prst="rect">
            <a:avLst/>
          </a:prstGeom>
          <a:noFill/>
          <a:extLst>
            <a:ext uri="{909E8E84-426E-40DD-AFC4-6F175D3DCCD1}">
              <a14:hiddenFill xmlns:a14="http://schemas.microsoft.com/office/drawing/2010/main">
                <a:solidFill>
                  <a:srgbClr val="FFFFFF"/>
                </a:solidFill>
              </a14:hiddenFill>
            </a:ext>
          </a:extLst>
        </p:spPr>
      </p:pic>
      <p:sp>
        <p:nvSpPr>
          <p:cNvPr id="76" name="TextBox 75"/>
          <p:cNvSpPr txBox="1"/>
          <p:nvPr/>
        </p:nvSpPr>
        <p:spPr>
          <a:xfrm>
            <a:off x="3615693" y="4454398"/>
            <a:ext cx="811840"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MAPI</a:t>
            </a:r>
          </a:p>
        </p:txBody>
      </p:sp>
      <p:pic>
        <p:nvPicPr>
          <p:cNvPr id="77" name="Picture 76"/>
          <p:cNvPicPr>
            <a:picLocks noChangeAspect="1" noChangeArrowheads="1"/>
          </p:cNvPicPr>
          <p:nvPr/>
        </p:nvPicPr>
        <p:blipFill>
          <a:blip r:embed="rId7" cstate="print">
            <a:duotone>
              <a:schemeClr val="accent3">
                <a:shade val="45000"/>
                <a:satMod val="135000"/>
              </a:schemeClr>
              <a:prstClr val="white"/>
            </a:duotone>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1154009" y="3084206"/>
            <a:ext cx="279510" cy="191839"/>
          </a:xfrm>
          <a:prstGeom prst="rect">
            <a:avLst/>
          </a:prstGeom>
          <a:noFill/>
          <a:extLst/>
        </p:spPr>
      </p:pic>
      <p:sp>
        <p:nvSpPr>
          <p:cNvPr id="78" name="TextBox 77"/>
          <p:cNvSpPr txBox="1"/>
          <p:nvPr/>
        </p:nvSpPr>
        <p:spPr>
          <a:xfrm>
            <a:off x="1505244" y="3822609"/>
            <a:ext cx="811840" cy="467416"/>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SMTP</a:t>
            </a:r>
          </a:p>
        </p:txBody>
      </p:sp>
      <p:sp>
        <p:nvSpPr>
          <p:cNvPr id="79" name="TextBox 78"/>
          <p:cNvSpPr txBox="1"/>
          <p:nvPr/>
        </p:nvSpPr>
        <p:spPr>
          <a:xfrm>
            <a:off x="364456" y="2960443"/>
            <a:ext cx="811840" cy="467416"/>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SMTP</a:t>
            </a:r>
          </a:p>
        </p:txBody>
      </p:sp>
      <p:sp>
        <p:nvSpPr>
          <p:cNvPr id="81" name="TextBox 80"/>
          <p:cNvSpPr txBox="1"/>
          <p:nvPr/>
        </p:nvSpPr>
        <p:spPr>
          <a:xfrm>
            <a:off x="1487573" y="4481201"/>
            <a:ext cx="1043704" cy="544765"/>
          </a:xfrm>
          <a:prstGeom prst="rect">
            <a:avLst/>
          </a:prstGeom>
          <a:noFill/>
        </p:spPr>
        <p:txBody>
          <a:bodyPr wrap="squar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Site A</a:t>
            </a:r>
          </a:p>
        </p:txBody>
      </p:sp>
      <p:sp>
        <p:nvSpPr>
          <p:cNvPr id="83" name="Straight Connector 1024003"/>
          <p:cNvSpPr>
            <a:spLocks noChangeShapeType="1"/>
          </p:cNvSpPr>
          <p:nvPr/>
        </p:nvSpPr>
        <p:spPr bwMode="auto">
          <a:xfrm rot="16200000">
            <a:off x="2378969" y="3175838"/>
            <a:ext cx="10836" cy="1443580"/>
          </a:xfrm>
          <a:prstGeom prst="line">
            <a:avLst/>
          </a:prstGeom>
          <a:ln w="63500" cap="sq">
            <a:solidFill>
              <a:schemeClr val="accent1"/>
            </a:solidFill>
            <a:prstDash val="solid"/>
            <a:miter lim="800000"/>
            <a:headEnd type="none" w="med" len="sm"/>
            <a:tailEnd type="triangle" w="med" len="sm"/>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84" name="Straight Connector 1024003"/>
          <p:cNvSpPr>
            <a:spLocks noChangeShapeType="1"/>
          </p:cNvSpPr>
          <p:nvPr/>
        </p:nvSpPr>
        <p:spPr bwMode="auto">
          <a:xfrm rot="16200000" flipH="1" flipV="1">
            <a:off x="3469429" y="4726518"/>
            <a:ext cx="528546" cy="1"/>
          </a:xfrm>
          <a:prstGeom prst="line">
            <a:avLst/>
          </a:prstGeom>
          <a:ln w="63500" cap="sq">
            <a:solidFill>
              <a:schemeClr val="accent1"/>
            </a:solidFill>
            <a:prstDash val="solid"/>
            <a:miter lim="800000"/>
            <a:headEnd type="none" w="med" len="sm"/>
            <a:tailEnd type="triangle" w="med" len="sm"/>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pic>
        <p:nvPicPr>
          <p:cNvPr id="85" name="Picture 6"/>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7643320" y="1995438"/>
            <a:ext cx="1585894" cy="886443"/>
          </a:xfrm>
          <a:prstGeom prst="rect">
            <a:avLst/>
          </a:prstGeom>
          <a:noFill/>
          <a:extLst>
            <a:ext uri="{909E8E84-426E-40DD-AFC4-6F175D3DCCD1}">
              <a14:hiddenFill xmlns:a14="http://schemas.microsoft.com/office/drawing/2010/main">
                <a:solidFill>
                  <a:srgbClr val="FFFFFF"/>
                </a:solidFill>
              </a14:hiddenFill>
            </a:ext>
          </a:extLst>
        </p:spPr>
      </p:pic>
      <p:sp>
        <p:nvSpPr>
          <p:cNvPr id="87" name="TextBox 86"/>
          <p:cNvSpPr txBox="1"/>
          <p:nvPr/>
        </p:nvSpPr>
        <p:spPr>
          <a:xfrm>
            <a:off x="8010672" y="2373291"/>
            <a:ext cx="1330067" cy="544765"/>
          </a:xfrm>
          <a:prstGeom prst="rect">
            <a:avLst/>
          </a:prstGeom>
          <a:noFill/>
        </p:spPr>
        <p:txBody>
          <a:bodyPr wrap="square" lIns="182880" tIns="146304" rIns="182880" bIns="146304" rtlCol="0">
            <a:spAutoFit/>
          </a:bodyPr>
          <a:lstStyle/>
          <a:p>
            <a:pPr>
              <a:lnSpc>
                <a:spcPct val="90000"/>
              </a:lnSpc>
              <a:spcAft>
                <a:spcPts val="600"/>
              </a:spcAft>
            </a:pPr>
            <a:r>
              <a:rPr lang="en-US" b="1" dirty="0" smtClean="0">
                <a:solidFill>
                  <a:schemeClr val="accent1"/>
                </a:solidFill>
              </a:rPr>
              <a:t>Internet</a:t>
            </a:r>
          </a:p>
        </p:txBody>
      </p:sp>
      <p:sp>
        <p:nvSpPr>
          <p:cNvPr id="110" name="Straight Connector 1024003"/>
          <p:cNvSpPr>
            <a:spLocks noChangeShapeType="1"/>
          </p:cNvSpPr>
          <p:nvPr/>
        </p:nvSpPr>
        <p:spPr bwMode="auto">
          <a:xfrm rot="16200000" flipH="1">
            <a:off x="10025805" y="4677929"/>
            <a:ext cx="724619" cy="5617"/>
          </a:xfrm>
          <a:prstGeom prst="line">
            <a:avLst/>
          </a:prstGeom>
          <a:ln w="76200" cap="sq">
            <a:solidFill>
              <a:schemeClr val="accent5"/>
            </a:solidFill>
            <a:prstDash val="solid"/>
            <a:miter lim="800000"/>
            <a:headEnd type="none" w="med" len="sm"/>
            <a:tailEnd type="triangle" w="med" len="sm"/>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119" name="TextBox 118"/>
          <p:cNvSpPr txBox="1"/>
          <p:nvPr/>
        </p:nvSpPr>
        <p:spPr>
          <a:xfrm>
            <a:off x="274319" y="1371939"/>
            <a:ext cx="2794103"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Exchange 2010 </a:t>
            </a:r>
          </a:p>
        </p:txBody>
      </p:sp>
      <p:sp>
        <p:nvSpPr>
          <p:cNvPr id="120" name="TextBox 119"/>
          <p:cNvSpPr txBox="1"/>
          <p:nvPr/>
        </p:nvSpPr>
        <p:spPr>
          <a:xfrm>
            <a:off x="5250311" y="1347890"/>
            <a:ext cx="2794103"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Exchange 2016 </a:t>
            </a:r>
          </a:p>
        </p:txBody>
      </p:sp>
      <p:sp>
        <p:nvSpPr>
          <p:cNvPr id="123" name="TextBox 122"/>
          <p:cNvSpPr txBox="1"/>
          <p:nvPr/>
        </p:nvSpPr>
        <p:spPr>
          <a:xfrm>
            <a:off x="10323098" y="4477538"/>
            <a:ext cx="811840" cy="467416"/>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SMTP</a:t>
            </a:r>
          </a:p>
        </p:txBody>
      </p:sp>
      <p:grpSp>
        <p:nvGrpSpPr>
          <p:cNvPr id="71" name="Group 70"/>
          <p:cNvGrpSpPr/>
          <p:nvPr/>
        </p:nvGrpSpPr>
        <p:grpSpPr>
          <a:xfrm>
            <a:off x="2132124" y="3350229"/>
            <a:ext cx="338554" cy="3488338"/>
            <a:chOff x="2616819" y="1940272"/>
            <a:chExt cx="308144" cy="5006547"/>
          </a:xfrm>
        </p:grpSpPr>
        <p:cxnSp>
          <p:nvCxnSpPr>
            <p:cNvPr id="73" name="Straight Connector 72"/>
            <p:cNvCxnSpPr/>
            <p:nvPr/>
          </p:nvCxnSpPr>
          <p:spPr>
            <a:xfrm>
              <a:off x="2912789" y="1940272"/>
              <a:ext cx="0" cy="4674537"/>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rot="16200000">
              <a:off x="1662198" y="5684055"/>
              <a:ext cx="2217385" cy="308144"/>
            </a:xfrm>
            <a:prstGeom prst="rect">
              <a:avLst/>
            </a:prstGeom>
          </p:spPr>
          <p:txBody>
            <a:bodyPr wrap="none">
              <a:spAutoFit/>
            </a:bodyPr>
            <a:lstStyle/>
            <a:p>
              <a:pPr algn="r"/>
              <a:r>
                <a:rPr lang="en-US" sz="1600" b="1" dirty="0" smtClean="0"/>
                <a:t>Site Boundary</a:t>
              </a:r>
              <a:endParaRPr lang="en-US" sz="1600" dirty="0"/>
            </a:p>
          </p:txBody>
        </p:sp>
      </p:grpSp>
      <p:sp>
        <p:nvSpPr>
          <p:cNvPr id="66" name="Rounded Rectangle 65"/>
          <p:cNvSpPr/>
          <p:nvPr/>
        </p:nvSpPr>
        <p:spPr>
          <a:xfrm>
            <a:off x="6469220" y="3934587"/>
            <a:ext cx="1699706" cy="368947"/>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sz="1200" dirty="0" smtClean="0">
                <a:solidFill>
                  <a:schemeClr val="bg1"/>
                </a:solidFill>
              </a:rPr>
              <a:t>Frontend Transport</a:t>
            </a:r>
            <a:endParaRPr lang="en-US" sz="1050" dirty="0">
              <a:solidFill>
                <a:schemeClr val="bg1"/>
              </a:solidFill>
            </a:endParaRPr>
          </a:p>
        </p:txBody>
      </p:sp>
      <p:sp>
        <p:nvSpPr>
          <p:cNvPr id="69" name="Rounded Rectangle 68"/>
          <p:cNvSpPr/>
          <p:nvPr/>
        </p:nvSpPr>
        <p:spPr>
          <a:xfrm>
            <a:off x="9821993" y="3951266"/>
            <a:ext cx="1699706" cy="368947"/>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sz="1200" dirty="0" smtClean="0">
                <a:solidFill>
                  <a:schemeClr val="bg1"/>
                </a:solidFill>
              </a:rPr>
              <a:t>Frontend Transport</a:t>
            </a:r>
            <a:endParaRPr lang="en-US" sz="1050" dirty="0">
              <a:solidFill>
                <a:schemeClr val="bg1"/>
              </a:solidFill>
            </a:endParaRPr>
          </a:p>
        </p:txBody>
      </p:sp>
      <p:sp>
        <p:nvSpPr>
          <p:cNvPr id="93" name="Straight Connector 1024003"/>
          <p:cNvSpPr>
            <a:spLocks noChangeShapeType="1"/>
          </p:cNvSpPr>
          <p:nvPr/>
        </p:nvSpPr>
        <p:spPr bwMode="auto">
          <a:xfrm rot="16200000" flipH="1" flipV="1">
            <a:off x="9825981" y="3484839"/>
            <a:ext cx="1118654" cy="1"/>
          </a:xfrm>
          <a:prstGeom prst="line">
            <a:avLst/>
          </a:prstGeom>
          <a:ln w="76200" cap="sq">
            <a:solidFill>
              <a:schemeClr val="accent5"/>
            </a:solidFill>
            <a:prstDash val="solid"/>
            <a:miter lim="800000"/>
            <a:headEnd type="none" w="med" len="sm"/>
            <a:tailEnd type="triangle" w="med" len="sm"/>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Tree>
    <p:extLst>
      <p:ext uri="{BB962C8B-B14F-4D97-AF65-F5344CB8AC3E}">
        <p14:creationId xmlns:p14="http://schemas.microsoft.com/office/powerpoint/2010/main" val="263800685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p:nvPr/>
        </p:nvSpPr>
        <p:spPr>
          <a:xfrm>
            <a:off x="5814402" y="3453857"/>
            <a:ext cx="2150913" cy="9879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88" name="Rectangle 87"/>
          <p:cNvSpPr/>
          <p:nvPr/>
        </p:nvSpPr>
        <p:spPr>
          <a:xfrm>
            <a:off x="5433698" y="3350229"/>
            <a:ext cx="6827575" cy="341070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58" tIns="46629" rIns="93258" bIns="46629" rtlCol="0" anchor="t"/>
          <a:lstStyle/>
          <a:p>
            <a:r>
              <a:rPr lang="en-US" sz="1836" b="1" dirty="0" smtClean="0">
                <a:latin typeface="+mj-lt"/>
              </a:rPr>
              <a:t>DAG</a:t>
            </a:r>
            <a:endParaRPr lang="en-US" sz="1836" b="1" dirty="0">
              <a:latin typeface="+mj-lt"/>
            </a:endParaRPr>
          </a:p>
        </p:txBody>
      </p:sp>
      <p:pic>
        <p:nvPicPr>
          <p:cNvPr id="89"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126264" y="3947843"/>
            <a:ext cx="732046" cy="1873217"/>
          </a:xfrm>
          <a:prstGeom prst="rect">
            <a:avLst/>
          </a:prstGeom>
          <a:noFill/>
          <a:extLst>
            <a:ext uri="{909E8E84-426E-40DD-AFC4-6F175D3DCCD1}">
              <a14:hiddenFill xmlns:a14="http://schemas.microsoft.com/office/drawing/2010/main">
                <a:solidFill>
                  <a:srgbClr val="FFFFFF"/>
                </a:solidFill>
              </a14:hiddenFill>
            </a:ext>
          </a:extLst>
        </p:spPr>
      </p:pic>
      <p:sp>
        <p:nvSpPr>
          <p:cNvPr id="90" name="Rounded Rectangle 89"/>
          <p:cNvSpPr/>
          <p:nvPr/>
        </p:nvSpPr>
        <p:spPr>
          <a:xfrm>
            <a:off x="6605772" y="5026985"/>
            <a:ext cx="1708353" cy="35783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dirty="0" smtClean="0">
                <a:solidFill>
                  <a:schemeClr val="bg1"/>
                </a:solidFill>
              </a:rPr>
              <a:t>Transport</a:t>
            </a:r>
            <a:endParaRPr lang="en-US" sz="1400" dirty="0">
              <a:solidFill>
                <a:schemeClr val="bg1"/>
              </a:solidFill>
            </a:endParaRPr>
          </a:p>
        </p:txBody>
      </p:sp>
      <p:sp>
        <p:nvSpPr>
          <p:cNvPr id="94" name="TextBox 93"/>
          <p:cNvSpPr txBox="1"/>
          <p:nvPr/>
        </p:nvSpPr>
        <p:spPr>
          <a:xfrm>
            <a:off x="9557566" y="2949353"/>
            <a:ext cx="811840" cy="467416"/>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SMTP</a:t>
            </a:r>
          </a:p>
        </p:txBody>
      </p:sp>
      <p:pic>
        <p:nvPicPr>
          <p:cNvPr id="99"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416857" y="3960861"/>
            <a:ext cx="735742" cy="1882675"/>
          </a:xfrm>
          <a:prstGeom prst="rect">
            <a:avLst/>
          </a:prstGeom>
          <a:noFill/>
          <a:extLst>
            <a:ext uri="{909E8E84-426E-40DD-AFC4-6F175D3DCCD1}">
              <a14:hiddenFill xmlns:a14="http://schemas.microsoft.com/office/drawing/2010/main">
                <a:solidFill>
                  <a:srgbClr val="FFFFFF"/>
                </a:solidFill>
              </a14:hiddenFill>
            </a:ext>
          </a:extLst>
        </p:spPr>
      </p:pic>
      <p:sp>
        <p:nvSpPr>
          <p:cNvPr id="102" name="Rounded Rectangle 101"/>
          <p:cNvSpPr/>
          <p:nvPr/>
        </p:nvSpPr>
        <p:spPr>
          <a:xfrm>
            <a:off x="9897290" y="5044525"/>
            <a:ext cx="1708353" cy="35783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dirty="0" smtClean="0">
                <a:solidFill>
                  <a:schemeClr val="bg1"/>
                </a:solidFill>
              </a:rPr>
              <a:t>Transport</a:t>
            </a:r>
            <a:endParaRPr lang="en-US" sz="1400" dirty="0">
              <a:solidFill>
                <a:schemeClr val="bg1"/>
              </a:solidFill>
            </a:endParaRPr>
          </a:p>
        </p:txBody>
      </p:sp>
      <p:sp>
        <p:nvSpPr>
          <p:cNvPr id="106" name="Can 105"/>
          <p:cNvSpPr/>
          <p:nvPr/>
        </p:nvSpPr>
        <p:spPr>
          <a:xfrm>
            <a:off x="9987805" y="6008941"/>
            <a:ext cx="745841" cy="641562"/>
          </a:xfrm>
          <a:prstGeom prst="can">
            <a:avLst/>
          </a:prstGeom>
          <a:solidFill>
            <a:schemeClr val="accent2"/>
          </a:solidFill>
          <a:ln w="25400">
            <a:solidFill>
              <a:schemeClr val="tx1"/>
            </a:solidFill>
          </a:ln>
          <a:effectLst/>
        </p:spPr>
        <p:style>
          <a:lnRef idx="1">
            <a:schemeClr val="dk1"/>
          </a:lnRef>
          <a:fillRef idx="3">
            <a:schemeClr val="dk1"/>
          </a:fillRef>
          <a:effectRef idx="2">
            <a:schemeClr val="dk1"/>
          </a:effectRef>
          <a:fontRef idx="minor">
            <a:schemeClr val="lt1"/>
          </a:fontRef>
        </p:style>
        <p:txBody>
          <a:bodyPr lIns="93258" tIns="46629" rIns="93258" bIns="46629" rtlCol="0" anchor="ctr"/>
          <a:lstStyle/>
          <a:p>
            <a:pPr algn="ctr"/>
            <a:endParaRPr lang="en-US" dirty="0">
              <a:solidFill>
                <a:schemeClr val="bg1"/>
              </a:solidFill>
            </a:endParaRPr>
          </a:p>
        </p:txBody>
      </p:sp>
      <p:pic>
        <p:nvPicPr>
          <p:cNvPr id="107" name="Picture 5" descr="W:\Open Engagements\Productivity\MS-Unified Communications\#1601 BizProd MOD Team Core Content Work\New Iconography\People\GroupOfPeople_060812.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1004"/>
          <a:stretch/>
        </p:blipFill>
        <p:spPr bwMode="auto">
          <a:xfrm>
            <a:off x="9752301" y="5934859"/>
            <a:ext cx="1050151" cy="619459"/>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5" descr="W:\Open Engagements\Productivity\MS-Unified Communications\#1601 BizProd MOD Team Core Content Work\New Iconography\People\GroupOfPeople_060812.png"/>
          <p:cNvPicPr>
            <a:picLocks noChangeAspect="1" noChangeArrowheads="1"/>
          </p:cNvPicPr>
          <p:nvPr/>
        </p:nvPicPr>
        <p:blipFill rotWithShape="1">
          <a:blip r:embed="rId5" cstate="print">
            <a:duotone>
              <a:prstClr val="black"/>
              <a:schemeClr val="accent1">
                <a:tint val="45000"/>
                <a:satMod val="400000"/>
              </a:schemeClr>
            </a:duotone>
            <a:extLst>
              <a:ext uri="{BEBA8EAE-BF5A-486C-A8C5-ECC9F3942E4B}">
                <a14:imgProps xmlns:a14="http://schemas.microsoft.com/office/drawing/2010/main">
                  <a14:imgLayer r:embed="rId6">
                    <a14:imgEffect>
                      <a14:backgroundRemoval t="5776" b="57040" l="9747" r="89892">
                        <a14:foregroundMark x1="41877" y1="57040" x2="41877" y2="57040"/>
                        <a14:foregroundMark x1="48736" y1="44404" x2="48736" y2="44404"/>
                        <a14:foregroundMark x1="57762" y1="48736" x2="57762" y2="48736"/>
                        <a14:foregroundMark x1="57762" y1="39350" x2="57762" y2="39350"/>
                        <a14:foregroundMark x1="63177" y1="55235" x2="63177" y2="55235"/>
                        <a14:foregroundMark x1="48014" y1="14440" x2="48014" y2="14440"/>
                        <a14:backgroundMark x1="25632" y1="37906" x2="25632" y2="37906"/>
                      </a14:backgroundRemoval>
                    </a14:imgEffect>
                  </a14:imgLayer>
                </a14:imgProps>
              </a:ext>
              <a:ext uri="{28A0092B-C50C-407E-A947-70E740481C1C}">
                <a14:useLocalDpi xmlns:a14="http://schemas.microsoft.com/office/drawing/2010/main" val="0"/>
              </a:ext>
            </a:extLst>
          </a:blip>
          <a:srcRect b="41004"/>
          <a:stretch/>
        </p:blipFill>
        <p:spPr bwMode="auto">
          <a:xfrm>
            <a:off x="9752352" y="5933381"/>
            <a:ext cx="1050151" cy="619459"/>
          </a:xfrm>
          <a:prstGeom prst="rect">
            <a:avLst/>
          </a:prstGeom>
          <a:noFill/>
          <a:extLst>
            <a:ext uri="{909E8E84-426E-40DD-AFC4-6F175D3DCCD1}">
              <a14:hiddenFill xmlns:a14="http://schemas.microsoft.com/office/drawing/2010/main">
                <a:solidFill>
                  <a:srgbClr val="FFFFFF"/>
                </a:solidFill>
              </a14:hiddenFill>
            </a:ext>
          </a:extLst>
        </p:spPr>
      </p:pic>
      <p:sp>
        <p:nvSpPr>
          <p:cNvPr id="116" name="Can 115"/>
          <p:cNvSpPr/>
          <p:nvPr/>
        </p:nvSpPr>
        <p:spPr>
          <a:xfrm>
            <a:off x="6670291" y="5996168"/>
            <a:ext cx="745841" cy="641562"/>
          </a:xfrm>
          <a:prstGeom prst="can">
            <a:avLst/>
          </a:prstGeom>
          <a:solidFill>
            <a:schemeClr val="accent2"/>
          </a:solidFill>
          <a:ln w="25400">
            <a:solidFill>
              <a:schemeClr val="tx1"/>
            </a:solidFill>
          </a:ln>
          <a:effectLst/>
        </p:spPr>
        <p:style>
          <a:lnRef idx="1">
            <a:schemeClr val="dk1"/>
          </a:lnRef>
          <a:fillRef idx="3">
            <a:schemeClr val="dk1"/>
          </a:fillRef>
          <a:effectRef idx="2">
            <a:schemeClr val="dk1"/>
          </a:effectRef>
          <a:fontRef idx="minor">
            <a:schemeClr val="lt1"/>
          </a:fontRef>
        </p:style>
        <p:txBody>
          <a:bodyPr lIns="93258" tIns="46629" rIns="93258" bIns="46629" rtlCol="0" anchor="ctr"/>
          <a:lstStyle/>
          <a:p>
            <a:pPr algn="ctr"/>
            <a:r>
              <a:rPr lang="en-US" dirty="0" smtClean="0">
                <a:solidFill>
                  <a:schemeClr val="bg1"/>
                </a:solidFill>
              </a:rPr>
              <a:t>MBX</a:t>
            </a:r>
            <a:endParaRPr lang="en-US" dirty="0">
              <a:solidFill>
                <a:schemeClr val="bg1"/>
              </a:solidFill>
            </a:endParaRPr>
          </a:p>
        </p:txBody>
      </p:sp>
      <p:pic>
        <p:nvPicPr>
          <p:cNvPr id="124" name="Picture 123"/>
          <p:cNvPicPr>
            <a:picLocks noChangeAspect="1" noChangeArrowheads="1"/>
          </p:cNvPicPr>
          <p:nvPr/>
        </p:nvPicPr>
        <p:blipFill>
          <a:blip r:embed="rId7" cstate="print">
            <a:duotone>
              <a:schemeClr val="accent3">
                <a:shade val="45000"/>
                <a:satMod val="135000"/>
              </a:schemeClr>
              <a:prstClr val="white"/>
            </a:duotone>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10602116" y="3053298"/>
            <a:ext cx="279510" cy="191839"/>
          </a:xfrm>
          <a:prstGeom prst="rect">
            <a:avLst/>
          </a:prstGeom>
          <a:noFill/>
          <a:extLst/>
        </p:spPr>
      </p:pic>
      <p:sp>
        <p:nvSpPr>
          <p:cNvPr id="125" name="TextBox 124"/>
          <p:cNvSpPr txBox="1"/>
          <p:nvPr/>
        </p:nvSpPr>
        <p:spPr>
          <a:xfrm>
            <a:off x="8048166" y="3222945"/>
            <a:ext cx="1004680" cy="544765"/>
          </a:xfrm>
          <a:prstGeom prst="rect">
            <a:avLst/>
          </a:prstGeom>
          <a:noFill/>
        </p:spPr>
        <p:txBody>
          <a:bodyPr wrap="squar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Site A</a:t>
            </a:r>
          </a:p>
        </p:txBody>
      </p:sp>
      <p:sp>
        <p:nvSpPr>
          <p:cNvPr id="126" name="TextBox 125"/>
          <p:cNvSpPr txBox="1"/>
          <p:nvPr/>
        </p:nvSpPr>
        <p:spPr>
          <a:xfrm>
            <a:off x="8687090" y="3222945"/>
            <a:ext cx="1043704" cy="544765"/>
          </a:xfrm>
          <a:prstGeom prst="rect">
            <a:avLst/>
          </a:prstGeom>
          <a:noFill/>
        </p:spPr>
        <p:txBody>
          <a:bodyPr wrap="squar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Site B</a:t>
            </a:r>
          </a:p>
        </p:txBody>
      </p:sp>
      <p:grpSp>
        <p:nvGrpSpPr>
          <p:cNvPr id="127" name="Group 126"/>
          <p:cNvGrpSpPr/>
          <p:nvPr/>
        </p:nvGrpSpPr>
        <p:grpSpPr>
          <a:xfrm>
            <a:off x="8521704" y="3352518"/>
            <a:ext cx="338554" cy="3488338"/>
            <a:chOff x="2616819" y="1940272"/>
            <a:chExt cx="308144" cy="5006547"/>
          </a:xfrm>
        </p:grpSpPr>
        <p:cxnSp>
          <p:nvCxnSpPr>
            <p:cNvPr id="128" name="Straight Connector 127"/>
            <p:cNvCxnSpPr/>
            <p:nvPr/>
          </p:nvCxnSpPr>
          <p:spPr>
            <a:xfrm>
              <a:off x="2912789" y="1940272"/>
              <a:ext cx="0" cy="4674537"/>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9" name="Rectangle 128"/>
            <p:cNvSpPr/>
            <p:nvPr/>
          </p:nvSpPr>
          <p:spPr>
            <a:xfrm rot="16200000">
              <a:off x="1662198" y="5684055"/>
              <a:ext cx="2217385" cy="308144"/>
            </a:xfrm>
            <a:prstGeom prst="rect">
              <a:avLst/>
            </a:prstGeom>
          </p:spPr>
          <p:txBody>
            <a:bodyPr wrap="none">
              <a:spAutoFit/>
            </a:bodyPr>
            <a:lstStyle/>
            <a:p>
              <a:pPr algn="r"/>
              <a:r>
                <a:rPr lang="en-US" sz="1600" b="1" dirty="0" smtClean="0"/>
                <a:t>Site Boundary</a:t>
              </a:r>
              <a:endParaRPr lang="en-US" sz="1600" dirty="0"/>
            </a:p>
          </p:txBody>
        </p:sp>
      </p:grpSp>
      <p:sp>
        <p:nvSpPr>
          <p:cNvPr id="130" name="Rounded Rectangle 129"/>
          <p:cNvSpPr/>
          <p:nvPr/>
        </p:nvSpPr>
        <p:spPr>
          <a:xfrm>
            <a:off x="6595334" y="5467483"/>
            <a:ext cx="1708353" cy="35783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sz="1400" dirty="0" smtClean="0">
                <a:solidFill>
                  <a:schemeClr val="bg1"/>
                </a:solidFill>
              </a:rPr>
              <a:t>Mailbox Transport</a:t>
            </a:r>
            <a:endParaRPr lang="en-US" sz="1100" dirty="0">
              <a:solidFill>
                <a:schemeClr val="bg1"/>
              </a:solidFill>
            </a:endParaRPr>
          </a:p>
        </p:txBody>
      </p:sp>
      <p:sp>
        <p:nvSpPr>
          <p:cNvPr id="131" name="Rounded Rectangle 130"/>
          <p:cNvSpPr/>
          <p:nvPr/>
        </p:nvSpPr>
        <p:spPr>
          <a:xfrm>
            <a:off x="9904286" y="5469571"/>
            <a:ext cx="1708353" cy="35783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sz="1400" dirty="0" smtClean="0">
                <a:solidFill>
                  <a:schemeClr val="bg1"/>
                </a:solidFill>
              </a:rPr>
              <a:t>Mailbox Transport</a:t>
            </a:r>
            <a:endParaRPr lang="en-US" sz="1100" dirty="0">
              <a:solidFill>
                <a:schemeClr val="bg1"/>
              </a:solidFill>
            </a:endParaRPr>
          </a:p>
        </p:txBody>
      </p:sp>
      <p:sp>
        <p:nvSpPr>
          <p:cNvPr id="2" name="Title 1"/>
          <p:cNvSpPr>
            <a:spLocks noGrp="1"/>
          </p:cNvSpPr>
          <p:nvPr>
            <p:ph type="title"/>
          </p:nvPr>
        </p:nvSpPr>
        <p:spPr>
          <a:xfrm>
            <a:off x="308273" y="294081"/>
            <a:ext cx="11889564" cy="917575"/>
          </a:xfrm>
        </p:spPr>
        <p:txBody>
          <a:bodyPr/>
          <a:lstStyle/>
          <a:p>
            <a:r>
              <a:rPr lang="en-US" dirty="0" smtClean="0"/>
              <a:t>Mail Delivery Overview</a:t>
            </a:r>
            <a:endParaRPr lang="en-US" dirty="0"/>
          </a:p>
        </p:txBody>
      </p:sp>
      <p:sp>
        <p:nvSpPr>
          <p:cNvPr id="5" name="Rectangle 4"/>
          <p:cNvSpPr/>
          <p:nvPr/>
        </p:nvSpPr>
        <p:spPr>
          <a:xfrm>
            <a:off x="433567" y="3444399"/>
            <a:ext cx="1194468" cy="9879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89251" y="3507319"/>
            <a:ext cx="433894" cy="881818"/>
          </a:xfrm>
          <a:prstGeom prst="rect">
            <a:avLst/>
          </a:prstGeom>
          <a:solidFill>
            <a:schemeClr val="accent2"/>
          </a:solidFill>
          <a:extLst/>
        </p:spPr>
      </p:pic>
      <p:sp>
        <p:nvSpPr>
          <p:cNvPr id="7" name="Rectangle 6"/>
          <p:cNvSpPr/>
          <p:nvPr/>
        </p:nvSpPr>
        <p:spPr>
          <a:xfrm>
            <a:off x="412544" y="4960919"/>
            <a:ext cx="3921704" cy="140574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58" tIns="46629" rIns="93258" bIns="46629" rtlCol="0" anchor="t"/>
          <a:lstStyle/>
          <a:p>
            <a:r>
              <a:rPr lang="en-US" sz="1836" b="1" dirty="0" smtClean="0">
                <a:latin typeface="+mj-lt"/>
              </a:rPr>
              <a:t>DAG</a:t>
            </a:r>
            <a:endParaRPr lang="en-US" sz="1836" b="1" dirty="0">
              <a:latin typeface="+mj-lt"/>
            </a:endParaRPr>
          </a:p>
        </p:txBody>
      </p:sp>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633004" y="5030408"/>
            <a:ext cx="479573" cy="1227169"/>
          </a:xfrm>
          <a:prstGeom prst="rect">
            <a:avLst/>
          </a:prstGeom>
          <a:noFill/>
          <a:extLst>
            <a:ext uri="{909E8E84-426E-40DD-AFC4-6F175D3DCCD1}">
              <a14:hiddenFill xmlns:a14="http://schemas.microsoft.com/office/drawing/2010/main">
                <a:solidFill>
                  <a:srgbClr val="FFFFFF"/>
                </a:solidFill>
              </a14:hiddenFill>
            </a:ext>
          </a:extLst>
        </p:spPr>
      </p:pic>
      <p:sp>
        <p:nvSpPr>
          <p:cNvPr id="11" name="Can 10"/>
          <p:cNvSpPr/>
          <p:nvPr/>
        </p:nvSpPr>
        <p:spPr>
          <a:xfrm>
            <a:off x="970997" y="5606251"/>
            <a:ext cx="745841" cy="641562"/>
          </a:xfrm>
          <a:prstGeom prst="can">
            <a:avLst/>
          </a:prstGeom>
          <a:solidFill>
            <a:schemeClr val="accent2"/>
          </a:solidFill>
          <a:ln w="25400">
            <a:solidFill>
              <a:schemeClr val="tx1"/>
            </a:solidFill>
          </a:ln>
          <a:effectLst/>
        </p:spPr>
        <p:style>
          <a:lnRef idx="1">
            <a:schemeClr val="dk1"/>
          </a:lnRef>
          <a:fillRef idx="3">
            <a:schemeClr val="dk1"/>
          </a:fillRef>
          <a:effectRef idx="2">
            <a:schemeClr val="dk1"/>
          </a:effectRef>
          <a:fontRef idx="minor">
            <a:schemeClr val="lt1"/>
          </a:fontRef>
        </p:style>
        <p:txBody>
          <a:bodyPr lIns="93258" tIns="46629" rIns="93258" bIns="46629" rtlCol="0" anchor="ctr"/>
          <a:lstStyle/>
          <a:p>
            <a:pPr algn="ctr"/>
            <a:r>
              <a:rPr lang="en-US" dirty="0" smtClean="0">
                <a:solidFill>
                  <a:schemeClr val="bg1"/>
                </a:solidFill>
              </a:rPr>
              <a:t>MBX</a:t>
            </a:r>
            <a:endParaRPr lang="en-US" dirty="0">
              <a:solidFill>
                <a:schemeClr val="bg1"/>
              </a:solidFill>
            </a:endParaRPr>
          </a:p>
        </p:txBody>
      </p:sp>
      <p:sp>
        <p:nvSpPr>
          <p:cNvPr id="13" name="Rounded Rectangle 12"/>
          <p:cNvSpPr/>
          <p:nvPr/>
        </p:nvSpPr>
        <p:spPr>
          <a:xfrm>
            <a:off x="494268" y="3675149"/>
            <a:ext cx="830035" cy="35783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dirty="0" smtClean="0">
                <a:solidFill>
                  <a:schemeClr val="bg1"/>
                </a:solidFill>
              </a:rPr>
              <a:t>HUB</a:t>
            </a:r>
            <a:endParaRPr lang="en-US" sz="1400" dirty="0">
              <a:solidFill>
                <a:schemeClr val="bg1"/>
              </a:solidFill>
            </a:endParaRPr>
          </a:p>
        </p:txBody>
      </p:sp>
      <p:sp>
        <p:nvSpPr>
          <p:cNvPr id="17" name="Rectangle 16"/>
          <p:cNvSpPr/>
          <p:nvPr/>
        </p:nvSpPr>
        <p:spPr>
          <a:xfrm>
            <a:off x="3139975" y="3449659"/>
            <a:ext cx="1194468" cy="9879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pic>
        <p:nvPicPr>
          <p:cNvPr id="18"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795659" y="3512579"/>
            <a:ext cx="433894" cy="881818"/>
          </a:xfrm>
          <a:prstGeom prst="rect">
            <a:avLst/>
          </a:prstGeom>
          <a:solidFill>
            <a:schemeClr val="accent2"/>
          </a:solidFill>
          <a:extLst/>
        </p:spPr>
      </p:pic>
      <p:sp>
        <p:nvSpPr>
          <p:cNvPr id="19" name="Rounded Rectangle 18"/>
          <p:cNvSpPr/>
          <p:nvPr/>
        </p:nvSpPr>
        <p:spPr>
          <a:xfrm>
            <a:off x="3200676" y="3680409"/>
            <a:ext cx="830035" cy="35783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dirty="0" smtClean="0">
                <a:solidFill>
                  <a:schemeClr val="bg1"/>
                </a:solidFill>
              </a:rPr>
              <a:t>HUB</a:t>
            </a:r>
            <a:endParaRPr lang="en-US" sz="1400" dirty="0">
              <a:solidFill>
                <a:schemeClr val="bg1"/>
              </a:solidFill>
            </a:endParaRPr>
          </a:p>
        </p:txBody>
      </p:sp>
      <p:sp>
        <p:nvSpPr>
          <p:cNvPr id="22" name="Straight Connector 1024003"/>
          <p:cNvSpPr>
            <a:spLocks noChangeShapeType="1"/>
          </p:cNvSpPr>
          <p:nvPr/>
        </p:nvSpPr>
        <p:spPr bwMode="auto">
          <a:xfrm rot="16200000" flipH="1" flipV="1">
            <a:off x="766527" y="3189786"/>
            <a:ext cx="528546" cy="1"/>
          </a:xfrm>
          <a:prstGeom prst="line">
            <a:avLst/>
          </a:prstGeom>
          <a:ln w="63500" cap="sq">
            <a:solidFill>
              <a:schemeClr val="accent1"/>
            </a:solidFill>
            <a:prstDash val="solid"/>
            <a:miter lim="800000"/>
            <a:headEnd type="none" w="med" len="sm"/>
            <a:tailEnd type="triangle" w="med" len="sm"/>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24" name="Straight Connector 1024003"/>
          <p:cNvSpPr>
            <a:spLocks noChangeShapeType="1"/>
          </p:cNvSpPr>
          <p:nvPr/>
        </p:nvSpPr>
        <p:spPr bwMode="auto">
          <a:xfrm rot="16200000" flipH="1" flipV="1">
            <a:off x="3431687" y="3189786"/>
            <a:ext cx="528546" cy="1"/>
          </a:xfrm>
          <a:prstGeom prst="line">
            <a:avLst/>
          </a:prstGeom>
          <a:ln w="63500" cap="sq">
            <a:solidFill>
              <a:schemeClr val="accent1"/>
            </a:solidFill>
            <a:prstDash val="solid"/>
            <a:miter lim="800000"/>
            <a:headEnd type="none" w="med" len="sm"/>
            <a:tailEnd type="triangle" w="med" len="sm"/>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25" name="Rectangle 24"/>
          <p:cNvSpPr/>
          <p:nvPr/>
        </p:nvSpPr>
        <p:spPr>
          <a:xfrm>
            <a:off x="433567" y="1952849"/>
            <a:ext cx="3900681" cy="9480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chemeClr val="accent3"/>
              </a:solidFill>
            </a:endParaRPr>
          </a:p>
        </p:txBody>
      </p:sp>
      <p:sp>
        <p:nvSpPr>
          <p:cNvPr id="30" name="TextBox 29"/>
          <p:cNvSpPr txBox="1"/>
          <p:nvPr/>
        </p:nvSpPr>
        <p:spPr>
          <a:xfrm>
            <a:off x="3009030" y="2995621"/>
            <a:ext cx="811840" cy="467416"/>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SMTP</a:t>
            </a:r>
          </a:p>
        </p:txBody>
      </p:sp>
      <p:sp>
        <p:nvSpPr>
          <p:cNvPr id="47" name="Rectangle 46"/>
          <p:cNvSpPr/>
          <p:nvPr/>
        </p:nvSpPr>
        <p:spPr>
          <a:xfrm>
            <a:off x="5433698" y="1977462"/>
            <a:ext cx="6827575" cy="9480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chemeClr val="accent3"/>
              </a:solidFill>
            </a:endParaRPr>
          </a:p>
        </p:txBody>
      </p:sp>
      <p:sp>
        <p:nvSpPr>
          <p:cNvPr id="52" name="TextBox 51"/>
          <p:cNvSpPr txBox="1"/>
          <p:nvPr/>
        </p:nvSpPr>
        <p:spPr>
          <a:xfrm>
            <a:off x="9557566" y="2949353"/>
            <a:ext cx="811840" cy="467416"/>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SMTP</a:t>
            </a:r>
          </a:p>
        </p:txBody>
      </p:sp>
      <p:pic>
        <p:nvPicPr>
          <p:cNvPr id="62" name="Picture 6"/>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1626951" y="1967712"/>
            <a:ext cx="1585894" cy="886443"/>
          </a:xfrm>
          <a:prstGeom prst="rect">
            <a:avLst/>
          </a:prstGeom>
          <a:noFill/>
          <a:extLst>
            <a:ext uri="{909E8E84-426E-40DD-AFC4-6F175D3DCCD1}">
              <a14:hiddenFill xmlns:a14="http://schemas.microsoft.com/office/drawing/2010/main">
                <a:solidFill>
                  <a:srgbClr val="FFFFFF"/>
                </a:solidFill>
              </a14:hiddenFill>
            </a:ext>
          </a:extLst>
        </p:spPr>
      </p:pic>
      <p:cxnSp>
        <p:nvCxnSpPr>
          <p:cNvPr id="61" name="Straight Connector 60"/>
          <p:cNvCxnSpPr/>
          <p:nvPr/>
        </p:nvCxnSpPr>
        <p:spPr>
          <a:xfrm>
            <a:off x="4857892" y="1737783"/>
            <a:ext cx="0" cy="491884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65" name="Picture 64"/>
          <p:cNvPicPr>
            <a:picLocks noChangeAspect="1" noChangeArrowheads="1"/>
          </p:cNvPicPr>
          <p:nvPr/>
        </p:nvPicPr>
        <p:blipFill>
          <a:blip r:embed="rId7" cstate="print">
            <a:duotone>
              <a:schemeClr val="accent3">
                <a:shade val="45000"/>
                <a:satMod val="135000"/>
              </a:schemeClr>
              <a:prstClr val="white"/>
            </a:duotone>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3823299" y="3046526"/>
            <a:ext cx="279510" cy="191839"/>
          </a:xfrm>
          <a:prstGeom prst="rect">
            <a:avLst/>
          </a:prstGeom>
          <a:noFill/>
          <a:extLst/>
        </p:spPr>
      </p:pic>
      <p:sp>
        <p:nvSpPr>
          <p:cNvPr id="68" name="TextBox 67"/>
          <p:cNvSpPr txBox="1"/>
          <p:nvPr/>
        </p:nvSpPr>
        <p:spPr>
          <a:xfrm>
            <a:off x="1994303" y="2345565"/>
            <a:ext cx="1330067" cy="544765"/>
          </a:xfrm>
          <a:prstGeom prst="rect">
            <a:avLst/>
          </a:prstGeom>
          <a:noFill/>
        </p:spPr>
        <p:txBody>
          <a:bodyPr wrap="square" lIns="182880" tIns="146304" rIns="182880" bIns="146304" rtlCol="0">
            <a:spAutoFit/>
          </a:bodyPr>
          <a:lstStyle/>
          <a:p>
            <a:pPr>
              <a:lnSpc>
                <a:spcPct val="90000"/>
              </a:lnSpc>
              <a:spcAft>
                <a:spcPts val="600"/>
              </a:spcAft>
            </a:pPr>
            <a:r>
              <a:rPr lang="en-US" b="1" dirty="0" smtClean="0">
                <a:solidFill>
                  <a:schemeClr val="accent1"/>
                </a:solidFill>
              </a:rPr>
              <a:t>Internet</a:t>
            </a:r>
          </a:p>
        </p:txBody>
      </p:sp>
      <p:pic>
        <p:nvPicPr>
          <p:cNvPr id="67"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459567" y="5044525"/>
            <a:ext cx="479573" cy="1227169"/>
          </a:xfrm>
          <a:prstGeom prst="rect">
            <a:avLst/>
          </a:prstGeom>
          <a:noFill/>
          <a:extLst>
            <a:ext uri="{909E8E84-426E-40DD-AFC4-6F175D3DCCD1}">
              <a14:hiddenFill xmlns:a14="http://schemas.microsoft.com/office/drawing/2010/main">
                <a:solidFill>
                  <a:srgbClr val="FFFFFF"/>
                </a:solidFill>
              </a14:hiddenFill>
            </a:ext>
          </a:extLst>
        </p:spPr>
      </p:pic>
      <p:sp>
        <p:nvSpPr>
          <p:cNvPr id="70" name="Can 69"/>
          <p:cNvSpPr/>
          <p:nvPr/>
        </p:nvSpPr>
        <p:spPr>
          <a:xfrm>
            <a:off x="2783275" y="5658109"/>
            <a:ext cx="745841" cy="641562"/>
          </a:xfrm>
          <a:prstGeom prst="can">
            <a:avLst/>
          </a:prstGeom>
          <a:solidFill>
            <a:schemeClr val="accent2"/>
          </a:solidFill>
          <a:ln w="25400">
            <a:solidFill>
              <a:schemeClr val="tx1"/>
            </a:solidFill>
          </a:ln>
          <a:effectLst/>
        </p:spPr>
        <p:style>
          <a:lnRef idx="1">
            <a:schemeClr val="dk1"/>
          </a:lnRef>
          <a:fillRef idx="3">
            <a:schemeClr val="dk1"/>
          </a:fillRef>
          <a:effectRef idx="2">
            <a:schemeClr val="dk1"/>
          </a:effectRef>
          <a:fontRef idx="minor">
            <a:schemeClr val="lt1"/>
          </a:fontRef>
        </p:style>
        <p:txBody>
          <a:bodyPr lIns="93258" tIns="46629" rIns="93258" bIns="46629" rtlCol="0" anchor="ctr"/>
          <a:lstStyle/>
          <a:p>
            <a:pPr algn="ctr"/>
            <a:endParaRPr lang="en-US" dirty="0">
              <a:solidFill>
                <a:schemeClr val="bg1"/>
              </a:solidFill>
            </a:endParaRPr>
          </a:p>
        </p:txBody>
      </p:sp>
      <p:sp>
        <p:nvSpPr>
          <p:cNvPr id="72" name="TextBox 71"/>
          <p:cNvSpPr txBox="1"/>
          <p:nvPr/>
        </p:nvSpPr>
        <p:spPr>
          <a:xfrm>
            <a:off x="2406171" y="4505188"/>
            <a:ext cx="1043704" cy="544765"/>
          </a:xfrm>
          <a:prstGeom prst="rect">
            <a:avLst/>
          </a:prstGeom>
          <a:noFill/>
        </p:spPr>
        <p:txBody>
          <a:bodyPr wrap="squar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Site B</a:t>
            </a:r>
          </a:p>
        </p:txBody>
      </p:sp>
      <p:pic>
        <p:nvPicPr>
          <p:cNvPr id="74" name="Picture 5" descr="W:\Open Engagements\Productivity\MS-Unified Communications\#1601 BizProd MOD Team Core Content Work\New Iconography\People\GroupOfPeople_060812.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1004"/>
          <a:stretch/>
        </p:blipFill>
        <p:spPr bwMode="auto">
          <a:xfrm>
            <a:off x="2547771" y="5584027"/>
            <a:ext cx="1050151" cy="619459"/>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5" descr="W:\Open Engagements\Productivity\MS-Unified Communications\#1601 BizProd MOD Team Core Content Work\New Iconography\People\GroupOfPeople_060812.png"/>
          <p:cNvPicPr>
            <a:picLocks noChangeAspect="1" noChangeArrowheads="1"/>
          </p:cNvPicPr>
          <p:nvPr/>
        </p:nvPicPr>
        <p:blipFill rotWithShape="1">
          <a:blip r:embed="rId5" cstate="print">
            <a:duotone>
              <a:prstClr val="black"/>
              <a:schemeClr val="accent1">
                <a:tint val="45000"/>
                <a:satMod val="400000"/>
              </a:schemeClr>
            </a:duotone>
            <a:extLst>
              <a:ext uri="{BEBA8EAE-BF5A-486C-A8C5-ECC9F3942E4B}">
                <a14:imgProps xmlns:a14="http://schemas.microsoft.com/office/drawing/2010/main">
                  <a14:imgLayer r:embed="rId6">
                    <a14:imgEffect>
                      <a14:backgroundRemoval t="5776" b="57040" l="9747" r="89892">
                        <a14:foregroundMark x1="41877" y1="57040" x2="41877" y2="57040"/>
                        <a14:foregroundMark x1="48736" y1="44404" x2="48736" y2="44404"/>
                        <a14:foregroundMark x1="57762" y1="48736" x2="57762" y2="48736"/>
                        <a14:foregroundMark x1="57762" y1="39350" x2="57762" y2="39350"/>
                        <a14:foregroundMark x1="63177" y1="55235" x2="63177" y2="55235"/>
                        <a14:foregroundMark x1="48014" y1="14440" x2="48014" y2="14440"/>
                        <a14:backgroundMark x1="25632" y1="37906" x2="25632" y2="37906"/>
                      </a14:backgroundRemoval>
                    </a14:imgEffect>
                  </a14:imgLayer>
                </a14:imgProps>
              </a:ext>
              <a:ext uri="{28A0092B-C50C-407E-A947-70E740481C1C}">
                <a14:useLocalDpi xmlns:a14="http://schemas.microsoft.com/office/drawing/2010/main" val="0"/>
              </a:ext>
            </a:extLst>
          </a:blip>
          <a:srcRect b="41004"/>
          <a:stretch/>
        </p:blipFill>
        <p:spPr bwMode="auto">
          <a:xfrm>
            <a:off x="2547822" y="5582549"/>
            <a:ext cx="1050151" cy="619459"/>
          </a:xfrm>
          <a:prstGeom prst="rect">
            <a:avLst/>
          </a:prstGeom>
          <a:noFill/>
          <a:extLst>
            <a:ext uri="{909E8E84-426E-40DD-AFC4-6F175D3DCCD1}">
              <a14:hiddenFill xmlns:a14="http://schemas.microsoft.com/office/drawing/2010/main">
                <a:solidFill>
                  <a:srgbClr val="FFFFFF"/>
                </a:solidFill>
              </a14:hiddenFill>
            </a:ext>
          </a:extLst>
        </p:spPr>
      </p:pic>
      <p:sp>
        <p:nvSpPr>
          <p:cNvPr id="76" name="TextBox 75"/>
          <p:cNvSpPr txBox="1"/>
          <p:nvPr/>
        </p:nvSpPr>
        <p:spPr>
          <a:xfrm>
            <a:off x="3615693" y="4454398"/>
            <a:ext cx="811840"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MAPI</a:t>
            </a:r>
          </a:p>
        </p:txBody>
      </p:sp>
      <p:pic>
        <p:nvPicPr>
          <p:cNvPr id="77" name="Picture 76"/>
          <p:cNvPicPr>
            <a:picLocks noChangeAspect="1" noChangeArrowheads="1"/>
          </p:cNvPicPr>
          <p:nvPr/>
        </p:nvPicPr>
        <p:blipFill>
          <a:blip r:embed="rId7" cstate="print">
            <a:duotone>
              <a:schemeClr val="accent3">
                <a:shade val="45000"/>
                <a:satMod val="135000"/>
              </a:schemeClr>
              <a:prstClr val="white"/>
            </a:duotone>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1154009" y="3084206"/>
            <a:ext cx="279510" cy="191839"/>
          </a:xfrm>
          <a:prstGeom prst="rect">
            <a:avLst/>
          </a:prstGeom>
          <a:noFill/>
          <a:extLst/>
        </p:spPr>
      </p:pic>
      <p:sp>
        <p:nvSpPr>
          <p:cNvPr id="78" name="TextBox 77"/>
          <p:cNvSpPr txBox="1"/>
          <p:nvPr/>
        </p:nvSpPr>
        <p:spPr>
          <a:xfrm>
            <a:off x="1505244" y="3822609"/>
            <a:ext cx="811840" cy="467416"/>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SMTP</a:t>
            </a:r>
          </a:p>
        </p:txBody>
      </p:sp>
      <p:sp>
        <p:nvSpPr>
          <p:cNvPr id="79" name="TextBox 78"/>
          <p:cNvSpPr txBox="1"/>
          <p:nvPr/>
        </p:nvSpPr>
        <p:spPr>
          <a:xfrm>
            <a:off x="364456" y="2960443"/>
            <a:ext cx="811840" cy="467416"/>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SMTP</a:t>
            </a:r>
          </a:p>
        </p:txBody>
      </p:sp>
      <p:sp>
        <p:nvSpPr>
          <p:cNvPr id="81" name="TextBox 80"/>
          <p:cNvSpPr txBox="1"/>
          <p:nvPr/>
        </p:nvSpPr>
        <p:spPr>
          <a:xfrm>
            <a:off x="1487573" y="4481201"/>
            <a:ext cx="1043704" cy="544765"/>
          </a:xfrm>
          <a:prstGeom prst="rect">
            <a:avLst/>
          </a:prstGeom>
          <a:noFill/>
        </p:spPr>
        <p:txBody>
          <a:bodyPr wrap="squar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Site A</a:t>
            </a:r>
          </a:p>
        </p:txBody>
      </p:sp>
      <p:sp>
        <p:nvSpPr>
          <p:cNvPr id="83" name="Straight Connector 1024003"/>
          <p:cNvSpPr>
            <a:spLocks noChangeShapeType="1"/>
          </p:cNvSpPr>
          <p:nvPr/>
        </p:nvSpPr>
        <p:spPr bwMode="auto">
          <a:xfrm rot="16200000">
            <a:off x="2378969" y="3175838"/>
            <a:ext cx="10836" cy="1443580"/>
          </a:xfrm>
          <a:prstGeom prst="line">
            <a:avLst/>
          </a:prstGeom>
          <a:ln w="63500" cap="sq">
            <a:solidFill>
              <a:schemeClr val="accent1"/>
            </a:solidFill>
            <a:prstDash val="solid"/>
            <a:miter lim="800000"/>
            <a:headEnd type="none" w="med" len="sm"/>
            <a:tailEnd type="triangle" w="med" len="sm"/>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84" name="Straight Connector 1024003"/>
          <p:cNvSpPr>
            <a:spLocks noChangeShapeType="1"/>
          </p:cNvSpPr>
          <p:nvPr/>
        </p:nvSpPr>
        <p:spPr bwMode="auto">
          <a:xfrm rot="16200000" flipH="1" flipV="1">
            <a:off x="3469429" y="4726518"/>
            <a:ext cx="528546" cy="1"/>
          </a:xfrm>
          <a:prstGeom prst="line">
            <a:avLst/>
          </a:prstGeom>
          <a:ln w="63500" cap="sq">
            <a:solidFill>
              <a:schemeClr val="accent1"/>
            </a:solidFill>
            <a:prstDash val="solid"/>
            <a:miter lim="800000"/>
            <a:headEnd type="none" w="med" len="sm"/>
            <a:tailEnd type="triangle" w="med" len="sm"/>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pic>
        <p:nvPicPr>
          <p:cNvPr id="85" name="Picture 6"/>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7643320" y="1995438"/>
            <a:ext cx="1585894" cy="886443"/>
          </a:xfrm>
          <a:prstGeom prst="rect">
            <a:avLst/>
          </a:prstGeom>
          <a:noFill/>
          <a:extLst>
            <a:ext uri="{909E8E84-426E-40DD-AFC4-6F175D3DCCD1}">
              <a14:hiddenFill xmlns:a14="http://schemas.microsoft.com/office/drawing/2010/main">
                <a:solidFill>
                  <a:srgbClr val="FFFFFF"/>
                </a:solidFill>
              </a14:hiddenFill>
            </a:ext>
          </a:extLst>
        </p:spPr>
      </p:pic>
      <p:sp>
        <p:nvSpPr>
          <p:cNvPr id="87" name="TextBox 86"/>
          <p:cNvSpPr txBox="1"/>
          <p:nvPr/>
        </p:nvSpPr>
        <p:spPr>
          <a:xfrm>
            <a:off x="8010672" y="2373291"/>
            <a:ext cx="1330067" cy="544765"/>
          </a:xfrm>
          <a:prstGeom prst="rect">
            <a:avLst/>
          </a:prstGeom>
          <a:noFill/>
        </p:spPr>
        <p:txBody>
          <a:bodyPr wrap="square" lIns="182880" tIns="146304" rIns="182880" bIns="146304" rtlCol="0">
            <a:spAutoFit/>
          </a:bodyPr>
          <a:lstStyle/>
          <a:p>
            <a:pPr>
              <a:lnSpc>
                <a:spcPct val="90000"/>
              </a:lnSpc>
              <a:spcAft>
                <a:spcPts val="600"/>
              </a:spcAft>
            </a:pPr>
            <a:r>
              <a:rPr lang="en-US" b="1" dirty="0" smtClean="0">
                <a:solidFill>
                  <a:schemeClr val="accent1"/>
                </a:solidFill>
              </a:rPr>
              <a:t>Internet</a:t>
            </a:r>
          </a:p>
        </p:txBody>
      </p:sp>
      <p:sp>
        <p:nvSpPr>
          <p:cNvPr id="110" name="Straight Connector 1024003"/>
          <p:cNvSpPr>
            <a:spLocks noChangeShapeType="1"/>
          </p:cNvSpPr>
          <p:nvPr/>
        </p:nvSpPr>
        <p:spPr bwMode="auto">
          <a:xfrm rot="16200000" flipH="1">
            <a:off x="10025805" y="4677929"/>
            <a:ext cx="724619" cy="5617"/>
          </a:xfrm>
          <a:prstGeom prst="line">
            <a:avLst/>
          </a:prstGeom>
          <a:ln w="76200" cap="sq">
            <a:solidFill>
              <a:schemeClr val="accent5"/>
            </a:solidFill>
            <a:prstDash val="solid"/>
            <a:miter lim="800000"/>
            <a:headEnd type="none" w="med" len="sm"/>
            <a:tailEnd type="triangle" w="med" len="sm"/>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119" name="TextBox 118"/>
          <p:cNvSpPr txBox="1"/>
          <p:nvPr/>
        </p:nvSpPr>
        <p:spPr>
          <a:xfrm>
            <a:off x="274319" y="1371939"/>
            <a:ext cx="2794103"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Exchange 2010 </a:t>
            </a:r>
          </a:p>
        </p:txBody>
      </p:sp>
      <p:sp>
        <p:nvSpPr>
          <p:cNvPr id="120" name="TextBox 119"/>
          <p:cNvSpPr txBox="1"/>
          <p:nvPr/>
        </p:nvSpPr>
        <p:spPr>
          <a:xfrm>
            <a:off x="5250311" y="1347890"/>
            <a:ext cx="2794103"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Exchange 2016 </a:t>
            </a:r>
          </a:p>
        </p:txBody>
      </p:sp>
      <p:sp>
        <p:nvSpPr>
          <p:cNvPr id="123" name="TextBox 122"/>
          <p:cNvSpPr txBox="1"/>
          <p:nvPr/>
        </p:nvSpPr>
        <p:spPr>
          <a:xfrm>
            <a:off x="10323098" y="4477538"/>
            <a:ext cx="811840" cy="467416"/>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SMTP</a:t>
            </a:r>
          </a:p>
        </p:txBody>
      </p:sp>
      <p:grpSp>
        <p:nvGrpSpPr>
          <p:cNvPr id="71" name="Group 70"/>
          <p:cNvGrpSpPr/>
          <p:nvPr/>
        </p:nvGrpSpPr>
        <p:grpSpPr>
          <a:xfrm>
            <a:off x="2132124" y="3350229"/>
            <a:ext cx="338554" cy="3488338"/>
            <a:chOff x="2616819" y="1940272"/>
            <a:chExt cx="308144" cy="5006547"/>
          </a:xfrm>
        </p:grpSpPr>
        <p:cxnSp>
          <p:nvCxnSpPr>
            <p:cNvPr id="73" name="Straight Connector 72"/>
            <p:cNvCxnSpPr/>
            <p:nvPr/>
          </p:nvCxnSpPr>
          <p:spPr>
            <a:xfrm>
              <a:off x="2912789" y="1940272"/>
              <a:ext cx="0" cy="4674537"/>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rot="16200000">
              <a:off x="1662198" y="5684055"/>
              <a:ext cx="2217385" cy="308144"/>
            </a:xfrm>
            <a:prstGeom prst="rect">
              <a:avLst/>
            </a:prstGeom>
          </p:spPr>
          <p:txBody>
            <a:bodyPr wrap="none">
              <a:spAutoFit/>
            </a:bodyPr>
            <a:lstStyle/>
            <a:p>
              <a:pPr algn="r"/>
              <a:r>
                <a:rPr lang="en-US" sz="1600" b="1" dirty="0" smtClean="0"/>
                <a:t>Site Boundary</a:t>
              </a:r>
              <a:endParaRPr lang="en-US" sz="1600" dirty="0"/>
            </a:p>
          </p:txBody>
        </p:sp>
      </p:grpSp>
      <p:sp>
        <p:nvSpPr>
          <p:cNvPr id="69" name="Curved Up Arrow 68"/>
          <p:cNvSpPr/>
          <p:nvPr/>
        </p:nvSpPr>
        <p:spPr bwMode="auto">
          <a:xfrm rot="5922233">
            <a:off x="9489914" y="5100739"/>
            <a:ext cx="415268" cy="463587"/>
          </a:xfrm>
          <a:prstGeom prst="curvedUpArrow">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1" name="TextBox 90"/>
          <p:cNvSpPr txBox="1"/>
          <p:nvPr/>
        </p:nvSpPr>
        <p:spPr>
          <a:xfrm>
            <a:off x="8778529" y="4998365"/>
            <a:ext cx="811840" cy="467416"/>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SMTP</a:t>
            </a:r>
          </a:p>
        </p:txBody>
      </p:sp>
      <p:sp>
        <p:nvSpPr>
          <p:cNvPr id="92" name="TextBox 91"/>
          <p:cNvSpPr txBox="1"/>
          <p:nvPr/>
        </p:nvSpPr>
        <p:spPr>
          <a:xfrm>
            <a:off x="10194031" y="5694531"/>
            <a:ext cx="811840" cy="467416"/>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MAPI</a:t>
            </a:r>
          </a:p>
        </p:txBody>
      </p:sp>
      <p:sp>
        <p:nvSpPr>
          <p:cNvPr id="95" name="Straight Connector 1024003"/>
          <p:cNvSpPr>
            <a:spLocks noChangeShapeType="1"/>
          </p:cNvSpPr>
          <p:nvPr/>
        </p:nvSpPr>
        <p:spPr bwMode="auto">
          <a:xfrm rot="16200000" flipH="1">
            <a:off x="10118473" y="5998808"/>
            <a:ext cx="347325" cy="6155"/>
          </a:xfrm>
          <a:prstGeom prst="line">
            <a:avLst/>
          </a:prstGeom>
          <a:ln w="76200" cap="sq">
            <a:solidFill>
              <a:schemeClr val="accent5"/>
            </a:solidFill>
            <a:prstDash val="solid"/>
            <a:miter lim="800000"/>
            <a:headEnd type="none" w="med" len="sm"/>
            <a:tailEnd type="triangle" w="med" len="sm"/>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86" name="Rounded Rectangle 85"/>
          <p:cNvSpPr/>
          <p:nvPr/>
        </p:nvSpPr>
        <p:spPr>
          <a:xfrm>
            <a:off x="6469220" y="3934587"/>
            <a:ext cx="1699706" cy="368947"/>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sz="1200" dirty="0" smtClean="0">
                <a:solidFill>
                  <a:schemeClr val="bg1"/>
                </a:solidFill>
              </a:rPr>
              <a:t>Frontend Transport</a:t>
            </a:r>
            <a:endParaRPr lang="en-US" sz="1050" dirty="0">
              <a:solidFill>
                <a:schemeClr val="bg1"/>
              </a:solidFill>
            </a:endParaRPr>
          </a:p>
        </p:txBody>
      </p:sp>
      <p:sp>
        <p:nvSpPr>
          <p:cNvPr id="96" name="Rounded Rectangle 95"/>
          <p:cNvSpPr/>
          <p:nvPr/>
        </p:nvSpPr>
        <p:spPr>
          <a:xfrm>
            <a:off x="9821993" y="3951266"/>
            <a:ext cx="1699706" cy="368947"/>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sz="1200" dirty="0" smtClean="0">
                <a:solidFill>
                  <a:schemeClr val="bg1"/>
                </a:solidFill>
              </a:rPr>
              <a:t>Frontend Transport</a:t>
            </a:r>
            <a:endParaRPr lang="en-US" sz="1050" dirty="0">
              <a:solidFill>
                <a:schemeClr val="bg1"/>
              </a:solidFill>
            </a:endParaRPr>
          </a:p>
        </p:txBody>
      </p:sp>
      <p:sp>
        <p:nvSpPr>
          <p:cNvPr id="93" name="Straight Connector 1024003"/>
          <p:cNvSpPr>
            <a:spLocks noChangeShapeType="1"/>
          </p:cNvSpPr>
          <p:nvPr/>
        </p:nvSpPr>
        <p:spPr bwMode="auto">
          <a:xfrm rot="16200000" flipH="1" flipV="1">
            <a:off x="9825981" y="3484839"/>
            <a:ext cx="1118654" cy="1"/>
          </a:xfrm>
          <a:prstGeom prst="line">
            <a:avLst/>
          </a:prstGeom>
          <a:ln w="76200" cap="sq">
            <a:solidFill>
              <a:schemeClr val="accent5"/>
            </a:solidFill>
            <a:prstDash val="solid"/>
            <a:miter lim="800000"/>
            <a:headEnd type="none" w="med" len="sm"/>
            <a:tailEnd type="triangle" w="med" len="sm"/>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Tree>
    <p:extLst>
      <p:ext uri="{BB962C8B-B14F-4D97-AF65-F5344CB8AC3E}">
        <p14:creationId xmlns:p14="http://schemas.microsoft.com/office/powerpoint/2010/main" val="228785851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p:nvPr/>
        </p:nvSpPr>
        <p:spPr>
          <a:xfrm>
            <a:off x="5814402" y="3453857"/>
            <a:ext cx="2150913" cy="9879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88" name="Rectangle 87"/>
          <p:cNvSpPr/>
          <p:nvPr/>
        </p:nvSpPr>
        <p:spPr>
          <a:xfrm>
            <a:off x="5433698" y="3350229"/>
            <a:ext cx="6827575" cy="341070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58" tIns="46629" rIns="93258" bIns="46629" rtlCol="0" anchor="t"/>
          <a:lstStyle/>
          <a:p>
            <a:r>
              <a:rPr lang="en-US" sz="1836" b="1" dirty="0" smtClean="0">
                <a:latin typeface="+mj-lt"/>
              </a:rPr>
              <a:t>DAG</a:t>
            </a:r>
            <a:endParaRPr lang="en-US" sz="1836" b="1" dirty="0">
              <a:latin typeface="+mj-lt"/>
            </a:endParaRPr>
          </a:p>
        </p:txBody>
      </p:sp>
      <p:pic>
        <p:nvPicPr>
          <p:cNvPr id="89"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126264" y="3947843"/>
            <a:ext cx="732046" cy="1873217"/>
          </a:xfrm>
          <a:prstGeom prst="rect">
            <a:avLst/>
          </a:prstGeom>
          <a:noFill/>
          <a:extLst>
            <a:ext uri="{909E8E84-426E-40DD-AFC4-6F175D3DCCD1}">
              <a14:hiddenFill xmlns:a14="http://schemas.microsoft.com/office/drawing/2010/main">
                <a:solidFill>
                  <a:srgbClr val="FFFFFF"/>
                </a:solidFill>
              </a14:hiddenFill>
            </a:ext>
          </a:extLst>
        </p:spPr>
      </p:pic>
      <p:sp>
        <p:nvSpPr>
          <p:cNvPr id="90" name="Rounded Rectangle 89"/>
          <p:cNvSpPr/>
          <p:nvPr/>
        </p:nvSpPr>
        <p:spPr>
          <a:xfrm>
            <a:off x="6605772" y="5026985"/>
            <a:ext cx="1708353" cy="35783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dirty="0" smtClean="0">
                <a:solidFill>
                  <a:schemeClr val="bg1"/>
                </a:solidFill>
              </a:rPr>
              <a:t>Transport</a:t>
            </a:r>
            <a:endParaRPr lang="en-US" sz="1400" dirty="0">
              <a:solidFill>
                <a:schemeClr val="bg1"/>
              </a:solidFill>
            </a:endParaRPr>
          </a:p>
        </p:txBody>
      </p:sp>
      <p:sp>
        <p:nvSpPr>
          <p:cNvPr id="94" name="TextBox 93"/>
          <p:cNvSpPr txBox="1"/>
          <p:nvPr/>
        </p:nvSpPr>
        <p:spPr>
          <a:xfrm>
            <a:off x="9557566" y="2949353"/>
            <a:ext cx="811840" cy="467416"/>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SMTP</a:t>
            </a:r>
          </a:p>
        </p:txBody>
      </p:sp>
      <p:pic>
        <p:nvPicPr>
          <p:cNvPr id="99"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416857" y="3960861"/>
            <a:ext cx="735742" cy="1882675"/>
          </a:xfrm>
          <a:prstGeom prst="rect">
            <a:avLst/>
          </a:prstGeom>
          <a:noFill/>
          <a:extLst>
            <a:ext uri="{909E8E84-426E-40DD-AFC4-6F175D3DCCD1}">
              <a14:hiddenFill xmlns:a14="http://schemas.microsoft.com/office/drawing/2010/main">
                <a:solidFill>
                  <a:srgbClr val="FFFFFF"/>
                </a:solidFill>
              </a14:hiddenFill>
            </a:ext>
          </a:extLst>
        </p:spPr>
      </p:pic>
      <p:sp>
        <p:nvSpPr>
          <p:cNvPr id="102" name="Rounded Rectangle 101"/>
          <p:cNvSpPr/>
          <p:nvPr/>
        </p:nvSpPr>
        <p:spPr>
          <a:xfrm>
            <a:off x="9897290" y="5044525"/>
            <a:ext cx="1708353" cy="35783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dirty="0" smtClean="0">
                <a:solidFill>
                  <a:schemeClr val="bg1"/>
                </a:solidFill>
              </a:rPr>
              <a:t>Transport</a:t>
            </a:r>
            <a:endParaRPr lang="en-US" sz="1400" dirty="0">
              <a:solidFill>
                <a:schemeClr val="bg1"/>
              </a:solidFill>
            </a:endParaRPr>
          </a:p>
        </p:txBody>
      </p:sp>
      <p:sp>
        <p:nvSpPr>
          <p:cNvPr id="106" name="Can 105"/>
          <p:cNvSpPr/>
          <p:nvPr/>
        </p:nvSpPr>
        <p:spPr>
          <a:xfrm>
            <a:off x="9987805" y="6008941"/>
            <a:ext cx="745841" cy="641562"/>
          </a:xfrm>
          <a:prstGeom prst="can">
            <a:avLst/>
          </a:prstGeom>
          <a:solidFill>
            <a:schemeClr val="accent2"/>
          </a:solidFill>
          <a:ln w="25400">
            <a:solidFill>
              <a:schemeClr val="tx1"/>
            </a:solidFill>
          </a:ln>
          <a:effectLst/>
        </p:spPr>
        <p:style>
          <a:lnRef idx="1">
            <a:schemeClr val="dk1"/>
          </a:lnRef>
          <a:fillRef idx="3">
            <a:schemeClr val="dk1"/>
          </a:fillRef>
          <a:effectRef idx="2">
            <a:schemeClr val="dk1"/>
          </a:effectRef>
          <a:fontRef idx="minor">
            <a:schemeClr val="lt1"/>
          </a:fontRef>
        </p:style>
        <p:txBody>
          <a:bodyPr lIns="93258" tIns="46629" rIns="93258" bIns="46629" rtlCol="0" anchor="ctr"/>
          <a:lstStyle/>
          <a:p>
            <a:pPr algn="ctr"/>
            <a:endParaRPr lang="en-US" dirty="0">
              <a:solidFill>
                <a:schemeClr val="bg1"/>
              </a:solidFill>
            </a:endParaRPr>
          </a:p>
        </p:txBody>
      </p:sp>
      <p:pic>
        <p:nvPicPr>
          <p:cNvPr id="107" name="Picture 5" descr="W:\Open Engagements\Productivity\MS-Unified Communications\#1601 BizProd MOD Team Core Content Work\New Iconography\People\GroupOfPeople_060812.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1004"/>
          <a:stretch/>
        </p:blipFill>
        <p:spPr bwMode="auto">
          <a:xfrm>
            <a:off x="9752301" y="5934859"/>
            <a:ext cx="1050151" cy="619459"/>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5" descr="W:\Open Engagements\Productivity\MS-Unified Communications\#1601 BizProd MOD Team Core Content Work\New Iconography\People\GroupOfPeople_060812.png"/>
          <p:cNvPicPr>
            <a:picLocks noChangeAspect="1" noChangeArrowheads="1"/>
          </p:cNvPicPr>
          <p:nvPr/>
        </p:nvPicPr>
        <p:blipFill rotWithShape="1">
          <a:blip r:embed="rId5" cstate="print">
            <a:duotone>
              <a:prstClr val="black"/>
              <a:schemeClr val="accent1">
                <a:tint val="45000"/>
                <a:satMod val="400000"/>
              </a:schemeClr>
            </a:duotone>
            <a:extLst>
              <a:ext uri="{BEBA8EAE-BF5A-486C-A8C5-ECC9F3942E4B}">
                <a14:imgProps xmlns:a14="http://schemas.microsoft.com/office/drawing/2010/main">
                  <a14:imgLayer r:embed="rId6">
                    <a14:imgEffect>
                      <a14:backgroundRemoval t="5776" b="57040" l="9747" r="89892">
                        <a14:foregroundMark x1="41877" y1="57040" x2="41877" y2="57040"/>
                        <a14:foregroundMark x1="48736" y1="44404" x2="48736" y2="44404"/>
                        <a14:foregroundMark x1="57762" y1="48736" x2="57762" y2="48736"/>
                        <a14:foregroundMark x1="57762" y1="39350" x2="57762" y2="39350"/>
                        <a14:foregroundMark x1="63177" y1="55235" x2="63177" y2="55235"/>
                        <a14:foregroundMark x1="48014" y1="14440" x2="48014" y2="14440"/>
                        <a14:backgroundMark x1="25632" y1="37906" x2="25632" y2="37906"/>
                      </a14:backgroundRemoval>
                    </a14:imgEffect>
                  </a14:imgLayer>
                </a14:imgProps>
              </a:ext>
              <a:ext uri="{28A0092B-C50C-407E-A947-70E740481C1C}">
                <a14:useLocalDpi xmlns:a14="http://schemas.microsoft.com/office/drawing/2010/main" val="0"/>
              </a:ext>
            </a:extLst>
          </a:blip>
          <a:srcRect b="41004"/>
          <a:stretch/>
        </p:blipFill>
        <p:spPr bwMode="auto">
          <a:xfrm>
            <a:off x="9752352" y="5933381"/>
            <a:ext cx="1050151" cy="619459"/>
          </a:xfrm>
          <a:prstGeom prst="rect">
            <a:avLst/>
          </a:prstGeom>
          <a:noFill/>
          <a:extLst>
            <a:ext uri="{909E8E84-426E-40DD-AFC4-6F175D3DCCD1}">
              <a14:hiddenFill xmlns:a14="http://schemas.microsoft.com/office/drawing/2010/main">
                <a:solidFill>
                  <a:srgbClr val="FFFFFF"/>
                </a:solidFill>
              </a14:hiddenFill>
            </a:ext>
          </a:extLst>
        </p:spPr>
      </p:pic>
      <p:sp>
        <p:nvSpPr>
          <p:cNvPr id="116" name="Can 115"/>
          <p:cNvSpPr/>
          <p:nvPr/>
        </p:nvSpPr>
        <p:spPr>
          <a:xfrm>
            <a:off x="6670291" y="5996168"/>
            <a:ext cx="745841" cy="641562"/>
          </a:xfrm>
          <a:prstGeom prst="can">
            <a:avLst/>
          </a:prstGeom>
          <a:solidFill>
            <a:schemeClr val="accent2"/>
          </a:solidFill>
          <a:ln w="25400">
            <a:solidFill>
              <a:schemeClr val="tx1"/>
            </a:solidFill>
          </a:ln>
          <a:effectLst/>
        </p:spPr>
        <p:style>
          <a:lnRef idx="1">
            <a:schemeClr val="dk1"/>
          </a:lnRef>
          <a:fillRef idx="3">
            <a:schemeClr val="dk1"/>
          </a:fillRef>
          <a:effectRef idx="2">
            <a:schemeClr val="dk1"/>
          </a:effectRef>
          <a:fontRef idx="minor">
            <a:schemeClr val="lt1"/>
          </a:fontRef>
        </p:style>
        <p:txBody>
          <a:bodyPr lIns="93258" tIns="46629" rIns="93258" bIns="46629" rtlCol="0" anchor="ctr"/>
          <a:lstStyle/>
          <a:p>
            <a:pPr algn="ctr"/>
            <a:r>
              <a:rPr lang="en-US" dirty="0" smtClean="0">
                <a:solidFill>
                  <a:schemeClr val="bg1"/>
                </a:solidFill>
              </a:rPr>
              <a:t>MBX</a:t>
            </a:r>
            <a:endParaRPr lang="en-US" dirty="0">
              <a:solidFill>
                <a:schemeClr val="bg1"/>
              </a:solidFill>
            </a:endParaRPr>
          </a:p>
        </p:txBody>
      </p:sp>
      <p:pic>
        <p:nvPicPr>
          <p:cNvPr id="124" name="Picture 123"/>
          <p:cNvPicPr>
            <a:picLocks noChangeAspect="1" noChangeArrowheads="1"/>
          </p:cNvPicPr>
          <p:nvPr/>
        </p:nvPicPr>
        <p:blipFill>
          <a:blip r:embed="rId7" cstate="print">
            <a:duotone>
              <a:schemeClr val="accent3">
                <a:shade val="45000"/>
                <a:satMod val="135000"/>
              </a:schemeClr>
              <a:prstClr val="white"/>
            </a:duotone>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10602116" y="3053298"/>
            <a:ext cx="279510" cy="191839"/>
          </a:xfrm>
          <a:prstGeom prst="rect">
            <a:avLst/>
          </a:prstGeom>
          <a:noFill/>
          <a:extLst/>
        </p:spPr>
      </p:pic>
      <p:sp>
        <p:nvSpPr>
          <p:cNvPr id="125" name="TextBox 124"/>
          <p:cNvSpPr txBox="1"/>
          <p:nvPr/>
        </p:nvSpPr>
        <p:spPr>
          <a:xfrm>
            <a:off x="8048166" y="3222945"/>
            <a:ext cx="1004680" cy="544765"/>
          </a:xfrm>
          <a:prstGeom prst="rect">
            <a:avLst/>
          </a:prstGeom>
          <a:noFill/>
        </p:spPr>
        <p:txBody>
          <a:bodyPr wrap="squar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Site A</a:t>
            </a:r>
          </a:p>
        </p:txBody>
      </p:sp>
      <p:sp>
        <p:nvSpPr>
          <p:cNvPr id="126" name="TextBox 125"/>
          <p:cNvSpPr txBox="1"/>
          <p:nvPr/>
        </p:nvSpPr>
        <p:spPr>
          <a:xfrm>
            <a:off x="8687090" y="3222945"/>
            <a:ext cx="1043704" cy="544765"/>
          </a:xfrm>
          <a:prstGeom prst="rect">
            <a:avLst/>
          </a:prstGeom>
          <a:noFill/>
        </p:spPr>
        <p:txBody>
          <a:bodyPr wrap="squar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Site B</a:t>
            </a:r>
          </a:p>
        </p:txBody>
      </p:sp>
      <p:grpSp>
        <p:nvGrpSpPr>
          <p:cNvPr id="127" name="Group 126"/>
          <p:cNvGrpSpPr/>
          <p:nvPr/>
        </p:nvGrpSpPr>
        <p:grpSpPr>
          <a:xfrm>
            <a:off x="8521704" y="3352518"/>
            <a:ext cx="338554" cy="3488338"/>
            <a:chOff x="2616819" y="1940272"/>
            <a:chExt cx="308144" cy="5006547"/>
          </a:xfrm>
        </p:grpSpPr>
        <p:cxnSp>
          <p:nvCxnSpPr>
            <p:cNvPr id="128" name="Straight Connector 127"/>
            <p:cNvCxnSpPr/>
            <p:nvPr/>
          </p:nvCxnSpPr>
          <p:spPr>
            <a:xfrm>
              <a:off x="2912789" y="1940272"/>
              <a:ext cx="0" cy="4674537"/>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9" name="Rectangle 128"/>
            <p:cNvSpPr/>
            <p:nvPr/>
          </p:nvSpPr>
          <p:spPr>
            <a:xfrm rot="16200000">
              <a:off x="1662198" y="5684055"/>
              <a:ext cx="2217385" cy="308144"/>
            </a:xfrm>
            <a:prstGeom prst="rect">
              <a:avLst/>
            </a:prstGeom>
          </p:spPr>
          <p:txBody>
            <a:bodyPr wrap="none">
              <a:spAutoFit/>
            </a:bodyPr>
            <a:lstStyle/>
            <a:p>
              <a:pPr algn="r"/>
              <a:r>
                <a:rPr lang="en-US" sz="1600" b="1" dirty="0" smtClean="0"/>
                <a:t>Site Boundary</a:t>
              </a:r>
              <a:endParaRPr lang="en-US" sz="1600" dirty="0"/>
            </a:p>
          </p:txBody>
        </p:sp>
      </p:grpSp>
      <p:sp>
        <p:nvSpPr>
          <p:cNvPr id="130" name="Rounded Rectangle 129"/>
          <p:cNvSpPr/>
          <p:nvPr/>
        </p:nvSpPr>
        <p:spPr>
          <a:xfrm>
            <a:off x="6595334" y="5467483"/>
            <a:ext cx="1708353" cy="35783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sz="1400" dirty="0" smtClean="0">
                <a:solidFill>
                  <a:schemeClr val="bg1"/>
                </a:solidFill>
              </a:rPr>
              <a:t>Mailbox Transport</a:t>
            </a:r>
            <a:endParaRPr lang="en-US" sz="1100" dirty="0">
              <a:solidFill>
                <a:schemeClr val="bg1"/>
              </a:solidFill>
            </a:endParaRPr>
          </a:p>
        </p:txBody>
      </p:sp>
      <p:sp>
        <p:nvSpPr>
          <p:cNvPr id="131" name="Rounded Rectangle 130"/>
          <p:cNvSpPr/>
          <p:nvPr/>
        </p:nvSpPr>
        <p:spPr>
          <a:xfrm>
            <a:off x="9904286" y="5469571"/>
            <a:ext cx="1708353" cy="35783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sz="1400" dirty="0" smtClean="0">
                <a:solidFill>
                  <a:schemeClr val="bg1"/>
                </a:solidFill>
              </a:rPr>
              <a:t>Mailbox Transport</a:t>
            </a:r>
            <a:endParaRPr lang="en-US" sz="1100" dirty="0">
              <a:solidFill>
                <a:schemeClr val="bg1"/>
              </a:solidFill>
            </a:endParaRPr>
          </a:p>
        </p:txBody>
      </p:sp>
      <p:sp>
        <p:nvSpPr>
          <p:cNvPr id="2" name="Title 1"/>
          <p:cNvSpPr>
            <a:spLocks noGrp="1"/>
          </p:cNvSpPr>
          <p:nvPr>
            <p:ph type="title"/>
          </p:nvPr>
        </p:nvSpPr>
        <p:spPr>
          <a:xfrm>
            <a:off x="308273" y="294081"/>
            <a:ext cx="11889564" cy="917575"/>
          </a:xfrm>
        </p:spPr>
        <p:txBody>
          <a:bodyPr/>
          <a:lstStyle/>
          <a:p>
            <a:r>
              <a:rPr lang="en-US" dirty="0" smtClean="0"/>
              <a:t>Mail Delivery Overview</a:t>
            </a:r>
            <a:endParaRPr lang="en-US" dirty="0"/>
          </a:p>
        </p:txBody>
      </p:sp>
      <p:sp>
        <p:nvSpPr>
          <p:cNvPr id="5" name="Rectangle 4"/>
          <p:cNvSpPr/>
          <p:nvPr/>
        </p:nvSpPr>
        <p:spPr>
          <a:xfrm>
            <a:off x="433567" y="3444399"/>
            <a:ext cx="1194468" cy="9879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89251" y="3507319"/>
            <a:ext cx="433894" cy="881818"/>
          </a:xfrm>
          <a:prstGeom prst="rect">
            <a:avLst/>
          </a:prstGeom>
          <a:solidFill>
            <a:schemeClr val="accent2"/>
          </a:solidFill>
          <a:extLst/>
        </p:spPr>
      </p:pic>
      <p:sp>
        <p:nvSpPr>
          <p:cNvPr id="7" name="Rectangle 6"/>
          <p:cNvSpPr/>
          <p:nvPr/>
        </p:nvSpPr>
        <p:spPr>
          <a:xfrm>
            <a:off x="412544" y="4960919"/>
            <a:ext cx="3921704" cy="140574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58" tIns="46629" rIns="93258" bIns="46629" rtlCol="0" anchor="t"/>
          <a:lstStyle/>
          <a:p>
            <a:r>
              <a:rPr lang="en-US" sz="1836" b="1" dirty="0" smtClean="0">
                <a:latin typeface="+mj-lt"/>
              </a:rPr>
              <a:t>DAG</a:t>
            </a:r>
            <a:endParaRPr lang="en-US" sz="1836" b="1" dirty="0">
              <a:latin typeface="+mj-lt"/>
            </a:endParaRPr>
          </a:p>
        </p:txBody>
      </p:sp>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633004" y="5030408"/>
            <a:ext cx="479573" cy="1227169"/>
          </a:xfrm>
          <a:prstGeom prst="rect">
            <a:avLst/>
          </a:prstGeom>
          <a:noFill/>
          <a:extLst>
            <a:ext uri="{909E8E84-426E-40DD-AFC4-6F175D3DCCD1}">
              <a14:hiddenFill xmlns:a14="http://schemas.microsoft.com/office/drawing/2010/main">
                <a:solidFill>
                  <a:srgbClr val="FFFFFF"/>
                </a:solidFill>
              </a14:hiddenFill>
            </a:ext>
          </a:extLst>
        </p:spPr>
      </p:pic>
      <p:sp>
        <p:nvSpPr>
          <p:cNvPr id="11" name="Can 10"/>
          <p:cNvSpPr/>
          <p:nvPr/>
        </p:nvSpPr>
        <p:spPr>
          <a:xfrm>
            <a:off x="970997" y="5606251"/>
            <a:ext cx="745841" cy="641562"/>
          </a:xfrm>
          <a:prstGeom prst="can">
            <a:avLst/>
          </a:prstGeom>
          <a:solidFill>
            <a:schemeClr val="accent2"/>
          </a:solidFill>
          <a:ln w="25400">
            <a:solidFill>
              <a:schemeClr val="tx1"/>
            </a:solidFill>
          </a:ln>
          <a:effectLst/>
        </p:spPr>
        <p:style>
          <a:lnRef idx="1">
            <a:schemeClr val="dk1"/>
          </a:lnRef>
          <a:fillRef idx="3">
            <a:schemeClr val="dk1"/>
          </a:fillRef>
          <a:effectRef idx="2">
            <a:schemeClr val="dk1"/>
          </a:effectRef>
          <a:fontRef idx="minor">
            <a:schemeClr val="lt1"/>
          </a:fontRef>
        </p:style>
        <p:txBody>
          <a:bodyPr lIns="93258" tIns="46629" rIns="93258" bIns="46629" rtlCol="0" anchor="ctr"/>
          <a:lstStyle/>
          <a:p>
            <a:pPr algn="ctr"/>
            <a:r>
              <a:rPr lang="en-US" dirty="0" smtClean="0">
                <a:solidFill>
                  <a:schemeClr val="bg1"/>
                </a:solidFill>
              </a:rPr>
              <a:t>MBX</a:t>
            </a:r>
            <a:endParaRPr lang="en-US" dirty="0">
              <a:solidFill>
                <a:schemeClr val="bg1"/>
              </a:solidFill>
            </a:endParaRPr>
          </a:p>
        </p:txBody>
      </p:sp>
      <p:sp>
        <p:nvSpPr>
          <p:cNvPr id="13" name="Rounded Rectangle 12"/>
          <p:cNvSpPr/>
          <p:nvPr/>
        </p:nvSpPr>
        <p:spPr>
          <a:xfrm>
            <a:off x="494268" y="3675149"/>
            <a:ext cx="830035" cy="35783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dirty="0" smtClean="0">
                <a:solidFill>
                  <a:schemeClr val="bg1"/>
                </a:solidFill>
              </a:rPr>
              <a:t>HUB</a:t>
            </a:r>
            <a:endParaRPr lang="en-US" sz="1400" dirty="0">
              <a:solidFill>
                <a:schemeClr val="bg1"/>
              </a:solidFill>
            </a:endParaRPr>
          </a:p>
        </p:txBody>
      </p:sp>
      <p:sp>
        <p:nvSpPr>
          <p:cNvPr id="17" name="Rectangle 16"/>
          <p:cNvSpPr/>
          <p:nvPr/>
        </p:nvSpPr>
        <p:spPr>
          <a:xfrm>
            <a:off x="3139975" y="3449659"/>
            <a:ext cx="1194468" cy="9879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pic>
        <p:nvPicPr>
          <p:cNvPr id="18"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795659" y="3512579"/>
            <a:ext cx="433894" cy="881818"/>
          </a:xfrm>
          <a:prstGeom prst="rect">
            <a:avLst/>
          </a:prstGeom>
          <a:solidFill>
            <a:schemeClr val="accent2"/>
          </a:solidFill>
          <a:extLst/>
        </p:spPr>
      </p:pic>
      <p:sp>
        <p:nvSpPr>
          <p:cNvPr id="19" name="Rounded Rectangle 18"/>
          <p:cNvSpPr/>
          <p:nvPr/>
        </p:nvSpPr>
        <p:spPr>
          <a:xfrm>
            <a:off x="3200676" y="3680409"/>
            <a:ext cx="830035" cy="35783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dirty="0" smtClean="0">
                <a:solidFill>
                  <a:schemeClr val="bg1"/>
                </a:solidFill>
              </a:rPr>
              <a:t>HUB</a:t>
            </a:r>
            <a:endParaRPr lang="en-US" sz="1400" dirty="0">
              <a:solidFill>
                <a:schemeClr val="bg1"/>
              </a:solidFill>
            </a:endParaRPr>
          </a:p>
        </p:txBody>
      </p:sp>
      <p:sp>
        <p:nvSpPr>
          <p:cNvPr id="22" name="Straight Connector 1024003"/>
          <p:cNvSpPr>
            <a:spLocks noChangeShapeType="1"/>
          </p:cNvSpPr>
          <p:nvPr/>
        </p:nvSpPr>
        <p:spPr bwMode="auto">
          <a:xfrm rot="16200000" flipH="1" flipV="1">
            <a:off x="766527" y="3189786"/>
            <a:ext cx="528546" cy="1"/>
          </a:xfrm>
          <a:prstGeom prst="line">
            <a:avLst/>
          </a:prstGeom>
          <a:ln w="63500" cap="sq">
            <a:solidFill>
              <a:schemeClr val="accent1"/>
            </a:solidFill>
            <a:prstDash val="solid"/>
            <a:miter lim="800000"/>
            <a:headEnd type="none" w="med" len="sm"/>
            <a:tailEnd type="triangle" w="med" len="sm"/>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24" name="Straight Connector 1024003"/>
          <p:cNvSpPr>
            <a:spLocks noChangeShapeType="1"/>
          </p:cNvSpPr>
          <p:nvPr/>
        </p:nvSpPr>
        <p:spPr bwMode="auto">
          <a:xfrm rot="16200000" flipH="1" flipV="1">
            <a:off x="3431687" y="3189786"/>
            <a:ext cx="528546" cy="1"/>
          </a:xfrm>
          <a:prstGeom prst="line">
            <a:avLst/>
          </a:prstGeom>
          <a:ln w="63500" cap="sq">
            <a:solidFill>
              <a:schemeClr val="accent1"/>
            </a:solidFill>
            <a:prstDash val="solid"/>
            <a:miter lim="800000"/>
            <a:headEnd type="none" w="med" len="sm"/>
            <a:tailEnd type="triangle" w="med" len="sm"/>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25" name="Rectangle 24"/>
          <p:cNvSpPr/>
          <p:nvPr/>
        </p:nvSpPr>
        <p:spPr>
          <a:xfrm>
            <a:off x="433567" y="1952849"/>
            <a:ext cx="3900681" cy="9480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chemeClr val="accent3"/>
              </a:solidFill>
            </a:endParaRPr>
          </a:p>
        </p:txBody>
      </p:sp>
      <p:sp>
        <p:nvSpPr>
          <p:cNvPr id="30" name="TextBox 29"/>
          <p:cNvSpPr txBox="1"/>
          <p:nvPr/>
        </p:nvSpPr>
        <p:spPr>
          <a:xfrm>
            <a:off x="3009030" y="2995621"/>
            <a:ext cx="811840" cy="467416"/>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SMTP</a:t>
            </a:r>
          </a:p>
        </p:txBody>
      </p:sp>
      <p:sp>
        <p:nvSpPr>
          <p:cNvPr id="47" name="Rectangle 46"/>
          <p:cNvSpPr/>
          <p:nvPr/>
        </p:nvSpPr>
        <p:spPr>
          <a:xfrm>
            <a:off x="5433698" y="1977462"/>
            <a:ext cx="6827575" cy="9480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chemeClr val="accent3"/>
              </a:solidFill>
            </a:endParaRPr>
          </a:p>
        </p:txBody>
      </p:sp>
      <p:sp>
        <p:nvSpPr>
          <p:cNvPr id="52" name="TextBox 51"/>
          <p:cNvSpPr txBox="1"/>
          <p:nvPr/>
        </p:nvSpPr>
        <p:spPr>
          <a:xfrm>
            <a:off x="9557566" y="2949353"/>
            <a:ext cx="811840" cy="467416"/>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SMTP</a:t>
            </a:r>
          </a:p>
        </p:txBody>
      </p:sp>
      <p:pic>
        <p:nvPicPr>
          <p:cNvPr id="62" name="Picture 6"/>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1626951" y="1967712"/>
            <a:ext cx="1585894" cy="886443"/>
          </a:xfrm>
          <a:prstGeom prst="rect">
            <a:avLst/>
          </a:prstGeom>
          <a:noFill/>
          <a:extLst>
            <a:ext uri="{909E8E84-426E-40DD-AFC4-6F175D3DCCD1}">
              <a14:hiddenFill xmlns:a14="http://schemas.microsoft.com/office/drawing/2010/main">
                <a:solidFill>
                  <a:srgbClr val="FFFFFF"/>
                </a:solidFill>
              </a14:hiddenFill>
            </a:ext>
          </a:extLst>
        </p:spPr>
      </p:pic>
      <p:cxnSp>
        <p:nvCxnSpPr>
          <p:cNvPr id="61" name="Straight Connector 60"/>
          <p:cNvCxnSpPr/>
          <p:nvPr/>
        </p:nvCxnSpPr>
        <p:spPr>
          <a:xfrm>
            <a:off x="4857892" y="1737783"/>
            <a:ext cx="0" cy="491884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65" name="Picture 64"/>
          <p:cNvPicPr>
            <a:picLocks noChangeAspect="1" noChangeArrowheads="1"/>
          </p:cNvPicPr>
          <p:nvPr/>
        </p:nvPicPr>
        <p:blipFill>
          <a:blip r:embed="rId7" cstate="print">
            <a:duotone>
              <a:schemeClr val="accent3">
                <a:shade val="45000"/>
                <a:satMod val="135000"/>
              </a:schemeClr>
              <a:prstClr val="white"/>
            </a:duotone>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3823299" y="3046526"/>
            <a:ext cx="279510" cy="191839"/>
          </a:xfrm>
          <a:prstGeom prst="rect">
            <a:avLst/>
          </a:prstGeom>
          <a:noFill/>
          <a:extLst/>
        </p:spPr>
      </p:pic>
      <p:sp>
        <p:nvSpPr>
          <p:cNvPr id="68" name="TextBox 67"/>
          <p:cNvSpPr txBox="1"/>
          <p:nvPr/>
        </p:nvSpPr>
        <p:spPr>
          <a:xfrm>
            <a:off x="1994303" y="2345565"/>
            <a:ext cx="1330067" cy="544765"/>
          </a:xfrm>
          <a:prstGeom prst="rect">
            <a:avLst/>
          </a:prstGeom>
          <a:noFill/>
        </p:spPr>
        <p:txBody>
          <a:bodyPr wrap="square" lIns="182880" tIns="146304" rIns="182880" bIns="146304" rtlCol="0">
            <a:spAutoFit/>
          </a:bodyPr>
          <a:lstStyle/>
          <a:p>
            <a:pPr>
              <a:lnSpc>
                <a:spcPct val="90000"/>
              </a:lnSpc>
              <a:spcAft>
                <a:spcPts val="600"/>
              </a:spcAft>
            </a:pPr>
            <a:r>
              <a:rPr lang="en-US" b="1" dirty="0" smtClean="0">
                <a:solidFill>
                  <a:schemeClr val="accent1"/>
                </a:solidFill>
              </a:rPr>
              <a:t>Internet</a:t>
            </a:r>
          </a:p>
        </p:txBody>
      </p:sp>
      <p:pic>
        <p:nvPicPr>
          <p:cNvPr id="67"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459567" y="5044525"/>
            <a:ext cx="479573" cy="1227169"/>
          </a:xfrm>
          <a:prstGeom prst="rect">
            <a:avLst/>
          </a:prstGeom>
          <a:noFill/>
          <a:extLst>
            <a:ext uri="{909E8E84-426E-40DD-AFC4-6F175D3DCCD1}">
              <a14:hiddenFill xmlns:a14="http://schemas.microsoft.com/office/drawing/2010/main">
                <a:solidFill>
                  <a:srgbClr val="FFFFFF"/>
                </a:solidFill>
              </a14:hiddenFill>
            </a:ext>
          </a:extLst>
        </p:spPr>
      </p:pic>
      <p:sp>
        <p:nvSpPr>
          <p:cNvPr id="70" name="Can 69"/>
          <p:cNvSpPr/>
          <p:nvPr/>
        </p:nvSpPr>
        <p:spPr>
          <a:xfrm>
            <a:off x="2783275" y="5658109"/>
            <a:ext cx="745841" cy="641562"/>
          </a:xfrm>
          <a:prstGeom prst="can">
            <a:avLst/>
          </a:prstGeom>
          <a:solidFill>
            <a:schemeClr val="accent2"/>
          </a:solidFill>
          <a:ln w="25400">
            <a:solidFill>
              <a:schemeClr val="tx1"/>
            </a:solidFill>
          </a:ln>
          <a:effectLst/>
        </p:spPr>
        <p:style>
          <a:lnRef idx="1">
            <a:schemeClr val="dk1"/>
          </a:lnRef>
          <a:fillRef idx="3">
            <a:schemeClr val="dk1"/>
          </a:fillRef>
          <a:effectRef idx="2">
            <a:schemeClr val="dk1"/>
          </a:effectRef>
          <a:fontRef idx="minor">
            <a:schemeClr val="lt1"/>
          </a:fontRef>
        </p:style>
        <p:txBody>
          <a:bodyPr lIns="93258" tIns="46629" rIns="93258" bIns="46629" rtlCol="0" anchor="ctr"/>
          <a:lstStyle/>
          <a:p>
            <a:pPr algn="ctr"/>
            <a:endParaRPr lang="en-US" dirty="0">
              <a:solidFill>
                <a:schemeClr val="bg1"/>
              </a:solidFill>
            </a:endParaRPr>
          </a:p>
        </p:txBody>
      </p:sp>
      <p:sp>
        <p:nvSpPr>
          <p:cNvPr id="72" name="TextBox 71"/>
          <p:cNvSpPr txBox="1"/>
          <p:nvPr/>
        </p:nvSpPr>
        <p:spPr>
          <a:xfrm>
            <a:off x="2406171" y="4505188"/>
            <a:ext cx="1043704" cy="544765"/>
          </a:xfrm>
          <a:prstGeom prst="rect">
            <a:avLst/>
          </a:prstGeom>
          <a:noFill/>
        </p:spPr>
        <p:txBody>
          <a:bodyPr wrap="squar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Site B</a:t>
            </a:r>
          </a:p>
        </p:txBody>
      </p:sp>
      <p:pic>
        <p:nvPicPr>
          <p:cNvPr id="74" name="Picture 5" descr="W:\Open Engagements\Productivity\MS-Unified Communications\#1601 BizProd MOD Team Core Content Work\New Iconography\People\GroupOfPeople_060812.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1004"/>
          <a:stretch/>
        </p:blipFill>
        <p:spPr bwMode="auto">
          <a:xfrm>
            <a:off x="2547771" y="5584027"/>
            <a:ext cx="1050151" cy="619459"/>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5" descr="W:\Open Engagements\Productivity\MS-Unified Communications\#1601 BizProd MOD Team Core Content Work\New Iconography\People\GroupOfPeople_060812.png"/>
          <p:cNvPicPr>
            <a:picLocks noChangeAspect="1" noChangeArrowheads="1"/>
          </p:cNvPicPr>
          <p:nvPr/>
        </p:nvPicPr>
        <p:blipFill rotWithShape="1">
          <a:blip r:embed="rId5" cstate="print">
            <a:duotone>
              <a:prstClr val="black"/>
              <a:schemeClr val="accent1">
                <a:tint val="45000"/>
                <a:satMod val="400000"/>
              </a:schemeClr>
            </a:duotone>
            <a:extLst>
              <a:ext uri="{BEBA8EAE-BF5A-486C-A8C5-ECC9F3942E4B}">
                <a14:imgProps xmlns:a14="http://schemas.microsoft.com/office/drawing/2010/main">
                  <a14:imgLayer r:embed="rId6">
                    <a14:imgEffect>
                      <a14:backgroundRemoval t="5776" b="57040" l="9747" r="89892">
                        <a14:foregroundMark x1="41877" y1="57040" x2="41877" y2="57040"/>
                        <a14:foregroundMark x1="48736" y1="44404" x2="48736" y2="44404"/>
                        <a14:foregroundMark x1="57762" y1="48736" x2="57762" y2="48736"/>
                        <a14:foregroundMark x1="57762" y1="39350" x2="57762" y2="39350"/>
                        <a14:foregroundMark x1="63177" y1="55235" x2="63177" y2="55235"/>
                        <a14:foregroundMark x1="48014" y1="14440" x2="48014" y2="14440"/>
                        <a14:backgroundMark x1="25632" y1="37906" x2="25632" y2="37906"/>
                      </a14:backgroundRemoval>
                    </a14:imgEffect>
                  </a14:imgLayer>
                </a14:imgProps>
              </a:ext>
              <a:ext uri="{28A0092B-C50C-407E-A947-70E740481C1C}">
                <a14:useLocalDpi xmlns:a14="http://schemas.microsoft.com/office/drawing/2010/main" val="0"/>
              </a:ext>
            </a:extLst>
          </a:blip>
          <a:srcRect b="41004"/>
          <a:stretch/>
        </p:blipFill>
        <p:spPr bwMode="auto">
          <a:xfrm>
            <a:off x="2547822" y="5582549"/>
            <a:ext cx="1050151" cy="619459"/>
          </a:xfrm>
          <a:prstGeom prst="rect">
            <a:avLst/>
          </a:prstGeom>
          <a:noFill/>
          <a:extLst>
            <a:ext uri="{909E8E84-426E-40DD-AFC4-6F175D3DCCD1}">
              <a14:hiddenFill xmlns:a14="http://schemas.microsoft.com/office/drawing/2010/main">
                <a:solidFill>
                  <a:srgbClr val="FFFFFF"/>
                </a:solidFill>
              </a14:hiddenFill>
            </a:ext>
          </a:extLst>
        </p:spPr>
      </p:pic>
      <p:sp>
        <p:nvSpPr>
          <p:cNvPr id="76" name="TextBox 75"/>
          <p:cNvSpPr txBox="1"/>
          <p:nvPr/>
        </p:nvSpPr>
        <p:spPr>
          <a:xfrm>
            <a:off x="3615693" y="4454398"/>
            <a:ext cx="811840"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MAPI</a:t>
            </a:r>
          </a:p>
        </p:txBody>
      </p:sp>
      <p:pic>
        <p:nvPicPr>
          <p:cNvPr id="77" name="Picture 76"/>
          <p:cNvPicPr>
            <a:picLocks noChangeAspect="1" noChangeArrowheads="1"/>
          </p:cNvPicPr>
          <p:nvPr/>
        </p:nvPicPr>
        <p:blipFill>
          <a:blip r:embed="rId7" cstate="print">
            <a:duotone>
              <a:schemeClr val="accent3">
                <a:shade val="45000"/>
                <a:satMod val="135000"/>
              </a:schemeClr>
              <a:prstClr val="white"/>
            </a:duotone>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1154009" y="3084206"/>
            <a:ext cx="279510" cy="191839"/>
          </a:xfrm>
          <a:prstGeom prst="rect">
            <a:avLst/>
          </a:prstGeom>
          <a:noFill/>
          <a:extLst/>
        </p:spPr>
      </p:pic>
      <p:sp>
        <p:nvSpPr>
          <p:cNvPr id="78" name="TextBox 77"/>
          <p:cNvSpPr txBox="1"/>
          <p:nvPr/>
        </p:nvSpPr>
        <p:spPr>
          <a:xfrm>
            <a:off x="1505244" y="3822609"/>
            <a:ext cx="811840" cy="467416"/>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SMTP</a:t>
            </a:r>
          </a:p>
        </p:txBody>
      </p:sp>
      <p:sp>
        <p:nvSpPr>
          <p:cNvPr id="79" name="TextBox 78"/>
          <p:cNvSpPr txBox="1"/>
          <p:nvPr/>
        </p:nvSpPr>
        <p:spPr>
          <a:xfrm>
            <a:off x="364456" y="2960443"/>
            <a:ext cx="811840" cy="467416"/>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SMTP</a:t>
            </a:r>
          </a:p>
        </p:txBody>
      </p:sp>
      <p:sp>
        <p:nvSpPr>
          <p:cNvPr id="81" name="TextBox 80"/>
          <p:cNvSpPr txBox="1"/>
          <p:nvPr/>
        </p:nvSpPr>
        <p:spPr>
          <a:xfrm>
            <a:off x="1487573" y="4481201"/>
            <a:ext cx="1043704" cy="544765"/>
          </a:xfrm>
          <a:prstGeom prst="rect">
            <a:avLst/>
          </a:prstGeom>
          <a:noFill/>
        </p:spPr>
        <p:txBody>
          <a:bodyPr wrap="squar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Site A</a:t>
            </a:r>
          </a:p>
        </p:txBody>
      </p:sp>
      <p:sp>
        <p:nvSpPr>
          <p:cNvPr id="83" name="Straight Connector 1024003"/>
          <p:cNvSpPr>
            <a:spLocks noChangeShapeType="1"/>
          </p:cNvSpPr>
          <p:nvPr/>
        </p:nvSpPr>
        <p:spPr bwMode="auto">
          <a:xfrm rot="16200000">
            <a:off x="2378969" y="3175838"/>
            <a:ext cx="10836" cy="1443580"/>
          </a:xfrm>
          <a:prstGeom prst="line">
            <a:avLst/>
          </a:prstGeom>
          <a:ln w="63500" cap="sq">
            <a:solidFill>
              <a:schemeClr val="accent1"/>
            </a:solidFill>
            <a:prstDash val="solid"/>
            <a:miter lim="800000"/>
            <a:headEnd type="none" w="med" len="sm"/>
            <a:tailEnd type="triangle" w="med" len="sm"/>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84" name="Straight Connector 1024003"/>
          <p:cNvSpPr>
            <a:spLocks noChangeShapeType="1"/>
          </p:cNvSpPr>
          <p:nvPr/>
        </p:nvSpPr>
        <p:spPr bwMode="auto">
          <a:xfrm rot="16200000" flipH="1" flipV="1">
            <a:off x="3469429" y="4726518"/>
            <a:ext cx="528546" cy="1"/>
          </a:xfrm>
          <a:prstGeom prst="line">
            <a:avLst/>
          </a:prstGeom>
          <a:ln w="63500" cap="sq">
            <a:solidFill>
              <a:schemeClr val="accent1"/>
            </a:solidFill>
            <a:prstDash val="solid"/>
            <a:miter lim="800000"/>
            <a:headEnd type="none" w="med" len="sm"/>
            <a:tailEnd type="triangle" w="med" len="sm"/>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pic>
        <p:nvPicPr>
          <p:cNvPr id="85" name="Picture 6"/>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7643320" y="1995438"/>
            <a:ext cx="1585894" cy="886443"/>
          </a:xfrm>
          <a:prstGeom prst="rect">
            <a:avLst/>
          </a:prstGeom>
          <a:noFill/>
          <a:extLst>
            <a:ext uri="{909E8E84-426E-40DD-AFC4-6F175D3DCCD1}">
              <a14:hiddenFill xmlns:a14="http://schemas.microsoft.com/office/drawing/2010/main">
                <a:solidFill>
                  <a:srgbClr val="FFFFFF"/>
                </a:solidFill>
              </a14:hiddenFill>
            </a:ext>
          </a:extLst>
        </p:spPr>
      </p:pic>
      <p:sp>
        <p:nvSpPr>
          <p:cNvPr id="87" name="TextBox 86"/>
          <p:cNvSpPr txBox="1"/>
          <p:nvPr/>
        </p:nvSpPr>
        <p:spPr>
          <a:xfrm>
            <a:off x="8010672" y="2373291"/>
            <a:ext cx="1330067" cy="544765"/>
          </a:xfrm>
          <a:prstGeom prst="rect">
            <a:avLst/>
          </a:prstGeom>
          <a:noFill/>
        </p:spPr>
        <p:txBody>
          <a:bodyPr wrap="square" lIns="182880" tIns="146304" rIns="182880" bIns="146304" rtlCol="0">
            <a:spAutoFit/>
          </a:bodyPr>
          <a:lstStyle/>
          <a:p>
            <a:pPr>
              <a:lnSpc>
                <a:spcPct val="90000"/>
              </a:lnSpc>
              <a:spcAft>
                <a:spcPts val="600"/>
              </a:spcAft>
            </a:pPr>
            <a:r>
              <a:rPr lang="en-US" b="1" dirty="0" smtClean="0">
                <a:solidFill>
                  <a:schemeClr val="accent1"/>
                </a:solidFill>
              </a:rPr>
              <a:t>Internet</a:t>
            </a:r>
          </a:p>
        </p:txBody>
      </p:sp>
      <p:sp>
        <p:nvSpPr>
          <p:cNvPr id="110" name="Straight Connector 1024003"/>
          <p:cNvSpPr>
            <a:spLocks noChangeShapeType="1"/>
          </p:cNvSpPr>
          <p:nvPr/>
        </p:nvSpPr>
        <p:spPr bwMode="auto">
          <a:xfrm rot="16200000" flipH="1">
            <a:off x="10025805" y="4677929"/>
            <a:ext cx="724619" cy="5617"/>
          </a:xfrm>
          <a:prstGeom prst="line">
            <a:avLst/>
          </a:prstGeom>
          <a:ln w="76200" cap="sq">
            <a:solidFill>
              <a:schemeClr val="accent5"/>
            </a:solidFill>
            <a:prstDash val="solid"/>
            <a:miter lim="800000"/>
            <a:headEnd type="none" w="med" len="sm"/>
            <a:tailEnd type="triangle" w="med" len="sm"/>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119" name="TextBox 118"/>
          <p:cNvSpPr txBox="1"/>
          <p:nvPr/>
        </p:nvSpPr>
        <p:spPr>
          <a:xfrm>
            <a:off x="274319" y="1371939"/>
            <a:ext cx="2794103"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Exchange 2010 </a:t>
            </a:r>
          </a:p>
        </p:txBody>
      </p:sp>
      <p:sp>
        <p:nvSpPr>
          <p:cNvPr id="120" name="TextBox 119"/>
          <p:cNvSpPr txBox="1"/>
          <p:nvPr/>
        </p:nvSpPr>
        <p:spPr>
          <a:xfrm>
            <a:off x="5250311" y="1347890"/>
            <a:ext cx="2794103"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Exchange 2016 </a:t>
            </a:r>
          </a:p>
        </p:txBody>
      </p:sp>
      <p:sp>
        <p:nvSpPr>
          <p:cNvPr id="123" name="TextBox 122"/>
          <p:cNvSpPr txBox="1"/>
          <p:nvPr/>
        </p:nvSpPr>
        <p:spPr>
          <a:xfrm>
            <a:off x="10323098" y="4477538"/>
            <a:ext cx="811840" cy="467416"/>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SMTP</a:t>
            </a:r>
          </a:p>
        </p:txBody>
      </p:sp>
      <p:grpSp>
        <p:nvGrpSpPr>
          <p:cNvPr id="71" name="Group 70"/>
          <p:cNvGrpSpPr/>
          <p:nvPr/>
        </p:nvGrpSpPr>
        <p:grpSpPr>
          <a:xfrm>
            <a:off x="2132124" y="3350229"/>
            <a:ext cx="338554" cy="3488338"/>
            <a:chOff x="2616819" y="1940272"/>
            <a:chExt cx="308144" cy="5006547"/>
          </a:xfrm>
        </p:grpSpPr>
        <p:cxnSp>
          <p:nvCxnSpPr>
            <p:cNvPr id="73" name="Straight Connector 72"/>
            <p:cNvCxnSpPr/>
            <p:nvPr/>
          </p:nvCxnSpPr>
          <p:spPr>
            <a:xfrm>
              <a:off x="2912789" y="1940272"/>
              <a:ext cx="0" cy="4674537"/>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rot="16200000">
              <a:off x="1662198" y="5684055"/>
              <a:ext cx="2217385" cy="308144"/>
            </a:xfrm>
            <a:prstGeom prst="rect">
              <a:avLst/>
            </a:prstGeom>
          </p:spPr>
          <p:txBody>
            <a:bodyPr wrap="none">
              <a:spAutoFit/>
            </a:bodyPr>
            <a:lstStyle/>
            <a:p>
              <a:pPr algn="r"/>
              <a:r>
                <a:rPr lang="en-US" sz="1600" b="1" dirty="0" smtClean="0"/>
                <a:t>Site Boundary</a:t>
              </a:r>
              <a:endParaRPr lang="en-US" sz="1600" dirty="0"/>
            </a:p>
          </p:txBody>
        </p:sp>
      </p:grpSp>
      <p:sp>
        <p:nvSpPr>
          <p:cNvPr id="69" name="Curved Up Arrow 68"/>
          <p:cNvSpPr/>
          <p:nvPr/>
        </p:nvSpPr>
        <p:spPr bwMode="auto">
          <a:xfrm rot="5922233">
            <a:off x="9489914" y="5100739"/>
            <a:ext cx="415268" cy="463587"/>
          </a:xfrm>
          <a:prstGeom prst="curvedUpArrow">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1" name="TextBox 90"/>
          <p:cNvSpPr txBox="1"/>
          <p:nvPr/>
        </p:nvSpPr>
        <p:spPr>
          <a:xfrm>
            <a:off x="8778529" y="4998365"/>
            <a:ext cx="811840" cy="467416"/>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SMTP</a:t>
            </a:r>
          </a:p>
        </p:txBody>
      </p:sp>
      <p:sp>
        <p:nvSpPr>
          <p:cNvPr id="92" name="TextBox 91"/>
          <p:cNvSpPr txBox="1"/>
          <p:nvPr/>
        </p:nvSpPr>
        <p:spPr>
          <a:xfrm>
            <a:off x="10194031" y="5694531"/>
            <a:ext cx="811840" cy="467416"/>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MAPI</a:t>
            </a:r>
          </a:p>
        </p:txBody>
      </p:sp>
      <p:sp>
        <p:nvSpPr>
          <p:cNvPr id="95" name="Straight Connector 1024003"/>
          <p:cNvSpPr>
            <a:spLocks noChangeShapeType="1"/>
          </p:cNvSpPr>
          <p:nvPr/>
        </p:nvSpPr>
        <p:spPr bwMode="auto">
          <a:xfrm rot="16200000" flipH="1">
            <a:off x="10118473" y="5998808"/>
            <a:ext cx="347325" cy="6155"/>
          </a:xfrm>
          <a:prstGeom prst="line">
            <a:avLst/>
          </a:prstGeom>
          <a:ln w="76200" cap="sq">
            <a:solidFill>
              <a:schemeClr val="accent5"/>
            </a:solidFill>
            <a:prstDash val="solid"/>
            <a:miter lim="800000"/>
            <a:headEnd type="none" w="med" len="sm"/>
            <a:tailEnd type="triangle" w="med" len="sm"/>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86" name="Rounded Rectangle 85"/>
          <p:cNvSpPr/>
          <p:nvPr/>
        </p:nvSpPr>
        <p:spPr>
          <a:xfrm>
            <a:off x="6469220" y="3934587"/>
            <a:ext cx="1699706" cy="368947"/>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sz="1200" dirty="0" smtClean="0">
                <a:solidFill>
                  <a:schemeClr val="bg1"/>
                </a:solidFill>
              </a:rPr>
              <a:t>Frontend Transport</a:t>
            </a:r>
            <a:endParaRPr lang="en-US" sz="1050" dirty="0">
              <a:solidFill>
                <a:schemeClr val="bg1"/>
              </a:solidFill>
            </a:endParaRPr>
          </a:p>
        </p:txBody>
      </p:sp>
      <p:sp>
        <p:nvSpPr>
          <p:cNvPr id="96" name="Rounded Rectangle 95"/>
          <p:cNvSpPr/>
          <p:nvPr/>
        </p:nvSpPr>
        <p:spPr>
          <a:xfrm>
            <a:off x="9821993" y="3951266"/>
            <a:ext cx="1699706" cy="368947"/>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sz="1200" dirty="0" smtClean="0">
                <a:solidFill>
                  <a:schemeClr val="bg1"/>
                </a:solidFill>
              </a:rPr>
              <a:t>Frontend Transport</a:t>
            </a:r>
            <a:endParaRPr lang="en-US" sz="1050" dirty="0">
              <a:solidFill>
                <a:schemeClr val="bg1"/>
              </a:solidFill>
            </a:endParaRPr>
          </a:p>
        </p:txBody>
      </p:sp>
      <p:sp>
        <p:nvSpPr>
          <p:cNvPr id="93" name="Straight Connector 1024003"/>
          <p:cNvSpPr>
            <a:spLocks noChangeShapeType="1"/>
          </p:cNvSpPr>
          <p:nvPr/>
        </p:nvSpPr>
        <p:spPr bwMode="auto">
          <a:xfrm rot="16200000" flipH="1" flipV="1">
            <a:off x="9825981" y="3484839"/>
            <a:ext cx="1118654" cy="1"/>
          </a:xfrm>
          <a:prstGeom prst="line">
            <a:avLst/>
          </a:prstGeom>
          <a:ln w="76200" cap="sq">
            <a:solidFill>
              <a:schemeClr val="accent5"/>
            </a:solidFill>
            <a:prstDash val="solid"/>
            <a:miter lim="800000"/>
            <a:headEnd type="none" w="med" len="sm"/>
            <a:tailEnd type="triangle" w="med" len="sm"/>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Tree>
    <p:extLst>
      <p:ext uri="{BB962C8B-B14F-4D97-AF65-F5344CB8AC3E}">
        <p14:creationId xmlns:p14="http://schemas.microsoft.com/office/powerpoint/2010/main" val="390643880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p:nvPr/>
        </p:nvSpPr>
        <p:spPr>
          <a:xfrm>
            <a:off x="5814402" y="3453857"/>
            <a:ext cx="2150913" cy="9879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88" name="Rectangle 87"/>
          <p:cNvSpPr/>
          <p:nvPr/>
        </p:nvSpPr>
        <p:spPr>
          <a:xfrm>
            <a:off x="5433698" y="3350229"/>
            <a:ext cx="6827575" cy="341070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58" tIns="46629" rIns="93258" bIns="46629" rtlCol="0" anchor="t"/>
          <a:lstStyle/>
          <a:p>
            <a:r>
              <a:rPr lang="en-US" sz="1836" b="1" dirty="0" smtClean="0">
                <a:latin typeface="+mj-lt"/>
              </a:rPr>
              <a:t>DAG</a:t>
            </a:r>
            <a:endParaRPr lang="en-US" sz="1836" b="1" dirty="0">
              <a:latin typeface="+mj-lt"/>
            </a:endParaRPr>
          </a:p>
        </p:txBody>
      </p:sp>
      <p:pic>
        <p:nvPicPr>
          <p:cNvPr id="89"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126264" y="3947843"/>
            <a:ext cx="732046" cy="1873217"/>
          </a:xfrm>
          <a:prstGeom prst="rect">
            <a:avLst/>
          </a:prstGeom>
          <a:noFill/>
          <a:extLst>
            <a:ext uri="{909E8E84-426E-40DD-AFC4-6F175D3DCCD1}">
              <a14:hiddenFill xmlns:a14="http://schemas.microsoft.com/office/drawing/2010/main">
                <a:solidFill>
                  <a:srgbClr val="FFFFFF"/>
                </a:solidFill>
              </a14:hiddenFill>
            </a:ext>
          </a:extLst>
        </p:spPr>
      </p:pic>
      <p:sp>
        <p:nvSpPr>
          <p:cNvPr id="90" name="Rounded Rectangle 89"/>
          <p:cNvSpPr/>
          <p:nvPr/>
        </p:nvSpPr>
        <p:spPr>
          <a:xfrm>
            <a:off x="6605772" y="5026985"/>
            <a:ext cx="1708353" cy="35783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dirty="0" smtClean="0">
                <a:solidFill>
                  <a:schemeClr val="bg1"/>
                </a:solidFill>
              </a:rPr>
              <a:t>Transport</a:t>
            </a:r>
            <a:endParaRPr lang="en-US" sz="1400" dirty="0">
              <a:solidFill>
                <a:schemeClr val="bg1"/>
              </a:solidFill>
            </a:endParaRPr>
          </a:p>
        </p:txBody>
      </p:sp>
      <p:pic>
        <p:nvPicPr>
          <p:cNvPr id="99"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416857" y="3960861"/>
            <a:ext cx="735742" cy="1882675"/>
          </a:xfrm>
          <a:prstGeom prst="rect">
            <a:avLst/>
          </a:prstGeom>
          <a:noFill/>
          <a:extLst>
            <a:ext uri="{909E8E84-426E-40DD-AFC4-6F175D3DCCD1}">
              <a14:hiddenFill xmlns:a14="http://schemas.microsoft.com/office/drawing/2010/main">
                <a:solidFill>
                  <a:srgbClr val="FFFFFF"/>
                </a:solidFill>
              </a14:hiddenFill>
            </a:ext>
          </a:extLst>
        </p:spPr>
      </p:pic>
      <p:sp>
        <p:nvSpPr>
          <p:cNvPr id="102" name="Rounded Rectangle 101"/>
          <p:cNvSpPr/>
          <p:nvPr/>
        </p:nvSpPr>
        <p:spPr>
          <a:xfrm>
            <a:off x="9897290" y="5044525"/>
            <a:ext cx="1708353" cy="35783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dirty="0" smtClean="0">
                <a:solidFill>
                  <a:schemeClr val="bg1"/>
                </a:solidFill>
              </a:rPr>
              <a:t>Transport</a:t>
            </a:r>
            <a:endParaRPr lang="en-US" sz="1400" dirty="0">
              <a:solidFill>
                <a:schemeClr val="bg1"/>
              </a:solidFill>
            </a:endParaRPr>
          </a:p>
        </p:txBody>
      </p:sp>
      <p:sp>
        <p:nvSpPr>
          <p:cNvPr id="106" name="Can 105"/>
          <p:cNvSpPr/>
          <p:nvPr/>
        </p:nvSpPr>
        <p:spPr>
          <a:xfrm>
            <a:off x="9987805" y="6008941"/>
            <a:ext cx="745841" cy="641562"/>
          </a:xfrm>
          <a:prstGeom prst="can">
            <a:avLst/>
          </a:prstGeom>
          <a:solidFill>
            <a:schemeClr val="accent2"/>
          </a:solidFill>
          <a:ln w="25400">
            <a:solidFill>
              <a:schemeClr val="tx1"/>
            </a:solidFill>
          </a:ln>
          <a:effectLst/>
        </p:spPr>
        <p:style>
          <a:lnRef idx="1">
            <a:schemeClr val="dk1"/>
          </a:lnRef>
          <a:fillRef idx="3">
            <a:schemeClr val="dk1"/>
          </a:fillRef>
          <a:effectRef idx="2">
            <a:schemeClr val="dk1"/>
          </a:effectRef>
          <a:fontRef idx="minor">
            <a:schemeClr val="lt1"/>
          </a:fontRef>
        </p:style>
        <p:txBody>
          <a:bodyPr lIns="93258" tIns="46629" rIns="93258" bIns="46629" rtlCol="0" anchor="ctr"/>
          <a:lstStyle/>
          <a:p>
            <a:pPr algn="ctr"/>
            <a:endParaRPr lang="en-US" dirty="0">
              <a:solidFill>
                <a:schemeClr val="bg1"/>
              </a:solidFill>
            </a:endParaRPr>
          </a:p>
        </p:txBody>
      </p:sp>
      <p:pic>
        <p:nvPicPr>
          <p:cNvPr id="107" name="Picture 5" descr="W:\Open Engagements\Productivity\MS-Unified Communications\#1601 BizProd MOD Team Core Content Work\New Iconography\People\GroupOfPeople_060812.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1004"/>
          <a:stretch/>
        </p:blipFill>
        <p:spPr bwMode="auto">
          <a:xfrm>
            <a:off x="9752301" y="5934859"/>
            <a:ext cx="1050151" cy="619459"/>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5" descr="W:\Open Engagements\Productivity\MS-Unified Communications\#1601 BizProd MOD Team Core Content Work\New Iconography\People\GroupOfPeople_060812.png"/>
          <p:cNvPicPr>
            <a:picLocks noChangeAspect="1" noChangeArrowheads="1"/>
          </p:cNvPicPr>
          <p:nvPr/>
        </p:nvPicPr>
        <p:blipFill rotWithShape="1">
          <a:blip r:embed="rId5" cstate="print">
            <a:duotone>
              <a:prstClr val="black"/>
              <a:schemeClr val="accent1">
                <a:tint val="45000"/>
                <a:satMod val="400000"/>
              </a:schemeClr>
            </a:duotone>
            <a:extLst>
              <a:ext uri="{BEBA8EAE-BF5A-486C-A8C5-ECC9F3942E4B}">
                <a14:imgProps xmlns:a14="http://schemas.microsoft.com/office/drawing/2010/main">
                  <a14:imgLayer r:embed="rId6">
                    <a14:imgEffect>
                      <a14:backgroundRemoval t="5776" b="57040" l="9747" r="89892">
                        <a14:foregroundMark x1="41877" y1="57040" x2="41877" y2="57040"/>
                        <a14:foregroundMark x1="48736" y1="44404" x2="48736" y2="44404"/>
                        <a14:foregroundMark x1="57762" y1="48736" x2="57762" y2="48736"/>
                        <a14:foregroundMark x1="57762" y1="39350" x2="57762" y2="39350"/>
                        <a14:foregroundMark x1="63177" y1="55235" x2="63177" y2="55235"/>
                        <a14:foregroundMark x1="48014" y1="14440" x2="48014" y2="14440"/>
                        <a14:backgroundMark x1="25632" y1="37906" x2="25632" y2="37906"/>
                      </a14:backgroundRemoval>
                    </a14:imgEffect>
                  </a14:imgLayer>
                </a14:imgProps>
              </a:ext>
              <a:ext uri="{28A0092B-C50C-407E-A947-70E740481C1C}">
                <a14:useLocalDpi xmlns:a14="http://schemas.microsoft.com/office/drawing/2010/main" val="0"/>
              </a:ext>
            </a:extLst>
          </a:blip>
          <a:srcRect b="41004"/>
          <a:stretch/>
        </p:blipFill>
        <p:spPr bwMode="auto">
          <a:xfrm>
            <a:off x="9752352" y="5933381"/>
            <a:ext cx="1050151" cy="619459"/>
          </a:xfrm>
          <a:prstGeom prst="rect">
            <a:avLst/>
          </a:prstGeom>
          <a:noFill/>
          <a:extLst>
            <a:ext uri="{909E8E84-426E-40DD-AFC4-6F175D3DCCD1}">
              <a14:hiddenFill xmlns:a14="http://schemas.microsoft.com/office/drawing/2010/main">
                <a:solidFill>
                  <a:srgbClr val="FFFFFF"/>
                </a:solidFill>
              </a14:hiddenFill>
            </a:ext>
          </a:extLst>
        </p:spPr>
      </p:pic>
      <p:sp>
        <p:nvSpPr>
          <p:cNvPr id="116" name="Can 115"/>
          <p:cNvSpPr/>
          <p:nvPr/>
        </p:nvSpPr>
        <p:spPr>
          <a:xfrm>
            <a:off x="6670291" y="5996168"/>
            <a:ext cx="745841" cy="641562"/>
          </a:xfrm>
          <a:prstGeom prst="can">
            <a:avLst/>
          </a:prstGeom>
          <a:solidFill>
            <a:schemeClr val="accent2"/>
          </a:solidFill>
          <a:ln w="25400">
            <a:solidFill>
              <a:schemeClr val="tx1"/>
            </a:solidFill>
          </a:ln>
          <a:effectLst/>
        </p:spPr>
        <p:style>
          <a:lnRef idx="1">
            <a:schemeClr val="dk1"/>
          </a:lnRef>
          <a:fillRef idx="3">
            <a:schemeClr val="dk1"/>
          </a:fillRef>
          <a:effectRef idx="2">
            <a:schemeClr val="dk1"/>
          </a:effectRef>
          <a:fontRef idx="minor">
            <a:schemeClr val="lt1"/>
          </a:fontRef>
        </p:style>
        <p:txBody>
          <a:bodyPr lIns="93258" tIns="46629" rIns="93258" bIns="46629" rtlCol="0" anchor="ctr"/>
          <a:lstStyle/>
          <a:p>
            <a:pPr algn="ctr"/>
            <a:r>
              <a:rPr lang="en-US" dirty="0" smtClean="0">
                <a:solidFill>
                  <a:schemeClr val="bg1"/>
                </a:solidFill>
              </a:rPr>
              <a:t>MBX</a:t>
            </a:r>
            <a:endParaRPr lang="en-US" dirty="0">
              <a:solidFill>
                <a:schemeClr val="bg1"/>
              </a:solidFill>
            </a:endParaRPr>
          </a:p>
        </p:txBody>
      </p:sp>
      <p:sp>
        <p:nvSpPr>
          <p:cNvPr id="125" name="TextBox 124"/>
          <p:cNvSpPr txBox="1"/>
          <p:nvPr/>
        </p:nvSpPr>
        <p:spPr>
          <a:xfrm>
            <a:off x="8048166" y="3222945"/>
            <a:ext cx="1004680" cy="544765"/>
          </a:xfrm>
          <a:prstGeom prst="rect">
            <a:avLst/>
          </a:prstGeom>
          <a:noFill/>
        </p:spPr>
        <p:txBody>
          <a:bodyPr wrap="squar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Site A</a:t>
            </a:r>
          </a:p>
        </p:txBody>
      </p:sp>
      <p:sp>
        <p:nvSpPr>
          <p:cNvPr id="126" name="TextBox 125"/>
          <p:cNvSpPr txBox="1"/>
          <p:nvPr/>
        </p:nvSpPr>
        <p:spPr>
          <a:xfrm>
            <a:off x="8687090" y="3222945"/>
            <a:ext cx="1043704" cy="544765"/>
          </a:xfrm>
          <a:prstGeom prst="rect">
            <a:avLst/>
          </a:prstGeom>
          <a:noFill/>
        </p:spPr>
        <p:txBody>
          <a:bodyPr wrap="squar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Site B</a:t>
            </a:r>
          </a:p>
        </p:txBody>
      </p:sp>
      <p:grpSp>
        <p:nvGrpSpPr>
          <p:cNvPr id="127" name="Group 126"/>
          <p:cNvGrpSpPr/>
          <p:nvPr/>
        </p:nvGrpSpPr>
        <p:grpSpPr>
          <a:xfrm>
            <a:off x="8521704" y="3352518"/>
            <a:ext cx="338554" cy="3488338"/>
            <a:chOff x="2616819" y="1940272"/>
            <a:chExt cx="308144" cy="5006547"/>
          </a:xfrm>
        </p:grpSpPr>
        <p:cxnSp>
          <p:nvCxnSpPr>
            <p:cNvPr id="128" name="Straight Connector 127"/>
            <p:cNvCxnSpPr/>
            <p:nvPr/>
          </p:nvCxnSpPr>
          <p:spPr>
            <a:xfrm>
              <a:off x="2912789" y="1940272"/>
              <a:ext cx="0" cy="4674537"/>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9" name="Rectangle 128"/>
            <p:cNvSpPr/>
            <p:nvPr/>
          </p:nvSpPr>
          <p:spPr>
            <a:xfrm rot="16200000">
              <a:off x="1662198" y="5684055"/>
              <a:ext cx="2217385" cy="308144"/>
            </a:xfrm>
            <a:prstGeom prst="rect">
              <a:avLst/>
            </a:prstGeom>
          </p:spPr>
          <p:txBody>
            <a:bodyPr wrap="none">
              <a:spAutoFit/>
            </a:bodyPr>
            <a:lstStyle/>
            <a:p>
              <a:pPr algn="r"/>
              <a:r>
                <a:rPr lang="en-US" sz="1600" b="1" dirty="0" smtClean="0"/>
                <a:t>Site Boundary</a:t>
              </a:r>
              <a:endParaRPr lang="en-US" sz="1600" dirty="0"/>
            </a:p>
          </p:txBody>
        </p:sp>
      </p:grpSp>
      <p:sp>
        <p:nvSpPr>
          <p:cNvPr id="130" name="Rounded Rectangle 129"/>
          <p:cNvSpPr/>
          <p:nvPr/>
        </p:nvSpPr>
        <p:spPr>
          <a:xfrm>
            <a:off x="6595334" y="5467483"/>
            <a:ext cx="1708353" cy="35783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sz="1400" dirty="0" smtClean="0">
                <a:solidFill>
                  <a:schemeClr val="bg1"/>
                </a:solidFill>
              </a:rPr>
              <a:t>Mailbox Transport</a:t>
            </a:r>
            <a:endParaRPr lang="en-US" sz="1100" dirty="0">
              <a:solidFill>
                <a:schemeClr val="bg1"/>
              </a:solidFill>
            </a:endParaRPr>
          </a:p>
        </p:txBody>
      </p:sp>
      <p:sp>
        <p:nvSpPr>
          <p:cNvPr id="131" name="Rounded Rectangle 130"/>
          <p:cNvSpPr/>
          <p:nvPr/>
        </p:nvSpPr>
        <p:spPr>
          <a:xfrm>
            <a:off x="9904286" y="5469571"/>
            <a:ext cx="1708353" cy="35783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sz="1400" dirty="0" smtClean="0">
                <a:solidFill>
                  <a:schemeClr val="bg1"/>
                </a:solidFill>
              </a:rPr>
              <a:t>Mailbox Transport</a:t>
            </a:r>
            <a:endParaRPr lang="en-US" sz="1100" dirty="0">
              <a:solidFill>
                <a:schemeClr val="bg1"/>
              </a:solidFill>
            </a:endParaRPr>
          </a:p>
        </p:txBody>
      </p:sp>
      <p:sp>
        <p:nvSpPr>
          <p:cNvPr id="2" name="Title 1"/>
          <p:cNvSpPr>
            <a:spLocks noGrp="1"/>
          </p:cNvSpPr>
          <p:nvPr>
            <p:ph type="title"/>
          </p:nvPr>
        </p:nvSpPr>
        <p:spPr>
          <a:xfrm>
            <a:off x="308273" y="294081"/>
            <a:ext cx="11889564" cy="917575"/>
          </a:xfrm>
        </p:spPr>
        <p:txBody>
          <a:bodyPr/>
          <a:lstStyle/>
          <a:p>
            <a:r>
              <a:rPr lang="en-US" dirty="0" smtClean="0"/>
              <a:t>Mail Delivery Overview</a:t>
            </a:r>
            <a:endParaRPr lang="en-US" dirty="0"/>
          </a:p>
        </p:txBody>
      </p:sp>
      <p:sp>
        <p:nvSpPr>
          <p:cNvPr id="5" name="Rectangle 4"/>
          <p:cNvSpPr/>
          <p:nvPr/>
        </p:nvSpPr>
        <p:spPr>
          <a:xfrm>
            <a:off x="433567" y="3444399"/>
            <a:ext cx="1194468" cy="9879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89251" y="3507319"/>
            <a:ext cx="433894" cy="881818"/>
          </a:xfrm>
          <a:prstGeom prst="rect">
            <a:avLst/>
          </a:prstGeom>
          <a:solidFill>
            <a:schemeClr val="accent2"/>
          </a:solidFill>
          <a:extLst/>
        </p:spPr>
      </p:pic>
      <p:sp>
        <p:nvSpPr>
          <p:cNvPr id="7" name="Rectangle 6"/>
          <p:cNvSpPr/>
          <p:nvPr/>
        </p:nvSpPr>
        <p:spPr>
          <a:xfrm>
            <a:off x="412544" y="4960919"/>
            <a:ext cx="3921704" cy="140574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58" tIns="46629" rIns="93258" bIns="46629" rtlCol="0" anchor="t"/>
          <a:lstStyle/>
          <a:p>
            <a:r>
              <a:rPr lang="en-US" sz="1836" b="1" dirty="0" smtClean="0">
                <a:latin typeface="+mj-lt"/>
              </a:rPr>
              <a:t>DAG</a:t>
            </a:r>
            <a:endParaRPr lang="en-US" sz="1836" b="1" dirty="0">
              <a:latin typeface="+mj-lt"/>
            </a:endParaRPr>
          </a:p>
        </p:txBody>
      </p:sp>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633004" y="5030408"/>
            <a:ext cx="479573" cy="1227169"/>
          </a:xfrm>
          <a:prstGeom prst="rect">
            <a:avLst/>
          </a:prstGeom>
          <a:noFill/>
          <a:extLst>
            <a:ext uri="{909E8E84-426E-40DD-AFC4-6F175D3DCCD1}">
              <a14:hiddenFill xmlns:a14="http://schemas.microsoft.com/office/drawing/2010/main">
                <a:solidFill>
                  <a:srgbClr val="FFFFFF"/>
                </a:solidFill>
              </a14:hiddenFill>
            </a:ext>
          </a:extLst>
        </p:spPr>
      </p:pic>
      <p:sp>
        <p:nvSpPr>
          <p:cNvPr id="11" name="Can 10"/>
          <p:cNvSpPr/>
          <p:nvPr/>
        </p:nvSpPr>
        <p:spPr>
          <a:xfrm>
            <a:off x="970997" y="5606251"/>
            <a:ext cx="745841" cy="641562"/>
          </a:xfrm>
          <a:prstGeom prst="can">
            <a:avLst/>
          </a:prstGeom>
          <a:solidFill>
            <a:schemeClr val="accent2"/>
          </a:solidFill>
          <a:ln w="25400">
            <a:solidFill>
              <a:schemeClr val="tx1"/>
            </a:solidFill>
          </a:ln>
          <a:effectLst/>
        </p:spPr>
        <p:style>
          <a:lnRef idx="1">
            <a:schemeClr val="dk1"/>
          </a:lnRef>
          <a:fillRef idx="3">
            <a:schemeClr val="dk1"/>
          </a:fillRef>
          <a:effectRef idx="2">
            <a:schemeClr val="dk1"/>
          </a:effectRef>
          <a:fontRef idx="minor">
            <a:schemeClr val="lt1"/>
          </a:fontRef>
        </p:style>
        <p:txBody>
          <a:bodyPr lIns="93258" tIns="46629" rIns="93258" bIns="46629" rtlCol="0" anchor="ctr"/>
          <a:lstStyle/>
          <a:p>
            <a:pPr algn="ctr"/>
            <a:r>
              <a:rPr lang="en-US" dirty="0" smtClean="0">
                <a:solidFill>
                  <a:schemeClr val="bg1"/>
                </a:solidFill>
              </a:rPr>
              <a:t>MBX</a:t>
            </a:r>
            <a:endParaRPr lang="en-US" dirty="0">
              <a:solidFill>
                <a:schemeClr val="bg1"/>
              </a:solidFill>
            </a:endParaRPr>
          </a:p>
        </p:txBody>
      </p:sp>
      <p:sp>
        <p:nvSpPr>
          <p:cNvPr id="13" name="Rounded Rectangle 12"/>
          <p:cNvSpPr/>
          <p:nvPr/>
        </p:nvSpPr>
        <p:spPr>
          <a:xfrm>
            <a:off x="494268" y="3675149"/>
            <a:ext cx="830035" cy="35783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dirty="0" smtClean="0">
                <a:solidFill>
                  <a:schemeClr val="bg1"/>
                </a:solidFill>
              </a:rPr>
              <a:t>HUB</a:t>
            </a:r>
            <a:endParaRPr lang="en-US" sz="1400" dirty="0">
              <a:solidFill>
                <a:schemeClr val="bg1"/>
              </a:solidFill>
            </a:endParaRPr>
          </a:p>
        </p:txBody>
      </p:sp>
      <p:sp>
        <p:nvSpPr>
          <p:cNvPr id="17" name="Rectangle 16"/>
          <p:cNvSpPr/>
          <p:nvPr/>
        </p:nvSpPr>
        <p:spPr>
          <a:xfrm>
            <a:off x="3139975" y="3449659"/>
            <a:ext cx="1194468" cy="9879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pic>
        <p:nvPicPr>
          <p:cNvPr id="18"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795659" y="3512579"/>
            <a:ext cx="433894" cy="881818"/>
          </a:xfrm>
          <a:prstGeom prst="rect">
            <a:avLst/>
          </a:prstGeom>
          <a:solidFill>
            <a:schemeClr val="accent2"/>
          </a:solidFill>
          <a:extLst/>
        </p:spPr>
      </p:pic>
      <p:sp>
        <p:nvSpPr>
          <p:cNvPr id="19" name="Rounded Rectangle 18"/>
          <p:cNvSpPr/>
          <p:nvPr/>
        </p:nvSpPr>
        <p:spPr>
          <a:xfrm>
            <a:off x="3200676" y="3680409"/>
            <a:ext cx="830035" cy="35783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dirty="0" smtClean="0">
                <a:solidFill>
                  <a:schemeClr val="bg1"/>
                </a:solidFill>
              </a:rPr>
              <a:t>HUB</a:t>
            </a:r>
            <a:endParaRPr lang="en-US" sz="1400" dirty="0">
              <a:solidFill>
                <a:schemeClr val="bg1"/>
              </a:solidFill>
            </a:endParaRPr>
          </a:p>
        </p:txBody>
      </p:sp>
      <p:sp>
        <p:nvSpPr>
          <p:cNvPr id="22" name="Straight Connector 1024003"/>
          <p:cNvSpPr>
            <a:spLocks noChangeShapeType="1"/>
          </p:cNvSpPr>
          <p:nvPr/>
        </p:nvSpPr>
        <p:spPr bwMode="auto">
          <a:xfrm rot="16200000" flipH="1" flipV="1">
            <a:off x="766527" y="3189786"/>
            <a:ext cx="528546" cy="1"/>
          </a:xfrm>
          <a:prstGeom prst="line">
            <a:avLst/>
          </a:prstGeom>
          <a:ln w="63500" cap="sq">
            <a:solidFill>
              <a:schemeClr val="accent1"/>
            </a:solidFill>
            <a:prstDash val="solid"/>
            <a:miter lim="800000"/>
            <a:headEnd type="none" w="med" len="sm"/>
            <a:tailEnd type="triangle" w="med" len="sm"/>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24" name="Straight Connector 1024003"/>
          <p:cNvSpPr>
            <a:spLocks noChangeShapeType="1"/>
          </p:cNvSpPr>
          <p:nvPr/>
        </p:nvSpPr>
        <p:spPr bwMode="auto">
          <a:xfrm rot="16200000" flipH="1" flipV="1">
            <a:off x="3431687" y="3189786"/>
            <a:ext cx="528546" cy="1"/>
          </a:xfrm>
          <a:prstGeom prst="line">
            <a:avLst/>
          </a:prstGeom>
          <a:ln w="63500" cap="sq">
            <a:solidFill>
              <a:schemeClr val="accent1"/>
            </a:solidFill>
            <a:prstDash val="solid"/>
            <a:miter lim="800000"/>
            <a:headEnd type="none" w="med" len="sm"/>
            <a:tailEnd type="triangle" w="med" len="sm"/>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25" name="Rectangle 24"/>
          <p:cNvSpPr/>
          <p:nvPr/>
        </p:nvSpPr>
        <p:spPr>
          <a:xfrm>
            <a:off x="433567" y="1952849"/>
            <a:ext cx="3900681" cy="9480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chemeClr val="accent3"/>
              </a:solidFill>
            </a:endParaRPr>
          </a:p>
        </p:txBody>
      </p:sp>
      <p:sp>
        <p:nvSpPr>
          <p:cNvPr id="30" name="TextBox 29"/>
          <p:cNvSpPr txBox="1"/>
          <p:nvPr/>
        </p:nvSpPr>
        <p:spPr>
          <a:xfrm>
            <a:off x="3009030" y="2995621"/>
            <a:ext cx="811840" cy="467416"/>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SMTP</a:t>
            </a:r>
          </a:p>
        </p:txBody>
      </p:sp>
      <p:sp>
        <p:nvSpPr>
          <p:cNvPr id="47" name="Rectangle 46"/>
          <p:cNvSpPr/>
          <p:nvPr/>
        </p:nvSpPr>
        <p:spPr>
          <a:xfrm>
            <a:off x="5433698" y="1977462"/>
            <a:ext cx="6827575" cy="9480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chemeClr val="accent3"/>
              </a:solidFill>
            </a:endParaRPr>
          </a:p>
        </p:txBody>
      </p:sp>
      <p:pic>
        <p:nvPicPr>
          <p:cNvPr id="62" name="Picture 6"/>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1626951" y="1967712"/>
            <a:ext cx="1585894" cy="886443"/>
          </a:xfrm>
          <a:prstGeom prst="rect">
            <a:avLst/>
          </a:prstGeom>
          <a:noFill/>
          <a:extLst>
            <a:ext uri="{909E8E84-426E-40DD-AFC4-6F175D3DCCD1}">
              <a14:hiddenFill xmlns:a14="http://schemas.microsoft.com/office/drawing/2010/main">
                <a:solidFill>
                  <a:srgbClr val="FFFFFF"/>
                </a:solidFill>
              </a14:hiddenFill>
            </a:ext>
          </a:extLst>
        </p:spPr>
      </p:pic>
      <p:cxnSp>
        <p:nvCxnSpPr>
          <p:cNvPr id="61" name="Straight Connector 60"/>
          <p:cNvCxnSpPr/>
          <p:nvPr/>
        </p:nvCxnSpPr>
        <p:spPr>
          <a:xfrm>
            <a:off x="4857892" y="1737783"/>
            <a:ext cx="0" cy="491884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65" name="Picture 64"/>
          <p:cNvPicPr>
            <a:picLocks noChangeAspect="1" noChangeArrowheads="1"/>
          </p:cNvPicPr>
          <p:nvPr/>
        </p:nvPicPr>
        <p:blipFill>
          <a:blip r:embed="rId8" cstate="print">
            <a:duotone>
              <a:schemeClr val="accent3">
                <a:shade val="45000"/>
                <a:satMod val="135000"/>
              </a:schemeClr>
              <a:prstClr val="white"/>
            </a:duotone>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3823299" y="3046526"/>
            <a:ext cx="279510" cy="191839"/>
          </a:xfrm>
          <a:prstGeom prst="rect">
            <a:avLst/>
          </a:prstGeom>
          <a:noFill/>
          <a:extLst/>
        </p:spPr>
      </p:pic>
      <p:sp>
        <p:nvSpPr>
          <p:cNvPr id="68" name="TextBox 67"/>
          <p:cNvSpPr txBox="1"/>
          <p:nvPr/>
        </p:nvSpPr>
        <p:spPr>
          <a:xfrm>
            <a:off x="1994303" y="2345565"/>
            <a:ext cx="1330067" cy="544765"/>
          </a:xfrm>
          <a:prstGeom prst="rect">
            <a:avLst/>
          </a:prstGeom>
          <a:noFill/>
        </p:spPr>
        <p:txBody>
          <a:bodyPr wrap="square" lIns="182880" tIns="146304" rIns="182880" bIns="146304" rtlCol="0">
            <a:spAutoFit/>
          </a:bodyPr>
          <a:lstStyle/>
          <a:p>
            <a:pPr>
              <a:lnSpc>
                <a:spcPct val="90000"/>
              </a:lnSpc>
              <a:spcAft>
                <a:spcPts val="600"/>
              </a:spcAft>
            </a:pPr>
            <a:r>
              <a:rPr lang="en-US" b="1" dirty="0" smtClean="0">
                <a:solidFill>
                  <a:schemeClr val="accent1"/>
                </a:solidFill>
              </a:rPr>
              <a:t>Internet</a:t>
            </a:r>
          </a:p>
        </p:txBody>
      </p:sp>
      <p:pic>
        <p:nvPicPr>
          <p:cNvPr id="67"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459567" y="5044525"/>
            <a:ext cx="479573" cy="1227169"/>
          </a:xfrm>
          <a:prstGeom prst="rect">
            <a:avLst/>
          </a:prstGeom>
          <a:noFill/>
          <a:extLst>
            <a:ext uri="{909E8E84-426E-40DD-AFC4-6F175D3DCCD1}">
              <a14:hiddenFill xmlns:a14="http://schemas.microsoft.com/office/drawing/2010/main">
                <a:solidFill>
                  <a:srgbClr val="FFFFFF"/>
                </a:solidFill>
              </a14:hiddenFill>
            </a:ext>
          </a:extLst>
        </p:spPr>
      </p:pic>
      <p:sp>
        <p:nvSpPr>
          <p:cNvPr id="70" name="Can 69"/>
          <p:cNvSpPr/>
          <p:nvPr/>
        </p:nvSpPr>
        <p:spPr>
          <a:xfrm>
            <a:off x="2783275" y="5658109"/>
            <a:ext cx="745841" cy="641562"/>
          </a:xfrm>
          <a:prstGeom prst="can">
            <a:avLst/>
          </a:prstGeom>
          <a:solidFill>
            <a:schemeClr val="accent2"/>
          </a:solidFill>
          <a:ln w="25400">
            <a:solidFill>
              <a:schemeClr val="tx1"/>
            </a:solidFill>
          </a:ln>
          <a:effectLst/>
        </p:spPr>
        <p:style>
          <a:lnRef idx="1">
            <a:schemeClr val="dk1"/>
          </a:lnRef>
          <a:fillRef idx="3">
            <a:schemeClr val="dk1"/>
          </a:fillRef>
          <a:effectRef idx="2">
            <a:schemeClr val="dk1"/>
          </a:effectRef>
          <a:fontRef idx="minor">
            <a:schemeClr val="lt1"/>
          </a:fontRef>
        </p:style>
        <p:txBody>
          <a:bodyPr lIns="93258" tIns="46629" rIns="93258" bIns="46629" rtlCol="0" anchor="ctr"/>
          <a:lstStyle/>
          <a:p>
            <a:pPr algn="ctr"/>
            <a:endParaRPr lang="en-US" dirty="0">
              <a:solidFill>
                <a:schemeClr val="bg1"/>
              </a:solidFill>
            </a:endParaRPr>
          </a:p>
        </p:txBody>
      </p:sp>
      <p:sp>
        <p:nvSpPr>
          <p:cNvPr id="72" name="TextBox 71"/>
          <p:cNvSpPr txBox="1"/>
          <p:nvPr/>
        </p:nvSpPr>
        <p:spPr>
          <a:xfrm>
            <a:off x="2406171" y="4505188"/>
            <a:ext cx="1043704" cy="544765"/>
          </a:xfrm>
          <a:prstGeom prst="rect">
            <a:avLst/>
          </a:prstGeom>
          <a:noFill/>
        </p:spPr>
        <p:txBody>
          <a:bodyPr wrap="squar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Site B</a:t>
            </a:r>
          </a:p>
        </p:txBody>
      </p:sp>
      <p:pic>
        <p:nvPicPr>
          <p:cNvPr id="74" name="Picture 5" descr="W:\Open Engagements\Productivity\MS-Unified Communications\#1601 BizProd MOD Team Core Content Work\New Iconography\People\GroupOfPeople_060812.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1004"/>
          <a:stretch/>
        </p:blipFill>
        <p:spPr bwMode="auto">
          <a:xfrm>
            <a:off x="2547771" y="5584027"/>
            <a:ext cx="1050151" cy="619459"/>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5" descr="W:\Open Engagements\Productivity\MS-Unified Communications\#1601 BizProd MOD Team Core Content Work\New Iconography\People\GroupOfPeople_060812.png"/>
          <p:cNvPicPr>
            <a:picLocks noChangeAspect="1" noChangeArrowheads="1"/>
          </p:cNvPicPr>
          <p:nvPr/>
        </p:nvPicPr>
        <p:blipFill rotWithShape="1">
          <a:blip r:embed="rId5" cstate="print">
            <a:duotone>
              <a:prstClr val="black"/>
              <a:schemeClr val="accent1">
                <a:tint val="45000"/>
                <a:satMod val="400000"/>
              </a:schemeClr>
            </a:duotone>
            <a:extLst>
              <a:ext uri="{BEBA8EAE-BF5A-486C-A8C5-ECC9F3942E4B}">
                <a14:imgProps xmlns:a14="http://schemas.microsoft.com/office/drawing/2010/main">
                  <a14:imgLayer r:embed="rId6">
                    <a14:imgEffect>
                      <a14:backgroundRemoval t="5776" b="57040" l="9747" r="89892">
                        <a14:foregroundMark x1="41877" y1="57040" x2="41877" y2="57040"/>
                        <a14:foregroundMark x1="48736" y1="44404" x2="48736" y2="44404"/>
                        <a14:foregroundMark x1="57762" y1="48736" x2="57762" y2="48736"/>
                        <a14:foregroundMark x1="57762" y1="39350" x2="57762" y2="39350"/>
                        <a14:foregroundMark x1="63177" y1="55235" x2="63177" y2="55235"/>
                        <a14:foregroundMark x1="48014" y1="14440" x2="48014" y2="14440"/>
                        <a14:backgroundMark x1="25632" y1="37906" x2="25632" y2="37906"/>
                      </a14:backgroundRemoval>
                    </a14:imgEffect>
                  </a14:imgLayer>
                </a14:imgProps>
              </a:ext>
              <a:ext uri="{28A0092B-C50C-407E-A947-70E740481C1C}">
                <a14:useLocalDpi xmlns:a14="http://schemas.microsoft.com/office/drawing/2010/main" val="0"/>
              </a:ext>
            </a:extLst>
          </a:blip>
          <a:srcRect b="41004"/>
          <a:stretch/>
        </p:blipFill>
        <p:spPr bwMode="auto">
          <a:xfrm>
            <a:off x="2547822" y="5582549"/>
            <a:ext cx="1050151" cy="619459"/>
          </a:xfrm>
          <a:prstGeom prst="rect">
            <a:avLst/>
          </a:prstGeom>
          <a:noFill/>
          <a:extLst>
            <a:ext uri="{909E8E84-426E-40DD-AFC4-6F175D3DCCD1}">
              <a14:hiddenFill xmlns:a14="http://schemas.microsoft.com/office/drawing/2010/main">
                <a:solidFill>
                  <a:srgbClr val="FFFFFF"/>
                </a:solidFill>
              </a14:hiddenFill>
            </a:ext>
          </a:extLst>
        </p:spPr>
      </p:pic>
      <p:sp>
        <p:nvSpPr>
          <p:cNvPr id="76" name="TextBox 75"/>
          <p:cNvSpPr txBox="1"/>
          <p:nvPr/>
        </p:nvSpPr>
        <p:spPr>
          <a:xfrm>
            <a:off x="3615693" y="4454398"/>
            <a:ext cx="811840"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MAPI</a:t>
            </a:r>
          </a:p>
        </p:txBody>
      </p:sp>
      <p:pic>
        <p:nvPicPr>
          <p:cNvPr id="77" name="Picture 76"/>
          <p:cNvPicPr>
            <a:picLocks noChangeAspect="1" noChangeArrowheads="1"/>
          </p:cNvPicPr>
          <p:nvPr/>
        </p:nvPicPr>
        <p:blipFill>
          <a:blip r:embed="rId8" cstate="print">
            <a:duotone>
              <a:schemeClr val="accent3">
                <a:shade val="45000"/>
                <a:satMod val="135000"/>
              </a:schemeClr>
              <a:prstClr val="white"/>
            </a:duotone>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1154009" y="3084206"/>
            <a:ext cx="279510" cy="191839"/>
          </a:xfrm>
          <a:prstGeom prst="rect">
            <a:avLst/>
          </a:prstGeom>
          <a:noFill/>
          <a:extLst/>
        </p:spPr>
      </p:pic>
      <p:sp>
        <p:nvSpPr>
          <p:cNvPr id="78" name="TextBox 77"/>
          <p:cNvSpPr txBox="1"/>
          <p:nvPr/>
        </p:nvSpPr>
        <p:spPr>
          <a:xfrm>
            <a:off x="1505244" y="3822609"/>
            <a:ext cx="811840" cy="467416"/>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SMTP</a:t>
            </a:r>
          </a:p>
        </p:txBody>
      </p:sp>
      <p:sp>
        <p:nvSpPr>
          <p:cNvPr id="79" name="TextBox 78"/>
          <p:cNvSpPr txBox="1"/>
          <p:nvPr/>
        </p:nvSpPr>
        <p:spPr>
          <a:xfrm>
            <a:off x="364456" y="2960443"/>
            <a:ext cx="811840" cy="467416"/>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SMTP</a:t>
            </a:r>
          </a:p>
        </p:txBody>
      </p:sp>
      <p:sp>
        <p:nvSpPr>
          <p:cNvPr id="81" name="TextBox 80"/>
          <p:cNvSpPr txBox="1"/>
          <p:nvPr/>
        </p:nvSpPr>
        <p:spPr>
          <a:xfrm>
            <a:off x="1487573" y="4481201"/>
            <a:ext cx="1043704" cy="544765"/>
          </a:xfrm>
          <a:prstGeom prst="rect">
            <a:avLst/>
          </a:prstGeom>
          <a:noFill/>
        </p:spPr>
        <p:txBody>
          <a:bodyPr wrap="squar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Site A</a:t>
            </a:r>
          </a:p>
        </p:txBody>
      </p:sp>
      <p:sp>
        <p:nvSpPr>
          <p:cNvPr id="83" name="Straight Connector 1024003"/>
          <p:cNvSpPr>
            <a:spLocks noChangeShapeType="1"/>
          </p:cNvSpPr>
          <p:nvPr/>
        </p:nvSpPr>
        <p:spPr bwMode="auto">
          <a:xfrm rot="16200000">
            <a:off x="2378969" y="3175838"/>
            <a:ext cx="10836" cy="1443580"/>
          </a:xfrm>
          <a:prstGeom prst="line">
            <a:avLst/>
          </a:prstGeom>
          <a:ln w="63500" cap="sq">
            <a:solidFill>
              <a:schemeClr val="accent1"/>
            </a:solidFill>
            <a:prstDash val="solid"/>
            <a:miter lim="800000"/>
            <a:headEnd type="none" w="med" len="sm"/>
            <a:tailEnd type="triangle" w="med" len="sm"/>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84" name="Straight Connector 1024003"/>
          <p:cNvSpPr>
            <a:spLocks noChangeShapeType="1"/>
          </p:cNvSpPr>
          <p:nvPr/>
        </p:nvSpPr>
        <p:spPr bwMode="auto">
          <a:xfrm rot="16200000" flipH="1" flipV="1">
            <a:off x="3469429" y="4726518"/>
            <a:ext cx="528546" cy="1"/>
          </a:xfrm>
          <a:prstGeom prst="line">
            <a:avLst/>
          </a:prstGeom>
          <a:ln w="63500" cap="sq">
            <a:solidFill>
              <a:schemeClr val="accent1"/>
            </a:solidFill>
            <a:prstDash val="solid"/>
            <a:miter lim="800000"/>
            <a:headEnd type="none" w="med" len="sm"/>
            <a:tailEnd type="triangle" w="med" len="sm"/>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pic>
        <p:nvPicPr>
          <p:cNvPr id="85" name="Picture 6"/>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7643320" y="1995438"/>
            <a:ext cx="1585894" cy="886443"/>
          </a:xfrm>
          <a:prstGeom prst="rect">
            <a:avLst/>
          </a:prstGeom>
          <a:noFill/>
          <a:extLst>
            <a:ext uri="{909E8E84-426E-40DD-AFC4-6F175D3DCCD1}">
              <a14:hiddenFill xmlns:a14="http://schemas.microsoft.com/office/drawing/2010/main">
                <a:solidFill>
                  <a:srgbClr val="FFFFFF"/>
                </a:solidFill>
              </a14:hiddenFill>
            </a:ext>
          </a:extLst>
        </p:spPr>
      </p:pic>
      <p:sp>
        <p:nvSpPr>
          <p:cNvPr id="87" name="TextBox 86"/>
          <p:cNvSpPr txBox="1"/>
          <p:nvPr/>
        </p:nvSpPr>
        <p:spPr>
          <a:xfrm>
            <a:off x="8010672" y="2373291"/>
            <a:ext cx="1330067" cy="544765"/>
          </a:xfrm>
          <a:prstGeom prst="rect">
            <a:avLst/>
          </a:prstGeom>
          <a:noFill/>
        </p:spPr>
        <p:txBody>
          <a:bodyPr wrap="square" lIns="182880" tIns="146304" rIns="182880" bIns="146304" rtlCol="0">
            <a:spAutoFit/>
          </a:bodyPr>
          <a:lstStyle/>
          <a:p>
            <a:pPr>
              <a:lnSpc>
                <a:spcPct val="90000"/>
              </a:lnSpc>
              <a:spcAft>
                <a:spcPts val="600"/>
              </a:spcAft>
            </a:pPr>
            <a:r>
              <a:rPr lang="en-US" b="1" dirty="0" smtClean="0">
                <a:solidFill>
                  <a:schemeClr val="accent1"/>
                </a:solidFill>
              </a:rPr>
              <a:t>Internet</a:t>
            </a:r>
          </a:p>
        </p:txBody>
      </p:sp>
      <p:sp>
        <p:nvSpPr>
          <p:cNvPr id="119" name="TextBox 118"/>
          <p:cNvSpPr txBox="1"/>
          <p:nvPr/>
        </p:nvSpPr>
        <p:spPr>
          <a:xfrm>
            <a:off x="274319" y="1371939"/>
            <a:ext cx="2794103"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Exchange 2010 </a:t>
            </a:r>
          </a:p>
        </p:txBody>
      </p:sp>
      <p:sp>
        <p:nvSpPr>
          <p:cNvPr id="120" name="TextBox 119"/>
          <p:cNvSpPr txBox="1"/>
          <p:nvPr/>
        </p:nvSpPr>
        <p:spPr>
          <a:xfrm>
            <a:off x="5250311" y="1347890"/>
            <a:ext cx="2794103"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Exchange 2016 </a:t>
            </a:r>
          </a:p>
        </p:txBody>
      </p:sp>
      <p:grpSp>
        <p:nvGrpSpPr>
          <p:cNvPr id="71" name="Group 70"/>
          <p:cNvGrpSpPr/>
          <p:nvPr/>
        </p:nvGrpSpPr>
        <p:grpSpPr>
          <a:xfrm>
            <a:off x="2132124" y="3350229"/>
            <a:ext cx="338554" cy="3488338"/>
            <a:chOff x="2616819" y="1940272"/>
            <a:chExt cx="308144" cy="5006547"/>
          </a:xfrm>
        </p:grpSpPr>
        <p:cxnSp>
          <p:nvCxnSpPr>
            <p:cNvPr id="73" name="Straight Connector 72"/>
            <p:cNvCxnSpPr/>
            <p:nvPr/>
          </p:nvCxnSpPr>
          <p:spPr>
            <a:xfrm>
              <a:off x="2912789" y="1940272"/>
              <a:ext cx="0" cy="4674537"/>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rot="16200000">
              <a:off x="1662198" y="5684055"/>
              <a:ext cx="2217385" cy="308144"/>
            </a:xfrm>
            <a:prstGeom prst="rect">
              <a:avLst/>
            </a:prstGeom>
          </p:spPr>
          <p:txBody>
            <a:bodyPr wrap="none">
              <a:spAutoFit/>
            </a:bodyPr>
            <a:lstStyle/>
            <a:p>
              <a:pPr algn="r"/>
              <a:r>
                <a:rPr lang="en-US" sz="1600" b="1" dirty="0" smtClean="0"/>
                <a:t>Site Boundary</a:t>
              </a:r>
              <a:endParaRPr lang="en-US" sz="1600" dirty="0"/>
            </a:p>
          </p:txBody>
        </p:sp>
      </p:grpSp>
      <p:pic>
        <p:nvPicPr>
          <p:cNvPr id="97" name="Picture 96"/>
          <p:cNvPicPr>
            <a:picLocks noChangeAspect="1" noChangeArrowheads="1"/>
          </p:cNvPicPr>
          <p:nvPr/>
        </p:nvPicPr>
        <p:blipFill>
          <a:blip r:embed="rId8" cstate="print">
            <a:duotone>
              <a:schemeClr val="accent3">
                <a:shade val="45000"/>
                <a:satMod val="135000"/>
              </a:schemeClr>
              <a:prstClr val="white"/>
            </a:duotone>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7401751" y="3068234"/>
            <a:ext cx="279510" cy="191839"/>
          </a:xfrm>
          <a:prstGeom prst="rect">
            <a:avLst/>
          </a:prstGeom>
          <a:noFill/>
          <a:extLst/>
        </p:spPr>
      </p:pic>
      <p:sp>
        <p:nvSpPr>
          <p:cNvPr id="98" name="TextBox 97"/>
          <p:cNvSpPr txBox="1"/>
          <p:nvPr/>
        </p:nvSpPr>
        <p:spPr>
          <a:xfrm>
            <a:off x="6401115" y="2926700"/>
            <a:ext cx="811840" cy="467416"/>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SMTP</a:t>
            </a:r>
          </a:p>
        </p:txBody>
      </p:sp>
      <p:sp>
        <p:nvSpPr>
          <p:cNvPr id="63" name="Rounded Rectangle 62"/>
          <p:cNvSpPr/>
          <p:nvPr/>
        </p:nvSpPr>
        <p:spPr>
          <a:xfrm>
            <a:off x="6469220" y="3934587"/>
            <a:ext cx="1699706" cy="368947"/>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sz="1200" dirty="0" smtClean="0">
                <a:solidFill>
                  <a:schemeClr val="bg1"/>
                </a:solidFill>
              </a:rPr>
              <a:t>Frontend Transport</a:t>
            </a:r>
            <a:endParaRPr lang="en-US" sz="1050" dirty="0">
              <a:solidFill>
                <a:schemeClr val="bg1"/>
              </a:solidFill>
            </a:endParaRPr>
          </a:p>
        </p:txBody>
      </p:sp>
      <p:sp>
        <p:nvSpPr>
          <p:cNvPr id="64" name="Rounded Rectangle 63"/>
          <p:cNvSpPr/>
          <p:nvPr/>
        </p:nvSpPr>
        <p:spPr>
          <a:xfrm>
            <a:off x="9821993" y="3951266"/>
            <a:ext cx="1699706" cy="368947"/>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sz="1200" dirty="0" smtClean="0">
                <a:solidFill>
                  <a:schemeClr val="bg1"/>
                </a:solidFill>
              </a:rPr>
              <a:t>Frontend Transport</a:t>
            </a:r>
            <a:endParaRPr lang="en-US" sz="1050" dirty="0">
              <a:solidFill>
                <a:schemeClr val="bg1"/>
              </a:solidFill>
            </a:endParaRPr>
          </a:p>
        </p:txBody>
      </p:sp>
      <p:sp>
        <p:nvSpPr>
          <p:cNvPr id="96" name="Straight Connector 1024003"/>
          <p:cNvSpPr>
            <a:spLocks noChangeShapeType="1"/>
          </p:cNvSpPr>
          <p:nvPr/>
        </p:nvSpPr>
        <p:spPr bwMode="auto">
          <a:xfrm rot="16200000" flipH="1">
            <a:off x="6614331" y="3510372"/>
            <a:ext cx="1099856" cy="1"/>
          </a:xfrm>
          <a:prstGeom prst="line">
            <a:avLst/>
          </a:prstGeom>
          <a:ln w="76200" cap="sq">
            <a:solidFill>
              <a:schemeClr val="accent5"/>
            </a:solidFill>
            <a:prstDash val="solid"/>
            <a:miter lim="800000"/>
            <a:headEnd type="none" w="med" len="sm"/>
            <a:tailEnd type="triangle" w="med" len="sm"/>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Tree>
    <p:extLst>
      <p:ext uri="{BB962C8B-B14F-4D97-AF65-F5344CB8AC3E}">
        <p14:creationId xmlns:p14="http://schemas.microsoft.com/office/powerpoint/2010/main" val="402068093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p:nvPr/>
        </p:nvSpPr>
        <p:spPr>
          <a:xfrm>
            <a:off x="5814402" y="3453857"/>
            <a:ext cx="2150913" cy="9879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88" name="Rectangle 87"/>
          <p:cNvSpPr/>
          <p:nvPr/>
        </p:nvSpPr>
        <p:spPr>
          <a:xfrm>
            <a:off x="5433698" y="3350229"/>
            <a:ext cx="6827575" cy="341070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58" tIns="46629" rIns="93258" bIns="46629" rtlCol="0" anchor="t"/>
          <a:lstStyle/>
          <a:p>
            <a:r>
              <a:rPr lang="en-US" sz="1836" b="1" dirty="0" smtClean="0">
                <a:latin typeface="+mj-lt"/>
              </a:rPr>
              <a:t>DAG</a:t>
            </a:r>
            <a:endParaRPr lang="en-US" sz="1836" b="1" dirty="0">
              <a:latin typeface="+mj-lt"/>
            </a:endParaRPr>
          </a:p>
        </p:txBody>
      </p:sp>
      <p:pic>
        <p:nvPicPr>
          <p:cNvPr id="89"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126264" y="3947843"/>
            <a:ext cx="732046" cy="1873217"/>
          </a:xfrm>
          <a:prstGeom prst="rect">
            <a:avLst/>
          </a:prstGeom>
          <a:noFill/>
          <a:extLst>
            <a:ext uri="{909E8E84-426E-40DD-AFC4-6F175D3DCCD1}">
              <a14:hiddenFill xmlns:a14="http://schemas.microsoft.com/office/drawing/2010/main">
                <a:solidFill>
                  <a:srgbClr val="FFFFFF"/>
                </a:solidFill>
              </a14:hiddenFill>
            </a:ext>
          </a:extLst>
        </p:spPr>
      </p:pic>
      <p:sp>
        <p:nvSpPr>
          <p:cNvPr id="90" name="Rounded Rectangle 89"/>
          <p:cNvSpPr/>
          <p:nvPr/>
        </p:nvSpPr>
        <p:spPr>
          <a:xfrm>
            <a:off x="6605772" y="5026985"/>
            <a:ext cx="1708353" cy="35783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dirty="0" smtClean="0">
                <a:solidFill>
                  <a:schemeClr val="bg1"/>
                </a:solidFill>
              </a:rPr>
              <a:t>Transport</a:t>
            </a:r>
            <a:endParaRPr lang="en-US" sz="1400" dirty="0">
              <a:solidFill>
                <a:schemeClr val="bg1"/>
              </a:solidFill>
            </a:endParaRPr>
          </a:p>
        </p:txBody>
      </p:sp>
      <p:pic>
        <p:nvPicPr>
          <p:cNvPr id="99"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416857" y="3960861"/>
            <a:ext cx="735742" cy="1882675"/>
          </a:xfrm>
          <a:prstGeom prst="rect">
            <a:avLst/>
          </a:prstGeom>
          <a:noFill/>
          <a:extLst>
            <a:ext uri="{909E8E84-426E-40DD-AFC4-6F175D3DCCD1}">
              <a14:hiddenFill xmlns:a14="http://schemas.microsoft.com/office/drawing/2010/main">
                <a:solidFill>
                  <a:srgbClr val="FFFFFF"/>
                </a:solidFill>
              </a14:hiddenFill>
            </a:ext>
          </a:extLst>
        </p:spPr>
      </p:pic>
      <p:sp>
        <p:nvSpPr>
          <p:cNvPr id="102" name="Rounded Rectangle 101"/>
          <p:cNvSpPr/>
          <p:nvPr/>
        </p:nvSpPr>
        <p:spPr>
          <a:xfrm>
            <a:off x="9897290" y="5044525"/>
            <a:ext cx="1708353" cy="35783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dirty="0" smtClean="0">
                <a:solidFill>
                  <a:schemeClr val="bg1"/>
                </a:solidFill>
              </a:rPr>
              <a:t>Transport</a:t>
            </a:r>
            <a:endParaRPr lang="en-US" sz="1400" dirty="0">
              <a:solidFill>
                <a:schemeClr val="bg1"/>
              </a:solidFill>
            </a:endParaRPr>
          </a:p>
        </p:txBody>
      </p:sp>
      <p:sp>
        <p:nvSpPr>
          <p:cNvPr id="106" name="Can 105"/>
          <p:cNvSpPr/>
          <p:nvPr/>
        </p:nvSpPr>
        <p:spPr>
          <a:xfrm>
            <a:off x="9987805" y="6008941"/>
            <a:ext cx="745841" cy="641562"/>
          </a:xfrm>
          <a:prstGeom prst="can">
            <a:avLst/>
          </a:prstGeom>
          <a:solidFill>
            <a:schemeClr val="accent2"/>
          </a:solidFill>
          <a:ln w="25400">
            <a:solidFill>
              <a:schemeClr val="tx1"/>
            </a:solidFill>
          </a:ln>
          <a:effectLst/>
        </p:spPr>
        <p:style>
          <a:lnRef idx="1">
            <a:schemeClr val="dk1"/>
          </a:lnRef>
          <a:fillRef idx="3">
            <a:schemeClr val="dk1"/>
          </a:fillRef>
          <a:effectRef idx="2">
            <a:schemeClr val="dk1"/>
          </a:effectRef>
          <a:fontRef idx="minor">
            <a:schemeClr val="lt1"/>
          </a:fontRef>
        </p:style>
        <p:txBody>
          <a:bodyPr lIns="93258" tIns="46629" rIns="93258" bIns="46629" rtlCol="0" anchor="ctr"/>
          <a:lstStyle/>
          <a:p>
            <a:pPr algn="ctr"/>
            <a:endParaRPr lang="en-US" dirty="0">
              <a:solidFill>
                <a:schemeClr val="bg1"/>
              </a:solidFill>
            </a:endParaRPr>
          </a:p>
        </p:txBody>
      </p:sp>
      <p:pic>
        <p:nvPicPr>
          <p:cNvPr id="107" name="Picture 5" descr="W:\Open Engagements\Productivity\MS-Unified Communications\#1601 BizProd MOD Team Core Content Work\New Iconography\People\GroupOfPeople_060812.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1004"/>
          <a:stretch/>
        </p:blipFill>
        <p:spPr bwMode="auto">
          <a:xfrm>
            <a:off x="9752301" y="5934859"/>
            <a:ext cx="1050151" cy="619459"/>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5" descr="W:\Open Engagements\Productivity\MS-Unified Communications\#1601 BizProd MOD Team Core Content Work\New Iconography\People\GroupOfPeople_060812.png"/>
          <p:cNvPicPr>
            <a:picLocks noChangeAspect="1" noChangeArrowheads="1"/>
          </p:cNvPicPr>
          <p:nvPr/>
        </p:nvPicPr>
        <p:blipFill rotWithShape="1">
          <a:blip r:embed="rId5" cstate="print">
            <a:duotone>
              <a:prstClr val="black"/>
              <a:schemeClr val="accent1">
                <a:tint val="45000"/>
                <a:satMod val="400000"/>
              </a:schemeClr>
            </a:duotone>
            <a:extLst>
              <a:ext uri="{BEBA8EAE-BF5A-486C-A8C5-ECC9F3942E4B}">
                <a14:imgProps xmlns:a14="http://schemas.microsoft.com/office/drawing/2010/main">
                  <a14:imgLayer r:embed="rId6">
                    <a14:imgEffect>
                      <a14:backgroundRemoval t="5776" b="57040" l="9747" r="89892">
                        <a14:foregroundMark x1="41877" y1="57040" x2="41877" y2="57040"/>
                        <a14:foregroundMark x1="48736" y1="44404" x2="48736" y2="44404"/>
                        <a14:foregroundMark x1="57762" y1="48736" x2="57762" y2="48736"/>
                        <a14:foregroundMark x1="57762" y1="39350" x2="57762" y2="39350"/>
                        <a14:foregroundMark x1="63177" y1="55235" x2="63177" y2="55235"/>
                        <a14:foregroundMark x1="48014" y1="14440" x2="48014" y2="14440"/>
                        <a14:backgroundMark x1="25632" y1="37906" x2="25632" y2="37906"/>
                      </a14:backgroundRemoval>
                    </a14:imgEffect>
                  </a14:imgLayer>
                </a14:imgProps>
              </a:ext>
              <a:ext uri="{28A0092B-C50C-407E-A947-70E740481C1C}">
                <a14:useLocalDpi xmlns:a14="http://schemas.microsoft.com/office/drawing/2010/main" val="0"/>
              </a:ext>
            </a:extLst>
          </a:blip>
          <a:srcRect b="41004"/>
          <a:stretch/>
        </p:blipFill>
        <p:spPr bwMode="auto">
          <a:xfrm>
            <a:off x="9752352" y="5933381"/>
            <a:ext cx="1050151" cy="619459"/>
          </a:xfrm>
          <a:prstGeom prst="rect">
            <a:avLst/>
          </a:prstGeom>
          <a:noFill/>
          <a:extLst>
            <a:ext uri="{909E8E84-426E-40DD-AFC4-6F175D3DCCD1}">
              <a14:hiddenFill xmlns:a14="http://schemas.microsoft.com/office/drawing/2010/main">
                <a:solidFill>
                  <a:srgbClr val="FFFFFF"/>
                </a:solidFill>
              </a14:hiddenFill>
            </a:ext>
          </a:extLst>
        </p:spPr>
      </p:pic>
      <p:sp>
        <p:nvSpPr>
          <p:cNvPr id="116" name="Can 115"/>
          <p:cNvSpPr/>
          <p:nvPr/>
        </p:nvSpPr>
        <p:spPr>
          <a:xfrm>
            <a:off x="6670291" y="5996168"/>
            <a:ext cx="745841" cy="641562"/>
          </a:xfrm>
          <a:prstGeom prst="can">
            <a:avLst/>
          </a:prstGeom>
          <a:solidFill>
            <a:schemeClr val="accent2"/>
          </a:solidFill>
          <a:ln w="25400">
            <a:solidFill>
              <a:schemeClr val="tx1"/>
            </a:solidFill>
          </a:ln>
          <a:effectLst/>
        </p:spPr>
        <p:style>
          <a:lnRef idx="1">
            <a:schemeClr val="dk1"/>
          </a:lnRef>
          <a:fillRef idx="3">
            <a:schemeClr val="dk1"/>
          </a:fillRef>
          <a:effectRef idx="2">
            <a:schemeClr val="dk1"/>
          </a:effectRef>
          <a:fontRef idx="minor">
            <a:schemeClr val="lt1"/>
          </a:fontRef>
        </p:style>
        <p:txBody>
          <a:bodyPr lIns="93258" tIns="46629" rIns="93258" bIns="46629" rtlCol="0" anchor="ctr"/>
          <a:lstStyle/>
          <a:p>
            <a:pPr algn="ctr"/>
            <a:r>
              <a:rPr lang="en-US" dirty="0" smtClean="0">
                <a:solidFill>
                  <a:schemeClr val="bg1"/>
                </a:solidFill>
              </a:rPr>
              <a:t>MBX</a:t>
            </a:r>
            <a:endParaRPr lang="en-US" dirty="0">
              <a:solidFill>
                <a:schemeClr val="bg1"/>
              </a:solidFill>
            </a:endParaRPr>
          </a:p>
        </p:txBody>
      </p:sp>
      <p:sp>
        <p:nvSpPr>
          <p:cNvPr id="125" name="TextBox 124"/>
          <p:cNvSpPr txBox="1"/>
          <p:nvPr/>
        </p:nvSpPr>
        <p:spPr>
          <a:xfrm>
            <a:off x="8048166" y="3222945"/>
            <a:ext cx="1004680" cy="544765"/>
          </a:xfrm>
          <a:prstGeom prst="rect">
            <a:avLst/>
          </a:prstGeom>
          <a:noFill/>
        </p:spPr>
        <p:txBody>
          <a:bodyPr wrap="squar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Site A</a:t>
            </a:r>
          </a:p>
        </p:txBody>
      </p:sp>
      <p:sp>
        <p:nvSpPr>
          <p:cNvPr id="126" name="TextBox 125"/>
          <p:cNvSpPr txBox="1"/>
          <p:nvPr/>
        </p:nvSpPr>
        <p:spPr>
          <a:xfrm>
            <a:off x="8687090" y="3222945"/>
            <a:ext cx="1043704" cy="544765"/>
          </a:xfrm>
          <a:prstGeom prst="rect">
            <a:avLst/>
          </a:prstGeom>
          <a:noFill/>
        </p:spPr>
        <p:txBody>
          <a:bodyPr wrap="squar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Site B</a:t>
            </a:r>
          </a:p>
        </p:txBody>
      </p:sp>
      <p:grpSp>
        <p:nvGrpSpPr>
          <p:cNvPr id="127" name="Group 126"/>
          <p:cNvGrpSpPr/>
          <p:nvPr/>
        </p:nvGrpSpPr>
        <p:grpSpPr>
          <a:xfrm>
            <a:off x="8521704" y="3352518"/>
            <a:ext cx="338554" cy="3488338"/>
            <a:chOff x="2616819" y="1940272"/>
            <a:chExt cx="308144" cy="5006547"/>
          </a:xfrm>
        </p:grpSpPr>
        <p:cxnSp>
          <p:nvCxnSpPr>
            <p:cNvPr id="128" name="Straight Connector 127"/>
            <p:cNvCxnSpPr/>
            <p:nvPr/>
          </p:nvCxnSpPr>
          <p:spPr>
            <a:xfrm>
              <a:off x="2912789" y="1940272"/>
              <a:ext cx="0" cy="4674537"/>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9" name="Rectangle 128"/>
            <p:cNvSpPr/>
            <p:nvPr/>
          </p:nvSpPr>
          <p:spPr>
            <a:xfrm rot="16200000">
              <a:off x="1662198" y="5684055"/>
              <a:ext cx="2217385" cy="308144"/>
            </a:xfrm>
            <a:prstGeom prst="rect">
              <a:avLst/>
            </a:prstGeom>
          </p:spPr>
          <p:txBody>
            <a:bodyPr wrap="none">
              <a:spAutoFit/>
            </a:bodyPr>
            <a:lstStyle/>
            <a:p>
              <a:pPr algn="r"/>
              <a:r>
                <a:rPr lang="en-US" sz="1600" b="1" dirty="0" smtClean="0"/>
                <a:t>Site Boundary</a:t>
              </a:r>
              <a:endParaRPr lang="en-US" sz="1600" dirty="0"/>
            </a:p>
          </p:txBody>
        </p:sp>
      </p:grpSp>
      <p:sp>
        <p:nvSpPr>
          <p:cNvPr id="130" name="Rounded Rectangle 129"/>
          <p:cNvSpPr/>
          <p:nvPr/>
        </p:nvSpPr>
        <p:spPr>
          <a:xfrm>
            <a:off x="6595334" y="5467483"/>
            <a:ext cx="1708353" cy="35783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sz="1400" dirty="0" smtClean="0">
                <a:solidFill>
                  <a:schemeClr val="bg1"/>
                </a:solidFill>
              </a:rPr>
              <a:t>Mailbox Transport</a:t>
            </a:r>
            <a:endParaRPr lang="en-US" sz="1100" dirty="0">
              <a:solidFill>
                <a:schemeClr val="bg1"/>
              </a:solidFill>
            </a:endParaRPr>
          </a:p>
        </p:txBody>
      </p:sp>
      <p:sp>
        <p:nvSpPr>
          <p:cNvPr id="131" name="Rounded Rectangle 130"/>
          <p:cNvSpPr/>
          <p:nvPr/>
        </p:nvSpPr>
        <p:spPr>
          <a:xfrm>
            <a:off x="9904286" y="5469571"/>
            <a:ext cx="1708353" cy="35783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sz="1400" dirty="0" smtClean="0">
                <a:solidFill>
                  <a:schemeClr val="bg1"/>
                </a:solidFill>
              </a:rPr>
              <a:t>Mailbox Transport</a:t>
            </a:r>
            <a:endParaRPr lang="en-US" sz="1100" dirty="0">
              <a:solidFill>
                <a:schemeClr val="bg1"/>
              </a:solidFill>
            </a:endParaRPr>
          </a:p>
        </p:txBody>
      </p:sp>
      <p:sp>
        <p:nvSpPr>
          <p:cNvPr id="2" name="Title 1"/>
          <p:cNvSpPr>
            <a:spLocks noGrp="1"/>
          </p:cNvSpPr>
          <p:nvPr>
            <p:ph type="title"/>
          </p:nvPr>
        </p:nvSpPr>
        <p:spPr>
          <a:xfrm>
            <a:off x="308273" y="294081"/>
            <a:ext cx="11889564" cy="917575"/>
          </a:xfrm>
        </p:spPr>
        <p:txBody>
          <a:bodyPr/>
          <a:lstStyle/>
          <a:p>
            <a:r>
              <a:rPr lang="en-US" dirty="0" smtClean="0"/>
              <a:t>Mail Delivery Overview</a:t>
            </a:r>
            <a:endParaRPr lang="en-US" dirty="0"/>
          </a:p>
        </p:txBody>
      </p:sp>
      <p:sp>
        <p:nvSpPr>
          <p:cNvPr id="5" name="Rectangle 4"/>
          <p:cNvSpPr/>
          <p:nvPr/>
        </p:nvSpPr>
        <p:spPr>
          <a:xfrm>
            <a:off x="433567" y="3444399"/>
            <a:ext cx="1194468" cy="9879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89251" y="3507319"/>
            <a:ext cx="433894" cy="881818"/>
          </a:xfrm>
          <a:prstGeom prst="rect">
            <a:avLst/>
          </a:prstGeom>
          <a:solidFill>
            <a:schemeClr val="accent2"/>
          </a:solidFill>
          <a:extLst/>
        </p:spPr>
      </p:pic>
      <p:sp>
        <p:nvSpPr>
          <p:cNvPr id="7" name="Rectangle 6"/>
          <p:cNvSpPr/>
          <p:nvPr/>
        </p:nvSpPr>
        <p:spPr>
          <a:xfrm>
            <a:off x="412544" y="4960919"/>
            <a:ext cx="3921704" cy="140574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58" tIns="46629" rIns="93258" bIns="46629" rtlCol="0" anchor="t"/>
          <a:lstStyle/>
          <a:p>
            <a:r>
              <a:rPr lang="en-US" sz="1836" b="1" dirty="0" smtClean="0">
                <a:latin typeface="+mj-lt"/>
              </a:rPr>
              <a:t>DAG</a:t>
            </a:r>
            <a:endParaRPr lang="en-US" sz="1836" b="1" dirty="0">
              <a:latin typeface="+mj-lt"/>
            </a:endParaRPr>
          </a:p>
        </p:txBody>
      </p:sp>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633004" y="5030408"/>
            <a:ext cx="479573" cy="1227169"/>
          </a:xfrm>
          <a:prstGeom prst="rect">
            <a:avLst/>
          </a:prstGeom>
          <a:noFill/>
          <a:extLst>
            <a:ext uri="{909E8E84-426E-40DD-AFC4-6F175D3DCCD1}">
              <a14:hiddenFill xmlns:a14="http://schemas.microsoft.com/office/drawing/2010/main">
                <a:solidFill>
                  <a:srgbClr val="FFFFFF"/>
                </a:solidFill>
              </a14:hiddenFill>
            </a:ext>
          </a:extLst>
        </p:spPr>
      </p:pic>
      <p:sp>
        <p:nvSpPr>
          <p:cNvPr id="11" name="Can 10"/>
          <p:cNvSpPr/>
          <p:nvPr/>
        </p:nvSpPr>
        <p:spPr>
          <a:xfrm>
            <a:off x="970997" y="5606251"/>
            <a:ext cx="745841" cy="641562"/>
          </a:xfrm>
          <a:prstGeom prst="can">
            <a:avLst/>
          </a:prstGeom>
          <a:solidFill>
            <a:schemeClr val="accent2"/>
          </a:solidFill>
          <a:ln w="25400">
            <a:solidFill>
              <a:schemeClr val="tx1"/>
            </a:solidFill>
          </a:ln>
          <a:effectLst/>
        </p:spPr>
        <p:style>
          <a:lnRef idx="1">
            <a:schemeClr val="dk1"/>
          </a:lnRef>
          <a:fillRef idx="3">
            <a:schemeClr val="dk1"/>
          </a:fillRef>
          <a:effectRef idx="2">
            <a:schemeClr val="dk1"/>
          </a:effectRef>
          <a:fontRef idx="minor">
            <a:schemeClr val="lt1"/>
          </a:fontRef>
        </p:style>
        <p:txBody>
          <a:bodyPr lIns="93258" tIns="46629" rIns="93258" bIns="46629" rtlCol="0" anchor="ctr"/>
          <a:lstStyle/>
          <a:p>
            <a:pPr algn="ctr"/>
            <a:r>
              <a:rPr lang="en-US" dirty="0" smtClean="0">
                <a:solidFill>
                  <a:schemeClr val="bg1"/>
                </a:solidFill>
              </a:rPr>
              <a:t>MBX</a:t>
            </a:r>
            <a:endParaRPr lang="en-US" dirty="0">
              <a:solidFill>
                <a:schemeClr val="bg1"/>
              </a:solidFill>
            </a:endParaRPr>
          </a:p>
        </p:txBody>
      </p:sp>
      <p:sp>
        <p:nvSpPr>
          <p:cNvPr id="13" name="Rounded Rectangle 12"/>
          <p:cNvSpPr/>
          <p:nvPr/>
        </p:nvSpPr>
        <p:spPr>
          <a:xfrm>
            <a:off x="494268" y="3675149"/>
            <a:ext cx="830035" cy="35783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dirty="0" smtClean="0">
                <a:solidFill>
                  <a:schemeClr val="bg1"/>
                </a:solidFill>
              </a:rPr>
              <a:t>HUB</a:t>
            </a:r>
            <a:endParaRPr lang="en-US" sz="1400" dirty="0">
              <a:solidFill>
                <a:schemeClr val="bg1"/>
              </a:solidFill>
            </a:endParaRPr>
          </a:p>
        </p:txBody>
      </p:sp>
      <p:sp>
        <p:nvSpPr>
          <p:cNvPr id="17" name="Rectangle 16"/>
          <p:cNvSpPr/>
          <p:nvPr/>
        </p:nvSpPr>
        <p:spPr>
          <a:xfrm>
            <a:off x="3139975" y="3449659"/>
            <a:ext cx="1194468" cy="9879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pic>
        <p:nvPicPr>
          <p:cNvPr id="18"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795659" y="3512579"/>
            <a:ext cx="433894" cy="881818"/>
          </a:xfrm>
          <a:prstGeom prst="rect">
            <a:avLst/>
          </a:prstGeom>
          <a:solidFill>
            <a:schemeClr val="accent2"/>
          </a:solidFill>
          <a:extLst/>
        </p:spPr>
      </p:pic>
      <p:sp>
        <p:nvSpPr>
          <p:cNvPr id="19" name="Rounded Rectangle 18"/>
          <p:cNvSpPr/>
          <p:nvPr/>
        </p:nvSpPr>
        <p:spPr>
          <a:xfrm>
            <a:off x="3200676" y="3680409"/>
            <a:ext cx="830035" cy="35783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dirty="0" smtClean="0">
                <a:solidFill>
                  <a:schemeClr val="bg1"/>
                </a:solidFill>
              </a:rPr>
              <a:t>HUB</a:t>
            </a:r>
            <a:endParaRPr lang="en-US" sz="1400" dirty="0">
              <a:solidFill>
                <a:schemeClr val="bg1"/>
              </a:solidFill>
            </a:endParaRPr>
          </a:p>
        </p:txBody>
      </p:sp>
      <p:sp>
        <p:nvSpPr>
          <p:cNvPr id="22" name="Straight Connector 1024003"/>
          <p:cNvSpPr>
            <a:spLocks noChangeShapeType="1"/>
          </p:cNvSpPr>
          <p:nvPr/>
        </p:nvSpPr>
        <p:spPr bwMode="auto">
          <a:xfrm rot="16200000" flipH="1" flipV="1">
            <a:off x="766527" y="3189786"/>
            <a:ext cx="528546" cy="1"/>
          </a:xfrm>
          <a:prstGeom prst="line">
            <a:avLst/>
          </a:prstGeom>
          <a:ln w="63500" cap="sq">
            <a:solidFill>
              <a:schemeClr val="accent1"/>
            </a:solidFill>
            <a:prstDash val="solid"/>
            <a:miter lim="800000"/>
            <a:headEnd type="none" w="med" len="sm"/>
            <a:tailEnd type="triangle" w="med" len="sm"/>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24" name="Straight Connector 1024003"/>
          <p:cNvSpPr>
            <a:spLocks noChangeShapeType="1"/>
          </p:cNvSpPr>
          <p:nvPr/>
        </p:nvSpPr>
        <p:spPr bwMode="auto">
          <a:xfrm rot="16200000" flipH="1" flipV="1">
            <a:off x="3431687" y="3189786"/>
            <a:ext cx="528546" cy="1"/>
          </a:xfrm>
          <a:prstGeom prst="line">
            <a:avLst/>
          </a:prstGeom>
          <a:ln w="63500" cap="sq">
            <a:solidFill>
              <a:schemeClr val="accent1"/>
            </a:solidFill>
            <a:prstDash val="solid"/>
            <a:miter lim="800000"/>
            <a:headEnd type="none" w="med" len="sm"/>
            <a:tailEnd type="triangle" w="med" len="sm"/>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25" name="Rectangle 24"/>
          <p:cNvSpPr/>
          <p:nvPr/>
        </p:nvSpPr>
        <p:spPr>
          <a:xfrm>
            <a:off x="433567" y="1952849"/>
            <a:ext cx="3900681" cy="9480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chemeClr val="accent3"/>
              </a:solidFill>
            </a:endParaRPr>
          </a:p>
        </p:txBody>
      </p:sp>
      <p:sp>
        <p:nvSpPr>
          <p:cNvPr id="30" name="TextBox 29"/>
          <p:cNvSpPr txBox="1"/>
          <p:nvPr/>
        </p:nvSpPr>
        <p:spPr>
          <a:xfrm>
            <a:off x="3009030" y="2995621"/>
            <a:ext cx="811840" cy="467416"/>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SMTP</a:t>
            </a:r>
          </a:p>
        </p:txBody>
      </p:sp>
      <p:sp>
        <p:nvSpPr>
          <p:cNvPr id="47" name="Rectangle 46"/>
          <p:cNvSpPr/>
          <p:nvPr/>
        </p:nvSpPr>
        <p:spPr>
          <a:xfrm>
            <a:off x="5433698" y="1977462"/>
            <a:ext cx="6827575" cy="9480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chemeClr val="accent3"/>
              </a:solidFill>
            </a:endParaRPr>
          </a:p>
        </p:txBody>
      </p:sp>
      <p:pic>
        <p:nvPicPr>
          <p:cNvPr id="62" name="Picture 6"/>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1626951" y="1967712"/>
            <a:ext cx="1585894" cy="886443"/>
          </a:xfrm>
          <a:prstGeom prst="rect">
            <a:avLst/>
          </a:prstGeom>
          <a:noFill/>
          <a:extLst>
            <a:ext uri="{909E8E84-426E-40DD-AFC4-6F175D3DCCD1}">
              <a14:hiddenFill xmlns:a14="http://schemas.microsoft.com/office/drawing/2010/main">
                <a:solidFill>
                  <a:srgbClr val="FFFFFF"/>
                </a:solidFill>
              </a14:hiddenFill>
            </a:ext>
          </a:extLst>
        </p:spPr>
      </p:pic>
      <p:cxnSp>
        <p:nvCxnSpPr>
          <p:cNvPr id="61" name="Straight Connector 60"/>
          <p:cNvCxnSpPr/>
          <p:nvPr/>
        </p:nvCxnSpPr>
        <p:spPr>
          <a:xfrm>
            <a:off x="4857892" y="1737783"/>
            <a:ext cx="0" cy="491884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65" name="Picture 64"/>
          <p:cNvPicPr>
            <a:picLocks noChangeAspect="1" noChangeArrowheads="1"/>
          </p:cNvPicPr>
          <p:nvPr/>
        </p:nvPicPr>
        <p:blipFill>
          <a:blip r:embed="rId8" cstate="print">
            <a:duotone>
              <a:schemeClr val="accent3">
                <a:shade val="45000"/>
                <a:satMod val="135000"/>
              </a:schemeClr>
              <a:prstClr val="white"/>
            </a:duotone>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3823299" y="3046526"/>
            <a:ext cx="279510" cy="191839"/>
          </a:xfrm>
          <a:prstGeom prst="rect">
            <a:avLst/>
          </a:prstGeom>
          <a:noFill/>
          <a:extLst/>
        </p:spPr>
      </p:pic>
      <p:sp>
        <p:nvSpPr>
          <p:cNvPr id="68" name="TextBox 67"/>
          <p:cNvSpPr txBox="1"/>
          <p:nvPr/>
        </p:nvSpPr>
        <p:spPr>
          <a:xfrm>
            <a:off x="1994303" y="2345565"/>
            <a:ext cx="1330067" cy="544765"/>
          </a:xfrm>
          <a:prstGeom prst="rect">
            <a:avLst/>
          </a:prstGeom>
          <a:noFill/>
        </p:spPr>
        <p:txBody>
          <a:bodyPr wrap="square" lIns="182880" tIns="146304" rIns="182880" bIns="146304" rtlCol="0">
            <a:spAutoFit/>
          </a:bodyPr>
          <a:lstStyle/>
          <a:p>
            <a:pPr>
              <a:lnSpc>
                <a:spcPct val="90000"/>
              </a:lnSpc>
              <a:spcAft>
                <a:spcPts val="600"/>
              </a:spcAft>
            </a:pPr>
            <a:r>
              <a:rPr lang="en-US" b="1" dirty="0" smtClean="0">
                <a:solidFill>
                  <a:schemeClr val="accent1"/>
                </a:solidFill>
              </a:rPr>
              <a:t>Internet</a:t>
            </a:r>
          </a:p>
        </p:txBody>
      </p:sp>
      <p:pic>
        <p:nvPicPr>
          <p:cNvPr id="67"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459567" y="5044525"/>
            <a:ext cx="479573" cy="1227169"/>
          </a:xfrm>
          <a:prstGeom prst="rect">
            <a:avLst/>
          </a:prstGeom>
          <a:noFill/>
          <a:extLst>
            <a:ext uri="{909E8E84-426E-40DD-AFC4-6F175D3DCCD1}">
              <a14:hiddenFill xmlns:a14="http://schemas.microsoft.com/office/drawing/2010/main">
                <a:solidFill>
                  <a:srgbClr val="FFFFFF"/>
                </a:solidFill>
              </a14:hiddenFill>
            </a:ext>
          </a:extLst>
        </p:spPr>
      </p:pic>
      <p:sp>
        <p:nvSpPr>
          <p:cNvPr id="70" name="Can 69"/>
          <p:cNvSpPr/>
          <p:nvPr/>
        </p:nvSpPr>
        <p:spPr>
          <a:xfrm>
            <a:off x="2783275" y="5658109"/>
            <a:ext cx="745841" cy="641562"/>
          </a:xfrm>
          <a:prstGeom prst="can">
            <a:avLst/>
          </a:prstGeom>
          <a:solidFill>
            <a:schemeClr val="accent2"/>
          </a:solidFill>
          <a:ln w="25400">
            <a:solidFill>
              <a:schemeClr val="tx1"/>
            </a:solidFill>
          </a:ln>
          <a:effectLst/>
        </p:spPr>
        <p:style>
          <a:lnRef idx="1">
            <a:schemeClr val="dk1"/>
          </a:lnRef>
          <a:fillRef idx="3">
            <a:schemeClr val="dk1"/>
          </a:fillRef>
          <a:effectRef idx="2">
            <a:schemeClr val="dk1"/>
          </a:effectRef>
          <a:fontRef idx="minor">
            <a:schemeClr val="lt1"/>
          </a:fontRef>
        </p:style>
        <p:txBody>
          <a:bodyPr lIns="93258" tIns="46629" rIns="93258" bIns="46629" rtlCol="0" anchor="ctr"/>
          <a:lstStyle/>
          <a:p>
            <a:pPr algn="ctr"/>
            <a:endParaRPr lang="en-US" dirty="0">
              <a:solidFill>
                <a:schemeClr val="bg1"/>
              </a:solidFill>
            </a:endParaRPr>
          </a:p>
        </p:txBody>
      </p:sp>
      <p:sp>
        <p:nvSpPr>
          <p:cNvPr id="72" name="TextBox 71"/>
          <p:cNvSpPr txBox="1"/>
          <p:nvPr/>
        </p:nvSpPr>
        <p:spPr>
          <a:xfrm>
            <a:off x="2406171" y="4505188"/>
            <a:ext cx="1043704" cy="544765"/>
          </a:xfrm>
          <a:prstGeom prst="rect">
            <a:avLst/>
          </a:prstGeom>
          <a:noFill/>
        </p:spPr>
        <p:txBody>
          <a:bodyPr wrap="squar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Site B</a:t>
            </a:r>
          </a:p>
        </p:txBody>
      </p:sp>
      <p:pic>
        <p:nvPicPr>
          <p:cNvPr id="74" name="Picture 5" descr="W:\Open Engagements\Productivity\MS-Unified Communications\#1601 BizProd MOD Team Core Content Work\New Iconography\People\GroupOfPeople_060812.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1004"/>
          <a:stretch/>
        </p:blipFill>
        <p:spPr bwMode="auto">
          <a:xfrm>
            <a:off x="2547771" y="5584027"/>
            <a:ext cx="1050151" cy="619459"/>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5" descr="W:\Open Engagements\Productivity\MS-Unified Communications\#1601 BizProd MOD Team Core Content Work\New Iconography\People\GroupOfPeople_060812.png"/>
          <p:cNvPicPr>
            <a:picLocks noChangeAspect="1" noChangeArrowheads="1"/>
          </p:cNvPicPr>
          <p:nvPr/>
        </p:nvPicPr>
        <p:blipFill rotWithShape="1">
          <a:blip r:embed="rId5" cstate="print">
            <a:duotone>
              <a:prstClr val="black"/>
              <a:schemeClr val="accent1">
                <a:tint val="45000"/>
                <a:satMod val="400000"/>
              </a:schemeClr>
            </a:duotone>
            <a:extLst>
              <a:ext uri="{BEBA8EAE-BF5A-486C-A8C5-ECC9F3942E4B}">
                <a14:imgProps xmlns:a14="http://schemas.microsoft.com/office/drawing/2010/main">
                  <a14:imgLayer r:embed="rId6">
                    <a14:imgEffect>
                      <a14:backgroundRemoval t="5776" b="57040" l="9747" r="89892">
                        <a14:foregroundMark x1="41877" y1="57040" x2="41877" y2="57040"/>
                        <a14:foregroundMark x1="48736" y1="44404" x2="48736" y2="44404"/>
                        <a14:foregroundMark x1="57762" y1="48736" x2="57762" y2="48736"/>
                        <a14:foregroundMark x1="57762" y1="39350" x2="57762" y2="39350"/>
                        <a14:foregroundMark x1="63177" y1="55235" x2="63177" y2="55235"/>
                        <a14:foregroundMark x1="48014" y1="14440" x2="48014" y2="14440"/>
                        <a14:backgroundMark x1="25632" y1="37906" x2="25632" y2="37906"/>
                      </a14:backgroundRemoval>
                    </a14:imgEffect>
                  </a14:imgLayer>
                </a14:imgProps>
              </a:ext>
              <a:ext uri="{28A0092B-C50C-407E-A947-70E740481C1C}">
                <a14:useLocalDpi xmlns:a14="http://schemas.microsoft.com/office/drawing/2010/main" val="0"/>
              </a:ext>
            </a:extLst>
          </a:blip>
          <a:srcRect b="41004"/>
          <a:stretch/>
        </p:blipFill>
        <p:spPr bwMode="auto">
          <a:xfrm>
            <a:off x="2547822" y="5582549"/>
            <a:ext cx="1050151" cy="619459"/>
          </a:xfrm>
          <a:prstGeom prst="rect">
            <a:avLst/>
          </a:prstGeom>
          <a:noFill/>
          <a:extLst>
            <a:ext uri="{909E8E84-426E-40DD-AFC4-6F175D3DCCD1}">
              <a14:hiddenFill xmlns:a14="http://schemas.microsoft.com/office/drawing/2010/main">
                <a:solidFill>
                  <a:srgbClr val="FFFFFF"/>
                </a:solidFill>
              </a14:hiddenFill>
            </a:ext>
          </a:extLst>
        </p:spPr>
      </p:pic>
      <p:sp>
        <p:nvSpPr>
          <p:cNvPr id="76" name="TextBox 75"/>
          <p:cNvSpPr txBox="1"/>
          <p:nvPr/>
        </p:nvSpPr>
        <p:spPr>
          <a:xfrm>
            <a:off x="3615693" y="4454398"/>
            <a:ext cx="811840"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MAPI</a:t>
            </a:r>
          </a:p>
        </p:txBody>
      </p:sp>
      <p:pic>
        <p:nvPicPr>
          <p:cNvPr id="77" name="Picture 76"/>
          <p:cNvPicPr>
            <a:picLocks noChangeAspect="1" noChangeArrowheads="1"/>
          </p:cNvPicPr>
          <p:nvPr/>
        </p:nvPicPr>
        <p:blipFill>
          <a:blip r:embed="rId8" cstate="print">
            <a:duotone>
              <a:schemeClr val="accent3">
                <a:shade val="45000"/>
                <a:satMod val="135000"/>
              </a:schemeClr>
              <a:prstClr val="white"/>
            </a:duotone>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1154009" y="3084206"/>
            <a:ext cx="279510" cy="191839"/>
          </a:xfrm>
          <a:prstGeom prst="rect">
            <a:avLst/>
          </a:prstGeom>
          <a:noFill/>
          <a:extLst/>
        </p:spPr>
      </p:pic>
      <p:sp>
        <p:nvSpPr>
          <p:cNvPr id="78" name="TextBox 77"/>
          <p:cNvSpPr txBox="1"/>
          <p:nvPr/>
        </p:nvSpPr>
        <p:spPr>
          <a:xfrm>
            <a:off x="1505244" y="3822609"/>
            <a:ext cx="811840" cy="467416"/>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SMTP</a:t>
            </a:r>
          </a:p>
        </p:txBody>
      </p:sp>
      <p:sp>
        <p:nvSpPr>
          <p:cNvPr id="79" name="TextBox 78"/>
          <p:cNvSpPr txBox="1"/>
          <p:nvPr/>
        </p:nvSpPr>
        <p:spPr>
          <a:xfrm>
            <a:off x="364456" y="2960443"/>
            <a:ext cx="811840" cy="467416"/>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SMTP</a:t>
            </a:r>
          </a:p>
        </p:txBody>
      </p:sp>
      <p:sp>
        <p:nvSpPr>
          <p:cNvPr id="81" name="TextBox 80"/>
          <p:cNvSpPr txBox="1"/>
          <p:nvPr/>
        </p:nvSpPr>
        <p:spPr>
          <a:xfrm>
            <a:off x="1487573" y="4481201"/>
            <a:ext cx="1043704" cy="544765"/>
          </a:xfrm>
          <a:prstGeom prst="rect">
            <a:avLst/>
          </a:prstGeom>
          <a:noFill/>
        </p:spPr>
        <p:txBody>
          <a:bodyPr wrap="squar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Site A</a:t>
            </a:r>
          </a:p>
        </p:txBody>
      </p:sp>
      <p:sp>
        <p:nvSpPr>
          <p:cNvPr id="83" name="Straight Connector 1024003"/>
          <p:cNvSpPr>
            <a:spLocks noChangeShapeType="1"/>
          </p:cNvSpPr>
          <p:nvPr/>
        </p:nvSpPr>
        <p:spPr bwMode="auto">
          <a:xfrm rot="16200000">
            <a:off x="2378969" y="3175838"/>
            <a:ext cx="10836" cy="1443580"/>
          </a:xfrm>
          <a:prstGeom prst="line">
            <a:avLst/>
          </a:prstGeom>
          <a:ln w="63500" cap="sq">
            <a:solidFill>
              <a:schemeClr val="accent1"/>
            </a:solidFill>
            <a:prstDash val="solid"/>
            <a:miter lim="800000"/>
            <a:headEnd type="none" w="med" len="sm"/>
            <a:tailEnd type="triangle" w="med" len="sm"/>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84" name="Straight Connector 1024003"/>
          <p:cNvSpPr>
            <a:spLocks noChangeShapeType="1"/>
          </p:cNvSpPr>
          <p:nvPr/>
        </p:nvSpPr>
        <p:spPr bwMode="auto">
          <a:xfrm rot="16200000" flipH="1" flipV="1">
            <a:off x="3469429" y="4726518"/>
            <a:ext cx="528546" cy="1"/>
          </a:xfrm>
          <a:prstGeom prst="line">
            <a:avLst/>
          </a:prstGeom>
          <a:ln w="63500" cap="sq">
            <a:solidFill>
              <a:schemeClr val="accent1"/>
            </a:solidFill>
            <a:prstDash val="solid"/>
            <a:miter lim="800000"/>
            <a:headEnd type="none" w="med" len="sm"/>
            <a:tailEnd type="triangle" w="med" len="sm"/>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pic>
        <p:nvPicPr>
          <p:cNvPr id="85" name="Picture 6"/>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7643320" y="1995438"/>
            <a:ext cx="1585894" cy="886443"/>
          </a:xfrm>
          <a:prstGeom prst="rect">
            <a:avLst/>
          </a:prstGeom>
          <a:noFill/>
          <a:extLst>
            <a:ext uri="{909E8E84-426E-40DD-AFC4-6F175D3DCCD1}">
              <a14:hiddenFill xmlns:a14="http://schemas.microsoft.com/office/drawing/2010/main">
                <a:solidFill>
                  <a:srgbClr val="FFFFFF"/>
                </a:solidFill>
              </a14:hiddenFill>
            </a:ext>
          </a:extLst>
        </p:spPr>
      </p:pic>
      <p:sp>
        <p:nvSpPr>
          <p:cNvPr id="87" name="TextBox 86"/>
          <p:cNvSpPr txBox="1"/>
          <p:nvPr/>
        </p:nvSpPr>
        <p:spPr>
          <a:xfrm>
            <a:off x="8010672" y="2373291"/>
            <a:ext cx="1330067" cy="544765"/>
          </a:xfrm>
          <a:prstGeom prst="rect">
            <a:avLst/>
          </a:prstGeom>
          <a:noFill/>
        </p:spPr>
        <p:txBody>
          <a:bodyPr wrap="square" lIns="182880" tIns="146304" rIns="182880" bIns="146304" rtlCol="0">
            <a:spAutoFit/>
          </a:bodyPr>
          <a:lstStyle/>
          <a:p>
            <a:pPr>
              <a:lnSpc>
                <a:spcPct val="90000"/>
              </a:lnSpc>
              <a:spcAft>
                <a:spcPts val="600"/>
              </a:spcAft>
            </a:pPr>
            <a:r>
              <a:rPr lang="en-US" b="1" dirty="0" smtClean="0">
                <a:solidFill>
                  <a:schemeClr val="accent1"/>
                </a:solidFill>
              </a:rPr>
              <a:t>Internet</a:t>
            </a:r>
          </a:p>
        </p:txBody>
      </p:sp>
      <p:sp>
        <p:nvSpPr>
          <p:cNvPr id="119" name="TextBox 118"/>
          <p:cNvSpPr txBox="1"/>
          <p:nvPr/>
        </p:nvSpPr>
        <p:spPr>
          <a:xfrm>
            <a:off x="274319" y="1371939"/>
            <a:ext cx="2794103"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Exchange 2010 </a:t>
            </a:r>
          </a:p>
        </p:txBody>
      </p:sp>
      <p:sp>
        <p:nvSpPr>
          <p:cNvPr id="120" name="TextBox 119"/>
          <p:cNvSpPr txBox="1"/>
          <p:nvPr/>
        </p:nvSpPr>
        <p:spPr>
          <a:xfrm>
            <a:off x="5250311" y="1347890"/>
            <a:ext cx="2794103"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Exchange 2016 </a:t>
            </a:r>
          </a:p>
        </p:txBody>
      </p:sp>
      <p:grpSp>
        <p:nvGrpSpPr>
          <p:cNvPr id="71" name="Group 70"/>
          <p:cNvGrpSpPr/>
          <p:nvPr/>
        </p:nvGrpSpPr>
        <p:grpSpPr>
          <a:xfrm>
            <a:off x="2132124" y="3350229"/>
            <a:ext cx="338554" cy="3488338"/>
            <a:chOff x="2616819" y="1940272"/>
            <a:chExt cx="308144" cy="5006547"/>
          </a:xfrm>
        </p:grpSpPr>
        <p:cxnSp>
          <p:nvCxnSpPr>
            <p:cNvPr id="73" name="Straight Connector 72"/>
            <p:cNvCxnSpPr/>
            <p:nvPr/>
          </p:nvCxnSpPr>
          <p:spPr>
            <a:xfrm>
              <a:off x="2912789" y="1940272"/>
              <a:ext cx="0" cy="4674537"/>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rot="16200000">
              <a:off x="1662198" y="5684055"/>
              <a:ext cx="2217385" cy="308144"/>
            </a:xfrm>
            <a:prstGeom prst="rect">
              <a:avLst/>
            </a:prstGeom>
          </p:spPr>
          <p:txBody>
            <a:bodyPr wrap="none">
              <a:spAutoFit/>
            </a:bodyPr>
            <a:lstStyle/>
            <a:p>
              <a:pPr algn="r"/>
              <a:r>
                <a:rPr lang="en-US" sz="1600" b="1" dirty="0" smtClean="0"/>
                <a:t>Site Boundary</a:t>
              </a:r>
              <a:endParaRPr lang="en-US" sz="1600" dirty="0"/>
            </a:p>
          </p:txBody>
        </p:sp>
      </p:grpSp>
      <p:pic>
        <p:nvPicPr>
          <p:cNvPr id="97" name="Picture 96"/>
          <p:cNvPicPr>
            <a:picLocks noChangeAspect="1" noChangeArrowheads="1"/>
          </p:cNvPicPr>
          <p:nvPr/>
        </p:nvPicPr>
        <p:blipFill>
          <a:blip r:embed="rId8" cstate="print">
            <a:duotone>
              <a:schemeClr val="accent3">
                <a:shade val="45000"/>
                <a:satMod val="135000"/>
              </a:schemeClr>
              <a:prstClr val="white"/>
            </a:duotone>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7401751" y="3068234"/>
            <a:ext cx="279510" cy="191839"/>
          </a:xfrm>
          <a:prstGeom prst="rect">
            <a:avLst/>
          </a:prstGeom>
          <a:noFill/>
          <a:extLst/>
        </p:spPr>
      </p:pic>
      <p:sp>
        <p:nvSpPr>
          <p:cNvPr id="98" name="TextBox 97"/>
          <p:cNvSpPr txBox="1"/>
          <p:nvPr/>
        </p:nvSpPr>
        <p:spPr>
          <a:xfrm>
            <a:off x="6401115" y="2926700"/>
            <a:ext cx="811840" cy="467416"/>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SMTP</a:t>
            </a:r>
          </a:p>
        </p:txBody>
      </p:sp>
      <p:sp>
        <p:nvSpPr>
          <p:cNvPr id="69" name="TextBox 68"/>
          <p:cNvSpPr txBox="1"/>
          <p:nvPr/>
        </p:nvSpPr>
        <p:spPr>
          <a:xfrm>
            <a:off x="7143738" y="4411652"/>
            <a:ext cx="811840" cy="467416"/>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SMTP</a:t>
            </a:r>
          </a:p>
        </p:txBody>
      </p:sp>
      <p:sp>
        <p:nvSpPr>
          <p:cNvPr id="64" name="Rounded Rectangle 63"/>
          <p:cNvSpPr/>
          <p:nvPr/>
        </p:nvSpPr>
        <p:spPr>
          <a:xfrm>
            <a:off x="6469220" y="3934587"/>
            <a:ext cx="1699706" cy="368947"/>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sz="1200" dirty="0" smtClean="0">
                <a:solidFill>
                  <a:schemeClr val="bg1"/>
                </a:solidFill>
              </a:rPr>
              <a:t>Frontend Transport</a:t>
            </a:r>
            <a:endParaRPr lang="en-US" sz="1050" dirty="0">
              <a:solidFill>
                <a:schemeClr val="bg1"/>
              </a:solidFill>
            </a:endParaRPr>
          </a:p>
        </p:txBody>
      </p:sp>
      <p:sp>
        <p:nvSpPr>
          <p:cNvPr id="66" name="Rounded Rectangle 65"/>
          <p:cNvSpPr/>
          <p:nvPr/>
        </p:nvSpPr>
        <p:spPr>
          <a:xfrm>
            <a:off x="9821993" y="3951266"/>
            <a:ext cx="1699706" cy="368947"/>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sz="1200" dirty="0" smtClean="0">
                <a:solidFill>
                  <a:schemeClr val="bg1"/>
                </a:solidFill>
              </a:rPr>
              <a:t>Frontend Transport</a:t>
            </a:r>
            <a:endParaRPr lang="en-US" sz="1050" dirty="0">
              <a:solidFill>
                <a:schemeClr val="bg1"/>
              </a:solidFill>
            </a:endParaRPr>
          </a:p>
        </p:txBody>
      </p:sp>
      <p:sp>
        <p:nvSpPr>
          <p:cNvPr id="96" name="Straight Connector 1024003"/>
          <p:cNvSpPr>
            <a:spLocks noChangeShapeType="1"/>
          </p:cNvSpPr>
          <p:nvPr/>
        </p:nvSpPr>
        <p:spPr bwMode="auto">
          <a:xfrm rot="16200000" flipH="1">
            <a:off x="6614331" y="3510372"/>
            <a:ext cx="1099856" cy="1"/>
          </a:xfrm>
          <a:prstGeom prst="line">
            <a:avLst/>
          </a:prstGeom>
          <a:ln w="76200" cap="sq">
            <a:solidFill>
              <a:schemeClr val="accent5"/>
            </a:solidFill>
            <a:prstDash val="solid"/>
            <a:miter lim="800000"/>
            <a:headEnd type="none" w="med" len="sm"/>
            <a:tailEnd type="triangle" w="med" len="sm"/>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91" name="Straight Connector 1024003"/>
          <p:cNvSpPr>
            <a:spLocks noChangeShapeType="1"/>
          </p:cNvSpPr>
          <p:nvPr/>
        </p:nvSpPr>
        <p:spPr bwMode="auto">
          <a:xfrm rot="16200000" flipH="1" flipV="1">
            <a:off x="6899407" y="4659820"/>
            <a:ext cx="679215" cy="2"/>
          </a:xfrm>
          <a:prstGeom prst="line">
            <a:avLst/>
          </a:prstGeom>
          <a:ln w="76200" cap="sq">
            <a:solidFill>
              <a:schemeClr val="accent5"/>
            </a:solidFill>
            <a:prstDash val="solid"/>
            <a:miter lim="800000"/>
            <a:headEnd type="none" w="med" len="sm"/>
            <a:tailEnd type="triangle" w="med" len="sm"/>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Tree>
    <p:extLst>
      <p:ext uri="{BB962C8B-B14F-4D97-AF65-F5344CB8AC3E}">
        <p14:creationId xmlns:p14="http://schemas.microsoft.com/office/powerpoint/2010/main" val="2088519789"/>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p:nvPr/>
        </p:nvSpPr>
        <p:spPr>
          <a:xfrm>
            <a:off x="5814402" y="3453857"/>
            <a:ext cx="2150913" cy="9879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88" name="Rectangle 87"/>
          <p:cNvSpPr/>
          <p:nvPr/>
        </p:nvSpPr>
        <p:spPr>
          <a:xfrm>
            <a:off x="5433698" y="3350229"/>
            <a:ext cx="6827575" cy="341070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58" tIns="46629" rIns="93258" bIns="46629" rtlCol="0" anchor="t"/>
          <a:lstStyle/>
          <a:p>
            <a:r>
              <a:rPr lang="en-US" sz="1836" b="1" dirty="0" smtClean="0">
                <a:latin typeface="+mj-lt"/>
              </a:rPr>
              <a:t>DAG</a:t>
            </a:r>
            <a:endParaRPr lang="en-US" sz="1836" b="1" dirty="0">
              <a:latin typeface="+mj-lt"/>
            </a:endParaRPr>
          </a:p>
        </p:txBody>
      </p:sp>
      <p:pic>
        <p:nvPicPr>
          <p:cNvPr id="89"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126264" y="3947843"/>
            <a:ext cx="732046" cy="1873217"/>
          </a:xfrm>
          <a:prstGeom prst="rect">
            <a:avLst/>
          </a:prstGeom>
          <a:noFill/>
          <a:extLst>
            <a:ext uri="{909E8E84-426E-40DD-AFC4-6F175D3DCCD1}">
              <a14:hiddenFill xmlns:a14="http://schemas.microsoft.com/office/drawing/2010/main">
                <a:solidFill>
                  <a:srgbClr val="FFFFFF"/>
                </a:solidFill>
              </a14:hiddenFill>
            </a:ext>
          </a:extLst>
        </p:spPr>
      </p:pic>
      <p:sp>
        <p:nvSpPr>
          <p:cNvPr id="90" name="Rounded Rectangle 89"/>
          <p:cNvSpPr/>
          <p:nvPr/>
        </p:nvSpPr>
        <p:spPr>
          <a:xfrm>
            <a:off x="6605772" y="5026985"/>
            <a:ext cx="1708353" cy="35783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dirty="0" smtClean="0">
                <a:solidFill>
                  <a:schemeClr val="bg1"/>
                </a:solidFill>
              </a:rPr>
              <a:t>Transport</a:t>
            </a:r>
            <a:endParaRPr lang="en-US" sz="1400" dirty="0">
              <a:solidFill>
                <a:schemeClr val="bg1"/>
              </a:solidFill>
            </a:endParaRPr>
          </a:p>
        </p:txBody>
      </p:sp>
      <p:pic>
        <p:nvPicPr>
          <p:cNvPr id="99"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416857" y="3960861"/>
            <a:ext cx="735742" cy="1882675"/>
          </a:xfrm>
          <a:prstGeom prst="rect">
            <a:avLst/>
          </a:prstGeom>
          <a:noFill/>
          <a:extLst>
            <a:ext uri="{909E8E84-426E-40DD-AFC4-6F175D3DCCD1}">
              <a14:hiddenFill xmlns:a14="http://schemas.microsoft.com/office/drawing/2010/main">
                <a:solidFill>
                  <a:srgbClr val="FFFFFF"/>
                </a:solidFill>
              </a14:hiddenFill>
            </a:ext>
          </a:extLst>
        </p:spPr>
      </p:pic>
      <p:sp>
        <p:nvSpPr>
          <p:cNvPr id="102" name="Rounded Rectangle 101"/>
          <p:cNvSpPr/>
          <p:nvPr/>
        </p:nvSpPr>
        <p:spPr>
          <a:xfrm>
            <a:off x="9897290" y="5044525"/>
            <a:ext cx="1708353" cy="35783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dirty="0" smtClean="0">
                <a:solidFill>
                  <a:schemeClr val="bg1"/>
                </a:solidFill>
              </a:rPr>
              <a:t>Transport</a:t>
            </a:r>
            <a:endParaRPr lang="en-US" sz="1400" dirty="0">
              <a:solidFill>
                <a:schemeClr val="bg1"/>
              </a:solidFill>
            </a:endParaRPr>
          </a:p>
        </p:txBody>
      </p:sp>
      <p:sp>
        <p:nvSpPr>
          <p:cNvPr id="106" name="Can 105"/>
          <p:cNvSpPr/>
          <p:nvPr/>
        </p:nvSpPr>
        <p:spPr>
          <a:xfrm>
            <a:off x="9987805" y="6008941"/>
            <a:ext cx="745841" cy="641562"/>
          </a:xfrm>
          <a:prstGeom prst="can">
            <a:avLst/>
          </a:prstGeom>
          <a:solidFill>
            <a:schemeClr val="accent2"/>
          </a:solidFill>
          <a:ln w="25400">
            <a:solidFill>
              <a:schemeClr val="tx1"/>
            </a:solidFill>
          </a:ln>
          <a:effectLst/>
        </p:spPr>
        <p:style>
          <a:lnRef idx="1">
            <a:schemeClr val="dk1"/>
          </a:lnRef>
          <a:fillRef idx="3">
            <a:schemeClr val="dk1"/>
          </a:fillRef>
          <a:effectRef idx="2">
            <a:schemeClr val="dk1"/>
          </a:effectRef>
          <a:fontRef idx="minor">
            <a:schemeClr val="lt1"/>
          </a:fontRef>
        </p:style>
        <p:txBody>
          <a:bodyPr lIns="93258" tIns="46629" rIns="93258" bIns="46629" rtlCol="0" anchor="ctr"/>
          <a:lstStyle/>
          <a:p>
            <a:pPr algn="ctr"/>
            <a:endParaRPr lang="en-US" dirty="0">
              <a:solidFill>
                <a:schemeClr val="bg1"/>
              </a:solidFill>
            </a:endParaRPr>
          </a:p>
        </p:txBody>
      </p:sp>
      <p:pic>
        <p:nvPicPr>
          <p:cNvPr id="107" name="Picture 5" descr="W:\Open Engagements\Productivity\MS-Unified Communications\#1601 BizProd MOD Team Core Content Work\New Iconography\People\GroupOfPeople_060812.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1004"/>
          <a:stretch/>
        </p:blipFill>
        <p:spPr bwMode="auto">
          <a:xfrm>
            <a:off x="9752301" y="5934859"/>
            <a:ext cx="1050151" cy="619459"/>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5" descr="W:\Open Engagements\Productivity\MS-Unified Communications\#1601 BizProd MOD Team Core Content Work\New Iconography\People\GroupOfPeople_060812.png"/>
          <p:cNvPicPr>
            <a:picLocks noChangeAspect="1" noChangeArrowheads="1"/>
          </p:cNvPicPr>
          <p:nvPr/>
        </p:nvPicPr>
        <p:blipFill rotWithShape="1">
          <a:blip r:embed="rId5" cstate="print">
            <a:duotone>
              <a:prstClr val="black"/>
              <a:schemeClr val="accent1">
                <a:tint val="45000"/>
                <a:satMod val="400000"/>
              </a:schemeClr>
            </a:duotone>
            <a:extLst>
              <a:ext uri="{BEBA8EAE-BF5A-486C-A8C5-ECC9F3942E4B}">
                <a14:imgProps xmlns:a14="http://schemas.microsoft.com/office/drawing/2010/main">
                  <a14:imgLayer r:embed="rId6">
                    <a14:imgEffect>
                      <a14:backgroundRemoval t="5776" b="57040" l="9747" r="89892">
                        <a14:foregroundMark x1="41877" y1="57040" x2="41877" y2="57040"/>
                        <a14:foregroundMark x1="48736" y1="44404" x2="48736" y2="44404"/>
                        <a14:foregroundMark x1="57762" y1="48736" x2="57762" y2="48736"/>
                        <a14:foregroundMark x1="57762" y1="39350" x2="57762" y2="39350"/>
                        <a14:foregroundMark x1="63177" y1="55235" x2="63177" y2="55235"/>
                        <a14:foregroundMark x1="48014" y1="14440" x2="48014" y2="14440"/>
                        <a14:backgroundMark x1="25632" y1="37906" x2="25632" y2="37906"/>
                      </a14:backgroundRemoval>
                    </a14:imgEffect>
                  </a14:imgLayer>
                </a14:imgProps>
              </a:ext>
              <a:ext uri="{28A0092B-C50C-407E-A947-70E740481C1C}">
                <a14:useLocalDpi xmlns:a14="http://schemas.microsoft.com/office/drawing/2010/main" val="0"/>
              </a:ext>
            </a:extLst>
          </a:blip>
          <a:srcRect b="41004"/>
          <a:stretch/>
        </p:blipFill>
        <p:spPr bwMode="auto">
          <a:xfrm>
            <a:off x="9752352" y="5933381"/>
            <a:ext cx="1050151" cy="619459"/>
          </a:xfrm>
          <a:prstGeom prst="rect">
            <a:avLst/>
          </a:prstGeom>
          <a:noFill/>
          <a:extLst>
            <a:ext uri="{909E8E84-426E-40DD-AFC4-6F175D3DCCD1}">
              <a14:hiddenFill xmlns:a14="http://schemas.microsoft.com/office/drawing/2010/main">
                <a:solidFill>
                  <a:srgbClr val="FFFFFF"/>
                </a:solidFill>
              </a14:hiddenFill>
            </a:ext>
          </a:extLst>
        </p:spPr>
      </p:pic>
      <p:sp>
        <p:nvSpPr>
          <p:cNvPr id="116" name="Can 115"/>
          <p:cNvSpPr/>
          <p:nvPr/>
        </p:nvSpPr>
        <p:spPr>
          <a:xfrm>
            <a:off x="6670291" y="5996168"/>
            <a:ext cx="745841" cy="641562"/>
          </a:xfrm>
          <a:prstGeom prst="can">
            <a:avLst/>
          </a:prstGeom>
          <a:solidFill>
            <a:schemeClr val="accent2"/>
          </a:solidFill>
          <a:ln w="25400">
            <a:solidFill>
              <a:schemeClr val="tx1"/>
            </a:solidFill>
          </a:ln>
          <a:effectLst/>
        </p:spPr>
        <p:style>
          <a:lnRef idx="1">
            <a:schemeClr val="dk1"/>
          </a:lnRef>
          <a:fillRef idx="3">
            <a:schemeClr val="dk1"/>
          </a:fillRef>
          <a:effectRef idx="2">
            <a:schemeClr val="dk1"/>
          </a:effectRef>
          <a:fontRef idx="minor">
            <a:schemeClr val="lt1"/>
          </a:fontRef>
        </p:style>
        <p:txBody>
          <a:bodyPr lIns="93258" tIns="46629" rIns="93258" bIns="46629" rtlCol="0" anchor="ctr"/>
          <a:lstStyle/>
          <a:p>
            <a:pPr algn="ctr"/>
            <a:r>
              <a:rPr lang="en-US" dirty="0" smtClean="0">
                <a:solidFill>
                  <a:schemeClr val="bg1"/>
                </a:solidFill>
              </a:rPr>
              <a:t>MBX</a:t>
            </a:r>
            <a:endParaRPr lang="en-US" dirty="0">
              <a:solidFill>
                <a:schemeClr val="bg1"/>
              </a:solidFill>
            </a:endParaRPr>
          </a:p>
        </p:txBody>
      </p:sp>
      <p:sp>
        <p:nvSpPr>
          <p:cNvPr id="125" name="TextBox 124"/>
          <p:cNvSpPr txBox="1"/>
          <p:nvPr/>
        </p:nvSpPr>
        <p:spPr>
          <a:xfrm>
            <a:off x="8048166" y="3222945"/>
            <a:ext cx="1004680" cy="544765"/>
          </a:xfrm>
          <a:prstGeom prst="rect">
            <a:avLst/>
          </a:prstGeom>
          <a:noFill/>
        </p:spPr>
        <p:txBody>
          <a:bodyPr wrap="squar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Site A</a:t>
            </a:r>
          </a:p>
        </p:txBody>
      </p:sp>
      <p:sp>
        <p:nvSpPr>
          <p:cNvPr id="126" name="TextBox 125"/>
          <p:cNvSpPr txBox="1"/>
          <p:nvPr/>
        </p:nvSpPr>
        <p:spPr>
          <a:xfrm>
            <a:off x="8687090" y="3222945"/>
            <a:ext cx="1043704" cy="544765"/>
          </a:xfrm>
          <a:prstGeom prst="rect">
            <a:avLst/>
          </a:prstGeom>
          <a:noFill/>
        </p:spPr>
        <p:txBody>
          <a:bodyPr wrap="squar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Site B</a:t>
            </a:r>
          </a:p>
        </p:txBody>
      </p:sp>
      <p:grpSp>
        <p:nvGrpSpPr>
          <p:cNvPr id="127" name="Group 126"/>
          <p:cNvGrpSpPr/>
          <p:nvPr/>
        </p:nvGrpSpPr>
        <p:grpSpPr>
          <a:xfrm>
            <a:off x="8521704" y="3352518"/>
            <a:ext cx="338554" cy="3488338"/>
            <a:chOff x="2616819" y="1940272"/>
            <a:chExt cx="308144" cy="5006547"/>
          </a:xfrm>
        </p:grpSpPr>
        <p:cxnSp>
          <p:nvCxnSpPr>
            <p:cNvPr id="128" name="Straight Connector 127"/>
            <p:cNvCxnSpPr/>
            <p:nvPr/>
          </p:nvCxnSpPr>
          <p:spPr>
            <a:xfrm>
              <a:off x="2912789" y="1940272"/>
              <a:ext cx="0" cy="4674537"/>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9" name="Rectangle 128"/>
            <p:cNvSpPr/>
            <p:nvPr/>
          </p:nvSpPr>
          <p:spPr>
            <a:xfrm rot="16200000">
              <a:off x="1662198" y="5684055"/>
              <a:ext cx="2217385" cy="308144"/>
            </a:xfrm>
            <a:prstGeom prst="rect">
              <a:avLst/>
            </a:prstGeom>
          </p:spPr>
          <p:txBody>
            <a:bodyPr wrap="none">
              <a:spAutoFit/>
            </a:bodyPr>
            <a:lstStyle/>
            <a:p>
              <a:pPr algn="r"/>
              <a:r>
                <a:rPr lang="en-US" sz="1600" b="1" dirty="0" smtClean="0"/>
                <a:t>Site Boundary</a:t>
              </a:r>
              <a:endParaRPr lang="en-US" sz="1600" dirty="0"/>
            </a:p>
          </p:txBody>
        </p:sp>
      </p:grpSp>
      <p:sp>
        <p:nvSpPr>
          <p:cNvPr id="130" name="Rounded Rectangle 129"/>
          <p:cNvSpPr/>
          <p:nvPr/>
        </p:nvSpPr>
        <p:spPr>
          <a:xfrm>
            <a:off x="6595334" y="5467483"/>
            <a:ext cx="1708353" cy="35783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sz="1400" dirty="0" smtClean="0">
                <a:solidFill>
                  <a:schemeClr val="bg1"/>
                </a:solidFill>
              </a:rPr>
              <a:t>Mailbox Transport</a:t>
            </a:r>
            <a:endParaRPr lang="en-US" sz="1100" dirty="0">
              <a:solidFill>
                <a:schemeClr val="bg1"/>
              </a:solidFill>
            </a:endParaRPr>
          </a:p>
        </p:txBody>
      </p:sp>
      <p:sp>
        <p:nvSpPr>
          <p:cNvPr id="131" name="Rounded Rectangle 130"/>
          <p:cNvSpPr/>
          <p:nvPr/>
        </p:nvSpPr>
        <p:spPr>
          <a:xfrm>
            <a:off x="9904286" y="5469571"/>
            <a:ext cx="1708353" cy="35783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sz="1400" dirty="0" smtClean="0">
                <a:solidFill>
                  <a:schemeClr val="bg1"/>
                </a:solidFill>
              </a:rPr>
              <a:t>Mailbox Transport</a:t>
            </a:r>
            <a:endParaRPr lang="en-US" sz="1100" dirty="0">
              <a:solidFill>
                <a:schemeClr val="bg1"/>
              </a:solidFill>
            </a:endParaRPr>
          </a:p>
        </p:txBody>
      </p:sp>
      <p:sp>
        <p:nvSpPr>
          <p:cNvPr id="2" name="Title 1"/>
          <p:cNvSpPr>
            <a:spLocks noGrp="1"/>
          </p:cNvSpPr>
          <p:nvPr>
            <p:ph type="title"/>
          </p:nvPr>
        </p:nvSpPr>
        <p:spPr>
          <a:xfrm>
            <a:off x="308273" y="294081"/>
            <a:ext cx="11889564" cy="917575"/>
          </a:xfrm>
        </p:spPr>
        <p:txBody>
          <a:bodyPr/>
          <a:lstStyle/>
          <a:p>
            <a:r>
              <a:rPr lang="en-US" dirty="0" smtClean="0"/>
              <a:t>Mail Delivery Overview</a:t>
            </a:r>
            <a:endParaRPr lang="en-US" dirty="0"/>
          </a:p>
        </p:txBody>
      </p:sp>
      <p:sp>
        <p:nvSpPr>
          <p:cNvPr id="5" name="Rectangle 4"/>
          <p:cNvSpPr/>
          <p:nvPr/>
        </p:nvSpPr>
        <p:spPr>
          <a:xfrm>
            <a:off x="433567" y="3444399"/>
            <a:ext cx="1194468" cy="9879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89251" y="3507319"/>
            <a:ext cx="433894" cy="881818"/>
          </a:xfrm>
          <a:prstGeom prst="rect">
            <a:avLst/>
          </a:prstGeom>
          <a:solidFill>
            <a:schemeClr val="accent2"/>
          </a:solidFill>
          <a:extLst/>
        </p:spPr>
      </p:pic>
      <p:sp>
        <p:nvSpPr>
          <p:cNvPr id="7" name="Rectangle 6"/>
          <p:cNvSpPr/>
          <p:nvPr/>
        </p:nvSpPr>
        <p:spPr>
          <a:xfrm>
            <a:off x="412544" y="4960919"/>
            <a:ext cx="3921704" cy="140574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58" tIns="46629" rIns="93258" bIns="46629" rtlCol="0" anchor="t"/>
          <a:lstStyle/>
          <a:p>
            <a:r>
              <a:rPr lang="en-US" sz="1836" b="1" dirty="0" smtClean="0">
                <a:latin typeface="+mj-lt"/>
              </a:rPr>
              <a:t>DAG</a:t>
            </a:r>
            <a:endParaRPr lang="en-US" sz="1836" b="1" dirty="0">
              <a:latin typeface="+mj-lt"/>
            </a:endParaRPr>
          </a:p>
        </p:txBody>
      </p:sp>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633004" y="5030408"/>
            <a:ext cx="479573" cy="1227169"/>
          </a:xfrm>
          <a:prstGeom prst="rect">
            <a:avLst/>
          </a:prstGeom>
          <a:noFill/>
          <a:extLst>
            <a:ext uri="{909E8E84-426E-40DD-AFC4-6F175D3DCCD1}">
              <a14:hiddenFill xmlns:a14="http://schemas.microsoft.com/office/drawing/2010/main">
                <a:solidFill>
                  <a:srgbClr val="FFFFFF"/>
                </a:solidFill>
              </a14:hiddenFill>
            </a:ext>
          </a:extLst>
        </p:spPr>
      </p:pic>
      <p:sp>
        <p:nvSpPr>
          <p:cNvPr id="11" name="Can 10"/>
          <p:cNvSpPr/>
          <p:nvPr/>
        </p:nvSpPr>
        <p:spPr>
          <a:xfrm>
            <a:off x="970997" y="5606251"/>
            <a:ext cx="745841" cy="641562"/>
          </a:xfrm>
          <a:prstGeom prst="can">
            <a:avLst/>
          </a:prstGeom>
          <a:solidFill>
            <a:schemeClr val="accent2"/>
          </a:solidFill>
          <a:ln w="25400">
            <a:solidFill>
              <a:schemeClr val="tx1"/>
            </a:solidFill>
          </a:ln>
          <a:effectLst/>
        </p:spPr>
        <p:style>
          <a:lnRef idx="1">
            <a:schemeClr val="dk1"/>
          </a:lnRef>
          <a:fillRef idx="3">
            <a:schemeClr val="dk1"/>
          </a:fillRef>
          <a:effectRef idx="2">
            <a:schemeClr val="dk1"/>
          </a:effectRef>
          <a:fontRef idx="minor">
            <a:schemeClr val="lt1"/>
          </a:fontRef>
        </p:style>
        <p:txBody>
          <a:bodyPr lIns="93258" tIns="46629" rIns="93258" bIns="46629" rtlCol="0" anchor="ctr"/>
          <a:lstStyle/>
          <a:p>
            <a:pPr algn="ctr"/>
            <a:r>
              <a:rPr lang="en-US" dirty="0" smtClean="0">
                <a:solidFill>
                  <a:schemeClr val="bg1"/>
                </a:solidFill>
              </a:rPr>
              <a:t>MBX</a:t>
            </a:r>
            <a:endParaRPr lang="en-US" dirty="0">
              <a:solidFill>
                <a:schemeClr val="bg1"/>
              </a:solidFill>
            </a:endParaRPr>
          </a:p>
        </p:txBody>
      </p:sp>
      <p:sp>
        <p:nvSpPr>
          <p:cNvPr id="13" name="Rounded Rectangle 12"/>
          <p:cNvSpPr/>
          <p:nvPr/>
        </p:nvSpPr>
        <p:spPr>
          <a:xfrm>
            <a:off x="494268" y="3675149"/>
            <a:ext cx="830035" cy="35783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dirty="0" smtClean="0">
                <a:solidFill>
                  <a:schemeClr val="bg1"/>
                </a:solidFill>
              </a:rPr>
              <a:t>HUB</a:t>
            </a:r>
            <a:endParaRPr lang="en-US" sz="1400" dirty="0">
              <a:solidFill>
                <a:schemeClr val="bg1"/>
              </a:solidFill>
            </a:endParaRPr>
          </a:p>
        </p:txBody>
      </p:sp>
      <p:sp>
        <p:nvSpPr>
          <p:cNvPr id="17" name="Rectangle 16"/>
          <p:cNvSpPr/>
          <p:nvPr/>
        </p:nvSpPr>
        <p:spPr>
          <a:xfrm>
            <a:off x="3139975" y="3449659"/>
            <a:ext cx="1194468" cy="9879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pic>
        <p:nvPicPr>
          <p:cNvPr id="18"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795659" y="3512579"/>
            <a:ext cx="433894" cy="881818"/>
          </a:xfrm>
          <a:prstGeom prst="rect">
            <a:avLst/>
          </a:prstGeom>
          <a:solidFill>
            <a:schemeClr val="accent2"/>
          </a:solidFill>
          <a:extLst/>
        </p:spPr>
      </p:pic>
      <p:sp>
        <p:nvSpPr>
          <p:cNvPr id="19" name="Rounded Rectangle 18"/>
          <p:cNvSpPr/>
          <p:nvPr/>
        </p:nvSpPr>
        <p:spPr>
          <a:xfrm>
            <a:off x="3200676" y="3680409"/>
            <a:ext cx="830035" cy="35783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dirty="0" smtClean="0">
                <a:solidFill>
                  <a:schemeClr val="bg1"/>
                </a:solidFill>
              </a:rPr>
              <a:t>HUB</a:t>
            </a:r>
            <a:endParaRPr lang="en-US" sz="1400" dirty="0">
              <a:solidFill>
                <a:schemeClr val="bg1"/>
              </a:solidFill>
            </a:endParaRPr>
          </a:p>
        </p:txBody>
      </p:sp>
      <p:sp>
        <p:nvSpPr>
          <p:cNvPr id="22" name="Straight Connector 1024003"/>
          <p:cNvSpPr>
            <a:spLocks noChangeShapeType="1"/>
          </p:cNvSpPr>
          <p:nvPr/>
        </p:nvSpPr>
        <p:spPr bwMode="auto">
          <a:xfrm rot="16200000" flipH="1" flipV="1">
            <a:off x="766527" y="3189786"/>
            <a:ext cx="528546" cy="1"/>
          </a:xfrm>
          <a:prstGeom prst="line">
            <a:avLst/>
          </a:prstGeom>
          <a:ln w="63500" cap="sq">
            <a:solidFill>
              <a:schemeClr val="accent1"/>
            </a:solidFill>
            <a:prstDash val="solid"/>
            <a:miter lim="800000"/>
            <a:headEnd type="none" w="med" len="sm"/>
            <a:tailEnd type="triangle" w="med" len="sm"/>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24" name="Straight Connector 1024003"/>
          <p:cNvSpPr>
            <a:spLocks noChangeShapeType="1"/>
          </p:cNvSpPr>
          <p:nvPr/>
        </p:nvSpPr>
        <p:spPr bwMode="auto">
          <a:xfrm rot="16200000" flipH="1" flipV="1">
            <a:off x="3431687" y="3189786"/>
            <a:ext cx="528546" cy="1"/>
          </a:xfrm>
          <a:prstGeom prst="line">
            <a:avLst/>
          </a:prstGeom>
          <a:ln w="63500" cap="sq">
            <a:solidFill>
              <a:schemeClr val="accent1"/>
            </a:solidFill>
            <a:prstDash val="solid"/>
            <a:miter lim="800000"/>
            <a:headEnd type="none" w="med" len="sm"/>
            <a:tailEnd type="triangle" w="med" len="sm"/>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25" name="Rectangle 24"/>
          <p:cNvSpPr/>
          <p:nvPr/>
        </p:nvSpPr>
        <p:spPr>
          <a:xfrm>
            <a:off x="433567" y="1952849"/>
            <a:ext cx="3900681" cy="9480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chemeClr val="accent3"/>
              </a:solidFill>
            </a:endParaRPr>
          </a:p>
        </p:txBody>
      </p:sp>
      <p:sp>
        <p:nvSpPr>
          <p:cNvPr id="30" name="TextBox 29"/>
          <p:cNvSpPr txBox="1"/>
          <p:nvPr/>
        </p:nvSpPr>
        <p:spPr>
          <a:xfrm>
            <a:off x="3009030" y="2995621"/>
            <a:ext cx="811840" cy="467416"/>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SMTP</a:t>
            </a:r>
          </a:p>
        </p:txBody>
      </p:sp>
      <p:sp>
        <p:nvSpPr>
          <p:cNvPr id="47" name="Rectangle 46"/>
          <p:cNvSpPr/>
          <p:nvPr/>
        </p:nvSpPr>
        <p:spPr>
          <a:xfrm>
            <a:off x="5433698" y="1977462"/>
            <a:ext cx="6827575" cy="9480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chemeClr val="accent3"/>
              </a:solidFill>
            </a:endParaRPr>
          </a:p>
        </p:txBody>
      </p:sp>
      <p:pic>
        <p:nvPicPr>
          <p:cNvPr id="62" name="Picture 6"/>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1626951" y="1967712"/>
            <a:ext cx="1585894" cy="886443"/>
          </a:xfrm>
          <a:prstGeom prst="rect">
            <a:avLst/>
          </a:prstGeom>
          <a:noFill/>
          <a:extLst>
            <a:ext uri="{909E8E84-426E-40DD-AFC4-6F175D3DCCD1}">
              <a14:hiddenFill xmlns:a14="http://schemas.microsoft.com/office/drawing/2010/main">
                <a:solidFill>
                  <a:srgbClr val="FFFFFF"/>
                </a:solidFill>
              </a14:hiddenFill>
            </a:ext>
          </a:extLst>
        </p:spPr>
      </p:pic>
      <p:cxnSp>
        <p:nvCxnSpPr>
          <p:cNvPr id="61" name="Straight Connector 60"/>
          <p:cNvCxnSpPr/>
          <p:nvPr/>
        </p:nvCxnSpPr>
        <p:spPr>
          <a:xfrm>
            <a:off x="4857892" y="1737783"/>
            <a:ext cx="0" cy="491884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65" name="Picture 64"/>
          <p:cNvPicPr>
            <a:picLocks noChangeAspect="1" noChangeArrowheads="1"/>
          </p:cNvPicPr>
          <p:nvPr/>
        </p:nvPicPr>
        <p:blipFill>
          <a:blip r:embed="rId8" cstate="print">
            <a:duotone>
              <a:schemeClr val="accent3">
                <a:shade val="45000"/>
                <a:satMod val="135000"/>
              </a:schemeClr>
              <a:prstClr val="white"/>
            </a:duotone>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3823299" y="3046526"/>
            <a:ext cx="279510" cy="191839"/>
          </a:xfrm>
          <a:prstGeom prst="rect">
            <a:avLst/>
          </a:prstGeom>
          <a:noFill/>
          <a:extLst/>
        </p:spPr>
      </p:pic>
      <p:sp>
        <p:nvSpPr>
          <p:cNvPr id="68" name="TextBox 67"/>
          <p:cNvSpPr txBox="1"/>
          <p:nvPr/>
        </p:nvSpPr>
        <p:spPr>
          <a:xfrm>
            <a:off x="1994303" y="2345565"/>
            <a:ext cx="1330067" cy="544765"/>
          </a:xfrm>
          <a:prstGeom prst="rect">
            <a:avLst/>
          </a:prstGeom>
          <a:noFill/>
        </p:spPr>
        <p:txBody>
          <a:bodyPr wrap="square" lIns="182880" tIns="146304" rIns="182880" bIns="146304" rtlCol="0">
            <a:spAutoFit/>
          </a:bodyPr>
          <a:lstStyle/>
          <a:p>
            <a:pPr>
              <a:lnSpc>
                <a:spcPct val="90000"/>
              </a:lnSpc>
              <a:spcAft>
                <a:spcPts val="600"/>
              </a:spcAft>
            </a:pPr>
            <a:r>
              <a:rPr lang="en-US" b="1" dirty="0" smtClean="0">
                <a:solidFill>
                  <a:schemeClr val="accent1"/>
                </a:solidFill>
              </a:rPr>
              <a:t>Internet</a:t>
            </a:r>
          </a:p>
        </p:txBody>
      </p:sp>
      <p:pic>
        <p:nvPicPr>
          <p:cNvPr id="67"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459567" y="5044525"/>
            <a:ext cx="479573" cy="1227169"/>
          </a:xfrm>
          <a:prstGeom prst="rect">
            <a:avLst/>
          </a:prstGeom>
          <a:noFill/>
          <a:extLst>
            <a:ext uri="{909E8E84-426E-40DD-AFC4-6F175D3DCCD1}">
              <a14:hiddenFill xmlns:a14="http://schemas.microsoft.com/office/drawing/2010/main">
                <a:solidFill>
                  <a:srgbClr val="FFFFFF"/>
                </a:solidFill>
              </a14:hiddenFill>
            </a:ext>
          </a:extLst>
        </p:spPr>
      </p:pic>
      <p:sp>
        <p:nvSpPr>
          <p:cNvPr id="70" name="Can 69"/>
          <p:cNvSpPr/>
          <p:nvPr/>
        </p:nvSpPr>
        <p:spPr>
          <a:xfrm>
            <a:off x="2783275" y="5658109"/>
            <a:ext cx="745841" cy="641562"/>
          </a:xfrm>
          <a:prstGeom prst="can">
            <a:avLst/>
          </a:prstGeom>
          <a:solidFill>
            <a:schemeClr val="accent2"/>
          </a:solidFill>
          <a:ln w="25400">
            <a:solidFill>
              <a:schemeClr val="tx1"/>
            </a:solidFill>
          </a:ln>
          <a:effectLst/>
        </p:spPr>
        <p:style>
          <a:lnRef idx="1">
            <a:schemeClr val="dk1"/>
          </a:lnRef>
          <a:fillRef idx="3">
            <a:schemeClr val="dk1"/>
          </a:fillRef>
          <a:effectRef idx="2">
            <a:schemeClr val="dk1"/>
          </a:effectRef>
          <a:fontRef idx="minor">
            <a:schemeClr val="lt1"/>
          </a:fontRef>
        </p:style>
        <p:txBody>
          <a:bodyPr lIns="93258" tIns="46629" rIns="93258" bIns="46629" rtlCol="0" anchor="ctr"/>
          <a:lstStyle/>
          <a:p>
            <a:pPr algn="ctr"/>
            <a:endParaRPr lang="en-US" dirty="0">
              <a:solidFill>
                <a:schemeClr val="bg1"/>
              </a:solidFill>
            </a:endParaRPr>
          </a:p>
        </p:txBody>
      </p:sp>
      <p:sp>
        <p:nvSpPr>
          <p:cNvPr id="72" name="TextBox 71"/>
          <p:cNvSpPr txBox="1"/>
          <p:nvPr/>
        </p:nvSpPr>
        <p:spPr>
          <a:xfrm>
            <a:off x="2406171" y="4505188"/>
            <a:ext cx="1043704" cy="544765"/>
          </a:xfrm>
          <a:prstGeom prst="rect">
            <a:avLst/>
          </a:prstGeom>
          <a:noFill/>
        </p:spPr>
        <p:txBody>
          <a:bodyPr wrap="squar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Site B</a:t>
            </a:r>
          </a:p>
        </p:txBody>
      </p:sp>
      <p:pic>
        <p:nvPicPr>
          <p:cNvPr id="74" name="Picture 5" descr="W:\Open Engagements\Productivity\MS-Unified Communications\#1601 BizProd MOD Team Core Content Work\New Iconography\People\GroupOfPeople_060812.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1004"/>
          <a:stretch/>
        </p:blipFill>
        <p:spPr bwMode="auto">
          <a:xfrm>
            <a:off x="2547771" y="5584027"/>
            <a:ext cx="1050151" cy="619459"/>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5" descr="W:\Open Engagements\Productivity\MS-Unified Communications\#1601 BizProd MOD Team Core Content Work\New Iconography\People\GroupOfPeople_060812.png"/>
          <p:cNvPicPr>
            <a:picLocks noChangeAspect="1" noChangeArrowheads="1"/>
          </p:cNvPicPr>
          <p:nvPr/>
        </p:nvPicPr>
        <p:blipFill rotWithShape="1">
          <a:blip r:embed="rId5" cstate="print">
            <a:duotone>
              <a:prstClr val="black"/>
              <a:schemeClr val="accent1">
                <a:tint val="45000"/>
                <a:satMod val="400000"/>
              </a:schemeClr>
            </a:duotone>
            <a:extLst>
              <a:ext uri="{BEBA8EAE-BF5A-486C-A8C5-ECC9F3942E4B}">
                <a14:imgProps xmlns:a14="http://schemas.microsoft.com/office/drawing/2010/main">
                  <a14:imgLayer r:embed="rId6">
                    <a14:imgEffect>
                      <a14:backgroundRemoval t="5776" b="57040" l="9747" r="89892">
                        <a14:foregroundMark x1="41877" y1="57040" x2="41877" y2="57040"/>
                        <a14:foregroundMark x1="48736" y1="44404" x2="48736" y2="44404"/>
                        <a14:foregroundMark x1="57762" y1="48736" x2="57762" y2="48736"/>
                        <a14:foregroundMark x1="57762" y1="39350" x2="57762" y2="39350"/>
                        <a14:foregroundMark x1="63177" y1="55235" x2="63177" y2="55235"/>
                        <a14:foregroundMark x1="48014" y1="14440" x2="48014" y2="14440"/>
                        <a14:backgroundMark x1="25632" y1="37906" x2="25632" y2="37906"/>
                      </a14:backgroundRemoval>
                    </a14:imgEffect>
                  </a14:imgLayer>
                </a14:imgProps>
              </a:ext>
              <a:ext uri="{28A0092B-C50C-407E-A947-70E740481C1C}">
                <a14:useLocalDpi xmlns:a14="http://schemas.microsoft.com/office/drawing/2010/main" val="0"/>
              </a:ext>
            </a:extLst>
          </a:blip>
          <a:srcRect b="41004"/>
          <a:stretch/>
        </p:blipFill>
        <p:spPr bwMode="auto">
          <a:xfrm>
            <a:off x="2547822" y="5582549"/>
            <a:ext cx="1050151" cy="619459"/>
          </a:xfrm>
          <a:prstGeom prst="rect">
            <a:avLst/>
          </a:prstGeom>
          <a:noFill/>
          <a:extLst>
            <a:ext uri="{909E8E84-426E-40DD-AFC4-6F175D3DCCD1}">
              <a14:hiddenFill xmlns:a14="http://schemas.microsoft.com/office/drawing/2010/main">
                <a:solidFill>
                  <a:srgbClr val="FFFFFF"/>
                </a:solidFill>
              </a14:hiddenFill>
            </a:ext>
          </a:extLst>
        </p:spPr>
      </p:pic>
      <p:sp>
        <p:nvSpPr>
          <p:cNvPr id="76" name="TextBox 75"/>
          <p:cNvSpPr txBox="1"/>
          <p:nvPr/>
        </p:nvSpPr>
        <p:spPr>
          <a:xfrm>
            <a:off x="3615693" y="4454398"/>
            <a:ext cx="811840"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MAPI</a:t>
            </a:r>
          </a:p>
        </p:txBody>
      </p:sp>
      <p:pic>
        <p:nvPicPr>
          <p:cNvPr id="77" name="Picture 76"/>
          <p:cNvPicPr>
            <a:picLocks noChangeAspect="1" noChangeArrowheads="1"/>
          </p:cNvPicPr>
          <p:nvPr/>
        </p:nvPicPr>
        <p:blipFill>
          <a:blip r:embed="rId8" cstate="print">
            <a:duotone>
              <a:schemeClr val="accent3">
                <a:shade val="45000"/>
                <a:satMod val="135000"/>
              </a:schemeClr>
              <a:prstClr val="white"/>
            </a:duotone>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1154009" y="3084206"/>
            <a:ext cx="279510" cy="191839"/>
          </a:xfrm>
          <a:prstGeom prst="rect">
            <a:avLst/>
          </a:prstGeom>
          <a:noFill/>
          <a:extLst/>
        </p:spPr>
      </p:pic>
      <p:sp>
        <p:nvSpPr>
          <p:cNvPr id="78" name="TextBox 77"/>
          <p:cNvSpPr txBox="1"/>
          <p:nvPr/>
        </p:nvSpPr>
        <p:spPr>
          <a:xfrm>
            <a:off x="1505244" y="3822609"/>
            <a:ext cx="811840" cy="467416"/>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SMTP</a:t>
            </a:r>
          </a:p>
        </p:txBody>
      </p:sp>
      <p:sp>
        <p:nvSpPr>
          <p:cNvPr id="79" name="TextBox 78"/>
          <p:cNvSpPr txBox="1"/>
          <p:nvPr/>
        </p:nvSpPr>
        <p:spPr>
          <a:xfrm>
            <a:off x="364456" y="2960443"/>
            <a:ext cx="811840" cy="467416"/>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SMTP</a:t>
            </a:r>
          </a:p>
        </p:txBody>
      </p:sp>
      <p:sp>
        <p:nvSpPr>
          <p:cNvPr id="81" name="TextBox 80"/>
          <p:cNvSpPr txBox="1"/>
          <p:nvPr/>
        </p:nvSpPr>
        <p:spPr>
          <a:xfrm>
            <a:off x="1487573" y="4481201"/>
            <a:ext cx="1043704" cy="544765"/>
          </a:xfrm>
          <a:prstGeom prst="rect">
            <a:avLst/>
          </a:prstGeom>
          <a:noFill/>
        </p:spPr>
        <p:txBody>
          <a:bodyPr wrap="squar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Site A</a:t>
            </a:r>
          </a:p>
        </p:txBody>
      </p:sp>
      <p:sp>
        <p:nvSpPr>
          <p:cNvPr id="83" name="Straight Connector 1024003"/>
          <p:cNvSpPr>
            <a:spLocks noChangeShapeType="1"/>
          </p:cNvSpPr>
          <p:nvPr/>
        </p:nvSpPr>
        <p:spPr bwMode="auto">
          <a:xfrm rot="16200000">
            <a:off x="2378969" y="3175838"/>
            <a:ext cx="10836" cy="1443580"/>
          </a:xfrm>
          <a:prstGeom prst="line">
            <a:avLst/>
          </a:prstGeom>
          <a:ln w="63500" cap="sq">
            <a:solidFill>
              <a:schemeClr val="accent1"/>
            </a:solidFill>
            <a:prstDash val="solid"/>
            <a:miter lim="800000"/>
            <a:headEnd type="none" w="med" len="sm"/>
            <a:tailEnd type="triangle" w="med" len="sm"/>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84" name="Straight Connector 1024003"/>
          <p:cNvSpPr>
            <a:spLocks noChangeShapeType="1"/>
          </p:cNvSpPr>
          <p:nvPr/>
        </p:nvSpPr>
        <p:spPr bwMode="auto">
          <a:xfrm rot="16200000" flipH="1" flipV="1">
            <a:off x="3469429" y="4726518"/>
            <a:ext cx="528546" cy="1"/>
          </a:xfrm>
          <a:prstGeom prst="line">
            <a:avLst/>
          </a:prstGeom>
          <a:ln w="63500" cap="sq">
            <a:solidFill>
              <a:schemeClr val="accent1"/>
            </a:solidFill>
            <a:prstDash val="solid"/>
            <a:miter lim="800000"/>
            <a:headEnd type="none" w="med" len="sm"/>
            <a:tailEnd type="triangle" w="med" len="sm"/>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pic>
        <p:nvPicPr>
          <p:cNvPr id="85" name="Picture 6"/>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7643320" y="1995438"/>
            <a:ext cx="1585894" cy="886443"/>
          </a:xfrm>
          <a:prstGeom prst="rect">
            <a:avLst/>
          </a:prstGeom>
          <a:noFill/>
          <a:extLst>
            <a:ext uri="{909E8E84-426E-40DD-AFC4-6F175D3DCCD1}">
              <a14:hiddenFill xmlns:a14="http://schemas.microsoft.com/office/drawing/2010/main">
                <a:solidFill>
                  <a:srgbClr val="FFFFFF"/>
                </a:solidFill>
              </a14:hiddenFill>
            </a:ext>
          </a:extLst>
        </p:spPr>
      </p:pic>
      <p:sp>
        <p:nvSpPr>
          <p:cNvPr id="87" name="TextBox 86"/>
          <p:cNvSpPr txBox="1"/>
          <p:nvPr/>
        </p:nvSpPr>
        <p:spPr>
          <a:xfrm>
            <a:off x="8010672" y="2373291"/>
            <a:ext cx="1330067" cy="544765"/>
          </a:xfrm>
          <a:prstGeom prst="rect">
            <a:avLst/>
          </a:prstGeom>
          <a:noFill/>
        </p:spPr>
        <p:txBody>
          <a:bodyPr wrap="square" lIns="182880" tIns="146304" rIns="182880" bIns="146304" rtlCol="0">
            <a:spAutoFit/>
          </a:bodyPr>
          <a:lstStyle/>
          <a:p>
            <a:pPr>
              <a:lnSpc>
                <a:spcPct val="90000"/>
              </a:lnSpc>
              <a:spcAft>
                <a:spcPts val="600"/>
              </a:spcAft>
            </a:pPr>
            <a:r>
              <a:rPr lang="en-US" b="1" dirty="0" smtClean="0">
                <a:solidFill>
                  <a:schemeClr val="accent1"/>
                </a:solidFill>
              </a:rPr>
              <a:t>Internet</a:t>
            </a:r>
          </a:p>
        </p:txBody>
      </p:sp>
      <p:sp>
        <p:nvSpPr>
          <p:cNvPr id="119" name="TextBox 118"/>
          <p:cNvSpPr txBox="1"/>
          <p:nvPr/>
        </p:nvSpPr>
        <p:spPr>
          <a:xfrm>
            <a:off x="274319" y="1371939"/>
            <a:ext cx="2794103"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Exchange 2010 </a:t>
            </a:r>
          </a:p>
        </p:txBody>
      </p:sp>
      <p:sp>
        <p:nvSpPr>
          <p:cNvPr id="120" name="TextBox 119"/>
          <p:cNvSpPr txBox="1"/>
          <p:nvPr/>
        </p:nvSpPr>
        <p:spPr>
          <a:xfrm>
            <a:off x="5250311" y="1347890"/>
            <a:ext cx="2794103"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Exchange 2016 </a:t>
            </a:r>
          </a:p>
        </p:txBody>
      </p:sp>
      <p:grpSp>
        <p:nvGrpSpPr>
          <p:cNvPr id="71" name="Group 70"/>
          <p:cNvGrpSpPr/>
          <p:nvPr/>
        </p:nvGrpSpPr>
        <p:grpSpPr>
          <a:xfrm>
            <a:off x="2132124" y="3350229"/>
            <a:ext cx="338554" cy="3488338"/>
            <a:chOff x="2616819" y="1940272"/>
            <a:chExt cx="308144" cy="5006547"/>
          </a:xfrm>
        </p:grpSpPr>
        <p:cxnSp>
          <p:nvCxnSpPr>
            <p:cNvPr id="73" name="Straight Connector 72"/>
            <p:cNvCxnSpPr/>
            <p:nvPr/>
          </p:nvCxnSpPr>
          <p:spPr>
            <a:xfrm>
              <a:off x="2912789" y="1940272"/>
              <a:ext cx="0" cy="4674537"/>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rot="16200000">
              <a:off x="1662198" y="5684055"/>
              <a:ext cx="2217385" cy="308144"/>
            </a:xfrm>
            <a:prstGeom prst="rect">
              <a:avLst/>
            </a:prstGeom>
          </p:spPr>
          <p:txBody>
            <a:bodyPr wrap="none">
              <a:spAutoFit/>
            </a:bodyPr>
            <a:lstStyle/>
            <a:p>
              <a:pPr algn="r"/>
              <a:r>
                <a:rPr lang="en-US" sz="1600" b="1" dirty="0" smtClean="0"/>
                <a:t>Site Boundary</a:t>
              </a:r>
              <a:endParaRPr lang="en-US" sz="1600" dirty="0"/>
            </a:p>
          </p:txBody>
        </p:sp>
      </p:grpSp>
      <p:pic>
        <p:nvPicPr>
          <p:cNvPr id="97" name="Picture 96"/>
          <p:cNvPicPr>
            <a:picLocks noChangeAspect="1" noChangeArrowheads="1"/>
          </p:cNvPicPr>
          <p:nvPr/>
        </p:nvPicPr>
        <p:blipFill>
          <a:blip r:embed="rId8" cstate="print">
            <a:duotone>
              <a:schemeClr val="accent3">
                <a:shade val="45000"/>
                <a:satMod val="135000"/>
              </a:schemeClr>
              <a:prstClr val="white"/>
            </a:duotone>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7401751" y="3068234"/>
            <a:ext cx="279510" cy="191839"/>
          </a:xfrm>
          <a:prstGeom prst="rect">
            <a:avLst/>
          </a:prstGeom>
          <a:noFill/>
          <a:extLst/>
        </p:spPr>
      </p:pic>
      <p:sp>
        <p:nvSpPr>
          <p:cNvPr id="98" name="TextBox 97"/>
          <p:cNvSpPr txBox="1"/>
          <p:nvPr/>
        </p:nvSpPr>
        <p:spPr>
          <a:xfrm>
            <a:off x="6401115" y="2926700"/>
            <a:ext cx="811840" cy="467416"/>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SMTP</a:t>
            </a:r>
          </a:p>
        </p:txBody>
      </p:sp>
      <p:sp>
        <p:nvSpPr>
          <p:cNvPr id="69" name="TextBox 68"/>
          <p:cNvSpPr txBox="1"/>
          <p:nvPr/>
        </p:nvSpPr>
        <p:spPr>
          <a:xfrm>
            <a:off x="7143738" y="4411652"/>
            <a:ext cx="811840" cy="467416"/>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SMTP</a:t>
            </a:r>
          </a:p>
        </p:txBody>
      </p:sp>
      <p:sp>
        <p:nvSpPr>
          <p:cNvPr id="92" name="Straight Connector 1024003"/>
          <p:cNvSpPr>
            <a:spLocks noChangeShapeType="1"/>
          </p:cNvSpPr>
          <p:nvPr/>
        </p:nvSpPr>
        <p:spPr bwMode="auto">
          <a:xfrm rot="16200000" flipH="1">
            <a:off x="8909074" y="4620074"/>
            <a:ext cx="391229" cy="1581125"/>
          </a:xfrm>
          <a:prstGeom prst="line">
            <a:avLst/>
          </a:prstGeom>
          <a:ln w="76200" cap="sq">
            <a:solidFill>
              <a:schemeClr val="accent5"/>
            </a:solidFill>
            <a:prstDash val="solid"/>
            <a:miter lim="800000"/>
            <a:headEnd type="none" w="med" len="sm"/>
            <a:tailEnd type="triangle" w="med" len="sm"/>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93" name="TextBox 92"/>
          <p:cNvSpPr txBox="1"/>
          <p:nvPr/>
        </p:nvSpPr>
        <p:spPr>
          <a:xfrm>
            <a:off x="8778529" y="5384816"/>
            <a:ext cx="811840" cy="467416"/>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SMTP</a:t>
            </a:r>
          </a:p>
        </p:txBody>
      </p:sp>
      <p:sp>
        <p:nvSpPr>
          <p:cNvPr id="94" name="TextBox 93"/>
          <p:cNvSpPr txBox="1"/>
          <p:nvPr/>
        </p:nvSpPr>
        <p:spPr>
          <a:xfrm>
            <a:off x="10194031" y="5694531"/>
            <a:ext cx="811840" cy="467416"/>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MAPI</a:t>
            </a:r>
          </a:p>
        </p:txBody>
      </p:sp>
      <p:sp>
        <p:nvSpPr>
          <p:cNvPr id="95" name="Straight Connector 1024003"/>
          <p:cNvSpPr>
            <a:spLocks noChangeShapeType="1"/>
          </p:cNvSpPr>
          <p:nvPr/>
        </p:nvSpPr>
        <p:spPr bwMode="auto">
          <a:xfrm rot="16200000" flipH="1">
            <a:off x="10118473" y="5998808"/>
            <a:ext cx="347325" cy="6155"/>
          </a:xfrm>
          <a:prstGeom prst="line">
            <a:avLst/>
          </a:prstGeom>
          <a:ln w="76200" cap="sq">
            <a:solidFill>
              <a:schemeClr val="accent5"/>
            </a:solidFill>
            <a:prstDash val="solid"/>
            <a:miter lim="800000"/>
            <a:headEnd type="none" w="med" len="sm"/>
            <a:tailEnd type="triangle" w="med" len="sm"/>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86" name="Rounded Rectangle 85"/>
          <p:cNvSpPr/>
          <p:nvPr/>
        </p:nvSpPr>
        <p:spPr>
          <a:xfrm>
            <a:off x="6469220" y="3934587"/>
            <a:ext cx="1699706" cy="368947"/>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sz="1200" dirty="0" smtClean="0">
                <a:solidFill>
                  <a:schemeClr val="bg1"/>
                </a:solidFill>
              </a:rPr>
              <a:t>Frontend Transport</a:t>
            </a:r>
            <a:endParaRPr lang="en-US" sz="1050" dirty="0">
              <a:solidFill>
                <a:schemeClr val="bg1"/>
              </a:solidFill>
            </a:endParaRPr>
          </a:p>
        </p:txBody>
      </p:sp>
      <p:sp>
        <p:nvSpPr>
          <p:cNvPr id="100" name="Rounded Rectangle 99"/>
          <p:cNvSpPr/>
          <p:nvPr/>
        </p:nvSpPr>
        <p:spPr>
          <a:xfrm>
            <a:off x="9821993" y="3951266"/>
            <a:ext cx="1699706" cy="368947"/>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sz="1200" dirty="0" smtClean="0">
                <a:solidFill>
                  <a:schemeClr val="bg1"/>
                </a:solidFill>
              </a:rPr>
              <a:t>Frontend Transport</a:t>
            </a:r>
            <a:endParaRPr lang="en-US" sz="1050" dirty="0">
              <a:solidFill>
                <a:schemeClr val="bg1"/>
              </a:solidFill>
            </a:endParaRPr>
          </a:p>
        </p:txBody>
      </p:sp>
      <p:sp>
        <p:nvSpPr>
          <p:cNvPr id="96" name="Straight Connector 1024003"/>
          <p:cNvSpPr>
            <a:spLocks noChangeShapeType="1"/>
          </p:cNvSpPr>
          <p:nvPr/>
        </p:nvSpPr>
        <p:spPr bwMode="auto">
          <a:xfrm rot="16200000" flipH="1">
            <a:off x="6614331" y="3510372"/>
            <a:ext cx="1099856" cy="1"/>
          </a:xfrm>
          <a:prstGeom prst="line">
            <a:avLst/>
          </a:prstGeom>
          <a:ln w="76200" cap="sq">
            <a:solidFill>
              <a:schemeClr val="accent5"/>
            </a:solidFill>
            <a:prstDash val="solid"/>
            <a:miter lim="800000"/>
            <a:headEnd type="none" w="med" len="sm"/>
            <a:tailEnd type="triangle" w="med" len="sm"/>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91" name="Straight Connector 1024003"/>
          <p:cNvSpPr>
            <a:spLocks noChangeShapeType="1"/>
          </p:cNvSpPr>
          <p:nvPr/>
        </p:nvSpPr>
        <p:spPr bwMode="auto">
          <a:xfrm rot="16200000" flipH="1" flipV="1">
            <a:off x="6899407" y="4659820"/>
            <a:ext cx="679215" cy="2"/>
          </a:xfrm>
          <a:prstGeom prst="line">
            <a:avLst/>
          </a:prstGeom>
          <a:ln w="76200" cap="sq">
            <a:solidFill>
              <a:schemeClr val="accent5"/>
            </a:solidFill>
            <a:prstDash val="solid"/>
            <a:miter lim="800000"/>
            <a:headEnd type="none" w="med" len="sm"/>
            <a:tailEnd type="triangle" w="med" len="sm"/>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Tree>
    <p:extLst>
      <p:ext uri="{BB962C8B-B14F-4D97-AF65-F5344CB8AC3E}">
        <p14:creationId xmlns:p14="http://schemas.microsoft.com/office/powerpoint/2010/main" val="14174744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p:nvPr/>
        </p:nvSpPr>
        <p:spPr>
          <a:xfrm>
            <a:off x="5814402" y="3453857"/>
            <a:ext cx="2150913" cy="9879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88" name="Rectangle 87"/>
          <p:cNvSpPr/>
          <p:nvPr/>
        </p:nvSpPr>
        <p:spPr>
          <a:xfrm>
            <a:off x="5433698" y="3350229"/>
            <a:ext cx="6827575" cy="341070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58" tIns="46629" rIns="93258" bIns="46629" rtlCol="0" anchor="t"/>
          <a:lstStyle/>
          <a:p>
            <a:r>
              <a:rPr lang="en-US" sz="1836" b="1" dirty="0" smtClean="0">
                <a:latin typeface="+mj-lt"/>
              </a:rPr>
              <a:t>DAG</a:t>
            </a:r>
            <a:endParaRPr lang="en-US" sz="1836" b="1" dirty="0">
              <a:latin typeface="+mj-lt"/>
            </a:endParaRPr>
          </a:p>
        </p:txBody>
      </p:sp>
      <p:pic>
        <p:nvPicPr>
          <p:cNvPr id="89"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126264" y="3947843"/>
            <a:ext cx="732046" cy="1873217"/>
          </a:xfrm>
          <a:prstGeom prst="rect">
            <a:avLst/>
          </a:prstGeom>
          <a:noFill/>
          <a:extLst>
            <a:ext uri="{909E8E84-426E-40DD-AFC4-6F175D3DCCD1}">
              <a14:hiddenFill xmlns:a14="http://schemas.microsoft.com/office/drawing/2010/main">
                <a:solidFill>
                  <a:srgbClr val="FFFFFF"/>
                </a:solidFill>
              </a14:hiddenFill>
            </a:ext>
          </a:extLst>
        </p:spPr>
      </p:pic>
      <p:sp>
        <p:nvSpPr>
          <p:cNvPr id="90" name="Rounded Rectangle 89"/>
          <p:cNvSpPr/>
          <p:nvPr/>
        </p:nvSpPr>
        <p:spPr>
          <a:xfrm>
            <a:off x="6605772" y="5026985"/>
            <a:ext cx="1708353" cy="35783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dirty="0" smtClean="0">
                <a:solidFill>
                  <a:schemeClr val="bg1"/>
                </a:solidFill>
              </a:rPr>
              <a:t>Transport</a:t>
            </a:r>
            <a:endParaRPr lang="en-US" sz="1400" dirty="0">
              <a:solidFill>
                <a:schemeClr val="bg1"/>
              </a:solidFill>
            </a:endParaRPr>
          </a:p>
        </p:txBody>
      </p:sp>
      <p:sp>
        <p:nvSpPr>
          <p:cNvPr id="116" name="Can 115"/>
          <p:cNvSpPr/>
          <p:nvPr/>
        </p:nvSpPr>
        <p:spPr>
          <a:xfrm>
            <a:off x="6670291" y="5996168"/>
            <a:ext cx="745841" cy="641562"/>
          </a:xfrm>
          <a:prstGeom prst="can">
            <a:avLst/>
          </a:prstGeom>
          <a:solidFill>
            <a:schemeClr val="accent2"/>
          </a:solidFill>
          <a:ln w="25400">
            <a:solidFill>
              <a:schemeClr val="tx1"/>
            </a:solidFill>
          </a:ln>
          <a:effectLst/>
        </p:spPr>
        <p:style>
          <a:lnRef idx="1">
            <a:schemeClr val="dk1"/>
          </a:lnRef>
          <a:fillRef idx="3">
            <a:schemeClr val="dk1"/>
          </a:fillRef>
          <a:effectRef idx="2">
            <a:schemeClr val="dk1"/>
          </a:effectRef>
          <a:fontRef idx="minor">
            <a:schemeClr val="lt1"/>
          </a:fontRef>
        </p:style>
        <p:txBody>
          <a:bodyPr lIns="93258" tIns="46629" rIns="93258" bIns="46629" rtlCol="0" anchor="ctr"/>
          <a:lstStyle/>
          <a:p>
            <a:pPr algn="ctr"/>
            <a:r>
              <a:rPr lang="en-US" dirty="0" smtClean="0">
                <a:solidFill>
                  <a:schemeClr val="bg1"/>
                </a:solidFill>
              </a:rPr>
              <a:t>MBX</a:t>
            </a:r>
            <a:endParaRPr lang="en-US" dirty="0">
              <a:solidFill>
                <a:schemeClr val="bg1"/>
              </a:solidFill>
            </a:endParaRPr>
          </a:p>
        </p:txBody>
      </p:sp>
      <p:sp>
        <p:nvSpPr>
          <p:cNvPr id="125" name="TextBox 124"/>
          <p:cNvSpPr txBox="1"/>
          <p:nvPr/>
        </p:nvSpPr>
        <p:spPr>
          <a:xfrm>
            <a:off x="8048166" y="3222945"/>
            <a:ext cx="1004680" cy="544765"/>
          </a:xfrm>
          <a:prstGeom prst="rect">
            <a:avLst/>
          </a:prstGeom>
          <a:noFill/>
        </p:spPr>
        <p:txBody>
          <a:bodyPr wrap="squar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Site A</a:t>
            </a:r>
          </a:p>
        </p:txBody>
      </p:sp>
      <p:sp>
        <p:nvSpPr>
          <p:cNvPr id="126" name="TextBox 125"/>
          <p:cNvSpPr txBox="1"/>
          <p:nvPr/>
        </p:nvSpPr>
        <p:spPr>
          <a:xfrm>
            <a:off x="8687090" y="3222945"/>
            <a:ext cx="1043704" cy="544765"/>
          </a:xfrm>
          <a:prstGeom prst="rect">
            <a:avLst/>
          </a:prstGeom>
          <a:noFill/>
        </p:spPr>
        <p:txBody>
          <a:bodyPr wrap="squar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Site B</a:t>
            </a:r>
          </a:p>
        </p:txBody>
      </p:sp>
      <p:grpSp>
        <p:nvGrpSpPr>
          <p:cNvPr id="127" name="Group 126"/>
          <p:cNvGrpSpPr/>
          <p:nvPr/>
        </p:nvGrpSpPr>
        <p:grpSpPr>
          <a:xfrm>
            <a:off x="8521704" y="3352518"/>
            <a:ext cx="338554" cy="3488338"/>
            <a:chOff x="2616819" y="1940272"/>
            <a:chExt cx="308144" cy="5006547"/>
          </a:xfrm>
        </p:grpSpPr>
        <p:cxnSp>
          <p:nvCxnSpPr>
            <p:cNvPr id="128" name="Straight Connector 127"/>
            <p:cNvCxnSpPr/>
            <p:nvPr/>
          </p:nvCxnSpPr>
          <p:spPr>
            <a:xfrm>
              <a:off x="2912789" y="1940272"/>
              <a:ext cx="0" cy="4674537"/>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9" name="Rectangle 128"/>
            <p:cNvSpPr/>
            <p:nvPr/>
          </p:nvSpPr>
          <p:spPr>
            <a:xfrm rot="16200000">
              <a:off x="1662198" y="5684055"/>
              <a:ext cx="2217385" cy="308144"/>
            </a:xfrm>
            <a:prstGeom prst="rect">
              <a:avLst/>
            </a:prstGeom>
          </p:spPr>
          <p:txBody>
            <a:bodyPr wrap="none">
              <a:spAutoFit/>
            </a:bodyPr>
            <a:lstStyle/>
            <a:p>
              <a:pPr algn="r"/>
              <a:r>
                <a:rPr lang="en-US" sz="1600" b="1" dirty="0" smtClean="0"/>
                <a:t>Site Boundary</a:t>
              </a:r>
              <a:endParaRPr lang="en-US" sz="1600" dirty="0"/>
            </a:p>
          </p:txBody>
        </p:sp>
      </p:grpSp>
      <p:sp>
        <p:nvSpPr>
          <p:cNvPr id="130" name="Rounded Rectangle 129"/>
          <p:cNvSpPr/>
          <p:nvPr/>
        </p:nvSpPr>
        <p:spPr>
          <a:xfrm>
            <a:off x="6595334" y="5467483"/>
            <a:ext cx="1708353" cy="35783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sz="1400" dirty="0" smtClean="0">
                <a:solidFill>
                  <a:schemeClr val="bg1"/>
                </a:solidFill>
              </a:rPr>
              <a:t>Mailbox Transport</a:t>
            </a:r>
            <a:endParaRPr lang="en-US" sz="1100" dirty="0">
              <a:solidFill>
                <a:schemeClr val="bg1"/>
              </a:solidFill>
            </a:endParaRPr>
          </a:p>
        </p:txBody>
      </p:sp>
      <p:sp>
        <p:nvSpPr>
          <p:cNvPr id="2" name="Title 1"/>
          <p:cNvSpPr>
            <a:spLocks noGrp="1"/>
          </p:cNvSpPr>
          <p:nvPr>
            <p:ph type="title"/>
          </p:nvPr>
        </p:nvSpPr>
        <p:spPr>
          <a:xfrm>
            <a:off x="308273" y="294081"/>
            <a:ext cx="11889564" cy="917575"/>
          </a:xfrm>
        </p:spPr>
        <p:txBody>
          <a:bodyPr/>
          <a:lstStyle/>
          <a:p>
            <a:r>
              <a:rPr lang="en-US" dirty="0" smtClean="0"/>
              <a:t>Mail Delivery Overview</a:t>
            </a:r>
            <a:endParaRPr lang="en-US" dirty="0"/>
          </a:p>
        </p:txBody>
      </p:sp>
      <p:sp>
        <p:nvSpPr>
          <p:cNvPr id="5" name="Rectangle 4"/>
          <p:cNvSpPr/>
          <p:nvPr/>
        </p:nvSpPr>
        <p:spPr>
          <a:xfrm>
            <a:off x="433567" y="3444399"/>
            <a:ext cx="1194468" cy="9879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89251" y="3507319"/>
            <a:ext cx="433894" cy="881818"/>
          </a:xfrm>
          <a:prstGeom prst="rect">
            <a:avLst/>
          </a:prstGeom>
          <a:solidFill>
            <a:schemeClr val="accent2"/>
          </a:solidFill>
          <a:extLst/>
        </p:spPr>
      </p:pic>
      <p:sp>
        <p:nvSpPr>
          <p:cNvPr id="7" name="Rectangle 6"/>
          <p:cNvSpPr/>
          <p:nvPr/>
        </p:nvSpPr>
        <p:spPr>
          <a:xfrm>
            <a:off x="412544" y="4960919"/>
            <a:ext cx="3921704" cy="140574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58" tIns="46629" rIns="93258" bIns="46629" rtlCol="0" anchor="t"/>
          <a:lstStyle/>
          <a:p>
            <a:r>
              <a:rPr lang="en-US" sz="1836" b="1" dirty="0" smtClean="0">
                <a:latin typeface="+mj-lt"/>
              </a:rPr>
              <a:t>DAG</a:t>
            </a:r>
            <a:endParaRPr lang="en-US" sz="1836" b="1" dirty="0">
              <a:latin typeface="+mj-lt"/>
            </a:endParaRPr>
          </a:p>
        </p:txBody>
      </p:sp>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633004" y="5030408"/>
            <a:ext cx="479573" cy="1227169"/>
          </a:xfrm>
          <a:prstGeom prst="rect">
            <a:avLst/>
          </a:prstGeom>
          <a:noFill/>
          <a:extLst>
            <a:ext uri="{909E8E84-426E-40DD-AFC4-6F175D3DCCD1}">
              <a14:hiddenFill xmlns:a14="http://schemas.microsoft.com/office/drawing/2010/main">
                <a:solidFill>
                  <a:srgbClr val="FFFFFF"/>
                </a:solidFill>
              </a14:hiddenFill>
            </a:ext>
          </a:extLst>
        </p:spPr>
      </p:pic>
      <p:sp>
        <p:nvSpPr>
          <p:cNvPr id="11" name="Can 10"/>
          <p:cNvSpPr/>
          <p:nvPr/>
        </p:nvSpPr>
        <p:spPr>
          <a:xfrm>
            <a:off x="970997" y="5606251"/>
            <a:ext cx="745841" cy="641562"/>
          </a:xfrm>
          <a:prstGeom prst="can">
            <a:avLst/>
          </a:prstGeom>
          <a:solidFill>
            <a:schemeClr val="accent2"/>
          </a:solidFill>
          <a:ln w="25400">
            <a:solidFill>
              <a:schemeClr val="tx1"/>
            </a:solidFill>
          </a:ln>
          <a:effectLst/>
        </p:spPr>
        <p:style>
          <a:lnRef idx="1">
            <a:schemeClr val="dk1"/>
          </a:lnRef>
          <a:fillRef idx="3">
            <a:schemeClr val="dk1"/>
          </a:fillRef>
          <a:effectRef idx="2">
            <a:schemeClr val="dk1"/>
          </a:effectRef>
          <a:fontRef idx="minor">
            <a:schemeClr val="lt1"/>
          </a:fontRef>
        </p:style>
        <p:txBody>
          <a:bodyPr lIns="93258" tIns="46629" rIns="93258" bIns="46629" rtlCol="0" anchor="ctr"/>
          <a:lstStyle/>
          <a:p>
            <a:pPr algn="ctr"/>
            <a:r>
              <a:rPr lang="en-US" dirty="0" smtClean="0">
                <a:solidFill>
                  <a:schemeClr val="bg1"/>
                </a:solidFill>
              </a:rPr>
              <a:t>MBX</a:t>
            </a:r>
            <a:endParaRPr lang="en-US" dirty="0">
              <a:solidFill>
                <a:schemeClr val="bg1"/>
              </a:solidFill>
            </a:endParaRPr>
          </a:p>
        </p:txBody>
      </p:sp>
      <p:sp>
        <p:nvSpPr>
          <p:cNvPr id="13" name="Rounded Rectangle 12"/>
          <p:cNvSpPr/>
          <p:nvPr/>
        </p:nvSpPr>
        <p:spPr>
          <a:xfrm>
            <a:off x="494268" y="3675149"/>
            <a:ext cx="830035" cy="35783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dirty="0" smtClean="0">
                <a:solidFill>
                  <a:schemeClr val="bg1"/>
                </a:solidFill>
              </a:rPr>
              <a:t>HUB</a:t>
            </a:r>
            <a:endParaRPr lang="en-US" sz="1400" dirty="0">
              <a:solidFill>
                <a:schemeClr val="bg1"/>
              </a:solidFill>
            </a:endParaRPr>
          </a:p>
        </p:txBody>
      </p:sp>
      <p:sp>
        <p:nvSpPr>
          <p:cNvPr id="17" name="Rectangle 16"/>
          <p:cNvSpPr/>
          <p:nvPr/>
        </p:nvSpPr>
        <p:spPr>
          <a:xfrm>
            <a:off x="3139975" y="3449659"/>
            <a:ext cx="1194468" cy="9879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pic>
        <p:nvPicPr>
          <p:cNvPr id="18"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795659" y="3512579"/>
            <a:ext cx="433894" cy="881818"/>
          </a:xfrm>
          <a:prstGeom prst="rect">
            <a:avLst/>
          </a:prstGeom>
          <a:solidFill>
            <a:schemeClr val="accent2"/>
          </a:solidFill>
          <a:extLst/>
        </p:spPr>
      </p:pic>
      <p:sp>
        <p:nvSpPr>
          <p:cNvPr id="19" name="Rounded Rectangle 18"/>
          <p:cNvSpPr/>
          <p:nvPr/>
        </p:nvSpPr>
        <p:spPr>
          <a:xfrm>
            <a:off x="3200676" y="3680409"/>
            <a:ext cx="830035" cy="35783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dirty="0" smtClean="0">
                <a:solidFill>
                  <a:schemeClr val="bg1"/>
                </a:solidFill>
              </a:rPr>
              <a:t>HUB</a:t>
            </a:r>
            <a:endParaRPr lang="en-US" sz="1400" dirty="0">
              <a:solidFill>
                <a:schemeClr val="bg1"/>
              </a:solidFill>
            </a:endParaRPr>
          </a:p>
        </p:txBody>
      </p:sp>
      <p:sp>
        <p:nvSpPr>
          <p:cNvPr id="22" name="Straight Connector 1024003"/>
          <p:cNvSpPr>
            <a:spLocks noChangeShapeType="1"/>
          </p:cNvSpPr>
          <p:nvPr/>
        </p:nvSpPr>
        <p:spPr bwMode="auto">
          <a:xfrm rot="16200000" flipH="1" flipV="1">
            <a:off x="766527" y="3189786"/>
            <a:ext cx="528546" cy="1"/>
          </a:xfrm>
          <a:prstGeom prst="line">
            <a:avLst/>
          </a:prstGeom>
          <a:ln w="63500" cap="sq">
            <a:solidFill>
              <a:schemeClr val="accent1"/>
            </a:solidFill>
            <a:prstDash val="solid"/>
            <a:miter lim="800000"/>
            <a:headEnd type="none" w="med" len="sm"/>
            <a:tailEnd type="triangle" w="med" len="sm"/>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24" name="Straight Connector 1024003"/>
          <p:cNvSpPr>
            <a:spLocks noChangeShapeType="1"/>
          </p:cNvSpPr>
          <p:nvPr/>
        </p:nvSpPr>
        <p:spPr bwMode="auto">
          <a:xfrm rot="16200000" flipH="1" flipV="1">
            <a:off x="3431687" y="3189786"/>
            <a:ext cx="528546" cy="1"/>
          </a:xfrm>
          <a:prstGeom prst="line">
            <a:avLst/>
          </a:prstGeom>
          <a:ln w="63500" cap="sq">
            <a:solidFill>
              <a:schemeClr val="accent1"/>
            </a:solidFill>
            <a:prstDash val="solid"/>
            <a:miter lim="800000"/>
            <a:headEnd type="none" w="med" len="sm"/>
            <a:tailEnd type="triangle" w="med" len="sm"/>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25" name="Rectangle 24"/>
          <p:cNvSpPr/>
          <p:nvPr/>
        </p:nvSpPr>
        <p:spPr>
          <a:xfrm>
            <a:off x="433567" y="1952849"/>
            <a:ext cx="3900681" cy="9480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chemeClr val="accent3"/>
              </a:solidFill>
            </a:endParaRPr>
          </a:p>
        </p:txBody>
      </p:sp>
      <p:sp>
        <p:nvSpPr>
          <p:cNvPr id="30" name="TextBox 29"/>
          <p:cNvSpPr txBox="1"/>
          <p:nvPr/>
        </p:nvSpPr>
        <p:spPr>
          <a:xfrm>
            <a:off x="3009030" y="2995621"/>
            <a:ext cx="811840" cy="467416"/>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SMTP</a:t>
            </a:r>
          </a:p>
        </p:txBody>
      </p:sp>
      <p:sp>
        <p:nvSpPr>
          <p:cNvPr id="47" name="Rectangle 46"/>
          <p:cNvSpPr/>
          <p:nvPr/>
        </p:nvSpPr>
        <p:spPr>
          <a:xfrm>
            <a:off x="5433698" y="1977462"/>
            <a:ext cx="6827575" cy="9480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chemeClr val="accent3"/>
              </a:solidFill>
            </a:endParaRPr>
          </a:p>
        </p:txBody>
      </p:sp>
      <p:pic>
        <p:nvPicPr>
          <p:cNvPr id="62"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626951" y="1967712"/>
            <a:ext cx="1585894" cy="886443"/>
          </a:xfrm>
          <a:prstGeom prst="rect">
            <a:avLst/>
          </a:prstGeom>
          <a:noFill/>
          <a:extLst>
            <a:ext uri="{909E8E84-426E-40DD-AFC4-6F175D3DCCD1}">
              <a14:hiddenFill xmlns:a14="http://schemas.microsoft.com/office/drawing/2010/main">
                <a:solidFill>
                  <a:srgbClr val="FFFFFF"/>
                </a:solidFill>
              </a14:hiddenFill>
            </a:ext>
          </a:extLst>
        </p:spPr>
      </p:pic>
      <p:cxnSp>
        <p:nvCxnSpPr>
          <p:cNvPr id="61" name="Straight Connector 60"/>
          <p:cNvCxnSpPr/>
          <p:nvPr/>
        </p:nvCxnSpPr>
        <p:spPr>
          <a:xfrm>
            <a:off x="4857892" y="1737783"/>
            <a:ext cx="0" cy="491884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65" name="Picture 64"/>
          <p:cNvPicPr>
            <a:picLocks noChangeAspect="1" noChangeArrowheads="1"/>
          </p:cNvPicPr>
          <p:nvPr/>
        </p:nvPicPr>
        <p:blipFill>
          <a:blip r:embed="rId5" cstate="print">
            <a:duotone>
              <a:schemeClr val="accent3">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3823299" y="3046526"/>
            <a:ext cx="279510" cy="191839"/>
          </a:xfrm>
          <a:prstGeom prst="rect">
            <a:avLst/>
          </a:prstGeom>
          <a:noFill/>
          <a:extLst/>
        </p:spPr>
      </p:pic>
      <p:sp>
        <p:nvSpPr>
          <p:cNvPr id="68" name="TextBox 67"/>
          <p:cNvSpPr txBox="1"/>
          <p:nvPr/>
        </p:nvSpPr>
        <p:spPr>
          <a:xfrm>
            <a:off x="1994303" y="2345565"/>
            <a:ext cx="1330067" cy="544765"/>
          </a:xfrm>
          <a:prstGeom prst="rect">
            <a:avLst/>
          </a:prstGeom>
          <a:noFill/>
        </p:spPr>
        <p:txBody>
          <a:bodyPr wrap="square" lIns="182880" tIns="146304" rIns="182880" bIns="146304" rtlCol="0">
            <a:spAutoFit/>
          </a:bodyPr>
          <a:lstStyle/>
          <a:p>
            <a:pPr>
              <a:lnSpc>
                <a:spcPct val="90000"/>
              </a:lnSpc>
              <a:spcAft>
                <a:spcPts val="600"/>
              </a:spcAft>
            </a:pPr>
            <a:r>
              <a:rPr lang="en-US" b="1" dirty="0" smtClean="0">
                <a:solidFill>
                  <a:schemeClr val="accent1"/>
                </a:solidFill>
              </a:rPr>
              <a:t>Internet</a:t>
            </a:r>
          </a:p>
        </p:txBody>
      </p:sp>
      <p:pic>
        <p:nvPicPr>
          <p:cNvPr id="67"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459567" y="5044525"/>
            <a:ext cx="479573" cy="1227169"/>
          </a:xfrm>
          <a:prstGeom prst="rect">
            <a:avLst/>
          </a:prstGeom>
          <a:noFill/>
          <a:extLst>
            <a:ext uri="{909E8E84-426E-40DD-AFC4-6F175D3DCCD1}">
              <a14:hiddenFill xmlns:a14="http://schemas.microsoft.com/office/drawing/2010/main">
                <a:solidFill>
                  <a:srgbClr val="FFFFFF"/>
                </a:solidFill>
              </a14:hiddenFill>
            </a:ext>
          </a:extLst>
        </p:spPr>
      </p:pic>
      <p:sp>
        <p:nvSpPr>
          <p:cNvPr id="70" name="Can 69"/>
          <p:cNvSpPr/>
          <p:nvPr/>
        </p:nvSpPr>
        <p:spPr>
          <a:xfrm>
            <a:off x="2783275" y="5658109"/>
            <a:ext cx="745841" cy="641562"/>
          </a:xfrm>
          <a:prstGeom prst="can">
            <a:avLst/>
          </a:prstGeom>
          <a:solidFill>
            <a:schemeClr val="accent2"/>
          </a:solidFill>
          <a:ln w="25400">
            <a:solidFill>
              <a:schemeClr val="tx1"/>
            </a:solidFill>
          </a:ln>
          <a:effectLst/>
        </p:spPr>
        <p:style>
          <a:lnRef idx="1">
            <a:schemeClr val="dk1"/>
          </a:lnRef>
          <a:fillRef idx="3">
            <a:schemeClr val="dk1"/>
          </a:fillRef>
          <a:effectRef idx="2">
            <a:schemeClr val="dk1"/>
          </a:effectRef>
          <a:fontRef idx="minor">
            <a:schemeClr val="lt1"/>
          </a:fontRef>
        </p:style>
        <p:txBody>
          <a:bodyPr lIns="93258" tIns="46629" rIns="93258" bIns="46629" rtlCol="0" anchor="ctr"/>
          <a:lstStyle/>
          <a:p>
            <a:pPr algn="ctr"/>
            <a:endParaRPr lang="en-US" dirty="0">
              <a:solidFill>
                <a:schemeClr val="bg1"/>
              </a:solidFill>
            </a:endParaRPr>
          </a:p>
        </p:txBody>
      </p:sp>
      <p:sp>
        <p:nvSpPr>
          <p:cNvPr id="72" name="TextBox 71"/>
          <p:cNvSpPr txBox="1"/>
          <p:nvPr/>
        </p:nvSpPr>
        <p:spPr>
          <a:xfrm>
            <a:off x="2406171" y="4505188"/>
            <a:ext cx="1043704" cy="544765"/>
          </a:xfrm>
          <a:prstGeom prst="rect">
            <a:avLst/>
          </a:prstGeom>
          <a:noFill/>
        </p:spPr>
        <p:txBody>
          <a:bodyPr wrap="squar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Site B</a:t>
            </a:r>
          </a:p>
        </p:txBody>
      </p:sp>
      <p:pic>
        <p:nvPicPr>
          <p:cNvPr id="74" name="Picture 5" descr="W:\Open Engagements\Productivity\MS-Unified Communications\#1601 BizProd MOD Team Core Content Work\New Iconography\People\GroupOfPeople_060812.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41004"/>
          <a:stretch/>
        </p:blipFill>
        <p:spPr bwMode="auto">
          <a:xfrm>
            <a:off x="2547771" y="5584027"/>
            <a:ext cx="1050151" cy="619459"/>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5" descr="W:\Open Engagements\Productivity\MS-Unified Communications\#1601 BizProd MOD Team Core Content Work\New Iconography\People\GroupOfPeople_060812.png"/>
          <p:cNvPicPr>
            <a:picLocks noChangeAspect="1" noChangeArrowheads="1"/>
          </p:cNvPicPr>
          <p:nvPr/>
        </p:nvPicPr>
        <p:blipFill rotWithShape="1">
          <a:blip r:embed="rId8" cstate="print">
            <a:duotone>
              <a:prstClr val="black"/>
              <a:schemeClr val="accent1">
                <a:tint val="45000"/>
                <a:satMod val="400000"/>
              </a:schemeClr>
            </a:duotone>
            <a:extLst>
              <a:ext uri="{BEBA8EAE-BF5A-486C-A8C5-ECC9F3942E4B}">
                <a14:imgProps xmlns:a14="http://schemas.microsoft.com/office/drawing/2010/main">
                  <a14:imgLayer r:embed="rId9">
                    <a14:imgEffect>
                      <a14:backgroundRemoval t="5776" b="57040" l="9747" r="89892">
                        <a14:foregroundMark x1="41877" y1="57040" x2="41877" y2="57040"/>
                        <a14:foregroundMark x1="48736" y1="44404" x2="48736" y2="44404"/>
                        <a14:foregroundMark x1="57762" y1="48736" x2="57762" y2="48736"/>
                        <a14:foregroundMark x1="57762" y1="39350" x2="57762" y2="39350"/>
                        <a14:foregroundMark x1="63177" y1="55235" x2="63177" y2="55235"/>
                        <a14:foregroundMark x1="48014" y1="14440" x2="48014" y2="14440"/>
                        <a14:backgroundMark x1="25632" y1="37906" x2="25632" y2="37906"/>
                      </a14:backgroundRemoval>
                    </a14:imgEffect>
                  </a14:imgLayer>
                </a14:imgProps>
              </a:ext>
              <a:ext uri="{28A0092B-C50C-407E-A947-70E740481C1C}">
                <a14:useLocalDpi xmlns:a14="http://schemas.microsoft.com/office/drawing/2010/main" val="0"/>
              </a:ext>
            </a:extLst>
          </a:blip>
          <a:srcRect b="41004"/>
          <a:stretch/>
        </p:blipFill>
        <p:spPr bwMode="auto">
          <a:xfrm>
            <a:off x="2547822" y="5582549"/>
            <a:ext cx="1050151" cy="619459"/>
          </a:xfrm>
          <a:prstGeom prst="rect">
            <a:avLst/>
          </a:prstGeom>
          <a:noFill/>
          <a:extLst>
            <a:ext uri="{909E8E84-426E-40DD-AFC4-6F175D3DCCD1}">
              <a14:hiddenFill xmlns:a14="http://schemas.microsoft.com/office/drawing/2010/main">
                <a:solidFill>
                  <a:srgbClr val="FFFFFF"/>
                </a:solidFill>
              </a14:hiddenFill>
            </a:ext>
          </a:extLst>
        </p:spPr>
      </p:pic>
      <p:sp>
        <p:nvSpPr>
          <p:cNvPr id="76" name="TextBox 75"/>
          <p:cNvSpPr txBox="1"/>
          <p:nvPr/>
        </p:nvSpPr>
        <p:spPr>
          <a:xfrm>
            <a:off x="3615693" y="4454398"/>
            <a:ext cx="811840"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MAPI</a:t>
            </a:r>
          </a:p>
        </p:txBody>
      </p:sp>
      <p:pic>
        <p:nvPicPr>
          <p:cNvPr id="77" name="Picture 76"/>
          <p:cNvPicPr>
            <a:picLocks noChangeAspect="1" noChangeArrowheads="1"/>
          </p:cNvPicPr>
          <p:nvPr/>
        </p:nvPicPr>
        <p:blipFill>
          <a:blip r:embed="rId5" cstate="print">
            <a:duotone>
              <a:schemeClr val="accent3">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1154009" y="3084206"/>
            <a:ext cx="279510" cy="191839"/>
          </a:xfrm>
          <a:prstGeom prst="rect">
            <a:avLst/>
          </a:prstGeom>
          <a:noFill/>
          <a:extLst/>
        </p:spPr>
      </p:pic>
      <p:sp>
        <p:nvSpPr>
          <p:cNvPr id="78" name="TextBox 77"/>
          <p:cNvSpPr txBox="1"/>
          <p:nvPr/>
        </p:nvSpPr>
        <p:spPr>
          <a:xfrm>
            <a:off x="1505244" y="3822609"/>
            <a:ext cx="811840" cy="467416"/>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SMTP</a:t>
            </a:r>
          </a:p>
        </p:txBody>
      </p:sp>
      <p:sp>
        <p:nvSpPr>
          <p:cNvPr id="79" name="TextBox 78"/>
          <p:cNvSpPr txBox="1"/>
          <p:nvPr/>
        </p:nvSpPr>
        <p:spPr>
          <a:xfrm>
            <a:off x="364456" y="2960443"/>
            <a:ext cx="811840" cy="467416"/>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SMTP</a:t>
            </a:r>
          </a:p>
        </p:txBody>
      </p:sp>
      <p:sp>
        <p:nvSpPr>
          <p:cNvPr id="81" name="TextBox 80"/>
          <p:cNvSpPr txBox="1"/>
          <p:nvPr/>
        </p:nvSpPr>
        <p:spPr>
          <a:xfrm>
            <a:off x="1487573" y="4481201"/>
            <a:ext cx="1043704" cy="544765"/>
          </a:xfrm>
          <a:prstGeom prst="rect">
            <a:avLst/>
          </a:prstGeom>
          <a:noFill/>
        </p:spPr>
        <p:txBody>
          <a:bodyPr wrap="squar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Site A</a:t>
            </a:r>
          </a:p>
        </p:txBody>
      </p:sp>
      <p:sp>
        <p:nvSpPr>
          <p:cNvPr id="83" name="Straight Connector 1024003"/>
          <p:cNvSpPr>
            <a:spLocks noChangeShapeType="1"/>
          </p:cNvSpPr>
          <p:nvPr/>
        </p:nvSpPr>
        <p:spPr bwMode="auto">
          <a:xfrm rot="16200000">
            <a:off x="2378969" y="3175838"/>
            <a:ext cx="10836" cy="1443580"/>
          </a:xfrm>
          <a:prstGeom prst="line">
            <a:avLst/>
          </a:prstGeom>
          <a:ln w="63500" cap="sq">
            <a:solidFill>
              <a:schemeClr val="accent1"/>
            </a:solidFill>
            <a:prstDash val="solid"/>
            <a:miter lim="800000"/>
            <a:headEnd type="none" w="med" len="sm"/>
            <a:tailEnd type="triangle" w="med" len="sm"/>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84" name="Straight Connector 1024003"/>
          <p:cNvSpPr>
            <a:spLocks noChangeShapeType="1"/>
          </p:cNvSpPr>
          <p:nvPr/>
        </p:nvSpPr>
        <p:spPr bwMode="auto">
          <a:xfrm rot="16200000" flipH="1" flipV="1">
            <a:off x="3469429" y="4726518"/>
            <a:ext cx="528546" cy="1"/>
          </a:xfrm>
          <a:prstGeom prst="line">
            <a:avLst/>
          </a:prstGeom>
          <a:ln w="63500" cap="sq">
            <a:solidFill>
              <a:schemeClr val="accent1"/>
            </a:solidFill>
            <a:prstDash val="solid"/>
            <a:miter lim="800000"/>
            <a:headEnd type="none" w="med" len="sm"/>
            <a:tailEnd type="triangle" w="med" len="sm"/>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pic>
        <p:nvPicPr>
          <p:cNvPr id="85"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643320" y="1995438"/>
            <a:ext cx="1585894" cy="886443"/>
          </a:xfrm>
          <a:prstGeom prst="rect">
            <a:avLst/>
          </a:prstGeom>
          <a:noFill/>
          <a:extLst>
            <a:ext uri="{909E8E84-426E-40DD-AFC4-6F175D3DCCD1}">
              <a14:hiddenFill xmlns:a14="http://schemas.microsoft.com/office/drawing/2010/main">
                <a:solidFill>
                  <a:srgbClr val="FFFFFF"/>
                </a:solidFill>
              </a14:hiddenFill>
            </a:ext>
          </a:extLst>
        </p:spPr>
      </p:pic>
      <p:sp>
        <p:nvSpPr>
          <p:cNvPr id="87" name="TextBox 86"/>
          <p:cNvSpPr txBox="1"/>
          <p:nvPr/>
        </p:nvSpPr>
        <p:spPr>
          <a:xfrm>
            <a:off x="8010672" y="2373291"/>
            <a:ext cx="1330067" cy="544765"/>
          </a:xfrm>
          <a:prstGeom prst="rect">
            <a:avLst/>
          </a:prstGeom>
          <a:noFill/>
        </p:spPr>
        <p:txBody>
          <a:bodyPr wrap="square" lIns="182880" tIns="146304" rIns="182880" bIns="146304" rtlCol="0">
            <a:spAutoFit/>
          </a:bodyPr>
          <a:lstStyle/>
          <a:p>
            <a:pPr>
              <a:lnSpc>
                <a:spcPct val="90000"/>
              </a:lnSpc>
              <a:spcAft>
                <a:spcPts val="600"/>
              </a:spcAft>
            </a:pPr>
            <a:r>
              <a:rPr lang="en-US" b="1" dirty="0" smtClean="0">
                <a:solidFill>
                  <a:schemeClr val="accent1"/>
                </a:solidFill>
              </a:rPr>
              <a:t>Internet</a:t>
            </a:r>
          </a:p>
        </p:txBody>
      </p:sp>
      <p:sp>
        <p:nvSpPr>
          <p:cNvPr id="119" name="TextBox 118"/>
          <p:cNvSpPr txBox="1"/>
          <p:nvPr/>
        </p:nvSpPr>
        <p:spPr>
          <a:xfrm>
            <a:off x="274319" y="1371939"/>
            <a:ext cx="2794103"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Exchange 2010 </a:t>
            </a:r>
          </a:p>
        </p:txBody>
      </p:sp>
      <p:sp>
        <p:nvSpPr>
          <p:cNvPr id="120" name="TextBox 119"/>
          <p:cNvSpPr txBox="1"/>
          <p:nvPr/>
        </p:nvSpPr>
        <p:spPr>
          <a:xfrm>
            <a:off x="5250311" y="1347890"/>
            <a:ext cx="2794103"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Exchange 2016 </a:t>
            </a:r>
          </a:p>
        </p:txBody>
      </p:sp>
      <p:grpSp>
        <p:nvGrpSpPr>
          <p:cNvPr id="71" name="Group 70"/>
          <p:cNvGrpSpPr/>
          <p:nvPr/>
        </p:nvGrpSpPr>
        <p:grpSpPr>
          <a:xfrm>
            <a:off x="2132124" y="3350229"/>
            <a:ext cx="338554" cy="3488338"/>
            <a:chOff x="2616819" y="1940272"/>
            <a:chExt cx="308144" cy="5006547"/>
          </a:xfrm>
        </p:grpSpPr>
        <p:cxnSp>
          <p:nvCxnSpPr>
            <p:cNvPr id="73" name="Straight Connector 72"/>
            <p:cNvCxnSpPr/>
            <p:nvPr/>
          </p:nvCxnSpPr>
          <p:spPr>
            <a:xfrm>
              <a:off x="2912789" y="1940272"/>
              <a:ext cx="0" cy="4674537"/>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rot="16200000">
              <a:off x="1662198" y="5684055"/>
              <a:ext cx="2217385" cy="308144"/>
            </a:xfrm>
            <a:prstGeom prst="rect">
              <a:avLst/>
            </a:prstGeom>
          </p:spPr>
          <p:txBody>
            <a:bodyPr wrap="none">
              <a:spAutoFit/>
            </a:bodyPr>
            <a:lstStyle/>
            <a:p>
              <a:pPr algn="r"/>
              <a:r>
                <a:rPr lang="en-US" sz="1600" b="1" dirty="0" smtClean="0"/>
                <a:t>Site Boundary</a:t>
              </a:r>
              <a:endParaRPr lang="en-US" sz="1600" dirty="0"/>
            </a:p>
          </p:txBody>
        </p:sp>
      </p:grpSp>
      <p:pic>
        <p:nvPicPr>
          <p:cNvPr id="97" name="Picture 96"/>
          <p:cNvPicPr>
            <a:picLocks noChangeAspect="1" noChangeArrowheads="1"/>
          </p:cNvPicPr>
          <p:nvPr/>
        </p:nvPicPr>
        <p:blipFill>
          <a:blip r:embed="rId5" cstate="print">
            <a:duotone>
              <a:schemeClr val="accent3">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7401751" y="3068234"/>
            <a:ext cx="279510" cy="191839"/>
          </a:xfrm>
          <a:prstGeom prst="rect">
            <a:avLst/>
          </a:prstGeom>
          <a:noFill/>
          <a:extLst/>
        </p:spPr>
      </p:pic>
      <p:sp>
        <p:nvSpPr>
          <p:cNvPr id="98" name="TextBox 97"/>
          <p:cNvSpPr txBox="1"/>
          <p:nvPr/>
        </p:nvSpPr>
        <p:spPr>
          <a:xfrm>
            <a:off x="6401115" y="2926700"/>
            <a:ext cx="811840" cy="467416"/>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SMTP</a:t>
            </a:r>
          </a:p>
        </p:txBody>
      </p:sp>
      <p:sp>
        <p:nvSpPr>
          <p:cNvPr id="69" name="TextBox 68"/>
          <p:cNvSpPr txBox="1"/>
          <p:nvPr/>
        </p:nvSpPr>
        <p:spPr>
          <a:xfrm>
            <a:off x="7143738" y="4411652"/>
            <a:ext cx="811840" cy="467416"/>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SMTP</a:t>
            </a:r>
          </a:p>
        </p:txBody>
      </p:sp>
      <p:sp>
        <p:nvSpPr>
          <p:cNvPr id="93" name="TextBox 92"/>
          <p:cNvSpPr txBox="1"/>
          <p:nvPr/>
        </p:nvSpPr>
        <p:spPr>
          <a:xfrm>
            <a:off x="8778529" y="5384816"/>
            <a:ext cx="811840" cy="467416"/>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SMTP</a:t>
            </a:r>
          </a:p>
        </p:txBody>
      </p:sp>
      <p:sp>
        <p:nvSpPr>
          <p:cNvPr id="133" name="TextBox 132"/>
          <p:cNvSpPr txBox="1"/>
          <p:nvPr/>
        </p:nvSpPr>
        <p:spPr>
          <a:xfrm>
            <a:off x="9559311" y="2925856"/>
            <a:ext cx="811840" cy="467416"/>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SMTP</a:t>
            </a:r>
          </a:p>
        </p:txBody>
      </p:sp>
      <p:pic>
        <p:nvPicPr>
          <p:cNvPr id="134"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418602" y="3937364"/>
            <a:ext cx="735742" cy="1882675"/>
          </a:xfrm>
          <a:prstGeom prst="rect">
            <a:avLst/>
          </a:prstGeom>
          <a:noFill/>
          <a:extLst>
            <a:ext uri="{909E8E84-426E-40DD-AFC4-6F175D3DCCD1}">
              <a14:hiddenFill xmlns:a14="http://schemas.microsoft.com/office/drawing/2010/main">
                <a:solidFill>
                  <a:srgbClr val="FFFFFF"/>
                </a:solidFill>
              </a14:hiddenFill>
            </a:ext>
          </a:extLst>
        </p:spPr>
      </p:pic>
      <p:sp>
        <p:nvSpPr>
          <p:cNvPr id="135" name="Rounded Rectangle 134"/>
          <p:cNvSpPr/>
          <p:nvPr/>
        </p:nvSpPr>
        <p:spPr>
          <a:xfrm>
            <a:off x="9899035" y="5021028"/>
            <a:ext cx="1708353" cy="35783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dirty="0" smtClean="0">
                <a:solidFill>
                  <a:schemeClr val="bg1"/>
                </a:solidFill>
              </a:rPr>
              <a:t>Transport</a:t>
            </a:r>
            <a:endParaRPr lang="en-US" sz="1400" dirty="0">
              <a:solidFill>
                <a:schemeClr val="bg1"/>
              </a:solidFill>
            </a:endParaRPr>
          </a:p>
        </p:txBody>
      </p:sp>
      <p:sp>
        <p:nvSpPr>
          <p:cNvPr id="136" name="Can 135"/>
          <p:cNvSpPr/>
          <p:nvPr/>
        </p:nvSpPr>
        <p:spPr>
          <a:xfrm>
            <a:off x="9989550" y="5985444"/>
            <a:ext cx="745841" cy="641562"/>
          </a:xfrm>
          <a:prstGeom prst="can">
            <a:avLst/>
          </a:prstGeom>
          <a:solidFill>
            <a:schemeClr val="accent2"/>
          </a:solidFill>
          <a:ln w="25400">
            <a:solidFill>
              <a:schemeClr val="tx1"/>
            </a:solidFill>
          </a:ln>
          <a:effectLst/>
        </p:spPr>
        <p:style>
          <a:lnRef idx="1">
            <a:schemeClr val="dk1"/>
          </a:lnRef>
          <a:fillRef idx="3">
            <a:schemeClr val="dk1"/>
          </a:fillRef>
          <a:effectRef idx="2">
            <a:schemeClr val="dk1"/>
          </a:effectRef>
          <a:fontRef idx="minor">
            <a:schemeClr val="lt1"/>
          </a:fontRef>
        </p:style>
        <p:txBody>
          <a:bodyPr lIns="93258" tIns="46629" rIns="93258" bIns="46629" rtlCol="0" anchor="ctr"/>
          <a:lstStyle/>
          <a:p>
            <a:pPr algn="ctr"/>
            <a:endParaRPr lang="en-US" dirty="0">
              <a:solidFill>
                <a:schemeClr val="bg1"/>
              </a:solidFill>
            </a:endParaRPr>
          </a:p>
        </p:txBody>
      </p:sp>
      <p:pic>
        <p:nvPicPr>
          <p:cNvPr id="137" name="Picture 5" descr="W:\Open Engagements\Productivity\MS-Unified Communications\#1601 BizProd MOD Team Core Content Work\New Iconography\People\GroupOfPeople_060812.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41004"/>
          <a:stretch/>
        </p:blipFill>
        <p:spPr bwMode="auto">
          <a:xfrm>
            <a:off x="9754046" y="5911362"/>
            <a:ext cx="1050151" cy="619459"/>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5" descr="W:\Open Engagements\Productivity\MS-Unified Communications\#1601 BizProd MOD Team Core Content Work\New Iconography\People\GroupOfPeople_060812.png"/>
          <p:cNvPicPr>
            <a:picLocks noChangeAspect="1" noChangeArrowheads="1"/>
          </p:cNvPicPr>
          <p:nvPr/>
        </p:nvPicPr>
        <p:blipFill rotWithShape="1">
          <a:blip r:embed="rId8" cstate="print">
            <a:duotone>
              <a:prstClr val="black"/>
              <a:schemeClr val="accent1">
                <a:tint val="45000"/>
                <a:satMod val="400000"/>
              </a:schemeClr>
            </a:duotone>
            <a:extLst>
              <a:ext uri="{BEBA8EAE-BF5A-486C-A8C5-ECC9F3942E4B}">
                <a14:imgProps xmlns:a14="http://schemas.microsoft.com/office/drawing/2010/main">
                  <a14:imgLayer r:embed="rId9">
                    <a14:imgEffect>
                      <a14:backgroundRemoval t="5776" b="57040" l="9747" r="89892">
                        <a14:foregroundMark x1="41877" y1="57040" x2="41877" y2="57040"/>
                        <a14:foregroundMark x1="48736" y1="44404" x2="48736" y2="44404"/>
                        <a14:foregroundMark x1="57762" y1="48736" x2="57762" y2="48736"/>
                        <a14:foregroundMark x1="57762" y1="39350" x2="57762" y2="39350"/>
                        <a14:foregroundMark x1="63177" y1="55235" x2="63177" y2="55235"/>
                        <a14:foregroundMark x1="48014" y1="14440" x2="48014" y2="14440"/>
                        <a14:backgroundMark x1="25632" y1="37906" x2="25632" y2="37906"/>
                      </a14:backgroundRemoval>
                    </a14:imgEffect>
                  </a14:imgLayer>
                </a14:imgProps>
              </a:ext>
              <a:ext uri="{28A0092B-C50C-407E-A947-70E740481C1C}">
                <a14:useLocalDpi xmlns:a14="http://schemas.microsoft.com/office/drawing/2010/main" val="0"/>
              </a:ext>
            </a:extLst>
          </a:blip>
          <a:srcRect b="41004"/>
          <a:stretch/>
        </p:blipFill>
        <p:spPr bwMode="auto">
          <a:xfrm>
            <a:off x="9754097" y="5909884"/>
            <a:ext cx="1050151" cy="619459"/>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139"/>
          <p:cNvPicPr>
            <a:picLocks noChangeAspect="1" noChangeArrowheads="1"/>
          </p:cNvPicPr>
          <p:nvPr/>
        </p:nvPicPr>
        <p:blipFill>
          <a:blip r:embed="rId5" cstate="print">
            <a:duotone>
              <a:schemeClr val="accent3">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10603861" y="3029801"/>
            <a:ext cx="279510" cy="191839"/>
          </a:xfrm>
          <a:prstGeom prst="rect">
            <a:avLst/>
          </a:prstGeom>
          <a:noFill/>
          <a:extLst/>
        </p:spPr>
      </p:pic>
      <p:sp>
        <p:nvSpPr>
          <p:cNvPr id="141" name="Rounded Rectangle 140"/>
          <p:cNvSpPr/>
          <p:nvPr/>
        </p:nvSpPr>
        <p:spPr>
          <a:xfrm>
            <a:off x="9906031" y="5446074"/>
            <a:ext cx="1708353" cy="35783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sz="1400" dirty="0" smtClean="0">
                <a:solidFill>
                  <a:schemeClr val="bg1"/>
                </a:solidFill>
              </a:rPr>
              <a:t>Mailbox Transport</a:t>
            </a:r>
            <a:endParaRPr lang="en-US" sz="1100" dirty="0">
              <a:solidFill>
                <a:schemeClr val="bg1"/>
              </a:solidFill>
            </a:endParaRPr>
          </a:p>
        </p:txBody>
      </p:sp>
      <p:sp>
        <p:nvSpPr>
          <p:cNvPr id="142" name="TextBox 141"/>
          <p:cNvSpPr txBox="1"/>
          <p:nvPr/>
        </p:nvSpPr>
        <p:spPr>
          <a:xfrm>
            <a:off x="9559311" y="2925856"/>
            <a:ext cx="811840" cy="467416"/>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SMTP</a:t>
            </a:r>
          </a:p>
        </p:txBody>
      </p:sp>
      <p:sp>
        <p:nvSpPr>
          <p:cNvPr id="145" name="Curved Up Arrow 144"/>
          <p:cNvSpPr/>
          <p:nvPr/>
        </p:nvSpPr>
        <p:spPr bwMode="auto">
          <a:xfrm rot="5922233">
            <a:off x="9491659" y="5077242"/>
            <a:ext cx="415268" cy="463587"/>
          </a:xfrm>
          <a:prstGeom prst="curvedUpArrow">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46" name="TextBox 145"/>
          <p:cNvSpPr txBox="1"/>
          <p:nvPr/>
        </p:nvSpPr>
        <p:spPr>
          <a:xfrm>
            <a:off x="10195776" y="5671034"/>
            <a:ext cx="811840" cy="467416"/>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MAPI</a:t>
            </a:r>
          </a:p>
        </p:txBody>
      </p:sp>
      <p:sp>
        <p:nvSpPr>
          <p:cNvPr id="147" name="Straight Connector 1024003"/>
          <p:cNvSpPr>
            <a:spLocks noChangeShapeType="1"/>
          </p:cNvSpPr>
          <p:nvPr/>
        </p:nvSpPr>
        <p:spPr bwMode="auto">
          <a:xfrm rot="16200000" flipH="1">
            <a:off x="10120218" y="5975311"/>
            <a:ext cx="347325" cy="6155"/>
          </a:xfrm>
          <a:prstGeom prst="line">
            <a:avLst/>
          </a:prstGeom>
          <a:ln w="76200" cap="sq">
            <a:solidFill>
              <a:schemeClr val="accent5"/>
            </a:solidFill>
            <a:prstDash val="solid"/>
            <a:miter lim="800000"/>
            <a:headEnd type="none" w="med" len="sm"/>
            <a:tailEnd type="triangle" w="med" len="sm"/>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86" name="Rounded Rectangle 85"/>
          <p:cNvSpPr/>
          <p:nvPr/>
        </p:nvSpPr>
        <p:spPr>
          <a:xfrm>
            <a:off x="6469220" y="3934587"/>
            <a:ext cx="1699706" cy="368947"/>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sz="1200" dirty="0" smtClean="0">
                <a:solidFill>
                  <a:schemeClr val="bg1"/>
                </a:solidFill>
              </a:rPr>
              <a:t>Frontend Transport</a:t>
            </a:r>
            <a:endParaRPr lang="en-US" sz="1050" dirty="0">
              <a:solidFill>
                <a:schemeClr val="bg1"/>
              </a:solidFill>
            </a:endParaRPr>
          </a:p>
        </p:txBody>
      </p:sp>
      <p:sp>
        <p:nvSpPr>
          <p:cNvPr id="92" name="Straight Connector 1024003"/>
          <p:cNvSpPr>
            <a:spLocks noChangeShapeType="1"/>
          </p:cNvSpPr>
          <p:nvPr/>
        </p:nvSpPr>
        <p:spPr bwMode="auto">
          <a:xfrm rot="16200000" flipH="1">
            <a:off x="8916350" y="4599867"/>
            <a:ext cx="354757" cy="1610612"/>
          </a:xfrm>
          <a:prstGeom prst="line">
            <a:avLst/>
          </a:prstGeom>
          <a:ln w="76200" cap="sq">
            <a:solidFill>
              <a:schemeClr val="accent5"/>
            </a:solidFill>
            <a:prstDash val="solid"/>
            <a:miter lim="800000"/>
            <a:headEnd type="none" w="med" len="sm"/>
            <a:tailEnd type="triangle" w="med" len="sm"/>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96" name="Straight Connector 1024003"/>
          <p:cNvSpPr>
            <a:spLocks noChangeShapeType="1"/>
          </p:cNvSpPr>
          <p:nvPr/>
        </p:nvSpPr>
        <p:spPr bwMode="auto">
          <a:xfrm rot="16200000" flipH="1">
            <a:off x="6614331" y="3510372"/>
            <a:ext cx="1099856" cy="1"/>
          </a:xfrm>
          <a:prstGeom prst="line">
            <a:avLst/>
          </a:prstGeom>
          <a:ln w="76200" cap="sq">
            <a:solidFill>
              <a:schemeClr val="accent5"/>
            </a:solidFill>
            <a:prstDash val="solid"/>
            <a:miter lim="800000"/>
            <a:headEnd type="none" w="med" len="sm"/>
            <a:tailEnd type="triangle" w="med" len="sm"/>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94" name="Rounded Rectangle 93"/>
          <p:cNvSpPr/>
          <p:nvPr/>
        </p:nvSpPr>
        <p:spPr>
          <a:xfrm>
            <a:off x="9821993" y="3951266"/>
            <a:ext cx="1699706" cy="368947"/>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sz="1200" dirty="0" smtClean="0">
                <a:solidFill>
                  <a:schemeClr val="bg1"/>
                </a:solidFill>
              </a:rPr>
              <a:t>Frontend Transport</a:t>
            </a:r>
            <a:endParaRPr lang="en-US" sz="1050" dirty="0">
              <a:solidFill>
                <a:schemeClr val="bg1"/>
              </a:solidFill>
            </a:endParaRPr>
          </a:p>
        </p:txBody>
      </p:sp>
      <p:sp>
        <p:nvSpPr>
          <p:cNvPr id="132" name="Straight Connector 1024003"/>
          <p:cNvSpPr>
            <a:spLocks noChangeShapeType="1"/>
          </p:cNvSpPr>
          <p:nvPr/>
        </p:nvSpPr>
        <p:spPr bwMode="auto">
          <a:xfrm rot="16200000" flipH="1">
            <a:off x="9847539" y="3481156"/>
            <a:ext cx="1079025" cy="2"/>
          </a:xfrm>
          <a:prstGeom prst="line">
            <a:avLst/>
          </a:prstGeom>
          <a:ln w="76200" cap="sq">
            <a:solidFill>
              <a:schemeClr val="accent5"/>
            </a:solidFill>
            <a:prstDash val="solid"/>
            <a:miter lim="800000"/>
            <a:headEnd type="none" w="med" len="sm"/>
            <a:tailEnd type="triangle" w="med" len="sm"/>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144" name="TextBox 143"/>
          <p:cNvSpPr txBox="1"/>
          <p:nvPr/>
        </p:nvSpPr>
        <p:spPr>
          <a:xfrm>
            <a:off x="10324843" y="4454041"/>
            <a:ext cx="811840" cy="467416"/>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SMTP</a:t>
            </a:r>
          </a:p>
        </p:txBody>
      </p:sp>
      <p:sp>
        <p:nvSpPr>
          <p:cNvPr id="143" name="Straight Connector 1024003"/>
          <p:cNvSpPr>
            <a:spLocks noChangeShapeType="1"/>
          </p:cNvSpPr>
          <p:nvPr/>
        </p:nvSpPr>
        <p:spPr bwMode="auto">
          <a:xfrm rot="16200000" flipH="1">
            <a:off x="10027550" y="4654432"/>
            <a:ext cx="724619" cy="5617"/>
          </a:xfrm>
          <a:prstGeom prst="line">
            <a:avLst/>
          </a:prstGeom>
          <a:ln w="76200" cap="sq">
            <a:solidFill>
              <a:schemeClr val="accent5"/>
            </a:solidFill>
            <a:prstDash val="solid"/>
            <a:miter lim="800000"/>
            <a:headEnd type="none" w="med" len="sm"/>
            <a:tailEnd type="triangle" w="med" len="sm"/>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91" name="Straight Connector 1024003"/>
          <p:cNvSpPr>
            <a:spLocks noChangeShapeType="1"/>
          </p:cNvSpPr>
          <p:nvPr/>
        </p:nvSpPr>
        <p:spPr bwMode="auto">
          <a:xfrm rot="16200000" flipH="1" flipV="1">
            <a:off x="6899407" y="4659820"/>
            <a:ext cx="679215" cy="2"/>
          </a:xfrm>
          <a:prstGeom prst="line">
            <a:avLst/>
          </a:prstGeom>
          <a:ln w="76200" cap="sq">
            <a:solidFill>
              <a:schemeClr val="accent5"/>
            </a:solidFill>
            <a:prstDash val="solid"/>
            <a:miter lim="800000"/>
            <a:headEnd type="none" w="med" len="sm"/>
            <a:tailEnd type="triangle" w="med" len="sm"/>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Tree>
    <p:extLst>
      <p:ext uri="{BB962C8B-B14F-4D97-AF65-F5344CB8AC3E}">
        <p14:creationId xmlns:p14="http://schemas.microsoft.com/office/powerpoint/2010/main" val="251557048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273" y="294081"/>
            <a:ext cx="11889564" cy="917575"/>
          </a:xfrm>
        </p:spPr>
        <p:txBody>
          <a:bodyPr/>
          <a:lstStyle/>
          <a:p>
            <a:r>
              <a:rPr lang="en-US" dirty="0" smtClean="0"/>
              <a:t>Mail Submission Overview</a:t>
            </a:r>
            <a:endParaRPr lang="en-US" dirty="0"/>
          </a:p>
        </p:txBody>
      </p:sp>
      <p:sp>
        <p:nvSpPr>
          <p:cNvPr id="5" name="Rectangle 4"/>
          <p:cNvSpPr/>
          <p:nvPr/>
        </p:nvSpPr>
        <p:spPr>
          <a:xfrm>
            <a:off x="433567" y="3444399"/>
            <a:ext cx="1194468" cy="9879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89251" y="3507319"/>
            <a:ext cx="433894" cy="881818"/>
          </a:xfrm>
          <a:prstGeom prst="rect">
            <a:avLst/>
          </a:prstGeom>
          <a:solidFill>
            <a:schemeClr val="accent2"/>
          </a:solidFill>
          <a:extLst/>
        </p:spPr>
      </p:pic>
      <p:sp>
        <p:nvSpPr>
          <p:cNvPr id="7" name="Rectangle 6"/>
          <p:cNvSpPr/>
          <p:nvPr/>
        </p:nvSpPr>
        <p:spPr>
          <a:xfrm>
            <a:off x="412544" y="4960919"/>
            <a:ext cx="3976914" cy="140574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58" tIns="46629" rIns="93258" bIns="46629" rtlCol="0" anchor="t"/>
          <a:lstStyle/>
          <a:p>
            <a:r>
              <a:rPr lang="en-US" sz="1836" b="1" dirty="0" smtClean="0">
                <a:latin typeface="+mj-lt"/>
              </a:rPr>
              <a:t>DAG</a:t>
            </a:r>
            <a:endParaRPr lang="en-US" sz="1836" b="1" dirty="0">
              <a:latin typeface="+mj-lt"/>
            </a:endParaRPr>
          </a:p>
        </p:txBody>
      </p:sp>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633004" y="5030408"/>
            <a:ext cx="479573" cy="1227169"/>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12"/>
          <p:cNvSpPr/>
          <p:nvPr/>
        </p:nvSpPr>
        <p:spPr>
          <a:xfrm>
            <a:off x="494268" y="3675149"/>
            <a:ext cx="830035" cy="35783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dirty="0" smtClean="0">
                <a:solidFill>
                  <a:schemeClr val="bg1"/>
                </a:solidFill>
              </a:rPr>
              <a:t>HUB</a:t>
            </a:r>
            <a:endParaRPr lang="en-US" sz="1400" dirty="0">
              <a:solidFill>
                <a:schemeClr val="bg1"/>
              </a:solidFill>
            </a:endParaRPr>
          </a:p>
        </p:txBody>
      </p:sp>
      <p:sp>
        <p:nvSpPr>
          <p:cNvPr id="17" name="Rectangle 16"/>
          <p:cNvSpPr/>
          <p:nvPr/>
        </p:nvSpPr>
        <p:spPr>
          <a:xfrm>
            <a:off x="3139975" y="3449659"/>
            <a:ext cx="1194468" cy="9879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pic>
        <p:nvPicPr>
          <p:cNvPr id="18"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795659" y="3512579"/>
            <a:ext cx="433894" cy="881818"/>
          </a:xfrm>
          <a:prstGeom prst="rect">
            <a:avLst/>
          </a:prstGeom>
          <a:solidFill>
            <a:schemeClr val="accent2"/>
          </a:solidFill>
          <a:extLst/>
        </p:spPr>
      </p:pic>
      <p:sp>
        <p:nvSpPr>
          <p:cNvPr id="19" name="Rounded Rectangle 18"/>
          <p:cNvSpPr/>
          <p:nvPr/>
        </p:nvSpPr>
        <p:spPr>
          <a:xfrm>
            <a:off x="3200676" y="3680409"/>
            <a:ext cx="830035" cy="35783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dirty="0" smtClean="0">
                <a:solidFill>
                  <a:schemeClr val="bg1"/>
                </a:solidFill>
              </a:rPr>
              <a:t>HUB</a:t>
            </a:r>
            <a:endParaRPr lang="en-US" sz="1400" dirty="0">
              <a:solidFill>
                <a:schemeClr val="bg1"/>
              </a:solidFill>
            </a:endParaRPr>
          </a:p>
        </p:txBody>
      </p:sp>
      <p:sp>
        <p:nvSpPr>
          <p:cNvPr id="25" name="Rectangle 24"/>
          <p:cNvSpPr/>
          <p:nvPr/>
        </p:nvSpPr>
        <p:spPr>
          <a:xfrm>
            <a:off x="433567" y="1952849"/>
            <a:ext cx="3900681" cy="9480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chemeClr val="accent3"/>
              </a:solidFill>
            </a:endParaRPr>
          </a:p>
        </p:txBody>
      </p:sp>
      <p:pic>
        <p:nvPicPr>
          <p:cNvPr id="62"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626951" y="1967712"/>
            <a:ext cx="1585894" cy="886443"/>
          </a:xfrm>
          <a:prstGeom prst="rect">
            <a:avLst/>
          </a:prstGeom>
          <a:noFill/>
          <a:extLst>
            <a:ext uri="{909E8E84-426E-40DD-AFC4-6F175D3DCCD1}">
              <a14:hiddenFill xmlns:a14="http://schemas.microsoft.com/office/drawing/2010/main">
                <a:solidFill>
                  <a:srgbClr val="FFFFFF"/>
                </a:solidFill>
              </a14:hiddenFill>
            </a:ext>
          </a:extLst>
        </p:spPr>
      </p:pic>
      <p:cxnSp>
        <p:nvCxnSpPr>
          <p:cNvPr id="61" name="Straight Connector 60"/>
          <p:cNvCxnSpPr/>
          <p:nvPr/>
        </p:nvCxnSpPr>
        <p:spPr>
          <a:xfrm>
            <a:off x="4857892" y="1737783"/>
            <a:ext cx="0" cy="491884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1994303" y="2345565"/>
            <a:ext cx="1330067" cy="544765"/>
          </a:xfrm>
          <a:prstGeom prst="rect">
            <a:avLst/>
          </a:prstGeom>
          <a:noFill/>
        </p:spPr>
        <p:txBody>
          <a:bodyPr wrap="square" lIns="182880" tIns="146304" rIns="182880" bIns="146304" rtlCol="0">
            <a:spAutoFit/>
          </a:bodyPr>
          <a:lstStyle/>
          <a:p>
            <a:pPr>
              <a:lnSpc>
                <a:spcPct val="90000"/>
              </a:lnSpc>
              <a:spcAft>
                <a:spcPts val="600"/>
              </a:spcAft>
            </a:pPr>
            <a:r>
              <a:rPr lang="en-US" b="1" dirty="0" smtClean="0">
                <a:solidFill>
                  <a:schemeClr val="accent1"/>
                </a:solidFill>
              </a:rPr>
              <a:t>Internet</a:t>
            </a:r>
          </a:p>
        </p:txBody>
      </p:sp>
      <p:pic>
        <p:nvPicPr>
          <p:cNvPr id="67"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459567" y="5044525"/>
            <a:ext cx="479573" cy="1227169"/>
          </a:xfrm>
          <a:prstGeom prst="rect">
            <a:avLst/>
          </a:prstGeom>
          <a:noFill/>
          <a:extLst>
            <a:ext uri="{909E8E84-426E-40DD-AFC4-6F175D3DCCD1}">
              <a14:hiddenFill xmlns:a14="http://schemas.microsoft.com/office/drawing/2010/main">
                <a:solidFill>
                  <a:srgbClr val="FFFFFF"/>
                </a:solidFill>
              </a14:hiddenFill>
            </a:ext>
          </a:extLst>
        </p:spPr>
      </p:pic>
      <p:sp>
        <p:nvSpPr>
          <p:cNvPr id="70" name="Can 69"/>
          <p:cNvSpPr/>
          <p:nvPr/>
        </p:nvSpPr>
        <p:spPr>
          <a:xfrm>
            <a:off x="2783275" y="5658109"/>
            <a:ext cx="745841" cy="641562"/>
          </a:xfrm>
          <a:prstGeom prst="can">
            <a:avLst/>
          </a:prstGeom>
          <a:solidFill>
            <a:schemeClr val="accent2"/>
          </a:solidFill>
          <a:ln w="25400">
            <a:solidFill>
              <a:schemeClr val="tx1"/>
            </a:solidFill>
          </a:ln>
          <a:effectLst/>
        </p:spPr>
        <p:style>
          <a:lnRef idx="1">
            <a:schemeClr val="dk1"/>
          </a:lnRef>
          <a:fillRef idx="3">
            <a:schemeClr val="dk1"/>
          </a:fillRef>
          <a:effectRef idx="2">
            <a:schemeClr val="dk1"/>
          </a:effectRef>
          <a:fontRef idx="minor">
            <a:schemeClr val="lt1"/>
          </a:fontRef>
        </p:style>
        <p:txBody>
          <a:bodyPr lIns="93258" tIns="46629" rIns="93258" bIns="46629" rtlCol="0" anchor="ctr"/>
          <a:lstStyle/>
          <a:p>
            <a:pPr algn="ctr"/>
            <a:endParaRPr lang="en-US" dirty="0">
              <a:solidFill>
                <a:schemeClr val="bg1"/>
              </a:solidFill>
            </a:endParaRPr>
          </a:p>
        </p:txBody>
      </p:sp>
      <p:pic>
        <p:nvPicPr>
          <p:cNvPr id="74" name="Picture 5" descr="W:\Open Engagements\Productivity\MS-Unified Communications\#1601 BizProd MOD Team Core Content Work\New Iconography\People\GroupOfPeople_060812.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41004"/>
          <a:stretch/>
        </p:blipFill>
        <p:spPr bwMode="auto">
          <a:xfrm>
            <a:off x="2547771" y="5584027"/>
            <a:ext cx="1050151" cy="619459"/>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5" descr="W:\Open Engagements\Productivity\MS-Unified Communications\#1601 BizProd MOD Team Core Content Work\New Iconography\People\GroupOfPeople_060812.png"/>
          <p:cNvPicPr>
            <a:picLocks noChangeAspect="1" noChangeArrowheads="1"/>
          </p:cNvPicPr>
          <p:nvPr/>
        </p:nvPicPr>
        <p:blipFill rotWithShape="1">
          <a:blip r:embed="rId6" cstate="print">
            <a:duotone>
              <a:prstClr val="black"/>
              <a:schemeClr val="accent1">
                <a:tint val="45000"/>
                <a:satMod val="400000"/>
              </a:schemeClr>
            </a:duotone>
            <a:extLst>
              <a:ext uri="{BEBA8EAE-BF5A-486C-A8C5-ECC9F3942E4B}">
                <a14:imgProps xmlns:a14="http://schemas.microsoft.com/office/drawing/2010/main">
                  <a14:imgLayer r:embed="rId7">
                    <a14:imgEffect>
                      <a14:backgroundRemoval t="5776" b="57040" l="9747" r="89892">
                        <a14:foregroundMark x1="41877" y1="57040" x2="41877" y2="57040"/>
                        <a14:foregroundMark x1="48736" y1="44404" x2="48736" y2="44404"/>
                        <a14:foregroundMark x1="57762" y1="48736" x2="57762" y2="48736"/>
                        <a14:foregroundMark x1="57762" y1="39350" x2="57762" y2="39350"/>
                        <a14:foregroundMark x1="63177" y1="55235" x2="63177" y2="55235"/>
                        <a14:foregroundMark x1="48014" y1="14440" x2="48014" y2="14440"/>
                        <a14:backgroundMark x1="25632" y1="37906" x2="25632" y2="37906"/>
                      </a14:backgroundRemoval>
                    </a14:imgEffect>
                  </a14:imgLayer>
                </a14:imgProps>
              </a:ext>
              <a:ext uri="{28A0092B-C50C-407E-A947-70E740481C1C}">
                <a14:useLocalDpi xmlns:a14="http://schemas.microsoft.com/office/drawing/2010/main" val="0"/>
              </a:ext>
            </a:extLst>
          </a:blip>
          <a:srcRect b="41004"/>
          <a:stretch/>
        </p:blipFill>
        <p:spPr bwMode="auto">
          <a:xfrm>
            <a:off x="2547822" y="5582549"/>
            <a:ext cx="1050151" cy="619459"/>
          </a:xfrm>
          <a:prstGeom prst="rect">
            <a:avLst/>
          </a:prstGeom>
          <a:noFill/>
          <a:extLst>
            <a:ext uri="{909E8E84-426E-40DD-AFC4-6F175D3DCCD1}">
              <a14:hiddenFill xmlns:a14="http://schemas.microsoft.com/office/drawing/2010/main">
                <a:solidFill>
                  <a:srgbClr val="FFFFFF"/>
                </a:solidFill>
              </a14:hiddenFill>
            </a:ext>
          </a:extLst>
        </p:spPr>
      </p:pic>
      <p:sp>
        <p:nvSpPr>
          <p:cNvPr id="119" name="TextBox 118"/>
          <p:cNvSpPr txBox="1"/>
          <p:nvPr/>
        </p:nvSpPr>
        <p:spPr>
          <a:xfrm>
            <a:off x="274319" y="1371939"/>
            <a:ext cx="2794103"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Exchange 2010 </a:t>
            </a:r>
          </a:p>
        </p:txBody>
      </p:sp>
      <p:sp>
        <p:nvSpPr>
          <p:cNvPr id="128" name="TextBox 127"/>
          <p:cNvSpPr txBox="1"/>
          <p:nvPr/>
        </p:nvSpPr>
        <p:spPr>
          <a:xfrm>
            <a:off x="3740983" y="5471376"/>
            <a:ext cx="831352" cy="704808"/>
          </a:xfrm>
          <a:prstGeom prst="rect">
            <a:avLst/>
          </a:prstGeom>
          <a:noFill/>
        </p:spPr>
        <p:txBody>
          <a:bodyPr wrap="square" lIns="182880" tIns="146304" rIns="182880" bIns="146304" rtlCol="0">
            <a:spAutoFit/>
          </a:bodyPr>
          <a:lstStyle/>
          <a:p>
            <a:pPr algn="ctr">
              <a:lnSpc>
                <a:spcPct val="90000"/>
              </a:lnSpc>
              <a:spcAft>
                <a:spcPts val="600"/>
              </a:spcAft>
            </a:pPr>
            <a:r>
              <a:rPr lang="en-US" sz="1200" dirty="0" smtClean="0">
                <a:gradFill>
                  <a:gsLst>
                    <a:gs pos="2917">
                      <a:schemeClr val="tx1"/>
                    </a:gs>
                    <a:gs pos="30000">
                      <a:schemeClr val="tx1"/>
                    </a:gs>
                  </a:gsLst>
                  <a:lin ang="5400000" scaled="0"/>
                </a:gradFill>
              </a:rPr>
              <a:t>Notify</a:t>
            </a:r>
          </a:p>
          <a:p>
            <a:pPr algn="ctr">
              <a:lnSpc>
                <a:spcPct val="90000"/>
              </a:lnSpc>
              <a:spcAft>
                <a:spcPts val="600"/>
              </a:spcAft>
            </a:pPr>
            <a:r>
              <a:rPr lang="en-US" sz="1200" dirty="0" smtClean="0">
                <a:gradFill>
                  <a:gsLst>
                    <a:gs pos="2917">
                      <a:schemeClr val="tx1"/>
                    </a:gs>
                    <a:gs pos="30000">
                      <a:schemeClr val="tx1"/>
                    </a:gs>
                  </a:gsLst>
                  <a:lin ang="5400000" scaled="0"/>
                </a:gradFill>
              </a:rPr>
              <a:t>MAPI</a:t>
            </a:r>
          </a:p>
        </p:txBody>
      </p:sp>
      <p:sp>
        <p:nvSpPr>
          <p:cNvPr id="130" name="Can 129"/>
          <p:cNvSpPr/>
          <p:nvPr/>
        </p:nvSpPr>
        <p:spPr>
          <a:xfrm>
            <a:off x="954138" y="5649781"/>
            <a:ext cx="745841" cy="641562"/>
          </a:xfrm>
          <a:prstGeom prst="can">
            <a:avLst/>
          </a:prstGeom>
          <a:solidFill>
            <a:schemeClr val="accent2"/>
          </a:solidFill>
          <a:ln w="25400">
            <a:solidFill>
              <a:schemeClr val="tx1"/>
            </a:solidFill>
          </a:ln>
          <a:effectLst/>
        </p:spPr>
        <p:style>
          <a:lnRef idx="1">
            <a:schemeClr val="dk1"/>
          </a:lnRef>
          <a:fillRef idx="3">
            <a:schemeClr val="dk1"/>
          </a:fillRef>
          <a:effectRef idx="2">
            <a:schemeClr val="dk1"/>
          </a:effectRef>
          <a:fontRef idx="minor">
            <a:schemeClr val="lt1"/>
          </a:fontRef>
        </p:style>
        <p:txBody>
          <a:bodyPr lIns="93258" tIns="46629" rIns="93258" bIns="46629" rtlCol="0" anchor="ctr"/>
          <a:lstStyle/>
          <a:p>
            <a:pPr algn="ctr"/>
            <a:r>
              <a:rPr lang="en-US" dirty="0" smtClean="0">
                <a:solidFill>
                  <a:schemeClr val="bg1"/>
                </a:solidFill>
              </a:rPr>
              <a:t>MBX</a:t>
            </a:r>
            <a:endParaRPr lang="en-US" dirty="0">
              <a:solidFill>
                <a:schemeClr val="bg1"/>
              </a:solidFill>
            </a:endParaRPr>
          </a:p>
        </p:txBody>
      </p:sp>
      <p:sp>
        <p:nvSpPr>
          <p:cNvPr id="88" name="Rounded Rectangle 87"/>
          <p:cNvSpPr/>
          <p:nvPr/>
        </p:nvSpPr>
        <p:spPr>
          <a:xfrm>
            <a:off x="1291837" y="5230836"/>
            <a:ext cx="732290" cy="26646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dirty="0" smtClean="0">
                <a:solidFill>
                  <a:schemeClr val="bg1"/>
                </a:solidFill>
              </a:rPr>
              <a:t>Sub</a:t>
            </a:r>
            <a:endParaRPr lang="en-US" sz="1400" dirty="0">
              <a:solidFill>
                <a:schemeClr val="bg1"/>
              </a:solidFill>
            </a:endParaRPr>
          </a:p>
        </p:txBody>
      </p:sp>
      <p:sp>
        <p:nvSpPr>
          <p:cNvPr id="40" name="Rounded Rectangle 39"/>
          <p:cNvSpPr/>
          <p:nvPr/>
        </p:nvSpPr>
        <p:spPr>
          <a:xfrm>
            <a:off x="3547357" y="5246076"/>
            <a:ext cx="732290" cy="26646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dirty="0" smtClean="0">
                <a:solidFill>
                  <a:schemeClr val="bg1"/>
                </a:solidFill>
              </a:rPr>
              <a:t>Sub</a:t>
            </a:r>
            <a:endParaRPr lang="en-US" sz="1400" dirty="0">
              <a:solidFill>
                <a:schemeClr val="bg1"/>
              </a:solidFill>
            </a:endParaRPr>
          </a:p>
        </p:txBody>
      </p:sp>
      <p:sp>
        <p:nvSpPr>
          <p:cNvPr id="22" name="Straight Connector 1024003"/>
          <p:cNvSpPr>
            <a:spLocks noChangeShapeType="1"/>
          </p:cNvSpPr>
          <p:nvPr/>
        </p:nvSpPr>
        <p:spPr bwMode="auto">
          <a:xfrm rot="16200000">
            <a:off x="3430910" y="5557023"/>
            <a:ext cx="388627" cy="212458"/>
          </a:xfrm>
          <a:prstGeom prst="line">
            <a:avLst/>
          </a:prstGeom>
          <a:ln w="63500" cap="sq">
            <a:solidFill>
              <a:schemeClr val="accent1"/>
            </a:solidFill>
            <a:prstDash val="solid"/>
            <a:miter lim="800000"/>
            <a:headEnd type="none" w="med" len="sm"/>
            <a:tailEnd type="triangle" w="med" len="sm"/>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Tree>
    <p:extLst>
      <p:ext uri="{BB962C8B-B14F-4D97-AF65-F5344CB8AC3E}">
        <p14:creationId xmlns:p14="http://schemas.microsoft.com/office/powerpoint/2010/main" val="408209555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701" y="2125677"/>
            <a:ext cx="10515485" cy="1828786"/>
          </a:xfrm>
        </p:spPr>
        <p:txBody>
          <a:bodyPr/>
          <a:lstStyle/>
          <a:p>
            <a:r>
              <a:rPr lang="en-US" dirty="0"/>
              <a:t>Mail Flow and Transport Deep Dive</a:t>
            </a:r>
          </a:p>
        </p:txBody>
      </p:sp>
      <p:sp>
        <p:nvSpPr>
          <p:cNvPr id="5" name="Text Placeholder 4"/>
          <p:cNvSpPr>
            <a:spLocks noGrp="1"/>
          </p:cNvSpPr>
          <p:nvPr>
            <p:ph type="body" sz="quarter" idx="12"/>
          </p:nvPr>
        </p:nvSpPr>
        <p:spPr/>
        <p:txBody>
          <a:bodyPr/>
          <a:lstStyle/>
          <a:p>
            <a:r>
              <a:rPr lang="en-US" dirty="0" err="1"/>
              <a:t>Khushru</a:t>
            </a:r>
            <a:r>
              <a:rPr lang="en-US" dirty="0"/>
              <a:t> </a:t>
            </a:r>
            <a:r>
              <a:rPr lang="en-US" dirty="0" err="1"/>
              <a:t>Irani</a:t>
            </a:r>
            <a:endParaRPr lang="en-US" dirty="0"/>
          </a:p>
          <a:p>
            <a:r>
              <a:rPr lang="en-US" dirty="0"/>
              <a:t>Program Manager</a:t>
            </a:r>
          </a:p>
          <a:p>
            <a:r>
              <a:rPr lang="en-US" dirty="0"/>
              <a:t>Transport Team, O365</a:t>
            </a:r>
          </a:p>
          <a:p>
            <a:endParaRPr lang="en-US" dirty="0"/>
          </a:p>
        </p:txBody>
      </p:sp>
      <p:sp>
        <p:nvSpPr>
          <p:cNvPr id="6" name="Text Placeholder 5"/>
          <p:cNvSpPr>
            <a:spLocks noGrp="1"/>
          </p:cNvSpPr>
          <p:nvPr>
            <p:ph type="body" sz="quarter" idx="13"/>
          </p:nvPr>
        </p:nvSpPr>
        <p:spPr/>
        <p:txBody>
          <a:bodyPr/>
          <a:lstStyle/>
          <a:p>
            <a:r>
              <a:rPr lang="en-US" dirty="0" smtClean="0"/>
              <a:t>BRK3160</a:t>
            </a:r>
            <a:endParaRPr lang="en-US" dirty="0"/>
          </a:p>
        </p:txBody>
      </p:sp>
    </p:spTree>
    <p:extLst>
      <p:ext uri="{BB962C8B-B14F-4D97-AF65-F5344CB8AC3E}">
        <p14:creationId xmlns:p14="http://schemas.microsoft.com/office/powerpoint/2010/main" val="31869625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273" y="294081"/>
            <a:ext cx="11889564" cy="917575"/>
          </a:xfrm>
        </p:spPr>
        <p:txBody>
          <a:bodyPr/>
          <a:lstStyle/>
          <a:p>
            <a:r>
              <a:rPr lang="en-US" dirty="0" smtClean="0"/>
              <a:t>Mail Submission Overview</a:t>
            </a:r>
            <a:endParaRPr lang="en-US" dirty="0"/>
          </a:p>
        </p:txBody>
      </p:sp>
      <p:sp>
        <p:nvSpPr>
          <p:cNvPr id="5" name="Rectangle 4"/>
          <p:cNvSpPr/>
          <p:nvPr/>
        </p:nvSpPr>
        <p:spPr>
          <a:xfrm>
            <a:off x="433567" y="3444399"/>
            <a:ext cx="1194468" cy="9879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89251" y="3507319"/>
            <a:ext cx="433894" cy="881818"/>
          </a:xfrm>
          <a:prstGeom prst="rect">
            <a:avLst/>
          </a:prstGeom>
          <a:solidFill>
            <a:schemeClr val="accent2"/>
          </a:solidFill>
          <a:extLst/>
        </p:spPr>
      </p:pic>
      <p:sp>
        <p:nvSpPr>
          <p:cNvPr id="7" name="Rectangle 6"/>
          <p:cNvSpPr/>
          <p:nvPr/>
        </p:nvSpPr>
        <p:spPr>
          <a:xfrm>
            <a:off x="412543" y="4960919"/>
            <a:ext cx="4014989" cy="140574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58" tIns="46629" rIns="93258" bIns="46629" rtlCol="0" anchor="t"/>
          <a:lstStyle/>
          <a:p>
            <a:r>
              <a:rPr lang="en-US" sz="1836" b="1" dirty="0" smtClean="0">
                <a:latin typeface="+mj-lt"/>
              </a:rPr>
              <a:t>DAG</a:t>
            </a:r>
            <a:endParaRPr lang="en-US" sz="1836" b="1" dirty="0">
              <a:latin typeface="+mj-lt"/>
            </a:endParaRPr>
          </a:p>
        </p:txBody>
      </p:sp>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633004" y="5030408"/>
            <a:ext cx="479573" cy="1227169"/>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12"/>
          <p:cNvSpPr/>
          <p:nvPr/>
        </p:nvSpPr>
        <p:spPr>
          <a:xfrm>
            <a:off x="494268" y="3675149"/>
            <a:ext cx="830035" cy="35783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dirty="0" smtClean="0">
                <a:solidFill>
                  <a:schemeClr val="bg1"/>
                </a:solidFill>
              </a:rPr>
              <a:t>HUB</a:t>
            </a:r>
            <a:endParaRPr lang="en-US" sz="1400" dirty="0">
              <a:solidFill>
                <a:schemeClr val="bg1"/>
              </a:solidFill>
            </a:endParaRPr>
          </a:p>
        </p:txBody>
      </p:sp>
      <p:sp>
        <p:nvSpPr>
          <p:cNvPr id="17" name="Rectangle 16"/>
          <p:cNvSpPr/>
          <p:nvPr/>
        </p:nvSpPr>
        <p:spPr>
          <a:xfrm>
            <a:off x="3139975" y="3449659"/>
            <a:ext cx="1194468" cy="9879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pic>
        <p:nvPicPr>
          <p:cNvPr id="18"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795659" y="3512579"/>
            <a:ext cx="433894" cy="881818"/>
          </a:xfrm>
          <a:prstGeom prst="rect">
            <a:avLst/>
          </a:prstGeom>
          <a:solidFill>
            <a:schemeClr val="accent2"/>
          </a:solidFill>
          <a:extLst/>
        </p:spPr>
      </p:pic>
      <p:sp>
        <p:nvSpPr>
          <p:cNvPr id="19" name="Rounded Rectangle 18"/>
          <p:cNvSpPr/>
          <p:nvPr/>
        </p:nvSpPr>
        <p:spPr>
          <a:xfrm>
            <a:off x="3200676" y="3680409"/>
            <a:ext cx="830035" cy="35783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dirty="0" smtClean="0">
                <a:solidFill>
                  <a:schemeClr val="bg1"/>
                </a:solidFill>
              </a:rPr>
              <a:t>HUB</a:t>
            </a:r>
            <a:endParaRPr lang="en-US" sz="1400" dirty="0">
              <a:solidFill>
                <a:schemeClr val="bg1"/>
              </a:solidFill>
            </a:endParaRPr>
          </a:p>
        </p:txBody>
      </p:sp>
      <p:sp>
        <p:nvSpPr>
          <p:cNvPr id="25" name="Rectangle 24"/>
          <p:cNvSpPr/>
          <p:nvPr/>
        </p:nvSpPr>
        <p:spPr>
          <a:xfrm>
            <a:off x="433567" y="1952849"/>
            <a:ext cx="3900681" cy="9480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chemeClr val="accent3"/>
              </a:solidFill>
            </a:endParaRPr>
          </a:p>
        </p:txBody>
      </p:sp>
      <p:pic>
        <p:nvPicPr>
          <p:cNvPr id="62"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626951" y="1967712"/>
            <a:ext cx="1585894" cy="886443"/>
          </a:xfrm>
          <a:prstGeom prst="rect">
            <a:avLst/>
          </a:prstGeom>
          <a:noFill/>
          <a:extLst>
            <a:ext uri="{909E8E84-426E-40DD-AFC4-6F175D3DCCD1}">
              <a14:hiddenFill xmlns:a14="http://schemas.microsoft.com/office/drawing/2010/main">
                <a:solidFill>
                  <a:srgbClr val="FFFFFF"/>
                </a:solidFill>
              </a14:hiddenFill>
            </a:ext>
          </a:extLst>
        </p:spPr>
      </p:pic>
      <p:cxnSp>
        <p:nvCxnSpPr>
          <p:cNvPr id="61" name="Straight Connector 60"/>
          <p:cNvCxnSpPr/>
          <p:nvPr/>
        </p:nvCxnSpPr>
        <p:spPr>
          <a:xfrm>
            <a:off x="4857892" y="1737783"/>
            <a:ext cx="0" cy="491884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1994303" y="2345565"/>
            <a:ext cx="1330067" cy="544765"/>
          </a:xfrm>
          <a:prstGeom prst="rect">
            <a:avLst/>
          </a:prstGeom>
          <a:noFill/>
        </p:spPr>
        <p:txBody>
          <a:bodyPr wrap="square" lIns="182880" tIns="146304" rIns="182880" bIns="146304" rtlCol="0">
            <a:spAutoFit/>
          </a:bodyPr>
          <a:lstStyle/>
          <a:p>
            <a:pPr>
              <a:lnSpc>
                <a:spcPct val="90000"/>
              </a:lnSpc>
              <a:spcAft>
                <a:spcPts val="600"/>
              </a:spcAft>
            </a:pPr>
            <a:r>
              <a:rPr lang="en-US" b="1" dirty="0" smtClean="0">
                <a:solidFill>
                  <a:schemeClr val="accent1"/>
                </a:solidFill>
              </a:rPr>
              <a:t>Internet</a:t>
            </a:r>
          </a:p>
        </p:txBody>
      </p:sp>
      <p:pic>
        <p:nvPicPr>
          <p:cNvPr id="67"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459567" y="5044525"/>
            <a:ext cx="479573" cy="1227169"/>
          </a:xfrm>
          <a:prstGeom prst="rect">
            <a:avLst/>
          </a:prstGeom>
          <a:noFill/>
          <a:extLst>
            <a:ext uri="{909E8E84-426E-40DD-AFC4-6F175D3DCCD1}">
              <a14:hiddenFill xmlns:a14="http://schemas.microsoft.com/office/drawing/2010/main">
                <a:solidFill>
                  <a:srgbClr val="FFFFFF"/>
                </a:solidFill>
              </a14:hiddenFill>
            </a:ext>
          </a:extLst>
        </p:spPr>
      </p:pic>
      <p:sp>
        <p:nvSpPr>
          <p:cNvPr id="70" name="Can 69"/>
          <p:cNvSpPr/>
          <p:nvPr/>
        </p:nvSpPr>
        <p:spPr>
          <a:xfrm>
            <a:off x="2783275" y="5658109"/>
            <a:ext cx="745841" cy="641562"/>
          </a:xfrm>
          <a:prstGeom prst="can">
            <a:avLst/>
          </a:prstGeom>
          <a:solidFill>
            <a:schemeClr val="accent2"/>
          </a:solidFill>
          <a:ln w="25400">
            <a:solidFill>
              <a:schemeClr val="tx1"/>
            </a:solidFill>
          </a:ln>
          <a:effectLst/>
        </p:spPr>
        <p:style>
          <a:lnRef idx="1">
            <a:schemeClr val="dk1"/>
          </a:lnRef>
          <a:fillRef idx="3">
            <a:schemeClr val="dk1"/>
          </a:fillRef>
          <a:effectRef idx="2">
            <a:schemeClr val="dk1"/>
          </a:effectRef>
          <a:fontRef idx="minor">
            <a:schemeClr val="lt1"/>
          </a:fontRef>
        </p:style>
        <p:txBody>
          <a:bodyPr lIns="93258" tIns="46629" rIns="93258" bIns="46629" rtlCol="0" anchor="ctr"/>
          <a:lstStyle/>
          <a:p>
            <a:pPr algn="ctr"/>
            <a:endParaRPr lang="en-US" dirty="0">
              <a:solidFill>
                <a:schemeClr val="bg1"/>
              </a:solidFill>
            </a:endParaRPr>
          </a:p>
        </p:txBody>
      </p:sp>
      <p:pic>
        <p:nvPicPr>
          <p:cNvPr id="74" name="Picture 5" descr="W:\Open Engagements\Productivity\MS-Unified Communications\#1601 BizProd MOD Team Core Content Work\New Iconography\People\GroupOfPeople_060812.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41004"/>
          <a:stretch/>
        </p:blipFill>
        <p:spPr bwMode="auto">
          <a:xfrm>
            <a:off x="2547771" y="5584027"/>
            <a:ext cx="1050151" cy="619459"/>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5" descr="W:\Open Engagements\Productivity\MS-Unified Communications\#1601 BizProd MOD Team Core Content Work\New Iconography\People\GroupOfPeople_060812.png"/>
          <p:cNvPicPr>
            <a:picLocks noChangeAspect="1" noChangeArrowheads="1"/>
          </p:cNvPicPr>
          <p:nvPr/>
        </p:nvPicPr>
        <p:blipFill rotWithShape="1">
          <a:blip r:embed="rId6" cstate="print">
            <a:duotone>
              <a:prstClr val="black"/>
              <a:schemeClr val="accent1">
                <a:tint val="45000"/>
                <a:satMod val="400000"/>
              </a:schemeClr>
            </a:duotone>
            <a:extLst>
              <a:ext uri="{BEBA8EAE-BF5A-486C-A8C5-ECC9F3942E4B}">
                <a14:imgProps xmlns:a14="http://schemas.microsoft.com/office/drawing/2010/main">
                  <a14:imgLayer r:embed="rId7">
                    <a14:imgEffect>
                      <a14:backgroundRemoval t="5776" b="57040" l="9747" r="89892">
                        <a14:foregroundMark x1="41877" y1="57040" x2="41877" y2="57040"/>
                        <a14:foregroundMark x1="48736" y1="44404" x2="48736" y2="44404"/>
                        <a14:foregroundMark x1="57762" y1="48736" x2="57762" y2="48736"/>
                        <a14:foregroundMark x1="57762" y1="39350" x2="57762" y2="39350"/>
                        <a14:foregroundMark x1="63177" y1="55235" x2="63177" y2="55235"/>
                        <a14:foregroundMark x1="48014" y1="14440" x2="48014" y2="14440"/>
                        <a14:backgroundMark x1="25632" y1="37906" x2="25632" y2="37906"/>
                      </a14:backgroundRemoval>
                    </a14:imgEffect>
                  </a14:imgLayer>
                </a14:imgProps>
              </a:ext>
              <a:ext uri="{28A0092B-C50C-407E-A947-70E740481C1C}">
                <a14:useLocalDpi xmlns:a14="http://schemas.microsoft.com/office/drawing/2010/main" val="0"/>
              </a:ext>
            </a:extLst>
          </a:blip>
          <a:srcRect b="41004"/>
          <a:stretch/>
        </p:blipFill>
        <p:spPr bwMode="auto">
          <a:xfrm>
            <a:off x="2547822" y="5582549"/>
            <a:ext cx="1050151" cy="619459"/>
          </a:xfrm>
          <a:prstGeom prst="rect">
            <a:avLst/>
          </a:prstGeom>
          <a:noFill/>
          <a:extLst>
            <a:ext uri="{909E8E84-426E-40DD-AFC4-6F175D3DCCD1}">
              <a14:hiddenFill xmlns:a14="http://schemas.microsoft.com/office/drawing/2010/main">
                <a:solidFill>
                  <a:srgbClr val="FFFFFF"/>
                </a:solidFill>
              </a14:hiddenFill>
            </a:ext>
          </a:extLst>
        </p:spPr>
      </p:pic>
      <p:sp>
        <p:nvSpPr>
          <p:cNvPr id="76" name="TextBox 75"/>
          <p:cNvSpPr txBox="1"/>
          <p:nvPr/>
        </p:nvSpPr>
        <p:spPr>
          <a:xfrm>
            <a:off x="3615693" y="4454398"/>
            <a:ext cx="811840"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MAPI</a:t>
            </a:r>
          </a:p>
        </p:txBody>
      </p:sp>
      <p:sp>
        <p:nvSpPr>
          <p:cNvPr id="84" name="Straight Connector 1024003"/>
          <p:cNvSpPr>
            <a:spLocks noChangeShapeType="1"/>
          </p:cNvSpPr>
          <p:nvPr/>
        </p:nvSpPr>
        <p:spPr bwMode="auto">
          <a:xfrm rot="16200000" flipH="1" flipV="1">
            <a:off x="3469429" y="4726518"/>
            <a:ext cx="528546" cy="1"/>
          </a:xfrm>
          <a:prstGeom prst="line">
            <a:avLst/>
          </a:prstGeom>
          <a:ln w="63500" cap="sq">
            <a:solidFill>
              <a:schemeClr val="accent1"/>
            </a:solidFill>
            <a:prstDash val="solid"/>
            <a:miter lim="800000"/>
            <a:headEnd type="none" w="med" len="sm"/>
            <a:tailEnd type="triangle" w="med" len="sm"/>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119" name="TextBox 118"/>
          <p:cNvSpPr txBox="1"/>
          <p:nvPr/>
        </p:nvSpPr>
        <p:spPr>
          <a:xfrm>
            <a:off x="274319" y="1371939"/>
            <a:ext cx="2794103"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Exchange 2010 </a:t>
            </a:r>
          </a:p>
        </p:txBody>
      </p:sp>
      <p:sp>
        <p:nvSpPr>
          <p:cNvPr id="128" name="TextBox 127"/>
          <p:cNvSpPr txBox="1"/>
          <p:nvPr/>
        </p:nvSpPr>
        <p:spPr>
          <a:xfrm>
            <a:off x="3740983" y="5471376"/>
            <a:ext cx="831352" cy="704808"/>
          </a:xfrm>
          <a:prstGeom prst="rect">
            <a:avLst/>
          </a:prstGeom>
          <a:noFill/>
        </p:spPr>
        <p:txBody>
          <a:bodyPr wrap="square" lIns="182880" tIns="146304" rIns="182880" bIns="146304" rtlCol="0">
            <a:spAutoFit/>
          </a:bodyPr>
          <a:lstStyle/>
          <a:p>
            <a:pPr algn="ctr">
              <a:lnSpc>
                <a:spcPct val="90000"/>
              </a:lnSpc>
              <a:spcAft>
                <a:spcPts val="600"/>
              </a:spcAft>
            </a:pPr>
            <a:r>
              <a:rPr lang="en-US" sz="1200" dirty="0" smtClean="0">
                <a:gradFill>
                  <a:gsLst>
                    <a:gs pos="2917">
                      <a:schemeClr val="tx1"/>
                    </a:gs>
                    <a:gs pos="30000">
                      <a:schemeClr val="tx1"/>
                    </a:gs>
                  </a:gsLst>
                  <a:lin ang="5400000" scaled="0"/>
                </a:gradFill>
              </a:rPr>
              <a:t>Notify</a:t>
            </a:r>
          </a:p>
          <a:p>
            <a:pPr algn="ctr">
              <a:lnSpc>
                <a:spcPct val="90000"/>
              </a:lnSpc>
              <a:spcAft>
                <a:spcPts val="600"/>
              </a:spcAft>
            </a:pPr>
            <a:r>
              <a:rPr lang="en-US" sz="1200" dirty="0" smtClean="0">
                <a:gradFill>
                  <a:gsLst>
                    <a:gs pos="2917">
                      <a:schemeClr val="tx1"/>
                    </a:gs>
                    <a:gs pos="30000">
                      <a:schemeClr val="tx1"/>
                    </a:gs>
                  </a:gsLst>
                  <a:lin ang="5400000" scaled="0"/>
                </a:gradFill>
              </a:rPr>
              <a:t>MAPI</a:t>
            </a:r>
          </a:p>
        </p:txBody>
      </p:sp>
      <p:sp>
        <p:nvSpPr>
          <p:cNvPr id="130" name="Can 129"/>
          <p:cNvSpPr/>
          <p:nvPr/>
        </p:nvSpPr>
        <p:spPr>
          <a:xfrm>
            <a:off x="954138" y="5649781"/>
            <a:ext cx="745841" cy="641562"/>
          </a:xfrm>
          <a:prstGeom prst="can">
            <a:avLst/>
          </a:prstGeom>
          <a:solidFill>
            <a:schemeClr val="accent2"/>
          </a:solidFill>
          <a:ln w="25400">
            <a:solidFill>
              <a:schemeClr val="tx1"/>
            </a:solidFill>
          </a:ln>
          <a:effectLst/>
        </p:spPr>
        <p:style>
          <a:lnRef idx="1">
            <a:schemeClr val="dk1"/>
          </a:lnRef>
          <a:fillRef idx="3">
            <a:schemeClr val="dk1"/>
          </a:fillRef>
          <a:effectRef idx="2">
            <a:schemeClr val="dk1"/>
          </a:effectRef>
          <a:fontRef idx="minor">
            <a:schemeClr val="lt1"/>
          </a:fontRef>
        </p:style>
        <p:txBody>
          <a:bodyPr lIns="93258" tIns="46629" rIns="93258" bIns="46629" rtlCol="0" anchor="ctr"/>
          <a:lstStyle/>
          <a:p>
            <a:pPr algn="ctr"/>
            <a:r>
              <a:rPr lang="en-US" dirty="0" smtClean="0">
                <a:solidFill>
                  <a:schemeClr val="bg1"/>
                </a:solidFill>
              </a:rPr>
              <a:t>MBX</a:t>
            </a:r>
            <a:endParaRPr lang="en-US" dirty="0">
              <a:solidFill>
                <a:schemeClr val="bg1"/>
              </a:solidFill>
            </a:endParaRPr>
          </a:p>
        </p:txBody>
      </p:sp>
      <p:sp>
        <p:nvSpPr>
          <p:cNvPr id="88" name="Rounded Rectangle 87"/>
          <p:cNvSpPr/>
          <p:nvPr/>
        </p:nvSpPr>
        <p:spPr>
          <a:xfrm>
            <a:off x="1291837" y="5230836"/>
            <a:ext cx="732290" cy="26646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dirty="0" smtClean="0">
                <a:solidFill>
                  <a:schemeClr val="bg1"/>
                </a:solidFill>
              </a:rPr>
              <a:t>Sub</a:t>
            </a:r>
            <a:endParaRPr lang="en-US" sz="1400" dirty="0">
              <a:solidFill>
                <a:schemeClr val="bg1"/>
              </a:solidFill>
            </a:endParaRPr>
          </a:p>
        </p:txBody>
      </p:sp>
      <p:sp>
        <p:nvSpPr>
          <p:cNvPr id="40" name="Rounded Rectangle 39"/>
          <p:cNvSpPr/>
          <p:nvPr/>
        </p:nvSpPr>
        <p:spPr>
          <a:xfrm>
            <a:off x="3547357" y="5246076"/>
            <a:ext cx="732290" cy="26646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dirty="0" smtClean="0">
                <a:solidFill>
                  <a:schemeClr val="bg1"/>
                </a:solidFill>
              </a:rPr>
              <a:t>Sub</a:t>
            </a:r>
            <a:endParaRPr lang="en-US" sz="1400" dirty="0">
              <a:solidFill>
                <a:schemeClr val="bg1"/>
              </a:solidFill>
            </a:endParaRPr>
          </a:p>
        </p:txBody>
      </p:sp>
      <p:sp>
        <p:nvSpPr>
          <p:cNvPr id="22" name="Straight Connector 1024003"/>
          <p:cNvSpPr>
            <a:spLocks noChangeShapeType="1"/>
          </p:cNvSpPr>
          <p:nvPr/>
        </p:nvSpPr>
        <p:spPr bwMode="auto">
          <a:xfrm rot="16200000">
            <a:off x="3430910" y="5557023"/>
            <a:ext cx="388627" cy="212458"/>
          </a:xfrm>
          <a:prstGeom prst="line">
            <a:avLst/>
          </a:prstGeom>
          <a:ln w="63500" cap="sq">
            <a:solidFill>
              <a:schemeClr val="accent1"/>
            </a:solidFill>
            <a:prstDash val="solid"/>
            <a:miter lim="800000"/>
            <a:headEnd type="none" w="med" len="sm"/>
            <a:tailEnd type="triangle" w="med" len="sm"/>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Tree>
    <p:extLst>
      <p:ext uri="{BB962C8B-B14F-4D97-AF65-F5344CB8AC3E}">
        <p14:creationId xmlns:p14="http://schemas.microsoft.com/office/powerpoint/2010/main" val="36174806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273" y="294081"/>
            <a:ext cx="11889564" cy="917575"/>
          </a:xfrm>
        </p:spPr>
        <p:txBody>
          <a:bodyPr/>
          <a:lstStyle/>
          <a:p>
            <a:r>
              <a:rPr lang="en-US" dirty="0" smtClean="0"/>
              <a:t>Mail Submission Overview</a:t>
            </a:r>
            <a:endParaRPr lang="en-US" dirty="0"/>
          </a:p>
        </p:txBody>
      </p:sp>
      <p:sp>
        <p:nvSpPr>
          <p:cNvPr id="5" name="Rectangle 4"/>
          <p:cNvSpPr/>
          <p:nvPr/>
        </p:nvSpPr>
        <p:spPr>
          <a:xfrm>
            <a:off x="433567" y="3444399"/>
            <a:ext cx="1194468" cy="9879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89251" y="3507319"/>
            <a:ext cx="433894" cy="881818"/>
          </a:xfrm>
          <a:prstGeom prst="rect">
            <a:avLst/>
          </a:prstGeom>
          <a:solidFill>
            <a:schemeClr val="accent2"/>
          </a:solidFill>
          <a:extLst/>
        </p:spPr>
      </p:pic>
      <p:sp>
        <p:nvSpPr>
          <p:cNvPr id="7" name="Rectangle 6"/>
          <p:cNvSpPr/>
          <p:nvPr/>
        </p:nvSpPr>
        <p:spPr>
          <a:xfrm>
            <a:off x="412543" y="4960919"/>
            <a:ext cx="4014989" cy="140574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58" tIns="46629" rIns="93258" bIns="46629" rtlCol="0" anchor="t"/>
          <a:lstStyle/>
          <a:p>
            <a:r>
              <a:rPr lang="en-US" sz="1836" b="1" dirty="0" smtClean="0">
                <a:latin typeface="+mj-lt"/>
              </a:rPr>
              <a:t>DAG</a:t>
            </a:r>
            <a:endParaRPr lang="en-US" sz="1836" b="1" dirty="0">
              <a:latin typeface="+mj-lt"/>
            </a:endParaRPr>
          </a:p>
        </p:txBody>
      </p:sp>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633004" y="5030408"/>
            <a:ext cx="479573" cy="1227169"/>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12"/>
          <p:cNvSpPr/>
          <p:nvPr/>
        </p:nvSpPr>
        <p:spPr>
          <a:xfrm>
            <a:off x="494268" y="3675149"/>
            <a:ext cx="830035" cy="35783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dirty="0" smtClean="0">
                <a:solidFill>
                  <a:schemeClr val="bg1"/>
                </a:solidFill>
              </a:rPr>
              <a:t>HUB</a:t>
            </a:r>
            <a:endParaRPr lang="en-US" sz="1400" dirty="0">
              <a:solidFill>
                <a:schemeClr val="bg1"/>
              </a:solidFill>
            </a:endParaRPr>
          </a:p>
        </p:txBody>
      </p:sp>
      <p:sp>
        <p:nvSpPr>
          <p:cNvPr id="17" name="Rectangle 16"/>
          <p:cNvSpPr/>
          <p:nvPr/>
        </p:nvSpPr>
        <p:spPr>
          <a:xfrm>
            <a:off x="3139975" y="3449659"/>
            <a:ext cx="1194468" cy="9879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pic>
        <p:nvPicPr>
          <p:cNvPr id="18"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795659" y="3512579"/>
            <a:ext cx="433894" cy="881818"/>
          </a:xfrm>
          <a:prstGeom prst="rect">
            <a:avLst/>
          </a:prstGeom>
          <a:solidFill>
            <a:schemeClr val="accent2"/>
          </a:solidFill>
          <a:extLst/>
        </p:spPr>
      </p:pic>
      <p:sp>
        <p:nvSpPr>
          <p:cNvPr id="19" name="Rounded Rectangle 18"/>
          <p:cNvSpPr/>
          <p:nvPr/>
        </p:nvSpPr>
        <p:spPr>
          <a:xfrm>
            <a:off x="3200676" y="3680409"/>
            <a:ext cx="830035" cy="35783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dirty="0" smtClean="0">
                <a:solidFill>
                  <a:schemeClr val="bg1"/>
                </a:solidFill>
              </a:rPr>
              <a:t>HUB</a:t>
            </a:r>
            <a:endParaRPr lang="en-US" sz="1400" dirty="0">
              <a:solidFill>
                <a:schemeClr val="bg1"/>
              </a:solidFill>
            </a:endParaRPr>
          </a:p>
        </p:txBody>
      </p:sp>
      <p:sp>
        <p:nvSpPr>
          <p:cNvPr id="24" name="Straight Connector 1024003"/>
          <p:cNvSpPr>
            <a:spLocks noChangeShapeType="1"/>
          </p:cNvSpPr>
          <p:nvPr/>
        </p:nvSpPr>
        <p:spPr bwMode="auto">
          <a:xfrm rot="16200000">
            <a:off x="3428319" y="3167813"/>
            <a:ext cx="534320" cy="1"/>
          </a:xfrm>
          <a:prstGeom prst="line">
            <a:avLst/>
          </a:prstGeom>
          <a:ln w="63500" cap="sq">
            <a:solidFill>
              <a:schemeClr val="accent1"/>
            </a:solidFill>
            <a:prstDash val="solid"/>
            <a:miter lim="800000"/>
            <a:headEnd type="none" w="med" len="sm"/>
            <a:tailEnd type="triangle" w="med" len="sm"/>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25" name="Rectangle 24"/>
          <p:cNvSpPr/>
          <p:nvPr/>
        </p:nvSpPr>
        <p:spPr>
          <a:xfrm>
            <a:off x="433567" y="1952849"/>
            <a:ext cx="3900681" cy="9480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chemeClr val="accent3"/>
              </a:solidFill>
            </a:endParaRPr>
          </a:p>
        </p:txBody>
      </p:sp>
      <p:sp>
        <p:nvSpPr>
          <p:cNvPr id="30" name="TextBox 29"/>
          <p:cNvSpPr txBox="1"/>
          <p:nvPr/>
        </p:nvSpPr>
        <p:spPr>
          <a:xfrm>
            <a:off x="3009030" y="2995621"/>
            <a:ext cx="811840" cy="467416"/>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SMTP</a:t>
            </a:r>
          </a:p>
        </p:txBody>
      </p:sp>
      <p:pic>
        <p:nvPicPr>
          <p:cNvPr id="62"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626951" y="1967712"/>
            <a:ext cx="1585894" cy="886443"/>
          </a:xfrm>
          <a:prstGeom prst="rect">
            <a:avLst/>
          </a:prstGeom>
          <a:noFill/>
          <a:extLst>
            <a:ext uri="{909E8E84-426E-40DD-AFC4-6F175D3DCCD1}">
              <a14:hiddenFill xmlns:a14="http://schemas.microsoft.com/office/drawing/2010/main">
                <a:solidFill>
                  <a:srgbClr val="FFFFFF"/>
                </a:solidFill>
              </a14:hiddenFill>
            </a:ext>
          </a:extLst>
        </p:spPr>
      </p:pic>
      <p:cxnSp>
        <p:nvCxnSpPr>
          <p:cNvPr id="61" name="Straight Connector 60"/>
          <p:cNvCxnSpPr/>
          <p:nvPr/>
        </p:nvCxnSpPr>
        <p:spPr>
          <a:xfrm>
            <a:off x="4857892" y="1737783"/>
            <a:ext cx="0" cy="491884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65" name="Picture 64"/>
          <p:cNvPicPr>
            <a:picLocks noChangeAspect="1" noChangeArrowheads="1"/>
          </p:cNvPicPr>
          <p:nvPr/>
        </p:nvPicPr>
        <p:blipFill>
          <a:blip r:embed="rId5" cstate="print">
            <a:duotone>
              <a:schemeClr val="accent3">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3778117" y="3135034"/>
            <a:ext cx="279510" cy="191839"/>
          </a:xfrm>
          <a:prstGeom prst="rect">
            <a:avLst/>
          </a:prstGeom>
          <a:noFill/>
          <a:extLst/>
        </p:spPr>
      </p:pic>
      <p:sp>
        <p:nvSpPr>
          <p:cNvPr id="68" name="TextBox 67"/>
          <p:cNvSpPr txBox="1"/>
          <p:nvPr/>
        </p:nvSpPr>
        <p:spPr>
          <a:xfrm>
            <a:off x="1994303" y="2345565"/>
            <a:ext cx="1330067" cy="544765"/>
          </a:xfrm>
          <a:prstGeom prst="rect">
            <a:avLst/>
          </a:prstGeom>
          <a:noFill/>
        </p:spPr>
        <p:txBody>
          <a:bodyPr wrap="square" lIns="182880" tIns="146304" rIns="182880" bIns="146304" rtlCol="0">
            <a:spAutoFit/>
          </a:bodyPr>
          <a:lstStyle/>
          <a:p>
            <a:pPr>
              <a:lnSpc>
                <a:spcPct val="90000"/>
              </a:lnSpc>
              <a:spcAft>
                <a:spcPts val="600"/>
              </a:spcAft>
            </a:pPr>
            <a:r>
              <a:rPr lang="en-US" b="1" dirty="0" smtClean="0">
                <a:solidFill>
                  <a:schemeClr val="accent1"/>
                </a:solidFill>
              </a:rPr>
              <a:t>Internet</a:t>
            </a:r>
          </a:p>
        </p:txBody>
      </p:sp>
      <p:pic>
        <p:nvPicPr>
          <p:cNvPr id="67"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459567" y="5044525"/>
            <a:ext cx="479573" cy="1227169"/>
          </a:xfrm>
          <a:prstGeom prst="rect">
            <a:avLst/>
          </a:prstGeom>
          <a:noFill/>
          <a:extLst>
            <a:ext uri="{909E8E84-426E-40DD-AFC4-6F175D3DCCD1}">
              <a14:hiddenFill xmlns:a14="http://schemas.microsoft.com/office/drawing/2010/main">
                <a:solidFill>
                  <a:srgbClr val="FFFFFF"/>
                </a:solidFill>
              </a14:hiddenFill>
            </a:ext>
          </a:extLst>
        </p:spPr>
      </p:pic>
      <p:sp>
        <p:nvSpPr>
          <p:cNvPr id="70" name="Can 69"/>
          <p:cNvSpPr/>
          <p:nvPr/>
        </p:nvSpPr>
        <p:spPr>
          <a:xfrm>
            <a:off x="2783275" y="5658109"/>
            <a:ext cx="745841" cy="641562"/>
          </a:xfrm>
          <a:prstGeom prst="can">
            <a:avLst/>
          </a:prstGeom>
          <a:solidFill>
            <a:schemeClr val="accent2"/>
          </a:solidFill>
          <a:ln w="25400">
            <a:solidFill>
              <a:schemeClr val="tx1"/>
            </a:solidFill>
          </a:ln>
          <a:effectLst/>
        </p:spPr>
        <p:style>
          <a:lnRef idx="1">
            <a:schemeClr val="dk1"/>
          </a:lnRef>
          <a:fillRef idx="3">
            <a:schemeClr val="dk1"/>
          </a:fillRef>
          <a:effectRef idx="2">
            <a:schemeClr val="dk1"/>
          </a:effectRef>
          <a:fontRef idx="minor">
            <a:schemeClr val="lt1"/>
          </a:fontRef>
        </p:style>
        <p:txBody>
          <a:bodyPr lIns="93258" tIns="46629" rIns="93258" bIns="46629" rtlCol="0" anchor="ctr"/>
          <a:lstStyle/>
          <a:p>
            <a:pPr algn="ctr"/>
            <a:endParaRPr lang="en-US" dirty="0">
              <a:solidFill>
                <a:schemeClr val="bg1"/>
              </a:solidFill>
            </a:endParaRPr>
          </a:p>
        </p:txBody>
      </p:sp>
      <p:pic>
        <p:nvPicPr>
          <p:cNvPr id="74" name="Picture 5" descr="W:\Open Engagements\Productivity\MS-Unified Communications\#1601 BizProd MOD Team Core Content Work\New Iconography\People\GroupOfPeople_060812.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41004"/>
          <a:stretch/>
        </p:blipFill>
        <p:spPr bwMode="auto">
          <a:xfrm>
            <a:off x="2547771" y="5584027"/>
            <a:ext cx="1050151" cy="619459"/>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5" descr="W:\Open Engagements\Productivity\MS-Unified Communications\#1601 BizProd MOD Team Core Content Work\New Iconography\People\GroupOfPeople_060812.png"/>
          <p:cNvPicPr>
            <a:picLocks noChangeAspect="1" noChangeArrowheads="1"/>
          </p:cNvPicPr>
          <p:nvPr/>
        </p:nvPicPr>
        <p:blipFill rotWithShape="1">
          <a:blip r:embed="rId8" cstate="print">
            <a:duotone>
              <a:prstClr val="black"/>
              <a:schemeClr val="accent1">
                <a:tint val="45000"/>
                <a:satMod val="400000"/>
              </a:schemeClr>
            </a:duotone>
            <a:extLst>
              <a:ext uri="{BEBA8EAE-BF5A-486C-A8C5-ECC9F3942E4B}">
                <a14:imgProps xmlns:a14="http://schemas.microsoft.com/office/drawing/2010/main">
                  <a14:imgLayer r:embed="rId9">
                    <a14:imgEffect>
                      <a14:backgroundRemoval t="5776" b="57040" l="9747" r="89892">
                        <a14:foregroundMark x1="41877" y1="57040" x2="41877" y2="57040"/>
                        <a14:foregroundMark x1="48736" y1="44404" x2="48736" y2="44404"/>
                        <a14:foregroundMark x1="57762" y1="48736" x2="57762" y2="48736"/>
                        <a14:foregroundMark x1="57762" y1="39350" x2="57762" y2="39350"/>
                        <a14:foregroundMark x1="63177" y1="55235" x2="63177" y2="55235"/>
                        <a14:foregroundMark x1="48014" y1="14440" x2="48014" y2="14440"/>
                        <a14:backgroundMark x1="25632" y1="37906" x2="25632" y2="37906"/>
                      </a14:backgroundRemoval>
                    </a14:imgEffect>
                  </a14:imgLayer>
                </a14:imgProps>
              </a:ext>
              <a:ext uri="{28A0092B-C50C-407E-A947-70E740481C1C}">
                <a14:useLocalDpi xmlns:a14="http://schemas.microsoft.com/office/drawing/2010/main" val="0"/>
              </a:ext>
            </a:extLst>
          </a:blip>
          <a:srcRect b="41004"/>
          <a:stretch/>
        </p:blipFill>
        <p:spPr bwMode="auto">
          <a:xfrm>
            <a:off x="2547822" y="5582549"/>
            <a:ext cx="1050151" cy="619459"/>
          </a:xfrm>
          <a:prstGeom prst="rect">
            <a:avLst/>
          </a:prstGeom>
          <a:noFill/>
          <a:extLst>
            <a:ext uri="{909E8E84-426E-40DD-AFC4-6F175D3DCCD1}">
              <a14:hiddenFill xmlns:a14="http://schemas.microsoft.com/office/drawing/2010/main">
                <a:solidFill>
                  <a:srgbClr val="FFFFFF"/>
                </a:solidFill>
              </a14:hiddenFill>
            </a:ext>
          </a:extLst>
        </p:spPr>
      </p:pic>
      <p:sp>
        <p:nvSpPr>
          <p:cNvPr id="76" name="TextBox 75"/>
          <p:cNvSpPr txBox="1"/>
          <p:nvPr/>
        </p:nvSpPr>
        <p:spPr>
          <a:xfrm>
            <a:off x="3615693" y="4454398"/>
            <a:ext cx="811840"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MAPI</a:t>
            </a:r>
          </a:p>
        </p:txBody>
      </p:sp>
      <p:sp>
        <p:nvSpPr>
          <p:cNvPr id="84" name="Straight Connector 1024003"/>
          <p:cNvSpPr>
            <a:spLocks noChangeShapeType="1"/>
          </p:cNvSpPr>
          <p:nvPr/>
        </p:nvSpPr>
        <p:spPr bwMode="auto">
          <a:xfrm rot="16200000" flipH="1" flipV="1">
            <a:off x="3469429" y="4726518"/>
            <a:ext cx="528546" cy="1"/>
          </a:xfrm>
          <a:prstGeom prst="line">
            <a:avLst/>
          </a:prstGeom>
          <a:ln w="63500" cap="sq">
            <a:solidFill>
              <a:schemeClr val="accent1"/>
            </a:solidFill>
            <a:prstDash val="solid"/>
            <a:miter lim="800000"/>
            <a:headEnd type="none" w="med" len="sm"/>
            <a:tailEnd type="triangle" w="med" len="sm"/>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119" name="TextBox 118"/>
          <p:cNvSpPr txBox="1"/>
          <p:nvPr/>
        </p:nvSpPr>
        <p:spPr>
          <a:xfrm>
            <a:off x="274319" y="1371939"/>
            <a:ext cx="2794103"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Exchange 2010 </a:t>
            </a:r>
          </a:p>
        </p:txBody>
      </p:sp>
      <p:sp>
        <p:nvSpPr>
          <p:cNvPr id="128" name="TextBox 127"/>
          <p:cNvSpPr txBox="1"/>
          <p:nvPr/>
        </p:nvSpPr>
        <p:spPr>
          <a:xfrm>
            <a:off x="3740983" y="5471376"/>
            <a:ext cx="831352" cy="704808"/>
          </a:xfrm>
          <a:prstGeom prst="rect">
            <a:avLst/>
          </a:prstGeom>
          <a:noFill/>
        </p:spPr>
        <p:txBody>
          <a:bodyPr wrap="square" lIns="182880" tIns="146304" rIns="182880" bIns="146304" rtlCol="0">
            <a:spAutoFit/>
          </a:bodyPr>
          <a:lstStyle/>
          <a:p>
            <a:pPr algn="ctr">
              <a:lnSpc>
                <a:spcPct val="90000"/>
              </a:lnSpc>
              <a:spcAft>
                <a:spcPts val="600"/>
              </a:spcAft>
            </a:pPr>
            <a:r>
              <a:rPr lang="en-US" sz="1200" dirty="0" smtClean="0">
                <a:gradFill>
                  <a:gsLst>
                    <a:gs pos="2917">
                      <a:schemeClr val="tx1"/>
                    </a:gs>
                    <a:gs pos="30000">
                      <a:schemeClr val="tx1"/>
                    </a:gs>
                  </a:gsLst>
                  <a:lin ang="5400000" scaled="0"/>
                </a:gradFill>
              </a:rPr>
              <a:t>Notify</a:t>
            </a:r>
          </a:p>
          <a:p>
            <a:pPr algn="ctr">
              <a:lnSpc>
                <a:spcPct val="90000"/>
              </a:lnSpc>
              <a:spcAft>
                <a:spcPts val="600"/>
              </a:spcAft>
            </a:pPr>
            <a:r>
              <a:rPr lang="en-US" sz="1200" dirty="0" smtClean="0">
                <a:gradFill>
                  <a:gsLst>
                    <a:gs pos="2917">
                      <a:schemeClr val="tx1"/>
                    </a:gs>
                    <a:gs pos="30000">
                      <a:schemeClr val="tx1"/>
                    </a:gs>
                  </a:gsLst>
                  <a:lin ang="5400000" scaled="0"/>
                </a:gradFill>
              </a:rPr>
              <a:t>MAPI</a:t>
            </a:r>
          </a:p>
        </p:txBody>
      </p:sp>
      <p:sp>
        <p:nvSpPr>
          <p:cNvPr id="130" name="Can 129"/>
          <p:cNvSpPr/>
          <p:nvPr/>
        </p:nvSpPr>
        <p:spPr>
          <a:xfrm>
            <a:off x="954138" y="5649781"/>
            <a:ext cx="745841" cy="641562"/>
          </a:xfrm>
          <a:prstGeom prst="can">
            <a:avLst/>
          </a:prstGeom>
          <a:solidFill>
            <a:schemeClr val="accent2"/>
          </a:solidFill>
          <a:ln w="25400">
            <a:solidFill>
              <a:schemeClr val="tx1"/>
            </a:solidFill>
          </a:ln>
          <a:effectLst/>
        </p:spPr>
        <p:style>
          <a:lnRef idx="1">
            <a:schemeClr val="dk1"/>
          </a:lnRef>
          <a:fillRef idx="3">
            <a:schemeClr val="dk1"/>
          </a:fillRef>
          <a:effectRef idx="2">
            <a:schemeClr val="dk1"/>
          </a:effectRef>
          <a:fontRef idx="minor">
            <a:schemeClr val="lt1"/>
          </a:fontRef>
        </p:style>
        <p:txBody>
          <a:bodyPr lIns="93258" tIns="46629" rIns="93258" bIns="46629" rtlCol="0" anchor="ctr"/>
          <a:lstStyle/>
          <a:p>
            <a:pPr algn="ctr"/>
            <a:r>
              <a:rPr lang="en-US" dirty="0" smtClean="0">
                <a:solidFill>
                  <a:schemeClr val="bg1"/>
                </a:solidFill>
              </a:rPr>
              <a:t>MBX</a:t>
            </a:r>
            <a:endParaRPr lang="en-US" dirty="0">
              <a:solidFill>
                <a:schemeClr val="bg1"/>
              </a:solidFill>
            </a:endParaRPr>
          </a:p>
        </p:txBody>
      </p:sp>
      <p:sp>
        <p:nvSpPr>
          <p:cNvPr id="88" name="Rounded Rectangle 87"/>
          <p:cNvSpPr/>
          <p:nvPr/>
        </p:nvSpPr>
        <p:spPr>
          <a:xfrm>
            <a:off x="1291837" y="5230836"/>
            <a:ext cx="732290" cy="26646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dirty="0" smtClean="0">
                <a:solidFill>
                  <a:schemeClr val="bg1"/>
                </a:solidFill>
              </a:rPr>
              <a:t>Sub</a:t>
            </a:r>
            <a:endParaRPr lang="en-US" sz="1400" dirty="0">
              <a:solidFill>
                <a:schemeClr val="bg1"/>
              </a:solidFill>
            </a:endParaRPr>
          </a:p>
        </p:txBody>
      </p:sp>
      <p:sp>
        <p:nvSpPr>
          <p:cNvPr id="40" name="Rounded Rectangle 39"/>
          <p:cNvSpPr/>
          <p:nvPr/>
        </p:nvSpPr>
        <p:spPr>
          <a:xfrm>
            <a:off x="3547357" y="5246076"/>
            <a:ext cx="732290" cy="26646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dirty="0" smtClean="0">
                <a:solidFill>
                  <a:schemeClr val="bg1"/>
                </a:solidFill>
              </a:rPr>
              <a:t>Sub</a:t>
            </a:r>
            <a:endParaRPr lang="en-US" sz="1400" dirty="0">
              <a:solidFill>
                <a:schemeClr val="bg1"/>
              </a:solidFill>
            </a:endParaRPr>
          </a:p>
        </p:txBody>
      </p:sp>
      <p:sp>
        <p:nvSpPr>
          <p:cNvPr id="22" name="Straight Connector 1024003"/>
          <p:cNvSpPr>
            <a:spLocks noChangeShapeType="1"/>
          </p:cNvSpPr>
          <p:nvPr/>
        </p:nvSpPr>
        <p:spPr bwMode="auto">
          <a:xfrm rot="16200000">
            <a:off x="3430910" y="5557023"/>
            <a:ext cx="388627" cy="212458"/>
          </a:xfrm>
          <a:prstGeom prst="line">
            <a:avLst/>
          </a:prstGeom>
          <a:ln w="63500" cap="sq">
            <a:solidFill>
              <a:schemeClr val="accent1"/>
            </a:solidFill>
            <a:prstDash val="solid"/>
            <a:miter lim="800000"/>
            <a:headEnd type="none" w="med" len="sm"/>
            <a:tailEnd type="triangle" w="med" len="sm"/>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Tree>
    <p:extLst>
      <p:ext uri="{BB962C8B-B14F-4D97-AF65-F5344CB8AC3E}">
        <p14:creationId xmlns:p14="http://schemas.microsoft.com/office/powerpoint/2010/main" val="22607040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273" y="294081"/>
            <a:ext cx="11889564" cy="917575"/>
          </a:xfrm>
        </p:spPr>
        <p:txBody>
          <a:bodyPr/>
          <a:lstStyle/>
          <a:p>
            <a:r>
              <a:rPr lang="en-US" dirty="0" smtClean="0"/>
              <a:t>Mail Submission Overview</a:t>
            </a:r>
            <a:endParaRPr lang="en-US" dirty="0"/>
          </a:p>
        </p:txBody>
      </p:sp>
      <p:sp>
        <p:nvSpPr>
          <p:cNvPr id="35" name="Rectangle 34"/>
          <p:cNvSpPr/>
          <p:nvPr/>
        </p:nvSpPr>
        <p:spPr>
          <a:xfrm>
            <a:off x="5461977" y="3405823"/>
            <a:ext cx="6827575" cy="335269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58" tIns="46629" rIns="93258" bIns="46629" rtlCol="0" anchor="t"/>
          <a:lstStyle/>
          <a:p>
            <a:r>
              <a:rPr lang="en-US" sz="1836" b="1" dirty="0" smtClean="0">
                <a:latin typeface="+mj-lt"/>
              </a:rPr>
              <a:t>DAG</a:t>
            </a:r>
            <a:endParaRPr lang="en-US" sz="1836" b="1" dirty="0">
              <a:latin typeface="+mj-lt"/>
            </a:endParaRPr>
          </a:p>
        </p:txBody>
      </p:sp>
      <p:pic>
        <p:nvPicPr>
          <p:cNvPr id="37"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069117" y="3641223"/>
            <a:ext cx="930948" cy="2382184"/>
          </a:xfrm>
          <a:prstGeom prst="rect">
            <a:avLst/>
          </a:prstGeom>
          <a:noFill/>
          <a:extLst>
            <a:ext uri="{909E8E84-426E-40DD-AFC4-6F175D3DCCD1}">
              <a14:hiddenFill xmlns:a14="http://schemas.microsoft.com/office/drawing/2010/main">
                <a:solidFill>
                  <a:srgbClr val="FFFFFF"/>
                </a:solidFill>
              </a14:hiddenFill>
            </a:ext>
          </a:extLst>
        </p:spPr>
      </p:pic>
      <p:sp>
        <p:nvSpPr>
          <p:cNvPr id="41" name="Rounded Rectangle 40"/>
          <p:cNvSpPr/>
          <p:nvPr/>
        </p:nvSpPr>
        <p:spPr>
          <a:xfrm>
            <a:off x="6605772" y="4594530"/>
            <a:ext cx="1708353" cy="35783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dirty="0" smtClean="0">
                <a:solidFill>
                  <a:schemeClr val="bg1"/>
                </a:solidFill>
              </a:rPr>
              <a:t>Transport</a:t>
            </a:r>
            <a:endParaRPr lang="en-US" sz="1400" dirty="0">
              <a:solidFill>
                <a:schemeClr val="bg1"/>
              </a:solidFill>
            </a:endParaRPr>
          </a:p>
        </p:txBody>
      </p:sp>
      <p:sp>
        <p:nvSpPr>
          <p:cNvPr id="47" name="Rectangle 46"/>
          <p:cNvSpPr/>
          <p:nvPr/>
        </p:nvSpPr>
        <p:spPr>
          <a:xfrm>
            <a:off x="5433698" y="1977462"/>
            <a:ext cx="6827575" cy="9480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chemeClr val="accent3"/>
              </a:solidFill>
            </a:endParaRPr>
          </a:p>
        </p:txBody>
      </p:sp>
      <p:pic>
        <p:nvPicPr>
          <p:cNvPr id="85"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643320" y="1995438"/>
            <a:ext cx="1585894" cy="886443"/>
          </a:xfrm>
          <a:prstGeom prst="rect">
            <a:avLst/>
          </a:prstGeom>
          <a:noFill/>
          <a:extLst>
            <a:ext uri="{909E8E84-426E-40DD-AFC4-6F175D3DCCD1}">
              <a14:hiddenFill xmlns:a14="http://schemas.microsoft.com/office/drawing/2010/main">
                <a:solidFill>
                  <a:srgbClr val="FFFFFF"/>
                </a:solidFill>
              </a14:hiddenFill>
            </a:ext>
          </a:extLst>
        </p:spPr>
      </p:pic>
      <p:sp>
        <p:nvSpPr>
          <p:cNvPr id="87" name="TextBox 86"/>
          <p:cNvSpPr txBox="1"/>
          <p:nvPr/>
        </p:nvSpPr>
        <p:spPr>
          <a:xfrm>
            <a:off x="8010672" y="2373291"/>
            <a:ext cx="1330067" cy="544765"/>
          </a:xfrm>
          <a:prstGeom prst="rect">
            <a:avLst/>
          </a:prstGeom>
          <a:noFill/>
        </p:spPr>
        <p:txBody>
          <a:bodyPr wrap="square" lIns="182880" tIns="146304" rIns="182880" bIns="146304" rtlCol="0">
            <a:spAutoFit/>
          </a:bodyPr>
          <a:lstStyle/>
          <a:p>
            <a:pPr>
              <a:lnSpc>
                <a:spcPct val="90000"/>
              </a:lnSpc>
              <a:spcAft>
                <a:spcPts val="600"/>
              </a:spcAft>
            </a:pPr>
            <a:r>
              <a:rPr lang="en-US" b="1" dirty="0" smtClean="0">
                <a:solidFill>
                  <a:schemeClr val="accent1"/>
                </a:solidFill>
              </a:rPr>
              <a:t>Internet</a:t>
            </a:r>
          </a:p>
        </p:txBody>
      </p:sp>
      <p:pic>
        <p:nvPicPr>
          <p:cNvPr id="91"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382912" y="3638933"/>
            <a:ext cx="950080" cy="2431139"/>
          </a:xfrm>
          <a:prstGeom prst="rect">
            <a:avLst/>
          </a:prstGeom>
          <a:noFill/>
          <a:extLst>
            <a:ext uri="{909E8E84-426E-40DD-AFC4-6F175D3DCCD1}">
              <a14:hiddenFill xmlns:a14="http://schemas.microsoft.com/office/drawing/2010/main">
                <a:solidFill>
                  <a:srgbClr val="FFFFFF"/>
                </a:solidFill>
              </a14:hiddenFill>
            </a:ext>
          </a:extLst>
        </p:spPr>
      </p:pic>
      <p:sp>
        <p:nvSpPr>
          <p:cNvPr id="92" name="Rounded Rectangle 91"/>
          <p:cNvSpPr/>
          <p:nvPr/>
        </p:nvSpPr>
        <p:spPr>
          <a:xfrm>
            <a:off x="9897290" y="4594530"/>
            <a:ext cx="1708353" cy="35783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dirty="0" smtClean="0">
                <a:solidFill>
                  <a:schemeClr val="bg1"/>
                </a:solidFill>
              </a:rPr>
              <a:t>Transport</a:t>
            </a:r>
            <a:endParaRPr lang="en-US" sz="1400" dirty="0">
              <a:solidFill>
                <a:schemeClr val="bg1"/>
              </a:solidFill>
            </a:endParaRPr>
          </a:p>
        </p:txBody>
      </p:sp>
      <p:sp>
        <p:nvSpPr>
          <p:cNvPr id="95" name="Can 94"/>
          <p:cNvSpPr/>
          <p:nvPr/>
        </p:nvSpPr>
        <p:spPr>
          <a:xfrm>
            <a:off x="10033475" y="6023407"/>
            <a:ext cx="745841" cy="641562"/>
          </a:xfrm>
          <a:prstGeom prst="can">
            <a:avLst/>
          </a:prstGeom>
          <a:solidFill>
            <a:schemeClr val="accent2"/>
          </a:solidFill>
          <a:ln w="25400">
            <a:solidFill>
              <a:schemeClr val="tx1"/>
            </a:solidFill>
          </a:ln>
          <a:effectLst/>
        </p:spPr>
        <p:style>
          <a:lnRef idx="1">
            <a:schemeClr val="dk1"/>
          </a:lnRef>
          <a:fillRef idx="3">
            <a:schemeClr val="dk1"/>
          </a:fillRef>
          <a:effectRef idx="2">
            <a:schemeClr val="dk1"/>
          </a:effectRef>
          <a:fontRef idx="minor">
            <a:schemeClr val="lt1"/>
          </a:fontRef>
        </p:style>
        <p:txBody>
          <a:bodyPr lIns="93258" tIns="46629" rIns="93258" bIns="46629" rtlCol="0" anchor="ctr"/>
          <a:lstStyle/>
          <a:p>
            <a:pPr algn="ctr"/>
            <a:endParaRPr lang="en-US" dirty="0">
              <a:solidFill>
                <a:schemeClr val="bg1"/>
              </a:solidFill>
            </a:endParaRPr>
          </a:p>
        </p:txBody>
      </p:sp>
      <p:pic>
        <p:nvPicPr>
          <p:cNvPr id="96" name="Picture 5" descr="W:\Open Engagements\Productivity\MS-Unified Communications\#1601 BizProd MOD Team Core Content Work\New Iconography\People\GroupOfPeople_060812.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41004"/>
          <a:stretch/>
        </p:blipFill>
        <p:spPr bwMode="auto">
          <a:xfrm>
            <a:off x="9797971" y="5949325"/>
            <a:ext cx="1050151" cy="619459"/>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5" descr="W:\Open Engagements\Productivity\MS-Unified Communications\#1601 BizProd MOD Team Core Content Work\New Iconography\People\GroupOfPeople_060812.png"/>
          <p:cNvPicPr>
            <a:picLocks noChangeAspect="1" noChangeArrowheads="1"/>
          </p:cNvPicPr>
          <p:nvPr/>
        </p:nvPicPr>
        <p:blipFill rotWithShape="1">
          <a:blip r:embed="rId6" cstate="print">
            <a:duotone>
              <a:prstClr val="black"/>
              <a:schemeClr val="accent1">
                <a:tint val="45000"/>
                <a:satMod val="400000"/>
              </a:schemeClr>
            </a:duotone>
            <a:extLst>
              <a:ext uri="{BEBA8EAE-BF5A-486C-A8C5-ECC9F3942E4B}">
                <a14:imgProps xmlns:a14="http://schemas.microsoft.com/office/drawing/2010/main">
                  <a14:imgLayer r:embed="rId7">
                    <a14:imgEffect>
                      <a14:backgroundRemoval t="5776" b="57040" l="9747" r="89892">
                        <a14:foregroundMark x1="41877" y1="57040" x2="41877" y2="57040"/>
                        <a14:foregroundMark x1="48736" y1="44404" x2="48736" y2="44404"/>
                        <a14:foregroundMark x1="57762" y1="48736" x2="57762" y2="48736"/>
                        <a14:foregroundMark x1="57762" y1="39350" x2="57762" y2="39350"/>
                        <a14:foregroundMark x1="63177" y1="55235" x2="63177" y2="55235"/>
                        <a14:foregroundMark x1="48014" y1="14440" x2="48014" y2="14440"/>
                        <a14:backgroundMark x1="25632" y1="37906" x2="25632" y2="37906"/>
                      </a14:backgroundRemoval>
                    </a14:imgEffect>
                  </a14:imgLayer>
                </a14:imgProps>
              </a:ext>
              <a:ext uri="{28A0092B-C50C-407E-A947-70E740481C1C}">
                <a14:useLocalDpi xmlns:a14="http://schemas.microsoft.com/office/drawing/2010/main" val="0"/>
              </a:ext>
            </a:extLst>
          </a:blip>
          <a:srcRect b="41004"/>
          <a:stretch/>
        </p:blipFill>
        <p:spPr bwMode="auto">
          <a:xfrm>
            <a:off x="9798022" y="5947847"/>
            <a:ext cx="1050151" cy="619459"/>
          </a:xfrm>
          <a:prstGeom prst="rect">
            <a:avLst/>
          </a:prstGeom>
          <a:noFill/>
          <a:extLst>
            <a:ext uri="{909E8E84-426E-40DD-AFC4-6F175D3DCCD1}">
              <a14:hiddenFill xmlns:a14="http://schemas.microsoft.com/office/drawing/2010/main">
                <a:solidFill>
                  <a:srgbClr val="FFFFFF"/>
                </a:solidFill>
              </a14:hiddenFill>
            </a:ext>
          </a:extLst>
        </p:spPr>
      </p:pic>
      <p:sp>
        <p:nvSpPr>
          <p:cNvPr id="98" name="Can 97"/>
          <p:cNvSpPr/>
          <p:nvPr/>
        </p:nvSpPr>
        <p:spPr>
          <a:xfrm>
            <a:off x="6681350" y="5890992"/>
            <a:ext cx="745841" cy="641562"/>
          </a:xfrm>
          <a:prstGeom prst="can">
            <a:avLst/>
          </a:prstGeom>
          <a:solidFill>
            <a:schemeClr val="accent2"/>
          </a:solidFill>
          <a:ln w="25400">
            <a:solidFill>
              <a:schemeClr val="tx1"/>
            </a:solidFill>
          </a:ln>
          <a:effectLst/>
        </p:spPr>
        <p:style>
          <a:lnRef idx="1">
            <a:schemeClr val="dk1"/>
          </a:lnRef>
          <a:fillRef idx="3">
            <a:schemeClr val="dk1"/>
          </a:fillRef>
          <a:effectRef idx="2">
            <a:schemeClr val="dk1"/>
          </a:effectRef>
          <a:fontRef idx="minor">
            <a:schemeClr val="lt1"/>
          </a:fontRef>
        </p:style>
        <p:txBody>
          <a:bodyPr lIns="93258" tIns="46629" rIns="93258" bIns="46629" rtlCol="0" anchor="ctr"/>
          <a:lstStyle/>
          <a:p>
            <a:pPr algn="ctr"/>
            <a:r>
              <a:rPr lang="en-US" dirty="0" smtClean="0">
                <a:solidFill>
                  <a:schemeClr val="bg1"/>
                </a:solidFill>
              </a:rPr>
              <a:t>MBX</a:t>
            </a:r>
            <a:endParaRPr lang="en-US" dirty="0">
              <a:solidFill>
                <a:schemeClr val="bg1"/>
              </a:solidFill>
            </a:endParaRPr>
          </a:p>
        </p:txBody>
      </p:sp>
      <p:sp>
        <p:nvSpPr>
          <p:cNvPr id="104" name="Rounded Rectangle 103"/>
          <p:cNvSpPr/>
          <p:nvPr/>
        </p:nvSpPr>
        <p:spPr>
          <a:xfrm>
            <a:off x="6614419" y="3768388"/>
            <a:ext cx="1699706" cy="368947"/>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sz="1200" dirty="0" smtClean="0">
                <a:solidFill>
                  <a:schemeClr val="bg1"/>
                </a:solidFill>
              </a:rPr>
              <a:t>Frontend Transport</a:t>
            </a:r>
            <a:endParaRPr lang="en-US" sz="1050" dirty="0">
              <a:solidFill>
                <a:schemeClr val="bg1"/>
              </a:solidFill>
            </a:endParaRPr>
          </a:p>
        </p:txBody>
      </p:sp>
      <p:sp>
        <p:nvSpPr>
          <p:cNvPr id="120" name="TextBox 119"/>
          <p:cNvSpPr txBox="1"/>
          <p:nvPr/>
        </p:nvSpPr>
        <p:spPr>
          <a:xfrm>
            <a:off x="5250311" y="1347890"/>
            <a:ext cx="2794103"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Exchange 2016 </a:t>
            </a:r>
          </a:p>
        </p:txBody>
      </p:sp>
      <p:sp>
        <p:nvSpPr>
          <p:cNvPr id="90" name="TextBox 89"/>
          <p:cNvSpPr txBox="1"/>
          <p:nvPr/>
        </p:nvSpPr>
        <p:spPr>
          <a:xfrm>
            <a:off x="10431829" y="5642085"/>
            <a:ext cx="831352" cy="461665"/>
          </a:xfrm>
          <a:prstGeom prst="rect">
            <a:avLst/>
          </a:prstGeom>
          <a:noFill/>
        </p:spPr>
        <p:txBody>
          <a:bodyPr wrap="square" lIns="182880" tIns="146304" rIns="182880" bIns="146304" rtlCol="0">
            <a:spAutoFit/>
          </a:bodyPr>
          <a:lstStyle/>
          <a:p>
            <a:pPr algn="ctr">
              <a:lnSpc>
                <a:spcPct val="90000"/>
              </a:lnSpc>
              <a:spcAft>
                <a:spcPts val="600"/>
              </a:spcAft>
            </a:pPr>
            <a:r>
              <a:rPr lang="en-US" sz="1200" dirty="0" smtClean="0">
                <a:gradFill>
                  <a:gsLst>
                    <a:gs pos="2917">
                      <a:schemeClr val="tx1"/>
                    </a:gs>
                    <a:gs pos="30000">
                      <a:schemeClr val="tx1"/>
                    </a:gs>
                  </a:gsLst>
                  <a:lin ang="5400000" scaled="0"/>
                </a:gradFill>
              </a:rPr>
              <a:t>MAPI</a:t>
            </a:r>
          </a:p>
        </p:txBody>
      </p:sp>
      <p:sp>
        <p:nvSpPr>
          <p:cNvPr id="109" name="Rounded Rectangle 108"/>
          <p:cNvSpPr/>
          <p:nvPr/>
        </p:nvSpPr>
        <p:spPr>
          <a:xfrm>
            <a:off x="6595334" y="5326042"/>
            <a:ext cx="1708353" cy="35783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sz="1400" dirty="0" smtClean="0">
                <a:solidFill>
                  <a:schemeClr val="bg1"/>
                </a:solidFill>
              </a:rPr>
              <a:t>Mailbox Transport</a:t>
            </a:r>
            <a:endParaRPr lang="en-US" sz="1100" dirty="0">
              <a:solidFill>
                <a:schemeClr val="bg1"/>
              </a:solidFill>
            </a:endParaRPr>
          </a:p>
        </p:txBody>
      </p:sp>
      <p:sp>
        <p:nvSpPr>
          <p:cNvPr id="110" name="Rounded Rectangle 109"/>
          <p:cNvSpPr/>
          <p:nvPr/>
        </p:nvSpPr>
        <p:spPr>
          <a:xfrm>
            <a:off x="9904286" y="5326042"/>
            <a:ext cx="1708353" cy="35783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sz="1400" dirty="0" smtClean="0">
                <a:solidFill>
                  <a:schemeClr val="bg1"/>
                </a:solidFill>
              </a:rPr>
              <a:t>Mailbox Transport</a:t>
            </a:r>
            <a:endParaRPr lang="en-US" sz="1100" dirty="0">
              <a:solidFill>
                <a:schemeClr val="bg1"/>
              </a:solidFill>
            </a:endParaRPr>
          </a:p>
        </p:txBody>
      </p:sp>
      <p:sp>
        <p:nvSpPr>
          <p:cNvPr id="99" name="Straight Connector 1024003"/>
          <p:cNvSpPr>
            <a:spLocks noChangeShapeType="1"/>
          </p:cNvSpPr>
          <p:nvPr/>
        </p:nvSpPr>
        <p:spPr bwMode="auto">
          <a:xfrm rot="16200000" flipV="1">
            <a:off x="10211007" y="5960088"/>
            <a:ext cx="606468" cy="2510"/>
          </a:xfrm>
          <a:prstGeom prst="line">
            <a:avLst/>
          </a:prstGeom>
          <a:ln w="63500" cap="sq">
            <a:solidFill>
              <a:schemeClr val="accent5"/>
            </a:solidFill>
            <a:prstDash val="solid"/>
            <a:miter lim="800000"/>
            <a:headEnd type="triangle" w="med" len="med"/>
            <a:tailEnd type="none" w="med" len="med"/>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78" name="Rectangle 77"/>
          <p:cNvSpPr/>
          <p:nvPr/>
        </p:nvSpPr>
        <p:spPr>
          <a:xfrm>
            <a:off x="433567" y="3444399"/>
            <a:ext cx="1194468" cy="9879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pic>
        <p:nvPicPr>
          <p:cNvPr id="80"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89251" y="3507319"/>
            <a:ext cx="433894" cy="881818"/>
          </a:xfrm>
          <a:prstGeom prst="rect">
            <a:avLst/>
          </a:prstGeom>
          <a:solidFill>
            <a:schemeClr val="accent2"/>
          </a:solidFill>
          <a:extLst/>
        </p:spPr>
      </p:pic>
      <p:sp>
        <p:nvSpPr>
          <p:cNvPr id="93" name="Rectangle 92"/>
          <p:cNvSpPr/>
          <p:nvPr/>
        </p:nvSpPr>
        <p:spPr>
          <a:xfrm>
            <a:off x="412544" y="4960919"/>
            <a:ext cx="4003400" cy="140574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58" tIns="46629" rIns="93258" bIns="46629" rtlCol="0" anchor="t"/>
          <a:lstStyle/>
          <a:p>
            <a:r>
              <a:rPr lang="en-US" sz="1836" b="1" dirty="0" smtClean="0">
                <a:latin typeface="+mj-lt"/>
              </a:rPr>
              <a:t>DAG</a:t>
            </a:r>
            <a:endParaRPr lang="en-US" sz="1836" b="1" dirty="0">
              <a:latin typeface="+mj-lt"/>
            </a:endParaRPr>
          </a:p>
        </p:txBody>
      </p:sp>
      <p:pic>
        <p:nvPicPr>
          <p:cNvPr id="94"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633004" y="5030408"/>
            <a:ext cx="479573" cy="1227169"/>
          </a:xfrm>
          <a:prstGeom prst="rect">
            <a:avLst/>
          </a:prstGeom>
          <a:noFill/>
          <a:extLst>
            <a:ext uri="{909E8E84-426E-40DD-AFC4-6F175D3DCCD1}">
              <a14:hiddenFill xmlns:a14="http://schemas.microsoft.com/office/drawing/2010/main">
                <a:solidFill>
                  <a:srgbClr val="FFFFFF"/>
                </a:solidFill>
              </a14:hiddenFill>
            </a:ext>
          </a:extLst>
        </p:spPr>
      </p:pic>
      <p:sp>
        <p:nvSpPr>
          <p:cNvPr id="106" name="Rounded Rectangle 105"/>
          <p:cNvSpPr/>
          <p:nvPr/>
        </p:nvSpPr>
        <p:spPr>
          <a:xfrm>
            <a:off x="494268" y="3675149"/>
            <a:ext cx="830035" cy="35783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dirty="0" smtClean="0">
                <a:solidFill>
                  <a:schemeClr val="bg1"/>
                </a:solidFill>
              </a:rPr>
              <a:t>HUB</a:t>
            </a:r>
            <a:endParaRPr lang="en-US" sz="1400" dirty="0">
              <a:solidFill>
                <a:schemeClr val="bg1"/>
              </a:solidFill>
            </a:endParaRPr>
          </a:p>
        </p:txBody>
      </p:sp>
      <p:sp>
        <p:nvSpPr>
          <p:cNvPr id="107" name="Rectangle 106"/>
          <p:cNvSpPr/>
          <p:nvPr/>
        </p:nvSpPr>
        <p:spPr>
          <a:xfrm>
            <a:off x="3139975" y="3449659"/>
            <a:ext cx="1194468" cy="9879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pic>
        <p:nvPicPr>
          <p:cNvPr id="111"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795659" y="3512579"/>
            <a:ext cx="433894" cy="881818"/>
          </a:xfrm>
          <a:prstGeom prst="rect">
            <a:avLst/>
          </a:prstGeom>
          <a:solidFill>
            <a:schemeClr val="accent2"/>
          </a:solidFill>
          <a:extLst/>
        </p:spPr>
      </p:pic>
      <p:sp>
        <p:nvSpPr>
          <p:cNvPr id="112" name="Rounded Rectangle 111"/>
          <p:cNvSpPr/>
          <p:nvPr/>
        </p:nvSpPr>
        <p:spPr>
          <a:xfrm>
            <a:off x="3200676" y="3680409"/>
            <a:ext cx="830035" cy="35783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dirty="0" smtClean="0">
                <a:solidFill>
                  <a:schemeClr val="bg1"/>
                </a:solidFill>
              </a:rPr>
              <a:t>HUB</a:t>
            </a:r>
            <a:endParaRPr lang="en-US" sz="1400" dirty="0">
              <a:solidFill>
                <a:schemeClr val="bg1"/>
              </a:solidFill>
            </a:endParaRPr>
          </a:p>
        </p:txBody>
      </p:sp>
      <p:sp>
        <p:nvSpPr>
          <p:cNvPr id="113" name="Straight Connector 1024003"/>
          <p:cNvSpPr>
            <a:spLocks noChangeShapeType="1"/>
          </p:cNvSpPr>
          <p:nvPr/>
        </p:nvSpPr>
        <p:spPr bwMode="auto">
          <a:xfrm rot="16200000">
            <a:off x="3428319" y="3167813"/>
            <a:ext cx="534320" cy="1"/>
          </a:xfrm>
          <a:prstGeom prst="line">
            <a:avLst/>
          </a:prstGeom>
          <a:ln w="63500" cap="sq">
            <a:solidFill>
              <a:schemeClr val="accent1"/>
            </a:solidFill>
            <a:prstDash val="solid"/>
            <a:miter lim="800000"/>
            <a:headEnd type="none" w="med" len="sm"/>
            <a:tailEnd type="triangle" w="med" len="sm"/>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114" name="Rectangle 113"/>
          <p:cNvSpPr/>
          <p:nvPr/>
        </p:nvSpPr>
        <p:spPr>
          <a:xfrm>
            <a:off x="433567" y="1952849"/>
            <a:ext cx="3900681" cy="9480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chemeClr val="accent3"/>
              </a:solidFill>
            </a:endParaRPr>
          </a:p>
        </p:txBody>
      </p:sp>
      <p:sp>
        <p:nvSpPr>
          <p:cNvPr id="115" name="TextBox 114"/>
          <p:cNvSpPr txBox="1"/>
          <p:nvPr/>
        </p:nvSpPr>
        <p:spPr>
          <a:xfrm>
            <a:off x="3009030" y="2995621"/>
            <a:ext cx="811840" cy="467416"/>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SMTP</a:t>
            </a:r>
          </a:p>
        </p:txBody>
      </p:sp>
      <p:pic>
        <p:nvPicPr>
          <p:cNvPr id="116"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626951" y="1967712"/>
            <a:ext cx="1585894" cy="886443"/>
          </a:xfrm>
          <a:prstGeom prst="rect">
            <a:avLst/>
          </a:prstGeom>
          <a:noFill/>
          <a:extLst>
            <a:ext uri="{909E8E84-426E-40DD-AFC4-6F175D3DCCD1}">
              <a14:hiddenFill xmlns:a14="http://schemas.microsoft.com/office/drawing/2010/main">
                <a:solidFill>
                  <a:srgbClr val="FFFFFF"/>
                </a:solidFill>
              </a14:hiddenFill>
            </a:ext>
          </a:extLst>
        </p:spPr>
      </p:pic>
      <p:cxnSp>
        <p:nvCxnSpPr>
          <p:cNvPr id="117" name="Straight Connector 116"/>
          <p:cNvCxnSpPr/>
          <p:nvPr/>
        </p:nvCxnSpPr>
        <p:spPr>
          <a:xfrm>
            <a:off x="4857892" y="1737783"/>
            <a:ext cx="0" cy="491884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18" name="Picture 117"/>
          <p:cNvPicPr>
            <a:picLocks noChangeAspect="1" noChangeArrowheads="1"/>
          </p:cNvPicPr>
          <p:nvPr/>
        </p:nvPicPr>
        <p:blipFill>
          <a:blip r:embed="rId8" cstate="print">
            <a:duotone>
              <a:schemeClr val="accent3">
                <a:shade val="45000"/>
                <a:satMod val="135000"/>
              </a:schemeClr>
              <a:prstClr val="white"/>
            </a:duotone>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3778117" y="3135034"/>
            <a:ext cx="279510" cy="191839"/>
          </a:xfrm>
          <a:prstGeom prst="rect">
            <a:avLst/>
          </a:prstGeom>
          <a:noFill/>
          <a:extLst/>
        </p:spPr>
      </p:pic>
      <p:sp>
        <p:nvSpPr>
          <p:cNvPr id="124" name="TextBox 123"/>
          <p:cNvSpPr txBox="1"/>
          <p:nvPr/>
        </p:nvSpPr>
        <p:spPr>
          <a:xfrm>
            <a:off x="1994303" y="2345565"/>
            <a:ext cx="1330067" cy="544765"/>
          </a:xfrm>
          <a:prstGeom prst="rect">
            <a:avLst/>
          </a:prstGeom>
          <a:noFill/>
        </p:spPr>
        <p:txBody>
          <a:bodyPr wrap="square" lIns="182880" tIns="146304" rIns="182880" bIns="146304" rtlCol="0">
            <a:spAutoFit/>
          </a:bodyPr>
          <a:lstStyle/>
          <a:p>
            <a:pPr>
              <a:lnSpc>
                <a:spcPct val="90000"/>
              </a:lnSpc>
              <a:spcAft>
                <a:spcPts val="600"/>
              </a:spcAft>
            </a:pPr>
            <a:r>
              <a:rPr lang="en-US" b="1" dirty="0" smtClean="0">
                <a:solidFill>
                  <a:schemeClr val="accent1"/>
                </a:solidFill>
              </a:rPr>
              <a:t>Internet</a:t>
            </a:r>
          </a:p>
        </p:txBody>
      </p:sp>
      <p:pic>
        <p:nvPicPr>
          <p:cNvPr id="125"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459567" y="5044525"/>
            <a:ext cx="479573" cy="1227169"/>
          </a:xfrm>
          <a:prstGeom prst="rect">
            <a:avLst/>
          </a:prstGeom>
          <a:noFill/>
          <a:extLst>
            <a:ext uri="{909E8E84-426E-40DD-AFC4-6F175D3DCCD1}">
              <a14:hiddenFill xmlns:a14="http://schemas.microsoft.com/office/drawing/2010/main">
                <a:solidFill>
                  <a:srgbClr val="FFFFFF"/>
                </a:solidFill>
              </a14:hiddenFill>
            </a:ext>
          </a:extLst>
        </p:spPr>
      </p:pic>
      <p:sp>
        <p:nvSpPr>
          <p:cNvPr id="126" name="Can 125"/>
          <p:cNvSpPr/>
          <p:nvPr/>
        </p:nvSpPr>
        <p:spPr>
          <a:xfrm>
            <a:off x="2783275" y="5658109"/>
            <a:ext cx="745841" cy="641562"/>
          </a:xfrm>
          <a:prstGeom prst="can">
            <a:avLst/>
          </a:prstGeom>
          <a:solidFill>
            <a:schemeClr val="accent2"/>
          </a:solidFill>
          <a:ln w="25400">
            <a:solidFill>
              <a:schemeClr val="tx1"/>
            </a:solidFill>
          </a:ln>
          <a:effectLst/>
        </p:spPr>
        <p:style>
          <a:lnRef idx="1">
            <a:schemeClr val="dk1"/>
          </a:lnRef>
          <a:fillRef idx="3">
            <a:schemeClr val="dk1"/>
          </a:fillRef>
          <a:effectRef idx="2">
            <a:schemeClr val="dk1"/>
          </a:effectRef>
          <a:fontRef idx="minor">
            <a:schemeClr val="lt1"/>
          </a:fontRef>
        </p:style>
        <p:txBody>
          <a:bodyPr lIns="93258" tIns="46629" rIns="93258" bIns="46629" rtlCol="0" anchor="ctr"/>
          <a:lstStyle/>
          <a:p>
            <a:pPr algn="ctr"/>
            <a:endParaRPr lang="en-US" dirty="0">
              <a:solidFill>
                <a:schemeClr val="bg1"/>
              </a:solidFill>
            </a:endParaRPr>
          </a:p>
        </p:txBody>
      </p:sp>
      <p:pic>
        <p:nvPicPr>
          <p:cNvPr id="131" name="Picture 5" descr="W:\Open Engagements\Productivity\MS-Unified Communications\#1601 BizProd MOD Team Core Content Work\New Iconography\People\GroupOfPeople_060812.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41004"/>
          <a:stretch/>
        </p:blipFill>
        <p:spPr bwMode="auto">
          <a:xfrm>
            <a:off x="2547771" y="5584027"/>
            <a:ext cx="1050151" cy="619459"/>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5" descr="W:\Open Engagements\Productivity\MS-Unified Communications\#1601 BizProd MOD Team Core Content Work\New Iconography\People\GroupOfPeople_060812.png"/>
          <p:cNvPicPr>
            <a:picLocks noChangeAspect="1" noChangeArrowheads="1"/>
          </p:cNvPicPr>
          <p:nvPr/>
        </p:nvPicPr>
        <p:blipFill rotWithShape="1">
          <a:blip r:embed="rId6" cstate="print">
            <a:duotone>
              <a:prstClr val="black"/>
              <a:schemeClr val="accent1">
                <a:tint val="45000"/>
                <a:satMod val="400000"/>
              </a:schemeClr>
            </a:duotone>
            <a:extLst>
              <a:ext uri="{BEBA8EAE-BF5A-486C-A8C5-ECC9F3942E4B}">
                <a14:imgProps xmlns:a14="http://schemas.microsoft.com/office/drawing/2010/main">
                  <a14:imgLayer r:embed="rId7">
                    <a14:imgEffect>
                      <a14:backgroundRemoval t="5776" b="57040" l="9747" r="89892">
                        <a14:foregroundMark x1="41877" y1="57040" x2="41877" y2="57040"/>
                        <a14:foregroundMark x1="48736" y1="44404" x2="48736" y2="44404"/>
                        <a14:foregroundMark x1="57762" y1="48736" x2="57762" y2="48736"/>
                        <a14:foregroundMark x1="57762" y1="39350" x2="57762" y2="39350"/>
                        <a14:foregroundMark x1="63177" y1="55235" x2="63177" y2="55235"/>
                        <a14:foregroundMark x1="48014" y1="14440" x2="48014" y2="14440"/>
                        <a14:backgroundMark x1="25632" y1="37906" x2="25632" y2="37906"/>
                      </a14:backgroundRemoval>
                    </a14:imgEffect>
                  </a14:imgLayer>
                </a14:imgProps>
              </a:ext>
              <a:ext uri="{28A0092B-C50C-407E-A947-70E740481C1C}">
                <a14:useLocalDpi xmlns:a14="http://schemas.microsoft.com/office/drawing/2010/main" val="0"/>
              </a:ext>
            </a:extLst>
          </a:blip>
          <a:srcRect b="41004"/>
          <a:stretch/>
        </p:blipFill>
        <p:spPr bwMode="auto">
          <a:xfrm>
            <a:off x="2547822" y="5582549"/>
            <a:ext cx="1050151" cy="619459"/>
          </a:xfrm>
          <a:prstGeom prst="rect">
            <a:avLst/>
          </a:prstGeom>
          <a:noFill/>
          <a:extLst>
            <a:ext uri="{909E8E84-426E-40DD-AFC4-6F175D3DCCD1}">
              <a14:hiddenFill xmlns:a14="http://schemas.microsoft.com/office/drawing/2010/main">
                <a:solidFill>
                  <a:srgbClr val="FFFFFF"/>
                </a:solidFill>
              </a14:hiddenFill>
            </a:ext>
          </a:extLst>
        </p:spPr>
      </p:pic>
      <p:sp>
        <p:nvSpPr>
          <p:cNvPr id="133" name="TextBox 132"/>
          <p:cNvSpPr txBox="1"/>
          <p:nvPr/>
        </p:nvSpPr>
        <p:spPr>
          <a:xfrm>
            <a:off x="3615693" y="4454398"/>
            <a:ext cx="811840"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MAPI</a:t>
            </a:r>
          </a:p>
        </p:txBody>
      </p:sp>
      <p:sp>
        <p:nvSpPr>
          <p:cNvPr id="135" name="Straight Connector 1024003"/>
          <p:cNvSpPr>
            <a:spLocks noChangeShapeType="1"/>
          </p:cNvSpPr>
          <p:nvPr/>
        </p:nvSpPr>
        <p:spPr bwMode="auto">
          <a:xfrm rot="16200000" flipH="1" flipV="1">
            <a:off x="3469429" y="4726518"/>
            <a:ext cx="528546" cy="1"/>
          </a:xfrm>
          <a:prstGeom prst="line">
            <a:avLst/>
          </a:prstGeom>
          <a:ln w="63500" cap="sq">
            <a:solidFill>
              <a:schemeClr val="accent1"/>
            </a:solidFill>
            <a:prstDash val="solid"/>
            <a:miter lim="800000"/>
            <a:headEnd type="none" w="med" len="sm"/>
            <a:tailEnd type="triangle" w="med" len="sm"/>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136" name="TextBox 135"/>
          <p:cNvSpPr txBox="1"/>
          <p:nvPr/>
        </p:nvSpPr>
        <p:spPr>
          <a:xfrm>
            <a:off x="274319" y="1371939"/>
            <a:ext cx="2794103"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Exchange 2010 </a:t>
            </a:r>
          </a:p>
        </p:txBody>
      </p:sp>
      <p:sp>
        <p:nvSpPr>
          <p:cNvPr id="137" name="TextBox 136"/>
          <p:cNvSpPr txBox="1"/>
          <p:nvPr/>
        </p:nvSpPr>
        <p:spPr>
          <a:xfrm>
            <a:off x="3740983" y="5471376"/>
            <a:ext cx="831352" cy="704808"/>
          </a:xfrm>
          <a:prstGeom prst="rect">
            <a:avLst/>
          </a:prstGeom>
          <a:noFill/>
        </p:spPr>
        <p:txBody>
          <a:bodyPr wrap="square" lIns="182880" tIns="146304" rIns="182880" bIns="146304" rtlCol="0">
            <a:spAutoFit/>
          </a:bodyPr>
          <a:lstStyle/>
          <a:p>
            <a:pPr algn="ctr">
              <a:lnSpc>
                <a:spcPct val="90000"/>
              </a:lnSpc>
              <a:spcAft>
                <a:spcPts val="600"/>
              </a:spcAft>
            </a:pPr>
            <a:r>
              <a:rPr lang="en-US" sz="1200" dirty="0" smtClean="0">
                <a:gradFill>
                  <a:gsLst>
                    <a:gs pos="2917">
                      <a:schemeClr val="tx1"/>
                    </a:gs>
                    <a:gs pos="30000">
                      <a:schemeClr val="tx1"/>
                    </a:gs>
                  </a:gsLst>
                  <a:lin ang="5400000" scaled="0"/>
                </a:gradFill>
              </a:rPr>
              <a:t>Notify</a:t>
            </a:r>
          </a:p>
          <a:p>
            <a:pPr algn="ctr">
              <a:lnSpc>
                <a:spcPct val="90000"/>
              </a:lnSpc>
              <a:spcAft>
                <a:spcPts val="600"/>
              </a:spcAft>
            </a:pPr>
            <a:r>
              <a:rPr lang="en-US" sz="1200" dirty="0" smtClean="0">
                <a:gradFill>
                  <a:gsLst>
                    <a:gs pos="2917">
                      <a:schemeClr val="tx1"/>
                    </a:gs>
                    <a:gs pos="30000">
                      <a:schemeClr val="tx1"/>
                    </a:gs>
                  </a:gsLst>
                  <a:lin ang="5400000" scaled="0"/>
                </a:gradFill>
              </a:rPr>
              <a:t>MAPI</a:t>
            </a:r>
          </a:p>
        </p:txBody>
      </p:sp>
      <p:sp>
        <p:nvSpPr>
          <p:cNvPr id="138" name="Can 137"/>
          <p:cNvSpPr/>
          <p:nvPr/>
        </p:nvSpPr>
        <p:spPr>
          <a:xfrm>
            <a:off x="954138" y="5649781"/>
            <a:ext cx="745841" cy="641562"/>
          </a:xfrm>
          <a:prstGeom prst="can">
            <a:avLst/>
          </a:prstGeom>
          <a:solidFill>
            <a:schemeClr val="accent2"/>
          </a:solidFill>
          <a:ln w="25400">
            <a:solidFill>
              <a:schemeClr val="tx1"/>
            </a:solidFill>
          </a:ln>
          <a:effectLst/>
        </p:spPr>
        <p:style>
          <a:lnRef idx="1">
            <a:schemeClr val="dk1"/>
          </a:lnRef>
          <a:fillRef idx="3">
            <a:schemeClr val="dk1"/>
          </a:fillRef>
          <a:effectRef idx="2">
            <a:schemeClr val="dk1"/>
          </a:effectRef>
          <a:fontRef idx="minor">
            <a:schemeClr val="lt1"/>
          </a:fontRef>
        </p:style>
        <p:txBody>
          <a:bodyPr lIns="93258" tIns="46629" rIns="93258" bIns="46629" rtlCol="0" anchor="ctr"/>
          <a:lstStyle/>
          <a:p>
            <a:pPr algn="ctr"/>
            <a:r>
              <a:rPr lang="en-US" dirty="0" smtClean="0">
                <a:solidFill>
                  <a:schemeClr val="bg1"/>
                </a:solidFill>
              </a:rPr>
              <a:t>MBX</a:t>
            </a:r>
            <a:endParaRPr lang="en-US" dirty="0">
              <a:solidFill>
                <a:schemeClr val="bg1"/>
              </a:solidFill>
            </a:endParaRPr>
          </a:p>
        </p:txBody>
      </p:sp>
      <p:sp>
        <p:nvSpPr>
          <p:cNvPr id="139" name="Rounded Rectangle 138"/>
          <p:cNvSpPr/>
          <p:nvPr/>
        </p:nvSpPr>
        <p:spPr>
          <a:xfrm>
            <a:off x="1291837" y="5230836"/>
            <a:ext cx="732290" cy="26646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dirty="0" smtClean="0">
                <a:solidFill>
                  <a:schemeClr val="bg1"/>
                </a:solidFill>
              </a:rPr>
              <a:t>Sub</a:t>
            </a:r>
            <a:endParaRPr lang="en-US" sz="1400" dirty="0">
              <a:solidFill>
                <a:schemeClr val="bg1"/>
              </a:solidFill>
            </a:endParaRPr>
          </a:p>
        </p:txBody>
      </p:sp>
      <p:sp>
        <p:nvSpPr>
          <p:cNvPr id="140" name="Rounded Rectangle 139"/>
          <p:cNvSpPr/>
          <p:nvPr/>
        </p:nvSpPr>
        <p:spPr>
          <a:xfrm>
            <a:off x="3547357" y="5246076"/>
            <a:ext cx="732290" cy="26646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dirty="0" smtClean="0">
                <a:solidFill>
                  <a:schemeClr val="bg1"/>
                </a:solidFill>
              </a:rPr>
              <a:t>Sub</a:t>
            </a:r>
            <a:endParaRPr lang="en-US" sz="1400" dirty="0">
              <a:solidFill>
                <a:schemeClr val="bg1"/>
              </a:solidFill>
            </a:endParaRPr>
          </a:p>
        </p:txBody>
      </p:sp>
      <p:sp>
        <p:nvSpPr>
          <p:cNvPr id="141" name="Straight Connector 1024003"/>
          <p:cNvSpPr>
            <a:spLocks noChangeShapeType="1"/>
          </p:cNvSpPr>
          <p:nvPr/>
        </p:nvSpPr>
        <p:spPr bwMode="auto">
          <a:xfrm rot="16200000">
            <a:off x="3430910" y="5557023"/>
            <a:ext cx="388627" cy="212458"/>
          </a:xfrm>
          <a:prstGeom prst="line">
            <a:avLst/>
          </a:prstGeom>
          <a:ln w="63500" cap="sq">
            <a:solidFill>
              <a:schemeClr val="accent1"/>
            </a:solidFill>
            <a:prstDash val="solid"/>
            <a:miter lim="800000"/>
            <a:headEnd type="none" w="med" len="sm"/>
            <a:tailEnd type="triangle" w="med" len="sm"/>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64" name="Rounded Rectangle 63"/>
          <p:cNvSpPr/>
          <p:nvPr/>
        </p:nvSpPr>
        <p:spPr>
          <a:xfrm>
            <a:off x="9864419" y="3768388"/>
            <a:ext cx="1699706" cy="368947"/>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sz="1200" dirty="0" smtClean="0">
                <a:solidFill>
                  <a:schemeClr val="bg1"/>
                </a:solidFill>
              </a:rPr>
              <a:t>Frontend Transport</a:t>
            </a:r>
            <a:endParaRPr lang="en-US" sz="1050" dirty="0">
              <a:solidFill>
                <a:schemeClr val="bg1"/>
              </a:solidFill>
            </a:endParaRPr>
          </a:p>
        </p:txBody>
      </p:sp>
    </p:spTree>
    <p:extLst>
      <p:ext uri="{BB962C8B-B14F-4D97-AF65-F5344CB8AC3E}">
        <p14:creationId xmlns:p14="http://schemas.microsoft.com/office/powerpoint/2010/main" val="3632817164"/>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273" y="294081"/>
            <a:ext cx="11889564" cy="917575"/>
          </a:xfrm>
        </p:spPr>
        <p:txBody>
          <a:bodyPr/>
          <a:lstStyle/>
          <a:p>
            <a:r>
              <a:rPr lang="en-US" dirty="0" smtClean="0"/>
              <a:t>Mail Submission Overview</a:t>
            </a:r>
            <a:endParaRPr lang="en-US" dirty="0"/>
          </a:p>
        </p:txBody>
      </p:sp>
      <p:sp>
        <p:nvSpPr>
          <p:cNvPr id="35" name="Rectangle 34"/>
          <p:cNvSpPr/>
          <p:nvPr/>
        </p:nvSpPr>
        <p:spPr>
          <a:xfrm>
            <a:off x="5461977" y="3405823"/>
            <a:ext cx="6827575" cy="335269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58" tIns="46629" rIns="93258" bIns="46629" rtlCol="0" anchor="t"/>
          <a:lstStyle/>
          <a:p>
            <a:r>
              <a:rPr lang="en-US" sz="1836" b="1" dirty="0" smtClean="0">
                <a:latin typeface="+mj-lt"/>
              </a:rPr>
              <a:t>DAG</a:t>
            </a:r>
            <a:endParaRPr lang="en-US" sz="1836" b="1" dirty="0">
              <a:latin typeface="+mj-lt"/>
            </a:endParaRPr>
          </a:p>
        </p:txBody>
      </p:sp>
      <p:pic>
        <p:nvPicPr>
          <p:cNvPr id="37"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069117" y="3641223"/>
            <a:ext cx="930948" cy="2382184"/>
          </a:xfrm>
          <a:prstGeom prst="rect">
            <a:avLst/>
          </a:prstGeom>
          <a:noFill/>
          <a:extLst>
            <a:ext uri="{909E8E84-426E-40DD-AFC4-6F175D3DCCD1}">
              <a14:hiddenFill xmlns:a14="http://schemas.microsoft.com/office/drawing/2010/main">
                <a:solidFill>
                  <a:srgbClr val="FFFFFF"/>
                </a:solidFill>
              </a14:hiddenFill>
            </a:ext>
          </a:extLst>
        </p:spPr>
      </p:pic>
      <p:sp>
        <p:nvSpPr>
          <p:cNvPr id="41" name="Rounded Rectangle 40"/>
          <p:cNvSpPr/>
          <p:nvPr/>
        </p:nvSpPr>
        <p:spPr>
          <a:xfrm>
            <a:off x="6605772" y="4594530"/>
            <a:ext cx="1708353" cy="35783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dirty="0" smtClean="0">
                <a:solidFill>
                  <a:schemeClr val="bg1"/>
                </a:solidFill>
              </a:rPr>
              <a:t>Transport</a:t>
            </a:r>
            <a:endParaRPr lang="en-US" sz="1400" dirty="0">
              <a:solidFill>
                <a:schemeClr val="bg1"/>
              </a:solidFill>
            </a:endParaRPr>
          </a:p>
        </p:txBody>
      </p:sp>
      <p:sp>
        <p:nvSpPr>
          <p:cNvPr id="47" name="Rectangle 46"/>
          <p:cNvSpPr/>
          <p:nvPr/>
        </p:nvSpPr>
        <p:spPr>
          <a:xfrm>
            <a:off x="5433698" y="1977462"/>
            <a:ext cx="6827575" cy="9480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chemeClr val="accent3"/>
              </a:solidFill>
            </a:endParaRPr>
          </a:p>
        </p:txBody>
      </p:sp>
      <p:pic>
        <p:nvPicPr>
          <p:cNvPr id="85"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643320" y="1995438"/>
            <a:ext cx="1585894" cy="886443"/>
          </a:xfrm>
          <a:prstGeom prst="rect">
            <a:avLst/>
          </a:prstGeom>
          <a:noFill/>
          <a:extLst>
            <a:ext uri="{909E8E84-426E-40DD-AFC4-6F175D3DCCD1}">
              <a14:hiddenFill xmlns:a14="http://schemas.microsoft.com/office/drawing/2010/main">
                <a:solidFill>
                  <a:srgbClr val="FFFFFF"/>
                </a:solidFill>
              </a14:hiddenFill>
            </a:ext>
          </a:extLst>
        </p:spPr>
      </p:pic>
      <p:sp>
        <p:nvSpPr>
          <p:cNvPr id="87" name="TextBox 86"/>
          <p:cNvSpPr txBox="1"/>
          <p:nvPr/>
        </p:nvSpPr>
        <p:spPr>
          <a:xfrm>
            <a:off x="8010672" y="2373291"/>
            <a:ext cx="1330067" cy="544765"/>
          </a:xfrm>
          <a:prstGeom prst="rect">
            <a:avLst/>
          </a:prstGeom>
          <a:noFill/>
        </p:spPr>
        <p:txBody>
          <a:bodyPr wrap="square" lIns="182880" tIns="146304" rIns="182880" bIns="146304" rtlCol="0">
            <a:spAutoFit/>
          </a:bodyPr>
          <a:lstStyle/>
          <a:p>
            <a:pPr>
              <a:lnSpc>
                <a:spcPct val="90000"/>
              </a:lnSpc>
              <a:spcAft>
                <a:spcPts val="600"/>
              </a:spcAft>
            </a:pPr>
            <a:r>
              <a:rPr lang="en-US" b="1" dirty="0" smtClean="0">
                <a:solidFill>
                  <a:schemeClr val="accent1"/>
                </a:solidFill>
              </a:rPr>
              <a:t>Internet</a:t>
            </a:r>
          </a:p>
        </p:txBody>
      </p:sp>
      <p:pic>
        <p:nvPicPr>
          <p:cNvPr id="91"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382912" y="3638933"/>
            <a:ext cx="950080" cy="2431139"/>
          </a:xfrm>
          <a:prstGeom prst="rect">
            <a:avLst/>
          </a:prstGeom>
          <a:noFill/>
          <a:extLst>
            <a:ext uri="{909E8E84-426E-40DD-AFC4-6F175D3DCCD1}">
              <a14:hiddenFill xmlns:a14="http://schemas.microsoft.com/office/drawing/2010/main">
                <a:solidFill>
                  <a:srgbClr val="FFFFFF"/>
                </a:solidFill>
              </a14:hiddenFill>
            </a:ext>
          </a:extLst>
        </p:spPr>
      </p:pic>
      <p:sp>
        <p:nvSpPr>
          <p:cNvPr id="92" name="Rounded Rectangle 91"/>
          <p:cNvSpPr/>
          <p:nvPr/>
        </p:nvSpPr>
        <p:spPr>
          <a:xfrm>
            <a:off x="9897290" y="4594530"/>
            <a:ext cx="1708353" cy="35783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dirty="0" smtClean="0">
                <a:solidFill>
                  <a:schemeClr val="bg1"/>
                </a:solidFill>
              </a:rPr>
              <a:t>Transport</a:t>
            </a:r>
            <a:endParaRPr lang="en-US" sz="1400" dirty="0">
              <a:solidFill>
                <a:schemeClr val="bg1"/>
              </a:solidFill>
            </a:endParaRPr>
          </a:p>
        </p:txBody>
      </p:sp>
      <p:sp>
        <p:nvSpPr>
          <p:cNvPr id="95" name="Can 94"/>
          <p:cNvSpPr/>
          <p:nvPr/>
        </p:nvSpPr>
        <p:spPr>
          <a:xfrm>
            <a:off x="10033475" y="6023407"/>
            <a:ext cx="745841" cy="641562"/>
          </a:xfrm>
          <a:prstGeom prst="can">
            <a:avLst/>
          </a:prstGeom>
          <a:solidFill>
            <a:schemeClr val="accent2"/>
          </a:solidFill>
          <a:ln w="25400">
            <a:solidFill>
              <a:schemeClr val="tx1"/>
            </a:solidFill>
          </a:ln>
          <a:effectLst/>
        </p:spPr>
        <p:style>
          <a:lnRef idx="1">
            <a:schemeClr val="dk1"/>
          </a:lnRef>
          <a:fillRef idx="3">
            <a:schemeClr val="dk1"/>
          </a:fillRef>
          <a:effectRef idx="2">
            <a:schemeClr val="dk1"/>
          </a:effectRef>
          <a:fontRef idx="minor">
            <a:schemeClr val="lt1"/>
          </a:fontRef>
        </p:style>
        <p:txBody>
          <a:bodyPr lIns="93258" tIns="46629" rIns="93258" bIns="46629" rtlCol="0" anchor="ctr"/>
          <a:lstStyle/>
          <a:p>
            <a:pPr algn="ctr"/>
            <a:endParaRPr lang="en-US" dirty="0">
              <a:solidFill>
                <a:schemeClr val="bg1"/>
              </a:solidFill>
            </a:endParaRPr>
          </a:p>
        </p:txBody>
      </p:sp>
      <p:pic>
        <p:nvPicPr>
          <p:cNvPr id="96" name="Picture 5" descr="W:\Open Engagements\Productivity\MS-Unified Communications\#1601 BizProd MOD Team Core Content Work\New Iconography\People\GroupOfPeople_060812.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41004"/>
          <a:stretch/>
        </p:blipFill>
        <p:spPr bwMode="auto">
          <a:xfrm>
            <a:off x="9797971" y="5949325"/>
            <a:ext cx="1050151" cy="619459"/>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5" descr="W:\Open Engagements\Productivity\MS-Unified Communications\#1601 BizProd MOD Team Core Content Work\New Iconography\People\GroupOfPeople_060812.png"/>
          <p:cNvPicPr>
            <a:picLocks noChangeAspect="1" noChangeArrowheads="1"/>
          </p:cNvPicPr>
          <p:nvPr/>
        </p:nvPicPr>
        <p:blipFill rotWithShape="1">
          <a:blip r:embed="rId6" cstate="print">
            <a:duotone>
              <a:prstClr val="black"/>
              <a:schemeClr val="accent1">
                <a:tint val="45000"/>
                <a:satMod val="400000"/>
              </a:schemeClr>
            </a:duotone>
            <a:extLst>
              <a:ext uri="{BEBA8EAE-BF5A-486C-A8C5-ECC9F3942E4B}">
                <a14:imgProps xmlns:a14="http://schemas.microsoft.com/office/drawing/2010/main">
                  <a14:imgLayer r:embed="rId7">
                    <a14:imgEffect>
                      <a14:backgroundRemoval t="5776" b="57040" l="9747" r="89892">
                        <a14:foregroundMark x1="41877" y1="57040" x2="41877" y2="57040"/>
                        <a14:foregroundMark x1="48736" y1="44404" x2="48736" y2="44404"/>
                        <a14:foregroundMark x1="57762" y1="48736" x2="57762" y2="48736"/>
                        <a14:foregroundMark x1="57762" y1="39350" x2="57762" y2="39350"/>
                        <a14:foregroundMark x1="63177" y1="55235" x2="63177" y2="55235"/>
                        <a14:foregroundMark x1="48014" y1="14440" x2="48014" y2="14440"/>
                        <a14:backgroundMark x1="25632" y1="37906" x2="25632" y2="37906"/>
                      </a14:backgroundRemoval>
                    </a14:imgEffect>
                  </a14:imgLayer>
                </a14:imgProps>
              </a:ext>
              <a:ext uri="{28A0092B-C50C-407E-A947-70E740481C1C}">
                <a14:useLocalDpi xmlns:a14="http://schemas.microsoft.com/office/drawing/2010/main" val="0"/>
              </a:ext>
            </a:extLst>
          </a:blip>
          <a:srcRect b="41004"/>
          <a:stretch/>
        </p:blipFill>
        <p:spPr bwMode="auto">
          <a:xfrm>
            <a:off x="9798022" y="5947847"/>
            <a:ext cx="1050151" cy="619459"/>
          </a:xfrm>
          <a:prstGeom prst="rect">
            <a:avLst/>
          </a:prstGeom>
          <a:noFill/>
          <a:extLst>
            <a:ext uri="{909E8E84-426E-40DD-AFC4-6F175D3DCCD1}">
              <a14:hiddenFill xmlns:a14="http://schemas.microsoft.com/office/drawing/2010/main">
                <a:solidFill>
                  <a:srgbClr val="FFFFFF"/>
                </a:solidFill>
              </a14:hiddenFill>
            </a:ext>
          </a:extLst>
        </p:spPr>
      </p:pic>
      <p:sp>
        <p:nvSpPr>
          <p:cNvPr id="98" name="Can 97"/>
          <p:cNvSpPr/>
          <p:nvPr/>
        </p:nvSpPr>
        <p:spPr>
          <a:xfrm>
            <a:off x="6681350" y="5890992"/>
            <a:ext cx="745841" cy="641562"/>
          </a:xfrm>
          <a:prstGeom prst="can">
            <a:avLst/>
          </a:prstGeom>
          <a:solidFill>
            <a:schemeClr val="accent2"/>
          </a:solidFill>
          <a:ln w="25400">
            <a:solidFill>
              <a:schemeClr val="tx1"/>
            </a:solidFill>
          </a:ln>
          <a:effectLst/>
        </p:spPr>
        <p:style>
          <a:lnRef idx="1">
            <a:schemeClr val="dk1"/>
          </a:lnRef>
          <a:fillRef idx="3">
            <a:schemeClr val="dk1"/>
          </a:fillRef>
          <a:effectRef idx="2">
            <a:schemeClr val="dk1"/>
          </a:effectRef>
          <a:fontRef idx="minor">
            <a:schemeClr val="lt1"/>
          </a:fontRef>
        </p:style>
        <p:txBody>
          <a:bodyPr lIns="93258" tIns="46629" rIns="93258" bIns="46629" rtlCol="0" anchor="ctr"/>
          <a:lstStyle/>
          <a:p>
            <a:pPr algn="ctr"/>
            <a:r>
              <a:rPr lang="en-US" dirty="0" smtClean="0">
                <a:solidFill>
                  <a:schemeClr val="bg1"/>
                </a:solidFill>
              </a:rPr>
              <a:t>MBX</a:t>
            </a:r>
            <a:endParaRPr lang="en-US" dirty="0">
              <a:solidFill>
                <a:schemeClr val="bg1"/>
              </a:solidFill>
            </a:endParaRPr>
          </a:p>
        </p:txBody>
      </p:sp>
      <p:sp>
        <p:nvSpPr>
          <p:cNvPr id="104" name="Rounded Rectangle 103"/>
          <p:cNvSpPr/>
          <p:nvPr/>
        </p:nvSpPr>
        <p:spPr>
          <a:xfrm>
            <a:off x="6614419" y="3768388"/>
            <a:ext cx="1699706" cy="368947"/>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sz="1200" dirty="0" smtClean="0">
                <a:solidFill>
                  <a:schemeClr val="bg1"/>
                </a:solidFill>
              </a:rPr>
              <a:t>Frontend Transport</a:t>
            </a:r>
            <a:endParaRPr lang="en-US" sz="1050" dirty="0">
              <a:solidFill>
                <a:schemeClr val="bg1"/>
              </a:solidFill>
            </a:endParaRPr>
          </a:p>
        </p:txBody>
      </p:sp>
      <p:sp>
        <p:nvSpPr>
          <p:cNvPr id="120" name="TextBox 119"/>
          <p:cNvSpPr txBox="1"/>
          <p:nvPr/>
        </p:nvSpPr>
        <p:spPr>
          <a:xfrm>
            <a:off x="5250311" y="1347890"/>
            <a:ext cx="2794103"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Exchange 2016 </a:t>
            </a:r>
          </a:p>
        </p:txBody>
      </p:sp>
      <p:sp>
        <p:nvSpPr>
          <p:cNvPr id="90" name="TextBox 89"/>
          <p:cNvSpPr txBox="1"/>
          <p:nvPr/>
        </p:nvSpPr>
        <p:spPr>
          <a:xfrm>
            <a:off x="10431829" y="5642085"/>
            <a:ext cx="831352" cy="461665"/>
          </a:xfrm>
          <a:prstGeom prst="rect">
            <a:avLst/>
          </a:prstGeom>
          <a:noFill/>
        </p:spPr>
        <p:txBody>
          <a:bodyPr wrap="square" lIns="182880" tIns="146304" rIns="182880" bIns="146304" rtlCol="0">
            <a:spAutoFit/>
          </a:bodyPr>
          <a:lstStyle/>
          <a:p>
            <a:pPr algn="ctr">
              <a:lnSpc>
                <a:spcPct val="90000"/>
              </a:lnSpc>
              <a:spcAft>
                <a:spcPts val="600"/>
              </a:spcAft>
            </a:pPr>
            <a:r>
              <a:rPr lang="en-US" sz="1200" dirty="0" smtClean="0">
                <a:gradFill>
                  <a:gsLst>
                    <a:gs pos="2917">
                      <a:schemeClr val="tx1"/>
                    </a:gs>
                    <a:gs pos="30000">
                      <a:schemeClr val="tx1"/>
                    </a:gs>
                  </a:gsLst>
                  <a:lin ang="5400000" scaled="0"/>
                </a:gradFill>
              </a:rPr>
              <a:t>MAPI</a:t>
            </a:r>
          </a:p>
        </p:txBody>
      </p:sp>
      <p:sp>
        <p:nvSpPr>
          <p:cNvPr id="109" name="Rounded Rectangle 108"/>
          <p:cNvSpPr/>
          <p:nvPr/>
        </p:nvSpPr>
        <p:spPr>
          <a:xfrm>
            <a:off x="6595334" y="5326042"/>
            <a:ext cx="1708353" cy="35783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sz="1400" dirty="0" smtClean="0">
                <a:solidFill>
                  <a:schemeClr val="bg1"/>
                </a:solidFill>
              </a:rPr>
              <a:t>Mailbox Transport</a:t>
            </a:r>
            <a:endParaRPr lang="en-US" sz="1100" dirty="0">
              <a:solidFill>
                <a:schemeClr val="bg1"/>
              </a:solidFill>
            </a:endParaRPr>
          </a:p>
        </p:txBody>
      </p:sp>
      <p:sp>
        <p:nvSpPr>
          <p:cNvPr id="110" name="Rounded Rectangle 109"/>
          <p:cNvSpPr/>
          <p:nvPr/>
        </p:nvSpPr>
        <p:spPr>
          <a:xfrm>
            <a:off x="9904286" y="5326042"/>
            <a:ext cx="1708353" cy="35783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sz="1400" dirty="0" smtClean="0">
                <a:solidFill>
                  <a:schemeClr val="bg1"/>
                </a:solidFill>
              </a:rPr>
              <a:t>Mailbox Transport</a:t>
            </a:r>
            <a:endParaRPr lang="en-US" sz="1100" dirty="0">
              <a:solidFill>
                <a:schemeClr val="bg1"/>
              </a:solidFill>
            </a:endParaRPr>
          </a:p>
        </p:txBody>
      </p:sp>
      <p:sp>
        <p:nvSpPr>
          <p:cNvPr id="99" name="Straight Connector 1024003"/>
          <p:cNvSpPr>
            <a:spLocks noChangeShapeType="1"/>
          </p:cNvSpPr>
          <p:nvPr/>
        </p:nvSpPr>
        <p:spPr bwMode="auto">
          <a:xfrm rot="16200000" flipV="1">
            <a:off x="10211007" y="5960088"/>
            <a:ext cx="606468" cy="2510"/>
          </a:xfrm>
          <a:prstGeom prst="line">
            <a:avLst/>
          </a:prstGeom>
          <a:ln w="63500" cap="sq">
            <a:solidFill>
              <a:schemeClr val="accent5"/>
            </a:solidFill>
            <a:prstDash val="solid"/>
            <a:miter lim="800000"/>
            <a:headEnd type="triangle" w="med" len="med"/>
            <a:tailEnd type="none" w="med" len="med"/>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78" name="Rectangle 77"/>
          <p:cNvSpPr/>
          <p:nvPr/>
        </p:nvSpPr>
        <p:spPr>
          <a:xfrm>
            <a:off x="433567" y="3444399"/>
            <a:ext cx="1194468" cy="9879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pic>
        <p:nvPicPr>
          <p:cNvPr id="80"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89251" y="3507319"/>
            <a:ext cx="433894" cy="881818"/>
          </a:xfrm>
          <a:prstGeom prst="rect">
            <a:avLst/>
          </a:prstGeom>
          <a:solidFill>
            <a:schemeClr val="accent2"/>
          </a:solidFill>
          <a:extLst/>
        </p:spPr>
      </p:pic>
      <p:sp>
        <p:nvSpPr>
          <p:cNvPr id="93" name="Rectangle 92"/>
          <p:cNvSpPr/>
          <p:nvPr/>
        </p:nvSpPr>
        <p:spPr>
          <a:xfrm>
            <a:off x="412544" y="4960919"/>
            <a:ext cx="4003400" cy="140574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58" tIns="46629" rIns="93258" bIns="46629" rtlCol="0" anchor="t"/>
          <a:lstStyle/>
          <a:p>
            <a:r>
              <a:rPr lang="en-US" sz="1836" b="1" dirty="0" smtClean="0">
                <a:latin typeface="+mj-lt"/>
              </a:rPr>
              <a:t>DAG</a:t>
            </a:r>
            <a:endParaRPr lang="en-US" sz="1836" b="1" dirty="0">
              <a:latin typeface="+mj-lt"/>
            </a:endParaRPr>
          </a:p>
        </p:txBody>
      </p:sp>
      <p:pic>
        <p:nvPicPr>
          <p:cNvPr id="94"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633004" y="5030408"/>
            <a:ext cx="479573" cy="1227169"/>
          </a:xfrm>
          <a:prstGeom prst="rect">
            <a:avLst/>
          </a:prstGeom>
          <a:noFill/>
          <a:extLst>
            <a:ext uri="{909E8E84-426E-40DD-AFC4-6F175D3DCCD1}">
              <a14:hiddenFill xmlns:a14="http://schemas.microsoft.com/office/drawing/2010/main">
                <a:solidFill>
                  <a:srgbClr val="FFFFFF"/>
                </a:solidFill>
              </a14:hiddenFill>
            </a:ext>
          </a:extLst>
        </p:spPr>
      </p:pic>
      <p:sp>
        <p:nvSpPr>
          <p:cNvPr id="106" name="Rounded Rectangle 105"/>
          <p:cNvSpPr/>
          <p:nvPr/>
        </p:nvSpPr>
        <p:spPr>
          <a:xfrm>
            <a:off x="494268" y="3675149"/>
            <a:ext cx="830035" cy="35783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dirty="0" smtClean="0">
                <a:solidFill>
                  <a:schemeClr val="bg1"/>
                </a:solidFill>
              </a:rPr>
              <a:t>HUB</a:t>
            </a:r>
            <a:endParaRPr lang="en-US" sz="1400" dirty="0">
              <a:solidFill>
                <a:schemeClr val="bg1"/>
              </a:solidFill>
            </a:endParaRPr>
          </a:p>
        </p:txBody>
      </p:sp>
      <p:sp>
        <p:nvSpPr>
          <p:cNvPr id="107" name="Rectangle 106"/>
          <p:cNvSpPr/>
          <p:nvPr/>
        </p:nvSpPr>
        <p:spPr>
          <a:xfrm>
            <a:off x="3139975" y="3449659"/>
            <a:ext cx="1194468" cy="9879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pic>
        <p:nvPicPr>
          <p:cNvPr id="111"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795659" y="3512579"/>
            <a:ext cx="433894" cy="881818"/>
          </a:xfrm>
          <a:prstGeom prst="rect">
            <a:avLst/>
          </a:prstGeom>
          <a:solidFill>
            <a:schemeClr val="accent2"/>
          </a:solidFill>
          <a:extLst/>
        </p:spPr>
      </p:pic>
      <p:sp>
        <p:nvSpPr>
          <p:cNvPr id="112" name="Rounded Rectangle 111"/>
          <p:cNvSpPr/>
          <p:nvPr/>
        </p:nvSpPr>
        <p:spPr>
          <a:xfrm>
            <a:off x="3200676" y="3680409"/>
            <a:ext cx="830035" cy="35783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dirty="0" smtClean="0">
                <a:solidFill>
                  <a:schemeClr val="bg1"/>
                </a:solidFill>
              </a:rPr>
              <a:t>HUB</a:t>
            </a:r>
            <a:endParaRPr lang="en-US" sz="1400" dirty="0">
              <a:solidFill>
                <a:schemeClr val="bg1"/>
              </a:solidFill>
            </a:endParaRPr>
          </a:p>
        </p:txBody>
      </p:sp>
      <p:sp>
        <p:nvSpPr>
          <p:cNvPr id="113" name="Straight Connector 1024003"/>
          <p:cNvSpPr>
            <a:spLocks noChangeShapeType="1"/>
          </p:cNvSpPr>
          <p:nvPr/>
        </p:nvSpPr>
        <p:spPr bwMode="auto">
          <a:xfrm rot="16200000">
            <a:off x="3428319" y="3167813"/>
            <a:ext cx="534320" cy="1"/>
          </a:xfrm>
          <a:prstGeom prst="line">
            <a:avLst/>
          </a:prstGeom>
          <a:ln w="63500" cap="sq">
            <a:solidFill>
              <a:schemeClr val="accent1"/>
            </a:solidFill>
            <a:prstDash val="solid"/>
            <a:miter lim="800000"/>
            <a:headEnd type="none" w="med" len="sm"/>
            <a:tailEnd type="triangle" w="med" len="sm"/>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114" name="Rectangle 113"/>
          <p:cNvSpPr/>
          <p:nvPr/>
        </p:nvSpPr>
        <p:spPr>
          <a:xfrm>
            <a:off x="433567" y="1952849"/>
            <a:ext cx="3900681" cy="9480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chemeClr val="accent3"/>
              </a:solidFill>
            </a:endParaRPr>
          </a:p>
        </p:txBody>
      </p:sp>
      <p:sp>
        <p:nvSpPr>
          <p:cNvPr id="115" name="TextBox 114"/>
          <p:cNvSpPr txBox="1"/>
          <p:nvPr/>
        </p:nvSpPr>
        <p:spPr>
          <a:xfrm>
            <a:off x="3009030" y="2995621"/>
            <a:ext cx="811840" cy="467416"/>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SMTP</a:t>
            </a:r>
          </a:p>
        </p:txBody>
      </p:sp>
      <p:pic>
        <p:nvPicPr>
          <p:cNvPr id="116"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626951" y="1967712"/>
            <a:ext cx="1585894" cy="886443"/>
          </a:xfrm>
          <a:prstGeom prst="rect">
            <a:avLst/>
          </a:prstGeom>
          <a:noFill/>
          <a:extLst>
            <a:ext uri="{909E8E84-426E-40DD-AFC4-6F175D3DCCD1}">
              <a14:hiddenFill xmlns:a14="http://schemas.microsoft.com/office/drawing/2010/main">
                <a:solidFill>
                  <a:srgbClr val="FFFFFF"/>
                </a:solidFill>
              </a14:hiddenFill>
            </a:ext>
          </a:extLst>
        </p:spPr>
      </p:pic>
      <p:cxnSp>
        <p:nvCxnSpPr>
          <p:cNvPr id="117" name="Straight Connector 116"/>
          <p:cNvCxnSpPr/>
          <p:nvPr/>
        </p:nvCxnSpPr>
        <p:spPr>
          <a:xfrm>
            <a:off x="4857892" y="1737783"/>
            <a:ext cx="0" cy="491884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18" name="Picture 117"/>
          <p:cNvPicPr>
            <a:picLocks noChangeAspect="1" noChangeArrowheads="1"/>
          </p:cNvPicPr>
          <p:nvPr/>
        </p:nvPicPr>
        <p:blipFill>
          <a:blip r:embed="rId8" cstate="print">
            <a:duotone>
              <a:schemeClr val="accent3">
                <a:shade val="45000"/>
                <a:satMod val="135000"/>
              </a:schemeClr>
              <a:prstClr val="white"/>
            </a:duotone>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3778117" y="3135034"/>
            <a:ext cx="279510" cy="191839"/>
          </a:xfrm>
          <a:prstGeom prst="rect">
            <a:avLst/>
          </a:prstGeom>
          <a:noFill/>
          <a:extLst/>
        </p:spPr>
      </p:pic>
      <p:sp>
        <p:nvSpPr>
          <p:cNvPr id="124" name="TextBox 123"/>
          <p:cNvSpPr txBox="1"/>
          <p:nvPr/>
        </p:nvSpPr>
        <p:spPr>
          <a:xfrm>
            <a:off x="1994303" y="2345565"/>
            <a:ext cx="1330067" cy="544765"/>
          </a:xfrm>
          <a:prstGeom prst="rect">
            <a:avLst/>
          </a:prstGeom>
          <a:noFill/>
        </p:spPr>
        <p:txBody>
          <a:bodyPr wrap="square" lIns="182880" tIns="146304" rIns="182880" bIns="146304" rtlCol="0">
            <a:spAutoFit/>
          </a:bodyPr>
          <a:lstStyle/>
          <a:p>
            <a:pPr>
              <a:lnSpc>
                <a:spcPct val="90000"/>
              </a:lnSpc>
              <a:spcAft>
                <a:spcPts val="600"/>
              </a:spcAft>
            </a:pPr>
            <a:r>
              <a:rPr lang="en-US" b="1" dirty="0" smtClean="0">
                <a:solidFill>
                  <a:schemeClr val="accent1"/>
                </a:solidFill>
              </a:rPr>
              <a:t>Internet</a:t>
            </a:r>
          </a:p>
        </p:txBody>
      </p:sp>
      <p:pic>
        <p:nvPicPr>
          <p:cNvPr id="125"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459567" y="5044525"/>
            <a:ext cx="479573" cy="1227169"/>
          </a:xfrm>
          <a:prstGeom prst="rect">
            <a:avLst/>
          </a:prstGeom>
          <a:noFill/>
          <a:extLst>
            <a:ext uri="{909E8E84-426E-40DD-AFC4-6F175D3DCCD1}">
              <a14:hiddenFill xmlns:a14="http://schemas.microsoft.com/office/drawing/2010/main">
                <a:solidFill>
                  <a:srgbClr val="FFFFFF"/>
                </a:solidFill>
              </a14:hiddenFill>
            </a:ext>
          </a:extLst>
        </p:spPr>
      </p:pic>
      <p:sp>
        <p:nvSpPr>
          <p:cNvPr id="126" name="Can 125"/>
          <p:cNvSpPr/>
          <p:nvPr/>
        </p:nvSpPr>
        <p:spPr>
          <a:xfrm>
            <a:off x="2783275" y="5658109"/>
            <a:ext cx="745841" cy="641562"/>
          </a:xfrm>
          <a:prstGeom prst="can">
            <a:avLst/>
          </a:prstGeom>
          <a:solidFill>
            <a:schemeClr val="accent2"/>
          </a:solidFill>
          <a:ln w="25400">
            <a:solidFill>
              <a:schemeClr val="tx1"/>
            </a:solidFill>
          </a:ln>
          <a:effectLst/>
        </p:spPr>
        <p:style>
          <a:lnRef idx="1">
            <a:schemeClr val="dk1"/>
          </a:lnRef>
          <a:fillRef idx="3">
            <a:schemeClr val="dk1"/>
          </a:fillRef>
          <a:effectRef idx="2">
            <a:schemeClr val="dk1"/>
          </a:effectRef>
          <a:fontRef idx="minor">
            <a:schemeClr val="lt1"/>
          </a:fontRef>
        </p:style>
        <p:txBody>
          <a:bodyPr lIns="93258" tIns="46629" rIns="93258" bIns="46629" rtlCol="0" anchor="ctr"/>
          <a:lstStyle/>
          <a:p>
            <a:pPr algn="ctr"/>
            <a:endParaRPr lang="en-US" dirty="0">
              <a:solidFill>
                <a:schemeClr val="bg1"/>
              </a:solidFill>
            </a:endParaRPr>
          </a:p>
        </p:txBody>
      </p:sp>
      <p:pic>
        <p:nvPicPr>
          <p:cNvPr id="131" name="Picture 5" descr="W:\Open Engagements\Productivity\MS-Unified Communications\#1601 BizProd MOD Team Core Content Work\New Iconography\People\GroupOfPeople_060812.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41004"/>
          <a:stretch/>
        </p:blipFill>
        <p:spPr bwMode="auto">
          <a:xfrm>
            <a:off x="2547771" y="5584027"/>
            <a:ext cx="1050151" cy="619459"/>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5" descr="W:\Open Engagements\Productivity\MS-Unified Communications\#1601 BizProd MOD Team Core Content Work\New Iconography\People\GroupOfPeople_060812.png"/>
          <p:cNvPicPr>
            <a:picLocks noChangeAspect="1" noChangeArrowheads="1"/>
          </p:cNvPicPr>
          <p:nvPr/>
        </p:nvPicPr>
        <p:blipFill rotWithShape="1">
          <a:blip r:embed="rId6" cstate="print">
            <a:duotone>
              <a:prstClr val="black"/>
              <a:schemeClr val="accent1">
                <a:tint val="45000"/>
                <a:satMod val="400000"/>
              </a:schemeClr>
            </a:duotone>
            <a:extLst>
              <a:ext uri="{BEBA8EAE-BF5A-486C-A8C5-ECC9F3942E4B}">
                <a14:imgProps xmlns:a14="http://schemas.microsoft.com/office/drawing/2010/main">
                  <a14:imgLayer r:embed="rId7">
                    <a14:imgEffect>
                      <a14:backgroundRemoval t="5776" b="57040" l="9747" r="89892">
                        <a14:foregroundMark x1="41877" y1="57040" x2="41877" y2="57040"/>
                        <a14:foregroundMark x1="48736" y1="44404" x2="48736" y2="44404"/>
                        <a14:foregroundMark x1="57762" y1="48736" x2="57762" y2="48736"/>
                        <a14:foregroundMark x1="57762" y1="39350" x2="57762" y2="39350"/>
                        <a14:foregroundMark x1="63177" y1="55235" x2="63177" y2="55235"/>
                        <a14:foregroundMark x1="48014" y1="14440" x2="48014" y2="14440"/>
                        <a14:backgroundMark x1="25632" y1="37906" x2="25632" y2="37906"/>
                      </a14:backgroundRemoval>
                    </a14:imgEffect>
                  </a14:imgLayer>
                </a14:imgProps>
              </a:ext>
              <a:ext uri="{28A0092B-C50C-407E-A947-70E740481C1C}">
                <a14:useLocalDpi xmlns:a14="http://schemas.microsoft.com/office/drawing/2010/main" val="0"/>
              </a:ext>
            </a:extLst>
          </a:blip>
          <a:srcRect b="41004"/>
          <a:stretch/>
        </p:blipFill>
        <p:spPr bwMode="auto">
          <a:xfrm>
            <a:off x="2547822" y="5582549"/>
            <a:ext cx="1050151" cy="619459"/>
          </a:xfrm>
          <a:prstGeom prst="rect">
            <a:avLst/>
          </a:prstGeom>
          <a:noFill/>
          <a:extLst>
            <a:ext uri="{909E8E84-426E-40DD-AFC4-6F175D3DCCD1}">
              <a14:hiddenFill xmlns:a14="http://schemas.microsoft.com/office/drawing/2010/main">
                <a:solidFill>
                  <a:srgbClr val="FFFFFF"/>
                </a:solidFill>
              </a14:hiddenFill>
            </a:ext>
          </a:extLst>
        </p:spPr>
      </p:pic>
      <p:sp>
        <p:nvSpPr>
          <p:cNvPr id="133" name="TextBox 132"/>
          <p:cNvSpPr txBox="1"/>
          <p:nvPr/>
        </p:nvSpPr>
        <p:spPr>
          <a:xfrm>
            <a:off x="3615693" y="4454398"/>
            <a:ext cx="811840"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MAPI</a:t>
            </a:r>
          </a:p>
        </p:txBody>
      </p:sp>
      <p:sp>
        <p:nvSpPr>
          <p:cNvPr id="135" name="Straight Connector 1024003"/>
          <p:cNvSpPr>
            <a:spLocks noChangeShapeType="1"/>
          </p:cNvSpPr>
          <p:nvPr/>
        </p:nvSpPr>
        <p:spPr bwMode="auto">
          <a:xfrm rot="16200000" flipH="1" flipV="1">
            <a:off x="3469429" y="4726518"/>
            <a:ext cx="528546" cy="1"/>
          </a:xfrm>
          <a:prstGeom prst="line">
            <a:avLst/>
          </a:prstGeom>
          <a:ln w="63500" cap="sq">
            <a:solidFill>
              <a:schemeClr val="accent1"/>
            </a:solidFill>
            <a:prstDash val="solid"/>
            <a:miter lim="800000"/>
            <a:headEnd type="none" w="med" len="sm"/>
            <a:tailEnd type="triangle" w="med" len="sm"/>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136" name="TextBox 135"/>
          <p:cNvSpPr txBox="1"/>
          <p:nvPr/>
        </p:nvSpPr>
        <p:spPr>
          <a:xfrm>
            <a:off x="274319" y="1371939"/>
            <a:ext cx="2794103"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Exchange 2010 </a:t>
            </a:r>
          </a:p>
        </p:txBody>
      </p:sp>
      <p:sp>
        <p:nvSpPr>
          <p:cNvPr id="137" name="TextBox 136"/>
          <p:cNvSpPr txBox="1"/>
          <p:nvPr/>
        </p:nvSpPr>
        <p:spPr>
          <a:xfrm>
            <a:off x="3740983" y="5471376"/>
            <a:ext cx="831352" cy="704808"/>
          </a:xfrm>
          <a:prstGeom prst="rect">
            <a:avLst/>
          </a:prstGeom>
          <a:noFill/>
        </p:spPr>
        <p:txBody>
          <a:bodyPr wrap="square" lIns="182880" tIns="146304" rIns="182880" bIns="146304" rtlCol="0">
            <a:spAutoFit/>
          </a:bodyPr>
          <a:lstStyle/>
          <a:p>
            <a:pPr algn="ctr">
              <a:lnSpc>
                <a:spcPct val="90000"/>
              </a:lnSpc>
              <a:spcAft>
                <a:spcPts val="600"/>
              </a:spcAft>
            </a:pPr>
            <a:r>
              <a:rPr lang="en-US" sz="1200" dirty="0" smtClean="0">
                <a:gradFill>
                  <a:gsLst>
                    <a:gs pos="2917">
                      <a:schemeClr val="tx1"/>
                    </a:gs>
                    <a:gs pos="30000">
                      <a:schemeClr val="tx1"/>
                    </a:gs>
                  </a:gsLst>
                  <a:lin ang="5400000" scaled="0"/>
                </a:gradFill>
              </a:rPr>
              <a:t>Notify</a:t>
            </a:r>
          </a:p>
          <a:p>
            <a:pPr algn="ctr">
              <a:lnSpc>
                <a:spcPct val="90000"/>
              </a:lnSpc>
              <a:spcAft>
                <a:spcPts val="600"/>
              </a:spcAft>
            </a:pPr>
            <a:r>
              <a:rPr lang="en-US" sz="1200" dirty="0" smtClean="0">
                <a:gradFill>
                  <a:gsLst>
                    <a:gs pos="2917">
                      <a:schemeClr val="tx1"/>
                    </a:gs>
                    <a:gs pos="30000">
                      <a:schemeClr val="tx1"/>
                    </a:gs>
                  </a:gsLst>
                  <a:lin ang="5400000" scaled="0"/>
                </a:gradFill>
              </a:rPr>
              <a:t>MAPI</a:t>
            </a:r>
          </a:p>
        </p:txBody>
      </p:sp>
      <p:sp>
        <p:nvSpPr>
          <p:cNvPr id="138" name="Can 137"/>
          <p:cNvSpPr/>
          <p:nvPr/>
        </p:nvSpPr>
        <p:spPr>
          <a:xfrm>
            <a:off x="954138" y="5649781"/>
            <a:ext cx="745841" cy="641562"/>
          </a:xfrm>
          <a:prstGeom prst="can">
            <a:avLst/>
          </a:prstGeom>
          <a:solidFill>
            <a:schemeClr val="accent2"/>
          </a:solidFill>
          <a:ln w="25400">
            <a:solidFill>
              <a:schemeClr val="tx1"/>
            </a:solidFill>
          </a:ln>
          <a:effectLst/>
        </p:spPr>
        <p:style>
          <a:lnRef idx="1">
            <a:schemeClr val="dk1"/>
          </a:lnRef>
          <a:fillRef idx="3">
            <a:schemeClr val="dk1"/>
          </a:fillRef>
          <a:effectRef idx="2">
            <a:schemeClr val="dk1"/>
          </a:effectRef>
          <a:fontRef idx="minor">
            <a:schemeClr val="lt1"/>
          </a:fontRef>
        </p:style>
        <p:txBody>
          <a:bodyPr lIns="93258" tIns="46629" rIns="93258" bIns="46629" rtlCol="0" anchor="ctr"/>
          <a:lstStyle/>
          <a:p>
            <a:pPr algn="ctr"/>
            <a:r>
              <a:rPr lang="en-US" dirty="0" smtClean="0">
                <a:solidFill>
                  <a:schemeClr val="bg1"/>
                </a:solidFill>
              </a:rPr>
              <a:t>MBX</a:t>
            </a:r>
            <a:endParaRPr lang="en-US" dirty="0">
              <a:solidFill>
                <a:schemeClr val="bg1"/>
              </a:solidFill>
            </a:endParaRPr>
          </a:p>
        </p:txBody>
      </p:sp>
      <p:sp>
        <p:nvSpPr>
          <p:cNvPr id="139" name="Rounded Rectangle 138"/>
          <p:cNvSpPr/>
          <p:nvPr/>
        </p:nvSpPr>
        <p:spPr>
          <a:xfrm>
            <a:off x="1291837" y="5230836"/>
            <a:ext cx="732290" cy="26646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dirty="0" smtClean="0">
                <a:solidFill>
                  <a:schemeClr val="bg1"/>
                </a:solidFill>
              </a:rPr>
              <a:t>Sub</a:t>
            </a:r>
            <a:endParaRPr lang="en-US" sz="1400" dirty="0">
              <a:solidFill>
                <a:schemeClr val="bg1"/>
              </a:solidFill>
            </a:endParaRPr>
          </a:p>
        </p:txBody>
      </p:sp>
      <p:sp>
        <p:nvSpPr>
          <p:cNvPr id="140" name="Rounded Rectangle 139"/>
          <p:cNvSpPr/>
          <p:nvPr/>
        </p:nvSpPr>
        <p:spPr>
          <a:xfrm>
            <a:off x="3547357" y="5246076"/>
            <a:ext cx="732290" cy="26646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dirty="0" smtClean="0">
                <a:solidFill>
                  <a:schemeClr val="bg1"/>
                </a:solidFill>
              </a:rPr>
              <a:t>Sub</a:t>
            </a:r>
            <a:endParaRPr lang="en-US" sz="1400" dirty="0">
              <a:solidFill>
                <a:schemeClr val="bg1"/>
              </a:solidFill>
            </a:endParaRPr>
          </a:p>
        </p:txBody>
      </p:sp>
      <p:sp>
        <p:nvSpPr>
          <p:cNvPr id="141" name="Straight Connector 1024003"/>
          <p:cNvSpPr>
            <a:spLocks noChangeShapeType="1"/>
          </p:cNvSpPr>
          <p:nvPr/>
        </p:nvSpPr>
        <p:spPr bwMode="auto">
          <a:xfrm rot="16200000">
            <a:off x="3430910" y="5557023"/>
            <a:ext cx="388627" cy="212458"/>
          </a:xfrm>
          <a:prstGeom prst="line">
            <a:avLst/>
          </a:prstGeom>
          <a:ln w="63500" cap="sq">
            <a:solidFill>
              <a:schemeClr val="accent1"/>
            </a:solidFill>
            <a:prstDash val="solid"/>
            <a:miter lim="800000"/>
            <a:headEnd type="none" w="med" len="sm"/>
            <a:tailEnd type="triangle" w="med" len="sm"/>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64" name="Rounded Rectangle 63"/>
          <p:cNvSpPr/>
          <p:nvPr/>
        </p:nvSpPr>
        <p:spPr>
          <a:xfrm>
            <a:off x="9864419" y="3768388"/>
            <a:ext cx="1699706" cy="368947"/>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sz="1200" dirty="0" smtClean="0">
                <a:solidFill>
                  <a:schemeClr val="bg1"/>
                </a:solidFill>
              </a:rPr>
              <a:t>Frontend Transport</a:t>
            </a:r>
            <a:endParaRPr lang="en-US" sz="1050" dirty="0">
              <a:solidFill>
                <a:schemeClr val="bg1"/>
              </a:solidFill>
            </a:endParaRPr>
          </a:p>
        </p:txBody>
      </p:sp>
      <p:sp>
        <p:nvSpPr>
          <p:cNvPr id="51" name="Straight Connector 1024003"/>
          <p:cNvSpPr>
            <a:spLocks noChangeShapeType="1"/>
          </p:cNvSpPr>
          <p:nvPr/>
        </p:nvSpPr>
        <p:spPr bwMode="auto">
          <a:xfrm rot="16200000" flipV="1">
            <a:off x="8819387" y="4261708"/>
            <a:ext cx="632148" cy="1663548"/>
          </a:xfrm>
          <a:prstGeom prst="line">
            <a:avLst/>
          </a:prstGeom>
          <a:ln w="76200" cap="sq">
            <a:solidFill>
              <a:schemeClr val="accent5"/>
            </a:solidFill>
            <a:prstDash val="solid"/>
            <a:miter lim="800000"/>
            <a:headEnd type="none" w="med" len="sm"/>
            <a:tailEnd type="triangle" w="med" len="sm"/>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52" name="TextBox 51"/>
          <p:cNvSpPr txBox="1"/>
          <p:nvPr/>
        </p:nvSpPr>
        <p:spPr>
          <a:xfrm>
            <a:off x="8571072" y="5042415"/>
            <a:ext cx="811840" cy="467416"/>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SMTP</a:t>
            </a:r>
          </a:p>
        </p:txBody>
      </p:sp>
    </p:spTree>
    <p:extLst>
      <p:ext uri="{BB962C8B-B14F-4D97-AF65-F5344CB8AC3E}">
        <p14:creationId xmlns:p14="http://schemas.microsoft.com/office/powerpoint/2010/main" val="3062415052"/>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273" y="294081"/>
            <a:ext cx="11889564" cy="917575"/>
          </a:xfrm>
        </p:spPr>
        <p:txBody>
          <a:bodyPr/>
          <a:lstStyle/>
          <a:p>
            <a:r>
              <a:rPr lang="en-US" dirty="0" smtClean="0"/>
              <a:t>Mail Submission Overview</a:t>
            </a:r>
            <a:endParaRPr lang="en-US" dirty="0"/>
          </a:p>
        </p:txBody>
      </p:sp>
      <p:sp>
        <p:nvSpPr>
          <p:cNvPr id="35" name="Rectangle 34"/>
          <p:cNvSpPr/>
          <p:nvPr/>
        </p:nvSpPr>
        <p:spPr>
          <a:xfrm>
            <a:off x="5461977" y="3405823"/>
            <a:ext cx="6827575" cy="335269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58" tIns="46629" rIns="93258" bIns="46629" rtlCol="0" anchor="t"/>
          <a:lstStyle/>
          <a:p>
            <a:r>
              <a:rPr lang="en-US" sz="1836" b="1" dirty="0" smtClean="0">
                <a:latin typeface="+mj-lt"/>
              </a:rPr>
              <a:t>DAG</a:t>
            </a:r>
            <a:endParaRPr lang="en-US" sz="1836" b="1" dirty="0">
              <a:latin typeface="+mj-lt"/>
            </a:endParaRPr>
          </a:p>
        </p:txBody>
      </p:sp>
      <p:pic>
        <p:nvPicPr>
          <p:cNvPr id="37"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069117" y="3641223"/>
            <a:ext cx="930948" cy="2382184"/>
          </a:xfrm>
          <a:prstGeom prst="rect">
            <a:avLst/>
          </a:prstGeom>
          <a:noFill/>
          <a:extLst>
            <a:ext uri="{909E8E84-426E-40DD-AFC4-6F175D3DCCD1}">
              <a14:hiddenFill xmlns:a14="http://schemas.microsoft.com/office/drawing/2010/main">
                <a:solidFill>
                  <a:srgbClr val="FFFFFF"/>
                </a:solidFill>
              </a14:hiddenFill>
            </a:ext>
          </a:extLst>
        </p:spPr>
      </p:pic>
      <p:sp>
        <p:nvSpPr>
          <p:cNvPr id="41" name="Rounded Rectangle 40"/>
          <p:cNvSpPr/>
          <p:nvPr/>
        </p:nvSpPr>
        <p:spPr>
          <a:xfrm>
            <a:off x="6605772" y="4594530"/>
            <a:ext cx="1708353" cy="35783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dirty="0" smtClean="0">
                <a:solidFill>
                  <a:schemeClr val="bg1"/>
                </a:solidFill>
              </a:rPr>
              <a:t>Transport</a:t>
            </a:r>
            <a:endParaRPr lang="en-US" sz="1400" dirty="0">
              <a:solidFill>
                <a:schemeClr val="bg1"/>
              </a:solidFill>
            </a:endParaRPr>
          </a:p>
        </p:txBody>
      </p:sp>
      <p:sp>
        <p:nvSpPr>
          <p:cNvPr id="47" name="Rectangle 46"/>
          <p:cNvSpPr/>
          <p:nvPr/>
        </p:nvSpPr>
        <p:spPr>
          <a:xfrm>
            <a:off x="5433698" y="1977462"/>
            <a:ext cx="6827575" cy="9480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chemeClr val="accent3"/>
              </a:solidFill>
            </a:endParaRPr>
          </a:p>
        </p:txBody>
      </p:sp>
      <p:pic>
        <p:nvPicPr>
          <p:cNvPr id="85"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643320" y="1995438"/>
            <a:ext cx="1585894" cy="886443"/>
          </a:xfrm>
          <a:prstGeom prst="rect">
            <a:avLst/>
          </a:prstGeom>
          <a:noFill/>
          <a:extLst>
            <a:ext uri="{909E8E84-426E-40DD-AFC4-6F175D3DCCD1}">
              <a14:hiddenFill xmlns:a14="http://schemas.microsoft.com/office/drawing/2010/main">
                <a:solidFill>
                  <a:srgbClr val="FFFFFF"/>
                </a:solidFill>
              </a14:hiddenFill>
            </a:ext>
          </a:extLst>
        </p:spPr>
      </p:pic>
      <p:sp>
        <p:nvSpPr>
          <p:cNvPr id="87" name="TextBox 86"/>
          <p:cNvSpPr txBox="1"/>
          <p:nvPr/>
        </p:nvSpPr>
        <p:spPr>
          <a:xfrm>
            <a:off x="8010672" y="2373291"/>
            <a:ext cx="1330067" cy="544765"/>
          </a:xfrm>
          <a:prstGeom prst="rect">
            <a:avLst/>
          </a:prstGeom>
          <a:noFill/>
        </p:spPr>
        <p:txBody>
          <a:bodyPr wrap="square" lIns="182880" tIns="146304" rIns="182880" bIns="146304" rtlCol="0">
            <a:spAutoFit/>
          </a:bodyPr>
          <a:lstStyle/>
          <a:p>
            <a:pPr>
              <a:lnSpc>
                <a:spcPct val="90000"/>
              </a:lnSpc>
              <a:spcAft>
                <a:spcPts val="600"/>
              </a:spcAft>
            </a:pPr>
            <a:r>
              <a:rPr lang="en-US" b="1" dirty="0" smtClean="0">
                <a:solidFill>
                  <a:schemeClr val="accent1"/>
                </a:solidFill>
              </a:rPr>
              <a:t>Internet</a:t>
            </a:r>
          </a:p>
        </p:txBody>
      </p:sp>
      <p:pic>
        <p:nvPicPr>
          <p:cNvPr id="91"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382912" y="3638933"/>
            <a:ext cx="950080" cy="2431139"/>
          </a:xfrm>
          <a:prstGeom prst="rect">
            <a:avLst/>
          </a:prstGeom>
          <a:noFill/>
          <a:extLst>
            <a:ext uri="{909E8E84-426E-40DD-AFC4-6F175D3DCCD1}">
              <a14:hiddenFill xmlns:a14="http://schemas.microsoft.com/office/drawing/2010/main">
                <a:solidFill>
                  <a:srgbClr val="FFFFFF"/>
                </a:solidFill>
              </a14:hiddenFill>
            </a:ext>
          </a:extLst>
        </p:spPr>
      </p:pic>
      <p:sp>
        <p:nvSpPr>
          <p:cNvPr id="92" name="Rounded Rectangle 91"/>
          <p:cNvSpPr/>
          <p:nvPr/>
        </p:nvSpPr>
        <p:spPr>
          <a:xfrm>
            <a:off x="9897290" y="4594530"/>
            <a:ext cx="1708353" cy="35783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dirty="0" smtClean="0">
                <a:solidFill>
                  <a:schemeClr val="bg1"/>
                </a:solidFill>
              </a:rPr>
              <a:t>Transport</a:t>
            </a:r>
            <a:endParaRPr lang="en-US" sz="1400" dirty="0">
              <a:solidFill>
                <a:schemeClr val="bg1"/>
              </a:solidFill>
            </a:endParaRPr>
          </a:p>
        </p:txBody>
      </p:sp>
      <p:sp>
        <p:nvSpPr>
          <p:cNvPr id="95" name="Can 94"/>
          <p:cNvSpPr/>
          <p:nvPr/>
        </p:nvSpPr>
        <p:spPr>
          <a:xfrm>
            <a:off x="10033475" y="6023407"/>
            <a:ext cx="745841" cy="641562"/>
          </a:xfrm>
          <a:prstGeom prst="can">
            <a:avLst/>
          </a:prstGeom>
          <a:solidFill>
            <a:schemeClr val="accent2"/>
          </a:solidFill>
          <a:ln w="25400">
            <a:solidFill>
              <a:schemeClr val="tx1"/>
            </a:solidFill>
          </a:ln>
          <a:effectLst/>
        </p:spPr>
        <p:style>
          <a:lnRef idx="1">
            <a:schemeClr val="dk1"/>
          </a:lnRef>
          <a:fillRef idx="3">
            <a:schemeClr val="dk1"/>
          </a:fillRef>
          <a:effectRef idx="2">
            <a:schemeClr val="dk1"/>
          </a:effectRef>
          <a:fontRef idx="minor">
            <a:schemeClr val="lt1"/>
          </a:fontRef>
        </p:style>
        <p:txBody>
          <a:bodyPr lIns="93258" tIns="46629" rIns="93258" bIns="46629" rtlCol="0" anchor="ctr"/>
          <a:lstStyle/>
          <a:p>
            <a:pPr algn="ctr"/>
            <a:endParaRPr lang="en-US" dirty="0">
              <a:solidFill>
                <a:schemeClr val="bg1"/>
              </a:solidFill>
            </a:endParaRPr>
          </a:p>
        </p:txBody>
      </p:sp>
      <p:pic>
        <p:nvPicPr>
          <p:cNvPr id="96" name="Picture 5" descr="W:\Open Engagements\Productivity\MS-Unified Communications\#1601 BizProd MOD Team Core Content Work\New Iconography\People\GroupOfPeople_060812.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41004"/>
          <a:stretch/>
        </p:blipFill>
        <p:spPr bwMode="auto">
          <a:xfrm>
            <a:off x="9797971" y="5949325"/>
            <a:ext cx="1050151" cy="619459"/>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5" descr="W:\Open Engagements\Productivity\MS-Unified Communications\#1601 BizProd MOD Team Core Content Work\New Iconography\People\GroupOfPeople_060812.png"/>
          <p:cNvPicPr>
            <a:picLocks noChangeAspect="1" noChangeArrowheads="1"/>
          </p:cNvPicPr>
          <p:nvPr/>
        </p:nvPicPr>
        <p:blipFill rotWithShape="1">
          <a:blip r:embed="rId6" cstate="print">
            <a:duotone>
              <a:prstClr val="black"/>
              <a:schemeClr val="accent1">
                <a:tint val="45000"/>
                <a:satMod val="400000"/>
              </a:schemeClr>
            </a:duotone>
            <a:extLst>
              <a:ext uri="{BEBA8EAE-BF5A-486C-A8C5-ECC9F3942E4B}">
                <a14:imgProps xmlns:a14="http://schemas.microsoft.com/office/drawing/2010/main">
                  <a14:imgLayer r:embed="rId7">
                    <a14:imgEffect>
                      <a14:backgroundRemoval t="5776" b="57040" l="9747" r="89892">
                        <a14:foregroundMark x1="41877" y1="57040" x2="41877" y2="57040"/>
                        <a14:foregroundMark x1="48736" y1="44404" x2="48736" y2="44404"/>
                        <a14:foregroundMark x1="57762" y1="48736" x2="57762" y2="48736"/>
                        <a14:foregroundMark x1="57762" y1="39350" x2="57762" y2="39350"/>
                        <a14:foregroundMark x1="63177" y1="55235" x2="63177" y2="55235"/>
                        <a14:foregroundMark x1="48014" y1="14440" x2="48014" y2="14440"/>
                        <a14:backgroundMark x1="25632" y1="37906" x2="25632" y2="37906"/>
                      </a14:backgroundRemoval>
                    </a14:imgEffect>
                  </a14:imgLayer>
                </a14:imgProps>
              </a:ext>
              <a:ext uri="{28A0092B-C50C-407E-A947-70E740481C1C}">
                <a14:useLocalDpi xmlns:a14="http://schemas.microsoft.com/office/drawing/2010/main" val="0"/>
              </a:ext>
            </a:extLst>
          </a:blip>
          <a:srcRect b="41004"/>
          <a:stretch/>
        </p:blipFill>
        <p:spPr bwMode="auto">
          <a:xfrm>
            <a:off x="9798022" y="5947847"/>
            <a:ext cx="1050151" cy="619459"/>
          </a:xfrm>
          <a:prstGeom prst="rect">
            <a:avLst/>
          </a:prstGeom>
          <a:noFill/>
          <a:extLst>
            <a:ext uri="{909E8E84-426E-40DD-AFC4-6F175D3DCCD1}">
              <a14:hiddenFill xmlns:a14="http://schemas.microsoft.com/office/drawing/2010/main">
                <a:solidFill>
                  <a:srgbClr val="FFFFFF"/>
                </a:solidFill>
              </a14:hiddenFill>
            </a:ext>
          </a:extLst>
        </p:spPr>
      </p:pic>
      <p:sp>
        <p:nvSpPr>
          <p:cNvPr id="98" name="Can 97"/>
          <p:cNvSpPr/>
          <p:nvPr/>
        </p:nvSpPr>
        <p:spPr>
          <a:xfrm>
            <a:off x="6681350" y="5890992"/>
            <a:ext cx="745841" cy="641562"/>
          </a:xfrm>
          <a:prstGeom prst="can">
            <a:avLst/>
          </a:prstGeom>
          <a:solidFill>
            <a:schemeClr val="accent2"/>
          </a:solidFill>
          <a:ln w="25400">
            <a:solidFill>
              <a:schemeClr val="tx1"/>
            </a:solidFill>
          </a:ln>
          <a:effectLst/>
        </p:spPr>
        <p:style>
          <a:lnRef idx="1">
            <a:schemeClr val="dk1"/>
          </a:lnRef>
          <a:fillRef idx="3">
            <a:schemeClr val="dk1"/>
          </a:fillRef>
          <a:effectRef idx="2">
            <a:schemeClr val="dk1"/>
          </a:effectRef>
          <a:fontRef idx="minor">
            <a:schemeClr val="lt1"/>
          </a:fontRef>
        </p:style>
        <p:txBody>
          <a:bodyPr lIns="93258" tIns="46629" rIns="93258" bIns="46629" rtlCol="0" anchor="ctr"/>
          <a:lstStyle/>
          <a:p>
            <a:pPr algn="ctr"/>
            <a:r>
              <a:rPr lang="en-US" dirty="0" smtClean="0">
                <a:solidFill>
                  <a:schemeClr val="bg1"/>
                </a:solidFill>
              </a:rPr>
              <a:t>MBX</a:t>
            </a:r>
            <a:endParaRPr lang="en-US" dirty="0">
              <a:solidFill>
                <a:schemeClr val="bg1"/>
              </a:solidFill>
            </a:endParaRPr>
          </a:p>
        </p:txBody>
      </p:sp>
      <p:sp>
        <p:nvSpPr>
          <p:cNvPr id="104" name="Rounded Rectangle 103"/>
          <p:cNvSpPr/>
          <p:nvPr/>
        </p:nvSpPr>
        <p:spPr>
          <a:xfrm>
            <a:off x="6614419" y="3768388"/>
            <a:ext cx="1699706" cy="368947"/>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sz="1200" dirty="0" smtClean="0">
                <a:solidFill>
                  <a:schemeClr val="bg1"/>
                </a:solidFill>
              </a:rPr>
              <a:t>Frontend Transport</a:t>
            </a:r>
            <a:endParaRPr lang="en-US" sz="1050" dirty="0">
              <a:solidFill>
                <a:schemeClr val="bg1"/>
              </a:solidFill>
            </a:endParaRPr>
          </a:p>
        </p:txBody>
      </p:sp>
      <p:sp>
        <p:nvSpPr>
          <p:cNvPr id="120" name="TextBox 119"/>
          <p:cNvSpPr txBox="1"/>
          <p:nvPr/>
        </p:nvSpPr>
        <p:spPr>
          <a:xfrm>
            <a:off x="5250311" y="1347890"/>
            <a:ext cx="2794103"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Exchange 2016 </a:t>
            </a:r>
          </a:p>
        </p:txBody>
      </p:sp>
      <p:sp>
        <p:nvSpPr>
          <p:cNvPr id="90" name="TextBox 89"/>
          <p:cNvSpPr txBox="1"/>
          <p:nvPr/>
        </p:nvSpPr>
        <p:spPr>
          <a:xfrm>
            <a:off x="10431829" y="5642085"/>
            <a:ext cx="831352" cy="461665"/>
          </a:xfrm>
          <a:prstGeom prst="rect">
            <a:avLst/>
          </a:prstGeom>
          <a:noFill/>
        </p:spPr>
        <p:txBody>
          <a:bodyPr wrap="square" lIns="182880" tIns="146304" rIns="182880" bIns="146304" rtlCol="0">
            <a:spAutoFit/>
          </a:bodyPr>
          <a:lstStyle/>
          <a:p>
            <a:pPr algn="ctr">
              <a:lnSpc>
                <a:spcPct val="90000"/>
              </a:lnSpc>
              <a:spcAft>
                <a:spcPts val="600"/>
              </a:spcAft>
            </a:pPr>
            <a:r>
              <a:rPr lang="en-US" sz="1200" dirty="0" smtClean="0">
                <a:gradFill>
                  <a:gsLst>
                    <a:gs pos="2917">
                      <a:schemeClr val="tx1"/>
                    </a:gs>
                    <a:gs pos="30000">
                      <a:schemeClr val="tx1"/>
                    </a:gs>
                  </a:gsLst>
                  <a:lin ang="5400000" scaled="0"/>
                </a:gradFill>
              </a:rPr>
              <a:t>MAPI</a:t>
            </a:r>
          </a:p>
        </p:txBody>
      </p:sp>
      <p:sp>
        <p:nvSpPr>
          <p:cNvPr id="109" name="Rounded Rectangle 108"/>
          <p:cNvSpPr/>
          <p:nvPr/>
        </p:nvSpPr>
        <p:spPr>
          <a:xfrm>
            <a:off x="6595334" y="5326042"/>
            <a:ext cx="1708353" cy="35783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sz="1400" dirty="0" smtClean="0">
                <a:solidFill>
                  <a:schemeClr val="bg1"/>
                </a:solidFill>
              </a:rPr>
              <a:t>Mailbox Transport</a:t>
            </a:r>
            <a:endParaRPr lang="en-US" sz="1100" dirty="0">
              <a:solidFill>
                <a:schemeClr val="bg1"/>
              </a:solidFill>
            </a:endParaRPr>
          </a:p>
        </p:txBody>
      </p:sp>
      <p:sp>
        <p:nvSpPr>
          <p:cNvPr id="110" name="Rounded Rectangle 109"/>
          <p:cNvSpPr/>
          <p:nvPr/>
        </p:nvSpPr>
        <p:spPr>
          <a:xfrm>
            <a:off x="9904286" y="5326042"/>
            <a:ext cx="1708353" cy="35783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sz="1400" dirty="0" smtClean="0">
                <a:solidFill>
                  <a:schemeClr val="bg1"/>
                </a:solidFill>
              </a:rPr>
              <a:t>Mailbox Transport</a:t>
            </a:r>
            <a:endParaRPr lang="en-US" sz="1100" dirty="0">
              <a:solidFill>
                <a:schemeClr val="bg1"/>
              </a:solidFill>
            </a:endParaRPr>
          </a:p>
        </p:txBody>
      </p:sp>
      <p:sp>
        <p:nvSpPr>
          <p:cNvPr id="99" name="Straight Connector 1024003"/>
          <p:cNvSpPr>
            <a:spLocks noChangeShapeType="1"/>
          </p:cNvSpPr>
          <p:nvPr/>
        </p:nvSpPr>
        <p:spPr bwMode="auto">
          <a:xfrm rot="16200000" flipV="1">
            <a:off x="10211007" y="5960088"/>
            <a:ext cx="606468" cy="2510"/>
          </a:xfrm>
          <a:prstGeom prst="line">
            <a:avLst/>
          </a:prstGeom>
          <a:ln w="63500" cap="sq">
            <a:solidFill>
              <a:schemeClr val="accent5"/>
            </a:solidFill>
            <a:prstDash val="solid"/>
            <a:miter lim="800000"/>
            <a:headEnd type="triangle" w="med" len="med"/>
            <a:tailEnd type="none" w="med" len="med"/>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78" name="Rectangle 77"/>
          <p:cNvSpPr/>
          <p:nvPr/>
        </p:nvSpPr>
        <p:spPr>
          <a:xfrm>
            <a:off x="433567" y="3444399"/>
            <a:ext cx="1194468" cy="9879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pic>
        <p:nvPicPr>
          <p:cNvPr id="80"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89251" y="3507319"/>
            <a:ext cx="433894" cy="881818"/>
          </a:xfrm>
          <a:prstGeom prst="rect">
            <a:avLst/>
          </a:prstGeom>
          <a:solidFill>
            <a:schemeClr val="accent2"/>
          </a:solidFill>
          <a:extLst/>
        </p:spPr>
      </p:pic>
      <p:sp>
        <p:nvSpPr>
          <p:cNvPr id="93" name="Rectangle 92"/>
          <p:cNvSpPr/>
          <p:nvPr/>
        </p:nvSpPr>
        <p:spPr>
          <a:xfrm>
            <a:off x="412544" y="4960919"/>
            <a:ext cx="4003400" cy="140574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58" tIns="46629" rIns="93258" bIns="46629" rtlCol="0" anchor="t"/>
          <a:lstStyle/>
          <a:p>
            <a:r>
              <a:rPr lang="en-US" sz="1836" b="1" dirty="0" smtClean="0">
                <a:latin typeface="+mj-lt"/>
              </a:rPr>
              <a:t>DAG</a:t>
            </a:r>
            <a:endParaRPr lang="en-US" sz="1836" b="1" dirty="0">
              <a:latin typeface="+mj-lt"/>
            </a:endParaRPr>
          </a:p>
        </p:txBody>
      </p:sp>
      <p:pic>
        <p:nvPicPr>
          <p:cNvPr id="94"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633004" y="5030408"/>
            <a:ext cx="479573" cy="1227169"/>
          </a:xfrm>
          <a:prstGeom prst="rect">
            <a:avLst/>
          </a:prstGeom>
          <a:noFill/>
          <a:extLst>
            <a:ext uri="{909E8E84-426E-40DD-AFC4-6F175D3DCCD1}">
              <a14:hiddenFill xmlns:a14="http://schemas.microsoft.com/office/drawing/2010/main">
                <a:solidFill>
                  <a:srgbClr val="FFFFFF"/>
                </a:solidFill>
              </a14:hiddenFill>
            </a:ext>
          </a:extLst>
        </p:spPr>
      </p:pic>
      <p:sp>
        <p:nvSpPr>
          <p:cNvPr id="106" name="Rounded Rectangle 105"/>
          <p:cNvSpPr/>
          <p:nvPr/>
        </p:nvSpPr>
        <p:spPr>
          <a:xfrm>
            <a:off x="494268" y="3675149"/>
            <a:ext cx="830035" cy="35783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dirty="0" smtClean="0">
                <a:solidFill>
                  <a:schemeClr val="bg1"/>
                </a:solidFill>
              </a:rPr>
              <a:t>HUB</a:t>
            </a:r>
            <a:endParaRPr lang="en-US" sz="1400" dirty="0">
              <a:solidFill>
                <a:schemeClr val="bg1"/>
              </a:solidFill>
            </a:endParaRPr>
          </a:p>
        </p:txBody>
      </p:sp>
      <p:sp>
        <p:nvSpPr>
          <p:cNvPr id="107" name="Rectangle 106"/>
          <p:cNvSpPr/>
          <p:nvPr/>
        </p:nvSpPr>
        <p:spPr>
          <a:xfrm>
            <a:off x="3139975" y="3449659"/>
            <a:ext cx="1194468" cy="9879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pic>
        <p:nvPicPr>
          <p:cNvPr id="111"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795659" y="3512579"/>
            <a:ext cx="433894" cy="881818"/>
          </a:xfrm>
          <a:prstGeom prst="rect">
            <a:avLst/>
          </a:prstGeom>
          <a:solidFill>
            <a:schemeClr val="accent2"/>
          </a:solidFill>
          <a:extLst/>
        </p:spPr>
      </p:pic>
      <p:sp>
        <p:nvSpPr>
          <p:cNvPr id="112" name="Rounded Rectangle 111"/>
          <p:cNvSpPr/>
          <p:nvPr/>
        </p:nvSpPr>
        <p:spPr>
          <a:xfrm>
            <a:off x="3200676" y="3680409"/>
            <a:ext cx="830035" cy="35783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dirty="0" smtClean="0">
                <a:solidFill>
                  <a:schemeClr val="bg1"/>
                </a:solidFill>
              </a:rPr>
              <a:t>HUB</a:t>
            </a:r>
            <a:endParaRPr lang="en-US" sz="1400" dirty="0">
              <a:solidFill>
                <a:schemeClr val="bg1"/>
              </a:solidFill>
            </a:endParaRPr>
          </a:p>
        </p:txBody>
      </p:sp>
      <p:sp>
        <p:nvSpPr>
          <p:cNvPr id="113" name="Straight Connector 1024003"/>
          <p:cNvSpPr>
            <a:spLocks noChangeShapeType="1"/>
          </p:cNvSpPr>
          <p:nvPr/>
        </p:nvSpPr>
        <p:spPr bwMode="auto">
          <a:xfrm rot="16200000">
            <a:off x="3428319" y="3167813"/>
            <a:ext cx="534320" cy="1"/>
          </a:xfrm>
          <a:prstGeom prst="line">
            <a:avLst/>
          </a:prstGeom>
          <a:ln w="63500" cap="sq">
            <a:solidFill>
              <a:schemeClr val="accent1"/>
            </a:solidFill>
            <a:prstDash val="solid"/>
            <a:miter lim="800000"/>
            <a:headEnd type="none" w="med" len="sm"/>
            <a:tailEnd type="triangle" w="med" len="sm"/>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114" name="Rectangle 113"/>
          <p:cNvSpPr/>
          <p:nvPr/>
        </p:nvSpPr>
        <p:spPr>
          <a:xfrm>
            <a:off x="433567" y="1952849"/>
            <a:ext cx="3900681" cy="9480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chemeClr val="accent3"/>
              </a:solidFill>
            </a:endParaRPr>
          </a:p>
        </p:txBody>
      </p:sp>
      <p:sp>
        <p:nvSpPr>
          <p:cNvPr id="115" name="TextBox 114"/>
          <p:cNvSpPr txBox="1"/>
          <p:nvPr/>
        </p:nvSpPr>
        <p:spPr>
          <a:xfrm>
            <a:off x="3009030" y="2995621"/>
            <a:ext cx="811840" cy="467416"/>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SMTP</a:t>
            </a:r>
          </a:p>
        </p:txBody>
      </p:sp>
      <p:pic>
        <p:nvPicPr>
          <p:cNvPr id="116"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626951" y="1967712"/>
            <a:ext cx="1585894" cy="886443"/>
          </a:xfrm>
          <a:prstGeom prst="rect">
            <a:avLst/>
          </a:prstGeom>
          <a:noFill/>
          <a:extLst>
            <a:ext uri="{909E8E84-426E-40DD-AFC4-6F175D3DCCD1}">
              <a14:hiddenFill xmlns:a14="http://schemas.microsoft.com/office/drawing/2010/main">
                <a:solidFill>
                  <a:srgbClr val="FFFFFF"/>
                </a:solidFill>
              </a14:hiddenFill>
            </a:ext>
          </a:extLst>
        </p:spPr>
      </p:pic>
      <p:cxnSp>
        <p:nvCxnSpPr>
          <p:cNvPr id="117" name="Straight Connector 116"/>
          <p:cNvCxnSpPr/>
          <p:nvPr/>
        </p:nvCxnSpPr>
        <p:spPr>
          <a:xfrm>
            <a:off x="4857892" y="1737783"/>
            <a:ext cx="0" cy="491884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18" name="Picture 117"/>
          <p:cNvPicPr>
            <a:picLocks noChangeAspect="1" noChangeArrowheads="1"/>
          </p:cNvPicPr>
          <p:nvPr/>
        </p:nvPicPr>
        <p:blipFill>
          <a:blip r:embed="rId8" cstate="print">
            <a:duotone>
              <a:schemeClr val="accent3">
                <a:shade val="45000"/>
                <a:satMod val="135000"/>
              </a:schemeClr>
              <a:prstClr val="white"/>
            </a:duotone>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3778117" y="3135034"/>
            <a:ext cx="279510" cy="191839"/>
          </a:xfrm>
          <a:prstGeom prst="rect">
            <a:avLst/>
          </a:prstGeom>
          <a:noFill/>
          <a:extLst/>
        </p:spPr>
      </p:pic>
      <p:sp>
        <p:nvSpPr>
          <p:cNvPr id="124" name="TextBox 123"/>
          <p:cNvSpPr txBox="1"/>
          <p:nvPr/>
        </p:nvSpPr>
        <p:spPr>
          <a:xfrm>
            <a:off x="1994303" y="2345565"/>
            <a:ext cx="1330067" cy="544765"/>
          </a:xfrm>
          <a:prstGeom prst="rect">
            <a:avLst/>
          </a:prstGeom>
          <a:noFill/>
        </p:spPr>
        <p:txBody>
          <a:bodyPr wrap="square" lIns="182880" tIns="146304" rIns="182880" bIns="146304" rtlCol="0">
            <a:spAutoFit/>
          </a:bodyPr>
          <a:lstStyle/>
          <a:p>
            <a:pPr>
              <a:lnSpc>
                <a:spcPct val="90000"/>
              </a:lnSpc>
              <a:spcAft>
                <a:spcPts val="600"/>
              </a:spcAft>
            </a:pPr>
            <a:r>
              <a:rPr lang="en-US" b="1" dirty="0" smtClean="0">
                <a:solidFill>
                  <a:schemeClr val="accent1"/>
                </a:solidFill>
              </a:rPr>
              <a:t>Internet</a:t>
            </a:r>
          </a:p>
        </p:txBody>
      </p:sp>
      <p:pic>
        <p:nvPicPr>
          <p:cNvPr id="125"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459567" y="5044525"/>
            <a:ext cx="479573" cy="1227169"/>
          </a:xfrm>
          <a:prstGeom prst="rect">
            <a:avLst/>
          </a:prstGeom>
          <a:noFill/>
          <a:extLst>
            <a:ext uri="{909E8E84-426E-40DD-AFC4-6F175D3DCCD1}">
              <a14:hiddenFill xmlns:a14="http://schemas.microsoft.com/office/drawing/2010/main">
                <a:solidFill>
                  <a:srgbClr val="FFFFFF"/>
                </a:solidFill>
              </a14:hiddenFill>
            </a:ext>
          </a:extLst>
        </p:spPr>
      </p:pic>
      <p:sp>
        <p:nvSpPr>
          <p:cNvPr id="126" name="Can 125"/>
          <p:cNvSpPr/>
          <p:nvPr/>
        </p:nvSpPr>
        <p:spPr>
          <a:xfrm>
            <a:off x="2783275" y="5658109"/>
            <a:ext cx="745841" cy="641562"/>
          </a:xfrm>
          <a:prstGeom prst="can">
            <a:avLst/>
          </a:prstGeom>
          <a:solidFill>
            <a:schemeClr val="accent2"/>
          </a:solidFill>
          <a:ln w="25400">
            <a:solidFill>
              <a:schemeClr val="tx1"/>
            </a:solidFill>
          </a:ln>
          <a:effectLst/>
        </p:spPr>
        <p:style>
          <a:lnRef idx="1">
            <a:schemeClr val="dk1"/>
          </a:lnRef>
          <a:fillRef idx="3">
            <a:schemeClr val="dk1"/>
          </a:fillRef>
          <a:effectRef idx="2">
            <a:schemeClr val="dk1"/>
          </a:effectRef>
          <a:fontRef idx="minor">
            <a:schemeClr val="lt1"/>
          </a:fontRef>
        </p:style>
        <p:txBody>
          <a:bodyPr lIns="93258" tIns="46629" rIns="93258" bIns="46629" rtlCol="0" anchor="ctr"/>
          <a:lstStyle/>
          <a:p>
            <a:pPr algn="ctr"/>
            <a:endParaRPr lang="en-US" dirty="0">
              <a:solidFill>
                <a:schemeClr val="bg1"/>
              </a:solidFill>
            </a:endParaRPr>
          </a:p>
        </p:txBody>
      </p:sp>
      <p:pic>
        <p:nvPicPr>
          <p:cNvPr id="131" name="Picture 5" descr="W:\Open Engagements\Productivity\MS-Unified Communications\#1601 BizProd MOD Team Core Content Work\New Iconography\People\GroupOfPeople_060812.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41004"/>
          <a:stretch/>
        </p:blipFill>
        <p:spPr bwMode="auto">
          <a:xfrm>
            <a:off x="2547771" y="5584027"/>
            <a:ext cx="1050151" cy="619459"/>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5" descr="W:\Open Engagements\Productivity\MS-Unified Communications\#1601 BizProd MOD Team Core Content Work\New Iconography\People\GroupOfPeople_060812.png"/>
          <p:cNvPicPr>
            <a:picLocks noChangeAspect="1" noChangeArrowheads="1"/>
          </p:cNvPicPr>
          <p:nvPr/>
        </p:nvPicPr>
        <p:blipFill rotWithShape="1">
          <a:blip r:embed="rId6" cstate="print">
            <a:duotone>
              <a:prstClr val="black"/>
              <a:schemeClr val="accent1">
                <a:tint val="45000"/>
                <a:satMod val="400000"/>
              </a:schemeClr>
            </a:duotone>
            <a:extLst>
              <a:ext uri="{BEBA8EAE-BF5A-486C-A8C5-ECC9F3942E4B}">
                <a14:imgProps xmlns:a14="http://schemas.microsoft.com/office/drawing/2010/main">
                  <a14:imgLayer r:embed="rId7">
                    <a14:imgEffect>
                      <a14:backgroundRemoval t="5776" b="57040" l="9747" r="89892">
                        <a14:foregroundMark x1="41877" y1="57040" x2="41877" y2="57040"/>
                        <a14:foregroundMark x1="48736" y1="44404" x2="48736" y2="44404"/>
                        <a14:foregroundMark x1="57762" y1="48736" x2="57762" y2="48736"/>
                        <a14:foregroundMark x1="57762" y1="39350" x2="57762" y2="39350"/>
                        <a14:foregroundMark x1="63177" y1="55235" x2="63177" y2="55235"/>
                        <a14:foregroundMark x1="48014" y1="14440" x2="48014" y2="14440"/>
                        <a14:backgroundMark x1="25632" y1="37906" x2="25632" y2="37906"/>
                      </a14:backgroundRemoval>
                    </a14:imgEffect>
                  </a14:imgLayer>
                </a14:imgProps>
              </a:ext>
              <a:ext uri="{28A0092B-C50C-407E-A947-70E740481C1C}">
                <a14:useLocalDpi xmlns:a14="http://schemas.microsoft.com/office/drawing/2010/main" val="0"/>
              </a:ext>
            </a:extLst>
          </a:blip>
          <a:srcRect b="41004"/>
          <a:stretch/>
        </p:blipFill>
        <p:spPr bwMode="auto">
          <a:xfrm>
            <a:off x="2547822" y="5582549"/>
            <a:ext cx="1050151" cy="619459"/>
          </a:xfrm>
          <a:prstGeom prst="rect">
            <a:avLst/>
          </a:prstGeom>
          <a:noFill/>
          <a:extLst>
            <a:ext uri="{909E8E84-426E-40DD-AFC4-6F175D3DCCD1}">
              <a14:hiddenFill xmlns:a14="http://schemas.microsoft.com/office/drawing/2010/main">
                <a:solidFill>
                  <a:srgbClr val="FFFFFF"/>
                </a:solidFill>
              </a14:hiddenFill>
            </a:ext>
          </a:extLst>
        </p:spPr>
      </p:pic>
      <p:sp>
        <p:nvSpPr>
          <p:cNvPr id="133" name="TextBox 132"/>
          <p:cNvSpPr txBox="1"/>
          <p:nvPr/>
        </p:nvSpPr>
        <p:spPr>
          <a:xfrm>
            <a:off x="3615693" y="4454398"/>
            <a:ext cx="811840"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MAPI</a:t>
            </a:r>
          </a:p>
        </p:txBody>
      </p:sp>
      <p:sp>
        <p:nvSpPr>
          <p:cNvPr id="135" name="Straight Connector 1024003"/>
          <p:cNvSpPr>
            <a:spLocks noChangeShapeType="1"/>
          </p:cNvSpPr>
          <p:nvPr/>
        </p:nvSpPr>
        <p:spPr bwMode="auto">
          <a:xfrm rot="16200000" flipH="1" flipV="1">
            <a:off x="3469429" y="4726518"/>
            <a:ext cx="528546" cy="1"/>
          </a:xfrm>
          <a:prstGeom prst="line">
            <a:avLst/>
          </a:prstGeom>
          <a:ln w="63500" cap="sq">
            <a:solidFill>
              <a:schemeClr val="accent1"/>
            </a:solidFill>
            <a:prstDash val="solid"/>
            <a:miter lim="800000"/>
            <a:headEnd type="none" w="med" len="sm"/>
            <a:tailEnd type="triangle" w="med" len="sm"/>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136" name="TextBox 135"/>
          <p:cNvSpPr txBox="1"/>
          <p:nvPr/>
        </p:nvSpPr>
        <p:spPr>
          <a:xfrm>
            <a:off x="274319" y="1371939"/>
            <a:ext cx="2794103"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Exchange 2010 </a:t>
            </a:r>
          </a:p>
        </p:txBody>
      </p:sp>
      <p:sp>
        <p:nvSpPr>
          <p:cNvPr id="137" name="TextBox 136"/>
          <p:cNvSpPr txBox="1"/>
          <p:nvPr/>
        </p:nvSpPr>
        <p:spPr>
          <a:xfrm>
            <a:off x="3740983" y="5471376"/>
            <a:ext cx="831352" cy="704808"/>
          </a:xfrm>
          <a:prstGeom prst="rect">
            <a:avLst/>
          </a:prstGeom>
          <a:noFill/>
        </p:spPr>
        <p:txBody>
          <a:bodyPr wrap="square" lIns="182880" tIns="146304" rIns="182880" bIns="146304" rtlCol="0">
            <a:spAutoFit/>
          </a:bodyPr>
          <a:lstStyle/>
          <a:p>
            <a:pPr algn="ctr">
              <a:lnSpc>
                <a:spcPct val="90000"/>
              </a:lnSpc>
              <a:spcAft>
                <a:spcPts val="600"/>
              </a:spcAft>
            </a:pPr>
            <a:r>
              <a:rPr lang="en-US" sz="1200" dirty="0" smtClean="0">
                <a:gradFill>
                  <a:gsLst>
                    <a:gs pos="2917">
                      <a:schemeClr val="tx1"/>
                    </a:gs>
                    <a:gs pos="30000">
                      <a:schemeClr val="tx1"/>
                    </a:gs>
                  </a:gsLst>
                  <a:lin ang="5400000" scaled="0"/>
                </a:gradFill>
              </a:rPr>
              <a:t>Notify</a:t>
            </a:r>
          </a:p>
          <a:p>
            <a:pPr algn="ctr">
              <a:lnSpc>
                <a:spcPct val="90000"/>
              </a:lnSpc>
              <a:spcAft>
                <a:spcPts val="600"/>
              </a:spcAft>
            </a:pPr>
            <a:r>
              <a:rPr lang="en-US" sz="1200" dirty="0" smtClean="0">
                <a:gradFill>
                  <a:gsLst>
                    <a:gs pos="2917">
                      <a:schemeClr val="tx1"/>
                    </a:gs>
                    <a:gs pos="30000">
                      <a:schemeClr val="tx1"/>
                    </a:gs>
                  </a:gsLst>
                  <a:lin ang="5400000" scaled="0"/>
                </a:gradFill>
              </a:rPr>
              <a:t>MAPI</a:t>
            </a:r>
          </a:p>
        </p:txBody>
      </p:sp>
      <p:sp>
        <p:nvSpPr>
          <p:cNvPr id="138" name="Can 137"/>
          <p:cNvSpPr/>
          <p:nvPr/>
        </p:nvSpPr>
        <p:spPr>
          <a:xfrm>
            <a:off x="954138" y="5649781"/>
            <a:ext cx="745841" cy="641562"/>
          </a:xfrm>
          <a:prstGeom prst="can">
            <a:avLst/>
          </a:prstGeom>
          <a:solidFill>
            <a:schemeClr val="accent2"/>
          </a:solidFill>
          <a:ln w="25400">
            <a:solidFill>
              <a:schemeClr val="tx1"/>
            </a:solidFill>
          </a:ln>
          <a:effectLst/>
        </p:spPr>
        <p:style>
          <a:lnRef idx="1">
            <a:schemeClr val="dk1"/>
          </a:lnRef>
          <a:fillRef idx="3">
            <a:schemeClr val="dk1"/>
          </a:fillRef>
          <a:effectRef idx="2">
            <a:schemeClr val="dk1"/>
          </a:effectRef>
          <a:fontRef idx="minor">
            <a:schemeClr val="lt1"/>
          </a:fontRef>
        </p:style>
        <p:txBody>
          <a:bodyPr lIns="93258" tIns="46629" rIns="93258" bIns="46629" rtlCol="0" anchor="ctr"/>
          <a:lstStyle/>
          <a:p>
            <a:pPr algn="ctr"/>
            <a:r>
              <a:rPr lang="en-US" dirty="0" smtClean="0">
                <a:solidFill>
                  <a:schemeClr val="bg1"/>
                </a:solidFill>
              </a:rPr>
              <a:t>MBX</a:t>
            </a:r>
            <a:endParaRPr lang="en-US" dirty="0">
              <a:solidFill>
                <a:schemeClr val="bg1"/>
              </a:solidFill>
            </a:endParaRPr>
          </a:p>
        </p:txBody>
      </p:sp>
      <p:sp>
        <p:nvSpPr>
          <p:cNvPr id="139" name="Rounded Rectangle 138"/>
          <p:cNvSpPr/>
          <p:nvPr/>
        </p:nvSpPr>
        <p:spPr>
          <a:xfrm>
            <a:off x="1291837" y="5230836"/>
            <a:ext cx="732290" cy="26646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dirty="0" smtClean="0">
                <a:solidFill>
                  <a:schemeClr val="bg1"/>
                </a:solidFill>
              </a:rPr>
              <a:t>Sub</a:t>
            </a:r>
            <a:endParaRPr lang="en-US" sz="1400" dirty="0">
              <a:solidFill>
                <a:schemeClr val="bg1"/>
              </a:solidFill>
            </a:endParaRPr>
          </a:p>
        </p:txBody>
      </p:sp>
      <p:sp>
        <p:nvSpPr>
          <p:cNvPr id="140" name="Rounded Rectangle 139"/>
          <p:cNvSpPr/>
          <p:nvPr/>
        </p:nvSpPr>
        <p:spPr>
          <a:xfrm>
            <a:off x="3547357" y="5246076"/>
            <a:ext cx="732290" cy="26646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dirty="0" smtClean="0">
                <a:solidFill>
                  <a:schemeClr val="bg1"/>
                </a:solidFill>
              </a:rPr>
              <a:t>Sub</a:t>
            </a:r>
            <a:endParaRPr lang="en-US" sz="1400" dirty="0">
              <a:solidFill>
                <a:schemeClr val="bg1"/>
              </a:solidFill>
            </a:endParaRPr>
          </a:p>
        </p:txBody>
      </p:sp>
      <p:sp>
        <p:nvSpPr>
          <p:cNvPr id="141" name="Straight Connector 1024003"/>
          <p:cNvSpPr>
            <a:spLocks noChangeShapeType="1"/>
          </p:cNvSpPr>
          <p:nvPr/>
        </p:nvSpPr>
        <p:spPr bwMode="auto">
          <a:xfrm rot="16200000">
            <a:off x="3430910" y="5557023"/>
            <a:ext cx="388627" cy="212458"/>
          </a:xfrm>
          <a:prstGeom prst="line">
            <a:avLst/>
          </a:prstGeom>
          <a:ln w="63500" cap="sq">
            <a:solidFill>
              <a:schemeClr val="accent1"/>
            </a:solidFill>
            <a:prstDash val="solid"/>
            <a:miter lim="800000"/>
            <a:headEnd type="none" w="med" len="sm"/>
            <a:tailEnd type="triangle" w="med" len="sm"/>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64" name="Rounded Rectangle 63"/>
          <p:cNvSpPr/>
          <p:nvPr/>
        </p:nvSpPr>
        <p:spPr>
          <a:xfrm>
            <a:off x="9864419" y="3768388"/>
            <a:ext cx="1699706" cy="368947"/>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sz="1200" dirty="0" smtClean="0">
                <a:solidFill>
                  <a:schemeClr val="bg1"/>
                </a:solidFill>
              </a:rPr>
              <a:t>Frontend Transport</a:t>
            </a:r>
            <a:endParaRPr lang="en-US" sz="1050" dirty="0">
              <a:solidFill>
                <a:schemeClr val="bg1"/>
              </a:solidFill>
            </a:endParaRPr>
          </a:p>
        </p:txBody>
      </p:sp>
      <p:sp>
        <p:nvSpPr>
          <p:cNvPr id="51" name="Straight Connector 1024003"/>
          <p:cNvSpPr>
            <a:spLocks noChangeShapeType="1"/>
          </p:cNvSpPr>
          <p:nvPr/>
        </p:nvSpPr>
        <p:spPr bwMode="auto">
          <a:xfrm rot="16200000" flipV="1">
            <a:off x="8819387" y="4261708"/>
            <a:ext cx="632148" cy="1663548"/>
          </a:xfrm>
          <a:prstGeom prst="line">
            <a:avLst/>
          </a:prstGeom>
          <a:ln w="76200" cap="sq">
            <a:solidFill>
              <a:schemeClr val="accent5"/>
            </a:solidFill>
            <a:prstDash val="solid"/>
            <a:miter lim="800000"/>
            <a:headEnd type="none" w="med" len="sm"/>
            <a:tailEnd type="triangle" w="med" len="sm"/>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52" name="TextBox 51"/>
          <p:cNvSpPr txBox="1"/>
          <p:nvPr/>
        </p:nvSpPr>
        <p:spPr>
          <a:xfrm>
            <a:off x="8571072" y="5042415"/>
            <a:ext cx="811840" cy="467416"/>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SMTP</a:t>
            </a:r>
          </a:p>
        </p:txBody>
      </p:sp>
      <p:pic>
        <p:nvPicPr>
          <p:cNvPr id="53" name="Picture 52"/>
          <p:cNvPicPr>
            <a:picLocks noChangeAspect="1" noChangeArrowheads="1"/>
          </p:cNvPicPr>
          <p:nvPr/>
        </p:nvPicPr>
        <p:blipFill>
          <a:blip r:embed="rId8" cstate="print">
            <a:duotone>
              <a:schemeClr val="accent3">
                <a:shade val="45000"/>
                <a:satMod val="135000"/>
              </a:schemeClr>
              <a:prstClr val="white"/>
            </a:duotone>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7132627" y="3095943"/>
            <a:ext cx="279510" cy="191839"/>
          </a:xfrm>
          <a:prstGeom prst="rect">
            <a:avLst/>
          </a:prstGeom>
          <a:noFill/>
          <a:extLst/>
        </p:spPr>
      </p:pic>
      <p:sp>
        <p:nvSpPr>
          <p:cNvPr id="54" name="TextBox 53"/>
          <p:cNvSpPr txBox="1"/>
          <p:nvPr/>
        </p:nvSpPr>
        <p:spPr>
          <a:xfrm>
            <a:off x="6077295" y="2989001"/>
            <a:ext cx="811840" cy="467416"/>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SMTP</a:t>
            </a:r>
          </a:p>
        </p:txBody>
      </p:sp>
      <p:sp>
        <p:nvSpPr>
          <p:cNvPr id="55" name="TextBox 54"/>
          <p:cNvSpPr txBox="1"/>
          <p:nvPr/>
        </p:nvSpPr>
        <p:spPr>
          <a:xfrm>
            <a:off x="7081535" y="4134855"/>
            <a:ext cx="811840" cy="467416"/>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SMTP</a:t>
            </a:r>
          </a:p>
        </p:txBody>
      </p:sp>
      <p:sp>
        <p:nvSpPr>
          <p:cNvPr id="56" name="Straight Connector 1024003"/>
          <p:cNvSpPr>
            <a:spLocks noChangeShapeType="1"/>
          </p:cNvSpPr>
          <p:nvPr/>
        </p:nvSpPr>
        <p:spPr bwMode="auto">
          <a:xfrm rot="16200000" flipV="1">
            <a:off x="6501262" y="3330953"/>
            <a:ext cx="881248" cy="2"/>
          </a:xfrm>
          <a:prstGeom prst="line">
            <a:avLst/>
          </a:prstGeom>
          <a:ln w="76200" cap="sq">
            <a:solidFill>
              <a:schemeClr val="accent5"/>
            </a:solidFill>
            <a:prstDash val="solid"/>
            <a:miter lim="800000"/>
            <a:headEnd type="none" w="med" len="sm"/>
            <a:tailEnd type="triangle" w="med" len="sm"/>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57" name="Straight Connector 1024003"/>
          <p:cNvSpPr>
            <a:spLocks noChangeShapeType="1"/>
          </p:cNvSpPr>
          <p:nvPr/>
        </p:nvSpPr>
        <p:spPr bwMode="auto">
          <a:xfrm rot="16200000">
            <a:off x="6675753" y="4351512"/>
            <a:ext cx="532261" cy="1"/>
          </a:xfrm>
          <a:prstGeom prst="line">
            <a:avLst/>
          </a:prstGeom>
          <a:ln w="76200" cap="sq">
            <a:solidFill>
              <a:schemeClr val="accent5"/>
            </a:solidFill>
            <a:prstDash val="solid"/>
            <a:miter lim="800000"/>
            <a:headEnd type="none" w="med" len="sm"/>
            <a:tailEnd type="triangle" w="med" len="sm"/>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Tree>
    <p:extLst>
      <p:ext uri="{BB962C8B-B14F-4D97-AF65-F5344CB8AC3E}">
        <p14:creationId xmlns:p14="http://schemas.microsoft.com/office/powerpoint/2010/main" val="2992087405"/>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125662"/>
            <a:ext cx="11887200" cy="2178802"/>
          </a:xfrm>
        </p:spPr>
        <p:txBody>
          <a:bodyPr/>
          <a:lstStyle/>
          <a:p>
            <a:r>
              <a:rPr lang="en-US" dirty="0"/>
              <a:t>Transport Components in Exchange </a:t>
            </a:r>
            <a:r>
              <a:rPr lang="en-US" dirty="0" smtClean="0"/>
              <a:t>2016</a:t>
            </a:r>
            <a:endParaRPr lang="en-US" dirty="0"/>
          </a:p>
        </p:txBody>
      </p:sp>
    </p:spTree>
    <p:extLst>
      <p:ext uri="{BB962C8B-B14F-4D97-AF65-F5344CB8AC3E}">
        <p14:creationId xmlns:p14="http://schemas.microsoft.com/office/powerpoint/2010/main" val="196102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Transport components</a:t>
            </a:r>
          </a:p>
        </p:txBody>
      </p:sp>
      <p:sp>
        <p:nvSpPr>
          <p:cNvPr id="5" name="Text Placeholder 4"/>
          <p:cNvSpPr>
            <a:spLocks noGrp="1"/>
          </p:cNvSpPr>
          <p:nvPr>
            <p:ph type="body" sz="quarter" idx="4294967295"/>
          </p:nvPr>
        </p:nvSpPr>
        <p:spPr>
          <a:xfrm>
            <a:off x="274638" y="1219381"/>
            <a:ext cx="11887200" cy="5219891"/>
          </a:xfrm>
          <a:prstGeom prst="rect">
            <a:avLst/>
          </a:prstGeom>
        </p:spPr>
        <p:txBody>
          <a:bodyPr/>
          <a:lstStyle/>
          <a:p>
            <a:r>
              <a:rPr lang="en-US" dirty="0"/>
              <a:t>Transport ships </a:t>
            </a:r>
            <a:r>
              <a:rPr lang="en-US" dirty="0" smtClean="0"/>
              <a:t>3 major </a:t>
            </a:r>
            <a:r>
              <a:rPr lang="en-US" dirty="0"/>
              <a:t>components </a:t>
            </a:r>
            <a:r>
              <a:rPr lang="en-US" dirty="0" smtClean="0"/>
              <a:t>in Exchange 2016</a:t>
            </a:r>
            <a:endParaRPr lang="en-US" dirty="0"/>
          </a:p>
          <a:p>
            <a:pPr lvl="1"/>
            <a:r>
              <a:rPr lang="en-US" dirty="0"/>
              <a:t>Frontend Transport – </a:t>
            </a:r>
            <a:r>
              <a:rPr lang="en-US" b="1" dirty="0"/>
              <a:t>Stateless</a:t>
            </a:r>
            <a:r>
              <a:rPr lang="en-US" dirty="0"/>
              <a:t> SMTP </a:t>
            </a:r>
            <a:r>
              <a:rPr lang="en-US" dirty="0" smtClean="0"/>
              <a:t>service</a:t>
            </a:r>
            <a:endParaRPr lang="en-US" dirty="0"/>
          </a:p>
          <a:p>
            <a:pPr lvl="1"/>
            <a:r>
              <a:rPr lang="en-US" dirty="0"/>
              <a:t>Transport – </a:t>
            </a:r>
            <a:r>
              <a:rPr lang="en-US" b="1" dirty="0"/>
              <a:t>Stateful</a:t>
            </a:r>
            <a:r>
              <a:rPr lang="en-US" dirty="0"/>
              <a:t> SMTP </a:t>
            </a:r>
            <a:r>
              <a:rPr lang="en-US" dirty="0" smtClean="0"/>
              <a:t>service</a:t>
            </a:r>
            <a:endParaRPr lang="en-US" dirty="0"/>
          </a:p>
          <a:p>
            <a:pPr lvl="1"/>
            <a:r>
              <a:rPr lang="en-US" dirty="0"/>
              <a:t>Mailbox Transport – </a:t>
            </a:r>
            <a:r>
              <a:rPr lang="en-US" b="1" dirty="0"/>
              <a:t>Stateless</a:t>
            </a:r>
            <a:r>
              <a:rPr lang="en-US" dirty="0"/>
              <a:t> SMTP </a:t>
            </a:r>
            <a:r>
              <a:rPr lang="en-US" dirty="0" smtClean="0"/>
              <a:t>service</a:t>
            </a:r>
          </a:p>
          <a:p>
            <a:r>
              <a:rPr lang="en-US" dirty="0" smtClean="0"/>
              <a:t>Transport responsibilities</a:t>
            </a:r>
            <a:r>
              <a:rPr lang="en-US" sz="2000" dirty="0" smtClean="0"/>
              <a:t> (unchanged)</a:t>
            </a:r>
          </a:p>
          <a:p>
            <a:pPr lvl="1"/>
            <a:r>
              <a:rPr lang="en-US" dirty="0" smtClean="0"/>
              <a:t>Receive and deliver all </a:t>
            </a:r>
            <a:r>
              <a:rPr lang="en-US" dirty="0"/>
              <a:t>inbound mail to the organization </a:t>
            </a:r>
            <a:endParaRPr lang="en-US" dirty="0" smtClean="0"/>
          </a:p>
          <a:p>
            <a:pPr lvl="1"/>
            <a:r>
              <a:rPr lang="en-US" dirty="0" smtClean="0"/>
              <a:t>Submit and deliver all </a:t>
            </a:r>
            <a:r>
              <a:rPr lang="en-US" dirty="0"/>
              <a:t>outbound mail from the </a:t>
            </a:r>
            <a:r>
              <a:rPr lang="en-US" dirty="0" smtClean="0"/>
              <a:t>organization</a:t>
            </a:r>
            <a:endParaRPr lang="en-US" dirty="0"/>
          </a:p>
          <a:p>
            <a:pPr lvl="1"/>
            <a:r>
              <a:rPr lang="en-US" dirty="0" smtClean="0"/>
              <a:t>Perform all message processing within the pipeline</a:t>
            </a:r>
          </a:p>
          <a:p>
            <a:pPr lvl="1"/>
            <a:r>
              <a:rPr lang="en-US" dirty="0" smtClean="0"/>
              <a:t>Support </a:t>
            </a:r>
            <a:r>
              <a:rPr lang="en-US" dirty="0"/>
              <a:t>extensibility within </a:t>
            </a:r>
            <a:r>
              <a:rPr lang="en-US" dirty="0" smtClean="0"/>
              <a:t>pipeline</a:t>
            </a:r>
          </a:p>
          <a:p>
            <a:pPr lvl="1"/>
            <a:r>
              <a:rPr lang="en-US" dirty="0" smtClean="0"/>
              <a:t>Keep </a:t>
            </a:r>
            <a:r>
              <a:rPr lang="en-US" dirty="0"/>
              <a:t>messages redundant until successfully </a:t>
            </a:r>
            <a:r>
              <a:rPr lang="en-US" dirty="0" smtClean="0"/>
              <a:t>delivered</a:t>
            </a:r>
            <a:endParaRPr lang="en-US" dirty="0"/>
          </a:p>
        </p:txBody>
      </p:sp>
    </p:spTree>
    <p:extLst>
      <p:ext uri="{BB962C8B-B14F-4D97-AF65-F5344CB8AC3E}">
        <p14:creationId xmlns:p14="http://schemas.microsoft.com/office/powerpoint/2010/main" val="2423505219"/>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274638" y="1393675"/>
            <a:ext cx="6400800" cy="5349157"/>
          </a:xfrm>
        </p:spPr>
        <p:txBody>
          <a:bodyPr/>
          <a:lstStyle/>
          <a:p>
            <a:pPr marL="0" indent="0">
              <a:buNone/>
            </a:pPr>
            <a:r>
              <a:rPr lang="en-US" dirty="0">
                <a:solidFill>
                  <a:schemeClr val="tx1"/>
                </a:solidFill>
              </a:rPr>
              <a:t>Handles inbound and outbound external SMTP traffic</a:t>
            </a:r>
          </a:p>
          <a:p>
            <a:pPr marL="342900" lvl="1" indent="0">
              <a:buNone/>
            </a:pPr>
            <a:r>
              <a:rPr lang="en-US" dirty="0">
                <a:solidFill>
                  <a:schemeClr val="tx1"/>
                </a:solidFill>
              </a:rPr>
              <a:t>(Does not replace the Edge Transport </a:t>
            </a:r>
            <a:r>
              <a:rPr lang="en-US" dirty="0" smtClean="0">
                <a:solidFill>
                  <a:schemeClr val="tx1"/>
                </a:solidFill>
              </a:rPr>
              <a:t>Server </a:t>
            </a:r>
            <a:r>
              <a:rPr lang="en-US" dirty="0">
                <a:solidFill>
                  <a:schemeClr val="tx1"/>
                </a:solidFill>
              </a:rPr>
              <a:t>Role)</a:t>
            </a:r>
          </a:p>
          <a:p>
            <a:pPr marL="0" indent="0">
              <a:buNone/>
            </a:pPr>
            <a:r>
              <a:rPr lang="en-US" dirty="0">
                <a:solidFill>
                  <a:schemeClr val="tx1"/>
                </a:solidFill>
              </a:rPr>
              <a:t>Listens on TCP25 and TCP587 and </a:t>
            </a:r>
            <a:r>
              <a:rPr lang="en-US" dirty="0" smtClean="0">
                <a:solidFill>
                  <a:schemeClr val="tx1"/>
                </a:solidFill>
              </a:rPr>
              <a:t>TCP717. Supports TLS 1.0, 1.1 and 1.2.</a:t>
            </a:r>
            <a:endParaRPr lang="en-US" dirty="0">
              <a:solidFill>
                <a:schemeClr val="tx1"/>
              </a:solidFill>
            </a:endParaRPr>
          </a:p>
          <a:p>
            <a:pPr marL="0" indent="0">
              <a:buNone/>
            </a:pPr>
            <a:r>
              <a:rPr lang="en-US" dirty="0" smtClean="0">
                <a:solidFill>
                  <a:schemeClr val="tx1"/>
                </a:solidFill>
              </a:rPr>
              <a:t>Handles </a:t>
            </a:r>
            <a:r>
              <a:rPr lang="en-US" dirty="0">
                <a:solidFill>
                  <a:schemeClr val="tx1"/>
                </a:solidFill>
              </a:rPr>
              <a:t>authenticated client </a:t>
            </a:r>
            <a:r>
              <a:rPr lang="en-US" dirty="0" smtClean="0">
                <a:solidFill>
                  <a:schemeClr val="tx1"/>
                </a:solidFill>
              </a:rPr>
              <a:t>submissions </a:t>
            </a:r>
            <a:endParaRPr lang="en-US" dirty="0">
              <a:solidFill>
                <a:schemeClr val="tx1"/>
              </a:solidFill>
            </a:endParaRPr>
          </a:p>
          <a:p>
            <a:pPr marL="0" indent="0">
              <a:buNone/>
            </a:pPr>
            <a:r>
              <a:rPr lang="en-US" dirty="0" smtClean="0">
                <a:solidFill>
                  <a:schemeClr val="tx1"/>
                </a:solidFill>
              </a:rPr>
              <a:t>Functions as a layer 7 proxy and has full access to protocol conversation (inbound)</a:t>
            </a:r>
          </a:p>
          <a:p>
            <a:pPr marL="0" indent="0">
              <a:buNone/>
            </a:pPr>
            <a:r>
              <a:rPr lang="en-US" dirty="0" smtClean="0">
                <a:solidFill>
                  <a:schemeClr val="tx1"/>
                </a:solidFill>
              </a:rPr>
              <a:t>Will not queue or bifurcate mail locally</a:t>
            </a:r>
          </a:p>
          <a:p>
            <a:pPr marL="0" indent="0">
              <a:buNone/>
            </a:pPr>
            <a:r>
              <a:rPr lang="en-US" dirty="0" smtClean="0"/>
              <a:t>Set </a:t>
            </a:r>
            <a:r>
              <a:rPr lang="en-US" i="1" dirty="0" err="1" smtClean="0"/>
              <a:t>FrontendProxyEnabled</a:t>
            </a:r>
            <a:r>
              <a:rPr lang="en-US" dirty="0" smtClean="0"/>
              <a:t> </a:t>
            </a:r>
            <a:r>
              <a:rPr lang="en-US" dirty="0"/>
              <a:t>parameter of the </a:t>
            </a:r>
            <a:r>
              <a:rPr lang="en-US" b="1" dirty="0"/>
              <a:t>Set-</a:t>
            </a:r>
            <a:r>
              <a:rPr lang="en-US" b="1" dirty="0" err="1"/>
              <a:t>SendConnector</a:t>
            </a:r>
            <a:r>
              <a:rPr lang="en-US" dirty="0"/>
              <a:t> </a:t>
            </a:r>
            <a:r>
              <a:rPr lang="en-US" dirty="0" smtClean="0"/>
              <a:t>using </a:t>
            </a:r>
            <a:r>
              <a:rPr lang="en-US" dirty="0" err="1" smtClean="0"/>
              <a:t>Powershell</a:t>
            </a:r>
            <a:r>
              <a:rPr lang="en-US" dirty="0" smtClean="0"/>
              <a:t> to route Outbound mail via Frontend transport</a:t>
            </a:r>
          </a:p>
        </p:txBody>
      </p:sp>
      <p:sp>
        <p:nvSpPr>
          <p:cNvPr id="3" name="Title 2"/>
          <p:cNvSpPr>
            <a:spLocks noGrp="1"/>
          </p:cNvSpPr>
          <p:nvPr>
            <p:ph type="title"/>
          </p:nvPr>
        </p:nvSpPr>
        <p:spPr/>
        <p:txBody>
          <a:bodyPr/>
          <a:lstStyle/>
          <a:p>
            <a:r>
              <a:rPr lang="en-US" dirty="0"/>
              <a:t>Frontend </a:t>
            </a:r>
            <a:r>
              <a:rPr lang="en-US" dirty="0" smtClean="0"/>
              <a:t>Transport</a:t>
            </a:r>
            <a:endParaRPr lang="en-US" dirty="0"/>
          </a:p>
        </p:txBody>
      </p:sp>
      <p:sp>
        <p:nvSpPr>
          <p:cNvPr id="6" name="Rounded Rectangle 5"/>
          <p:cNvSpPr/>
          <p:nvPr/>
        </p:nvSpPr>
        <p:spPr>
          <a:xfrm>
            <a:off x="7099501" y="2230691"/>
            <a:ext cx="5064702" cy="163720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8" name="TextBox 7"/>
          <p:cNvSpPr txBox="1"/>
          <p:nvPr/>
        </p:nvSpPr>
        <p:spPr>
          <a:xfrm>
            <a:off x="7406943" y="2237381"/>
            <a:ext cx="4757259" cy="307777"/>
          </a:xfrm>
          <a:prstGeom prst="rect">
            <a:avLst/>
          </a:prstGeom>
          <a:noFill/>
        </p:spPr>
        <p:txBody>
          <a:bodyPr wrap="square" rtlCol="0">
            <a:spAutoFit/>
          </a:bodyPr>
          <a:lstStyle/>
          <a:p>
            <a:pPr algn="ctr"/>
            <a:r>
              <a:rPr lang="en-US" sz="1400" b="1" dirty="0" smtClean="0">
                <a:solidFill>
                  <a:schemeClr val="tx1">
                    <a:lumMod val="95000"/>
                  </a:schemeClr>
                </a:solidFill>
              </a:rPr>
              <a:t>Frontend Transport</a:t>
            </a:r>
            <a:endParaRPr lang="en-US" sz="1400" b="1" dirty="0">
              <a:solidFill>
                <a:schemeClr val="tx1">
                  <a:lumMod val="95000"/>
                </a:schemeClr>
              </a:solidFill>
            </a:endParaRPr>
          </a:p>
        </p:txBody>
      </p:sp>
      <p:sp>
        <p:nvSpPr>
          <p:cNvPr id="9" name="Rounded Rectangle 8"/>
          <p:cNvSpPr/>
          <p:nvPr/>
        </p:nvSpPr>
        <p:spPr>
          <a:xfrm>
            <a:off x="7489608" y="2651698"/>
            <a:ext cx="1783346" cy="1090774"/>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bg1"/>
              </a:solidFill>
            </a:endParaRPr>
          </a:p>
        </p:txBody>
      </p:sp>
      <p:sp>
        <p:nvSpPr>
          <p:cNvPr id="12" name="TextBox 11"/>
          <p:cNvSpPr txBox="1"/>
          <p:nvPr/>
        </p:nvSpPr>
        <p:spPr>
          <a:xfrm>
            <a:off x="7808745" y="2670502"/>
            <a:ext cx="1138384" cy="276999"/>
          </a:xfrm>
          <a:prstGeom prst="rect">
            <a:avLst/>
          </a:prstGeom>
          <a:noFill/>
        </p:spPr>
        <p:txBody>
          <a:bodyPr wrap="square" rtlCol="0">
            <a:spAutoFit/>
          </a:bodyPr>
          <a:lstStyle/>
          <a:p>
            <a:r>
              <a:rPr lang="en-US" sz="1200" dirty="0" smtClean="0">
                <a:solidFill>
                  <a:schemeClr val="tx1">
                    <a:lumMod val="95000"/>
                  </a:schemeClr>
                </a:solidFill>
              </a:rPr>
              <a:t>SMTP</a:t>
            </a:r>
            <a:r>
              <a:rPr lang="en-US" sz="1100" dirty="0" smtClean="0">
                <a:solidFill>
                  <a:schemeClr val="tx1">
                    <a:lumMod val="95000"/>
                  </a:schemeClr>
                </a:solidFill>
              </a:rPr>
              <a:t> Receive</a:t>
            </a:r>
            <a:endParaRPr lang="en-US" sz="1100" dirty="0">
              <a:solidFill>
                <a:schemeClr val="tx1">
                  <a:lumMod val="95000"/>
                </a:schemeClr>
              </a:solidFill>
            </a:endParaRPr>
          </a:p>
        </p:txBody>
      </p:sp>
      <p:grpSp>
        <p:nvGrpSpPr>
          <p:cNvPr id="14" name="Group 13"/>
          <p:cNvGrpSpPr/>
          <p:nvPr/>
        </p:nvGrpSpPr>
        <p:grpSpPr>
          <a:xfrm>
            <a:off x="8341971" y="2912304"/>
            <a:ext cx="770480" cy="408623"/>
            <a:chOff x="2514600" y="3668630"/>
            <a:chExt cx="1304543" cy="744763"/>
          </a:xfrm>
          <a:solidFill>
            <a:schemeClr val="accent6">
              <a:lumMod val="75000"/>
            </a:schemeClr>
          </a:solidFill>
        </p:grpSpPr>
        <p:sp>
          <p:nvSpPr>
            <p:cNvPr id="15" name="Rectangle 14"/>
            <p:cNvSpPr/>
            <p:nvPr/>
          </p:nvSpPr>
          <p:spPr>
            <a:xfrm>
              <a:off x="2514600" y="3730752"/>
              <a:ext cx="1295400" cy="609600"/>
            </a:xfrm>
            <a:prstGeom prst="roundRect">
              <a:avLst/>
            </a:prstGeom>
            <a:grp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solidFill>
                  <a:schemeClr val="bg1"/>
                </a:solidFill>
              </a:endParaRPr>
            </a:p>
          </p:txBody>
        </p:sp>
        <p:sp>
          <p:nvSpPr>
            <p:cNvPr id="16" name="TextBox 15"/>
            <p:cNvSpPr txBox="1"/>
            <p:nvPr/>
          </p:nvSpPr>
          <p:spPr>
            <a:xfrm>
              <a:off x="2523743" y="3668630"/>
              <a:ext cx="1295400" cy="744763"/>
            </a:xfrm>
            <a:prstGeom prst="roundRect">
              <a:avLst/>
            </a:prstGeom>
            <a:grpFill/>
          </p:spPr>
          <p:txBody>
            <a:bodyPr wrap="square" rtlCol="0">
              <a:spAutoFit/>
            </a:bodyPr>
            <a:lstStyle/>
            <a:p>
              <a:pPr algn="ctr"/>
              <a:r>
                <a:rPr lang="en-US" sz="900" dirty="0" smtClean="0">
                  <a:solidFill>
                    <a:schemeClr val="tx1">
                      <a:lumMod val="95000"/>
                    </a:schemeClr>
                  </a:solidFill>
                </a:rPr>
                <a:t>Protocol Agents</a:t>
              </a:r>
              <a:endParaRPr lang="en-US" sz="900" dirty="0">
                <a:solidFill>
                  <a:schemeClr val="tx1">
                    <a:lumMod val="95000"/>
                  </a:schemeClr>
                </a:solidFill>
              </a:endParaRPr>
            </a:p>
          </p:txBody>
        </p:sp>
      </p:grpSp>
      <p:cxnSp>
        <p:nvCxnSpPr>
          <p:cNvPr id="17" name="Straight Arrow Connector 16"/>
          <p:cNvCxnSpPr>
            <a:endCxn id="10" idx="1"/>
          </p:cNvCxnSpPr>
          <p:nvPr/>
        </p:nvCxnSpPr>
        <p:spPr>
          <a:xfrm>
            <a:off x="9272954" y="3197085"/>
            <a:ext cx="848044" cy="5762"/>
          </a:xfrm>
          <a:prstGeom prst="straightConnector1">
            <a:avLst/>
          </a:prstGeom>
          <a:ln w="19050">
            <a:solidFill>
              <a:srgbClr val="FFC000"/>
            </a:solidFill>
            <a:tailEnd type="arrow"/>
          </a:ln>
        </p:spPr>
        <p:style>
          <a:lnRef idx="1">
            <a:schemeClr val="accent6"/>
          </a:lnRef>
          <a:fillRef idx="0">
            <a:schemeClr val="accent6"/>
          </a:fillRef>
          <a:effectRef idx="0">
            <a:schemeClr val="accent6"/>
          </a:effectRef>
          <a:fontRef idx="minor">
            <a:schemeClr val="tx1"/>
          </a:fontRef>
        </p:style>
      </p:cxnSp>
      <p:cxnSp>
        <p:nvCxnSpPr>
          <p:cNvPr id="18" name="Straight Arrow Connector 17"/>
          <p:cNvCxnSpPr>
            <a:stCxn id="24" idx="2"/>
            <a:endCxn id="29" idx="0"/>
          </p:cNvCxnSpPr>
          <p:nvPr/>
        </p:nvCxnSpPr>
        <p:spPr>
          <a:xfrm>
            <a:off x="8697026" y="1591801"/>
            <a:ext cx="19152" cy="842423"/>
          </a:xfrm>
          <a:prstGeom prst="straightConnector1">
            <a:avLst/>
          </a:prstGeom>
          <a:ln w="19050">
            <a:solidFill>
              <a:srgbClr val="FFC000"/>
            </a:solidFill>
            <a:tailEnd type="arrow"/>
          </a:ln>
        </p:spPr>
        <p:style>
          <a:lnRef idx="1">
            <a:schemeClr val="accent6"/>
          </a:lnRef>
          <a:fillRef idx="0">
            <a:schemeClr val="accent6"/>
          </a:fillRef>
          <a:effectRef idx="0">
            <a:schemeClr val="accent6"/>
          </a:effectRef>
          <a:fontRef idx="minor">
            <a:schemeClr val="tx1"/>
          </a:fontRef>
        </p:style>
      </p:cxnSp>
      <p:cxnSp>
        <p:nvCxnSpPr>
          <p:cNvPr id="20" name="Straight Arrow Connector 19"/>
          <p:cNvCxnSpPr/>
          <p:nvPr/>
        </p:nvCxnSpPr>
        <p:spPr>
          <a:xfrm flipV="1">
            <a:off x="8352379" y="3972573"/>
            <a:ext cx="0" cy="543505"/>
          </a:xfrm>
          <a:prstGeom prst="straightConnector1">
            <a:avLst/>
          </a:prstGeom>
          <a:ln w="19050">
            <a:solidFill>
              <a:srgbClr val="FFC000"/>
            </a:solidFill>
            <a:tailEnd type="arrow"/>
          </a:ln>
        </p:spPr>
        <p:style>
          <a:lnRef idx="2">
            <a:schemeClr val="accent6"/>
          </a:lnRef>
          <a:fillRef idx="0">
            <a:schemeClr val="accent6"/>
          </a:fillRef>
          <a:effectRef idx="1">
            <a:schemeClr val="accent6"/>
          </a:effectRef>
          <a:fontRef idx="minor">
            <a:schemeClr val="tx1"/>
          </a:fontRef>
        </p:style>
      </p:cxnSp>
      <p:sp>
        <p:nvSpPr>
          <p:cNvPr id="23" name="TextBox 22"/>
          <p:cNvSpPr txBox="1"/>
          <p:nvPr/>
        </p:nvSpPr>
        <p:spPr>
          <a:xfrm>
            <a:off x="7489608" y="4479718"/>
            <a:ext cx="1928994" cy="646331"/>
          </a:xfrm>
          <a:prstGeom prst="rect">
            <a:avLst/>
          </a:prstGeom>
          <a:noFill/>
        </p:spPr>
        <p:txBody>
          <a:bodyPr wrap="square" rtlCol="0">
            <a:spAutoFit/>
          </a:bodyPr>
          <a:lstStyle/>
          <a:p>
            <a:pPr algn="ctr"/>
            <a:r>
              <a:rPr lang="en-US" dirty="0" smtClean="0"/>
              <a:t>SMTP from Transport Service</a:t>
            </a:r>
            <a:endParaRPr lang="en-US" dirty="0"/>
          </a:p>
        </p:txBody>
      </p:sp>
      <p:sp>
        <p:nvSpPr>
          <p:cNvPr id="24" name="TextBox 23"/>
          <p:cNvSpPr txBox="1"/>
          <p:nvPr/>
        </p:nvSpPr>
        <p:spPr>
          <a:xfrm>
            <a:off x="7808696" y="945470"/>
            <a:ext cx="1776659" cy="646331"/>
          </a:xfrm>
          <a:prstGeom prst="rect">
            <a:avLst/>
          </a:prstGeom>
          <a:noFill/>
        </p:spPr>
        <p:txBody>
          <a:bodyPr wrap="square" rtlCol="0">
            <a:spAutoFit/>
          </a:bodyPr>
          <a:lstStyle/>
          <a:p>
            <a:pPr algn="ctr"/>
            <a:r>
              <a:rPr lang="en-US" dirty="0" smtClean="0"/>
              <a:t>Authenticated</a:t>
            </a:r>
          </a:p>
          <a:p>
            <a:pPr algn="ctr"/>
            <a:r>
              <a:rPr lang="en-US" dirty="0" smtClean="0"/>
              <a:t>SMTP</a:t>
            </a:r>
            <a:endParaRPr lang="en-US" dirty="0"/>
          </a:p>
        </p:txBody>
      </p:sp>
      <p:grpSp>
        <p:nvGrpSpPr>
          <p:cNvPr id="4" name="Group 3"/>
          <p:cNvGrpSpPr/>
          <p:nvPr/>
        </p:nvGrpSpPr>
        <p:grpSpPr>
          <a:xfrm>
            <a:off x="9967236" y="1388630"/>
            <a:ext cx="2103097" cy="3737419"/>
            <a:chOff x="9787946" y="1388630"/>
            <a:chExt cx="2103097" cy="3737419"/>
          </a:xfrm>
        </p:grpSpPr>
        <p:sp>
          <p:nvSpPr>
            <p:cNvPr id="10" name="Rounded Rectangle 9"/>
            <p:cNvSpPr/>
            <p:nvPr/>
          </p:nvSpPr>
          <p:spPr>
            <a:xfrm>
              <a:off x="9941708" y="2697270"/>
              <a:ext cx="1783346" cy="1011153"/>
            </a:xfrm>
            <a:prstGeom prst="roundRect">
              <a:avLst/>
            </a:prstGeom>
            <a:solidFill>
              <a:schemeClr val="accent6">
                <a:lumMod val="75000"/>
              </a:schemeClr>
            </a:solidFill>
          </p:spPr>
          <p:style>
            <a:lnRef idx="1">
              <a:schemeClr val="accent6"/>
            </a:lnRef>
            <a:fillRef idx="3">
              <a:schemeClr val="accent6"/>
            </a:fillRef>
            <a:effectRef idx="2">
              <a:schemeClr val="accent6"/>
            </a:effectRef>
            <a:fontRef idx="minor">
              <a:schemeClr val="lt1"/>
            </a:fontRef>
          </p:style>
          <p:txBody>
            <a:bodyPr rtlCol="0" anchor="t"/>
            <a:lstStyle/>
            <a:p>
              <a:pPr algn="ctr"/>
              <a:r>
                <a:rPr lang="en-US" sz="1200" dirty="0" smtClean="0">
                  <a:solidFill>
                    <a:schemeClr val="tx1">
                      <a:lumMod val="95000"/>
                    </a:schemeClr>
                  </a:solidFill>
                </a:rPr>
                <a:t>SMTP Send</a:t>
              </a:r>
              <a:endParaRPr lang="en-US" sz="1200" dirty="0">
                <a:solidFill>
                  <a:schemeClr val="tx1">
                    <a:lumMod val="95000"/>
                  </a:schemeClr>
                </a:solidFill>
              </a:endParaRPr>
            </a:p>
          </p:txBody>
        </p:sp>
        <p:cxnSp>
          <p:nvCxnSpPr>
            <p:cNvPr id="19" name="Straight Arrow Connector 18"/>
            <p:cNvCxnSpPr>
              <a:endCxn id="22" idx="0"/>
            </p:cNvCxnSpPr>
            <p:nvPr/>
          </p:nvCxnSpPr>
          <p:spPr>
            <a:xfrm>
              <a:off x="10830038" y="3728566"/>
              <a:ext cx="9457" cy="751152"/>
            </a:xfrm>
            <a:prstGeom prst="straightConnector1">
              <a:avLst/>
            </a:prstGeom>
            <a:ln w="19050">
              <a:solidFill>
                <a:srgbClr val="FFC000"/>
              </a:solidFill>
              <a:tailEnd type="arrow"/>
            </a:ln>
          </p:spPr>
          <p:style>
            <a:lnRef idx="1">
              <a:schemeClr val="accent6"/>
            </a:lnRef>
            <a:fillRef idx="0">
              <a:schemeClr val="accent6"/>
            </a:fillRef>
            <a:effectRef idx="0">
              <a:schemeClr val="accent6"/>
            </a:effectRef>
            <a:fontRef idx="minor">
              <a:schemeClr val="tx1"/>
            </a:fontRef>
          </p:style>
        </p:cxnSp>
        <p:cxnSp>
          <p:nvCxnSpPr>
            <p:cNvPr id="21" name="Straight Arrow Connector 20"/>
            <p:cNvCxnSpPr/>
            <p:nvPr/>
          </p:nvCxnSpPr>
          <p:spPr>
            <a:xfrm flipV="1">
              <a:off x="10830037" y="1765762"/>
              <a:ext cx="0" cy="931509"/>
            </a:xfrm>
            <a:prstGeom prst="straightConnector1">
              <a:avLst/>
            </a:prstGeom>
            <a:ln w="19050">
              <a:solidFill>
                <a:srgbClr val="FFC000"/>
              </a:solidFill>
              <a:tailEnd type="arrow"/>
            </a:ln>
          </p:spPr>
          <p:style>
            <a:lnRef idx="1">
              <a:schemeClr val="accent6"/>
            </a:lnRef>
            <a:fillRef idx="0">
              <a:schemeClr val="accent6"/>
            </a:fillRef>
            <a:effectRef idx="0">
              <a:schemeClr val="accent6"/>
            </a:effectRef>
            <a:fontRef idx="minor">
              <a:schemeClr val="tx1"/>
            </a:fontRef>
          </p:style>
        </p:cxnSp>
        <p:sp>
          <p:nvSpPr>
            <p:cNvPr id="22" name="TextBox 21"/>
            <p:cNvSpPr txBox="1"/>
            <p:nvPr/>
          </p:nvSpPr>
          <p:spPr>
            <a:xfrm>
              <a:off x="9787946" y="4479718"/>
              <a:ext cx="2103097" cy="646331"/>
            </a:xfrm>
            <a:prstGeom prst="rect">
              <a:avLst/>
            </a:prstGeom>
            <a:noFill/>
          </p:spPr>
          <p:txBody>
            <a:bodyPr wrap="square" rtlCol="0">
              <a:spAutoFit/>
            </a:bodyPr>
            <a:lstStyle/>
            <a:p>
              <a:pPr algn="ctr"/>
              <a:r>
                <a:rPr lang="en-US" dirty="0" smtClean="0"/>
                <a:t>SMTP to </a:t>
              </a:r>
            </a:p>
            <a:p>
              <a:pPr algn="ctr"/>
              <a:r>
                <a:rPr lang="en-US" dirty="0" smtClean="0"/>
                <a:t>Transport Service</a:t>
              </a:r>
              <a:endParaRPr lang="en-US" dirty="0"/>
            </a:p>
          </p:txBody>
        </p:sp>
        <p:sp>
          <p:nvSpPr>
            <p:cNvPr id="25" name="TextBox 24"/>
            <p:cNvSpPr txBox="1"/>
            <p:nvPr/>
          </p:nvSpPr>
          <p:spPr>
            <a:xfrm>
              <a:off x="9941707" y="1388630"/>
              <a:ext cx="1776659" cy="202638"/>
            </a:xfrm>
            <a:prstGeom prst="rect">
              <a:avLst/>
            </a:prstGeom>
            <a:noFill/>
          </p:spPr>
          <p:txBody>
            <a:bodyPr wrap="square" rtlCol="0">
              <a:spAutoFit/>
            </a:bodyPr>
            <a:lstStyle/>
            <a:p>
              <a:r>
                <a:rPr lang="en-US" dirty="0" smtClean="0"/>
                <a:t>External SMTP</a:t>
              </a:r>
              <a:endParaRPr lang="en-US" dirty="0"/>
            </a:p>
          </p:txBody>
        </p:sp>
      </p:grpSp>
      <p:grpSp>
        <p:nvGrpSpPr>
          <p:cNvPr id="26" name="Group 25"/>
          <p:cNvGrpSpPr/>
          <p:nvPr/>
        </p:nvGrpSpPr>
        <p:grpSpPr>
          <a:xfrm>
            <a:off x="8352378" y="3362602"/>
            <a:ext cx="753385" cy="353320"/>
            <a:chOff x="2514600" y="3681075"/>
            <a:chExt cx="1295400" cy="744763"/>
          </a:xfrm>
          <a:solidFill>
            <a:schemeClr val="accent6">
              <a:lumMod val="75000"/>
            </a:schemeClr>
          </a:solidFill>
        </p:grpSpPr>
        <p:sp>
          <p:nvSpPr>
            <p:cNvPr id="27" name="Rectangle 26"/>
            <p:cNvSpPr/>
            <p:nvPr/>
          </p:nvSpPr>
          <p:spPr>
            <a:xfrm>
              <a:off x="2514600" y="3730752"/>
              <a:ext cx="1295400" cy="609600"/>
            </a:xfrm>
            <a:prstGeom prst="roundRect">
              <a:avLst/>
            </a:prstGeom>
            <a:grp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solidFill>
                  <a:schemeClr val="bg1"/>
                </a:solidFill>
              </a:endParaRPr>
            </a:p>
          </p:txBody>
        </p:sp>
        <p:sp>
          <p:nvSpPr>
            <p:cNvPr id="28" name="TextBox 27"/>
            <p:cNvSpPr txBox="1"/>
            <p:nvPr/>
          </p:nvSpPr>
          <p:spPr>
            <a:xfrm>
              <a:off x="2514600" y="3681075"/>
              <a:ext cx="1295400" cy="744763"/>
            </a:xfrm>
            <a:prstGeom prst="roundRect">
              <a:avLst/>
            </a:prstGeom>
            <a:grpFill/>
          </p:spPr>
          <p:txBody>
            <a:bodyPr wrap="square" rtlCol="0">
              <a:spAutoFit/>
            </a:bodyPr>
            <a:lstStyle/>
            <a:p>
              <a:pPr algn="ctr"/>
              <a:r>
                <a:rPr lang="en-US" sz="900" dirty="0" smtClean="0">
                  <a:solidFill>
                    <a:schemeClr val="tx1">
                      <a:lumMod val="95000"/>
                    </a:schemeClr>
                  </a:solidFill>
                </a:rPr>
                <a:t>Mailbox Selector</a:t>
              </a:r>
              <a:endParaRPr lang="en-US" sz="900" dirty="0">
                <a:solidFill>
                  <a:schemeClr val="tx1">
                    <a:lumMod val="95000"/>
                  </a:schemeClr>
                </a:solidFill>
              </a:endParaRPr>
            </a:p>
          </p:txBody>
        </p:sp>
      </p:grpSp>
      <p:sp>
        <p:nvSpPr>
          <p:cNvPr id="31" name="Rounded Rectangle 30"/>
          <p:cNvSpPr/>
          <p:nvPr/>
        </p:nvSpPr>
        <p:spPr bwMode="auto">
          <a:xfrm>
            <a:off x="7705298" y="2437212"/>
            <a:ext cx="360710" cy="214485"/>
          </a:xfrm>
          <a:prstGeom prst="roundRect">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000" dirty="0" smtClean="0">
                <a:gradFill>
                  <a:gsLst>
                    <a:gs pos="0">
                      <a:srgbClr val="FFFFFF"/>
                    </a:gs>
                    <a:gs pos="100000">
                      <a:srgbClr val="FFFFFF"/>
                    </a:gs>
                  </a:gsLst>
                  <a:lin ang="5400000" scaled="0"/>
                </a:gradFill>
              </a:rPr>
              <a:t>:25</a:t>
            </a:r>
            <a:endParaRPr lang="en-US" sz="1000" dirty="0">
              <a:gradFill>
                <a:gsLst>
                  <a:gs pos="0">
                    <a:srgbClr val="FFFFFF"/>
                  </a:gs>
                  <a:gs pos="100000">
                    <a:srgbClr val="FFFFFF"/>
                  </a:gs>
                </a:gsLst>
                <a:lin ang="5400000" scaled="0"/>
              </a:gradFill>
            </a:endParaRPr>
          </a:p>
        </p:txBody>
      </p:sp>
      <p:sp>
        <p:nvSpPr>
          <p:cNvPr id="35" name="Rounded Rectangle 34"/>
          <p:cNvSpPr/>
          <p:nvPr/>
        </p:nvSpPr>
        <p:spPr bwMode="auto">
          <a:xfrm>
            <a:off x="8055416" y="3766385"/>
            <a:ext cx="572742" cy="206188"/>
          </a:xfrm>
          <a:prstGeom prst="roundRect">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000" dirty="0" smtClean="0">
                <a:gradFill>
                  <a:gsLst>
                    <a:gs pos="0">
                      <a:srgbClr val="FFFFFF"/>
                    </a:gs>
                    <a:gs pos="100000">
                      <a:srgbClr val="FFFFFF"/>
                    </a:gs>
                  </a:gsLst>
                  <a:lin ang="5400000" scaled="0"/>
                </a:gradFill>
              </a:rPr>
              <a:t>:717</a:t>
            </a:r>
            <a:endParaRPr lang="en-US" sz="1000" dirty="0">
              <a:gradFill>
                <a:gsLst>
                  <a:gs pos="0">
                    <a:srgbClr val="FFFFFF"/>
                  </a:gs>
                  <a:gs pos="100000">
                    <a:srgbClr val="FFFFFF"/>
                  </a:gs>
                </a:gsLst>
                <a:lin ang="5400000" scaled="0"/>
              </a:gradFill>
            </a:endParaRPr>
          </a:p>
        </p:txBody>
      </p:sp>
      <p:sp>
        <p:nvSpPr>
          <p:cNvPr id="2" name="Rectangle 1"/>
          <p:cNvSpPr/>
          <p:nvPr/>
        </p:nvSpPr>
        <p:spPr>
          <a:xfrm>
            <a:off x="7471286" y="4032076"/>
            <a:ext cx="4451380" cy="276999"/>
          </a:xfrm>
          <a:prstGeom prst="rect">
            <a:avLst/>
          </a:prstGeom>
          <a:noFill/>
        </p:spPr>
        <p:txBody>
          <a:bodyPr wrap="square" rtlCol="0">
            <a:spAutoFit/>
          </a:bodyPr>
          <a:lstStyle/>
          <a:p>
            <a:pPr algn="ctr"/>
            <a:r>
              <a:rPr lang="en-US" sz="1200" b="1" dirty="0" smtClean="0">
                <a:solidFill>
                  <a:schemeClr val="tx1">
                    <a:lumMod val="95000"/>
                  </a:schemeClr>
                </a:solidFill>
              </a:rPr>
              <a:t>MSExchangeFrontendTransport.exe</a:t>
            </a:r>
            <a:endParaRPr lang="en-US" sz="1200" b="1" dirty="0">
              <a:solidFill>
                <a:schemeClr val="tx1">
                  <a:lumMod val="95000"/>
                </a:schemeClr>
              </a:solidFill>
            </a:endParaRPr>
          </a:p>
        </p:txBody>
      </p:sp>
      <p:sp>
        <p:nvSpPr>
          <p:cNvPr id="29" name="Rounded Rectangle 28"/>
          <p:cNvSpPr/>
          <p:nvPr/>
        </p:nvSpPr>
        <p:spPr bwMode="auto">
          <a:xfrm>
            <a:off x="8484045" y="2434224"/>
            <a:ext cx="464266" cy="204016"/>
          </a:xfrm>
          <a:prstGeom prst="roundRect">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000" dirty="0" smtClean="0">
                <a:gradFill>
                  <a:gsLst>
                    <a:gs pos="0">
                      <a:srgbClr val="FFFFFF"/>
                    </a:gs>
                    <a:gs pos="100000">
                      <a:srgbClr val="FFFFFF"/>
                    </a:gs>
                  </a:gsLst>
                  <a:lin ang="5400000" scaled="0"/>
                </a:gradFill>
              </a:rPr>
              <a:t>:587</a:t>
            </a:r>
            <a:endParaRPr lang="en-US" sz="1000" dirty="0">
              <a:gradFill>
                <a:gsLst>
                  <a:gs pos="0">
                    <a:srgbClr val="FFFFFF"/>
                  </a:gs>
                  <a:gs pos="100000">
                    <a:srgbClr val="FFFFFF"/>
                  </a:gs>
                </a:gsLst>
                <a:lin ang="5400000" scaled="0"/>
              </a:gradFill>
            </a:endParaRPr>
          </a:p>
        </p:txBody>
      </p:sp>
      <p:sp>
        <p:nvSpPr>
          <p:cNvPr id="30" name="TextBox 29"/>
          <p:cNvSpPr txBox="1"/>
          <p:nvPr/>
        </p:nvSpPr>
        <p:spPr>
          <a:xfrm>
            <a:off x="6982164" y="1423723"/>
            <a:ext cx="1776659" cy="646331"/>
          </a:xfrm>
          <a:prstGeom prst="rect">
            <a:avLst/>
          </a:prstGeom>
          <a:noFill/>
        </p:spPr>
        <p:txBody>
          <a:bodyPr wrap="square" rtlCol="0">
            <a:spAutoFit/>
          </a:bodyPr>
          <a:lstStyle/>
          <a:p>
            <a:pPr algn="ctr"/>
            <a:r>
              <a:rPr lang="en-US" dirty="0" smtClean="0"/>
              <a:t>Anonymous</a:t>
            </a:r>
          </a:p>
          <a:p>
            <a:pPr algn="ctr"/>
            <a:r>
              <a:rPr lang="en-US" dirty="0" smtClean="0"/>
              <a:t>SMTP</a:t>
            </a:r>
            <a:endParaRPr lang="en-US" dirty="0"/>
          </a:p>
        </p:txBody>
      </p:sp>
      <p:cxnSp>
        <p:nvCxnSpPr>
          <p:cNvPr id="36" name="Straight Arrow Connector 35"/>
          <p:cNvCxnSpPr>
            <a:stCxn id="30" idx="2"/>
            <a:endCxn id="31" idx="0"/>
          </p:cNvCxnSpPr>
          <p:nvPr/>
        </p:nvCxnSpPr>
        <p:spPr>
          <a:xfrm>
            <a:off x="7870494" y="2070054"/>
            <a:ext cx="15159" cy="367158"/>
          </a:xfrm>
          <a:prstGeom prst="straightConnector1">
            <a:avLst/>
          </a:prstGeom>
          <a:ln w="19050">
            <a:solidFill>
              <a:srgbClr val="FFC000"/>
            </a:solidFill>
            <a:tailEnd type="arrow"/>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216413240"/>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Benefits of Frontend </a:t>
            </a:r>
            <a:r>
              <a:rPr lang="en-US" dirty="0"/>
              <a:t>T</a:t>
            </a:r>
            <a:r>
              <a:rPr lang="en-US" dirty="0" smtClean="0"/>
              <a:t>ransport</a:t>
            </a:r>
            <a:endParaRPr lang="en-US" dirty="0"/>
          </a:p>
        </p:txBody>
      </p:sp>
      <p:sp>
        <p:nvSpPr>
          <p:cNvPr id="2" name="Text Placeholder 1"/>
          <p:cNvSpPr>
            <a:spLocks noGrp="1"/>
          </p:cNvSpPr>
          <p:nvPr>
            <p:ph type="body" sz="quarter" idx="4294967295"/>
          </p:nvPr>
        </p:nvSpPr>
        <p:spPr>
          <a:xfrm>
            <a:off x="274638" y="1219381"/>
            <a:ext cx="11887200" cy="5109091"/>
          </a:xfrm>
          <a:prstGeom prst="rect">
            <a:avLst/>
          </a:prstGeom>
        </p:spPr>
        <p:txBody>
          <a:bodyPr/>
          <a:lstStyle/>
          <a:p>
            <a:r>
              <a:rPr lang="en-US" dirty="0" smtClean="0"/>
              <a:t>Centralized</a:t>
            </a:r>
            <a:r>
              <a:rPr lang="en-US" dirty="0"/>
              <a:t>, load balanced egress/ingress point for the organization</a:t>
            </a:r>
          </a:p>
          <a:p>
            <a:r>
              <a:rPr lang="en-US" dirty="0"/>
              <a:t>Mailbox locator – </a:t>
            </a:r>
            <a:r>
              <a:rPr lang="en-US" dirty="0" smtClean="0"/>
              <a:t>determines the DAG to deliver the message to (prefers a Mailbox server in its own site)</a:t>
            </a:r>
            <a:endParaRPr lang="en-US" dirty="0"/>
          </a:p>
          <a:p>
            <a:r>
              <a:rPr lang="en-US" dirty="0"/>
              <a:t>Provides unified namespace, for authenticated and anonymous mailflow scenarios</a:t>
            </a:r>
          </a:p>
          <a:p>
            <a:r>
              <a:rPr lang="en-US" dirty="0"/>
              <a:t>Scales based on number of </a:t>
            </a:r>
            <a:r>
              <a:rPr lang="en-US" dirty="0" smtClean="0"/>
              <a:t>connections</a:t>
            </a:r>
          </a:p>
          <a:p>
            <a:r>
              <a:rPr lang="en-US" dirty="0" smtClean="0"/>
              <a:t>Supports various SMTP extensibility points</a:t>
            </a:r>
          </a:p>
        </p:txBody>
      </p:sp>
    </p:spTree>
    <p:extLst>
      <p:ext uri="{BB962C8B-B14F-4D97-AF65-F5344CB8AC3E}">
        <p14:creationId xmlns:p14="http://schemas.microsoft.com/office/powerpoint/2010/main" val="3768432612"/>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393675"/>
            <a:ext cx="5023427" cy="5216813"/>
          </a:xfrm>
        </p:spPr>
        <p:txBody>
          <a:bodyPr/>
          <a:lstStyle/>
          <a:p>
            <a:pPr marL="0" indent="0">
              <a:buNone/>
            </a:pPr>
            <a:r>
              <a:rPr lang="en-US" dirty="0">
                <a:solidFill>
                  <a:schemeClr val="tx1"/>
                </a:solidFill>
              </a:rPr>
              <a:t>Processes all SMTP mail flow for </a:t>
            </a:r>
            <a:r>
              <a:rPr lang="en-US" dirty="0" smtClean="0">
                <a:solidFill>
                  <a:schemeClr val="tx1"/>
                </a:solidFill>
              </a:rPr>
              <a:t/>
            </a:r>
            <a:br>
              <a:rPr lang="en-US" dirty="0" smtClean="0">
                <a:solidFill>
                  <a:schemeClr val="tx1"/>
                </a:solidFill>
              </a:rPr>
            </a:br>
            <a:r>
              <a:rPr lang="en-US" dirty="0" smtClean="0">
                <a:solidFill>
                  <a:schemeClr val="tx1"/>
                </a:solidFill>
              </a:rPr>
              <a:t>the </a:t>
            </a:r>
            <a:r>
              <a:rPr lang="en-US" dirty="0">
                <a:solidFill>
                  <a:schemeClr val="tx1"/>
                </a:solidFill>
              </a:rPr>
              <a:t>organization</a:t>
            </a:r>
          </a:p>
          <a:p>
            <a:pPr marL="0" indent="0">
              <a:buNone/>
            </a:pPr>
            <a:r>
              <a:rPr lang="en-US" dirty="0">
                <a:solidFill>
                  <a:schemeClr val="tx1"/>
                </a:solidFill>
              </a:rPr>
              <a:t>Will queue and route messages in </a:t>
            </a:r>
            <a:r>
              <a:rPr lang="en-US" dirty="0" smtClean="0">
                <a:solidFill>
                  <a:schemeClr val="tx1"/>
                </a:solidFill>
              </a:rPr>
              <a:t/>
            </a:r>
            <a:br>
              <a:rPr lang="en-US" dirty="0" smtClean="0">
                <a:solidFill>
                  <a:schemeClr val="tx1"/>
                </a:solidFill>
              </a:rPr>
            </a:br>
            <a:r>
              <a:rPr lang="en-US" dirty="0" smtClean="0">
                <a:solidFill>
                  <a:schemeClr val="tx1"/>
                </a:solidFill>
              </a:rPr>
              <a:t>and </a:t>
            </a:r>
            <a:r>
              <a:rPr lang="en-US" dirty="0">
                <a:solidFill>
                  <a:schemeClr val="tx1"/>
                </a:solidFill>
              </a:rPr>
              <a:t>out of the organization</a:t>
            </a:r>
          </a:p>
          <a:p>
            <a:pPr marL="0" indent="0">
              <a:buNone/>
            </a:pPr>
            <a:r>
              <a:rPr lang="en-US" dirty="0">
                <a:solidFill>
                  <a:schemeClr val="tx1"/>
                </a:solidFill>
              </a:rPr>
              <a:t>Performs content inspection</a:t>
            </a:r>
          </a:p>
          <a:p>
            <a:pPr marL="0" indent="0">
              <a:buNone/>
            </a:pPr>
            <a:r>
              <a:rPr lang="en-US" dirty="0">
                <a:solidFill>
                  <a:schemeClr val="tx1"/>
                </a:solidFill>
              </a:rPr>
              <a:t>Supports extensibility in SMTP </a:t>
            </a:r>
            <a:r>
              <a:rPr lang="en-US" dirty="0" smtClean="0">
                <a:solidFill>
                  <a:schemeClr val="tx1"/>
                </a:solidFill>
              </a:rPr>
              <a:t/>
            </a:r>
            <a:br>
              <a:rPr lang="en-US" dirty="0" smtClean="0">
                <a:solidFill>
                  <a:schemeClr val="tx1"/>
                </a:solidFill>
              </a:rPr>
            </a:br>
            <a:r>
              <a:rPr lang="en-US" dirty="0" smtClean="0">
                <a:solidFill>
                  <a:schemeClr val="tx1"/>
                </a:solidFill>
              </a:rPr>
              <a:t>and categorizer</a:t>
            </a:r>
            <a:endParaRPr lang="en-US" dirty="0">
              <a:solidFill>
                <a:schemeClr val="tx1"/>
              </a:solidFill>
            </a:endParaRPr>
          </a:p>
          <a:p>
            <a:pPr marL="0" indent="0">
              <a:buNone/>
            </a:pPr>
            <a:r>
              <a:rPr lang="en-US" dirty="0">
                <a:solidFill>
                  <a:schemeClr val="tx1"/>
                </a:solidFill>
              </a:rPr>
              <a:t>Listens on </a:t>
            </a:r>
            <a:r>
              <a:rPr lang="en-US" dirty="0" smtClean="0">
                <a:solidFill>
                  <a:schemeClr val="tx1"/>
                </a:solidFill>
              </a:rPr>
              <a:t>TCP2525 (since Frontend Transport is listening on TCP 25)</a:t>
            </a:r>
            <a:br>
              <a:rPr lang="en-US" dirty="0" smtClean="0">
                <a:solidFill>
                  <a:schemeClr val="tx1"/>
                </a:solidFill>
              </a:rPr>
            </a:br>
            <a:endParaRPr lang="en-US" dirty="0" smtClean="0">
              <a:solidFill>
                <a:schemeClr val="tx1"/>
              </a:solidFill>
            </a:endParaRPr>
          </a:p>
          <a:p>
            <a:pPr marL="0" indent="0">
              <a:buNone/>
            </a:pPr>
            <a:r>
              <a:rPr lang="en-US" sz="1600" dirty="0" smtClean="0">
                <a:solidFill>
                  <a:schemeClr val="tx1"/>
                </a:solidFill>
              </a:rPr>
              <a:t>*previously </a:t>
            </a:r>
            <a:r>
              <a:rPr lang="en-US" sz="1600" dirty="0">
                <a:solidFill>
                  <a:schemeClr val="tx1"/>
                </a:solidFill>
              </a:rPr>
              <a:t>known as Hub </a:t>
            </a:r>
            <a:r>
              <a:rPr lang="en-US" sz="1600" dirty="0" smtClean="0">
                <a:solidFill>
                  <a:schemeClr val="tx1"/>
                </a:solidFill>
              </a:rPr>
              <a:t>Transport</a:t>
            </a:r>
            <a:endParaRPr lang="en-US" dirty="0">
              <a:solidFill>
                <a:schemeClr val="tx1"/>
              </a:solidFill>
            </a:endParaRPr>
          </a:p>
        </p:txBody>
      </p:sp>
      <p:sp>
        <p:nvSpPr>
          <p:cNvPr id="4" name="Title 3"/>
          <p:cNvSpPr>
            <a:spLocks noGrp="1"/>
          </p:cNvSpPr>
          <p:nvPr>
            <p:ph type="title"/>
          </p:nvPr>
        </p:nvSpPr>
        <p:spPr/>
        <p:txBody>
          <a:bodyPr/>
          <a:lstStyle/>
          <a:p>
            <a:r>
              <a:rPr lang="en-US" dirty="0" smtClean="0"/>
              <a:t>Transport*</a:t>
            </a:r>
            <a:endParaRPr lang="en-US" dirty="0"/>
          </a:p>
        </p:txBody>
      </p:sp>
      <p:sp>
        <p:nvSpPr>
          <p:cNvPr id="9" name="Rounded Rectangle 8"/>
          <p:cNvSpPr/>
          <p:nvPr/>
        </p:nvSpPr>
        <p:spPr>
          <a:xfrm>
            <a:off x="5861410" y="2407509"/>
            <a:ext cx="6058839" cy="221352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tx1">
                  <a:lumMod val="95000"/>
                </a:schemeClr>
              </a:solidFill>
            </a:endParaRPr>
          </a:p>
        </p:txBody>
      </p:sp>
      <p:sp>
        <p:nvSpPr>
          <p:cNvPr id="10" name="TextBox 9"/>
          <p:cNvSpPr txBox="1"/>
          <p:nvPr/>
        </p:nvSpPr>
        <p:spPr>
          <a:xfrm>
            <a:off x="6157818" y="2414570"/>
            <a:ext cx="5519187" cy="276999"/>
          </a:xfrm>
          <a:prstGeom prst="rect">
            <a:avLst/>
          </a:prstGeom>
          <a:noFill/>
        </p:spPr>
        <p:txBody>
          <a:bodyPr wrap="square" rtlCol="0">
            <a:spAutoFit/>
          </a:bodyPr>
          <a:lstStyle/>
          <a:p>
            <a:pPr algn="ctr"/>
            <a:r>
              <a:rPr lang="en-US" sz="1200" b="1" dirty="0" smtClean="0">
                <a:solidFill>
                  <a:schemeClr val="tx1">
                    <a:lumMod val="95000"/>
                  </a:schemeClr>
                </a:solidFill>
              </a:rPr>
              <a:t>Transport</a:t>
            </a:r>
            <a:endParaRPr lang="en-US" sz="1200" b="1" dirty="0">
              <a:solidFill>
                <a:schemeClr val="tx1">
                  <a:lumMod val="95000"/>
                </a:schemeClr>
              </a:solidFill>
            </a:endParaRPr>
          </a:p>
        </p:txBody>
      </p:sp>
      <p:cxnSp>
        <p:nvCxnSpPr>
          <p:cNvPr id="11" name="Straight Arrow Connector 10"/>
          <p:cNvCxnSpPr/>
          <p:nvPr/>
        </p:nvCxnSpPr>
        <p:spPr>
          <a:xfrm flipH="1" flipV="1">
            <a:off x="11020713" y="1871331"/>
            <a:ext cx="10695" cy="1027377"/>
          </a:xfrm>
          <a:prstGeom prst="straightConnector1">
            <a:avLst/>
          </a:prstGeom>
          <a:ln w="19050">
            <a:solidFill>
              <a:srgbClr val="FFC000"/>
            </a:solidFill>
            <a:headEnd type="none" w="med" len="med"/>
            <a:tailEnd type="arrow" w="med" len="med"/>
          </a:ln>
        </p:spPr>
        <p:style>
          <a:lnRef idx="1">
            <a:schemeClr val="accent6"/>
          </a:lnRef>
          <a:fillRef idx="0">
            <a:schemeClr val="accent6"/>
          </a:fillRef>
          <a:effectRef idx="0">
            <a:schemeClr val="accent6"/>
          </a:effectRef>
          <a:fontRef idx="minor">
            <a:schemeClr val="tx1"/>
          </a:fontRef>
        </p:style>
      </p:cxnSp>
      <p:cxnSp>
        <p:nvCxnSpPr>
          <p:cNvPr id="13" name="Straight Arrow Connector 12"/>
          <p:cNvCxnSpPr/>
          <p:nvPr/>
        </p:nvCxnSpPr>
        <p:spPr>
          <a:xfrm>
            <a:off x="6675438" y="3236357"/>
            <a:ext cx="421097" cy="279586"/>
          </a:xfrm>
          <a:prstGeom prst="straightConnector1">
            <a:avLst/>
          </a:prstGeom>
          <a:ln w="19050">
            <a:solidFill>
              <a:srgbClr val="FFC000"/>
            </a:solidFill>
            <a:headEnd type="none" w="med" len="med"/>
            <a:tailEnd type="arrow" w="med" len="med"/>
          </a:ln>
        </p:spPr>
        <p:style>
          <a:lnRef idx="1">
            <a:schemeClr val="accent6"/>
          </a:lnRef>
          <a:fillRef idx="0">
            <a:schemeClr val="accent6"/>
          </a:fillRef>
          <a:effectRef idx="0">
            <a:schemeClr val="accent6"/>
          </a:effectRef>
          <a:fontRef idx="minor">
            <a:schemeClr val="tx1"/>
          </a:fontRef>
        </p:style>
      </p:cxnSp>
      <p:sp>
        <p:nvSpPr>
          <p:cNvPr id="15" name="TextBox 14"/>
          <p:cNvSpPr txBox="1"/>
          <p:nvPr/>
        </p:nvSpPr>
        <p:spPr>
          <a:xfrm>
            <a:off x="10430929" y="4872977"/>
            <a:ext cx="1875299" cy="923330"/>
          </a:xfrm>
          <a:prstGeom prst="rect">
            <a:avLst/>
          </a:prstGeom>
          <a:noFill/>
        </p:spPr>
        <p:txBody>
          <a:bodyPr wrap="square" rtlCol="0">
            <a:spAutoFit/>
          </a:bodyPr>
          <a:lstStyle/>
          <a:p>
            <a:pPr algn="r"/>
            <a:r>
              <a:rPr lang="en-US" dirty="0" smtClean="0">
                <a:solidFill>
                  <a:schemeClr val="tx1">
                    <a:lumMod val="95000"/>
                  </a:schemeClr>
                </a:solidFill>
              </a:rPr>
              <a:t>SMTP to </a:t>
            </a:r>
            <a:br>
              <a:rPr lang="en-US" dirty="0" smtClean="0">
                <a:solidFill>
                  <a:schemeClr val="tx1">
                    <a:lumMod val="95000"/>
                  </a:schemeClr>
                </a:solidFill>
              </a:rPr>
            </a:br>
            <a:r>
              <a:rPr lang="en-US" dirty="0" smtClean="0">
                <a:solidFill>
                  <a:schemeClr val="tx1">
                    <a:lumMod val="95000"/>
                  </a:schemeClr>
                </a:solidFill>
              </a:rPr>
              <a:t>MBX-Transport</a:t>
            </a:r>
            <a:br>
              <a:rPr lang="en-US" dirty="0" smtClean="0">
                <a:solidFill>
                  <a:schemeClr val="tx1">
                    <a:lumMod val="95000"/>
                  </a:schemeClr>
                </a:solidFill>
              </a:rPr>
            </a:br>
            <a:r>
              <a:rPr lang="en-US" dirty="0" smtClean="0">
                <a:solidFill>
                  <a:schemeClr val="tx1">
                    <a:lumMod val="95000"/>
                  </a:schemeClr>
                </a:solidFill>
              </a:rPr>
              <a:t>Delivery</a:t>
            </a:r>
            <a:endParaRPr lang="en-US" dirty="0">
              <a:solidFill>
                <a:schemeClr val="tx1">
                  <a:lumMod val="95000"/>
                </a:schemeClr>
              </a:solidFill>
            </a:endParaRPr>
          </a:p>
        </p:txBody>
      </p:sp>
      <p:sp>
        <p:nvSpPr>
          <p:cNvPr id="16" name="TextBox 15"/>
          <p:cNvSpPr txBox="1"/>
          <p:nvPr/>
        </p:nvSpPr>
        <p:spPr>
          <a:xfrm>
            <a:off x="5137384" y="4880604"/>
            <a:ext cx="1875299" cy="923330"/>
          </a:xfrm>
          <a:prstGeom prst="rect">
            <a:avLst/>
          </a:prstGeom>
          <a:noFill/>
        </p:spPr>
        <p:txBody>
          <a:bodyPr wrap="square" rtlCol="0">
            <a:spAutoFit/>
          </a:bodyPr>
          <a:lstStyle/>
          <a:p>
            <a:r>
              <a:rPr lang="en-US" dirty="0" smtClean="0">
                <a:solidFill>
                  <a:schemeClr val="tx1">
                    <a:lumMod val="95000"/>
                  </a:schemeClr>
                </a:solidFill>
              </a:rPr>
              <a:t>SMTP from </a:t>
            </a:r>
            <a:br>
              <a:rPr lang="en-US" dirty="0" smtClean="0">
                <a:solidFill>
                  <a:schemeClr val="tx1">
                    <a:lumMod val="95000"/>
                  </a:schemeClr>
                </a:solidFill>
              </a:rPr>
            </a:br>
            <a:r>
              <a:rPr lang="en-US" dirty="0" smtClean="0">
                <a:solidFill>
                  <a:schemeClr val="tx1">
                    <a:lumMod val="95000"/>
                  </a:schemeClr>
                </a:solidFill>
              </a:rPr>
              <a:t>MBX-Transport Submission</a:t>
            </a:r>
            <a:endParaRPr lang="en-US" dirty="0">
              <a:solidFill>
                <a:schemeClr val="tx1">
                  <a:lumMod val="95000"/>
                </a:schemeClr>
              </a:solidFill>
            </a:endParaRPr>
          </a:p>
        </p:txBody>
      </p:sp>
      <p:sp>
        <p:nvSpPr>
          <p:cNvPr id="17" name="TextBox 16"/>
          <p:cNvSpPr txBox="1"/>
          <p:nvPr/>
        </p:nvSpPr>
        <p:spPr>
          <a:xfrm>
            <a:off x="5578164" y="936970"/>
            <a:ext cx="2174349" cy="923330"/>
          </a:xfrm>
          <a:prstGeom prst="rect">
            <a:avLst/>
          </a:prstGeom>
          <a:noFill/>
        </p:spPr>
        <p:txBody>
          <a:bodyPr wrap="square" rtlCol="0">
            <a:spAutoFit/>
          </a:bodyPr>
          <a:lstStyle/>
          <a:p>
            <a:pPr algn="ctr"/>
            <a:r>
              <a:rPr lang="en-US" dirty="0" smtClean="0">
                <a:solidFill>
                  <a:schemeClr val="tx1">
                    <a:lumMod val="95000"/>
                  </a:schemeClr>
                </a:solidFill>
              </a:rPr>
              <a:t>SMTP from Frontend Transport &amp; Transport</a:t>
            </a:r>
            <a:endParaRPr lang="en-US" dirty="0">
              <a:solidFill>
                <a:schemeClr val="tx1">
                  <a:lumMod val="95000"/>
                </a:schemeClr>
              </a:solidFill>
            </a:endParaRPr>
          </a:p>
        </p:txBody>
      </p:sp>
      <p:sp>
        <p:nvSpPr>
          <p:cNvPr id="18" name="TextBox 17"/>
          <p:cNvSpPr txBox="1"/>
          <p:nvPr/>
        </p:nvSpPr>
        <p:spPr>
          <a:xfrm>
            <a:off x="9052846" y="1225000"/>
            <a:ext cx="2980579" cy="646331"/>
          </a:xfrm>
          <a:prstGeom prst="rect">
            <a:avLst/>
          </a:prstGeom>
          <a:noFill/>
        </p:spPr>
        <p:txBody>
          <a:bodyPr wrap="square" rtlCol="0">
            <a:spAutoFit/>
          </a:bodyPr>
          <a:lstStyle/>
          <a:p>
            <a:pPr algn="ctr"/>
            <a:r>
              <a:rPr lang="en-US" dirty="0" smtClean="0">
                <a:solidFill>
                  <a:schemeClr val="tx1">
                    <a:lumMod val="95000"/>
                  </a:schemeClr>
                </a:solidFill>
              </a:rPr>
              <a:t>SMTP to Frontend Transport &amp; Transport</a:t>
            </a:r>
            <a:endParaRPr lang="en-US" dirty="0">
              <a:solidFill>
                <a:schemeClr val="tx1">
                  <a:lumMod val="95000"/>
                </a:schemeClr>
              </a:solidFill>
            </a:endParaRPr>
          </a:p>
        </p:txBody>
      </p:sp>
      <p:sp>
        <p:nvSpPr>
          <p:cNvPr id="20" name="Rounded Rectangle 19"/>
          <p:cNvSpPr/>
          <p:nvPr/>
        </p:nvSpPr>
        <p:spPr>
          <a:xfrm>
            <a:off x="10422980" y="3734332"/>
            <a:ext cx="1254025" cy="482477"/>
          </a:xfrm>
          <a:prstGeom prst="roundRect">
            <a:avLst/>
          </a:prstGeom>
          <a:solidFill>
            <a:schemeClr val="accent6">
              <a:lumMod val="75000"/>
            </a:schemeClr>
          </a:solidFill>
        </p:spPr>
        <p:style>
          <a:lnRef idx="1">
            <a:schemeClr val="accent6"/>
          </a:lnRef>
          <a:fillRef idx="3">
            <a:schemeClr val="accent6"/>
          </a:fillRef>
          <a:effectRef idx="2">
            <a:schemeClr val="accent6"/>
          </a:effectRef>
          <a:fontRef idx="minor">
            <a:schemeClr val="lt1"/>
          </a:fontRef>
        </p:style>
        <p:txBody>
          <a:bodyPr rtlCol="0" anchor="t"/>
          <a:lstStyle/>
          <a:p>
            <a:pPr algn="ctr"/>
            <a:r>
              <a:rPr lang="en-US" sz="1100" dirty="0" smtClean="0">
                <a:solidFill>
                  <a:schemeClr val="tx1">
                    <a:lumMod val="95000"/>
                  </a:schemeClr>
                </a:solidFill>
              </a:rPr>
              <a:t>Delivery Agents</a:t>
            </a:r>
            <a:r>
              <a:rPr lang="en-US" sz="1200" dirty="0" smtClean="0">
                <a:solidFill>
                  <a:schemeClr val="tx1">
                    <a:lumMod val="95000"/>
                  </a:schemeClr>
                </a:solidFill>
              </a:rPr>
              <a:t/>
            </a:r>
            <a:br>
              <a:rPr lang="en-US" sz="1200" dirty="0" smtClean="0">
                <a:solidFill>
                  <a:schemeClr val="tx1">
                    <a:lumMod val="95000"/>
                  </a:schemeClr>
                </a:solidFill>
              </a:rPr>
            </a:br>
            <a:r>
              <a:rPr lang="en-US" sz="1000" dirty="0" smtClean="0">
                <a:solidFill>
                  <a:schemeClr val="tx1">
                    <a:lumMod val="95000"/>
                  </a:schemeClr>
                </a:solidFill>
              </a:rPr>
              <a:t>*other protocols</a:t>
            </a:r>
            <a:endParaRPr lang="en-US" sz="1200" dirty="0">
              <a:solidFill>
                <a:schemeClr val="tx1">
                  <a:lumMod val="95000"/>
                </a:schemeClr>
              </a:solidFill>
            </a:endParaRPr>
          </a:p>
        </p:txBody>
      </p:sp>
      <p:sp>
        <p:nvSpPr>
          <p:cNvPr id="23" name="TextBox 22"/>
          <p:cNvSpPr txBox="1"/>
          <p:nvPr/>
        </p:nvSpPr>
        <p:spPr>
          <a:xfrm>
            <a:off x="9372277" y="3231075"/>
            <a:ext cx="944804" cy="400110"/>
          </a:xfrm>
          <a:prstGeom prst="rect">
            <a:avLst/>
          </a:prstGeom>
          <a:noFill/>
        </p:spPr>
        <p:txBody>
          <a:bodyPr wrap="square" rtlCol="0">
            <a:spAutoFit/>
          </a:bodyPr>
          <a:lstStyle/>
          <a:p>
            <a:pPr algn="ctr"/>
            <a:r>
              <a:rPr lang="en-US" sz="1000" dirty="0" smtClean="0">
                <a:solidFill>
                  <a:schemeClr val="tx1">
                    <a:lumMod val="95000"/>
                  </a:schemeClr>
                </a:solidFill>
              </a:rPr>
              <a:t>Delivery Queue</a:t>
            </a:r>
            <a:endParaRPr lang="en-US" sz="1000" dirty="0">
              <a:solidFill>
                <a:schemeClr val="tx1">
                  <a:lumMod val="95000"/>
                </a:schemeClr>
              </a:solidFill>
            </a:endParaRPr>
          </a:p>
        </p:txBody>
      </p:sp>
      <p:sp>
        <p:nvSpPr>
          <p:cNvPr id="24" name="TextBox 23"/>
          <p:cNvSpPr txBox="1"/>
          <p:nvPr/>
        </p:nvSpPr>
        <p:spPr>
          <a:xfrm>
            <a:off x="9392373" y="4063421"/>
            <a:ext cx="944804" cy="400110"/>
          </a:xfrm>
          <a:prstGeom prst="rect">
            <a:avLst/>
          </a:prstGeom>
          <a:noFill/>
        </p:spPr>
        <p:txBody>
          <a:bodyPr wrap="square" rtlCol="0">
            <a:spAutoFit/>
          </a:bodyPr>
          <a:lstStyle/>
          <a:p>
            <a:pPr algn="ctr"/>
            <a:r>
              <a:rPr lang="en-US" sz="1000" dirty="0" smtClean="0">
                <a:solidFill>
                  <a:schemeClr val="tx1">
                    <a:lumMod val="95000"/>
                  </a:schemeClr>
                </a:solidFill>
              </a:rPr>
              <a:t>Delivery Queue</a:t>
            </a:r>
            <a:endParaRPr lang="en-US" sz="1000" dirty="0">
              <a:solidFill>
                <a:schemeClr val="tx1">
                  <a:lumMod val="95000"/>
                </a:schemeClr>
              </a:solidFill>
            </a:endParaRPr>
          </a:p>
        </p:txBody>
      </p:sp>
      <p:cxnSp>
        <p:nvCxnSpPr>
          <p:cNvPr id="25" name="Straight Arrow Connector 24"/>
          <p:cNvCxnSpPr>
            <a:endCxn id="56" idx="1"/>
          </p:cNvCxnSpPr>
          <p:nvPr/>
        </p:nvCxnSpPr>
        <p:spPr>
          <a:xfrm>
            <a:off x="9188748" y="3636118"/>
            <a:ext cx="276999" cy="352123"/>
          </a:xfrm>
          <a:prstGeom prst="straightConnector1">
            <a:avLst/>
          </a:prstGeom>
          <a:ln w="19050">
            <a:solidFill>
              <a:srgbClr val="FFC000"/>
            </a:solidFill>
            <a:headEnd type="none" w="med" len="med"/>
            <a:tailEnd type="arrow" w="med" len="med"/>
          </a:ln>
        </p:spPr>
        <p:style>
          <a:lnRef idx="1">
            <a:schemeClr val="accent6"/>
          </a:lnRef>
          <a:fillRef idx="0">
            <a:schemeClr val="accent6"/>
          </a:fillRef>
          <a:effectRef idx="0">
            <a:schemeClr val="accent6"/>
          </a:effectRef>
          <a:fontRef idx="minor">
            <a:schemeClr val="tx1"/>
          </a:fontRef>
        </p:style>
      </p:cxnSp>
      <p:cxnSp>
        <p:nvCxnSpPr>
          <p:cNvPr id="28" name="Straight Arrow Connector 27"/>
          <p:cNvCxnSpPr>
            <a:stCxn id="52" idx="0"/>
            <a:endCxn id="3" idx="1"/>
          </p:cNvCxnSpPr>
          <p:nvPr/>
        </p:nvCxnSpPr>
        <p:spPr>
          <a:xfrm flipV="1">
            <a:off x="6560313" y="3546879"/>
            <a:ext cx="542444" cy="228636"/>
          </a:xfrm>
          <a:prstGeom prst="straightConnector1">
            <a:avLst/>
          </a:prstGeom>
          <a:ln w="19050">
            <a:solidFill>
              <a:srgbClr val="FFC000"/>
            </a:solidFill>
            <a:headEnd type="none" w="med" len="med"/>
            <a:tailEnd type="arrow" w="med" len="med"/>
          </a:ln>
        </p:spPr>
        <p:style>
          <a:lnRef idx="1">
            <a:schemeClr val="accent6"/>
          </a:lnRef>
          <a:fillRef idx="0">
            <a:schemeClr val="accent6"/>
          </a:fillRef>
          <a:effectRef idx="0">
            <a:schemeClr val="accent6"/>
          </a:effectRef>
          <a:fontRef idx="minor">
            <a:schemeClr val="tx1"/>
          </a:fontRef>
        </p:style>
      </p:cxnSp>
      <p:grpSp>
        <p:nvGrpSpPr>
          <p:cNvPr id="29" name="Group 28"/>
          <p:cNvGrpSpPr/>
          <p:nvPr/>
        </p:nvGrpSpPr>
        <p:grpSpPr>
          <a:xfrm>
            <a:off x="6009615" y="3775515"/>
            <a:ext cx="1093142" cy="553383"/>
            <a:chOff x="801583" y="3962400"/>
            <a:chExt cx="1636817" cy="838200"/>
          </a:xfrm>
        </p:grpSpPr>
        <p:sp>
          <p:nvSpPr>
            <p:cNvPr id="51" name="Rectangle 50"/>
            <p:cNvSpPr/>
            <p:nvPr/>
          </p:nvSpPr>
          <p:spPr>
            <a:xfrm>
              <a:off x="801583" y="3962400"/>
              <a:ext cx="1636817" cy="8382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600">
                <a:solidFill>
                  <a:schemeClr val="tx1">
                    <a:lumMod val="95000"/>
                  </a:schemeClr>
                </a:solidFill>
              </a:endParaRPr>
            </a:p>
          </p:txBody>
        </p:sp>
        <p:sp>
          <p:nvSpPr>
            <p:cNvPr id="52" name="TextBox 51"/>
            <p:cNvSpPr txBox="1"/>
            <p:nvPr/>
          </p:nvSpPr>
          <p:spPr>
            <a:xfrm>
              <a:off x="813940" y="3962400"/>
              <a:ext cx="1624460" cy="485091"/>
            </a:xfrm>
            <a:prstGeom prst="roundRect">
              <a:avLst/>
            </a:prstGeom>
            <a:noFill/>
          </p:spPr>
          <p:txBody>
            <a:bodyPr wrap="square" rtlCol="0">
              <a:spAutoFit/>
            </a:bodyPr>
            <a:lstStyle/>
            <a:p>
              <a:r>
                <a:rPr lang="en-US" sz="1050" dirty="0" smtClean="0">
                  <a:solidFill>
                    <a:schemeClr val="tx1">
                      <a:lumMod val="95000"/>
                    </a:schemeClr>
                  </a:solidFill>
                </a:rPr>
                <a:t>Pickup/Replay</a:t>
              </a:r>
              <a:endParaRPr lang="en-US" sz="1050" dirty="0">
                <a:solidFill>
                  <a:schemeClr val="tx1">
                    <a:lumMod val="95000"/>
                  </a:schemeClr>
                </a:solidFill>
              </a:endParaRPr>
            </a:p>
          </p:txBody>
        </p:sp>
      </p:grpSp>
      <p:grpSp>
        <p:nvGrpSpPr>
          <p:cNvPr id="30" name="Group 29"/>
          <p:cNvGrpSpPr/>
          <p:nvPr/>
        </p:nvGrpSpPr>
        <p:grpSpPr>
          <a:xfrm>
            <a:off x="8072994" y="3222945"/>
            <a:ext cx="1101985" cy="606504"/>
            <a:chOff x="4381666" y="5725209"/>
            <a:chExt cx="1644889" cy="904191"/>
          </a:xfrm>
          <a:solidFill>
            <a:schemeClr val="accent3"/>
          </a:solidFill>
        </p:grpSpPr>
        <p:sp>
          <p:nvSpPr>
            <p:cNvPr id="46" name="Rectangle 45"/>
            <p:cNvSpPr/>
            <p:nvPr/>
          </p:nvSpPr>
          <p:spPr>
            <a:xfrm>
              <a:off x="4426355" y="5791200"/>
              <a:ext cx="1600200" cy="838200"/>
            </a:xfrm>
            <a:prstGeom prst="roundRect">
              <a:avLst/>
            </a:prstGeom>
            <a:grp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600">
                <a:solidFill>
                  <a:schemeClr val="tx1">
                    <a:lumMod val="95000"/>
                  </a:schemeClr>
                </a:solidFill>
              </a:endParaRPr>
            </a:p>
          </p:txBody>
        </p:sp>
        <p:sp>
          <p:nvSpPr>
            <p:cNvPr id="47" name="TextBox 46"/>
            <p:cNvSpPr txBox="1"/>
            <p:nvPr/>
          </p:nvSpPr>
          <p:spPr>
            <a:xfrm>
              <a:off x="4381666" y="5725209"/>
              <a:ext cx="1591056" cy="485091"/>
            </a:xfrm>
            <a:prstGeom prst="roundRect">
              <a:avLst/>
            </a:prstGeom>
            <a:grpFill/>
          </p:spPr>
          <p:txBody>
            <a:bodyPr wrap="square" rtlCol="0">
              <a:spAutoFit/>
            </a:bodyPr>
            <a:lstStyle/>
            <a:p>
              <a:r>
                <a:rPr lang="en-US" sz="1050" dirty="0" smtClean="0">
                  <a:solidFill>
                    <a:schemeClr val="tx1">
                      <a:lumMod val="95000"/>
                    </a:schemeClr>
                  </a:solidFill>
                </a:rPr>
                <a:t>Categorizer</a:t>
              </a:r>
              <a:endParaRPr lang="en-US" sz="1000" dirty="0">
                <a:solidFill>
                  <a:schemeClr val="tx1">
                    <a:lumMod val="95000"/>
                  </a:schemeClr>
                </a:solidFill>
              </a:endParaRPr>
            </a:p>
          </p:txBody>
        </p:sp>
        <p:grpSp>
          <p:nvGrpSpPr>
            <p:cNvPr id="48" name="Group 47"/>
            <p:cNvGrpSpPr/>
            <p:nvPr/>
          </p:nvGrpSpPr>
          <p:grpSpPr>
            <a:xfrm>
              <a:off x="4558728" y="6181180"/>
              <a:ext cx="1391628" cy="411225"/>
              <a:chOff x="1532979" y="3167770"/>
              <a:chExt cx="1819821" cy="534059"/>
            </a:xfrm>
            <a:grpFill/>
          </p:grpSpPr>
          <p:sp>
            <p:nvSpPr>
              <p:cNvPr id="49" name="Rectangle 48"/>
              <p:cNvSpPr/>
              <p:nvPr/>
            </p:nvSpPr>
            <p:spPr>
              <a:xfrm>
                <a:off x="1590421" y="3167770"/>
                <a:ext cx="1762379" cy="409747"/>
              </a:xfrm>
              <a:prstGeom prst="roundRect">
                <a:avLst/>
              </a:prstGeom>
              <a:grp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400">
                  <a:solidFill>
                    <a:schemeClr val="tx1">
                      <a:lumMod val="95000"/>
                    </a:schemeClr>
                  </a:solidFill>
                </a:endParaRPr>
              </a:p>
            </p:txBody>
          </p:sp>
          <p:sp>
            <p:nvSpPr>
              <p:cNvPr id="50" name="TextBox 49"/>
              <p:cNvSpPr txBox="1"/>
              <p:nvPr/>
            </p:nvSpPr>
            <p:spPr>
              <a:xfrm>
                <a:off x="1532979" y="3204886"/>
                <a:ext cx="1812482" cy="496943"/>
              </a:xfrm>
              <a:prstGeom prst="roundRect">
                <a:avLst/>
              </a:prstGeom>
              <a:solidFill>
                <a:schemeClr val="accent5">
                  <a:lumMod val="75000"/>
                </a:schemeClr>
              </a:solidFill>
            </p:spPr>
            <p:txBody>
              <a:bodyPr wrap="square" rtlCol="0">
                <a:spAutoFit/>
              </a:bodyPr>
              <a:lstStyle/>
              <a:p>
                <a:r>
                  <a:rPr lang="en-US" sz="700" dirty="0" smtClean="0">
                    <a:solidFill>
                      <a:schemeClr val="tx1">
                        <a:lumMod val="95000"/>
                      </a:schemeClr>
                    </a:solidFill>
                  </a:rPr>
                  <a:t>Routing Agents</a:t>
                </a:r>
                <a:endParaRPr lang="en-US" sz="700" dirty="0">
                  <a:solidFill>
                    <a:schemeClr val="tx1">
                      <a:lumMod val="95000"/>
                    </a:schemeClr>
                  </a:solidFill>
                </a:endParaRPr>
              </a:p>
            </p:txBody>
          </p:sp>
        </p:grpSp>
      </p:grpSp>
      <p:sp>
        <p:nvSpPr>
          <p:cNvPr id="32" name="Can 31"/>
          <p:cNvSpPr/>
          <p:nvPr/>
        </p:nvSpPr>
        <p:spPr>
          <a:xfrm>
            <a:off x="7473220" y="3874715"/>
            <a:ext cx="558825" cy="356564"/>
          </a:xfrm>
          <a:prstGeom prst="can">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600">
              <a:solidFill>
                <a:schemeClr val="tx1">
                  <a:lumMod val="95000"/>
                </a:schemeClr>
              </a:solidFill>
            </a:endParaRPr>
          </a:p>
        </p:txBody>
      </p:sp>
      <p:cxnSp>
        <p:nvCxnSpPr>
          <p:cNvPr id="33" name="Elbow Connector 32"/>
          <p:cNvCxnSpPr/>
          <p:nvPr/>
        </p:nvCxnSpPr>
        <p:spPr>
          <a:xfrm rot="16200000" flipH="1">
            <a:off x="11042687" y="3765464"/>
            <a:ext cx="1711850" cy="443212"/>
          </a:xfrm>
          <a:prstGeom prst="bentConnector3">
            <a:avLst>
              <a:gd name="adj1" fmla="val -6852"/>
            </a:avLst>
          </a:prstGeom>
          <a:ln w="19050">
            <a:solidFill>
              <a:srgbClr val="FFC000"/>
            </a:solidFill>
            <a:headEnd type="none" w="med" len="med"/>
            <a:tailEnd type="arrow" w="med" len="med"/>
          </a:ln>
        </p:spPr>
        <p:style>
          <a:lnRef idx="1">
            <a:schemeClr val="accent6"/>
          </a:lnRef>
          <a:fillRef idx="0">
            <a:schemeClr val="accent6"/>
          </a:fillRef>
          <a:effectRef idx="0">
            <a:schemeClr val="accent6"/>
          </a:effectRef>
          <a:fontRef idx="minor">
            <a:schemeClr val="tx1"/>
          </a:fontRef>
        </p:style>
      </p:cxnSp>
      <p:sp>
        <p:nvSpPr>
          <p:cNvPr id="44" name="Rectangle 43"/>
          <p:cNvSpPr/>
          <p:nvPr/>
        </p:nvSpPr>
        <p:spPr>
          <a:xfrm>
            <a:off x="10430929" y="2898707"/>
            <a:ext cx="1254025" cy="482477"/>
          </a:xfrm>
          <a:prstGeom prst="roundRect">
            <a:avLst/>
          </a:prstGeom>
          <a:solidFill>
            <a:schemeClr val="accent6">
              <a:lumMod val="75000"/>
            </a:schemeClr>
          </a:solidFill>
        </p:spPr>
        <p:style>
          <a:lnRef idx="1">
            <a:schemeClr val="accent6"/>
          </a:lnRef>
          <a:fillRef idx="3">
            <a:schemeClr val="accent6"/>
          </a:fillRef>
          <a:effectRef idx="2">
            <a:schemeClr val="accent6"/>
          </a:effectRef>
          <a:fontRef idx="minor">
            <a:schemeClr val="lt1"/>
          </a:fontRef>
        </p:style>
        <p:txBody>
          <a:bodyPr rtlCol="0" anchor="t"/>
          <a:lstStyle/>
          <a:p>
            <a:pPr algn="ctr"/>
            <a:r>
              <a:rPr lang="en-US" sz="1200" dirty="0" smtClean="0">
                <a:solidFill>
                  <a:schemeClr val="tx1">
                    <a:lumMod val="95000"/>
                  </a:schemeClr>
                </a:solidFill>
              </a:rPr>
              <a:t>SMTP Send</a:t>
            </a:r>
            <a:endParaRPr lang="en-US" sz="1200" dirty="0">
              <a:solidFill>
                <a:schemeClr val="tx1">
                  <a:lumMod val="95000"/>
                </a:schemeClr>
              </a:solidFill>
            </a:endParaRPr>
          </a:p>
        </p:txBody>
      </p:sp>
      <p:cxnSp>
        <p:nvCxnSpPr>
          <p:cNvPr id="35" name="Straight Arrow Connector 34"/>
          <p:cNvCxnSpPr/>
          <p:nvPr/>
        </p:nvCxnSpPr>
        <p:spPr>
          <a:xfrm flipV="1">
            <a:off x="6594934" y="1855226"/>
            <a:ext cx="0" cy="592955"/>
          </a:xfrm>
          <a:prstGeom prst="straightConnector1">
            <a:avLst/>
          </a:prstGeom>
          <a:ln w="19050">
            <a:solidFill>
              <a:srgbClr val="FFC000"/>
            </a:solidFill>
            <a:headEnd type="arrow" w="med" len="med"/>
            <a:tailEnd type="none" w="med" len="med"/>
          </a:ln>
        </p:spPr>
        <p:style>
          <a:lnRef idx="1">
            <a:schemeClr val="accent6"/>
          </a:lnRef>
          <a:fillRef idx="0">
            <a:schemeClr val="accent6"/>
          </a:fillRef>
          <a:effectRef idx="0">
            <a:schemeClr val="accent6"/>
          </a:effectRef>
          <a:fontRef idx="minor">
            <a:schemeClr val="tx1"/>
          </a:fontRef>
        </p:style>
      </p:cxnSp>
      <p:grpSp>
        <p:nvGrpSpPr>
          <p:cNvPr id="36" name="Group 35"/>
          <p:cNvGrpSpPr/>
          <p:nvPr/>
        </p:nvGrpSpPr>
        <p:grpSpPr>
          <a:xfrm>
            <a:off x="5960133" y="2626925"/>
            <a:ext cx="1304284" cy="590351"/>
            <a:chOff x="774102" y="1979073"/>
            <a:chExt cx="1689566" cy="1019385"/>
          </a:xfrm>
        </p:grpSpPr>
        <p:sp>
          <p:nvSpPr>
            <p:cNvPr id="39" name="Rectangle 38"/>
            <p:cNvSpPr/>
            <p:nvPr/>
          </p:nvSpPr>
          <p:spPr>
            <a:xfrm>
              <a:off x="838200" y="2057398"/>
              <a:ext cx="1600200" cy="94106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600">
                <a:solidFill>
                  <a:schemeClr val="tx1">
                    <a:lumMod val="95000"/>
                  </a:schemeClr>
                </a:solidFill>
              </a:endParaRPr>
            </a:p>
          </p:txBody>
        </p:sp>
        <p:sp>
          <p:nvSpPr>
            <p:cNvPr id="40" name="TextBox 39"/>
            <p:cNvSpPr txBox="1"/>
            <p:nvPr/>
          </p:nvSpPr>
          <p:spPr>
            <a:xfrm>
              <a:off x="774102" y="1979073"/>
              <a:ext cx="1591056" cy="485091"/>
            </a:xfrm>
            <a:prstGeom prst="roundRect">
              <a:avLst/>
            </a:prstGeom>
            <a:noFill/>
          </p:spPr>
          <p:txBody>
            <a:bodyPr wrap="square" rtlCol="0">
              <a:spAutoFit/>
            </a:bodyPr>
            <a:lstStyle/>
            <a:p>
              <a:r>
                <a:rPr lang="en-US" sz="1050" dirty="0" smtClean="0">
                  <a:solidFill>
                    <a:schemeClr val="tx1">
                      <a:lumMod val="95000"/>
                    </a:schemeClr>
                  </a:solidFill>
                </a:rPr>
                <a:t>SMTP</a:t>
              </a:r>
              <a:r>
                <a:rPr lang="en-US" sz="1000" dirty="0" smtClean="0">
                  <a:solidFill>
                    <a:schemeClr val="tx1">
                      <a:lumMod val="95000"/>
                    </a:schemeClr>
                  </a:solidFill>
                </a:rPr>
                <a:t> Receive</a:t>
              </a:r>
              <a:endParaRPr lang="en-US" sz="1000" dirty="0">
                <a:solidFill>
                  <a:schemeClr val="tx1">
                    <a:lumMod val="95000"/>
                  </a:schemeClr>
                </a:solidFill>
              </a:endParaRPr>
            </a:p>
          </p:txBody>
        </p:sp>
        <p:grpSp>
          <p:nvGrpSpPr>
            <p:cNvPr id="41" name="Group 40"/>
            <p:cNvGrpSpPr/>
            <p:nvPr/>
          </p:nvGrpSpPr>
          <p:grpSpPr>
            <a:xfrm>
              <a:off x="1348429" y="2489645"/>
              <a:ext cx="1115239" cy="408380"/>
              <a:chOff x="2027100" y="3222653"/>
              <a:chExt cx="1458390" cy="530363"/>
            </a:xfrm>
          </p:grpSpPr>
          <p:sp>
            <p:nvSpPr>
              <p:cNvPr id="42" name="Rectangle 41"/>
              <p:cNvSpPr/>
              <p:nvPr/>
            </p:nvSpPr>
            <p:spPr>
              <a:xfrm>
                <a:off x="2162556" y="3222653"/>
                <a:ext cx="1127018" cy="530363"/>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400">
                  <a:solidFill>
                    <a:schemeClr val="tx1">
                      <a:lumMod val="95000"/>
                    </a:schemeClr>
                  </a:solidFill>
                </a:endParaRPr>
              </a:p>
            </p:txBody>
          </p:sp>
          <p:sp>
            <p:nvSpPr>
              <p:cNvPr id="43" name="TextBox 42"/>
              <p:cNvSpPr txBox="1"/>
              <p:nvPr/>
            </p:nvSpPr>
            <p:spPr>
              <a:xfrm>
                <a:off x="2027100" y="3245744"/>
                <a:ext cx="1458390" cy="496353"/>
              </a:xfrm>
              <a:prstGeom prst="roundRect">
                <a:avLst/>
              </a:prstGeom>
              <a:solidFill>
                <a:schemeClr val="accent5">
                  <a:lumMod val="75000"/>
                </a:schemeClr>
              </a:solidFill>
            </p:spPr>
            <p:txBody>
              <a:bodyPr wrap="square" rtlCol="0">
                <a:spAutoFit/>
              </a:bodyPr>
              <a:lstStyle/>
              <a:p>
                <a:r>
                  <a:rPr lang="en-US" sz="700" dirty="0" smtClean="0">
                    <a:solidFill>
                      <a:schemeClr val="tx1">
                        <a:lumMod val="95000"/>
                      </a:schemeClr>
                    </a:solidFill>
                  </a:rPr>
                  <a:t>Protocol Agents</a:t>
                </a:r>
                <a:endParaRPr lang="en-US" sz="700" dirty="0">
                  <a:solidFill>
                    <a:schemeClr val="tx1">
                      <a:lumMod val="95000"/>
                    </a:schemeClr>
                  </a:solidFill>
                </a:endParaRPr>
              </a:p>
            </p:txBody>
          </p:sp>
        </p:grpSp>
      </p:grpSp>
      <p:cxnSp>
        <p:nvCxnSpPr>
          <p:cNvPr id="37" name="Elbow Connector 36"/>
          <p:cNvCxnSpPr/>
          <p:nvPr/>
        </p:nvCxnSpPr>
        <p:spPr>
          <a:xfrm rot="10800000" flipV="1">
            <a:off x="5533361" y="2966872"/>
            <a:ext cx="278365" cy="1898216"/>
          </a:xfrm>
          <a:prstGeom prst="bentConnector2">
            <a:avLst/>
          </a:prstGeom>
          <a:ln w="19050">
            <a:solidFill>
              <a:srgbClr val="FFC000"/>
            </a:solidFill>
            <a:headEnd type="arrow"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38" name="Straight Arrow Connector 37"/>
          <p:cNvCxnSpPr/>
          <p:nvPr/>
        </p:nvCxnSpPr>
        <p:spPr>
          <a:xfrm>
            <a:off x="11654924" y="3979148"/>
            <a:ext cx="344198" cy="0"/>
          </a:xfrm>
          <a:prstGeom prst="straightConnector1">
            <a:avLst/>
          </a:prstGeom>
          <a:ln w="19050">
            <a:solidFill>
              <a:srgbClr val="FFC000"/>
            </a:solidFill>
            <a:headEnd type="none" w="med" len="med"/>
            <a:tailEnd type="arrow" w="med" len="med"/>
          </a:ln>
        </p:spPr>
        <p:style>
          <a:lnRef idx="1">
            <a:schemeClr val="accent6"/>
          </a:lnRef>
          <a:fillRef idx="0">
            <a:schemeClr val="accent6"/>
          </a:fillRef>
          <a:effectRef idx="0">
            <a:schemeClr val="accent6"/>
          </a:effectRef>
          <a:fontRef idx="minor">
            <a:schemeClr val="tx1"/>
          </a:fontRef>
        </p:style>
      </p:cxnSp>
      <p:sp>
        <p:nvSpPr>
          <p:cNvPr id="57" name="Rounded Rectangle 56"/>
          <p:cNvSpPr/>
          <p:nvPr/>
        </p:nvSpPr>
        <p:spPr bwMode="auto">
          <a:xfrm>
            <a:off x="6227879" y="2457147"/>
            <a:ext cx="746660" cy="213347"/>
          </a:xfrm>
          <a:prstGeom prst="roundRect">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000" dirty="0" smtClean="0">
                <a:gradFill>
                  <a:gsLst>
                    <a:gs pos="0">
                      <a:srgbClr val="FFFFFF"/>
                    </a:gs>
                    <a:gs pos="100000">
                      <a:srgbClr val="FFFFFF"/>
                    </a:gs>
                  </a:gsLst>
                  <a:lin ang="5400000" scaled="0"/>
                </a:gradFill>
              </a:rPr>
              <a:t>:2525</a:t>
            </a:r>
            <a:endParaRPr lang="en-US" sz="1000" dirty="0">
              <a:gradFill>
                <a:gsLst>
                  <a:gs pos="0">
                    <a:srgbClr val="FFFFFF"/>
                  </a:gs>
                  <a:gs pos="100000">
                    <a:srgbClr val="FFFFFF"/>
                  </a:gs>
                </a:gsLst>
                <a:lin ang="5400000" scaled="0"/>
              </a:gradFill>
            </a:endParaRPr>
          </a:p>
        </p:txBody>
      </p:sp>
      <p:sp>
        <p:nvSpPr>
          <p:cNvPr id="79" name="Rounded Rectangle 78"/>
          <p:cNvSpPr/>
          <p:nvPr/>
        </p:nvSpPr>
        <p:spPr bwMode="auto">
          <a:xfrm rot="16200000">
            <a:off x="5730543" y="2856274"/>
            <a:ext cx="382467" cy="176708"/>
          </a:xfrm>
          <a:prstGeom prst="roundRect">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000" dirty="0" smtClean="0">
                <a:gradFill>
                  <a:gsLst>
                    <a:gs pos="0">
                      <a:srgbClr val="FFFFFF"/>
                    </a:gs>
                    <a:gs pos="100000">
                      <a:srgbClr val="FFFFFF"/>
                    </a:gs>
                  </a:gsLst>
                  <a:lin ang="5400000" scaled="0"/>
                </a:gradFill>
              </a:rPr>
              <a:t>:2525</a:t>
            </a:r>
            <a:endParaRPr lang="en-US" sz="1000" dirty="0">
              <a:gradFill>
                <a:gsLst>
                  <a:gs pos="0">
                    <a:srgbClr val="FFFFFF"/>
                  </a:gs>
                  <a:gs pos="100000">
                    <a:srgbClr val="FFFFFF"/>
                  </a:gs>
                </a:gsLst>
                <a:lin ang="5400000" scaled="0"/>
              </a:gradFill>
            </a:endParaRPr>
          </a:p>
        </p:txBody>
      </p:sp>
      <p:sp>
        <p:nvSpPr>
          <p:cNvPr id="53" name="TextBox 52"/>
          <p:cNvSpPr txBox="1"/>
          <p:nvPr/>
        </p:nvSpPr>
        <p:spPr>
          <a:xfrm>
            <a:off x="6088482" y="4664264"/>
            <a:ext cx="5519187" cy="276999"/>
          </a:xfrm>
          <a:prstGeom prst="rect">
            <a:avLst/>
          </a:prstGeom>
          <a:noFill/>
        </p:spPr>
        <p:txBody>
          <a:bodyPr wrap="square" rtlCol="0">
            <a:spAutoFit/>
          </a:bodyPr>
          <a:lstStyle/>
          <a:p>
            <a:pPr algn="ctr"/>
            <a:r>
              <a:rPr lang="en-US" sz="1200" b="1" dirty="0" smtClean="0">
                <a:solidFill>
                  <a:schemeClr val="tx1">
                    <a:lumMod val="95000"/>
                  </a:schemeClr>
                </a:solidFill>
              </a:rPr>
              <a:t>Edgetransport.exe</a:t>
            </a:r>
            <a:endParaRPr lang="en-US" sz="1200" b="1" dirty="0">
              <a:solidFill>
                <a:schemeClr val="tx1">
                  <a:lumMod val="95000"/>
                </a:schemeClr>
              </a:solidFill>
            </a:endParaRPr>
          </a:p>
        </p:txBody>
      </p:sp>
      <p:sp>
        <p:nvSpPr>
          <p:cNvPr id="3" name="Flowchart: Direct Access Storage 2"/>
          <p:cNvSpPr/>
          <p:nvPr/>
        </p:nvSpPr>
        <p:spPr bwMode="auto">
          <a:xfrm>
            <a:off x="7102757" y="3407279"/>
            <a:ext cx="800207" cy="279200"/>
          </a:xfrm>
          <a:prstGeom prst="flowChartMagneticDrum">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2" name="TextBox 21"/>
          <p:cNvSpPr txBox="1"/>
          <p:nvPr/>
        </p:nvSpPr>
        <p:spPr>
          <a:xfrm>
            <a:off x="7288474" y="3963856"/>
            <a:ext cx="944804" cy="246221"/>
          </a:xfrm>
          <a:prstGeom prst="rect">
            <a:avLst/>
          </a:prstGeom>
          <a:noFill/>
        </p:spPr>
        <p:txBody>
          <a:bodyPr wrap="square" rtlCol="0">
            <a:spAutoFit/>
          </a:bodyPr>
          <a:lstStyle/>
          <a:p>
            <a:pPr algn="ctr"/>
            <a:r>
              <a:rPr lang="en-US" sz="1000" b="1" dirty="0" err="1" smtClean="0">
                <a:solidFill>
                  <a:schemeClr val="tx1">
                    <a:lumMod val="95000"/>
                  </a:schemeClr>
                </a:solidFill>
              </a:rPr>
              <a:t>Mail.que</a:t>
            </a:r>
            <a:endParaRPr lang="en-US" sz="1050" b="1" dirty="0">
              <a:solidFill>
                <a:schemeClr val="tx1">
                  <a:lumMod val="95000"/>
                </a:schemeClr>
              </a:solidFill>
            </a:endParaRPr>
          </a:p>
        </p:txBody>
      </p:sp>
      <p:sp>
        <p:nvSpPr>
          <p:cNvPr id="54" name="TextBox 53"/>
          <p:cNvSpPr txBox="1"/>
          <p:nvPr/>
        </p:nvSpPr>
        <p:spPr>
          <a:xfrm>
            <a:off x="7203212" y="3036302"/>
            <a:ext cx="944804" cy="400110"/>
          </a:xfrm>
          <a:prstGeom prst="rect">
            <a:avLst/>
          </a:prstGeom>
          <a:noFill/>
        </p:spPr>
        <p:txBody>
          <a:bodyPr wrap="square" rtlCol="0">
            <a:spAutoFit/>
          </a:bodyPr>
          <a:lstStyle/>
          <a:p>
            <a:pPr algn="ctr"/>
            <a:r>
              <a:rPr lang="en-US" sz="1000" dirty="0" smtClean="0">
                <a:solidFill>
                  <a:schemeClr val="tx1">
                    <a:lumMod val="95000"/>
                  </a:schemeClr>
                </a:solidFill>
              </a:rPr>
              <a:t>Submission Queue</a:t>
            </a:r>
            <a:endParaRPr lang="en-US" sz="1000" dirty="0">
              <a:solidFill>
                <a:schemeClr val="tx1">
                  <a:lumMod val="95000"/>
                </a:schemeClr>
              </a:solidFill>
            </a:endParaRPr>
          </a:p>
        </p:txBody>
      </p:sp>
      <p:sp>
        <p:nvSpPr>
          <p:cNvPr id="55" name="Flowchart: Direct Access Storage 54"/>
          <p:cNvSpPr/>
          <p:nvPr/>
        </p:nvSpPr>
        <p:spPr bwMode="auto">
          <a:xfrm>
            <a:off x="9464067" y="3027531"/>
            <a:ext cx="725243" cy="229937"/>
          </a:xfrm>
          <a:prstGeom prst="flowChartMagneticDrum">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cxnSp>
        <p:nvCxnSpPr>
          <p:cNvPr id="14" name="Straight Arrow Connector 13"/>
          <p:cNvCxnSpPr/>
          <p:nvPr/>
        </p:nvCxnSpPr>
        <p:spPr>
          <a:xfrm>
            <a:off x="10078782" y="3154762"/>
            <a:ext cx="344198" cy="0"/>
          </a:xfrm>
          <a:prstGeom prst="straightConnector1">
            <a:avLst/>
          </a:prstGeom>
          <a:ln w="19050">
            <a:solidFill>
              <a:srgbClr val="FFC000"/>
            </a:solidFill>
            <a:headEnd type="none" w="med" len="med"/>
            <a:tailEnd type="arrow" w="med" len="med"/>
          </a:ln>
        </p:spPr>
        <p:style>
          <a:lnRef idx="1">
            <a:schemeClr val="accent6"/>
          </a:lnRef>
          <a:fillRef idx="0">
            <a:schemeClr val="accent6"/>
          </a:fillRef>
          <a:effectRef idx="0">
            <a:schemeClr val="accent6"/>
          </a:effectRef>
          <a:fontRef idx="minor">
            <a:schemeClr val="tx1"/>
          </a:fontRef>
        </p:style>
      </p:cxnSp>
      <p:sp>
        <p:nvSpPr>
          <p:cNvPr id="56" name="Flowchart: Direct Access Storage 55"/>
          <p:cNvSpPr/>
          <p:nvPr/>
        </p:nvSpPr>
        <p:spPr bwMode="auto">
          <a:xfrm>
            <a:off x="9465747" y="3873272"/>
            <a:ext cx="725243" cy="229937"/>
          </a:xfrm>
          <a:prstGeom prst="flowChartMagneticDrum">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cxnSp>
        <p:nvCxnSpPr>
          <p:cNvPr id="26" name="Straight Arrow Connector 25"/>
          <p:cNvCxnSpPr/>
          <p:nvPr/>
        </p:nvCxnSpPr>
        <p:spPr>
          <a:xfrm>
            <a:off x="10078783" y="3979148"/>
            <a:ext cx="344198" cy="0"/>
          </a:xfrm>
          <a:prstGeom prst="straightConnector1">
            <a:avLst/>
          </a:prstGeom>
          <a:ln w="19050">
            <a:solidFill>
              <a:srgbClr val="FFC000"/>
            </a:solidFill>
            <a:headEnd type="none" w="med" len="med"/>
            <a:tailEnd type="arrow" w="med" len="med"/>
          </a:ln>
        </p:spPr>
        <p:style>
          <a:lnRef idx="1">
            <a:schemeClr val="accent6"/>
          </a:lnRef>
          <a:fillRef idx="0">
            <a:schemeClr val="accent6"/>
          </a:fillRef>
          <a:effectRef idx="0">
            <a:schemeClr val="accent6"/>
          </a:effectRef>
          <a:fontRef idx="minor">
            <a:schemeClr val="tx1"/>
          </a:fontRef>
        </p:style>
      </p:cxnSp>
      <p:cxnSp>
        <p:nvCxnSpPr>
          <p:cNvPr id="12" name="Straight Arrow Connector 11"/>
          <p:cNvCxnSpPr>
            <a:endCxn id="55" idx="1"/>
          </p:cNvCxnSpPr>
          <p:nvPr/>
        </p:nvCxnSpPr>
        <p:spPr>
          <a:xfrm flipV="1">
            <a:off x="9181201" y="3142500"/>
            <a:ext cx="282866" cy="412370"/>
          </a:xfrm>
          <a:prstGeom prst="straightConnector1">
            <a:avLst/>
          </a:prstGeom>
          <a:ln w="19050">
            <a:solidFill>
              <a:srgbClr val="FFC000"/>
            </a:solidFill>
            <a:headEnd type="none" w="med" len="med"/>
            <a:tailEnd type="arrow" w="med" len="med"/>
          </a:ln>
        </p:spPr>
        <p:style>
          <a:lnRef idx="1">
            <a:schemeClr val="accent6"/>
          </a:lnRef>
          <a:fillRef idx="0">
            <a:schemeClr val="accent6"/>
          </a:fillRef>
          <a:effectRef idx="0">
            <a:schemeClr val="accent6"/>
          </a:effectRef>
          <a:fontRef idx="minor">
            <a:schemeClr val="tx1"/>
          </a:fontRef>
        </p:style>
      </p:cxnSp>
      <p:cxnSp>
        <p:nvCxnSpPr>
          <p:cNvPr id="31" name="Straight Arrow Connector 30"/>
          <p:cNvCxnSpPr/>
          <p:nvPr/>
        </p:nvCxnSpPr>
        <p:spPr>
          <a:xfrm>
            <a:off x="7752513" y="3554870"/>
            <a:ext cx="344198" cy="0"/>
          </a:xfrm>
          <a:prstGeom prst="straightConnector1">
            <a:avLst/>
          </a:prstGeom>
          <a:ln w="19050">
            <a:solidFill>
              <a:srgbClr val="FFC000"/>
            </a:solidFill>
            <a:headEnd type="none" w="med" len="med"/>
            <a:tailEnd type="arrow" w="med" len="med"/>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58249497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Session Objectives And Takeaways</a:t>
            </a:r>
            <a:endParaRPr lang="en-US" dirty="0"/>
          </a:p>
        </p:txBody>
      </p:sp>
      <p:sp>
        <p:nvSpPr>
          <p:cNvPr id="5" name="Text Placeholder 4"/>
          <p:cNvSpPr>
            <a:spLocks noGrp="1"/>
          </p:cNvSpPr>
          <p:nvPr>
            <p:ph type="body" sz="quarter" idx="4294967295"/>
          </p:nvPr>
        </p:nvSpPr>
        <p:spPr>
          <a:xfrm>
            <a:off x="274639" y="1212849"/>
            <a:ext cx="11889564" cy="3447098"/>
          </a:xfrm>
          <a:prstGeom prst="rect">
            <a:avLst/>
          </a:prstGeom>
        </p:spPr>
        <p:txBody>
          <a:bodyPr/>
          <a:lstStyle/>
          <a:p>
            <a:r>
              <a:rPr lang="en-US" dirty="0" smtClean="0">
                <a:solidFill>
                  <a:schemeClr val="tx1"/>
                </a:solidFill>
              </a:rPr>
              <a:t>Exchange 2010 vs. Exchange 2016 transport</a:t>
            </a:r>
            <a:endParaRPr lang="en-US" dirty="0">
              <a:solidFill>
                <a:schemeClr val="tx1"/>
              </a:solidFill>
            </a:endParaRPr>
          </a:p>
          <a:p>
            <a:r>
              <a:rPr lang="en-US" dirty="0">
                <a:solidFill>
                  <a:schemeClr val="tx1"/>
                </a:solidFill>
              </a:rPr>
              <a:t>Transport components shipping with Exchange </a:t>
            </a:r>
            <a:r>
              <a:rPr lang="en-US" dirty="0" smtClean="0">
                <a:solidFill>
                  <a:schemeClr val="tx1"/>
                </a:solidFill>
              </a:rPr>
              <a:t>2016</a:t>
            </a:r>
            <a:endParaRPr lang="en-US" dirty="0">
              <a:solidFill>
                <a:schemeClr val="tx1"/>
              </a:solidFill>
            </a:endParaRPr>
          </a:p>
          <a:p>
            <a:r>
              <a:rPr lang="en-US" dirty="0">
                <a:solidFill>
                  <a:schemeClr val="tx1"/>
                </a:solidFill>
              </a:rPr>
              <a:t>Mail Routing </a:t>
            </a:r>
            <a:r>
              <a:rPr lang="en-US" dirty="0" smtClean="0">
                <a:solidFill>
                  <a:schemeClr val="tx1"/>
                </a:solidFill>
              </a:rPr>
              <a:t>Scenarios</a:t>
            </a:r>
          </a:p>
          <a:p>
            <a:r>
              <a:rPr lang="en-US" dirty="0">
                <a:solidFill>
                  <a:schemeClr val="tx1"/>
                </a:solidFill>
              </a:rPr>
              <a:t>Transport High </a:t>
            </a:r>
            <a:r>
              <a:rPr lang="en-US" dirty="0" smtClean="0">
                <a:solidFill>
                  <a:schemeClr val="tx1"/>
                </a:solidFill>
              </a:rPr>
              <a:t>Availability</a:t>
            </a:r>
          </a:p>
          <a:p>
            <a:r>
              <a:rPr lang="en-US" dirty="0" smtClean="0">
                <a:solidFill>
                  <a:schemeClr val="tx1"/>
                </a:solidFill>
              </a:rPr>
              <a:t>Mail flow in Office 365</a:t>
            </a:r>
            <a:endParaRPr lang="en-US" dirty="0">
              <a:solidFill>
                <a:schemeClr val="tx1"/>
              </a:solidFill>
            </a:endParaRPr>
          </a:p>
        </p:txBody>
      </p:sp>
    </p:spTree>
    <p:extLst>
      <p:ext uri="{BB962C8B-B14F-4D97-AF65-F5344CB8AC3E}">
        <p14:creationId xmlns:p14="http://schemas.microsoft.com/office/powerpoint/2010/main" val="404008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Transport Pipeline</a:t>
            </a:r>
            <a:endParaRPr lang="en-US" dirty="0"/>
          </a:p>
        </p:txBody>
      </p:sp>
      <p:sp>
        <p:nvSpPr>
          <p:cNvPr id="4" name="Rounded Rectangle 3"/>
          <p:cNvSpPr/>
          <p:nvPr/>
        </p:nvSpPr>
        <p:spPr>
          <a:xfrm>
            <a:off x="693336" y="1653882"/>
            <a:ext cx="11043139" cy="221352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tx1">
                  <a:lumMod val="95000"/>
                </a:schemeClr>
              </a:solidFill>
            </a:endParaRPr>
          </a:p>
        </p:txBody>
      </p:sp>
      <p:cxnSp>
        <p:nvCxnSpPr>
          <p:cNvPr id="7" name="Straight Arrow Connector 6"/>
          <p:cNvCxnSpPr/>
          <p:nvPr/>
        </p:nvCxnSpPr>
        <p:spPr>
          <a:xfrm>
            <a:off x="1779484" y="2461260"/>
            <a:ext cx="421097" cy="279586"/>
          </a:xfrm>
          <a:prstGeom prst="straightConnector1">
            <a:avLst/>
          </a:prstGeom>
          <a:ln w="19050">
            <a:solidFill>
              <a:srgbClr val="FFC000"/>
            </a:solidFill>
            <a:headEnd type="none" w="med" len="med"/>
            <a:tailEnd type="arrow" w="med" len="med"/>
          </a:ln>
        </p:spPr>
        <p:style>
          <a:lnRef idx="1">
            <a:schemeClr val="accent6"/>
          </a:lnRef>
          <a:fillRef idx="0">
            <a:schemeClr val="accent6"/>
          </a:fillRef>
          <a:effectRef idx="0">
            <a:schemeClr val="accent6"/>
          </a:effectRef>
          <a:fontRef idx="minor">
            <a:schemeClr val="tx1"/>
          </a:fontRef>
        </p:style>
      </p:cxnSp>
      <p:cxnSp>
        <p:nvCxnSpPr>
          <p:cNvPr id="11" name="Straight Arrow Connector 10"/>
          <p:cNvCxnSpPr>
            <a:endCxn id="79" idx="1"/>
          </p:cNvCxnSpPr>
          <p:nvPr/>
        </p:nvCxnSpPr>
        <p:spPr>
          <a:xfrm>
            <a:off x="8212429" y="2810959"/>
            <a:ext cx="738809" cy="252844"/>
          </a:xfrm>
          <a:prstGeom prst="straightConnector1">
            <a:avLst/>
          </a:prstGeom>
          <a:ln w="19050">
            <a:solidFill>
              <a:srgbClr val="FFC000"/>
            </a:solidFill>
            <a:headEnd type="none" w="med" len="med"/>
            <a:tailEnd type="arrow" w="med" len="med"/>
          </a:ln>
        </p:spPr>
        <p:style>
          <a:lnRef idx="1">
            <a:schemeClr val="accent6"/>
          </a:lnRef>
          <a:fillRef idx="0">
            <a:schemeClr val="accent6"/>
          </a:fillRef>
          <a:effectRef idx="0">
            <a:schemeClr val="accent6"/>
          </a:effectRef>
          <a:fontRef idx="minor">
            <a:schemeClr val="tx1"/>
          </a:fontRef>
        </p:style>
      </p:cxnSp>
      <p:sp>
        <p:nvSpPr>
          <p:cNvPr id="17" name="Rectangle 45"/>
          <p:cNvSpPr/>
          <p:nvPr/>
        </p:nvSpPr>
        <p:spPr>
          <a:xfrm>
            <a:off x="3546479" y="2388657"/>
            <a:ext cx="4666003" cy="834702"/>
          </a:xfrm>
          <a:prstGeom prst="roundRect">
            <a:avLst/>
          </a:prstGeom>
          <a:solidFill>
            <a:schemeClr val="accent4">
              <a:lumMod val="60000"/>
              <a:lumOff val="40000"/>
            </a:schemeClr>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600">
              <a:solidFill>
                <a:schemeClr val="tx1">
                  <a:lumMod val="95000"/>
                </a:schemeClr>
              </a:solidFill>
            </a:endParaRPr>
          </a:p>
        </p:txBody>
      </p:sp>
      <p:sp>
        <p:nvSpPr>
          <p:cNvPr id="18" name="TextBox 17"/>
          <p:cNvSpPr txBox="1"/>
          <p:nvPr/>
        </p:nvSpPr>
        <p:spPr>
          <a:xfrm>
            <a:off x="5376026" y="2963086"/>
            <a:ext cx="1056791" cy="289441"/>
          </a:xfrm>
          <a:prstGeom prst="roundRect">
            <a:avLst/>
          </a:prstGeom>
          <a:noFill/>
        </p:spPr>
        <p:txBody>
          <a:bodyPr wrap="square" rtlCol="0">
            <a:spAutoFit/>
          </a:bodyPr>
          <a:lstStyle/>
          <a:p>
            <a:r>
              <a:rPr lang="en-US" sz="1100" b="1" dirty="0" smtClean="0">
                <a:solidFill>
                  <a:schemeClr val="bg1"/>
                </a:solidFill>
              </a:rPr>
              <a:t>Categorizer</a:t>
            </a:r>
            <a:endParaRPr lang="en-US" sz="1050" b="1" dirty="0">
              <a:solidFill>
                <a:schemeClr val="bg1"/>
              </a:solidFill>
            </a:endParaRPr>
          </a:p>
        </p:txBody>
      </p:sp>
      <p:sp>
        <p:nvSpPr>
          <p:cNvPr id="20" name="Rectangle 48"/>
          <p:cNvSpPr/>
          <p:nvPr/>
        </p:nvSpPr>
        <p:spPr>
          <a:xfrm>
            <a:off x="3741453" y="2546854"/>
            <a:ext cx="1120340" cy="364528"/>
          </a:xfrm>
          <a:prstGeom prst="roundRect">
            <a:avLst/>
          </a:prstGeom>
          <a:solidFill>
            <a:schemeClr val="accent5">
              <a:lumMod val="7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000" dirty="0" smtClean="0">
                <a:solidFill>
                  <a:schemeClr val="tx1">
                    <a:lumMod val="95000"/>
                  </a:schemeClr>
                </a:solidFill>
              </a:rPr>
              <a:t>Resolve</a:t>
            </a:r>
          </a:p>
          <a:p>
            <a:pPr algn="ctr"/>
            <a:r>
              <a:rPr lang="en-US" sz="1000" dirty="0" smtClean="0">
                <a:solidFill>
                  <a:schemeClr val="tx1">
                    <a:lumMod val="95000"/>
                  </a:schemeClr>
                </a:solidFill>
              </a:rPr>
              <a:t>Recipients</a:t>
            </a:r>
            <a:endParaRPr lang="en-US" sz="1000" dirty="0">
              <a:solidFill>
                <a:schemeClr val="tx1">
                  <a:lumMod val="95000"/>
                </a:schemeClr>
              </a:solidFill>
            </a:endParaRPr>
          </a:p>
        </p:txBody>
      </p:sp>
      <p:sp>
        <p:nvSpPr>
          <p:cNvPr id="24" name="Rectangle 43"/>
          <p:cNvSpPr/>
          <p:nvPr/>
        </p:nvSpPr>
        <p:spPr>
          <a:xfrm>
            <a:off x="10273327" y="2419863"/>
            <a:ext cx="1254025" cy="482477"/>
          </a:xfrm>
          <a:prstGeom prst="roundRect">
            <a:avLst/>
          </a:prstGeom>
        </p:spPr>
        <p:style>
          <a:lnRef idx="1">
            <a:schemeClr val="accent6"/>
          </a:lnRef>
          <a:fillRef idx="3">
            <a:schemeClr val="accent6"/>
          </a:fillRef>
          <a:effectRef idx="2">
            <a:schemeClr val="accent6"/>
          </a:effectRef>
          <a:fontRef idx="minor">
            <a:schemeClr val="lt1"/>
          </a:fontRef>
        </p:style>
        <p:txBody>
          <a:bodyPr rtlCol="0" anchor="t"/>
          <a:lstStyle/>
          <a:p>
            <a:pPr algn="ctr"/>
            <a:r>
              <a:rPr lang="en-US" sz="1200" dirty="0" smtClean="0">
                <a:solidFill>
                  <a:schemeClr val="tx1">
                    <a:lumMod val="95000"/>
                  </a:schemeClr>
                </a:solidFill>
              </a:rPr>
              <a:t>SMTP Send</a:t>
            </a:r>
            <a:endParaRPr lang="en-US" sz="1200" dirty="0">
              <a:solidFill>
                <a:schemeClr val="tx1">
                  <a:lumMod val="95000"/>
                </a:schemeClr>
              </a:solidFill>
            </a:endParaRPr>
          </a:p>
        </p:txBody>
      </p:sp>
      <p:grpSp>
        <p:nvGrpSpPr>
          <p:cNvPr id="26" name="Group 25"/>
          <p:cNvGrpSpPr/>
          <p:nvPr/>
        </p:nvGrpSpPr>
        <p:grpSpPr>
          <a:xfrm>
            <a:off x="1064179" y="1851828"/>
            <a:ext cx="1304283" cy="590351"/>
            <a:chOff x="774102" y="1979073"/>
            <a:chExt cx="1689565" cy="1019385"/>
          </a:xfrm>
        </p:grpSpPr>
        <p:sp>
          <p:nvSpPr>
            <p:cNvPr id="27" name="Rectangle 38"/>
            <p:cNvSpPr/>
            <p:nvPr/>
          </p:nvSpPr>
          <p:spPr>
            <a:xfrm>
              <a:off x="838200" y="2057398"/>
              <a:ext cx="1600200" cy="94106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600">
                <a:solidFill>
                  <a:schemeClr val="tx1">
                    <a:lumMod val="95000"/>
                  </a:schemeClr>
                </a:solidFill>
              </a:endParaRPr>
            </a:p>
          </p:txBody>
        </p:sp>
        <p:sp>
          <p:nvSpPr>
            <p:cNvPr id="28" name="TextBox 27"/>
            <p:cNvSpPr txBox="1"/>
            <p:nvPr/>
          </p:nvSpPr>
          <p:spPr>
            <a:xfrm>
              <a:off x="774102" y="1979073"/>
              <a:ext cx="1591056" cy="485091"/>
            </a:xfrm>
            <a:prstGeom prst="roundRect">
              <a:avLst/>
            </a:prstGeom>
            <a:noFill/>
          </p:spPr>
          <p:txBody>
            <a:bodyPr wrap="square" rtlCol="0">
              <a:spAutoFit/>
            </a:bodyPr>
            <a:lstStyle/>
            <a:p>
              <a:r>
                <a:rPr lang="en-US" sz="1050" dirty="0" smtClean="0">
                  <a:solidFill>
                    <a:schemeClr val="tx1">
                      <a:lumMod val="95000"/>
                    </a:schemeClr>
                  </a:solidFill>
                </a:rPr>
                <a:t>SMTP</a:t>
              </a:r>
              <a:r>
                <a:rPr lang="en-US" sz="1000" dirty="0" smtClean="0">
                  <a:solidFill>
                    <a:schemeClr val="tx1">
                      <a:lumMod val="95000"/>
                    </a:schemeClr>
                  </a:solidFill>
                </a:rPr>
                <a:t> Receive</a:t>
              </a:r>
              <a:endParaRPr lang="en-US" sz="1000" dirty="0">
                <a:solidFill>
                  <a:schemeClr val="tx1">
                    <a:lumMod val="95000"/>
                  </a:schemeClr>
                </a:solidFill>
              </a:endParaRPr>
            </a:p>
          </p:txBody>
        </p:sp>
        <p:grpSp>
          <p:nvGrpSpPr>
            <p:cNvPr id="29" name="Group 28"/>
            <p:cNvGrpSpPr/>
            <p:nvPr/>
          </p:nvGrpSpPr>
          <p:grpSpPr>
            <a:xfrm>
              <a:off x="1303124" y="2489645"/>
              <a:ext cx="1160543" cy="408380"/>
              <a:chOff x="1967856" y="3222653"/>
              <a:chExt cx="1517634" cy="530363"/>
            </a:xfrm>
          </p:grpSpPr>
          <p:sp>
            <p:nvSpPr>
              <p:cNvPr id="30" name="Rectangle 41"/>
              <p:cNvSpPr/>
              <p:nvPr/>
            </p:nvSpPr>
            <p:spPr>
              <a:xfrm>
                <a:off x="2162556" y="3222653"/>
                <a:ext cx="1127018" cy="530363"/>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400">
                  <a:solidFill>
                    <a:schemeClr val="tx1">
                      <a:lumMod val="95000"/>
                    </a:schemeClr>
                  </a:solidFill>
                </a:endParaRPr>
              </a:p>
            </p:txBody>
          </p:sp>
          <p:sp>
            <p:nvSpPr>
              <p:cNvPr id="31" name="TextBox 30"/>
              <p:cNvSpPr txBox="1"/>
              <p:nvPr/>
            </p:nvSpPr>
            <p:spPr>
              <a:xfrm>
                <a:off x="1967856" y="3245744"/>
                <a:ext cx="1517634" cy="496353"/>
              </a:xfrm>
              <a:prstGeom prst="roundRect">
                <a:avLst/>
              </a:prstGeom>
              <a:solidFill>
                <a:schemeClr val="accent5">
                  <a:lumMod val="75000"/>
                </a:schemeClr>
              </a:solidFill>
            </p:spPr>
            <p:txBody>
              <a:bodyPr wrap="square" rtlCol="0">
                <a:spAutoFit/>
              </a:bodyPr>
              <a:lstStyle/>
              <a:p>
                <a:r>
                  <a:rPr lang="en-US" sz="700" b="1" dirty="0" smtClean="0">
                    <a:solidFill>
                      <a:schemeClr val="tx1">
                        <a:lumMod val="95000"/>
                      </a:schemeClr>
                    </a:solidFill>
                  </a:rPr>
                  <a:t>Protocol Agents</a:t>
                </a:r>
                <a:endParaRPr lang="en-US" sz="700" b="1" dirty="0">
                  <a:solidFill>
                    <a:schemeClr val="tx1">
                      <a:lumMod val="95000"/>
                    </a:schemeClr>
                  </a:solidFill>
                </a:endParaRPr>
              </a:p>
            </p:txBody>
          </p:sp>
        </p:grpSp>
      </p:grpSp>
      <p:sp>
        <p:nvSpPr>
          <p:cNvPr id="35" name="Rounded Rectangle 34"/>
          <p:cNvSpPr/>
          <p:nvPr/>
        </p:nvSpPr>
        <p:spPr bwMode="auto">
          <a:xfrm rot="16200000">
            <a:off x="834589" y="2081177"/>
            <a:ext cx="382467" cy="176708"/>
          </a:xfrm>
          <a:prstGeom prst="roundRect">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000" dirty="0" smtClean="0">
                <a:gradFill>
                  <a:gsLst>
                    <a:gs pos="0">
                      <a:srgbClr val="FFFFFF"/>
                    </a:gs>
                    <a:gs pos="100000">
                      <a:srgbClr val="FFFFFF"/>
                    </a:gs>
                  </a:gsLst>
                  <a:lin ang="5400000" scaled="0"/>
                </a:gradFill>
              </a:rPr>
              <a:t>:2525</a:t>
            </a:r>
            <a:endParaRPr lang="en-US" sz="1000" dirty="0">
              <a:gradFill>
                <a:gsLst>
                  <a:gs pos="0">
                    <a:srgbClr val="FFFFFF"/>
                  </a:gs>
                  <a:gs pos="100000">
                    <a:srgbClr val="FFFFFF"/>
                  </a:gs>
                </a:gsLst>
                <a:lin ang="5400000" scaled="0"/>
              </a:gradFill>
            </a:endParaRPr>
          </a:p>
        </p:txBody>
      </p:sp>
      <p:sp>
        <p:nvSpPr>
          <p:cNvPr id="37" name="Flowchart: Direct Access Storage 36"/>
          <p:cNvSpPr/>
          <p:nvPr/>
        </p:nvSpPr>
        <p:spPr bwMode="auto">
          <a:xfrm>
            <a:off x="2206803" y="2571894"/>
            <a:ext cx="956010" cy="368236"/>
          </a:xfrm>
          <a:prstGeom prst="flowChartMagneticDrum">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nvGrpSpPr>
          <p:cNvPr id="46" name="Group 45"/>
          <p:cNvGrpSpPr/>
          <p:nvPr/>
        </p:nvGrpSpPr>
        <p:grpSpPr>
          <a:xfrm>
            <a:off x="1165578" y="3087782"/>
            <a:ext cx="1087231" cy="602383"/>
            <a:chOff x="4324088" y="2990736"/>
            <a:chExt cx="1087231" cy="606425"/>
          </a:xfrm>
          <a:solidFill>
            <a:schemeClr val="accent6">
              <a:lumMod val="75000"/>
            </a:schemeClr>
          </a:solidFill>
        </p:grpSpPr>
        <p:sp>
          <p:nvSpPr>
            <p:cNvPr id="22" name="Can 21"/>
            <p:cNvSpPr/>
            <p:nvPr/>
          </p:nvSpPr>
          <p:spPr>
            <a:xfrm>
              <a:off x="4324088" y="2990736"/>
              <a:ext cx="1087231" cy="606425"/>
            </a:xfrm>
            <a:prstGeom prst="can">
              <a:avLst/>
            </a:prstGeom>
            <a:grp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600">
                <a:solidFill>
                  <a:schemeClr val="tx1">
                    <a:lumMod val="95000"/>
                  </a:schemeClr>
                </a:solidFill>
              </a:endParaRPr>
            </a:p>
          </p:txBody>
        </p:sp>
        <p:sp>
          <p:nvSpPr>
            <p:cNvPr id="38" name="TextBox 37"/>
            <p:cNvSpPr txBox="1"/>
            <p:nvPr/>
          </p:nvSpPr>
          <p:spPr>
            <a:xfrm>
              <a:off x="4374515" y="3257867"/>
              <a:ext cx="939339" cy="307777"/>
            </a:xfrm>
            <a:prstGeom prst="rect">
              <a:avLst/>
            </a:prstGeom>
            <a:grpFill/>
          </p:spPr>
          <p:txBody>
            <a:bodyPr wrap="square" rtlCol="0">
              <a:spAutoFit/>
            </a:bodyPr>
            <a:lstStyle/>
            <a:p>
              <a:pPr algn="ctr"/>
              <a:r>
                <a:rPr lang="en-US" sz="1400" dirty="0" err="1" smtClean="0">
                  <a:solidFill>
                    <a:schemeClr val="tx1">
                      <a:lumMod val="95000"/>
                    </a:schemeClr>
                  </a:solidFill>
                </a:rPr>
                <a:t>Mail.que</a:t>
              </a:r>
              <a:endParaRPr lang="en-US" sz="1600" dirty="0">
                <a:solidFill>
                  <a:schemeClr val="tx1">
                    <a:lumMod val="95000"/>
                  </a:schemeClr>
                </a:solidFill>
              </a:endParaRPr>
            </a:p>
          </p:txBody>
        </p:sp>
      </p:grpSp>
      <p:sp>
        <p:nvSpPr>
          <p:cNvPr id="39" name="TextBox 38"/>
          <p:cNvSpPr txBox="1"/>
          <p:nvPr/>
        </p:nvSpPr>
        <p:spPr>
          <a:xfrm>
            <a:off x="2458339" y="2946475"/>
            <a:ext cx="944804" cy="400110"/>
          </a:xfrm>
          <a:prstGeom prst="rect">
            <a:avLst/>
          </a:prstGeom>
          <a:noFill/>
        </p:spPr>
        <p:txBody>
          <a:bodyPr wrap="square" rtlCol="0">
            <a:spAutoFit/>
          </a:bodyPr>
          <a:lstStyle/>
          <a:p>
            <a:pPr algn="ctr"/>
            <a:r>
              <a:rPr lang="en-US" sz="1000" dirty="0" smtClean="0"/>
              <a:t>Submission Queue</a:t>
            </a:r>
            <a:endParaRPr lang="en-US" sz="1000" dirty="0"/>
          </a:p>
        </p:txBody>
      </p:sp>
      <p:cxnSp>
        <p:nvCxnSpPr>
          <p:cNvPr id="41" name="Straight Arrow Connector 40"/>
          <p:cNvCxnSpPr>
            <a:stCxn id="17" idx="3"/>
            <a:endCxn id="78" idx="1"/>
          </p:cNvCxnSpPr>
          <p:nvPr/>
        </p:nvCxnSpPr>
        <p:spPr>
          <a:xfrm flipV="1">
            <a:off x="8212482" y="2700395"/>
            <a:ext cx="586356" cy="105613"/>
          </a:xfrm>
          <a:prstGeom prst="straightConnector1">
            <a:avLst/>
          </a:prstGeom>
          <a:ln w="19050">
            <a:solidFill>
              <a:srgbClr val="FFC000"/>
            </a:solidFill>
            <a:headEnd type="none" w="med" len="med"/>
            <a:tailEnd type="arrow" w="med" len="med"/>
          </a:ln>
        </p:spPr>
        <p:style>
          <a:lnRef idx="1">
            <a:schemeClr val="accent6"/>
          </a:lnRef>
          <a:fillRef idx="0">
            <a:schemeClr val="accent6"/>
          </a:fillRef>
          <a:effectRef idx="0">
            <a:schemeClr val="accent6"/>
          </a:effectRef>
          <a:fontRef idx="minor">
            <a:schemeClr val="tx1"/>
          </a:fontRef>
        </p:style>
      </p:cxnSp>
      <p:cxnSp>
        <p:nvCxnSpPr>
          <p:cNvPr id="44" name="Straight Arrow Connector 43"/>
          <p:cNvCxnSpPr>
            <a:stCxn id="17" idx="3"/>
            <a:endCxn id="77" idx="1"/>
          </p:cNvCxnSpPr>
          <p:nvPr/>
        </p:nvCxnSpPr>
        <p:spPr>
          <a:xfrm flipV="1">
            <a:off x="8212482" y="2336987"/>
            <a:ext cx="433956" cy="469021"/>
          </a:xfrm>
          <a:prstGeom prst="straightConnector1">
            <a:avLst/>
          </a:prstGeom>
          <a:ln w="19050">
            <a:solidFill>
              <a:srgbClr val="FFC000"/>
            </a:solidFill>
            <a:headEnd type="none" w="med" len="med"/>
            <a:tailEnd type="arrow" w="med" len="med"/>
          </a:ln>
        </p:spPr>
        <p:style>
          <a:lnRef idx="1">
            <a:schemeClr val="accent6"/>
          </a:lnRef>
          <a:fillRef idx="0">
            <a:schemeClr val="accent6"/>
          </a:fillRef>
          <a:effectRef idx="0">
            <a:schemeClr val="accent6"/>
          </a:effectRef>
          <a:fontRef idx="minor">
            <a:schemeClr val="tx1"/>
          </a:fontRef>
        </p:style>
      </p:cxnSp>
      <p:cxnSp>
        <p:nvCxnSpPr>
          <p:cNvPr id="45" name="Straight Arrow Connector 44"/>
          <p:cNvCxnSpPr/>
          <p:nvPr/>
        </p:nvCxnSpPr>
        <p:spPr>
          <a:xfrm flipV="1">
            <a:off x="2974312" y="2778294"/>
            <a:ext cx="576622" cy="3185"/>
          </a:xfrm>
          <a:prstGeom prst="straightConnector1">
            <a:avLst/>
          </a:prstGeom>
          <a:ln w="19050">
            <a:solidFill>
              <a:srgbClr val="FFC000"/>
            </a:solidFill>
            <a:headEnd type="none" w="med" len="med"/>
            <a:tailEnd type="arrow" w="med" len="med"/>
          </a:ln>
        </p:spPr>
        <p:style>
          <a:lnRef idx="1">
            <a:schemeClr val="accent6"/>
          </a:lnRef>
          <a:fillRef idx="0">
            <a:schemeClr val="accent6"/>
          </a:fillRef>
          <a:effectRef idx="0">
            <a:schemeClr val="accent6"/>
          </a:effectRef>
          <a:fontRef idx="minor">
            <a:schemeClr val="tx1"/>
          </a:fontRef>
        </p:style>
      </p:cxnSp>
      <p:sp>
        <p:nvSpPr>
          <p:cNvPr id="53" name="Rectangle 48"/>
          <p:cNvSpPr/>
          <p:nvPr/>
        </p:nvSpPr>
        <p:spPr>
          <a:xfrm>
            <a:off x="5099651" y="2558582"/>
            <a:ext cx="1275637" cy="352800"/>
          </a:xfrm>
          <a:prstGeom prst="roundRect">
            <a:avLst/>
          </a:prstGeom>
          <a:solidFill>
            <a:schemeClr val="accent5">
              <a:lumMod val="7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000" dirty="0" smtClean="0">
                <a:solidFill>
                  <a:schemeClr val="tx1">
                    <a:lumMod val="95000"/>
                  </a:schemeClr>
                </a:solidFill>
              </a:rPr>
              <a:t>Find Route for Recipient</a:t>
            </a:r>
          </a:p>
        </p:txBody>
      </p:sp>
      <p:grpSp>
        <p:nvGrpSpPr>
          <p:cNvPr id="59" name="Group 58"/>
          <p:cNvGrpSpPr/>
          <p:nvPr/>
        </p:nvGrpSpPr>
        <p:grpSpPr>
          <a:xfrm>
            <a:off x="3585521" y="2030682"/>
            <a:ext cx="175857" cy="753628"/>
            <a:chOff x="4908733" y="4119824"/>
            <a:chExt cx="175857" cy="753628"/>
          </a:xfrm>
        </p:grpSpPr>
        <p:cxnSp>
          <p:nvCxnSpPr>
            <p:cNvPr id="55" name="Straight Arrow Connector 54"/>
            <p:cNvCxnSpPr/>
            <p:nvPr/>
          </p:nvCxnSpPr>
          <p:spPr>
            <a:xfrm>
              <a:off x="4992635" y="4276671"/>
              <a:ext cx="0" cy="596781"/>
            </a:xfrm>
            <a:prstGeom prst="straightConnector1">
              <a:avLst/>
            </a:prstGeom>
            <a:ln w="28575">
              <a:headEnd type="none" w="med" len="med"/>
              <a:tailEnd type="none" w="med" len="med"/>
            </a:ln>
          </p:spPr>
          <p:style>
            <a:lnRef idx="3">
              <a:schemeClr val="accent2"/>
            </a:lnRef>
            <a:fillRef idx="0">
              <a:schemeClr val="accent2"/>
            </a:fillRef>
            <a:effectRef idx="2">
              <a:schemeClr val="accent2"/>
            </a:effectRef>
            <a:fontRef idx="minor">
              <a:schemeClr val="tx1"/>
            </a:fontRef>
          </p:style>
        </p:cxnSp>
        <p:sp>
          <p:nvSpPr>
            <p:cNvPr id="58" name="Oval 57"/>
            <p:cNvSpPr/>
            <p:nvPr/>
          </p:nvSpPr>
          <p:spPr bwMode="auto">
            <a:xfrm>
              <a:off x="4908733" y="4119824"/>
              <a:ext cx="175857" cy="156847"/>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grpSp>
        <p:nvGrpSpPr>
          <p:cNvPr id="60" name="Group 59"/>
          <p:cNvGrpSpPr/>
          <p:nvPr/>
        </p:nvGrpSpPr>
        <p:grpSpPr>
          <a:xfrm>
            <a:off x="4922220" y="2031176"/>
            <a:ext cx="175857" cy="753628"/>
            <a:chOff x="4908733" y="4119824"/>
            <a:chExt cx="175857" cy="753628"/>
          </a:xfrm>
        </p:grpSpPr>
        <p:cxnSp>
          <p:nvCxnSpPr>
            <p:cNvPr id="61" name="Straight Arrow Connector 60"/>
            <p:cNvCxnSpPr/>
            <p:nvPr/>
          </p:nvCxnSpPr>
          <p:spPr>
            <a:xfrm>
              <a:off x="4992635" y="4276671"/>
              <a:ext cx="0" cy="596781"/>
            </a:xfrm>
            <a:prstGeom prst="straightConnector1">
              <a:avLst/>
            </a:prstGeom>
            <a:ln w="28575">
              <a:headEnd type="none" w="med" len="med"/>
              <a:tailEnd type="none" w="med" len="med"/>
            </a:ln>
          </p:spPr>
          <p:style>
            <a:lnRef idx="3">
              <a:schemeClr val="accent2"/>
            </a:lnRef>
            <a:fillRef idx="0">
              <a:schemeClr val="accent2"/>
            </a:fillRef>
            <a:effectRef idx="2">
              <a:schemeClr val="accent2"/>
            </a:effectRef>
            <a:fontRef idx="minor">
              <a:schemeClr val="tx1"/>
            </a:fontRef>
          </p:style>
        </p:cxnSp>
        <p:sp>
          <p:nvSpPr>
            <p:cNvPr id="62" name="Oval 61"/>
            <p:cNvSpPr/>
            <p:nvPr/>
          </p:nvSpPr>
          <p:spPr bwMode="auto">
            <a:xfrm>
              <a:off x="4908733" y="4119824"/>
              <a:ext cx="175857" cy="156847"/>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grpSp>
        <p:nvGrpSpPr>
          <p:cNvPr id="63" name="Group 62"/>
          <p:cNvGrpSpPr/>
          <p:nvPr/>
        </p:nvGrpSpPr>
        <p:grpSpPr>
          <a:xfrm>
            <a:off x="6401207" y="2065365"/>
            <a:ext cx="175857" cy="753628"/>
            <a:chOff x="4908733" y="4119824"/>
            <a:chExt cx="175857" cy="753628"/>
          </a:xfrm>
        </p:grpSpPr>
        <p:cxnSp>
          <p:nvCxnSpPr>
            <p:cNvPr id="64" name="Straight Arrow Connector 63"/>
            <p:cNvCxnSpPr/>
            <p:nvPr/>
          </p:nvCxnSpPr>
          <p:spPr>
            <a:xfrm>
              <a:off x="4992635" y="4276671"/>
              <a:ext cx="0" cy="596781"/>
            </a:xfrm>
            <a:prstGeom prst="straightConnector1">
              <a:avLst/>
            </a:prstGeom>
            <a:ln w="28575">
              <a:headEnd type="none" w="med" len="med"/>
              <a:tailEnd type="none" w="med" len="med"/>
            </a:ln>
          </p:spPr>
          <p:style>
            <a:lnRef idx="3">
              <a:schemeClr val="accent2"/>
            </a:lnRef>
            <a:fillRef idx="0">
              <a:schemeClr val="accent2"/>
            </a:fillRef>
            <a:effectRef idx="2">
              <a:schemeClr val="accent2"/>
            </a:effectRef>
            <a:fontRef idx="minor">
              <a:schemeClr val="tx1"/>
            </a:fontRef>
          </p:style>
        </p:cxnSp>
        <p:sp>
          <p:nvSpPr>
            <p:cNvPr id="65" name="Oval 64"/>
            <p:cNvSpPr/>
            <p:nvPr/>
          </p:nvSpPr>
          <p:spPr bwMode="auto">
            <a:xfrm>
              <a:off x="4908733" y="4119824"/>
              <a:ext cx="175857" cy="156847"/>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sp>
        <p:nvSpPr>
          <p:cNvPr id="66" name="Rectangle 48"/>
          <p:cNvSpPr/>
          <p:nvPr/>
        </p:nvSpPr>
        <p:spPr>
          <a:xfrm>
            <a:off x="6568503" y="2550024"/>
            <a:ext cx="1365449" cy="361358"/>
          </a:xfrm>
          <a:prstGeom prst="roundRect">
            <a:avLst/>
          </a:prstGeom>
          <a:solidFill>
            <a:schemeClr val="accent5">
              <a:lumMod val="7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000" dirty="0" smtClean="0">
                <a:solidFill>
                  <a:schemeClr val="tx1">
                    <a:lumMod val="95000"/>
                  </a:schemeClr>
                </a:solidFill>
              </a:rPr>
              <a:t>Content Conversion</a:t>
            </a:r>
          </a:p>
          <a:p>
            <a:pPr algn="ctr"/>
            <a:r>
              <a:rPr lang="en-US" sz="1000" dirty="0" smtClean="0">
                <a:solidFill>
                  <a:schemeClr val="tx1">
                    <a:lumMod val="95000"/>
                  </a:schemeClr>
                </a:solidFill>
              </a:rPr>
              <a:t> &amp; Bifurcation</a:t>
            </a:r>
          </a:p>
        </p:txBody>
      </p:sp>
      <p:grpSp>
        <p:nvGrpSpPr>
          <p:cNvPr id="67" name="Group 66"/>
          <p:cNvGrpSpPr/>
          <p:nvPr/>
        </p:nvGrpSpPr>
        <p:grpSpPr>
          <a:xfrm>
            <a:off x="7919385" y="2066463"/>
            <a:ext cx="175857" cy="753628"/>
            <a:chOff x="4908733" y="4119824"/>
            <a:chExt cx="175857" cy="753628"/>
          </a:xfrm>
        </p:grpSpPr>
        <p:cxnSp>
          <p:nvCxnSpPr>
            <p:cNvPr id="68" name="Straight Arrow Connector 67"/>
            <p:cNvCxnSpPr/>
            <p:nvPr/>
          </p:nvCxnSpPr>
          <p:spPr>
            <a:xfrm>
              <a:off x="4992635" y="4276671"/>
              <a:ext cx="0" cy="596781"/>
            </a:xfrm>
            <a:prstGeom prst="straightConnector1">
              <a:avLst/>
            </a:prstGeom>
            <a:ln w="28575">
              <a:headEnd type="none" w="med" len="med"/>
              <a:tailEnd type="none" w="med" len="med"/>
            </a:ln>
          </p:spPr>
          <p:style>
            <a:lnRef idx="3">
              <a:schemeClr val="accent2"/>
            </a:lnRef>
            <a:fillRef idx="0">
              <a:schemeClr val="accent2"/>
            </a:fillRef>
            <a:effectRef idx="2">
              <a:schemeClr val="accent2"/>
            </a:effectRef>
            <a:fontRef idx="minor">
              <a:schemeClr val="tx1"/>
            </a:fontRef>
          </p:style>
        </p:cxnSp>
        <p:sp>
          <p:nvSpPr>
            <p:cNvPr id="69" name="Oval 68"/>
            <p:cNvSpPr/>
            <p:nvPr/>
          </p:nvSpPr>
          <p:spPr bwMode="auto">
            <a:xfrm>
              <a:off x="4908733" y="4119824"/>
              <a:ext cx="175857" cy="156847"/>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sp>
        <p:nvSpPr>
          <p:cNvPr id="70" name="TextBox 69"/>
          <p:cNvSpPr txBox="1"/>
          <p:nvPr/>
        </p:nvSpPr>
        <p:spPr>
          <a:xfrm>
            <a:off x="3214297" y="1800483"/>
            <a:ext cx="1069736" cy="246221"/>
          </a:xfrm>
          <a:prstGeom prst="rect">
            <a:avLst/>
          </a:prstGeom>
          <a:noFill/>
        </p:spPr>
        <p:txBody>
          <a:bodyPr wrap="square" rtlCol="0">
            <a:spAutoFit/>
          </a:bodyPr>
          <a:lstStyle/>
          <a:p>
            <a:pPr algn="ctr"/>
            <a:r>
              <a:rPr lang="en-US" sz="1000" b="1" dirty="0" smtClean="0"/>
              <a:t>On Submitted</a:t>
            </a:r>
            <a:endParaRPr lang="en-US" sz="1000" b="1" dirty="0"/>
          </a:p>
        </p:txBody>
      </p:sp>
      <p:sp>
        <p:nvSpPr>
          <p:cNvPr id="71" name="TextBox 70"/>
          <p:cNvSpPr txBox="1"/>
          <p:nvPr/>
        </p:nvSpPr>
        <p:spPr>
          <a:xfrm>
            <a:off x="4625675" y="1800482"/>
            <a:ext cx="944804" cy="246221"/>
          </a:xfrm>
          <a:prstGeom prst="rect">
            <a:avLst/>
          </a:prstGeom>
          <a:noFill/>
        </p:spPr>
        <p:txBody>
          <a:bodyPr wrap="square" rtlCol="0">
            <a:spAutoFit/>
          </a:bodyPr>
          <a:lstStyle/>
          <a:p>
            <a:pPr algn="ctr"/>
            <a:r>
              <a:rPr lang="en-US" sz="1000" b="1" dirty="0" smtClean="0"/>
              <a:t>On Resolved</a:t>
            </a:r>
            <a:endParaRPr lang="en-US" sz="1000" b="1" dirty="0"/>
          </a:p>
        </p:txBody>
      </p:sp>
      <p:sp>
        <p:nvSpPr>
          <p:cNvPr id="72" name="TextBox 71"/>
          <p:cNvSpPr txBox="1"/>
          <p:nvPr/>
        </p:nvSpPr>
        <p:spPr>
          <a:xfrm>
            <a:off x="6012707" y="1813931"/>
            <a:ext cx="944804" cy="246221"/>
          </a:xfrm>
          <a:prstGeom prst="rect">
            <a:avLst/>
          </a:prstGeom>
          <a:noFill/>
        </p:spPr>
        <p:txBody>
          <a:bodyPr wrap="square" rtlCol="0">
            <a:spAutoFit/>
          </a:bodyPr>
          <a:lstStyle/>
          <a:p>
            <a:pPr algn="ctr"/>
            <a:r>
              <a:rPr lang="en-US" sz="1000" b="1" dirty="0" smtClean="0"/>
              <a:t>On Routed</a:t>
            </a:r>
            <a:endParaRPr lang="en-US" sz="1000" b="1" dirty="0"/>
          </a:p>
        </p:txBody>
      </p:sp>
      <p:sp>
        <p:nvSpPr>
          <p:cNvPr id="73" name="TextBox 72"/>
          <p:cNvSpPr txBox="1"/>
          <p:nvPr/>
        </p:nvSpPr>
        <p:spPr>
          <a:xfrm>
            <a:off x="7499746" y="1832934"/>
            <a:ext cx="1111150" cy="246221"/>
          </a:xfrm>
          <a:prstGeom prst="rect">
            <a:avLst/>
          </a:prstGeom>
          <a:noFill/>
        </p:spPr>
        <p:txBody>
          <a:bodyPr wrap="square" rtlCol="0">
            <a:spAutoFit/>
          </a:bodyPr>
          <a:lstStyle/>
          <a:p>
            <a:pPr algn="ctr"/>
            <a:r>
              <a:rPr lang="en-US" sz="1000" b="1" dirty="0" smtClean="0"/>
              <a:t>On Categorized</a:t>
            </a:r>
            <a:endParaRPr lang="en-US" sz="1000" b="1" dirty="0"/>
          </a:p>
        </p:txBody>
      </p:sp>
      <p:sp>
        <p:nvSpPr>
          <p:cNvPr id="77" name="Flowchart: Direct Access Storage 76"/>
          <p:cNvSpPr/>
          <p:nvPr/>
        </p:nvSpPr>
        <p:spPr bwMode="auto">
          <a:xfrm>
            <a:off x="8646438" y="2125518"/>
            <a:ext cx="1245972" cy="422937"/>
          </a:xfrm>
          <a:prstGeom prst="flowChartMagneticDrum">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78" name="Flowchart: Direct Access Storage 77"/>
          <p:cNvSpPr/>
          <p:nvPr/>
        </p:nvSpPr>
        <p:spPr bwMode="auto">
          <a:xfrm>
            <a:off x="8798838" y="2488926"/>
            <a:ext cx="1245972" cy="422937"/>
          </a:xfrm>
          <a:prstGeom prst="flowChartMagneticDrum">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79" name="Flowchart: Direct Access Storage 78"/>
          <p:cNvSpPr/>
          <p:nvPr/>
        </p:nvSpPr>
        <p:spPr bwMode="auto">
          <a:xfrm>
            <a:off x="8951238" y="2852334"/>
            <a:ext cx="1245972" cy="422937"/>
          </a:xfrm>
          <a:prstGeom prst="flowChartMagneticDrum">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 name="TextBox 8"/>
          <p:cNvSpPr txBox="1"/>
          <p:nvPr/>
        </p:nvSpPr>
        <p:spPr>
          <a:xfrm>
            <a:off x="8619231" y="2121837"/>
            <a:ext cx="1262147" cy="400110"/>
          </a:xfrm>
          <a:prstGeom prst="rect">
            <a:avLst/>
          </a:prstGeom>
          <a:noFill/>
        </p:spPr>
        <p:txBody>
          <a:bodyPr wrap="square" rtlCol="0">
            <a:spAutoFit/>
          </a:bodyPr>
          <a:lstStyle/>
          <a:p>
            <a:pPr algn="ctr"/>
            <a:r>
              <a:rPr lang="en-US" sz="1000" dirty="0" smtClean="0"/>
              <a:t>External Delivery Queue</a:t>
            </a:r>
            <a:endParaRPr lang="en-US" sz="1000" dirty="0"/>
          </a:p>
        </p:txBody>
      </p:sp>
      <p:sp>
        <p:nvSpPr>
          <p:cNvPr id="86" name="TextBox 85"/>
          <p:cNvSpPr txBox="1"/>
          <p:nvPr/>
        </p:nvSpPr>
        <p:spPr>
          <a:xfrm>
            <a:off x="8771631" y="2495301"/>
            <a:ext cx="1262147" cy="400110"/>
          </a:xfrm>
          <a:prstGeom prst="rect">
            <a:avLst/>
          </a:prstGeom>
          <a:noFill/>
        </p:spPr>
        <p:txBody>
          <a:bodyPr wrap="square" rtlCol="0">
            <a:spAutoFit/>
          </a:bodyPr>
          <a:lstStyle/>
          <a:p>
            <a:pPr algn="ctr"/>
            <a:r>
              <a:rPr lang="en-US" sz="1000" dirty="0" smtClean="0"/>
              <a:t>Internal Delivery Queue</a:t>
            </a:r>
            <a:endParaRPr lang="en-US" sz="1000" dirty="0"/>
          </a:p>
        </p:txBody>
      </p:sp>
      <p:sp>
        <p:nvSpPr>
          <p:cNvPr id="87" name="TextBox 86"/>
          <p:cNvSpPr txBox="1"/>
          <p:nvPr/>
        </p:nvSpPr>
        <p:spPr>
          <a:xfrm>
            <a:off x="8896452" y="2878215"/>
            <a:ext cx="1262147" cy="400110"/>
          </a:xfrm>
          <a:prstGeom prst="rect">
            <a:avLst/>
          </a:prstGeom>
          <a:noFill/>
        </p:spPr>
        <p:txBody>
          <a:bodyPr wrap="square" rtlCol="0">
            <a:spAutoFit/>
          </a:bodyPr>
          <a:lstStyle/>
          <a:p>
            <a:pPr algn="ctr"/>
            <a:r>
              <a:rPr lang="en-US" sz="1000" dirty="0" smtClean="0"/>
              <a:t>Mailbox Delivery Queue</a:t>
            </a:r>
            <a:endParaRPr lang="en-US" sz="1000" dirty="0"/>
          </a:p>
        </p:txBody>
      </p:sp>
      <p:cxnSp>
        <p:nvCxnSpPr>
          <p:cNvPr id="88" name="Straight Arrow Connector 87"/>
          <p:cNvCxnSpPr>
            <a:endCxn id="24" idx="1"/>
          </p:cNvCxnSpPr>
          <p:nvPr/>
        </p:nvCxnSpPr>
        <p:spPr>
          <a:xfrm>
            <a:off x="9711505" y="2334301"/>
            <a:ext cx="561822" cy="326801"/>
          </a:xfrm>
          <a:prstGeom prst="straightConnector1">
            <a:avLst/>
          </a:prstGeom>
          <a:ln w="19050">
            <a:solidFill>
              <a:srgbClr val="FFC000"/>
            </a:solidFill>
            <a:headEnd type="none" w="med" len="med"/>
            <a:tailEnd type="arrow" w="med" len="med"/>
          </a:ln>
        </p:spPr>
        <p:style>
          <a:lnRef idx="1">
            <a:schemeClr val="accent6"/>
          </a:lnRef>
          <a:fillRef idx="0">
            <a:schemeClr val="accent6"/>
          </a:fillRef>
          <a:effectRef idx="0">
            <a:schemeClr val="accent6"/>
          </a:effectRef>
          <a:fontRef idx="minor">
            <a:schemeClr val="tx1"/>
          </a:fontRef>
        </p:style>
      </p:cxnSp>
      <p:cxnSp>
        <p:nvCxnSpPr>
          <p:cNvPr id="90" name="Straight Arrow Connector 89"/>
          <p:cNvCxnSpPr>
            <a:endCxn id="24" idx="1"/>
          </p:cNvCxnSpPr>
          <p:nvPr/>
        </p:nvCxnSpPr>
        <p:spPr>
          <a:xfrm flipV="1">
            <a:off x="9858983" y="2661102"/>
            <a:ext cx="414344" cy="51907"/>
          </a:xfrm>
          <a:prstGeom prst="straightConnector1">
            <a:avLst/>
          </a:prstGeom>
          <a:ln w="19050">
            <a:solidFill>
              <a:srgbClr val="FFC000"/>
            </a:solidFill>
            <a:headEnd type="none" w="med" len="med"/>
            <a:tailEnd type="arrow" w="med" len="med"/>
          </a:ln>
        </p:spPr>
        <p:style>
          <a:lnRef idx="1">
            <a:schemeClr val="accent6"/>
          </a:lnRef>
          <a:fillRef idx="0">
            <a:schemeClr val="accent6"/>
          </a:fillRef>
          <a:effectRef idx="0">
            <a:schemeClr val="accent6"/>
          </a:effectRef>
          <a:fontRef idx="minor">
            <a:schemeClr val="tx1"/>
          </a:fontRef>
        </p:style>
      </p:cxnSp>
      <p:cxnSp>
        <p:nvCxnSpPr>
          <p:cNvPr id="92" name="Straight Arrow Connector 91"/>
          <p:cNvCxnSpPr/>
          <p:nvPr/>
        </p:nvCxnSpPr>
        <p:spPr>
          <a:xfrm flipV="1">
            <a:off x="9992416" y="2667477"/>
            <a:ext cx="259580" cy="417066"/>
          </a:xfrm>
          <a:prstGeom prst="straightConnector1">
            <a:avLst/>
          </a:prstGeom>
          <a:ln w="19050">
            <a:solidFill>
              <a:srgbClr val="FFC000"/>
            </a:solidFill>
            <a:headEnd type="none" w="med" len="med"/>
            <a:tailEnd type="arrow" w="med" len="med"/>
          </a:ln>
        </p:spPr>
        <p:style>
          <a:lnRef idx="1">
            <a:schemeClr val="accent6"/>
          </a:lnRef>
          <a:fillRef idx="0">
            <a:schemeClr val="accent6"/>
          </a:fillRef>
          <a:effectRef idx="0">
            <a:schemeClr val="accent6"/>
          </a:effectRef>
          <a:fontRef idx="minor">
            <a:schemeClr val="tx1"/>
          </a:fontRef>
        </p:style>
      </p:cxnSp>
      <p:grpSp>
        <p:nvGrpSpPr>
          <p:cNvPr id="94" name="Group 93"/>
          <p:cNvGrpSpPr/>
          <p:nvPr/>
        </p:nvGrpSpPr>
        <p:grpSpPr>
          <a:xfrm>
            <a:off x="410172" y="1992428"/>
            <a:ext cx="512357" cy="330764"/>
            <a:chOff x="7255125" y="915933"/>
            <a:chExt cx="502285" cy="324308"/>
          </a:xfrm>
          <a:solidFill>
            <a:schemeClr val="accent2"/>
          </a:solidFill>
        </p:grpSpPr>
        <p:sp>
          <p:nvSpPr>
            <p:cNvPr id="95" name="Rectangle 94"/>
            <p:cNvSpPr/>
            <p:nvPr/>
          </p:nvSpPr>
          <p:spPr>
            <a:xfrm>
              <a:off x="7255125" y="915933"/>
              <a:ext cx="502285" cy="3243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800" b="1" dirty="0">
                <a:solidFill>
                  <a:prstClr val="white"/>
                </a:solidFill>
                <a:latin typeface="Segoe UI"/>
              </a:endParaRPr>
            </a:p>
          </p:txBody>
        </p:sp>
        <p:pic>
          <p:nvPicPr>
            <p:cNvPr id="96" name="Picture 9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311192" y="947072"/>
              <a:ext cx="381608" cy="261916"/>
            </a:xfrm>
            <a:prstGeom prst="rect">
              <a:avLst/>
            </a:prstGeom>
            <a:grpFill/>
            <a:ln>
              <a:noFill/>
            </a:ln>
            <a:extLst/>
          </p:spPr>
        </p:pic>
      </p:grpSp>
      <p:grpSp>
        <p:nvGrpSpPr>
          <p:cNvPr id="97" name="Group 96"/>
          <p:cNvGrpSpPr/>
          <p:nvPr/>
        </p:nvGrpSpPr>
        <p:grpSpPr>
          <a:xfrm>
            <a:off x="1433854" y="3050124"/>
            <a:ext cx="512357" cy="330764"/>
            <a:chOff x="7255125" y="915933"/>
            <a:chExt cx="502285" cy="324308"/>
          </a:xfrm>
          <a:solidFill>
            <a:schemeClr val="accent2"/>
          </a:solidFill>
        </p:grpSpPr>
        <p:sp>
          <p:nvSpPr>
            <p:cNvPr id="98" name="Rectangle 97"/>
            <p:cNvSpPr/>
            <p:nvPr/>
          </p:nvSpPr>
          <p:spPr>
            <a:xfrm>
              <a:off x="7255125" y="915933"/>
              <a:ext cx="502285" cy="3243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800" b="1" dirty="0">
                <a:solidFill>
                  <a:prstClr val="white"/>
                </a:solidFill>
                <a:latin typeface="Segoe UI"/>
              </a:endParaRPr>
            </a:p>
          </p:txBody>
        </p:sp>
        <p:pic>
          <p:nvPicPr>
            <p:cNvPr id="99" name="Picture 9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311192" y="947072"/>
              <a:ext cx="381608" cy="261916"/>
            </a:xfrm>
            <a:prstGeom prst="rect">
              <a:avLst/>
            </a:prstGeom>
            <a:grpFill/>
            <a:ln>
              <a:noFill/>
            </a:ln>
            <a:extLst/>
          </p:spPr>
        </p:pic>
      </p:grpSp>
      <p:sp>
        <p:nvSpPr>
          <p:cNvPr id="5" name="TextBox 4"/>
          <p:cNvSpPr txBox="1"/>
          <p:nvPr/>
        </p:nvSpPr>
        <p:spPr>
          <a:xfrm>
            <a:off x="693336" y="4161731"/>
            <a:ext cx="11043139" cy="2520690"/>
          </a:xfrm>
          <a:prstGeom prst="rect">
            <a:avLst/>
          </a:prstGeom>
          <a:noFill/>
        </p:spPr>
        <p:txBody>
          <a:bodyPr wrap="squar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All incoming mail is stored in the </a:t>
            </a:r>
            <a:r>
              <a:rPr lang="en-US" sz="2400" dirty="0" err="1" smtClean="0">
                <a:gradFill>
                  <a:gsLst>
                    <a:gs pos="2917">
                      <a:schemeClr val="tx1"/>
                    </a:gs>
                    <a:gs pos="30000">
                      <a:schemeClr val="tx1"/>
                    </a:gs>
                  </a:gsLst>
                  <a:lin ang="5400000" scaled="0"/>
                </a:gradFill>
              </a:rPr>
              <a:t>mail.que</a:t>
            </a:r>
            <a:r>
              <a:rPr lang="en-US" sz="2400" dirty="0" smtClean="0">
                <a:gradFill>
                  <a:gsLst>
                    <a:gs pos="2917">
                      <a:schemeClr val="tx1"/>
                    </a:gs>
                    <a:gs pos="30000">
                      <a:schemeClr val="tx1"/>
                    </a:gs>
                  </a:gsLst>
                  <a:lin ang="5400000" scaled="0"/>
                </a:gradFill>
              </a:rPr>
              <a:t> database</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All mail passes through the various stages of the categorizer </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There is exactly one submission queue but multiple delivery queues (one per destination)</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Agents subscribe to various events along the pipeline – Transport rules agent; Journaling agent; Malware agent; 3</a:t>
            </a:r>
            <a:r>
              <a:rPr lang="en-US" sz="2400" baseline="30000" dirty="0" smtClean="0">
                <a:gradFill>
                  <a:gsLst>
                    <a:gs pos="2917">
                      <a:schemeClr val="tx1"/>
                    </a:gs>
                    <a:gs pos="30000">
                      <a:schemeClr val="tx1"/>
                    </a:gs>
                  </a:gsLst>
                  <a:lin ang="5400000" scaled="0"/>
                </a:gradFill>
              </a:rPr>
              <a:t>rd</a:t>
            </a:r>
            <a:r>
              <a:rPr lang="en-US" sz="2400" dirty="0" smtClean="0">
                <a:gradFill>
                  <a:gsLst>
                    <a:gs pos="2917">
                      <a:schemeClr val="tx1"/>
                    </a:gs>
                    <a:gs pos="30000">
                      <a:schemeClr val="tx1"/>
                    </a:gs>
                  </a:gsLst>
                  <a:lin ang="5400000" scaled="0"/>
                </a:gradFill>
              </a:rPr>
              <a:t> party agents</a:t>
            </a:r>
          </a:p>
        </p:txBody>
      </p:sp>
      <p:grpSp>
        <p:nvGrpSpPr>
          <p:cNvPr id="75" name="Group 74"/>
          <p:cNvGrpSpPr/>
          <p:nvPr/>
        </p:nvGrpSpPr>
        <p:grpSpPr>
          <a:xfrm>
            <a:off x="7726488" y="2957948"/>
            <a:ext cx="512357" cy="330764"/>
            <a:chOff x="7255125" y="915933"/>
            <a:chExt cx="502285" cy="324308"/>
          </a:xfrm>
          <a:solidFill>
            <a:schemeClr val="accent2"/>
          </a:solidFill>
        </p:grpSpPr>
        <p:sp>
          <p:nvSpPr>
            <p:cNvPr id="76" name="Rectangle 75"/>
            <p:cNvSpPr/>
            <p:nvPr/>
          </p:nvSpPr>
          <p:spPr>
            <a:xfrm>
              <a:off x="7255125" y="915933"/>
              <a:ext cx="502285" cy="324308"/>
            </a:xfrm>
            <a:prstGeom prst="rect">
              <a:avLst/>
            </a:prstGeom>
            <a:ln/>
          </p:spPr>
          <p:style>
            <a:lnRef idx="3">
              <a:schemeClr val="lt1"/>
            </a:lnRef>
            <a:fillRef idx="1">
              <a:schemeClr val="accent5"/>
            </a:fillRef>
            <a:effectRef idx="1">
              <a:schemeClr val="accent5"/>
            </a:effectRef>
            <a:fontRef idx="minor">
              <a:schemeClr val="lt1"/>
            </a:fontRef>
          </p:style>
          <p:txBody>
            <a:bodyPr rtlCol="0" anchor="b"/>
            <a:lstStyle/>
            <a:p>
              <a:pPr algn="ctr"/>
              <a:endParaRPr lang="en-US" sz="800" b="1" dirty="0">
                <a:solidFill>
                  <a:prstClr val="white"/>
                </a:solidFill>
                <a:latin typeface="Segoe UI"/>
              </a:endParaRPr>
            </a:p>
          </p:txBody>
        </p:sp>
        <p:pic>
          <p:nvPicPr>
            <p:cNvPr id="80" name="Picture 79"/>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311192" y="947072"/>
              <a:ext cx="381608" cy="261916"/>
            </a:xfrm>
            <a:prstGeom prst="rect">
              <a:avLst/>
            </a:prstGeom>
            <a:ln/>
            <a:extLst/>
          </p:spPr>
          <p:style>
            <a:lnRef idx="3">
              <a:schemeClr val="lt1"/>
            </a:lnRef>
            <a:fillRef idx="1">
              <a:schemeClr val="accent5"/>
            </a:fillRef>
            <a:effectRef idx="1">
              <a:schemeClr val="accent5"/>
            </a:effectRef>
            <a:fontRef idx="minor">
              <a:schemeClr val="lt1"/>
            </a:fontRef>
          </p:style>
        </p:pic>
      </p:grpSp>
    </p:spTree>
    <p:extLst>
      <p:ext uri="{BB962C8B-B14F-4D97-AF65-F5344CB8AC3E}">
        <p14:creationId xmlns:p14="http://schemas.microsoft.com/office/powerpoint/2010/main" val="728827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500"/>
                                        <p:tgtEl>
                                          <p:spTgt spid="9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4.8098E-6 -3.03223E-6 L 0.08247 0.15343 " pathEditMode="relative" rAng="0" ptsTypes="AA">
                                      <p:cBhvr>
                                        <p:cTn id="11" dur="2000" fill="hold"/>
                                        <p:tgtEl>
                                          <p:spTgt spid="94"/>
                                        </p:tgtEl>
                                        <p:attrNameLst>
                                          <p:attrName>ppt_x</p:attrName>
                                          <p:attrName>ppt_y</p:attrName>
                                        </p:attrNameLst>
                                      </p:cBhvr>
                                      <p:rCtr x="4123" y="7671"/>
                                    </p:animMotion>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97"/>
                                        </p:tgtEl>
                                        <p:attrNameLst>
                                          <p:attrName>style.visibility</p:attrName>
                                        </p:attrNameLst>
                                      </p:cBhvr>
                                      <p:to>
                                        <p:strVal val="visible"/>
                                      </p:to>
                                    </p:set>
                                  </p:childTnLst>
                                </p:cTn>
                              </p:par>
                            </p:childTnLst>
                          </p:cTn>
                        </p:par>
                        <p:par>
                          <p:cTn id="16" fill="hold">
                            <p:stCondLst>
                              <p:cond delay="0"/>
                            </p:stCondLst>
                            <p:childTnLst>
                              <p:par>
                                <p:cTn id="17" presetID="42" presetClass="path" presetSubtype="0" accel="50000" decel="50000" fill="hold" nodeType="afterEffect">
                                  <p:stCondLst>
                                    <p:cond delay="0"/>
                                  </p:stCondLst>
                                  <p:childTnLst>
                                    <p:animMotion origin="layout" path="M 0.08247 0.15343 L 0.15599 0.08466 " pathEditMode="relative" rAng="0" ptsTypes="AA">
                                      <p:cBhvr>
                                        <p:cTn id="18" dur="2000" fill="hold"/>
                                        <p:tgtEl>
                                          <p:spTgt spid="94"/>
                                        </p:tgtEl>
                                        <p:attrNameLst>
                                          <p:attrName>ppt_x</p:attrName>
                                          <p:attrName>ppt_y</p:attrName>
                                        </p:attrNameLst>
                                      </p:cBhvr>
                                      <p:rCtr x="3766" y="-3700"/>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0.15599 0.08466 L 0.24126 0.08557 " pathEditMode="relative" rAng="0" ptsTypes="AA">
                                      <p:cBhvr>
                                        <p:cTn id="22" dur="2000" fill="hold"/>
                                        <p:tgtEl>
                                          <p:spTgt spid="94"/>
                                        </p:tgtEl>
                                        <p:attrNameLst>
                                          <p:attrName>ppt_x</p:attrName>
                                          <p:attrName>ppt_y</p:attrName>
                                        </p:attrNameLst>
                                      </p:cBhvr>
                                      <p:rCtr x="4263" y="45"/>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0.24126 0.08557 L 0.349 0.08353 " pathEditMode="relative" rAng="0" ptsTypes="AA">
                                      <p:cBhvr>
                                        <p:cTn id="26" dur="2000" fill="hold"/>
                                        <p:tgtEl>
                                          <p:spTgt spid="94"/>
                                        </p:tgtEl>
                                        <p:attrNameLst>
                                          <p:attrName>ppt_x</p:attrName>
                                          <p:attrName>ppt_y</p:attrName>
                                        </p:attrNameLst>
                                      </p:cBhvr>
                                      <p:rCtr x="5387" y="-113"/>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nodeType="clickEffect">
                                  <p:stCondLst>
                                    <p:cond delay="0"/>
                                  </p:stCondLst>
                                  <p:childTnLst>
                                    <p:animMotion origin="layout" path="M 0.349 0.08353 L 0.46796 0.08557 " pathEditMode="relative" rAng="0" ptsTypes="AA">
                                      <p:cBhvr>
                                        <p:cTn id="30" dur="2000" fill="hold"/>
                                        <p:tgtEl>
                                          <p:spTgt spid="94"/>
                                        </p:tgtEl>
                                        <p:attrNameLst>
                                          <p:attrName>ppt_x</p:attrName>
                                          <p:attrName>ppt_y</p:attrName>
                                        </p:attrNameLst>
                                      </p:cBhvr>
                                      <p:rCtr x="5948" y="91"/>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nodeType="clickEffect">
                                  <p:stCondLst>
                                    <p:cond delay="0"/>
                                  </p:stCondLst>
                                  <p:childTnLst>
                                    <p:animMotion origin="layout" path="M 0.46796 0.08557 L 0.58999 0.08807 " pathEditMode="relative" rAng="0" ptsTypes="AA">
                                      <p:cBhvr>
                                        <p:cTn id="34" dur="2000" fill="hold"/>
                                        <p:tgtEl>
                                          <p:spTgt spid="94"/>
                                        </p:tgtEl>
                                        <p:attrNameLst>
                                          <p:attrName>ppt_x</p:attrName>
                                          <p:attrName>ppt_y</p:attrName>
                                        </p:attrNameLst>
                                      </p:cBhvr>
                                      <p:rCtr x="6331" y="-113"/>
                                    </p:animMotion>
                                  </p:childTnLst>
                                </p:cTn>
                              </p:par>
                            </p:childTnLst>
                          </p:cTn>
                        </p:par>
                        <p:par>
                          <p:cTn id="35" fill="hold">
                            <p:stCondLst>
                              <p:cond delay="2000"/>
                            </p:stCondLst>
                            <p:childTnLst>
                              <p:par>
                                <p:cTn id="36" presetID="1" presetClass="entr" presetSubtype="0" fill="hold" nodeType="afterEffect">
                                  <p:stCondLst>
                                    <p:cond delay="0"/>
                                  </p:stCondLst>
                                  <p:childTnLst>
                                    <p:set>
                                      <p:cBhvr>
                                        <p:cTn id="37" dur="1" fill="hold">
                                          <p:stCondLst>
                                            <p:cond delay="0"/>
                                          </p:stCondLst>
                                        </p:cTn>
                                        <p:tgtEl>
                                          <p:spTgt spid="7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42" presetClass="path" presetSubtype="0" accel="50000" decel="50000" fill="hold" nodeType="clickEffect">
                                  <p:stCondLst>
                                    <p:cond delay="0"/>
                                  </p:stCondLst>
                                  <p:childTnLst>
                                    <p:animMotion origin="layout" path="M 0.59 0.08806 L 0.67565 0.1523 " pathEditMode="relative" rAng="0" ptsTypes="AA">
                                      <p:cBhvr>
                                        <p:cTn id="41" dur="2000" fill="hold"/>
                                        <p:tgtEl>
                                          <p:spTgt spid="94"/>
                                        </p:tgtEl>
                                        <p:attrNameLst>
                                          <p:attrName>ppt_x</p:attrName>
                                          <p:attrName>ppt_y</p:attrName>
                                        </p:attrNameLst>
                                      </p:cBhvr>
                                      <p:rCtr x="4276" y="3200"/>
                                    </p:animMotion>
                                  </p:childTnLst>
                                </p:cTn>
                              </p:par>
                            </p:childTnLst>
                          </p:cTn>
                        </p:par>
                        <p:par>
                          <p:cTn id="42" fill="hold">
                            <p:stCondLst>
                              <p:cond delay="2000"/>
                            </p:stCondLst>
                            <p:childTnLst>
                              <p:par>
                                <p:cTn id="43" presetID="42" presetClass="path" presetSubtype="0" accel="50000" decel="50000" fill="hold" nodeType="afterEffect">
                                  <p:stCondLst>
                                    <p:cond delay="0"/>
                                  </p:stCondLst>
                                  <p:childTnLst>
                                    <p:animMotion origin="layout" path="M 0.67565 0.1523 L 0.89023 0.07195 " pathEditMode="relative" rAng="0" ptsTypes="AA">
                                      <p:cBhvr>
                                        <p:cTn id="44" dur="2000" fill="hold"/>
                                        <p:tgtEl>
                                          <p:spTgt spid="94"/>
                                        </p:tgtEl>
                                        <p:attrNameLst>
                                          <p:attrName>ppt_x</p:attrName>
                                          <p:attrName>ppt_y</p:attrName>
                                        </p:attrNameLst>
                                      </p:cBhvr>
                                      <p:rCtr x="10722" y="-4017"/>
                                    </p:animMotion>
                                  </p:childTnLst>
                                </p:cTn>
                              </p:par>
                            </p:childTnLst>
                          </p:cTn>
                        </p:par>
                        <p:par>
                          <p:cTn id="45" fill="hold">
                            <p:stCondLst>
                              <p:cond delay="4000"/>
                            </p:stCondLst>
                            <p:childTnLst>
                              <p:par>
                                <p:cTn id="46" presetID="1" presetClass="exit" presetSubtype="0" fill="hold" nodeType="afterEffect">
                                  <p:stCondLst>
                                    <p:cond delay="0"/>
                                  </p:stCondLst>
                                  <p:childTnLst>
                                    <p:set>
                                      <p:cBhvr>
                                        <p:cTn id="47" dur="1" fill="hold">
                                          <p:stCondLst>
                                            <p:cond delay="0"/>
                                          </p:stCondLst>
                                        </p:cTn>
                                        <p:tgtEl>
                                          <p:spTgt spid="94"/>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42" presetClass="path" presetSubtype="0" accel="50000" decel="50000" fill="hold" nodeType="clickEffect">
                                  <p:stCondLst>
                                    <p:cond delay="0"/>
                                  </p:stCondLst>
                                  <p:childTnLst>
                                    <p:animMotion origin="layout" path="M 2.28236E-6 3.32274E-6 L 0.04914 -0.11575 " pathEditMode="relative" rAng="0" ptsTypes="AA">
                                      <p:cBhvr>
                                        <p:cTn id="51" dur="2000" fill="hold"/>
                                        <p:tgtEl>
                                          <p:spTgt spid="75"/>
                                        </p:tgtEl>
                                        <p:attrNameLst>
                                          <p:attrName>ppt_x</p:attrName>
                                          <p:attrName>ppt_y</p:attrName>
                                        </p:attrNameLst>
                                      </p:cBhvr>
                                      <p:rCtr x="2451" y="-5788"/>
                                    </p:animMotion>
                                  </p:childTnLst>
                                </p:cTn>
                              </p:par>
                            </p:childTnLst>
                          </p:cTn>
                        </p:par>
                        <p:par>
                          <p:cTn id="52" fill="hold">
                            <p:stCondLst>
                              <p:cond delay="2000"/>
                            </p:stCondLst>
                            <p:childTnLst>
                              <p:par>
                                <p:cTn id="53" presetID="42" presetClass="path" presetSubtype="0" accel="50000" decel="50000" fill="hold" nodeType="afterEffect">
                                  <p:stCondLst>
                                    <p:cond delay="0"/>
                                  </p:stCondLst>
                                  <p:childTnLst>
                                    <p:animMotion origin="layout" path="M 0.04914 -0.11575 L 0.30546 -0.06265 " pathEditMode="relative" rAng="0" ptsTypes="AA">
                                      <p:cBhvr>
                                        <p:cTn id="54" dur="2000" fill="hold"/>
                                        <p:tgtEl>
                                          <p:spTgt spid="75"/>
                                        </p:tgtEl>
                                        <p:attrNameLst>
                                          <p:attrName>ppt_x</p:attrName>
                                          <p:attrName>ppt_y</p:attrName>
                                        </p:attrNameLst>
                                      </p:cBhvr>
                                      <p:rCtr x="12816" y="2655"/>
                                    </p:animMotion>
                                  </p:childTnLst>
                                </p:cTn>
                              </p:par>
                            </p:childTnLst>
                          </p:cTn>
                        </p:par>
                        <p:par>
                          <p:cTn id="55" fill="hold">
                            <p:stCondLst>
                              <p:cond delay="4000"/>
                            </p:stCondLst>
                            <p:childTnLst>
                              <p:par>
                                <p:cTn id="56" presetID="1" presetClass="exit" presetSubtype="0" fill="hold" nodeType="afterEffect">
                                  <p:stCondLst>
                                    <p:cond delay="0"/>
                                  </p:stCondLst>
                                  <p:childTnLst>
                                    <p:set>
                                      <p:cBhvr>
                                        <p:cTn id="57" dur="1" fill="hold">
                                          <p:stCondLst>
                                            <p:cond delay="0"/>
                                          </p:stCondLst>
                                        </p:cTn>
                                        <p:tgtEl>
                                          <p:spTgt spid="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Benefits of Transport</a:t>
            </a:r>
            <a:endParaRPr lang="en-US" dirty="0"/>
          </a:p>
        </p:txBody>
      </p:sp>
      <p:sp>
        <p:nvSpPr>
          <p:cNvPr id="2" name="Text Placeholder 1"/>
          <p:cNvSpPr>
            <a:spLocks noGrp="1"/>
          </p:cNvSpPr>
          <p:nvPr>
            <p:ph type="body" sz="quarter" idx="4294967295"/>
          </p:nvPr>
        </p:nvSpPr>
        <p:spPr>
          <a:xfrm>
            <a:off x="274638" y="1219381"/>
            <a:ext cx="11887200" cy="4985980"/>
          </a:xfrm>
          <a:prstGeom prst="rect">
            <a:avLst/>
          </a:prstGeom>
        </p:spPr>
        <p:txBody>
          <a:bodyPr/>
          <a:lstStyle/>
          <a:p>
            <a:r>
              <a:rPr lang="en-US" dirty="0"/>
              <a:t>Performs all routing decisions for internal and external messages</a:t>
            </a:r>
          </a:p>
          <a:p>
            <a:r>
              <a:rPr lang="en-US" dirty="0" smtClean="0"/>
              <a:t>Provides an extensibility platform for third-party agents to operate within the pipeline</a:t>
            </a:r>
          </a:p>
          <a:p>
            <a:r>
              <a:rPr lang="en-US" dirty="0" smtClean="0"/>
              <a:t>Allows messages to be routed in or out through connectors for special handling</a:t>
            </a:r>
          </a:p>
          <a:p>
            <a:r>
              <a:rPr lang="en-US" dirty="0" smtClean="0"/>
              <a:t>Protects messages by making messages highly available on ‘shadow’ servers</a:t>
            </a:r>
          </a:p>
        </p:txBody>
      </p:sp>
    </p:spTree>
    <p:extLst>
      <p:ext uri="{BB962C8B-B14F-4D97-AF65-F5344CB8AC3E}">
        <p14:creationId xmlns:p14="http://schemas.microsoft.com/office/powerpoint/2010/main" val="3511201256"/>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274638" y="1393675"/>
            <a:ext cx="6504036" cy="4632037"/>
          </a:xfrm>
        </p:spPr>
        <p:txBody>
          <a:bodyPr/>
          <a:lstStyle/>
          <a:p>
            <a:pPr marL="0" indent="0">
              <a:spcBef>
                <a:spcPts val="1200"/>
              </a:spcBef>
              <a:buNone/>
            </a:pPr>
            <a:r>
              <a:rPr lang="en-US" spc="-30" dirty="0" smtClean="0">
                <a:solidFill>
                  <a:schemeClr val="tx1"/>
                </a:solidFill>
              </a:rPr>
              <a:t>Handles </a:t>
            </a:r>
            <a:r>
              <a:rPr lang="en-US" spc="-30" dirty="0">
                <a:solidFill>
                  <a:schemeClr val="tx1"/>
                </a:solidFill>
              </a:rPr>
              <a:t>mail submission and delivery from/to </a:t>
            </a:r>
            <a:r>
              <a:rPr lang="en-US" spc="-30" dirty="0" smtClean="0">
                <a:solidFill>
                  <a:schemeClr val="tx1"/>
                </a:solidFill>
              </a:rPr>
              <a:t>Store using two separate processes</a:t>
            </a:r>
            <a:endParaRPr lang="en-US" spc="-30" dirty="0">
              <a:solidFill>
                <a:schemeClr val="tx1"/>
              </a:solidFill>
            </a:endParaRPr>
          </a:p>
          <a:p>
            <a:pPr marL="0" indent="0">
              <a:spcBef>
                <a:spcPts val="1200"/>
              </a:spcBef>
              <a:buNone/>
            </a:pPr>
            <a:r>
              <a:rPr lang="en-US" spc="-30" dirty="0" smtClean="0">
                <a:solidFill>
                  <a:schemeClr val="tx1"/>
                </a:solidFill>
              </a:rPr>
              <a:t>Does </a:t>
            </a:r>
            <a:r>
              <a:rPr lang="en-US" spc="-30" dirty="0">
                <a:solidFill>
                  <a:schemeClr val="tx1"/>
                </a:solidFill>
              </a:rPr>
              <a:t>not have </a:t>
            </a:r>
            <a:r>
              <a:rPr lang="en-US" spc="-30" dirty="0" smtClean="0">
                <a:solidFill>
                  <a:schemeClr val="tx1"/>
                </a:solidFill>
              </a:rPr>
              <a:t>persistent storage</a:t>
            </a:r>
          </a:p>
          <a:p>
            <a:pPr marL="0" indent="0">
              <a:spcBef>
                <a:spcPts val="1200"/>
              </a:spcBef>
              <a:buNone/>
            </a:pPr>
            <a:r>
              <a:rPr lang="en-US" spc="-30" dirty="0" smtClean="0">
                <a:solidFill>
                  <a:schemeClr val="tx1"/>
                </a:solidFill>
              </a:rPr>
              <a:t>Performs </a:t>
            </a:r>
            <a:r>
              <a:rPr lang="en-US" spc="-30" dirty="0">
                <a:solidFill>
                  <a:schemeClr val="tx1"/>
                </a:solidFill>
              </a:rPr>
              <a:t>MIME to MAPI conversion (and vice versa)</a:t>
            </a:r>
          </a:p>
          <a:p>
            <a:pPr marL="0" indent="0">
              <a:spcBef>
                <a:spcPts val="1200"/>
              </a:spcBef>
              <a:buNone/>
            </a:pPr>
            <a:r>
              <a:rPr lang="en-US" spc="-30" dirty="0" smtClean="0">
                <a:solidFill>
                  <a:schemeClr val="tx1"/>
                </a:solidFill>
              </a:rPr>
              <a:t>Combines </a:t>
            </a:r>
            <a:r>
              <a:rPr lang="en-US" spc="-30" dirty="0">
                <a:solidFill>
                  <a:schemeClr val="tx1"/>
                </a:solidFill>
              </a:rPr>
              <a:t>Mailbox Assistant and Store Driver </a:t>
            </a:r>
            <a:r>
              <a:rPr lang="en-US" spc="-30" dirty="0" smtClean="0">
                <a:solidFill>
                  <a:schemeClr val="tx1"/>
                </a:solidFill>
              </a:rPr>
              <a:t>functionality</a:t>
            </a:r>
            <a:endParaRPr lang="en-US" spc="-30" dirty="0">
              <a:solidFill>
                <a:schemeClr val="tx1"/>
              </a:solidFill>
            </a:endParaRPr>
          </a:p>
          <a:p>
            <a:pPr marL="285750" lvl="1" indent="0">
              <a:buNone/>
            </a:pPr>
            <a:r>
              <a:rPr lang="en-US" dirty="0">
                <a:solidFill>
                  <a:schemeClr val="tx1"/>
                </a:solidFill>
              </a:rPr>
              <a:t>(Supports all E2010 store driver extensibility events)</a:t>
            </a:r>
          </a:p>
          <a:p>
            <a:pPr marL="0" indent="0">
              <a:spcBef>
                <a:spcPts val="1200"/>
              </a:spcBef>
              <a:buNone/>
            </a:pPr>
            <a:r>
              <a:rPr lang="en-US" dirty="0">
                <a:solidFill>
                  <a:schemeClr val="tx1"/>
                </a:solidFill>
              </a:rPr>
              <a:t>Leverages local RPC for delivery to </a:t>
            </a:r>
            <a:r>
              <a:rPr lang="en-US" dirty="0" smtClean="0">
                <a:solidFill>
                  <a:schemeClr val="tx1"/>
                </a:solidFill>
              </a:rPr>
              <a:t>and submission from Store</a:t>
            </a:r>
            <a:endParaRPr lang="en-US" dirty="0">
              <a:solidFill>
                <a:schemeClr val="tx1"/>
              </a:solidFill>
            </a:endParaRPr>
          </a:p>
          <a:p>
            <a:pPr marL="0" indent="0">
              <a:spcBef>
                <a:spcPts val="1200"/>
              </a:spcBef>
              <a:buNone/>
            </a:pPr>
            <a:r>
              <a:rPr lang="en-US" dirty="0" smtClean="0">
                <a:solidFill>
                  <a:schemeClr val="tx1"/>
                </a:solidFill>
              </a:rPr>
              <a:t>Does </a:t>
            </a:r>
            <a:r>
              <a:rPr lang="en-US" dirty="0">
                <a:solidFill>
                  <a:schemeClr val="tx1"/>
                </a:solidFill>
              </a:rPr>
              <a:t>not support any </a:t>
            </a:r>
            <a:r>
              <a:rPr lang="en-US" dirty="0" smtClean="0">
                <a:solidFill>
                  <a:schemeClr val="tx1"/>
                </a:solidFill>
              </a:rPr>
              <a:t>extensibility</a:t>
            </a:r>
            <a:endParaRPr lang="en-US" dirty="0">
              <a:solidFill>
                <a:schemeClr val="tx1"/>
              </a:solidFill>
            </a:endParaRPr>
          </a:p>
        </p:txBody>
      </p:sp>
      <p:sp>
        <p:nvSpPr>
          <p:cNvPr id="4" name="Title 3"/>
          <p:cNvSpPr>
            <a:spLocks noGrp="1"/>
          </p:cNvSpPr>
          <p:nvPr>
            <p:ph type="title"/>
          </p:nvPr>
        </p:nvSpPr>
        <p:spPr/>
        <p:txBody>
          <a:bodyPr/>
          <a:lstStyle/>
          <a:p>
            <a:r>
              <a:rPr lang="en-US" dirty="0"/>
              <a:t>Mailbox </a:t>
            </a:r>
            <a:r>
              <a:rPr lang="en-US" dirty="0" smtClean="0"/>
              <a:t>Transport</a:t>
            </a:r>
            <a:endParaRPr lang="en-US" dirty="0"/>
          </a:p>
        </p:txBody>
      </p:sp>
      <p:sp>
        <p:nvSpPr>
          <p:cNvPr id="28" name="TextBox 27"/>
          <p:cNvSpPr txBox="1"/>
          <p:nvPr/>
        </p:nvSpPr>
        <p:spPr>
          <a:xfrm>
            <a:off x="6678726" y="1145284"/>
            <a:ext cx="1936633" cy="523220"/>
          </a:xfrm>
          <a:prstGeom prst="rect">
            <a:avLst/>
          </a:prstGeom>
          <a:noFill/>
        </p:spPr>
        <p:txBody>
          <a:bodyPr wrap="square" rtlCol="0">
            <a:spAutoFit/>
          </a:bodyPr>
          <a:lstStyle/>
          <a:p>
            <a:pPr algn="ctr"/>
            <a:r>
              <a:rPr lang="en-US" sz="1400" dirty="0" smtClean="0">
                <a:solidFill>
                  <a:schemeClr val="tx1">
                    <a:lumMod val="95000"/>
                  </a:schemeClr>
                </a:solidFill>
              </a:rPr>
              <a:t>SMTP from </a:t>
            </a:r>
          </a:p>
          <a:p>
            <a:pPr algn="ctr"/>
            <a:r>
              <a:rPr lang="en-US" sz="1400" dirty="0" smtClean="0">
                <a:solidFill>
                  <a:schemeClr val="tx1">
                    <a:lumMod val="95000"/>
                  </a:schemeClr>
                </a:solidFill>
              </a:rPr>
              <a:t>Transport</a:t>
            </a:r>
            <a:endParaRPr lang="en-US" sz="1400" dirty="0">
              <a:solidFill>
                <a:schemeClr val="tx1">
                  <a:lumMod val="95000"/>
                </a:schemeClr>
              </a:solidFill>
            </a:endParaRPr>
          </a:p>
        </p:txBody>
      </p:sp>
      <p:grpSp>
        <p:nvGrpSpPr>
          <p:cNvPr id="13" name="Group 12"/>
          <p:cNvGrpSpPr/>
          <p:nvPr/>
        </p:nvGrpSpPr>
        <p:grpSpPr>
          <a:xfrm>
            <a:off x="7117976" y="1144814"/>
            <a:ext cx="5063012" cy="4492771"/>
            <a:chOff x="7117976" y="1144814"/>
            <a:chExt cx="5063012" cy="4492771"/>
          </a:xfrm>
        </p:grpSpPr>
        <p:sp>
          <p:nvSpPr>
            <p:cNvPr id="9" name="Rounded Rectangle 8"/>
            <p:cNvSpPr/>
            <p:nvPr/>
          </p:nvSpPr>
          <p:spPr>
            <a:xfrm>
              <a:off x="7117976" y="2171039"/>
              <a:ext cx="4980246" cy="2026436"/>
            </a:xfrm>
            <a:prstGeom prst="roundRect">
              <a:avLst/>
            </a:prstGeom>
          </p:spPr>
          <p:style>
            <a:lnRef idx="1">
              <a:schemeClr val="accent1"/>
            </a:lnRef>
            <a:fillRef idx="3">
              <a:schemeClr val="accent1"/>
            </a:fillRef>
            <a:effectRef idx="2">
              <a:schemeClr val="accent1"/>
            </a:effectRef>
            <a:fontRef idx="minor">
              <a:schemeClr val="lt1"/>
            </a:fontRef>
          </p:style>
          <p:txBody>
            <a:bodyPr rtlCol="0" anchor="t"/>
            <a:lstStyle/>
            <a:p>
              <a:pPr algn="ctr"/>
              <a:r>
                <a:rPr lang="en-US" sz="1400" b="1" dirty="0" smtClean="0">
                  <a:solidFill>
                    <a:schemeClr val="tx1">
                      <a:lumMod val="95000"/>
                    </a:schemeClr>
                  </a:solidFill>
                </a:rPr>
                <a:t>Mailbox   Transport</a:t>
              </a:r>
              <a:endParaRPr lang="en-US" sz="1400" b="1" dirty="0">
                <a:solidFill>
                  <a:schemeClr val="tx1">
                    <a:lumMod val="95000"/>
                  </a:schemeClr>
                </a:solidFill>
              </a:endParaRPr>
            </a:p>
          </p:txBody>
        </p:sp>
        <p:sp>
          <p:nvSpPr>
            <p:cNvPr id="40" name="Rectangle 39"/>
            <p:cNvSpPr/>
            <p:nvPr/>
          </p:nvSpPr>
          <p:spPr>
            <a:xfrm>
              <a:off x="10156764" y="2567811"/>
              <a:ext cx="1690175" cy="441225"/>
            </a:xfrm>
            <a:prstGeom prst="roundRect">
              <a:avLst/>
            </a:prstGeom>
            <a:solidFill>
              <a:schemeClr val="accent6">
                <a:lumMod val="75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100" dirty="0" smtClean="0">
                  <a:solidFill>
                    <a:schemeClr val="tx1">
                      <a:lumMod val="95000"/>
                    </a:schemeClr>
                  </a:solidFill>
                </a:rPr>
                <a:t>SMTP Send</a:t>
              </a:r>
              <a:endParaRPr lang="en-US" sz="1100" dirty="0">
                <a:solidFill>
                  <a:schemeClr val="tx1">
                    <a:lumMod val="95000"/>
                  </a:schemeClr>
                </a:solidFill>
              </a:endParaRPr>
            </a:p>
          </p:txBody>
        </p:sp>
        <p:sp>
          <p:nvSpPr>
            <p:cNvPr id="38" name="Rounded Rectangle 37"/>
            <p:cNvSpPr/>
            <p:nvPr/>
          </p:nvSpPr>
          <p:spPr>
            <a:xfrm>
              <a:off x="7292539" y="2565118"/>
              <a:ext cx="835461" cy="443918"/>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100" dirty="0" smtClean="0">
                  <a:solidFill>
                    <a:schemeClr val="tx1">
                      <a:lumMod val="95000"/>
                    </a:schemeClr>
                  </a:solidFill>
                </a:rPr>
                <a:t>SMTP Receive</a:t>
              </a:r>
              <a:endParaRPr lang="en-US" sz="1100" dirty="0">
                <a:solidFill>
                  <a:schemeClr val="tx1">
                    <a:lumMod val="95000"/>
                  </a:schemeClr>
                </a:solidFill>
              </a:endParaRPr>
            </a:p>
          </p:txBody>
        </p:sp>
        <p:cxnSp>
          <p:nvCxnSpPr>
            <p:cNvPr id="14" name="Straight Arrow Connector 13"/>
            <p:cNvCxnSpPr/>
            <p:nvPr/>
          </p:nvCxnSpPr>
          <p:spPr>
            <a:xfrm>
              <a:off x="7708621" y="1819024"/>
              <a:ext cx="0" cy="527033"/>
            </a:xfrm>
            <a:prstGeom prst="straightConnector1">
              <a:avLst/>
            </a:prstGeom>
            <a:ln w="19050">
              <a:solidFill>
                <a:srgbClr val="FFC000"/>
              </a:solidFill>
              <a:tailEnd type="arrow"/>
            </a:ln>
          </p:spPr>
          <p:style>
            <a:lnRef idx="1">
              <a:schemeClr val="accent6"/>
            </a:lnRef>
            <a:fillRef idx="0">
              <a:schemeClr val="accent6"/>
            </a:fillRef>
            <a:effectRef idx="0">
              <a:schemeClr val="accent6"/>
            </a:effectRef>
            <a:fontRef idx="minor">
              <a:schemeClr val="tx1"/>
            </a:fontRef>
          </p:style>
        </p:cxnSp>
        <p:cxnSp>
          <p:nvCxnSpPr>
            <p:cNvPr id="15" name="Straight Arrow Connector 14"/>
            <p:cNvCxnSpPr/>
            <p:nvPr/>
          </p:nvCxnSpPr>
          <p:spPr>
            <a:xfrm>
              <a:off x="7739185" y="3009036"/>
              <a:ext cx="0" cy="330528"/>
            </a:xfrm>
            <a:prstGeom prst="straightConnector1">
              <a:avLst/>
            </a:prstGeom>
            <a:ln w="19050">
              <a:solidFill>
                <a:srgbClr val="FFC000"/>
              </a:solidFill>
              <a:tailEnd type="arrow"/>
            </a:ln>
          </p:spPr>
          <p:style>
            <a:lnRef idx="1">
              <a:schemeClr val="accent6"/>
            </a:lnRef>
            <a:fillRef idx="0">
              <a:schemeClr val="accent6"/>
            </a:fillRef>
            <a:effectRef idx="0">
              <a:schemeClr val="accent6"/>
            </a:effectRef>
            <a:fontRef idx="minor">
              <a:schemeClr val="tx1"/>
            </a:fontRef>
          </p:style>
        </p:cxnSp>
        <p:cxnSp>
          <p:nvCxnSpPr>
            <p:cNvPr id="16" name="Straight Arrow Connector 15"/>
            <p:cNvCxnSpPr/>
            <p:nvPr/>
          </p:nvCxnSpPr>
          <p:spPr>
            <a:xfrm>
              <a:off x="8178628" y="3991419"/>
              <a:ext cx="8965" cy="1201593"/>
            </a:xfrm>
            <a:prstGeom prst="straightConnector1">
              <a:avLst/>
            </a:prstGeom>
            <a:ln w="19050">
              <a:solidFill>
                <a:srgbClr val="FFC000"/>
              </a:solidFill>
              <a:tailEnd type="arrow"/>
            </a:ln>
          </p:spPr>
          <p:style>
            <a:lnRef idx="1">
              <a:schemeClr val="accent6"/>
            </a:lnRef>
            <a:fillRef idx="0">
              <a:schemeClr val="accent6"/>
            </a:fillRef>
            <a:effectRef idx="0">
              <a:schemeClr val="accent6"/>
            </a:effectRef>
            <a:fontRef idx="minor">
              <a:schemeClr val="tx1"/>
            </a:fontRef>
          </p:style>
        </p:cxnSp>
        <p:cxnSp>
          <p:nvCxnSpPr>
            <p:cNvPr id="17" name="Straight Arrow Connector 16"/>
            <p:cNvCxnSpPr/>
            <p:nvPr/>
          </p:nvCxnSpPr>
          <p:spPr>
            <a:xfrm flipV="1">
              <a:off x="11001851" y="3009036"/>
              <a:ext cx="0" cy="561251"/>
            </a:xfrm>
            <a:prstGeom prst="straightConnector1">
              <a:avLst/>
            </a:prstGeom>
            <a:ln w="19050">
              <a:solidFill>
                <a:srgbClr val="FFC000"/>
              </a:solidFill>
              <a:tailEnd type="arrow"/>
            </a:ln>
          </p:spPr>
          <p:style>
            <a:lnRef idx="1">
              <a:schemeClr val="accent6"/>
            </a:lnRef>
            <a:fillRef idx="0">
              <a:schemeClr val="accent6"/>
            </a:fillRef>
            <a:effectRef idx="0">
              <a:schemeClr val="accent6"/>
            </a:effectRef>
            <a:fontRef idx="minor">
              <a:schemeClr val="tx1"/>
            </a:fontRef>
          </p:style>
        </p:cxnSp>
        <p:cxnSp>
          <p:nvCxnSpPr>
            <p:cNvPr id="20" name="Straight Arrow Connector 19"/>
            <p:cNvCxnSpPr>
              <a:stCxn id="40" idx="0"/>
            </p:cNvCxnSpPr>
            <p:nvPr/>
          </p:nvCxnSpPr>
          <p:spPr>
            <a:xfrm flipH="1" flipV="1">
              <a:off x="11001851" y="1765854"/>
              <a:ext cx="1" cy="801957"/>
            </a:xfrm>
            <a:prstGeom prst="straightConnector1">
              <a:avLst/>
            </a:prstGeom>
            <a:ln w="19050">
              <a:solidFill>
                <a:srgbClr val="FFC000"/>
              </a:solidFill>
              <a:tailEnd type="arrow"/>
            </a:ln>
          </p:spPr>
          <p:style>
            <a:lnRef idx="1">
              <a:schemeClr val="accent6"/>
            </a:lnRef>
            <a:fillRef idx="0">
              <a:schemeClr val="accent6"/>
            </a:fillRef>
            <a:effectRef idx="0">
              <a:schemeClr val="accent6"/>
            </a:effectRef>
            <a:fontRef idx="minor">
              <a:schemeClr val="tx1"/>
            </a:fontRef>
          </p:style>
        </p:cxnSp>
        <p:cxnSp>
          <p:nvCxnSpPr>
            <p:cNvPr id="21" name="Straight Arrow Connector 20"/>
            <p:cNvCxnSpPr/>
            <p:nvPr/>
          </p:nvCxnSpPr>
          <p:spPr>
            <a:xfrm>
              <a:off x="11049237" y="4030358"/>
              <a:ext cx="0" cy="1162654"/>
            </a:xfrm>
            <a:prstGeom prst="straightConnector1">
              <a:avLst/>
            </a:prstGeom>
            <a:ln w="19050">
              <a:solidFill>
                <a:srgbClr val="FFC000"/>
              </a:solidFill>
              <a:headEnd type="none" w="med" len="med"/>
              <a:tailEnd type="arrow" w="med" len="med"/>
            </a:ln>
          </p:spPr>
          <p:style>
            <a:lnRef idx="1">
              <a:schemeClr val="accent6"/>
            </a:lnRef>
            <a:fillRef idx="0">
              <a:schemeClr val="accent6"/>
            </a:fillRef>
            <a:effectRef idx="0">
              <a:schemeClr val="accent6"/>
            </a:effectRef>
            <a:fontRef idx="minor">
              <a:schemeClr val="tx1"/>
            </a:fontRef>
          </p:style>
        </p:cxnSp>
        <p:sp>
          <p:nvSpPr>
            <p:cNvPr id="29" name="Rectangle 28"/>
            <p:cNvSpPr/>
            <p:nvPr/>
          </p:nvSpPr>
          <p:spPr>
            <a:xfrm>
              <a:off x="10192870" y="3388178"/>
              <a:ext cx="1682905" cy="642180"/>
            </a:xfrm>
            <a:prstGeom prst="roundRect">
              <a:avLst/>
            </a:prstGeom>
            <a:solidFill>
              <a:schemeClr val="accent6">
                <a:lumMod val="75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100">
                <a:solidFill>
                  <a:schemeClr val="tx1">
                    <a:lumMod val="95000"/>
                  </a:schemeClr>
                </a:solidFill>
              </a:endParaRPr>
            </a:p>
          </p:txBody>
        </p:sp>
        <p:sp>
          <p:nvSpPr>
            <p:cNvPr id="30" name="TextBox 29"/>
            <p:cNvSpPr txBox="1"/>
            <p:nvPr/>
          </p:nvSpPr>
          <p:spPr>
            <a:xfrm>
              <a:off x="10192870" y="3388176"/>
              <a:ext cx="1452443" cy="289441"/>
            </a:xfrm>
            <a:prstGeom prst="roundRect">
              <a:avLst/>
            </a:prstGeom>
            <a:noFill/>
          </p:spPr>
          <p:txBody>
            <a:bodyPr wrap="square" rtlCol="0">
              <a:spAutoFit/>
            </a:bodyPr>
            <a:lstStyle/>
            <a:p>
              <a:r>
                <a:rPr lang="en-US" sz="1100" dirty="0" smtClean="0">
                  <a:solidFill>
                    <a:schemeClr val="tx1">
                      <a:lumMod val="95000"/>
                    </a:schemeClr>
                  </a:solidFill>
                </a:rPr>
                <a:t>Submission</a:t>
              </a:r>
              <a:endParaRPr lang="en-US" sz="1100" dirty="0">
                <a:solidFill>
                  <a:schemeClr val="tx1">
                    <a:lumMod val="95000"/>
                  </a:schemeClr>
                </a:solidFill>
              </a:endParaRPr>
            </a:p>
          </p:txBody>
        </p:sp>
        <p:grpSp>
          <p:nvGrpSpPr>
            <p:cNvPr id="31" name="Group 30"/>
            <p:cNvGrpSpPr/>
            <p:nvPr/>
          </p:nvGrpSpPr>
          <p:grpSpPr>
            <a:xfrm>
              <a:off x="10302528" y="3659929"/>
              <a:ext cx="700549" cy="374571"/>
              <a:chOff x="2007581" y="3141511"/>
              <a:chExt cx="1297669" cy="918521"/>
            </a:xfrm>
          </p:grpSpPr>
          <p:sp>
            <p:nvSpPr>
              <p:cNvPr id="34" name="Rectangle 33"/>
              <p:cNvSpPr/>
              <p:nvPr/>
            </p:nvSpPr>
            <p:spPr>
              <a:xfrm>
                <a:off x="2007581" y="3268415"/>
                <a:ext cx="1295400" cy="6096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400">
                  <a:solidFill>
                    <a:schemeClr val="tx1">
                      <a:lumMod val="95000"/>
                    </a:schemeClr>
                  </a:solidFill>
                </a:endParaRPr>
              </a:p>
            </p:txBody>
          </p:sp>
          <p:sp>
            <p:nvSpPr>
              <p:cNvPr id="35" name="TextBox 34"/>
              <p:cNvSpPr txBox="1"/>
              <p:nvPr/>
            </p:nvSpPr>
            <p:spPr>
              <a:xfrm>
                <a:off x="2009850" y="3141511"/>
                <a:ext cx="1295400" cy="918521"/>
              </a:xfrm>
              <a:prstGeom prst="roundRect">
                <a:avLst/>
              </a:prstGeom>
              <a:solidFill>
                <a:schemeClr val="accent3"/>
              </a:solidFill>
            </p:spPr>
            <p:txBody>
              <a:bodyPr wrap="square" rtlCol="0">
                <a:spAutoFit/>
              </a:bodyPr>
              <a:lstStyle/>
              <a:p>
                <a:pPr algn="ctr"/>
                <a:r>
                  <a:rPr lang="en-US" sz="800" dirty="0" smtClean="0">
                    <a:solidFill>
                      <a:schemeClr val="tx1">
                        <a:lumMod val="95000"/>
                      </a:schemeClr>
                    </a:solidFill>
                  </a:rPr>
                  <a:t>Mailbox Assistants</a:t>
                </a:r>
                <a:endParaRPr lang="en-US" sz="800" dirty="0">
                  <a:solidFill>
                    <a:schemeClr val="tx1">
                      <a:lumMod val="95000"/>
                    </a:schemeClr>
                  </a:solidFill>
                </a:endParaRPr>
              </a:p>
            </p:txBody>
          </p:sp>
        </p:grpSp>
        <p:sp>
          <p:nvSpPr>
            <p:cNvPr id="23" name="TextBox 22"/>
            <p:cNvSpPr txBox="1"/>
            <p:nvPr/>
          </p:nvSpPr>
          <p:spPr>
            <a:xfrm>
              <a:off x="8156051" y="4726904"/>
              <a:ext cx="845928" cy="338554"/>
            </a:xfrm>
            <a:prstGeom prst="rect">
              <a:avLst/>
            </a:prstGeom>
            <a:noFill/>
          </p:spPr>
          <p:txBody>
            <a:bodyPr wrap="square" rtlCol="0">
              <a:spAutoFit/>
            </a:bodyPr>
            <a:lstStyle/>
            <a:p>
              <a:r>
                <a:rPr lang="en-US" sz="1600" dirty="0" smtClean="0">
                  <a:solidFill>
                    <a:schemeClr val="tx1">
                      <a:lumMod val="95000"/>
                    </a:schemeClr>
                  </a:solidFill>
                </a:rPr>
                <a:t>MAPI</a:t>
              </a:r>
              <a:endParaRPr lang="en-US" sz="1600" dirty="0">
                <a:solidFill>
                  <a:schemeClr val="tx1">
                    <a:lumMod val="95000"/>
                  </a:schemeClr>
                </a:solidFill>
              </a:endParaRPr>
            </a:p>
          </p:txBody>
        </p:sp>
        <p:sp>
          <p:nvSpPr>
            <p:cNvPr id="24" name="TextBox 23"/>
            <p:cNvSpPr txBox="1"/>
            <p:nvPr/>
          </p:nvSpPr>
          <p:spPr>
            <a:xfrm>
              <a:off x="11025146" y="4785881"/>
              <a:ext cx="775494" cy="338554"/>
            </a:xfrm>
            <a:prstGeom prst="rect">
              <a:avLst/>
            </a:prstGeom>
            <a:noFill/>
          </p:spPr>
          <p:txBody>
            <a:bodyPr wrap="square" rtlCol="0">
              <a:spAutoFit/>
            </a:bodyPr>
            <a:lstStyle/>
            <a:p>
              <a:r>
                <a:rPr lang="en-US" sz="1600" dirty="0" smtClean="0">
                  <a:solidFill>
                    <a:schemeClr val="tx1">
                      <a:lumMod val="95000"/>
                    </a:schemeClr>
                  </a:solidFill>
                </a:rPr>
                <a:t>MAPI</a:t>
              </a:r>
              <a:endParaRPr lang="en-US" sz="1600" dirty="0">
                <a:solidFill>
                  <a:schemeClr val="tx1">
                    <a:lumMod val="95000"/>
                  </a:schemeClr>
                </a:solidFill>
              </a:endParaRPr>
            </a:p>
          </p:txBody>
        </p:sp>
        <p:sp>
          <p:nvSpPr>
            <p:cNvPr id="25" name="Rounded Rectangle 24"/>
            <p:cNvSpPr/>
            <p:nvPr/>
          </p:nvSpPr>
          <p:spPr>
            <a:xfrm>
              <a:off x="7225552" y="5193012"/>
              <a:ext cx="4733823" cy="444573"/>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b="1" dirty="0" smtClean="0">
                  <a:solidFill>
                    <a:schemeClr val="tx1">
                      <a:lumMod val="95000"/>
                    </a:schemeClr>
                  </a:solidFill>
                </a:rPr>
                <a:t>Store</a:t>
              </a:r>
              <a:endParaRPr lang="en-US" sz="1600" b="1" dirty="0">
                <a:solidFill>
                  <a:schemeClr val="tx1">
                    <a:lumMod val="95000"/>
                  </a:schemeClr>
                </a:solidFill>
              </a:endParaRPr>
            </a:p>
          </p:txBody>
        </p:sp>
        <p:sp>
          <p:nvSpPr>
            <p:cNvPr id="27" name="TextBox 26"/>
            <p:cNvSpPr txBox="1"/>
            <p:nvPr/>
          </p:nvSpPr>
          <p:spPr>
            <a:xfrm>
              <a:off x="10176843" y="1144814"/>
              <a:ext cx="1714958" cy="523220"/>
            </a:xfrm>
            <a:prstGeom prst="rect">
              <a:avLst/>
            </a:prstGeom>
            <a:noFill/>
          </p:spPr>
          <p:txBody>
            <a:bodyPr wrap="square" rtlCol="0">
              <a:spAutoFit/>
            </a:bodyPr>
            <a:lstStyle>
              <a:defPPr>
                <a:defRPr lang="en-US"/>
              </a:defPPr>
              <a:lvl1pPr algn="ctr">
                <a:defRPr sz="1400">
                  <a:solidFill>
                    <a:schemeClr val="tx1">
                      <a:lumMod val="95000"/>
                    </a:schemeClr>
                  </a:solidFill>
                </a:defRPr>
              </a:lvl1pPr>
            </a:lstStyle>
            <a:p>
              <a:r>
                <a:rPr lang="en-US" dirty="0"/>
                <a:t>SMTP to </a:t>
              </a:r>
              <a:endParaRPr lang="en-US" dirty="0" smtClean="0"/>
            </a:p>
            <a:p>
              <a:r>
                <a:rPr lang="en-US" dirty="0" smtClean="0"/>
                <a:t>Transport</a:t>
              </a:r>
              <a:endParaRPr lang="en-US" dirty="0"/>
            </a:p>
          </p:txBody>
        </p:sp>
        <p:sp>
          <p:nvSpPr>
            <p:cNvPr id="64" name="Rounded Rectangle 63"/>
            <p:cNvSpPr/>
            <p:nvPr/>
          </p:nvSpPr>
          <p:spPr bwMode="auto">
            <a:xfrm>
              <a:off x="7514584" y="2346057"/>
              <a:ext cx="382295" cy="213347"/>
            </a:xfrm>
            <a:prstGeom prst="roundRect">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000" dirty="0" smtClean="0">
                  <a:gradFill>
                    <a:gsLst>
                      <a:gs pos="0">
                        <a:srgbClr val="FFFFFF"/>
                      </a:gs>
                      <a:gs pos="100000">
                        <a:srgbClr val="FFFFFF"/>
                      </a:gs>
                    </a:gsLst>
                    <a:lin ang="5400000" scaled="0"/>
                  </a:gradFill>
                </a:rPr>
                <a:t>:475</a:t>
              </a:r>
              <a:endParaRPr lang="en-US" sz="1000" dirty="0">
                <a:gradFill>
                  <a:gsLst>
                    <a:gs pos="0">
                      <a:srgbClr val="FFFFFF"/>
                    </a:gs>
                    <a:gs pos="100000">
                      <a:srgbClr val="FFFFFF"/>
                    </a:gs>
                  </a:gsLst>
                  <a:lin ang="5400000" scaled="0"/>
                </a:gradFill>
              </a:endParaRPr>
            </a:p>
          </p:txBody>
        </p:sp>
        <p:sp>
          <p:nvSpPr>
            <p:cNvPr id="6" name="Rectangle 5"/>
            <p:cNvSpPr/>
            <p:nvPr/>
          </p:nvSpPr>
          <p:spPr>
            <a:xfrm>
              <a:off x="7264227" y="4281262"/>
              <a:ext cx="1985415" cy="276999"/>
            </a:xfrm>
            <a:prstGeom prst="rect">
              <a:avLst/>
            </a:prstGeom>
          </p:spPr>
          <p:txBody>
            <a:bodyPr wrap="none">
              <a:spAutoFit/>
            </a:bodyPr>
            <a:lstStyle/>
            <a:p>
              <a:r>
                <a:rPr lang="en-US" sz="1200" b="1" dirty="0" smtClean="0"/>
                <a:t>MSExchangeDelivery.exe</a:t>
              </a:r>
              <a:endParaRPr lang="en-US" sz="1200" b="1" dirty="0"/>
            </a:p>
          </p:txBody>
        </p:sp>
        <p:sp>
          <p:nvSpPr>
            <p:cNvPr id="8" name="Rectangle 7"/>
            <p:cNvSpPr/>
            <p:nvPr/>
          </p:nvSpPr>
          <p:spPr>
            <a:xfrm>
              <a:off x="9960957" y="4281261"/>
              <a:ext cx="2220031" cy="276999"/>
            </a:xfrm>
            <a:prstGeom prst="rect">
              <a:avLst/>
            </a:prstGeom>
          </p:spPr>
          <p:txBody>
            <a:bodyPr wrap="none">
              <a:spAutoFit/>
            </a:bodyPr>
            <a:lstStyle/>
            <a:p>
              <a:r>
                <a:rPr lang="en-US" sz="1200" b="1" dirty="0" smtClean="0"/>
                <a:t>MSExchangeSubmission.exe</a:t>
              </a:r>
              <a:endParaRPr lang="en-US" sz="1200" b="1" dirty="0"/>
            </a:p>
          </p:txBody>
        </p:sp>
        <p:sp>
          <p:nvSpPr>
            <p:cNvPr id="37" name="Rounded Rectangle 36"/>
            <p:cNvSpPr/>
            <p:nvPr/>
          </p:nvSpPr>
          <p:spPr>
            <a:xfrm>
              <a:off x="8187593" y="2551983"/>
              <a:ext cx="885074" cy="443918"/>
            </a:xfrm>
            <a:prstGeom prst="roundRect">
              <a:avLst/>
            </a:prstGeom>
            <a:solidFill>
              <a:schemeClr val="accent6">
                <a:lumMod val="75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100" dirty="0">
                  <a:solidFill>
                    <a:schemeClr val="tx1">
                      <a:lumMod val="95000"/>
                    </a:schemeClr>
                  </a:solidFill>
                </a:rPr>
                <a:t>SMTP Send</a:t>
              </a:r>
            </a:p>
          </p:txBody>
        </p:sp>
        <p:cxnSp>
          <p:nvCxnSpPr>
            <p:cNvPr id="39" name="Straight Arrow Connector 38"/>
            <p:cNvCxnSpPr/>
            <p:nvPr/>
          </p:nvCxnSpPr>
          <p:spPr>
            <a:xfrm flipV="1">
              <a:off x="8599737" y="3009036"/>
              <a:ext cx="0" cy="561251"/>
            </a:xfrm>
            <a:prstGeom prst="straightConnector1">
              <a:avLst/>
            </a:prstGeom>
            <a:ln w="19050">
              <a:solidFill>
                <a:srgbClr val="FFC000"/>
              </a:solidFill>
              <a:tailEnd type="arrow"/>
            </a:ln>
          </p:spPr>
          <p:style>
            <a:lnRef idx="1">
              <a:schemeClr val="accent6"/>
            </a:lnRef>
            <a:fillRef idx="0">
              <a:schemeClr val="accent6"/>
            </a:fillRef>
            <a:effectRef idx="0">
              <a:schemeClr val="accent6"/>
            </a:effectRef>
            <a:fontRef idx="minor">
              <a:schemeClr val="tx1"/>
            </a:fontRef>
          </p:style>
        </p:cxnSp>
        <p:grpSp>
          <p:nvGrpSpPr>
            <p:cNvPr id="3" name="Group 2"/>
            <p:cNvGrpSpPr/>
            <p:nvPr/>
          </p:nvGrpSpPr>
          <p:grpSpPr>
            <a:xfrm>
              <a:off x="7391829" y="3337211"/>
              <a:ext cx="1682905" cy="649273"/>
              <a:chOff x="7941709" y="3061455"/>
              <a:chExt cx="1682905" cy="649273"/>
            </a:xfrm>
          </p:grpSpPr>
          <p:sp>
            <p:nvSpPr>
              <p:cNvPr id="47" name="Rectangle 28"/>
              <p:cNvSpPr/>
              <p:nvPr/>
            </p:nvSpPr>
            <p:spPr>
              <a:xfrm>
                <a:off x="7941709" y="3068548"/>
                <a:ext cx="1682905" cy="642180"/>
              </a:xfrm>
              <a:prstGeom prst="roundRect">
                <a:avLst/>
              </a:prstGeom>
            </p:spPr>
            <p:style>
              <a:lnRef idx="1">
                <a:schemeClr val="accent2"/>
              </a:lnRef>
              <a:fillRef idx="3">
                <a:schemeClr val="accent2"/>
              </a:fillRef>
              <a:effectRef idx="2">
                <a:schemeClr val="accent2"/>
              </a:effectRef>
              <a:fontRef idx="minor">
                <a:schemeClr val="lt1"/>
              </a:fontRef>
            </p:style>
            <p:txBody>
              <a:bodyPr rtlCol="0" anchor="t"/>
              <a:lstStyle/>
              <a:p>
                <a:pPr algn="ctr"/>
                <a:endParaRPr lang="en-US" sz="1100" dirty="0">
                  <a:solidFill>
                    <a:schemeClr val="tx1">
                      <a:lumMod val="95000"/>
                    </a:schemeClr>
                  </a:solidFill>
                </a:endParaRPr>
              </a:p>
            </p:txBody>
          </p:sp>
          <p:grpSp>
            <p:nvGrpSpPr>
              <p:cNvPr id="48" name="Group 47"/>
              <p:cNvGrpSpPr/>
              <p:nvPr/>
            </p:nvGrpSpPr>
            <p:grpSpPr>
              <a:xfrm>
                <a:off x="8009955" y="3324543"/>
                <a:ext cx="700549" cy="374571"/>
                <a:chOff x="2007581" y="3141511"/>
                <a:chExt cx="1297669" cy="918521"/>
              </a:xfrm>
            </p:grpSpPr>
            <p:sp>
              <p:nvSpPr>
                <p:cNvPr id="49" name="Rectangle 33"/>
                <p:cNvSpPr/>
                <p:nvPr/>
              </p:nvSpPr>
              <p:spPr>
                <a:xfrm>
                  <a:off x="2007581" y="3268415"/>
                  <a:ext cx="1295400" cy="6096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400">
                    <a:solidFill>
                      <a:schemeClr val="tx1">
                        <a:lumMod val="95000"/>
                      </a:schemeClr>
                    </a:solidFill>
                  </a:endParaRPr>
                </a:p>
              </p:txBody>
            </p:sp>
            <p:sp>
              <p:nvSpPr>
                <p:cNvPr id="50" name="TextBox 49"/>
                <p:cNvSpPr txBox="1"/>
                <p:nvPr/>
              </p:nvSpPr>
              <p:spPr>
                <a:xfrm>
                  <a:off x="2009850" y="3141511"/>
                  <a:ext cx="1295400" cy="918521"/>
                </a:xfrm>
                <a:prstGeom prst="roundRect">
                  <a:avLst/>
                </a:prstGeom>
                <a:solidFill>
                  <a:schemeClr val="accent3"/>
                </a:solidFill>
              </p:spPr>
              <p:txBody>
                <a:bodyPr wrap="square" rtlCol="0">
                  <a:spAutoFit/>
                </a:bodyPr>
                <a:lstStyle/>
                <a:p>
                  <a:pPr algn="ctr"/>
                  <a:r>
                    <a:rPr lang="en-US" sz="800" dirty="0" smtClean="0">
                      <a:solidFill>
                        <a:schemeClr val="tx1">
                          <a:lumMod val="95000"/>
                        </a:schemeClr>
                      </a:solidFill>
                    </a:rPr>
                    <a:t>Deliver Agents</a:t>
                  </a:r>
                  <a:endParaRPr lang="en-US" sz="800" dirty="0">
                    <a:solidFill>
                      <a:schemeClr val="tx1">
                        <a:lumMod val="95000"/>
                      </a:schemeClr>
                    </a:solidFill>
                  </a:endParaRPr>
                </a:p>
              </p:txBody>
            </p:sp>
          </p:grpSp>
          <p:sp>
            <p:nvSpPr>
              <p:cNvPr id="51" name="TextBox 50"/>
              <p:cNvSpPr txBox="1"/>
              <p:nvPr/>
            </p:nvSpPr>
            <p:spPr>
              <a:xfrm>
                <a:off x="7979710" y="3061455"/>
                <a:ext cx="1452443" cy="289441"/>
              </a:xfrm>
              <a:prstGeom prst="roundRect">
                <a:avLst/>
              </a:prstGeom>
              <a:noFill/>
            </p:spPr>
            <p:txBody>
              <a:bodyPr wrap="square" rtlCol="0">
                <a:spAutoFit/>
              </a:bodyPr>
              <a:lstStyle/>
              <a:p>
                <a:r>
                  <a:rPr lang="en-US" sz="1100" dirty="0" smtClean="0">
                    <a:solidFill>
                      <a:schemeClr val="tx1">
                        <a:lumMod val="95000"/>
                      </a:schemeClr>
                    </a:solidFill>
                  </a:rPr>
                  <a:t>Delivery</a:t>
                </a:r>
                <a:endParaRPr lang="en-US" sz="1100" dirty="0">
                  <a:solidFill>
                    <a:schemeClr val="tx1">
                      <a:lumMod val="95000"/>
                    </a:schemeClr>
                  </a:solidFill>
                </a:endParaRPr>
              </a:p>
            </p:txBody>
          </p:sp>
        </p:grpSp>
        <p:cxnSp>
          <p:nvCxnSpPr>
            <p:cNvPr id="41" name="Straight Arrow Connector 40"/>
            <p:cNvCxnSpPr/>
            <p:nvPr/>
          </p:nvCxnSpPr>
          <p:spPr>
            <a:xfrm flipV="1">
              <a:off x="8593281" y="1830118"/>
              <a:ext cx="12912" cy="744510"/>
            </a:xfrm>
            <a:prstGeom prst="straightConnector1">
              <a:avLst/>
            </a:prstGeom>
            <a:ln w="19050">
              <a:solidFill>
                <a:srgbClr val="FFC000"/>
              </a:solidFill>
              <a:tailEnd type="arrow"/>
            </a:ln>
          </p:spPr>
          <p:style>
            <a:lnRef idx="1">
              <a:schemeClr val="accent6"/>
            </a:lnRef>
            <a:fillRef idx="0">
              <a:schemeClr val="accent6"/>
            </a:fillRef>
            <a:effectRef idx="0">
              <a:schemeClr val="accent6"/>
            </a:effectRef>
            <a:fontRef idx="minor">
              <a:schemeClr val="tx1"/>
            </a:fontRef>
          </p:style>
        </p:cxnSp>
        <p:sp>
          <p:nvSpPr>
            <p:cNvPr id="43" name="TextBox 42"/>
            <p:cNvSpPr txBox="1"/>
            <p:nvPr/>
          </p:nvSpPr>
          <p:spPr>
            <a:xfrm>
              <a:off x="7845119" y="1165968"/>
              <a:ext cx="1714958" cy="523220"/>
            </a:xfrm>
            <a:prstGeom prst="rect">
              <a:avLst/>
            </a:prstGeom>
            <a:noFill/>
          </p:spPr>
          <p:txBody>
            <a:bodyPr wrap="square" rtlCol="0">
              <a:spAutoFit/>
            </a:bodyPr>
            <a:lstStyle/>
            <a:p>
              <a:pPr algn="ctr"/>
              <a:r>
                <a:rPr lang="en-US" sz="1400" dirty="0" smtClean="0">
                  <a:solidFill>
                    <a:schemeClr val="tx1">
                      <a:lumMod val="95000"/>
                    </a:schemeClr>
                  </a:solidFill>
                </a:rPr>
                <a:t>SMTP to </a:t>
              </a:r>
            </a:p>
            <a:p>
              <a:pPr algn="ctr"/>
              <a:r>
                <a:rPr lang="en-US" sz="1400" dirty="0" smtClean="0">
                  <a:solidFill>
                    <a:schemeClr val="tx1">
                      <a:lumMod val="95000"/>
                    </a:schemeClr>
                  </a:solidFill>
                </a:rPr>
                <a:t>Transport</a:t>
              </a:r>
              <a:endParaRPr lang="en-US" sz="1400" dirty="0">
                <a:solidFill>
                  <a:schemeClr val="tx1">
                    <a:lumMod val="95000"/>
                  </a:schemeClr>
                </a:solidFill>
              </a:endParaRPr>
            </a:p>
          </p:txBody>
        </p:sp>
        <p:cxnSp>
          <p:nvCxnSpPr>
            <p:cNvPr id="11" name="Straight Connector 10"/>
            <p:cNvCxnSpPr/>
            <p:nvPr/>
          </p:nvCxnSpPr>
          <p:spPr>
            <a:xfrm>
              <a:off x="9564557" y="2171039"/>
              <a:ext cx="0" cy="2026436"/>
            </a:xfrm>
            <a:prstGeom prst="line">
              <a:avLst/>
            </a:prstGeom>
            <a:ln w="9525">
              <a:solidFill>
                <a:schemeClr val="tx1"/>
              </a:solidFill>
              <a:prstDash val="lg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48778804"/>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Benefits of </a:t>
            </a:r>
            <a:r>
              <a:rPr lang="en-US" dirty="0" smtClean="0"/>
              <a:t>Mailbox </a:t>
            </a:r>
            <a:r>
              <a:rPr lang="en-US" dirty="0"/>
              <a:t>T</a:t>
            </a:r>
            <a:r>
              <a:rPr lang="en-US" dirty="0" smtClean="0"/>
              <a:t>ransport</a:t>
            </a:r>
            <a:endParaRPr lang="en-US" dirty="0"/>
          </a:p>
        </p:txBody>
      </p:sp>
      <p:sp>
        <p:nvSpPr>
          <p:cNvPr id="4" name="Text Placeholder 3"/>
          <p:cNvSpPr>
            <a:spLocks noGrp="1"/>
          </p:cNvSpPr>
          <p:nvPr>
            <p:ph type="body" sz="quarter" idx="4294967295"/>
          </p:nvPr>
        </p:nvSpPr>
        <p:spPr>
          <a:xfrm>
            <a:off x="274638" y="1219381"/>
            <a:ext cx="11887200" cy="3200876"/>
          </a:xfrm>
          <a:prstGeom prst="rect">
            <a:avLst/>
          </a:prstGeom>
        </p:spPr>
        <p:txBody>
          <a:bodyPr/>
          <a:lstStyle/>
          <a:p>
            <a:r>
              <a:rPr lang="en-US" dirty="0"/>
              <a:t>Brings together all transport scenarios that access mailbox store under one component</a:t>
            </a:r>
          </a:p>
          <a:p>
            <a:r>
              <a:rPr lang="en-US" dirty="0" smtClean="0"/>
              <a:t>Helps </a:t>
            </a:r>
            <a:r>
              <a:rPr lang="en-US" dirty="0"/>
              <a:t>realize the “every </a:t>
            </a:r>
            <a:r>
              <a:rPr lang="en-US" dirty="0" smtClean="0"/>
              <a:t>server </a:t>
            </a:r>
            <a:r>
              <a:rPr lang="en-US" dirty="0"/>
              <a:t>is an island” vision by ensuring MAPI is not used across the </a:t>
            </a:r>
            <a:r>
              <a:rPr lang="en-US" dirty="0" smtClean="0"/>
              <a:t>server</a:t>
            </a:r>
          </a:p>
          <a:p>
            <a:r>
              <a:rPr lang="en-US" dirty="0" smtClean="0"/>
              <a:t>Simplifies handling of mailbox DB *over scenarios</a:t>
            </a:r>
            <a:endParaRPr lang="en-US" dirty="0"/>
          </a:p>
        </p:txBody>
      </p:sp>
    </p:spTree>
    <p:extLst>
      <p:ext uri="{BB962C8B-B14F-4D97-AF65-F5344CB8AC3E}">
        <p14:creationId xmlns:p14="http://schemas.microsoft.com/office/powerpoint/2010/main" val="3102263130"/>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ectangle 94"/>
          <p:cNvSpPr/>
          <p:nvPr/>
        </p:nvSpPr>
        <p:spPr>
          <a:xfrm>
            <a:off x="7584609" y="1763617"/>
            <a:ext cx="4229247" cy="45744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chemeClr val="accent3"/>
              </a:solidFill>
            </a:endParaRPr>
          </a:p>
        </p:txBody>
      </p:sp>
      <p:cxnSp>
        <p:nvCxnSpPr>
          <p:cNvPr id="142" name="Straight Connector 141"/>
          <p:cNvCxnSpPr>
            <a:endCxn id="189" idx="1"/>
          </p:cNvCxnSpPr>
          <p:nvPr/>
        </p:nvCxnSpPr>
        <p:spPr>
          <a:xfrm>
            <a:off x="8804209" y="3986865"/>
            <a:ext cx="2071621" cy="932952"/>
          </a:xfrm>
          <a:prstGeom prst="line">
            <a:avLst/>
          </a:prstGeom>
          <a:ln w="25400" cap="sq">
            <a:solidFill>
              <a:schemeClr val="bg1"/>
            </a:solidFill>
            <a:prstDash val="sysDot"/>
            <a:miter lim="800000"/>
          </a:ln>
        </p:spPr>
        <p:style>
          <a:lnRef idx="1">
            <a:schemeClr val="accent1"/>
          </a:lnRef>
          <a:fillRef idx="0">
            <a:schemeClr val="accent1"/>
          </a:fillRef>
          <a:effectRef idx="0">
            <a:schemeClr val="accent1"/>
          </a:effectRef>
          <a:fontRef idx="minor">
            <a:schemeClr val="tx1"/>
          </a:fontRef>
        </p:style>
      </p:cxnSp>
      <p:pic>
        <p:nvPicPr>
          <p:cNvPr id="42"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729631" y="2292503"/>
            <a:ext cx="720320" cy="64201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565541" y="1763617"/>
            <a:ext cx="4903351" cy="45744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pic>
        <p:nvPicPr>
          <p:cNvPr id="50"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855766" y="2065259"/>
            <a:ext cx="1585894" cy="886443"/>
          </a:xfrm>
          <a:prstGeom prst="rect">
            <a:avLst/>
          </a:prstGeom>
          <a:noFill/>
          <a:extLst>
            <a:ext uri="{909E8E84-426E-40DD-AFC4-6F175D3DCCD1}">
              <a14:hiddenFill xmlns:a14="http://schemas.microsoft.com/office/drawing/2010/main">
                <a:solidFill>
                  <a:srgbClr val="FFFFFF"/>
                </a:solidFill>
              </a14:hiddenFill>
            </a:ext>
          </a:extLst>
        </p:spPr>
      </p:pic>
      <p:sp>
        <p:nvSpPr>
          <p:cNvPr id="51" name="Rounded Rectangle 50"/>
          <p:cNvSpPr/>
          <p:nvPr/>
        </p:nvSpPr>
        <p:spPr>
          <a:xfrm>
            <a:off x="3805996" y="1919750"/>
            <a:ext cx="1704997" cy="1278824"/>
          </a:xfrm>
          <a:prstGeom prst="roundRect">
            <a:avLst/>
          </a:prstGeom>
          <a:solidFill>
            <a:schemeClr val="tx1">
              <a:alpha val="55000"/>
            </a:schemeClr>
          </a:solidFill>
          <a:ln w="25400" cap="flat">
            <a:solidFill>
              <a:schemeClr val="bg1"/>
            </a:solidFill>
            <a:prstDash val="sysDot"/>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grpSp>
        <p:nvGrpSpPr>
          <p:cNvPr id="39" name="Group 38"/>
          <p:cNvGrpSpPr/>
          <p:nvPr/>
        </p:nvGrpSpPr>
        <p:grpSpPr>
          <a:xfrm>
            <a:off x="11279554" y="1846623"/>
            <a:ext cx="478810" cy="514986"/>
            <a:chOff x="10198669" y="4593658"/>
            <a:chExt cx="1245380" cy="1339475"/>
          </a:xfrm>
        </p:grpSpPr>
        <p:grpSp>
          <p:nvGrpSpPr>
            <p:cNvPr id="7" name="Group 6"/>
            <p:cNvGrpSpPr/>
            <p:nvPr/>
          </p:nvGrpSpPr>
          <p:grpSpPr>
            <a:xfrm>
              <a:off x="10353743" y="4593658"/>
              <a:ext cx="992872" cy="855924"/>
              <a:chOff x="5328067" y="1285340"/>
              <a:chExt cx="1098835" cy="947272"/>
            </a:xfrm>
          </p:grpSpPr>
          <p:sp>
            <p:nvSpPr>
              <p:cNvPr id="8" name="Isosceles Triangle 7"/>
              <p:cNvSpPr/>
              <p:nvPr/>
            </p:nvSpPr>
            <p:spPr bwMode="auto">
              <a:xfrm>
                <a:off x="5328067" y="1285340"/>
                <a:ext cx="1098835" cy="947272"/>
              </a:xfrm>
              <a:prstGeom prst="triangle">
                <a:avLst/>
              </a:prstGeom>
              <a:no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46630" tIns="46630" rIns="46630" bIns="4663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932290" fontAlgn="base">
                  <a:spcBef>
                    <a:spcPct val="0"/>
                  </a:spcBef>
                  <a:spcAft>
                    <a:spcPct val="0"/>
                  </a:spcAft>
                </a:pPr>
                <a:endParaRPr lang="en-US" sz="2244" dirty="0">
                  <a:solidFill>
                    <a:schemeClr val="tx1"/>
                  </a:solidFill>
                  <a:ea typeface="Segoe UI" pitchFamily="34" charset="0"/>
                  <a:cs typeface="Segoe UI" pitchFamily="34" charset="0"/>
                </a:endParaRPr>
              </a:p>
            </p:txBody>
          </p:sp>
          <p:grpSp>
            <p:nvGrpSpPr>
              <p:cNvPr id="9" name="Group 8"/>
              <p:cNvGrpSpPr/>
              <p:nvPr/>
            </p:nvGrpSpPr>
            <p:grpSpPr>
              <a:xfrm>
                <a:off x="5478232" y="1601909"/>
                <a:ext cx="798505" cy="542221"/>
                <a:chOff x="5486400" y="1637624"/>
                <a:chExt cx="798505" cy="542221"/>
              </a:xfrm>
            </p:grpSpPr>
            <p:sp>
              <p:nvSpPr>
                <p:cNvPr id="10" name="Rectangle 9"/>
                <p:cNvSpPr/>
                <p:nvPr/>
              </p:nvSpPr>
              <p:spPr bwMode="auto">
                <a:xfrm>
                  <a:off x="5617116" y="1855540"/>
                  <a:ext cx="222428" cy="9956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46630" tIns="46630" rIns="46630" bIns="4663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932290" fontAlgn="base">
                    <a:spcBef>
                      <a:spcPct val="0"/>
                    </a:spcBef>
                    <a:spcAft>
                      <a:spcPct val="0"/>
                    </a:spcAft>
                  </a:pPr>
                  <a:endParaRPr lang="en-US" sz="2244" dirty="0">
                    <a:solidFill>
                      <a:schemeClr val="tx1"/>
                    </a:solidFill>
                    <a:ea typeface="Segoe UI" pitchFamily="34" charset="0"/>
                    <a:cs typeface="Segoe UI" pitchFamily="34" charset="0"/>
                  </a:endParaRPr>
                </a:p>
              </p:txBody>
            </p:sp>
            <p:sp>
              <p:nvSpPr>
                <p:cNvPr id="11" name="Rectangle 10"/>
                <p:cNvSpPr/>
                <p:nvPr/>
              </p:nvSpPr>
              <p:spPr bwMode="auto">
                <a:xfrm>
                  <a:off x="5907887" y="1855541"/>
                  <a:ext cx="222428" cy="9956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46630" tIns="46630" rIns="46630" bIns="4663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932290" fontAlgn="base">
                    <a:spcBef>
                      <a:spcPct val="0"/>
                    </a:spcBef>
                    <a:spcAft>
                      <a:spcPct val="0"/>
                    </a:spcAft>
                  </a:pPr>
                  <a:endParaRPr lang="en-US" sz="2244" dirty="0">
                    <a:solidFill>
                      <a:schemeClr val="tx1"/>
                    </a:solidFill>
                    <a:ea typeface="Segoe UI" pitchFamily="34" charset="0"/>
                    <a:cs typeface="Segoe UI" pitchFamily="34" charset="0"/>
                  </a:endParaRPr>
                </a:p>
              </p:txBody>
            </p:sp>
            <p:sp>
              <p:nvSpPr>
                <p:cNvPr id="12" name="Rectangle 11"/>
                <p:cNvSpPr/>
                <p:nvPr/>
              </p:nvSpPr>
              <p:spPr bwMode="auto">
                <a:xfrm>
                  <a:off x="5486400" y="2080282"/>
                  <a:ext cx="176698" cy="9956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46630" tIns="46630" rIns="46630" bIns="4663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932290" fontAlgn="base">
                    <a:spcBef>
                      <a:spcPct val="0"/>
                    </a:spcBef>
                    <a:spcAft>
                      <a:spcPct val="0"/>
                    </a:spcAft>
                  </a:pPr>
                  <a:endParaRPr lang="en-US" sz="2244" dirty="0">
                    <a:solidFill>
                      <a:schemeClr val="tx1"/>
                    </a:solidFill>
                    <a:ea typeface="Segoe UI" pitchFamily="34" charset="0"/>
                    <a:cs typeface="Segoe UI" pitchFamily="34" charset="0"/>
                  </a:endParaRPr>
                </a:p>
              </p:txBody>
            </p:sp>
            <p:sp>
              <p:nvSpPr>
                <p:cNvPr id="13" name="Rectangle 12"/>
                <p:cNvSpPr/>
                <p:nvPr/>
              </p:nvSpPr>
              <p:spPr bwMode="auto">
                <a:xfrm>
                  <a:off x="5693669" y="2080282"/>
                  <a:ext cx="176698" cy="9956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46630" tIns="46630" rIns="46630" bIns="4663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932290" fontAlgn="base">
                    <a:spcBef>
                      <a:spcPct val="0"/>
                    </a:spcBef>
                    <a:spcAft>
                      <a:spcPct val="0"/>
                    </a:spcAft>
                  </a:pPr>
                  <a:endParaRPr lang="en-US" sz="2244" dirty="0">
                    <a:solidFill>
                      <a:schemeClr val="tx1"/>
                    </a:solidFill>
                    <a:ea typeface="Segoe UI" pitchFamily="34" charset="0"/>
                    <a:cs typeface="Segoe UI" pitchFamily="34" charset="0"/>
                  </a:endParaRPr>
                </a:p>
              </p:txBody>
            </p:sp>
            <p:sp>
              <p:nvSpPr>
                <p:cNvPr id="14" name="Rectangle 13"/>
                <p:cNvSpPr/>
                <p:nvPr/>
              </p:nvSpPr>
              <p:spPr bwMode="auto">
                <a:xfrm>
                  <a:off x="5900938" y="2080282"/>
                  <a:ext cx="176698" cy="9956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46630" tIns="46630" rIns="46630" bIns="4663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932290" fontAlgn="base">
                    <a:spcBef>
                      <a:spcPct val="0"/>
                    </a:spcBef>
                    <a:spcAft>
                      <a:spcPct val="0"/>
                    </a:spcAft>
                  </a:pPr>
                  <a:endParaRPr lang="en-US" sz="2244" dirty="0">
                    <a:solidFill>
                      <a:schemeClr val="tx1"/>
                    </a:solidFill>
                    <a:ea typeface="Segoe UI" pitchFamily="34" charset="0"/>
                    <a:cs typeface="Segoe UI" pitchFamily="34" charset="0"/>
                  </a:endParaRPr>
                </a:p>
              </p:txBody>
            </p:sp>
            <p:sp>
              <p:nvSpPr>
                <p:cNvPr id="15" name="Rectangle 14"/>
                <p:cNvSpPr/>
                <p:nvPr/>
              </p:nvSpPr>
              <p:spPr bwMode="auto">
                <a:xfrm>
                  <a:off x="6108207" y="2080282"/>
                  <a:ext cx="176698" cy="9956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46630" tIns="46630" rIns="46630" bIns="4663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932290" fontAlgn="base">
                    <a:spcBef>
                      <a:spcPct val="0"/>
                    </a:spcBef>
                    <a:spcAft>
                      <a:spcPct val="0"/>
                    </a:spcAft>
                  </a:pPr>
                  <a:endParaRPr lang="en-US" sz="2244" dirty="0">
                    <a:solidFill>
                      <a:schemeClr val="tx1"/>
                    </a:solidFill>
                    <a:ea typeface="Segoe UI" pitchFamily="34" charset="0"/>
                    <a:cs typeface="Segoe UI" pitchFamily="34" charset="0"/>
                  </a:endParaRPr>
                </a:p>
              </p:txBody>
            </p:sp>
            <p:sp>
              <p:nvSpPr>
                <p:cNvPr id="16" name="Rectangle 15"/>
                <p:cNvSpPr/>
                <p:nvPr/>
              </p:nvSpPr>
              <p:spPr bwMode="auto">
                <a:xfrm>
                  <a:off x="5766270" y="1637624"/>
                  <a:ext cx="222428" cy="9956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46630" tIns="46630" rIns="46630" bIns="4663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932290" fontAlgn="base">
                    <a:spcBef>
                      <a:spcPct val="0"/>
                    </a:spcBef>
                    <a:spcAft>
                      <a:spcPct val="0"/>
                    </a:spcAft>
                  </a:pPr>
                  <a:endParaRPr lang="en-US" sz="2244" dirty="0">
                    <a:solidFill>
                      <a:schemeClr val="tx1"/>
                    </a:solidFill>
                    <a:ea typeface="Segoe UI" pitchFamily="34" charset="0"/>
                    <a:cs typeface="Segoe UI" pitchFamily="34" charset="0"/>
                  </a:endParaRPr>
                </a:p>
              </p:txBody>
            </p:sp>
            <p:cxnSp>
              <p:nvCxnSpPr>
                <p:cNvPr id="17" name="Straight Connector 16"/>
                <p:cNvCxnSpPr/>
                <p:nvPr/>
              </p:nvCxnSpPr>
              <p:spPr>
                <a:xfrm>
                  <a:off x="5877484" y="1686326"/>
                  <a:ext cx="0" cy="95671"/>
                </a:xfrm>
                <a:prstGeom prst="line">
                  <a:avLst/>
                </a:prstGeom>
                <a:ln w="63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728329" y="1783858"/>
                  <a:ext cx="290772" cy="0"/>
                </a:xfrm>
                <a:prstGeom prst="line">
                  <a:avLst/>
                </a:prstGeom>
                <a:ln w="63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5574749" y="1918147"/>
                  <a:ext cx="207269" cy="176329"/>
                  <a:chOff x="5574749" y="1918147"/>
                  <a:chExt cx="207269" cy="176329"/>
                </a:xfrm>
              </p:grpSpPr>
              <p:cxnSp>
                <p:nvCxnSpPr>
                  <p:cNvPr id="27" name="Straight Connector 26"/>
                  <p:cNvCxnSpPr/>
                  <p:nvPr/>
                </p:nvCxnSpPr>
                <p:spPr>
                  <a:xfrm>
                    <a:off x="5728329" y="1918147"/>
                    <a:ext cx="0" cy="86974"/>
                  </a:xfrm>
                  <a:prstGeom prst="line">
                    <a:avLst/>
                  </a:prstGeom>
                  <a:ln w="6350" cap="sq">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5574750" y="2007502"/>
                    <a:ext cx="207268" cy="0"/>
                  </a:xfrm>
                  <a:prstGeom prst="line">
                    <a:avLst/>
                  </a:prstGeom>
                  <a:ln w="63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574749" y="2007502"/>
                    <a:ext cx="0" cy="86974"/>
                  </a:xfrm>
                  <a:prstGeom prst="line">
                    <a:avLst/>
                  </a:prstGeom>
                  <a:ln w="6350" cap="sq">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782018" y="2007502"/>
                    <a:ext cx="0" cy="86974"/>
                  </a:xfrm>
                  <a:prstGeom prst="line">
                    <a:avLst/>
                  </a:prstGeom>
                  <a:ln w="6350" cap="sq">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flipH="1">
                  <a:off x="5988698" y="1918147"/>
                  <a:ext cx="207269" cy="176329"/>
                  <a:chOff x="5574749" y="1918147"/>
                  <a:chExt cx="207269" cy="176329"/>
                </a:xfrm>
              </p:grpSpPr>
              <p:cxnSp>
                <p:nvCxnSpPr>
                  <p:cNvPr id="23" name="Straight Connector 22"/>
                  <p:cNvCxnSpPr/>
                  <p:nvPr/>
                </p:nvCxnSpPr>
                <p:spPr>
                  <a:xfrm>
                    <a:off x="5728329" y="1918147"/>
                    <a:ext cx="0" cy="86974"/>
                  </a:xfrm>
                  <a:prstGeom prst="line">
                    <a:avLst/>
                  </a:prstGeom>
                  <a:ln w="6350" cap="sq">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574750" y="2007502"/>
                    <a:ext cx="207268" cy="0"/>
                  </a:xfrm>
                  <a:prstGeom prst="line">
                    <a:avLst/>
                  </a:prstGeom>
                  <a:ln w="63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574749" y="2007502"/>
                    <a:ext cx="0" cy="86974"/>
                  </a:xfrm>
                  <a:prstGeom prst="line">
                    <a:avLst/>
                  </a:prstGeom>
                  <a:ln w="6350" cap="sq">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782018" y="2007502"/>
                    <a:ext cx="0" cy="86974"/>
                  </a:xfrm>
                  <a:prstGeom prst="line">
                    <a:avLst/>
                  </a:prstGeom>
                  <a:ln w="6350" cap="sq">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21" name="Straight Connector 20"/>
                <p:cNvCxnSpPr/>
                <p:nvPr/>
              </p:nvCxnSpPr>
              <p:spPr>
                <a:xfrm>
                  <a:off x="5728330" y="1783858"/>
                  <a:ext cx="0" cy="86974"/>
                </a:xfrm>
                <a:prstGeom prst="line">
                  <a:avLst/>
                </a:prstGeom>
                <a:ln w="6350" cap="sq">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019101" y="1783858"/>
                  <a:ext cx="0" cy="86974"/>
                </a:xfrm>
                <a:prstGeom prst="line">
                  <a:avLst/>
                </a:prstGeom>
                <a:ln w="6350" cap="sq">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grpSp>
        <p:sp>
          <p:nvSpPr>
            <p:cNvPr id="31" name="TextBox 30"/>
            <p:cNvSpPr txBox="1"/>
            <p:nvPr/>
          </p:nvSpPr>
          <p:spPr>
            <a:xfrm>
              <a:off x="10198669" y="5516738"/>
              <a:ext cx="1245380" cy="416395"/>
            </a:xfrm>
            <a:prstGeom prst="rect">
              <a:avLst/>
            </a:prstGeom>
            <a:noFill/>
          </p:spPr>
          <p:txBody>
            <a:bodyPr wrap="square" lIns="0" tIns="0" rIns="0" bIns="0" rtlCol="0">
              <a:spAutoFit/>
            </a:bodyPr>
            <a:lstStyle/>
            <a:p>
              <a:pPr algn="ctr" defTabSz="699455"/>
              <a:r>
                <a:rPr lang="en-US" sz="1020" spc="-54" dirty="0"/>
                <a:t>AD</a:t>
              </a:r>
            </a:p>
          </p:txBody>
        </p:sp>
      </p:grpSp>
      <p:pic>
        <p:nvPicPr>
          <p:cNvPr id="32" name="Picture 31"/>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839107" y="5655028"/>
            <a:ext cx="601450" cy="38699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839107" y="5044278"/>
            <a:ext cx="643528" cy="49255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4010873" y="4560877"/>
            <a:ext cx="194781" cy="32518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666706" y="2292503"/>
            <a:ext cx="720320" cy="642011"/>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720759" y="4929734"/>
            <a:ext cx="720320" cy="64201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4108262" y="3676550"/>
            <a:ext cx="250751" cy="641646"/>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3839107" y="3676550"/>
            <a:ext cx="250753" cy="64164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4990445" y="2628526"/>
            <a:ext cx="279510" cy="19183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4368709" y="2644821"/>
            <a:ext cx="279510" cy="191839"/>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4710935" y="2412623"/>
            <a:ext cx="279510" cy="191839"/>
          </a:xfrm>
          <a:prstGeom prst="rect">
            <a:avLst/>
          </a:prstGeom>
          <a:noFill/>
          <a:extLst>
            <a:ext uri="{909E8E84-426E-40DD-AFC4-6F175D3DCCD1}">
              <a14:hiddenFill xmlns:a14="http://schemas.microsoft.com/office/drawing/2010/main">
                <a:solidFill>
                  <a:srgbClr val="FFFFFF"/>
                </a:solidFill>
              </a14:hiddenFill>
            </a:ext>
          </a:extLst>
        </p:spPr>
      </p:pic>
      <p:grpSp>
        <p:nvGrpSpPr>
          <p:cNvPr id="101" name="Group 100"/>
          <p:cNvGrpSpPr/>
          <p:nvPr/>
        </p:nvGrpSpPr>
        <p:grpSpPr>
          <a:xfrm>
            <a:off x="2565541" y="4499506"/>
            <a:ext cx="1210889" cy="1583226"/>
            <a:chOff x="2260518" y="4282689"/>
            <a:chExt cx="1187254" cy="1552323"/>
          </a:xfrm>
        </p:grpSpPr>
        <p:sp>
          <p:nvSpPr>
            <p:cNvPr id="56" name="Rectangle 1024013"/>
            <p:cNvSpPr>
              <a:spLocks noChangeArrowheads="1"/>
            </p:cNvSpPr>
            <p:nvPr/>
          </p:nvSpPr>
          <p:spPr bwMode="gray">
            <a:xfrm>
              <a:off x="2549405" y="4802341"/>
              <a:ext cx="898367" cy="469099"/>
            </a:xfrm>
            <a:prstGeom prst="rect">
              <a:avLst/>
            </a:prstGeom>
            <a:noFill/>
            <a:ln w="9525">
              <a:noFill/>
              <a:miter lim="800000"/>
              <a:headEnd/>
              <a:tailEnd/>
            </a:ln>
          </p:spPr>
          <p:txBody>
            <a:bodyPr wrap="square" lIns="93256" tIns="46628" rIns="93256" bIns="46628" anchor="ctr">
              <a:spAutoFit/>
            </a:bodyPr>
            <a:lstStyle/>
            <a:p>
              <a:pPr algn="r" eaLnBrk="1" hangingPunct="1">
                <a:lnSpc>
                  <a:spcPct val="100000"/>
                </a:lnSpc>
                <a:spcBef>
                  <a:spcPct val="0"/>
                </a:spcBef>
              </a:pPr>
              <a:r>
                <a:rPr lang="en-US" sz="1224" dirty="0"/>
                <a:t>Web</a:t>
              </a:r>
            </a:p>
            <a:p>
              <a:pPr algn="r" eaLnBrk="1" hangingPunct="1">
                <a:lnSpc>
                  <a:spcPct val="100000"/>
                </a:lnSpc>
                <a:spcBef>
                  <a:spcPct val="0"/>
                </a:spcBef>
              </a:pPr>
              <a:r>
                <a:rPr lang="en-US" sz="1224" dirty="0"/>
                <a:t> browser</a:t>
              </a:r>
            </a:p>
          </p:txBody>
        </p:sp>
        <p:sp>
          <p:nvSpPr>
            <p:cNvPr id="62" name="Rectangle 1024013"/>
            <p:cNvSpPr>
              <a:spLocks noChangeArrowheads="1"/>
            </p:cNvSpPr>
            <p:nvPr/>
          </p:nvSpPr>
          <p:spPr bwMode="gray">
            <a:xfrm>
              <a:off x="2260518" y="5365913"/>
              <a:ext cx="1187253" cy="469099"/>
            </a:xfrm>
            <a:prstGeom prst="rect">
              <a:avLst/>
            </a:prstGeom>
            <a:noFill/>
            <a:ln w="9525">
              <a:noFill/>
              <a:miter lim="800000"/>
              <a:headEnd/>
              <a:tailEnd/>
            </a:ln>
          </p:spPr>
          <p:txBody>
            <a:bodyPr wrap="square" lIns="93256" tIns="46628" rIns="93256" bIns="46628" anchor="ctr">
              <a:spAutoFit/>
            </a:bodyPr>
            <a:lstStyle/>
            <a:p>
              <a:pPr algn="r" eaLnBrk="1" hangingPunct="1">
                <a:lnSpc>
                  <a:spcPct val="100000"/>
                </a:lnSpc>
                <a:spcBef>
                  <a:spcPct val="0"/>
                </a:spcBef>
              </a:pPr>
              <a:r>
                <a:rPr lang="en-US" sz="1224" dirty="0"/>
                <a:t>Outlook </a:t>
              </a:r>
            </a:p>
            <a:p>
              <a:pPr algn="r" eaLnBrk="1" hangingPunct="1">
                <a:lnSpc>
                  <a:spcPct val="100000"/>
                </a:lnSpc>
                <a:spcBef>
                  <a:spcPct val="0"/>
                </a:spcBef>
              </a:pPr>
              <a:r>
                <a:rPr lang="en-US" sz="1224" dirty="0"/>
                <a:t>(remote user)</a:t>
              </a:r>
            </a:p>
          </p:txBody>
        </p:sp>
        <p:sp>
          <p:nvSpPr>
            <p:cNvPr id="63" name="Rectangle 1024013"/>
            <p:cNvSpPr>
              <a:spLocks noChangeArrowheads="1"/>
            </p:cNvSpPr>
            <p:nvPr/>
          </p:nvSpPr>
          <p:spPr bwMode="gray">
            <a:xfrm>
              <a:off x="2743200" y="4282689"/>
              <a:ext cx="704572" cy="469099"/>
            </a:xfrm>
            <a:prstGeom prst="rect">
              <a:avLst/>
            </a:prstGeom>
            <a:noFill/>
            <a:ln w="9525">
              <a:noFill/>
              <a:miter lim="800000"/>
              <a:headEnd/>
              <a:tailEnd/>
            </a:ln>
          </p:spPr>
          <p:txBody>
            <a:bodyPr wrap="square" lIns="93256" tIns="46628" rIns="93256" bIns="46628" anchor="ctr">
              <a:spAutoFit/>
            </a:bodyPr>
            <a:lstStyle/>
            <a:p>
              <a:pPr algn="r" eaLnBrk="1" hangingPunct="1">
                <a:lnSpc>
                  <a:spcPct val="100000"/>
                </a:lnSpc>
                <a:spcBef>
                  <a:spcPct val="0"/>
                </a:spcBef>
              </a:pPr>
              <a:r>
                <a:rPr lang="en-US" sz="1224" dirty="0"/>
                <a:t>Mobile </a:t>
              </a:r>
            </a:p>
            <a:p>
              <a:pPr algn="r" eaLnBrk="1" hangingPunct="1">
                <a:lnSpc>
                  <a:spcPct val="100000"/>
                </a:lnSpc>
                <a:spcBef>
                  <a:spcPct val="0"/>
                </a:spcBef>
              </a:pPr>
              <a:r>
                <a:rPr lang="en-US" sz="1224" dirty="0"/>
                <a:t>phone</a:t>
              </a:r>
            </a:p>
          </p:txBody>
        </p:sp>
      </p:grpSp>
      <p:cxnSp>
        <p:nvCxnSpPr>
          <p:cNvPr id="64" name="Straight Connector 63"/>
          <p:cNvCxnSpPr/>
          <p:nvPr/>
        </p:nvCxnSpPr>
        <p:spPr>
          <a:xfrm flipH="1" flipV="1">
            <a:off x="4440557" y="4723468"/>
            <a:ext cx="1164485" cy="459694"/>
          </a:xfrm>
          <a:prstGeom prst="line">
            <a:avLst/>
          </a:prstGeom>
          <a:ln w="25400" cap="sq">
            <a:solidFill>
              <a:schemeClr val="bg1"/>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6082874" y="4705950"/>
            <a:ext cx="2695655" cy="3254"/>
          </a:xfrm>
          <a:prstGeom prst="line">
            <a:avLst/>
          </a:prstGeom>
          <a:ln w="25400" cap="sq">
            <a:solidFill>
              <a:schemeClr val="bg1"/>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4451102" y="5284577"/>
            <a:ext cx="1153940" cy="31414"/>
          </a:xfrm>
          <a:prstGeom prst="line">
            <a:avLst/>
          </a:prstGeom>
          <a:ln w="25400" cap="sq">
            <a:solidFill>
              <a:schemeClr val="bg1"/>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8603140" y="4929734"/>
            <a:ext cx="0" cy="359300"/>
          </a:xfrm>
          <a:prstGeom prst="line">
            <a:avLst/>
          </a:prstGeom>
          <a:ln w="25400" cap="sq">
            <a:solidFill>
              <a:schemeClr val="bg1"/>
            </a:solidFill>
            <a:prstDash val="sysDot"/>
            <a:miter lim="800000"/>
          </a:ln>
        </p:spPr>
        <p:style>
          <a:lnRef idx="1">
            <a:schemeClr val="accent1"/>
          </a:lnRef>
          <a:fillRef idx="0">
            <a:schemeClr val="accent1"/>
          </a:fillRef>
          <a:effectRef idx="0">
            <a:schemeClr val="accent1"/>
          </a:effectRef>
          <a:fontRef idx="minor">
            <a:schemeClr val="tx1"/>
          </a:fontRef>
        </p:style>
      </p:cxnSp>
      <p:grpSp>
        <p:nvGrpSpPr>
          <p:cNvPr id="122" name="Group 121"/>
          <p:cNvGrpSpPr/>
          <p:nvPr/>
        </p:nvGrpSpPr>
        <p:grpSpPr>
          <a:xfrm>
            <a:off x="7670019" y="5328258"/>
            <a:ext cx="1564958" cy="826307"/>
            <a:chOff x="6779352" y="5135282"/>
            <a:chExt cx="1534412" cy="810178"/>
          </a:xfrm>
        </p:grpSpPr>
        <p:grpSp>
          <p:nvGrpSpPr>
            <p:cNvPr id="110" name="Group 109"/>
            <p:cNvGrpSpPr/>
            <p:nvPr/>
          </p:nvGrpSpPr>
          <p:grpSpPr>
            <a:xfrm>
              <a:off x="6872473" y="5135282"/>
              <a:ext cx="1243477" cy="491273"/>
              <a:chOff x="6324600" y="5257800"/>
              <a:chExt cx="1243477" cy="491273"/>
            </a:xfrm>
          </p:grpSpPr>
          <p:pic>
            <p:nvPicPr>
              <p:cNvPr id="47" name="Picture 46"/>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324600" y="5369632"/>
                <a:ext cx="589710" cy="379441"/>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937110" y="5257800"/>
                <a:ext cx="630967" cy="482944"/>
              </a:xfrm>
              <a:prstGeom prst="rect">
                <a:avLst/>
              </a:prstGeom>
              <a:noFill/>
              <a:extLst>
                <a:ext uri="{909E8E84-426E-40DD-AFC4-6F175D3DCCD1}">
                  <a14:hiddenFill xmlns:a14="http://schemas.microsoft.com/office/drawing/2010/main">
                    <a:solidFill>
                      <a:srgbClr val="FFFFFF"/>
                    </a:solidFill>
                  </a14:hiddenFill>
                </a:ext>
              </a:extLst>
            </p:spPr>
          </p:pic>
        </p:grpSp>
        <p:sp>
          <p:nvSpPr>
            <p:cNvPr id="78" name="Rectangle 1024013"/>
            <p:cNvSpPr>
              <a:spLocks noChangeArrowheads="1"/>
            </p:cNvSpPr>
            <p:nvPr/>
          </p:nvSpPr>
          <p:spPr bwMode="gray">
            <a:xfrm>
              <a:off x="6779352" y="5664746"/>
              <a:ext cx="1534412" cy="280714"/>
            </a:xfrm>
            <a:prstGeom prst="rect">
              <a:avLst/>
            </a:prstGeom>
            <a:noFill/>
            <a:ln w="9525">
              <a:noFill/>
              <a:miter lim="800000"/>
              <a:headEnd/>
              <a:tailEnd/>
            </a:ln>
          </p:spPr>
          <p:txBody>
            <a:bodyPr wrap="square" lIns="93256" tIns="46628" rIns="93256" bIns="46628" anchor="ctr">
              <a:spAutoFit/>
            </a:bodyPr>
            <a:lstStyle/>
            <a:p>
              <a:pPr algn="ctr" eaLnBrk="1" hangingPunct="1">
                <a:lnSpc>
                  <a:spcPct val="100000"/>
                </a:lnSpc>
                <a:spcBef>
                  <a:spcPct val="0"/>
                </a:spcBef>
              </a:pPr>
              <a:r>
                <a:rPr lang="en-US" sz="1122" b="1" dirty="0"/>
                <a:t>Outlook</a:t>
              </a:r>
              <a:r>
                <a:rPr lang="en-US" sz="1224" dirty="0"/>
                <a:t> (local user)</a:t>
              </a:r>
            </a:p>
          </p:txBody>
        </p:sp>
      </p:grpSp>
      <p:sp>
        <p:nvSpPr>
          <p:cNvPr id="84" name="Straight Connector 1024003"/>
          <p:cNvSpPr>
            <a:spLocks noChangeShapeType="1"/>
          </p:cNvSpPr>
          <p:nvPr/>
        </p:nvSpPr>
        <p:spPr bwMode="auto">
          <a:xfrm flipH="1" flipV="1">
            <a:off x="4108263" y="3234804"/>
            <a:ext cx="0" cy="376976"/>
          </a:xfrm>
          <a:prstGeom prst="line">
            <a:avLst/>
          </a:prstGeom>
          <a:ln w="25400" cap="sq">
            <a:solidFill>
              <a:schemeClr val="tx1"/>
            </a:solidFill>
            <a:prstDash val="sysDash"/>
            <a:miter lim="800000"/>
            <a:headEnd/>
            <a:tailEnd/>
          </a:ln>
          <a:effectLst/>
        </p:spPr>
        <p:style>
          <a:lnRef idx="3">
            <a:schemeClr val="dk1"/>
          </a:lnRef>
          <a:fillRef idx="0">
            <a:schemeClr val="dk1"/>
          </a:fillRef>
          <a:effectRef idx="2">
            <a:schemeClr val="dk1"/>
          </a:effectRef>
          <a:fontRef idx="minor">
            <a:schemeClr val="tx1"/>
          </a:fontRef>
        </p:style>
        <p:txBody>
          <a:bodyPr/>
          <a:lstStyle/>
          <a:p>
            <a:endParaRPr lang="en-US" sz="1836" dirty="0">
              <a:ln>
                <a:solidFill>
                  <a:schemeClr val="accent3"/>
                </a:solidFill>
              </a:ln>
            </a:endParaRPr>
          </a:p>
        </p:txBody>
      </p:sp>
      <p:sp>
        <p:nvSpPr>
          <p:cNvPr id="85" name="Rectangle 1024013"/>
          <p:cNvSpPr>
            <a:spLocks noChangeArrowheads="1"/>
          </p:cNvSpPr>
          <p:nvPr/>
        </p:nvSpPr>
        <p:spPr bwMode="gray">
          <a:xfrm>
            <a:off x="2924523" y="3569863"/>
            <a:ext cx="851907" cy="670573"/>
          </a:xfrm>
          <a:prstGeom prst="rect">
            <a:avLst/>
          </a:prstGeom>
          <a:noFill/>
          <a:ln w="9525">
            <a:noFill/>
            <a:miter lim="800000"/>
            <a:headEnd/>
            <a:tailEnd/>
          </a:ln>
        </p:spPr>
        <p:txBody>
          <a:bodyPr wrap="square" lIns="93256" tIns="46628" rIns="93256" bIns="46628" anchor="ctr">
            <a:spAutoFit/>
          </a:bodyPr>
          <a:lstStyle/>
          <a:p>
            <a:pPr algn="r" eaLnBrk="1" hangingPunct="1">
              <a:lnSpc>
                <a:spcPct val="100000"/>
              </a:lnSpc>
              <a:spcBef>
                <a:spcPct val="0"/>
              </a:spcBef>
            </a:pPr>
            <a:r>
              <a:rPr lang="en-US" sz="1224" dirty="0"/>
              <a:t>External</a:t>
            </a:r>
          </a:p>
          <a:p>
            <a:pPr algn="r" eaLnBrk="1" hangingPunct="1">
              <a:lnSpc>
                <a:spcPct val="100000"/>
              </a:lnSpc>
              <a:spcBef>
                <a:spcPct val="0"/>
              </a:spcBef>
            </a:pPr>
            <a:r>
              <a:rPr lang="en-US" sz="1224" dirty="0"/>
              <a:t>SMTP</a:t>
            </a:r>
            <a:r>
              <a:rPr lang="en-US" sz="1224"/>
              <a:t/>
            </a:r>
            <a:br>
              <a:rPr lang="en-US" sz="1224"/>
            </a:br>
            <a:r>
              <a:rPr lang="en-US" sz="1224" smtClean="0"/>
              <a:t>servers</a:t>
            </a:r>
            <a:endParaRPr lang="en-US" sz="1224" dirty="0"/>
          </a:p>
        </p:txBody>
      </p:sp>
      <p:sp>
        <p:nvSpPr>
          <p:cNvPr id="87" name="Straight Connector 1024003"/>
          <p:cNvSpPr>
            <a:spLocks noChangeShapeType="1"/>
          </p:cNvSpPr>
          <p:nvPr/>
        </p:nvSpPr>
        <p:spPr bwMode="auto">
          <a:xfrm>
            <a:off x="4451103" y="3827422"/>
            <a:ext cx="1575763" cy="0"/>
          </a:xfrm>
          <a:prstGeom prst="line">
            <a:avLst/>
          </a:prstGeom>
          <a:ln w="25400" cap="sq">
            <a:solidFill>
              <a:schemeClr val="tx1"/>
            </a:solidFill>
            <a:prstDash val="sysDash"/>
            <a:miter lim="800000"/>
            <a:headEnd/>
            <a:tailEnd/>
          </a:ln>
          <a:effectLst/>
        </p:spPr>
        <p:style>
          <a:lnRef idx="3">
            <a:schemeClr val="dk1"/>
          </a:lnRef>
          <a:fillRef idx="0">
            <a:schemeClr val="dk1"/>
          </a:fillRef>
          <a:effectRef idx="2">
            <a:schemeClr val="dk1"/>
          </a:effectRef>
          <a:fontRef idx="minor">
            <a:schemeClr val="tx1"/>
          </a:fontRef>
        </p:style>
        <p:txBody>
          <a:bodyPr/>
          <a:lstStyle/>
          <a:p>
            <a:endParaRPr lang="en-US" sz="1836" dirty="0">
              <a:ln>
                <a:solidFill>
                  <a:schemeClr val="accent3"/>
                </a:solidFill>
              </a:ln>
            </a:endParaRPr>
          </a:p>
        </p:txBody>
      </p:sp>
      <p:sp>
        <p:nvSpPr>
          <p:cNvPr id="92" name="Rectangle 1024013"/>
          <p:cNvSpPr>
            <a:spLocks noChangeArrowheads="1"/>
          </p:cNvSpPr>
          <p:nvPr/>
        </p:nvSpPr>
        <p:spPr bwMode="gray">
          <a:xfrm>
            <a:off x="2412833" y="2378039"/>
            <a:ext cx="1418803" cy="470937"/>
          </a:xfrm>
          <a:prstGeom prst="rect">
            <a:avLst/>
          </a:prstGeom>
          <a:noFill/>
          <a:ln w="9525">
            <a:noFill/>
            <a:miter lim="800000"/>
            <a:headEnd/>
            <a:tailEnd/>
          </a:ln>
        </p:spPr>
        <p:txBody>
          <a:bodyPr wrap="square" lIns="93256" tIns="46628" rIns="93256" bIns="46628" anchor="ctr">
            <a:spAutoFit/>
          </a:bodyPr>
          <a:lstStyle/>
          <a:p>
            <a:pPr algn="r" eaLnBrk="1" hangingPunct="1">
              <a:lnSpc>
                <a:spcPct val="100000"/>
              </a:lnSpc>
              <a:spcBef>
                <a:spcPct val="0"/>
              </a:spcBef>
            </a:pPr>
            <a:r>
              <a:rPr lang="en-US" sz="1224" dirty="0" smtClean="0">
                <a:solidFill>
                  <a:srgbClr val="FFFFFF"/>
                </a:solidFill>
              </a:rPr>
              <a:t>Exchange Online Protection</a:t>
            </a:r>
            <a:endParaRPr lang="en-US" sz="1224" dirty="0">
              <a:solidFill>
                <a:srgbClr val="FFFFFF"/>
              </a:solidFill>
            </a:endParaRPr>
          </a:p>
        </p:txBody>
      </p:sp>
      <p:sp>
        <p:nvSpPr>
          <p:cNvPr id="93" name="Rectangle 1024012"/>
          <p:cNvSpPr>
            <a:spLocks noChangeArrowheads="1"/>
          </p:cNvSpPr>
          <p:nvPr/>
        </p:nvSpPr>
        <p:spPr bwMode="gray">
          <a:xfrm>
            <a:off x="7587542" y="1787362"/>
            <a:ext cx="2822096" cy="382304"/>
          </a:xfrm>
          <a:prstGeom prst="rect">
            <a:avLst/>
          </a:prstGeom>
          <a:noFill/>
          <a:ln w="9525">
            <a:noFill/>
            <a:miter lim="800000"/>
            <a:headEnd/>
            <a:tailEnd/>
          </a:ln>
        </p:spPr>
        <p:txBody>
          <a:bodyPr lIns="93256" tIns="46628" rIns="93256" bIns="46628" anchor="ctr">
            <a:spAutoFit/>
          </a:bodyPr>
          <a:lstStyle/>
          <a:p>
            <a:pPr eaLnBrk="1" hangingPunct="1">
              <a:lnSpc>
                <a:spcPct val="100000"/>
              </a:lnSpc>
              <a:spcBef>
                <a:spcPct val="0"/>
              </a:spcBef>
            </a:pPr>
            <a:r>
              <a:rPr lang="en-US" sz="1836" dirty="0"/>
              <a:t>Enterprise Network</a:t>
            </a:r>
          </a:p>
        </p:txBody>
      </p:sp>
      <p:cxnSp>
        <p:nvCxnSpPr>
          <p:cNvPr id="108" name="Straight Connector 107"/>
          <p:cNvCxnSpPr/>
          <p:nvPr/>
        </p:nvCxnSpPr>
        <p:spPr>
          <a:xfrm flipH="1">
            <a:off x="4508466" y="5442317"/>
            <a:ext cx="1096576" cy="391138"/>
          </a:xfrm>
          <a:prstGeom prst="line">
            <a:avLst/>
          </a:prstGeom>
          <a:ln w="25400" cap="sq">
            <a:solidFill>
              <a:schemeClr val="bg1"/>
            </a:solidFill>
            <a:prstDash val="sysDot"/>
            <a:miter lim="800000"/>
          </a:ln>
        </p:spPr>
        <p:style>
          <a:lnRef idx="1">
            <a:schemeClr val="accent1"/>
          </a:lnRef>
          <a:fillRef idx="0">
            <a:schemeClr val="accent1"/>
          </a:fillRef>
          <a:effectRef idx="0">
            <a:schemeClr val="accent1"/>
          </a:effectRef>
          <a:fontRef idx="minor">
            <a:schemeClr val="tx1"/>
          </a:fontRef>
        </p:style>
      </p:cxnSp>
      <p:sp>
        <p:nvSpPr>
          <p:cNvPr id="111" name="Straight Connector 1024003"/>
          <p:cNvSpPr>
            <a:spLocks noChangeShapeType="1"/>
          </p:cNvSpPr>
          <p:nvPr/>
        </p:nvSpPr>
        <p:spPr bwMode="auto">
          <a:xfrm flipH="1" flipV="1">
            <a:off x="6026866" y="3037277"/>
            <a:ext cx="0" cy="790146"/>
          </a:xfrm>
          <a:prstGeom prst="line">
            <a:avLst/>
          </a:prstGeom>
          <a:ln w="25400" cap="sq">
            <a:solidFill>
              <a:schemeClr val="tx1"/>
            </a:solidFill>
            <a:prstDash val="sysDash"/>
            <a:miter lim="800000"/>
            <a:headEnd/>
            <a:tailEnd/>
          </a:ln>
          <a:effectLst/>
        </p:spPr>
        <p:style>
          <a:lnRef idx="3">
            <a:schemeClr val="dk1"/>
          </a:lnRef>
          <a:fillRef idx="0">
            <a:schemeClr val="dk1"/>
          </a:fillRef>
          <a:effectRef idx="2">
            <a:schemeClr val="dk1"/>
          </a:effectRef>
          <a:fontRef idx="minor">
            <a:schemeClr val="tx1"/>
          </a:fontRef>
        </p:style>
        <p:txBody>
          <a:bodyPr/>
          <a:lstStyle/>
          <a:p>
            <a:endParaRPr lang="en-US" sz="1836" dirty="0">
              <a:ln>
                <a:solidFill>
                  <a:schemeClr val="accent3"/>
                </a:solidFill>
              </a:ln>
            </a:endParaRPr>
          </a:p>
        </p:txBody>
      </p:sp>
      <p:sp>
        <p:nvSpPr>
          <p:cNvPr id="112" name="Straight Connector 1024003"/>
          <p:cNvSpPr>
            <a:spLocks noChangeShapeType="1"/>
          </p:cNvSpPr>
          <p:nvPr/>
        </p:nvSpPr>
        <p:spPr bwMode="auto">
          <a:xfrm>
            <a:off x="5561963" y="2613508"/>
            <a:ext cx="77718" cy="0"/>
          </a:xfrm>
          <a:prstGeom prst="line">
            <a:avLst/>
          </a:prstGeom>
          <a:ln w="25400" cap="sq">
            <a:solidFill>
              <a:schemeClr val="tx1"/>
            </a:solidFill>
            <a:prstDash val="solid"/>
            <a:miter lim="800000"/>
            <a:headEnd/>
            <a:tailEnd/>
          </a:ln>
          <a:effectLst/>
        </p:spPr>
        <p:style>
          <a:lnRef idx="3">
            <a:schemeClr val="dk1"/>
          </a:lnRef>
          <a:fillRef idx="0">
            <a:schemeClr val="dk1"/>
          </a:fillRef>
          <a:effectRef idx="2">
            <a:schemeClr val="dk1"/>
          </a:effectRef>
          <a:fontRef idx="minor">
            <a:schemeClr val="tx1"/>
          </a:fontRef>
        </p:style>
        <p:txBody>
          <a:bodyPr/>
          <a:lstStyle/>
          <a:p>
            <a:r>
              <a:rPr lang="en-US" sz="1836" dirty="0">
                <a:ln>
                  <a:solidFill>
                    <a:schemeClr val="accent3"/>
                  </a:solidFill>
                </a:ln>
              </a:rPr>
              <a:t> </a:t>
            </a:r>
          </a:p>
        </p:txBody>
      </p:sp>
      <p:sp>
        <p:nvSpPr>
          <p:cNvPr id="140" name="Straight Connector 1024003"/>
          <p:cNvSpPr>
            <a:spLocks noChangeShapeType="1"/>
          </p:cNvSpPr>
          <p:nvPr/>
        </p:nvSpPr>
        <p:spPr bwMode="auto">
          <a:xfrm>
            <a:off x="8475974" y="2613508"/>
            <a:ext cx="52292" cy="0"/>
          </a:xfrm>
          <a:prstGeom prst="line">
            <a:avLst/>
          </a:prstGeom>
          <a:ln w="25400" cap="sq">
            <a:solidFill>
              <a:schemeClr val="tx1"/>
            </a:solidFill>
            <a:prstDash val="solid"/>
            <a:miter lim="800000"/>
            <a:headEnd/>
            <a:tailEnd/>
          </a:ln>
          <a:effectLst/>
        </p:spPr>
        <p:style>
          <a:lnRef idx="3">
            <a:schemeClr val="dk1"/>
          </a:lnRef>
          <a:fillRef idx="0">
            <a:schemeClr val="dk1"/>
          </a:fillRef>
          <a:effectRef idx="2">
            <a:schemeClr val="dk1"/>
          </a:effectRef>
          <a:fontRef idx="minor">
            <a:schemeClr val="tx1"/>
          </a:fontRef>
        </p:style>
        <p:txBody>
          <a:bodyPr/>
          <a:lstStyle/>
          <a:p>
            <a:endParaRPr lang="en-US" sz="1836" dirty="0">
              <a:ln>
                <a:solidFill>
                  <a:schemeClr val="accent3"/>
                </a:solidFill>
              </a:ln>
            </a:endParaRPr>
          </a:p>
        </p:txBody>
      </p:sp>
      <p:cxnSp>
        <p:nvCxnSpPr>
          <p:cNvPr id="147" name="Straight Connector 146"/>
          <p:cNvCxnSpPr/>
          <p:nvPr/>
        </p:nvCxnSpPr>
        <p:spPr>
          <a:xfrm>
            <a:off x="6082873" y="4709204"/>
            <a:ext cx="0" cy="179075"/>
          </a:xfrm>
          <a:prstGeom prst="line">
            <a:avLst/>
          </a:prstGeom>
          <a:ln w="25400" cap="sq">
            <a:solidFill>
              <a:schemeClr val="bg1"/>
            </a:solidFill>
            <a:prstDash val="sysDot"/>
            <a:miter lim="800000"/>
          </a:ln>
        </p:spPr>
        <p:style>
          <a:lnRef idx="1">
            <a:schemeClr val="accent1"/>
          </a:lnRef>
          <a:fillRef idx="0">
            <a:schemeClr val="accent1"/>
          </a:fillRef>
          <a:effectRef idx="0">
            <a:schemeClr val="accent1"/>
          </a:effectRef>
          <a:fontRef idx="minor">
            <a:schemeClr val="tx1"/>
          </a:fontRef>
        </p:style>
      </p:cxnSp>
      <p:sp>
        <p:nvSpPr>
          <p:cNvPr id="115" name="Rounded Rectangle 114"/>
          <p:cNvSpPr/>
          <p:nvPr/>
        </p:nvSpPr>
        <p:spPr>
          <a:xfrm rot="16200000">
            <a:off x="7383782" y="3452004"/>
            <a:ext cx="2602447" cy="274627"/>
          </a:xfrm>
          <a:prstGeom prst="roundRect">
            <a:avLst/>
          </a:prstGeom>
          <a:ln/>
        </p:spPr>
        <p:style>
          <a:lnRef idx="0">
            <a:schemeClr val="dk1"/>
          </a:lnRef>
          <a:fillRef idx="3">
            <a:schemeClr val="dk1"/>
          </a:fillRef>
          <a:effectRef idx="3">
            <a:schemeClr val="dk1"/>
          </a:effectRef>
          <a:fontRef idx="minor">
            <a:schemeClr val="lt1"/>
          </a:fontRef>
        </p:style>
        <p:txBody>
          <a:bodyPr rtlCol="0" anchor="ctr"/>
          <a:lstStyle/>
          <a:p>
            <a:pPr algn="ctr"/>
            <a:r>
              <a:rPr lang="en-US" sz="1200" dirty="0" smtClean="0"/>
              <a:t>Load Balancer</a:t>
            </a:r>
            <a:endParaRPr lang="en-US" sz="1200" dirty="0"/>
          </a:p>
        </p:txBody>
      </p:sp>
      <p:sp>
        <p:nvSpPr>
          <p:cNvPr id="3" name="Title 2"/>
          <p:cNvSpPr>
            <a:spLocks noGrp="1"/>
          </p:cNvSpPr>
          <p:nvPr>
            <p:ph type="title"/>
          </p:nvPr>
        </p:nvSpPr>
        <p:spPr/>
        <p:txBody>
          <a:bodyPr/>
          <a:lstStyle/>
          <a:p>
            <a:r>
              <a:rPr lang="en-US" dirty="0"/>
              <a:t>Exchange </a:t>
            </a:r>
            <a:r>
              <a:rPr lang="en-US" dirty="0" smtClean="0"/>
              <a:t>2016 </a:t>
            </a:r>
            <a:r>
              <a:rPr lang="en-US" dirty="0"/>
              <a:t>S</a:t>
            </a:r>
            <a:r>
              <a:rPr lang="en-US" dirty="0" smtClean="0"/>
              <a:t>erver </a:t>
            </a:r>
            <a:r>
              <a:rPr lang="en-US" dirty="0"/>
              <a:t>R</a:t>
            </a:r>
            <a:r>
              <a:rPr lang="en-US" dirty="0" smtClean="0"/>
              <a:t>ole </a:t>
            </a:r>
            <a:r>
              <a:rPr lang="en-US" dirty="0"/>
              <a:t>A</a:t>
            </a:r>
            <a:r>
              <a:rPr lang="en-US" dirty="0" smtClean="0"/>
              <a:t>rchitecture</a:t>
            </a:r>
            <a:endParaRPr lang="en-US" dirty="0"/>
          </a:p>
        </p:txBody>
      </p:sp>
      <p:grpSp>
        <p:nvGrpSpPr>
          <p:cNvPr id="172" name="Group 171"/>
          <p:cNvGrpSpPr/>
          <p:nvPr/>
        </p:nvGrpSpPr>
        <p:grpSpPr>
          <a:xfrm>
            <a:off x="9924922" y="4066374"/>
            <a:ext cx="753789" cy="2253783"/>
            <a:chOff x="9996197" y="1956597"/>
            <a:chExt cx="753789" cy="2253783"/>
          </a:xfrm>
        </p:grpSpPr>
        <p:sp>
          <p:nvSpPr>
            <p:cNvPr id="173" name="Rounded Rectangle 172"/>
            <p:cNvSpPr/>
            <p:nvPr/>
          </p:nvSpPr>
          <p:spPr>
            <a:xfrm>
              <a:off x="10011991" y="1983102"/>
              <a:ext cx="737995" cy="2227278"/>
            </a:xfrm>
            <a:prstGeom prst="roundRect">
              <a:avLst/>
            </a:prstGeom>
            <a:solidFill>
              <a:schemeClr val="accent4"/>
            </a:solidFill>
            <a:ln>
              <a:noFill/>
            </a:ln>
            <a:effectLst>
              <a:outerShdw blurRad="50800" dist="38100" algn="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rtlCol="0" anchor="t"/>
            <a:lstStyle/>
            <a:p>
              <a:pPr algn="ctr"/>
              <a:endParaRPr lang="en-US" sz="1122" b="1" dirty="0">
                <a:latin typeface="+mj-lt"/>
              </a:endParaRPr>
            </a:p>
          </p:txBody>
        </p:sp>
        <p:sp>
          <p:nvSpPr>
            <p:cNvPr id="174" name="TextBox 173"/>
            <p:cNvSpPr txBox="1"/>
            <p:nvPr/>
          </p:nvSpPr>
          <p:spPr>
            <a:xfrm>
              <a:off x="9996197" y="1956597"/>
              <a:ext cx="619742" cy="280718"/>
            </a:xfrm>
            <a:prstGeom prst="rect">
              <a:avLst/>
            </a:prstGeom>
            <a:noFill/>
          </p:spPr>
          <p:txBody>
            <a:bodyPr wrap="square" rtlCol="0" anchor="ctr">
              <a:spAutoFit/>
            </a:bodyPr>
            <a:lstStyle/>
            <a:p>
              <a:pPr algn="ctr"/>
              <a:r>
                <a:rPr lang="en-US" sz="1224" dirty="0" smtClean="0"/>
                <a:t>DAG2</a:t>
              </a:r>
              <a:endParaRPr lang="en-US" sz="1224" dirty="0"/>
            </a:p>
          </p:txBody>
        </p:sp>
        <p:sp>
          <p:nvSpPr>
            <p:cNvPr id="175" name="Rounded Rectangle 174"/>
            <p:cNvSpPr/>
            <p:nvPr/>
          </p:nvSpPr>
          <p:spPr>
            <a:xfrm>
              <a:off x="10069244" y="2200104"/>
              <a:ext cx="600221" cy="396069"/>
            </a:xfrm>
            <a:prstGeom prst="roundRect">
              <a:avLst/>
            </a:prstGeom>
            <a:solidFill>
              <a:schemeClr val="accent1"/>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122" dirty="0"/>
                <a:t>MBX</a:t>
              </a:r>
            </a:p>
          </p:txBody>
        </p:sp>
        <p:pic>
          <p:nvPicPr>
            <p:cNvPr id="176" name="Picture 175"/>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10405027" y="2484064"/>
              <a:ext cx="314240" cy="262373"/>
            </a:xfrm>
            <a:prstGeom prst="rect">
              <a:avLst/>
            </a:prstGeom>
            <a:noFill/>
            <a:extLst>
              <a:ext uri="{909E8E84-426E-40DD-AFC4-6F175D3DCCD1}">
                <a14:hiddenFill xmlns:a14="http://schemas.microsoft.com/office/drawing/2010/main">
                  <a:solidFill>
                    <a:srgbClr val="FFFFFF"/>
                  </a:solidFill>
                </a14:hiddenFill>
              </a:ext>
            </a:extLst>
          </p:spPr>
        </p:pic>
        <p:sp>
          <p:nvSpPr>
            <p:cNvPr id="177" name="Rounded Rectangle 176"/>
            <p:cNvSpPr/>
            <p:nvPr/>
          </p:nvSpPr>
          <p:spPr>
            <a:xfrm>
              <a:off x="10083871" y="2832362"/>
              <a:ext cx="600221" cy="396069"/>
            </a:xfrm>
            <a:prstGeom prst="roundRect">
              <a:avLst/>
            </a:prstGeom>
            <a:solidFill>
              <a:schemeClr val="accent1"/>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122" dirty="0"/>
                <a:t>MBX</a:t>
              </a:r>
            </a:p>
          </p:txBody>
        </p:sp>
        <p:pic>
          <p:nvPicPr>
            <p:cNvPr id="178" name="Picture 177"/>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10419654" y="3116322"/>
              <a:ext cx="314240" cy="262373"/>
            </a:xfrm>
            <a:prstGeom prst="rect">
              <a:avLst/>
            </a:prstGeom>
            <a:noFill/>
            <a:extLst>
              <a:ext uri="{909E8E84-426E-40DD-AFC4-6F175D3DCCD1}">
                <a14:hiddenFill xmlns:a14="http://schemas.microsoft.com/office/drawing/2010/main">
                  <a:solidFill>
                    <a:srgbClr val="FFFFFF"/>
                  </a:solidFill>
                </a14:hiddenFill>
              </a:ext>
            </a:extLst>
          </p:spPr>
        </p:pic>
        <p:sp>
          <p:nvSpPr>
            <p:cNvPr id="179" name="Rounded Rectangle 178"/>
            <p:cNvSpPr/>
            <p:nvPr/>
          </p:nvSpPr>
          <p:spPr>
            <a:xfrm>
              <a:off x="10096058" y="3591475"/>
              <a:ext cx="600221" cy="396069"/>
            </a:xfrm>
            <a:prstGeom prst="roundRect">
              <a:avLst/>
            </a:prstGeom>
            <a:solidFill>
              <a:schemeClr val="accent1"/>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122" dirty="0"/>
                <a:t>MBX</a:t>
              </a:r>
            </a:p>
          </p:txBody>
        </p:sp>
        <p:pic>
          <p:nvPicPr>
            <p:cNvPr id="180" name="Picture 179"/>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10431841" y="3875435"/>
              <a:ext cx="314240" cy="262373"/>
            </a:xfrm>
            <a:prstGeom prst="rect">
              <a:avLst/>
            </a:prstGeom>
            <a:noFill/>
            <a:extLst>
              <a:ext uri="{909E8E84-426E-40DD-AFC4-6F175D3DCCD1}">
                <a14:hiddenFill xmlns:a14="http://schemas.microsoft.com/office/drawing/2010/main">
                  <a:solidFill>
                    <a:srgbClr val="FFFFFF"/>
                  </a:solidFill>
                </a14:hiddenFill>
              </a:ext>
            </a:extLst>
          </p:spPr>
        </p:pic>
        <p:sp>
          <p:nvSpPr>
            <p:cNvPr id="181" name="TextBox 180"/>
            <p:cNvSpPr txBox="1"/>
            <p:nvPr/>
          </p:nvSpPr>
          <p:spPr>
            <a:xfrm>
              <a:off x="10058191" y="3080422"/>
              <a:ext cx="446584"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a:t>
              </a:r>
            </a:p>
          </p:txBody>
        </p:sp>
      </p:grpSp>
      <p:sp>
        <p:nvSpPr>
          <p:cNvPr id="183" name="Rounded Rectangle 182"/>
          <p:cNvSpPr/>
          <p:nvPr/>
        </p:nvSpPr>
        <p:spPr>
          <a:xfrm>
            <a:off x="10791763" y="3113409"/>
            <a:ext cx="737995" cy="2227278"/>
          </a:xfrm>
          <a:prstGeom prst="roundRect">
            <a:avLst/>
          </a:prstGeom>
          <a:solidFill>
            <a:schemeClr val="accent4"/>
          </a:solidFill>
          <a:ln>
            <a:noFill/>
          </a:ln>
          <a:effectLst>
            <a:outerShdw blurRad="50800" dist="38100" algn="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rtlCol="0" anchor="t"/>
          <a:lstStyle/>
          <a:p>
            <a:pPr algn="ctr"/>
            <a:endParaRPr lang="en-US" sz="1122" b="1" dirty="0">
              <a:latin typeface="+mj-lt"/>
            </a:endParaRPr>
          </a:p>
        </p:txBody>
      </p:sp>
      <p:sp>
        <p:nvSpPr>
          <p:cNvPr id="184" name="TextBox 183"/>
          <p:cNvSpPr txBox="1"/>
          <p:nvPr/>
        </p:nvSpPr>
        <p:spPr>
          <a:xfrm>
            <a:off x="10775969" y="3086904"/>
            <a:ext cx="619742" cy="280718"/>
          </a:xfrm>
          <a:prstGeom prst="rect">
            <a:avLst/>
          </a:prstGeom>
          <a:noFill/>
        </p:spPr>
        <p:txBody>
          <a:bodyPr wrap="square" rtlCol="0" anchor="ctr">
            <a:spAutoFit/>
          </a:bodyPr>
          <a:lstStyle/>
          <a:p>
            <a:pPr algn="ctr"/>
            <a:r>
              <a:rPr lang="en-US" sz="1224" dirty="0" smtClean="0"/>
              <a:t>DAG3</a:t>
            </a:r>
            <a:endParaRPr lang="en-US" sz="1224" dirty="0"/>
          </a:p>
        </p:txBody>
      </p:sp>
      <p:sp>
        <p:nvSpPr>
          <p:cNvPr id="185" name="Rounded Rectangle 184"/>
          <p:cNvSpPr/>
          <p:nvPr/>
        </p:nvSpPr>
        <p:spPr>
          <a:xfrm>
            <a:off x="10849016" y="3330411"/>
            <a:ext cx="600221" cy="396069"/>
          </a:xfrm>
          <a:prstGeom prst="roundRect">
            <a:avLst/>
          </a:prstGeom>
          <a:solidFill>
            <a:schemeClr val="accent1"/>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122" dirty="0"/>
              <a:t>MBX</a:t>
            </a:r>
          </a:p>
        </p:txBody>
      </p:sp>
      <p:pic>
        <p:nvPicPr>
          <p:cNvPr id="186" name="Picture 185"/>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11184799" y="3614371"/>
            <a:ext cx="314240" cy="262373"/>
          </a:xfrm>
          <a:prstGeom prst="rect">
            <a:avLst/>
          </a:prstGeom>
          <a:noFill/>
          <a:extLst>
            <a:ext uri="{909E8E84-426E-40DD-AFC4-6F175D3DCCD1}">
              <a14:hiddenFill xmlns:a14="http://schemas.microsoft.com/office/drawing/2010/main">
                <a:solidFill>
                  <a:srgbClr val="FFFFFF"/>
                </a:solidFill>
              </a14:hiddenFill>
            </a:ext>
          </a:extLst>
        </p:spPr>
      </p:pic>
      <p:sp>
        <p:nvSpPr>
          <p:cNvPr id="187" name="Rounded Rectangle 186"/>
          <p:cNvSpPr/>
          <p:nvPr/>
        </p:nvSpPr>
        <p:spPr>
          <a:xfrm>
            <a:off x="10863643" y="3962669"/>
            <a:ext cx="600221" cy="396069"/>
          </a:xfrm>
          <a:prstGeom prst="roundRect">
            <a:avLst/>
          </a:prstGeom>
          <a:solidFill>
            <a:schemeClr val="accent1"/>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122" dirty="0"/>
              <a:t>MBX</a:t>
            </a:r>
          </a:p>
        </p:txBody>
      </p:sp>
      <p:pic>
        <p:nvPicPr>
          <p:cNvPr id="188" name="Picture 187"/>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11199426" y="4246629"/>
            <a:ext cx="314240" cy="262373"/>
          </a:xfrm>
          <a:prstGeom prst="rect">
            <a:avLst/>
          </a:prstGeom>
          <a:noFill/>
          <a:extLst>
            <a:ext uri="{909E8E84-426E-40DD-AFC4-6F175D3DCCD1}">
              <a14:hiddenFill xmlns:a14="http://schemas.microsoft.com/office/drawing/2010/main">
                <a:solidFill>
                  <a:srgbClr val="FFFFFF"/>
                </a:solidFill>
              </a14:hiddenFill>
            </a:ext>
          </a:extLst>
        </p:spPr>
      </p:pic>
      <p:sp>
        <p:nvSpPr>
          <p:cNvPr id="189" name="Rounded Rectangle 188"/>
          <p:cNvSpPr/>
          <p:nvPr/>
        </p:nvSpPr>
        <p:spPr>
          <a:xfrm>
            <a:off x="10875830" y="4721782"/>
            <a:ext cx="600221" cy="396069"/>
          </a:xfrm>
          <a:prstGeom prst="roundRect">
            <a:avLst/>
          </a:prstGeom>
          <a:solidFill>
            <a:schemeClr val="accent1"/>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122" dirty="0"/>
              <a:t>MBX</a:t>
            </a:r>
          </a:p>
        </p:txBody>
      </p:sp>
      <p:pic>
        <p:nvPicPr>
          <p:cNvPr id="190" name="Picture 189"/>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11211613" y="5005742"/>
            <a:ext cx="314240" cy="262373"/>
          </a:xfrm>
          <a:prstGeom prst="rect">
            <a:avLst/>
          </a:prstGeom>
          <a:noFill/>
          <a:extLst>
            <a:ext uri="{909E8E84-426E-40DD-AFC4-6F175D3DCCD1}">
              <a14:hiddenFill xmlns:a14="http://schemas.microsoft.com/office/drawing/2010/main">
                <a:solidFill>
                  <a:srgbClr val="FFFFFF"/>
                </a:solidFill>
              </a14:hiddenFill>
            </a:ext>
          </a:extLst>
        </p:spPr>
      </p:pic>
      <p:sp>
        <p:nvSpPr>
          <p:cNvPr id="191" name="TextBox 190"/>
          <p:cNvSpPr txBox="1"/>
          <p:nvPr/>
        </p:nvSpPr>
        <p:spPr>
          <a:xfrm>
            <a:off x="10837963" y="4210729"/>
            <a:ext cx="446584"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a:t>
            </a:r>
          </a:p>
        </p:txBody>
      </p:sp>
      <p:cxnSp>
        <p:nvCxnSpPr>
          <p:cNvPr id="203" name="Straight Connector 202"/>
          <p:cNvCxnSpPr>
            <a:endCxn id="185" idx="1"/>
          </p:cNvCxnSpPr>
          <p:nvPr/>
        </p:nvCxnSpPr>
        <p:spPr>
          <a:xfrm>
            <a:off x="8822319" y="3121984"/>
            <a:ext cx="2026697" cy="406462"/>
          </a:xfrm>
          <a:prstGeom prst="line">
            <a:avLst/>
          </a:prstGeom>
          <a:ln w="25400" cap="sq">
            <a:solidFill>
              <a:schemeClr val="bg1"/>
            </a:solidFill>
            <a:prstDash val="sysDot"/>
            <a:miter lim="800000"/>
          </a:ln>
        </p:spPr>
        <p:style>
          <a:lnRef idx="1">
            <a:schemeClr val="accent1"/>
          </a:lnRef>
          <a:fillRef idx="0">
            <a:schemeClr val="accent1"/>
          </a:fillRef>
          <a:effectRef idx="0">
            <a:schemeClr val="accent1"/>
          </a:effectRef>
          <a:fontRef idx="minor">
            <a:schemeClr val="tx1"/>
          </a:fontRef>
        </p:style>
      </p:cxnSp>
      <p:grpSp>
        <p:nvGrpSpPr>
          <p:cNvPr id="36" name="Group 35"/>
          <p:cNvGrpSpPr/>
          <p:nvPr/>
        </p:nvGrpSpPr>
        <p:grpSpPr>
          <a:xfrm>
            <a:off x="9924923" y="1807622"/>
            <a:ext cx="753789" cy="2253783"/>
            <a:chOff x="9996197" y="1956597"/>
            <a:chExt cx="753789" cy="2253783"/>
          </a:xfrm>
        </p:grpSpPr>
        <p:sp>
          <p:nvSpPr>
            <p:cNvPr id="160" name="Rounded Rectangle 159"/>
            <p:cNvSpPr/>
            <p:nvPr/>
          </p:nvSpPr>
          <p:spPr>
            <a:xfrm>
              <a:off x="10011991" y="1983102"/>
              <a:ext cx="737995" cy="2227278"/>
            </a:xfrm>
            <a:prstGeom prst="roundRect">
              <a:avLst/>
            </a:prstGeom>
            <a:solidFill>
              <a:schemeClr val="accent4"/>
            </a:solidFill>
            <a:ln>
              <a:noFill/>
            </a:ln>
            <a:effectLst>
              <a:outerShdw blurRad="50800" dist="38100" algn="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rtlCol="0" anchor="t"/>
            <a:lstStyle/>
            <a:p>
              <a:pPr algn="ctr"/>
              <a:endParaRPr lang="en-US" sz="1122" b="1" dirty="0">
                <a:latin typeface="+mj-lt"/>
              </a:endParaRPr>
            </a:p>
          </p:txBody>
        </p:sp>
        <p:sp>
          <p:nvSpPr>
            <p:cNvPr id="163" name="TextBox 162"/>
            <p:cNvSpPr txBox="1"/>
            <p:nvPr/>
          </p:nvSpPr>
          <p:spPr>
            <a:xfrm>
              <a:off x="9996197" y="1956597"/>
              <a:ext cx="619742" cy="280718"/>
            </a:xfrm>
            <a:prstGeom prst="rect">
              <a:avLst/>
            </a:prstGeom>
            <a:noFill/>
          </p:spPr>
          <p:txBody>
            <a:bodyPr wrap="square" rtlCol="0" anchor="ctr">
              <a:spAutoFit/>
            </a:bodyPr>
            <a:lstStyle/>
            <a:p>
              <a:pPr algn="ctr"/>
              <a:r>
                <a:rPr lang="en-US" sz="1224" dirty="0" smtClean="0"/>
                <a:t>DAG1</a:t>
              </a:r>
              <a:endParaRPr lang="en-US" sz="1224" dirty="0"/>
            </a:p>
          </p:txBody>
        </p:sp>
        <p:sp>
          <p:nvSpPr>
            <p:cNvPr id="164" name="Rounded Rectangle 163"/>
            <p:cNvSpPr/>
            <p:nvPr/>
          </p:nvSpPr>
          <p:spPr>
            <a:xfrm>
              <a:off x="10069244" y="2200104"/>
              <a:ext cx="600221" cy="396069"/>
            </a:xfrm>
            <a:prstGeom prst="roundRect">
              <a:avLst/>
            </a:prstGeom>
            <a:solidFill>
              <a:schemeClr val="accent1"/>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122" dirty="0"/>
                <a:t>MBX</a:t>
              </a:r>
            </a:p>
          </p:txBody>
        </p:sp>
        <p:pic>
          <p:nvPicPr>
            <p:cNvPr id="165" name="Picture 164"/>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10405027" y="2484064"/>
              <a:ext cx="314240" cy="262373"/>
            </a:xfrm>
            <a:prstGeom prst="rect">
              <a:avLst/>
            </a:prstGeom>
            <a:noFill/>
            <a:extLst>
              <a:ext uri="{909E8E84-426E-40DD-AFC4-6F175D3DCCD1}">
                <a14:hiddenFill xmlns:a14="http://schemas.microsoft.com/office/drawing/2010/main">
                  <a:solidFill>
                    <a:srgbClr val="FFFFFF"/>
                  </a:solidFill>
                </a14:hiddenFill>
              </a:ext>
            </a:extLst>
          </p:spPr>
        </p:pic>
        <p:sp>
          <p:nvSpPr>
            <p:cNvPr id="166" name="Rounded Rectangle 165"/>
            <p:cNvSpPr/>
            <p:nvPr/>
          </p:nvSpPr>
          <p:spPr>
            <a:xfrm>
              <a:off x="10083871" y="2832362"/>
              <a:ext cx="600221" cy="396069"/>
            </a:xfrm>
            <a:prstGeom prst="roundRect">
              <a:avLst/>
            </a:prstGeom>
            <a:solidFill>
              <a:schemeClr val="accent1"/>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122" dirty="0"/>
                <a:t>MBX</a:t>
              </a:r>
            </a:p>
          </p:txBody>
        </p:sp>
        <p:pic>
          <p:nvPicPr>
            <p:cNvPr id="167" name="Picture 166"/>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10419654" y="3116322"/>
              <a:ext cx="314240" cy="262373"/>
            </a:xfrm>
            <a:prstGeom prst="rect">
              <a:avLst/>
            </a:prstGeom>
            <a:noFill/>
            <a:extLst>
              <a:ext uri="{909E8E84-426E-40DD-AFC4-6F175D3DCCD1}">
                <a14:hiddenFill xmlns:a14="http://schemas.microsoft.com/office/drawing/2010/main">
                  <a:solidFill>
                    <a:srgbClr val="FFFFFF"/>
                  </a:solidFill>
                </a14:hiddenFill>
              </a:ext>
            </a:extLst>
          </p:spPr>
        </p:pic>
        <p:sp>
          <p:nvSpPr>
            <p:cNvPr id="168" name="Rounded Rectangle 167"/>
            <p:cNvSpPr/>
            <p:nvPr/>
          </p:nvSpPr>
          <p:spPr>
            <a:xfrm>
              <a:off x="10096058" y="3591475"/>
              <a:ext cx="600221" cy="396069"/>
            </a:xfrm>
            <a:prstGeom prst="roundRect">
              <a:avLst/>
            </a:prstGeom>
            <a:solidFill>
              <a:schemeClr val="accent1"/>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122" dirty="0"/>
                <a:t>MBX</a:t>
              </a:r>
            </a:p>
          </p:txBody>
        </p:sp>
        <p:pic>
          <p:nvPicPr>
            <p:cNvPr id="170" name="Picture 169"/>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10431841" y="3875435"/>
              <a:ext cx="314240" cy="262373"/>
            </a:xfrm>
            <a:prstGeom prst="rect">
              <a:avLst/>
            </a:prstGeom>
            <a:noFill/>
            <a:extLst>
              <a:ext uri="{909E8E84-426E-40DD-AFC4-6F175D3DCCD1}">
                <a14:hiddenFill xmlns:a14="http://schemas.microsoft.com/office/drawing/2010/main">
                  <a:solidFill>
                    <a:srgbClr val="FFFFFF"/>
                  </a:solidFill>
                </a14:hiddenFill>
              </a:ext>
            </a:extLst>
          </p:spPr>
        </p:pic>
        <p:sp>
          <p:nvSpPr>
            <p:cNvPr id="171" name="TextBox 170"/>
            <p:cNvSpPr txBox="1"/>
            <p:nvPr/>
          </p:nvSpPr>
          <p:spPr>
            <a:xfrm>
              <a:off x="10058191" y="3080422"/>
              <a:ext cx="446584"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a:t>
              </a:r>
            </a:p>
          </p:txBody>
        </p:sp>
      </p:grpSp>
      <p:sp>
        <p:nvSpPr>
          <p:cNvPr id="113" name="Straight Connector 1024003"/>
          <p:cNvSpPr>
            <a:spLocks noChangeShapeType="1"/>
          </p:cNvSpPr>
          <p:nvPr/>
        </p:nvSpPr>
        <p:spPr bwMode="auto">
          <a:xfrm>
            <a:off x="6414051" y="2613508"/>
            <a:ext cx="1311451" cy="15018"/>
          </a:xfrm>
          <a:prstGeom prst="line">
            <a:avLst/>
          </a:prstGeom>
          <a:ln w="25400" cap="sq">
            <a:solidFill>
              <a:schemeClr val="tx1"/>
            </a:solidFill>
            <a:prstDash val="solid"/>
            <a:miter lim="800000"/>
            <a:headEnd type="none" w="med" len="med"/>
            <a:tailEnd type="none" w="med" len="med"/>
          </a:ln>
          <a:effectLst/>
        </p:spPr>
        <p:style>
          <a:lnRef idx="3">
            <a:schemeClr val="dk1"/>
          </a:lnRef>
          <a:fillRef idx="0">
            <a:schemeClr val="dk1"/>
          </a:fillRef>
          <a:effectRef idx="2">
            <a:schemeClr val="dk1"/>
          </a:effectRef>
          <a:fontRef idx="minor">
            <a:schemeClr val="tx1"/>
          </a:fontRef>
        </p:style>
        <p:txBody>
          <a:bodyPr/>
          <a:lstStyle/>
          <a:p>
            <a:endParaRPr lang="en-US" sz="1836" dirty="0">
              <a:ln>
                <a:solidFill>
                  <a:schemeClr val="accent3"/>
                </a:solidFill>
              </a:ln>
            </a:endParaRPr>
          </a:p>
        </p:txBody>
      </p:sp>
      <p:cxnSp>
        <p:nvCxnSpPr>
          <p:cNvPr id="116" name="Straight Connector 115"/>
          <p:cNvCxnSpPr/>
          <p:nvPr/>
        </p:nvCxnSpPr>
        <p:spPr>
          <a:xfrm>
            <a:off x="8778529" y="4411652"/>
            <a:ext cx="1208387" cy="113009"/>
          </a:xfrm>
          <a:prstGeom prst="line">
            <a:avLst/>
          </a:prstGeom>
          <a:ln w="25400" cap="sq">
            <a:solidFill>
              <a:schemeClr val="bg1"/>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a:endCxn id="166" idx="1"/>
          </p:cNvCxnSpPr>
          <p:nvPr/>
        </p:nvCxnSpPr>
        <p:spPr>
          <a:xfrm>
            <a:off x="8822319" y="2820365"/>
            <a:ext cx="1190278" cy="61057"/>
          </a:xfrm>
          <a:prstGeom prst="line">
            <a:avLst/>
          </a:prstGeom>
          <a:ln w="25400" cap="sq">
            <a:solidFill>
              <a:schemeClr val="bg1"/>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a:endCxn id="164" idx="1"/>
          </p:cNvCxnSpPr>
          <p:nvPr/>
        </p:nvCxnSpPr>
        <p:spPr>
          <a:xfrm flipV="1">
            <a:off x="8822319" y="2249164"/>
            <a:ext cx="1175651" cy="348298"/>
          </a:xfrm>
          <a:prstGeom prst="line">
            <a:avLst/>
          </a:prstGeom>
          <a:ln w="25400" cap="sq">
            <a:solidFill>
              <a:schemeClr val="bg1"/>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a:endCxn id="187" idx="1"/>
          </p:cNvCxnSpPr>
          <p:nvPr/>
        </p:nvCxnSpPr>
        <p:spPr>
          <a:xfrm>
            <a:off x="8838113" y="3890097"/>
            <a:ext cx="2025530" cy="270607"/>
          </a:xfrm>
          <a:prstGeom prst="line">
            <a:avLst/>
          </a:prstGeom>
          <a:ln w="25400" cap="sq">
            <a:solidFill>
              <a:schemeClr val="bg1"/>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a:endCxn id="168" idx="1"/>
          </p:cNvCxnSpPr>
          <p:nvPr/>
        </p:nvCxnSpPr>
        <p:spPr>
          <a:xfrm flipV="1">
            <a:off x="8838113" y="3640535"/>
            <a:ext cx="1186671" cy="4701"/>
          </a:xfrm>
          <a:prstGeom prst="line">
            <a:avLst/>
          </a:prstGeom>
          <a:ln w="25400" cap="sq">
            <a:solidFill>
              <a:schemeClr val="bg1"/>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a:endCxn id="177" idx="1"/>
          </p:cNvCxnSpPr>
          <p:nvPr/>
        </p:nvCxnSpPr>
        <p:spPr>
          <a:xfrm>
            <a:off x="8822319" y="4559872"/>
            <a:ext cx="1190277" cy="580302"/>
          </a:xfrm>
          <a:prstGeom prst="line">
            <a:avLst/>
          </a:prstGeom>
          <a:ln w="25400" cap="sq">
            <a:solidFill>
              <a:schemeClr val="bg1"/>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a:endCxn id="179" idx="1"/>
          </p:cNvCxnSpPr>
          <p:nvPr/>
        </p:nvCxnSpPr>
        <p:spPr>
          <a:xfrm>
            <a:off x="8822319" y="4740091"/>
            <a:ext cx="1202464" cy="1159196"/>
          </a:xfrm>
          <a:prstGeom prst="line">
            <a:avLst/>
          </a:prstGeom>
          <a:ln w="25400" cap="sq">
            <a:solidFill>
              <a:schemeClr val="bg1"/>
            </a:solidFill>
            <a:prstDash val="sysDot"/>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9136428"/>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ectangle 94"/>
          <p:cNvSpPr/>
          <p:nvPr/>
        </p:nvSpPr>
        <p:spPr>
          <a:xfrm>
            <a:off x="7584609" y="1763617"/>
            <a:ext cx="4229247" cy="45744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chemeClr val="accent3"/>
              </a:solidFill>
            </a:endParaRPr>
          </a:p>
        </p:txBody>
      </p:sp>
      <p:cxnSp>
        <p:nvCxnSpPr>
          <p:cNvPr id="142" name="Straight Connector 141"/>
          <p:cNvCxnSpPr>
            <a:endCxn id="189" idx="1"/>
          </p:cNvCxnSpPr>
          <p:nvPr/>
        </p:nvCxnSpPr>
        <p:spPr>
          <a:xfrm>
            <a:off x="8804209" y="3986865"/>
            <a:ext cx="2071621" cy="932952"/>
          </a:xfrm>
          <a:prstGeom prst="line">
            <a:avLst/>
          </a:prstGeom>
          <a:ln w="25400" cap="sq">
            <a:solidFill>
              <a:schemeClr val="bg1"/>
            </a:solidFill>
            <a:prstDash val="sysDot"/>
            <a:miter lim="800000"/>
          </a:ln>
        </p:spPr>
        <p:style>
          <a:lnRef idx="1">
            <a:schemeClr val="accent1"/>
          </a:lnRef>
          <a:fillRef idx="0">
            <a:schemeClr val="accent1"/>
          </a:fillRef>
          <a:effectRef idx="0">
            <a:schemeClr val="accent1"/>
          </a:effectRef>
          <a:fontRef idx="minor">
            <a:schemeClr val="tx1"/>
          </a:fontRef>
        </p:style>
      </p:cxnSp>
      <p:pic>
        <p:nvPicPr>
          <p:cNvPr id="42"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729631" y="2292503"/>
            <a:ext cx="720320" cy="64201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565541" y="1763617"/>
            <a:ext cx="4903351" cy="45744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pic>
        <p:nvPicPr>
          <p:cNvPr id="50"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855766" y="2065259"/>
            <a:ext cx="1585894" cy="886443"/>
          </a:xfrm>
          <a:prstGeom prst="rect">
            <a:avLst/>
          </a:prstGeom>
          <a:noFill/>
          <a:extLst>
            <a:ext uri="{909E8E84-426E-40DD-AFC4-6F175D3DCCD1}">
              <a14:hiddenFill xmlns:a14="http://schemas.microsoft.com/office/drawing/2010/main">
                <a:solidFill>
                  <a:srgbClr val="FFFFFF"/>
                </a:solidFill>
              </a14:hiddenFill>
            </a:ext>
          </a:extLst>
        </p:spPr>
      </p:pic>
      <p:sp>
        <p:nvSpPr>
          <p:cNvPr id="51" name="Rounded Rectangle 50"/>
          <p:cNvSpPr/>
          <p:nvPr/>
        </p:nvSpPr>
        <p:spPr>
          <a:xfrm>
            <a:off x="3805996" y="1919750"/>
            <a:ext cx="1704997" cy="1278824"/>
          </a:xfrm>
          <a:prstGeom prst="roundRect">
            <a:avLst/>
          </a:prstGeom>
          <a:solidFill>
            <a:schemeClr val="tx1">
              <a:alpha val="55000"/>
            </a:schemeClr>
          </a:solidFill>
          <a:ln w="25400" cap="flat">
            <a:solidFill>
              <a:schemeClr val="bg1"/>
            </a:solidFill>
            <a:prstDash val="sysDot"/>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grpSp>
        <p:nvGrpSpPr>
          <p:cNvPr id="39" name="Group 38"/>
          <p:cNvGrpSpPr/>
          <p:nvPr/>
        </p:nvGrpSpPr>
        <p:grpSpPr>
          <a:xfrm>
            <a:off x="11279554" y="1846623"/>
            <a:ext cx="478810" cy="514986"/>
            <a:chOff x="10198669" y="4593658"/>
            <a:chExt cx="1245380" cy="1339475"/>
          </a:xfrm>
        </p:grpSpPr>
        <p:grpSp>
          <p:nvGrpSpPr>
            <p:cNvPr id="7" name="Group 6"/>
            <p:cNvGrpSpPr/>
            <p:nvPr/>
          </p:nvGrpSpPr>
          <p:grpSpPr>
            <a:xfrm>
              <a:off x="10353743" y="4593658"/>
              <a:ext cx="992872" cy="855924"/>
              <a:chOff x="5328067" y="1285340"/>
              <a:chExt cx="1098835" cy="947272"/>
            </a:xfrm>
          </p:grpSpPr>
          <p:sp>
            <p:nvSpPr>
              <p:cNvPr id="8" name="Isosceles Triangle 7"/>
              <p:cNvSpPr/>
              <p:nvPr/>
            </p:nvSpPr>
            <p:spPr bwMode="auto">
              <a:xfrm>
                <a:off x="5328067" y="1285340"/>
                <a:ext cx="1098835" cy="947272"/>
              </a:xfrm>
              <a:prstGeom prst="triangle">
                <a:avLst/>
              </a:prstGeom>
              <a:no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46630" tIns="46630" rIns="46630" bIns="4663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932290" fontAlgn="base">
                  <a:spcBef>
                    <a:spcPct val="0"/>
                  </a:spcBef>
                  <a:spcAft>
                    <a:spcPct val="0"/>
                  </a:spcAft>
                </a:pPr>
                <a:endParaRPr lang="en-US" sz="2244" dirty="0">
                  <a:solidFill>
                    <a:schemeClr val="tx1"/>
                  </a:solidFill>
                  <a:ea typeface="Segoe UI" pitchFamily="34" charset="0"/>
                  <a:cs typeface="Segoe UI" pitchFamily="34" charset="0"/>
                </a:endParaRPr>
              </a:p>
            </p:txBody>
          </p:sp>
          <p:grpSp>
            <p:nvGrpSpPr>
              <p:cNvPr id="9" name="Group 8"/>
              <p:cNvGrpSpPr/>
              <p:nvPr/>
            </p:nvGrpSpPr>
            <p:grpSpPr>
              <a:xfrm>
                <a:off x="5478232" y="1601909"/>
                <a:ext cx="798505" cy="542221"/>
                <a:chOff x="5486400" y="1637624"/>
                <a:chExt cx="798505" cy="542221"/>
              </a:xfrm>
            </p:grpSpPr>
            <p:sp>
              <p:nvSpPr>
                <p:cNvPr id="10" name="Rectangle 9"/>
                <p:cNvSpPr/>
                <p:nvPr/>
              </p:nvSpPr>
              <p:spPr bwMode="auto">
                <a:xfrm>
                  <a:off x="5617116" y="1855540"/>
                  <a:ext cx="222428" cy="9956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46630" tIns="46630" rIns="46630" bIns="4663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932290" fontAlgn="base">
                    <a:spcBef>
                      <a:spcPct val="0"/>
                    </a:spcBef>
                    <a:spcAft>
                      <a:spcPct val="0"/>
                    </a:spcAft>
                  </a:pPr>
                  <a:endParaRPr lang="en-US" sz="2244" dirty="0">
                    <a:solidFill>
                      <a:schemeClr val="tx1"/>
                    </a:solidFill>
                    <a:ea typeface="Segoe UI" pitchFamily="34" charset="0"/>
                    <a:cs typeface="Segoe UI" pitchFamily="34" charset="0"/>
                  </a:endParaRPr>
                </a:p>
              </p:txBody>
            </p:sp>
            <p:sp>
              <p:nvSpPr>
                <p:cNvPr id="11" name="Rectangle 10"/>
                <p:cNvSpPr/>
                <p:nvPr/>
              </p:nvSpPr>
              <p:spPr bwMode="auto">
                <a:xfrm>
                  <a:off x="5907887" y="1855541"/>
                  <a:ext cx="222428" cy="9956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46630" tIns="46630" rIns="46630" bIns="4663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932290" fontAlgn="base">
                    <a:spcBef>
                      <a:spcPct val="0"/>
                    </a:spcBef>
                    <a:spcAft>
                      <a:spcPct val="0"/>
                    </a:spcAft>
                  </a:pPr>
                  <a:endParaRPr lang="en-US" sz="2244" dirty="0">
                    <a:solidFill>
                      <a:schemeClr val="tx1"/>
                    </a:solidFill>
                    <a:ea typeface="Segoe UI" pitchFamily="34" charset="0"/>
                    <a:cs typeface="Segoe UI" pitchFamily="34" charset="0"/>
                  </a:endParaRPr>
                </a:p>
              </p:txBody>
            </p:sp>
            <p:sp>
              <p:nvSpPr>
                <p:cNvPr id="12" name="Rectangle 11"/>
                <p:cNvSpPr/>
                <p:nvPr/>
              </p:nvSpPr>
              <p:spPr bwMode="auto">
                <a:xfrm>
                  <a:off x="5486400" y="2080282"/>
                  <a:ext cx="176698" cy="9956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46630" tIns="46630" rIns="46630" bIns="4663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932290" fontAlgn="base">
                    <a:spcBef>
                      <a:spcPct val="0"/>
                    </a:spcBef>
                    <a:spcAft>
                      <a:spcPct val="0"/>
                    </a:spcAft>
                  </a:pPr>
                  <a:endParaRPr lang="en-US" sz="2244" dirty="0">
                    <a:solidFill>
                      <a:schemeClr val="tx1"/>
                    </a:solidFill>
                    <a:ea typeface="Segoe UI" pitchFamily="34" charset="0"/>
                    <a:cs typeface="Segoe UI" pitchFamily="34" charset="0"/>
                  </a:endParaRPr>
                </a:p>
              </p:txBody>
            </p:sp>
            <p:sp>
              <p:nvSpPr>
                <p:cNvPr id="13" name="Rectangle 12"/>
                <p:cNvSpPr/>
                <p:nvPr/>
              </p:nvSpPr>
              <p:spPr bwMode="auto">
                <a:xfrm>
                  <a:off x="5693669" y="2080282"/>
                  <a:ext cx="176698" cy="9956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46630" tIns="46630" rIns="46630" bIns="4663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932290" fontAlgn="base">
                    <a:spcBef>
                      <a:spcPct val="0"/>
                    </a:spcBef>
                    <a:spcAft>
                      <a:spcPct val="0"/>
                    </a:spcAft>
                  </a:pPr>
                  <a:endParaRPr lang="en-US" sz="2244" dirty="0">
                    <a:solidFill>
                      <a:schemeClr val="tx1"/>
                    </a:solidFill>
                    <a:ea typeface="Segoe UI" pitchFamily="34" charset="0"/>
                    <a:cs typeface="Segoe UI" pitchFamily="34" charset="0"/>
                  </a:endParaRPr>
                </a:p>
              </p:txBody>
            </p:sp>
            <p:sp>
              <p:nvSpPr>
                <p:cNvPr id="14" name="Rectangle 13"/>
                <p:cNvSpPr/>
                <p:nvPr/>
              </p:nvSpPr>
              <p:spPr bwMode="auto">
                <a:xfrm>
                  <a:off x="5900938" y="2080282"/>
                  <a:ext cx="176698" cy="9956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46630" tIns="46630" rIns="46630" bIns="4663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932290" fontAlgn="base">
                    <a:spcBef>
                      <a:spcPct val="0"/>
                    </a:spcBef>
                    <a:spcAft>
                      <a:spcPct val="0"/>
                    </a:spcAft>
                  </a:pPr>
                  <a:endParaRPr lang="en-US" sz="2244" dirty="0">
                    <a:solidFill>
                      <a:schemeClr val="tx1"/>
                    </a:solidFill>
                    <a:ea typeface="Segoe UI" pitchFamily="34" charset="0"/>
                    <a:cs typeface="Segoe UI" pitchFamily="34" charset="0"/>
                  </a:endParaRPr>
                </a:p>
              </p:txBody>
            </p:sp>
            <p:sp>
              <p:nvSpPr>
                <p:cNvPr id="15" name="Rectangle 14"/>
                <p:cNvSpPr/>
                <p:nvPr/>
              </p:nvSpPr>
              <p:spPr bwMode="auto">
                <a:xfrm>
                  <a:off x="6108207" y="2080282"/>
                  <a:ext cx="176698" cy="9956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46630" tIns="46630" rIns="46630" bIns="4663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932290" fontAlgn="base">
                    <a:spcBef>
                      <a:spcPct val="0"/>
                    </a:spcBef>
                    <a:spcAft>
                      <a:spcPct val="0"/>
                    </a:spcAft>
                  </a:pPr>
                  <a:endParaRPr lang="en-US" sz="2244" dirty="0">
                    <a:solidFill>
                      <a:schemeClr val="tx1"/>
                    </a:solidFill>
                    <a:ea typeface="Segoe UI" pitchFamily="34" charset="0"/>
                    <a:cs typeface="Segoe UI" pitchFamily="34" charset="0"/>
                  </a:endParaRPr>
                </a:p>
              </p:txBody>
            </p:sp>
            <p:sp>
              <p:nvSpPr>
                <p:cNvPr id="16" name="Rectangle 15"/>
                <p:cNvSpPr/>
                <p:nvPr/>
              </p:nvSpPr>
              <p:spPr bwMode="auto">
                <a:xfrm>
                  <a:off x="5766270" y="1637624"/>
                  <a:ext cx="222428" cy="9956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46630" tIns="46630" rIns="46630" bIns="4663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932290" fontAlgn="base">
                    <a:spcBef>
                      <a:spcPct val="0"/>
                    </a:spcBef>
                    <a:spcAft>
                      <a:spcPct val="0"/>
                    </a:spcAft>
                  </a:pPr>
                  <a:endParaRPr lang="en-US" sz="2244" dirty="0">
                    <a:solidFill>
                      <a:schemeClr val="tx1"/>
                    </a:solidFill>
                    <a:ea typeface="Segoe UI" pitchFamily="34" charset="0"/>
                    <a:cs typeface="Segoe UI" pitchFamily="34" charset="0"/>
                  </a:endParaRPr>
                </a:p>
              </p:txBody>
            </p:sp>
            <p:cxnSp>
              <p:nvCxnSpPr>
                <p:cNvPr id="17" name="Straight Connector 16"/>
                <p:cNvCxnSpPr/>
                <p:nvPr/>
              </p:nvCxnSpPr>
              <p:spPr>
                <a:xfrm>
                  <a:off x="5877484" y="1686326"/>
                  <a:ext cx="0" cy="95671"/>
                </a:xfrm>
                <a:prstGeom prst="line">
                  <a:avLst/>
                </a:prstGeom>
                <a:ln w="63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728329" y="1783858"/>
                  <a:ext cx="290772" cy="0"/>
                </a:xfrm>
                <a:prstGeom prst="line">
                  <a:avLst/>
                </a:prstGeom>
                <a:ln w="63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5574749" y="1918147"/>
                  <a:ext cx="207269" cy="176329"/>
                  <a:chOff x="5574749" y="1918147"/>
                  <a:chExt cx="207269" cy="176329"/>
                </a:xfrm>
              </p:grpSpPr>
              <p:cxnSp>
                <p:nvCxnSpPr>
                  <p:cNvPr id="27" name="Straight Connector 26"/>
                  <p:cNvCxnSpPr/>
                  <p:nvPr/>
                </p:nvCxnSpPr>
                <p:spPr>
                  <a:xfrm>
                    <a:off x="5728329" y="1918147"/>
                    <a:ext cx="0" cy="86974"/>
                  </a:xfrm>
                  <a:prstGeom prst="line">
                    <a:avLst/>
                  </a:prstGeom>
                  <a:ln w="6350" cap="sq">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5574750" y="2007502"/>
                    <a:ext cx="207268" cy="0"/>
                  </a:xfrm>
                  <a:prstGeom prst="line">
                    <a:avLst/>
                  </a:prstGeom>
                  <a:ln w="63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574749" y="2007502"/>
                    <a:ext cx="0" cy="86974"/>
                  </a:xfrm>
                  <a:prstGeom prst="line">
                    <a:avLst/>
                  </a:prstGeom>
                  <a:ln w="6350" cap="sq">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782018" y="2007502"/>
                    <a:ext cx="0" cy="86974"/>
                  </a:xfrm>
                  <a:prstGeom prst="line">
                    <a:avLst/>
                  </a:prstGeom>
                  <a:ln w="6350" cap="sq">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flipH="1">
                  <a:off x="5988698" y="1918147"/>
                  <a:ext cx="207269" cy="176329"/>
                  <a:chOff x="5574749" y="1918147"/>
                  <a:chExt cx="207269" cy="176329"/>
                </a:xfrm>
              </p:grpSpPr>
              <p:cxnSp>
                <p:nvCxnSpPr>
                  <p:cNvPr id="23" name="Straight Connector 22"/>
                  <p:cNvCxnSpPr/>
                  <p:nvPr/>
                </p:nvCxnSpPr>
                <p:spPr>
                  <a:xfrm>
                    <a:off x="5728329" y="1918147"/>
                    <a:ext cx="0" cy="86974"/>
                  </a:xfrm>
                  <a:prstGeom prst="line">
                    <a:avLst/>
                  </a:prstGeom>
                  <a:ln w="6350" cap="sq">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574750" y="2007502"/>
                    <a:ext cx="207268" cy="0"/>
                  </a:xfrm>
                  <a:prstGeom prst="line">
                    <a:avLst/>
                  </a:prstGeom>
                  <a:ln w="63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574749" y="2007502"/>
                    <a:ext cx="0" cy="86974"/>
                  </a:xfrm>
                  <a:prstGeom prst="line">
                    <a:avLst/>
                  </a:prstGeom>
                  <a:ln w="6350" cap="sq">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782018" y="2007502"/>
                    <a:ext cx="0" cy="86974"/>
                  </a:xfrm>
                  <a:prstGeom prst="line">
                    <a:avLst/>
                  </a:prstGeom>
                  <a:ln w="6350" cap="sq">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21" name="Straight Connector 20"/>
                <p:cNvCxnSpPr/>
                <p:nvPr/>
              </p:nvCxnSpPr>
              <p:spPr>
                <a:xfrm>
                  <a:off x="5728330" y="1783858"/>
                  <a:ext cx="0" cy="86974"/>
                </a:xfrm>
                <a:prstGeom prst="line">
                  <a:avLst/>
                </a:prstGeom>
                <a:ln w="6350" cap="sq">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019101" y="1783858"/>
                  <a:ext cx="0" cy="86974"/>
                </a:xfrm>
                <a:prstGeom prst="line">
                  <a:avLst/>
                </a:prstGeom>
                <a:ln w="6350" cap="sq">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grpSp>
        <p:sp>
          <p:nvSpPr>
            <p:cNvPr id="31" name="TextBox 30"/>
            <p:cNvSpPr txBox="1"/>
            <p:nvPr/>
          </p:nvSpPr>
          <p:spPr>
            <a:xfrm>
              <a:off x="10198669" y="5516738"/>
              <a:ext cx="1245380" cy="416395"/>
            </a:xfrm>
            <a:prstGeom prst="rect">
              <a:avLst/>
            </a:prstGeom>
            <a:noFill/>
          </p:spPr>
          <p:txBody>
            <a:bodyPr wrap="square" lIns="0" tIns="0" rIns="0" bIns="0" rtlCol="0">
              <a:spAutoFit/>
            </a:bodyPr>
            <a:lstStyle/>
            <a:p>
              <a:pPr algn="ctr" defTabSz="699455"/>
              <a:r>
                <a:rPr lang="en-US" sz="1020" spc="-54" dirty="0"/>
                <a:t>AD</a:t>
              </a:r>
            </a:p>
          </p:txBody>
        </p:sp>
      </p:grpSp>
      <p:pic>
        <p:nvPicPr>
          <p:cNvPr id="32" name="Picture 31"/>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839107" y="5655028"/>
            <a:ext cx="601450" cy="38699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839107" y="5044278"/>
            <a:ext cx="643528" cy="49255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4010873" y="4560877"/>
            <a:ext cx="194781" cy="32518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666706" y="2292503"/>
            <a:ext cx="720320" cy="642011"/>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720759" y="4929734"/>
            <a:ext cx="720320" cy="64201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4108262" y="3676550"/>
            <a:ext cx="250751" cy="641646"/>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3839107" y="3676550"/>
            <a:ext cx="250753" cy="64164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4990445" y="2628526"/>
            <a:ext cx="279510" cy="19183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4368709" y="2644821"/>
            <a:ext cx="279510" cy="191839"/>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4710935" y="2412623"/>
            <a:ext cx="279510" cy="191839"/>
          </a:xfrm>
          <a:prstGeom prst="rect">
            <a:avLst/>
          </a:prstGeom>
          <a:noFill/>
          <a:extLst>
            <a:ext uri="{909E8E84-426E-40DD-AFC4-6F175D3DCCD1}">
              <a14:hiddenFill xmlns:a14="http://schemas.microsoft.com/office/drawing/2010/main">
                <a:solidFill>
                  <a:srgbClr val="FFFFFF"/>
                </a:solidFill>
              </a14:hiddenFill>
            </a:ext>
          </a:extLst>
        </p:spPr>
      </p:pic>
      <p:grpSp>
        <p:nvGrpSpPr>
          <p:cNvPr id="101" name="Group 100"/>
          <p:cNvGrpSpPr/>
          <p:nvPr/>
        </p:nvGrpSpPr>
        <p:grpSpPr>
          <a:xfrm>
            <a:off x="2565541" y="4499506"/>
            <a:ext cx="1210889" cy="1583226"/>
            <a:chOff x="2260518" y="4282689"/>
            <a:chExt cx="1187254" cy="1552323"/>
          </a:xfrm>
        </p:grpSpPr>
        <p:sp>
          <p:nvSpPr>
            <p:cNvPr id="56" name="Rectangle 1024013"/>
            <p:cNvSpPr>
              <a:spLocks noChangeArrowheads="1"/>
            </p:cNvSpPr>
            <p:nvPr/>
          </p:nvSpPr>
          <p:spPr bwMode="gray">
            <a:xfrm>
              <a:off x="2549405" y="4802341"/>
              <a:ext cx="898367" cy="469099"/>
            </a:xfrm>
            <a:prstGeom prst="rect">
              <a:avLst/>
            </a:prstGeom>
            <a:noFill/>
            <a:ln w="9525">
              <a:noFill/>
              <a:miter lim="800000"/>
              <a:headEnd/>
              <a:tailEnd/>
            </a:ln>
          </p:spPr>
          <p:txBody>
            <a:bodyPr wrap="square" lIns="93256" tIns="46628" rIns="93256" bIns="46628" anchor="ctr">
              <a:spAutoFit/>
            </a:bodyPr>
            <a:lstStyle/>
            <a:p>
              <a:pPr algn="r" eaLnBrk="1" hangingPunct="1">
                <a:lnSpc>
                  <a:spcPct val="100000"/>
                </a:lnSpc>
                <a:spcBef>
                  <a:spcPct val="0"/>
                </a:spcBef>
              </a:pPr>
              <a:r>
                <a:rPr lang="en-US" sz="1224" dirty="0"/>
                <a:t>Web</a:t>
              </a:r>
            </a:p>
            <a:p>
              <a:pPr algn="r" eaLnBrk="1" hangingPunct="1">
                <a:lnSpc>
                  <a:spcPct val="100000"/>
                </a:lnSpc>
                <a:spcBef>
                  <a:spcPct val="0"/>
                </a:spcBef>
              </a:pPr>
              <a:r>
                <a:rPr lang="en-US" sz="1224" dirty="0"/>
                <a:t> browser</a:t>
              </a:r>
            </a:p>
          </p:txBody>
        </p:sp>
        <p:sp>
          <p:nvSpPr>
            <p:cNvPr id="62" name="Rectangle 1024013"/>
            <p:cNvSpPr>
              <a:spLocks noChangeArrowheads="1"/>
            </p:cNvSpPr>
            <p:nvPr/>
          </p:nvSpPr>
          <p:spPr bwMode="gray">
            <a:xfrm>
              <a:off x="2260518" y="5365913"/>
              <a:ext cx="1187253" cy="469099"/>
            </a:xfrm>
            <a:prstGeom prst="rect">
              <a:avLst/>
            </a:prstGeom>
            <a:noFill/>
            <a:ln w="9525">
              <a:noFill/>
              <a:miter lim="800000"/>
              <a:headEnd/>
              <a:tailEnd/>
            </a:ln>
          </p:spPr>
          <p:txBody>
            <a:bodyPr wrap="square" lIns="93256" tIns="46628" rIns="93256" bIns="46628" anchor="ctr">
              <a:spAutoFit/>
            </a:bodyPr>
            <a:lstStyle/>
            <a:p>
              <a:pPr algn="r" eaLnBrk="1" hangingPunct="1">
                <a:lnSpc>
                  <a:spcPct val="100000"/>
                </a:lnSpc>
                <a:spcBef>
                  <a:spcPct val="0"/>
                </a:spcBef>
              </a:pPr>
              <a:r>
                <a:rPr lang="en-US" sz="1224" dirty="0"/>
                <a:t>Outlook </a:t>
              </a:r>
            </a:p>
            <a:p>
              <a:pPr algn="r" eaLnBrk="1" hangingPunct="1">
                <a:lnSpc>
                  <a:spcPct val="100000"/>
                </a:lnSpc>
                <a:spcBef>
                  <a:spcPct val="0"/>
                </a:spcBef>
              </a:pPr>
              <a:r>
                <a:rPr lang="en-US" sz="1224" dirty="0"/>
                <a:t>(remote user)</a:t>
              </a:r>
            </a:p>
          </p:txBody>
        </p:sp>
        <p:sp>
          <p:nvSpPr>
            <p:cNvPr id="63" name="Rectangle 1024013"/>
            <p:cNvSpPr>
              <a:spLocks noChangeArrowheads="1"/>
            </p:cNvSpPr>
            <p:nvPr/>
          </p:nvSpPr>
          <p:spPr bwMode="gray">
            <a:xfrm>
              <a:off x="2743200" y="4282689"/>
              <a:ext cx="704572" cy="469099"/>
            </a:xfrm>
            <a:prstGeom prst="rect">
              <a:avLst/>
            </a:prstGeom>
            <a:noFill/>
            <a:ln w="9525">
              <a:noFill/>
              <a:miter lim="800000"/>
              <a:headEnd/>
              <a:tailEnd/>
            </a:ln>
          </p:spPr>
          <p:txBody>
            <a:bodyPr wrap="square" lIns="93256" tIns="46628" rIns="93256" bIns="46628" anchor="ctr">
              <a:spAutoFit/>
            </a:bodyPr>
            <a:lstStyle/>
            <a:p>
              <a:pPr algn="r" eaLnBrk="1" hangingPunct="1">
                <a:lnSpc>
                  <a:spcPct val="100000"/>
                </a:lnSpc>
                <a:spcBef>
                  <a:spcPct val="0"/>
                </a:spcBef>
              </a:pPr>
              <a:r>
                <a:rPr lang="en-US" sz="1224" dirty="0"/>
                <a:t>Mobile </a:t>
              </a:r>
            </a:p>
            <a:p>
              <a:pPr algn="r" eaLnBrk="1" hangingPunct="1">
                <a:lnSpc>
                  <a:spcPct val="100000"/>
                </a:lnSpc>
                <a:spcBef>
                  <a:spcPct val="0"/>
                </a:spcBef>
              </a:pPr>
              <a:r>
                <a:rPr lang="en-US" sz="1224" dirty="0"/>
                <a:t>phone</a:t>
              </a:r>
            </a:p>
          </p:txBody>
        </p:sp>
      </p:grpSp>
      <p:cxnSp>
        <p:nvCxnSpPr>
          <p:cNvPr id="64" name="Straight Connector 63"/>
          <p:cNvCxnSpPr/>
          <p:nvPr/>
        </p:nvCxnSpPr>
        <p:spPr>
          <a:xfrm flipH="1" flipV="1">
            <a:off x="4440557" y="4723468"/>
            <a:ext cx="1164485" cy="459694"/>
          </a:xfrm>
          <a:prstGeom prst="line">
            <a:avLst/>
          </a:prstGeom>
          <a:ln w="25400" cap="sq">
            <a:solidFill>
              <a:schemeClr val="bg1"/>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6082874" y="4705950"/>
            <a:ext cx="2695655" cy="3254"/>
          </a:xfrm>
          <a:prstGeom prst="line">
            <a:avLst/>
          </a:prstGeom>
          <a:ln w="25400" cap="sq">
            <a:solidFill>
              <a:schemeClr val="bg1"/>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4451102" y="5284577"/>
            <a:ext cx="1153940" cy="31414"/>
          </a:xfrm>
          <a:prstGeom prst="line">
            <a:avLst/>
          </a:prstGeom>
          <a:ln w="25400" cap="sq">
            <a:solidFill>
              <a:schemeClr val="bg1"/>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8603140" y="4929734"/>
            <a:ext cx="0" cy="359300"/>
          </a:xfrm>
          <a:prstGeom prst="line">
            <a:avLst/>
          </a:prstGeom>
          <a:ln w="25400" cap="sq">
            <a:solidFill>
              <a:schemeClr val="bg1"/>
            </a:solidFill>
            <a:prstDash val="sysDot"/>
            <a:miter lim="800000"/>
          </a:ln>
        </p:spPr>
        <p:style>
          <a:lnRef idx="1">
            <a:schemeClr val="accent1"/>
          </a:lnRef>
          <a:fillRef idx="0">
            <a:schemeClr val="accent1"/>
          </a:fillRef>
          <a:effectRef idx="0">
            <a:schemeClr val="accent1"/>
          </a:effectRef>
          <a:fontRef idx="minor">
            <a:schemeClr val="tx1"/>
          </a:fontRef>
        </p:style>
      </p:cxnSp>
      <p:grpSp>
        <p:nvGrpSpPr>
          <p:cNvPr id="122" name="Group 121"/>
          <p:cNvGrpSpPr/>
          <p:nvPr/>
        </p:nvGrpSpPr>
        <p:grpSpPr>
          <a:xfrm>
            <a:off x="7670019" y="5328258"/>
            <a:ext cx="1564958" cy="826307"/>
            <a:chOff x="6779352" y="5135282"/>
            <a:chExt cx="1534412" cy="810178"/>
          </a:xfrm>
        </p:grpSpPr>
        <p:grpSp>
          <p:nvGrpSpPr>
            <p:cNvPr id="110" name="Group 109"/>
            <p:cNvGrpSpPr/>
            <p:nvPr/>
          </p:nvGrpSpPr>
          <p:grpSpPr>
            <a:xfrm>
              <a:off x="6872473" y="5135282"/>
              <a:ext cx="1243477" cy="491273"/>
              <a:chOff x="6324600" y="5257800"/>
              <a:chExt cx="1243477" cy="491273"/>
            </a:xfrm>
          </p:grpSpPr>
          <p:pic>
            <p:nvPicPr>
              <p:cNvPr id="47" name="Picture 46"/>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324600" y="5369632"/>
                <a:ext cx="589710" cy="379441"/>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937110" y="5257800"/>
                <a:ext cx="630967" cy="482944"/>
              </a:xfrm>
              <a:prstGeom prst="rect">
                <a:avLst/>
              </a:prstGeom>
              <a:noFill/>
              <a:extLst>
                <a:ext uri="{909E8E84-426E-40DD-AFC4-6F175D3DCCD1}">
                  <a14:hiddenFill xmlns:a14="http://schemas.microsoft.com/office/drawing/2010/main">
                    <a:solidFill>
                      <a:srgbClr val="FFFFFF"/>
                    </a:solidFill>
                  </a14:hiddenFill>
                </a:ext>
              </a:extLst>
            </p:spPr>
          </p:pic>
        </p:grpSp>
        <p:sp>
          <p:nvSpPr>
            <p:cNvPr id="78" name="Rectangle 1024013"/>
            <p:cNvSpPr>
              <a:spLocks noChangeArrowheads="1"/>
            </p:cNvSpPr>
            <p:nvPr/>
          </p:nvSpPr>
          <p:spPr bwMode="gray">
            <a:xfrm>
              <a:off x="6779352" y="5664746"/>
              <a:ext cx="1534412" cy="280714"/>
            </a:xfrm>
            <a:prstGeom prst="rect">
              <a:avLst/>
            </a:prstGeom>
            <a:noFill/>
            <a:ln w="9525">
              <a:noFill/>
              <a:miter lim="800000"/>
              <a:headEnd/>
              <a:tailEnd/>
            </a:ln>
          </p:spPr>
          <p:txBody>
            <a:bodyPr wrap="square" lIns="93256" tIns="46628" rIns="93256" bIns="46628" anchor="ctr">
              <a:spAutoFit/>
            </a:bodyPr>
            <a:lstStyle/>
            <a:p>
              <a:pPr algn="ctr" eaLnBrk="1" hangingPunct="1">
                <a:lnSpc>
                  <a:spcPct val="100000"/>
                </a:lnSpc>
                <a:spcBef>
                  <a:spcPct val="0"/>
                </a:spcBef>
              </a:pPr>
              <a:r>
                <a:rPr lang="en-US" sz="1122" b="1" dirty="0"/>
                <a:t>Outlook</a:t>
              </a:r>
              <a:r>
                <a:rPr lang="en-US" sz="1224" dirty="0"/>
                <a:t> (local user)</a:t>
              </a:r>
            </a:p>
          </p:txBody>
        </p:sp>
      </p:grpSp>
      <p:sp>
        <p:nvSpPr>
          <p:cNvPr id="84" name="Straight Connector 1024003"/>
          <p:cNvSpPr>
            <a:spLocks noChangeShapeType="1"/>
          </p:cNvSpPr>
          <p:nvPr/>
        </p:nvSpPr>
        <p:spPr bwMode="auto">
          <a:xfrm flipH="1" flipV="1">
            <a:off x="4108263" y="3234804"/>
            <a:ext cx="0" cy="376976"/>
          </a:xfrm>
          <a:prstGeom prst="line">
            <a:avLst/>
          </a:prstGeom>
          <a:ln w="25400" cap="sq">
            <a:solidFill>
              <a:schemeClr val="tx1"/>
            </a:solidFill>
            <a:prstDash val="sysDash"/>
            <a:miter lim="800000"/>
            <a:headEnd/>
            <a:tailEnd/>
          </a:ln>
          <a:effectLst/>
        </p:spPr>
        <p:style>
          <a:lnRef idx="3">
            <a:schemeClr val="dk1"/>
          </a:lnRef>
          <a:fillRef idx="0">
            <a:schemeClr val="dk1"/>
          </a:fillRef>
          <a:effectRef idx="2">
            <a:schemeClr val="dk1"/>
          </a:effectRef>
          <a:fontRef idx="minor">
            <a:schemeClr val="tx1"/>
          </a:fontRef>
        </p:style>
        <p:txBody>
          <a:bodyPr/>
          <a:lstStyle/>
          <a:p>
            <a:endParaRPr lang="en-US" sz="1836" dirty="0">
              <a:ln>
                <a:solidFill>
                  <a:schemeClr val="accent3"/>
                </a:solidFill>
              </a:ln>
            </a:endParaRPr>
          </a:p>
        </p:txBody>
      </p:sp>
      <p:sp>
        <p:nvSpPr>
          <p:cNvPr id="85" name="Rectangle 1024013"/>
          <p:cNvSpPr>
            <a:spLocks noChangeArrowheads="1"/>
          </p:cNvSpPr>
          <p:nvPr/>
        </p:nvSpPr>
        <p:spPr bwMode="gray">
          <a:xfrm>
            <a:off x="2924523" y="3569863"/>
            <a:ext cx="851907" cy="670573"/>
          </a:xfrm>
          <a:prstGeom prst="rect">
            <a:avLst/>
          </a:prstGeom>
          <a:noFill/>
          <a:ln w="9525">
            <a:noFill/>
            <a:miter lim="800000"/>
            <a:headEnd/>
            <a:tailEnd/>
          </a:ln>
        </p:spPr>
        <p:txBody>
          <a:bodyPr wrap="square" lIns="93256" tIns="46628" rIns="93256" bIns="46628" anchor="ctr">
            <a:spAutoFit/>
          </a:bodyPr>
          <a:lstStyle/>
          <a:p>
            <a:pPr algn="r" eaLnBrk="1" hangingPunct="1">
              <a:lnSpc>
                <a:spcPct val="100000"/>
              </a:lnSpc>
              <a:spcBef>
                <a:spcPct val="0"/>
              </a:spcBef>
            </a:pPr>
            <a:r>
              <a:rPr lang="en-US" sz="1224" dirty="0"/>
              <a:t>External</a:t>
            </a:r>
          </a:p>
          <a:p>
            <a:pPr algn="r" eaLnBrk="1" hangingPunct="1">
              <a:lnSpc>
                <a:spcPct val="100000"/>
              </a:lnSpc>
              <a:spcBef>
                <a:spcPct val="0"/>
              </a:spcBef>
            </a:pPr>
            <a:r>
              <a:rPr lang="en-US" sz="1224" dirty="0"/>
              <a:t>SMTP</a:t>
            </a:r>
            <a:r>
              <a:rPr lang="en-US" sz="1224"/>
              <a:t/>
            </a:r>
            <a:br>
              <a:rPr lang="en-US" sz="1224"/>
            </a:br>
            <a:r>
              <a:rPr lang="en-US" sz="1224" smtClean="0"/>
              <a:t>servers</a:t>
            </a:r>
            <a:endParaRPr lang="en-US" sz="1224" dirty="0"/>
          </a:p>
        </p:txBody>
      </p:sp>
      <p:sp>
        <p:nvSpPr>
          <p:cNvPr id="87" name="Straight Connector 1024003"/>
          <p:cNvSpPr>
            <a:spLocks noChangeShapeType="1"/>
          </p:cNvSpPr>
          <p:nvPr/>
        </p:nvSpPr>
        <p:spPr bwMode="auto">
          <a:xfrm>
            <a:off x="4451103" y="3827422"/>
            <a:ext cx="1575763" cy="0"/>
          </a:xfrm>
          <a:prstGeom prst="line">
            <a:avLst/>
          </a:prstGeom>
          <a:ln w="25400" cap="sq">
            <a:solidFill>
              <a:schemeClr val="tx1"/>
            </a:solidFill>
            <a:prstDash val="sysDash"/>
            <a:miter lim="800000"/>
            <a:headEnd/>
            <a:tailEnd/>
          </a:ln>
          <a:effectLst/>
        </p:spPr>
        <p:style>
          <a:lnRef idx="3">
            <a:schemeClr val="dk1"/>
          </a:lnRef>
          <a:fillRef idx="0">
            <a:schemeClr val="dk1"/>
          </a:fillRef>
          <a:effectRef idx="2">
            <a:schemeClr val="dk1"/>
          </a:effectRef>
          <a:fontRef idx="minor">
            <a:schemeClr val="tx1"/>
          </a:fontRef>
        </p:style>
        <p:txBody>
          <a:bodyPr/>
          <a:lstStyle/>
          <a:p>
            <a:endParaRPr lang="en-US" sz="1836" dirty="0">
              <a:ln>
                <a:solidFill>
                  <a:schemeClr val="accent3"/>
                </a:solidFill>
              </a:ln>
            </a:endParaRPr>
          </a:p>
        </p:txBody>
      </p:sp>
      <p:sp>
        <p:nvSpPr>
          <p:cNvPr id="92" name="Rectangle 1024013"/>
          <p:cNvSpPr>
            <a:spLocks noChangeArrowheads="1"/>
          </p:cNvSpPr>
          <p:nvPr/>
        </p:nvSpPr>
        <p:spPr bwMode="gray">
          <a:xfrm>
            <a:off x="2412833" y="2378039"/>
            <a:ext cx="1418803" cy="470937"/>
          </a:xfrm>
          <a:prstGeom prst="rect">
            <a:avLst/>
          </a:prstGeom>
          <a:noFill/>
          <a:ln w="9525">
            <a:noFill/>
            <a:miter lim="800000"/>
            <a:headEnd/>
            <a:tailEnd/>
          </a:ln>
        </p:spPr>
        <p:txBody>
          <a:bodyPr wrap="square" lIns="93256" tIns="46628" rIns="93256" bIns="46628" anchor="ctr">
            <a:spAutoFit/>
          </a:bodyPr>
          <a:lstStyle/>
          <a:p>
            <a:pPr algn="r" eaLnBrk="1" hangingPunct="1">
              <a:lnSpc>
                <a:spcPct val="100000"/>
              </a:lnSpc>
              <a:spcBef>
                <a:spcPct val="0"/>
              </a:spcBef>
            </a:pPr>
            <a:r>
              <a:rPr lang="en-US" sz="1224" dirty="0" smtClean="0">
                <a:solidFill>
                  <a:srgbClr val="FFFFFF"/>
                </a:solidFill>
              </a:rPr>
              <a:t>Exchange Online Protection</a:t>
            </a:r>
            <a:endParaRPr lang="en-US" sz="1224" dirty="0">
              <a:solidFill>
                <a:srgbClr val="FFFFFF"/>
              </a:solidFill>
            </a:endParaRPr>
          </a:p>
        </p:txBody>
      </p:sp>
      <p:sp>
        <p:nvSpPr>
          <p:cNvPr id="93" name="Rectangle 1024012"/>
          <p:cNvSpPr>
            <a:spLocks noChangeArrowheads="1"/>
          </p:cNvSpPr>
          <p:nvPr/>
        </p:nvSpPr>
        <p:spPr bwMode="gray">
          <a:xfrm>
            <a:off x="7587542" y="1787362"/>
            <a:ext cx="2822096" cy="382304"/>
          </a:xfrm>
          <a:prstGeom prst="rect">
            <a:avLst/>
          </a:prstGeom>
          <a:noFill/>
          <a:ln w="9525">
            <a:noFill/>
            <a:miter lim="800000"/>
            <a:headEnd/>
            <a:tailEnd/>
          </a:ln>
        </p:spPr>
        <p:txBody>
          <a:bodyPr lIns="93256" tIns="46628" rIns="93256" bIns="46628" anchor="ctr">
            <a:spAutoFit/>
          </a:bodyPr>
          <a:lstStyle/>
          <a:p>
            <a:pPr eaLnBrk="1" hangingPunct="1">
              <a:lnSpc>
                <a:spcPct val="100000"/>
              </a:lnSpc>
              <a:spcBef>
                <a:spcPct val="0"/>
              </a:spcBef>
            </a:pPr>
            <a:r>
              <a:rPr lang="en-US" sz="1836" dirty="0"/>
              <a:t>Enterprise Network</a:t>
            </a:r>
          </a:p>
        </p:txBody>
      </p:sp>
      <p:cxnSp>
        <p:nvCxnSpPr>
          <p:cNvPr id="108" name="Straight Connector 107"/>
          <p:cNvCxnSpPr/>
          <p:nvPr/>
        </p:nvCxnSpPr>
        <p:spPr>
          <a:xfrm flipH="1">
            <a:off x="4508466" y="5442317"/>
            <a:ext cx="1096576" cy="391138"/>
          </a:xfrm>
          <a:prstGeom prst="line">
            <a:avLst/>
          </a:prstGeom>
          <a:ln w="25400" cap="sq">
            <a:solidFill>
              <a:schemeClr val="bg1"/>
            </a:solidFill>
            <a:prstDash val="sysDot"/>
            <a:miter lim="800000"/>
          </a:ln>
        </p:spPr>
        <p:style>
          <a:lnRef idx="1">
            <a:schemeClr val="accent1"/>
          </a:lnRef>
          <a:fillRef idx="0">
            <a:schemeClr val="accent1"/>
          </a:fillRef>
          <a:effectRef idx="0">
            <a:schemeClr val="accent1"/>
          </a:effectRef>
          <a:fontRef idx="minor">
            <a:schemeClr val="tx1"/>
          </a:fontRef>
        </p:style>
      </p:cxnSp>
      <p:sp>
        <p:nvSpPr>
          <p:cNvPr id="111" name="Straight Connector 1024003"/>
          <p:cNvSpPr>
            <a:spLocks noChangeShapeType="1"/>
          </p:cNvSpPr>
          <p:nvPr/>
        </p:nvSpPr>
        <p:spPr bwMode="auto">
          <a:xfrm flipH="1" flipV="1">
            <a:off x="6026866" y="3037277"/>
            <a:ext cx="0" cy="790146"/>
          </a:xfrm>
          <a:prstGeom prst="line">
            <a:avLst/>
          </a:prstGeom>
          <a:ln w="25400" cap="sq">
            <a:solidFill>
              <a:schemeClr val="tx1"/>
            </a:solidFill>
            <a:prstDash val="sysDash"/>
            <a:miter lim="800000"/>
            <a:headEnd/>
            <a:tailEnd/>
          </a:ln>
          <a:effectLst/>
        </p:spPr>
        <p:style>
          <a:lnRef idx="3">
            <a:schemeClr val="dk1"/>
          </a:lnRef>
          <a:fillRef idx="0">
            <a:schemeClr val="dk1"/>
          </a:fillRef>
          <a:effectRef idx="2">
            <a:schemeClr val="dk1"/>
          </a:effectRef>
          <a:fontRef idx="minor">
            <a:schemeClr val="tx1"/>
          </a:fontRef>
        </p:style>
        <p:txBody>
          <a:bodyPr/>
          <a:lstStyle/>
          <a:p>
            <a:endParaRPr lang="en-US" sz="1836" dirty="0">
              <a:ln>
                <a:solidFill>
                  <a:schemeClr val="accent3"/>
                </a:solidFill>
              </a:ln>
            </a:endParaRPr>
          </a:p>
        </p:txBody>
      </p:sp>
      <p:sp>
        <p:nvSpPr>
          <p:cNvPr id="112" name="Straight Connector 1024003"/>
          <p:cNvSpPr>
            <a:spLocks noChangeShapeType="1"/>
          </p:cNvSpPr>
          <p:nvPr/>
        </p:nvSpPr>
        <p:spPr bwMode="auto">
          <a:xfrm>
            <a:off x="5561963" y="2613508"/>
            <a:ext cx="77718" cy="0"/>
          </a:xfrm>
          <a:prstGeom prst="line">
            <a:avLst/>
          </a:prstGeom>
          <a:ln w="25400" cap="sq">
            <a:solidFill>
              <a:schemeClr val="tx1"/>
            </a:solidFill>
            <a:prstDash val="solid"/>
            <a:miter lim="800000"/>
            <a:headEnd/>
            <a:tailEnd/>
          </a:ln>
          <a:effectLst/>
        </p:spPr>
        <p:style>
          <a:lnRef idx="3">
            <a:schemeClr val="dk1"/>
          </a:lnRef>
          <a:fillRef idx="0">
            <a:schemeClr val="dk1"/>
          </a:fillRef>
          <a:effectRef idx="2">
            <a:schemeClr val="dk1"/>
          </a:effectRef>
          <a:fontRef idx="minor">
            <a:schemeClr val="tx1"/>
          </a:fontRef>
        </p:style>
        <p:txBody>
          <a:bodyPr/>
          <a:lstStyle/>
          <a:p>
            <a:r>
              <a:rPr lang="en-US" sz="1836" dirty="0">
                <a:ln>
                  <a:solidFill>
                    <a:schemeClr val="accent3"/>
                  </a:solidFill>
                </a:ln>
              </a:rPr>
              <a:t> </a:t>
            </a:r>
          </a:p>
        </p:txBody>
      </p:sp>
      <p:sp>
        <p:nvSpPr>
          <p:cNvPr id="140" name="Straight Connector 1024003"/>
          <p:cNvSpPr>
            <a:spLocks noChangeShapeType="1"/>
          </p:cNvSpPr>
          <p:nvPr/>
        </p:nvSpPr>
        <p:spPr bwMode="auto">
          <a:xfrm>
            <a:off x="8475974" y="2613508"/>
            <a:ext cx="52292" cy="0"/>
          </a:xfrm>
          <a:prstGeom prst="line">
            <a:avLst/>
          </a:prstGeom>
          <a:ln w="25400" cap="sq">
            <a:solidFill>
              <a:schemeClr val="tx1"/>
            </a:solidFill>
            <a:prstDash val="solid"/>
            <a:miter lim="800000"/>
            <a:headEnd/>
            <a:tailEnd/>
          </a:ln>
          <a:effectLst/>
        </p:spPr>
        <p:style>
          <a:lnRef idx="3">
            <a:schemeClr val="dk1"/>
          </a:lnRef>
          <a:fillRef idx="0">
            <a:schemeClr val="dk1"/>
          </a:fillRef>
          <a:effectRef idx="2">
            <a:schemeClr val="dk1"/>
          </a:effectRef>
          <a:fontRef idx="minor">
            <a:schemeClr val="tx1"/>
          </a:fontRef>
        </p:style>
        <p:txBody>
          <a:bodyPr/>
          <a:lstStyle/>
          <a:p>
            <a:endParaRPr lang="en-US" sz="1836" dirty="0">
              <a:ln>
                <a:solidFill>
                  <a:schemeClr val="accent3"/>
                </a:solidFill>
              </a:ln>
            </a:endParaRPr>
          </a:p>
        </p:txBody>
      </p:sp>
      <p:cxnSp>
        <p:nvCxnSpPr>
          <p:cNvPr id="147" name="Straight Connector 146"/>
          <p:cNvCxnSpPr/>
          <p:nvPr/>
        </p:nvCxnSpPr>
        <p:spPr>
          <a:xfrm>
            <a:off x="6082873" y="4709204"/>
            <a:ext cx="0" cy="179075"/>
          </a:xfrm>
          <a:prstGeom prst="line">
            <a:avLst/>
          </a:prstGeom>
          <a:ln w="25400" cap="sq">
            <a:solidFill>
              <a:schemeClr val="bg1"/>
            </a:solidFill>
            <a:prstDash val="sysDot"/>
            <a:miter lim="800000"/>
          </a:ln>
        </p:spPr>
        <p:style>
          <a:lnRef idx="1">
            <a:schemeClr val="accent1"/>
          </a:lnRef>
          <a:fillRef idx="0">
            <a:schemeClr val="accent1"/>
          </a:fillRef>
          <a:effectRef idx="0">
            <a:schemeClr val="accent1"/>
          </a:effectRef>
          <a:fontRef idx="minor">
            <a:schemeClr val="tx1"/>
          </a:fontRef>
        </p:style>
      </p:cxnSp>
      <p:sp>
        <p:nvSpPr>
          <p:cNvPr id="115" name="Rounded Rectangle 114"/>
          <p:cNvSpPr/>
          <p:nvPr/>
        </p:nvSpPr>
        <p:spPr>
          <a:xfrm rot="16200000">
            <a:off x="7383782" y="3452004"/>
            <a:ext cx="2602447" cy="274627"/>
          </a:xfrm>
          <a:prstGeom prst="roundRect">
            <a:avLst/>
          </a:prstGeom>
          <a:ln/>
        </p:spPr>
        <p:style>
          <a:lnRef idx="0">
            <a:schemeClr val="dk1"/>
          </a:lnRef>
          <a:fillRef idx="3">
            <a:schemeClr val="dk1"/>
          </a:fillRef>
          <a:effectRef idx="3">
            <a:schemeClr val="dk1"/>
          </a:effectRef>
          <a:fontRef idx="minor">
            <a:schemeClr val="lt1"/>
          </a:fontRef>
        </p:style>
        <p:txBody>
          <a:bodyPr rtlCol="0" anchor="ctr"/>
          <a:lstStyle/>
          <a:p>
            <a:pPr algn="ctr"/>
            <a:r>
              <a:rPr lang="en-US" sz="1200" dirty="0" smtClean="0"/>
              <a:t>Load Balancer</a:t>
            </a:r>
            <a:endParaRPr lang="en-US" sz="1200" dirty="0"/>
          </a:p>
        </p:txBody>
      </p:sp>
      <p:sp>
        <p:nvSpPr>
          <p:cNvPr id="3" name="Title 2"/>
          <p:cNvSpPr>
            <a:spLocks noGrp="1"/>
          </p:cNvSpPr>
          <p:nvPr>
            <p:ph type="title"/>
          </p:nvPr>
        </p:nvSpPr>
        <p:spPr/>
        <p:txBody>
          <a:bodyPr/>
          <a:lstStyle/>
          <a:p>
            <a:r>
              <a:rPr lang="en-US" dirty="0"/>
              <a:t>Exchange </a:t>
            </a:r>
            <a:r>
              <a:rPr lang="en-US" dirty="0" smtClean="0"/>
              <a:t>2016 </a:t>
            </a:r>
            <a:r>
              <a:rPr lang="en-US" dirty="0"/>
              <a:t>S</a:t>
            </a:r>
            <a:r>
              <a:rPr lang="en-US" dirty="0" smtClean="0"/>
              <a:t>erver </a:t>
            </a:r>
            <a:r>
              <a:rPr lang="en-US" dirty="0"/>
              <a:t>R</a:t>
            </a:r>
            <a:r>
              <a:rPr lang="en-US" dirty="0" smtClean="0"/>
              <a:t>ole </a:t>
            </a:r>
            <a:r>
              <a:rPr lang="en-US" dirty="0"/>
              <a:t>A</a:t>
            </a:r>
            <a:r>
              <a:rPr lang="en-US" dirty="0" smtClean="0"/>
              <a:t>rchitecture</a:t>
            </a:r>
            <a:endParaRPr lang="en-US" dirty="0"/>
          </a:p>
        </p:txBody>
      </p:sp>
      <p:grpSp>
        <p:nvGrpSpPr>
          <p:cNvPr id="172" name="Group 171"/>
          <p:cNvGrpSpPr/>
          <p:nvPr/>
        </p:nvGrpSpPr>
        <p:grpSpPr>
          <a:xfrm>
            <a:off x="9924922" y="4066374"/>
            <a:ext cx="753789" cy="2253783"/>
            <a:chOff x="9996197" y="1956597"/>
            <a:chExt cx="753789" cy="2253783"/>
          </a:xfrm>
        </p:grpSpPr>
        <p:sp>
          <p:nvSpPr>
            <p:cNvPr id="173" name="Rounded Rectangle 172"/>
            <p:cNvSpPr/>
            <p:nvPr/>
          </p:nvSpPr>
          <p:spPr>
            <a:xfrm>
              <a:off x="10011991" y="1983102"/>
              <a:ext cx="737995" cy="2227278"/>
            </a:xfrm>
            <a:prstGeom prst="roundRect">
              <a:avLst/>
            </a:prstGeom>
            <a:solidFill>
              <a:schemeClr val="accent4"/>
            </a:solidFill>
            <a:ln>
              <a:noFill/>
            </a:ln>
            <a:effectLst>
              <a:outerShdw blurRad="50800" dist="38100" algn="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rtlCol="0" anchor="t"/>
            <a:lstStyle/>
            <a:p>
              <a:pPr algn="ctr"/>
              <a:endParaRPr lang="en-US" sz="1122" b="1" dirty="0">
                <a:latin typeface="+mj-lt"/>
              </a:endParaRPr>
            </a:p>
          </p:txBody>
        </p:sp>
        <p:sp>
          <p:nvSpPr>
            <p:cNvPr id="174" name="TextBox 173"/>
            <p:cNvSpPr txBox="1"/>
            <p:nvPr/>
          </p:nvSpPr>
          <p:spPr>
            <a:xfrm>
              <a:off x="9996197" y="1956597"/>
              <a:ext cx="619742" cy="280718"/>
            </a:xfrm>
            <a:prstGeom prst="rect">
              <a:avLst/>
            </a:prstGeom>
            <a:noFill/>
          </p:spPr>
          <p:txBody>
            <a:bodyPr wrap="square" rtlCol="0" anchor="ctr">
              <a:spAutoFit/>
            </a:bodyPr>
            <a:lstStyle/>
            <a:p>
              <a:pPr algn="ctr"/>
              <a:r>
                <a:rPr lang="en-US" sz="1224" dirty="0" smtClean="0"/>
                <a:t>DAG2</a:t>
              </a:r>
              <a:endParaRPr lang="en-US" sz="1224" dirty="0"/>
            </a:p>
          </p:txBody>
        </p:sp>
        <p:sp>
          <p:nvSpPr>
            <p:cNvPr id="175" name="Rounded Rectangle 174"/>
            <p:cNvSpPr/>
            <p:nvPr/>
          </p:nvSpPr>
          <p:spPr>
            <a:xfrm>
              <a:off x="10069244" y="2200104"/>
              <a:ext cx="600221" cy="396069"/>
            </a:xfrm>
            <a:prstGeom prst="roundRect">
              <a:avLst/>
            </a:prstGeom>
            <a:solidFill>
              <a:schemeClr val="accent1"/>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122" dirty="0"/>
                <a:t>MBX</a:t>
              </a:r>
            </a:p>
          </p:txBody>
        </p:sp>
        <p:pic>
          <p:nvPicPr>
            <p:cNvPr id="176" name="Picture 175"/>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10405027" y="2484064"/>
              <a:ext cx="314240" cy="262373"/>
            </a:xfrm>
            <a:prstGeom prst="rect">
              <a:avLst/>
            </a:prstGeom>
            <a:noFill/>
            <a:extLst>
              <a:ext uri="{909E8E84-426E-40DD-AFC4-6F175D3DCCD1}">
                <a14:hiddenFill xmlns:a14="http://schemas.microsoft.com/office/drawing/2010/main">
                  <a:solidFill>
                    <a:srgbClr val="FFFFFF"/>
                  </a:solidFill>
                </a14:hiddenFill>
              </a:ext>
            </a:extLst>
          </p:spPr>
        </p:pic>
        <p:sp>
          <p:nvSpPr>
            <p:cNvPr id="177" name="Rounded Rectangle 176"/>
            <p:cNvSpPr/>
            <p:nvPr/>
          </p:nvSpPr>
          <p:spPr>
            <a:xfrm>
              <a:off x="10083871" y="2832362"/>
              <a:ext cx="600221" cy="396069"/>
            </a:xfrm>
            <a:prstGeom prst="roundRect">
              <a:avLst/>
            </a:prstGeom>
            <a:solidFill>
              <a:schemeClr val="accent1"/>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122" dirty="0"/>
                <a:t>MBX</a:t>
              </a:r>
            </a:p>
          </p:txBody>
        </p:sp>
        <p:pic>
          <p:nvPicPr>
            <p:cNvPr id="178" name="Picture 177"/>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10419654" y="3116322"/>
              <a:ext cx="314240" cy="262373"/>
            </a:xfrm>
            <a:prstGeom prst="rect">
              <a:avLst/>
            </a:prstGeom>
            <a:noFill/>
            <a:extLst>
              <a:ext uri="{909E8E84-426E-40DD-AFC4-6F175D3DCCD1}">
                <a14:hiddenFill xmlns:a14="http://schemas.microsoft.com/office/drawing/2010/main">
                  <a:solidFill>
                    <a:srgbClr val="FFFFFF"/>
                  </a:solidFill>
                </a14:hiddenFill>
              </a:ext>
            </a:extLst>
          </p:spPr>
        </p:pic>
        <p:sp>
          <p:nvSpPr>
            <p:cNvPr id="179" name="Rounded Rectangle 178"/>
            <p:cNvSpPr/>
            <p:nvPr/>
          </p:nvSpPr>
          <p:spPr>
            <a:xfrm>
              <a:off x="10096058" y="3591475"/>
              <a:ext cx="600221" cy="396069"/>
            </a:xfrm>
            <a:prstGeom prst="roundRect">
              <a:avLst/>
            </a:prstGeom>
            <a:solidFill>
              <a:schemeClr val="accent1"/>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122" dirty="0"/>
                <a:t>MBX</a:t>
              </a:r>
            </a:p>
          </p:txBody>
        </p:sp>
        <p:pic>
          <p:nvPicPr>
            <p:cNvPr id="180" name="Picture 179"/>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10431841" y="3875435"/>
              <a:ext cx="314240" cy="262373"/>
            </a:xfrm>
            <a:prstGeom prst="rect">
              <a:avLst/>
            </a:prstGeom>
            <a:noFill/>
            <a:extLst>
              <a:ext uri="{909E8E84-426E-40DD-AFC4-6F175D3DCCD1}">
                <a14:hiddenFill xmlns:a14="http://schemas.microsoft.com/office/drawing/2010/main">
                  <a:solidFill>
                    <a:srgbClr val="FFFFFF"/>
                  </a:solidFill>
                </a14:hiddenFill>
              </a:ext>
            </a:extLst>
          </p:spPr>
        </p:pic>
        <p:sp>
          <p:nvSpPr>
            <p:cNvPr id="181" name="TextBox 180"/>
            <p:cNvSpPr txBox="1"/>
            <p:nvPr/>
          </p:nvSpPr>
          <p:spPr>
            <a:xfrm>
              <a:off x="10058191" y="3080422"/>
              <a:ext cx="446584"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a:t>
              </a:r>
            </a:p>
          </p:txBody>
        </p:sp>
      </p:grpSp>
      <p:sp>
        <p:nvSpPr>
          <p:cNvPr id="183" name="Rounded Rectangle 182"/>
          <p:cNvSpPr/>
          <p:nvPr/>
        </p:nvSpPr>
        <p:spPr>
          <a:xfrm>
            <a:off x="10791763" y="3113409"/>
            <a:ext cx="737995" cy="2227278"/>
          </a:xfrm>
          <a:prstGeom prst="roundRect">
            <a:avLst/>
          </a:prstGeom>
          <a:solidFill>
            <a:schemeClr val="accent4"/>
          </a:solidFill>
          <a:ln>
            <a:noFill/>
          </a:ln>
          <a:effectLst>
            <a:outerShdw blurRad="50800" dist="38100" algn="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rtlCol="0" anchor="t"/>
          <a:lstStyle/>
          <a:p>
            <a:pPr algn="ctr"/>
            <a:endParaRPr lang="en-US" sz="1122" b="1" dirty="0">
              <a:latin typeface="+mj-lt"/>
            </a:endParaRPr>
          </a:p>
        </p:txBody>
      </p:sp>
      <p:sp>
        <p:nvSpPr>
          <p:cNvPr id="184" name="TextBox 183"/>
          <p:cNvSpPr txBox="1"/>
          <p:nvPr/>
        </p:nvSpPr>
        <p:spPr>
          <a:xfrm>
            <a:off x="10775969" y="3086904"/>
            <a:ext cx="619742" cy="280718"/>
          </a:xfrm>
          <a:prstGeom prst="rect">
            <a:avLst/>
          </a:prstGeom>
          <a:noFill/>
        </p:spPr>
        <p:txBody>
          <a:bodyPr wrap="square" rtlCol="0" anchor="ctr">
            <a:spAutoFit/>
          </a:bodyPr>
          <a:lstStyle/>
          <a:p>
            <a:pPr algn="ctr"/>
            <a:r>
              <a:rPr lang="en-US" sz="1224" dirty="0" smtClean="0"/>
              <a:t>DAG3</a:t>
            </a:r>
            <a:endParaRPr lang="en-US" sz="1224" dirty="0"/>
          </a:p>
        </p:txBody>
      </p:sp>
      <p:sp>
        <p:nvSpPr>
          <p:cNvPr id="185" name="Rounded Rectangle 184"/>
          <p:cNvSpPr/>
          <p:nvPr/>
        </p:nvSpPr>
        <p:spPr>
          <a:xfrm>
            <a:off x="10849016" y="3330411"/>
            <a:ext cx="600221" cy="396069"/>
          </a:xfrm>
          <a:prstGeom prst="roundRect">
            <a:avLst/>
          </a:prstGeom>
          <a:solidFill>
            <a:schemeClr val="accent1"/>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122" dirty="0"/>
              <a:t>MBX</a:t>
            </a:r>
          </a:p>
        </p:txBody>
      </p:sp>
      <p:pic>
        <p:nvPicPr>
          <p:cNvPr id="186" name="Picture 185"/>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11184799" y="3614371"/>
            <a:ext cx="314240" cy="262373"/>
          </a:xfrm>
          <a:prstGeom prst="rect">
            <a:avLst/>
          </a:prstGeom>
          <a:noFill/>
          <a:extLst>
            <a:ext uri="{909E8E84-426E-40DD-AFC4-6F175D3DCCD1}">
              <a14:hiddenFill xmlns:a14="http://schemas.microsoft.com/office/drawing/2010/main">
                <a:solidFill>
                  <a:srgbClr val="FFFFFF"/>
                </a:solidFill>
              </a14:hiddenFill>
            </a:ext>
          </a:extLst>
        </p:spPr>
      </p:pic>
      <p:sp>
        <p:nvSpPr>
          <p:cNvPr id="187" name="Rounded Rectangle 186"/>
          <p:cNvSpPr/>
          <p:nvPr/>
        </p:nvSpPr>
        <p:spPr>
          <a:xfrm>
            <a:off x="10863643" y="3962669"/>
            <a:ext cx="600221" cy="396069"/>
          </a:xfrm>
          <a:prstGeom prst="roundRect">
            <a:avLst/>
          </a:prstGeom>
          <a:solidFill>
            <a:schemeClr val="accent1"/>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122" dirty="0"/>
              <a:t>MBX</a:t>
            </a:r>
          </a:p>
        </p:txBody>
      </p:sp>
      <p:pic>
        <p:nvPicPr>
          <p:cNvPr id="188" name="Picture 187"/>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11199426" y="4246629"/>
            <a:ext cx="314240" cy="262373"/>
          </a:xfrm>
          <a:prstGeom prst="rect">
            <a:avLst/>
          </a:prstGeom>
          <a:noFill/>
          <a:extLst>
            <a:ext uri="{909E8E84-426E-40DD-AFC4-6F175D3DCCD1}">
              <a14:hiddenFill xmlns:a14="http://schemas.microsoft.com/office/drawing/2010/main">
                <a:solidFill>
                  <a:srgbClr val="FFFFFF"/>
                </a:solidFill>
              </a14:hiddenFill>
            </a:ext>
          </a:extLst>
        </p:spPr>
      </p:pic>
      <p:sp>
        <p:nvSpPr>
          <p:cNvPr id="189" name="Rounded Rectangle 188"/>
          <p:cNvSpPr/>
          <p:nvPr/>
        </p:nvSpPr>
        <p:spPr>
          <a:xfrm>
            <a:off x="10875830" y="4721782"/>
            <a:ext cx="600221" cy="396069"/>
          </a:xfrm>
          <a:prstGeom prst="roundRect">
            <a:avLst/>
          </a:prstGeom>
          <a:solidFill>
            <a:schemeClr val="accent1"/>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122" dirty="0"/>
              <a:t>MBX</a:t>
            </a:r>
          </a:p>
        </p:txBody>
      </p:sp>
      <p:pic>
        <p:nvPicPr>
          <p:cNvPr id="190" name="Picture 189"/>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11211613" y="5005742"/>
            <a:ext cx="314240" cy="262373"/>
          </a:xfrm>
          <a:prstGeom prst="rect">
            <a:avLst/>
          </a:prstGeom>
          <a:noFill/>
          <a:extLst>
            <a:ext uri="{909E8E84-426E-40DD-AFC4-6F175D3DCCD1}">
              <a14:hiddenFill xmlns:a14="http://schemas.microsoft.com/office/drawing/2010/main">
                <a:solidFill>
                  <a:srgbClr val="FFFFFF"/>
                </a:solidFill>
              </a14:hiddenFill>
            </a:ext>
          </a:extLst>
        </p:spPr>
      </p:pic>
      <p:sp>
        <p:nvSpPr>
          <p:cNvPr id="191" name="TextBox 190"/>
          <p:cNvSpPr txBox="1"/>
          <p:nvPr/>
        </p:nvSpPr>
        <p:spPr>
          <a:xfrm>
            <a:off x="10837963" y="4210729"/>
            <a:ext cx="446584"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a:t>
            </a:r>
          </a:p>
        </p:txBody>
      </p:sp>
      <p:cxnSp>
        <p:nvCxnSpPr>
          <p:cNvPr id="203" name="Straight Connector 202"/>
          <p:cNvCxnSpPr>
            <a:endCxn id="185" idx="1"/>
          </p:cNvCxnSpPr>
          <p:nvPr/>
        </p:nvCxnSpPr>
        <p:spPr>
          <a:xfrm>
            <a:off x="8822319" y="3121984"/>
            <a:ext cx="2026697" cy="406462"/>
          </a:xfrm>
          <a:prstGeom prst="line">
            <a:avLst/>
          </a:prstGeom>
          <a:ln w="25400" cap="sq">
            <a:solidFill>
              <a:schemeClr val="bg1"/>
            </a:solidFill>
            <a:prstDash val="sysDot"/>
            <a:miter lim="800000"/>
          </a:ln>
        </p:spPr>
        <p:style>
          <a:lnRef idx="1">
            <a:schemeClr val="accent1"/>
          </a:lnRef>
          <a:fillRef idx="0">
            <a:schemeClr val="accent1"/>
          </a:fillRef>
          <a:effectRef idx="0">
            <a:schemeClr val="accent1"/>
          </a:effectRef>
          <a:fontRef idx="minor">
            <a:schemeClr val="tx1"/>
          </a:fontRef>
        </p:style>
      </p:cxnSp>
      <p:grpSp>
        <p:nvGrpSpPr>
          <p:cNvPr id="36" name="Group 35"/>
          <p:cNvGrpSpPr/>
          <p:nvPr/>
        </p:nvGrpSpPr>
        <p:grpSpPr>
          <a:xfrm>
            <a:off x="9924923" y="1807622"/>
            <a:ext cx="753789" cy="2253783"/>
            <a:chOff x="9996197" y="1956597"/>
            <a:chExt cx="753789" cy="2253783"/>
          </a:xfrm>
        </p:grpSpPr>
        <p:sp>
          <p:nvSpPr>
            <p:cNvPr id="160" name="Rounded Rectangle 159"/>
            <p:cNvSpPr/>
            <p:nvPr/>
          </p:nvSpPr>
          <p:spPr>
            <a:xfrm>
              <a:off x="10011991" y="1983102"/>
              <a:ext cx="737995" cy="2227278"/>
            </a:xfrm>
            <a:prstGeom prst="roundRect">
              <a:avLst/>
            </a:prstGeom>
            <a:solidFill>
              <a:schemeClr val="accent4"/>
            </a:solidFill>
            <a:ln>
              <a:noFill/>
            </a:ln>
            <a:effectLst>
              <a:outerShdw blurRad="50800" dist="38100" algn="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rtlCol="0" anchor="t"/>
            <a:lstStyle/>
            <a:p>
              <a:pPr algn="ctr"/>
              <a:endParaRPr lang="en-US" sz="1122" b="1" dirty="0">
                <a:latin typeface="+mj-lt"/>
              </a:endParaRPr>
            </a:p>
          </p:txBody>
        </p:sp>
        <p:sp>
          <p:nvSpPr>
            <p:cNvPr id="163" name="TextBox 162"/>
            <p:cNvSpPr txBox="1"/>
            <p:nvPr/>
          </p:nvSpPr>
          <p:spPr>
            <a:xfrm>
              <a:off x="9996197" y="1956597"/>
              <a:ext cx="619742" cy="280718"/>
            </a:xfrm>
            <a:prstGeom prst="rect">
              <a:avLst/>
            </a:prstGeom>
            <a:noFill/>
          </p:spPr>
          <p:txBody>
            <a:bodyPr wrap="square" rtlCol="0" anchor="ctr">
              <a:spAutoFit/>
            </a:bodyPr>
            <a:lstStyle/>
            <a:p>
              <a:pPr algn="ctr"/>
              <a:r>
                <a:rPr lang="en-US" sz="1224" dirty="0" smtClean="0"/>
                <a:t>DAG1</a:t>
              </a:r>
              <a:endParaRPr lang="en-US" sz="1224" dirty="0"/>
            </a:p>
          </p:txBody>
        </p:sp>
        <p:sp>
          <p:nvSpPr>
            <p:cNvPr id="164" name="Rounded Rectangle 163"/>
            <p:cNvSpPr/>
            <p:nvPr/>
          </p:nvSpPr>
          <p:spPr>
            <a:xfrm>
              <a:off x="10069244" y="2200104"/>
              <a:ext cx="600221" cy="396069"/>
            </a:xfrm>
            <a:prstGeom prst="roundRect">
              <a:avLst/>
            </a:prstGeom>
            <a:solidFill>
              <a:schemeClr val="accent1"/>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122" dirty="0"/>
                <a:t>MBX</a:t>
              </a:r>
            </a:p>
          </p:txBody>
        </p:sp>
        <p:pic>
          <p:nvPicPr>
            <p:cNvPr id="165" name="Picture 164"/>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10405027" y="2484064"/>
              <a:ext cx="314240" cy="262373"/>
            </a:xfrm>
            <a:prstGeom prst="rect">
              <a:avLst/>
            </a:prstGeom>
            <a:noFill/>
            <a:extLst>
              <a:ext uri="{909E8E84-426E-40DD-AFC4-6F175D3DCCD1}">
                <a14:hiddenFill xmlns:a14="http://schemas.microsoft.com/office/drawing/2010/main">
                  <a:solidFill>
                    <a:srgbClr val="FFFFFF"/>
                  </a:solidFill>
                </a14:hiddenFill>
              </a:ext>
            </a:extLst>
          </p:spPr>
        </p:pic>
        <p:sp>
          <p:nvSpPr>
            <p:cNvPr id="166" name="Rounded Rectangle 165"/>
            <p:cNvSpPr/>
            <p:nvPr/>
          </p:nvSpPr>
          <p:spPr>
            <a:xfrm>
              <a:off x="10083871" y="2832362"/>
              <a:ext cx="600221" cy="396069"/>
            </a:xfrm>
            <a:prstGeom prst="roundRect">
              <a:avLst/>
            </a:prstGeom>
            <a:solidFill>
              <a:schemeClr val="accent1"/>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122" dirty="0"/>
                <a:t>MBX</a:t>
              </a:r>
            </a:p>
          </p:txBody>
        </p:sp>
        <p:pic>
          <p:nvPicPr>
            <p:cNvPr id="167" name="Picture 166"/>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10419654" y="3116322"/>
              <a:ext cx="314240" cy="262373"/>
            </a:xfrm>
            <a:prstGeom prst="rect">
              <a:avLst/>
            </a:prstGeom>
            <a:noFill/>
            <a:extLst>
              <a:ext uri="{909E8E84-426E-40DD-AFC4-6F175D3DCCD1}">
                <a14:hiddenFill xmlns:a14="http://schemas.microsoft.com/office/drawing/2010/main">
                  <a:solidFill>
                    <a:srgbClr val="FFFFFF"/>
                  </a:solidFill>
                </a14:hiddenFill>
              </a:ext>
            </a:extLst>
          </p:spPr>
        </p:pic>
        <p:sp>
          <p:nvSpPr>
            <p:cNvPr id="168" name="Rounded Rectangle 167"/>
            <p:cNvSpPr/>
            <p:nvPr/>
          </p:nvSpPr>
          <p:spPr>
            <a:xfrm>
              <a:off x="10096058" y="3591475"/>
              <a:ext cx="600221" cy="396069"/>
            </a:xfrm>
            <a:prstGeom prst="roundRect">
              <a:avLst/>
            </a:prstGeom>
            <a:solidFill>
              <a:schemeClr val="accent1"/>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122" dirty="0"/>
                <a:t>MBX</a:t>
              </a:r>
            </a:p>
          </p:txBody>
        </p:sp>
        <p:pic>
          <p:nvPicPr>
            <p:cNvPr id="170" name="Picture 169"/>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10431841" y="3875435"/>
              <a:ext cx="314240" cy="262373"/>
            </a:xfrm>
            <a:prstGeom prst="rect">
              <a:avLst/>
            </a:prstGeom>
            <a:noFill/>
            <a:extLst>
              <a:ext uri="{909E8E84-426E-40DD-AFC4-6F175D3DCCD1}">
                <a14:hiddenFill xmlns:a14="http://schemas.microsoft.com/office/drawing/2010/main">
                  <a:solidFill>
                    <a:srgbClr val="FFFFFF"/>
                  </a:solidFill>
                </a14:hiddenFill>
              </a:ext>
            </a:extLst>
          </p:spPr>
        </p:pic>
        <p:sp>
          <p:nvSpPr>
            <p:cNvPr id="171" name="TextBox 170"/>
            <p:cNvSpPr txBox="1"/>
            <p:nvPr/>
          </p:nvSpPr>
          <p:spPr>
            <a:xfrm>
              <a:off x="10058191" y="3080422"/>
              <a:ext cx="446584"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a:t>
              </a:r>
            </a:p>
          </p:txBody>
        </p:sp>
      </p:grpSp>
      <p:sp>
        <p:nvSpPr>
          <p:cNvPr id="113" name="Straight Connector 1024003"/>
          <p:cNvSpPr>
            <a:spLocks noChangeShapeType="1"/>
          </p:cNvSpPr>
          <p:nvPr/>
        </p:nvSpPr>
        <p:spPr bwMode="auto">
          <a:xfrm>
            <a:off x="6414051" y="2613508"/>
            <a:ext cx="1311451" cy="15018"/>
          </a:xfrm>
          <a:prstGeom prst="line">
            <a:avLst/>
          </a:prstGeom>
          <a:ln w="25400" cap="sq">
            <a:solidFill>
              <a:schemeClr val="tx1"/>
            </a:solidFill>
            <a:prstDash val="solid"/>
            <a:miter lim="800000"/>
            <a:headEnd type="none" w="med" len="med"/>
            <a:tailEnd type="none" w="med" len="med"/>
          </a:ln>
          <a:effectLst/>
        </p:spPr>
        <p:style>
          <a:lnRef idx="3">
            <a:schemeClr val="dk1"/>
          </a:lnRef>
          <a:fillRef idx="0">
            <a:schemeClr val="dk1"/>
          </a:fillRef>
          <a:effectRef idx="2">
            <a:schemeClr val="dk1"/>
          </a:effectRef>
          <a:fontRef idx="minor">
            <a:schemeClr val="tx1"/>
          </a:fontRef>
        </p:style>
        <p:txBody>
          <a:bodyPr/>
          <a:lstStyle/>
          <a:p>
            <a:endParaRPr lang="en-US" sz="1836" dirty="0">
              <a:ln>
                <a:solidFill>
                  <a:schemeClr val="accent3"/>
                </a:solidFill>
              </a:ln>
            </a:endParaRPr>
          </a:p>
        </p:txBody>
      </p:sp>
      <p:cxnSp>
        <p:nvCxnSpPr>
          <p:cNvPr id="116" name="Straight Connector 115"/>
          <p:cNvCxnSpPr/>
          <p:nvPr/>
        </p:nvCxnSpPr>
        <p:spPr>
          <a:xfrm>
            <a:off x="8778529" y="4411652"/>
            <a:ext cx="1208387" cy="113009"/>
          </a:xfrm>
          <a:prstGeom prst="line">
            <a:avLst/>
          </a:prstGeom>
          <a:ln w="25400" cap="sq">
            <a:solidFill>
              <a:schemeClr val="bg1"/>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a:endCxn id="166" idx="1"/>
          </p:cNvCxnSpPr>
          <p:nvPr/>
        </p:nvCxnSpPr>
        <p:spPr>
          <a:xfrm>
            <a:off x="8822319" y="2820365"/>
            <a:ext cx="1190278" cy="61057"/>
          </a:xfrm>
          <a:prstGeom prst="line">
            <a:avLst/>
          </a:prstGeom>
          <a:ln w="25400" cap="sq">
            <a:solidFill>
              <a:schemeClr val="bg1"/>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a:endCxn id="164" idx="1"/>
          </p:cNvCxnSpPr>
          <p:nvPr/>
        </p:nvCxnSpPr>
        <p:spPr>
          <a:xfrm flipV="1">
            <a:off x="8822319" y="2249164"/>
            <a:ext cx="1175651" cy="348298"/>
          </a:xfrm>
          <a:prstGeom prst="line">
            <a:avLst/>
          </a:prstGeom>
          <a:ln w="25400" cap="sq">
            <a:solidFill>
              <a:schemeClr val="bg1"/>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a:endCxn id="187" idx="1"/>
          </p:cNvCxnSpPr>
          <p:nvPr/>
        </p:nvCxnSpPr>
        <p:spPr>
          <a:xfrm>
            <a:off x="8838113" y="3890097"/>
            <a:ext cx="2025530" cy="270607"/>
          </a:xfrm>
          <a:prstGeom prst="line">
            <a:avLst/>
          </a:prstGeom>
          <a:ln w="25400" cap="sq">
            <a:solidFill>
              <a:schemeClr val="bg1"/>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a:endCxn id="168" idx="1"/>
          </p:cNvCxnSpPr>
          <p:nvPr/>
        </p:nvCxnSpPr>
        <p:spPr>
          <a:xfrm flipV="1">
            <a:off x="8838113" y="3640535"/>
            <a:ext cx="1186671" cy="4701"/>
          </a:xfrm>
          <a:prstGeom prst="line">
            <a:avLst/>
          </a:prstGeom>
          <a:ln w="25400" cap="sq">
            <a:solidFill>
              <a:schemeClr val="bg1"/>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a:endCxn id="177" idx="1"/>
          </p:cNvCxnSpPr>
          <p:nvPr/>
        </p:nvCxnSpPr>
        <p:spPr>
          <a:xfrm>
            <a:off x="8822319" y="4559872"/>
            <a:ext cx="1190277" cy="580302"/>
          </a:xfrm>
          <a:prstGeom prst="line">
            <a:avLst/>
          </a:prstGeom>
          <a:ln w="25400" cap="sq">
            <a:solidFill>
              <a:schemeClr val="bg1"/>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a:endCxn id="179" idx="1"/>
          </p:cNvCxnSpPr>
          <p:nvPr/>
        </p:nvCxnSpPr>
        <p:spPr>
          <a:xfrm>
            <a:off x="8822319" y="4740091"/>
            <a:ext cx="1202464" cy="1159196"/>
          </a:xfrm>
          <a:prstGeom prst="line">
            <a:avLst/>
          </a:prstGeom>
          <a:ln w="25400" cap="sq">
            <a:solidFill>
              <a:schemeClr val="bg1"/>
            </a:solidFill>
            <a:prstDash val="sysDot"/>
            <a:miter lim="800000"/>
          </a:ln>
        </p:spPr>
        <p:style>
          <a:lnRef idx="1">
            <a:schemeClr val="accent1"/>
          </a:lnRef>
          <a:fillRef idx="0">
            <a:schemeClr val="accent1"/>
          </a:fillRef>
          <a:effectRef idx="0">
            <a:schemeClr val="accent1"/>
          </a:effectRef>
          <a:fontRef idx="minor">
            <a:schemeClr val="tx1"/>
          </a:fontRef>
        </p:style>
      </p:cxnSp>
      <p:sp>
        <p:nvSpPr>
          <p:cNvPr id="114" name="Rounded Rectangle 113"/>
          <p:cNvSpPr/>
          <p:nvPr/>
        </p:nvSpPr>
        <p:spPr>
          <a:xfrm>
            <a:off x="9562324" y="2768184"/>
            <a:ext cx="1542856" cy="19789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200" dirty="0" smtClean="0">
                <a:solidFill>
                  <a:schemeClr val="bg1"/>
                </a:solidFill>
              </a:rPr>
              <a:t>Frontend </a:t>
            </a:r>
            <a:r>
              <a:rPr lang="en-US" sz="1200" i="1" dirty="0" smtClean="0">
                <a:solidFill>
                  <a:schemeClr val="bg1"/>
                </a:solidFill>
              </a:rPr>
              <a:t>Transport</a:t>
            </a:r>
            <a:endParaRPr lang="en-US" sz="1200" i="1" dirty="0">
              <a:solidFill>
                <a:schemeClr val="bg1"/>
              </a:solidFill>
            </a:endParaRPr>
          </a:p>
        </p:txBody>
      </p:sp>
      <p:sp>
        <p:nvSpPr>
          <p:cNvPr id="117" name="Rounded Rectangle 116"/>
          <p:cNvSpPr/>
          <p:nvPr/>
        </p:nvSpPr>
        <p:spPr>
          <a:xfrm>
            <a:off x="9589138" y="3417462"/>
            <a:ext cx="1542856" cy="19789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200" dirty="0" smtClean="0">
                <a:solidFill>
                  <a:schemeClr val="bg1"/>
                </a:solidFill>
              </a:rPr>
              <a:t>Frontend </a:t>
            </a:r>
            <a:r>
              <a:rPr lang="en-US" sz="1200" i="1" dirty="0" smtClean="0">
                <a:solidFill>
                  <a:schemeClr val="bg1"/>
                </a:solidFill>
              </a:rPr>
              <a:t>Transport</a:t>
            </a:r>
            <a:endParaRPr lang="en-US" sz="1200" i="1" dirty="0">
              <a:solidFill>
                <a:schemeClr val="bg1"/>
              </a:solidFill>
            </a:endParaRPr>
          </a:p>
        </p:txBody>
      </p:sp>
      <p:sp>
        <p:nvSpPr>
          <p:cNvPr id="119" name="Rounded Rectangle 118"/>
          <p:cNvSpPr/>
          <p:nvPr/>
        </p:nvSpPr>
        <p:spPr>
          <a:xfrm>
            <a:off x="9558017" y="2023144"/>
            <a:ext cx="1542856" cy="19789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200" dirty="0" smtClean="0">
                <a:solidFill>
                  <a:schemeClr val="bg1"/>
                </a:solidFill>
              </a:rPr>
              <a:t>Frontend </a:t>
            </a:r>
            <a:r>
              <a:rPr lang="en-US" sz="1200" i="1" dirty="0" smtClean="0">
                <a:solidFill>
                  <a:schemeClr val="bg1"/>
                </a:solidFill>
              </a:rPr>
              <a:t>Transport</a:t>
            </a:r>
            <a:endParaRPr lang="en-US" sz="1200" i="1" dirty="0">
              <a:solidFill>
                <a:schemeClr val="bg1"/>
              </a:solidFill>
            </a:endParaRPr>
          </a:p>
        </p:txBody>
      </p:sp>
      <p:sp>
        <p:nvSpPr>
          <p:cNvPr id="120" name="Rounded Rectangle 119"/>
          <p:cNvSpPr/>
          <p:nvPr/>
        </p:nvSpPr>
        <p:spPr>
          <a:xfrm>
            <a:off x="9505099" y="4297288"/>
            <a:ext cx="1542856" cy="19789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200" dirty="0" smtClean="0">
                <a:solidFill>
                  <a:schemeClr val="bg1"/>
                </a:solidFill>
              </a:rPr>
              <a:t>Frontend </a:t>
            </a:r>
            <a:r>
              <a:rPr lang="en-US" sz="1200" i="1" dirty="0" smtClean="0">
                <a:solidFill>
                  <a:schemeClr val="bg1"/>
                </a:solidFill>
              </a:rPr>
              <a:t>Transport</a:t>
            </a:r>
            <a:endParaRPr lang="en-US" sz="1200" i="1" dirty="0">
              <a:solidFill>
                <a:schemeClr val="bg1"/>
              </a:solidFill>
            </a:endParaRPr>
          </a:p>
        </p:txBody>
      </p:sp>
      <p:sp>
        <p:nvSpPr>
          <p:cNvPr id="121" name="Rounded Rectangle 120"/>
          <p:cNvSpPr/>
          <p:nvPr/>
        </p:nvSpPr>
        <p:spPr>
          <a:xfrm>
            <a:off x="9518399" y="4855457"/>
            <a:ext cx="1542856" cy="19789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200" dirty="0" smtClean="0">
                <a:solidFill>
                  <a:schemeClr val="bg1"/>
                </a:solidFill>
              </a:rPr>
              <a:t>Frontend </a:t>
            </a:r>
            <a:r>
              <a:rPr lang="en-US" sz="1200" i="1" dirty="0" smtClean="0">
                <a:solidFill>
                  <a:schemeClr val="bg1"/>
                </a:solidFill>
              </a:rPr>
              <a:t>Transport</a:t>
            </a:r>
            <a:endParaRPr lang="en-US" sz="1200" i="1" dirty="0">
              <a:solidFill>
                <a:schemeClr val="bg1"/>
              </a:solidFill>
            </a:endParaRPr>
          </a:p>
        </p:txBody>
      </p:sp>
      <p:sp>
        <p:nvSpPr>
          <p:cNvPr id="123" name="Rounded Rectangle 122"/>
          <p:cNvSpPr/>
          <p:nvPr/>
        </p:nvSpPr>
        <p:spPr>
          <a:xfrm>
            <a:off x="9505099" y="5656455"/>
            <a:ext cx="1542856" cy="19789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200" dirty="0" smtClean="0">
                <a:solidFill>
                  <a:schemeClr val="bg1"/>
                </a:solidFill>
              </a:rPr>
              <a:t>Frontend </a:t>
            </a:r>
            <a:r>
              <a:rPr lang="en-US" sz="1200" i="1" dirty="0" smtClean="0">
                <a:solidFill>
                  <a:schemeClr val="bg1"/>
                </a:solidFill>
              </a:rPr>
              <a:t>Transport</a:t>
            </a:r>
            <a:endParaRPr lang="en-US" sz="1200" i="1" dirty="0">
              <a:solidFill>
                <a:schemeClr val="bg1"/>
              </a:solidFill>
            </a:endParaRPr>
          </a:p>
        </p:txBody>
      </p:sp>
      <p:sp>
        <p:nvSpPr>
          <p:cNvPr id="124" name="Rounded Rectangle 123"/>
          <p:cNvSpPr/>
          <p:nvPr/>
        </p:nvSpPr>
        <p:spPr>
          <a:xfrm>
            <a:off x="10276527" y="3663984"/>
            <a:ext cx="1542856" cy="19789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200" dirty="0" smtClean="0">
                <a:solidFill>
                  <a:schemeClr val="bg1"/>
                </a:solidFill>
              </a:rPr>
              <a:t>Frontend </a:t>
            </a:r>
            <a:r>
              <a:rPr lang="en-US" sz="1200" i="1" dirty="0" smtClean="0">
                <a:solidFill>
                  <a:schemeClr val="bg1"/>
                </a:solidFill>
              </a:rPr>
              <a:t>Transport</a:t>
            </a:r>
            <a:endParaRPr lang="en-US" sz="1200" i="1" dirty="0">
              <a:solidFill>
                <a:schemeClr val="bg1"/>
              </a:solidFill>
            </a:endParaRPr>
          </a:p>
        </p:txBody>
      </p:sp>
      <p:sp>
        <p:nvSpPr>
          <p:cNvPr id="125" name="Rounded Rectangle 124"/>
          <p:cNvSpPr/>
          <p:nvPr/>
        </p:nvSpPr>
        <p:spPr>
          <a:xfrm>
            <a:off x="10302810" y="3973346"/>
            <a:ext cx="1542856" cy="19789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200" dirty="0" smtClean="0">
                <a:solidFill>
                  <a:schemeClr val="bg1"/>
                </a:solidFill>
              </a:rPr>
              <a:t>Frontend </a:t>
            </a:r>
            <a:r>
              <a:rPr lang="en-US" sz="1200" i="1" dirty="0" smtClean="0">
                <a:solidFill>
                  <a:schemeClr val="bg1"/>
                </a:solidFill>
              </a:rPr>
              <a:t>Transport</a:t>
            </a:r>
            <a:endParaRPr lang="en-US" sz="1200" i="1" dirty="0">
              <a:solidFill>
                <a:schemeClr val="bg1"/>
              </a:solidFill>
            </a:endParaRPr>
          </a:p>
        </p:txBody>
      </p:sp>
      <p:sp>
        <p:nvSpPr>
          <p:cNvPr id="126" name="Rounded Rectangle 125"/>
          <p:cNvSpPr/>
          <p:nvPr/>
        </p:nvSpPr>
        <p:spPr>
          <a:xfrm>
            <a:off x="10315606" y="4609337"/>
            <a:ext cx="1542856" cy="19789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200" dirty="0" smtClean="0">
                <a:solidFill>
                  <a:schemeClr val="bg1"/>
                </a:solidFill>
              </a:rPr>
              <a:t>Frontend </a:t>
            </a:r>
            <a:r>
              <a:rPr lang="en-US" sz="1200" i="1" dirty="0" smtClean="0">
                <a:solidFill>
                  <a:schemeClr val="bg1"/>
                </a:solidFill>
              </a:rPr>
              <a:t>Transport</a:t>
            </a:r>
            <a:endParaRPr lang="en-US" sz="1200" i="1" dirty="0">
              <a:solidFill>
                <a:schemeClr val="bg1"/>
              </a:solidFill>
            </a:endParaRPr>
          </a:p>
        </p:txBody>
      </p:sp>
    </p:spTree>
    <p:extLst>
      <p:ext uri="{BB962C8B-B14F-4D97-AF65-F5344CB8AC3E}">
        <p14:creationId xmlns:p14="http://schemas.microsoft.com/office/powerpoint/2010/main" val="3200899260"/>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ectangle 94"/>
          <p:cNvSpPr/>
          <p:nvPr/>
        </p:nvSpPr>
        <p:spPr>
          <a:xfrm>
            <a:off x="7584609" y="1763617"/>
            <a:ext cx="4229247" cy="45744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chemeClr val="accent3"/>
              </a:solidFill>
            </a:endParaRPr>
          </a:p>
        </p:txBody>
      </p:sp>
      <p:cxnSp>
        <p:nvCxnSpPr>
          <p:cNvPr id="142" name="Straight Connector 141"/>
          <p:cNvCxnSpPr>
            <a:endCxn id="189" idx="1"/>
          </p:cNvCxnSpPr>
          <p:nvPr/>
        </p:nvCxnSpPr>
        <p:spPr>
          <a:xfrm>
            <a:off x="8804209" y="3986865"/>
            <a:ext cx="2071621" cy="932952"/>
          </a:xfrm>
          <a:prstGeom prst="line">
            <a:avLst/>
          </a:prstGeom>
          <a:ln w="25400" cap="sq">
            <a:solidFill>
              <a:schemeClr val="bg1"/>
            </a:solidFill>
            <a:prstDash val="sysDot"/>
            <a:miter lim="800000"/>
          </a:ln>
        </p:spPr>
        <p:style>
          <a:lnRef idx="1">
            <a:schemeClr val="accent1"/>
          </a:lnRef>
          <a:fillRef idx="0">
            <a:schemeClr val="accent1"/>
          </a:fillRef>
          <a:effectRef idx="0">
            <a:schemeClr val="accent1"/>
          </a:effectRef>
          <a:fontRef idx="minor">
            <a:schemeClr val="tx1"/>
          </a:fontRef>
        </p:style>
      </p:cxnSp>
      <p:pic>
        <p:nvPicPr>
          <p:cNvPr id="42"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729631" y="2292503"/>
            <a:ext cx="720320" cy="64201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565541" y="1763617"/>
            <a:ext cx="4903351" cy="45744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pic>
        <p:nvPicPr>
          <p:cNvPr id="50"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855766" y="2065259"/>
            <a:ext cx="1585894" cy="886443"/>
          </a:xfrm>
          <a:prstGeom prst="rect">
            <a:avLst/>
          </a:prstGeom>
          <a:noFill/>
          <a:extLst>
            <a:ext uri="{909E8E84-426E-40DD-AFC4-6F175D3DCCD1}">
              <a14:hiddenFill xmlns:a14="http://schemas.microsoft.com/office/drawing/2010/main">
                <a:solidFill>
                  <a:srgbClr val="FFFFFF"/>
                </a:solidFill>
              </a14:hiddenFill>
            </a:ext>
          </a:extLst>
        </p:spPr>
      </p:pic>
      <p:sp>
        <p:nvSpPr>
          <p:cNvPr id="51" name="Rounded Rectangle 50"/>
          <p:cNvSpPr/>
          <p:nvPr/>
        </p:nvSpPr>
        <p:spPr>
          <a:xfrm>
            <a:off x="3805996" y="1919750"/>
            <a:ext cx="1704997" cy="1278824"/>
          </a:xfrm>
          <a:prstGeom prst="roundRect">
            <a:avLst/>
          </a:prstGeom>
          <a:solidFill>
            <a:schemeClr val="tx1">
              <a:alpha val="55000"/>
            </a:schemeClr>
          </a:solidFill>
          <a:ln w="25400" cap="flat">
            <a:solidFill>
              <a:schemeClr val="bg1"/>
            </a:solidFill>
            <a:prstDash val="sysDot"/>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grpSp>
        <p:nvGrpSpPr>
          <p:cNvPr id="39" name="Group 38"/>
          <p:cNvGrpSpPr/>
          <p:nvPr/>
        </p:nvGrpSpPr>
        <p:grpSpPr>
          <a:xfrm>
            <a:off x="11279554" y="1846623"/>
            <a:ext cx="478810" cy="514986"/>
            <a:chOff x="10198669" y="4593658"/>
            <a:chExt cx="1245380" cy="1339475"/>
          </a:xfrm>
        </p:grpSpPr>
        <p:grpSp>
          <p:nvGrpSpPr>
            <p:cNvPr id="7" name="Group 6"/>
            <p:cNvGrpSpPr/>
            <p:nvPr/>
          </p:nvGrpSpPr>
          <p:grpSpPr>
            <a:xfrm>
              <a:off x="10353743" y="4593658"/>
              <a:ext cx="992872" cy="855924"/>
              <a:chOff x="5328067" y="1285340"/>
              <a:chExt cx="1098835" cy="947272"/>
            </a:xfrm>
          </p:grpSpPr>
          <p:sp>
            <p:nvSpPr>
              <p:cNvPr id="8" name="Isosceles Triangle 7"/>
              <p:cNvSpPr/>
              <p:nvPr/>
            </p:nvSpPr>
            <p:spPr bwMode="auto">
              <a:xfrm>
                <a:off x="5328067" y="1285340"/>
                <a:ext cx="1098835" cy="947272"/>
              </a:xfrm>
              <a:prstGeom prst="triangle">
                <a:avLst/>
              </a:prstGeom>
              <a:no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46630" tIns="46630" rIns="46630" bIns="4663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932290" fontAlgn="base">
                  <a:spcBef>
                    <a:spcPct val="0"/>
                  </a:spcBef>
                  <a:spcAft>
                    <a:spcPct val="0"/>
                  </a:spcAft>
                </a:pPr>
                <a:endParaRPr lang="en-US" sz="2244" dirty="0">
                  <a:solidFill>
                    <a:schemeClr val="tx1"/>
                  </a:solidFill>
                  <a:ea typeface="Segoe UI" pitchFamily="34" charset="0"/>
                  <a:cs typeface="Segoe UI" pitchFamily="34" charset="0"/>
                </a:endParaRPr>
              </a:p>
            </p:txBody>
          </p:sp>
          <p:grpSp>
            <p:nvGrpSpPr>
              <p:cNvPr id="9" name="Group 8"/>
              <p:cNvGrpSpPr/>
              <p:nvPr/>
            </p:nvGrpSpPr>
            <p:grpSpPr>
              <a:xfrm>
                <a:off x="5478232" y="1601909"/>
                <a:ext cx="798505" cy="542221"/>
                <a:chOff x="5486400" y="1637624"/>
                <a:chExt cx="798505" cy="542221"/>
              </a:xfrm>
            </p:grpSpPr>
            <p:sp>
              <p:nvSpPr>
                <p:cNvPr id="10" name="Rectangle 9"/>
                <p:cNvSpPr/>
                <p:nvPr/>
              </p:nvSpPr>
              <p:spPr bwMode="auto">
                <a:xfrm>
                  <a:off x="5617116" y="1855540"/>
                  <a:ext cx="222428" cy="9956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46630" tIns="46630" rIns="46630" bIns="4663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932290" fontAlgn="base">
                    <a:spcBef>
                      <a:spcPct val="0"/>
                    </a:spcBef>
                    <a:spcAft>
                      <a:spcPct val="0"/>
                    </a:spcAft>
                  </a:pPr>
                  <a:endParaRPr lang="en-US" sz="2244" dirty="0">
                    <a:solidFill>
                      <a:schemeClr val="tx1"/>
                    </a:solidFill>
                    <a:ea typeface="Segoe UI" pitchFamily="34" charset="0"/>
                    <a:cs typeface="Segoe UI" pitchFamily="34" charset="0"/>
                  </a:endParaRPr>
                </a:p>
              </p:txBody>
            </p:sp>
            <p:sp>
              <p:nvSpPr>
                <p:cNvPr id="11" name="Rectangle 10"/>
                <p:cNvSpPr/>
                <p:nvPr/>
              </p:nvSpPr>
              <p:spPr bwMode="auto">
                <a:xfrm>
                  <a:off x="5907887" y="1855541"/>
                  <a:ext cx="222428" cy="9956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46630" tIns="46630" rIns="46630" bIns="4663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932290" fontAlgn="base">
                    <a:spcBef>
                      <a:spcPct val="0"/>
                    </a:spcBef>
                    <a:spcAft>
                      <a:spcPct val="0"/>
                    </a:spcAft>
                  </a:pPr>
                  <a:endParaRPr lang="en-US" sz="2244" dirty="0">
                    <a:solidFill>
                      <a:schemeClr val="tx1"/>
                    </a:solidFill>
                    <a:ea typeface="Segoe UI" pitchFamily="34" charset="0"/>
                    <a:cs typeface="Segoe UI" pitchFamily="34" charset="0"/>
                  </a:endParaRPr>
                </a:p>
              </p:txBody>
            </p:sp>
            <p:sp>
              <p:nvSpPr>
                <p:cNvPr id="12" name="Rectangle 11"/>
                <p:cNvSpPr/>
                <p:nvPr/>
              </p:nvSpPr>
              <p:spPr bwMode="auto">
                <a:xfrm>
                  <a:off x="5486400" y="2080282"/>
                  <a:ext cx="176698" cy="9956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46630" tIns="46630" rIns="46630" bIns="4663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932290" fontAlgn="base">
                    <a:spcBef>
                      <a:spcPct val="0"/>
                    </a:spcBef>
                    <a:spcAft>
                      <a:spcPct val="0"/>
                    </a:spcAft>
                  </a:pPr>
                  <a:endParaRPr lang="en-US" sz="2244" dirty="0">
                    <a:solidFill>
                      <a:schemeClr val="tx1"/>
                    </a:solidFill>
                    <a:ea typeface="Segoe UI" pitchFamily="34" charset="0"/>
                    <a:cs typeface="Segoe UI" pitchFamily="34" charset="0"/>
                  </a:endParaRPr>
                </a:p>
              </p:txBody>
            </p:sp>
            <p:sp>
              <p:nvSpPr>
                <p:cNvPr id="13" name="Rectangle 12"/>
                <p:cNvSpPr/>
                <p:nvPr/>
              </p:nvSpPr>
              <p:spPr bwMode="auto">
                <a:xfrm>
                  <a:off x="5693669" y="2080282"/>
                  <a:ext cx="176698" cy="9956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46630" tIns="46630" rIns="46630" bIns="4663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932290" fontAlgn="base">
                    <a:spcBef>
                      <a:spcPct val="0"/>
                    </a:spcBef>
                    <a:spcAft>
                      <a:spcPct val="0"/>
                    </a:spcAft>
                  </a:pPr>
                  <a:endParaRPr lang="en-US" sz="2244" dirty="0">
                    <a:solidFill>
                      <a:schemeClr val="tx1"/>
                    </a:solidFill>
                    <a:ea typeface="Segoe UI" pitchFamily="34" charset="0"/>
                    <a:cs typeface="Segoe UI" pitchFamily="34" charset="0"/>
                  </a:endParaRPr>
                </a:p>
              </p:txBody>
            </p:sp>
            <p:sp>
              <p:nvSpPr>
                <p:cNvPr id="14" name="Rectangle 13"/>
                <p:cNvSpPr/>
                <p:nvPr/>
              </p:nvSpPr>
              <p:spPr bwMode="auto">
                <a:xfrm>
                  <a:off x="5900938" y="2080282"/>
                  <a:ext cx="176698" cy="9956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46630" tIns="46630" rIns="46630" bIns="4663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932290" fontAlgn="base">
                    <a:spcBef>
                      <a:spcPct val="0"/>
                    </a:spcBef>
                    <a:spcAft>
                      <a:spcPct val="0"/>
                    </a:spcAft>
                  </a:pPr>
                  <a:endParaRPr lang="en-US" sz="2244" dirty="0">
                    <a:solidFill>
                      <a:schemeClr val="tx1"/>
                    </a:solidFill>
                    <a:ea typeface="Segoe UI" pitchFamily="34" charset="0"/>
                    <a:cs typeface="Segoe UI" pitchFamily="34" charset="0"/>
                  </a:endParaRPr>
                </a:p>
              </p:txBody>
            </p:sp>
            <p:sp>
              <p:nvSpPr>
                <p:cNvPr id="15" name="Rectangle 14"/>
                <p:cNvSpPr/>
                <p:nvPr/>
              </p:nvSpPr>
              <p:spPr bwMode="auto">
                <a:xfrm>
                  <a:off x="6108207" y="2080282"/>
                  <a:ext cx="176698" cy="9956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46630" tIns="46630" rIns="46630" bIns="4663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932290" fontAlgn="base">
                    <a:spcBef>
                      <a:spcPct val="0"/>
                    </a:spcBef>
                    <a:spcAft>
                      <a:spcPct val="0"/>
                    </a:spcAft>
                  </a:pPr>
                  <a:endParaRPr lang="en-US" sz="2244" dirty="0">
                    <a:solidFill>
                      <a:schemeClr val="tx1"/>
                    </a:solidFill>
                    <a:ea typeface="Segoe UI" pitchFamily="34" charset="0"/>
                    <a:cs typeface="Segoe UI" pitchFamily="34" charset="0"/>
                  </a:endParaRPr>
                </a:p>
              </p:txBody>
            </p:sp>
            <p:sp>
              <p:nvSpPr>
                <p:cNvPr id="16" name="Rectangle 15"/>
                <p:cNvSpPr/>
                <p:nvPr/>
              </p:nvSpPr>
              <p:spPr bwMode="auto">
                <a:xfrm>
                  <a:off x="5766270" y="1637624"/>
                  <a:ext cx="222428" cy="9956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46630" tIns="46630" rIns="46630" bIns="4663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932290" fontAlgn="base">
                    <a:spcBef>
                      <a:spcPct val="0"/>
                    </a:spcBef>
                    <a:spcAft>
                      <a:spcPct val="0"/>
                    </a:spcAft>
                  </a:pPr>
                  <a:endParaRPr lang="en-US" sz="2244" dirty="0">
                    <a:solidFill>
                      <a:schemeClr val="tx1"/>
                    </a:solidFill>
                    <a:ea typeface="Segoe UI" pitchFamily="34" charset="0"/>
                    <a:cs typeface="Segoe UI" pitchFamily="34" charset="0"/>
                  </a:endParaRPr>
                </a:p>
              </p:txBody>
            </p:sp>
            <p:cxnSp>
              <p:nvCxnSpPr>
                <p:cNvPr id="17" name="Straight Connector 16"/>
                <p:cNvCxnSpPr/>
                <p:nvPr/>
              </p:nvCxnSpPr>
              <p:spPr>
                <a:xfrm>
                  <a:off x="5877484" y="1686326"/>
                  <a:ext cx="0" cy="95671"/>
                </a:xfrm>
                <a:prstGeom prst="line">
                  <a:avLst/>
                </a:prstGeom>
                <a:ln w="63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728329" y="1783858"/>
                  <a:ext cx="290772" cy="0"/>
                </a:xfrm>
                <a:prstGeom prst="line">
                  <a:avLst/>
                </a:prstGeom>
                <a:ln w="63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5574749" y="1918147"/>
                  <a:ext cx="207269" cy="176329"/>
                  <a:chOff x="5574749" y="1918147"/>
                  <a:chExt cx="207269" cy="176329"/>
                </a:xfrm>
              </p:grpSpPr>
              <p:cxnSp>
                <p:nvCxnSpPr>
                  <p:cNvPr id="27" name="Straight Connector 26"/>
                  <p:cNvCxnSpPr/>
                  <p:nvPr/>
                </p:nvCxnSpPr>
                <p:spPr>
                  <a:xfrm>
                    <a:off x="5728329" y="1918147"/>
                    <a:ext cx="0" cy="86974"/>
                  </a:xfrm>
                  <a:prstGeom prst="line">
                    <a:avLst/>
                  </a:prstGeom>
                  <a:ln w="6350" cap="sq">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5574750" y="2007502"/>
                    <a:ext cx="207268" cy="0"/>
                  </a:xfrm>
                  <a:prstGeom prst="line">
                    <a:avLst/>
                  </a:prstGeom>
                  <a:ln w="63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574749" y="2007502"/>
                    <a:ext cx="0" cy="86974"/>
                  </a:xfrm>
                  <a:prstGeom prst="line">
                    <a:avLst/>
                  </a:prstGeom>
                  <a:ln w="6350" cap="sq">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782018" y="2007502"/>
                    <a:ext cx="0" cy="86974"/>
                  </a:xfrm>
                  <a:prstGeom prst="line">
                    <a:avLst/>
                  </a:prstGeom>
                  <a:ln w="6350" cap="sq">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flipH="1">
                  <a:off x="5988698" y="1918147"/>
                  <a:ext cx="207269" cy="176329"/>
                  <a:chOff x="5574749" y="1918147"/>
                  <a:chExt cx="207269" cy="176329"/>
                </a:xfrm>
              </p:grpSpPr>
              <p:cxnSp>
                <p:nvCxnSpPr>
                  <p:cNvPr id="23" name="Straight Connector 22"/>
                  <p:cNvCxnSpPr/>
                  <p:nvPr/>
                </p:nvCxnSpPr>
                <p:spPr>
                  <a:xfrm>
                    <a:off x="5728329" y="1918147"/>
                    <a:ext cx="0" cy="86974"/>
                  </a:xfrm>
                  <a:prstGeom prst="line">
                    <a:avLst/>
                  </a:prstGeom>
                  <a:ln w="6350" cap="sq">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574750" y="2007502"/>
                    <a:ext cx="207268" cy="0"/>
                  </a:xfrm>
                  <a:prstGeom prst="line">
                    <a:avLst/>
                  </a:prstGeom>
                  <a:ln w="63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574749" y="2007502"/>
                    <a:ext cx="0" cy="86974"/>
                  </a:xfrm>
                  <a:prstGeom prst="line">
                    <a:avLst/>
                  </a:prstGeom>
                  <a:ln w="6350" cap="sq">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782018" y="2007502"/>
                    <a:ext cx="0" cy="86974"/>
                  </a:xfrm>
                  <a:prstGeom prst="line">
                    <a:avLst/>
                  </a:prstGeom>
                  <a:ln w="6350" cap="sq">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21" name="Straight Connector 20"/>
                <p:cNvCxnSpPr/>
                <p:nvPr/>
              </p:nvCxnSpPr>
              <p:spPr>
                <a:xfrm>
                  <a:off x="5728330" y="1783858"/>
                  <a:ext cx="0" cy="86974"/>
                </a:xfrm>
                <a:prstGeom prst="line">
                  <a:avLst/>
                </a:prstGeom>
                <a:ln w="6350" cap="sq">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019101" y="1783858"/>
                  <a:ext cx="0" cy="86974"/>
                </a:xfrm>
                <a:prstGeom prst="line">
                  <a:avLst/>
                </a:prstGeom>
                <a:ln w="6350" cap="sq">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grpSp>
        <p:sp>
          <p:nvSpPr>
            <p:cNvPr id="31" name="TextBox 30"/>
            <p:cNvSpPr txBox="1"/>
            <p:nvPr/>
          </p:nvSpPr>
          <p:spPr>
            <a:xfrm>
              <a:off x="10198669" y="5516738"/>
              <a:ext cx="1245380" cy="416395"/>
            </a:xfrm>
            <a:prstGeom prst="rect">
              <a:avLst/>
            </a:prstGeom>
            <a:noFill/>
          </p:spPr>
          <p:txBody>
            <a:bodyPr wrap="square" lIns="0" tIns="0" rIns="0" bIns="0" rtlCol="0">
              <a:spAutoFit/>
            </a:bodyPr>
            <a:lstStyle/>
            <a:p>
              <a:pPr algn="ctr" defTabSz="699455"/>
              <a:r>
                <a:rPr lang="en-US" sz="1020" spc="-54" dirty="0"/>
                <a:t>AD</a:t>
              </a:r>
            </a:p>
          </p:txBody>
        </p:sp>
      </p:grpSp>
      <p:pic>
        <p:nvPicPr>
          <p:cNvPr id="32" name="Picture 31"/>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839107" y="5655028"/>
            <a:ext cx="601450" cy="38699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839107" y="5044278"/>
            <a:ext cx="643528" cy="49255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4010873" y="4560877"/>
            <a:ext cx="194781" cy="32518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666706" y="2292503"/>
            <a:ext cx="720320" cy="642011"/>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720759" y="4929734"/>
            <a:ext cx="720320" cy="64201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4108262" y="3676550"/>
            <a:ext cx="250751" cy="641646"/>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3839107" y="3676550"/>
            <a:ext cx="250753" cy="64164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4990445" y="2628526"/>
            <a:ext cx="279510" cy="19183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4368709" y="2644821"/>
            <a:ext cx="279510" cy="191839"/>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4710935" y="2412623"/>
            <a:ext cx="279510" cy="191839"/>
          </a:xfrm>
          <a:prstGeom prst="rect">
            <a:avLst/>
          </a:prstGeom>
          <a:noFill/>
          <a:extLst>
            <a:ext uri="{909E8E84-426E-40DD-AFC4-6F175D3DCCD1}">
              <a14:hiddenFill xmlns:a14="http://schemas.microsoft.com/office/drawing/2010/main">
                <a:solidFill>
                  <a:srgbClr val="FFFFFF"/>
                </a:solidFill>
              </a14:hiddenFill>
            </a:ext>
          </a:extLst>
        </p:spPr>
      </p:pic>
      <p:grpSp>
        <p:nvGrpSpPr>
          <p:cNvPr id="101" name="Group 100"/>
          <p:cNvGrpSpPr/>
          <p:nvPr/>
        </p:nvGrpSpPr>
        <p:grpSpPr>
          <a:xfrm>
            <a:off x="2565541" y="4499506"/>
            <a:ext cx="1210889" cy="1583226"/>
            <a:chOff x="2260518" y="4282689"/>
            <a:chExt cx="1187254" cy="1552323"/>
          </a:xfrm>
        </p:grpSpPr>
        <p:sp>
          <p:nvSpPr>
            <p:cNvPr id="56" name="Rectangle 1024013"/>
            <p:cNvSpPr>
              <a:spLocks noChangeArrowheads="1"/>
            </p:cNvSpPr>
            <p:nvPr/>
          </p:nvSpPr>
          <p:spPr bwMode="gray">
            <a:xfrm>
              <a:off x="2549405" y="4802341"/>
              <a:ext cx="898367" cy="469099"/>
            </a:xfrm>
            <a:prstGeom prst="rect">
              <a:avLst/>
            </a:prstGeom>
            <a:noFill/>
            <a:ln w="9525">
              <a:noFill/>
              <a:miter lim="800000"/>
              <a:headEnd/>
              <a:tailEnd/>
            </a:ln>
          </p:spPr>
          <p:txBody>
            <a:bodyPr wrap="square" lIns="93256" tIns="46628" rIns="93256" bIns="46628" anchor="ctr">
              <a:spAutoFit/>
            </a:bodyPr>
            <a:lstStyle/>
            <a:p>
              <a:pPr algn="r" eaLnBrk="1" hangingPunct="1">
                <a:lnSpc>
                  <a:spcPct val="100000"/>
                </a:lnSpc>
                <a:spcBef>
                  <a:spcPct val="0"/>
                </a:spcBef>
              </a:pPr>
              <a:r>
                <a:rPr lang="en-US" sz="1224" dirty="0"/>
                <a:t>Web</a:t>
              </a:r>
            </a:p>
            <a:p>
              <a:pPr algn="r" eaLnBrk="1" hangingPunct="1">
                <a:lnSpc>
                  <a:spcPct val="100000"/>
                </a:lnSpc>
                <a:spcBef>
                  <a:spcPct val="0"/>
                </a:spcBef>
              </a:pPr>
              <a:r>
                <a:rPr lang="en-US" sz="1224" dirty="0"/>
                <a:t> browser</a:t>
              </a:r>
            </a:p>
          </p:txBody>
        </p:sp>
        <p:sp>
          <p:nvSpPr>
            <p:cNvPr id="62" name="Rectangle 1024013"/>
            <p:cNvSpPr>
              <a:spLocks noChangeArrowheads="1"/>
            </p:cNvSpPr>
            <p:nvPr/>
          </p:nvSpPr>
          <p:spPr bwMode="gray">
            <a:xfrm>
              <a:off x="2260518" y="5365913"/>
              <a:ext cx="1187253" cy="469099"/>
            </a:xfrm>
            <a:prstGeom prst="rect">
              <a:avLst/>
            </a:prstGeom>
            <a:noFill/>
            <a:ln w="9525">
              <a:noFill/>
              <a:miter lim="800000"/>
              <a:headEnd/>
              <a:tailEnd/>
            </a:ln>
          </p:spPr>
          <p:txBody>
            <a:bodyPr wrap="square" lIns="93256" tIns="46628" rIns="93256" bIns="46628" anchor="ctr">
              <a:spAutoFit/>
            </a:bodyPr>
            <a:lstStyle/>
            <a:p>
              <a:pPr algn="r" eaLnBrk="1" hangingPunct="1">
                <a:lnSpc>
                  <a:spcPct val="100000"/>
                </a:lnSpc>
                <a:spcBef>
                  <a:spcPct val="0"/>
                </a:spcBef>
              </a:pPr>
              <a:r>
                <a:rPr lang="en-US" sz="1224" dirty="0"/>
                <a:t>Outlook </a:t>
              </a:r>
            </a:p>
            <a:p>
              <a:pPr algn="r" eaLnBrk="1" hangingPunct="1">
                <a:lnSpc>
                  <a:spcPct val="100000"/>
                </a:lnSpc>
                <a:spcBef>
                  <a:spcPct val="0"/>
                </a:spcBef>
              </a:pPr>
              <a:r>
                <a:rPr lang="en-US" sz="1224" dirty="0"/>
                <a:t>(remote user)</a:t>
              </a:r>
            </a:p>
          </p:txBody>
        </p:sp>
        <p:sp>
          <p:nvSpPr>
            <p:cNvPr id="63" name="Rectangle 1024013"/>
            <p:cNvSpPr>
              <a:spLocks noChangeArrowheads="1"/>
            </p:cNvSpPr>
            <p:nvPr/>
          </p:nvSpPr>
          <p:spPr bwMode="gray">
            <a:xfrm>
              <a:off x="2743200" y="4282689"/>
              <a:ext cx="704572" cy="469099"/>
            </a:xfrm>
            <a:prstGeom prst="rect">
              <a:avLst/>
            </a:prstGeom>
            <a:noFill/>
            <a:ln w="9525">
              <a:noFill/>
              <a:miter lim="800000"/>
              <a:headEnd/>
              <a:tailEnd/>
            </a:ln>
          </p:spPr>
          <p:txBody>
            <a:bodyPr wrap="square" lIns="93256" tIns="46628" rIns="93256" bIns="46628" anchor="ctr">
              <a:spAutoFit/>
            </a:bodyPr>
            <a:lstStyle/>
            <a:p>
              <a:pPr algn="r" eaLnBrk="1" hangingPunct="1">
                <a:lnSpc>
                  <a:spcPct val="100000"/>
                </a:lnSpc>
                <a:spcBef>
                  <a:spcPct val="0"/>
                </a:spcBef>
              </a:pPr>
              <a:r>
                <a:rPr lang="en-US" sz="1224" dirty="0"/>
                <a:t>Mobile </a:t>
              </a:r>
            </a:p>
            <a:p>
              <a:pPr algn="r" eaLnBrk="1" hangingPunct="1">
                <a:lnSpc>
                  <a:spcPct val="100000"/>
                </a:lnSpc>
                <a:spcBef>
                  <a:spcPct val="0"/>
                </a:spcBef>
              </a:pPr>
              <a:r>
                <a:rPr lang="en-US" sz="1224" dirty="0"/>
                <a:t>phone</a:t>
              </a:r>
            </a:p>
          </p:txBody>
        </p:sp>
      </p:grpSp>
      <p:cxnSp>
        <p:nvCxnSpPr>
          <p:cNvPr id="64" name="Straight Connector 63"/>
          <p:cNvCxnSpPr/>
          <p:nvPr/>
        </p:nvCxnSpPr>
        <p:spPr>
          <a:xfrm flipH="1" flipV="1">
            <a:off x="4440557" y="4723468"/>
            <a:ext cx="1164485" cy="459694"/>
          </a:xfrm>
          <a:prstGeom prst="line">
            <a:avLst/>
          </a:prstGeom>
          <a:ln w="25400" cap="sq">
            <a:solidFill>
              <a:schemeClr val="bg1"/>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6082874" y="4705950"/>
            <a:ext cx="2695655" cy="3254"/>
          </a:xfrm>
          <a:prstGeom prst="line">
            <a:avLst/>
          </a:prstGeom>
          <a:ln w="25400" cap="sq">
            <a:solidFill>
              <a:schemeClr val="bg1"/>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4451102" y="5284577"/>
            <a:ext cx="1153940" cy="31414"/>
          </a:xfrm>
          <a:prstGeom prst="line">
            <a:avLst/>
          </a:prstGeom>
          <a:ln w="25400" cap="sq">
            <a:solidFill>
              <a:schemeClr val="bg1"/>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8603140" y="4929734"/>
            <a:ext cx="0" cy="359300"/>
          </a:xfrm>
          <a:prstGeom prst="line">
            <a:avLst/>
          </a:prstGeom>
          <a:ln w="25400" cap="sq">
            <a:solidFill>
              <a:schemeClr val="bg1"/>
            </a:solidFill>
            <a:prstDash val="sysDot"/>
            <a:miter lim="800000"/>
          </a:ln>
        </p:spPr>
        <p:style>
          <a:lnRef idx="1">
            <a:schemeClr val="accent1"/>
          </a:lnRef>
          <a:fillRef idx="0">
            <a:schemeClr val="accent1"/>
          </a:fillRef>
          <a:effectRef idx="0">
            <a:schemeClr val="accent1"/>
          </a:effectRef>
          <a:fontRef idx="minor">
            <a:schemeClr val="tx1"/>
          </a:fontRef>
        </p:style>
      </p:cxnSp>
      <p:grpSp>
        <p:nvGrpSpPr>
          <p:cNvPr id="122" name="Group 121"/>
          <p:cNvGrpSpPr/>
          <p:nvPr/>
        </p:nvGrpSpPr>
        <p:grpSpPr>
          <a:xfrm>
            <a:off x="7670019" y="5328258"/>
            <a:ext cx="1564958" cy="826307"/>
            <a:chOff x="6779352" y="5135282"/>
            <a:chExt cx="1534412" cy="810178"/>
          </a:xfrm>
        </p:grpSpPr>
        <p:grpSp>
          <p:nvGrpSpPr>
            <p:cNvPr id="110" name="Group 109"/>
            <p:cNvGrpSpPr/>
            <p:nvPr/>
          </p:nvGrpSpPr>
          <p:grpSpPr>
            <a:xfrm>
              <a:off x="6872473" y="5135282"/>
              <a:ext cx="1243477" cy="491273"/>
              <a:chOff x="6324600" y="5257800"/>
              <a:chExt cx="1243477" cy="491273"/>
            </a:xfrm>
          </p:grpSpPr>
          <p:pic>
            <p:nvPicPr>
              <p:cNvPr id="47" name="Picture 46"/>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324600" y="5369632"/>
                <a:ext cx="589710" cy="379441"/>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937110" y="5257800"/>
                <a:ext cx="630967" cy="482944"/>
              </a:xfrm>
              <a:prstGeom prst="rect">
                <a:avLst/>
              </a:prstGeom>
              <a:noFill/>
              <a:extLst>
                <a:ext uri="{909E8E84-426E-40DD-AFC4-6F175D3DCCD1}">
                  <a14:hiddenFill xmlns:a14="http://schemas.microsoft.com/office/drawing/2010/main">
                    <a:solidFill>
                      <a:srgbClr val="FFFFFF"/>
                    </a:solidFill>
                  </a14:hiddenFill>
                </a:ext>
              </a:extLst>
            </p:spPr>
          </p:pic>
        </p:grpSp>
        <p:sp>
          <p:nvSpPr>
            <p:cNvPr id="78" name="Rectangle 1024013"/>
            <p:cNvSpPr>
              <a:spLocks noChangeArrowheads="1"/>
            </p:cNvSpPr>
            <p:nvPr/>
          </p:nvSpPr>
          <p:spPr bwMode="gray">
            <a:xfrm>
              <a:off x="6779352" y="5664746"/>
              <a:ext cx="1534412" cy="280714"/>
            </a:xfrm>
            <a:prstGeom prst="rect">
              <a:avLst/>
            </a:prstGeom>
            <a:noFill/>
            <a:ln w="9525">
              <a:noFill/>
              <a:miter lim="800000"/>
              <a:headEnd/>
              <a:tailEnd/>
            </a:ln>
          </p:spPr>
          <p:txBody>
            <a:bodyPr wrap="square" lIns="93256" tIns="46628" rIns="93256" bIns="46628" anchor="ctr">
              <a:spAutoFit/>
            </a:bodyPr>
            <a:lstStyle/>
            <a:p>
              <a:pPr algn="ctr" eaLnBrk="1" hangingPunct="1">
                <a:lnSpc>
                  <a:spcPct val="100000"/>
                </a:lnSpc>
                <a:spcBef>
                  <a:spcPct val="0"/>
                </a:spcBef>
              </a:pPr>
              <a:r>
                <a:rPr lang="en-US" sz="1122" b="1" dirty="0"/>
                <a:t>Outlook</a:t>
              </a:r>
              <a:r>
                <a:rPr lang="en-US" sz="1224" dirty="0"/>
                <a:t> (local user)</a:t>
              </a:r>
            </a:p>
          </p:txBody>
        </p:sp>
      </p:grpSp>
      <p:sp>
        <p:nvSpPr>
          <p:cNvPr id="84" name="Straight Connector 1024003"/>
          <p:cNvSpPr>
            <a:spLocks noChangeShapeType="1"/>
          </p:cNvSpPr>
          <p:nvPr/>
        </p:nvSpPr>
        <p:spPr bwMode="auto">
          <a:xfrm flipH="1" flipV="1">
            <a:off x="4108263" y="3234804"/>
            <a:ext cx="0" cy="376976"/>
          </a:xfrm>
          <a:prstGeom prst="line">
            <a:avLst/>
          </a:prstGeom>
          <a:ln w="25400" cap="sq">
            <a:solidFill>
              <a:schemeClr val="tx1"/>
            </a:solidFill>
            <a:prstDash val="sysDash"/>
            <a:miter lim="800000"/>
            <a:headEnd/>
            <a:tailEnd/>
          </a:ln>
          <a:effectLst/>
        </p:spPr>
        <p:style>
          <a:lnRef idx="3">
            <a:schemeClr val="dk1"/>
          </a:lnRef>
          <a:fillRef idx="0">
            <a:schemeClr val="dk1"/>
          </a:fillRef>
          <a:effectRef idx="2">
            <a:schemeClr val="dk1"/>
          </a:effectRef>
          <a:fontRef idx="minor">
            <a:schemeClr val="tx1"/>
          </a:fontRef>
        </p:style>
        <p:txBody>
          <a:bodyPr/>
          <a:lstStyle/>
          <a:p>
            <a:endParaRPr lang="en-US" sz="1836" dirty="0">
              <a:ln>
                <a:solidFill>
                  <a:schemeClr val="accent3"/>
                </a:solidFill>
              </a:ln>
            </a:endParaRPr>
          </a:p>
        </p:txBody>
      </p:sp>
      <p:sp>
        <p:nvSpPr>
          <p:cNvPr id="85" name="Rectangle 1024013"/>
          <p:cNvSpPr>
            <a:spLocks noChangeArrowheads="1"/>
          </p:cNvSpPr>
          <p:nvPr/>
        </p:nvSpPr>
        <p:spPr bwMode="gray">
          <a:xfrm>
            <a:off x="2924523" y="3569863"/>
            <a:ext cx="851907" cy="670573"/>
          </a:xfrm>
          <a:prstGeom prst="rect">
            <a:avLst/>
          </a:prstGeom>
          <a:noFill/>
          <a:ln w="9525">
            <a:noFill/>
            <a:miter lim="800000"/>
            <a:headEnd/>
            <a:tailEnd/>
          </a:ln>
        </p:spPr>
        <p:txBody>
          <a:bodyPr wrap="square" lIns="93256" tIns="46628" rIns="93256" bIns="46628" anchor="ctr">
            <a:spAutoFit/>
          </a:bodyPr>
          <a:lstStyle/>
          <a:p>
            <a:pPr algn="r" eaLnBrk="1" hangingPunct="1">
              <a:lnSpc>
                <a:spcPct val="100000"/>
              </a:lnSpc>
              <a:spcBef>
                <a:spcPct val="0"/>
              </a:spcBef>
            </a:pPr>
            <a:r>
              <a:rPr lang="en-US" sz="1224" dirty="0"/>
              <a:t>External</a:t>
            </a:r>
          </a:p>
          <a:p>
            <a:pPr algn="r" eaLnBrk="1" hangingPunct="1">
              <a:lnSpc>
                <a:spcPct val="100000"/>
              </a:lnSpc>
              <a:spcBef>
                <a:spcPct val="0"/>
              </a:spcBef>
            </a:pPr>
            <a:r>
              <a:rPr lang="en-US" sz="1224" dirty="0"/>
              <a:t>SMTP</a:t>
            </a:r>
            <a:r>
              <a:rPr lang="en-US" sz="1224"/>
              <a:t/>
            </a:r>
            <a:br>
              <a:rPr lang="en-US" sz="1224"/>
            </a:br>
            <a:r>
              <a:rPr lang="en-US" sz="1224" smtClean="0"/>
              <a:t>servers</a:t>
            </a:r>
            <a:endParaRPr lang="en-US" sz="1224" dirty="0"/>
          </a:p>
        </p:txBody>
      </p:sp>
      <p:sp>
        <p:nvSpPr>
          <p:cNvPr id="87" name="Straight Connector 1024003"/>
          <p:cNvSpPr>
            <a:spLocks noChangeShapeType="1"/>
          </p:cNvSpPr>
          <p:nvPr/>
        </p:nvSpPr>
        <p:spPr bwMode="auto">
          <a:xfrm>
            <a:off x="4451103" y="3827422"/>
            <a:ext cx="1575763" cy="0"/>
          </a:xfrm>
          <a:prstGeom prst="line">
            <a:avLst/>
          </a:prstGeom>
          <a:ln w="25400" cap="sq">
            <a:solidFill>
              <a:schemeClr val="tx1"/>
            </a:solidFill>
            <a:prstDash val="sysDash"/>
            <a:miter lim="800000"/>
            <a:headEnd/>
            <a:tailEnd/>
          </a:ln>
          <a:effectLst/>
        </p:spPr>
        <p:style>
          <a:lnRef idx="3">
            <a:schemeClr val="dk1"/>
          </a:lnRef>
          <a:fillRef idx="0">
            <a:schemeClr val="dk1"/>
          </a:fillRef>
          <a:effectRef idx="2">
            <a:schemeClr val="dk1"/>
          </a:effectRef>
          <a:fontRef idx="minor">
            <a:schemeClr val="tx1"/>
          </a:fontRef>
        </p:style>
        <p:txBody>
          <a:bodyPr/>
          <a:lstStyle/>
          <a:p>
            <a:endParaRPr lang="en-US" sz="1836" dirty="0">
              <a:ln>
                <a:solidFill>
                  <a:schemeClr val="accent3"/>
                </a:solidFill>
              </a:ln>
            </a:endParaRPr>
          </a:p>
        </p:txBody>
      </p:sp>
      <p:sp>
        <p:nvSpPr>
          <p:cNvPr id="92" name="Rectangle 1024013"/>
          <p:cNvSpPr>
            <a:spLocks noChangeArrowheads="1"/>
          </p:cNvSpPr>
          <p:nvPr/>
        </p:nvSpPr>
        <p:spPr bwMode="gray">
          <a:xfrm>
            <a:off x="2412833" y="2378039"/>
            <a:ext cx="1418803" cy="470937"/>
          </a:xfrm>
          <a:prstGeom prst="rect">
            <a:avLst/>
          </a:prstGeom>
          <a:noFill/>
          <a:ln w="9525">
            <a:noFill/>
            <a:miter lim="800000"/>
            <a:headEnd/>
            <a:tailEnd/>
          </a:ln>
        </p:spPr>
        <p:txBody>
          <a:bodyPr wrap="square" lIns="93256" tIns="46628" rIns="93256" bIns="46628" anchor="ctr">
            <a:spAutoFit/>
          </a:bodyPr>
          <a:lstStyle/>
          <a:p>
            <a:pPr algn="r" eaLnBrk="1" hangingPunct="1">
              <a:lnSpc>
                <a:spcPct val="100000"/>
              </a:lnSpc>
              <a:spcBef>
                <a:spcPct val="0"/>
              </a:spcBef>
            </a:pPr>
            <a:r>
              <a:rPr lang="en-US" sz="1224" dirty="0" smtClean="0">
                <a:solidFill>
                  <a:srgbClr val="FFFFFF"/>
                </a:solidFill>
              </a:rPr>
              <a:t>Exchange Online Protection</a:t>
            </a:r>
            <a:endParaRPr lang="en-US" sz="1224" dirty="0">
              <a:solidFill>
                <a:srgbClr val="FFFFFF"/>
              </a:solidFill>
            </a:endParaRPr>
          </a:p>
        </p:txBody>
      </p:sp>
      <p:sp>
        <p:nvSpPr>
          <p:cNvPr id="93" name="Rectangle 1024012"/>
          <p:cNvSpPr>
            <a:spLocks noChangeArrowheads="1"/>
          </p:cNvSpPr>
          <p:nvPr/>
        </p:nvSpPr>
        <p:spPr bwMode="gray">
          <a:xfrm>
            <a:off x="7587542" y="1787362"/>
            <a:ext cx="2822096" cy="382304"/>
          </a:xfrm>
          <a:prstGeom prst="rect">
            <a:avLst/>
          </a:prstGeom>
          <a:noFill/>
          <a:ln w="9525">
            <a:noFill/>
            <a:miter lim="800000"/>
            <a:headEnd/>
            <a:tailEnd/>
          </a:ln>
        </p:spPr>
        <p:txBody>
          <a:bodyPr lIns="93256" tIns="46628" rIns="93256" bIns="46628" anchor="ctr">
            <a:spAutoFit/>
          </a:bodyPr>
          <a:lstStyle/>
          <a:p>
            <a:pPr eaLnBrk="1" hangingPunct="1">
              <a:lnSpc>
                <a:spcPct val="100000"/>
              </a:lnSpc>
              <a:spcBef>
                <a:spcPct val="0"/>
              </a:spcBef>
            </a:pPr>
            <a:r>
              <a:rPr lang="en-US" sz="1836" dirty="0"/>
              <a:t>Enterprise Network</a:t>
            </a:r>
          </a:p>
        </p:txBody>
      </p:sp>
      <p:cxnSp>
        <p:nvCxnSpPr>
          <p:cNvPr id="108" name="Straight Connector 107"/>
          <p:cNvCxnSpPr/>
          <p:nvPr/>
        </p:nvCxnSpPr>
        <p:spPr>
          <a:xfrm flipH="1">
            <a:off x="4508466" y="5442317"/>
            <a:ext cx="1096576" cy="391138"/>
          </a:xfrm>
          <a:prstGeom prst="line">
            <a:avLst/>
          </a:prstGeom>
          <a:ln w="25400" cap="sq">
            <a:solidFill>
              <a:schemeClr val="bg1"/>
            </a:solidFill>
            <a:prstDash val="sysDot"/>
            <a:miter lim="800000"/>
          </a:ln>
        </p:spPr>
        <p:style>
          <a:lnRef idx="1">
            <a:schemeClr val="accent1"/>
          </a:lnRef>
          <a:fillRef idx="0">
            <a:schemeClr val="accent1"/>
          </a:fillRef>
          <a:effectRef idx="0">
            <a:schemeClr val="accent1"/>
          </a:effectRef>
          <a:fontRef idx="minor">
            <a:schemeClr val="tx1"/>
          </a:fontRef>
        </p:style>
      </p:cxnSp>
      <p:sp>
        <p:nvSpPr>
          <p:cNvPr id="111" name="Straight Connector 1024003"/>
          <p:cNvSpPr>
            <a:spLocks noChangeShapeType="1"/>
          </p:cNvSpPr>
          <p:nvPr/>
        </p:nvSpPr>
        <p:spPr bwMode="auto">
          <a:xfrm flipH="1" flipV="1">
            <a:off x="6026866" y="3037277"/>
            <a:ext cx="0" cy="790146"/>
          </a:xfrm>
          <a:prstGeom prst="line">
            <a:avLst/>
          </a:prstGeom>
          <a:ln w="25400" cap="sq">
            <a:solidFill>
              <a:schemeClr val="tx1"/>
            </a:solidFill>
            <a:prstDash val="sysDash"/>
            <a:miter lim="800000"/>
            <a:headEnd/>
            <a:tailEnd/>
          </a:ln>
          <a:effectLst/>
        </p:spPr>
        <p:style>
          <a:lnRef idx="3">
            <a:schemeClr val="dk1"/>
          </a:lnRef>
          <a:fillRef idx="0">
            <a:schemeClr val="dk1"/>
          </a:fillRef>
          <a:effectRef idx="2">
            <a:schemeClr val="dk1"/>
          </a:effectRef>
          <a:fontRef idx="minor">
            <a:schemeClr val="tx1"/>
          </a:fontRef>
        </p:style>
        <p:txBody>
          <a:bodyPr/>
          <a:lstStyle/>
          <a:p>
            <a:endParaRPr lang="en-US" sz="1836" dirty="0">
              <a:ln>
                <a:solidFill>
                  <a:schemeClr val="accent3"/>
                </a:solidFill>
              </a:ln>
            </a:endParaRPr>
          </a:p>
        </p:txBody>
      </p:sp>
      <p:sp>
        <p:nvSpPr>
          <p:cNvPr id="112" name="Straight Connector 1024003"/>
          <p:cNvSpPr>
            <a:spLocks noChangeShapeType="1"/>
          </p:cNvSpPr>
          <p:nvPr/>
        </p:nvSpPr>
        <p:spPr bwMode="auto">
          <a:xfrm>
            <a:off x="5561963" y="2613508"/>
            <a:ext cx="77718" cy="0"/>
          </a:xfrm>
          <a:prstGeom prst="line">
            <a:avLst/>
          </a:prstGeom>
          <a:ln w="25400" cap="sq">
            <a:solidFill>
              <a:schemeClr val="tx1"/>
            </a:solidFill>
            <a:prstDash val="solid"/>
            <a:miter lim="800000"/>
            <a:headEnd/>
            <a:tailEnd/>
          </a:ln>
          <a:effectLst/>
        </p:spPr>
        <p:style>
          <a:lnRef idx="3">
            <a:schemeClr val="dk1"/>
          </a:lnRef>
          <a:fillRef idx="0">
            <a:schemeClr val="dk1"/>
          </a:fillRef>
          <a:effectRef idx="2">
            <a:schemeClr val="dk1"/>
          </a:effectRef>
          <a:fontRef idx="minor">
            <a:schemeClr val="tx1"/>
          </a:fontRef>
        </p:style>
        <p:txBody>
          <a:bodyPr/>
          <a:lstStyle/>
          <a:p>
            <a:r>
              <a:rPr lang="en-US" sz="1836" dirty="0">
                <a:ln>
                  <a:solidFill>
                    <a:schemeClr val="accent3"/>
                  </a:solidFill>
                </a:ln>
              </a:rPr>
              <a:t> </a:t>
            </a:r>
          </a:p>
        </p:txBody>
      </p:sp>
      <p:sp>
        <p:nvSpPr>
          <p:cNvPr id="140" name="Straight Connector 1024003"/>
          <p:cNvSpPr>
            <a:spLocks noChangeShapeType="1"/>
          </p:cNvSpPr>
          <p:nvPr/>
        </p:nvSpPr>
        <p:spPr bwMode="auto">
          <a:xfrm>
            <a:off x="8475974" y="2613508"/>
            <a:ext cx="52292" cy="0"/>
          </a:xfrm>
          <a:prstGeom prst="line">
            <a:avLst/>
          </a:prstGeom>
          <a:ln w="25400" cap="sq">
            <a:solidFill>
              <a:schemeClr val="tx1"/>
            </a:solidFill>
            <a:prstDash val="solid"/>
            <a:miter lim="800000"/>
            <a:headEnd/>
            <a:tailEnd/>
          </a:ln>
          <a:effectLst/>
        </p:spPr>
        <p:style>
          <a:lnRef idx="3">
            <a:schemeClr val="dk1"/>
          </a:lnRef>
          <a:fillRef idx="0">
            <a:schemeClr val="dk1"/>
          </a:fillRef>
          <a:effectRef idx="2">
            <a:schemeClr val="dk1"/>
          </a:effectRef>
          <a:fontRef idx="minor">
            <a:schemeClr val="tx1"/>
          </a:fontRef>
        </p:style>
        <p:txBody>
          <a:bodyPr/>
          <a:lstStyle/>
          <a:p>
            <a:endParaRPr lang="en-US" sz="1836" dirty="0">
              <a:ln>
                <a:solidFill>
                  <a:schemeClr val="accent3"/>
                </a:solidFill>
              </a:ln>
            </a:endParaRPr>
          </a:p>
        </p:txBody>
      </p:sp>
      <p:cxnSp>
        <p:nvCxnSpPr>
          <p:cNvPr id="147" name="Straight Connector 146"/>
          <p:cNvCxnSpPr/>
          <p:nvPr/>
        </p:nvCxnSpPr>
        <p:spPr>
          <a:xfrm>
            <a:off x="6082873" y="4709204"/>
            <a:ext cx="0" cy="179075"/>
          </a:xfrm>
          <a:prstGeom prst="line">
            <a:avLst/>
          </a:prstGeom>
          <a:ln w="25400" cap="sq">
            <a:solidFill>
              <a:schemeClr val="bg1"/>
            </a:solidFill>
            <a:prstDash val="sysDot"/>
            <a:miter lim="800000"/>
          </a:ln>
        </p:spPr>
        <p:style>
          <a:lnRef idx="1">
            <a:schemeClr val="accent1"/>
          </a:lnRef>
          <a:fillRef idx="0">
            <a:schemeClr val="accent1"/>
          </a:fillRef>
          <a:effectRef idx="0">
            <a:schemeClr val="accent1"/>
          </a:effectRef>
          <a:fontRef idx="minor">
            <a:schemeClr val="tx1"/>
          </a:fontRef>
        </p:style>
      </p:cxnSp>
      <p:sp>
        <p:nvSpPr>
          <p:cNvPr id="115" name="Rounded Rectangle 114"/>
          <p:cNvSpPr/>
          <p:nvPr/>
        </p:nvSpPr>
        <p:spPr>
          <a:xfrm rot="16200000">
            <a:off x="7383782" y="3452004"/>
            <a:ext cx="2602447" cy="274627"/>
          </a:xfrm>
          <a:prstGeom prst="roundRect">
            <a:avLst/>
          </a:prstGeom>
          <a:ln/>
        </p:spPr>
        <p:style>
          <a:lnRef idx="0">
            <a:schemeClr val="dk1"/>
          </a:lnRef>
          <a:fillRef idx="3">
            <a:schemeClr val="dk1"/>
          </a:fillRef>
          <a:effectRef idx="3">
            <a:schemeClr val="dk1"/>
          </a:effectRef>
          <a:fontRef idx="minor">
            <a:schemeClr val="lt1"/>
          </a:fontRef>
        </p:style>
        <p:txBody>
          <a:bodyPr rtlCol="0" anchor="ctr"/>
          <a:lstStyle/>
          <a:p>
            <a:pPr algn="ctr"/>
            <a:r>
              <a:rPr lang="en-US" sz="1200" dirty="0" smtClean="0"/>
              <a:t>Load Balancer</a:t>
            </a:r>
            <a:endParaRPr lang="en-US" sz="1200" dirty="0"/>
          </a:p>
        </p:txBody>
      </p:sp>
      <p:sp>
        <p:nvSpPr>
          <p:cNvPr id="3" name="Title 2"/>
          <p:cNvSpPr>
            <a:spLocks noGrp="1"/>
          </p:cNvSpPr>
          <p:nvPr>
            <p:ph type="title"/>
          </p:nvPr>
        </p:nvSpPr>
        <p:spPr/>
        <p:txBody>
          <a:bodyPr/>
          <a:lstStyle/>
          <a:p>
            <a:r>
              <a:rPr lang="en-US" dirty="0"/>
              <a:t>Exchange </a:t>
            </a:r>
            <a:r>
              <a:rPr lang="en-US" dirty="0" smtClean="0"/>
              <a:t>2016 </a:t>
            </a:r>
            <a:r>
              <a:rPr lang="en-US" dirty="0"/>
              <a:t>S</a:t>
            </a:r>
            <a:r>
              <a:rPr lang="en-US" dirty="0" smtClean="0"/>
              <a:t>erver </a:t>
            </a:r>
            <a:r>
              <a:rPr lang="en-US" dirty="0"/>
              <a:t>R</a:t>
            </a:r>
            <a:r>
              <a:rPr lang="en-US" dirty="0" smtClean="0"/>
              <a:t>ole </a:t>
            </a:r>
            <a:r>
              <a:rPr lang="en-US" dirty="0"/>
              <a:t>A</a:t>
            </a:r>
            <a:r>
              <a:rPr lang="en-US" dirty="0" smtClean="0"/>
              <a:t>rchitecture</a:t>
            </a:r>
            <a:endParaRPr lang="en-US" dirty="0"/>
          </a:p>
        </p:txBody>
      </p:sp>
      <p:grpSp>
        <p:nvGrpSpPr>
          <p:cNvPr id="172" name="Group 171"/>
          <p:cNvGrpSpPr/>
          <p:nvPr/>
        </p:nvGrpSpPr>
        <p:grpSpPr>
          <a:xfrm>
            <a:off x="9924922" y="4066374"/>
            <a:ext cx="753789" cy="2253783"/>
            <a:chOff x="9996197" y="1956597"/>
            <a:chExt cx="753789" cy="2253783"/>
          </a:xfrm>
        </p:grpSpPr>
        <p:sp>
          <p:nvSpPr>
            <p:cNvPr id="173" name="Rounded Rectangle 172"/>
            <p:cNvSpPr/>
            <p:nvPr/>
          </p:nvSpPr>
          <p:spPr>
            <a:xfrm>
              <a:off x="10011991" y="1983102"/>
              <a:ext cx="737995" cy="2227278"/>
            </a:xfrm>
            <a:prstGeom prst="roundRect">
              <a:avLst/>
            </a:prstGeom>
            <a:solidFill>
              <a:schemeClr val="accent4"/>
            </a:solidFill>
            <a:ln>
              <a:noFill/>
            </a:ln>
            <a:effectLst>
              <a:outerShdw blurRad="50800" dist="38100" algn="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rtlCol="0" anchor="t"/>
            <a:lstStyle/>
            <a:p>
              <a:pPr algn="ctr"/>
              <a:endParaRPr lang="en-US" sz="1122" b="1" dirty="0">
                <a:latin typeface="+mj-lt"/>
              </a:endParaRPr>
            </a:p>
          </p:txBody>
        </p:sp>
        <p:sp>
          <p:nvSpPr>
            <p:cNvPr id="174" name="TextBox 173"/>
            <p:cNvSpPr txBox="1"/>
            <p:nvPr/>
          </p:nvSpPr>
          <p:spPr>
            <a:xfrm>
              <a:off x="9996197" y="1956597"/>
              <a:ext cx="619742" cy="280718"/>
            </a:xfrm>
            <a:prstGeom prst="rect">
              <a:avLst/>
            </a:prstGeom>
            <a:noFill/>
          </p:spPr>
          <p:txBody>
            <a:bodyPr wrap="square" rtlCol="0" anchor="ctr">
              <a:spAutoFit/>
            </a:bodyPr>
            <a:lstStyle/>
            <a:p>
              <a:pPr algn="ctr"/>
              <a:r>
                <a:rPr lang="en-US" sz="1224" dirty="0" smtClean="0"/>
                <a:t>DAG2</a:t>
              </a:r>
              <a:endParaRPr lang="en-US" sz="1224" dirty="0"/>
            </a:p>
          </p:txBody>
        </p:sp>
        <p:sp>
          <p:nvSpPr>
            <p:cNvPr id="175" name="Rounded Rectangle 174"/>
            <p:cNvSpPr/>
            <p:nvPr/>
          </p:nvSpPr>
          <p:spPr>
            <a:xfrm>
              <a:off x="10069244" y="2200104"/>
              <a:ext cx="600221" cy="396069"/>
            </a:xfrm>
            <a:prstGeom prst="roundRect">
              <a:avLst/>
            </a:prstGeom>
            <a:solidFill>
              <a:schemeClr val="accent1"/>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122" dirty="0"/>
                <a:t>MBX</a:t>
              </a:r>
            </a:p>
          </p:txBody>
        </p:sp>
        <p:pic>
          <p:nvPicPr>
            <p:cNvPr id="176" name="Picture 175"/>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10405027" y="2484064"/>
              <a:ext cx="314240" cy="262373"/>
            </a:xfrm>
            <a:prstGeom prst="rect">
              <a:avLst/>
            </a:prstGeom>
            <a:noFill/>
            <a:extLst>
              <a:ext uri="{909E8E84-426E-40DD-AFC4-6F175D3DCCD1}">
                <a14:hiddenFill xmlns:a14="http://schemas.microsoft.com/office/drawing/2010/main">
                  <a:solidFill>
                    <a:srgbClr val="FFFFFF"/>
                  </a:solidFill>
                </a14:hiddenFill>
              </a:ext>
            </a:extLst>
          </p:spPr>
        </p:pic>
        <p:sp>
          <p:nvSpPr>
            <p:cNvPr id="177" name="Rounded Rectangle 176"/>
            <p:cNvSpPr/>
            <p:nvPr/>
          </p:nvSpPr>
          <p:spPr>
            <a:xfrm>
              <a:off x="10083871" y="2832362"/>
              <a:ext cx="600221" cy="396069"/>
            </a:xfrm>
            <a:prstGeom prst="roundRect">
              <a:avLst/>
            </a:prstGeom>
            <a:solidFill>
              <a:schemeClr val="accent1"/>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122" dirty="0"/>
                <a:t>MBX</a:t>
              </a:r>
            </a:p>
          </p:txBody>
        </p:sp>
        <p:pic>
          <p:nvPicPr>
            <p:cNvPr id="178" name="Picture 177"/>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10419654" y="3116322"/>
              <a:ext cx="314240" cy="262373"/>
            </a:xfrm>
            <a:prstGeom prst="rect">
              <a:avLst/>
            </a:prstGeom>
            <a:noFill/>
            <a:extLst>
              <a:ext uri="{909E8E84-426E-40DD-AFC4-6F175D3DCCD1}">
                <a14:hiddenFill xmlns:a14="http://schemas.microsoft.com/office/drawing/2010/main">
                  <a:solidFill>
                    <a:srgbClr val="FFFFFF"/>
                  </a:solidFill>
                </a14:hiddenFill>
              </a:ext>
            </a:extLst>
          </p:spPr>
        </p:pic>
        <p:sp>
          <p:nvSpPr>
            <p:cNvPr id="179" name="Rounded Rectangle 178"/>
            <p:cNvSpPr/>
            <p:nvPr/>
          </p:nvSpPr>
          <p:spPr>
            <a:xfrm>
              <a:off x="10096058" y="3591475"/>
              <a:ext cx="600221" cy="396069"/>
            </a:xfrm>
            <a:prstGeom prst="roundRect">
              <a:avLst/>
            </a:prstGeom>
            <a:solidFill>
              <a:schemeClr val="accent1"/>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122" dirty="0"/>
                <a:t>MBX</a:t>
              </a:r>
            </a:p>
          </p:txBody>
        </p:sp>
        <p:pic>
          <p:nvPicPr>
            <p:cNvPr id="180" name="Picture 179"/>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10431841" y="3875435"/>
              <a:ext cx="314240" cy="262373"/>
            </a:xfrm>
            <a:prstGeom prst="rect">
              <a:avLst/>
            </a:prstGeom>
            <a:noFill/>
            <a:extLst>
              <a:ext uri="{909E8E84-426E-40DD-AFC4-6F175D3DCCD1}">
                <a14:hiddenFill xmlns:a14="http://schemas.microsoft.com/office/drawing/2010/main">
                  <a:solidFill>
                    <a:srgbClr val="FFFFFF"/>
                  </a:solidFill>
                </a14:hiddenFill>
              </a:ext>
            </a:extLst>
          </p:spPr>
        </p:pic>
        <p:sp>
          <p:nvSpPr>
            <p:cNvPr id="181" name="TextBox 180"/>
            <p:cNvSpPr txBox="1"/>
            <p:nvPr/>
          </p:nvSpPr>
          <p:spPr>
            <a:xfrm>
              <a:off x="10058191" y="3080422"/>
              <a:ext cx="446584"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a:t>
              </a:r>
            </a:p>
          </p:txBody>
        </p:sp>
      </p:grpSp>
      <p:sp>
        <p:nvSpPr>
          <p:cNvPr id="183" name="Rounded Rectangle 182"/>
          <p:cNvSpPr/>
          <p:nvPr/>
        </p:nvSpPr>
        <p:spPr>
          <a:xfrm>
            <a:off x="10791763" y="3113409"/>
            <a:ext cx="737995" cy="2227278"/>
          </a:xfrm>
          <a:prstGeom prst="roundRect">
            <a:avLst/>
          </a:prstGeom>
          <a:solidFill>
            <a:schemeClr val="accent4"/>
          </a:solidFill>
          <a:ln>
            <a:noFill/>
          </a:ln>
          <a:effectLst>
            <a:outerShdw blurRad="50800" dist="38100" algn="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rtlCol="0" anchor="t"/>
          <a:lstStyle/>
          <a:p>
            <a:pPr algn="ctr"/>
            <a:endParaRPr lang="en-US" sz="1122" b="1" dirty="0">
              <a:latin typeface="+mj-lt"/>
            </a:endParaRPr>
          </a:p>
        </p:txBody>
      </p:sp>
      <p:sp>
        <p:nvSpPr>
          <p:cNvPr id="184" name="TextBox 183"/>
          <p:cNvSpPr txBox="1"/>
          <p:nvPr/>
        </p:nvSpPr>
        <p:spPr>
          <a:xfrm>
            <a:off x="10775969" y="3086904"/>
            <a:ext cx="619742" cy="280718"/>
          </a:xfrm>
          <a:prstGeom prst="rect">
            <a:avLst/>
          </a:prstGeom>
          <a:noFill/>
        </p:spPr>
        <p:txBody>
          <a:bodyPr wrap="square" rtlCol="0" anchor="ctr">
            <a:spAutoFit/>
          </a:bodyPr>
          <a:lstStyle/>
          <a:p>
            <a:pPr algn="ctr"/>
            <a:r>
              <a:rPr lang="en-US" sz="1224" dirty="0" smtClean="0"/>
              <a:t>DAG3</a:t>
            </a:r>
            <a:endParaRPr lang="en-US" sz="1224" dirty="0"/>
          </a:p>
        </p:txBody>
      </p:sp>
      <p:sp>
        <p:nvSpPr>
          <p:cNvPr id="185" name="Rounded Rectangle 184"/>
          <p:cNvSpPr/>
          <p:nvPr/>
        </p:nvSpPr>
        <p:spPr>
          <a:xfrm>
            <a:off x="10849016" y="3330411"/>
            <a:ext cx="600221" cy="396069"/>
          </a:xfrm>
          <a:prstGeom prst="roundRect">
            <a:avLst/>
          </a:prstGeom>
          <a:solidFill>
            <a:schemeClr val="accent1"/>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122" dirty="0"/>
              <a:t>MBX</a:t>
            </a:r>
          </a:p>
        </p:txBody>
      </p:sp>
      <p:pic>
        <p:nvPicPr>
          <p:cNvPr id="186" name="Picture 185"/>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11184799" y="3614371"/>
            <a:ext cx="314240" cy="262373"/>
          </a:xfrm>
          <a:prstGeom prst="rect">
            <a:avLst/>
          </a:prstGeom>
          <a:noFill/>
          <a:extLst>
            <a:ext uri="{909E8E84-426E-40DD-AFC4-6F175D3DCCD1}">
              <a14:hiddenFill xmlns:a14="http://schemas.microsoft.com/office/drawing/2010/main">
                <a:solidFill>
                  <a:srgbClr val="FFFFFF"/>
                </a:solidFill>
              </a14:hiddenFill>
            </a:ext>
          </a:extLst>
        </p:spPr>
      </p:pic>
      <p:sp>
        <p:nvSpPr>
          <p:cNvPr id="187" name="Rounded Rectangle 186"/>
          <p:cNvSpPr/>
          <p:nvPr/>
        </p:nvSpPr>
        <p:spPr>
          <a:xfrm>
            <a:off x="10863643" y="3962669"/>
            <a:ext cx="600221" cy="396069"/>
          </a:xfrm>
          <a:prstGeom prst="roundRect">
            <a:avLst/>
          </a:prstGeom>
          <a:solidFill>
            <a:schemeClr val="accent1"/>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122" dirty="0"/>
              <a:t>MBX</a:t>
            </a:r>
          </a:p>
        </p:txBody>
      </p:sp>
      <p:pic>
        <p:nvPicPr>
          <p:cNvPr id="188" name="Picture 187"/>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11199426" y="4246629"/>
            <a:ext cx="314240" cy="262373"/>
          </a:xfrm>
          <a:prstGeom prst="rect">
            <a:avLst/>
          </a:prstGeom>
          <a:noFill/>
          <a:extLst>
            <a:ext uri="{909E8E84-426E-40DD-AFC4-6F175D3DCCD1}">
              <a14:hiddenFill xmlns:a14="http://schemas.microsoft.com/office/drawing/2010/main">
                <a:solidFill>
                  <a:srgbClr val="FFFFFF"/>
                </a:solidFill>
              </a14:hiddenFill>
            </a:ext>
          </a:extLst>
        </p:spPr>
      </p:pic>
      <p:sp>
        <p:nvSpPr>
          <p:cNvPr id="189" name="Rounded Rectangle 188"/>
          <p:cNvSpPr/>
          <p:nvPr/>
        </p:nvSpPr>
        <p:spPr>
          <a:xfrm>
            <a:off x="10875830" y="4721782"/>
            <a:ext cx="600221" cy="396069"/>
          </a:xfrm>
          <a:prstGeom prst="roundRect">
            <a:avLst/>
          </a:prstGeom>
          <a:solidFill>
            <a:schemeClr val="accent1"/>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122" dirty="0"/>
              <a:t>MBX</a:t>
            </a:r>
          </a:p>
        </p:txBody>
      </p:sp>
      <p:pic>
        <p:nvPicPr>
          <p:cNvPr id="190" name="Picture 189"/>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11211613" y="5005742"/>
            <a:ext cx="314240" cy="262373"/>
          </a:xfrm>
          <a:prstGeom prst="rect">
            <a:avLst/>
          </a:prstGeom>
          <a:noFill/>
          <a:extLst>
            <a:ext uri="{909E8E84-426E-40DD-AFC4-6F175D3DCCD1}">
              <a14:hiddenFill xmlns:a14="http://schemas.microsoft.com/office/drawing/2010/main">
                <a:solidFill>
                  <a:srgbClr val="FFFFFF"/>
                </a:solidFill>
              </a14:hiddenFill>
            </a:ext>
          </a:extLst>
        </p:spPr>
      </p:pic>
      <p:sp>
        <p:nvSpPr>
          <p:cNvPr id="191" name="TextBox 190"/>
          <p:cNvSpPr txBox="1"/>
          <p:nvPr/>
        </p:nvSpPr>
        <p:spPr>
          <a:xfrm>
            <a:off x="10837963" y="4210729"/>
            <a:ext cx="446584"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a:t>
            </a:r>
          </a:p>
        </p:txBody>
      </p:sp>
      <p:cxnSp>
        <p:nvCxnSpPr>
          <p:cNvPr id="203" name="Straight Connector 202"/>
          <p:cNvCxnSpPr>
            <a:endCxn id="185" idx="1"/>
          </p:cNvCxnSpPr>
          <p:nvPr/>
        </p:nvCxnSpPr>
        <p:spPr>
          <a:xfrm>
            <a:off x="8822319" y="3121984"/>
            <a:ext cx="2026697" cy="406462"/>
          </a:xfrm>
          <a:prstGeom prst="line">
            <a:avLst/>
          </a:prstGeom>
          <a:ln w="25400" cap="sq">
            <a:solidFill>
              <a:schemeClr val="bg1"/>
            </a:solidFill>
            <a:prstDash val="sysDot"/>
            <a:miter lim="800000"/>
          </a:ln>
        </p:spPr>
        <p:style>
          <a:lnRef idx="1">
            <a:schemeClr val="accent1"/>
          </a:lnRef>
          <a:fillRef idx="0">
            <a:schemeClr val="accent1"/>
          </a:fillRef>
          <a:effectRef idx="0">
            <a:schemeClr val="accent1"/>
          </a:effectRef>
          <a:fontRef idx="minor">
            <a:schemeClr val="tx1"/>
          </a:fontRef>
        </p:style>
      </p:cxnSp>
      <p:grpSp>
        <p:nvGrpSpPr>
          <p:cNvPr id="36" name="Group 35"/>
          <p:cNvGrpSpPr/>
          <p:nvPr/>
        </p:nvGrpSpPr>
        <p:grpSpPr>
          <a:xfrm>
            <a:off x="9924923" y="1807622"/>
            <a:ext cx="753789" cy="2253783"/>
            <a:chOff x="9996197" y="1956597"/>
            <a:chExt cx="753789" cy="2253783"/>
          </a:xfrm>
        </p:grpSpPr>
        <p:sp>
          <p:nvSpPr>
            <p:cNvPr id="160" name="Rounded Rectangle 159"/>
            <p:cNvSpPr/>
            <p:nvPr/>
          </p:nvSpPr>
          <p:spPr>
            <a:xfrm>
              <a:off x="10011991" y="1983102"/>
              <a:ext cx="737995" cy="2227278"/>
            </a:xfrm>
            <a:prstGeom prst="roundRect">
              <a:avLst/>
            </a:prstGeom>
            <a:solidFill>
              <a:schemeClr val="accent4"/>
            </a:solidFill>
            <a:ln>
              <a:noFill/>
            </a:ln>
            <a:effectLst>
              <a:outerShdw blurRad="50800" dist="38100" algn="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rtlCol="0" anchor="t"/>
            <a:lstStyle/>
            <a:p>
              <a:pPr algn="ctr"/>
              <a:endParaRPr lang="en-US" sz="1122" b="1" dirty="0">
                <a:latin typeface="+mj-lt"/>
              </a:endParaRPr>
            </a:p>
          </p:txBody>
        </p:sp>
        <p:sp>
          <p:nvSpPr>
            <p:cNvPr id="163" name="TextBox 162"/>
            <p:cNvSpPr txBox="1"/>
            <p:nvPr/>
          </p:nvSpPr>
          <p:spPr>
            <a:xfrm>
              <a:off x="9996197" y="1956597"/>
              <a:ext cx="619742" cy="280718"/>
            </a:xfrm>
            <a:prstGeom prst="rect">
              <a:avLst/>
            </a:prstGeom>
            <a:noFill/>
          </p:spPr>
          <p:txBody>
            <a:bodyPr wrap="square" rtlCol="0" anchor="ctr">
              <a:spAutoFit/>
            </a:bodyPr>
            <a:lstStyle/>
            <a:p>
              <a:pPr algn="ctr"/>
              <a:r>
                <a:rPr lang="en-US" sz="1224" dirty="0" smtClean="0"/>
                <a:t>DAG1</a:t>
              </a:r>
              <a:endParaRPr lang="en-US" sz="1224" dirty="0"/>
            </a:p>
          </p:txBody>
        </p:sp>
        <p:sp>
          <p:nvSpPr>
            <p:cNvPr id="164" name="Rounded Rectangle 163"/>
            <p:cNvSpPr/>
            <p:nvPr/>
          </p:nvSpPr>
          <p:spPr>
            <a:xfrm>
              <a:off x="10069244" y="2200104"/>
              <a:ext cx="600221" cy="396069"/>
            </a:xfrm>
            <a:prstGeom prst="roundRect">
              <a:avLst/>
            </a:prstGeom>
            <a:solidFill>
              <a:schemeClr val="accent1"/>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122" dirty="0"/>
                <a:t>MBX</a:t>
              </a:r>
            </a:p>
          </p:txBody>
        </p:sp>
        <p:pic>
          <p:nvPicPr>
            <p:cNvPr id="165" name="Picture 164"/>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10405027" y="2484064"/>
              <a:ext cx="314240" cy="262373"/>
            </a:xfrm>
            <a:prstGeom prst="rect">
              <a:avLst/>
            </a:prstGeom>
            <a:noFill/>
            <a:extLst>
              <a:ext uri="{909E8E84-426E-40DD-AFC4-6F175D3DCCD1}">
                <a14:hiddenFill xmlns:a14="http://schemas.microsoft.com/office/drawing/2010/main">
                  <a:solidFill>
                    <a:srgbClr val="FFFFFF"/>
                  </a:solidFill>
                </a14:hiddenFill>
              </a:ext>
            </a:extLst>
          </p:spPr>
        </p:pic>
        <p:sp>
          <p:nvSpPr>
            <p:cNvPr id="166" name="Rounded Rectangle 165"/>
            <p:cNvSpPr/>
            <p:nvPr/>
          </p:nvSpPr>
          <p:spPr>
            <a:xfrm>
              <a:off x="10083871" y="2832362"/>
              <a:ext cx="600221" cy="396069"/>
            </a:xfrm>
            <a:prstGeom prst="roundRect">
              <a:avLst/>
            </a:prstGeom>
            <a:solidFill>
              <a:schemeClr val="accent1"/>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122" dirty="0"/>
                <a:t>MBX</a:t>
              </a:r>
            </a:p>
          </p:txBody>
        </p:sp>
        <p:pic>
          <p:nvPicPr>
            <p:cNvPr id="167" name="Picture 166"/>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10419654" y="3116322"/>
              <a:ext cx="314240" cy="262373"/>
            </a:xfrm>
            <a:prstGeom prst="rect">
              <a:avLst/>
            </a:prstGeom>
            <a:noFill/>
            <a:extLst>
              <a:ext uri="{909E8E84-426E-40DD-AFC4-6F175D3DCCD1}">
                <a14:hiddenFill xmlns:a14="http://schemas.microsoft.com/office/drawing/2010/main">
                  <a:solidFill>
                    <a:srgbClr val="FFFFFF"/>
                  </a:solidFill>
                </a14:hiddenFill>
              </a:ext>
            </a:extLst>
          </p:spPr>
        </p:pic>
        <p:sp>
          <p:nvSpPr>
            <p:cNvPr id="168" name="Rounded Rectangle 167"/>
            <p:cNvSpPr/>
            <p:nvPr/>
          </p:nvSpPr>
          <p:spPr>
            <a:xfrm>
              <a:off x="10096058" y="3591475"/>
              <a:ext cx="600221" cy="396069"/>
            </a:xfrm>
            <a:prstGeom prst="roundRect">
              <a:avLst/>
            </a:prstGeom>
            <a:solidFill>
              <a:schemeClr val="accent1"/>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122" dirty="0"/>
                <a:t>MBX</a:t>
              </a:r>
            </a:p>
          </p:txBody>
        </p:sp>
        <p:pic>
          <p:nvPicPr>
            <p:cNvPr id="170" name="Picture 169"/>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10431841" y="3875435"/>
              <a:ext cx="314240" cy="262373"/>
            </a:xfrm>
            <a:prstGeom prst="rect">
              <a:avLst/>
            </a:prstGeom>
            <a:noFill/>
            <a:extLst>
              <a:ext uri="{909E8E84-426E-40DD-AFC4-6F175D3DCCD1}">
                <a14:hiddenFill xmlns:a14="http://schemas.microsoft.com/office/drawing/2010/main">
                  <a:solidFill>
                    <a:srgbClr val="FFFFFF"/>
                  </a:solidFill>
                </a14:hiddenFill>
              </a:ext>
            </a:extLst>
          </p:spPr>
        </p:pic>
        <p:sp>
          <p:nvSpPr>
            <p:cNvPr id="171" name="TextBox 170"/>
            <p:cNvSpPr txBox="1"/>
            <p:nvPr/>
          </p:nvSpPr>
          <p:spPr>
            <a:xfrm>
              <a:off x="10058191" y="3080422"/>
              <a:ext cx="446584"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a:t>
              </a:r>
            </a:p>
          </p:txBody>
        </p:sp>
      </p:grpSp>
      <p:sp>
        <p:nvSpPr>
          <p:cNvPr id="113" name="Straight Connector 1024003"/>
          <p:cNvSpPr>
            <a:spLocks noChangeShapeType="1"/>
          </p:cNvSpPr>
          <p:nvPr/>
        </p:nvSpPr>
        <p:spPr bwMode="auto">
          <a:xfrm>
            <a:off x="6414051" y="2613508"/>
            <a:ext cx="1311451" cy="15018"/>
          </a:xfrm>
          <a:prstGeom prst="line">
            <a:avLst/>
          </a:prstGeom>
          <a:ln w="25400" cap="sq">
            <a:solidFill>
              <a:schemeClr val="tx1"/>
            </a:solidFill>
            <a:prstDash val="solid"/>
            <a:miter lim="800000"/>
            <a:headEnd type="none" w="med" len="med"/>
            <a:tailEnd type="none" w="med" len="med"/>
          </a:ln>
          <a:effectLst/>
        </p:spPr>
        <p:style>
          <a:lnRef idx="3">
            <a:schemeClr val="dk1"/>
          </a:lnRef>
          <a:fillRef idx="0">
            <a:schemeClr val="dk1"/>
          </a:fillRef>
          <a:effectRef idx="2">
            <a:schemeClr val="dk1"/>
          </a:effectRef>
          <a:fontRef idx="minor">
            <a:schemeClr val="tx1"/>
          </a:fontRef>
        </p:style>
        <p:txBody>
          <a:bodyPr/>
          <a:lstStyle/>
          <a:p>
            <a:endParaRPr lang="en-US" sz="1836" dirty="0">
              <a:ln>
                <a:solidFill>
                  <a:schemeClr val="accent3"/>
                </a:solidFill>
              </a:ln>
            </a:endParaRPr>
          </a:p>
        </p:txBody>
      </p:sp>
      <p:cxnSp>
        <p:nvCxnSpPr>
          <p:cNvPr id="116" name="Straight Connector 115"/>
          <p:cNvCxnSpPr/>
          <p:nvPr/>
        </p:nvCxnSpPr>
        <p:spPr>
          <a:xfrm>
            <a:off x="8778529" y="4411652"/>
            <a:ext cx="1208387" cy="113009"/>
          </a:xfrm>
          <a:prstGeom prst="line">
            <a:avLst/>
          </a:prstGeom>
          <a:ln w="25400" cap="sq">
            <a:solidFill>
              <a:schemeClr val="bg1"/>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a:endCxn id="166" idx="1"/>
          </p:cNvCxnSpPr>
          <p:nvPr/>
        </p:nvCxnSpPr>
        <p:spPr>
          <a:xfrm>
            <a:off x="8822319" y="2820365"/>
            <a:ext cx="1190278" cy="61057"/>
          </a:xfrm>
          <a:prstGeom prst="line">
            <a:avLst/>
          </a:prstGeom>
          <a:ln w="25400" cap="sq">
            <a:solidFill>
              <a:schemeClr val="bg1"/>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a:endCxn id="164" idx="1"/>
          </p:cNvCxnSpPr>
          <p:nvPr/>
        </p:nvCxnSpPr>
        <p:spPr>
          <a:xfrm flipV="1">
            <a:off x="8822319" y="2249164"/>
            <a:ext cx="1175651" cy="348298"/>
          </a:xfrm>
          <a:prstGeom prst="line">
            <a:avLst/>
          </a:prstGeom>
          <a:ln w="25400" cap="sq">
            <a:solidFill>
              <a:schemeClr val="bg1"/>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a:endCxn id="187" idx="1"/>
          </p:cNvCxnSpPr>
          <p:nvPr/>
        </p:nvCxnSpPr>
        <p:spPr>
          <a:xfrm>
            <a:off x="8838113" y="3890097"/>
            <a:ext cx="2025530" cy="270607"/>
          </a:xfrm>
          <a:prstGeom prst="line">
            <a:avLst/>
          </a:prstGeom>
          <a:ln w="25400" cap="sq">
            <a:solidFill>
              <a:schemeClr val="bg1"/>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a:endCxn id="168" idx="1"/>
          </p:cNvCxnSpPr>
          <p:nvPr/>
        </p:nvCxnSpPr>
        <p:spPr>
          <a:xfrm flipV="1">
            <a:off x="8838113" y="3640535"/>
            <a:ext cx="1186671" cy="4701"/>
          </a:xfrm>
          <a:prstGeom prst="line">
            <a:avLst/>
          </a:prstGeom>
          <a:ln w="25400" cap="sq">
            <a:solidFill>
              <a:schemeClr val="bg1"/>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a:endCxn id="177" idx="1"/>
          </p:cNvCxnSpPr>
          <p:nvPr/>
        </p:nvCxnSpPr>
        <p:spPr>
          <a:xfrm>
            <a:off x="8822319" y="4559872"/>
            <a:ext cx="1190277" cy="580302"/>
          </a:xfrm>
          <a:prstGeom prst="line">
            <a:avLst/>
          </a:prstGeom>
          <a:ln w="25400" cap="sq">
            <a:solidFill>
              <a:schemeClr val="bg1"/>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a:endCxn id="179" idx="1"/>
          </p:cNvCxnSpPr>
          <p:nvPr/>
        </p:nvCxnSpPr>
        <p:spPr>
          <a:xfrm>
            <a:off x="8822319" y="4740091"/>
            <a:ext cx="1202464" cy="1159196"/>
          </a:xfrm>
          <a:prstGeom prst="line">
            <a:avLst/>
          </a:prstGeom>
          <a:ln w="25400" cap="sq">
            <a:solidFill>
              <a:schemeClr val="bg1"/>
            </a:solidFill>
            <a:prstDash val="sysDot"/>
            <a:miter lim="800000"/>
          </a:ln>
        </p:spPr>
        <p:style>
          <a:lnRef idx="1">
            <a:schemeClr val="accent1"/>
          </a:lnRef>
          <a:fillRef idx="0">
            <a:schemeClr val="accent1"/>
          </a:fillRef>
          <a:effectRef idx="0">
            <a:schemeClr val="accent1"/>
          </a:effectRef>
          <a:fontRef idx="minor">
            <a:schemeClr val="tx1"/>
          </a:fontRef>
        </p:style>
      </p:cxnSp>
      <p:sp>
        <p:nvSpPr>
          <p:cNvPr id="148" name="Rounded Rectangle 147"/>
          <p:cNvSpPr/>
          <p:nvPr/>
        </p:nvSpPr>
        <p:spPr>
          <a:xfrm>
            <a:off x="9562324" y="2768184"/>
            <a:ext cx="1542856" cy="19789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200" dirty="0" smtClean="0">
                <a:solidFill>
                  <a:schemeClr val="bg1"/>
                </a:solidFill>
              </a:rPr>
              <a:t>Frontend Transport</a:t>
            </a:r>
            <a:endParaRPr lang="en-US" sz="1200" dirty="0">
              <a:solidFill>
                <a:schemeClr val="bg1"/>
              </a:solidFill>
            </a:endParaRPr>
          </a:p>
        </p:txBody>
      </p:sp>
      <p:sp>
        <p:nvSpPr>
          <p:cNvPr id="149" name="Rounded Rectangle 148"/>
          <p:cNvSpPr/>
          <p:nvPr/>
        </p:nvSpPr>
        <p:spPr>
          <a:xfrm>
            <a:off x="10445218" y="4792016"/>
            <a:ext cx="1542856" cy="19789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200" smtClean="0">
                <a:solidFill>
                  <a:schemeClr val="bg1"/>
                </a:solidFill>
              </a:rPr>
              <a:t>Mailbox Transport</a:t>
            </a:r>
            <a:endParaRPr lang="en-US" sz="1200" dirty="0">
              <a:solidFill>
                <a:schemeClr val="bg1"/>
              </a:solidFill>
            </a:endParaRPr>
          </a:p>
        </p:txBody>
      </p:sp>
      <p:sp>
        <p:nvSpPr>
          <p:cNvPr id="150" name="Rounded Rectangle 149"/>
          <p:cNvSpPr/>
          <p:nvPr/>
        </p:nvSpPr>
        <p:spPr>
          <a:xfrm>
            <a:off x="10317200" y="3431754"/>
            <a:ext cx="1542856" cy="19789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200" dirty="0" smtClean="0">
                <a:solidFill>
                  <a:schemeClr val="bg1"/>
                </a:solidFill>
              </a:rPr>
              <a:t>Transport</a:t>
            </a:r>
            <a:endParaRPr lang="en-US" sz="1200" dirty="0">
              <a:solidFill>
                <a:schemeClr val="bg1"/>
              </a:solidFill>
            </a:endParaRPr>
          </a:p>
        </p:txBody>
      </p:sp>
      <p:sp>
        <p:nvSpPr>
          <p:cNvPr id="119" name="Rectangle 118"/>
          <p:cNvSpPr/>
          <p:nvPr/>
        </p:nvSpPr>
        <p:spPr>
          <a:xfrm>
            <a:off x="366141" y="1763617"/>
            <a:ext cx="2199400" cy="45744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Bef>
                <a:spcPts val="204"/>
              </a:spcBef>
            </a:pPr>
            <a:r>
              <a:rPr lang="en-US" sz="1530" dirty="0" smtClean="0">
                <a:solidFill>
                  <a:schemeClr val="tx1"/>
                </a:solidFill>
              </a:rPr>
              <a:t>1. Email enters the organization</a:t>
            </a:r>
          </a:p>
          <a:p>
            <a:pPr>
              <a:lnSpc>
                <a:spcPct val="90000"/>
              </a:lnSpc>
              <a:spcBef>
                <a:spcPts val="204"/>
              </a:spcBef>
            </a:pPr>
            <a:endParaRPr lang="en-US" sz="1530" dirty="0" smtClean="0">
              <a:solidFill>
                <a:schemeClr val="tx1"/>
              </a:solidFill>
            </a:endParaRPr>
          </a:p>
          <a:p>
            <a:pPr>
              <a:lnSpc>
                <a:spcPct val="90000"/>
              </a:lnSpc>
              <a:spcBef>
                <a:spcPts val="204"/>
              </a:spcBef>
            </a:pPr>
            <a:r>
              <a:rPr lang="en-US" sz="1530" dirty="0" smtClean="0">
                <a:solidFill>
                  <a:schemeClr val="tx1"/>
                </a:solidFill>
              </a:rPr>
              <a:t>2. Frontend Transport accepts the mail</a:t>
            </a:r>
          </a:p>
          <a:p>
            <a:pPr>
              <a:lnSpc>
                <a:spcPct val="90000"/>
              </a:lnSpc>
              <a:spcBef>
                <a:spcPts val="204"/>
              </a:spcBef>
            </a:pPr>
            <a:endParaRPr lang="en-US" sz="1530" dirty="0" smtClean="0">
              <a:solidFill>
                <a:schemeClr val="tx1"/>
              </a:solidFill>
            </a:endParaRPr>
          </a:p>
          <a:p>
            <a:pPr>
              <a:lnSpc>
                <a:spcPct val="90000"/>
              </a:lnSpc>
              <a:spcBef>
                <a:spcPts val="204"/>
              </a:spcBef>
            </a:pPr>
            <a:r>
              <a:rPr lang="en-US" sz="1530" dirty="0" smtClean="0">
                <a:solidFill>
                  <a:schemeClr val="tx1"/>
                </a:solidFill>
              </a:rPr>
              <a:t>3. Frontend Transport determines DAG for this recipient</a:t>
            </a:r>
          </a:p>
          <a:p>
            <a:pPr>
              <a:lnSpc>
                <a:spcPct val="90000"/>
              </a:lnSpc>
              <a:spcBef>
                <a:spcPts val="204"/>
              </a:spcBef>
            </a:pPr>
            <a:endParaRPr lang="en-US" sz="1530" dirty="0" smtClean="0">
              <a:solidFill>
                <a:schemeClr val="tx1"/>
              </a:solidFill>
            </a:endParaRPr>
          </a:p>
          <a:p>
            <a:pPr>
              <a:lnSpc>
                <a:spcPct val="90000"/>
              </a:lnSpc>
              <a:spcBef>
                <a:spcPts val="204"/>
              </a:spcBef>
            </a:pPr>
            <a:r>
              <a:rPr lang="en-US" sz="1530" dirty="0" smtClean="0">
                <a:solidFill>
                  <a:schemeClr val="tx1"/>
                </a:solidFill>
              </a:rPr>
              <a:t>4. Frontend Transport sends mail to a MBX server in the recipients DAG [prefers MBX server in its own site]</a:t>
            </a:r>
          </a:p>
          <a:p>
            <a:pPr>
              <a:lnSpc>
                <a:spcPct val="90000"/>
              </a:lnSpc>
              <a:spcBef>
                <a:spcPts val="204"/>
              </a:spcBef>
            </a:pPr>
            <a:endParaRPr lang="en-US" sz="1530" dirty="0" smtClean="0">
              <a:solidFill>
                <a:schemeClr val="tx1"/>
              </a:solidFill>
            </a:endParaRPr>
          </a:p>
          <a:p>
            <a:pPr>
              <a:lnSpc>
                <a:spcPct val="90000"/>
              </a:lnSpc>
              <a:spcBef>
                <a:spcPts val="204"/>
              </a:spcBef>
            </a:pPr>
            <a:r>
              <a:rPr lang="en-US" sz="1530" dirty="0" smtClean="0">
                <a:solidFill>
                  <a:schemeClr val="tx1"/>
                </a:solidFill>
              </a:rPr>
              <a:t>5. Transport service receives mail &amp; delivers to MBX transport</a:t>
            </a:r>
          </a:p>
        </p:txBody>
      </p:sp>
      <p:grpSp>
        <p:nvGrpSpPr>
          <p:cNvPr id="121" name="Group 120"/>
          <p:cNvGrpSpPr/>
          <p:nvPr/>
        </p:nvGrpSpPr>
        <p:grpSpPr>
          <a:xfrm>
            <a:off x="6819760" y="2249584"/>
            <a:ext cx="383896" cy="295386"/>
            <a:chOff x="6819760" y="2249584"/>
            <a:chExt cx="383896" cy="295386"/>
          </a:xfrm>
        </p:grpSpPr>
        <p:pic>
          <p:nvPicPr>
            <p:cNvPr id="123" name="Picture 122"/>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6924146" y="2353131"/>
              <a:ext cx="279510" cy="191839"/>
            </a:xfrm>
            <a:prstGeom prst="rect">
              <a:avLst/>
            </a:prstGeom>
            <a:noFill/>
            <a:extLst>
              <a:ext uri="{909E8E84-426E-40DD-AFC4-6F175D3DCCD1}">
                <a14:hiddenFill xmlns:a14="http://schemas.microsoft.com/office/drawing/2010/main">
                  <a:solidFill>
                    <a:srgbClr val="FFFFFF"/>
                  </a:solidFill>
                </a14:hiddenFill>
              </a:ext>
            </a:extLst>
          </p:spPr>
        </p:pic>
        <p:sp>
          <p:nvSpPr>
            <p:cNvPr id="124" name="Oval 123"/>
            <p:cNvSpPr/>
            <p:nvPr/>
          </p:nvSpPr>
          <p:spPr bwMode="auto">
            <a:xfrm>
              <a:off x="6819760" y="2249584"/>
              <a:ext cx="204643" cy="182588"/>
            </a:xfrm>
            <a:prstGeom prst="ellipse">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smtClean="0">
                  <a:solidFill>
                    <a:schemeClr val="tx1"/>
                  </a:solidFill>
                </a:rPr>
                <a:t>1</a:t>
              </a:r>
              <a:endParaRPr lang="en-US" sz="2000" dirty="0">
                <a:solidFill>
                  <a:schemeClr val="tx1"/>
                </a:solidFill>
              </a:endParaRPr>
            </a:p>
          </p:txBody>
        </p:sp>
      </p:grpSp>
      <p:grpSp>
        <p:nvGrpSpPr>
          <p:cNvPr id="125" name="Group 124"/>
          <p:cNvGrpSpPr/>
          <p:nvPr/>
        </p:nvGrpSpPr>
        <p:grpSpPr>
          <a:xfrm>
            <a:off x="9875797" y="2857189"/>
            <a:ext cx="394671" cy="310758"/>
            <a:chOff x="9106861" y="3056864"/>
            <a:chExt cx="394671" cy="310758"/>
          </a:xfrm>
        </p:grpSpPr>
        <p:pic>
          <p:nvPicPr>
            <p:cNvPr id="126" name="Picture 125"/>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9222022" y="3175783"/>
              <a:ext cx="279510" cy="191839"/>
            </a:xfrm>
            <a:prstGeom prst="rect">
              <a:avLst/>
            </a:prstGeom>
            <a:noFill/>
            <a:extLst>
              <a:ext uri="{909E8E84-426E-40DD-AFC4-6F175D3DCCD1}">
                <a14:hiddenFill xmlns:a14="http://schemas.microsoft.com/office/drawing/2010/main">
                  <a:solidFill>
                    <a:srgbClr val="FFFFFF"/>
                  </a:solidFill>
                </a14:hiddenFill>
              </a:ext>
            </a:extLst>
          </p:spPr>
        </p:pic>
        <p:sp>
          <p:nvSpPr>
            <p:cNvPr id="127" name="Oval 126"/>
            <p:cNvSpPr/>
            <p:nvPr/>
          </p:nvSpPr>
          <p:spPr bwMode="auto">
            <a:xfrm>
              <a:off x="9106861" y="3056864"/>
              <a:ext cx="204643" cy="182588"/>
            </a:xfrm>
            <a:prstGeom prst="ellipse">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a:solidFill>
                    <a:schemeClr val="tx1"/>
                  </a:solidFill>
                </a:rPr>
                <a:t>2</a:t>
              </a:r>
              <a:endParaRPr lang="en-US" sz="2000" dirty="0">
                <a:solidFill>
                  <a:schemeClr val="tx1"/>
                </a:solidFill>
              </a:endParaRPr>
            </a:p>
          </p:txBody>
        </p:sp>
      </p:grpSp>
      <p:grpSp>
        <p:nvGrpSpPr>
          <p:cNvPr id="6" name="Group 5"/>
          <p:cNvGrpSpPr/>
          <p:nvPr/>
        </p:nvGrpSpPr>
        <p:grpSpPr>
          <a:xfrm>
            <a:off x="10433500" y="2201516"/>
            <a:ext cx="846054" cy="548391"/>
            <a:chOff x="10433500" y="2201516"/>
            <a:chExt cx="846054" cy="548391"/>
          </a:xfrm>
        </p:grpSpPr>
        <p:sp>
          <p:nvSpPr>
            <p:cNvPr id="128" name="Straight Connector 1024003"/>
            <p:cNvSpPr>
              <a:spLocks noChangeShapeType="1"/>
            </p:cNvSpPr>
            <p:nvPr/>
          </p:nvSpPr>
          <p:spPr bwMode="auto">
            <a:xfrm flipV="1">
              <a:off x="10433500" y="2201516"/>
              <a:ext cx="846054" cy="548391"/>
            </a:xfrm>
            <a:prstGeom prst="line">
              <a:avLst/>
            </a:prstGeom>
            <a:ln w="25400" cap="sq">
              <a:solidFill>
                <a:schemeClr val="tx1"/>
              </a:solidFill>
              <a:prstDash val="sysDot"/>
              <a:miter lim="800000"/>
              <a:headEnd type="none" w="med" len="med"/>
              <a:tailEnd type="triangle" w="med" len="med"/>
            </a:ln>
            <a:effectLst/>
          </p:spPr>
          <p:style>
            <a:lnRef idx="3">
              <a:schemeClr val="dk1"/>
            </a:lnRef>
            <a:fillRef idx="0">
              <a:schemeClr val="dk1"/>
            </a:fillRef>
            <a:effectRef idx="2">
              <a:schemeClr val="dk1"/>
            </a:effectRef>
            <a:fontRef idx="minor">
              <a:schemeClr val="tx1"/>
            </a:fontRef>
          </p:style>
          <p:txBody>
            <a:bodyPr/>
            <a:lstStyle/>
            <a:p>
              <a:endParaRPr lang="en-US" sz="1836" dirty="0">
                <a:ln>
                  <a:solidFill>
                    <a:schemeClr val="accent3"/>
                  </a:solidFill>
                </a:ln>
              </a:endParaRPr>
            </a:p>
          </p:txBody>
        </p:sp>
        <p:sp>
          <p:nvSpPr>
            <p:cNvPr id="131" name="Oval 130"/>
            <p:cNvSpPr/>
            <p:nvPr/>
          </p:nvSpPr>
          <p:spPr bwMode="auto">
            <a:xfrm>
              <a:off x="10898008" y="2447198"/>
              <a:ext cx="204643" cy="182588"/>
            </a:xfrm>
            <a:prstGeom prst="ellipse">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a:solidFill>
                    <a:schemeClr val="tx1"/>
                  </a:solidFill>
                </a:rPr>
                <a:t>3</a:t>
              </a:r>
              <a:endParaRPr lang="en-US" sz="2000" dirty="0">
                <a:solidFill>
                  <a:schemeClr val="tx1"/>
                </a:solidFill>
              </a:endParaRPr>
            </a:p>
          </p:txBody>
        </p:sp>
      </p:grpSp>
      <p:grpSp>
        <p:nvGrpSpPr>
          <p:cNvPr id="132" name="Group 131"/>
          <p:cNvGrpSpPr/>
          <p:nvPr/>
        </p:nvGrpSpPr>
        <p:grpSpPr>
          <a:xfrm>
            <a:off x="10740676" y="5022336"/>
            <a:ext cx="590184" cy="348494"/>
            <a:chOff x="11044039" y="5766456"/>
            <a:chExt cx="590184" cy="348494"/>
          </a:xfrm>
        </p:grpSpPr>
        <p:pic>
          <p:nvPicPr>
            <p:cNvPr id="133" name="Picture 5" descr="W:\Open Engagements\Productivity\MS-Unified Communications\#1601 BizProd MOD Team Core Content Work\New Iconography\People\GroupOfPeople_060812.pn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b="41004"/>
            <a:stretch/>
          </p:blipFill>
          <p:spPr bwMode="auto">
            <a:xfrm>
              <a:off x="11044938" y="5766456"/>
              <a:ext cx="589285" cy="347605"/>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5" descr="W:\Open Engagements\Productivity\MS-Unified Communications\#1601 BizProd MOD Team Core Content Work\New Iconography\People\GroupOfPeople_060812.png"/>
            <p:cNvPicPr>
              <a:picLocks noChangeAspect="1" noChangeArrowheads="1"/>
            </p:cNvPicPr>
            <p:nvPr/>
          </p:nvPicPr>
          <p:blipFill rotWithShape="1">
            <a:blip r:embed="rId13" cstate="print">
              <a:duotone>
                <a:prstClr val="black"/>
                <a:schemeClr val="accent5">
                  <a:tint val="45000"/>
                  <a:satMod val="400000"/>
                </a:schemeClr>
              </a:duotone>
              <a:extLst>
                <a:ext uri="{BEBA8EAE-BF5A-486C-A8C5-ECC9F3942E4B}">
                  <a14:imgProps xmlns:a14="http://schemas.microsoft.com/office/drawing/2010/main">
                    <a14:imgLayer r:embed="rId14">
                      <a14:imgEffect>
                        <a14:backgroundRemoval t="5415" b="58123" l="9386" r="89892">
                          <a14:foregroundMark x1="45487" y1="57040" x2="45487" y2="57040"/>
                          <a14:foregroundMark x1="46209" y1="48375" x2="46209" y2="48375"/>
                          <a14:foregroundMark x1="63177" y1="58123" x2="63177" y2="58123"/>
                          <a14:foregroundMark x1="50181" y1="15884" x2="50181" y2="15884"/>
                          <a14:backgroundMark x1="23827" y1="41877" x2="23827" y2="41877"/>
                        </a14:backgroundRemoval>
                      </a14:imgEffect>
                    </a14:imgLayer>
                  </a14:imgProps>
                </a:ext>
                <a:ext uri="{28A0092B-C50C-407E-A947-70E740481C1C}">
                  <a14:useLocalDpi xmlns:a14="http://schemas.microsoft.com/office/drawing/2010/main" val="0"/>
                </a:ext>
              </a:extLst>
            </a:blip>
            <a:srcRect b="41004"/>
            <a:stretch/>
          </p:blipFill>
          <p:spPr bwMode="auto">
            <a:xfrm>
              <a:off x="11044039" y="5767345"/>
              <a:ext cx="589285" cy="34760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5" name="Group 134"/>
          <p:cNvGrpSpPr/>
          <p:nvPr/>
        </p:nvGrpSpPr>
        <p:grpSpPr>
          <a:xfrm>
            <a:off x="11215854" y="3205889"/>
            <a:ext cx="394671" cy="310758"/>
            <a:chOff x="9106861" y="3056864"/>
            <a:chExt cx="394671" cy="310758"/>
          </a:xfrm>
        </p:grpSpPr>
        <p:pic>
          <p:nvPicPr>
            <p:cNvPr id="137" name="Picture 136"/>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9222022" y="3175783"/>
              <a:ext cx="279510" cy="191839"/>
            </a:xfrm>
            <a:prstGeom prst="rect">
              <a:avLst/>
            </a:prstGeom>
            <a:noFill/>
            <a:extLst>
              <a:ext uri="{909E8E84-426E-40DD-AFC4-6F175D3DCCD1}">
                <a14:hiddenFill xmlns:a14="http://schemas.microsoft.com/office/drawing/2010/main">
                  <a:solidFill>
                    <a:srgbClr val="FFFFFF"/>
                  </a:solidFill>
                </a14:hiddenFill>
              </a:ext>
            </a:extLst>
          </p:spPr>
        </p:pic>
        <p:sp>
          <p:nvSpPr>
            <p:cNvPr id="138" name="Oval 137"/>
            <p:cNvSpPr/>
            <p:nvPr/>
          </p:nvSpPr>
          <p:spPr bwMode="auto">
            <a:xfrm>
              <a:off x="9106861" y="3056864"/>
              <a:ext cx="204643" cy="182588"/>
            </a:xfrm>
            <a:prstGeom prst="ellipse">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a:solidFill>
                    <a:schemeClr val="tx1"/>
                  </a:solidFill>
                </a:rPr>
                <a:t>4</a:t>
              </a:r>
              <a:endParaRPr lang="en-US" sz="2000" dirty="0">
                <a:solidFill>
                  <a:schemeClr val="tx1"/>
                </a:solidFill>
              </a:endParaRPr>
            </a:p>
          </p:txBody>
        </p:sp>
      </p:grpSp>
      <p:grpSp>
        <p:nvGrpSpPr>
          <p:cNvPr id="141" name="Group 140"/>
          <p:cNvGrpSpPr/>
          <p:nvPr/>
        </p:nvGrpSpPr>
        <p:grpSpPr>
          <a:xfrm>
            <a:off x="11368254" y="4558089"/>
            <a:ext cx="394671" cy="310758"/>
            <a:chOff x="9106861" y="3056864"/>
            <a:chExt cx="394671" cy="310758"/>
          </a:xfrm>
        </p:grpSpPr>
        <p:pic>
          <p:nvPicPr>
            <p:cNvPr id="143" name="Picture 142"/>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9222022" y="3175783"/>
              <a:ext cx="279510" cy="191839"/>
            </a:xfrm>
            <a:prstGeom prst="rect">
              <a:avLst/>
            </a:prstGeom>
            <a:noFill/>
            <a:extLst>
              <a:ext uri="{909E8E84-426E-40DD-AFC4-6F175D3DCCD1}">
                <a14:hiddenFill xmlns:a14="http://schemas.microsoft.com/office/drawing/2010/main">
                  <a:solidFill>
                    <a:srgbClr val="FFFFFF"/>
                  </a:solidFill>
                </a14:hiddenFill>
              </a:ext>
            </a:extLst>
          </p:spPr>
        </p:pic>
        <p:sp>
          <p:nvSpPr>
            <p:cNvPr id="144" name="Oval 143"/>
            <p:cNvSpPr/>
            <p:nvPr/>
          </p:nvSpPr>
          <p:spPr bwMode="auto">
            <a:xfrm>
              <a:off x="9106861" y="3056864"/>
              <a:ext cx="204643" cy="182588"/>
            </a:xfrm>
            <a:prstGeom prst="ellipse">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a:solidFill>
                    <a:schemeClr val="tx1"/>
                  </a:solidFill>
                </a:rPr>
                <a:t>5</a:t>
              </a:r>
              <a:endParaRPr lang="en-US" sz="2000" dirty="0">
                <a:solidFill>
                  <a:schemeClr val="tx1"/>
                </a:solidFill>
              </a:endParaRPr>
            </a:p>
          </p:txBody>
        </p:sp>
      </p:grpSp>
      <p:pic>
        <p:nvPicPr>
          <p:cNvPr id="146" name="Picture 145"/>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11006519" y="5323960"/>
            <a:ext cx="279510" cy="19183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1287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fade">
                                      <p:cBhvr>
                                        <p:cTn id="7" dur="500"/>
                                        <p:tgtEl>
                                          <p:spTgt spid="12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148"/>
                                        </p:tgtEl>
                                        <p:attrNameLst>
                                          <p:attrName>style.visibility</p:attrName>
                                        </p:attrNameLst>
                                      </p:cBhvr>
                                      <p:to>
                                        <p:strVal val="visible"/>
                                      </p:to>
                                    </p:set>
                                  </p:childTnLst>
                                </p:cTn>
                              </p:par>
                              <p:par>
                                <p:cTn id="12" presetID="6" presetClass="emph" presetSubtype="0" repeatCount="indefinite" grpId="0" nodeType="withEffect">
                                  <p:stCondLst>
                                    <p:cond delay="0"/>
                                  </p:stCondLst>
                                  <p:endCondLst>
                                    <p:cond evt="onNext" delay="0">
                                      <p:tgtEl>
                                        <p:sldTgt/>
                                      </p:tgtEl>
                                    </p:cond>
                                  </p:endCondLst>
                                  <p:childTnLst>
                                    <p:animScale>
                                      <p:cBhvr>
                                        <p:cTn id="13" dur="2000" fill="hold"/>
                                        <p:tgtEl>
                                          <p:spTgt spid="148"/>
                                        </p:tgtEl>
                                      </p:cBhvr>
                                      <p:by x="150000" y="150000"/>
                                    </p:animScale>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5"/>
                                        </p:tgtEl>
                                        <p:attrNameLst>
                                          <p:attrName>style.visibility</p:attrName>
                                        </p:attrNameLst>
                                      </p:cBhvr>
                                      <p:to>
                                        <p:strVal val="visible"/>
                                      </p:to>
                                    </p:set>
                                    <p:animEffect transition="in" filter="fade">
                                      <p:cBhvr>
                                        <p:cTn id="18" dur="500"/>
                                        <p:tgtEl>
                                          <p:spTgt spid="12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2"/>
                                        </p:tgtEl>
                                        <p:attrNameLst>
                                          <p:attrName>style.visibility</p:attrName>
                                        </p:attrNameLst>
                                      </p:cBhvr>
                                      <p:to>
                                        <p:strVal val="visible"/>
                                      </p:to>
                                    </p:set>
                                    <p:animEffect transition="in" filter="fade">
                                      <p:cBhvr>
                                        <p:cTn id="28" dur="500"/>
                                        <p:tgtEl>
                                          <p:spTgt spid="13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35"/>
                                        </p:tgtEl>
                                        <p:attrNameLst>
                                          <p:attrName>style.visibility</p:attrName>
                                        </p:attrNameLst>
                                      </p:cBhvr>
                                      <p:to>
                                        <p:strVal val="visible"/>
                                      </p:to>
                                    </p:set>
                                    <p:animEffect transition="in" filter="fade">
                                      <p:cBhvr>
                                        <p:cTn id="33" dur="500"/>
                                        <p:tgtEl>
                                          <p:spTgt spid="135"/>
                                        </p:tgtEl>
                                      </p:cBhvr>
                                    </p:animEffect>
                                  </p:childTnLst>
                                </p:cTn>
                              </p:par>
                              <p:par>
                                <p:cTn id="34" presetID="1" presetClass="entr" presetSubtype="0" fill="hold" grpId="1" nodeType="withEffect">
                                  <p:stCondLst>
                                    <p:cond delay="0"/>
                                  </p:stCondLst>
                                  <p:childTnLst>
                                    <p:set>
                                      <p:cBhvr>
                                        <p:cTn id="35" dur="1" fill="hold">
                                          <p:stCondLst>
                                            <p:cond delay="0"/>
                                          </p:stCondLst>
                                        </p:cTn>
                                        <p:tgtEl>
                                          <p:spTgt spid="150"/>
                                        </p:tgtEl>
                                        <p:attrNameLst>
                                          <p:attrName>style.visibility</p:attrName>
                                        </p:attrNameLst>
                                      </p:cBhvr>
                                      <p:to>
                                        <p:strVal val="visible"/>
                                      </p:to>
                                    </p:set>
                                  </p:childTnLst>
                                </p:cTn>
                              </p:par>
                              <p:par>
                                <p:cTn id="36" presetID="6" presetClass="emph" presetSubtype="0" repeatCount="indefinite" grpId="0" nodeType="withEffect">
                                  <p:stCondLst>
                                    <p:cond delay="0"/>
                                  </p:stCondLst>
                                  <p:endCondLst>
                                    <p:cond evt="onNext" delay="0">
                                      <p:tgtEl>
                                        <p:sldTgt/>
                                      </p:tgtEl>
                                    </p:cond>
                                  </p:endCondLst>
                                  <p:childTnLst>
                                    <p:animScale>
                                      <p:cBhvr>
                                        <p:cTn id="37" dur="2000" fill="hold"/>
                                        <p:tgtEl>
                                          <p:spTgt spid="150"/>
                                        </p:tgtEl>
                                      </p:cBhvr>
                                      <p:by x="150000" y="150000"/>
                                    </p:animScale>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1"/>
                                        </p:tgtEl>
                                        <p:attrNameLst>
                                          <p:attrName>style.visibility</p:attrName>
                                        </p:attrNameLst>
                                      </p:cBhvr>
                                      <p:to>
                                        <p:strVal val="visible"/>
                                      </p:to>
                                    </p:set>
                                    <p:animEffect transition="in" filter="fade">
                                      <p:cBhvr>
                                        <p:cTn id="42" dur="500"/>
                                        <p:tgtEl>
                                          <p:spTgt spid="141"/>
                                        </p:tgtEl>
                                      </p:cBhvr>
                                    </p:animEffect>
                                  </p:childTnLst>
                                </p:cTn>
                              </p:par>
                              <p:par>
                                <p:cTn id="43" presetID="1" presetClass="entr" presetSubtype="0" fill="hold" grpId="1" nodeType="withEffect">
                                  <p:stCondLst>
                                    <p:cond delay="0"/>
                                  </p:stCondLst>
                                  <p:childTnLst>
                                    <p:set>
                                      <p:cBhvr>
                                        <p:cTn id="44" dur="1" fill="hold">
                                          <p:stCondLst>
                                            <p:cond delay="0"/>
                                          </p:stCondLst>
                                        </p:cTn>
                                        <p:tgtEl>
                                          <p:spTgt spid="149"/>
                                        </p:tgtEl>
                                        <p:attrNameLst>
                                          <p:attrName>style.visibility</p:attrName>
                                        </p:attrNameLst>
                                      </p:cBhvr>
                                      <p:to>
                                        <p:strVal val="visible"/>
                                      </p:to>
                                    </p:set>
                                  </p:childTnLst>
                                </p:cTn>
                              </p:par>
                              <p:par>
                                <p:cTn id="45" presetID="6" presetClass="emph" presetSubtype="0" repeatCount="indefinite" grpId="0" nodeType="withEffect">
                                  <p:stCondLst>
                                    <p:cond delay="0"/>
                                  </p:stCondLst>
                                  <p:endCondLst>
                                    <p:cond evt="onNext" delay="0">
                                      <p:tgtEl>
                                        <p:sldTgt/>
                                      </p:tgtEl>
                                    </p:cond>
                                  </p:endCondLst>
                                  <p:childTnLst>
                                    <p:animScale>
                                      <p:cBhvr>
                                        <p:cTn id="46" dur="2000" fill="hold"/>
                                        <p:tgtEl>
                                          <p:spTgt spid="149"/>
                                        </p:tgtEl>
                                      </p:cBhvr>
                                      <p:by x="150000" y="150000"/>
                                    </p:animScale>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animBg="1"/>
      <p:bldP spid="148" grpId="1" animBg="1"/>
      <p:bldP spid="149" grpId="0" animBg="1"/>
      <p:bldP spid="149" grpId="1" animBg="1"/>
      <p:bldP spid="150" grpId="0" animBg="1"/>
      <p:bldP spid="150"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ectangle 94"/>
          <p:cNvSpPr/>
          <p:nvPr/>
        </p:nvSpPr>
        <p:spPr>
          <a:xfrm>
            <a:off x="7584609" y="1763617"/>
            <a:ext cx="4229247" cy="45744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chemeClr val="accent3"/>
              </a:solidFill>
            </a:endParaRPr>
          </a:p>
        </p:txBody>
      </p:sp>
      <p:cxnSp>
        <p:nvCxnSpPr>
          <p:cNvPr id="142" name="Straight Connector 141"/>
          <p:cNvCxnSpPr>
            <a:endCxn id="189" idx="1"/>
          </p:cNvCxnSpPr>
          <p:nvPr/>
        </p:nvCxnSpPr>
        <p:spPr>
          <a:xfrm>
            <a:off x="8804209" y="3986865"/>
            <a:ext cx="2071621" cy="932952"/>
          </a:xfrm>
          <a:prstGeom prst="line">
            <a:avLst/>
          </a:prstGeom>
          <a:ln w="25400" cap="sq">
            <a:solidFill>
              <a:schemeClr val="bg1"/>
            </a:solidFill>
            <a:prstDash val="sysDot"/>
            <a:miter lim="800000"/>
          </a:ln>
        </p:spPr>
        <p:style>
          <a:lnRef idx="1">
            <a:schemeClr val="accent1"/>
          </a:lnRef>
          <a:fillRef idx="0">
            <a:schemeClr val="accent1"/>
          </a:fillRef>
          <a:effectRef idx="0">
            <a:schemeClr val="accent1"/>
          </a:effectRef>
          <a:fontRef idx="minor">
            <a:schemeClr val="tx1"/>
          </a:fontRef>
        </p:style>
      </p:cxnSp>
      <p:pic>
        <p:nvPicPr>
          <p:cNvPr id="42"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729631" y="2292503"/>
            <a:ext cx="720320" cy="64201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565541" y="1763617"/>
            <a:ext cx="4903351" cy="45744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pic>
        <p:nvPicPr>
          <p:cNvPr id="50"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855766" y="2065259"/>
            <a:ext cx="1585894" cy="886443"/>
          </a:xfrm>
          <a:prstGeom prst="rect">
            <a:avLst/>
          </a:prstGeom>
          <a:noFill/>
          <a:extLst>
            <a:ext uri="{909E8E84-426E-40DD-AFC4-6F175D3DCCD1}">
              <a14:hiddenFill xmlns:a14="http://schemas.microsoft.com/office/drawing/2010/main">
                <a:solidFill>
                  <a:srgbClr val="FFFFFF"/>
                </a:solidFill>
              </a14:hiddenFill>
            </a:ext>
          </a:extLst>
        </p:spPr>
      </p:pic>
      <p:sp>
        <p:nvSpPr>
          <p:cNvPr id="51" name="Rounded Rectangle 50"/>
          <p:cNvSpPr/>
          <p:nvPr/>
        </p:nvSpPr>
        <p:spPr>
          <a:xfrm>
            <a:off x="3805996" y="1919750"/>
            <a:ext cx="1704997" cy="1278824"/>
          </a:xfrm>
          <a:prstGeom prst="roundRect">
            <a:avLst/>
          </a:prstGeom>
          <a:solidFill>
            <a:schemeClr val="tx1">
              <a:alpha val="55000"/>
            </a:schemeClr>
          </a:solidFill>
          <a:ln w="25400" cap="flat">
            <a:solidFill>
              <a:schemeClr val="bg1"/>
            </a:solidFill>
            <a:prstDash val="sysDot"/>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grpSp>
        <p:nvGrpSpPr>
          <p:cNvPr id="39" name="Group 38"/>
          <p:cNvGrpSpPr/>
          <p:nvPr/>
        </p:nvGrpSpPr>
        <p:grpSpPr>
          <a:xfrm>
            <a:off x="11279554" y="1846623"/>
            <a:ext cx="478810" cy="514986"/>
            <a:chOff x="10198669" y="4593658"/>
            <a:chExt cx="1245380" cy="1339475"/>
          </a:xfrm>
        </p:grpSpPr>
        <p:grpSp>
          <p:nvGrpSpPr>
            <p:cNvPr id="7" name="Group 6"/>
            <p:cNvGrpSpPr/>
            <p:nvPr/>
          </p:nvGrpSpPr>
          <p:grpSpPr>
            <a:xfrm>
              <a:off x="10353743" y="4593658"/>
              <a:ext cx="992872" cy="855924"/>
              <a:chOff x="5328067" y="1285340"/>
              <a:chExt cx="1098835" cy="947272"/>
            </a:xfrm>
          </p:grpSpPr>
          <p:sp>
            <p:nvSpPr>
              <p:cNvPr id="8" name="Isosceles Triangle 7"/>
              <p:cNvSpPr/>
              <p:nvPr/>
            </p:nvSpPr>
            <p:spPr bwMode="auto">
              <a:xfrm>
                <a:off x="5328067" y="1285340"/>
                <a:ext cx="1098835" cy="947272"/>
              </a:xfrm>
              <a:prstGeom prst="triangle">
                <a:avLst/>
              </a:prstGeom>
              <a:no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46630" tIns="46630" rIns="46630" bIns="4663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932290" fontAlgn="base">
                  <a:spcBef>
                    <a:spcPct val="0"/>
                  </a:spcBef>
                  <a:spcAft>
                    <a:spcPct val="0"/>
                  </a:spcAft>
                </a:pPr>
                <a:endParaRPr lang="en-US" sz="2244" dirty="0">
                  <a:solidFill>
                    <a:schemeClr val="tx1"/>
                  </a:solidFill>
                  <a:ea typeface="Segoe UI" pitchFamily="34" charset="0"/>
                  <a:cs typeface="Segoe UI" pitchFamily="34" charset="0"/>
                </a:endParaRPr>
              </a:p>
            </p:txBody>
          </p:sp>
          <p:grpSp>
            <p:nvGrpSpPr>
              <p:cNvPr id="9" name="Group 8"/>
              <p:cNvGrpSpPr/>
              <p:nvPr/>
            </p:nvGrpSpPr>
            <p:grpSpPr>
              <a:xfrm>
                <a:off x="5478232" y="1601909"/>
                <a:ext cx="798505" cy="542221"/>
                <a:chOff x="5486400" y="1637624"/>
                <a:chExt cx="798505" cy="542221"/>
              </a:xfrm>
            </p:grpSpPr>
            <p:sp>
              <p:nvSpPr>
                <p:cNvPr id="10" name="Rectangle 9"/>
                <p:cNvSpPr/>
                <p:nvPr/>
              </p:nvSpPr>
              <p:spPr bwMode="auto">
                <a:xfrm>
                  <a:off x="5617116" y="1855540"/>
                  <a:ext cx="222428" cy="9956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46630" tIns="46630" rIns="46630" bIns="4663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932290" fontAlgn="base">
                    <a:spcBef>
                      <a:spcPct val="0"/>
                    </a:spcBef>
                    <a:spcAft>
                      <a:spcPct val="0"/>
                    </a:spcAft>
                  </a:pPr>
                  <a:endParaRPr lang="en-US" sz="2244" dirty="0">
                    <a:solidFill>
                      <a:schemeClr val="tx1"/>
                    </a:solidFill>
                    <a:ea typeface="Segoe UI" pitchFamily="34" charset="0"/>
                    <a:cs typeface="Segoe UI" pitchFamily="34" charset="0"/>
                  </a:endParaRPr>
                </a:p>
              </p:txBody>
            </p:sp>
            <p:sp>
              <p:nvSpPr>
                <p:cNvPr id="11" name="Rectangle 10"/>
                <p:cNvSpPr/>
                <p:nvPr/>
              </p:nvSpPr>
              <p:spPr bwMode="auto">
                <a:xfrm>
                  <a:off x="5907887" y="1855541"/>
                  <a:ext cx="222428" cy="9956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46630" tIns="46630" rIns="46630" bIns="4663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932290" fontAlgn="base">
                    <a:spcBef>
                      <a:spcPct val="0"/>
                    </a:spcBef>
                    <a:spcAft>
                      <a:spcPct val="0"/>
                    </a:spcAft>
                  </a:pPr>
                  <a:endParaRPr lang="en-US" sz="2244" dirty="0">
                    <a:solidFill>
                      <a:schemeClr val="tx1"/>
                    </a:solidFill>
                    <a:ea typeface="Segoe UI" pitchFamily="34" charset="0"/>
                    <a:cs typeface="Segoe UI" pitchFamily="34" charset="0"/>
                  </a:endParaRPr>
                </a:p>
              </p:txBody>
            </p:sp>
            <p:sp>
              <p:nvSpPr>
                <p:cNvPr id="12" name="Rectangle 11"/>
                <p:cNvSpPr/>
                <p:nvPr/>
              </p:nvSpPr>
              <p:spPr bwMode="auto">
                <a:xfrm>
                  <a:off x="5486400" y="2080282"/>
                  <a:ext cx="176698" cy="9956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46630" tIns="46630" rIns="46630" bIns="4663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932290" fontAlgn="base">
                    <a:spcBef>
                      <a:spcPct val="0"/>
                    </a:spcBef>
                    <a:spcAft>
                      <a:spcPct val="0"/>
                    </a:spcAft>
                  </a:pPr>
                  <a:endParaRPr lang="en-US" sz="2244" dirty="0">
                    <a:solidFill>
                      <a:schemeClr val="tx1"/>
                    </a:solidFill>
                    <a:ea typeface="Segoe UI" pitchFamily="34" charset="0"/>
                    <a:cs typeface="Segoe UI" pitchFamily="34" charset="0"/>
                  </a:endParaRPr>
                </a:p>
              </p:txBody>
            </p:sp>
            <p:sp>
              <p:nvSpPr>
                <p:cNvPr id="13" name="Rectangle 12"/>
                <p:cNvSpPr/>
                <p:nvPr/>
              </p:nvSpPr>
              <p:spPr bwMode="auto">
                <a:xfrm>
                  <a:off x="5693669" y="2080282"/>
                  <a:ext cx="176698" cy="9956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46630" tIns="46630" rIns="46630" bIns="4663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932290" fontAlgn="base">
                    <a:spcBef>
                      <a:spcPct val="0"/>
                    </a:spcBef>
                    <a:spcAft>
                      <a:spcPct val="0"/>
                    </a:spcAft>
                  </a:pPr>
                  <a:endParaRPr lang="en-US" sz="2244" dirty="0">
                    <a:solidFill>
                      <a:schemeClr val="tx1"/>
                    </a:solidFill>
                    <a:ea typeface="Segoe UI" pitchFamily="34" charset="0"/>
                    <a:cs typeface="Segoe UI" pitchFamily="34" charset="0"/>
                  </a:endParaRPr>
                </a:p>
              </p:txBody>
            </p:sp>
            <p:sp>
              <p:nvSpPr>
                <p:cNvPr id="14" name="Rectangle 13"/>
                <p:cNvSpPr/>
                <p:nvPr/>
              </p:nvSpPr>
              <p:spPr bwMode="auto">
                <a:xfrm>
                  <a:off x="5900938" y="2080282"/>
                  <a:ext cx="176698" cy="9956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46630" tIns="46630" rIns="46630" bIns="4663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932290" fontAlgn="base">
                    <a:spcBef>
                      <a:spcPct val="0"/>
                    </a:spcBef>
                    <a:spcAft>
                      <a:spcPct val="0"/>
                    </a:spcAft>
                  </a:pPr>
                  <a:endParaRPr lang="en-US" sz="2244" dirty="0">
                    <a:solidFill>
                      <a:schemeClr val="tx1"/>
                    </a:solidFill>
                    <a:ea typeface="Segoe UI" pitchFamily="34" charset="0"/>
                    <a:cs typeface="Segoe UI" pitchFamily="34" charset="0"/>
                  </a:endParaRPr>
                </a:p>
              </p:txBody>
            </p:sp>
            <p:sp>
              <p:nvSpPr>
                <p:cNvPr id="15" name="Rectangle 14"/>
                <p:cNvSpPr/>
                <p:nvPr/>
              </p:nvSpPr>
              <p:spPr bwMode="auto">
                <a:xfrm>
                  <a:off x="6108207" y="2080282"/>
                  <a:ext cx="176698" cy="9956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46630" tIns="46630" rIns="46630" bIns="4663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932290" fontAlgn="base">
                    <a:spcBef>
                      <a:spcPct val="0"/>
                    </a:spcBef>
                    <a:spcAft>
                      <a:spcPct val="0"/>
                    </a:spcAft>
                  </a:pPr>
                  <a:endParaRPr lang="en-US" sz="2244" dirty="0">
                    <a:solidFill>
                      <a:schemeClr val="tx1"/>
                    </a:solidFill>
                    <a:ea typeface="Segoe UI" pitchFamily="34" charset="0"/>
                    <a:cs typeface="Segoe UI" pitchFamily="34" charset="0"/>
                  </a:endParaRPr>
                </a:p>
              </p:txBody>
            </p:sp>
            <p:sp>
              <p:nvSpPr>
                <p:cNvPr id="16" name="Rectangle 15"/>
                <p:cNvSpPr/>
                <p:nvPr/>
              </p:nvSpPr>
              <p:spPr bwMode="auto">
                <a:xfrm>
                  <a:off x="5766270" y="1637624"/>
                  <a:ext cx="222428" cy="9956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46630" tIns="46630" rIns="46630" bIns="4663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932290" fontAlgn="base">
                    <a:spcBef>
                      <a:spcPct val="0"/>
                    </a:spcBef>
                    <a:spcAft>
                      <a:spcPct val="0"/>
                    </a:spcAft>
                  </a:pPr>
                  <a:endParaRPr lang="en-US" sz="2244" dirty="0">
                    <a:solidFill>
                      <a:schemeClr val="tx1"/>
                    </a:solidFill>
                    <a:ea typeface="Segoe UI" pitchFamily="34" charset="0"/>
                    <a:cs typeface="Segoe UI" pitchFamily="34" charset="0"/>
                  </a:endParaRPr>
                </a:p>
              </p:txBody>
            </p:sp>
            <p:cxnSp>
              <p:nvCxnSpPr>
                <p:cNvPr id="17" name="Straight Connector 16"/>
                <p:cNvCxnSpPr/>
                <p:nvPr/>
              </p:nvCxnSpPr>
              <p:spPr>
                <a:xfrm>
                  <a:off x="5877484" y="1686326"/>
                  <a:ext cx="0" cy="95671"/>
                </a:xfrm>
                <a:prstGeom prst="line">
                  <a:avLst/>
                </a:prstGeom>
                <a:ln w="63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728329" y="1783858"/>
                  <a:ext cx="290772" cy="0"/>
                </a:xfrm>
                <a:prstGeom prst="line">
                  <a:avLst/>
                </a:prstGeom>
                <a:ln w="63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5574749" y="1918147"/>
                  <a:ext cx="207269" cy="176329"/>
                  <a:chOff x="5574749" y="1918147"/>
                  <a:chExt cx="207269" cy="176329"/>
                </a:xfrm>
              </p:grpSpPr>
              <p:cxnSp>
                <p:nvCxnSpPr>
                  <p:cNvPr id="27" name="Straight Connector 26"/>
                  <p:cNvCxnSpPr/>
                  <p:nvPr/>
                </p:nvCxnSpPr>
                <p:spPr>
                  <a:xfrm>
                    <a:off x="5728329" y="1918147"/>
                    <a:ext cx="0" cy="86974"/>
                  </a:xfrm>
                  <a:prstGeom prst="line">
                    <a:avLst/>
                  </a:prstGeom>
                  <a:ln w="6350" cap="sq">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5574750" y="2007502"/>
                    <a:ext cx="207268" cy="0"/>
                  </a:xfrm>
                  <a:prstGeom prst="line">
                    <a:avLst/>
                  </a:prstGeom>
                  <a:ln w="63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574749" y="2007502"/>
                    <a:ext cx="0" cy="86974"/>
                  </a:xfrm>
                  <a:prstGeom prst="line">
                    <a:avLst/>
                  </a:prstGeom>
                  <a:ln w="6350" cap="sq">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782018" y="2007502"/>
                    <a:ext cx="0" cy="86974"/>
                  </a:xfrm>
                  <a:prstGeom prst="line">
                    <a:avLst/>
                  </a:prstGeom>
                  <a:ln w="6350" cap="sq">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flipH="1">
                  <a:off x="5988698" y="1918147"/>
                  <a:ext cx="207269" cy="176329"/>
                  <a:chOff x="5574749" y="1918147"/>
                  <a:chExt cx="207269" cy="176329"/>
                </a:xfrm>
              </p:grpSpPr>
              <p:cxnSp>
                <p:nvCxnSpPr>
                  <p:cNvPr id="23" name="Straight Connector 22"/>
                  <p:cNvCxnSpPr/>
                  <p:nvPr/>
                </p:nvCxnSpPr>
                <p:spPr>
                  <a:xfrm>
                    <a:off x="5728329" y="1918147"/>
                    <a:ext cx="0" cy="86974"/>
                  </a:xfrm>
                  <a:prstGeom prst="line">
                    <a:avLst/>
                  </a:prstGeom>
                  <a:ln w="6350" cap="sq">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574750" y="2007502"/>
                    <a:ext cx="207268" cy="0"/>
                  </a:xfrm>
                  <a:prstGeom prst="line">
                    <a:avLst/>
                  </a:prstGeom>
                  <a:ln w="63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574749" y="2007502"/>
                    <a:ext cx="0" cy="86974"/>
                  </a:xfrm>
                  <a:prstGeom prst="line">
                    <a:avLst/>
                  </a:prstGeom>
                  <a:ln w="6350" cap="sq">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782018" y="2007502"/>
                    <a:ext cx="0" cy="86974"/>
                  </a:xfrm>
                  <a:prstGeom prst="line">
                    <a:avLst/>
                  </a:prstGeom>
                  <a:ln w="6350" cap="sq">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21" name="Straight Connector 20"/>
                <p:cNvCxnSpPr/>
                <p:nvPr/>
              </p:nvCxnSpPr>
              <p:spPr>
                <a:xfrm>
                  <a:off x="5728330" y="1783858"/>
                  <a:ext cx="0" cy="86974"/>
                </a:xfrm>
                <a:prstGeom prst="line">
                  <a:avLst/>
                </a:prstGeom>
                <a:ln w="6350" cap="sq">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019101" y="1783858"/>
                  <a:ext cx="0" cy="86974"/>
                </a:xfrm>
                <a:prstGeom prst="line">
                  <a:avLst/>
                </a:prstGeom>
                <a:ln w="6350" cap="sq">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grpSp>
        <p:sp>
          <p:nvSpPr>
            <p:cNvPr id="31" name="TextBox 30"/>
            <p:cNvSpPr txBox="1"/>
            <p:nvPr/>
          </p:nvSpPr>
          <p:spPr>
            <a:xfrm>
              <a:off x="10198669" y="5516738"/>
              <a:ext cx="1245380" cy="416395"/>
            </a:xfrm>
            <a:prstGeom prst="rect">
              <a:avLst/>
            </a:prstGeom>
            <a:noFill/>
          </p:spPr>
          <p:txBody>
            <a:bodyPr wrap="square" lIns="0" tIns="0" rIns="0" bIns="0" rtlCol="0">
              <a:spAutoFit/>
            </a:bodyPr>
            <a:lstStyle/>
            <a:p>
              <a:pPr algn="ctr" defTabSz="699455"/>
              <a:r>
                <a:rPr lang="en-US" sz="1020" spc="-54" dirty="0"/>
                <a:t>AD</a:t>
              </a:r>
            </a:p>
          </p:txBody>
        </p:sp>
      </p:grpSp>
      <p:pic>
        <p:nvPicPr>
          <p:cNvPr id="32" name="Picture 31"/>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839107" y="5655028"/>
            <a:ext cx="601450" cy="38699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839107" y="5044278"/>
            <a:ext cx="643528" cy="49255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4010873" y="4560877"/>
            <a:ext cx="194781" cy="32518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666706" y="2292503"/>
            <a:ext cx="720320" cy="642011"/>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720759" y="4929734"/>
            <a:ext cx="720320" cy="64201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4108262" y="3676550"/>
            <a:ext cx="250751" cy="641646"/>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3839107" y="3676550"/>
            <a:ext cx="250753" cy="64164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4990445" y="2628526"/>
            <a:ext cx="279510" cy="19183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4368709" y="2644821"/>
            <a:ext cx="279510" cy="191839"/>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4710935" y="2412623"/>
            <a:ext cx="279510" cy="191839"/>
          </a:xfrm>
          <a:prstGeom prst="rect">
            <a:avLst/>
          </a:prstGeom>
          <a:noFill/>
          <a:extLst>
            <a:ext uri="{909E8E84-426E-40DD-AFC4-6F175D3DCCD1}">
              <a14:hiddenFill xmlns:a14="http://schemas.microsoft.com/office/drawing/2010/main">
                <a:solidFill>
                  <a:srgbClr val="FFFFFF"/>
                </a:solidFill>
              </a14:hiddenFill>
            </a:ext>
          </a:extLst>
        </p:spPr>
      </p:pic>
      <p:grpSp>
        <p:nvGrpSpPr>
          <p:cNvPr id="101" name="Group 100"/>
          <p:cNvGrpSpPr/>
          <p:nvPr/>
        </p:nvGrpSpPr>
        <p:grpSpPr>
          <a:xfrm>
            <a:off x="2565541" y="4499506"/>
            <a:ext cx="1210889" cy="1583226"/>
            <a:chOff x="2260518" y="4282689"/>
            <a:chExt cx="1187254" cy="1552323"/>
          </a:xfrm>
        </p:grpSpPr>
        <p:sp>
          <p:nvSpPr>
            <p:cNvPr id="56" name="Rectangle 1024013"/>
            <p:cNvSpPr>
              <a:spLocks noChangeArrowheads="1"/>
            </p:cNvSpPr>
            <p:nvPr/>
          </p:nvSpPr>
          <p:spPr bwMode="gray">
            <a:xfrm>
              <a:off x="2549405" y="4802341"/>
              <a:ext cx="898367" cy="469099"/>
            </a:xfrm>
            <a:prstGeom prst="rect">
              <a:avLst/>
            </a:prstGeom>
            <a:noFill/>
            <a:ln w="9525">
              <a:noFill/>
              <a:miter lim="800000"/>
              <a:headEnd/>
              <a:tailEnd/>
            </a:ln>
          </p:spPr>
          <p:txBody>
            <a:bodyPr wrap="square" lIns="93256" tIns="46628" rIns="93256" bIns="46628" anchor="ctr">
              <a:spAutoFit/>
            </a:bodyPr>
            <a:lstStyle/>
            <a:p>
              <a:pPr algn="r" eaLnBrk="1" hangingPunct="1">
                <a:lnSpc>
                  <a:spcPct val="100000"/>
                </a:lnSpc>
                <a:spcBef>
                  <a:spcPct val="0"/>
                </a:spcBef>
              </a:pPr>
              <a:r>
                <a:rPr lang="en-US" sz="1224" dirty="0"/>
                <a:t>Web</a:t>
              </a:r>
            </a:p>
            <a:p>
              <a:pPr algn="r" eaLnBrk="1" hangingPunct="1">
                <a:lnSpc>
                  <a:spcPct val="100000"/>
                </a:lnSpc>
                <a:spcBef>
                  <a:spcPct val="0"/>
                </a:spcBef>
              </a:pPr>
              <a:r>
                <a:rPr lang="en-US" sz="1224" dirty="0"/>
                <a:t> browser</a:t>
              </a:r>
            </a:p>
          </p:txBody>
        </p:sp>
        <p:sp>
          <p:nvSpPr>
            <p:cNvPr id="62" name="Rectangle 1024013"/>
            <p:cNvSpPr>
              <a:spLocks noChangeArrowheads="1"/>
            </p:cNvSpPr>
            <p:nvPr/>
          </p:nvSpPr>
          <p:spPr bwMode="gray">
            <a:xfrm>
              <a:off x="2260518" y="5365913"/>
              <a:ext cx="1187253" cy="469099"/>
            </a:xfrm>
            <a:prstGeom prst="rect">
              <a:avLst/>
            </a:prstGeom>
            <a:noFill/>
            <a:ln w="9525">
              <a:noFill/>
              <a:miter lim="800000"/>
              <a:headEnd/>
              <a:tailEnd/>
            </a:ln>
          </p:spPr>
          <p:txBody>
            <a:bodyPr wrap="square" lIns="93256" tIns="46628" rIns="93256" bIns="46628" anchor="ctr">
              <a:spAutoFit/>
            </a:bodyPr>
            <a:lstStyle/>
            <a:p>
              <a:pPr algn="r" eaLnBrk="1" hangingPunct="1">
                <a:lnSpc>
                  <a:spcPct val="100000"/>
                </a:lnSpc>
                <a:spcBef>
                  <a:spcPct val="0"/>
                </a:spcBef>
              </a:pPr>
              <a:r>
                <a:rPr lang="en-US" sz="1224" dirty="0"/>
                <a:t>Outlook </a:t>
              </a:r>
            </a:p>
            <a:p>
              <a:pPr algn="r" eaLnBrk="1" hangingPunct="1">
                <a:lnSpc>
                  <a:spcPct val="100000"/>
                </a:lnSpc>
                <a:spcBef>
                  <a:spcPct val="0"/>
                </a:spcBef>
              </a:pPr>
              <a:r>
                <a:rPr lang="en-US" sz="1224" dirty="0"/>
                <a:t>(remote user)</a:t>
              </a:r>
            </a:p>
          </p:txBody>
        </p:sp>
        <p:sp>
          <p:nvSpPr>
            <p:cNvPr id="63" name="Rectangle 1024013"/>
            <p:cNvSpPr>
              <a:spLocks noChangeArrowheads="1"/>
            </p:cNvSpPr>
            <p:nvPr/>
          </p:nvSpPr>
          <p:spPr bwMode="gray">
            <a:xfrm>
              <a:off x="2743200" y="4282689"/>
              <a:ext cx="704572" cy="469099"/>
            </a:xfrm>
            <a:prstGeom prst="rect">
              <a:avLst/>
            </a:prstGeom>
            <a:noFill/>
            <a:ln w="9525">
              <a:noFill/>
              <a:miter lim="800000"/>
              <a:headEnd/>
              <a:tailEnd/>
            </a:ln>
          </p:spPr>
          <p:txBody>
            <a:bodyPr wrap="square" lIns="93256" tIns="46628" rIns="93256" bIns="46628" anchor="ctr">
              <a:spAutoFit/>
            </a:bodyPr>
            <a:lstStyle/>
            <a:p>
              <a:pPr algn="r" eaLnBrk="1" hangingPunct="1">
                <a:lnSpc>
                  <a:spcPct val="100000"/>
                </a:lnSpc>
                <a:spcBef>
                  <a:spcPct val="0"/>
                </a:spcBef>
              </a:pPr>
              <a:r>
                <a:rPr lang="en-US" sz="1224" dirty="0"/>
                <a:t>Mobile </a:t>
              </a:r>
            </a:p>
            <a:p>
              <a:pPr algn="r" eaLnBrk="1" hangingPunct="1">
                <a:lnSpc>
                  <a:spcPct val="100000"/>
                </a:lnSpc>
                <a:spcBef>
                  <a:spcPct val="0"/>
                </a:spcBef>
              </a:pPr>
              <a:r>
                <a:rPr lang="en-US" sz="1224" dirty="0"/>
                <a:t>phone</a:t>
              </a:r>
            </a:p>
          </p:txBody>
        </p:sp>
      </p:grpSp>
      <p:cxnSp>
        <p:nvCxnSpPr>
          <p:cNvPr id="64" name="Straight Connector 63"/>
          <p:cNvCxnSpPr/>
          <p:nvPr/>
        </p:nvCxnSpPr>
        <p:spPr>
          <a:xfrm flipH="1" flipV="1">
            <a:off x="4440557" y="4723468"/>
            <a:ext cx="1164485" cy="459694"/>
          </a:xfrm>
          <a:prstGeom prst="line">
            <a:avLst/>
          </a:prstGeom>
          <a:ln w="25400" cap="sq">
            <a:solidFill>
              <a:schemeClr val="bg1"/>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6082874" y="4705950"/>
            <a:ext cx="2695655" cy="3254"/>
          </a:xfrm>
          <a:prstGeom prst="line">
            <a:avLst/>
          </a:prstGeom>
          <a:ln w="25400" cap="sq">
            <a:solidFill>
              <a:schemeClr val="bg1"/>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4451102" y="5284577"/>
            <a:ext cx="1153940" cy="31414"/>
          </a:xfrm>
          <a:prstGeom prst="line">
            <a:avLst/>
          </a:prstGeom>
          <a:ln w="25400" cap="sq">
            <a:solidFill>
              <a:schemeClr val="bg1"/>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8603140" y="4929734"/>
            <a:ext cx="0" cy="359300"/>
          </a:xfrm>
          <a:prstGeom prst="line">
            <a:avLst/>
          </a:prstGeom>
          <a:ln w="25400" cap="sq">
            <a:solidFill>
              <a:schemeClr val="bg1"/>
            </a:solidFill>
            <a:prstDash val="sysDot"/>
            <a:miter lim="800000"/>
          </a:ln>
        </p:spPr>
        <p:style>
          <a:lnRef idx="1">
            <a:schemeClr val="accent1"/>
          </a:lnRef>
          <a:fillRef idx="0">
            <a:schemeClr val="accent1"/>
          </a:fillRef>
          <a:effectRef idx="0">
            <a:schemeClr val="accent1"/>
          </a:effectRef>
          <a:fontRef idx="minor">
            <a:schemeClr val="tx1"/>
          </a:fontRef>
        </p:style>
      </p:cxnSp>
      <p:grpSp>
        <p:nvGrpSpPr>
          <p:cNvPr id="122" name="Group 121"/>
          <p:cNvGrpSpPr/>
          <p:nvPr/>
        </p:nvGrpSpPr>
        <p:grpSpPr>
          <a:xfrm>
            <a:off x="7670019" y="5328258"/>
            <a:ext cx="1564958" cy="826307"/>
            <a:chOff x="6779352" y="5135282"/>
            <a:chExt cx="1534412" cy="810178"/>
          </a:xfrm>
        </p:grpSpPr>
        <p:grpSp>
          <p:nvGrpSpPr>
            <p:cNvPr id="110" name="Group 109"/>
            <p:cNvGrpSpPr/>
            <p:nvPr/>
          </p:nvGrpSpPr>
          <p:grpSpPr>
            <a:xfrm>
              <a:off x="6872473" y="5135282"/>
              <a:ext cx="1243477" cy="491273"/>
              <a:chOff x="6324600" y="5257800"/>
              <a:chExt cx="1243477" cy="491273"/>
            </a:xfrm>
          </p:grpSpPr>
          <p:pic>
            <p:nvPicPr>
              <p:cNvPr id="47" name="Picture 46"/>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324600" y="5369632"/>
                <a:ext cx="589710" cy="379441"/>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937110" y="5257800"/>
                <a:ext cx="630967" cy="482944"/>
              </a:xfrm>
              <a:prstGeom prst="rect">
                <a:avLst/>
              </a:prstGeom>
              <a:noFill/>
              <a:extLst>
                <a:ext uri="{909E8E84-426E-40DD-AFC4-6F175D3DCCD1}">
                  <a14:hiddenFill xmlns:a14="http://schemas.microsoft.com/office/drawing/2010/main">
                    <a:solidFill>
                      <a:srgbClr val="FFFFFF"/>
                    </a:solidFill>
                  </a14:hiddenFill>
                </a:ext>
              </a:extLst>
            </p:spPr>
          </p:pic>
        </p:grpSp>
        <p:sp>
          <p:nvSpPr>
            <p:cNvPr id="78" name="Rectangle 1024013"/>
            <p:cNvSpPr>
              <a:spLocks noChangeArrowheads="1"/>
            </p:cNvSpPr>
            <p:nvPr/>
          </p:nvSpPr>
          <p:spPr bwMode="gray">
            <a:xfrm>
              <a:off x="6779352" y="5664746"/>
              <a:ext cx="1534412" cy="280714"/>
            </a:xfrm>
            <a:prstGeom prst="rect">
              <a:avLst/>
            </a:prstGeom>
            <a:noFill/>
            <a:ln w="9525">
              <a:noFill/>
              <a:miter lim="800000"/>
              <a:headEnd/>
              <a:tailEnd/>
            </a:ln>
          </p:spPr>
          <p:txBody>
            <a:bodyPr wrap="square" lIns="93256" tIns="46628" rIns="93256" bIns="46628" anchor="ctr">
              <a:spAutoFit/>
            </a:bodyPr>
            <a:lstStyle/>
            <a:p>
              <a:pPr algn="ctr" eaLnBrk="1" hangingPunct="1">
                <a:lnSpc>
                  <a:spcPct val="100000"/>
                </a:lnSpc>
                <a:spcBef>
                  <a:spcPct val="0"/>
                </a:spcBef>
              </a:pPr>
              <a:r>
                <a:rPr lang="en-US" sz="1122" b="1" dirty="0"/>
                <a:t>Outlook</a:t>
              </a:r>
              <a:r>
                <a:rPr lang="en-US" sz="1224" dirty="0"/>
                <a:t> (local user)</a:t>
              </a:r>
            </a:p>
          </p:txBody>
        </p:sp>
      </p:grpSp>
      <p:sp>
        <p:nvSpPr>
          <p:cNvPr id="84" name="Straight Connector 1024003"/>
          <p:cNvSpPr>
            <a:spLocks noChangeShapeType="1"/>
          </p:cNvSpPr>
          <p:nvPr/>
        </p:nvSpPr>
        <p:spPr bwMode="auto">
          <a:xfrm flipH="1" flipV="1">
            <a:off x="4108263" y="3234804"/>
            <a:ext cx="0" cy="376976"/>
          </a:xfrm>
          <a:prstGeom prst="line">
            <a:avLst/>
          </a:prstGeom>
          <a:ln w="25400" cap="sq">
            <a:solidFill>
              <a:schemeClr val="tx1"/>
            </a:solidFill>
            <a:prstDash val="sysDash"/>
            <a:miter lim="800000"/>
            <a:headEnd/>
            <a:tailEnd/>
          </a:ln>
          <a:effectLst/>
        </p:spPr>
        <p:style>
          <a:lnRef idx="3">
            <a:schemeClr val="dk1"/>
          </a:lnRef>
          <a:fillRef idx="0">
            <a:schemeClr val="dk1"/>
          </a:fillRef>
          <a:effectRef idx="2">
            <a:schemeClr val="dk1"/>
          </a:effectRef>
          <a:fontRef idx="minor">
            <a:schemeClr val="tx1"/>
          </a:fontRef>
        </p:style>
        <p:txBody>
          <a:bodyPr/>
          <a:lstStyle/>
          <a:p>
            <a:endParaRPr lang="en-US" sz="1836" dirty="0">
              <a:ln>
                <a:solidFill>
                  <a:schemeClr val="accent3"/>
                </a:solidFill>
              </a:ln>
            </a:endParaRPr>
          </a:p>
        </p:txBody>
      </p:sp>
      <p:sp>
        <p:nvSpPr>
          <p:cNvPr id="85" name="Rectangle 1024013"/>
          <p:cNvSpPr>
            <a:spLocks noChangeArrowheads="1"/>
          </p:cNvSpPr>
          <p:nvPr/>
        </p:nvSpPr>
        <p:spPr bwMode="gray">
          <a:xfrm>
            <a:off x="2924523" y="3569863"/>
            <a:ext cx="851907" cy="670573"/>
          </a:xfrm>
          <a:prstGeom prst="rect">
            <a:avLst/>
          </a:prstGeom>
          <a:noFill/>
          <a:ln w="9525">
            <a:noFill/>
            <a:miter lim="800000"/>
            <a:headEnd/>
            <a:tailEnd/>
          </a:ln>
        </p:spPr>
        <p:txBody>
          <a:bodyPr wrap="square" lIns="93256" tIns="46628" rIns="93256" bIns="46628" anchor="ctr">
            <a:spAutoFit/>
          </a:bodyPr>
          <a:lstStyle/>
          <a:p>
            <a:pPr algn="r" eaLnBrk="1" hangingPunct="1">
              <a:lnSpc>
                <a:spcPct val="100000"/>
              </a:lnSpc>
              <a:spcBef>
                <a:spcPct val="0"/>
              </a:spcBef>
            </a:pPr>
            <a:r>
              <a:rPr lang="en-US" sz="1224" dirty="0"/>
              <a:t>External</a:t>
            </a:r>
          </a:p>
          <a:p>
            <a:pPr algn="r" eaLnBrk="1" hangingPunct="1">
              <a:lnSpc>
                <a:spcPct val="100000"/>
              </a:lnSpc>
              <a:spcBef>
                <a:spcPct val="0"/>
              </a:spcBef>
            </a:pPr>
            <a:r>
              <a:rPr lang="en-US" sz="1224" dirty="0"/>
              <a:t>SMTP</a:t>
            </a:r>
            <a:r>
              <a:rPr lang="en-US" sz="1224"/>
              <a:t/>
            </a:r>
            <a:br>
              <a:rPr lang="en-US" sz="1224"/>
            </a:br>
            <a:r>
              <a:rPr lang="en-US" sz="1224" smtClean="0"/>
              <a:t>servers</a:t>
            </a:r>
            <a:endParaRPr lang="en-US" sz="1224" dirty="0"/>
          </a:p>
        </p:txBody>
      </p:sp>
      <p:sp>
        <p:nvSpPr>
          <p:cNvPr id="87" name="Straight Connector 1024003"/>
          <p:cNvSpPr>
            <a:spLocks noChangeShapeType="1"/>
          </p:cNvSpPr>
          <p:nvPr/>
        </p:nvSpPr>
        <p:spPr bwMode="auto">
          <a:xfrm>
            <a:off x="4451103" y="3827422"/>
            <a:ext cx="1575763" cy="0"/>
          </a:xfrm>
          <a:prstGeom prst="line">
            <a:avLst/>
          </a:prstGeom>
          <a:ln w="25400" cap="sq">
            <a:solidFill>
              <a:schemeClr val="tx1"/>
            </a:solidFill>
            <a:prstDash val="sysDash"/>
            <a:miter lim="800000"/>
            <a:headEnd/>
            <a:tailEnd/>
          </a:ln>
          <a:effectLst/>
        </p:spPr>
        <p:style>
          <a:lnRef idx="3">
            <a:schemeClr val="dk1"/>
          </a:lnRef>
          <a:fillRef idx="0">
            <a:schemeClr val="dk1"/>
          </a:fillRef>
          <a:effectRef idx="2">
            <a:schemeClr val="dk1"/>
          </a:effectRef>
          <a:fontRef idx="minor">
            <a:schemeClr val="tx1"/>
          </a:fontRef>
        </p:style>
        <p:txBody>
          <a:bodyPr/>
          <a:lstStyle/>
          <a:p>
            <a:endParaRPr lang="en-US" sz="1836" dirty="0">
              <a:ln>
                <a:solidFill>
                  <a:schemeClr val="accent3"/>
                </a:solidFill>
              </a:ln>
            </a:endParaRPr>
          </a:p>
        </p:txBody>
      </p:sp>
      <p:sp>
        <p:nvSpPr>
          <p:cNvPr id="92" name="Rectangle 1024013"/>
          <p:cNvSpPr>
            <a:spLocks noChangeArrowheads="1"/>
          </p:cNvSpPr>
          <p:nvPr/>
        </p:nvSpPr>
        <p:spPr bwMode="gray">
          <a:xfrm>
            <a:off x="2412833" y="2378039"/>
            <a:ext cx="1418803" cy="470937"/>
          </a:xfrm>
          <a:prstGeom prst="rect">
            <a:avLst/>
          </a:prstGeom>
          <a:noFill/>
          <a:ln w="9525">
            <a:noFill/>
            <a:miter lim="800000"/>
            <a:headEnd/>
            <a:tailEnd/>
          </a:ln>
        </p:spPr>
        <p:txBody>
          <a:bodyPr wrap="square" lIns="93256" tIns="46628" rIns="93256" bIns="46628" anchor="ctr">
            <a:spAutoFit/>
          </a:bodyPr>
          <a:lstStyle/>
          <a:p>
            <a:pPr algn="r" eaLnBrk="1" hangingPunct="1">
              <a:lnSpc>
                <a:spcPct val="100000"/>
              </a:lnSpc>
              <a:spcBef>
                <a:spcPct val="0"/>
              </a:spcBef>
            </a:pPr>
            <a:r>
              <a:rPr lang="en-US" sz="1224" dirty="0" smtClean="0">
                <a:solidFill>
                  <a:srgbClr val="FFFFFF"/>
                </a:solidFill>
              </a:rPr>
              <a:t>Exchange Online Protection</a:t>
            </a:r>
            <a:endParaRPr lang="en-US" sz="1224" dirty="0">
              <a:solidFill>
                <a:srgbClr val="FFFFFF"/>
              </a:solidFill>
            </a:endParaRPr>
          </a:p>
        </p:txBody>
      </p:sp>
      <p:sp>
        <p:nvSpPr>
          <p:cNvPr id="93" name="Rectangle 1024012"/>
          <p:cNvSpPr>
            <a:spLocks noChangeArrowheads="1"/>
          </p:cNvSpPr>
          <p:nvPr/>
        </p:nvSpPr>
        <p:spPr bwMode="gray">
          <a:xfrm>
            <a:off x="7587542" y="1787362"/>
            <a:ext cx="2822096" cy="382304"/>
          </a:xfrm>
          <a:prstGeom prst="rect">
            <a:avLst/>
          </a:prstGeom>
          <a:noFill/>
          <a:ln w="9525">
            <a:noFill/>
            <a:miter lim="800000"/>
            <a:headEnd/>
            <a:tailEnd/>
          </a:ln>
        </p:spPr>
        <p:txBody>
          <a:bodyPr lIns="93256" tIns="46628" rIns="93256" bIns="46628" anchor="ctr">
            <a:spAutoFit/>
          </a:bodyPr>
          <a:lstStyle/>
          <a:p>
            <a:pPr eaLnBrk="1" hangingPunct="1">
              <a:lnSpc>
                <a:spcPct val="100000"/>
              </a:lnSpc>
              <a:spcBef>
                <a:spcPct val="0"/>
              </a:spcBef>
            </a:pPr>
            <a:r>
              <a:rPr lang="en-US" sz="1836" dirty="0"/>
              <a:t>Enterprise Network</a:t>
            </a:r>
          </a:p>
        </p:txBody>
      </p:sp>
      <p:cxnSp>
        <p:nvCxnSpPr>
          <p:cNvPr id="108" name="Straight Connector 107"/>
          <p:cNvCxnSpPr/>
          <p:nvPr/>
        </p:nvCxnSpPr>
        <p:spPr>
          <a:xfrm flipH="1">
            <a:off x="4508466" y="5442317"/>
            <a:ext cx="1096576" cy="391138"/>
          </a:xfrm>
          <a:prstGeom prst="line">
            <a:avLst/>
          </a:prstGeom>
          <a:ln w="25400" cap="sq">
            <a:solidFill>
              <a:schemeClr val="bg1"/>
            </a:solidFill>
            <a:prstDash val="sysDot"/>
            <a:miter lim="800000"/>
          </a:ln>
        </p:spPr>
        <p:style>
          <a:lnRef idx="1">
            <a:schemeClr val="accent1"/>
          </a:lnRef>
          <a:fillRef idx="0">
            <a:schemeClr val="accent1"/>
          </a:fillRef>
          <a:effectRef idx="0">
            <a:schemeClr val="accent1"/>
          </a:effectRef>
          <a:fontRef idx="minor">
            <a:schemeClr val="tx1"/>
          </a:fontRef>
        </p:style>
      </p:cxnSp>
      <p:sp>
        <p:nvSpPr>
          <p:cNvPr id="111" name="Straight Connector 1024003"/>
          <p:cNvSpPr>
            <a:spLocks noChangeShapeType="1"/>
          </p:cNvSpPr>
          <p:nvPr/>
        </p:nvSpPr>
        <p:spPr bwMode="auto">
          <a:xfrm flipH="1" flipV="1">
            <a:off x="6026866" y="3037277"/>
            <a:ext cx="0" cy="790146"/>
          </a:xfrm>
          <a:prstGeom prst="line">
            <a:avLst/>
          </a:prstGeom>
          <a:ln w="25400" cap="sq">
            <a:solidFill>
              <a:schemeClr val="tx1"/>
            </a:solidFill>
            <a:prstDash val="sysDash"/>
            <a:miter lim="800000"/>
            <a:headEnd/>
            <a:tailEnd/>
          </a:ln>
          <a:effectLst/>
        </p:spPr>
        <p:style>
          <a:lnRef idx="3">
            <a:schemeClr val="dk1"/>
          </a:lnRef>
          <a:fillRef idx="0">
            <a:schemeClr val="dk1"/>
          </a:fillRef>
          <a:effectRef idx="2">
            <a:schemeClr val="dk1"/>
          </a:effectRef>
          <a:fontRef idx="minor">
            <a:schemeClr val="tx1"/>
          </a:fontRef>
        </p:style>
        <p:txBody>
          <a:bodyPr/>
          <a:lstStyle/>
          <a:p>
            <a:endParaRPr lang="en-US" sz="1836" dirty="0">
              <a:ln>
                <a:solidFill>
                  <a:schemeClr val="accent3"/>
                </a:solidFill>
              </a:ln>
            </a:endParaRPr>
          </a:p>
        </p:txBody>
      </p:sp>
      <p:sp>
        <p:nvSpPr>
          <p:cNvPr id="112" name="Straight Connector 1024003"/>
          <p:cNvSpPr>
            <a:spLocks noChangeShapeType="1"/>
          </p:cNvSpPr>
          <p:nvPr/>
        </p:nvSpPr>
        <p:spPr bwMode="auto">
          <a:xfrm>
            <a:off x="5561963" y="2613508"/>
            <a:ext cx="77718" cy="0"/>
          </a:xfrm>
          <a:prstGeom prst="line">
            <a:avLst/>
          </a:prstGeom>
          <a:ln w="25400" cap="sq">
            <a:solidFill>
              <a:schemeClr val="tx1"/>
            </a:solidFill>
            <a:prstDash val="solid"/>
            <a:miter lim="800000"/>
            <a:headEnd/>
            <a:tailEnd/>
          </a:ln>
          <a:effectLst/>
        </p:spPr>
        <p:style>
          <a:lnRef idx="3">
            <a:schemeClr val="dk1"/>
          </a:lnRef>
          <a:fillRef idx="0">
            <a:schemeClr val="dk1"/>
          </a:fillRef>
          <a:effectRef idx="2">
            <a:schemeClr val="dk1"/>
          </a:effectRef>
          <a:fontRef idx="minor">
            <a:schemeClr val="tx1"/>
          </a:fontRef>
        </p:style>
        <p:txBody>
          <a:bodyPr/>
          <a:lstStyle/>
          <a:p>
            <a:r>
              <a:rPr lang="en-US" sz="1836" dirty="0">
                <a:ln>
                  <a:solidFill>
                    <a:schemeClr val="accent3"/>
                  </a:solidFill>
                </a:ln>
              </a:rPr>
              <a:t> </a:t>
            </a:r>
          </a:p>
        </p:txBody>
      </p:sp>
      <p:sp>
        <p:nvSpPr>
          <p:cNvPr id="140" name="Straight Connector 1024003"/>
          <p:cNvSpPr>
            <a:spLocks noChangeShapeType="1"/>
          </p:cNvSpPr>
          <p:nvPr/>
        </p:nvSpPr>
        <p:spPr bwMode="auto">
          <a:xfrm>
            <a:off x="8475974" y="2613508"/>
            <a:ext cx="52292" cy="0"/>
          </a:xfrm>
          <a:prstGeom prst="line">
            <a:avLst/>
          </a:prstGeom>
          <a:ln w="25400" cap="sq">
            <a:solidFill>
              <a:schemeClr val="tx1"/>
            </a:solidFill>
            <a:prstDash val="solid"/>
            <a:miter lim="800000"/>
            <a:headEnd/>
            <a:tailEnd/>
          </a:ln>
          <a:effectLst/>
        </p:spPr>
        <p:style>
          <a:lnRef idx="3">
            <a:schemeClr val="dk1"/>
          </a:lnRef>
          <a:fillRef idx="0">
            <a:schemeClr val="dk1"/>
          </a:fillRef>
          <a:effectRef idx="2">
            <a:schemeClr val="dk1"/>
          </a:effectRef>
          <a:fontRef idx="minor">
            <a:schemeClr val="tx1"/>
          </a:fontRef>
        </p:style>
        <p:txBody>
          <a:bodyPr/>
          <a:lstStyle/>
          <a:p>
            <a:endParaRPr lang="en-US" sz="1836" dirty="0">
              <a:ln>
                <a:solidFill>
                  <a:schemeClr val="accent3"/>
                </a:solidFill>
              </a:ln>
            </a:endParaRPr>
          </a:p>
        </p:txBody>
      </p:sp>
      <p:cxnSp>
        <p:nvCxnSpPr>
          <p:cNvPr id="147" name="Straight Connector 146"/>
          <p:cNvCxnSpPr/>
          <p:nvPr/>
        </p:nvCxnSpPr>
        <p:spPr>
          <a:xfrm>
            <a:off x="6082873" y="4709204"/>
            <a:ext cx="0" cy="179075"/>
          </a:xfrm>
          <a:prstGeom prst="line">
            <a:avLst/>
          </a:prstGeom>
          <a:ln w="25400" cap="sq">
            <a:solidFill>
              <a:schemeClr val="bg1"/>
            </a:solidFill>
            <a:prstDash val="sysDot"/>
            <a:miter lim="800000"/>
          </a:ln>
        </p:spPr>
        <p:style>
          <a:lnRef idx="1">
            <a:schemeClr val="accent1"/>
          </a:lnRef>
          <a:fillRef idx="0">
            <a:schemeClr val="accent1"/>
          </a:fillRef>
          <a:effectRef idx="0">
            <a:schemeClr val="accent1"/>
          </a:effectRef>
          <a:fontRef idx="minor">
            <a:schemeClr val="tx1"/>
          </a:fontRef>
        </p:style>
      </p:cxnSp>
      <p:sp>
        <p:nvSpPr>
          <p:cNvPr id="115" name="Rounded Rectangle 114"/>
          <p:cNvSpPr/>
          <p:nvPr/>
        </p:nvSpPr>
        <p:spPr>
          <a:xfrm rot="16200000">
            <a:off x="7383782" y="3452004"/>
            <a:ext cx="2602447" cy="274627"/>
          </a:xfrm>
          <a:prstGeom prst="roundRect">
            <a:avLst/>
          </a:prstGeom>
          <a:ln/>
        </p:spPr>
        <p:style>
          <a:lnRef idx="0">
            <a:schemeClr val="dk1"/>
          </a:lnRef>
          <a:fillRef idx="3">
            <a:schemeClr val="dk1"/>
          </a:fillRef>
          <a:effectRef idx="3">
            <a:schemeClr val="dk1"/>
          </a:effectRef>
          <a:fontRef idx="minor">
            <a:schemeClr val="lt1"/>
          </a:fontRef>
        </p:style>
        <p:txBody>
          <a:bodyPr rtlCol="0" anchor="ctr"/>
          <a:lstStyle/>
          <a:p>
            <a:pPr algn="ctr"/>
            <a:r>
              <a:rPr lang="en-US" sz="1200" dirty="0" smtClean="0"/>
              <a:t>Load Balancer</a:t>
            </a:r>
            <a:endParaRPr lang="en-US" sz="1200" dirty="0"/>
          </a:p>
        </p:txBody>
      </p:sp>
      <p:sp>
        <p:nvSpPr>
          <p:cNvPr id="3" name="Title 2"/>
          <p:cNvSpPr>
            <a:spLocks noGrp="1"/>
          </p:cNvSpPr>
          <p:nvPr>
            <p:ph type="title"/>
          </p:nvPr>
        </p:nvSpPr>
        <p:spPr/>
        <p:txBody>
          <a:bodyPr/>
          <a:lstStyle/>
          <a:p>
            <a:r>
              <a:rPr lang="en-US" dirty="0"/>
              <a:t>Exchange </a:t>
            </a:r>
            <a:r>
              <a:rPr lang="en-US" dirty="0" smtClean="0"/>
              <a:t>2016 </a:t>
            </a:r>
            <a:r>
              <a:rPr lang="en-US" dirty="0"/>
              <a:t>S</a:t>
            </a:r>
            <a:r>
              <a:rPr lang="en-US" dirty="0" smtClean="0"/>
              <a:t>erver </a:t>
            </a:r>
            <a:r>
              <a:rPr lang="en-US" dirty="0"/>
              <a:t>R</a:t>
            </a:r>
            <a:r>
              <a:rPr lang="en-US" dirty="0" smtClean="0"/>
              <a:t>ole </a:t>
            </a:r>
            <a:r>
              <a:rPr lang="en-US" dirty="0"/>
              <a:t>A</a:t>
            </a:r>
            <a:r>
              <a:rPr lang="en-US" dirty="0" smtClean="0"/>
              <a:t>rchitecture</a:t>
            </a:r>
            <a:endParaRPr lang="en-US" dirty="0"/>
          </a:p>
        </p:txBody>
      </p:sp>
      <p:grpSp>
        <p:nvGrpSpPr>
          <p:cNvPr id="172" name="Group 171"/>
          <p:cNvGrpSpPr/>
          <p:nvPr/>
        </p:nvGrpSpPr>
        <p:grpSpPr>
          <a:xfrm>
            <a:off x="9924922" y="4066374"/>
            <a:ext cx="753789" cy="2253783"/>
            <a:chOff x="9996197" y="1956597"/>
            <a:chExt cx="753789" cy="2253783"/>
          </a:xfrm>
        </p:grpSpPr>
        <p:sp>
          <p:nvSpPr>
            <p:cNvPr id="173" name="Rounded Rectangle 172"/>
            <p:cNvSpPr/>
            <p:nvPr/>
          </p:nvSpPr>
          <p:spPr>
            <a:xfrm>
              <a:off x="10011991" y="1983102"/>
              <a:ext cx="737995" cy="2227278"/>
            </a:xfrm>
            <a:prstGeom prst="roundRect">
              <a:avLst/>
            </a:prstGeom>
            <a:solidFill>
              <a:schemeClr val="accent4"/>
            </a:solidFill>
            <a:ln>
              <a:noFill/>
            </a:ln>
            <a:effectLst>
              <a:outerShdw blurRad="50800" dist="38100" algn="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rtlCol="0" anchor="t"/>
            <a:lstStyle/>
            <a:p>
              <a:pPr algn="ctr"/>
              <a:endParaRPr lang="en-US" sz="1122" b="1" dirty="0">
                <a:latin typeface="+mj-lt"/>
              </a:endParaRPr>
            </a:p>
          </p:txBody>
        </p:sp>
        <p:sp>
          <p:nvSpPr>
            <p:cNvPr id="174" name="TextBox 173"/>
            <p:cNvSpPr txBox="1"/>
            <p:nvPr/>
          </p:nvSpPr>
          <p:spPr>
            <a:xfrm>
              <a:off x="9996197" y="1956597"/>
              <a:ext cx="619742" cy="280718"/>
            </a:xfrm>
            <a:prstGeom prst="rect">
              <a:avLst/>
            </a:prstGeom>
            <a:noFill/>
          </p:spPr>
          <p:txBody>
            <a:bodyPr wrap="square" rtlCol="0" anchor="ctr">
              <a:spAutoFit/>
            </a:bodyPr>
            <a:lstStyle/>
            <a:p>
              <a:pPr algn="ctr"/>
              <a:r>
                <a:rPr lang="en-US" sz="1224" dirty="0" smtClean="0"/>
                <a:t>DAG2</a:t>
              </a:r>
              <a:endParaRPr lang="en-US" sz="1224" dirty="0"/>
            </a:p>
          </p:txBody>
        </p:sp>
        <p:sp>
          <p:nvSpPr>
            <p:cNvPr id="175" name="Rounded Rectangle 174"/>
            <p:cNvSpPr/>
            <p:nvPr/>
          </p:nvSpPr>
          <p:spPr>
            <a:xfrm>
              <a:off x="10069244" y="2200104"/>
              <a:ext cx="600221" cy="396069"/>
            </a:xfrm>
            <a:prstGeom prst="roundRect">
              <a:avLst/>
            </a:prstGeom>
            <a:solidFill>
              <a:schemeClr val="accent1"/>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122" dirty="0"/>
                <a:t>MBX</a:t>
              </a:r>
            </a:p>
          </p:txBody>
        </p:sp>
        <p:pic>
          <p:nvPicPr>
            <p:cNvPr id="176" name="Picture 175"/>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10405027" y="2484064"/>
              <a:ext cx="314240" cy="262373"/>
            </a:xfrm>
            <a:prstGeom prst="rect">
              <a:avLst/>
            </a:prstGeom>
            <a:noFill/>
            <a:extLst>
              <a:ext uri="{909E8E84-426E-40DD-AFC4-6F175D3DCCD1}">
                <a14:hiddenFill xmlns:a14="http://schemas.microsoft.com/office/drawing/2010/main">
                  <a:solidFill>
                    <a:srgbClr val="FFFFFF"/>
                  </a:solidFill>
                </a14:hiddenFill>
              </a:ext>
            </a:extLst>
          </p:spPr>
        </p:pic>
        <p:sp>
          <p:nvSpPr>
            <p:cNvPr id="177" name="Rounded Rectangle 176"/>
            <p:cNvSpPr/>
            <p:nvPr/>
          </p:nvSpPr>
          <p:spPr>
            <a:xfrm>
              <a:off x="10083871" y="2832362"/>
              <a:ext cx="600221" cy="396069"/>
            </a:xfrm>
            <a:prstGeom prst="roundRect">
              <a:avLst/>
            </a:prstGeom>
            <a:solidFill>
              <a:schemeClr val="accent1"/>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122" dirty="0"/>
                <a:t>MBX</a:t>
              </a:r>
            </a:p>
          </p:txBody>
        </p:sp>
        <p:pic>
          <p:nvPicPr>
            <p:cNvPr id="178" name="Picture 177"/>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10419654" y="3116322"/>
              <a:ext cx="314240" cy="262373"/>
            </a:xfrm>
            <a:prstGeom prst="rect">
              <a:avLst/>
            </a:prstGeom>
            <a:noFill/>
            <a:extLst>
              <a:ext uri="{909E8E84-426E-40DD-AFC4-6F175D3DCCD1}">
                <a14:hiddenFill xmlns:a14="http://schemas.microsoft.com/office/drawing/2010/main">
                  <a:solidFill>
                    <a:srgbClr val="FFFFFF"/>
                  </a:solidFill>
                </a14:hiddenFill>
              </a:ext>
            </a:extLst>
          </p:spPr>
        </p:pic>
        <p:sp>
          <p:nvSpPr>
            <p:cNvPr id="179" name="Rounded Rectangle 178"/>
            <p:cNvSpPr/>
            <p:nvPr/>
          </p:nvSpPr>
          <p:spPr>
            <a:xfrm>
              <a:off x="10096058" y="3591475"/>
              <a:ext cx="600221" cy="396069"/>
            </a:xfrm>
            <a:prstGeom prst="roundRect">
              <a:avLst/>
            </a:prstGeom>
            <a:solidFill>
              <a:schemeClr val="accent1"/>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122" dirty="0"/>
                <a:t>MBX</a:t>
              </a:r>
            </a:p>
          </p:txBody>
        </p:sp>
        <p:pic>
          <p:nvPicPr>
            <p:cNvPr id="180" name="Picture 179"/>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10431841" y="3875435"/>
              <a:ext cx="314240" cy="262373"/>
            </a:xfrm>
            <a:prstGeom prst="rect">
              <a:avLst/>
            </a:prstGeom>
            <a:noFill/>
            <a:extLst>
              <a:ext uri="{909E8E84-426E-40DD-AFC4-6F175D3DCCD1}">
                <a14:hiddenFill xmlns:a14="http://schemas.microsoft.com/office/drawing/2010/main">
                  <a:solidFill>
                    <a:srgbClr val="FFFFFF"/>
                  </a:solidFill>
                </a14:hiddenFill>
              </a:ext>
            </a:extLst>
          </p:spPr>
        </p:pic>
        <p:sp>
          <p:nvSpPr>
            <p:cNvPr id="181" name="TextBox 180"/>
            <p:cNvSpPr txBox="1"/>
            <p:nvPr/>
          </p:nvSpPr>
          <p:spPr>
            <a:xfrm>
              <a:off x="10058191" y="3080422"/>
              <a:ext cx="446584"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a:t>
              </a:r>
            </a:p>
          </p:txBody>
        </p:sp>
      </p:grpSp>
      <p:sp>
        <p:nvSpPr>
          <p:cNvPr id="183" name="Rounded Rectangle 182"/>
          <p:cNvSpPr/>
          <p:nvPr/>
        </p:nvSpPr>
        <p:spPr>
          <a:xfrm>
            <a:off x="10791763" y="3113409"/>
            <a:ext cx="737995" cy="2227278"/>
          </a:xfrm>
          <a:prstGeom prst="roundRect">
            <a:avLst/>
          </a:prstGeom>
          <a:solidFill>
            <a:schemeClr val="accent4"/>
          </a:solidFill>
          <a:ln>
            <a:noFill/>
          </a:ln>
          <a:effectLst>
            <a:outerShdw blurRad="50800" dist="38100" algn="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rtlCol="0" anchor="t"/>
          <a:lstStyle/>
          <a:p>
            <a:pPr algn="ctr"/>
            <a:endParaRPr lang="en-US" sz="1122" b="1" dirty="0">
              <a:latin typeface="+mj-lt"/>
            </a:endParaRPr>
          </a:p>
        </p:txBody>
      </p:sp>
      <p:sp>
        <p:nvSpPr>
          <p:cNvPr id="184" name="TextBox 183"/>
          <p:cNvSpPr txBox="1"/>
          <p:nvPr/>
        </p:nvSpPr>
        <p:spPr>
          <a:xfrm>
            <a:off x="10775969" y="3086904"/>
            <a:ext cx="619742" cy="280718"/>
          </a:xfrm>
          <a:prstGeom prst="rect">
            <a:avLst/>
          </a:prstGeom>
          <a:noFill/>
        </p:spPr>
        <p:txBody>
          <a:bodyPr wrap="square" rtlCol="0" anchor="ctr">
            <a:spAutoFit/>
          </a:bodyPr>
          <a:lstStyle/>
          <a:p>
            <a:pPr algn="ctr"/>
            <a:r>
              <a:rPr lang="en-US" sz="1224" dirty="0" smtClean="0"/>
              <a:t>DAG3</a:t>
            </a:r>
            <a:endParaRPr lang="en-US" sz="1224" dirty="0"/>
          </a:p>
        </p:txBody>
      </p:sp>
      <p:sp>
        <p:nvSpPr>
          <p:cNvPr id="185" name="Rounded Rectangle 184"/>
          <p:cNvSpPr/>
          <p:nvPr/>
        </p:nvSpPr>
        <p:spPr>
          <a:xfrm>
            <a:off x="10849016" y="3330411"/>
            <a:ext cx="600221" cy="396069"/>
          </a:xfrm>
          <a:prstGeom prst="roundRect">
            <a:avLst/>
          </a:prstGeom>
          <a:solidFill>
            <a:schemeClr val="accent1"/>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122" dirty="0"/>
              <a:t>MBX</a:t>
            </a:r>
          </a:p>
        </p:txBody>
      </p:sp>
      <p:pic>
        <p:nvPicPr>
          <p:cNvPr id="186" name="Picture 185"/>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11184799" y="3614371"/>
            <a:ext cx="314240" cy="262373"/>
          </a:xfrm>
          <a:prstGeom prst="rect">
            <a:avLst/>
          </a:prstGeom>
          <a:noFill/>
          <a:extLst>
            <a:ext uri="{909E8E84-426E-40DD-AFC4-6F175D3DCCD1}">
              <a14:hiddenFill xmlns:a14="http://schemas.microsoft.com/office/drawing/2010/main">
                <a:solidFill>
                  <a:srgbClr val="FFFFFF"/>
                </a:solidFill>
              </a14:hiddenFill>
            </a:ext>
          </a:extLst>
        </p:spPr>
      </p:pic>
      <p:sp>
        <p:nvSpPr>
          <p:cNvPr id="187" name="Rounded Rectangle 186"/>
          <p:cNvSpPr/>
          <p:nvPr/>
        </p:nvSpPr>
        <p:spPr>
          <a:xfrm>
            <a:off x="10863643" y="3962669"/>
            <a:ext cx="600221" cy="396069"/>
          </a:xfrm>
          <a:prstGeom prst="roundRect">
            <a:avLst/>
          </a:prstGeom>
          <a:solidFill>
            <a:schemeClr val="accent1"/>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122" dirty="0"/>
              <a:t>MBX</a:t>
            </a:r>
          </a:p>
        </p:txBody>
      </p:sp>
      <p:pic>
        <p:nvPicPr>
          <p:cNvPr id="188" name="Picture 187"/>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11199426" y="4246629"/>
            <a:ext cx="314240" cy="262373"/>
          </a:xfrm>
          <a:prstGeom prst="rect">
            <a:avLst/>
          </a:prstGeom>
          <a:noFill/>
          <a:extLst>
            <a:ext uri="{909E8E84-426E-40DD-AFC4-6F175D3DCCD1}">
              <a14:hiddenFill xmlns:a14="http://schemas.microsoft.com/office/drawing/2010/main">
                <a:solidFill>
                  <a:srgbClr val="FFFFFF"/>
                </a:solidFill>
              </a14:hiddenFill>
            </a:ext>
          </a:extLst>
        </p:spPr>
      </p:pic>
      <p:sp>
        <p:nvSpPr>
          <p:cNvPr id="189" name="Rounded Rectangle 188"/>
          <p:cNvSpPr/>
          <p:nvPr/>
        </p:nvSpPr>
        <p:spPr>
          <a:xfrm>
            <a:off x="10875830" y="4721782"/>
            <a:ext cx="600221" cy="396069"/>
          </a:xfrm>
          <a:prstGeom prst="roundRect">
            <a:avLst/>
          </a:prstGeom>
          <a:solidFill>
            <a:schemeClr val="accent1"/>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122" dirty="0"/>
              <a:t>MBX</a:t>
            </a:r>
          </a:p>
        </p:txBody>
      </p:sp>
      <p:pic>
        <p:nvPicPr>
          <p:cNvPr id="190" name="Picture 189"/>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11211613" y="5005742"/>
            <a:ext cx="314240" cy="262373"/>
          </a:xfrm>
          <a:prstGeom prst="rect">
            <a:avLst/>
          </a:prstGeom>
          <a:noFill/>
          <a:extLst>
            <a:ext uri="{909E8E84-426E-40DD-AFC4-6F175D3DCCD1}">
              <a14:hiddenFill xmlns:a14="http://schemas.microsoft.com/office/drawing/2010/main">
                <a:solidFill>
                  <a:srgbClr val="FFFFFF"/>
                </a:solidFill>
              </a14:hiddenFill>
            </a:ext>
          </a:extLst>
        </p:spPr>
      </p:pic>
      <p:sp>
        <p:nvSpPr>
          <p:cNvPr id="191" name="TextBox 190"/>
          <p:cNvSpPr txBox="1"/>
          <p:nvPr/>
        </p:nvSpPr>
        <p:spPr>
          <a:xfrm>
            <a:off x="10837963" y="4210729"/>
            <a:ext cx="446584"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a:t>
            </a:r>
          </a:p>
        </p:txBody>
      </p:sp>
      <p:cxnSp>
        <p:nvCxnSpPr>
          <p:cNvPr id="203" name="Straight Connector 202"/>
          <p:cNvCxnSpPr>
            <a:endCxn id="185" idx="1"/>
          </p:cNvCxnSpPr>
          <p:nvPr/>
        </p:nvCxnSpPr>
        <p:spPr>
          <a:xfrm>
            <a:off x="8822319" y="3121984"/>
            <a:ext cx="2026697" cy="406462"/>
          </a:xfrm>
          <a:prstGeom prst="line">
            <a:avLst/>
          </a:prstGeom>
          <a:ln w="25400" cap="sq">
            <a:solidFill>
              <a:schemeClr val="bg1"/>
            </a:solidFill>
            <a:prstDash val="sysDot"/>
            <a:miter lim="800000"/>
          </a:ln>
        </p:spPr>
        <p:style>
          <a:lnRef idx="1">
            <a:schemeClr val="accent1"/>
          </a:lnRef>
          <a:fillRef idx="0">
            <a:schemeClr val="accent1"/>
          </a:fillRef>
          <a:effectRef idx="0">
            <a:schemeClr val="accent1"/>
          </a:effectRef>
          <a:fontRef idx="minor">
            <a:schemeClr val="tx1"/>
          </a:fontRef>
        </p:style>
      </p:cxnSp>
      <p:grpSp>
        <p:nvGrpSpPr>
          <p:cNvPr id="36" name="Group 35"/>
          <p:cNvGrpSpPr/>
          <p:nvPr/>
        </p:nvGrpSpPr>
        <p:grpSpPr>
          <a:xfrm>
            <a:off x="9924923" y="1807622"/>
            <a:ext cx="753789" cy="2253783"/>
            <a:chOff x="9996197" y="1956597"/>
            <a:chExt cx="753789" cy="2253783"/>
          </a:xfrm>
        </p:grpSpPr>
        <p:sp>
          <p:nvSpPr>
            <p:cNvPr id="160" name="Rounded Rectangle 159"/>
            <p:cNvSpPr/>
            <p:nvPr/>
          </p:nvSpPr>
          <p:spPr>
            <a:xfrm>
              <a:off x="10011991" y="1983102"/>
              <a:ext cx="737995" cy="2227278"/>
            </a:xfrm>
            <a:prstGeom prst="roundRect">
              <a:avLst/>
            </a:prstGeom>
            <a:solidFill>
              <a:schemeClr val="accent4"/>
            </a:solidFill>
            <a:ln>
              <a:noFill/>
            </a:ln>
            <a:effectLst>
              <a:outerShdw blurRad="50800" dist="38100" algn="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rtlCol="0" anchor="t"/>
            <a:lstStyle/>
            <a:p>
              <a:pPr algn="ctr"/>
              <a:endParaRPr lang="en-US" sz="1122" b="1" dirty="0">
                <a:latin typeface="+mj-lt"/>
              </a:endParaRPr>
            </a:p>
          </p:txBody>
        </p:sp>
        <p:sp>
          <p:nvSpPr>
            <p:cNvPr id="163" name="TextBox 162"/>
            <p:cNvSpPr txBox="1"/>
            <p:nvPr/>
          </p:nvSpPr>
          <p:spPr>
            <a:xfrm>
              <a:off x="9996197" y="1956597"/>
              <a:ext cx="619742" cy="280718"/>
            </a:xfrm>
            <a:prstGeom prst="rect">
              <a:avLst/>
            </a:prstGeom>
            <a:noFill/>
          </p:spPr>
          <p:txBody>
            <a:bodyPr wrap="square" rtlCol="0" anchor="ctr">
              <a:spAutoFit/>
            </a:bodyPr>
            <a:lstStyle/>
            <a:p>
              <a:pPr algn="ctr"/>
              <a:r>
                <a:rPr lang="en-US" sz="1224" dirty="0" smtClean="0"/>
                <a:t>DAG1</a:t>
              </a:r>
              <a:endParaRPr lang="en-US" sz="1224" dirty="0"/>
            </a:p>
          </p:txBody>
        </p:sp>
        <p:sp>
          <p:nvSpPr>
            <p:cNvPr id="164" name="Rounded Rectangle 163"/>
            <p:cNvSpPr/>
            <p:nvPr/>
          </p:nvSpPr>
          <p:spPr>
            <a:xfrm>
              <a:off x="10069244" y="2200104"/>
              <a:ext cx="600221" cy="396069"/>
            </a:xfrm>
            <a:prstGeom prst="roundRect">
              <a:avLst/>
            </a:prstGeom>
            <a:solidFill>
              <a:schemeClr val="accent1"/>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122" dirty="0"/>
                <a:t>MBX</a:t>
              </a:r>
            </a:p>
          </p:txBody>
        </p:sp>
        <p:pic>
          <p:nvPicPr>
            <p:cNvPr id="165" name="Picture 164"/>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10405027" y="2484064"/>
              <a:ext cx="314240" cy="262373"/>
            </a:xfrm>
            <a:prstGeom prst="rect">
              <a:avLst/>
            </a:prstGeom>
            <a:noFill/>
            <a:extLst>
              <a:ext uri="{909E8E84-426E-40DD-AFC4-6F175D3DCCD1}">
                <a14:hiddenFill xmlns:a14="http://schemas.microsoft.com/office/drawing/2010/main">
                  <a:solidFill>
                    <a:srgbClr val="FFFFFF"/>
                  </a:solidFill>
                </a14:hiddenFill>
              </a:ext>
            </a:extLst>
          </p:spPr>
        </p:pic>
        <p:sp>
          <p:nvSpPr>
            <p:cNvPr id="166" name="Rounded Rectangle 165"/>
            <p:cNvSpPr/>
            <p:nvPr/>
          </p:nvSpPr>
          <p:spPr>
            <a:xfrm>
              <a:off x="10083871" y="2832362"/>
              <a:ext cx="600221" cy="396069"/>
            </a:xfrm>
            <a:prstGeom prst="roundRect">
              <a:avLst/>
            </a:prstGeom>
            <a:solidFill>
              <a:schemeClr val="accent1"/>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122" dirty="0"/>
                <a:t>MBX</a:t>
              </a:r>
            </a:p>
          </p:txBody>
        </p:sp>
        <p:pic>
          <p:nvPicPr>
            <p:cNvPr id="167" name="Picture 166"/>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10419654" y="3116322"/>
              <a:ext cx="314240" cy="262373"/>
            </a:xfrm>
            <a:prstGeom prst="rect">
              <a:avLst/>
            </a:prstGeom>
            <a:noFill/>
            <a:extLst>
              <a:ext uri="{909E8E84-426E-40DD-AFC4-6F175D3DCCD1}">
                <a14:hiddenFill xmlns:a14="http://schemas.microsoft.com/office/drawing/2010/main">
                  <a:solidFill>
                    <a:srgbClr val="FFFFFF"/>
                  </a:solidFill>
                </a14:hiddenFill>
              </a:ext>
            </a:extLst>
          </p:spPr>
        </p:pic>
        <p:sp>
          <p:nvSpPr>
            <p:cNvPr id="168" name="Rounded Rectangle 167"/>
            <p:cNvSpPr/>
            <p:nvPr/>
          </p:nvSpPr>
          <p:spPr>
            <a:xfrm>
              <a:off x="10096058" y="3591475"/>
              <a:ext cx="600221" cy="396069"/>
            </a:xfrm>
            <a:prstGeom prst="roundRect">
              <a:avLst/>
            </a:prstGeom>
            <a:solidFill>
              <a:schemeClr val="accent1"/>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122" dirty="0"/>
                <a:t>MBX</a:t>
              </a:r>
            </a:p>
          </p:txBody>
        </p:sp>
        <p:pic>
          <p:nvPicPr>
            <p:cNvPr id="170" name="Picture 169"/>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10431841" y="3875435"/>
              <a:ext cx="314240" cy="262373"/>
            </a:xfrm>
            <a:prstGeom prst="rect">
              <a:avLst/>
            </a:prstGeom>
            <a:noFill/>
            <a:extLst>
              <a:ext uri="{909E8E84-426E-40DD-AFC4-6F175D3DCCD1}">
                <a14:hiddenFill xmlns:a14="http://schemas.microsoft.com/office/drawing/2010/main">
                  <a:solidFill>
                    <a:srgbClr val="FFFFFF"/>
                  </a:solidFill>
                </a14:hiddenFill>
              </a:ext>
            </a:extLst>
          </p:spPr>
        </p:pic>
        <p:sp>
          <p:nvSpPr>
            <p:cNvPr id="171" name="TextBox 170"/>
            <p:cNvSpPr txBox="1"/>
            <p:nvPr/>
          </p:nvSpPr>
          <p:spPr>
            <a:xfrm>
              <a:off x="10058191" y="3080422"/>
              <a:ext cx="446584"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a:t>
              </a:r>
            </a:p>
          </p:txBody>
        </p:sp>
      </p:grpSp>
      <p:sp>
        <p:nvSpPr>
          <p:cNvPr id="113" name="Straight Connector 1024003"/>
          <p:cNvSpPr>
            <a:spLocks noChangeShapeType="1"/>
          </p:cNvSpPr>
          <p:nvPr/>
        </p:nvSpPr>
        <p:spPr bwMode="auto">
          <a:xfrm>
            <a:off x="6414051" y="2613508"/>
            <a:ext cx="1311451" cy="15018"/>
          </a:xfrm>
          <a:prstGeom prst="line">
            <a:avLst/>
          </a:prstGeom>
          <a:ln w="25400" cap="sq">
            <a:solidFill>
              <a:schemeClr val="tx1"/>
            </a:solidFill>
            <a:prstDash val="solid"/>
            <a:miter lim="800000"/>
            <a:headEnd type="none" w="med" len="med"/>
            <a:tailEnd type="none" w="med" len="med"/>
          </a:ln>
          <a:effectLst/>
        </p:spPr>
        <p:style>
          <a:lnRef idx="3">
            <a:schemeClr val="dk1"/>
          </a:lnRef>
          <a:fillRef idx="0">
            <a:schemeClr val="dk1"/>
          </a:fillRef>
          <a:effectRef idx="2">
            <a:schemeClr val="dk1"/>
          </a:effectRef>
          <a:fontRef idx="minor">
            <a:schemeClr val="tx1"/>
          </a:fontRef>
        </p:style>
        <p:txBody>
          <a:bodyPr/>
          <a:lstStyle/>
          <a:p>
            <a:endParaRPr lang="en-US" sz="1836" dirty="0">
              <a:ln>
                <a:solidFill>
                  <a:schemeClr val="accent3"/>
                </a:solidFill>
              </a:ln>
            </a:endParaRPr>
          </a:p>
        </p:txBody>
      </p:sp>
      <p:cxnSp>
        <p:nvCxnSpPr>
          <p:cNvPr id="116" name="Straight Connector 115"/>
          <p:cNvCxnSpPr/>
          <p:nvPr/>
        </p:nvCxnSpPr>
        <p:spPr>
          <a:xfrm>
            <a:off x="8778529" y="4411652"/>
            <a:ext cx="1208387" cy="113009"/>
          </a:xfrm>
          <a:prstGeom prst="line">
            <a:avLst/>
          </a:prstGeom>
          <a:ln w="25400" cap="sq">
            <a:solidFill>
              <a:schemeClr val="bg1"/>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a:endCxn id="166" idx="1"/>
          </p:cNvCxnSpPr>
          <p:nvPr/>
        </p:nvCxnSpPr>
        <p:spPr>
          <a:xfrm>
            <a:off x="8822319" y="2820365"/>
            <a:ext cx="1190278" cy="61057"/>
          </a:xfrm>
          <a:prstGeom prst="line">
            <a:avLst/>
          </a:prstGeom>
          <a:ln w="25400" cap="sq">
            <a:solidFill>
              <a:schemeClr val="bg1"/>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a:endCxn id="164" idx="1"/>
          </p:cNvCxnSpPr>
          <p:nvPr/>
        </p:nvCxnSpPr>
        <p:spPr>
          <a:xfrm flipV="1">
            <a:off x="8822319" y="2249164"/>
            <a:ext cx="1175651" cy="348298"/>
          </a:xfrm>
          <a:prstGeom prst="line">
            <a:avLst/>
          </a:prstGeom>
          <a:ln w="25400" cap="sq">
            <a:solidFill>
              <a:schemeClr val="bg1"/>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a:endCxn id="187" idx="1"/>
          </p:cNvCxnSpPr>
          <p:nvPr/>
        </p:nvCxnSpPr>
        <p:spPr>
          <a:xfrm>
            <a:off x="8838113" y="3890097"/>
            <a:ext cx="2025530" cy="270607"/>
          </a:xfrm>
          <a:prstGeom prst="line">
            <a:avLst/>
          </a:prstGeom>
          <a:ln w="25400" cap="sq">
            <a:solidFill>
              <a:schemeClr val="bg1"/>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a:endCxn id="168" idx="1"/>
          </p:cNvCxnSpPr>
          <p:nvPr/>
        </p:nvCxnSpPr>
        <p:spPr>
          <a:xfrm flipV="1">
            <a:off x="8838113" y="3640535"/>
            <a:ext cx="1186671" cy="4701"/>
          </a:xfrm>
          <a:prstGeom prst="line">
            <a:avLst/>
          </a:prstGeom>
          <a:ln w="25400" cap="sq">
            <a:solidFill>
              <a:schemeClr val="bg1"/>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a:endCxn id="177" idx="1"/>
          </p:cNvCxnSpPr>
          <p:nvPr/>
        </p:nvCxnSpPr>
        <p:spPr>
          <a:xfrm>
            <a:off x="8822319" y="4559872"/>
            <a:ext cx="1190277" cy="580302"/>
          </a:xfrm>
          <a:prstGeom prst="line">
            <a:avLst/>
          </a:prstGeom>
          <a:ln w="25400" cap="sq">
            <a:solidFill>
              <a:schemeClr val="bg1"/>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a:endCxn id="179" idx="1"/>
          </p:cNvCxnSpPr>
          <p:nvPr/>
        </p:nvCxnSpPr>
        <p:spPr>
          <a:xfrm>
            <a:off x="8822319" y="4740091"/>
            <a:ext cx="1202464" cy="1159196"/>
          </a:xfrm>
          <a:prstGeom prst="line">
            <a:avLst/>
          </a:prstGeom>
          <a:ln w="25400" cap="sq">
            <a:solidFill>
              <a:schemeClr val="bg1"/>
            </a:solidFill>
            <a:prstDash val="sysDot"/>
            <a:miter lim="800000"/>
          </a:ln>
        </p:spPr>
        <p:style>
          <a:lnRef idx="1">
            <a:schemeClr val="accent1"/>
          </a:lnRef>
          <a:fillRef idx="0">
            <a:schemeClr val="accent1"/>
          </a:fillRef>
          <a:effectRef idx="0">
            <a:schemeClr val="accent1"/>
          </a:effectRef>
          <a:fontRef idx="minor">
            <a:schemeClr val="tx1"/>
          </a:fontRef>
        </p:style>
      </p:cxnSp>
      <p:sp>
        <p:nvSpPr>
          <p:cNvPr id="145" name="Rectangle 144"/>
          <p:cNvSpPr/>
          <p:nvPr/>
        </p:nvSpPr>
        <p:spPr>
          <a:xfrm>
            <a:off x="371789" y="1759921"/>
            <a:ext cx="2193752" cy="45932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Bef>
                <a:spcPts val="204"/>
              </a:spcBef>
            </a:pPr>
            <a:r>
              <a:rPr lang="en-US" sz="1530" b="1" dirty="0" smtClean="0">
                <a:solidFill>
                  <a:schemeClr val="tx1"/>
                </a:solidFill>
              </a:rPr>
              <a:t>Edge Transport 2016</a:t>
            </a:r>
          </a:p>
          <a:p>
            <a:pPr>
              <a:lnSpc>
                <a:spcPct val="90000"/>
              </a:lnSpc>
              <a:spcBef>
                <a:spcPts val="204"/>
              </a:spcBef>
            </a:pPr>
            <a:endParaRPr lang="en-US" sz="1530" dirty="0">
              <a:solidFill>
                <a:schemeClr val="tx1"/>
              </a:solidFill>
            </a:endParaRPr>
          </a:p>
          <a:p>
            <a:pPr>
              <a:lnSpc>
                <a:spcPct val="90000"/>
              </a:lnSpc>
              <a:spcBef>
                <a:spcPts val="204"/>
              </a:spcBef>
            </a:pPr>
            <a:r>
              <a:rPr lang="en-US" sz="1530" dirty="0" smtClean="0">
                <a:solidFill>
                  <a:schemeClr val="tx1"/>
                </a:solidFill>
              </a:rPr>
              <a:t>Used in perimeter network (non-domain joined) to accept mail</a:t>
            </a:r>
          </a:p>
          <a:p>
            <a:pPr>
              <a:lnSpc>
                <a:spcPct val="90000"/>
              </a:lnSpc>
              <a:spcBef>
                <a:spcPts val="204"/>
              </a:spcBef>
            </a:pPr>
            <a:endParaRPr lang="en-US" sz="1530" dirty="0" smtClean="0">
              <a:solidFill>
                <a:schemeClr val="tx1"/>
              </a:solidFill>
            </a:endParaRPr>
          </a:p>
          <a:p>
            <a:pPr>
              <a:lnSpc>
                <a:spcPct val="90000"/>
              </a:lnSpc>
              <a:spcBef>
                <a:spcPts val="204"/>
              </a:spcBef>
            </a:pPr>
            <a:r>
              <a:rPr lang="en-US" sz="1530" dirty="0" smtClean="0">
                <a:solidFill>
                  <a:schemeClr val="tx1"/>
                </a:solidFill>
              </a:rPr>
              <a:t>Same feature set as Edge role in 2010</a:t>
            </a:r>
          </a:p>
          <a:p>
            <a:pPr>
              <a:lnSpc>
                <a:spcPct val="90000"/>
              </a:lnSpc>
              <a:spcBef>
                <a:spcPts val="204"/>
              </a:spcBef>
            </a:pPr>
            <a:endParaRPr lang="en-US" sz="1530" dirty="0" smtClean="0">
              <a:solidFill>
                <a:schemeClr val="tx1"/>
              </a:solidFill>
            </a:endParaRPr>
          </a:p>
          <a:p>
            <a:pPr>
              <a:lnSpc>
                <a:spcPct val="90000"/>
              </a:lnSpc>
              <a:spcBef>
                <a:spcPts val="204"/>
              </a:spcBef>
            </a:pPr>
            <a:r>
              <a:rPr lang="en-US" sz="1530" dirty="0" smtClean="0">
                <a:solidFill>
                  <a:schemeClr val="tx1"/>
                </a:solidFill>
              </a:rPr>
              <a:t>New monitoring framework (like rest of Exchange 2013)</a:t>
            </a:r>
          </a:p>
          <a:p>
            <a:pPr>
              <a:lnSpc>
                <a:spcPct val="90000"/>
              </a:lnSpc>
              <a:spcBef>
                <a:spcPts val="204"/>
              </a:spcBef>
            </a:pPr>
            <a:endParaRPr lang="en-US" sz="1530" dirty="0" smtClean="0">
              <a:solidFill>
                <a:schemeClr val="tx1"/>
              </a:solidFill>
            </a:endParaRPr>
          </a:p>
          <a:p>
            <a:pPr>
              <a:lnSpc>
                <a:spcPct val="90000"/>
              </a:lnSpc>
              <a:spcBef>
                <a:spcPts val="204"/>
              </a:spcBef>
            </a:pPr>
            <a:r>
              <a:rPr lang="en-US" sz="1530" dirty="0" smtClean="0">
                <a:solidFill>
                  <a:schemeClr val="tx1"/>
                </a:solidFill>
              </a:rPr>
              <a:t>No AV; basic Anti-spam features; No Shadow copy</a:t>
            </a:r>
          </a:p>
          <a:p>
            <a:pPr>
              <a:lnSpc>
                <a:spcPct val="90000"/>
              </a:lnSpc>
              <a:spcBef>
                <a:spcPts val="204"/>
              </a:spcBef>
            </a:pPr>
            <a:endParaRPr lang="en-US" sz="1530" dirty="0">
              <a:solidFill>
                <a:schemeClr val="tx1"/>
              </a:solidFill>
            </a:endParaRPr>
          </a:p>
          <a:p>
            <a:pPr>
              <a:lnSpc>
                <a:spcPct val="90000"/>
              </a:lnSpc>
              <a:spcBef>
                <a:spcPts val="204"/>
              </a:spcBef>
            </a:pPr>
            <a:r>
              <a:rPr lang="en-US" sz="1530" dirty="0" smtClean="0">
                <a:solidFill>
                  <a:schemeClr val="tx1"/>
                </a:solidFill>
              </a:rPr>
              <a:t>Client submission traffic doesn’t use Edge</a:t>
            </a:r>
          </a:p>
        </p:txBody>
      </p:sp>
      <p:sp>
        <p:nvSpPr>
          <p:cNvPr id="146" name="Rounded Rectangle 1024006"/>
          <p:cNvSpPr>
            <a:spLocks noChangeArrowheads="1"/>
          </p:cNvSpPr>
          <p:nvPr/>
        </p:nvSpPr>
        <p:spPr bwMode="gray">
          <a:xfrm>
            <a:off x="6492554" y="2412623"/>
            <a:ext cx="882074" cy="379488"/>
          </a:xfrm>
          <a:prstGeom prst="rect">
            <a:avLst/>
          </a:prstGeom>
          <a:solidFill>
            <a:schemeClr val="tx2">
              <a:lumMod val="75000"/>
            </a:schemeClr>
          </a:solidFill>
          <a:ln>
            <a:noFill/>
            <a:headEnd type="none" w="med" len="med"/>
            <a:tailEnd type="none" w="med" len="med"/>
          </a:ln>
          <a:effectLst/>
        </p:spPr>
        <p:style>
          <a:lnRef idx="1">
            <a:schemeClr val="accent6"/>
          </a:lnRef>
          <a:fillRef idx="3">
            <a:schemeClr val="accent6"/>
          </a:fillRef>
          <a:effectRef idx="2">
            <a:schemeClr val="accent6"/>
          </a:effectRef>
          <a:fontRef idx="minor">
            <a:schemeClr val="lt1"/>
          </a:fontRef>
        </p:style>
        <p:txBody>
          <a:bodyPr vert="horz" wrap="square" lIns="93256" tIns="46628" rIns="93256" bIns="46628" numCol="1" rtlCol="0" anchor="ctr" anchorCtr="0" compatLnSpc="1">
            <a:prstTxWarp prst="textNoShape">
              <a:avLst/>
            </a:prstTxWarp>
          </a:bodyPr>
          <a:lstStyle/>
          <a:p>
            <a:pPr>
              <a:spcBef>
                <a:spcPct val="0"/>
              </a:spcBef>
            </a:pPr>
            <a:r>
              <a:rPr lang="en-US" sz="1122" b="1" dirty="0">
                <a:solidFill>
                  <a:srgbClr val="FFFFFF"/>
                </a:solidFill>
              </a:rPr>
              <a:t>Edge </a:t>
            </a:r>
            <a:r>
              <a:rPr lang="en-US" sz="1122" b="1" dirty="0" smtClean="0">
                <a:solidFill>
                  <a:srgbClr val="FFFFFF"/>
                </a:solidFill>
              </a:rPr>
              <a:t>Transport</a:t>
            </a:r>
            <a:endParaRPr lang="en-US" sz="1122" b="1" dirty="0">
              <a:solidFill>
                <a:srgbClr val="FFFFFF"/>
              </a:solidFill>
            </a:endParaRPr>
          </a:p>
        </p:txBody>
      </p:sp>
    </p:spTree>
    <p:extLst>
      <p:ext uri="{BB962C8B-B14F-4D97-AF65-F5344CB8AC3E}">
        <p14:creationId xmlns:p14="http://schemas.microsoft.com/office/powerpoint/2010/main" val="4125974908"/>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Mail routing scenarios</a:t>
            </a:r>
          </a:p>
        </p:txBody>
      </p:sp>
    </p:spTree>
    <p:extLst>
      <p:ext uri="{BB962C8B-B14F-4D97-AF65-F5344CB8AC3E}">
        <p14:creationId xmlns:p14="http://schemas.microsoft.com/office/powerpoint/2010/main" val="2394532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4638" y="1219381"/>
            <a:ext cx="11887200" cy="2252924"/>
          </a:xfrm>
        </p:spPr>
        <p:txBody>
          <a:bodyPr/>
          <a:lstStyle/>
          <a:p>
            <a:r>
              <a:rPr lang="en-US" sz="3200" dirty="0">
                <a:solidFill>
                  <a:schemeClr val="tx1"/>
                </a:solidFill>
              </a:rPr>
              <a:t>Scenario 1 – Incoming mail on </a:t>
            </a:r>
            <a:r>
              <a:rPr lang="en-US" sz="3200" dirty="0" smtClean="0">
                <a:solidFill>
                  <a:schemeClr val="tx1"/>
                </a:solidFill>
              </a:rPr>
              <a:t>a single mailbox server</a:t>
            </a:r>
            <a:endParaRPr lang="en-US" sz="3200" dirty="0">
              <a:solidFill>
                <a:schemeClr val="tx1"/>
              </a:solidFill>
            </a:endParaRPr>
          </a:p>
          <a:p>
            <a:r>
              <a:rPr lang="en-US" sz="3200" dirty="0">
                <a:solidFill>
                  <a:schemeClr val="tx1"/>
                </a:solidFill>
              </a:rPr>
              <a:t>Scenario 2 – Incoming mail </a:t>
            </a:r>
            <a:r>
              <a:rPr lang="en-US" sz="3200" dirty="0" smtClean="0">
                <a:solidFill>
                  <a:schemeClr val="tx1"/>
                </a:solidFill>
              </a:rPr>
              <a:t>to two recipients</a:t>
            </a:r>
            <a:endParaRPr lang="en-US" sz="3200" dirty="0">
              <a:solidFill>
                <a:schemeClr val="tx1"/>
              </a:solidFill>
            </a:endParaRPr>
          </a:p>
          <a:p>
            <a:r>
              <a:rPr lang="en-US" sz="3200" dirty="0" smtClean="0">
                <a:solidFill>
                  <a:schemeClr val="tx1"/>
                </a:solidFill>
              </a:rPr>
              <a:t>Scenario </a:t>
            </a:r>
            <a:r>
              <a:rPr lang="en-US" sz="3200" dirty="0">
                <a:solidFill>
                  <a:schemeClr val="tx1"/>
                </a:solidFill>
              </a:rPr>
              <a:t>3</a:t>
            </a:r>
            <a:r>
              <a:rPr lang="en-US" sz="3200" dirty="0" smtClean="0">
                <a:solidFill>
                  <a:schemeClr val="tx1"/>
                </a:solidFill>
              </a:rPr>
              <a:t> </a:t>
            </a:r>
            <a:r>
              <a:rPr lang="en-US" sz="3200" dirty="0">
                <a:solidFill>
                  <a:schemeClr val="tx1"/>
                </a:solidFill>
              </a:rPr>
              <a:t>– </a:t>
            </a:r>
            <a:r>
              <a:rPr lang="en-US" sz="3200" dirty="0" smtClean="0">
                <a:solidFill>
                  <a:schemeClr val="tx1"/>
                </a:solidFill>
              </a:rPr>
              <a:t>Originating mail to Internet</a:t>
            </a:r>
          </a:p>
          <a:p>
            <a:r>
              <a:rPr lang="en-US" sz="3200" dirty="0" smtClean="0">
                <a:solidFill>
                  <a:schemeClr val="tx1"/>
                </a:solidFill>
              </a:rPr>
              <a:t>Scenario </a:t>
            </a:r>
            <a:r>
              <a:rPr lang="en-US" sz="3200" dirty="0">
                <a:solidFill>
                  <a:schemeClr val="tx1"/>
                </a:solidFill>
              </a:rPr>
              <a:t>4</a:t>
            </a:r>
            <a:r>
              <a:rPr lang="en-US" sz="3200" dirty="0" smtClean="0">
                <a:solidFill>
                  <a:schemeClr val="tx1"/>
                </a:solidFill>
              </a:rPr>
              <a:t> – </a:t>
            </a:r>
            <a:r>
              <a:rPr lang="en-US" sz="3200" dirty="0">
                <a:solidFill>
                  <a:schemeClr val="tx1"/>
                </a:solidFill>
              </a:rPr>
              <a:t>Originating mail to multiple recipients</a:t>
            </a:r>
          </a:p>
        </p:txBody>
      </p:sp>
      <p:sp>
        <p:nvSpPr>
          <p:cNvPr id="5" name="Title 4"/>
          <p:cNvSpPr>
            <a:spLocks noGrp="1"/>
          </p:cNvSpPr>
          <p:nvPr>
            <p:ph type="title"/>
          </p:nvPr>
        </p:nvSpPr>
        <p:spPr/>
        <p:txBody>
          <a:bodyPr/>
          <a:lstStyle/>
          <a:p>
            <a:r>
              <a:rPr lang="en-US" dirty="0" smtClean="0"/>
              <a:t>Mail routing scenarios</a:t>
            </a:r>
            <a:endParaRPr lang="en-US" dirty="0"/>
          </a:p>
        </p:txBody>
      </p:sp>
    </p:spTree>
    <p:extLst>
      <p:ext uri="{BB962C8B-B14F-4D97-AF65-F5344CB8AC3E}">
        <p14:creationId xmlns:p14="http://schemas.microsoft.com/office/powerpoint/2010/main" val="422215326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125662"/>
            <a:ext cx="11887200" cy="2178802"/>
          </a:xfrm>
        </p:spPr>
        <p:txBody>
          <a:bodyPr/>
          <a:lstStyle/>
          <a:p>
            <a:r>
              <a:rPr lang="en-US" dirty="0">
                <a:solidFill>
                  <a:schemeClr val="tx1"/>
                </a:solidFill>
              </a:rPr>
              <a:t>Exchange 2010 vs. Exchange 2016 transport</a:t>
            </a:r>
          </a:p>
        </p:txBody>
      </p:sp>
    </p:spTree>
    <p:extLst>
      <p:ext uri="{BB962C8B-B14F-4D97-AF65-F5344CB8AC3E}">
        <p14:creationId xmlns:p14="http://schemas.microsoft.com/office/powerpoint/2010/main" val="912890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4308872"/>
          </a:xfrm>
        </p:spPr>
        <p:txBody>
          <a:bodyPr/>
          <a:lstStyle/>
          <a:p>
            <a:r>
              <a:rPr lang="en-US" dirty="0" smtClean="0">
                <a:solidFill>
                  <a:schemeClr val="tx1"/>
                </a:solidFill>
              </a:rPr>
              <a:t>Frontend Transport will attempt to anchor on a recipient</a:t>
            </a:r>
          </a:p>
          <a:p>
            <a:r>
              <a:rPr lang="en-US" dirty="0" smtClean="0">
                <a:solidFill>
                  <a:schemeClr val="tx1"/>
                </a:solidFill>
              </a:rPr>
              <a:t>Frontend Transport will lookup recipient in AD &amp; find a DAG that recipient belongs to</a:t>
            </a:r>
          </a:p>
          <a:p>
            <a:r>
              <a:rPr lang="en-US" dirty="0" smtClean="0">
                <a:solidFill>
                  <a:schemeClr val="tx1"/>
                </a:solidFill>
              </a:rPr>
              <a:t>Frontend Transport will attempt to route mail to a mailbox server in that DAG (preferably in the same site as the CAS server)</a:t>
            </a:r>
          </a:p>
        </p:txBody>
      </p:sp>
      <p:sp>
        <p:nvSpPr>
          <p:cNvPr id="3" name="Title 2"/>
          <p:cNvSpPr>
            <a:spLocks noGrp="1"/>
          </p:cNvSpPr>
          <p:nvPr>
            <p:ph type="title"/>
          </p:nvPr>
        </p:nvSpPr>
        <p:spPr/>
        <p:txBody>
          <a:bodyPr/>
          <a:lstStyle/>
          <a:p>
            <a:r>
              <a:rPr lang="en-US" dirty="0" smtClean="0"/>
              <a:t>Routing Overview</a:t>
            </a:r>
            <a:endParaRPr lang="en-US" dirty="0"/>
          </a:p>
        </p:txBody>
      </p:sp>
    </p:spTree>
    <p:extLst>
      <p:ext uri="{BB962C8B-B14F-4D97-AF65-F5344CB8AC3E}">
        <p14:creationId xmlns:p14="http://schemas.microsoft.com/office/powerpoint/2010/main" val="3296298373"/>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7589837" y="2210601"/>
            <a:ext cx="4389437" cy="4164448"/>
          </a:xfrm>
          <a:prstGeom prst="rect">
            <a:avLst/>
          </a:prstGeom>
          <a:solidFill>
            <a:schemeClr val="accent4">
              <a:lumMod val="60000"/>
              <a:lumOff val="40000"/>
              <a:alpha val="6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t" anchorCtr="0" compatLnSpc="1">
            <a:prstTxWarp prst="textNoShape">
              <a:avLst/>
            </a:prstTxWarp>
          </a:bodyPr>
          <a:lstStyle/>
          <a:p>
            <a:pPr defTabSz="932472" fontAlgn="base">
              <a:spcBef>
                <a:spcPct val="0"/>
              </a:spcBef>
              <a:spcAft>
                <a:spcPct val="0"/>
              </a:spcAft>
            </a:pPr>
            <a:r>
              <a:rPr lang="en-US" sz="2000" b="1" dirty="0" smtClean="0">
                <a:solidFill>
                  <a:schemeClr val="bg2">
                    <a:lumMod val="50000"/>
                  </a:schemeClr>
                </a:solidFill>
              </a:rPr>
              <a:t> DAG</a:t>
            </a:r>
            <a:endParaRPr lang="en-US" sz="2000" b="1" dirty="0">
              <a:solidFill>
                <a:schemeClr val="bg2">
                  <a:lumMod val="50000"/>
                </a:schemeClr>
              </a:solidFill>
            </a:endParaRPr>
          </a:p>
        </p:txBody>
      </p:sp>
      <p:grpSp>
        <p:nvGrpSpPr>
          <p:cNvPr id="9" name="Group 8"/>
          <p:cNvGrpSpPr/>
          <p:nvPr/>
        </p:nvGrpSpPr>
        <p:grpSpPr>
          <a:xfrm>
            <a:off x="7598956" y="1420594"/>
            <a:ext cx="4380318" cy="674205"/>
            <a:chOff x="7598956" y="1560294"/>
            <a:chExt cx="4380318" cy="674205"/>
          </a:xfrm>
        </p:grpSpPr>
        <p:grpSp>
          <p:nvGrpSpPr>
            <p:cNvPr id="8" name="Group 7"/>
            <p:cNvGrpSpPr/>
            <p:nvPr/>
          </p:nvGrpSpPr>
          <p:grpSpPr>
            <a:xfrm>
              <a:off x="7598956" y="1560294"/>
              <a:ext cx="4380318" cy="674205"/>
              <a:chOff x="7598956" y="1560294"/>
              <a:chExt cx="4380318" cy="674205"/>
            </a:xfrm>
          </p:grpSpPr>
          <p:sp>
            <p:nvSpPr>
              <p:cNvPr id="45" name="Rectangle 44"/>
              <p:cNvSpPr/>
              <p:nvPr>
                <p:custDataLst>
                  <p:tags r:id="rId7"/>
                </p:custDataLst>
              </p:nvPr>
            </p:nvSpPr>
            <p:spPr>
              <a:xfrm>
                <a:off x="7598956" y="1560294"/>
                <a:ext cx="4380318" cy="674205"/>
              </a:xfrm>
              <a:prstGeom prst="rect">
                <a:avLst/>
              </a:prstGeom>
              <a:solidFill>
                <a:schemeClr val="accent1"/>
              </a:solidFill>
              <a:ln w="25400" cap="flat" cmpd="sng" algn="ctr">
                <a:noFill/>
                <a:prstDash val="solid"/>
              </a:ln>
              <a:effectLst/>
            </p:spPr>
            <p:txBody>
              <a:bodyPr lIns="93269" tIns="46634" rIns="93269" bIns="46634" rtlCol="0" anchor="ctr"/>
              <a:lstStyle/>
              <a:p>
                <a:pPr defTabSz="932688"/>
                <a:endParaRPr lang="en-US" b="1" kern="0" dirty="0">
                  <a:solidFill>
                    <a:srgbClr val="000000"/>
                  </a:solidFill>
                  <a:latin typeface="Segoe UI"/>
                </a:endParaRPr>
              </a:p>
            </p:txBody>
          </p:sp>
          <p:sp>
            <p:nvSpPr>
              <p:cNvPr id="47" name="Freeform 62"/>
              <p:cNvSpPr>
                <a:spLocks noEditPoints="1"/>
              </p:cNvSpPr>
              <p:nvPr/>
            </p:nvSpPr>
            <p:spPr bwMode="black">
              <a:xfrm>
                <a:off x="7791971" y="1649195"/>
                <a:ext cx="525365" cy="525154"/>
              </a:xfrm>
              <a:custGeom>
                <a:avLst/>
                <a:gdLst>
                  <a:gd name="T0" fmla="*/ 189 w 189"/>
                  <a:gd name="T1" fmla="*/ 94 h 189"/>
                  <a:gd name="T2" fmla="*/ 0 w 189"/>
                  <a:gd name="T3" fmla="*/ 94 h 189"/>
                  <a:gd name="T4" fmla="*/ 129 w 189"/>
                  <a:gd name="T5" fmla="*/ 172 h 189"/>
                  <a:gd name="T6" fmla="*/ 124 w 189"/>
                  <a:gd name="T7" fmla="*/ 123 h 189"/>
                  <a:gd name="T8" fmla="*/ 123 w 189"/>
                  <a:gd name="T9" fmla="*/ 84 h 189"/>
                  <a:gd name="T10" fmla="*/ 140 w 189"/>
                  <a:gd name="T11" fmla="*/ 85 h 189"/>
                  <a:gd name="T12" fmla="*/ 152 w 189"/>
                  <a:gd name="T13" fmla="*/ 89 h 189"/>
                  <a:gd name="T14" fmla="*/ 158 w 189"/>
                  <a:gd name="T15" fmla="*/ 84 h 189"/>
                  <a:gd name="T16" fmla="*/ 152 w 189"/>
                  <a:gd name="T17" fmla="*/ 82 h 189"/>
                  <a:gd name="T18" fmla="*/ 146 w 189"/>
                  <a:gd name="T19" fmla="*/ 78 h 189"/>
                  <a:gd name="T20" fmla="*/ 139 w 189"/>
                  <a:gd name="T21" fmla="*/ 74 h 189"/>
                  <a:gd name="T22" fmla="*/ 128 w 189"/>
                  <a:gd name="T23" fmla="*/ 80 h 189"/>
                  <a:gd name="T24" fmla="*/ 121 w 189"/>
                  <a:gd name="T25" fmla="*/ 72 h 189"/>
                  <a:gd name="T26" fmla="*/ 132 w 189"/>
                  <a:gd name="T27" fmla="*/ 59 h 189"/>
                  <a:gd name="T28" fmla="*/ 140 w 189"/>
                  <a:gd name="T29" fmla="*/ 57 h 189"/>
                  <a:gd name="T30" fmla="*/ 149 w 189"/>
                  <a:gd name="T31" fmla="*/ 52 h 189"/>
                  <a:gd name="T32" fmla="*/ 148 w 189"/>
                  <a:gd name="T33" fmla="*/ 44 h 189"/>
                  <a:gd name="T34" fmla="*/ 144 w 189"/>
                  <a:gd name="T35" fmla="*/ 46 h 189"/>
                  <a:gd name="T36" fmla="*/ 138 w 189"/>
                  <a:gd name="T37" fmla="*/ 48 h 189"/>
                  <a:gd name="T38" fmla="*/ 147 w 189"/>
                  <a:gd name="T39" fmla="*/ 28 h 189"/>
                  <a:gd name="T40" fmla="*/ 108 w 189"/>
                  <a:gd name="T41" fmla="*/ 11 h 189"/>
                  <a:gd name="T42" fmla="*/ 90 w 189"/>
                  <a:gd name="T43" fmla="*/ 43 h 189"/>
                  <a:gd name="T44" fmla="*/ 78 w 189"/>
                  <a:gd name="T45" fmla="*/ 21 h 189"/>
                  <a:gd name="T46" fmla="*/ 69 w 189"/>
                  <a:gd name="T47" fmla="*/ 13 h 189"/>
                  <a:gd name="T48" fmla="*/ 60 w 189"/>
                  <a:gd name="T49" fmla="*/ 23 h 189"/>
                  <a:gd name="T50" fmla="*/ 72 w 189"/>
                  <a:gd name="T51" fmla="*/ 43 h 189"/>
                  <a:gd name="T52" fmla="*/ 59 w 189"/>
                  <a:gd name="T53" fmla="*/ 31 h 189"/>
                  <a:gd name="T54" fmla="*/ 44 w 189"/>
                  <a:gd name="T55" fmla="*/ 49 h 189"/>
                  <a:gd name="T56" fmla="*/ 57 w 189"/>
                  <a:gd name="T57" fmla="*/ 47 h 189"/>
                  <a:gd name="T58" fmla="*/ 73 w 189"/>
                  <a:gd name="T59" fmla="*/ 70 h 189"/>
                  <a:gd name="T60" fmla="*/ 47 w 189"/>
                  <a:gd name="T61" fmla="*/ 100 h 189"/>
                  <a:gd name="T62" fmla="*/ 31 w 189"/>
                  <a:gd name="T63" fmla="*/ 97 h 189"/>
                  <a:gd name="T64" fmla="*/ 40 w 189"/>
                  <a:gd name="T65" fmla="*/ 103 h 189"/>
                  <a:gd name="T66" fmla="*/ 42 w 189"/>
                  <a:gd name="T67" fmla="*/ 116 h 189"/>
                  <a:gd name="T68" fmla="*/ 81 w 189"/>
                  <a:gd name="T69" fmla="*/ 132 h 189"/>
                  <a:gd name="T70" fmla="*/ 67 w 189"/>
                  <a:gd name="T71" fmla="*/ 175 h 189"/>
                  <a:gd name="T72" fmla="*/ 129 w 189"/>
                  <a:gd name="T73" fmla="*/ 172 h 189"/>
                  <a:gd name="T74" fmla="*/ 172 w 189"/>
                  <a:gd name="T75" fmla="*/ 115 h 189"/>
                  <a:gd name="T76" fmla="*/ 172 w 189"/>
                  <a:gd name="T77" fmla="*/ 118 h 189"/>
                  <a:gd name="T78" fmla="*/ 177 w 189"/>
                  <a:gd name="T79" fmla="*/ 114 h 189"/>
                  <a:gd name="T80" fmla="*/ 156 w 189"/>
                  <a:gd name="T81" fmla="*/ 152 h 189"/>
                  <a:gd name="T82" fmla="*/ 52 w 189"/>
                  <a:gd name="T83" fmla="*/ 168 h 189"/>
                  <a:gd name="T84" fmla="*/ 47 w 189"/>
                  <a:gd name="T85" fmla="*/ 126 h 189"/>
                  <a:gd name="T86" fmla="*/ 42 w 189"/>
                  <a:gd name="T87" fmla="*/ 121 h 189"/>
                  <a:gd name="T88" fmla="*/ 20 w 189"/>
                  <a:gd name="T89" fmla="*/ 103 h 189"/>
                  <a:gd name="T90" fmla="*/ 9 w 189"/>
                  <a:gd name="T91" fmla="*/ 94 h 189"/>
                  <a:gd name="T92" fmla="*/ 108 w 189"/>
                  <a:gd name="T93" fmla="*/ 41 h 189"/>
                  <a:gd name="T94" fmla="*/ 108 w 189"/>
                  <a:gd name="T95" fmla="*/ 41 h 189"/>
                  <a:gd name="T96" fmla="*/ 129 w 189"/>
                  <a:gd name="T97" fmla="*/ 58 h 189"/>
                  <a:gd name="T98" fmla="*/ 125 w 189"/>
                  <a:gd name="T99" fmla="*/ 49 h 189"/>
                  <a:gd name="T100" fmla="*/ 160 w 189"/>
                  <a:gd name="T101" fmla="*/ 69 h 189"/>
                  <a:gd name="T102" fmla="*/ 158 w 189"/>
                  <a:gd name="T103" fmla="*/ 77 h 189"/>
                  <a:gd name="T104" fmla="*/ 59 w 189"/>
                  <a:gd name="T105" fmla="*/ 106 h 189"/>
                  <a:gd name="T106" fmla="*/ 46 w 189"/>
                  <a:gd name="T107" fmla="*/ 10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9" h="189">
                    <a:moveTo>
                      <a:pt x="94" y="0"/>
                    </a:moveTo>
                    <a:cubicBezTo>
                      <a:pt x="146" y="0"/>
                      <a:pt x="189" y="42"/>
                      <a:pt x="189" y="94"/>
                    </a:cubicBezTo>
                    <a:cubicBezTo>
                      <a:pt x="189" y="147"/>
                      <a:pt x="146" y="189"/>
                      <a:pt x="94" y="189"/>
                    </a:cubicBezTo>
                    <a:cubicBezTo>
                      <a:pt x="42" y="189"/>
                      <a:pt x="0" y="147"/>
                      <a:pt x="0" y="94"/>
                    </a:cubicBezTo>
                    <a:cubicBezTo>
                      <a:pt x="0" y="42"/>
                      <a:pt x="42" y="0"/>
                      <a:pt x="94" y="0"/>
                    </a:cubicBezTo>
                    <a:close/>
                    <a:moveTo>
                      <a:pt x="129" y="172"/>
                    </a:moveTo>
                    <a:cubicBezTo>
                      <a:pt x="126" y="156"/>
                      <a:pt x="135" y="129"/>
                      <a:pt x="130" y="124"/>
                    </a:cubicBezTo>
                    <a:cubicBezTo>
                      <a:pt x="128" y="123"/>
                      <a:pt x="126" y="122"/>
                      <a:pt x="124" y="123"/>
                    </a:cubicBezTo>
                    <a:cubicBezTo>
                      <a:pt x="120" y="124"/>
                      <a:pt x="116" y="126"/>
                      <a:pt x="113" y="125"/>
                    </a:cubicBezTo>
                    <a:cubicBezTo>
                      <a:pt x="96" y="117"/>
                      <a:pt x="106" y="90"/>
                      <a:pt x="123" y="84"/>
                    </a:cubicBezTo>
                    <a:cubicBezTo>
                      <a:pt x="126" y="83"/>
                      <a:pt x="129" y="83"/>
                      <a:pt x="132" y="83"/>
                    </a:cubicBezTo>
                    <a:cubicBezTo>
                      <a:pt x="137" y="82"/>
                      <a:pt x="140" y="82"/>
                      <a:pt x="140" y="85"/>
                    </a:cubicBezTo>
                    <a:cubicBezTo>
                      <a:pt x="140" y="89"/>
                      <a:pt x="148" y="92"/>
                      <a:pt x="150" y="92"/>
                    </a:cubicBezTo>
                    <a:cubicBezTo>
                      <a:pt x="151" y="92"/>
                      <a:pt x="151" y="89"/>
                      <a:pt x="152" y="89"/>
                    </a:cubicBezTo>
                    <a:cubicBezTo>
                      <a:pt x="159" y="89"/>
                      <a:pt x="164" y="93"/>
                      <a:pt x="165" y="90"/>
                    </a:cubicBezTo>
                    <a:cubicBezTo>
                      <a:pt x="167" y="80"/>
                      <a:pt x="166" y="85"/>
                      <a:pt x="158" y="84"/>
                    </a:cubicBezTo>
                    <a:cubicBezTo>
                      <a:pt x="155" y="83"/>
                      <a:pt x="157" y="78"/>
                      <a:pt x="154" y="78"/>
                    </a:cubicBezTo>
                    <a:cubicBezTo>
                      <a:pt x="152" y="77"/>
                      <a:pt x="155" y="84"/>
                      <a:pt x="152" y="82"/>
                    </a:cubicBezTo>
                    <a:cubicBezTo>
                      <a:pt x="148" y="79"/>
                      <a:pt x="146" y="72"/>
                      <a:pt x="142" y="71"/>
                    </a:cubicBezTo>
                    <a:cubicBezTo>
                      <a:pt x="137" y="70"/>
                      <a:pt x="145" y="75"/>
                      <a:pt x="146" y="78"/>
                    </a:cubicBezTo>
                    <a:cubicBezTo>
                      <a:pt x="147" y="81"/>
                      <a:pt x="143" y="85"/>
                      <a:pt x="141" y="82"/>
                    </a:cubicBezTo>
                    <a:cubicBezTo>
                      <a:pt x="140" y="81"/>
                      <a:pt x="145" y="78"/>
                      <a:pt x="139" y="74"/>
                    </a:cubicBezTo>
                    <a:cubicBezTo>
                      <a:pt x="138" y="72"/>
                      <a:pt x="135" y="72"/>
                      <a:pt x="133" y="74"/>
                    </a:cubicBezTo>
                    <a:cubicBezTo>
                      <a:pt x="130" y="77"/>
                      <a:pt x="129" y="80"/>
                      <a:pt x="128" y="80"/>
                    </a:cubicBezTo>
                    <a:cubicBezTo>
                      <a:pt x="125" y="82"/>
                      <a:pt x="123" y="82"/>
                      <a:pt x="120" y="81"/>
                    </a:cubicBezTo>
                    <a:cubicBezTo>
                      <a:pt x="116" y="80"/>
                      <a:pt x="117" y="71"/>
                      <a:pt x="121" y="72"/>
                    </a:cubicBezTo>
                    <a:cubicBezTo>
                      <a:pt x="133" y="75"/>
                      <a:pt x="122" y="68"/>
                      <a:pt x="125" y="66"/>
                    </a:cubicBezTo>
                    <a:cubicBezTo>
                      <a:pt x="126" y="65"/>
                      <a:pt x="130" y="62"/>
                      <a:pt x="132" y="59"/>
                    </a:cubicBezTo>
                    <a:cubicBezTo>
                      <a:pt x="134" y="57"/>
                      <a:pt x="133" y="51"/>
                      <a:pt x="137" y="52"/>
                    </a:cubicBezTo>
                    <a:cubicBezTo>
                      <a:pt x="139" y="52"/>
                      <a:pt x="138" y="56"/>
                      <a:pt x="140" y="57"/>
                    </a:cubicBezTo>
                    <a:cubicBezTo>
                      <a:pt x="141" y="58"/>
                      <a:pt x="144" y="57"/>
                      <a:pt x="146" y="57"/>
                    </a:cubicBezTo>
                    <a:cubicBezTo>
                      <a:pt x="149" y="57"/>
                      <a:pt x="149" y="55"/>
                      <a:pt x="149" y="52"/>
                    </a:cubicBezTo>
                    <a:cubicBezTo>
                      <a:pt x="149" y="48"/>
                      <a:pt x="156" y="49"/>
                      <a:pt x="156" y="47"/>
                    </a:cubicBezTo>
                    <a:cubicBezTo>
                      <a:pt x="155" y="44"/>
                      <a:pt x="148" y="48"/>
                      <a:pt x="148" y="44"/>
                    </a:cubicBezTo>
                    <a:cubicBezTo>
                      <a:pt x="148" y="39"/>
                      <a:pt x="154" y="38"/>
                      <a:pt x="150" y="37"/>
                    </a:cubicBezTo>
                    <a:cubicBezTo>
                      <a:pt x="147" y="36"/>
                      <a:pt x="143" y="39"/>
                      <a:pt x="144" y="46"/>
                    </a:cubicBezTo>
                    <a:cubicBezTo>
                      <a:pt x="145" y="53"/>
                      <a:pt x="146" y="56"/>
                      <a:pt x="141" y="54"/>
                    </a:cubicBezTo>
                    <a:cubicBezTo>
                      <a:pt x="137" y="51"/>
                      <a:pt x="142" y="46"/>
                      <a:pt x="138" y="48"/>
                    </a:cubicBezTo>
                    <a:cubicBezTo>
                      <a:pt x="135" y="50"/>
                      <a:pt x="133" y="51"/>
                      <a:pt x="133" y="46"/>
                    </a:cubicBezTo>
                    <a:cubicBezTo>
                      <a:pt x="133" y="42"/>
                      <a:pt x="141" y="30"/>
                      <a:pt x="147" y="28"/>
                    </a:cubicBezTo>
                    <a:cubicBezTo>
                      <a:pt x="136" y="19"/>
                      <a:pt x="123" y="13"/>
                      <a:pt x="108" y="11"/>
                    </a:cubicBezTo>
                    <a:cubicBezTo>
                      <a:pt x="108" y="11"/>
                      <a:pt x="108" y="11"/>
                      <a:pt x="108" y="11"/>
                    </a:cubicBezTo>
                    <a:cubicBezTo>
                      <a:pt x="108" y="19"/>
                      <a:pt x="108" y="24"/>
                      <a:pt x="107" y="28"/>
                    </a:cubicBezTo>
                    <a:cubicBezTo>
                      <a:pt x="107" y="33"/>
                      <a:pt x="92" y="34"/>
                      <a:pt x="90" y="43"/>
                    </a:cubicBezTo>
                    <a:cubicBezTo>
                      <a:pt x="88" y="51"/>
                      <a:pt x="85" y="46"/>
                      <a:pt x="80" y="40"/>
                    </a:cubicBezTo>
                    <a:cubicBezTo>
                      <a:pt x="75" y="34"/>
                      <a:pt x="81" y="26"/>
                      <a:pt x="78" y="21"/>
                    </a:cubicBezTo>
                    <a:cubicBezTo>
                      <a:pt x="76" y="16"/>
                      <a:pt x="67" y="23"/>
                      <a:pt x="67" y="18"/>
                    </a:cubicBezTo>
                    <a:cubicBezTo>
                      <a:pt x="67" y="16"/>
                      <a:pt x="69" y="14"/>
                      <a:pt x="69" y="13"/>
                    </a:cubicBezTo>
                    <a:cubicBezTo>
                      <a:pt x="68" y="14"/>
                      <a:pt x="67" y="14"/>
                      <a:pt x="66" y="14"/>
                    </a:cubicBezTo>
                    <a:cubicBezTo>
                      <a:pt x="63" y="16"/>
                      <a:pt x="61" y="22"/>
                      <a:pt x="60" y="23"/>
                    </a:cubicBezTo>
                    <a:cubicBezTo>
                      <a:pt x="57" y="27"/>
                      <a:pt x="64" y="26"/>
                      <a:pt x="67" y="30"/>
                    </a:cubicBezTo>
                    <a:cubicBezTo>
                      <a:pt x="71" y="36"/>
                      <a:pt x="74" y="40"/>
                      <a:pt x="72" y="43"/>
                    </a:cubicBezTo>
                    <a:cubicBezTo>
                      <a:pt x="71" y="46"/>
                      <a:pt x="59" y="43"/>
                      <a:pt x="61" y="38"/>
                    </a:cubicBezTo>
                    <a:cubicBezTo>
                      <a:pt x="64" y="33"/>
                      <a:pt x="62" y="32"/>
                      <a:pt x="59" y="31"/>
                    </a:cubicBezTo>
                    <a:cubicBezTo>
                      <a:pt x="56" y="31"/>
                      <a:pt x="56" y="35"/>
                      <a:pt x="56" y="40"/>
                    </a:cubicBezTo>
                    <a:cubicBezTo>
                      <a:pt x="56" y="44"/>
                      <a:pt x="48" y="45"/>
                      <a:pt x="44" y="49"/>
                    </a:cubicBezTo>
                    <a:cubicBezTo>
                      <a:pt x="40" y="54"/>
                      <a:pt x="47" y="58"/>
                      <a:pt x="53" y="60"/>
                    </a:cubicBezTo>
                    <a:cubicBezTo>
                      <a:pt x="59" y="62"/>
                      <a:pt x="55" y="52"/>
                      <a:pt x="57" y="47"/>
                    </a:cubicBezTo>
                    <a:cubicBezTo>
                      <a:pt x="59" y="40"/>
                      <a:pt x="66" y="46"/>
                      <a:pt x="71" y="52"/>
                    </a:cubicBezTo>
                    <a:cubicBezTo>
                      <a:pt x="75" y="58"/>
                      <a:pt x="82" y="66"/>
                      <a:pt x="73" y="70"/>
                    </a:cubicBezTo>
                    <a:cubicBezTo>
                      <a:pt x="58" y="76"/>
                      <a:pt x="52" y="83"/>
                      <a:pt x="49" y="89"/>
                    </a:cubicBezTo>
                    <a:cubicBezTo>
                      <a:pt x="46" y="95"/>
                      <a:pt x="49" y="98"/>
                      <a:pt x="47" y="100"/>
                    </a:cubicBezTo>
                    <a:cubicBezTo>
                      <a:pt x="45" y="102"/>
                      <a:pt x="45" y="99"/>
                      <a:pt x="43" y="94"/>
                    </a:cubicBezTo>
                    <a:cubicBezTo>
                      <a:pt x="41" y="91"/>
                      <a:pt x="34" y="91"/>
                      <a:pt x="31" y="97"/>
                    </a:cubicBezTo>
                    <a:cubicBezTo>
                      <a:pt x="29" y="98"/>
                      <a:pt x="29" y="101"/>
                      <a:pt x="29" y="104"/>
                    </a:cubicBezTo>
                    <a:cubicBezTo>
                      <a:pt x="29" y="114"/>
                      <a:pt x="36" y="101"/>
                      <a:pt x="40" y="103"/>
                    </a:cubicBezTo>
                    <a:cubicBezTo>
                      <a:pt x="45" y="104"/>
                      <a:pt x="36" y="105"/>
                      <a:pt x="37" y="109"/>
                    </a:cubicBezTo>
                    <a:cubicBezTo>
                      <a:pt x="38" y="113"/>
                      <a:pt x="44" y="107"/>
                      <a:pt x="42" y="116"/>
                    </a:cubicBezTo>
                    <a:cubicBezTo>
                      <a:pt x="41" y="121"/>
                      <a:pt x="49" y="117"/>
                      <a:pt x="54" y="115"/>
                    </a:cubicBezTo>
                    <a:cubicBezTo>
                      <a:pt x="65" y="111"/>
                      <a:pt x="73" y="129"/>
                      <a:pt x="81" y="132"/>
                    </a:cubicBezTo>
                    <a:cubicBezTo>
                      <a:pt x="90" y="135"/>
                      <a:pt x="93" y="137"/>
                      <a:pt x="91" y="141"/>
                    </a:cubicBezTo>
                    <a:cubicBezTo>
                      <a:pt x="85" y="153"/>
                      <a:pt x="73" y="161"/>
                      <a:pt x="67" y="175"/>
                    </a:cubicBezTo>
                    <a:cubicBezTo>
                      <a:pt x="75" y="178"/>
                      <a:pt x="85" y="179"/>
                      <a:pt x="94" y="179"/>
                    </a:cubicBezTo>
                    <a:cubicBezTo>
                      <a:pt x="107" y="179"/>
                      <a:pt x="118" y="177"/>
                      <a:pt x="129" y="172"/>
                    </a:cubicBezTo>
                    <a:close/>
                    <a:moveTo>
                      <a:pt x="177" y="114"/>
                    </a:moveTo>
                    <a:cubicBezTo>
                      <a:pt x="175" y="114"/>
                      <a:pt x="173" y="115"/>
                      <a:pt x="172" y="115"/>
                    </a:cubicBezTo>
                    <a:cubicBezTo>
                      <a:pt x="167" y="113"/>
                      <a:pt x="170" y="93"/>
                      <a:pt x="163" y="94"/>
                    </a:cubicBezTo>
                    <a:cubicBezTo>
                      <a:pt x="160" y="95"/>
                      <a:pt x="165" y="110"/>
                      <a:pt x="172" y="118"/>
                    </a:cubicBezTo>
                    <a:cubicBezTo>
                      <a:pt x="173" y="119"/>
                      <a:pt x="174" y="118"/>
                      <a:pt x="176" y="118"/>
                    </a:cubicBezTo>
                    <a:cubicBezTo>
                      <a:pt x="176" y="117"/>
                      <a:pt x="177" y="115"/>
                      <a:pt x="177" y="114"/>
                    </a:cubicBezTo>
                    <a:close/>
                    <a:moveTo>
                      <a:pt x="172" y="128"/>
                    </a:moveTo>
                    <a:cubicBezTo>
                      <a:pt x="164" y="126"/>
                      <a:pt x="158" y="144"/>
                      <a:pt x="156" y="152"/>
                    </a:cubicBezTo>
                    <a:cubicBezTo>
                      <a:pt x="163" y="145"/>
                      <a:pt x="168" y="137"/>
                      <a:pt x="172" y="128"/>
                    </a:cubicBezTo>
                    <a:close/>
                    <a:moveTo>
                      <a:pt x="52" y="168"/>
                    </a:moveTo>
                    <a:cubicBezTo>
                      <a:pt x="53" y="160"/>
                      <a:pt x="54" y="151"/>
                      <a:pt x="52" y="150"/>
                    </a:cubicBezTo>
                    <a:cubicBezTo>
                      <a:pt x="45" y="144"/>
                      <a:pt x="40" y="135"/>
                      <a:pt x="47" y="126"/>
                    </a:cubicBezTo>
                    <a:cubicBezTo>
                      <a:pt x="48" y="125"/>
                      <a:pt x="49" y="124"/>
                      <a:pt x="49" y="122"/>
                    </a:cubicBezTo>
                    <a:cubicBezTo>
                      <a:pt x="50" y="119"/>
                      <a:pt x="47" y="121"/>
                      <a:pt x="42" y="121"/>
                    </a:cubicBezTo>
                    <a:cubicBezTo>
                      <a:pt x="37" y="121"/>
                      <a:pt x="41" y="113"/>
                      <a:pt x="31" y="112"/>
                    </a:cubicBezTo>
                    <a:cubicBezTo>
                      <a:pt x="21" y="111"/>
                      <a:pt x="21" y="109"/>
                      <a:pt x="20" y="103"/>
                    </a:cubicBezTo>
                    <a:cubicBezTo>
                      <a:pt x="20" y="97"/>
                      <a:pt x="14" y="91"/>
                      <a:pt x="9" y="90"/>
                    </a:cubicBezTo>
                    <a:cubicBezTo>
                      <a:pt x="9" y="91"/>
                      <a:pt x="9" y="93"/>
                      <a:pt x="9" y="94"/>
                    </a:cubicBezTo>
                    <a:cubicBezTo>
                      <a:pt x="9" y="126"/>
                      <a:pt x="27" y="154"/>
                      <a:pt x="52" y="168"/>
                    </a:cubicBezTo>
                    <a:close/>
                    <a:moveTo>
                      <a:pt x="108" y="41"/>
                    </a:moveTo>
                    <a:cubicBezTo>
                      <a:pt x="112" y="43"/>
                      <a:pt x="116" y="40"/>
                      <a:pt x="115" y="37"/>
                    </a:cubicBezTo>
                    <a:cubicBezTo>
                      <a:pt x="112" y="32"/>
                      <a:pt x="103" y="35"/>
                      <a:pt x="108" y="41"/>
                    </a:cubicBezTo>
                    <a:close/>
                    <a:moveTo>
                      <a:pt x="125" y="49"/>
                    </a:moveTo>
                    <a:cubicBezTo>
                      <a:pt x="128" y="49"/>
                      <a:pt x="130" y="55"/>
                      <a:pt x="129" y="58"/>
                    </a:cubicBezTo>
                    <a:cubicBezTo>
                      <a:pt x="127" y="64"/>
                      <a:pt x="122" y="60"/>
                      <a:pt x="121" y="56"/>
                    </a:cubicBezTo>
                    <a:cubicBezTo>
                      <a:pt x="121" y="52"/>
                      <a:pt x="122" y="49"/>
                      <a:pt x="125" y="49"/>
                    </a:cubicBezTo>
                    <a:close/>
                    <a:moveTo>
                      <a:pt x="158" y="77"/>
                    </a:moveTo>
                    <a:cubicBezTo>
                      <a:pt x="155" y="74"/>
                      <a:pt x="156" y="70"/>
                      <a:pt x="160" y="69"/>
                    </a:cubicBezTo>
                    <a:cubicBezTo>
                      <a:pt x="167" y="68"/>
                      <a:pt x="176" y="75"/>
                      <a:pt x="170" y="77"/>
                    </a:cubicBezTo>
                    <a:cubicBezTo>
                      <a:pt x="167" y="78"/>
                      <a:pt x="162" y="78"/>
                      <a:pt x="158" y="77"/>
                    </a:cubicBezTo>
                    <a:close/>
                    <a:moveTo>
                      <a:pt x="46" y="102"/>
                    </a:moveTo>
                    <a:cubicBezTo>
                      <a:pt x="49" y="102"/>
                      <a:pt x="57" y="104"/>
                      <a:pt x="59" y="106"/>
                    </a:cubicBezTo>
                    <a:cubicBezTo>
                      <a:pt x="61" y="109"/>
                      <a:pt x="53" y="108"/>
                      <a:pt x="48" y="106"/>
                    </a:cubicBezTo>
                    <a:cubicBezTo>
                      <a:pt x="45" y="105"/>
                      <a:pt x="43" y="103"/>
                      <a:pt x="46" y="102"/>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pPr defTabSz="932688"/>
                <a:endParaRPr lang="en-US" sz="1600" kern="0">
                  <a:solidFill>
                    <a:srgbClr val="353435"/>
                  </a:solidFill>
                </a:endParaRPr>
              </a:p>
            </p:txBody>
          </p:sp>
        </p:grpSp>
        <p:sp>
          <p:nvSpPr>
            <p:cNvPr id="48" name="TextBox 47"/>
            <p:cNvSpPr txBox="1"/>
            <p:nvPr/>
          </p:nvSpPr>
          <p:spPr>
            <a:xfrm>
              <a:off x="8628280" y="1797373"/>
              <a:ext cx="2321671" cy="276999"/>
            </a:xfrm>
            <a:prstGeom prst="rect">
              <a:avLst/>
            </a:prstGeom>
            <a:noFill/>
            <a:ln w="28575">
              <a:noFill/>
            </a:ln>
          </p:spPr>
          <p:txBody>
            <a:bodyPr wrap="square" lIns="0" tIns="0" rIns="0" bIns="0" rtlCol="0" anchor="ctr">
              <a:spAutoFit/>
            </a:bodyPr>
            <a:lstStyle/>
            <a:p>
              <a:pPr lvl="0" algn="ctr"/>
              <a:r>
                <a:rPr lang="en-US" b="1" kern="0" dirty="0">
                  <a:solidFill>
                    <a:prstClr val="white"/>
                  </a:solidFill>
                  <a:latin typeface="Segoe UI"/>
                </a:rPr>
                <a:t>Internet </a:t>
              </a:r>
            </a:p>
          </p:txBody>
        </p:sp>
      </p:grpSp>
      <p:sp>
        <p:nvSpPr>
          <p:cNvPr id="19" name="Rectangle 18"/>
          <p:cNvSpPr/>
          <p:nvPr>
            <p:custDataLst>
              <p:tags r:id="rId1"/>
            </p:custDataLst>
          </p:nvPr>
        </p:nvSpPr>
        <p:spPr>
          <a:xfrm>
            <a:off x="7862263" y="2616201"/>
            <a:ext cx="3842314" cy="3575198"/>
          </a:xfrm>
          <a:prstGeom prst="rect">
            <a:avLst/>
          </a:prstGeom>
          <a:solidFill>
            <a:srgbClr val="FFFFFF">
              <a:alpha val="69804"/>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6637" rIns="0" bIns="46637" numCol="1" spcCol="0" rtlCol="0" fromWordArt="0" anchor="t" anchorCtr="0" forceAA="0" compatLnSpc="1">
            <a:prstTxWarp prst="textNoShape">
              <a:avLst/>
            </a:prstTxWarp>
            <a:noAutofit/>
          </a:bodyPr>
          <a:lstStyle/>
          <a:p>
            <a:pPr defTabSz="932472" fontAlgn="base">
              <a:spcBef>
                <a:spcPct val="0"/>
              </a:spcBef>
              <a:spcAft>
                <a:spcPct val="0"/>
              </a:spcAft>
            </a:pPr>
            <a:r>
              <a:rPr lang="en-US" sz="1900" b="1" smtClean="0">
                <a:solidFill>
                  <a:schemeClr val="bg2">
                    <a:lumMod val="75000"/>
                  </a:schemeClr>
                </a:solidFill>
              </a:rPr>
              <a:t> Server</a:t>
            </a:r>
            <a:endParaRPr lang="en-US" sz="1900" b="1" dirty="0">
              <a:solidFill>
                <a:schemeClr val="bg2">
                  <a:lumMod val="75000"/>
                </a:schemeClr>
              </a:solidFill>
            </a:endParaRPr>
          </a:p>
        </p:txBody>
      </p:sp>
      <p:sp>
        <p:nvSpPr>
          <p:cNvPr id="6" name="Title 5"/>
          <p:cNvSpPr>
            <a:spLocks noGrp="1"/>
          </p:cNvSpPr>
          <p:nvPr>
            <p:ph type="title"/>
          </p:nvPr>
        </p:nvSpPr>
        <p:spPr/>
        <p:txBody>
          <a:bodyPr/>
          <a:lstStyle/>
          <a:p>
            <a:r>
              <a:rPr lang="en-US" dirty="0"/>
              <a:t>1 – Incoming mail on </a:t>
            </a:r>
            <a:r>
              <a:rPr lang="en-US" dirty="0" smtClean="0"/>
              <a:t>multi-role server</a:t>
            </a:r>
            <a:endParaRPr lang="en-US" dirty="0"/>
          </a:p>
        </p:txBody>
      </p:sp>
      <p:sp>
        <p:nvSpPr>
          <p:cNvPr id="7" name="Content Placeholder 6"/>
          <p:cNvSpPr>
            <a:spLocks noGrp="1"/>
          </p:cNvSpPr>
          <p:nvPr>
            <p:ph sz="quarter" idx="10"/>
          </p:nvPr>
        </p:nvSpPr>
        <p:spPr>
          <a:xfrm>
            <a:off x="640458" y="1489925"/>
            <a:ext cx="6309355" cy="4896725"/>
          </a:xfrm>
        </p:spPr>
        <p:txBody>
          <a:bodyPr/>
          <a:lstStyle/>
          <a:p>
            <a:pPr marL="0" indent="0">
              <a:buNone/>
            </a:pPr>
            <a:r>
              <a:rPr lang="en-US" sz="3200" dirty="0" smtClean="0">
                <a:solidFill>
                  <a:schemeClr val="tx1"/>
                </a:solidFill>
                <a:latin typeface="+mn-lt"/>
              </a:rPr>
              <a:t>Frontend Transport receives message on port 25</a:t>
            </a:r>
          </a:p>
          <a:p>
            <a:pPr marL="0" lvl="1" indent="0">
              <a:buNone/>
            </a:pPr>
            <a:r>
              <a:rPr lang="en-US" sz="1800" dirty="0" smtClean="0">
                <a:solidFill>
                  <a:schemeClr val="tx1"/>
                </a:solidFill>
              </a:rPr>
              <a:t>... looks up where recipient’s mailbox exists and routes to a Transport service within the DAG for that mailbox</a:t>
            </a:r>
          </a:p>
          <a:p>
            <a:pPr marL="0" indent="0">
              <a:buNone/>
            </a:pPr>
            <a:r>
              <a:rPr lang="en-US" sz="3200" dirty="0" smtClean="0">
                <a:solidFill>
                  <a:schemeClr val="tx1"/>
                </a:solidFill>
                <a:latin typeface="+mn-lt"/>
              </a:rPr>
              <a:t>Transport receives message on port 2525</a:t>
            </a:r>
          </a:p>
          <a:p>
            <a:pPr marL="0" lvl="1" indent="0">
              <a:buNone/>
            </a:pPr>
            <a:r>
              <a:rPr lang="en-US" sz="1800" dirty="0" smtClean="0">
                <a:solidFill>
                  <a:schemeClr val="tx1"/>
                </a:solidFill>
              </a:rPr>
              <a:t>… processes it and routes it to mailbox transport delivery on server where mailbox is active</a:t>
            </a:r>
          </a:p>
          <a:p>
            <a:pPr marL="0" indent="0">
              <a:buNone/>
            </a:pPr>
            <a:r>
              <a:rPr lang="en-US" sz="3200" dirty="0" smtClean="0">
                <a:solidFill>
                  <a:schemeClr val="tx1"/>
                </a:solidFill>
                <a:latin typeface="+mn-lt"/>
              </a:rPr>
              <a:t>Mailbox Transport Delivery receives the message on port 475</a:t>
            </a:r>
          </a:p>
          <a:p>
            <a:pPr marL="0" lvl="1" indent="0">
              <a:buNone/>
            </a:pPr>
            <a:r>
              <a:rPr lang="en-US" sz="1800" dirty="0" smtClean="0">
                <a:solidFill>
                  <a:schemeClr val="tx1"/>
                </a:solidFill>
              </a:rPr>
              <a:t>… converts MIME to MAPI and delivers message to Store.</a:t>
            </a:r>
            <a:endParaRPr lang="en-US" sz="3200" dirty="0">
              <a:solidFill>
                <a:schemeClr val="tx1"/>
              </a:solidFill>
            </a:endParaRPr>
          </a:p>
        </p:txBody>
      </p:sp>
      <p:sp>
        <p:nvSpPr>
          <p:cNvPr id="14" name="Rectangle 13"/>
          <p:cNvSpPr/>
          <p:nvPr>
            <p:custDataLst>
              <p:tags r:id="rId2"/>
            </p:custDataLst>
          </p:nvPr>
        </p:nvSpPr>
        <p:spPr>
          <a:xfrm>
            <a:off x="8029898" y="3032401"/>
            <a:ext cx="3497759" cy="2981702"/>
          </a:xfrm>
          <a:prstGeom prst="rect">
            <a:avLst/>
          </a:prstGeom>
          <a:solidFill>
            <a:srgbClr val="00188F"/>
          </a:solidFill>
          <a:ln>
            <a:noFill/>
          </a:ln>
        </p:spPr>
        <p:style>
          <a:lnRef idx="2">
            <a:schemeClr val="accent1">
              <a:shade val="50000"/>
            </a:schemeClr>
          </a:lnRef>
          <a:fillRef idx="1">
            <a:schemeClr val="accent1"/>
          </a:fillRef>
          <a:effectRef idx="0">
            <a:schemeClr val="accent1"/>
          </a:effectRef>
          <a:fontRef idx="minor">
            <a:schemeClr val="lt1"/>
          </a:fontRef>
        </p:style>
        <p:txBody>
          <a:bodyPr lIns="93269" tIns="46634" rIns="93269" bIns="46634" rtlCol="0" anchor="t"/>
          <a:lstStyle/>
          <a:p>
            <a:r>
              <a:rPr lang="en-US" b="1" dirty="0" smtClean="0">
                <a:solidFill>
                  <a:srgbClr val="FFFFFF"/>
                </a:solidFill>
                <a:latin typeface="+mj-lt"/>
              </a:rPr>
              <a:t>MBX 2016</a:t>
            </a:r>
            <a:endParaRPr lang="en-US" b="1" dirty="0">
              <a:solidFill>
                <a:srgbClr val="FFFFFF"/>
              </a:solidFill>
              <a:latin typeface="+mj-lt"/>
            </a:endParaRPr>
          </a:p>
        </p:txBody>
      </p:sp>
      <p:sp>
        <p:nvSpPr>
          <p:cNvPr id="13" name="Rectangle 12"/>
          <p:cNvSpPr/>
          <p:nvPr>
            <p:custDataLst>
              <p:tags r:id="rId3"/>
            </p:custDataLst>
          </p:nvPr>
        </p:nvSpPr>
        <p:spPr>
          <a:xfrm>
            <a:off x="8224218" y="3449086"/>
            <a:ext cx="3109119" cy="376075"/>
          </a:xfrm>
          <a:prstGeom prst="rect">
            <a:avLst/>
          </a:prstGeom>
          <a:solidFill>
            <a:schemeClr val="accent2"/>
          </a:solidFill>
          <a:ln>
            <a:noFill/>
          </a:ln>
          <a:effectLst/>
        </p:spPr>
        <p:style>
          <a:lnRef idx="1">
            <a:schemeClr val="accent2"/>
          </a:lnRef>
          <a:fillRef idx="3">
            <a:schemeClr val="accent2"/>
          </a:fillRef>
          <a:effectRef idx="2">
            <a:schemeClr val="accent2"/>
          </a:effectRef>
          <a:fontRef idx="minor">
            <a:schemeClr val="lt1"/>
          </a:fontRef>
        </p:style>
        <p:txBody>
          <a:bodyPr lIns="93269" tIns="46634" rIns="93269" bIns="46634" rtlCol="0" anchor="ctr"/>
          <a:lstStyle/>
          <a:p>
            <a:pPr algn="ctr"/>
            <a:r>
              <a:rPr lang="en-US" sz="1500" b="1" dirty="0">
                <a:solidFill>
                  <a:srgbClr val="FFFFFF"/>
                </a:solidFill>
                <a:latin typeface="+mj-lt"/>
              </a:rPr>
              <a:t>Frontend Transport</a:t>
            </a:r>
          </a:p>
        </p:txBody>
      </p:sp>
      <p:sp>
        <p:nvSpPr>
          <p:cNvPr id="15" name="Can 14"/>
          <p:cNvSpPr/>
          <p:nvPr>
            <p:custDataLst>
              <p:tags r:id="rId4"/>
            </p:custDataLst>
          </p:nvPr>
        </p:nvSpPr>
        <p:spPr>
          <a:xfrm>
            <a:off x="9642427" y="5400033"/>
            <a:ext cx="940932" cy="583873"/>
          </a:xfrm>
          <a:prstGeom prst="can">
            <a:avLst/>
          </a:prstGeom>
          <a:solidFill>
            <a:srgbClr val="4668C5"/>
          </a:solidFill>
          <a:ln w="28575" cap="flat" cmpd="sng" algn="ctr">
            <a:noFill/>
            <a:prstDash val="solid"/>
            <a:miter lim="800000"/>
          </a:ln>
          <a:effectLst/>
        </p:spPr>
        <p:style>
          <a:lnRef idx="1">
            <a:schemeClr val="dk1"/>
          </a:lnRef>
          <a:fillRef idx="3">
            <a:schemeClr val="dk1"/>
          </a:fillRef>
          <a:effectRef idx="2">
            <a:schemeClr val="dk1"/>
          </a:effectRef>
          <a:fontRef idx="minor">
            <a:schemeClr val="lt1"/>
          </a:fontRef>
        </p:style>
        <p:txBody>
          <a:bodyPr lIns="93269" tIns="46634" rIns="93269" bIns="46634" rtlCol="0" anchor="ctr"/>
          <a:lstStyle/>
          <a:p>
            <a:pPr algn="ctr"/>
            <a:r>
              <a:rPr lang="en-US" sz="1500" b="1" dirty="0">
                <a:solidFill>
                  <a:srgbClr val="FFFFFF"/>
                </a:solidFill>
                <a:latin typeface="+mj-lt"/>
              </a:rPr>
              <a:t>Store</a:t>
            </a:r>
          </a:p>
        </p:txBody>
      </p:sp>
      <p:sp>
        <p:nvSpPr>
          <p:cNvPr id="16" name="Rectangle 15"/>
          <p:cNvSpPr/>
          <p:nvPr>
            <p:custDataLst>
              <p:tags r:id="rId5"/>
            </p:custDataLst>
          </p:nvPr>
        </p:nvSpPr>
        <p:spPr>
          <a:xfrm>
            <a:off x="8224218" y="4455777"/>
            <a:ext cx="3109119" cy="37291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3269" tIns="46634" rIns="93269" bIns="46634" rtlCol="0" anchor="ctr"/>
          <a:lstStyle/>
          <a:p>
            <a:pPr algn="ctr"/>
            <a:r>
              <a:rPr lang="en-US" sz="1500" b="1" dirty="0">
                <a:solidFill>
                  <a:srgbClr val="FFFFFF"/>
                </a:solidFill>
                <a:latin typeface="+mj-lt"/>
              </a:rPr>
              <a:t>Transport</a:t>
            </a:r>
          </a:p>
        </p:txBody>
      </p:sp>
      <p:pic>
        <p:nvPicPr>
          <p:cNvPr id="17" name="Picture 5" descr="W:\Open Engagements\Productivity\MS-Unified Communications\#1601 BizProd MOD Team Core Content Work\New Iconography\People\GroupOfPeople_060812.pn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b="41004"/>
          <a:stretch/>
        </p:blipFill>
        <p:spPr bwMode="auto">
          <a:xfrm>
            <a:off x="8884098" y="5400460"/>
            <a:ext cx="1050151" cy="61945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5" descr="W:\Open Engagements\Productivity\MS-Unified Communications\#1601 BizProd MOD Team Core Content Work\New Iconography\People\GroupOfPeople_060812.png"/>
          <p:cNvPicPr>
            <a:picLocks noChangeAspect="1" noChangeArrowheads="1"/>
          </p:cNvPicPr>
          <p:nvPr/>
        </p:nvPicPr>
        <p:blipFill rotWithShape="1">
          <a:blip r:embed="rId11" cstate="print">
            <a:duotone>
              <a:prstClr val="black"/>
              <a:schemeClr val="accent2">
                <a:tint val="45000"/>
                <a:satMod val="400000"/>
              </a:schemeClr>
            </a:duotone>
            <a:extLst>
              <a:ext uri="{BEBA8EAE-BF5A-486C-A8C5-ECC9F3942E4B}">
                <a14:imgProps xmlns:a14="http://schemas.microsoft.com/office/drawing/2010/main">
                  <a14:imgLayer r:embed="rId12">
                    <a14:imgEffect>
                      <a14:backgroundRemoval t="5776" b="57040" l="9747" r="89892">
                        <a14:foregroundMark x1="41877" y1="57040" x2="41877" y2="57040"/>
                        <a14:foregroundMark x1="48736" y1="44404" x2="48736" y2="44404"/>
                        <a14:foregroundMark x1="57762" y1="48736" x2="57762" y2="48736"/>
                        <a14:foregroundMark x1="57762" y1="39350" x2="57762" y2="39350"/>
                        <a14:foregroundMark x1="63177" y1="55235" x2="63177" y2="55235"/>
                        <a14:foregroundMark x1="48014" y1="14440" x2="48014" y2="14440"/>
                        <a14:backgroundMark x1="25632" y1="37906" x2="25632" y2="37906"/>
                      </a14:backgroundRemoval>
                    </a14:imgEffect>
                  </a14:imgLayer>
                </a14:imgProps>
              </a:ext>
              <a:ext uri="{28A0092B-C50C-407E-A947-70E740481C1C}">
                <a14:useLocalDpi xmlns:a14="http://schemas.microsoft.com/office/drawing/2010/main" val="0"/>
              </a:ext>
            </a:extLst>
          </a:blip>
          <a:srcRect b="41004"/>
          <a:stretch/>
        </p:blipFill>
        <p:spPr bwMode="auto">
          <a:xfrm>
            <a:off x="8884149" y="5398982"/>
            <a:ext cx="1050151" cy="619459"/>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custDataLst>
              <p:tags r:id="rId6"/>
            </p:custDataLst>
          </p:nvPr>
        </p:nvSpPr>
        <p:spPr>
          <a:xfrm>
            <a:off x="8224218" y="4925431"/>
            <a:ext cx="3109119" cy="37291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3269" tIns="46634" rIns="93269" bIns="46634" rtlCol="0" anchor="ctr"/>
          <a:lstStyle/>
          <a:p>
            <a:pPr algn="ctr"/>
            <a:r>
              <a:rPr lang="en-US" sz="1500" b="1" dirty="0">
                <a:solidFill>
                  <a:srgbClr val="FFFFFF"/>
                </a:solidFill>
                <a:latin typeface="+mj-lt"/>
              </a:rPr>
              <a:t>Mailbox Transport</a:t>
            </a:r>
          </a:p>
        </p:txBody>
      </p:sp>
      <p:grpSp>
        <p:nvGrpSpPr>
          <p:cNvPr id="26" name="Group 25"/>
          <p:cNvGrpSpPr/>
          <p:nvPr/>
        </p:nvGrpSpPr>
        <p:grpSpPr>
          <a:xfrm>
            <a:off x="11192220" y="1655199"/>
            <a:ext cx="512357" cy="330764"/>
            <a:chOff x="7255125" y="915933"/>
            <a:chExt cx="502285" cy="324308"/>
          </a:xfrm>
          <a:solidFill>
            <a:schemeClr val="accent2"/>
          </a:solidFill>
        </p:grpSpPr>
        <p:sp>
          <p:nvSpPr>
            <p:cNvPr id="24" name="Rectangle 23"/>
            <p:cNvSpPr/>
            <p:nvPr/>
          </p:nvSpPr>
          <p:spPr>
            <a:xfrm>
              <a:off x="7255125" y="915933"/>
              <a:ext cx="502285" cy="3243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800" b="1" dirty="0">
                <a:solidFill>
                  <a:prstClr val="white"/>
                </a:solidFill>
                <a:latin typeface="Segoe UI"/>
              </a:endParaRPr>
            </a:p>
          </p:txBody>
        </p:sp>
        <p:pic>
          <p:nvPicPr>
            <p:cNvPr id="25" name="Picture 24"/>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7311192" y="947072"/>
              <a:ext cx="381608" cy="261916"/>
            </a:xfrm>
            <a:prstGeom prst="rect">
              <a:avLst/>
            </a:prstGeom>
            <a:grpFill/>
            <a:ln>
              <a:noFill/>
            </a:ln>
            <a:extLst/>
          </p:spPr>
        </p:pic>
      </p:grpSp>
    </p:spTree>
    <p:extLst>
      <p:ext uri="{BB962C8B-B14F-4D97-AF65-F5344CB8AC3E}">
        <p14:creationId xmlns:p14="http://schemas.microsoft.com/office/powerpoint/2010/main" val="7513013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nodeType="clickEffect">
                                  <p:stCondLst>
                                    <p:cond delay="0"/>
                                  </p:stCondLst>
                                  <p:childTnLst>
                                    <p:animMotion origin="layout" path="M 9.19305E-8 1.28857E-6 L -0.03996 0.26202 " pathEditMode="relative" rAng="0" ptsTypes="AA">
                                      <p:cBhvr>
                                        <p:cTn id="19" dur="1500" fill="hold"/>
                                        <p:tgtEl>
                                          <p:spTgt spid="26"/>
                                        </p:tgtEl>
                                        <p:attrNameLst>
                                          <p:attrName>ppt_x</p:attrName>
                                          <p:attrName>ppt_y</p:attrName>
                                        </p:attrNameLst>
                                      </p:cBhvr>
                                      <p:rCtr x="-2005" y="13090"/>
                                    </p:animMotion>
                                  </p:childTnLst>
                                </p:cTn>
                              </p:par>
                              <p:par>
                                <p:cTn id="20" presetID="10" presetClass="entr" presetSubtype="0" fill="hold" grpId="0" nodeType="with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fade">
                                      <p:cBhvr>
                                        <p:cTn id="27" dur="500"/>
                                        <p:tgtEl>
                                          <p:spTgt spid="7">
                                            <p:txEl>
                                              <p:pRg st="2" end="2"/>
                                            </p:txEl>
                                          </p:spTgt>
                                        </p:tgtEl>
                                      </p:cBhvr>
                                    </p:animEffect>
                                  </p:childTnLst>
                                </p:cTn>
                              </p:par>
                              <p:par>
                                <p:cTn id="28" presetID="42" presetClass="path" presetSubtype="0" accel="50000" decel="50000" fill="hold" nodeType="withEffect">
                                  <p:stCondLst>
                                    <p:cond delay="0"/>
                                  </p:stCondLst>
                                  <p:childTnLst>
                                    <p:animMotion origin="layout" path="M -0.03996 0.26202 L -0.21157 0.40494 " pathEditMode="relative" rAng="0" ptsTypes="AA">
                                      <p:cBhvr>
                                        <p:cTn id="29" dur="1500" fill="hold"/>
                                        <p:tgtEl>
                                          <p:spTgt spid="26"/>
                                        </p:tgtEl>
                                        <p:attrNameLst>
                                          <p:attrName>ppt_x</p:attrName>
                                          <p:attrName>ppt_y</p:attrName>
                                        </p:attrNameLst>
                                      </p:cBhvr>
                                      <p:rCtr x="-8580" y="7146"/>
                                    </p:animMotion>
                                  </p:childTnLst>
                                </p:cTn>
                              </p:par>
                              <p:par>
                                <p:cTn id="30" presetID="10" presetClass="entr" presetSubtype="0" fill="hold" grpId="0" nodeType="with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fade">
                                      <p:cBhvr>
                                        <p:cTn id="32" dur="500"/>
                                        <p:tgtEl>
                                          <p:spTgt spid="7">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Effect transition="in" filter="fade">
                                      <p:cBhvr>
                                        <p:cTn id="37" dur="500"/>
                                        <p:tgtEl>
                                          <p:spTgt spid="7">
                                            <p:txEl>
                                              <p:pRg st="4" end="4"/>
                                            </p:txEl>
                                          </p:spTgt>
                                        </p:tgtEl>
                                      </p:cBhvr>
                                    </p:animEffect>
                                  </p:childTnLst>
                                </p:cTn>
                              </p:par>
                              <p:par>
                                <p:cTn id="38" presetID="42" presetClass="path" presetSubtype="0" accel="50000" decel="50000" fill="hold" nodeType="withEffect">
                                  <p:stCondLst>
                                    <p:cond delay="0"/>
                                  </p:stCondLst>
                                  <p:childTnLst>
                                    <p:animMotion origin="layout" path="M -0.2116 0.40513 L -0.22628 0.47435 " pathEditMode="relative" rAng="0" ptsTypes="AA">
                                      <p:cBhvr>
                                        <p:cTn id="39" dur="1000" fill="hold"/>
                                        <p:tgtEl>
                                          <p:spTgt spid="26"/>
                                        </p:tgtEl>
                                        <p:attrNameLst>
                                          <p:attrName>ppt_x</p:attrName>
                                          <p:attrName>ppt_y</p:attrName>
                                        </p:attrNameLst>
                                      </p:cBhvr>
                                      <p:rCtr x="-741" y="3450"/>
                                    </p:animMotion>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7">
                                            <p:txEl>
                                              <p:pRg st="5" end="5"/>
                                            </p:txEl>
                                          </p:spTgt>
                                        </p:tgtEl>
                                        <p:attrNameLst>
                                          <p:attrName>style.visibility</p:attrName>
                                        </p:attrNameLst>
                                      </p:cBhvr>
                                      <p:to>
                                        <p:strVal val="visible"/>
                                      </p:to>
                                    </p:set>
                                    <p:animEffect transition="in" filter="fade">
                                      <p:cBhvr>
                                        <p:cTn id="44" dur="500"/>
                                        <p:tgtEl>
                                          <p:spTgt spid="7">
                                            <p:txEl>
                                              <p:pRg st="5" end="5"/>
                                            </p:txEl>
                                          </p:spTgt>
                                        </p:tgtEl>
                                      </p:cBhvr>
                                    </p:animEffect>
                                  </p:childTnLst>
                                </p:cTn>
                              </p:par>
                              <p:par>
                                <p:cTn id="45" presetID="42" presetClass="path" presetSubtype="0" accel="50000" decel="50000" fill="hold" nodeType="withEffect">
                                  <p:stCondLst>
                                    <p:cond delay="0"/>
                                  </p:stCondLst>
                                  <p:childTnLst>
                                    <p:animMotion origin="layout" path="M -0.22628 0.47435 L -0.16358 0.59237 " pathEditMode="relative" rAng="0" ptsTypes="AA">
                                      <p:cBhvr>
                                        <p:cTn id="46" dur="1000" fill="hold"/>
                                        <p:tgtEl>
                                          <p:spTgt spid="26"/>
                                        </p:tgtEl>
                                        <p:attrNameLst>
                                          <p:attrName>ppt_x</p:attrName>
                                          <p:attrName>ppt_y</p:attrName>
                                        </p:attrNameLst>
                                      </p:cBhvr>
                                      <p:rCtr x="3129" y="59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a:t>
            </a:r>
            <a:r>
              <a:rPr lang="en-US" dirty="0"/>
              <a:t>1 – </a:t>
            </a:r>
            <a:r>
              <a:rPr lang="en-US" dirty="0" smtClean="0"/>
              <a:t>Protocol flow</a:t>
            </a:r>
            <a:endParaRPr lang="en-US" dirty="0"/>
          </a:p>
        </p:txBody>
      </p:sp>
      <p:sp>
        <p:nvSpPr>
          <p:cNvPr id="5" name="Rectangle 5"/>
          <p:cNvSpPr>
            <a:spLocks noChangeArrowheads="1"/>
          </p:cNvSpPr>
          <p:nvPr/>
        </p:nvSpPr>
        <p:spPr bwMode="auto">
          <a:xfrm>
            <a:off x="1281113" y="1455738"/>
            <a:ext cx="1571625" cy="5316537"/>
          </a:xfrm>
          <a:prstGeom prst="round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Rectangle 6"/>
          <p:cNvSpPr>
            <a:spLocks noChangeArrowheads="1"/>
          </p:cNvSpPr>
          <p:nvPr/>
        </p:nvSpPr>
        <p:spPr bwMode="auto">
          <a:xfrm>
            <a:off x="1281113" y="1455738"/>
            <a:ext cx="1571625" cy="5316537"/>
          </a:xfrm>
          <a:prstGeom prst="rect">
            <a:avLst/>
          </a:pr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7"/>
          <p:cNvSpPr>
            <a:spLocks noChangeArrowheads="1"/>
          </p:cNvSpPr>
          <p:nvPr/>
        </p:nvSpPr>
        <p:spPr bwMode="auto">
          <a:xfrm>
            <a:off x="1728883" y="3988514"/>
            <a:ext cx="67608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anose="020F0502020204030204" pitchFamily="34" charset="0"/>
              </a:rPr>
              <a:t>Internet</a:t>
            </a:r>
            <a:endParaRPr kumimoji="0" lang="en-US" sz="2400" b="0" i="0" u="none" strike="noStrike" cap="none" normalizeH="0" baseline="0" dirty="0" smtClean="0">
              <a:ln>
                <a:noFill/>
              </a:ln>
              <a:solidFill>
                <a:schemeClr val="tx1"/>
              </a:solidFill>
              <a:effectLst/>
              <a:latin typeface="Arial" panose="020B0604020202020204" pitchFamily="34" charset="0"/>
            </a:endParaRPr>
          </a:p>
        </p:txBody>
      </p:sp>
      <p:sp>
        <p:nvSpPr>
          <p:cNvPr id="8" name="Rectangle 8"/>
          <p:cNvSpPr>
            <a:spLocks noChangeArrowheads="1"/>
          </p:cNvSpPr>
          <p:nvPr/>
        </p:nvSpPr>
        <p:spPr bwMode="auto">
          <a:xfrm>
            <a:off x="3851276" y="1455738"/>
            <a:ext cx="1573213" cy="53165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9"/>
          <p:cNvSpPr>
            <a:spLocks noChangeArrowheads="1"/>
          </p:cNvSpPr>
          <p:nvPr/>
        </p:nvSpPr>
        <p:spPr bwMode="auto">
          <a:xfrm>
            <a:off x="3851276" y="1455738"/>
            <a:ext cx="1573213" cy="5316537"/>
          </a:xfrm>
          <a:prstGeom prst="rect">
            <a:avLst/>
          </a:pr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10"/>
          <p:cNvSpPr>
            <a:spLocks noChangeArrowheads="1"/>
          </p:cNvSpPr>
          <p:nvPr/>
        </p:nvSpPr>
        <p:spPr bwMode="auto">
          <a:xfrm>
            <a:off x="4181023" y="3871006"/>
            <a:ext cx="80849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anose="020F0502020204030204" pitchFamily="34" charset="0"/>
              </a:rPr>
              <a:t>Frontend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anose="020F0502020204030204" pitchFamily="34" charset="0"/>
              </a:rPr>
              <a:t>Transport</a:t>
            </a:r>
            <a:endParaRPr kumimoji="0" lang="en-US" sz="2400" b="0" i="0" u="none" strike="noStrike" cap="none" normalizeH="0" baseline="0" dirty="0" smtClean="0">
              <a:ln>
                <a:noFill/>
              </a:ln>
              <a:solidFill>
                <a:schemeClr val="tx1"/>
              </a:solidFill>
              <a:effectLst/>
              <a:latin typeface="Arial" panose="020B0604020202020204" pitchFamily="34" charset="0"/>
            </a:endParaRPr>
          </a:p>
        </p:txBody>
      </p:sp>
      <p:sp>
        <p:nvSpPr>
          <p:cNvPr id="18" name="Line 17"/>
          <p:cNvSpPr>
            <a:spLocks noChangeShapeType="1"/>
          </p:cNvSpPr>
          <p:nvPr/>
        </p:nvSpPr>
        <p:spPr bwMode="auto">
          <a:xfrm>
            <a:off x="2852738" y="1500798"/>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p:nvSpPr>
        <p:spPr bwMode="auto">
          <a:xfrm>
            <a:off x="3709988" y="1451586"/>
            <a:ext cx="141288" cy="96837"/>
          </a:xfrm>
          <a:custGeom>
            <a:avLst/>
            <a:gdLst>
              <a:gd name="T0" fmla="*/ 0 w 89"/>
              <a:gd name="T1" fmla="*/ 0 h 61"/>
              <a:gd name="T2" fmla="*/ 89 w 89"/>
              <a:gd name="T3" fmla="*/ 31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1"/>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3233738" y="1434123"/>
            <a:ext cx="236538"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3238501" y="1435711"/>
            <a:ext cx="303213"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EHLO</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2" name="Line 21"/>
          <p:cNvSpPr>
            <a:spLocks noChangeShapeType="1"/>
          </p:cNvSpPr>
          <p:nvPr/>
        </p:nvSpPr>
        <p:spPr bwMode="auto">
          <a:xfrm>
            <a:off x="2982913" y="1684948"/>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p:cNvSpPr>
          <p:nvPr/>
        </p:nvSpPr>
        <p:spPr bwMode="auto">
          <a:xfrm>
            <a:off x="2852738" y="1637323"/>
            <a:ext cx="142875" cy="96837"/>
          </a:xfrm>
          <a:custGeom>
            <a:avLst/>
            <a:gdLst>
              <a:gd name="T0" fmla="*/ 90 w 90"/>
              <a:gd name="T1" fmla="*/ 61 h 61"/>
              <a:gd name="T2" fmla="*/ 0 w 90"/>
              <a:gd name="T3" fmla="*/ 30 h 61"/>
              <a:gd name="T4" fmla="*/ 90 w 90"/>
              <a:gd name="T5" fmla="*/ 0 h 61"/>
              <a:gd name="T6" fmla="*/ 90 w 90"/>
              <a:gd name="T7" fmla="*/ 61 h 61"/>
            </a:gdLst>
            <a:ahLst/>
            <a:cxnLst>
              <a:cxn ang="0">
                <a:pos x="T0" y="T1"/>
              </a:cxn>
              <a:cxn ang="0">
                <a:pos x="T2" y="T3"/>
              </a:cxn>
              <a:cxn ang="0">
                <a:pos x="T4" y="T5"/>
              </a:cxn>
              <a:cxn ang="0">
                <a:pos x="T6" y="T7"/>
              </a:cxn>
            </a:cxnLst>
            <a:rect l="0" t="0" r="r" b="b"/>
            <a:pathLst>
              <a:path w="90" h="61">
                <a:moveTo>
                  <a:pt x="90" y="61"/>
                </a:moveTo>
                <a:lnTo>
                  <a:pt x="0" y="30"/>
                </a:lnTo>
                <a:lnTo>
                  <a:pt x="90" y="0"/>
                </a:lnTo>
                <a:lnTo>
                  <a:pt x="90"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23"/>
          <p:cNvSpPr>
            <a:spLocks noChangeArrowheads="1"/>
          </p:cNvSpPr>
          <p:nvPr/>
        </p:nvSpPr>
        <p:spPr bwMode="auto">
          <a:xfrm>
            <a:off x="3195638" y="1619861"/>
            <a:ext cx="31432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24"/>
          <p:cNvSpPr>
            <a:spLocks noChangeArrowheads="1"/>
          </p:cNvSpPr>
          <p:nvPr/>
        </p:nvSpPr>
        <p:spPr bwMode="auto">
          <a:xfrm>
            <a:off x="3200401" y="1619861"/>
            <a:ext cx="25082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6" name="Rectangle 25"/>
          <p:cNvSpPr>
            <a:spLocks noChangeArrowheads="1"/>
          </p:cNvSpPr>
          <p:nvPr/>
        </p:nvSpPr>
        <p:spPr bwMode="auto">
          <a:xfrm>
            <a:off x="3387726" y="1619861"/>
            <a:ext cx="1920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7" name="Line 26"/>
          <p:cNvSpPr>
            <a:spLocks noChangeShapeType="1"/>
          </p:cNvSpPr>
          <p:nvPr/>
        </p:nvSpPr>
        <p:spPr bwMode="auto">
          <a:xfrm>
            <a:off x="2852738" y="1870686"/>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p:nvSpPr>
        <p:spPr bwMode="auto">
          <a:xfrm>
            <a:off x="3709988" y="1823061"/>
            <a:ext cx="141288" cy="96837"/>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28"/>
          <p:cNvSpPr>
            <a:spLocks noChangeArrowheads="1"/>
          </p:cNvSpPr>
          <p:nvPr/>
        </p:nvSpPr>
        <p:spPr bwMode="auto">
          <a:xfrm>
            <a:off x="3090863" y="1805598"/>
            <a:ext cx="522288"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3095626" y="1805598"/>
            <a:ext cx="5953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MAIL FROM</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1" name="Line 30"/>
          <p:cNvSpPr>
            <a:spLocks noChangeShapeType="1"/>
          </p:cNvSpPr>
          <p:nvPr/>
        </p:nvSpPr>
        <p:spPr bwMode="auto">
          <a:xfrm>
            <a:off x="2982913" y="2056423"/>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p:nvSpPr>
        <p:spPr bwMode="auto">
          <a:xfrm>
            <a:off x="2852738" y="2008798"/>
            <a:ext cx="142875" cy="96837"/>
          </a:xfrm>
          <a:custGeom>
            <a:avLst/>
            <a:gdLst>
              <a:gd name="T0" fmla="*/ 90 w 90"/>
              <a:gd name="T1" fmla="*/ 61 h 61"/>
              <a:gd name="T2" fmla="*/ 0 w 90"/>
              <a:gd name="T3" fmla="*/ 30 h 61"/>
              <a:gd name="T4" fmla="*/ 90 w 90"/>
              <a:gd name="T5" fmla="*/ 0 h 61"/>
              <a:gd name="T6" fmla="*/ 90 w 90"/>
              <a:gd name="T7" fmla="*/ 61 h 61"/>
            </a:gdLst>
            <a:ahLst/>
            <a:cxnLst>
              <a:cxn ang="0">
                <a:pos x="T0" y="T1"/>
              </a:cxn>
              <a:cxn ang="0">
                <a:pos x="T2" y="T3"/>
              </a:cxn>
              <a:cxn ang="0">
                <a:pos x="T4" y="T5"/>
              </a:cxn>
              <a:cxn ang="0">
                <a:pos x="T6" y="T7"/>
              </a:cxn>
            </a:cxnLst>
            <a:rect l="0" t="0" r="r" b="b"/>
            <a:pathLst>
              <a:path w="90" h="61">
                <a:moveTo>
                  <a:pt x="90" y="61"/>
                </a:moveTo>
                <a:lnTo>
                  <a:pt x="0" y="30"/>
                </a:lnTo>
                <a:lnTo>
                  <a:pt x="90" y="0"/>
                </a:lnTo>
                <a:lnTo>
                  <a:pt x="90"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Rectangle 32"/>
          <p:cNvSpPr>
            <a:spLocks noChangeArrowheads="1"/>
          </p:cNvSpPr>
          <p:nvPr/>
        </p:nvSpPr>
        <p:spPr bwMode="auto">
          <a:xfrm>
            <a:off x="3195638" y="1991336"/>
            <a:ext cx="31432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ectangle 33"/>
          <p:cNvSpPr>
            <a:spLocks noChangeArrowheads="1"/>
          </p:cNvSpPr>
          <p:nvPr/>
        </p:nvSpPr>
        <p:spPr bwMode="auto">
          <a:xfrm>
            <a:off x="3200401" y="1991336"/>
            <a:ext cx="25082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5" name="Rectangle 34"/>
          <p:cNvSpPr>
            <a:spLocks noChangeArrowheads="1"/>
          </p:cNvSpPr>
          <p:nvPr/>
        </p:nvSpPr>
        <p:spPr bwMode="auto">
          <a:xfrm>
            <a:off x="3387726" y="1991336"/>
            <a:ext cx="1920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6" name="Line 35"/>
          <p:cNvSpPr>
            <a:spLocks noChangeShapeType="1"/>
          </p:cNvSpPr>
          <p:nvPr/>
        </p:nvSpPr>
        <p:spPr bwMode="auto">
          <a:xfrm>
            <a:off x="2852738" y="2242161"/>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36"/>
          <p:cNvSpPr>
            <a:spLocks/>
          </p:cNvSpPr>
          <p:nvPr/>
        </p:nvSpPr>
        <p:spPr bwMode="auto">
          <a:xfrm>
            <a:off x="3709988" y="2194536"/>
            <a:ext cx="141288" cy="96837"/>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Rectangle 37"/>
          <p:cNvSpPr>
            <a:spLocks noChangeArrowheads="1"/>
          </p:cNvSpPr>
          <p:nvPr/>
        </p:nvSpPr>
        <p:spPr bwMode="auto">
          <a:xfrm>
            <a:off x="3167063" y="2177073"/>
            <a:ext cx="37147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38"/>
          <p:cNvSpPr>
            <a:spLocks noChangeArrowheads="1"/>
          </p:cNvSpPr>
          <p:nvPr/>
        </p:nvSpPr>
        <p:spPr bwMode="auto">
          <a:xfrm>
            <a:off x="3171826" y="2177073"/>
            <a:ext cx="4429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RCPT TO</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40" name="Line 39"/>
          <p:cNvSpPr>
            <a:spLocks noChangeShapeType="1"/>
          </p:cNvSpPr>
          <p:nvPr/>
        </p:nvSpPr>
        <p:spPr bwMode="auto">
          <a:xfrm>
            <a:off x="2982913" y="2427898"/>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40"/>
          <p:cNvSpPr>
            <a:spLocks/>
          </p:cNvSpPr>
          <p:nvPr/>
        </p:nvSpPr>
        <p:spPr bwMode="auto">
          <a:xfrm>
            <a:off x="2852738" y="2378686"/>
            <a:ext cx="142875" cy="98425"/>
          </a:xfrm>
          <a:custGeom>
            <a:avLst/>
            <a:gdLst>
              <a:gd name="T0" fmla="*/ 90 w 90"/>
              <a:gd name="T1" fmla="*/ 62 h 62"/>
              <a:gd name="T2" fmla="*/ 0 w 90"/>
              <a:gd name="T3" fmla="*/ 31 h 62"/>
              <a:gd name="T4" fmla="*/ 90 w 90"/>
              <a:gd name="T5" fmla="*/ 0 h 62"/>
              <a:gd name="T6" fmla="*/ 90 w 90"/>
              <a:gd name="T7" fmla="*/ 62 h 62"/>
            </a:gdLst>
            <a:ahLst/>
            <a:cxnLst>
              <a:cxn ang="0">
                <a:pos x="T0" y="T1"/>
              </a:cxn>
              <a:cxn ang="0">
                <a:pos x="T2" y="T3"/>
              </a:cxn>
              <a:cxn ang="0">
                <a:pos x="T4" y="T5"/>
              </a:cxn>
              <a:cxn ang="0">
                <a:pos x="T6" y="T7"/>
              </a:cxn>
            </a:cxnLst>
            <a:rect l="0" t="0" r="r" b="b"/>
            <a:pathLst>
              <a:path w="90" h="62">
                <a:moveTo>
                  <a:pt x="90" y="62"/>
                </a:moveTo>
                <a:lnTo>
                  <a:pt x="0" y="31"/>
                </a:lnTo>
                <a:lnTo>
                  <a:pt x="90" y="0"/>
                </a:lnTo>
                <a:lnTo>
                  <a:pt x="90"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41"/>
          <p:cNvSpPr>
            <a:spLocks noChangeArrowheads="1"/>
          </p:cNvSpPr>
          <p:nvPr/>
        </p:nvSpPr>
        <p:spPr bwMode="auto">
          <a:xfrm>
            <a:off x="3195638" y="2361223"/>
            <a:ext cx="314325" cy="133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42"/>
          <p:cNvSpPr>
            <a:spLocks noChangeArrowheads="1"/>
          </p:cNvSpPr>
          <p:nvPr/>
        </p:nvSpPr>
        <p:spPr bwMode="auto">
          <a:xfrm>
            <a:off x="3200401" y="2362811"/>
            <a:ext cx="25082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44" name="Rectangle 43"/>
          <p:cNvSpPr>
            <a:spLocks noChangeArrowheads="1"/>
          </p:cNvSpPr>
          <p:nvPr/>
        </p:nvSpPr>
        <p:spPr bwMode="auto">
          <a:xfrm>
            <a:off x="3387726" y="2362811"/>
            <a:ext cx="1920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45" name="Line 44"/>
          <p:cNvSpPr>
            <a:spLocks noChangeShapeType="1"/>
          </p:cNvSpPr>
          <p:nvPr/>
        </p:nvSpPr>
        <p:spPr bwMode="auto">
          <a:xfrm>
            <a:off x="2852738" y="2613636"/>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45"/>
          <p:cNvSpPr>
            <a:spLocks/>
          </p:cNvSpPr>
          <p:nvPr/>
        </p:nvSpPr>
        <p:spPr bwMode="auto">
          <a:xfrm>
            <a:off x="3709988" y="2564423"/>
            <a:ext cx="141288" cy="96837"/>
          </a:xfrm>
          <a:custGeom>
            <a:avLst/>
            <a:gdLst>
              <a:gd name="T0" fmla="*/ 0 w 89"/>
              <a:gd name="T1" fmla="*/ 0 h 61"/>
              <a:gd name="T2" fmla="*/ 89 w 89"/>
              <a:gd name="T3" fmla="*/ 31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1"/>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46"/>
          <p:cNvSpPr>
            <a:spLocks noChangeArrowheads="1"/>
          </p:cNvSpPr>
          <p:nvPr/>
        </p:nvSpPr>
        <p:spPr bwMode="auto">
          <a:xfrm>
            <a:off x="3230563" y="2546961"/>
            <a:ext cx="242888"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47"/>
          <p:cNvSpPr>
            <a:spLocks noChangeArrowheads="1"/>
          </p:cNvSpPr>
          <p:nvPr/>
        </p:nvSpPr>
        <p:spPr bwMode="auto">
          <a:xfrm>
            <a:off x="3235326" y="2548548"/>
            <a:ext cx="312738"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DATA</a:t>
            </a:r>
            <a:endParaRPr kumimoji="0" 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01005978"/>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a:t>
            </a:r>
            <a:r>
              <a:rPr lang="en-US" dirty="0"/>
              <a:t>1 – </a:t>
            </a:r>
            <a:r>
              <a:rPr lang="en-US" dirty="0" smtClean="0"/>
              <a:t>Protocol flow</a:t>
            </a:r>
            <a:endParaRPr lang="en-US" dirty="0"/>
          </a:p>
        </p:txBody>
      </p:sp>
      <p:sp>
        <p:nvSpPr>
          <p:cNvPr id="5" name="Rectangle 5"/>
          <p:cNvSpPr>
            <a:spLocks noChangeArrowheads="1"/>
          </p:cNvSpPr>
          <p:nvPr/>
        </p:nvSpPr>
        <p:spPr bwMode="auto">
          <a:xfrm>
            <a:off x="1281113" y="1455738"/>
            <a:ext cx="1571625" cy="5316537"/>
          </a:xfrm>
          <a:prstGeom prst="round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Rectangle 6"/>
          <p:cNvSpPr>
            <a:spLocks noChangeArrowheads="1"/>
          </p:cNvSpPr>
          <p:nvPr/>
        </p:nvSpPr>
        <p:spPr bwMode="auto">
          <a:xfrm>
            <a:off x="1281113" y="1455738"/>
            <a:ext cx="1571625" cy="5316537"/>
          </a:xfrm>
          <a:prstGeom prst="rect">
            <a:avLst/>
          </a:pr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7"/>
          <p:cNvSpPr>
            <a:spLocks noChangeArrowheads="1"/>
          </p:cNvSpPr>
          <p:nvPr/>
        </p:nvSpPr>
        <p:spPr bwMode="auto">
          <a:xfrm>
            <a:off x="1728883" y="3988514"/>
            <a:ext cx="67608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anose="020F0502020204030204" pitchFamily="34" charset="0"/>
              </a:rPr>
              <a:t>Internet</a:t>
            </a:r>
            <a:endParaRPr kumimoji="0" lang="en-US" sz="2400" b="0" i="0" u="none" strike="noStrike" cap="none" normalizeH="0" baseline="0" dirty="0" smtClean="0">
              <a:ln>
                <a:noFill/>
              </a:ln>
              <a:solidFill>
                <a:schemeClr val="tx1"/>
              </a:solidFill>
              <a:effectLst/>
              <a:latin typeface="Arial" panose="020B0604020202020204" pitchFamily="34" charset="0"/>
            </a:endParaRPr>
          </a:p>
        </p:txBody>
      </p:sp>
      <p:sp>
        <p:nvSpPr>
          <p:cNvPr id="8" name="Rectangle 8"/>
          <p:cNvSpPr>
            <a:spLocks noChangeArrowheads="1"/>
          </p:cNvSpPr>
          <p:nvPr/>
        </p:nvSpPr>
        <p:spPr bwMode="auto">
          <a:xfrm>
            <a:off x="3851276" y="1455738"/>
            <a:ext cx="1573213" cy="53165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9"/>
          <p:cNvSpPr>
            <a:spLocks noChangeArrowheads="1"/>
          </p:cNvSpPr>
          <p:nvPr/>
        </p:nvSpPr>
        <p:spPr bwMode="auto">
          <a:xfrm>
            <a:off x="3851276" y="1455738"/>
            <a:ext cx="1573213" cy="5316537"/>
          </a:xfrm>
          <a:prstGeom prst="rect">
            <a:avLst/>
          </a:pr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10"/>
          <p:cNvSpPr>
            <a:spLocks noChangeArrowheads="1"/>
          </p:cNvSpPr>
          <p:nvPr/>
        </p:nvSpPr>
        <p:spPr bwMode="auto">
          <a:xfrm>
            <a:off x="4181023" y="3871006"/>
            <a:ext cx="80849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anose="020F0502020204030204" pitchFamily="34" charset="0"/>
              </a:rPr>
              <a:t>Frontend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anose="020F0502020204030204" pitchFamily="34" charset="0"/>
              </a:rPr>
              <a:t>Transport</a:t>
            </a:r>
            <a:endParaRPr kumimoji="0" lang="en-US" sz="24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11"/>
          <p:cNvSpPr>
            <a:spLocks noChangeArrowheads="1"/>
          </p:cNvSpPr>
          <p:nvPr/>
        </p:nvSpPr>
        <p:spPr bwMode="auto">
          <a:xfrm>
            <a:off x="6421438" y="1455738"/>
            <a:ext cx="1573213" cy="53165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12"/>
          <p:cNvSpPr>
            <a:spLocks noChangeArrowheads="1"/>
          </p:cNvSpPr>
          <p:nvPr/>
        </p:nvSpPr>
        <p:spPr bwMode="auto">
          <a:xfrm>
            <a:off x="6421438" y="1455738"/>
            <a:ext cx="1573213" cy="5316537"/>
          </a:xfrm>
          <a:prstGeom prst="rect">
            <a:avLst/>
          </a:pr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3"/>
          <p:cNvSpPr>
            <a:spLocks noChangeArrowheads="1"/>
          </p:cNvSpPr>
          <p:nvPr/>
        </p:nvSpPr>
        <p:spPr bwMode="auto">
          <a:xfrm>
            <a:off x="6892926" y="4014788"/>
            <a:ext cx="7973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anose="020F0502020204030204" pitchFamily="34" charset="0"/>
              </a:rPr>
              <a:t>Transport</a:t>
            </a:r>
            <a:endParaRPr kumimoji="0" lang="en-US" sz="2400" b="0" i="0" u="none" strike="noStrike" cap="none" normalizeH="0" baseline="0" dirty="0" smtClean="0">
              <a:ln>
                <a:noFill/>
              </a:ln>
              <a:solidFill>
                <a:schemeClr val="tx1"/>
              </a:solidFill>
              <a:effectLst/>
              <a:latin typeface="Arial" panose="020B0604020202020204" pitchFamily="34" charset="0"/>
            </a:endParaRPr>
          </a:p>
        </p:txBody>
      </p:sp>
      <p:sp>
        <p:nvSpPr>
          <p:cNvPr id="18" name="Line 17"/>
          <p:cNvSpPr>
            <a:spLocks noChangeShapeType="1"/>
          </p:cNvSpPr>
          <p:nvPr/>
        </p:nvSpPr>
        <p:spPr bwMode="auto">
          <a:xfrm>
            <a:off x="2852738" y="1500798"/>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p:nvSpPr>
        <p:spPr bwMode="auto">
          <a:xfrm>
            <a:off x="3709988" y="1451586"/>
            <a:ext cx="141288" cy="96837"/>
          </a:xfrm>
          <a:custGeom>
            <a:avLst/>
            <a:gdLst>
              <a:gd name="T0" fmla="*/ 0 w 89"/>
              <a:gd name="T1" fmla="*/ 0 h 61"/>
              <a:gd name="T2" fmla="*/ 89 w 89"/>
              <a:gd name="T3" fmla="*/ 31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1"/>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3233738" y="1434123"/>
            <a:ext cx="236538"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3238501" y="1435711"/>
            <a:ext cx="303213"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EHLO</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2" name="Line 21"/>
          <p:cNvSpPr>
            <a:spLocks noChangeShapeType="1"/>
          </p:cNvSpPr>
          <p:nvPr/>
        </p:nvSpPr>
        <p:spPr bwMode="auto">
          <a:xfrm>
            <a:off x="2982913" y="1684948"/>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p:cNvSpPr>
          <p:nvPr/>
        </p:nvSpPr>
        <p:spPr bwMode="auto">
          <a:xfrm>
            <a:off x="2852738" y="1637323"/>
            <a:ext cx="142875" cy="96837"/>
          </a:xfrm>
          <a:custGeom>
            <a:avLst/>
            <a:gdLst>
              <a:gd name="T0" fmla="*/ 90 w 90"/>
              <a:gd name="T1" fmla="*/ 61 h 61"/>
              <a:gd name="T2" fmla="*/ 0 w 90"/>
              <a:gd name="T3" fmla="*/ 30 h 61"/>
              <a:gd name="T4" fmla="*/ 90 w 90"/>
              <a:gd name="T5" fmla="*/ 0 h 61"/>
              <a:gd name="T6" fmla="*/ 90 w 90"/>
              <a:gd name="T7" fmla="*/ 61 h 61"/>
            </a:gdLst>
            <a:ahLst/>
            <a:cxnLst>
              <a:cxn ang="0">
                <a:pos x="T0" y="T1"/>
              </a:cxn>
              <a:cxn ang="0">
                <a:pos x="T2" y="T3"/>
              </a:cxn>
              <a:cxn ang="0">
                <a:pos x="T4" y="T5"/>
              </a:cxn>
              <a:cxn ang="0">
                <a:pos x="T6" y="T7"/>
              </a:cxn>
            </a:cxnLst>
            <a:rect l="0" t="0" r="r" b="b"/>
            <a:pathLst>
              <a:path w="90" h="61">
                <a:moveTo>
                  <a:pt x="90" y="61"/>
                </a:moveTo>
                <a:lnTo>
                  <a:pt x="0" y="30"/>
                </a:lnTo>
                <a:lnTo>
                  <a:pt x="90" y="0"/>
                </a:lnTo>
                <a:lnTo>
                  <a:pt x="90"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23"/>
          <p:cNvSpPr>
            <a:spLocks noChangeArrowheads="1"/>
          </p:cNvSpPr>
          <p:nvPr/>
        </p:nvSpPr>
        <p:spPr bwMode="auto">
          <a:xfrm>
            <a:off x="3195638" y="1619861"/>
            <a:ext cx="31432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24"/>
          <p:cNvSpPr>
            <a:spLocks noChangeArrowheads="1"/>
          </p:cNvSpPr>
          <p:nvPr/>
        </p:nvSpPr>
        <p:spPr bwMode="auto">
          <a:xfrm>
            <a:off x="3200401" y="1619861"/>
            <a:ext cx="25082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6" name="Rectangle 25"/>
          <p:cNvSpPr>
            <a:spLocks noChangeArrowheads="1"/>
          </p:cNvSpPr>
          <p:nvPr/>
        </p:nvSpPr>
        <p:spPr bwMode="auto">
          <a:xfrm>
            <a:off x="3387726" y="1619861"/>
            <a:ext cx="1920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7" name="Line 26"/>
          <p:cNvSpPr>
            <a:spLocks noChangeShapeType="1"/>
          </p:cNvSpPr>
          <p:nvPr/>
        </p:nvSpPr>
        <p:spPr bwMode="auto">
          <a:xfrm>
            <a:off x="2852738" y="1870686"/>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p:nvSpPr>
        <p:spPr bwMode="auto">
          <a:xfrm>
            <a:off x="3709988" y="1823061"/>
            <a:ext cx="141288" cy="96837"/>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28"/>
          <p:cNvSpPr>
            <a:spLocks noChangeArrowheads="1"/>
          </p:cNvSpPr>
          <p:nvPr/>
        </p:nvSpPr>
        <p:spPr bwMode="auto">
          <a:xfrm>
            <a:off x="3090863" y="1805598"/>
            <a:ext cx="522288"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3095626" y="1805598"/>
            <a:ext cx="5953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MAIL FROM</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1" name="Line 30"/>
          <p:cNvSpPr>
            <a:spLocks noChangeShapeType="1"/>
          </p:cNvSpPr>
          <p:nvPr/>
        </p:nvSpPr>
        <p:spPr bwMode="auto">
          <a:xfrm>
            <a:off x="2982913" y="2056423"/>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p:nvSpPr>
        <p:spPr bwMode="auto">
          <a:xfrm>
            <a:off x="2852738" y="2008798"/>
            <a:ext cx="142875" cy="96837"/>
          </a:xfrm>
          <a:custGeom>
            <a:avLst/>
            <a:gdLst>
              <a:gd name="T0" fmla="*/ 90 w 90"/>
              <a:gd name="T1" fmla="*/ 61 h 61"/>
              <a:gd name="T2" fmla="*/ 0 w 90"/>
              <a:gd name="T3" fmla="*/ 30 h 61"/>
              <a:gd name="T4" fmla="*/ 90 w 90"/>
              <a:gd name="T5" fmla="*/ 0 h 61"/>
              <a:gd name="T6" fmla="*/ 90 w 90"/>
              <a:gd name="T7" fmla="*/ 61 h 61"/>
            </a:gdLst>
            <a:ahLst/>
            <a:cxnLst>
              <a:cxn ang="0">
                <a:pos x="T0" y="T1"/>
              </a:cxn>
              <a:cxn ang="0">
                <a:pos x="T2" y="T3"/>
              </a:cxn>
              <a:cxn ang="0">
                <a:pos x="T4" y="T5"/>
              </a:cxn>
              <a:cxn ang="0">
                <a:pos x="T6" y="T7"/>
              </a:cxn>
            </a:cxnLst>
            <a:rect l="0" t="0" r="r" b="b"/>
            <a:pathLst>
              <a:path w="90" h="61">
                <a:moveTo>
                  <a:pt x="90" y="61"/>
                </a:moveTo>
                <a:lnTo>
                  <a:pt x="0" y="30"/>
                </a:lnTo>
                <a:lnTo>
                  <a:pt x="90" y="0"/>
                </a:lnTo>
                <a:lnTo>
                  <a:pt x="90"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Rectangle 32"/>
          <p:cNvSpPr>
            <a:spLocks noChangeArrowheads="1"/>
          </p:cNvSpPr>
          <p:nvPr/>
        </p:nvSpPr>
        <p:spPr bwMode="auto">
          <a:xfrm>
            <a:off x="3195638" y="1991336"/>
            <a:ext cx="31432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ectangle 33"/>
          <p:cNvSpPr>
            <a:spLocks noChangeArrowheads="1"/>
          </p:cNvSpPr>
          <p:nvPr/>
        </p:nvSpPr>
        <p:spPr bwMode="auto">
          <a:xfrm>
            <a:off x="3200401" y="1991336"/>
            <a:ext cx="25082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5" name="Rectangle 34"/>
          <p:cNvSpPr>
            <a:spLocks noChangeArrowheads="1"/>
          </p:cNvSpPr>
          <p:nvPr/>
        </p:nvSpPr>
        <p:spPr bwMode="auto">
          <a:xfrm>
            <a:off x="3387726" y="1991336"/>
            <a:ext cx="1920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6" name="Line 35"/>
          <p:cNvSpPr>
            <a:spLocks noChangeShapeType="1"/>
          </p:cNvSpPr>
          <p:nvPr/>
        </p:nvSpPr>
        <p:spPr bwMode="auto">
          <a:xfrm>
            <a:off x="2852738" y="2242161"/>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36"/>
          <p:cNvSpPr>
            <a:spLocks/>
          </p:cNvSpPr>
          <p:nvPr/>
        </p:nvSpPr>
        <p:spPr bwMode="auto">
          <a:xfrm>
            <a:off x="3709988" y="2194536"/>
            <a:ext cx="141288" cy="96837"/>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Rectangle 37"/>
          <p:cNvSpPr>
            <a:spLocks noChangeArrowheads="1"/>
          </p:cNvSpPr>
          <p:nvPr/>
        </p:nvSpPr>
        <p:spPr bwMode="auto">
          <a:xfrm>
            <a:off x="3167063" y="2177073"/>
            <a:ext cx="37147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38"/>
          <p:cNvSpPr>
            <a:spLocks noChangeArrowheads="1"/>
          </p:cNvSpPr>
          <p:nvPr/>
        </p:nvSpPr>
        <p:spPr bwMode="auto">
          <a:xfrm>
            <a:off x="3171826" y="2177073"/>
            <a:ext cx="4429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RCPT TO</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40" name="Line 39"/>
          <p:cNvSpPr>
            <a:spLocks noChangeShapeType="1"/>
          </p:cNvSpPr>
          <p:nvPr/>
        </p:nvSpPr>
        <p:spPr bwMode="auto">
          <a:xfrm>
            <a:off x="2982913" y="2427898"/>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40"/>
          <p:cNvSpPr>
            <a:spLocks/>
          </p:cNvSpPr>
          <p:nvPr/>
        </p:nvSpPr>
        <p:spPr bwMode="auto">
          <a:xfrm>
            <a:off x="2852738" y="2378686"/>
            <a:ext cx="142875" cy="98425"/>
          </a:xfrm>
          <a:custGeom>
            <a:avLst/>
            <a:gdLst>
              <a:gd name="T0" fmla="*/ 90 w 90"/>
              <a:gd name="T1" fmla="*/ 62 h 62"/>
              <a:gd name="T2" fmla="*/ 0 w 90"/>
              <a:gd name="T3" fmla="*/ 31 h 62"/>
              <a:gd name="T4" fmla="*/ 90 w 90"/>
              <a:gd name="T5" fmla="*/ 0 h 62"/>
              <a:gd name="T6" fmla="*/ 90 w 90"/>
              <a:gd name="T7" fmla="*/ 62 h 62"/>
            </a:gdLst>
            <a:ahLst/>
            <a:cxnLst>
              <a:cxn ang="0">
                <a:pos x="T0" y="T1"/>
              </a:cxn>
              <a:cxn ang="0">
                <a:pos x="T2" y="T3"/>
              </a:cxn>
              <a:cxn ang="0">
                <a:pos x="T4" y="T5"/>
              </a:cxn>
              <a:cxn ang="0">
                <a:pos x="T6" y="T7"/>
              </a:cxn>
            </a:cxnLst>
            <a:rect l="0" t="0" r="r" b="b"/>
            <a:pathLst>
              <a:path w="90" h="62">
                <a:moveTo>
                  <a:pt x="90" y="62"/>
                </a:moveTo>
                <a:lnTo>
                  <a:pt x="0" y="31"/>
                </a:lnTo>
                <a:lnTo>
                  <a:pt x="90" y="0"/>
                </a:lnTo>
                <a:lnTo>
                  <a:pt x="90"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41"/>
          <p:cNvSpPr>
            <a:spLocks noChangeArrowheads="1"/>
          </p:cNvSpPr>
          <p:nvPr/>
        </p:nvSpPr>
        <p:spPr bwMode="auto">
          <a:xfrm>
            <a:off x="3195638" y="2361223"/>
            <a:ext cx="314325" cy="133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42"/>
          <p:cNvSpPr>
            <a:spLocks noChangeArrowheads="1"/>
          </p:cNvSpPr>
          <p:nvPr/>
        </p:nvSpPr>
        <p:spPr bwMode="auto">
          <a:xfrm>
            <a:off x="3200401" y="2362811"/>
            <a:ext cx="25082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44" name="Rectangle 43"/>
          <p:cNvSpPr>
            <a:spLocks noChangeArrowheads="1"/>
          </p:cNvSpPr>
          <p:nvPr/>
        </p:nvSpPr>
        <p:spPr bwMode="auto">
          <a:xfrm>
            <a:off x="3387726" y="2362811"/>
            <a:ext cx="1920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45" name="Line 44"/>
          <p:cNvSpPr>
            <a:spLocks noChangeShapeType="1"/>
          </p:cNvSpPr>
          <p:nvPr/>
        </p:nvSpPr>
        <p:spPr bwMode="auto">
          <a:xfrm>
            <a:off x="2852738" y="2613636"/>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45"/>
          <p:cNvSpPr>
            <a:spLocks/>
          </p:cNvSpPr>
          <p:nvPr/>
        </p:nvSpPr>
        <p:spPr bwMode="auto">
          <a:xfrm>
            <a:off x="3709988" y="2564423"/>
            <a:ext cx="141288" cy="96837"/>
          </a:xfrm>
          <a:custGeom>
            <a:avLst/>
            <a:gdLst>
              <a:gd name="T0" fmla="*/ 0 w 89"/>
              <a:gd name="T1" fmla="*/ 0 h 61"/>
              <a:gd name="T2" fmla="*/ 89 w 89"/>
              <a:gd name="T3" fmla="*/ 31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1"/>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46"/>
          <p:cNvSpPr>
            <a:spLocks noChangeArrowheads="1"/>
          </p:cNvSpPr>
          <p:nvPr/>
        </p:nvSpPr>
        <p:spPr bwMode="auto">
          <a:xfrm>
            <a:off x="3230563" y="2546961"/>
            <a:ext cx="242888"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47"/>
          <p:cNvSpPr>
            <a:spLocks noChangeArrowheads="1"/>
          </p:cNvSpPr>
          <p:nvPr/>
        </p:nvSpPr>
        <p:spPr bwMode="auto">
          <a:xfrm>
            <a:off x="3235326" y="2548548"/>
            <a:ext cx="312738"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DATA</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49" name="Line 48"/>
          <p:cNvSpPr>
            <a:spLocks noChangeShapeType="1"/>
          </p:cNvSpPr>
          <p:nvPr/>
        </p:nvSpPr>
        <p:spPr bwMode="auto">
          <a:xfrm>
            <a:off x="5554663" y="2601031"/>
            <a:ext cx="738188"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49"/>
          <p:cNvSpPr>
            <a:spLocks/>
          </p:cNvSpPr>
          <p:nvPr/>
        </p:nvSpPr>
        <p:spPr bwMode="auto">
          <a:xfrm>
            <a:off x="5424488" y="2553406"/>
            <a:ext cx="141288" cy="96837"/>
          </a:xfrm>
          <a:custGeom>
            <a:avLst/>
            <a:gdLst>
              <a:gd name="T0" fmla="*/ 89 w 89"/>
              <a:gd name="T1" fmla="*/ 61 h 61"/>
              <a:gd name="T2" fmla="*/ 0 w 89"/>
              <a:gd name="T3" fmla="*/ 30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0"/>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50"/>
          <p:cNvSpPr>
            <a:spLocks/>
          </p:cNvSpPr>
          <p:nvPr/>
        </p:nvSpPr>
        <p:spPr bwMode="auto">
          <a:xfrm>
            <a:off x="6280151" y="2553406"/>
            <a:ext cx="141288" cy="96837"/>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Rectangle 51"/>
          <p:cNvSpPr>
            <a:spLocks noChangeArrowheads="1"/>
          </p:cNvSpPr>
          <p:nvPr/>
        </p:nvSpPr>
        <p:spPr bwMode="auto">
          <a:xfrm>
            <a:off x="5641976" y="2535943"/>
            <a:ext cx="56197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Rectangle 52"/>
          <p:cNvSpPr>
            <a:spLocks noChangeArrowheads="1"/>
          </p:cNvSpPr>
          <p:nvPr/>
        </p:nvSpPr>
        <p:spPr bwMode="auto">
          <a:xfrm>
            <a:off x="5646738" y="2539118"/>
            <a:ext cx="90488"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54" name="Rectangle 53"/>
          <p:cNvSpPr>
            <a:spLocks noChangeArrowheads="1"/>
          </p:cNvSpPr>
          <p:nvPr/>
        </p:nvSpPr>
        <p:spPr bwMode="auto">
          <a:xfrm>
            <a:off x="5680076" y="2539118"/>
            <a:ext cx="574675"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TLS Session</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55" name="Rectangle 54"/>
          <p:cNvSpPr>
            <a:spLocks noChangeArrowheads="1"/>
          </p:cNvSpPr>
          <p:nvPr/>
        </p:nvSpPr>
        <p:spPr bwMode="auto">
          <a:xfrm>
            <a:off x="6176963" y="2539118"/>
            <a:ext cx="90488"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56" name="Line 55"/>
          <p:cNvSpPr>
            <a:spLocks noChangeShapeType="1"/>
          </p:cNvSpPr>
          <p:nvPr/>
        </p:nvSpPr>
        <p:spPr bwMode="auto">
          <a:xfrm>
            <a:off x="5424488" y="2765504"/>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56"/>
          <p:cNvSpPr>
            <a:spLocks/>
          </p:cNvSpPr>
          <p:nvPr/>
        </p:nvSpPr>
        <p:spPr bwMode="auto">
          <a:xfrm>
            <a:off x="6280151" y="2717879"/>
            <a:ext cx="141288" cy="96837"/>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57"/>
          <p:cNvSpPr>
            <a:spLocks noChangeArrowheads="1"/>
          </p:cNvSpPr>
          <p:nvPr/>
        </p:nvSpPr>
        <p:spPr bwMode="auto">
          <a:xfrm>
            <a:off x="5805488" y="2700417"/>
            <a:ext cx="236538"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58"/>
          <p:cNvSpPr>
            <a:spLocks noChangeArrowheads="1"/>
          </p:cNvSpPr>
          <p:nvPr/>
        </p:nvSpPr>
        <p:spPr bwMode="auto">
          <a:xfrm>
            <a:off x="5810251" y="2700417"/>
            <a:ext cx="30162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EHLO</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60" name="Line 59"/>
          <p:cNvSpPr>
            <a:spLocks noChangeShapeType="1"/>
          </p:cNvSpPr>
          <p:nvPr/>
        </p:nvSpPr>
        <p:spPr bwMode="auto">
          <a:xfrm flipV="1">
            <a:off x="5432425" y="3272920"/>
            <a:ext cx="847726" cy="792"/>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60"/>
          <p:cNvSpPr>
            <a:spLocks/>
          </p:cNvSpPr>
          <p:nvPr/>
        </p:nvSpPr>
        <p:spPr bwMode="auto">
          <a:xfrm>
            <a:off x="6280151" y="3222121"/>
            <a:ext cx="141288" cy="96837"/>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61"/>
          <p:cNvSpPr>
            <a:spLocks noChangeArrowheads="1"/>
          </p:cNvSpPr>
          <p:nvPr/>
        </p:nvSpPr>
        <p:spPr bwMode="auto">
          <a:xfrm>
            <a:off x="5613401" y="3204658"/>
            <a:ext cx="620713"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62"/>
          <p:cNvSpPr>
            <a:spLocks noChangeArrowheads="1"/>
          </p:cNvSpPr>
          <p:nvPr/>
        </p:nvSpPr>
        <p:spPr bwMode="auto">
          <a:xfrm>
            <a:off x="5558906" y="3197422"/>
            <a:ext cx="69532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FF0000"/>
                </a:solidFill>
                <a:effectLst/>
                <a:latin typeface="Calibri" panose="020F0502020204030204" pitchFamily="34" charset="0"/>
              </a:rPr>
              <a:t>XPROXYFROM</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64" name="Line 63"/>
          <p:cNvSpPr>
            <a:spLocks noChangeShapeType="1"/>
          </p:cNvSpPr>
          <p:nvPr/>
        </p:nvSpPr>
        <p:spPr bwMode="auto">
          <a:xfrm>
            <a:off x="5424488" y="3587276"/>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64"/>
          <p:cNvSpPr>
            <a:spLocks/>
          </p:cNvSpPr>
          <p:nvPr/>
        </p:nvSpPr>
        <p:spPr bwMode="auto">
          <a:xfrm>
            <a:off x="6280151" y="3539651"/>
            <a:ext cx="141288" cy="96837"/>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65"/>
          <p:cNvSpPr>
            <a:spLocks noChangeArrowheads="1"/>
          </p:cNvSpPr>
          <p:nvPr/>
        </p:nvSpPr>
        <p:spPr bwMode="auto">
          <a:xfrm>
            <a:off x="5662613" y="3522189"/>
            <a:ext cx="520700"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66"/>
          <p:cNvSpPr>
            <a:spLocks noChangeArrowheads="1"/>
          </p:cNvSpPr>
          <p:nvPr/>
        </p:nvSpPr>
        <p:spPr bwMode="auto">
          <a:xfrm>
            <a:off x="5667376" y="3525364"/>
            <a:ext cx="595313"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MAIL FROM</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68" name="Line 67"/>
          <p:cNvSpPr>
            <a:spLocks noChangeShapeType="1"/>
          </p:cNvSpPr>
          <p:nvPr/>
        </p:nvSpPr>
        <p:spPr bwMode="auto">
          <a:xfrm>
            <a:off x="5554663" y="3773014"/>
            <a:ext cx="866775"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Freeform 68"/>
          <p:cNvSpPr>
            <a:spLocks/>
          </p:cNvSpPr>
          <p:nvPr/>
        </p:nvSpPr>
        <p:spPr bwMode="auto">
          <a:xfrm>
            <a:off x="5424488" y="3725389"/>
            <a:ext cx="141288" cy="96837"/>
          </a:xfrm>
          <a:custGeom>
            <a:avLst/>
            <a:gdLst>
              <a:gd name="T0" fmla="*/ 89 w 89"/>
              <a:gd name="T1" fmla="*/ 61 h 61"/>
              <a:gd name="T2" fmla="*/ 0 w 89"/>
              <a:gd name="T3" fmla="*/ 30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0"/>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69"/>
          <p:cNvSpPr>
            <a:spLocks noChangeArrowheads="1"/>
          </p:cNvSpPr>
          <p:nvPr/>
        </p:nvSpPr>
        <p:spPr bwMode="auto">
          <a:xfrm>
            <a:off x="5765801" y="3707926"/>
            <a:ext cx="31432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Rectangle 70"/>
          <p:cNvSpPr>
            <a:spLocks noChangeArrowheads="1"/>
          </p:cNvSpPr>
          <p:nvPr/>
        </p:nvSpPr>
        <p:spPr bwMode="auto">
          <a:xfrm>
            <a:off x="5770563" y="3707926"/>
            <a:ext cx="2524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72" name="Rectangle 71"/>
          <p:cNvSpPr>
            <a:spLocks noChangeArrowheads="1"/>
          </p:cNvSpPr>
          <p:nvPr/>
        </p:nvSpPr>
        <p:spPr bwMode="auto">
          <a:xfrm>
            <a:off x="5957888" y="3707926"/>
            <a:ext cx="1920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73" name="Line 72"/>
          <p:cNvSpPr>
            <a:spLocks noChangeShapeType="1"/>
          </p:cNvSpPr>
          <p:nvPr/>
        </p:nvSpPr>
        <p:spPr bwMode="auto">
          <a:xfrm>
            <a:off x="5424488" y="3958751"/>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Freeform 73"/>
          <p:cNvSpPr>
            <a:spLocks/>
          </p:cNvSpPr>
          <p:nvPr/>
        </p:nvSpPr>
        <p:spPr bwMode="auto">
          <a:xfrm>
            <a:off x="6280151" y="3911126"/>
            <a:ext cx="141288" cy="96837"/>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Rectangle 74"/>
          <p:cNvSpPr>
            <a:spLocks noChangeArrowheads="1"/>
          </p:cNvSpPr>
          <p:nvPr/>
        </p:nvSpPr>
        <p:spPr bwMode="auto">
          <a:xfrm>
            <a:off x="5737226" y="3893664"/>
            <a:ext cx="37147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Rectangle 75"/>
          <p:cNvSpPr>
            <a:spLocks noChangeArrowheads="1"/>
          </p:cNvSpPr>
          <p:nvPr/>
        </p:nvSpPr>
        <p:spPr bwMode="auto">
          <a:xfrm>
            <a:off x="5741988" y="3893664"/>
            <a:ext cx="4445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RCPT TO</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77" name="Line 76"/>
          <p:cNvSpPr>
            <a:spLocks noChangeShapeType="1"/>
          </p:cNvSpPr>
          <p:nvPr/>
        </p:nvSpPr>
        <p:spPr bwMode="auto">
          <a:xfrm>
            <a:off x="5554663" y="4144489"/>
            <a:ext cx="866775"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77"/>
          <p:cNvSpPr>
            <a:spLocks/>
          </p:cNvSpPr>
          <p:nvPr/>
        </p:nvSpPr>
        <p:spPr bwMode="auto">
          <a:xfrm>
            <a:off x="5424488" y="4096864"/>
            <a:ext cx="141288" cy="96837"/>
          </a:xfrm>
          <a:custGeom>
            <a:avLst/>
            <a:gdLst>
              <a:gd name="T0" fmla="*/ 89 w 89"/>
              <a:gd name="T1" fmla="*/ 61 h 61"/>
              <a:gd name="T2" fmla="*/ 0 w 89"/>
              <a:gd name="T3" fmla="*/ 30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0"/>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78"/>
          <p:cNvSpPr>
            <a:spLocks noChangeArrowheads="1"/>
          </p:cNvSpPr>
          <p:nvPr/>
        </p:nvSpPr>
        <p:spPr bwMode="auto">
          <a:xfrm>
            <a:off x="5765801" y="4079401"/>
            <a:ext cx="31432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79"/>
          <p:cNvSpPr>
            <a:spLocks noChangeArrowheads="1"/>
          </p:cNvSpPr>
          <p:nvPr/>
        </p:nvSpPr>
        <p:spPr bwMode="auto">
          <a:xfrm>
            <a:off x="5770563" y="4079401"/>
            <a:ext cx="2524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81" name="Rectangle 80"/>
          <p:cNvSpPr>
            <a:spLocks noChangeArrowheads="1"/>
          </p:cNvSpPr>
          <p:nvPr/>
        </p:nvSpPr>
        <p:spPr bwMode="auto">
          <a:xfrm>
            <a:off x="5957888" y="4079401"/>
            <a:ext cx="1920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82" name="Line 81"/>
          <p:cNvSpPr>
            <a:spLocks noChangeShapeType="1"/>
          </p:cNvSpPr>
          <p:nvPr/>
        </p:nvSpPr>
        <p:spPr bwMode="auto">
          <a:xfrm>
            <a:off x="5424488" y="4330226"/>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82"/>
          <p:cNvSpPr>
            <a:spLocks/>
          </p:cNvSpPr>
          <p:nvPr/>
        </p:nvSpPr>
        <p:spPr bwMode="auto">
          <a:xfrm>
            <a:off x="6280151" y="4281014"/>
            <a:ext cx="141288" cy="98425"/>
          </a:xfrm>
          <a:custGeom>
            <a:avLst/>
            <a:gdLst>
              <a:gd name="T0" fmla="*/ 0 w 89"/>
              <a:gd name="T1" fmla="*/ 0 h 62"/>
              <a:gd name="T2" fmla="*/ 89 w 89"/>
              <a:gd name="T3" fmla="*/ 31 h 62"/>
              <a:gd name="T4" fmla="*/ 0 w 89"/>
              <a:gd name="T5" fmla="*/ 62 h 62"/>
              <a:gd name="T6" fmla="*/ 0 w 89"/>
              <a:gd name="T7" fmla="*/ 0 h 62"/>
            </a:gdLst>
            <a:ahLst/>
            <a:cxnLst>
              <a:cxn ang="0">
                <a:pos x="T0" y="T1"/>
              </a:cxn>
              <a:cxn ang="0">
                <a:pos x="T2" y="T3"/>
              </a:cxn>
              <a:cxn ang="0">
                <a:pos x="T4" y="T5"/>
              </a:cxn>
              <a:cxn ang="0">
                <a:pos x="T6" y="T7"/>
              </a:cxn>
            </a:cxnLst>
            <a:rect l="0" t="0" r="r" b="b"/>
            <a:pathLst>
              <a:path w="89" h="62">
                <a:moveTo>
                  <a:pt x="0" y="0"/>
                </a:moveTo>
                <a:lnTo>
                  <a:pt x="89" y="31"/>
                </a:lnTo>
                <a:lnTo>
                  <a:pt x="0" y="6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83"/>
          <p:cNvSpPr>
            <a:spLocks noChangeArrowheads="1"/>
          </p:cNvSpPr>
          <p:nvPr/>
        </p:nvSpPr>
        <p:spPr bwMode="auto">
          <a:xfrm>
            <a:off x="5802313" y="4263551"/>
            <a:ext cx="242888" cy="133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Rectangle 84"/>
          <p:cNvSpPr>
            <a:spLocks noChangeArrowheads="1"/>
          </p:cNvSpPr>
          <p:nvPr/>
        </p:nvSpPr>
        <p:spPr bwMode="auto">
          <a:xfrm>
            <a:off x="5807076" y="4265139"/>
            <a:ext cx="31115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DATA</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86" name="Line 85"/>
          <p:cNvSpPr>
            <a:spLocks noChangeShapeType="1"/>
          </p:cNvSpPr>
          <p:nvPr/>
        </p:nvSpPr>
        <p:spPr bwMode="auto">
          <a:xfrm>
            <a:off x="5554663" y="4504851"/>
            <a:ext cx="866775"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86"/>
          <p:cNvSpPr>
            <a:spLocks/>
          </p:cNvSpPr>
          <p:nvPr/>
        </p:nvSpPr>
        <p:spPr bwMode="auto">
          <a:xfrm>
            <a:off x="5424488" y="4457226"/>
            <a:ext cx="141288" cy="96837"/>
          </a:xfrm>
          <a:custGeom>
            <a:avLst/>
            <a:gdLst>
              <a:gd name="T0" fmla="*/ 89 w 89"/>
              <a:gd name="T1" fmla="*/ 61 h 61"/>
              <a:gd name="T2" fmla="*/ 0 w 89"/>
              <a:gd name="T3" fmla="*/ 30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0"/>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Rectangle 87"/>
          <p:cNvSpPr>
            <a:spLocks noChangeArrowheads="1"/>
          </p:cNvSpPr>
          <p:nvPr/>
        </p:nvSpPr>
        <p:spPr bwMode="auto">
          <a:xfrm>
            <a:off x="5765801" y="4439764"/>
            <a:ext cx="31432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Rectangle 88"/>
          <p:cNvSpPr>
            <a:spLocks noChangeArrowheads="1"/>
          </p:cNvSpPr>
          <p:nvPr/>
        </p:nvSpPr>
        <p:spPr bwMode="auto">
          <a:xfrm>
            <a:off x="5770563" y="4439764"/>
            <a:ext cx="2524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90" name="Rectangle 89"/>
          <p:cNvSpPr>
            <a:spLocks noChangeArrowheads="1"/>
          </p:cNvSpPr>
          <p:nvPr/>
        </p:nvSpPr>
        <p:spPr bwMode="auto">
          <a:xfrm>
            <a:off x="5957888" y="4439764"/>
            <a:ext cx="1920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92" name="Freeform 91"/>
          <p:cNvSpPr>
            <a:spLocks/>
          </p:cNvSpPr>
          <p:nvPr/>
        </p:nvSpPr>
        <p:spPr bwMode="auto">
          <a:xfrm>
            <a:off x="5432425" y="3061634"/>
            <a:ext cx="63333" cy="70596"/>
          </a:xfrm>
          <a:custGeom>
            <a:avLst/>
            <a:gdLst>
              <a:gd name="T0" fmla="*/ 89 w 89"/>
              <a:gd name="T1" fmla="*/ 61 h 61"/>
              <a:gd name="T2" fmla="*/ 0 w 89"/>
              <a:gd name="T3" fmla="*/ 30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0"/>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92"/>
          <p:cNvSpPr>
            <a:spLocks/>
          </p:cNvSpPr>
          <p:nvPr/>
        </p:nvSpPr>
        <p:spPr bwMode="auto">
          <a:xfrm>
            <a:off x="6343227" y="3055231"/>
            <a:ext cx="84740" cy="87012"/>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Rectangle 93"/>
          <p:cNvSpPr>
            <a:spLocks noChangeArrowheads="1"/>
          </p:cNvSpPr>
          <p:nvPr/>
        </p:nvSpPr>
        <p:spPr bwMode="auto">
          <a:xfrm>
            <a:off x="5496252" y="3022637"/>
            <a:ext cx="85760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sz="900" dirty="0">
                <a:solidFill>
                  <a:srgbClr val="000000"/>
                </a:solidFill>
                <a:latin typeface="Calibri" panose="020F0502020204030204" pitchFamily="34" charset="0"/>
              </a:rPr>
              <a:t>(</a:t>
            </a:r>
            <a:r>
              <a:rPr lang="en-US" sz="900" dirty="0" smtClean="0">
                <a:solidFill>
                  <a:srgbClr val="000000"/>
                </a:solidFill>
                <a:latin typeface="Calibri" panose="020F0502020204030204" pitchFamily="34" charset="0"/>
              </a:rPr>
              <a:t>EXCHANGEAUTH)</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96" name="Line 67"/>
          <p:cNvSpPr>
            <a:spLocks noChangeShapeType="1"/>
          </p:cNvSpPr>
          <p:nvPr/>
        </p:nvSpPr>
        <p:spPr bwMode="auto">
          <a:xfrm>
            <a:off x="5554663" y="2927459"/>
            <a:ext cx="866775"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Freeform 96"/>
          <p:cNvSpPr>
            <a:spLocks/>
          </p:cNvSpPr>
          <p:nvPr/>
        </p:nvSpPr>
        <p:spPr bwMode="auto">
          <a:xfrm>
            <a:off x="5424488" y="2879834"/>
            <a:ext cx="141288" cy="96837"/>
          </a:xfrm>
          <a:custGeom>
            <a:avLst/>
            <a:gdLst>
              <a:gd name="T0" fmla="*/ 89 w 89"/>
              <a:gd name="T1" fmla="*/ 61 h 61"/>
              <a:gd name="T2" fmla="*/ 0 w 89"/>
              <a:gd name="T3" fmla="*/ 30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0"/>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Rectangle 97"/>
          <p:cNvSpPr>
            <a:spLocks noChangeArrowheads="1"/>
          </p:cNvSpPr>
          <p:nvPr/>
        </p:nvSpPr>
        <p:spPr bwMode="auto">
          <a:xfrm>
            <a:off x="5765801" y="2862371"/>
            <a:ext cx="31432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Rectangle 98"/>
          <p:cNvSpPr>
            <a:spLocks noChangeArrowheads="1"/>
          </p:cNvSpPr>
          <p:nvPr/>
        </p:nvSpPr>
        <p:spPr bwMode="auto">
          <a:xfrm>
            <a:off x="5770563" y="2862371"/>
            <a:ext cx="2524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00" name="Rectangle 99"/>
          <p:cNvSpPr>
            <a:spLocks noChangeArrowheads="1"/>
          </p:cNvSpPr>
          <p:nvPr/>
        </p:nvSpPr>
        <p:spPr bwMode="auto">
          <a:xfrm>
            <a:off x="5957888" y="2862371"/>
            <a:ext cx="1920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06" name="Line 67"/>
          <p:cNvSpPr>
            <a:spLocks noChangeShapeType="1"/>
          </p:cNvSpPr>
          <p:nvPr/>
        </p:nvSpPr>
        <p:spPr bwMode="auto">
          <a:xfrm>
            <a:off x="5554663" y="3416828"/>
            <a:ext cx="866775"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Freeform 106"/>
          <p:cNvSpPr>
            <a:spLocks/>
          </p:cNvSpPr>
          <p:nvPr/>
        </p:nvSpPr>
        <p:spPr bwMode="auto">
          <a:xfrm>
            <a:off x="5424488" y="3369203"/>
            <a:ext cx="141288" cy="96837"/>
          </a:xfrm>
          <a:custGeom>
            <a:avLst/>
            <a:gdLst>
              <a:gd name="T0" fmla="*/ 89 w 89"/>
              <a:gd name="T1" fmla="*/ 61 h 61"/>
              <a:gd name="T2" fmla="*/ 0 w 89"/>
              <a:gd name="T3" fmla="*/ 30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0"/>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Rectangle 107"/>
          <p:cNvSpPr>
            <a:spLocks noChangeArrowheads="1"/>
          </p:cNvSpPr>
          <p:nvPr/>
        </p:nvSpPr>
        <p:spPr bwMode="auto">
          <a:xfrm>
            <a:off x="5765801" y="3351740"/>
            <a:ext cx="31432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Rectangle 108"/>
          <p:cNvSpPr>
            <a:spLocks noChangeArrowheads="1"/>
          </p:cNvSpPr>
          <p:nvPr/>
        </p:nvSpPr>
        <p:spPr bwMode="auto">
          <a:xfrm>
            <a:off x="5770563" y="3351740"/>
            <a:ext cx="2244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alibri" panose="020F0502020204030204" pitchFamily="34" charset="0"/>
              </a:rPr>
              <a:t>250  </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110" name="Rectangle 109"/>
          <p:cNvSpPr>
            <a:spLocks noChangeArrowheads="1"/>
          </p:cNvSpPr>
          <p:nvPr/>
        </p:nvSpPr>
        <p:spPr bwMode="auto">
          <a:xfrm>
            <a:off x="5957888" y="3351740"/>
            <a:ext cx="1920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84016444"/>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a:t>
            </a:r>
            <a:r>
              <a:rPr lang="en-US" dirty="0"/>
              <a:t>1 – </a:t>
            </a:r>
            <a:r>
              <a:rPr lang="en-US" dirty="0" smtClean="0"/>
              <a:t>Protocol flow</a:t>
            </a:r>
            <a:endParaRPr lang="en-US" dirty="0"/>
          </a:p>
        </p:txBody>
      </p:sp>
      <p:sp>
        <p:nvSpPr>
          <p:cNvPr id="5" name="Rectangle 5"/>
          <p:cNvSpPr>
            <a:spLocks noChangeArrowheads="1"/>
          </p:cNvSpPr>
          <p:nvPr/>
        </p:nvSpPr>
        <p:spPr bwMode="auto">
          <a:xfrm>
            <a:off x="1281113" y="1455738"/>
            <a:ext cx="1571625" cy="5316537"/>
          </a:xfrm>
          <a:prstGeom prst="round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Rectangle 6"/>
          <p:cNvSpPr>
            <a:spLocks noChangeArrowheads="1"/>
          </p:cNvSpPr>
          <p:nvPr/>
        </p:nvSpPr>
        <p:spPr bwMode="auto">
          <a:xfrm>
            <a:off x="1281113" y="1455738"/>
            <a:ext cx="1571625" cy="5316537"/>
          </a:xfrm>
          <a:prstGeom prst="rect">
            <a:avLst/>
          </a:pr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7"/>
          <p:cNvSpPr>
            <a:spLocks noChangeArrowheads="1"/>
          </p:cNvSpPr>
          <p:nvPr/>
        </p:nvSpPr>
        <p:spPr bwMode="auto">
          <a:xfrm>
            <a:off x="1728883" y="3988514"/>
            <a:ext cx="67608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anose="020F0502020204030204" pitchFamily="34" charset="0"/>
              </a:rPr>
              <a:t>Internet</a:t>
            </a:r>
            <a:endParaRPr kumimoji="0" lang="en-US" sz="2400" b="0" i="0" u="none" strike="noStrike" cap="none" normalizeH="0" baseline="0" dirty="0" smtClean="0">
              <a:ln>
                <a:noFill/>
              </a:ln>
              <a:solidFill>
                <a:schemeClr val="tx1"/>
              </a:solidFill>
              <a:effectLst/>
              <a:latin typeface="Arial" panose="020B0604020202020204" pitchFamily="34" charset="0"/>
            </a:endParaRPr>
          </a:p>
        </p:txBody>
      </p:sp>
      <p:sp>
        <p:nvSpPr>
          <p:cNvPr id="8" name="Rectangle 8"/>
          <p:cNvSpPr>
            <a:spLocks noChangeArrowheads="1"/>
          </p:cNvSpPr>
          <p:nvPr/>
        </p:nvSpPr>
        <p:spPr bwMode="auto">
          <a:xfrm>
            <a:off x="3851276" y="1455738"/>
            <a:ext cx="1573213" cy="53165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9"/>
          <p:cNvSpPr>
            <a:spLocks noChangeArrowheads="1"/>
          </p:cNvSpPr>
          <p:nvPr/>
        </p:nvSpPr>
        <p:spPr bwMode="auto">
          <a:xfrm>
            <a:off x="3851276" y="1455738"/>
            <a:ext cx="1573213" cy="5316537"/>
          </a:xfrm>
          <a:prstGeom prst="rect">
            <a:avLst/>
          </a:pr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10"/>
          <p:cNvSpPr>
            <a:spLocks noChangeArrowheads="1"/>
          </p:cNvSpPr>
          <p:nvPr/>
        </p:nvSpPr>
        <p:spPr bwMode="auto">
          <a:xfrm>
            <a:off x="4181023" y="3871006"/>
            <a:ext cx="80849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anose="020F0502020204030204" pitchFamily="34" charset="0"/>
              </a:rPr>
              <a:t>Frontend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anose="020F0502020204030204" pitchFamily="34" charset="0"/>
              </a:rPr>
              <a:t>Transport</a:t>
            </a:r>
            <a:endParaRPr kumimoji="0" lang="en-US" sz="24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11"/>
          <p:cNvSpPr>
            <a:spLocks noChangeArrowheads="1"/>
          </p:cNvSpPr>
          <p:nvPr/>
        </p:nvSpPr>
        <p:spPr bwMode="auto">
          <a:xfrm>
            <a:off x="6421438" y="1455738"/>
            <a:ext cx="1573213" cy="53165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12"/>
          <p:cNvSpPr>
            <a:spLocks noChangeArrowheads="1"/>
          </p:cNvSpPr>
          <p:nvPr/>
        </p:nvSpPr>
        <p:spPr bwMode="auto">
          <a:xfrm>
            <a:off x="6421438" y="1455738"/>
            <a:ext cx="1573213" cy="5316537"/>
          </a:xfrm>
          <a:prstGeom prst="rect">
            <a:avLst/>
          </a:pr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3"/>
          <p:cNvSpPr>
            <a:spLocks noChangeArrowheads="1"/>
          </p:cNvSpPr>
          <p:nvPr/>
        </p:nvSpPr>
        <p:spPr bwMode="auto">
          <a:xfrm>
            <a:off x="6892926" y="4014788"/>
            <a:ext cx="7973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anose="020F0502020204030204" pitchFamily="34" charset="0"/>
              </a:rPr>
              <a:t>Transport</a:t>
            </a:r>
            <a:endParaRPr kumimoji="0" lang="en-US" sz="2400" b="0" i="0" u="none" strike="noStrike" cap="none" normalizeH="0" baseline="0" dirty="0" smtClean="0">
              <a:ln>
                <a:noFill/>
              </a:ln>
              <a:solidFill>
                <a:schemeClr val="tx1"/>
              </a:solidFill>
              <a:effectLst/>
              <a:latin typeface="Arial" panose="020B0604020202020204" pitchFamily="34" charset="0"/>
            </a:endParaRPr>
          </a:p>
        </p:txBody>
      </p:sp>
      <p:sp>
        <p:nvSpPr>
          <p:cNvPr id="18" name="Line 17"/>
          <p:cNvSpPr>
            <a:spLocks noChangeShapeType="1"/>
          </p:cNvSpPr>
          <p:nvPr/>
        </p:nvSpPr>
        <p:spPr bwMode="auto">
          <a:xfrm>
            <a:off x="2852738" y="1500798"/>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p:nvSpPr>
        <p:spPr bwMode="auto">
          <a:xfrm>
            <a:off x="3709988" y="1451586"/>
            <a:ext cx="141288" cy="96837"/>
          </a:xfrm>
          <a:custGeom>
            <a:avLst/>
            <a:gdLst>
              <a:gd name="T0" fmla="*/ 0 w 89"/>
              <a:gd name="T1" fmla="*/ 0 h 61"/>
              <a:gd name="T2" fmla="*/ 89 w 89"/>
              <a:gd name="T3" fmla="*/ 31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1"/>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3233738" y="1434123"/>
            <a:ext cx="236538"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3238501" y="1435711"/>
            <a:ext cx="303213"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EHLO</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2" name="Line 21"/>
          <p:cNvSpPr>
            <a:spLocks noChangeShapeType="1"/>
          </p:cNvSpPr>
          <p:nvPr/>
        </p:nvSpPr>
        <p:spPr bwMode="auto">
          <a:xfrm>
            <a:off x="2982913" y="1684948"/>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p:cNvSpPr>
          <p:nvPr/>
        </p:nvSpPr>
        <p:spPr bwMode="auto">
          <a:xfrm>
            <a:off x="2852738" y="1637323"/>
            <a:ext cx="142875" cy="96837"/>
          </a:xfrm>
          <a:custGeom>
            <a:avLst/>
            <a:gdLst>
              <a:gd name="T0" fmla="*/ 90 w 90"/>
              <a:gd name="T1" fmla="*/ 61 h 61"/>
              <a:gd name="T2" fmla="*/ 0 w 90"/>
              <a:gd name="T3" fmla="*/ 30 h 61"/>
              <a:gd name="T4" fmla="*/ 90 w 90"/>
              <a:gd name="T5" fmla="*/ 0 h 61"/>
              <a:gd name="T6" fmla="*/ 90 w 90"/>
              <a:gd name="T7" fmla="*/ 61 h 61"/>
            </a:gdLst>
            <a:ahLst/>
            <a:cxnLst>
              <a:cxn ang="0">
                <a:pos x="T0" y="T1"/>
              </a:cxn>
              <a:cxn ang="0">
                <a:pos x="T2" y="T3"/>
              </a:cxn>
              <a:cxn ang="0">
                <a:pos x="T4" y="T5"/>
              </a:cxn>
              <a:cxn ang="0">
                <a:pos x="T6" y="T7"/>
              </a:cxn>
            </a:cxnLst>
            <a:rect l="0" t="0" r="r" b="b"/>
            <a:pathLst>
              <a:path w="90" h="61">
                <a:moveTo>
                  <a:pt x="90" y="61"/>
                </a:moveTo>
                <a:lnTo>
                  <a:pt x="0" y="30"/>
                </a:lnTo>
                <a:lnTo>
                  <a:pt x="90" y="0"/>
                </a:lnTo>
                <a:lnTo>
                  <a:pt x="90"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23"/>
          <p:cNvSpPr>
            <a:spLocks noChangeArrowheads="1"/>
          </p:cNvSpPr>
          <p:nvPr/>
        </p:nvSpPr>
        <p:spPr bwMode="auto">
          <a:xfrm>
            <a:off x="3195638" y="1619861"/>
            <a:ext cx="31432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24"/>
          <p:cNvSpPr>
            <a:spLocks noChangeArrowheads="1"/>
          </p:cNvSpPr>
          <p:nvPr/>
        </p:nvSpPr>
        <p:spPr bwMode="auto">
          <a:xfrm>
            <a:off x="3200401" y="1619861"/>
            <a:ext cx="25082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6" name="Rectangle 25"/>
          <p:cNvSpPr>
            <a:spLocks noChangeArrowheads="1"/>
          </p:cNvSpPr>
          <p:nvPr/>
        </p:nvSpPr>
        <p:spPr bwMode="auto">
          <a:xfrm>
            <a:off x="3387726" y="1619861"/>
            <a:ext cx="1920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7" name="Line 26"/>
          <p:cNvSpPr>
            <a:spLocks noChangeShapeType="1"/>
          </p:cNvSpPr>
          <p:nvPr/>
        </p:nvSpPr>
        <p:spPr bwMode="auto">
          <a:xfrm>
            <a:off x="2852738" y="1870686"/>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p:nvSpPr>
        <p:spPr bwMode="auto">
          <a:xfrm>
            <a:off x="3709988" y="1823061"/>
            <a:ext cx="141288" cy="96837"/>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28"/>
          <p:cNvSpPr>
            <a:spLocks noChangeArrowheads="1"/>
          </p:cNvSpPr>
          <p:nvPr/>
        </p:nvSpPr>
        <p:spPr bwMode="auto">
          <a:xfrm>
            <a:off x="3090863" y="1805598"/>
            <a:ext cx="522288"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3095626" y="1805598"/>
            <a:ext cx="5953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MAIL FROM</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1" name="Line 30"/>
          <p:cNvSpPr>
            <a:spLocks noChangeShapeType="1"/>
          </p:cNvSpPr>
          <p:nvPr/>
        </p:nvSpPr>
        <p:spPr bwMode="auto">
          <a:xfrm>
            <a:off x="2982913" y="2056423"/>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p:nvSpPr>
        <p:spPr bwMode="auto">
          <a:xfrm>
            <a:off x="2852738" y="2008798"/>
            <a:ext cx="142875" cy="96837"/>
          </a:xfrm>
          <a:custGeom>
            <a:avLst/>
            <a:gdLst>
              <a:gd name="T0" fmla="*/ 90 w 90"/>
              <a:gd name="T1" fmla="*/ 61 h 61"/>
              <a:gd name="T2" fmla="*/ 0 w 90"/>
              <a:gd name="T3" fmla="*/ 30 h 61"/>
              <a:gd name="T4" fmla="*/ 90 w 90"/>
              <a:gd name="T5" fmla="*/ 0 h 61"/>
              <a:gd name="T6" fmla="*/ 90 w 90"/>
              <a:gd name="T7" fmla="*/ 61 h 61"/>
            </a:gdLst>
            <a:ahLst/>
            <a:cxnLst>
              <a:cxn ang="0">
                <a:pos x="T0" y="T1"/>
              </a:cxn>
              <a:cxn ang="0">
                <a:pos x="T2" y="T3"/>
              </a:cxn>
              <a:cxn ang="0">
                <a:pos x="T4" y="T5"/>
              </a:cxn>
              <a:cxn ang="0">
                <a:pos x="T6" y="T7"/>
              </a:cxn>
            </a:cxnLst>
            <a:rect l="0" t="0" r="r" b="b"/>
            <a:pathLst>
              <a:path w="90" h="61">
                <a:moveTo>
                  <a:pt x="90" y="61"/>
                </a:moveTo>
                <a:lnTo>
                  <a:pt x="0" y="30"/>
                </a:lnTo>
                <a:lnTo>
                  <a:pt x="90" y="0"/>
                </a:lnTo>
                <a:lnTo>
                  <a:pt x="90"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Rectangle 32"/>
          <p:cNvSpPr>
            <a:spLocks noChangeArrowheads="1"/>
          </p:cNvSpPr>
          <p:nvPr/>
        </p:nvSpPr>
        <p:spPr bwMode="auto">
          <a:xfrm>
            <a:off x="3195638" y="1991336"/>
            <a:ext cx="31432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ectangle 33"/>
          <p:cNvSpPr>
            <a:spLocks noChangeArrowheads="1"/>
          </p:cNvSpPr>
          <p:nvPr/>
        </p:nvSpPr>
        <p:spPr bwMode="auto">
          <a:xfrm>
            <a:off x="3200401" y="1991336"/>
            <a:ext cx="25082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5" name="Rectangle 34"/>
          <p:cNvSpPr>
            <a:spLocks noChangeArrowheads="1"/>
          </p:cNvSpPr>
          <p:nvPr/>
        </p:nvSpPr>
        <p:spPr bwMode="auto">
          <a:xfrm>
            <a:off x="3387726" y="1991336"/>
            <a:ext cx="1920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6" name="Line 35"/>
          <p:cNvSpPr>
            <a:spLocks noChangeShapeType="1"/>
          </p:cNvSpPr>
          <p:nvPr/>
        </p:nvSpPr>
        <p:spPr bwMode="auto">
          <a:xfrm>
            <a:off x="2852738" y="2242161"/>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36"/>
          <p:cNvSpPr>
            <a:spLocks/>
          </p:cNvSpPr>
          <p:nvPr/>
        </p:nvSpPr>
        <p:spPr bwMode="auto">
          <a:xfrm>
            <a:off x="3709988" y="2194536"/>
            <a:ext cx="141288" cy="96837"/>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Rectangle 37"/>
          <p:cNvSpPr>
            <a:spLocks noChangeArrowheads="1"/>
          </p:cNvSpPr>
          <p:nvPr/>
        </p:nvSpPr>
        <p:spPr bwMode="auto">
          <a:xfrm>
            <a:off x="3167063" y="2177073"/>
            <a:ext cx="37147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38"/>
          <p:cNvSpPr>
            <a:spLocks noChangeArrowheads="1"/>
          </p:cNvSpPr>
          <p:nvPr/>
        </p:nvSpPr>
        <p:spPr bwMode="auto">
          <a:xfrm>
            <a:off x="3171826" y="2177073"/>
            <a:ext cx="4429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RCPT TO</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40" name="Line 39"/>
          <p:cNvSpPr>
            <a:spLocks noChangeShapeType="1"/>
          </p:cNvSpPr>
          <p:nvPr/>
        </p:nvSpPr>
        <p:spPr bwMode="auto">
          <a:xfrm>
            <a:off x="2982913" y="2427898"/>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40"/>
          <p:cNvSpPr>
            <a:spLocks/>
          </p:cNvSpPr>
          <p:nvPr/>
        </p:nvSpPr>
        <p:spPr bwMode="auto">
          <a:xfrm>
            <a:off x="2852738" y="2378686"/>
            <a:ext cx="142875" cy="98425"/>
          </a:xfrm>
          <a:custGeom>
            <a:avLst/>
            <a:gdLst>
              <a:gd name="T0" fmla="*/ 90 w 90"/>
              <a:gd name="T1" fmla="*/ 62 h 62"/>
              <a:gd name="T2" fmla="*/ 0 w 90"/>
              <a:gd name="T3" fmla="*/ 31 h 62"/>
              <a:gd name="T4" fmla="*/ 90 w 90"/>
              <a:gd name="T5" fmla="*/ 0 h 62"/>
              <a:gd name="T6" fmla="*/ 90 w 90"/>
              <a:gd name="T7" fmla="*/ 62 h 62"/>
            </a:gdLst>
            <a:ahLst/>
            <a:cxnLst>
              <a:cxn ang="0">
                <a:pos x="T0" y="T1"/>
              </a:cxn>
              <a:cxn ang="0">
                <a:pos x="T2" y="T3"/>
              </a:cxn>
              <a:cxn ang="0">
                <a:pos x="T4" y="T5"/>
              </a:cxn>
              <a:cxn ang="0">
                <a:pos x="T6" y="T7"/>
              </a:cxn>
            </a:cxnLst>
            <a:rect l="0" t="0" r="r" b="b"/>
            <a:pathLst>
              <a:path w="90" h="62">
                <a:moveTo>
                  <a:pt x="90" y="62"/>
                </a:moveTo>
                <a:lnTo>
                  <a:pt x="0" y="31"/>
                </a:lnTo>
                <a:lnTo>
                  <a:pt x="90" y="0"/>
                </a:lnTo>
                <a:lnTo>
                  <a:pt x="90"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41"/>
          <p:cNvSpPr>
            <a:spLocks noChangeArrowheads="1"/>
          </p:cNvSpPr>
          <p:nvPr/>
        </p:nvSpPr>
        <p:spPr bwMode="auto">
          <a:xfrm>
            <a:off x="3195638" y="2361223"/>
            <a:ext cx="314325" cy="133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42"/>
          <p:cNvSpPr>
            <a:spLocks noChangeArrowheads="1"/>
          </p:cNvSpPr>
          <p:nvPr/>
        </p:nvSpPr>
        <p:spPr bwMode="auto">
          <a:xfrm>
            <a:off x="3200401" y="2362811"/>
            <a:ext cx="25082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44" name="Rectangle 43"/>
          <p:cNvSpPr>
            <a:spLocks noChangeArrowheads="1"/>
          </p:cNvSpPr>
          <p:nvPr/>
        </p:nvSpPr>
        <p:spPr bwMode="auto">
          <a:xfrm>
            <a:off x="3387726" y="2362811"/>
            <a:ext cx="1920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45" name="Line 44"/>
          <p:cNvSpPr>
            <a:spLocks noChangeShapeType="1"/>
          </p:cNvSpPr>
          <p:nvPr/>
        </p:nvSpPr>
        <p:spPr bwMode="auto">
          <a:xfrm>
            <a:off x="2852738" y="2613636"/>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45"/>
          <p:cNvSpPr>
            <a:spLocks/>
          </p:cNvSpPr>
          <p:nvPr/>
        </p:nvSpPr>
        <p:spPr bwMode="auto">
          <a:xfrm>
            <a:off x="3709988" y="2564423"/>
            <a:ext cx="141288" cy="96837"/>
          </a:xfrm>
          <a:custGeom>
            <a:avLst/>
            <a:gdLst>
              <a:gd name="T0" fmla="*/ 0 w 89"/>
              <a:gd name="T1" fmla="*/ 0 h 61"/>
              <a:gd name="T2" fmla="*/ 89 w 89"/>
              <a:gd name="T3" fmla="*/ 31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1"/>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46"/>
          <p:cNvSpPr>
            <a:spLocks noChangeArrowheads="1"/>
          </p:cNvSpPr>
          <p:nvPr/>
        </p:nvSpPr>
        <p:spPr bwMode="auto">
          <a:xfrm>
            <a:off x="3230563" y="2546961"/>
            <a:ext cx="242888"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47"/>
          <p:cNvSpPr>
            <a:spLocks noChangeArrowheads="1"/>
          </p:cNvSpPr>
          <p:nvPr/>
        </p:nvSpPr>
        <p:spPr bwMode="auto">
          <a:xfrm>
            <a:off x="3235326" y="2548548"/>
            <a:ext cx="312738"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DATA</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49" name="Line 48"/>
          <p:cNvSpPr>
            <a:spLocks noChangeShapeType="1"/>
          </p:cNvSpPr>
          <p:nvPr/>
        </p:nvSpPr>
        <p:spPr bwMode="auto">
          <a:xfrm>
            <a:off x="5554663" y="2601031"/>
            <a:ext cx="738188"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49"/>
          <p:cNvSpPr>
            <a:spLocks/>
          </p:cNvSpPr>
          <p:nvPr/>
        </p:nvSpPr>
        <p:spPr bwMode="auto">
          <a:xfrm>
            <a:off x="5424488" y="2553406"/>
            <a:ext cx="141288" cy="96837"/>
          </a:xfrm>
          <a:custGeom>
            <a:avLst/>
            <a:gdLst>
              <a:gd name="T0" fmla="*/ 89 w 89"/>
              <a:gd name="T1" fmla="*/ 61 h 61"/>
              <a:gd name="T2" fmla="*/ 0 w 89"/>
              <a:gd name="T3" fmla="*/ 30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0"/>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50"/>
          <p:cNvSpPr>
            <a:spLocks/>
          </p:cNvSpPr>
          <p:nvPr/>
        </p:nvSpPr>
        <p:spPr bwMode="auto">
          <a:xfrm>
            <a:off x="6280151" y="2553406"/>
            <a:ext cx="141288" cy="96837"/>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Rectangle 51"/>
          <p:cNvSpPr>
            <a:spLocks noChangeArrowheads="1"/>
          </p:cNvSpPr>
          <p:nvPr/>
        </p:nvSpPr>
        <p:spPr bwMode="auto">
          <a:xfrm>
            <a:off x="5641976" y="2535943"/>
            <a:ext cx="56197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Rectangle 52"/>
          <p:cNvSpPr>
            <a:spLocks noChangeArrowheads="1"/>
          </p:cNvSpPr>
          <p:nvPr/>
        </p:nvSpPr>
        <p:spPr bwMode="auto">
          <a:xfrm>
            <a:off x="5646738" y="2539118"/>
            <a:ext cx="90488"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54" name="Rectangle 53"/>
          <p:cNvSpPr>
            <a:spLocks noChangeArrowheads="1"/>
          </p:cNvSpPr>
          <p:nvPr/>
        </p:nvSpPr>
        <p:spPr bwMode="auto">
          <a:xfrm>
            <a:off x="5680076" y="2539118"/>
            <a:ext cx="574675"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TLS Session</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55" name="Rectangle 54"/>
          <p:cNvSpPr>
            <a:spLocks noChangeArrowheads="1"/>
          </p:cNvSpPr>
          <p:nvPr/>
        </p:nvSpPr>
        <p:spPr bwMode="auto">
          <a:xfrm>
            <a:off x="6176963" y="2539118"/>
            <a:ext cx="90488"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56" name="Line 55"/>
          <p:cNvSpPr>
            <a:spLocks noChangeShapeType="1"/>
          </p:cNvSpPr>
          <p:nvPr/>
        </p:nvSpPr>
        <p:spPr bwMode="auto">
          <a:xfrm>
            <a:off x="5424488" y="2765504"/>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56"/>
          <p:cNvSpPr>
            <a:spLocks/>
          </p:cNvSpPr>
          <p:nvPr/>
        </p:nvSpPr>
        <p:spPr bwMode="auto">
          <a:xfrm>
            <a:off x="6280151" y="2717879"/>
            <a:ext cx="141288" cy="96837"/>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57"/>
          <p:cNvSpPr>
            <a:spLocks noChangeArrowheads="1"/>
          </p:cNvSpPr>
          <p:nvPr/>
        </p:nvSpPr>
        <p:spPr bwMode="auto">
          <a:xfrm>
            <a:off x="5805488" y="2700417"/>
            <a:ext cx="236538"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58"/>
          <p:cNvSpPr>
            <a:spLocks noChangeArrowheads="1"/>
          </p:cNvSpPr>
          <p:nvPr/>
        </p:nvSpPr>
        <p:spPr bwMode="auto">
          <a:xfrm>
            <a:off x="5810251" y="2700417"/>
            <a:ext cx="30162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EHLO</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60" name="Line 59"/>
          <p:cNvSpPr>
            <a:spLocks noChangeShapeType="1"/>
          </p:cNvSpPr>
          <p:nvPr/>
        </p:nvSpPr>
        <p:spPr bwMode="auto">
          <a:xfrm flipV="1">
            <a:off x="5432425" y="3272920"/>
            <a:ext cx="847726" cy="792"/>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60"/>
          <p:cNvSpPr>
            <a:spLocks/>
          </p:cNvSpPr>
          <p:nvPr/>
        </p:nvSpPr>
        <p:spPr bwMode="auto">
          <a:xfrm>
            <a:off x="6280151" y="3222121"/>
            <a:ext cx="141288" cy="96837"/>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61"/>
          <p:cNvSpPr>
            <a:spLocks noChangeArrowheads="1"/>
          </p:cNvSpPr>
          <p:nvPr/>
        </p:nvSpPr>
        <p:spPr bwMode="auto">
          <a:xfrm>
            <a:off x="5613401" y="3204658"/>
            <a:ext cx="620713"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62"/>
          <p:cNvSpPr>
            <a:spLocks noChangeArrowheads="1"/>
          </p:cNvSpPr>
          <p:nvPr/>
        </p:nvSpPr>
        <p:spPr bwMode="auto">
          <a:xfrm>
            <a:off x="5558906" y="3197422"/>
            <a:ext cx="69532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FF0000"/>
                </a:solidFill>
                <a:effectLst/>
                <a:latin typeface="Calibri" panose="020F0502020204030204" pitchFamily="34" charset="0"/>
              </a:rPr>
              <a:t>XPROXYFROM</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64" name="Line 63"/>
          <p:cNvSpPr>
            <a:spLocks noChangeShapeType="1"/>
          </p:cNvSpPr>
          <p:nvPr/>
        </p:nvSpPr>
        <p:spPr bwMode="auto">
          <a:xfrm>
            <a:off x="5424488" y="3587276"/>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64"/>
          <p:cNvSpPr>
            <a:spLocks/>
          </p:cNvSpPr>
          <p:nvPr/>
        </p:nvSpPr>
        <p:spPr bwMode="auto">
          <a:xfrm>
            <a:off x="6280151" y="3539651"/>
            <a:ext cx="141288" cy="96837"/>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65"/>
          <p:cNvSpPr>
            <a:spLocks noChangeArrowheads="1"/>
          </p:cNvSpPr>
          <p:nvPr/>
        </p:nvSpPr>
        <p:spPr bwMode="auto">
          <a:xfrm>
            <a:off x="5662613" y="3522189"/>
            <a:ext cx="520700"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66"/>
          <p:cNvSpPr>
            <a:spLocks noChangeArrowheads="1"/>
          </p:cNvSpPr>
          <p:nvPr/>
        </p:nvSpPr>
        <p:spPr bwMode="auto">
          <a:xfrm>
            <a:off x="5667376" y="3525364"/>
            <a:ext cx="595313"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MAIL FROM</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68" name="Line 67"/>
          <p:cNvSpPr>
            <a:spLocks noChangeShapeType="1"/>
          </p:cNvSpPr>
          <p:nvPr/>
        </p:nvSpPr>
        <p:spPr bwMode="auto">
          <a:xfrm>
            <a:off x="5554663" y="3773014"/>
            <a:ext cx="866775"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Freeform 68"/>
          <p:cNvSpPr>
            <a:spLocks/>
          </p:cNvSpPr>
          <p:nvPr/>
        </p:nvSpPr>
        <p:spPr bwMode="auto">
          <a:xfrm>
            <a:off x="5424488" y="3725389"/>
            <a:ext cx="141288" cy="96837"/>
          </a:xfrm>
          <a:custGeom>
            <a:avLst/>
            <a:gdLst>
              <a:gd name="T0" fmla="*/ 89 w 89"/>
              <a:gd name="T1" fmla="*/ 61 h 61"/>
              <a:gd name="T2" fmla="*/ 0 w 89"/>
              <a:gd name="T3" fmla="*/ 30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0"/>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69"/>
          <p:cNvSpPr>
            <a:spLocks noChangeArrowheads="1"/>
          </p:cNvSpPr>
          <p:nvPr/>
        </p:nvSpPr>
        <p:spPr bwMode="auto">
          <a:xfrm>
            <a:off x="5765801" y="3707926"/>
            <a:ext cx="31432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Rectangle 70"/>
          <p:cNvSpPr>
            <a:spLocks noChangeArrowheads="1"/>
          </p:cNvSpPr>
          <p:nvPr/>
        </p:nvSpPr>
        <p:spPr bwMode="auto">
          <a:xfrm>
            <a:off x="5770563" y="3707926"/>
            <a:ext cx="2524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72" name="Rectangle 71"/>
          <p:cNvSpPr>
            <a:spLocks noChangeArrowheads="1"/>
          </p:cNvSpPr>
          <p:nvPr/>
        </p:nvSpPr>
        <p:spPr bwMode="auto">
          <a:xfrm>
            <a:off x="5957888" y="3707926"/>
            <a:ext cx="1920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73" name="Line 72"/>
          <p:cNvSpPr>
            <a:spLocks noChangeShapeType="1"/>
          </p:cNvSpPr>
          <p:nvPr/>
        </p:nvSpPr>
        <p:spPr bwMode="auto">
          <a:xfrm>
            <a:off x="5424488" y="3958751"/>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Freeform 73"/>
          <p:cNvSpPr>
            <a:spLocks/>
          </p:cNvSpPr>
          <p:nvPr/>
        </p:nvSpPr>
        <p:spPr bwMode="auto">
          <a:xfrm>
            <a:off x="6280151" y="3911126"/>
            <a:ext cx="141288" cy="96837"/>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Rectangle 74"/>
          <p:cNvSpPr>
            <a:spLocks noChangeArrowheads="1"/>
          </p:cNvSpPr>
          <p:nvPr/>
        </p:nvSpPr>
        <p:spPr bwMode="auto">
          <a:xfrm>
            <a:off x="5737226" y="3893664"/>
            <a:ext cx="37147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Rectangle 75"/>
          <p:cNvSpPr>
            <a:spLocks noChangeArrowheads="1"/>
          </p:cNvSpPr>
          <p:nvPr/>
        </p:nvSpPr>
        <p:spPr bwMode="auto">
          <a:xfrm>
            <a:off x="5741988" y="3893664"/>
            <a:ext cx="4445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RCPT TO</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77" name="Line 76"/>
          <p:cNvSpPr>
            <a:spLocks noChangeShapeType="1"/>
          </p:cNvSpPr>
          <p:nvPr/>
        </p:nvSpPr>
        <p:spPr bwMode="auto">
          <a:xfrm>
            <a:off x="5554663" y="4144489"/>
            <a:ext cx="866775"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77"/>
          <p:cNvSpPr>
            <a:spLocks/>
          </p:cNvSpPr>
          <p:nvPr/>
        </p:nvSpPr>
        <p:spPr bwMode="auto">
          <a:xfrm>
            <a:off x="5424488" y="4096864"/>
            <a:ext cx="141288" cy="96837"/>
          </a:xfrm>
          <a:custGeom>
            <a:avLst/>
            <a:gdLst>
              <a:gd name="T0" fmla="*/ 89 w 89"/>
              <a:gd name="T1" fmla="*/ 61 h 61"/>
              <a:gd name="T2" fmla="*/ 0 w 89"/>
              <a:gd name="T3" fmla="*/ 30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0"/>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78"/>
          <p:cNvSpPr>
            <a:spLocks noChangeArrowheads="1"/>
          </p:cNvSpPr>
          <p:nvPr/>
        </p:nvSpPr>
        <p:spPr bwMode="auto">
          <a:xfrm>
            <a:off x="5765801" y="4079401"/>
            <a:ext cx="31432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79"/>
          <p:cNvSpPr>
            <a:spLocks noChangeArrowheads="1"/>
          </p:cNvSpPr>
          <p:nvPr/>
        </p:nvSpPr>
        <p:spPr bwMode="auto">
          <a:xfrm>
            <a:off x="5770563" y="4079401"/>
            <a:ext cx="2524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81" name="Rectangle 80"/>
          <p:cNvSpPr>
            <a:spLocks noChangeArrowheads="1"/>
          </p:cNvSpPr>
          <p:nvPr/>
        </p:nvSpPr>
        <p:spPr bwMode="auto">
          <a:xfrm>
            <a:off x="5957888" y="4079401"/>
            <a:ext cx="1920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82" name="Line 81"/>
          <p:cNvSpPr>
            <a:spLocks noChangeShapeType="1"/>
          </p:cNvSpPr>
          <p:nvPr/>
        </p:nvSpPr>
        <p:spPr bwMode="auto">
          <a:xfrm>
            <a:off x="5424488" y="4330226"/>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82"/>
          <p:cNvSpPr>
            <a:spLocks/>
          </p:cNvSpPr>
          <p:nvPr/>
        </p:nvSpPr>
        <p:spPr bwMode="auto">
          <a:xfrm>
            <a:off x="6280151" y="4281014"/>
            <a:ext cx="141288" cy="98425"/>
          </a:xfrm>
          <a:custGeom>
            <a:avLst/>
            <a:gdLst>
              <a:gd name="T0" fmla="*/ 0 w 89"/>
              <a:gd name="T1" fmla="*/ 0 h 62"/>
              <a:gd name="T2" fmla="*/ 89 w 89"/>
              <a:gd name="T3" fmla="*/ 31 h 62"/>
              <a:gd name="T4" fmla="*/ 0 w 89"/>
              <a:gd name="T5" fmla="*/ 62 h 62"/>
              <a:gd name="T6" fmla="*/ 0 w 89"/>
              <a:gd name="T7" fmla="*/ 0 h 62"/>
            </a:gdLst>
            <a:ahLst/>
            <a:cxnLst>
              <a:cxn ang="0">
                <a:pos x="T0" y="T1"/>
              </a:cxn>
              <a:cxn ang="0">
                <a:pos x="T2" y="T3"/>
              </a:cxn>
              <a:cxn ang="0">
                <a:pos x="T4" y="T5"/>
              </a:cxn>
              <a:cxn ang="0">
                <a:pos x="T6" y="T7"/>
              </a:cxn>
            </a:cxnLst>
            <a:rect l="0" t="0" r="r" b="b"/>
            <a:pathLst>
              <a:path w="89" h="62">
                <a:moveTo>
                  <a:pt x="0" y="0"/>
                </a:moveTo>
                <a:lnTo>
                  <a:pt x="89" y="31"/>
                </a:lnTo>
                <a:lnTo>
                  <a:pt x="0" y="6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83"/>
          <p:cNvSpPr>
            <a:spLocks noChangeArrowheads="1"/>
          </p:cNvSpPr>
          <p:nvPr/>
        </p:nvSpPr>
        <p:spPr bwMode="auto">
          <a:xfrm>
            <a:off x="5802313" y="4263551"/>
            <a:ext cx="242888" cy="133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Rectangle 84"/>
          <p:cNvSpPr>
            <a:spLocks noChangeArrowheads="1"/>
          </p:cNvSpPr>
          <p:nvPr/>
        </p:nvSpPr>
        <p:spPr bwMode="auto">
          <a:xfrm>
            <a:off x="5807076" y="4265139"/>
            <a:ext cx="31115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DATA</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86" name="Line 85"/>
          <p:cNvSpPr>
            <a:spLocks noChangeShapeType="1"/>
          </p:cNvSpPr>
          <p:nvPr/>
        </p:nvSpPr>
        <p:spPr bwMode="auto">
          <a:xfrm>
            <a:off x="5554663" y="4504851"/>
            <a:ext cx="866775"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86"/>
          <p:cNvSpPr>
            <a:spLocks/>
          </p:cNvSpPr>
          <p:nvPr/>
        </p:nvSpPr>
        <p:spPr bwMode="auto">
          <a:xfrm>
            <a:off x="5424488" y="4457226"/>
            <a:ext cx="141288" cy="96837"/>
          </a:xfrm>
          <a:custGeom>
            <a:avLst/>
            <a:gdLst>
              <a:gd name="T0" fmla="*/ 89 w 89"/>
              <a:gd name="T1" fmla="*/ 61 h 61"/>
              <a:gd name="T2" fmla="*/ 0 w 89"/>
              <a:gd name="T3" fmla="*/ 30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0"/>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Rectangle 87"/>
          <p:cNvSpPr>
            <a:spLocks noChangeArrowheads="1"/>
          </p:cNvSpPr>
          <p:nvPr/>
        </p:nvSpPr>
        <p:spPr bwMode="auto">
          <a:xfrm>
            <a:off x="5765801" y="4439764"/>
            <a:ext cx="31432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Rectangle 88"/>
          <p:cNvSpPr>
            <a:spLocks noChangeArrowheads="1"/>
          </p:cNvSpPr>
          <p:nvPr/>
        </p:nvSpPr>
        <p:spPr bwMode="auto">
          <a:xfrm>
            <a:off x="5770563" y="4439764"/>
            <a:ext cx="2524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90" name="Rectangle 89"/>
          <p:cNvSpPr>
            <a:spLocks noChangeArrowheads="1"/>
          </p:cNvSpPr>
          <p:nvPr/>
        </p:nvSpPr>
        <p:spPr bwMode="auto">
          <a:xfrm>
            <a:off x="5957888" y="4439764"/>
            <a:ext cx="1920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92" name="Freeform 91"/>
          <p:cNvSpPr>
            <a:spLocks/>
          </p:cNvSpPr>
          <p:nvPr/>
        </p:nvSpPr>
        <p:spPr bwMode="auto">
          <a:xfrm>
            <a:off x="5432425" y="3061634"/>
            <a:ext cx="63333" cy="70596"/>
          </a:xfrm>
          <a:custGeom>
            <a:avLst/>
            <a:gdLst>
              <a:gd name="T0" fmla="*/ 89 w 89"/>
              <a:gd name="T1" fmla="*/ 61 h 61"/>
              <a:gd name="T2" fmla="*/ 0 w 89"/>
              <a:gd name="T3" fmla="*/ 30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0"/>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92"/>
          <p:cNvSpPr>
            <a:spLocks/>
          </p:cNvSpPr>
          <p:nvPr/>
        </p:nvSpPr>
        <p:spPr bwMode="auto">
          <a:xfrm>
            <a:off x="6343227" y="3055231"/>
            <a:ext cx="84740" cy="87012"/>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Rectangle 93"/>
          <p:cNvSpPr>
            <a:spLocks noChangeArrowheads="1"/>
          </p:cNvSpPr>
          <p:nvPr/>
        </p:nvSpPr>
        <p:spPr bwMode="auto">
          <a:xfrm>
            <a:off x="5496252" y="3022637"/>
            <a:ext cx="85760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sz="900" dirty="0">
                <a:solidFill>
                  <a:srgbClr val="000000"/>
                </a:solidFill>
                <a:latin typeface="Calibri" panose="020F0502020204030204" pitchFamily="34" charset="0"/>
              </a:rPr>
              <a:t>(</a:t>
            </a:r>
            <a:r>
              <a:rPr lang="en-US" sz="900" dirty="0" smtClean="0">
                <a:solidFill>
                  <a:srgbClr val="000000"/>
                </a:solidFill>
                <a:latin typeface="Calibri" panose="020F0502020204030204" pitchFamily="34" charset="0"/>
              </a:rPr>
              <a:t>EXCHANGEAUTH)</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96" name="Line 67"/>
          <p:cNvSpPr>
            <a:spLocks noChangeShapeType="1"/>
          </p:cNvSpPr>
          <p:nvPr/>
        </p:nvSpPr>
        <p:spPr bwMode="auto">
          <a:xfrm>
            <a:off x="5554663" y="2927459"/>
            <a:ext cx="866775"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Freeform 96"/>
          <p:cNvSpPr>
            <a:spLocks/>
          </p:cNvSpPr>
          <p:nvPr/>
        </p:nvSpPr>
        <p:spPr bwMode="auto">
          <a:xfrm>
            <a:off x="5424488" y="2879834"/>
            <a:ext cx="141288" cy="96837"/>
          </a:xfrm>
          <a:custGeom>
            <a:avLst/>
            <a:gdLst>
              <a:gd name="T0" fmla="*/ 89 w 89"/>
              <a:gd name="T1" fmla="*/ 61 h 61"/>
              <a:gd name="T2" fmla="*/ 0 w 89"/>
              <a:gd name="T3" fmla="*/ 30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0"/>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Rectangle 97"/>
          <p:cNvSpPr>
            <a:spLocks noChangeArrowheads="1"/>
          </p:cNvSpPr>
          <p:nvPr/>
        </p:nvSpPr>
        <p:spPr bwMode="auto">
          <a:xfrm>
            <a:off x="5765801" y="2862371"/>
            <a:ext cx="31432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Rectangle 98"/>
          <p:cNvSpPr>
            <a:spLocks noChangeArrowheads="1"/>
          </p:cNvSpPr>
          <p:nvPr/>
        </p:nvSpPr>
        <p:spPr bwMode="auto">
          <a:xfrm>
            <a:off x="5770563" y="2862371"/>
            <a:ext cx="2524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00" name="Rectangle 99"/>
          <p:cNvSpPr>
            <a:spLocks noChangeArrowheads="1"/>
          </p:cNvSpPr>
          <p:nvPr/>
        </p:nvSpPr>
        <p:spPr bwMode="auto">
          <a:xfrm>
            <a:off x="5957888" y="2862371"/>
            <a:ext cx="1920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06" name="Line 67"/>
          <p:cNvSpPr>
            <a:spLocks noChangeShapeType="1"/>
          </p:cNvSpPr>
          <p:nvPr/>
        </p:nvSpPr>
        <p:spPr bwMode="auto">
          <a:xfrm>
            <a:off x="5554663" y="3416828"/>
            <a:ext cx="866775"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Freeform 106"/>
          <p:cNvSpPr>
            <a:spLocks/>
          </p:cNvSpPr>
          <p:nvPr/>
        </p:nvSpPr>
        <p:spPr bwMode="auto">
          <a:xfrm>
            <a:off x="5424488" y="3369203"/>
            <a:ext cx="141288" cy="96837"/>
          </a:xfrm>
          <a:custGeom>
            <a:avLst/>
            <a:gdLst>
              <a:gd name="T0" fmla="*/ 89 w 89"/>
              <a:gd name="T1" fmla="*/ 61 h 61"/>
              <a:gd name="T2" fmla="*/ 0 w 89"/>
              <a:gd name="T3" fmla="*/ 30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0"/>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Rectangle 107"/>
          <p:cNvSpPr>
            <a:spLocks noChangeArrowheads="1"/>
          </p:cNvSpPr>
          <p:nvPr/>
        </p:nvSpPr>
        <p:spPr bwMode="auto">
          <a:xfrm>
            <a:off x="5765801" y="3351740"/>
            <a:ext cx="31432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Rectangle 108"/>
          <p:cNvSpPr>
            <a:spLocks noChangeArrowheads="1"/>
          </p:cNvSpPr>
          <p:nvPr/>
        </p:nvSpPr>
        <p:spPr bwMode="auto">
          <a:xfrm>
            <a:off x="5770563" y="3351740"/>
            <a:ext cx="2244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alibri" panose="020F0502020204030204" pitchFamily="34" charset="0"/>
              </a:rPr>
              <a:t>250  </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110" name="Rectangle 109"/>
          <p:cNvSpPr>
            <a:spLocks noChangeArrowheads="1"/>
          </p:cNvSpPr>
          <p:nvPr/>
        </p:nvSpPr>
        <p:spPr bwMode="auto">
          <a:xfrm>
            <a:off x="5957888" y="3351740"/>
            <a:ext cx="1920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01" name="Line 90"/>
          <p:cNvSpPr>
            <a:spLocks noChangeShapeType="1"/>
          </p:cNvSpPr>
          <p:nvPr/>
        </p:nvSpPr>
        <p:spPr bwMode="auto">
          <a:xfrm>
            <a:off x="2982913" y="4575662"/>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Freeform 101"/>
          <p:cNvSpPr>
            <a:spLocks/>
          </p:cNvSpPr>
          <p:nvPr/>
        </p:nvSpPr>
        <p:spPr bwMode="auto">
          <a:xfrm>
            <a:off x="2852738" y="4528037"/>
            <a:ext cx="142875" cy="96837"/>
          </a:xfrm>
          <a:custGeom>
            <a:avLst/>
            <a:gdLst>
              <a:gd name="T0" fmla="*/ 90 w 90"/>
              <a:gd name="T1" fmla="*/ 61 h 61"/>
              <a:gd name="T2" fmla="*/ 0 w 90"/>
              <a:gd name="T3" fmla="*/ 30 h 61"/>
              <a:gd name="T4" fmla="*/ 90 w 90"/>
              <a:gd name="T5" fmla="*/ 0 h 61"/>
              <a:gd name="T6" fmla="*/ 90 w 90"/>
              <a:gd name="T7" fmla="*/ 61 h 61"/>
            </a:gdLst>
            <a:ahLst/>
            <a:cxnLst>
              <a:cxn ang="0">
                <a:pos x="T0" y="T1"/>
              </a:cxn>
              <a:cxn ang="0">
                <a:pos x="T2" y="T3"/>
              </a:cxn>
              <a:cxn ang="0">
                <a:pos x="T4" y="T5"/>
              </a:cxn>
              <a:cxn ang="0">
                <a:pos x="T6" y="T7"/>
              </a:cxn>
            </a:cxnLst>
            <a:rect l="0" t="0" r="r" b="b"/>
            <a:pathLst>
              <a:path w="90" h="61">
                <a:moveTo>
                  <a:pt x="90" y="61"/>
                </a:moveTo>
                <a:lnTo>
                  <a:pt x="0" y="30"/>
                </a:lnTo>
                <a:lnTo>
                  <a:pt x="90" y="0"/>
                </a:lnTo>
                <a:lnTo>
                  <a:pt x="90"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Rectangle 102"/>
          <p:cNvSpPr>
            <a:spLocks noChangeArrowheads="1"/>
          </p:cNvSpPr>
          <p:nvPr/>
        </p:nvSpPr>
        <p:spPr bwMode="auto">
          <a:xfrm>
            <a:off x="3195638" y="4510575"/>
            <a:ext cx="31432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Rectangle 103"/>
          <p:cNvSpPr>
            <a:spLocks noChangeArrowheads="1"/>
          </p:cNvSpPr>
          <p:nvPr/>
        </p:nvSpPr>
        <p:spPr bwMode="auto">
          <a:xfrm>
            <a:off x="3200401" y="4510575"/>
            <a:ext cx="25082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05" name="Rectangle 104"/>
          <p:cNvSpPr>
            <a:spLocks noChangeArrowheads="1"/>
          </p:cNvSpPr>
          <p:nvPr/>
        </p:nvSpPr>
        <p:spPr bwMode="auto">
          <a:xfrm>
            <a:off x="3387726" y="4510575"/>
            <a:ext cx="1920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11" name="Line 95"/>
          <p:cNvSpPr>
            <a:spLocks noChangeShapeType="1"/>
          </p:cNvSpPr>
          <p:nvPr/>
        </p:nvSpPr>
        <p:spPr bwMode="auto">
          <a:xfrm>
            <a:off x="2852738" y="4740762"/>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Freeform 111"/>
          <p:cNvSpPr>
            <a:spLocks/>
          </p:cNvSpPr>
          <p:nvPr/>
        </p:nvSpPr>
        <p:spPr bwMode="auto">
          <a:xfrm>
            <a:off x="3709988" y="4693137"/>
            <a:ext cx="141288" cy="96837"/>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Rectangle 112"/>
          <p:cNvSpPr>
            <a:spLocks noChangeArrowheads="1"/>
          </p:cNvSpPr>
          <p:nvPr/>
        </p:nvSpPr>
        <p:spPr bwMode="auto">
          <a:xfrm>
            <a:off x="3241676" y="4675675"/>
            <a:ext cx="220663"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Rectangle 113"/>
          <p:cNvSpPr>
            <a:spLocks noChangeArrowheads="1"/>
          </p:cNvSpPr>
          <p:nvPr/>
        </p:nvSpPr>
        <p:spPr bwMode="auto">
          <a:xfrm>
            <a:off x="3246438" y="4675675"/>
            <a:ext cx="2921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QUIT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30450187"/>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a:t>
            </a:r>
            <a:r>
              <a:rPr lang="en-US" dirty="0"/>
              <a:t>1 – </a:t>
            </a:r>
            <a:r>
              <a:rPr lang="en-US" dirty="0" smtClean="0"/>
              <a:t>Protocol flow</a:t>
            </a:r>
            <a:endParaRPr lang="en-US" dirty="0"/>
          </a:p>
        </p:txBody>
      </p:sp>
      <p:sp>
        <p:nvSpPr>
          <p:cNvPr id="5" name="Rectangle 5"/>
          <p:cNvSpPr>
            <a:spLocks noChangeArrowheads="1"/>
          </p:cNvSpPr>
          <p:nvPr/>
        </p:nvSpPr>
        <p:spPr bwMode="auto">
          <a:xfrm>
            <a:off x="1281113" y="1455738"/>
            <a:ext cx="1571625" cy="5316537"/>
          </a:xfrm>
          <a:prstGeom prst="round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Rectangle 6"/>
          <p:cNvSpPr>
            <a:spLocks noChangeArrowheads="1"/>
          </p:cNvSpPr>
          <p:nvPr/>
        </p:nvSpPr>
        <p:spPr bwMode="auto">
          <a:xfrm>
            <a:off x="1281113" y="1455738"/>
            <a:ext cx="1571625" cy="5316537"/>
          </a:xfrm>
          <a:prstGeom prst="rect">
            <a:avLst/>
          </a:pr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7"/>
          <p:cNvSpPr>
            <a:spLocks noChangeArrowheads="1"/>
          </p:cNvSpPr>
          <p:nvPr/>
        </p:nvSpPr>
        <p:spPr bwMode="auto">
          <a:xfrm>
            <a:off x="1728883" y="3988514"/>
            <a:ext cx="67608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anose="020F0502020204030204" pitchFamily="34" charset="0"/>
              </a:rPr>
              <a:t>Internet</a:t>
            </a:r>
            <a:endParaRPr kumimoji="0" lang="en-US" sz="2400" b="0" i="0" u="none" strike="noStrike" cap="none" normalizeH="0" baseline="0" dirty="0" smtClean="0">
              <a:ln>
                <a:noFill/>
              </a:ln>
              <a:solidFill>
                <a:schemeClr val="tx1"/>
              </a:solidFill>
              <a:effectLst/>
              <a:latin typeface="Arial" panose="020B0604020202020204" pitchFamily="34" charset="0"/>
            </a:endParaRPr>
          </a:p>
        </p:txBody>
      </p:sp>
      <p:sp>
        <p:nvSpPr>
          <p:cNvPr id="8" name="Rectangle 8"/>
          <p:cNvSpPr>
            <a:spLocks noChangeArrowheads="1"/>
          </p:cNvSpPr>
          <p:nvPr/>
        </p:nvSpPr>
        <p:spPr bwMode="auto">
          <a:xfrm>
            <a:off x="3851276" y="1455738"/>
            <a:ext cx="1573213" cy="53165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9"/>
          <p:cNvSpPr>
            <a:spLocks noChangeArrowheads="1"/>
          </p:cNvSpPr>
          <p:nvPr/>
        </p:nvSpPr>
        <p:spPr bwMode="auto">
          <a:xfrm>
            <a:off x="3851276" y="1455738"/>
            <a:ext cx="1573213" cy="5316537"/>
          </a:xfrm>
          <a:prstGeom prst="rect">
            <a:avLst/>
          </a:pr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10"/>
          <p:cNvSpPr>
            <a:spLocks noChangeArrowheads="1"/>
          </p:cNvSpPr>
          <p:nvPr/>
        </p:nvSpPr>
        <p:spPr bwMode="auto">
          <a:xfrm>
            <a:off x="4181023" y="3871006"/>
            <a:ext cx="80849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anose="020F0502020204030204" pitchFamily="34" charset="0"/>
              </a:rPr>
              <a:t>Frontend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anose="020F0502020204030204" pitchFamily="34" charset="0"/>
              </a:rPr>
              <a:t>Transport</a:t>
            </a:r>
            <a:endParaRPr kumimoji="0" lang="en-US" sz="24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11"/>
          <p:cNvSpPr>
            <a:spLocks noChangeArrowheads="1"/>
          </p:cNvSpPr>
          <p:nvPr/>
        </p:nvSpPr>
        <p:spPr bwMode="auto">
          <a:xfrm>
            <a:off x="6421438" y="1455738"/>
            <a:ext cx="1573213" cy="53165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12"/>
          <p:cNvSpPr>
            <a:spLocks noChangeArrowheads="1"/>
          </p:cNvSpPr>
          <p:nvPr/>
        </p:nvSpPr>
        <p:spPr bwMode="auto">
          <a:xfrm>
            <a:off x="6421438" y="1455738"/>
            <a:ext cx="1573213" cy="5316537"/>
          </a:xfrm>
          <a:prstGeom prst="rect">
            <a:avLst/>
          </a:pr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3"/>
          <p:cNvSpPr>
            <a:spLocks noChangeArrowheads="1"/>
          </p:cNvSpPr>
          <p:nvPr/>
        </p:nvSpPr>
        <p:spPr bwMode="auto">
          <a:xfrm>
            <a:off x="6892926" y="4014788"/>
            <a:ext cx="7973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anose="020F0502020204030204" pitchFamily="34" charset="0"/>
              </a:rPr>
              <a:t>Transport</a:t>
            </a:r>
            <a:endParaRPr kumimoji="0" lang="en-US" sz="2400" b="0" i="0" u="none" strike="noStrike" cap="none" normalizeH="0" baseline="0" dirty="0" smtClean="0">
              <a:ln>
                <a:noFill/>
              </a:ln>
              <a:solidFill>
                <a:schemeClr val="tx1"/>
              </a:solidFill>
              <a:effectLst/>
              <a:latin typeface="Arial" panose="020B0604020202020204" pitchFamily="34" charset="0"/>
            </a:endParaRPr>
          </a:p>
        </p:txBody>
      </p:sp>
      <p:sp>
        <p:nvSpPr>
          <p:cNvPr id="18" name="Line 17"/>
          <p:cNvSpPr>
            <a:spLocks noChangeShapeType="1"/>
          </p:cNvSpPr>
          <p:nvPr/>
        </p:nvSpPr>
        <p:spPr bwMode="auto">
          <a:xfrm>
            <a:off x="2852738" y="1500798"/>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p:nvSpPr>
        <p:spPr bwMode="auto">
          <a:xfrm>
            <a:off x="3709988" y="1451586"/>
            <a:ext cx="141288" cy="96837"/>
          </a:xfrm>
          <a:custGeom>
            <a:avLst/>
            <a:gdLst>
              <a:gd name="T0" fmla="*/ 0 w 89"/>
              <a:gd name="T1" fmla="*/ 0 h 61"/>
              <a:gd name="T2" fmla="*/ 89 w 89"/>
              <a:gd name="T3" fmla="*/ 31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1"/>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3233738" y="1434123"/>
            <a:ext cx="236538"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3238501" y="1435711"/>
            <a:ext cx="303213"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EHLO</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2" name="Line 21"/>
          <p:cNvSpPr>
            <a:spLocks noChangeShapeType="1"/>
          </p:cNvSpPr>
          <p:nvPr/>
        </p:nvSpPr>
        <p:spPr bwMode="auto">
          <a:xfrm>
            <a:off x="2982913" y="1684948"/>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p:cNvSpPr>
          <p:nvPr/>
        </p:nvSpPr>
        <p:spPr bwMode="auto">
          <a:xfrm>
            <a:off x="2852738" y="1637323"/>
            <a:ext cx="142875" cy="96837"/>
          </a:xfrm>
          <a:custGeom>
            <a:avLst/>
            <a:gdLst>
              <a:gd name="T0" fmla="*/ 90 w 90"/>
              <a:gd name="T1" fmla="*/ 61 h 61"/>
              <a:gd name="T2" fmla="*/ 0 w 90"/>
              <a:gd name="T3" fmla="*/ 30 h 61"/>
              <a:gd name="T4" fmla="*/ 90 w 90"/>
              <a:gd name="T5" fmla="*/ 0 h 61"/>
              <a:gd name="T6" fmla="*/ 90 w 90"/>
              <a:gd name="T7" fmla="*/ 61 h 61"/>
            </a:gdLst>
            <a:ahLst/>
            <a:cxnLst>
              <a:cxn ang="0">
                <a:pos x="T0" y="T1"/>
              </a:cxn>
              <a:cxn ang="0">
                <a:pos x="T2" y="T3"/>
              </a:cxn>
              <a:cxn ang="0">
                <a:pos x="T4" y="T5"/>
              </a:cxn>
              <a:cxn ang="0">
                <a:pos x="T6" y="T7"/>
              </a:cxn>
            </a:cxnLst>
            <a:rect l="0" t="0" r="r" b="b"/>
            <a:pathLst>
              <a:path w="90" h="61">
                <a:moveTo>
                  <a:pt x="90" y="61"/>
                </a:moveTo>
                <a:lnTo>
                  <a:pt x="0" y="30"/>
                </a:lnTo>
                <a:lnTo>
                  <a:pt x="90" y="0"/>
                </a:lnTo>
                <a:lnTo>
                  <a:pt x="90"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23"/>
          <p:cNvSpPr>
            <a:spLocks noChangeArrowheads="1"/>
          </p:cNvSpPr>
          <p:nvPr/>
        </p:nvSpPr>
        <p:spPr bwMode="auto">
          <a:xfrm>
            <a:off x="3195638" y="1619861"/>
            <a:ext cx="31432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24"/>
          <p:cNvSpPr>
            <a:spLocks noChangeArrowheads="1"/>
          </p:cNvSpPr>
          <p:nvPr/>
        </p:nvSpPr>
        <p:spPr bwMode="auto">
          <a:xfrm>
            <a:off x="3200401" y="1619861"/>
            <a:ext cx="25082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6" name="Rectangle 25"/>
          <p:cNvSpPr>
            <a:spLocks noChangeArrowheads="1"/>
          </p:cNvSpPr>
          <p:nvPr/>
        </p:nvSpPr>
        <p:spPr bwMode="auto">
          <a:xfrm>
            <a:off x="3387726" y="1619861"/>
            <a:ext cx="1920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7" name="Line 26"/>
          <p:cNvSpPr>
            <a:spLocks noChangeShapeType="1"/>
          </p:cNvSpPr>
          <p:nvPr/>
        </p:nvSpPr>
        <p:spPr bwMode="auto">
          <a:xfrm>
            <a:off x="2852738" y="1870686"/>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p:nvSpPr>
        <p:spPr bwMode="auto">
          <a:xfrm>
            <a:off x="3709988" y="1823061"/>
            <a:ext cx="141288" cy="96837"/>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28"/>
          <p:cNvSpPr>
            <a:spLocks noChangeArrowheads="1"/>
          </p:cNvSpPr>
          <p:nvPr/>
        </p:nvSpPr>
        <p:spPr bwMode="auto">
          <a:xfrm>
            <a:off x="3090863" y="1805598"/>
            <a:ext cx="522288"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3095626" y="1805598"/>
            <a:ext cx="5953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MAIL FROM</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1" name="Line 30"/>
          <p:cNvSpPr>
            <a:spLocks noChangeShapeType="1"/>
          </p:cNvSpPr>
          <p:nvPr/>
        </p:nvSpPr>
        <p:spPr bwMode="auto">
          <a:xfrm>
            <a:off x="2982913" y="2056423"/>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p:nvSpPr>
        <p:spPr bwMode="auto">
          <a:xfrm>
            <a:off x="2852738" y="2008798"/>
            <a:ext cx="142875" cy="96837"/>
          </a:xfrm>
          <a:custGeom>
            <a:avLst/>
            <a:gdLst>
              <a:gd name="T0" fmla="*/ 90 w 90"/>
              <a:gd name="T1" fmla="*/ 61 h 61"/>
              <a:gd name="T2" fmla="*/ 0 w 90"/>
              <a:gd name="T3" fmla="*/ 30 h 61"/>
              <a:gd name="T4" fmla="*/ 90 w 90"/>
              <a:gd name="T5" fmla="*/ 0 h 61"/>
              <a:gd name="T6" fmla="*/ 90 w 90"/>
              <a:gd name="T7" fmla="*/ 61 h 61"/>
            </a:gdLst>
            <a:ahLst/>
            <a:cxnLst>
              <a:cxn ang="0">
                <a:pos x="T0" y="T1"/>
              </a:cxn>
              <a:cxn ang="0">
                <a:pos x="T2" y="T3"/>
              </a:cxn>
              <a:cxn ang="0">
                <a:pos x="T4" y="T5"/>
              </a:cxn>
              <a:cxn ang="0">
                <a:pos x="T6" y="T7"/>
              </a:cxn>
            </a:cxnLst>
            <a:rect l="0" t="0" r="r" b="b"/>
            <a:pathLst>
              <a:path w="90" h="61">
                <a:moveTo>
                  <a:pt x="90" y="61"/>
                </a:moveTo>
                <a:lnTo>
                  <a:pt x="0" y="30"/>
                </a:lnTo>
                <a:lnTo>
                  <a:pt x="90" y="0"/>
                </a:lnTo>
                <a:lnTo>
                  <a:pt x="90"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Rectangle 32"/>
          <p:cNvSpPr>
            <a:spLocks noChangeArrowheads="1"/>
          </p:cNvSpPr>
          <p:nvPr/>
        </p:nvSpPr>
        <p:spPr bwMode="auto">
          <a:xfrm>
            <a:off x="3195638" y="1991336"/>
            <a:ext cx="31432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ectangle 33"/>
          <p:cNvSpPr>
            <a:spLocks noChangeArrowheads="1"/>
          </p:cNvSpPr>
          <p:nvPr/>
        </p:nvSpPr>
        <p:spPr bwMode="auto">
          <a:xfrm>
            <a:off x="3200401" y="1991336"/>
            <a:ext cx="25082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5" name="Rectangle 34"/>
          <p:cNvSpPr>
            <a:spLocks noChangeArrowheads="1"/>
          </p:cNvSpPr>
          <p:nvPr/>
        </p:nvSpPr>
        <p:spPr bwMode="auto">
          <a:xfrm>
            <a:off x="3387726" y="1991336"/>
            <a:ext cx="1920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6" name="Line 35"/>
          <p:cNvSpPr>
            <a:spLocks noChangeShapeType="1"/>
          </p:cNvSpPr>
          <p:nvPr/>
        </p:nvSpPr>
        <p:spPr bwMode="auto">
          <a:xfrm>
            <a:off x="2852738" y="2242161"/>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36"/>
          <p:cNvSpPr>
            <a:spLocks/>
          </p:cNvSpPr>
          <p:nvPr/>
        </p:nvSpPr>
        <p:spPr bwMode="auto">
          <a:xfrm>
            <a:off x="3709988" y="2194536"/>
            <a:ext cx="141288" cy="96837"/>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Rectangle 37"/>
          <p:cNvSpPr>
            <a:spLocks noChangeArrowheads="1"/>
          </p:cNvSpPr>
          <p:nvPr/>
        </p:nvSpPr>
        <p:spPr bwMode="auto">
          <a:xfrm>
            <a:off x="3167063" y="2177073"/>
            <a:ext cx="37147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38"/>
          <p:cNvSpPr>
            <a:spLocks noChangeArrowheads="1"/>
          </p:cNvSpPr>
          <p:nvPr/>
        </p:nvSpPr>
        <p:spPr bwMode="auto">
          <a:xfrm>
            <a:off x="3171826" y="2177073"/>
            <a:ext cx="4429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RCPT TO</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40" name="Line 39"/>
          <p:cNvSpPr>
            <a:spLocks noChangeShapeType="1"/>
          </p:cNvSpPr>
          <p:nvPr/>
        </p:nvSpPr>
        <p:spPr bwMode="auto">
          <a:xfrm>
            <a:off x="2982913" y="2427898"/>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40"/>
          <p:cNvSpPr>
            <a:spLocks/>
          </p:cNvSpPr>
          <p:nvPr/>
        </p:nvSpPr>
        <p:spPr bwMode="auto">
          <a:xfrm>
            <a:off x="2852738" y="2378686"/>
            <a:ext cx="142875" cy="98425"/>
          </a:xfrm>
          <a:custGeom>
            <a:avLst/>
            <a:gdLst>
              <a:gd name="T0" fmla="*/ 90 w 90"/>
              <a:gd name="T1" fmla="*/ 62 h 62"/>
              <a:gd name="T2" fmla="*/ 0 w 90"/>
              <a:gd name="T3" fmla="*/ 31 h 62"/>
              <a:gd name="T4" fmla="*/ 90 w 90"/>
              <a:gd name="T5" fmla="*/ 0 h 62"/>
              <a:gd name="T6" fmla="*/ 90 w 90"/>
              <a:gd name="T7" fmla="*/ 62 h 62"/>
            </a:gdLst>
            <a:ahLst/>
            <a:cxnLst>
              <a:cxn ang="0">
                <a:pos x="T0" y="T1"/>
              </a:cxn>
              <a:cxn ang="0">
                <a:pos x="T2" y="T3"/>
              </a:cxn>
              <a:cxn ang="0">
                <a:pos x="T4" y="T5"/>
              </a:cxn>
              <a:cxn ang="0">
                <a:pos x="T6" y="T7"/>
              </a:cxn>
            </a:cxnLst>
            <a:rect l="0" t="0" r="r" b="b"/>
            <a:pathLst>
              <a:path w="90" h="62">
                <a:moveTo>
                  <a:pt x="90" y="62"/>
                </a:moveTo>
                <a:lnTo>
                  <a:pt x="0" y="31"/>
                </a:lnTo>
                <a:lnTo>
                  <a:pt x="90" y="0"/>
                </a:lnTo>
                <a:lnTo>
                  <a:pt x="90"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41"/>
          <p:cNvSpPr>
            <a:spLocks noChangeArrowheads="1"/>
          </p:cNvSpPr>
          <p:nvPr/>
        </p:nvSpPr>
        <p:spPr bwMode="auto">
          <a:xfrm>
            <a:off x="3195638" y="2361223"/>
            <a:ext cx="314325" cy="133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42"/>
          <p:cNvSpPr>
            <a:spLocks noChangeArrowheads="1"/>
          </p:cNvSpPr>
          <p:nvPr/>
        </p:nvSpPr>
        <p:spPr bwMode="auto">
          <a:xfrm>
            <a:off x="3200401" y="2362811"/>
            <a:ext cx="25082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44" name="Rectangle 43"/>
          <p:cNvSpPr>
            <a:spLocks noChangeArrowheads="1"/>
          </p:cNvSpPr>
          <p:nvPr/>
        </p:nvSpPr>
        <p:spPr bwMode="auto">
          <a:xfrm>
            <a:off x="3387726" y="2362811"/>
            <a:ext cx="1920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45" name="Line 44"/>
          <p:cNvSpPr>
            <a:spLocks noChangeShapeType="1"/>
          </p:cNvSpPr>
          <p:nvPr/>
        </p:nvSpPr>
        <p:spPr bwMode="auto">
          <a:xfrm>
            <a:off x="2852738" y="2613636"/>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45"/>
          <p:cNvSpPr>
            <a:spLocks/>
          </p:cNvSpPr>
          <p:nvPr/>
        </p:nvSpPr>
        <p:spPr bwMode="auto">
          <a:xfrm>
            <a:off x="3709988" y="2564423"/>
            <a:ext cx="141288" cy="96837"/>
          </a:xfrm>
          <a:custGeom>
            <a:avLst/>
            <a:gdLst>
              <a:gd name="T0" fmla="*/ 0 w 89"/>
              <a:gd name="T1" fmla="*/ 0 h 61"/>
              <a:gd name="T2" fmla="*/ 89 w 89"/>
              <a:gd name="T3" fmla="*/ 31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1"/>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46"/>
          <p:cNvSpPr>
            <a:spLocks noChangeArrowheads="1"/>
          </p:cNvSpPr>
          <p:nvPr/>
        </p:nvSpPr>
        <p:spPr bwMode="auto">
          <a:xfrm>
            <a:off x="3230563" y="2546961"/>
            <a:ext cx="242888"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47"/>
          <p:cNvSpPr>
            <a:spLocks noChangeArrowheads="1"/>
          </p:cNvSpPr>
          <p:nvPr/>
        </p:nvSpPr>
        <p:spPr bwMode="auto">
          <a:xfrm>
            <a:off x="3235326" y="2548548"/>
            <a:ext cx="312738"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DATA</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49" name="Line 48"/>
          <p:cNvSpPr>
            <a:spLocks noChangeShapeType="1"/>
          </p:cNvSpPr>
          <p:nvPr/>
        </p:nvSpPr>
        <p:spPr bwMode="auto">
          <a:xfrm>
            <a:off x="5554663" y="2601031"/>
            <a:ext cx="738188"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49"/>
          <p:cNvSpPr>
            <a:spLocks/>
          </p:cNvSpPr>
          <p:nvPr/>
        </p:nvSpPr>
        <p:spPr bwMode="auto">
          <a:xfrm>
            <a:off x="5424488" y="2553406"/>
            <a:ext cx="141288" cy="96837"/>
          </a:xfrm>
          <a:custGeom>
            <a:avLst/>
            <a:gdLst>
              <a:gd name="T0" fmla="*/ 89 w 89"/>
              <a:gd name="T1" fmla="*/ 61 h 61"/>
              <a:gd name="T2" fmla="*/ 0 w 89"/>
              <a:gd name="T3" fmla="*/ 30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0"/>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50"/>
          <p:cNvSpPr>
            <a:spLocks/>
          </p:cNvSpPr>
          <p:nvPr/>
        </p:nvSpPr>
        <p:spPr bwMode="auto">
          <a:xfrm>
            <a:off x="6280151" y="2553406"/>
            <a:ext cx="141288" cy="96837"/>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Rectangle 51"/>
          <p:cNvSpPr>
            <a:spLocks noChangeArrowheads="1"/>
          </p:cNvSpPr>
          <p:nvPr/>
        </p:nvSpPr>
        <p:spPr bwMode="auto">
          <a:xfrm>
            <a:off x="5641976" y="2535943"/>
            <a:ext cx="56197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Rectangle 52"/>
          <p:cNvSpPr>
            <a:spLocks noChangeArrowheads="1"/>
          </p:cNvSpPr>
          <p:nvPr/>
        </p:nvSpPr>
        <p:spPr bwMode="auto">
          <a:xfrm>
            <a:off x="5646738" y="2539118"/>
            <a:ext cx="90488"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54" name="Rectangle 53"/>
          <p:cNvSpPr>
            <a:spLocks noChangeArrowheads="1"/>
          </p:cNvSpPr>
          <p:nvPr/>
        </p:nvSpPr>
        <p:spPr bwMode="auto">
          <a:xfrm>
            <a:off x="5680076" y="2539118"/>
            <a:ext cx="574675"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TLS Session</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55" name="Rectangle 54"/>
          <p:cNvSpPr>
            <a:spLocks noChangeArrowheads="1"/>
          </p:cNvSpPr>
          <p:nvPr/>
        </p:nvSpPr>
        <p:spPr bwMode="auto">
          <a:xfrm>
            <a:off x="6176963" y="2539118"/>
            <a:ext cx="90488"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56" name="Line 55"/>
          <p:cNvSpPr>
            <a:spLocks noChangeShapeType="1"/>
          </p:cNvSpPr>
          <p:nvPr/>
        </p:nvSpPr>
        <p:spPr bwMode="auto">
          <a:xfrm>
            <a:off x="5424488" y="2765504"/>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56"/>
          <p:cNvSpPr>
            <a:spLocks/>
          </p:cNvSpPr>
          <p:nvPr/>
        </p:nvSpPr>
        <p:spPr bwMode="auto">
          <a:xfrm>
            <a:off x="6280151" y="2717879"/>
            <a:ext cx="141288" cy="96837"/>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57"/>
          <p:cNvSpPr>
            <a:spLocks noChangeArrowheads="1"/>
          </p:cNvSpPr>
          <p:nvPr/>
        </p:nvSpPr>
        <p:spPr bwMode="auto">
          <a:xfrm>
            <a:off x="5805488" y="2700417"/>
            <a:ext cx="236538"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58"/>
          <p:cNvSpPr>
            <a:spLocks noChangeArrowheads="1"/>
          </p:cNvSpPr>
          <p:nvPr/>
        </p:nvSpPr>
        <p:spPr bwMode="auto">
          <a:xfrm>
            <a:off x="5810251" y="2700417"/>
            <a:ext cx="30162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EHLO</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60" name="Line 59"/>
          <p:cNvSpPr>
            <a:spLocks noChangeShapeType="1"/>
          </p:cNvSpPr>
          <p:nvPr/>
        </p:nvSpPr>
        <p:spPr bwMode="auto">
          <a:xfrm flipV="1">
            <a:off x="5432425" y="3272920"/>
            <a:ext cx="847726" cy="792"/>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60"/>
          <p:cNvSpPr>
            <a:spLocks/>
          </p:cNvSpPr>
          <p:nvPr/>
        </p:nvSpPr>
        <p:spPr bwMode="auto">
          <a:xfrm>
            <a:off x="6280151" y="3222121"/>
            <a:ext cx="141288" cy="96837"/>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61"/>
          <p:cNvSpPr>
            <a:spLocks noChangeArrowheads="1"/>
          </p:cNvSpPr>
          <p:nvPr/>
        </p:nvSpPr>
        <p:spPr bwMode="auto">
          <a:xfrm>
            <a:off x="5613401" y="3204658"/>
            <a:ext cx="620713"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62"/>
          <p:cNvSpPr>
            <a:spLocks noChangeArrowheads="1"/>
          </p:cNvSpPr>
          <p:nvPr/>
        </p:nvSpPr>
        <p:spPr bwMode="auto">
          <a:xfrm>
            <a:off x="5558906" y="3197422"/>
            <a:ext cx="69532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FF0000"/>
                </a:solidFill>
                <a:effectLst/>
                <a:latin typeface="Calibri" panose="020F0502020204030204" pitchFamily="34" charset="0"/>
              </a:rPr>
              <a:t>XPROXYFROM</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64" name="Line 63"/>
          <p:cNvSpPr>
            <a:spLocks noChangeShapeType="1"/>
          </p:cNvSpPr>
          <p:nvPr/>
        </p:nvSpPr>
        <p:spPr bwMode="auto">
          <a:xfrm>
            <a:off x="5424488" y="3587276"/>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64"/>
          <p:cNvSpPr>
            <a:spLocks/>
          </p:cNvSpPr>
          <p:nvPr/>
        </p:nvSpPr>
        <p:spPr bwMode="auto">
          <a:xfrm>
            <a:off x="6280151" y="3539651"/>
            <a:ext cx="141288" cy="96837"/>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65"/>
          <p:cNvSpPr>
            <a:spLocks noChangeArrowheads="1"/>
          </p:cNvSpPr>
          <p:nvPr/>
        </p:nvSpPr>
        <p:spPr bwMode="auto">
          <a:xfrm>
            <a:off x="5662613" y="3522189"/>
            <a:ext cx="520700"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66"/>
          <p:cNvSpPr>
            <a:spLocks noChangeArrowheads="1"/>
          </p:cNvSpPr>
          <p:nvPr/>
        </p:nvSpPr>
        <p:spPr bwMode="auto">
          <a:xfrm>
            <a:off x="5667376" y="3525364"/>
            <a:ext cx="595313"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MAIL FROM</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68" name="Line 67"/>
          <p:cNvSpPr>
            <a:spLocks noChangeShapeType="1"/>
          </p:cNvSpPr>
          <p:nvPr/>
        </p:nvSpPr>
        <p:spPr bwMode="auto">
          <a:xfrm>
            <a:off x="5554663" y="3773014"/>
            <a:ext cx="866775"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Freeform 68"/>
          <p:cNvSpPr>
            <a:spLocks/>
          </p:cNvSpPr>
          <p:nvPr/>
        </p:nvSpPr>
        <p:spPr bwMode="auto">
          <a:xfrm>
            <a:off x="5424488" y="3725389"/>
            <a:ext cx="141288" cy="96837"/>
          </a:xfrm>
          <a:custGeom>
            <a:avLst/>
            <a:gdLst>
              <a:gd name="T0" fmla="*/ 89 w 89"/>
              <a:gd name="T1" fmla="*/ 61 h 61"/>
              <a:gd name="T2" fmla="*/ 0 w 89"/>
              <a:gd name="T3" fmla="*/ 30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0"/>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69"/>
          <p:cNvSpPr>
            <a:spLocks noChangeArrowheads="1"/>
          </p:cNvSpPr>
          <p:nvPr/>
        </p:nvSpPr>
        <p:spPr bwMode="auto">
          <a:xfrm>
            <a:off x="5765801" y="3707926"/>
            <a:ext cx="31432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Rectangle 70"/>
          <p:cNvSpPr>
            <a:spLocks noChangeArrowheads="1"/>
          </p:cNvSpPr>
          <p:nvPr/>
        </p:nvSpPr>
        <p:spPr bwMode="auto">
          <a:xfrm>
            <a:off x="5770563" y="3707926"/>
            <a:ext cx="2524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72" name="Rectangle 71"/>
          <p:cNvSpPr>
            <a:spLocks noChangeArrowheads="1"/>
          </p:cNvSpPr>
          <p:nvPr/>
        </p:nvSpPr>
        <p:spPr bwMode="auto">
          <a:xfrm>
            <a:off x="5957888" y="3707926"/>
            <a:ext cx="1920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73" name="Line 72"/>
          <p:cNvSpPr>
            <a:spLocks noChangeShapeType="1"/>
          </p:cNvSpPr>
          <p:nvPr/>
        </p:nvSpPr>
        <p:spPr bwMode="auto">
          <a:xfrm>
            <a:off x="5424488" y="3958751"/>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Freeform 73"/>
          <p:cNvSpPr>
            <a:spLocks/>
          </p:cNvSpPr>
          <p:nvPr/>
        </p:nvSpPr>
        <p:spPr bwMode="auto">
          <a:xfrm>
            <a:off x="6280151" y="3911126"/>
            <a:ext cx="141288" cy="96837"/>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Rectangle 74"/>
          <p:cNvSpPr>
            <a:spLocks noChangeArrowheads="1"/>
          </p:cNvSpPr>
          <p:nvPr/>
        </p:nvSpPr>
        <p:spPr bwMode="auto">
          <a:xfrm>
            <a:off x="5737226" y="3893664"/>
            <a:ext cx="37147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Rectangle 75"/>
          <p:cNvSpPr>
            <a:spLocks noChangeArrowheads="1"/>
          </p:cNvSpPr>
          <p:nvPr/>
        </p:nvSpPr>
        <p:spPr bwMode="auto">
          <a:xfrm>
            <a:off x="5741988" y="3893664"/>
            <a:ext cx="4445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RCPT TO</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77" name="Line 76"/>
          <p:cNvSpPr>
            <a:spLocks noChangeShapeType="1"/>
          </p:cNvSpPr>
          <p:nvPr/>
        </p:nvSpPr>
        <p:spPr bwMode="auto">
          <a:xfrm>
            <a:off x="5554663" y="4144489"/>
            <a:ext cx="866775"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77"/>
          <p:cNvSpPr>
            <a:spLocks/>
          </p:cNvSpPr>
          <p:nvPr/>
        </p:nvSpPr>
        <p:spPr bwMode="auto">
          <a:xfrm>
            <a:off x="5424488" y="4096864"/>
            <a:ext cx="141288" cy="96837"/>
          </a:xfrm>
          <a:custGeom>
            <a:avLst/>
            <a:gdLst>
              <a:gd name="T0" fmla="*/ 89 w 89"/>
              <a:gd name="T1" fmla="*/ 61 h 61"/>
              <a:gd name="T2" fmla="*/ 0 w 89"/>
              <a:gd name="T3" fmla="*/ 30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0"/>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78"/>
          <p:cNvSpPr>
            <a:spLocks noChangeArrowheads="1"/>
          </p:cNvSpPr>
          <p:nvPr/>
        </p:nvSpPr>
        <p:spPr bwMode="auto">
          <a:xfrm>
            <a:off x="5765801" y="4079401"/>
            <a:ext cx="31432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79"/>
          <p:cNvSpPr>
            <a:spLocks noChangeArrowheads="1"/>
          </p:cNvSpPr>
          <p:nvPr/>
        </p:nvSpPr>
        <p:spPr bwMode="auto">
          <a:xfrm>
            <a:off x="5770563" y="4079401"/>
            <a:ext cx="2524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81" name="Rectangle 80"/>
          <p:cNvSpPr>
            <a:spLocks noChangeArrowheads="1"/>
          </p:cNvSpPr>
          <p:nvPr/>
        </p:nvSpPr>
        <p:spPr bwMode="auto">
          <a:xfrm>
            <a:off x="5957888" y="4079401"/>
            <a:ext cx="1920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82" name="Line 81"/>
          <p:cNvSpPr>
            <a:spLocks noChangeShapeType="1"/>
          </p:cNvSpPr>
          <p:nvPr/>
        </p:nvSpPr>
        <p:spPr bwMode="auto">
          <a:xfrm>
            <a:off x="5424488" y="4330226"/>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82"/>
          <p:cNvSpPr>
            <a:spLocks/>
          </p:cNvSpPr>
          <p:nvPr/>
        </p:nvSpPr>
        <p:spPr bwMode="auto">
          <a:xfrm>
            <a:off x="6280151" y="4281014"/>
            <a:ext cx="141288" cy="98425"/>
          </a:xfrm>
          <a:custGeom>
            <a:avLst/>
            <a:gdLst>
              <a:gd name="T0" fmla="*/ 0 w 89"/>
              <a:gd name="T1" fmla="*/ 0 h 62"/>
              <a:gd name="T2" fmla="*/ 89 w 89"/>
              <a:gd name="T3" fmla="*/ 31 h 62"/>
              <a:gd name="T4" fmla="*/ 0 w 89"/>
              <a:gd name="T5" fmla="*/ 62 h 62"/>
              <a:gd name="T6" fmla="*/ 0 w 89"/>
              <a:gd name="T7" fmla="*/ 0 h 62"/>
            </a:gdLst>
            <a:ahLst/>
            <a:cxnLst>
              <a:cxn ang="0">
                <a:pos x="T0" y="T1"/>
              </a:cxn>
              <a:cxn ang="0">
                <a:pos x="T2" y="T3"/>
              </a:cxn>
              <a:cxn ang="0">
                <a:pos x="T4" y="T5"/>
              </a:cxn>
              <a:cxn ang="0">
                <a:pos x="T6" y="T7"/>
              </a:cxn>
            </a:cxnLst>
            <a:rect l="0" t="0" r="r" b="b"/>
            <a:pathLst>
              <a:path w="89" h="62">
                <a:moveTo>
                  <a:pt x="0" y="0"/>
                </a:moveTo>
                <a:lnTo>
                  <a:pt x="89" y="31"/>
                </a:lnTo>
                <a:lnTo>
                  <a:pt x="0" y="6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83"/>
          <p:cNvSpPr>
            <a:spLocks noChangeArrowheads="1"/>
          </p:cNvSpPr>
          <p:nvPr/>
        </p:nvSpPr>
        <p:spPr bwMode="auto">
          <a:xfrm>
            <a:off x="5802313" y="4263551"/>
            <a:ext cx="242888" cy="133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Rectangle 84"/>
          <p:cNvSpPr>
            <a:spLocks noChangeArrowheads="1"/>
          </p:cNvSpPr>
          <p:nvPr/>
        </p:nvSpPr>
        <p:spPr bwMode="auto">
          <a:xfrm>
            <a:off x="5807076" y="4265139"/>
            <a:ext cx="31115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DATA</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86" name="Line 85"/>
          <p:cNvSpPr>
            <a:spLocks noChangeShapeType="1"/>
          </p:cNvSpPr>
          <p:nvPr/>
        </p:nvSpPr>
        <p:spPr bwMode="auto">
          <a:xfrm>
            <a:off x="5554663" y="4504851"/>
            <a:ext cx="866775"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86"/>
          <p:cNvSpPr>
            <a:spLocks/>
          </p:cNvSpPr>
          <p:nvPr/>
        </p:nvSpPr>
        <p:spPr bwMode="auto">
          <a:xfrm>
            <a:off x="5424488" y="4457226"/>
            <a:ext cx="141288" cy="96837"/>
          </a:xfrm>
          <a:custGeom>
            <a:avLst/>
            <a:gdLst>
              <a:gd name="T0" fmla="*/ 89 w 89"/>
              <a:gd name="T1" fmla="*/ 61 h 61"/>
              <a:gd name="T2" fmla="*/ 0 w 89"/>
              <a:gd name="T3" fmla="*/ 30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0"/>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Rectangle 87"/>
          <p:cNvSpPr>
            <a:spLocks noChangeArrowheads="1"/>
          </p:cNvSpPr>
          <p:nvPr/>
        </p:nvSpPr>
        <p:spPr bwMode="auto">
          <a:xfrm>
            <a:off x="5765801" y="4439764"/>
            <a:ext cx="31432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Rectangle 88"/>
          <p:cNvSpPr>
            <a:spLocks noChangeArrowheads="1"/>
          </p:cNvSpPr>
          <p:nvPr/>
        </p:nvSpPr>
        <p:spPr bwMode="auto">
          <a:xfrm>
            <a:off x="5770563" y="4439764"/>
            <a:ext cx="2524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90" name="Rectangle 89"/>
          <p:cNvSpPr>
            <a:spLocks noChangeArrowheads="1"/>
          </p:cNvSpPr>
          <p:nvPr/>
        </p:nvSpPr>
        <p:spPr bwMode="auto">
          <a:xfrm>
            <a:off x="5957888" y="4439764"/>
            <a:ext cx="1920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92" name="Freeform 91"/>
          <p:cNvSpPr>
            <a:spLocks/>
          </p:cNvSpPr>
          <p:nvPr/>
        </p:nvSpPr>
        <p:spPr bwMode="auto">
          <a:xfrm>
            <a:off x="5432425" y="3061634"/>
            <a:ext cx="63333" cy="70596"/>
          </a:xfrm>
          <a:custGeom>
            <a:avLst/>
            <a:gdLst>
              <a:gd name="T0" fmla="*/ 89 w 89"/>
              <a:gd name="T1" fmla="*/ 61 h 61"/>
              <a:gd name="T2" fmla="*/ 0 w 89"/>
              <a:gd name="T3" fmla="*/ 30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0"/>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92"/>
          <p:cNvSpPr>
            <a:spLocks/>
          </p:cNvSpPr>
          <p:nvPr/>
        </p:nvSpPr>
        <p:spPr bwMode="auto">
          <a:xfrm>
            <a:off x="6343227" y="3055231"/>
            <a:ext cx="84740" cy="87012"/>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Rectangle 93"/>
          <p:cNvSpPr>
            <a:spLocks noChangeArrowheads="1"/>
          </p:cNvSpPr>
          <p:nvPr/>
        </p:nvSpPr>
        <p:spPr bwMode="auto">
          <a:xfrm>
            <a:off x="5496252" y="3022637"/>
            <a:ext cx="85760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sz="900" dirty="0">
                <a:solidFill>
                  <a:srgbClr val="000000"/>
                </a:solidFill>
                <a:latin typeface="Calibri" panose="020F0502020204030204" pitchFamily="34" charset="0"/>
              </a:rPr>
              <a:t>(</a:t>
            </a:r>
            <a:r>
              <a:rPr lang="en-US" sz="900" dirty="0" smtClean="0">
                <a:solidFill>
                  <a:srgbClr val="000000"/>
                </a:solidFill>
                <a:latin typeface="Calibri" panose="020F0502020204030204" pitchFamily="34" charset="0"/>
              </a:rPr>
              <a:t>EXCHANGEAUTH)</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96" name="Line 67"/>
          <p:cNvSpPr>
            <a:spLocks noChangeShapeType="1"/>
          </p:cNvSpPr>
          <p:nvPr/>
        </p:nvSpPr>
        <p:spPr bwMode="auto">
          <a:xfrm>
            <a:off x="5554663" y="2927459"/>
            <a:ext cx="866775"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Freeform 96"/>
          <p:cNvSpPr>
            <a:spLocks/>
          </p:cNvSpPr>
          <p:nvPr/>
        </p:nvSpPr>
        <p:spPr bwMode="auto">
          <a:xfrm>
            <a:off x="5424488" y="2879834"/>
            <a:ext cx="141288" cy="96837"/>
          </a:xfrm>
          <a:custGeom>
            <a:avLst/>
            <a:gdLst>
              <a:gd name="T0" fmla="*/ 89 w 89"/>
              <a:gd name="T1" fmla="*/ 61 h 61"/>
              <a:gd name="T2" fmla="*/ 0 w 89"/>
              <a:gd name="T3" fmla="*/ 30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0"/>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Rectangle 97"/>
          <p:cNvSpPr>
            <a:spLocks noChangeArrowheads="1"/>
          </p:cNvSpPr>
          <p:nvPr/>
        </p:nvSpPr>
        <p:spPr bwMode="auto">
          <a:xfrm>
            <a:off x="5765801" y="2862371"/>
            <a:ext cx="31432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Rectangle 98"/>
          <p:cNvSpPr>
            <a:spLocks noChangeArrowheads="1"/>
          </p:cNvSpPr>
          <p:nvPr/>
        </p:nvSpPr>
        <p:spPr bwMode="auto">
          <a:xfrm>
            <a:off x="5770563" y="2862371"/>
            <a:ext cx="2524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00" name="Rectangle 99"/>
          <p:cNvSpPr>
            <a:spLocks noChangeArrowheads="1"/>
          </p:cNvSpPr>
          <p:nvPr/>
        </p:nvSpPr>
        <p:spPr bwMode="auto">
          <a:xfrm>
            <a:off x="5957888" y="2862371"/>
            <a:ext cx="1920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06" name="Line 67"/>
          <p:cNvSpPr>
            <a:spLocks noChangeShapeType="1"/>
          </p:cNvSpPr>
          <p:nvPr/>
        </p:nvSpPr>
        <p:spPr bwMode="auto">
          <a:xfrm>
            <a:off x="5554663" y="3416828"/>
            <a:ext cx="866775"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Freeform 106"/>
          <p:cNvSpPr>
            <a:spLocks/>
          </p:cNvSpPr>
          <p:nvPr/>
        </p:nvSpPr>
        <p:spPr bwMode="auto">
          <a:xfrm>
            <a:off x="5424488" y="3369203"/>
            <a:ext cx="141288" cy="96837"/>
          </a:xfrm>
          <a:custGeom>
            <a:avLst/>
            <a:gdLst>
              <a:gd name="T0" fmla="*/ 89 w 89"/>
              <a:gd name="T1" fmla="*/ 61 h 61"/>
              <a:gd name="T2" fmla="*/ 0 w 89"/>
              <a:gd name="T3" fmla="*/ 30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0"/>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Rectangle 107"/>
          <p:cNvSpPr>
            <a:spLocks noChangeArrowheads="1"/>
          </p:cNvSpPr>
          <p:nvPr/>
        </p:nvSpPr>
        <p:spPr bwMode="auto">
          <a:xfrm>
            <a:off x="5765801" y="3351740"/>
            <a:ext cx="31432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Rectangle 108"/>
          <p:cNvSpPr>
            <a:spLocks noChangeArrowheads="1"/>
          </p:cNvSpPr>
          <p:nvPr/>
        </p:nvSpPr>
        <p:spPr bwMode="auto">
          <a:xfrm>
            <a:off x="5770563" y="3351740"/>
            <a:ext cx="2244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alibri" panose="020F0502020204030204" pitchFamily="34" charset="0"/>
              </a:rPr>
              <a:t>250  </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110" name="Rectangle 109"/>
          <p:cNvSpPr>
            <a:spLocks noChangeArrowheads="1"/>
          </p:cNvSpPr>
          <p:nvPr/>
        </p:nvSpPr>
        <p:spPr bwMode="auto">
          <a:xfrm>
            <a:off x="5957888" y="3351740"/>
            <a:ext cx="1920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01" name="Line 90"/>
          <p:cNvSpPr>
            <a:spLocks noChangeShapeType="1"/>
          </p:cNvSpPr>
          <p:nvPr/>
        </p:nvSpPr>
        <p:spPr bwMode="auto">
          <a:xfrm>
            <a:off x="2982913" y="4575662"/>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Freeform 101"/>
          <p:cNvSpPr>
            <a:spLocks/>
          </p:cNvSpPr>
          <p:nvPr/>
        </p:nvSpPr>
        <p:spPr bwMode="auto">
          <a:xfrm>
            <a:off x="2852738" y="4528037"/>
            <a:ext cx="142875" cy="96837"/>
          </a:xfrm>
          <a:custGeom>
            <a:avLst/>
            <a:gdLst>
              <a:gd name="T0" fmla="*/ 90 w 90"/>
              <a:gd name="T1" fmla="*/ 61 h 61"/>
              <a:gd name="T2" fmla="*/ 0 w 90"/>
              <a:gd name="T3" fmla="*/ 30 h 61"/>
              <a:gd name="T4" fmla="*/ 90 w 90"/>
              <a:gd name="T5" fmla="*/ 0 h 61"/>
              <a:gd name="T6" fmla="*/ 90 w 90"/>
              <a:gd name="T7" fmla="*/ 61 h 61"/>
            </a:gdLst>
            <a:ahLst/>
            <a:cxnLst>
              <a:cxn ang="0">
                <a:pos x="T0" y="T1"/>
              </a:cxn>
              <a:cxn ang="0">
                <a:pos x="T2" y="T3"/>
              </a:cxn>
              <a:cxn ang="0">
                <a:pos x="T4" y="T5"/>
              </a:cxn>
              <a:cxn ang="0">
                <a:pos x="T6" y="T7"/>
              </a:cxn>
            </a:cxnLst>
            <a:rect l="0" t="0" r="r" b="b"/>
            <a:pathLst>
              <a:path w="90" h="61">
                <a:moveTo>
                  <a:pt x="90" y="61"/>
                </a:moveTo>
                <a:lnTo>
                  <a:pt x="0" y="30"/>
                </a:lnTo>
                <a:lnTo>
                  <a:pt x="90" y="0"/>
                </a:lnTo>
                <a:lnTo>
                  <a:pt x="90"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Rectangle 102"/>
          <p:cNvSpPr>
            <a:spLocks noChangeArrowheads="1"/>
          </p:cNvSpPr>
          <p:nvPr/>
        </p:nvSpPr>
        <p:spPr bwMode="auto">
          <a:xfrm>
            <a:off x="3195638" y="4510575"/>
            <a:ext cx="31432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Rectangle 103"/>
          <p:cNvSpPr>
            <a:spLocks noChangeArrowheads="1"/>
          </p:cNvSpPr>
          <p:nvPr/>
        </p:nvSpPr>
        <p:spPr bwMode="auto">
          <a:xfrm>
            <a:off x="3200401" y="4510575"/>
            <a:ext cx="25082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05" name="Rectangle 104"/>
          <p:cNvSpPr>
            <a:spLocks noChangeArrowheads="1"/>
          </p:cNvSpPr>
          <p:nvPr/>
        </p:nvSpPr>
        <p:spPr bwMode="auto">
          <a:xfrm>
            <a:off x="3387726" y="4510575"/>
            <a:ext cx="1920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11" name="Line 95"/>
          <p:cNvSpPr>
            <a:spLocks noChangeShapeType="1"/>
          </p:cNvSpPr>
          <p:nvPr/>
        </p:nvSpPr>
        <p:spPr bwMode="auto">
          <a:xfrm>
            <a:off x="2852738" y="4740762"/>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Freeform 111"/>
          <p:cNvSpPr>
            <a:spLocks/>
          </p:cNvSpPr>
          <p:nvPr/>
        </p:nvSpPr>
        <p:spPr bwMode="auto">
          <a:xfrm>
            <a:off x="3709988" y="4693137"/>
            <a:ext cx="141288" cy="96837"/>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Rectangle 112"/>
          <p:cNvSpPr>
            <a:spLocks noChangeArrowheads="1"/>
          </p:cNvSpPr>
          <p:nvPr/>
        </p:nvSpPr>
        <p:spPr bwMode="auto">
          <a:xfrm>
            <a:off x="3241676" y="4675675"/>
            <a:ext cx="220663"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Rectangle 113"/>
          <p:cNvSpPr>
            <a:spLocks noChangeArrowheads="1"/>
          </p:cNvSpPr>
          <p:nvPr/>
        </p:nvSpPr>
        <p:spPr bwMode="auto">
          <a:xfrm>
            <a:off x="3246438" y="4675675"/>
            <a:ext cx="2921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QUIT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15" name="Line 99"/>
          <p:cNvSpPr>
            <a:spLocks noChangeShapeType="1"/>
          </p:cNvSpPr>
          <p:nvPr/>
        </p:nvSpPr>
        <p:spPr bwMode="auto">
          <a:xfrm>
            <a:off x="5424488" y="4752446"/>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6280151" y="4703233"/>
            <a:ext cx="141288" cy="98425"/>
          </a:xfrm>
          <a:custGeom>
            <a:avLst/>
            <a:gdLst>
              <a:gd name="T0" fmla="*/ 0 w 89"/>
              <a:gd name="T1" fmla="*/ 0 h 62"/>
              <a:gd name="T2" fmla="*/ 89 w 89"/>
              <a:gd name="T3" fmla="*/ 31 h 62"/>
              <a:gd name="T4" fmla="*/ 0 w 89"/>
              <a:gd name="T5" fmla="*/ 62 h 62"/>
              <a:gd name="T6" fmla="*/ 0 w 89"/>
              <a:gd name="T7" fmla="*/ 0 h 62"/>
            </a:gdLst>
            <a:ahLst/>
            <a:cxnLst>
              <a:cxn ang="0">
                <a:pos x="T0" y="T1"/>
              </a:cxn>
              <a:cxn ang="0">
                <a:pos x="T2" y="T3"/>
              </a:cxn>
              <a:cxn ang="0">
                <a:pos x="T4" y="T5"/>
              </a:cxn>
              <a:cxn ang="0">
                <a:pos x="T6" y="T7"/>
              </a:cxn>
            </a:cxnLst>
            <a:rect l="0" t="0" r="r" b="b"/>
            <a:pathLst>
              <a:path w="89" h="62">
                <a:moveTo>
                  <a:pt x="0" y="0"/>
                </a:moveTo>
                <a:lnTo>
                  <a:pt x="89" y="31"/>
                </a:lnTo>
                <a:lnTo>
                  <a:pt x="0" y="6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Rectangle 116"/>
          <p:cNvSpPr>
            <a:spLocks noChangeArrowheads="1"/>
          </p:cNvSpPr>
          <p:nvPr/>
        </p:nvSpPr>
        <p:spPr bwMode="auto">
          <a:xfrm>
            <a:off x="5813426" y="4687358"/>
            <a:ext cx="220663"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Rectangle 117"/>
          <p:cNvSpPr>
            <a:spLocks noChangeArrowheads="1"/>
          </p:cNvSpPr>
          <p:nvPr/>
        </p:nvSpPr>
        <p:spPr bwMode="auto">
          <a:xfrm>
            <a:off x="5818188" y="4687358"/>
            <a:ext cx="2921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QUIT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67895347"/>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a:t>
            </a:r>
            <a:r>
              <a:rPr lang="en-US" dirty="0"/>
              <a:t>1 – </a:t>
            </a:r>
            <a:r>
              <a:rPr lang="en-US" dirty="0" smtClean="0"/>
              <a:t>Protocol flow</a:t>
            </a:r>
            <a:endParaRPr lang="en-US" dirty="0"/>
          </a:p>
        </p:txBody>
      </p:sp>
      <p:sp>
        <p:nvSpPr>
          <p:cNvPr id="11" name="Rectangle 11"/>
          <p:cNvSpPr>
            <a:spLocks noChangeArrowheads="1"/>
          </p:cNvSpPr>
          <p:nvPr/>
        </p:nvSpPr>
        <p:spPr bwMode="auto">
          <a:xfrm>
            <a:off x="6421438" y="1455738"/>
            <a:ext cx="1573213" cy="53165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12"/>
          <p:cNvSpPr>
            <a:spLocks noChangeArrowheads="1"/>
          </p:cNvSpPr>
          <p:nvPr/>
        </p:nvSpPr>
        <p:spPr bwMode="auto">
          <a:xfrm>
            <a:off x="6421438" y="1455738"/>
            <a:ext cx="1573213" cy="5316537"/>
          </a:xfrm>
          <a:prstGeom prst="rect">
            <a:avLst/>
          </a:pr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3"/>
          <p:cNvSpPr>
            <a:spLocks noChangeArrowheads="1"/>
          </p:cNvSpPr>
          <p:nvPr/>
        </p:nvSpPr>
        <p:spPr bwMode="auto">
          <a:xfrm>
            <a:off x="6892926" y="4014788"/>
            <a:ext cx="7973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anose="020F0502020204030204" pitchFamily="34" charset="0"/>
              </a:rPr>
              <a:t>Transport</a:t>
            </a:r>
            <a:endParaRPr kumimoji="0" lang="en-US" sz="2400" b="0" i="0" u="none" strike="noStrike" cap="none" normalizeH="0" baseline="0" dirty="0" smtClean="0">
              <a:ln>
                <a:noFill/>
              </a:ln>
              <a:solidFill>
                <a:schemeClr val="tx1"/>
              </a:solidFill>
              <a:effectLst/>
              <a:latin typeface="Arial" panose="020B0604020202020204" pitchFamily="34" charset="0"/>
            </a:endParaRPr>
          </a:p>
        </p:txBody>
      </p:sp>
      <p:sp>
        <p:nvSpPr>
          <p:cNvPr id="119" name="Rectangle 118"/>
          <p:cNvSpPr>
            <a:spLocks noChangeArrowheads="1"/>
          </p:cNvSpPr>
          <p:nvPr/>
        </p:nvSpPr>
        <p:spPr bwMode="auto">
          <a:xfrm>
            <a:off x="9184916" y="1455738"/>
            <a:ext cx="1571625" cy="5316537"/>
          </a:xfrm>
          <a:prstGeom prst="rect">
            <a:avLst/>
          </a:pr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Rectangle 119"/>
          <p:cNvSpPr>
            <a:spLocks noChangeArrowheads="1"/>
          </p:cNvSpPr>
          <p:nvPr/>
        </p:nvSpPr>
        <p:spPr bwMode="auto">
          <a:xfrm>
            <a:off x="9424506" y="3871006"/>
            <a:ext cx="79739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sz="1600" dirty="0" smtClean="0">
                <a:solidFill>
                  <a:srgbClr val="000000"/>
                </a:solidFill>
                <a:latin typeface="Calibri" panose="020F0502020204030204" pitchFamily="34" charset="0"/>
              </a:rPr>
              <a:t>Mailbox</a:t>
            </a:r>
            <a:endParaRPr kumimoji="0" lang="en-US" sz="1600" b="0" i="0" u="none" strike="noStrike" cap="none" normalizeH="0" baseline="0" dirty="0" smtClean="0">
              <a:ln>
                <a:noFill/>
              </a:ln>
              <a:solidFill>
                <a:srgbClr val="00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anose="020F0502020204030204" pitchFamily="34" charset="0"/>
              </a:rPr>
              <a:t>Transport</a:t>
            </a:r>
            <a:endParaRPr kumimoji="0" lang="en-US" sz="2400" b="0" i="0" u="none" strike="noStrike" cap="none" normalizeH="0" baseline="0" dirty="0" smtClean="0">
              <a:ln>
                <a:noFill/>
              </a:ln>
              <a:solidFill>
                <a:schemeClr val="tx1"/>
              </a:solidFill>
              <a:effectLst/>
              <a:latin typeface="Arial" panose="020B0604020202020204" pitchFamily="34" charset="0"/>
            </a:endParaRPr>
          </a:p>
        </p:txBody>
      </p:sp>
      <p:sp>
        <p:nvSpPr>
          <p:cNvPr id="121" name="Line 103"/>
          <p:cNvSpPr>
            <a:spLocks noChangeShapeType="1"/>
          </p:cNvSpPr>
          <p:nvPr/>
        </p:nvSpPr>
        <p:spPr bwMode="auto">
          <a:xfrm flipV="1">
            <a:off x="8124826" y="4702823"/>
            <a:ext cx="930278" cy="316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Freeform 121"/>
          <p:cNvSpPr>
            <a:spLocks/>
          </p:cNvSpPr>
          <p:nvPr/>
        </p:nvSpPr>
        <p:spPr bwMode="auto">
          <a:xfrm>
            <a:off x="7994651" y="4656771"/>
            <a:ext cx="142875" cy="98425"/>
          </a:xfrm>
          <a:custGeom>
            <a:avLst/>
            <a:gdLst>
              <a:gd name="T0" fmla="*/ 90 w 90"/>
              <a:gd name="T1" fmla="*/ 62 h 62"/>
              <a:gd name="T2" fmla="*/ 0 w 90"/>
              <a:gd name="T3" fmla="*/ 31 h 62"/>
              <a:gd name="T4" fmla="*/ 90 w 90"/>
              <a:gd name="T5" fmla="*/ 0 h 62"/>
              <a:gd name="T6" fmla="*/ 90 w 90"/>
              <a:gd name="T7" fmla="*/ 62 h 62"/>
            </a:gdLst>
            <a:ahLst/>
            <a:cxnLst>
              <a:cxn ang="0">
                <a:pos x="T0" y="T1"/>
              </a:cxn>
              <a:cxn ang="0">
                <a:pos x="T2" y="T3"/>
              </a:cxn>
              <a:cxn ang="0">
                <a:pos x="T4" y="T5"/>
              </a:cxn>
              <a:cxn ang="0">
                <a:pos x="T6" y="T7"/>
              </a:cxn>
            </a:cxnLst>
            <a:rect l="0" t="0" r="r" b="b"/>
            <a:pathLst>
              <a:path w="90" h="62">
                <a:moveTo>
                  <a:pt x="90" y="62"/>
                </a:moveTo>
                <a:lnTo>
                  <a:pt x="0" y="31"/>
                </a:lnTo>
                <a:lnTo>
                  <a:pt x="90" y="0"/>
                </a:lnTo>
                <a:lnTo>
                  <a:pt x="90"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122"/>
          <p:cNvSpPr>
            <a:spLocks/>
          </p:cNvSpPr>
          <p:nvPr/>
        </p:nvSpPr>
        <p:spPr bwMode="auto">
          <a:xfrm>
            <a:off x="9042037" y="4656771"/>
            <a:ext cx="142875" cy="98425"/>
          </a:xfrm>
          <a:custGeom>
            <a:avLst/>
            <a:gdLst>
              <a:gd name="T0" fmla="*/ 0 w 90"/>
              <a:gd name="T1" fmla="*/ 0 h 62"/>
              <a:gd name="T2" fmla="*/ 90 w 90"/>
              <a:gd name="T3" fmla="*/ 31 h 62"/>
              <a:gd name="T4" fmla="*/ 0 w 90"/>
              <a:gd name="T5" fmla="*/ 62 h 62"/>
              <a:gd name="T6" fmla="*/ 0 w 90"/>
              <a:gd name="T7" fmla="*/ 0 h 62"/>
            </a:gdLst>
            <a:ahLst/>
            <a:cxnLst>
              <a:cxn ang="0">
                <a:pos x="T0" y="T1"/>
              </a:cxn>
              <a:cxn ang="0">
                <a:pos x="T2" y="T3"/>
              </a:cxn>
              <a:cxn ang="0">
                <a:pos x="T4" y="T5"/>
              </a:cxn>
              <a:cxn ang="0">
                <a:pos x="T6" y="T7"/>
              </a:cxn>
            </a:cxnLst>
            <a:rect l="0" t="0" r="r" b="b"/>
            <a:pathLst>
              <a:path w="90" h="62">
                <a:moveTo>
                  <a:pt x="0" y="0"/>
                </a:moveTo>
                <a:lnTo>
                  <a:pt x="90" y="31"/>
                </a:lnTo>
                <a:lnTo>
                  <a:pt x="0" y="6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Rectangle 123"/>
          <p:cNvSpPr>
            <a:spLocks noChangeArrowheads="1"/>
          </p:cNvSpPr>
          <p:nvPr/>
        </p:nvSpPr>
        <p:spPr bwMode="auto">
          <a:xfrm>
            <a:off x="8213726" y="4639308"/>
            <a:ext cx="560388" cy="133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Rectangle 124"/>
          <p:cNvSpPr>
            <a:spLocks noChangeArrowheads="1"/>
          </p:cNvSpPr>
          <p:nvPr/>
        </p:nvSpPr>
        <p:spPr bwMode="auto">
          <a:xfrm>
            <a:off x="8218488" y="4640896"/>
            <a:ext cx="904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26" name="Rectangle 125"/>
          <p:cNvSpPr>
            <a:spLocks noChangeArrowheads="1"/>
          </p:cNvSpPr>
          <p:nvPr/>
        </p:nvSpPr>
        <p:spPr bwMode="auto">
          <a:xfrm>
            <a:off x="8250238" y="4640896"/>
            <a:ext cx="57467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TLS Session</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27" name="Rectangle 126"/>
          <p:cNvSpPr>
            <a:spLocks noChangeArrowheads="1"/>
          </p:cNvSpPr>
          <p:nvPr/>
        </p:nvSpPr>
        <p:spPr bwMode="auto">
          <a:xfrm>
            <a:off x="8747126" y="4640896"/>
            <a:ext cx="904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28" name="Line 110"/>
          <p:cNvSpPr>
            <a:spLocks noChangeShapeType="1"/>
          </p:cNvSpPr>
          <p:nvPr/>
        </p:nvSpPr>
        <p:spPr bwMode="auto">
          <a:xfrm flipV="1">
            <a:off x="7994651" y="4864838"/>
            <a:ext cx="1060453" cy="4761"/>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Freeform 128"/>
          <p:cNvSpPr>
            <a:spLocks/>
          </p:cNvSpPr>
          <p:nvPr/>
        </p:nvSpPr>
        <p:spPr bwMode="auto">
          <a:xfrm>
            <a:off x="9042040" y="4820386"/>
            <a:ext cx="142875" cy="96837"/>
          </a:xfrm>
          <a:custGeom>
            <a:avLst/>
            <a:gdLst>
              <a:gd name="T0" fmla="*/ 0 w 90"/>
              <a:gd name="T1" fmla="*/ 0 h 61"/>
              <a:gd name="T2" fmla="*/ 90 w 90"/>
              <a:gd name="T3" fmla="*/ 31 h 61"/>
              <a:gd name="T4" fmla="*/ 0 w 90"/>
              <a:gd name="T5" fmla="*/ 61 h 61"/>
              <a:gd name="T6" fmla="*/ 0 w 90"/>
              <a:gd name="T7" fmla="*/ 0 h 61"/>
            </a:gdLst>
            <a:ahLst/>
            <a:cxnLst>
              <a:cxn ang="0">
                <a:pos x="T0" y="T1"/>
              </a:cxn>
              <a:cxn ang="0">
                <a:pos x="T2" y="T3"/>
              </a:cxn>
              <a:cxn ang="0">
                <a:pos x="T4" y="T5"/>
              </a:cxn>
              <a:cxn ang="0">
                <a:pos x="T6" y="T7"/>
              </a:cxn>
            </a:cxnLst>
            <a:rect l="0" t="0" r="r" b="b"/>
            <a:pathLst>
              <a:path w="90" h="61">
                <a:moveTo>
                  <a:pt x="0" y="0"/>
                </a:moveTo>
                <a:lnTo>
                  <a:pt x="90" y="31"/>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Rectangle 129"/>
          <p:cNvSpPr>
            <a:spLocks noChangeArrowheads="1"/>
          </p:cNvSpPr>
          <p:nvPr/>
        </p:nvSpPr>
        <p:spPr bwMode="auto">
          <a:xfrm>
            <a:off x="8375651" y="4802924"/>
            <a:ext cx="236538"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Rectangle 130"/>
          <p:cNvSpPr>
            <a:spLocks noChangeArrowheads="1"/>
          </p:cNvSpPr>
          <p:nvPr/>
        </p:nvSpPr>
        <p:spPr bwMode="auto">
          <a:xfrm>
            <a:off x="8380413" y="4804511"/>
            <a:ext cx="303213"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EHLO</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32" name="Line 119"/>
          <p:cNvSpPr>
            <a:spLocks noChangeShapeType="1"/>
          </p:cNvSpPr>
          <p:nvPr/>
        </p:nvSpPr>
        <p:spPr bwMode="auto">
          <a:xfrm flipV="1">
            <a:off x="7994651" y="5649092"/>
            <a:ext cx="1044651" cy="9244"/>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 name="Freeform 132"/>
          <p:cNvSpPr>
            <a:spLocks/>
          </p:cNvSpPr>
          <p:nvPr/>
        </p:nvSpPr>
        <p:spPr bwMode="auto">
          <a:xfrm>
            <a:off x="9040824" y="5609124"/>
            <a:ext cx="142875" cy="98425"/>
          </a:xfrm>
          <a:custGeom>
            <a:avLst/>
            <a:gdLst>
              <a:gd name="T0" fmla="*/ 0 w 90"/>
              <a:gd name="T1" fmla="*/ 0 h 62"/>
              <a:gd name="T2" fmla="*/ 90 w 90"/>
              <a:gd name="T3" fmla="*/ 31 h 62"/>
              <a:gd name="T4" fmla="*/ 0 w 90"/>
              <a:gd name="T5" fmla="*/ 62 h 62"/>
              <a:gd name="T6" fmla="*/ 0 w 90"/>
              <a:gd name="T7" fmla="*/ 0 h 62"/>
            </a:gdLst>
            <a:ahLst/>
            <a:cxnLst>
              <a:cxn ang="0">
                <a:pos x="T0" y="T1"/>
              </a:cxn>
              <a:cxn ang="0">
                <a:pos x="T2" y="T3"/>
              </a:cxn>
              <a:cxn ang="0">
                <a:pos x="T4" y="T5"/>
              </a:cxn>
              <a:cxn ang="0">
                <a:pos x="T6" y="T7"/>
              </a:cxn>
            </a:cxnLst>
            <a:rect l="0" t="0" r="r" b="b"/>
            <a:pathLst>
              <a:path w="90" h="62">
                <a:moveTo>
                  <a:pt x="0" y="0"/>
                </a:moveTo>
                <a:lnTo>
                  <a:pt x="90" y="31"/>
                </a:lnTo>
                <a:lnTo>
                  <a:pt x="0" y="6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Rectangle 133"/>
          <p:cNvSpPr>
            <a:spLocks noChangeArrowheads="1"/>
          </p:cNvSpPr>
          <p:nvPr/>
        </p:nvSpPr>
        <p:spPr bwMode="auto">
          <a:xfrm>
            <a:off x="8232776" y="5591661"/>
            <a:ext cx="522288"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Rectangle 134"/>
          <p:cNvSpPr>
            <a:spLocks noChangeArrowheads="1"/>
          </p:cNvSpPr>
          <p:nvPr/>
        </p:nvSpPr>
        <p:spPr bwMode="auto">
          <a:xfrm>
            <a:off x="8237538" y="5593249"/>
            <a:ext cx="5953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MAIL FROM</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36" name="Line 123"/>
          <p:cNvSpPr>
            <a:spLocks noChangeShapeType="1"/>
          </p:cNvSpPr>
          <p:nvPr/>
        </p:nvSpPr>
        <p:spPr bwMode="auto">
          <a:xfrm flipV="1">
            <a:off x="8124826" y="5840638"/>
            <a:ext cx="1060086" cy="3436"/>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 name="Freeform 136"/>
          <p:cNvSpPr>
            <a:spLocks/>
          </p:cNvSpPr>
          <p:nvPr/>
        </p:nvSpPr>
        <p:spPr bwMode="auto">
          <a:xfrm>
            <a:off x="7994651" y="5794861"/>
            <a:ext cx="142875" cy="96837"/>
          </a:xfrm>
          <a:custGeom>
            <a:avLst/>
            <a:gdLst>
              <a:gd name="T0" fmla="*/ 90 w 90"/>
              <a:gd name="T1" fmla="*/ 61 h 61"/>
              <a:gd name="T2" fmla="*/ 0 w 90"/>
              <a:gd name="T3" fmla="*/ 31 h 61"/>
              <a:gd name="T4" fmla="*/ 90 w 90"/>
              <a:gd name="T5" fmla="*/ 0 h 61"/>
              <a:gd name="T6" fmla="*/ 90 w 90"/>
              <a:gd name="T7" fmla="*/ 61 h 61"/>
            </a:gdLst>
            <a:ahLst/>
            <a:cxnLst>
              <a:cxn ang="0">
                <a:pos x="T0" y="T1"/>
              </a:cxn>
              <a:cxn ang="0">
                <a:pos x="T2" y="T3"/>
              </a:cxn>
              <a:cxn ang="0">
                <a:pos x="T4" y="T5"/>
              </a:cxn>
              <a:cxn ang="0">
                <a:pos x="T6" y="T7"/>
              </a:cxn>
            </a:cxnLst>
            <a:rect l="0" t="0" r="r" b="b"/>
            <a:pathLst>
              <a:path w="90" h="61">
                <a:moveTo>
                  <a:pt x="90" y="61"/>
                </a:moveTo>
                <a:lnTo>
                  <a:pt x="0" y="31"/>
                </a:lnTo>
                <a:lnTo>
                  <a:pt x="90" y="0"/>
                </a:lnTo>
                <a:lnTo>
                  <a:pt x="90"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Rectangle 137"/>
          <p:cNvSpPr>
            <a:spLocks noChangeArrowheads="1"/>
          </p:cNvSpPr>
          <p:nvPr/>
        </p:nvSpPr>
        <p:spPr bwMode="auto">
          <a:xfrm>
            <a:off x="8337551" y="5777399"/>
            <a:ext cx="31432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Rectangle 138"/>
          <p:cNvSpPr>
            <a:spLocks noChangeArrowheads="1"/>
          </p:cNvSpPr>
          <p:nvPr/>
        </p:nvSpPr>
        <p:spPr bwMode="auto">
          <a:xfrm>
            <a:off x="8340726" y="5780574"/>
            <a:ext cx="252413"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40" name="Rectangle 139"/>
          <p:cNvSpPr>
            <a:spLocks noChangeArrowheads="1"/>
          </p:cNvSpPr>
          <p:nvPr/>
        </p:nvSpPr>
        <p:spPr bwMode="auto">
          <a:xfrm>
            <a:off x="8529638" y="5780574"/>
            <a:ext cx="190500"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41" name="Line 128"/>
          <p:cNvSpPr>
            <a:spLocks noChangeShapeType="1"/>
          </p:cNvSpPr>
          <p:nvPr/>
        </p:nvSpPr>
        <p:spPr bwMode="auto">
          <a:xfrm>
            <a:off x="7994651" y="6028224"/>
            <a:ext cx="1044651" cy="1586"/>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 name="Freeform 141"/>
          <p:cNvSpPr>
            <a:spLocks/>
          </p:cNvSpPr>
          <p:nvPr/>
        </p:nvSpPr>
        <p:spPr bwMode="auto">
          <a:xfrm>
            <a:off x="9045580" y="5980599"/>
            <a:ext cx="142875" cy="96837"/>
          </a:xfrm>
          <a:custGeom>
            <a:avLst/>
            <a:gdLst>
              <a:gd name="T0" fmla="*/ 0 w 90"/>
              <a:gd name="T1" fmla="*/ 0 h 61"/>
              <a:gd name="T2" fmla="*/ 90 w 90"/>
              <a:gd name="T3" fmla="*/ 30 h 61"/>
              <a:gd name="T4" fmla="*/ 0 w 90"/>
              <a:gd name="T5" fmla="*/ 61 h 61"/>
              <a:gd name="T6" fmla="*/ 0 w 90"/>
              <a:gd name="T7" fmla="*/ 0 h 61"/>
            </a:gdLst>
            <a:ahLst/>
            <a:cxnLst>
              <a:cxn ang="0">
                <a:pos x="T0" y="T1"/>
              </a:cxn>
              <a:cxn ang="0">
                <a:pos x="T2" y="T3"/>
              </a:cxn>
              <a:cxn ang="0">
                <a:pos x="T4" y="T5"/>
              </a:cxn>
              <a:cxn ang="0">
                <a:pos x="T6" y="T7"/>
              </a:cxn>
            </a:cxnLst>
            <a:rect l="0" t="0" r="r" b="b"/>
            <a:pathLst>
              <a:path w="90" h="61">
                <a:moveTo>
                  <a:pt x="0" y="0"/>
                </a:moveTo>
                <a:lnTo>
                  <a:pt x="90"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Rectangle 142"/>
          <p:cNvSpPr>
            <a:spLocks noChangeArrowheads="1"/>
          </p:cNvSpPr>
          <p:nvPr/>
        </p:nvSpPr>
        <p:spPr bwMode="auto">
          <a:xfrm>
            <a:off x="8308976" y="5963136"/>
            <a:ext cx="37147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Rectangle 143"/>
          <p:cNvSpPr>
            <a:spLocks noChangeArrowheads="1"/>
          </p:cNvSpPr>
          <p:nvPr/>
        </p:nvSpPr>
        <p:spPr bwMode="auto">
          <a:xfrm>
            <a:off x="8313738" y="5963136"/>
            <a:ext cx="4429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RCPT TO</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45" name="Line 132"/>
          <p:cNvSpPr>
            <a:spLocks noChangeShapeType="1"/>
          </p:cNvSpPr>
          <p:nvPr/>
        </p:nvSpPr>
        <p:spPr bwMode="auto">
          <a:xfrm>
            <a:off x="8124826" y="6213960"/>
            <a:ext cx="1066988" cy="1"/>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 name="Freeform 145"/>
          <p:cNvSpPr>
            <a:spLocks/>
          </p:cNvSpPr>
          <p:nvPr/>
        </p:nvSpPr>
        <p:spPr bwMode="auto">
          <a:xfrm>
            <a:off x="7994651" y="6166336"/>
            <a:ext cx="142875" cy="96837"/>
          </a:xfrm>
          <a:custGeom>
            <a:avLst/>
            <a:gdLst>
              <a:gd name="T0" fmla="*/ 90 w 90"/>
              <a:gd name="T1" fmla="*/ 61 h 61"/>
              <a:gd name="T2" fmla="*/ 0 w 90"/>
              <a:gd name="T3" fmla="*/ 30 h 61"/>
              <a:gd name="T4" fmla="*/ 90 w 90"/>
              <a:gd name="T5" fmla="*/ 0 h 61"/>
              <a:gd name="T6" fmla="*/ 90 w 90"/>
              <a:gd name="T7" fmla="*/ 61 h 61"/>
            </a:gdLst>
            <a:ahLst/>
            <a:cxnLst>
              <a:cxn ang="0">
                <a:pos x="T0" y="T1"/>
              </a:cxn>
              <a:cxn ang="0">
                <a:pos x="T2" y="T3"/>
              </a:cxn>
              <a:cxn ang="0">
                <a:pos x="T4" y="T5"/>
              </a:cxn>
              <a:cxn ang="0">
                <a:pos x="T6" y="T7"/>
              </a:cxn>
            </a:cxnLst>
            <a:rect l="0" t="0" r="r" b="b"/>
            <a:pathLst>
              <a:path w="90" h="61">
                <a:moveTo>
                  <a:pt x="90" y="61"/>
                </a:moveTo>
                <a:lnTo>
                  <a:pt x="0" y="30"/>
                </a:lnTo>
                <a:lnTo>
                  <a:pt x="90" y="0"/>
                </a:lnTo>
                <a:lnTo>
                  <a:pt x="90"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Rectangle 146"/>
          <p:cNvSpPr>
            <a:spLocks noChangeArrowheads="1"/>
          </p:cNvSpPr>
          <p:nvPr/>
        </p:nvSpPr>
        <p:spPr bwMode="auto">
          <a:xfrm>
            <a:off x="8337551" y="6148874"/>
            <a:ext cx="31432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Rectangle 147"/>
          <p:cNvSpPr>
            <a:spLocks noChangeArrowheads="1"/>
          </p:cNvSpPr>
          <p:nvPr/>
        </p:nvSpPr>
        <p:spPr bwMode="auto">
          <a:xfrm>
            <a:off x="8340726" y="6148874"/>
            <a:ext cx="2524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49" name="Rectangle 148"/>
          <p:cNvSpPr>
            <a:spLocks noChangeArrowheads="1"/>
          </p:cNvSpPr>
          <p:nvPr/>
        </p:nvSpPr>
        <p:spPr bwMode="auto">
          <a:xfrm>
            <a:off x="8529638" y="6148874"/>
            <a:ext cx="1905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50" name="Line 137"/>
          <p:cNvSpPr>
            <a:spLocks noChangeShapeType="1"/>
          </p:cNvSpPr>
          <p:nvPr/>
        </p:nvSpPr>
        <p:spPr bwMode="auto">
          <a:xfrm>
            <a:off x="7994651" y="6399698"/>
            <a:ext cx="1112423" cy="4761"/>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Freeform 150"/>
          <p:cNvSpPr>
            <a:spLocks/>
          </p:cNvSpPr>
          <p:nvPr/>
        </p:nvSpPr>
        <p:spPr bwMode="auto">
          <a:xfrm>
            <a:off x="9055104" y="6352074"/>
            <a:ext cx="142875" cy="96837"/>
          </a:xfrm>
          <a:custGeom>
            <a:avLst/>
            <a:gdLst>
              <a:gd name="T0" fmla="*/ 0 w 90"/>
              <a:gd name="T1" fmla="*/ 0 h 61"/>
              <a:gd name="T2" fmla="*/ 90 w 90"/>
              <a:gd name="T3" fmla="*/ 30 h 61"/>
              <a:gd name="T4" fmla="*/ 0 w 90"/>
              <a:gd name="T5" fmla="*/ 61 h 61"/>
              <a:gd name="T6" fmla="*/ 0 w 90"/>
              <a:gd name="T7" fmla="*/ 0 h 61"/>
            </a:gdLst>
            <a:ahLst/>
            <a:cxnLst>
              <a:cxn ang="0">
                <a:pos x="T0" y="T1"/>
              </a:cxn>
              <a:cxn ang="0">
                <a:pos x="T2" y="T3"/>
              </a:cxn>
              <a:cxn ang="0">
                <a:pos x="T4" y="T5"/>
              </a:cxn>
              <a:cxn ang="0">
                <a:pos x="T6" y="T7"/>
              </a:cxn>
            </a:cxnLst>
            <a:rect l="0" t="0" r="r" b="b"/>
            <a:pathLst>
              <a:path w="90" h="61">
                <a:moveTo>
                  <a:pt x="0" y="0"/>
                </a:moveTo>
                <a:lnTo>
                  <a:pt x="90"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Rectangle 151"/>
          <p:cNvSpPr>
            <a:spLocks noChangeArrowheads="1"/>
          </p:cNvSpPr>
          <p:nvPr/>
        </p:nvSpPr>
        <p:spPr bwMode="auto">
          <a:xfrm>
            <a:off x="8372476" y="6334611"/>
            <a:ext cx="242888"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Rectangle 152"/>
          <p:cNvSpPr>
            <a:spLocks noChangeArrowheads="1"/>
          </p:cNvSpPr>
          <p:nvPr/>
        </p:nvSpPr>
        <p:spPr bwMode="auto">
          <a:xfrm>
            <a:off x="8377238" y="6334611"/>
            <a:ext cx="31273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DATA</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54" name="Line 141"/>
          <p:cNvSpPr>
            <a:spLocks noChangeShapeType="1"/>
          </p:cNvSpPr>
          <p:nvPr/>
        </p:nvSpPr>
        <p:spPr bwMode="auto">
          <a:xfrm flipV="1">
            <a:off x="8124826" y="6571150"/>
            <a:ext cx="1060086" cy="3174"/>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Freeform 154"/>
          <p:cNvSpPr>
            <a:spLocks/>
          </p:cNvSpPr>
          <p:nvPr/>
        </p:nvSpPr>
        <p:spPr bwMode="auto">
          <a:xfrm>
            <a:off x="7994651" y="6526699"/>
            <a:ext cx="142875" cy="96837"/>
          </a:xfrm>
          <a:custGeom>
            <a:avLst/>
            <a:gdLst>
              <a:gd name="T0" fmla="*/ 90 w 90"/>
              <a:gd name="T1" fmla="*/ 61 h 61"/>
              <a:gd name="T2" fmla="*/ 0 w 90"/>
              <a:gd name="T3" fmla="*/ 30 h 61"/>
              <a:gd name="T4" fmla="*/ 90 w 90"/>
              <a:gd name="T5" fmla="*/ 0 h 61"/>
              <a:gd name="T6" fmla="*/ 90 w 90"/>
              <a:gd name="T7" fmla="*/ 61 h 61"/>
            </a:gdLst>
            <a:ahLst/>
            <a:cxnLst>
              <a:cxn ang="0">
                <a:pos x="T0" y="T1"/>
              </a:cxn>
              <a:cxn ang="0">
                <a:pos x="T2" y="T3"/>
              </a:cxn>
              <a:cxn ang="0">
                <a:pos x="T4" y="T5"/>
              </a:cxn>
              <a:cxn ang="0">
                <a:pos x="T6" y="T7"/>
              </a:cxn>
            </a:cxnLst>
            <a:rect l="0" t="0" r="r" b="b"/>
            <a:pathLst>
              <a:path w="90" h="61">
                <a:moveTo>
                  <a:pt x="90" y="61"/>
                </a:moveTo>
                <a:lnTo>
                  <a:pt x="0" y="30"/>
                </a:lnTo>
                <a:lnTo>
                  <a:pt x="90" y="0"/>
                </a:lnTo>
                <a:lnTo>
                  <a:pt x="90"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Rectangle 155"/>
          <p:cNvSpPr>
            <a:spLocks noChangeArrowheads="1"/>
          </p:cNvSpPr>
          <p:nvPr/>
        </p:nvSpPr>
        <p:spPr bwMode="auto">
          <a:xfrm>
            <a:off x="8337551" y="6509236"/>
            <a:ext cx="31432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Rectangle 156"/>
          <p:cNvSpPr>
            <a:spLocks noChangeArrowheads="1"/>
          </p:cNvSpPr>
          <p:nvPr/>
        </p:nvSpPr>
        <p:spPr bwMode="auto">
          <a:xfrm>
            <a:off x="8340726" y="6509236"/>
            <a:ext cx="2524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58" name="Rectangle 157"/>
          <p:cNvSpPr>
            <a:spLocks noChangeArrowheads="1"/>
          </p:cNvSpPr>
          <p:nvPr/>
        </p:nvSpPr>
        <p:spPr bwMode="auto">
          <a:xfrm>
            <a:off x="8529638" y="6509236"/>
            <a:ext cx="1905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59" name="Line 146"/>
          <p:cNvSpPr>
            <a:spLocks noChangeShapeType="1"/>
          </p:cNvSpPr>
          <p:nvPr/>
        </p:nvSpPr>
        <p:spPr bwMode="auto">
          <a:xfrm flipV="1">
            <a:off x="7994651" y="6729898"/>
            <a:ext cx="1060453" cy="1"/>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 name="Freeform 159"/>
          <p:cNvSpPr>
            <a:spLocks/>
          </p:cNvSpPr>
          <p:nvPr/>
        </p:nvSpPr>
        <p:spPr bwMode="auto">
          <a:xfrm>
            <a:off x="9040823" y="6680686"/>
            <a:ext cx="142875" cy="98425"/>
          </a:xfrm>
          <a:custGeom>
            <a:avLst/>
            <a:gdLst>
              <a:gd name="T0" fmla="*/ 0 w 90"/>
              <a:gd name="T1" fmla="*/ 0 h 62"/>
              <a:gd name="T2" fmla="*/ 90 w 90"/>
              <a:gd name="T3" fmla="*/ 31 h 62"/>
              <a:gd name="T4" fmla="*/ 0 w 90"/>
              <a:gd name="T5" fmla="*/ 62 h 62"/>
              <a:gd name="T6" fmla="*/ 0 w 90"/>
              <a:gd name="T7" fmla="*/ 0 h 62"/>
            </a:gdLst>
            <a:ahLst/>
            <a:cxnLst>
              <a:cxn ang="0">
                <a:pos x="T0" y="T1"/>
              </a:cxn>
              <a:cxn ang="0">
                <a:pos x="T2" y="T3"/>
              </a:cxn>
              <a:cxn ang="0">
                <a:pos x="T4" y="T5"/>
              </a:cxn>
              <a:cxn ang="0">
                <a:pos x="T6" y="T7"/>
              </a:cxn>
            </a:cxnLst>
            <a:rect l="0" t="0" r="r" b="b"/>
            <a:pathLst>
              <a:path w="90" h="62">
                <a:moveTo>
                  <a:pt x="0" y="0"/>
                </a:moveTo>
                <a:lnTo>
                  <a:pt x="90" y="31"/>
                </a:lnTo>
                <a:lnTo>
                  <a:pt x="0" y="6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Rectangle 160"/>
          <p:cNvSpPr>
            <a:spLocks noChangeArrowheads="1"/>
          </p:cNvSpPr>
          <p:nvPr/>
        </p:nvSpPr>
        <p:spPr bwMode="auto">
          <a:xfrm>
            <a:off x="8383588" y="6663224"/>
            <a:ext cx="220663" cy="133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Rectangle 161"/>
          <p:cNvSpPr>
            <a:spLocks noChangeArrowheads="1"/>
          </p:cNvSpPr>
          <p:nvPr/>
        </p:nvSpPr>
        <p:spPr bwMode="auto">
          <a:xfrm>
            <a:off x="8388351" y="6664811"/>
            <a:ext cx="2921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QUIT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63" name="Rectangle 162"/>
          <p:cNvSpPr>
            <a:spLocks noChangeArrowheads="1"/>
          </p:cNvSpPr>
          <p:nvPr/>
        </p:nvSpPr>
        <p:spPr bwMode="auto">
          <a:xfrm>
            <a:off x="8178621" y="5298424"/>
            <a:ext cx="620713"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Rectangle 163"/>
          <p:cNvSpPr>
            <a:spLocks noChangeArrowheads="1"/>
          </p:cNvSpPr>
          <p:nvPr/>
        </p:nvSpPr>
        <p:spPr bwMode="auto">
          <a:xfrm>
            <a:off x="8124126" y="5291188"/>
            <a:ext cx="91531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sz="900" dirty="0" smtClean="0">
                <a:solidFill>
                  <a:srgbClr val="FF0000"/>
                </a:solidFill>
                <a:latin typeface="Calibri" panose="020F0502020204030204" pitchFamily="34" charset="0"/>
              </a:rPr>
              <a:t>XSESSIONSPARAMS</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165" name="Freeform 164"/>
          <p:cNvSpPr>
            <a:spLocks/>
          </p:cNvSpPr>
          <p:nvPr/>
        </p:nvSpPr>
        <p:spPr bwMode="auto">
          <a:xfrm>
            <a:off x="7997645" y="5155398"/>
            <a:ext cx="81833" cy="77539"/>
          </a:xfrm>
          <a:custGeom>
            <a:avLst/>
            <a:gdLst>
              <a:gd name="T0" fmla="*/ 89 w 89"/>
              <a:gd name="T1" fmla="*/ 61 h 61"/>
              <a:gd name="T2" fmla="*/ 0 w 89"/>
              <a:gd name="T3" fmla="*/ 30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0"/>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165"/>
          <p:cNvSpPr>
            <a:spLocks/>
          </p:cNvSpPr>
          <p:nvPr/>
        </p:nvSpPr>
        <p:spPr bwMode="auto">
          <a:xfrm>
            <a:off x="9092797" y="5148997"/>
            <a:ext cx="84740" cy="87012"/>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Rectangle 166"/>
          <p:cNvSpPr>
            <a:spLocks noChangeArrowheads="1"/>
          </p:cNvSpPr>
          <p:nvPr/>
        </p:nvSpPr>
        <p:spPr bwMode="auto">
          <a:xfrm>
            <a:off x="8157334" y="5116403"/>
            <a:ext cx="85760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sz="900" dirty="0">
                <a:solidFill>
                  <a:srgbClr val="000000"/>
                </a:solidFill>
                <a:latin typeface="Calibri" panose="020F0502020204030204" pitchFamily="34" charset="0"/>
              </a:rPr>
              <a:t>(</a:t>
            </a:r>
            <a:r>
              <a:rPr lang="en-US" sz="900" dirty="0" smtClean="0">
                <a:solidFill>
                  <a:srgbClr val="000000"/>
                </a:solidFill>
                <a:latin typeface="Calibri" panose="020F0502020204030204" pitchFamily="34" charset="0"/>
              </a:rPr>
              <a:t>EXCHANGEAUTH)</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168" name="Line 67"/>
          <p:cNvSpPr>
            <a:spLocks noChangeShapeType="1"/>
          </p:cNvSpPr>
          <p:nvPr/>
        </p:nvSpPr>
        <p:spPr bwMode="auto">
          <a:xfrm flipV="1">
            <a:off x="8119883" y="5019461"/>
            <a:ext cx="1065029" cy="1764"/>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 name="Freeform 168"/>
          <p:cNvSpPr>
            <a:spLocks/>
          </p:cNvSpPr>
          <p:nvPr/>
        </p:nvSpPr>
        <p:spPr bwMode="auto">
          <a:xfrm>
            <a:off x="7989708" y="4973600"/>
            <a:ext cx="141288" cy="96837"/>
          </a:xfrm>
          <a:custGeom>
            <a:avLst/>
            <a:gdLst>
              <a:gd name="T0" fmla="*/ 89 w 89"/>
              <a:gd name="T1" fmla="*/ 61 h 61"/>
              <a:gd name="T2" fmla="*/ 0 w 89"/>
              <a:gd name="T3" fmla="*/ 30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0"/>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Rectangle 169"/>
          <p:cNvSpPr>
            <a:spLocks noChangeArrowheads="1"/>
          </p:cNvSpPr>
          <p:nvPr/>
        </p:nvSpPr>
        <p:spPr bwMode="auto">
          <a:xfrm>
            <a:off x="8331021" y="4956137"/>
            <a:ext cx="31432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Rectangle 170"/>
          <p:cNvSpPr>
            <a:spLocks noChangeArrowheads="1"/>
          </p:cNvSpPr>
          <p:nvPr/>
        </p:nvSpPr>
        <p:spPr bwMode="auto">
          <a:xfrm>
            <a:off x="8335783" y="4956137"/>
            <a:ext cx="2524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72" name="Rectangle 171"/>
          <p:cNvSpPr>
            <a:spLocks noChangeArrowheads="1"/>
          </p:cNvSpPr>
          <p:nvPr/>
        </p:nvSpPr>
        <p:spPr bwMode="auto">
          <a:xfrm>
            <a:off x="8523108" y="4956137"/>
            <a:ext cx="1920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73" name="Line 67"/>
          <p:cNvSpPr>
            <a:spLocks noChangeShapeType="1"/>
          </p:cNvSpPr>
          <p:nvPr/>
        </p:nvSpPr>
        <p:spPr bwMode="auto">
          <a:xfrm flipV="1">
            <a:off x="8119883" y="5504348"/>
            <a:ext cx="1065029" cy="6246"/>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 name="Freeform 173"/>
          <p:cNvSpPr>
            <a:spLocks/>
          </p:cNvSpPr>
          <p:nvPr/>
        </p:nvSpPr>
        <p:spPr bwMode="auto">
          <a:xfrm>
            <a:off x="7989708" y="5462969"/>
            <a:ext cx="141288" cy="96837"/>
          </a:xfrm>
          <a:custGeom>
            <a:avLst/>
            <a:gdLst>
              <a:gd name="T0" fmla="*/ 89 w 89"/>
              <a:gd name="T1" fmla="*/ 61 h 61"/>
              <a:gd name="T2" fmla="*/ 0 w 89"/>
              <a:gd name="T3" fmla="*/ 30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0"/>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174"/>
          <p:cNvSpPr>
            <a:spLocks noChangeArrowheads="1"/>
          </p:cNvSpPr>
          <p:nvPr/>
        </p:nvSpPr>
        <p:spPr bwMode="auto">
          <a:xfrm>
            <a:off x="8331021" y="5445506"/>
            <a:ext cx="31432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Rectangle 175"/>
          <p:cNvSpPr>
            <a:spLocks noChangeArrowheads="1"/>
          </p:cNvSpPr>
          <p:nvPr/>
        </p:nvSpPr>
        <p:spPr bwMode="auto">
          <a:xfrm>
            <a:off x="8335783" y="5445506"/>
            <a:ext cx="2244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alibri" panose="020F0502020204030204" pitchFamily="34" charset="0"/>
              </a:rPr>
              <a:t>250  </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177" name="Rectangle 176"/>
          <p:cNvSpPr>
            <a:spLocks noChangeArrowheads="1"/>
          </p:cNvSpPr>
          <p:nvPr/>
        </p:nvSpPr>
        <p:spPr bwMode="auto">
          <a:xfrm>
            <a:off x="8523108" y="5445506"/>
            <a:ext cx="1920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78" name="Line 67"/>
          <p:cNvSpPr>
            <a:spLocks noChangeShapeType="1"/>
          </p:cNvSpPr>
          <p:nvPr/>
        </p:nvSpPr>
        <p:spPr bwMode="auto">
          <a:xfrm flipV="1">
            <a:off x="8072507" y="5189499"/>
            <a:ext cx="77448" cy="1"/>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 name="Line 67"/>
          <p:cNvSpPr>
            <a:spLocks noChangeShapeType="1"/>
          </p:cNvSpPr>
          <p:nvPr/>
        </p:nvSpPr>
        <p:spPr bwMode="auto">
          <a:xfrm flipV="1">
            <a:off x="9020231" y="5184738"/>
            <a:ext cx="77448" cy="1"/>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 name="Line 67"/>
          <p:cNvSpPr>
            <a:spLocks noChangeShapeType="1"/>
          </p:cNvSpPr>
          <p:nvPr/>
        </p:nvSpPr>
        <p:spPr bwMode="auto">
          <a:xfrm flipV="1">
            <a:off x="8005827" y="5360951"/>
            <a:ext cx="77448" cy="1"/>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 name="Line 67"/>
          <p:cNvSpPr>
            <a:spLocks noChangeShapeType="1"/>
          </p:cNvSpPr>
          <p:nvPr/>
        </p:nvSpPr>
        <p:spPr bwMode="auto">
          <a:xfrm flipV="1">
            <a:off x="9039302" y="5360951"/>
            <a:ext cx="77448" cy="1"/>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 name="Freeform 181"/>
          <p:cNvSpPr>
            <a:spLocks/>
          </p:cNvSpPr>
          <p:nvPr/>
        </p:nvSpPr>
        <p:spPr bwMode="auto">
          <a:xfrm>
            <a:off x="9107074" y="5320449"/>
            <a:ext cx="84740" cy="87012"/>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62931272"/>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a:t>
            </a:r>
            <a:r>
              <a:rPr lang="en-US" dirty="0"/>
              <a:t>1 – </a:t>
            </a:r>
            <a:r>
              <a:rPr lang="en-US" dirty="0" smtClean="0"/>
              <a:t>Protocol flow</a:t>
            </a:r>
            <a:endParaRPr lang="en-US" dirty="0"/>
          </a:p>
        </p:txBody>
      </p:sp>
      <p:sp>
        <p:nvSpPr>
          <p:cNvPr id="5" name="Rectangle 5"/>
          <p:cNvSpPr>
            <a:spLocks noChangeArrowheads="1"/>
          </p:cNvSpPr>
          <p:nvPr/>
        </p:nvSpPr>
        <p:spPr bwMode="auto">
          <a:xfrm>
            <a:off x="1281113" y="1455738"/>
            <a:ext cx="1571625" cy="5316537"/>
          </a:xfrm>
          <a:prstGeom prst="round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Rectangle 6"/>
          <p:cNvSpPr>
            <a:spLocks noChangeArrowheads="1"/>
          </p:cNvSpPr>
          <p:nvPr/>
        </p:nvSpPr>
        <p:spPr bwMode="auto">
          <a:xfrm>
            <a:off x="1281113" y="1455738"/>
            <a:ext cx="1571625" cy="5316537"/>
          </a:xfrm>
          <a:prstGeom prst="rect">
            <a:avLst/>
          </a:pr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7"/>
          <p:cNvSpPr>
            <a:spLocks noChangeArrowheads="1"/>
          </p:cNvSpPr>
          <p:nvPr/>
        </p:nvSpPr>
        <p:spPr bwMode="auto">
          <a:xfrm>
            <a:off x="1728883" y="3988514"/>
            <a:ext cx="67608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anose="020F0502020204030204" pitchFamily="34" charset="0"/>
              </a:rPr>
              <a:t>Internet</a:t>
            </a:r>
            <a:endParaRPr kumimoji="0" lang="en-US" sz="2400" b="0" i="0" u="none" strike="noStrike" cap="none" normalizeH="0" baseline="0" dirty="0" smtClean="0">
              <a:ln>
                <a:noFill/>
              </a:ln>
              <a:solidFill>
                <a:schemeClr val="tx1"/>
              </a:solidFill>
              <a:effectLst/>
              <a:latin typeface="Arial" panose="020B0604020202020204" pitchFamily="34" charset="0"/>
            </a:endParaRPr>
          </a:p>
        </p:txBody>
      </p:sp>
      <p:sp>
        <p:nvSpPr>
          <p:cNvPr id="8" name="Rectangle 8"/>
          <p:cNvSpPr>
            <a:spLocks noChangeArrowheads="1"/>
          </p:cNvSpPr>
          <p:nvPr/>
        </p:nvSpPr>
        <p:spPr bwMode="auto">
          <a:xfrm>
            <a:off x="3851276" y="1455738"/>
            <a:ext cx="1573213" cy="53165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9"/>
          <p:cNvSpPr>
            <a:spLocks noChangeArrowheads="1"/>
          </p:cNvSpPr>
          <p:nvPr/>
        </p:nvSpPr>
        <p:spPr bwMode="auto">
          <a:xfrm>
            <a:off x="3851276" y="1455738"/>
            <a:ext cx="1573213" cy="5316537"/>
          </a:xfrm>
          <a:prstGeom prst="rect">
            <a:avLst/>
          </a:pr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10"/>
          <p:cNvSpPr>
            <a:spLocks noChangeArrowheads="1"/>
          </p:cNvSpPr>
          <p:nvPr/>
        </p:nvSpPr>
        <p:spPr bwMode="auto">
          <a:xfrm>
            <a:off x="4181023" y="3871006"/>
            <a:ext cx="80849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anose="020F0502020204030204" pitchFamily="34" charset="0"/>
              </a:rPr>
              <a:t>Frontend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anose="020F0502020204030204" pitchFamily="34" charset="0"/>
              </a:rPr>
              <a:t>Transport</a:t>
            </a:r>
            <a:endParaRPr kumimoji="0" lang="en-US" sz="24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11"/>
          <p:cNvSpPr>
            <a:spLocks noChangeArrowheads="1"/>
          </p:cNvSpPr>
          <p:nvPr/>
        </p:nvSpPr>
        <p:spPr bwMode="auto">
          <a:xfrm>
            <a:off x="6421438" y="1455738"/>
            <a:ext cx="1573213" cy="53165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12"/>
          <p:cNvSpPr>
            <a:spLocks noChangeArrowheads="1"/>
          </p:cNvSpPr>
          <p:nvPr/>
        </p:nvSpPr>
        <p:spPr bwMode="auto">
          <a:xfrm>
            <a:off x="6421438" y="1455738"/>
            <a:ext cx="1573213" cy="5316537"/>
          </a:xfrm>
          <a:prstGeom prst="rect">
            <a:avLst/>
          </a:pr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3"/>
          <p:cNvSpPr>
            <a:spLocks noChangeArrowheads="1"/>
          </p:cNvSpPr>
          <p:nvPr/>
        </p:nvSpPr>
        <p:spPr bwMode="auto">
          <a:xfrm>
            <a:off x="6892926" y="4014788"/>
            <a:ext cx="7973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anose="020F0502020204030204" pitchFamily="34" charset="0"/>
              </a:rPr>
              <a:t>Transport</a:t>
            </a:r>
            <a:endParaRPr kumimoji="0" lang="en-US" sz="2400" b="0" i="0" u="none" strike="noStrike" cap="none" normalizeH="0" baseline="0" dirty="0" smtClean="0">
              <a:ln>
                <a:noFill/>
              </a:ln>
              <a:solidFill>
                <a:schemeClr val="tx1"/>
              </a:solidFill>
              <a:effectLst/>
              <a:latin typeface="Arial" panose="020B0604020202020204" pitchFamily="34" charset="0"/>
            </a:endParaRPr>
          </a:p>
        </p:txBody>
      </p:sp>
      <p:sp>
        <p:nvSpPr>
          <p:cNvPr id="18" name="Line 17"/>
          <p:cNvSpPr>
            <a:spLocks noChangeShapeType="1"/>
          </p:cNvSpPr>
          <p:nvPr/>
        </p:nvSpPr>
        <p:spPr bwMode="auto">
          <a:xfrm>
            <a:off x="2852738" y="1500798"/>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p:nvSpPr>
        <p:spPr bwMode="auto">
          <a:xfrm>
            <a:off x="3709988" y="1451586"/>
            <a:ext cx="141288" cy="96837"/>
          </a:xfrm>
          <a:custGeom>
            <a:avLst/>
            <a:gdLst>
              <a:gd name="T0" fmla="*/ 0 w 89"/>
              <a:gd name="T1" fmla="*/ 0 h 61"/>
              <a:gd name="T2" fmla="*/ 89 w 89"/>
              <a:gd name="T3" fmla="*/ 31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1"/>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3233738" y="1434123"/>
            <a:ext cx="236538"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3238501" y="1435711"/>
            <a:ext cx="303213"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EHLO</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2" name="Line 21"/>
          <p:cNvSpPr>
            <a:spLocks noChangeShapeType="1"/>
          </p:cNvSpPr>
          <p:nvPr/>
        </p:nvSpPr>
        <p:spPr bwMode="auto">
          <a:xfrm>
            <a:off x="2982913" y="1684948"/>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p:cNvSpPr>
          <p:nvPr/>
        </p:nvSpPr>
        <p:spPr bwMode="auto">
          <a:xfrm>
            <a:off x="2852738" y="1637323"/>
            <a:ext cx="142875" cy="96837"/>
          </a:xfrm>
          <a:custGeom>
            <a:avLst/>
            <a:gdLst>
              <a:gd name="T0" fmla="*/ 90 w 90"/>
              <a:gd name="T1" fmla="*/ 61 h 61"/>
              <a:gd name="T2" fmla="*/ 0 w 90"/>
              <a:gd name="T3" fmla="*/ 30 h 61"/>
              <a:gd name="T4" fmla="*/ 90 w 90"/>
              <a:gd name="T5" fmla="*/ 0 h 61"/>
              <a:gd name="T6" fmla="*/ 90 w 90"/>
              <a:gd name="T7" fmla="*/ 61 h 61"/>
            </a:gdLst>
            <a:ahLst/>
            <a:cxnLst>
              <a:cxn ang="0">
                <a:pos x="T0" y="T1"/>
              </a:cxn>
              <a:cxn ang="0">
                <a:pos x="T2" y="T3"/>
              </a:cxn>
              <a:cxn ang="0">
                <a:pos x="T4" y="T5"/>
              </a:cxn>
              <a:cxn ang="0">
                <a:pos x="T6" y="T7"/>
              </a:cxn>
            </a:cxnLst>
            <a:rect l="0" t="0" r="r" b="b"/>
            <a:pathLst>
              <a:path w="90" h="61">
                <a:moveTo>
                  <a:pt x="90" y="61"/>
                </a:moveTo>
                <a:lnTo>
                  <a:pt x="0" y="30"/>
                </a:lnTo>
                <a:lnTo>
                  <a:pt x="90" y="0"/>
                </a:lnTo>
                <a:lnTo>
                  <a:pt x="90"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23"/>
          <p:cNvSpPr>
            <a:spLocks noChangeArrowheads="1"/>
          </p:cNvSpPr>
          <p:nvPr/>
        </p:nvSpPr>
        <p:spPr bwMode="auto">
          <a:xfrm>
            <a:off x="3195638" y="1619861"/>
            <a:ext cx="31432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24"/>
          <p:cNvSpPr>
            <a:spLocks noChangeArrowheads="1"/>
          </p:cNvSpPr>
          <p:nvPr/>
        </p:nvSpPr>
        <p:spPr bwMode="auto">
          <a:xfrm>
            <a:off x="3200401" y="1619861"/>
            <a:ext cx="25082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6" name="Rectangle 25"/>
          <p:cNvSpPr>
            <a:spLocks noChangeArrowheads="1"/>
          </p:cNvSpPr>
          <p:nvPr/>
        </p:nvSpPr>
        <p:spPr bwMode="auto">
          <a:xfrm>
            <a:off x="3387726" y="1619861"/>
            <a:ext cx="1920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7" name="Line 26"/>
          <p:cNvSpPr>
            <a:spLocks noChangeShapeType="1"/>
          </p:cNvSpPr>
          <p:nvPr/>
        </p:nvSpPr>
        <p:spPr bwMode="auto">
          <a:xfrm>
            <a:off x="2852738" y="1870686"/>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p:nvSpPr>
        <p:spPr bwMode="auto">
          <a:xfrm>
            <a:off x="3709988" y="1823061"/>
            <a:ext cx="141288" cy="96837"/>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28"/>
          <p:cNvSpPr>
            <a:spLocks noChangeArrowheads="1"/>
          </p:cNvSpPr>
          <p:nvPr/>
        </p:nvSpPr>
        <p:spPr bwMode="auto">
          <a:xfrm>
            <a:off x="3090863" y="1805598"/>
            <a:ext cx="522288"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3095626" y="1805598"/>
            <a:ext cx="5953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MAIL FROM</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1" name="Line 30"/>
          <p:cNvSpPr>
            <a:spLocks noChangeShapeType="1"/>
          </p:cNvSpPr>
          <p:nvPr/>
        </p:nvSpPr>
        <p:spPr bwMode="auto">
          <a:xfrm>
            <a:off x="2982913" y="2056423"/>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p:nvSpPr>
        <p:spPr bwMode="auto">
          <a:xfrm>
            <a:off x="2852738" y="2008798"/>
            <a:ext cx="142875" cy="96837"/>
          </a:xfrm>
          <a:custGeom>
            <a:avLst/>
            <a:gdLst>
              <a:gd name="T0" fmla="*/ 90 w 90"/>
              <a:gd name="T1" fmla="*/ 61 h 61"/>
              <a:gd name="T2" fmla="*/ 0 w 90"/>
              <a:gd name="T3" fmla="*/ 30 h 61"/>
              <a:gd name="T4" fmla="*/ 90 w 90"/>
              <a:gd name="T5" fmla="*/ 0 h 61"/>
              <a:gd name="T6" fmla="*/ 90 w 90"/>
              <a:gd name="T7" fmla="*/ 61 h 61"/>
            </a:gdLst>
            <a:ahLst/>
            <a:cxnLst>
              <a:cxn ang="0">
                <a:pos x="T0" y="T1"/>
              </a:cxn>
              <a:cxn ang="0">
                <a:pos x="T2" y="T3"/>
              </a:cxn>
              <a:cxn ang="0">
                <a:pos x="T4" y="T5"/>
              </a:cxn>
              <a:cxn ang="0">
                <a:pos x="T6" y="T7"/>
              </a:cxn>
            </a:cxnLst>
            <a:rect l="0" t="0" r="r" b="b"/>
            <a:pathLst>
              <a:path w="90" h="61">
                <a:moveTo>
                  <a:pt x="90" y="61"/>
                </a:moveTo>
                <a:lnTo>
                  <a:pt x="0" y="30"/>
                </a:lnTo>
                <a:lnTo>
                  <a:pt x="90" y="0"/>
                </a:lnTo>
                <a:lnTo>
                  <a:pt x="90"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Rectangle 32"/>
          <p:cNvSpPr>
            <a:spLocks noChangeArrowheads="1"/>
          </p:cNvSpPr>
          <p:nvPr/>
        </p:nvSpPr>
        <p:spPr bwMode="auto">
          <a:xfrm>
            <a:off x="3195638" y="1991336"/>
            <a:ext cx="31432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ectangle 33"/>
          <p:cNvSpPr>
            <a:spLocks noChangeArrowheads="1"/>
          </p:cNvSpPr>
          <p:nvPr/>
        </p:nvSpPr>
        <p:spPr bwMode="auto">
          <a:xfrm>
            <a:off x="3200401" y="1991336"/>
            <a:ext cx="25082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5" name="Rectangle 34"/>
          <p:cNvSpPr>
            <a:spLocks noChangeArrowheads="1"/>
          </p:cNvSpPr>
          <p:nvPr/>
        </p:nvSpPr>
        <p:spPr bwMode="auto">
          <a:xfrm>
            <a:off x="3387726" y="1991336"/>
            <a:ext cx="1920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6" name="Line 35"/>
          <p:cNvSpPr>
            <a:spLocks noChangeShapeType="1"/>
          </p:cNvSpPr>
          <p:nvPr/>
        </p:nvSpPr>
        <p:spPr bwMode="auto">
          <a:xfrm>
            <a:off x="2852738" y="2242161"/>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36"/>
          <p:cNvSpPr>
            <a:spLocks/>
          </p:cNvSpPr>
          <p:nvPr/>
        </p:nvSpPr>
        <p:spPr bwMode="auto">
          <a:xfrm>
            <a:off x="3709988" y="2194536"/>
            <a:ext cx="141288" cy="96837"/>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Rectangle 37"/>
          <p:cNvSpPr>
            <a:spLocks noChangeArrowheads="1"/>
          </p:cNvSpPr>
          <p:nvPr/>
        </p:nvSpPr>
        <p:spPr bwMode="auto">
          <a:xfrm>
            <a:off x="3167063" y="2177073"/>
            <a:ext cx="37147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38"/>
          <p:cNvSpPr>
            <a:spLocks noChangeArrowheads="1"/>
          </p:cNvSpPr>
          <p:nvPr/>
        </p:nvSpPr>
        <p:spPr bwMode="auto">
          <a:xfrm>
            <a:off x="3171826" y="2177073"/>
            <a:ext cx="4429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RCPT TO</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40" name="Line 39"/>
          <p:cNvSpPr>
            <a:spLocks noChangeShapeType="1"/>
          </p:cNvSpPr>
          <p:nvPr/>
        </p:nvSpPr>
        <p:spPr bwMode="auto">
          <a:xfrm>
            <a:off x="2982913" y="2427898"/>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40"/>
          <p:cNvSpPr>
            <a:spLocks/>
          </p:cNvSpPr>
          <p:nvPr/>
        </p:nvSpPr>
        <p:spPr bwMode="auto">
          <a:xfrm>
            <a:off x="2852738" y="2378686"/>
            <a:ext cx="142875" cy="98425"/>
          </a:xfrm>
          <a:custGeom>
            <a:avLst/>
            <a:gdLst>
              <a:gd name="T0" fmla="*/ 90 w 90"/>
              <a:gd name="T1" fmla="*/ 62 h 62"/>
              <a:gd name="T2" fmla="*/ 0 w 90"/>
              <a:gd name="T3" fmla="*/ 31 h 62"/>
              <a:gd name="T4" fmla="*/ 90 w 90"/>
              <a:gd name="T5" fmla="*/ 0 h 62"/>
              <a:gd name="T6" fmla="*/ 90 w 90"/>
              <a:gd name="T7" fmla="*/ 62 h 62"/>
            </a:gdLst>
            <a:ahLst/>
            <a:cxnLst>
              <a:cxn ang="0">
                <a:pos x="T0" y="T1"/>
              </a:cxn>
              <a:cxn ang="0">
                <a:pos x="T2" y="T3"/>
              </a:cxn>
              <a:cxn ang="0">
                <a:pos x="T4" y="T5"/>
              </a:cxn>
              <a:cxn ang="0">
                <a:pos x="T6" y="T7"/>
              </a:cxn>
            </a:cxnLst>
            <a:rect l="0" t="0" r="r" b="b"/>
            <a:pathLst>
              <a:path w="90" h="62">
                <a:moveTo>
                  <a:pt x="90" y="62"/>
                </a:moveTo>
                <a:lnTo>
                  <a:pt x="0" y="31"/>
                </a:lnTo>
                <a:lnTo>
                  <a:pt x="90" y="0"/>
                </a:lnTo>
                <a:lnTo>
                  <a:pt x="90"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41"/>
          <p:cNvSpPr>
            <a:spLocks noChangeArrowheads="1"/>
          </p:cNvSpPr>
          <p:nvPr/>
        </p:nvSpPr>
        <p:spPr bwMode="auto">
          <a:xfrm>
            <a:off x="3195638" y="2361223"/>
            <a:ext cx="314325" cy="133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42"/>
          <p:cNvSpPr>
            <a:spLocks noChangeArrowheads="1"/>
          </p:cNvSpPr>
          <p:nvPr/>
        </p:nvSpPr>
        <p:spPr bwMode="auto">
          <a:xfrm>
            <a:off x="3200401" y="2362811"/>
            <a:ext cx="25082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44" name="Rectangle 43"/>
          <p:cNvSpPr>
            <a:spLocks noChangeArrowheads="1"/>
          </p:cNvSpPr>
          <p:nvPr/>
        </p:nvSpPr>
        <p:spPr bwMode="auto">
          <a:xfrm>
            <a:off x="3387726" y="2362811"/>
            <a:ext cx="1920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45" name="Line 44"/>
          <p:cNvSpPr>
            <a:spLocks noChangeShapeType="1"/>
          </p:cNvSpPr>
          <p:nvPr/>
        </p:nvSpPr>
        <p:spPr bwMode="auto">
          <a:xfrm>
            <a:off x="2852738" y="2613636"/>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45"/>
          <p:cNvSpPr>
            <a:spLocks/>
          </p:cNvSpPr>
          <p:nvPr/>
        </p:nvSpPr>
        <p:spPr bwMode="auto">
          <a:xfrm>
            <a:off x="3709988" y="2564423"/>
            <a:ext cx="141288" cy="96837"/>
          </a:xfrm>
          <a:custGeom>
            <a:avLst/>
            <a:gdLst>
              <a:gd name="T0" fmla="*/ 0 w 89"/>
              <a:gd name="T1" fmla="*/ 0 h 61"/>
              <a:gd name="T2" fmla="*/ 89 w 89"/>
              <a:gd name="T3" fmla="*/ 31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1"/>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46"/>
          <p:cNvSpPr>
            <a:spLocks noChangeArrowheads="1"/>
          </p:cNvSpPr>
          <p:nvPr/>
        </p:nvSpPr>
        <p:spPr bwMode="auto">
          <a:xfrm>
            <a:off x="3230563" y="2546961"/>
            <a:ext cx="242888"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47"/>
          <p:cNvSpPr>
            <a:spLocks noChangeArrowheads="1"/>
          </p:cNvSpPr>
          <p:nvPr/>
        </p:nvSpPr>
        <p:spPr bwMode="auto">
          <a:xfrm>
            <a:off x="3235326" y="2548548"/>
            <a:ext cx="312738"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DATA</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49" name="Line 48"/>
          <p:cNvSpPr>
            <a:spLocks noChangeShapeType="1"/>
          </p:cNvSpPr>
          <p:nvPr/>
        </p:nvSpPr>
        <p:spPr bwMode="auto">
          <a:xfrm>
            <a:off x="5554663" y="2601031"/>
            <a:ext cx="738188"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49"/>
          <p:cNvSpPr>
            <a:spLocks/>
          </p:cNvSpPr>
          <p:nvPr/>
        </p:nvSpPr>
        <p:spPr bwMode="auto">
          <a:xfrm>
            <a:off x="5424488" y="2553406"/>
            <a:ext cx="141288" cy="96837"/>
          </a:xfrm>
          <a:custGeom>
            <a:avLst/>
            <a:gdLst>
              <a:gd name="T0" fmla="*/ 89 w 89"/>
              <a:gd name="T1" fmla="*/ 61 h 61"/>
              <a:gd name="T2" fmla="*/ 0 w 89"/>
              <a:gd name="T3" fmla="*/ 30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0"/>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50"/>
          <p:cNvSpPr>
            <a:spLocks/>
          </p:cNvSpPr>
          <p:nvPr/>
        </p:nvSpPr>
        <p:spPr bwMode="auto">
          <a:xfrm>
            <a:off x="6280151" y="2553406"/>
            <a:ext cx="141288" cy="96837"/>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Rectangle 51"/>
          <p:cNvSpPr>
            <a:spLocks noChangeArrowheads="1"/>
          </p:cNvSpPr>
          <p:nvPr/>
        </p:nvSpPr>
        <p:spPr bwMode="auto">
          <a:xfrm>
            <a:off x="5641976" y="2535943"/>
            <a:ext cx="56197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Rectangle 52"/>
          <p:cNvSpPr>
            <a:spLocks noChangeArrowheads="1"/>
          </p:cNvSpPr>
          <p:nvPr/>
        </p:nvSpPr>
        <p:spPr bwMode="auto">
          <a:xfrm>
            <a:off x="5646738" y="2539118"/>
            <a:ext cx="90488"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54" name="Rectangle 53"/>
          <p:cNvSpPr>
            <a:spLocks noChangeArrowheads="1"/>
          </p:cNvSpPr>
          <p:nvPr/>
        </p:nvSpPr>
        <p:spPr bwMode="auto">
          <a:xfrm>
            <a:off x="5680076" y="2539118"/>
            <a:ext cx="574675"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TLS Session</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55" name="Rectangle 54"/>
          <p:cNvSpPr>
            <a:spLocks noChangeArrowheads="1"/>
          </p:cNvSpPr>
          <p:nvPr/>
        </p:nvSpPr>
        <p:spPr bwMode="auto">
          <a:xfrm>
            <a:off x="6176963" y="2539118"/>
            <a:ext cx="90488"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56" name="Line 55"/>
          <p:cNvSpPr>
            <a:spLocks noChangeShapeType="1"/>
          </p:cNvSpPr>
          <p:nvPr/>
        </p:nvSpPr>
        <p:spPr bwMode="auto">
          <a:xfrm>
            <a:off x="5424488" y="2765504"/>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56"/>
          <p:cNvSpPr>
            <a:spLocks/>
          </p:cNvSpPr>
          <p:nvPr/>
        </p:nvSpPr>
        <p:spPr bwMode="auto">
          <a:xfrm>
            <a:off x="6280151" y="2717879"/>
            <a:ext cx="141288" cy="96837"/>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57"/>
          <p:cNvSpPr>
            <a:spLocks noChangeArrowheads="1"/>
          </p:cNvSpPr>
          <p:nvPr/>
        </p:nvSpPr>
        <p:spPr bwMode="auto">
          <a:xfrm>
            <a:off x="5805488" y="2700417"/>
            <a:ext cx="236538"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58"/>
          <p:cNvSpPr>
            <a:spLocks noChangeArrowheads="1"/>
          </p:cNvSpPr>
          <p:nvPr/>
        </p:nvSpPr>
        <p:spPr bwMode="auto">
          <a:xfrm>
            <a:off x="5810251" y="2700417"/>
            <a:ext cx="30162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EHLO</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60" name="Line 59"/>
          <p:cNvSpPr>
            <a:spLocks noChangeShapeType="1"/>
          </p:cNvSpPr>
          <p:nvPr/>
        </p:nvSpPr>
        <p:spPr bwMode="auto">
          <a:xfrm flipV="1">
            <a:off x="5432425" y="3272920"/>
            <a:ext cx="847726" cy="792"/>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60"/>
          <p:cNvSpPr>
            <a:spLocks/>
          </p:cNvSpPr>
          <p:nvPr/>
        </p:nvSpPr>
        <p:spPr bwMode="auto">
          <a:xfrm>
            <a:off x="6280151" y="3222121"/>
            <a:ext cx="141288" cy="96837"/>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61"/>
          <p:cNvSpPr>
            <a:spLocks noChangeArrowheads="1"/>
          </p:cNvSpPr>
          <p:nvPr/>
        </p:nvSpPr>
        <p:spPr bwMode="auto">
          <a:xfrm>
            <a:off x="5613401" y="3204658"/>
            <a:ext cx="620713"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62"/>
          <p:cNvSpPr>
            <a:spLocks noChangeArrowheads="1"/>
          </p:cNvSpPr>
          <p:nvPr/>
        </p:nvSpPr>
        <p:spPr bwMode="auto">
          <a:xfrm>
            <a:off x="5558906" y="3197422"/>
            <a:ext cx="69532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FF0000"/>
                </a:solidFill>
                <a:effectLst/>
                <a:latin typeface="Calibri" panose="020F0502020204030204" pitchFamily="34" charset="0"/>
              </a:rPr>
              <a:t>XPROXYFROM</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64" name="Line 63"/>
          <p:cNvSpPr>
            <a:spLocks noChangeShapeType="1"/>
          </p:cNvSpPr>
          <p:nvPr/>
        </p:nvSpPr>
        <p:spPr bwMode="auto">
          <a:xfrm>
            <a:off x="5424488" y="3587276"/>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64"/>
          <p:cNvSpPr>
            <a:spLocks/>
          </p:cNvSpPr>
          <p:nvPr/>
        </p:nvSpPr>
        <p:spPr bwMode="auto">
          <a:xfrm>
            <a:off x="6280151" y="3539651"/>
            <a:ext cx="141288" cy="96837"/>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65"/>
          <p:cNvSpPr>
            <a:spLocks noChangeArrowheads="1"/>
          </p:cNvSpPr>
          <p:nvPr/>
        </p:nvSpPr>
        <p:spPr bwMode="auto">
          <a:xfrm>
            <a:off x="5662613" y="3522189"/>
            <a:ext cx="520700"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66"/>
          <p:cNvSpPr>
            <a:spLocks noChangeArrowheads="1"/>
          </p:cNvSpPr>
          <p:nvPr/>
        </p:nvSpPr>
        <p:spPr bwMode="auto">
          <a:xfrm>
            <a:off x="5667376" y="3525364"/>
            <a:ext cx="595313"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MAIL FROM</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68" name="Line 67"/>
          <p:cNvSpPr>
            <a:spLocks noChangeShapeType="1"/>
          </p:cNvSpPr>
          <p:nvPr/>
        </p:nvSpPr>
        <p:spPr bwMode="auto">
          <a:xfrm>
            <a:off x="5554663" y="3773014"/>
            <a:ext cx="866775"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Freeform 68"/>
          <p:cNvSpPr>
            <a:spLocks/>
          </p:cNvSpPr>
          <p:nvPr/>
        </p:nvSpPr>
        <p:spPr bwMode="auto">
          <a:xfrm>
            <a:off x="5424488" y="3725389"/>
            <a:ext cx="141288" cy="96837"/>
          </a:xfrm>
          <a:custGeom>
            <a:avLst/>
            <a:gdLst>
              <a:gd name="T0" fmla="*/ 89 w 89"/>
              <a:gd name="T1" fmla="*/ 61 h 61"/>
              <a:gd name="T2" fmla="*/ 0 w 89"/>
              <a:gd name="T3" fmla="*/ 30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0"/>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69"/>
          <p:cNvSpPr>
            <a:spLocks noChangeArrowheads="1"/>
          </p:cNvSpPr>
          <p:nvPr/>
        </p:nvSpPr>
        <p:spPr bwMode="auto">
          <a:xfrm>
            <a:off x="5765801" y="3707926"/>
            <a:ext cx="31432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Rectangle 70"/>
          <p:cNvSpPr>
            <a:spLocks noChangeArrowheads="1"/>
          </p:cNvSpPr>
          <p:nvPr/>
        </p:nvSpPr>
        <p:spPr bwMode="auto">
          <a:xfrm>
            <a:off x="5770563" y="3707926"/>
            <a:ext cx="2524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72" name="Rectangle 71"/>
          <p:cNvSpPr>
            <a:spLocks noChangeArrowheads="1"/>
          </p:cNvSpPr>
          <p:nvPr/>
        </p:nvSpPr>
        <p:spPr bwMode="auto">
          <a:xfrm>
            <a:off x="5957888" y="3707926"/>
            <a:ext cx="1920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73" name="Line 72"/>
          <p:cNvSpPr>
            <a:spLocks noChangeShapeType="1"/>
          </p:cNvSpPr>
          <p:nvPr/>
        </p:nvSpPr>
        <p:spPr bwMode="auto">
          <a:xfrm>
            <a:off x="5424488" y="3958751"/>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Freeform 73"/>
          <p:cNvSpPr>
            <a:spLocks/>
          </p:cNvSpPr>
          <p:nvPr/>
        </p:nvSpPr>
        <p:spPr bwMode="auto">
          <a:xfrm>
            <a:off x="6280151" y="3911126"/>
            <a:ext cx="141288" cy="96837"/>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Rectangle 74"/>
          <p:cNvSpPr>
            <a:spLocks noChangeArrowheads="1"/>
          </p:cNvSpPr>
          <p:nvPr/>
        </p:nvSpPr>
        <p:spPr bwMode="auto">
          <a:xfrm>
            <a:off x="5737226" y="3893664"/>
            <a:ext cx="37147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Rectangle 75"/>
          <p:cNvSpPr>
            <a:spLocks noChangeArrowheads="1"/>
          </p:cNvSpPr>
          <p:nvPr/>
        </p:nvSpPr>
        <p:spPr bwMode="auto">
          <a:xfrm>
            <a:off x="5741988" y="3893664"/>
            <a:ext cx="4445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RCPT TO</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77" name="Line 76"/>
          <p:cNvSpPr>
            <a:spLocks noChangeShapeType="1"/>
          </p:cNvSpPr>
          <p:nvPr/>
        </p:nvSpPr>
        <p:spPr bwMode="auto">
          <a:xfrm>
            <a:off x="5554663" y="4144489"/>
            <a:ext cx="866775"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77"/>
          <p:cNvSpPr>
            <a:spLocks/>
          </p:cNvSpPr>
          <p:nvPr/>
        </p:nvSpPr>
        <p:spPr bwMode="auto">
          <a:xfrm>
            <a:off x="5424488" y="4096864"/>
            <a:ext cx="141288" cy="96837"/>
          </a:xfrm>
          <a:custGeom>
            <a:avLst/>
            <a:gdLst>
              <a:gd name="T0" fmla="*/ 89 w 89"/>
              <a:gd name="T1" fmla="*/ 61 h 61"/>
              <a:gd name="T2" fmla="*/ 0 w 89"/>
              <a:gd name="T3" fmla="*/ 30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0"/>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78"/>
          <p:cNvSpPr>
            <a:spLocks noChangeArrowheads="1"/>
          </p:cNvSpPr>
          <p:nvPr/>
        </p:nvSpPr>
        <p:spPr bwMode="auto">
          <a:xfrm>
            <a:off x="5765801" y="4079401"/>
            <a:ext cx="31432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79"/>
          <p:cNvSpPr>
            <a:spLocks noChangeArrowheads="1"/>
          </p:cNvSpPr>
          <p:nvPr/>
        </p:nvSpPr>
        <p:spPr bwMode="auto">
          <a:xfrm>
            <a:off x="5770563" y="4079401"/>
            <a:ext cx="2524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81" name="Rectangle 80"/>
          <p:cNvSpPr>
            <a:spLocks noChangeArrowheads="1"/>
          </p:cNvSpPr>
          <p:nvPr/>
        </p:nvSpPr>
        <p:spPr bwMode="auto">
          <a:xfrm>
            <a:off x="5957888" y="4079401"/>
            <a:ext cx="1920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82" name="Line 81"/>
          <p:cNvSpPr>
            <a:spLocks noChangeShapeType="1"/>
          </p:cNvSpPr>
          <p:nvPr/>
        </p:nvSpPr>
        <p:spPr bwMode="auto">
          <a:xfrm>
            <a:off x="5424488" y="4330226"/>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82"/>
          <p:cNvSpPr>
            <a:spLocks/>
          </p:cNvSpPr>
          <p:nvPr/>
        </p:nvSpPr>
        <p:spPr bwMode="auto">
          <a:xfrm>
            <a:off x="6280151" y="4281014"/>
            <a:ext cx="141288" cy="98425"/>
          </a:xfrm>
          <a:custGeom>
            <a:avLst/>
            <a:gdLst>
              <a:gd name="T0" fmla="*/ 0 w 89"/>
              <a:gd name="T1" fmla="*/ 0 h 62"/>
              <a:gd name="T2" fmla="*/ 89 w 89"/>
              <a:gd name="T3" fmla="*/ 31 h 62"/>
              <a:gd name="T4" fmla="*/ 0 w 89"/>
              <a:gd name="T5" fmla="*/ 62 h 62"/>
              <a:gd name="T6" fmla="*/ 0 w 89"/>
              <a:gd name="T7" fmla="*/ 0 h 62"/>
            </a:gdLst>
            <a:ahLst/>
            <a:cxnLst>
              <a:cxn ang="0">
                <a:pos x="T0" y="T1"/>
              </a:cxn>
              <a:cxn ang="0">
                <a:pos x="T2" y="T3"/>
              </a:cxn>
              <a:cxn ang="0">
                <a:pos x="T4" y="T5"/>
              </a:cxn>
              <a:cxn ang="0">
                <a:pos x="T6" y="T7"/>
              </a:cxn>
            </a:cxnLst>
            <a:rect l="0" t="0" r="r" b="b"/>
            <a:pathLst>
              <a:path w="89" h="62">
                <a:moveTo>
                  <a:pt x="0" y="0"/>
                </a:moveTo>
                <a:lnTo>
                  <a:pt x="89" y="31"/>
                </a:lnTo>
                <a:lnTo>
                  <a:pt x="0" y="6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83"/>
          <p:cNvSpPr>
            <a:spLocks noChangeArrowheads="1"/>
          </p:cNvSpPr>
          <p:nvPr/>
        </p:nvSpPr>
        <p:spPr bwMode="auto">
          <a:xfrm>
            <a:off x="5802313" y="4263551"/>
            <a:ext cx="242888" cy="133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Rectangle 84"/>
          <p:cNvSpPr>
            <a:spLocks noChangeArrowheads="1"/>
          </p:cNvSpPr>
          <p:nvPr/>
        </p:nvSpPr>
        <p:spPr bwMode="auto">
          <a:xfrm>
            <a:off x="5807076" y="4265139"/>
            <a:ext cx="31115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DATA</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86" name="Line 85"/>
          <p:cNvSpPr>
            <a:spLocks noChangeShapeType="1"/>
          </p:cNvSpPr>
          <p:nvPr/>
        </p:nvSpPr>
        <p:spPr bwMode="auto">
          <a:xfrm>
            <a:off x="5554663" y="4504851"/>
            <a:ext cx="866775"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86"/>
          <p:cNvSpPr>
            <a:spLocks/>
          </p:cNvSpPr>
          <p:nvPr/>
        </p:nvSpPr>
        <p:spPr bwMode="auto">
          <a:xfrm>
            <a:off x="5424488" y="4457226"/>
            <a:ext cx="141288" cy="96837"/>
          </a:xfrm>
          <a:custGeom>
            <a:avLst/>
            <a:gdLst>
              <a:gd name="T0" fmla="*/ 89 w 89"/>
              <a:gd name="T1" fmla="*/ 61 h 61"/>
              <a:gd name="T2" fmla="*/ 0 w 89"/>
              <a:gd name="T3" fmla="*/ 30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0"/>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Rectangle 87"/>
          <p:cNvSpPr>
            <a:spLocks noChangeArrowheads="1"/>
          </p:cNvSpPr>
          <p:nvPr/>
        </p:nvSpPr>
        <p:spPr bwMode="auto">
          <a:xfrm>
            <a:off x="5765801" y="4439764"/>
            <a:ext cx="31432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Rectangle 88"/>
          <p:cNvSpPr>
            <a:spLocks noChangeArrowheads="1"/>
          </p:cNvSpPr>
          <p:nvPr/>
        </p:nvSpPr>
        <p:spPr bwMode="auto">
          <a:xfrm>
            <a:off x="5770563" y="4439764"/>
            <a:ext cx="2524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90" name="Rectangle 89"/>
          <p:cNvSpPr>
            <a:spLocks noChangeArrowheads="1"/>
          </p:cNvSpPr>
          <p:nvPr/>
        </p:nvSpPr>
        <p:spPr bwMode="auto">
          <a:xfrm>
            <a:off x="5957888" y="4439764"/>
            <a:ext cx="1920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92" name="Freeform 91"/>
          <p:cNvSpPr>
            <a:spLocks/>
          </p:cNvSpPr>
          <p:nvPr/>
        </p:nvSpPr>
        <p:spPr bwMode="auto">
          <a:xfrm>
            <a:off x="5432425" y="3061634"/>
            <a:ext cx="63333" cy="70596"/>
          </a:xfrm>
          <a:custGeom>
            <a:avLst/>
            <a:gdLst>
              <a:gd name="T0" fmla="*/ 89 w 89"/>
              <a:gd name="T1" fmla="*/ 61 h 61"/>
              <a:gd name="T2" fmla="*/ 0 w 89"/>
              <a:gd name="T3" fmla="*/ 30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0"/>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92"/>
          <p:cNvSpPr>
            <a:spLocks/>
          </p:cNvSpPr>
          <p:nvPr/>
        </p:nvSpPr>
        <p:spPr bwMode="auto">
          <a:xfrm>
            <a:off x="6343227" y="3055231"/>
            <a:ext cx="84740" cy="87012"/>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Rectangle 93"/>
          <p:cNvSpPr>
            <a:spLocks noChangeArrowheads="1"/>
          </p:cNvSpPr>
          <p:nvPr/>
        </p:nvSpPr>
        <p:spPr bwMode="auto">
          <a:xfrm>
            <a:off x="5496252" y="3022637"/>
            <a:ext cx="85760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sz="900" dirty="0">
                <a:solidFill>
                  <a:srgbClr val="000000"/>
                </a:solidFill>
                <a:latin typeface="Calibri" panose="020F0502020204030204" pitchFamily="34" charset="0"/>
              </a:rPr>
              <a:t>(</a:t>
            </a:r>
            <a:r>
              <a:rPr lang="en-US" sz="900" dirty="0" smtClean="0">
                <a:solidFill>
                  <a:srgbClr val="000000"/>
                </a:solidFill>
                <a:latin typeface="Calibri" panose="020F0502020204030204" pitchFamily="34" charset="0"/>
              </a:rPr>
              <a:t>EXCHANGEAUTH)</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96" name="Line 67"/>
          <p:cNvSpPr>
            <a:spLocks noChangeShapeType="1"/>
          </p:cNvSpPr>
          <p:nvPr/>
        </p:nvSpPr>
        <p:spPr bwMode="auto">
          <a:xfrm>
            <a:off x="5554663" y="2927459"/>
            <a:ext cx="866775"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Freeform 96"/>
          <p:cNvSpPr>
            <a:spLocks/>
          </p:cNvSpPr>
          <p:nvPr/>
        </p:nvSpPr>
        <p:spPr bwMode="auto">
          <a:xfrm>
            <a:off x="5424488" y="2879834"/>
            <a:ext cx="141288" cy="96837"/>
          </a:xfrm>
          <a:custGeom>
            <a:avLst/>
            <a:gdLst>
              <a:gd name="T0" fmla="*/ 89 w 89"/>
              <a:gd name="T1" fmla="*/ 61 h 61"/>
              <a:gd name="T2" fmla="*/ 0 w 89"/>
              <a:gd name="T3" fmla="*/ 30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0"/>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Rectangle 97"/>
          <p:cNvSpPr>
            <a:spLocks noChangeArrowheads="1"/>
          </p:cNvSpPr>
          <p:nvPr/>
        </p:nvSpPr>
        <p:spPr bwMode="auto">
          <a:xfrm>
            <a:off x="5765801" y="2862371"/>
            <a:ext cx="31432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Rectangle 98"/>
          <p:cNvSpPr>
            <a:spLocks noChangeArrowheads="1"/>
          </p:cNvSpPr>
          <p:nvPr/>
        </p:nvSpPr>
        <p:spPr bwMode="auto">
          <a:xfrm>
            <a:off x="5770563" y="2862371"/>
            <a:ext cx="2524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00" name="Rectangle 99"/>
          <p:cNvSpPr>
            <a:spLocks noChangeArrowheads="1"/>
          </p:cNvSpPr>
          <p:nvPr/>
        </p:nvSpPr>
        <p:spPr bwMode="auto">
          <a:xfrm>
            <a:off x="5957888" y="2862371"/>
            <a:ext cx="1920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06" name="Line 67"/>
          <p:cNvSpPr>
            <a:spLocks noChangeShapeType="1"/>
          </p:cNvSpPr>
          <p:nvPr/>
        </p:nvSpPr>
        <p:spPr bwMode="auto">
          <a:xfrm>
            <a:off x="5554663" y="3416828"/>
            <a:ext cx="866775"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Freeform 106"/>
          <p:cNvSpPr>
            <a:spLocks/>
          </p:cNvSpPr>
          <p:nvPr/>
        </p:nvSpPr>
        <p:spPr bwMode="auto">
          <a:xfrm>
            <a:off x="5424488" y="3369203"/>
            <a:ext cx="141288" cy="96837"/>
          </a:xfrm>
          <a:custGeom>
            <a:avLst/>
            <a:gdLst>
              <a:gd name="T0" fmla="*/ 89 w 89"/>
              <a:gd name="T1" fmla="*/ 61 h 61"/>
              <a:gd name="T2" fmla="*/ 0 w 89"/>
              <a:gd name="T3" fmla="*/ 30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0"/>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Rectangle 107"/>
          <p:cNvSpPr>
            <a:spLocks noChangeArrowheads="1"/>
          </p:cNvSpPr>
          <p:nvPr/>
        </p:nvSpPr>
        <p:spPr bwMode="auto">
          <a:xfrm>
            <a:off x="5765801" y="3351740"/>
            <a:ext cx="31432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Rectangle 108"/>
          <p:cNvSpPr>
            <a:spLocks noChangeArrowheads="1"/>
          </p:cNvSpPr>
          <p:nvPr/>
        </p:nvSpPr>
        <p:spPr bwMode="auto">
          <a:xfrm>
            <a:off x="5770563" y="3351740"/>
            <a:ext cx="2244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alibri" panose="020F0502020204030204" pitchFamily="34" charset="0"/>
              </a:rPr>
              <a:t>250  </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110" name="Rectangle 109"/>
          <p:cNvSpPr>
            <a:spLocks noChangeArrowheads="1"/>
          </p:cNvSpPr>
          <p:nvPr/>
        </p:nvSpPr>
        <p:spPr bwMode="auto">
          <a:xfrm>
            <a:off x="5957888" y="3351740"/>
            <a:ext cx="1920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01" name="Line 90"/>
          <p:cNvSpPr>
            <a:spLocks noChangeShapeType="1"/>
          </p:cNvSpPr>
          <p:nvPr/>
        </p:nvSpPr>
        <p:spPr bwMode="auto">
          <a:xfrm>
            <a:off x="2982913" y="4575662"/>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Freeform 101"/>
          <p:cNvSpPr>
            <a:spLocks/>
          </p:cNvSpPr>
          <p:nvPr/>
        </p:nvSpPr>
        <p:spPr bwMode="auto">
          <a:xfrm>
            <a:off x="2852738" y="4528037"/>
            <a:ext cx="142875" cy="96837"/>
          </a:xfrm>
          <a:custGeom>
            <a:avLst/>
            <a:gdLst>
              <a:gd name="T0" fmla="*/ 90 w 90"/>
              <a:gd name="T1" fmla="*/ 61 h 61"/>
              <a:gd name="T2" fmla="*/ 0 w 90"/>
              <a:gd name="T3" fmla="*/ 30 h 61"/>
              <a:gd name="T4" fmla="*/ 90 w 90"/>
              <a:gd name="T5" fmla="*/ 0 h 61"/>
              <a:gd name="T6" fmla="*/ 90 w 90"/>
              <a:gd name="T7" fmla="*/ 61 h 61"/>
            </a:gdLst>
            <a:ahLst/>
            <a:cxnLst>
              <a:cxn ang="0">
                <a:pos x="T0" y="T1"/>
              </a:cxn>
              <a:cxn ang="0">
                <a:pos x="T2" y="T3"/>
              </a:cxn>
              <a:cxn ang="0">
                <a:pos x="T4" y="T5"/>
              </a:cxn>
              <a:cxn ang="0">
                <a:pos x="T6" y="T7"/>
              </a:cxn>
            </a:cxnLst>
            <a:rect l="0" t="0" r="r" b="b"/>
            <a:pathLst>
              <a:path w="90" h="61">
                <a:moveTo>
                  <a:pt x="90" y="61"/>
                </a:moveTo>
                <a:lnTo>
                  <a:pt x="0" y="30"/>
                </a:lnTo>
                <a:lnTo>
                  <a:pt x="90" y="0"/>
                </a:lnTo>
                <a:lnTo>
                  <a:pt x="90"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Rectangle 102"/>
          <p:cNvSpPr>
            <a:spLocks noChangeArrowheads="1"/>
          </p:cNvSpPr>
          <p:nvPr/>
        </p:nvSpPr>
        <p:spPr bwMode="auto">
          <a:xfrm>
            <a:off x="3195638" y="4510575"/>
            <a:ext cx="31432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Rectangle 103"/>
          <p:cNvSpPr>
            <a:spLocks noChangeArrowheads="1"/>
          </p:cNvSpPr>
          <p:nvPr/>
        </p:nvSpPr>
        <p:spPr bwMode="auto">
          <a:xfrm>
            <a:off x="3200401" y="4510575"/>
            <a:ext cx="25082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05" name="Rectangle 104"/>
          <p:cNvSpPr>
            <a:spLocks noChangeArrowheads="1"/>
          </p:cNvSpPr>
          <p:nvPr/>
        </p:nvSpPr>
        <p:spPr bwMode="auto">
          <a:xfrm>
            <a:off x="3387726" y="4510575"/>
            <a:ext cx="1920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11" name="Line 95"/>
          <p:cNvSpPr>
            <a:spLocks noChangeShapeType="1"/>
          </p:cNvSpPr>
          <p:nvPr/>
        </p:nvSpPr>
        <p:spPr bwMode="auto">
          <a:xfrm>
            <a:off x="2852738" y="4740762"/>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Freeform 111"/>
          <p:cNvSpPr>
            <a:spLocks/>
          </p:cNvSpPr>
          <p:nvPr/>
        </p:nvSpPr>
        <p:spPr bwMode="auto">
          <a:xfrm>
            <a:off x="3709988" y="4693137"/>
            <a:ext cx="141288" cy="96837"/>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Rectangle 112"/>
          <p:cNvSpPr>
            <a:spLocks noChangeArrowheads="1"/>
          </p:cNvSpPr>
          <p:nvPr/>
        </p:nvSpPr>
        <p:spPr bwMode="auto">
          <a:xfrm>
            <a:off x="3241676" y="4675675"/>
            <a:ext cx="220663"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Rectangle 113"/>
          <p:cNvSpPr>
            <a:spLocks noChangeArrowheads="1"/>
          </p:cNvSpPr>
          <p:nvPr/>
        </p:nvSpPr>
        <p:spPr bwMode="auto">
          <a:xfrm>
            <a:off x="3246438" y="4675675"/>
            <a:ext cx="2921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QUIT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15" name="Line 99"/>
          <p:cNvSpPr>
            <a:spLocks noChangeShapeType="1"/>
          </p:cNvSpPr>
          <p:nvPr/>
        </p:nvSpPr>
        <p:spPr bwMode="auto">
          <a:xfrm>
            <a:off x="5424488" y="4752446"/>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6280151" y="4703233"/>
            <a:ext cx="141288" cy="98425"/>
          </a:xfrm>
          <a:custGeom>
            <a:avLst/>
            <a:gdLst>
              <a:gd name="T0" fmla="*/ 0 w 89"/>
              <a:gd name="T1" fmla="*/ 0 h 62"/>
              <a:gd name="T2" fmla="*/ 89 w 89"/>
              <a:gd name="T3" fmla="*/ 31 h 62"/>
              <a:gd name="T4" fmla="*/ 0 w 89"/>
              <a:gd name="T5" fmla="*/ 62 h 62"/>
              <a:gd name="T6" fmla="*/ 0 w 89"/>
              <a:gd name="T7" fmla="*/ 0 h 62"/>
            </a:gdLst>
            <a:ahLst/>
            <a:cxnLst>
              <a:cxn ang="0">
                <a:pos x="T0" y="T1"/>
              </a:cxn>
              <a:cxn ang="0">
                <a:pos x="T2" y="T3"/>
              </a:cxn>
              <a:cxn ang="0">
                <a:pos x="T4" y="T5"/>
              </a:cxn>
              <a:cxn ang="0">
                <a:pos x="T6" y="T7"/>
              </a:cxn>
            </a:cxnLst>
            <a:rect l="0" t="0" r="r" b="b"/>
            <a:pathLst>
              <a:path w="89" h="62">
                <a:moveTo>
                  <a:pt x="0" y="0"/>
                </a:moveTo>
                <a:lnTo>
                  <a:pt x="89" y="31"/>
                </a:lnTo>
                <a:lnTo>
                  <a:pt x="0" y="6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Rectangle 116"/>
          <p:cNvSpPr>
            <a:spLocks noChangeArrowheads="1"/>
          </p:cNvSpPr>
          <p:nvPr/>
        </p:nvSpPr>
        <p:spPr bwMode="auto">
          <a:xfrm>
            <a:off x="5813426" y="4687358"/>
            <a:ext cx="220663"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Rectangle 117"/>
          <p:cNvSpPr>
            <a:spLocks noChangeArrowheads="1"/>
          </p:cNvSpPr>
          <p:nvPr/>
        </p:nvSpPr>
        <p:spPr bwMode="auto">
          <a:xfrm>
            <a:off x="5818188" y="4687358"/>
            <a:ext cx="2921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QUIT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19" name="Rectangle 118"/>
          <p:cNvSpPr>
            <a:spLocks noChangeArrowheads="1"/>
          </p:cNvSpPr>
          <p:nvPr/>
        </p:nvSpPr>
        <p:spPr bwMode="auto">
          <a:xfrm>
            <a:off x="9184916" y="1455738"/>
            <a:ext cx="1571625" cy="5316537"/>
          </a:xfrm>
          <a:prstGeom prst="rect">
            <a:avLst/>
          </a:pr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Rectangle 119"/>
          <p:cNvSpPr>
            <a:spLocks noChangeArrowheads="1"/>
          </p:cNvSpPr>
          <p:nvPr/>
        </p:nvSpPr>
        <p:spPr bwMode="auto">
          <a:xfrm>
            <a:off x="9424506" y="3871006"/>
            <a:ext cx="79739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sz="1600" dirty="0" smtClean="0">
                <a:solidFill>
                  <a:srgbClr val="000000"/>
                </a:solidFill>
                <a:latin typeface="Calibri" panose="020F0502020204030204" pitchFamily="34" charset="0"/>
              </a:rPr>
              <a:t>Mailbox</a:t>
            </a:r>
            <a:endParaRPr kumimoji="0" lang="en-US" sz="1600" b="0" i="0" u="none" strike="noStrike" cap="none" normalizeH="0" baseline="0" dirty="0" smtClean="0">
              <a:ln>
                <a:noFill/>
              </a:ln>
              <a:solidFill>
                <a:srgbClr val="00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anose="020F0502020204030204" pitchFamily="34" charset="0"/>
              </a:rPr>
              <a:t>Transport</a:t>
            </a:r>
            <a:endParaRPr kumimoji="0" lang="en-US" sz="2400" b="0" i="0" u="none" strike="noStrike" cap="none" normalizeH="0" baseline="0" dirty="0" smtClean="0">
              <a:ln>
                <a:noFill/>
              </a:ln>
              <a:solidFill>
                <a:schemeClr val="tx1"/>
              </a:solidFill>
              <a:effectLst/>
              <a:latin typeface="Arial" panose="020B0604020202020204" pitchFamily="34" charset="0"/>
            </a:endParaRPr>
          </a:p>
        </p:txBody>
      </p:sp>
      <p:sp>
        <p:nvSpPr>
          <p:cNvPr id="121" name="Line 103"/>
          <p:cNvSpPr>
            <a:spLocks noChangeShapeType="1"/>
          </p:cNvSpPr>
          <p:nvPr/>
        </p:nvSpPr>
        <p:spPr bwMode="auto">
          <a:xfrm flipV="1">
            <a:off x="8124826" y="4702823"/>
            <a:ext cx="930278" cy="316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Freeform 121"/>
          <p:cNvSpPr>
            <a:spLocks/>
          </p:cNvSpPr>
          <p:nvPr/>
        </p:nvSpPr>
        <p:spPr bwMode="auto">
          <a:xfrm>
            <a:off x="7994651" y="4656771"/>
            <a:ext cx="142875" cy="98425"/>
          </a:xfrm>
          <a:custGeom>
            <a:avLst/>
            <a:gdLst>
              <a:gd name="T0" fmla="*/ 90 w 90"/>
              <a:gd name="T1" fmla="*/ 62 h 62"/>
              <a:gd name="T2" fmla="*/ 0 w 90"/>
              <a:gd name="T3" fmla="*/ 31 h 62"/>
              <a:gd name="T4" fmla="*/ 90 w 90"/>
              <a:gd name="T5" fmla="*/ 0 h 62"/>
              <a:gd name="T6" fmla="*/ 90 w 90"/>
              <a:gd name="T7" fmla="*/ 62 h 62"/>
            </a:gdLst>
            <a:ahLst/>
            <a:cxnLst>
              <a:cxn ang="0">
                <a:pos x="T0" y="T1"/>
              </a:cxn>
              <a:cxn ang="0">
                <a:pos x="T2" y="T3"/>
              </a:cxn>
              <a:cxn ang="0">
                <a:pos x="T4" y="T5"/>
              </a:cxn>
              <a:cxn ang="0">
                <a:pos x="T6" y="T7"/>
              </a:cxn>
            </a:cxnLst>
            <a:rect l="0" t="0" r="r" b="b"/>
            <a:pathLst>
              <a:path w="90" h="62">
                <a:moveTo>
                  <a:pt x="90" y="62"/>
                </a:moveTo>
                <a:lnTo>
                  <a:pt x="0" y="31"/>
                </a:lnTo>
                <a:lnTo>
                  <a:pt x="90" y="0"/>
                </a:lnTo>
                <a:lnTo>
                  <a:pt x="90"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122"/>
          <p:cNvSpPr>
            <a:spLocks/>
          </p:cNvSpPr>
          <p:nvPr/>
        </p:nvSpPr>
        <p:spPr bwMode="auto">
          <a:xfrm>
            <a:off x="9042037" y="4656771"/>
            <a:ext cx="142875" cy="98425"/>
          </a:xfrm>
          <a:custGeom>
            <a:avLst/>
            <a:gdLst>
              <a:gd name="T0" fmla="*/ 0 w 90"/>
              <a:gd name="T1" fmla="*/ 0 h 62"/>
              <a:gd name="T2" fmla="*/ 90 w 90"/>
              <a:gd name="T3" fmla="*/ 31 h 62"/>
              <a:gd name="T4" fmla="*/ 0 w 90"/>
              <a:gd name="T5" fmla="*/ 62 h 62"/>
              <a:gd name="T6" fmla="*/ 0 w 90"/>
              <a:gd name="T7" fmla="*/ 0 h 62"/>
            </a:gdLst>
            <a:ahLst/>
            <a:cxnLst>
              <a:cxn ang="0">
                <a:pos x="T0" y="T1"/>
              </a:cxn>
              <a:cxn ang="0">
                <a:pos x="T2" y="T3"/>
              </a:cxn>
              <a:cxn ang="0">
                <a:pos x="T4" y="T5"/>
              </a:cxn>
              <a:cxn ang="0">
                <a:pos x="T6" y="T7"/>
              </a:cxn>
            </a:cxnLst>
            <a:rect l="0" t="0" r="r" b="b"/>
            <a:pathLst>
              <a:path w="90" h="62">
                <a:moveTo>
                  <a:pt x="0" y="0"/>
                </a:moveTo>
                <a:lnTo>
                  <a:pt x="90" y="31"/>
                </a:lnTo>
                <a:lnTo>
                  <a:pt x="0" y="6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Rectangle 123"/>
          <p:cNvSpPr>
            <a:spLocks noChangeArrowheads="1"/>
          </p:cNvSpPr>
          <p:nvPr/>
        </p:nvSpPr>
        <p:spPr bwMode="auto">
          <a:xfrm>
            <a:off x="8213726" y="4639308"/>
            <a:ext cx="560388" cy="133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Rectangle 124"/>
          <p:cNvSpPr>
            <a:spLocks noChangeArrowheads="1"/>
          </p:cNvSpPr>
          <p:nvPr/>
        </p:nvSpPr>
        <p:spPr bwMode="auto">
          <a:xfrm>
            <a:off x="8218488" y="4640896"/>
            <a:ext cx="904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26" name="Rectangle 125"/>
          <p:cNvSpPr>
            <a:spLocks noChangeArrowheads="1"/>
          </p:cNvSpPr>
          <p:nvPr/>
        </p:nvSpPr>
        <p:spPr bwMode="auto">
          <a:xfrm>
            <a:off x="8250238" y="4640896"/>
            <a:ext cx="57467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TLS Session</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27" name="Rectangle 126"/>
          <p:cNvSpPr>
            <a:spLocks noChangeArrowheads="1"/>
          </p:cNvSpPr>
          <p:nvPr/>
        </p:nvSpPr>
        <p:spPr bwMode="auto">
          <a:xfrm>
            <a:off x="8747126" y="4640896"/>
            <a:ext cx="904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28" name="Line 110"/>
          <p:cNvSpPr>
            <a:spLocks noChangeShapeType="1"/>
          </p:cNvSpPr>
          <p:nvPr/>
        </p:nvSpPr>
        <p:spPr bwMode="auto">
          <a:xfrm flipV="1">
            <a:off x="7994651" y="4864838"/>
            <a:ext cx="1060453" cy="4761"/>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Freeform 128"/>
          <p:cNvSpPr>
            <a:spLocks/>
          </p:cNvSpPr>
          <p:nvPr/>
        </p:nvSpPr>
        <p:spPr bwMode="auto">
          <a:xfrm>
            <a:off x="9042040" y="4820386"/>
            <a:ext cx="142875" cy="96837"/>
          </a:xfrm>
          <a:custGeom>
            <a:avLst/>
            <a:gdLst>
              <a:gd name="T0" fmla="*/ 0 w 90"/>
              <a:gd name="T1" fmla="*/ 0 h 61"/>
              <a:gd name="T2" fmla="*/ 90 w 90"/>
              <a:gd name="T3" fmla="*/ 31 h 61"/>
              <a:gd name="T4" fmla="*/ 0 w 90"/>
              <a:gd name="T5" fmla="*/ 61 h 61"/>
              <a:gd name="T6" fmla="*/ 0 w 90"/>
              <a:gd name="T7" fmla="*/ 0 h 61"/>
            </a:gdLst>
            <a:ahLst/>
            <a:cxnLst>
              <a:cxn ang="0">
                <a:pos x="T0" y="T1"/>
              </a:cxn>
              <a:cxn ang="0">
                <a:pos x="T2" y="T3"/>
              </a:cxn>
              <a:cxn ang="0">
                <a:pos x="T4" y="T5"/>
              </a:cxn>
              <a:cxn ang="0">
                <a:pos x="T6" y="T7"/>
              </a:cxn>
            </a:cxnLst>
            <a:rect l="0" t="0" r="r" b="b"/>
            <a:pathLst>
              <a:path w="90" h="61">
                <a:moveTo>
                  <a:pt x="0" y="0"/>
                </a:moveTo>
                <a:lnTo>
                  <a:pt x="90" y="31"/>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Rectangle 129"/>
          <p:cNvSpPr>
            <a:spLocks noChangeArrowheads="1"/>
          </p:cNvSpPr>
          <p:nvPr/>
        </p:nvSpPr>
        <p:spPr bwMode="auto">
          <a:xfrm>
            <a:off x="8375651" y="4802924"/>
            <a:ext cx="236538"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Rectangle 130"/>
          <p:cNvSpPr>
            <a:spLocks noChangeArrowheads="1"/>
          </p:cNvSpPr>
          <p:nvPr/>
        </p:nvSpPr>
        <p:spPr bwMode="auto">
          <a:xfrm>
            <a:off x="8380413" y="4804511"/>
            <a:ext cx="303213"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EHLO</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32" name="Line 119"/>
          <p:cNvSpPr>
            <a:spLocks noChangeShapeType="1"/>
          </p:cNvSpPr>
          <p:nvPr/>
        </p:nvSpPr>
        <p:spPr bwMode="auto">
          <a:xfrm flipV="1">
            <a:off x="7994651" y="5649092"/>
            <a:ext cx="1044651" cy="9244"/>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 name="Freeform 132"/>
          <p:cNvSpPr>
            <a:spLocks/>
          </p:cNvSpPr>
          <p:nvPr/>
        </p:nvSpPr>
        <p:spPr bwMode="auto">
          <a:xfrm>
            <a:off x="9040824" y="5609124"/>
            <a:ext cx="142875" cy="98425"/>
          </a:xfrm>
          <a:custGeom>
            <a:avLst/>
            <a:gdLst>
              <a:gd name="T0" fmla="*/ 0 w 90"/>
              <a:gd name="T1" fmla="*/ 0 h 62"/>
              <a:gd name="T2" fmla="*/ 90 w 90"/>
              <a:gd name="T3" fmla="*/ 31 h 62"/>
              <a:gd name="T4" fmla="*/ 0 w 90"/>
              <a:gd name="T5" fmla="*/ 62 h 62"/>
              <a:gd name="T6" fmla="*/ 0 w 90"/>
              <a:gd name="T7" fmla="*/ 0 h 62"/>
            </a:gdLst>
            <a:ahLst/>
            <a:cxnLst>
              <a:cxn ang="0">
                <a:pos x="T0" y="T1"/>
              </a:cxn>
              <a:cxn ang="0">
                <a:pos x="T2" y="T3"/>
              </a:cxn>
              <a:cxn ang="0">
                <a:pos x="T4" y="T5"/>
              </a:cxn>
              <a:cxn ang="0">
                <a:pos x="T6" y="T7"/>
              </a:cxn>
            </a:cxnLst>
            <a:rect l="0" t="0" r="r" b="b"/>
            <a:pathLst>
              <a:path w="90" h="62">
                <a:moveTo>
                  <a:pt x="0" y="0"/>
                </a:moveTo>
                <a:lnTo>
                  <a:pt x="90" y="31"/>
                </a:lnTo>
                <a:lnTo>
                  <a:pt x="0" y="6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Rectangle 133"/>
          <p:cNvSpPr>
            <a:spLocks noChangeArrowheads="1"/>
          </p:cNvSpPr>
          <p:nvPr/>
        </p:nvSpPr>
        <p:spPr bwMode="auto">
          <a:xfrm>
            <a:off x="8232776" y="5591661"/>
            <a:ext cx="522288"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Rectangle 134"/>
          <p:cNvSpPr>
            <a:spLocks noChangeArrowheads="1"/>
          </p:cNvSpPr>
          <p:nvPr/>
        </p:nvSpPr>
        <p:spPr bwMode="auto">
          <a:xfrm>
            <a:off x="8237538" y="5593249"/>
            <a:ext cx="5953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MAIL FROM</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36" name="Line 123"/>
          <p:cNvSpPr>
            <a:spLocks noChangeShapeType="1"/>
          </p:cNvSpPr>
          <p:nvPr/>
        </p:nvSpPr>
        <p:spPr bwMode="auto">
          <a:xfrm flipV="1">
            <a:off x="8124826" y="5840638"/>
            <a:ext cx="1060086" cy="3436"/>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 name="Freeform 136"/>
          <p:cNvSpPr>
            <a:spLocks/>
          </p:cNvSpPr>
          <p:nvPr/>
        </p:nvSpPr>
        <p:spPr bwMode="auto">
          <a:xfrm>
            <a:off x="7994651" y="5794861"/>
            <a:ext cx="142875" cy="96837"/>
          </a:xfrm>
          <a:custGeom>
            <a:avLst/>
            <a:gdLst>
              <a:gd name="T0" fmla="*/ 90 w 90"/>
              <a:gd name="T1" fmla="*/ 61 h 61"/>
              <a:gd name="T2" fmla="*/ 0 w 90"/>
              <a:gd name="T3" fmla="*/ 31 h 61"/>
              <a:gd name="T4" fmla="*/ 90 w 90"/>
              <a:gd name="T5" fmla="*/ 0 h 61"/>
              <a:gd name="T6" fmla="*/ 90 w 90"/>
              <a:gd name="T7" fmla="*/ 61 h 61"/>
            </a:gdLst>
            <a:ahLst/>
            <a:cxnLst>
              <a:cxn ang="0">
                <a:pos x="T0" y="T1"/>
              </a:cxn>
              <a:cxn ang="0">
                <a:pos x="T2" y="T3"/>
              </a:cxn>
              <a:cxn ang="0">
                <a:pos x="T4" y="T5"/>
              </a:cxn>
              <a:cxn ang="0">
                <a:pos x="T6" y="T7"/>
              </a:cxn>
            </a:cxnLst>
            <a:rect l="0" t="0" r="r" b="b"/>
            <a:pathLst>
              <a:path w="90" h="61">
                <a:moveTo>
                  <a:pt x="90" y="61"/>
                </a:moveTo>
                <a:lnTo>
                  <a:pt x="0" y="31"/>
                </a:lnTo>
                <a:lnTo>
                  <a:pt x="90" y="0"/>
                </a:lnTo>
                <a:lnTo>
                  <a:pt x="90"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Rectangle 137"/>
          <p:cNvSpPr>
            <a:spLocks noChangeArrowheads="1"/>
          </p:cNvSpPr>
          <p:nvPr/>
        </p:nvSpPr>
        <p:spPr bwMode="auto">
          <a:xfrm>
            <a:off x="8337551" y="5777399"/>
            <a:ext cx="31432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Rectangle 138"/>
          <p:cNvSpPr>
            <a:spLocks noChangeArrowheads="1"/>
          </p:cNvSpPr>
          <p:nvPr/>
        </p:nvSpPr>
        <p:spPr bwMode="auto">
          <a:xfrm>
            <a:off x="8340726" y="5780574"/>
            <a:ext cx="252413"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40" name="Rectangle 139"/>
          <p:cNvSpPr>
            <a:spLocks noChangeArrowheads="1"/>
          </p:cNvSpPr>
          <p:nvPr/>
        </p:nvSpPr>
        <p:spPr bwMode="auto">
          <a:xfrm>
            <a:off x="8529638" y="5780574"/>
            <a:ext cx="190500"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41" name="Line 128"/>
          <p:cNvSpPr>
            <a:spLocks noChangeShapeType="1"/>
          </p:cNvSpPr>
          <p:nvPr/>
        </p:nvSpPr>
        <p:spPr bwMode="auto">
          <a:xfrm>
            <a:off x="7994651" y="6028224"/>
            <a:ext cx="1044651" cy="1586"/>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 name="Freeform 141"/>
          <p:cNvSpPr>
            <a:spLocks/>
          </p:cNvSpPr>
          <p:nvPr/>
        </p:nvSpPr>
        <p:spPr bwMode="auto">
          <a:xfrm>
            <a:off x="9045580" y="5980599"/>
            <a:ext cx="142875" cy="96837"/>
          </a:xfrm>
          <a:custGeom>
            <a:avLst/>
            <a:gdLst>
              <a:gd name="T0" fmla="*/ 0 w 90"/>
              <a:gd name="T1" fmla="*/ 0 h 61"/>
              <a:gd name="T2" fmla="*/ 90 w 90"/>
              <a:gd name="T3" fmla="*/ 30 h 61"/>
              <a:gd name="T4" fmla="*/ 0 w 90"/>
              <a:gd name="T5" fmla="*/ 61 h 61"/>
              <a:gd name="T6" fmla="*/ 0 w 90"/>
              <a:gd name="T7" fmla="*/ 0 h 61"/>
            </a:gdLst>
            <a:ahLst/>
            <a:cxnLst>
              <a:cxn ang="0">
                <a:pos x="T0" y="T1"/>
              </a:cxn>
              <a:cxn ang="0">
                <a:pos x="T2" y="T3"/>
              </a:cxn>
              <a:cxn ang="0">
                <a:pos x="T4" y="T5"/>
              </a:cxn>
              <a:cxn ang="0">
                <a:pos x="T6" y="T7"/>
              </a:cxn>
            </a:cxnLst>
            <a:rect l="0" t="0" r="r" b="b"/>
            <a:pathLst>
              <a:path w="90" h="61">
                <a:moveTo>
                  <a:pt x="0" y="0"/>
                </a:moveTo>
                <a:lnTo>
                  <a:pt x="90"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Rectangle 142"/>
          <p:cNvSpPr>
            <a:spLocks noChangeArrowheads="1"/>
          </p:cNvSpPr>
          <p:nvPr/>
        </p:nvSpPr>
        <p:spPr bwMode="auto">
          <a:xfrm>
            <a:off x="8308976" y="5963136"/>
            <a:ext cx="37147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Rectangle 143"/>
          <p:cNvSpPr>
            <a:spLocks noChangeArrowheads="1"/>
          </p:cNvSpPr>
          <p:nvPr/>
        </p:nvSpPr>
        <p:spPr bwMode="auto">
          <a:xfrm>
            <a:off x="8313738" y="5963136"/>
            <a:ext cx="4429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RCPT TO</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45" name="Line 132"/>
          <p:cNvSpPr>
            <a:spLocks noChangeShapeType="1"/>
          </p:cNvSpPr>
          <p:nvPr/>
        </p:nvSpPr>
        <p:spPr bwMode="auto">
          <a:xfrm>
            <a:off x="8124826" y="6213960"/>
            <a:ext cx="1066988" cy="1"/>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 name="Freeform 145"/>
          <p:cNvSpPr>
            <a:spLocks/>
          </p:cNvSpPr>
          <p:nvPr/>
        </p:nvSpPr>
        <p:spPr bwMode="auto">
          <a:xfrm>
            <a:off x="7994651" y="6166336"/>
            <a:ext cx="142875" cy="96837"/>
          </a:xfrm>
          <a:custGeom>
            <a:avLst/>
            <a:gdLst>
              <a:gd name="T0" fmla="*/ 90 w 90"/>
              <a:gd name="T1" fmla="*/ 61 h 61"/>
              <a:gd name="T2" fmla="*/ 0 w 90"/>
              <a:gd name="T3" fmla="*/ 30 h 61"/>
              <a:gd name="T4" fmla="*/ 90 w 90"/>
              <a:gd name="T5" fmla="*/ 0 h 61"/>
              <a:gd name="T6" fmla="*/ 90 w 90"/>
              <a:gd name="T7" fmla="*/ 61 h 61"/>
            </a:gdLst>
            <a:ahLst/>
            <a:cxnLst>
              <a:cxn ang="0">
                <a:pos x="T0" y="T1"/>
              </a:cxn>
              <a:cxn ang="0">
                <a:pos x="T2" y="T3"/>
              </a:cxn>
              <a:cxn ang="0">
                <a:pos x="T4" y="T5"/>
              </a:cxn>
              <a:cxn ang="0">
                <a:pos x="T6" y="T7"/>
              </a:cxn>
            </a:cxnLst>
            <a:rect l="0" t="0" r="r" b="b"/>
            <a:pathLst>
              <a:path w="90" h="61">
                <a:moveTo>
                  <a:pt x="90" y="61"/>
                </a:moveTo>
                <a:lnTo>
                  <a:pt x="0" y="30"/>
                </a:lnTo>
                <a:lnTo>
                  <a:pt x="90" y="0"/>
                </a:lnTo>
                <a:lnTo>
                  <a:pt x="90"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Rectangle 146"/>
          <p:cNvSpPr>
            <a:spLocks noChangeArrowheads="1"/>
          </p:cNvSpPr>
          <p:nvPr/>
        </p:nvSpPr>
        <p:spPr bwMode="auto">
          <a:xfrm>
            <a:off x="8337551" y="6148874"/>
            <a:ext cx="31432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Rectangle 147"/>
          <p:cNvSpPr>
            <a:spLocks noChangeArrowheads="1"/>
          </p:cNvSpPr>
          <p:nvPr/>
        </p:nvSpPr>
        <p:spPr bwMode="auto">
          <a:xfrm>
            <a:off x="8340726" y="6148874"/>
            <a:ext cx="2524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49" name="Rectangle 148"/>
          <p:cNvSpPr>
            <a:spLocks noChangeArrowheads="1"/>
          </p:cNvSpPr>
          <p:nvPr/>
        </p:nvSpPr>
        <p:spPr bwMode="auto">
          <a:xfrm>
            <a:off x="8529638" y="6148874"/>
            <a:ext cx="1905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50" name="Line 137"/>
          <p:cNvSpPr>
            <a:spLocks noChangeShapeType="1"/>
          </p:cNvSpPr>
          <p:nvPr/>
        </p:nvSpPr>
        <p:spPr bwMode="auto">
          <a:xfrm>
            <a:off x="7994651" y="6399698"/>
            <a:ext cx="1112423" cy="4761"/>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Freeform 150"/>
          <p:cNvSpPr>
            <a:spLocks/>
          </p:cNvSpPr>
          <p:nvPr/>
        </p:nvSpPr>
        <p:spPr bwMode="auto">
          <a:xfrm>
            <a:off x="9055104" y="6352074"/>
            <a:ext cx="142875" cy="96837"/>
          </a:xfrm>
          <a:custGeom>
            <a:avLst/>
            <a:gdLst>
              <a:gd name="T0" fmla="*/ 0 w 90"/>
              <a:gd name="T1" fmla="*/ 0 h 61"/>
              <a:gd name="T2" fmla="*/ 90 w 90"/>
              <a:gd name="T3" fmla="*/ 30 h 61"/>
              <a:gd name="T4" fmla="*/ 0 w 90"/>
              <a:gd name="T5" fmla="*/ 61 h 61"/>
              <a:gd name="T6" fmla="*/ 0 w 90"/>
              <a:gd name="T7" fmla="*/ 0 h 61"/>
            </a:gdLst>
            <a:ahLst/>
            <a:cxnLst>
              <a:cxn ang="0">
                <a:pos x="T0" y="T1"/>
              </a:cxn>
              <a:cxn ang="0">
                <a:pos x="T2" y="T3"/>
              </a:cxn>
              <a:cxn ang="0">
                <a:pos x="T4" y="T5"/>
              </a:cxn>
              <a:cxn ang="0">
                <a:pos x="T6" y="T7"/>
              </a:cxn>
            </a:cxnLst>
            <a:rect l="0" t="0" r="r" b="b"/>
            <a:pathLst>
              <a:path w="90" h="61">
                <a:moveTo>
                  <a:pt x="0" y="0"/>
                </a:moveTo>
                <a:lnTo>
                  <a:pt x="90"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Rectangle 151"/>
          <p:cNvSpPr>
            <a:spLocks noChangeArrowheads="1"/>
          </p:cNvSpPr>
          <p:nvPr/>
        </p:nvSpPr>
        <p:spPr bwMode="auto">
          <a:xfrm>
            <a:off x="8372476" y="6334611"/>
            <a:ext cx="242888"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Rectangle 152"/>
          <p:cNvSpPr>
            <a:spLocks noChangeArrowheads="1"/>
          </p:cNvSpPr>
          <p:nvPr/>
        </p:nvSpPr>
        <p:spPr bwMode="auto">
          <a:xfrm>
            <a:off x="8377238" y="6334611"/>
            <a:ext cx="31273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DATA</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54" name="Line 141"/>
          <p:cNvSpPr>
            <a:spLocks noChangeShapeType="1"/>
          </p:cNvSpPr>
          <p:nvPr/>
        </p:nvSpPr>
        <p:spPr bwMode="auto">
          <a:xfrm flipV="1">
            <a:off x="8124826" y="6571150"/>
            <a:ext cx="1060086" cy="3174"/>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Freeform 154"/>
          <p:cNvSpPr>
            <a:spLocks/>
          </p:cNvSpPr>
          <p:nvPr/>
        </p:nvSpPr>
        <p:spPr bwMode="auto">
          <a:xfrm>
            <a:off x="7994651" y="6526699"/>
            <a:ext cx="142875" cy="96837"/>
          </a:xfrm>
          <a:custGeom>
            <a:avLst/>
            <a:gdLst>
              <a:gd name="T0" fmla="*/ 90 w 90"/>
              <a:gd name="T1" fmla="*/ 61 h 61"/>
              <a:gd name="T2" fmla="*/ 0 w 90"/>
              <a:gd name="T3" fmla="*/ 30 h 61"/>
              <a:gd name="T4" fmla="*/ 90 w 90"/>
              <a:gd name="T5" fmla="*/ 0 h 61"/>
              <a:gd name="T6" fmla="*/ 90 w 90"/>
              <a:gd name="T7" fmla="*/ 61 h 61"/>
            </a:gdLst>
            <a:ahLst/>
            <a:cxnLst>
              <a:cxn ang="0">
                <a:pos x="T0" y="T1"/>
              </a:cxn>
              <a:cxn ang="0">
                <a:pos x="T2" y="T3"/>
              </a:cxn>
              <a:cxn ang="0">
                <a:pos x="T4" y="T5"/>
              </a:cxn>
              <a:cxn ang="0">
                <a:pos x="T6" y="T7"/>
              </a:cxn>
            </a:cxnLst>
            <a:rect l="0" t="0" r="r" b="b"/>
            <a:pathLst>
              <a:path w="90" h="61">
                <a:moveTo>
                  <a:pt x="90" y="61"/>
                </a:moveTo>
                <a:lnTo>
                  <a:pt x="0" y="30"/>
                </a:lnTo>
                <a:lnTo>
                  <a:pt x="90" y="0"/>
                </a:lnTo>
                <a:lnTo>
                  <a:pt x="90"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Rectangle 155"/>
          <p:cNvSpPr>
            <a:spLocks noChangeArrowheads="1"/>
          </p:cNvSpPr>
          <p:nvPr/>
        </p:nvSpPr>
        <p:spPr bwMode="auto">
          <a:xfrm>
            <a:off x="8337551" y="6509236"/>
            <a:ext cx="31432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Rectangle 156"/>
          <p:cNvSpPr>
            <a:spLocks noChangeArrowheads="1"/>
          </p:cNvSpPr>
          <p:nvPr/>
        </p:nvSpPr>
        <p:spPr bwMode="auto">
          <a:xfrm>
            <a:off x="8340726" y="6509236"/>
            <a:ext cx="2524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58" name="Rectangle 157"/>
          <p:cNvSpPr>
            <a:spLocks noChangeArrowheads="1"/>
          </p:cNvSpPr>
          <p:nvPr/>
        </p:nvSpPr>
        <p:spPr bwMode="auto">
          <a:xfrm>
            <a:off x="8529638" y="6509236"/>
            <a:ext cx="1905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59" name="Line 146"/>
          <p:cNvSpPr>
            <a:spLocks noChangeShapeType="1"/>
          </p:cNvSpPr>
          <p:nvPr/>
        </p:nvSpPr>
        <p:spPr bwMode="auto">
          <a:xfrm flipV="1">
            <a:off x="7994651" y="6729898"/>
            <a:ext cx="1060453" cy="1"/>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 name="Freeform 159"/>
          <p:cNvSpPr>
            <a:spLocks/>
          </p:cNvSpPr>
          <p:nvPr/>
        </p:nvSpPr>
        <p:spPr bwMode="auto">
          <a:xfrm>
            <a:off x="9040823" y="6680686"/>
            <a:ext cx="142875" cy="98425"/>
          </a:xfrm>
          <a:custGeom>
            <a:avLst/>
            <a:gdLst>
              <a:gd name="T0" fmla="*/ 0 w 90"/>
              <a:gd name="T1" fmla="*/ 0 h 62"/>
              <a:gd name="T2" fmla="*/ 90 w 90"/>
              <a:gd name="T3" fmla="*/ 31 h 62"/>
              <a:gd name="T4" fmla="*/ 0 w 90"/>
              <a:gd name="T5" fmla="*/ 62 h 62"/>
              <a:gd name="T6" fmla="*/ 0 w 90"/>
              <a:gd name="T7" fmla="*/ 0 h 62"/>
            </a:gdLst>
            <a:ahLst/>
            <a:cxnLst>
              <a:cxn ang="0">
                <a:pos x="T0" y="T1"/>
              </a:cxn>
              <a:cxn ang="0">
                <a:pos x="T2" y="T3"/>
              </a:cxn>
              <a:cxn ang="0">
                <a:pos x="T4" y="T5"/>
              </a:cxn>
              <a:cxn ang="0">
                <a:pos x="T6" y="T7"/>
              </a:cxn>
            </a:cxnLst>
            <a:rect l="0" t="0" r="r" b="b"/>
            <a:pathLst>
              <a:path w="90" h="62">
                <a:moveTo>
                  <a:pt x="0" y="0"/>
                </a:moveTo>
                <a:lnTo>
                  <a:pt x="90" y="31"/>
                </a:lnTo>
                <a:lnTo>
                  <a:pt x="0" y="6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Rectangle 160"/>
          <p:cNvSpPr>
            <a:spLocks noChangeArrowheads="1"/>
          </p:cNvSpPr>
          <p:nvPr/>
        </p:nvSpPr>
        <p:spPr bwMode="auto">
          <a:xfrm>
            <a:off x="8383588" y="6663224"/>
            <a:ext cx="220663" cy="133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Rectangle 161"/>
          <p:cNvSpPr>
            <a:spLocks noChangeArrowheads="1"/>
          </p:cNvSpPr>
          <p:nvPr/>
        </p:nvSpPr>
        <p:spPr bwMode="auto">
          <a:xfrm>
            <a:off x="8388351" y="6664811"/>
            <a:ext cx="2921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QUIT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63" name="Rectangle 162"/>
          <p:cNvSpPr>
            <a:spLocks noChangeArrowheads="1"/>
          </p:cNvSpPr>
          <p:nvPr/>
        </p:nvSpPr>
        <p:spPr bwMode="auto">
          <a:xfrm>
            <a:off x="8178621" y="5298424"/>
            <a:ext cx="620713"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Rectangle 163"/>
          <p:cNvSpPr>
            <a:spLocks noChangeArrowheads="1"/>
          </p:cNvSpPr>
          <p:nvPr/>
        </p:nvSpPr>
        <p:spPr bwMode="auto">
          <a:xfrm>
            <a:off x="8124126" y="5291188"/>
            <a:ext cx="91531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sz="900" dirty="0" smtClean="0">
                <a:solidFill>
                  <a:srgbClr val="FF0000"/>
                </a:solidFill>
                <a:latin typeface="Calibri" panose="020F0502020204030204" pitchFamily="34" charset="0"/>
              </a:rPr>
              <a:t>XSESSIONSPARAMS</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165" name="Freeform 164"/>
          <p:cNvSpPr>
            <a:spLocks/>
          </p:cNvSpPr>
          <p:nvPr/>
        </p:nvSpPr>
        <p:spPr bwMode="auto">
          <a:xfrm>
            <a:off x="7997645" y="5155398"/>
            <a:ext cx="81833" cy="77539"/>
          </a:xfrm>
          <a:custGeom>
            <a:avLst/>
            <a:gdLst>
              <a:gd name="T0" fmla="*/ 89 w 89"/>
              <a:gd name="T1" fmla="*/ 61 h 61"/>
              <a:gd name="T2" fmla="*/ 0 w 89"/>
              <a:gd name="T3" fmla="*/ 30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0"/>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165"/>
          <p:cNvSpPr>
            <a:spLocks/>
          </p:cNvSpPr>
          <p:nvPr/>
        </p:nvSpPr>
        <p:spPr bwMode="auto">
          <a:xfrm>
            <a:off x="9092797" y="5148997"/>
            <a:ext cx="84740" cy="87012"/>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Rectangle 166"/>
          <p:cNvSpPr>
            <a:spLocks noChangeArrowheads="1"/>
          </p:cNvSpPr>
          <p:nvPr/>
        </p:nvSpPr>
        <p:spPr bwMode="auto">
          <a:xfrm>
            <a:off x="8157334" y="5116403"/>
            <a:ext cx="85760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sz="900" dirty="0">
                <a:solidFill>
                  <a:srgbClr val="000000"/>
                </a:solidFill>
                <a:latin typeface="Calibri" panose="020F0502020204030204" pitchFamily="34" charset="0"/>
              </a:rPr>
              <a:t>(</a:t>
            </a:r>
            <a:r>
              <a:rPr lang="en-US" sz="900" dirty="0" smtClean="0">
                <a:solidFill>
                  <a:srgbClr val="000000"/>
                </a:solidFill>
                <a:latin typeface="Calibri" panose="020F0502020204030204" pitchFamily="34" charset="0"/>
              </a:rPr>
              <a:t>EXCHANGEAUTH)</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168" name="Line 67"/>
          <p:cNvSpPr>
            <a:spLocks noChangeShapeType="1"/>
          </p:cNvSpPr>
          <p:nvPr/>
        </p:nvSpPr>
        <p:spPr bwMode="auto">
          <a:xfrm flipV="1">
            <a:off x="8119883" y="5019461"/>
            <a:ext cx="1065029" cy="1764"/>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 name="Freeform 168"/>
          <p:cNvSpPr>
            <a:spLocks/>
          </p:cNvSpPr>
          <p:nvPr/>
        </p:nvSpPr>
        <p:spPr bwMode="auto">
          <a:xfrm>
            <a:off x="7989708" y="4973600"/>
            <a:ext cx="141288" cy="96837"/>
          </a:xfrm>
          <a:custGeom>
            <a:avLst/>
            <a:gdLst>
              <a:gd name="T0" fmla="*/ 89 w 89"/>
              <a:gd name="T1" fmla="*/ 61 h 61"/>
              <a:gd name="T2" fmla="*/ 0 w 89"/>
              <a:gd name="T3" fmla="*/ 30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0"/>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Rectangle 169"/>
          <p:cNvSpPr>
            <a:spLocks noChangeArrowheads="1"/>
          </p:cNvSpPr>
          <p:nvPr/>
        </p:nvSpPr>
        <p:spPr bwMode="auto">
          <a:xfrm>
            <a:off x="8331021" y="4956137"/>
            <a:ext cx="31432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Rectangle 170"/>
          <p:cNvSpPr>
            <a:spLocks noChangeArrowheads="1"/>
          </p:cNvSpPr>
          <p:nvPr/>
        </p:nvSpPr>
        <p:spPr bwMode="auto">
          <a:xfrm>
            <a:off x="8335783" y="4956137"/>
            <a:ext cx="2524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72" name="Rectangle 171"/>
          <p:cNvSpPr>
            <a:spLocks noChangeArrowheads="1"/>
          </p:cNvSpPr>
          <p:nvPr/>
        </p:nvSpPr>
        <p:spPr bwMode="auto">
          <a:xfrm>
            <a:off x="8523108" y="4956137"/>
            <a:ext cx="1920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73" name="Line 67"/>
          <p:cNvSpPr>
            <a:spLocks noChangeShapeType="1"/>
          </p:cNvSpPr>
          <p:nvPr/>
        </p:nvSpPr>
        <p:spPr bwMode="auto">
          <a:xfrm flipV="1">
            <a:off x="8119883" y="5504348"/>
            <a:ext cx="1065029" cy="6246"/>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 name="Freeform 173"/>
          <p:cNvSpPr>
            <a:spLocks/>
          </p:cNvSpPr>
          <p:nvPr/>
        </p:nvSpPr>
        <p:spPr bwMode="auto">
          <a:xfrm>
            <a:off x="7989708" y="5462969"/>
            <a:ext cx="141288" cy="96837"/>
          </a:xfrm>
          <a:custGeom>
            <a:avLst/>
            <a:gdLst>
              <a:gd name="T0" fmla="*/ 89 w 89"/>
              <a:gd name="T1" fmla="*/ 61 h 61"/>
              <a:gd name="T2" fmla="*/ 0 w 89"/>
              <a:gd name="T3" fmla="*/ 30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0"/>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174"/>
          <p:cNvSpPr>
            <a:spLocks noChangeArrowheads="1"/>
          </p:cNvSpPr>
          <p:nvPr/>
        </p:nvSpPr>
        <p:spPr bwMode="auto">
          <a:xfrm>
            <a:off x="8331021" y="5445506"/>
            <a:ext cx="31432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Rectangle 175"/>
          <p:cNvSpPr>
            <a:spLocks noChangeArrowheads="1"/>
          </p:cNvSpPr>
          <p:nvPr/>
        </p:nvSpPr>
        <p:spPr bwMode="auto">
          <a:xfrm>
            <a:off x="8335783" y="5445506"/>
            <a:ext cx="2244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alibri" panose="020F0502020204030204" pitchFamily="34" charset="0"/>
              </a:rPr>
              <a:t>250  </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177" name="Rectangle 176"/>
          <p:cNvSpPr>
            <a:spLocks noChangeArrowheads="1"/>
          </p:cNvSpPr>
          <p:nvPr/>
        </p:nvSpPr>
        <p:spPr bwMode="auto">
          <a:xfrm>
            <a:off x="8523108" y="5445506"/>
            <a:ext cx="1920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78" name="Line 67"/>
          <p:cNvSpPr>
            <a:spLocks noChangeShapeType="1"/>
          </p:cNvSpPr>
          <p:nvPr/>
        </p:nvSpPr>
        <p:spPr bwMode="auto">
          <a:xfrm flipV="1">
            <a:off x="8072507" y="5189499"/>
            <a:ext cx="77448" cy="1"/>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 name="Line 67"/>
          <p:cNvSpPr>
            <a:spLocks noChangeShapeType="1"/>
          </p:cNvSpPr>
          <p:nvPr/>
        </p:nvSpPr>
        <p:spPr bwMode="auto">
          <a:xfrm flipV="1">
            <a:off x="9020231" y="5184738"/>
            <a:ext cx="77448" cy="1"/>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 name="Line 67"/>
          <p:cNvSpPr>
            <a:spLocks noChangeShapeType="1"/>
          </p:cNvSpPr>
          <p:nvPr/>
        </p:nvSpPr>
        <p:spPr bwMode="auto">
          <a:xfrm flipV="1">
            <a:off x="8005827" y="5360951"/>
            <a:ext cx="77448" cy="1"/>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 name="Line 67"/>
          <p:cNvSpPr>
            <a:spLocks noChangeShapeType="1"/>
          </p:cNvSpPr>
          <p:nvPr/>
        </p:nvSpPr>
        <p:spPr bwMode="auto">
          <a:xfrm flipV="1">
            <a:off x="9039302" y="5360951"/>
            <a:ext cx="77448" cy="1"/>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 name="Freeform 181"/>
          <p:cNvSpPr>
            <a:spLocks/>
          </p:cNvSpPr>
          <p:nvPr/>
        </p:nvSpPr>
        <p:spPr bwMode="auto">
          <a:xfrm>
            <a:off x="9107074" y="5320449"/>
            <a:ext cx="84740" cy="87012"/>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021253833"/>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Scenario </a:t>
            </a:r>
            <a:r>
              <a:rPr lang="en-US"/>
              <a:t>1 – Received headers</a:t>
            </a:r>
            <a:endParaRPr lang="en-US" dirty="0"/>
          </a:p>
        </p:txBody>
      </p:sp>
      <p:sp>
        <p:nvSpPr>
          <p:cNvPr id="6" name="Text Placeholder 5"/>
          <p:cNvSpPr>
            <a:spLocks noGrp="1"/>
          </p:cNvSpPr>
          <p:nvPr>
            <p:ph type="body" sz="quarter" idx="10"/>
          </p:nvPr>
        </p:nvSpPr>
        <p:spPr>
          <a:xfrm>
            <a:off x="274638" y="1221157"/>
            <a:ext cx="11887199" cy="5309146"/>
          </a:xfrm>
        </p:spPr>
        <p:txBody>
          <a:bodyPr/>
          <a:lstStyle/>
          <a:p>
            <a:r>
              <a:rPr lang="en-US" sz="1800" dirty="0">
                <a:solidFill>
                  <a:schemeClr val="tx1">
                    <a:lumMod val="50000"/>
                  </a:schemeClr>
                </a:solidFill>
                <a:latin typeface="Consolas" panose="020B0609020204030204" pitchFamily="49" charset="0"/>
                <a:cs typeface="Consolas" panose="020B0609020204030204" pitchFamily="49" charset="0"/>
              </a:rPr>
              <a:t>Received: from EXHV-1889.EXHV-5245dom.extest.microsoft.com</a:t>
            </a:r>
          </a:p>
          <a:p>
            <a:r>
              <a:rPr lang="en-US" sz="1800" dirty="0">
                <a:solidFill>
                  <a:schemeClr val="tx1">
                    <a:lumMod val="50000"/>
                  </a:schemeClr>
                </a:solidFill>
                <a:latin typeface="Consolas" panose="020B0609020204030204" pitchFamily="49" charset="0"/>
                <a:cs typeface="Consolas" panose="020B0609020204030204" pitchFamily="49" charset="0"/>
              </a:rPr>
              <a:t> (2001:4898:e8:3050:d9f3:8ace:7a2f:900b) by</a:t>
            </a:r>
          </a:p>
          <a:p>
            <a:r>
              <a:rPr lang="en-US" sz="1800" dirty="0">
                <a:solidFill>
                  <a:schemeClr val="tx1">
                    <a:lumMod val="50000"/>
                  </a:schemeClr>
                </a:solidFill>
                <a:latin typeface="Consolas" panose="020B0609020204030204" pitchFamily="49" charset="0"/>
                <a:cs typeface="Consolas" panose="020B0609020204030204" pitchFamily="49" charset="0"/>
              </a:rPr>
              <a:t> EXHV-1889.EXHV-5245dom.extest.microsoft.com</a:t>
            </a:r>
          </a:p>
          <a:p>
            <a:r>
              <a:rPr lang="en-US" sz="1800" dirty="0">
                <a:solidFill>
                  <a:schemeClr val="tx1">
                    <a:lumMod val="50000"/>
                  </a:schemeClr>
                </a:solidFill>
                <a:latin typeface="Consolas" panose="020B0609020204030204" pitchFamily="49" charset="0"/>
                <a:cs typeface="Consolas" panose="020B0609020204030204" pitchFamily="49" charset="0"/>
              </a:rPr>
              <a:t> (2001:4898:e8:3050:d9f3:8ace:7a2f:900b) with Microsoft SMTP </a:t>
            </a:r>
            <a:r>
              <a:rPr lang="en-US" sz="1800" dirty="0" smtClean="0">
                <a:solidFill>
                  <a:schemeClr val="tx1">
                    <a:lumMod val="50000"/>
                  </a:schemeClr>
                </a:solidFill>
                <a:latin typeface="Consolas" panose="020B0609020204030204" pitchFamily="49" charset="0"/>
                <a:cs typeface="Consolas" panose="020B0609020204030204" pitchFamily="49" charset="0"/>
              </a:rPr>
              <a:t>Server </a:t>
            </a:r>
            <a:r>
              <a:rPr lang="en-US" sz="1800" dirty="0">
                <a:solidFill>
                  <a:schemeClr val="tx1">
                    <a:lumMod val="50000"/>
                  </a:schemeClr>
                </a:solidFill>
                <a:latin typeface="Consolas" panose="020B0609020204030204" pitchFamily="49" charset="0"/>
                <a:cs typeface="Consolas" panose="020B0609020204030204" pitchFamily="49" charset="0"/>
              </a:rPr>
              <a:t>(TLS) id</a:t>
            </a:r>
          </a:p>
          <a:p>
            <a:r>
              <a:rPr lang="en-US" sz="1800" dirty="0">
                <a:solidFill>
                  <a:schemeClr val="tx1">
                    <a:lumMod val="50000"/>
                  </a:schemeClr>
                </a:solidFill>
                <a:latin typeface="Consolas" panose="020B0609020204030204" pitchFamily="49" charset="0"/>
                <a:cs typeface="Consolas" panose="020B0609020204030204" pitchFamily="49" charset="0"/>
              </a:rPr>
              <a:t> 15.0.620.3 </a:t>
            </a:r>
            <a:r>
              <a:rPr lang="en-US" sz="1800" dirty="0">
                <a:solidFill>
                  <a:srgbClr val="B4009E"/>
                </a:solidFill>
                <a:latin typeface="Consolas" panose="020B0609020204030204" pitchFamily="49" charset="0"/>
                <a:cs typeface="Consolas" panose="020B0609020204030204" pitchFamily="49" charset="0"/>
              </a:rPr>
              <a:t>via Mailbox Transport</a:t>
            </a:r>
            <a:r>
              <a:rPr lang="en-US" sz="1800" dirty="0">
                <a:solidFill>
                  <a:schemeClr val="tx1">
                    <a:lumMod val="50000"/>
                  </a:schemeClr>
                </a:solidFill>
                <a:latin typeface="Consolas" panose="020B0609020204030204" pitchFamily="49" charset="0"/>
                <a:cs typeface="Consolas" panose="020B0609020204030204" pitchFamily="49" charset="0"/>
              </a:rPr>
              <a:t>; Sun, 27 Jan 2013 11:50:14 -0800</a:t>
            </a:r>
          </a:p>
          <a:p>
            <a:r>
              <a:rPr lang="en-US" sz="1800" dirty="0">
                <a:solidFill>
                  <a:schemeClr val="tx1">
                    <a:lumMod val="50000"/>
                  </a:schemeClr>
                </a:solidFill>
                <a:latin typeface="Consolas" panose="020B0609020204030204" pitchFamily="49" charset="0"/>
                <a:cs typeface="Consolas" panose="020B0609020204030204" pitchFamily="49" charset="0"/>
              </a:rPr>
              <a:t>Received: from EXHV-1889.EXHV-5245dom.extest.microsoft.com</a:t>
            </a:r>
          </a:p>
          <a:p>
            <a:r>
              <a:rPr lang="en-US" sz="1800" dirty="0">
                <a:solidFill>
                  <a:schemeClr val="tx1">
                    <a:lumMod val="50000"/>
                  </a:schemeClr>
                </a:solidFill>
                <a:latin typeface="Consolas" panose="020B0609020204030204" pitchFamily="49" charset="0"/>
                <a:cs typeface="Consolas" panose="020B0609020204030204" pitchFamily="49" charset="0"/>
              </a:rPr>
              <a:t> (2001:4898:e8:3050:d9f3:8ace:7a2f:900b) by</a:t>
            </a:r>
          </a:p>
          <a:p>
            <a:r>
              <a:rPr lang="en-US" sz="1800" dirty="0">
                <a:solidFill>
                  <a:schemeClr val="tx1">
                    <a:lumMod val="50000"/>
                  </a:schemeClr>
                </a:solidFill>
                <a:latin typeface="Consolas" panose="020B0609020204030204" pitchFamily="49" charset="0"/>
                <a:cs typeface="Consolas" panose="020B0609020204030204" pitchFamily="49" charset="0"/>
              </a:rPr>
              <a:t> EXHV-1889.EXHV-5245dom.extest.microsoft.com</a:t>
            </a:r>
          </a:p>
          <a:p>
            <a:r>
              <a:rPr lang="en-US" sz="1800" dirty="0">
                <a:solidFill>
                  <a:schemeClr val="tx1">
                    <a:lumMod val="50000"/>
                  </a:schemeClr>
                </a:solidFill>
                <a:latin typeface="Consolas" panose="020B0609020204030204" pitchFamily="49" charset="0"/>
                <a:cs typeface="Consolas" panose="020B0609020204030204" pitchFamily="49" charset="0"/>
              </a:rPr>
              <a:t> (2001:4898:e8:3050:d9f3:8ace:7a2f:900b) with Microsoft SMTP </a:t>
            </a:r>
            <a:r>
              <a:rPr lang="en-US" sz="1800" dirty="0" smtClean="0">
                <a:solidFill>
                  <a:schemeClr val="tx1">
                    <a:lumMod val="50000"/>
                  </a:schemeClr>
                </a:solidFill>
                <a:latin typeface="Consolas" panose="020B0609020204030204" pitchFamily="49" charset="0"/>
                <a:cs typeface="Consolas" panose="020B0609020204030204" pitchFamily="49" charset="0"/>
              </a:rPr>
              <a:t>Server </a:t>
            </a:r>
            <a:r>
              <a:rPr lang="en-US" sz="1800" dirty="0">
                <a:solidFill>
                  <a:schemeClr val="tx1">
                    <a:lumMod val="50000"/>
                  </a:schemeClr>
                </a:solidFill>
                <a:latin typeface="Consolas" panose="020B0609020204030204" pitchFamily="49" charset="0"/>
                <a:cs typeface="Consolas" panose="020B0609020204030204" pitchFamily="49" charset="0"/>
              </a:rPr>
              <a:t>(TLS) id</a:t>
            </a:r>
          </a:p>
          <a:p>
            <a:r>
              <a:rPr lang="en-US" sz="1800" dirty="0">
                <a:solidFill>
                  <a:schemeClr val="tx1">
                    <a:lumMod val="50000"/>
                  </a:schemeClr>
                </a:solidFill>
                <a:latin typeface="Consolas" panose="020B0609020204030204" pitchFamily="49" charset="0"/>
                <a:cs typeface="Consolas" panose="020B0609020204030204" pitchFamily="49" charset="0"/>
              </a:rPr>
              <a:t> 15.0.620.3; Sun, 27 Jan 2013 11:50:13 -0800</a:t>
            </a:r>
          </a:p>
          <a:p>
            <a:r>
              <a:rPr lang="en-US" sz="1800" dirty="0">
                <a:solidFill>
                  <a:schemeClr val="tx1">
                    <a:lumMod val="50000"/>
                  </a:schemeClr>
                </a:solidFill>
                <a:latin typeface="Consolas" panose="020B0609020204030204" pitchFamily="49" charset="0"/>
                <a:cs typeface="Consolas" panose="020B0609020204030204" pitchFamily="49" charset="0"/>
              </a:rPr>
              <a:t>Received: from Internet (172.18.140.30) by</a:t>
            </a:r>
          </a:p>
          <a:p>
            <a:r>
              <a:rPr lang="en-US" sz="1800" dirty="0">
                <a:solidFill>
                  <a:schemeClr val="tx1">
                    <a:lumMod val="50000"/>
                  </a:schemeClr>
                </a:solidFill>
                <a:latin typeface="Consolas" panose="020B0609020204030204" pitchFamily="49" charset="0"/>
                <a:cs typeface="Consolas" panose="020B0609020204030204" pitchFamily="49" charset="0"/>
              </a:rPr>
              <a:t> EXHV-1889.EXHV-5245dom.extest.microsoft.com (10.176.198.88) with Microsoft</a:t>
            </a:r>
          </a:p>
          <a:p>
            <a:r>
              <a:rPr lang="en-US" sz="1800" dirty="0">
                <a:solidFill>
                  <a:schemeClr val="tx1">
                    <a:lumMod val="50000"/>
                  </a:schemeClr>
                </a:solidFill>
                <a:latin typeface="Consolas" panose="020B0609020204030204" pitchFamily="49" charset="0"/>
                <a:cs typeface="Consolas" panose="020B0609020204030204" pitchFamily="49" charset="0"/>
              </a:rPr>
              <a:t> SMTP </a:t>
            </a:r>
            <a:r>
              <a:rPr lang="en-US" sz="1800" dirty="0" smtClean="0">
                <a:solidFill>
                  <a:schemeClr val="tx1">
                    <a:lumMod val="50000"/>
                  </a:schemeClr>
                </a:solidFill>
                <a:latin typeface="Consolas" panose="020B0609020204030204" pitchFamily="49" charset="0"/>
                <a:cs typeface="Consolas" panose="020B0609020204030204" pitchFamily="49" charset="0"/>
              </a:rPr>
              <a:t>Server </a:t>
            </a:r>
            <a:r>
              <a:rPr lang="en-US" sz="1800" dirty="0">
                <a:solidFill>
                  <a:schemeClr val="tx1">
                    <a:lumMod val="50000"/>
                  </a:schemeClr>
                </a:solidFill>
                <a:latin typeface="Consolas" panose="020B0609020204030204" pitchFamily="49" charset="0"/>
                <a:cs typeface="Consolas" panose="020B0609020204030204" pitchFamily="49" charset="0"/>
              </a:rPr>
              <a:t>(TLS) id 15.0.620.3 </a:t>
            </a:r>
            <a:r>
              <a:rPr lang="en-US" sz="1800" dirty="0">
                <a:solidFill>
                  <a:srgbClr val="00B050"/>
                </a:solidFill>
                <a:latin typeface="Consolas" panose="020B0609020204030204" pitchFamily="49" charset="0"/>
                <a:cs typeface="Consolas" panose="020B0609020204030204" pitchFamily="49" charset="0"/>
              </a:rPr>
              <a:t>via Frontend Transport</a:t>
            </a:r>
            <a:r>
              <a:rPr lang="en-US" sz="1800" dirty="0">
                <a:solidFill>
                  <a:schemeClr val="tx1">
                    <a:lumMod val="50000"/>
                  </a:schemeClr>
                </a:solidFill>
                <a:latin typeface="Consolas" panose="020B0609020204030204" pitchFamily="49" charset="0"/>
                <a:cs typeface="Consolas" panose="020B0609020204030204" pitchFamily="49" charset="0"/>
              </a:rPr>
              <a:t>; Sun, 27 Jan 2013</a:t>
            </a:r>
          </a:p>
          <a:p>
            <a:r>
              <a:rPr lang="en-US" sz="1800" dirty="0">
                <a:solidFill>
                  <a:schemeClr val="tx1">
                    <a:lumMod val="50000"/>
                  </a:schemeClr>
                </a:solidFill>
                <a:latin typeface="Consolas" panose="020B0609020204030204" pitchFamily="49" charset="0"/>
                <a:cs typeface="Consolas" panose="020B0609020204030204" pitchFamily="49" charset="0"/>
              </a:rPr>
              <a:t> 11:50:10 -0800</a:t>
            </a:r>
          </a:p>
          <a:p>
            <a:r>
              <a:rPr lang="en-US" sz="1800" dirty="0">
                <a:solidFill>
                  <a:schemeClr val="tx1">
                    <a:lumMod val="50000"/>
                  </a:schemeClr>
                </a:solidFill>
                <a:latin typeface="Consolas" panose="020B0609020204030204" pitchFamily="49" charset="0"/>
                <a:cs typeface="Consolas" panose="020B0609020204030204" pitchFamily="49" charset="0"/>
              </a:rPr>
              <a:t>Subject: Incoming mail on all-in-one role</a:t>
            </a:r>
          </a:p>
          <a:p>
            <a:r>
              <a:rPr lang="en-US" sz="1800" dirty="0">
                <a:solidFill>
                  <a:schemeClr val="tx1">
                    <a:lumMod val="50000"/>
                  </a:schemeClr>
                </a:solidFill>
                <a:latin typeface="Consolas" panose="020B0609020204030204" pitchFamily="49" charset="0"/>
                <a:cs typeface="Consolas" panose="020B0609020204030204" pitchFamily="49" charset="0"/>
              </a:rPr>
              <a:t>Message-ID: &lt;</a:t>
            </a:r>
            <a:r>
              <a:rPr lang="en-US" sz="1800" dirty="0" smtClean="0">
                <a:solidFill>
                  <a:schemeClr val="tx1">
                    <a:lumMod val="50000"/>
                  </a:schemeClr>
                </a:solidFill>
                <a:latin typeface="Consolas" panose="020B0609020204030204" pitchFamily="49" charset="0"/>
                <a:cs typeface="Consolas" panose="020B0609020204030204" pitchFamily="49" charset="0"/>
              </a:rPr>
              <a:t>0eecd3ae-f179-4852-bb5e-4b2a371cbb2c@woodgroveSVR145.com&gt;</a:t>
            </a:r>
            <a:endParaRPr lang="en-US" sz="1800" dirty="0">
              <a:solidFill>
                <a:schemeClr val="tx1">
                  <a:lumMod val="50000"/>
                </a:schemeClr>
              </a:solidFill>
              <a:latin typeface="Consolas" panose="020B0609020204030204" pitchFamily="49" charset="0"/>
              <a:cs typeface="Consolas" panose="020B0609020204030204" pitchFamily="49" charset="0"/>
            </a:endParaRPr>
          </a:p>
          <a:p>
            <a:r>
              <a:rPr lang="en-US" sz="1800" dirty="0">
                <a:solidFill>
                  <a:schemeClr val="tx1">
                    <a:lumMod val="50000"/>
                  </a:schemeClr>
                </a:solidFill>
                <a:latin typeface="Consolas" panose="020B0609020204030204" pitchFamily="49" charset="0"/>
                <a:cs typeface="Consolas" panose="020B0609020204030204" pitchFamily="49" charset="0"/>
              </a:rPr>
              <a:t>From: &lt;internetuser@woodgrove.com</a:t>
            </a:r>
            <a:r>
              <a:rPr lang="en-US" sz="1800" dirty="0" smtClean="0">
                <a:solidFill>
                  <a:schemeClr val="tx1">
                    <a:lumMod val="50000"/>
                  </a:schemeClr>
                </a:solidFill>
                <a:latin typeface="Consolas" panose="020B0609020204030204" pitchFamily="49" charset="0"/>
                <a:cs typeface="Consolas" panose="020B0609020204030204" pitchFamily="49" charset="0"/>
              </a:rPr>
              <a:t>&gt;</a:t>
            </a:r>
            <a:endParaRPr lang="en-US" sz="1800" dirty="0">
              <a:solidFill>
                <a:schemeClr val="tx1">
                  <a:lumMod val="50000"/>
                </a:schemeClr>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9621160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4" end="1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5" end="1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16" end="1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
                                            <p:txEl>
                                              <p:pRg st="2" end="2"/>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554848" y="2331878"/>
            <a:ext cx="8395295" cy="4043171"/>
          </a:xfrm>
          <a:prstGeom prst="rect">
            <a:avLst/>
          </a:prstGeom>
          <a:solidFill>
            <a:schemeClr val="accent4">
              <a:lumMod val="60000"/>
              <a:lumOff val="40000"/>
              <a:alpha val="6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t" anchorCtr="0" compatLnSpc="1">
            <a:prstTxWarp prst="textNoShape">
              <a:avLst/>
            </a:prstTxWarp>
          </a:bodyPr>
          <a:lstStyle/>
          <a:p>
            <a:pPr defTabSz="932472" fontAlgn="base">
              <a:spcBef>
                <a:spcPct val="0"/>
              </a:spcBef>
              <a:spcAft>
                <a:spcPct val="0"/>
              </a:spcAft>
            </a:pPr>
            <a:r>
              <a:rPr lang="en-US" sz="2000" b="1" dirty="0" smtClean="0">
                <a:solidFill>
                  <a:srgbClr val="00518E"/>
                </a:solidFill>
              </a:rPr>
              <a:t> DAG</a:t>
            </a:r>
            <a:endParaRPr lang="en-US" sz="2000" b="1" dirty="0">
              <a:solidFill>
                <a:srgbClr val="00518E"/>
              </a:solidFill>
            </a:endParaRPr>
          </a:p>
        </p:txBody>
      </p:sp>
      <p:grpSp>
        <p:nvGrpSpPr>
          <p:cNvPr id="9" name="Group 8"/>
          <p:cNvGrpSpPr/>
          <p:nvPr/>
        </p:nvGrpSpPr>
        <p:grpSpPr>
          <a:xfrm>
            <a:off x="1554848" y="1420594"/>
            <a:ext cx="8395295" cy="674205"/>
            <a:chOff x="7598955" y="1560294"/>
            <a:chExt cx="8395295" cy="674205"/>
          </a:xfrm>
        </p:grpSpPr>
        <p:grpSp>
          <p:nvGrpSpPr>
            <p:cNvPr id="8" name="Group 7"/>
            <p:cNvGrpSpPr/>
            <p:nvPr/>
          </p:nvGrpSpPr>
          <p:grpSpPr>
            <a:xfrm>
              <a:off x="7598955" y="1560294"/>
              <a:ext cx="8395295" cy="674205"/>
              <a:chOff x="7598955" y="1560294"/>
              <a:chExt cx="8395295" cy="674205"/>
            </a:xfrm>
          </p:grpSpPr>
          <p:sp>
            <p:nvSpPr>
              <p:cNvPr id="45" name="Rectangle 44"/>
              <p:cNvSpPr/>
              <p:nvPr>
                <p:custDataLst>
                  <p:tags r:id="rId11"/>
                </p:custDataLst>
              </p:nvPr>
            </p:nvSpPr>
            <p:spPr>
              <a:xfrm>
                <a:off x="7598955" y="1560294"/>
                <a:ext cx="8395295" cy="674205"/>
              </a:xfrm>
              <a:prstGeom prst="rect">
                <a:avLst/>
              </a:prstGeom>
              <a:solidFill>
                <a:schemeClr val="accent1"/>
              </a:solidFill>
              <a:ln w="25400" cap="flat" cmpd="sng" algn="ctr">
                <a:noFill/>
                <a:prstDash val="solid"/>
              </a:ln>
              <a:effectLst/>
            </p:spPr>
            <p:txBody>
              <a:bodyPr lIns="93269" tIns="46634" rIns="93269" bIns="46634" rtlCol="0" anchor="ctr"/>
              <a:lstStyle/>
              <a:p>
                <a:pPr defTabSz="932688"/>
                <a:endParaRPr lang="en-US" b="1" kern="0" dirty="0">
                  <a:solidFill>
                    <a:srgbClr val="000000"/>
                  </a:solidFill>
                </a:endParaRPr>
              </a:p>
            </p:txBody>
          </p:sp>
          <p:sp>
            <p:nvSpPr>
              <p:cNvPr id="47" name="Freeform 62"/>
              <p:cNvSpPr>
                <a:spLocks noEditPoints="1"/>
              </p:cNvSpPr>
              <p:nvPr/>
            </p:nvSpPr>
            <p:spPr bwMode="black">
              <a:xfrm>
                <a:off x="7791971" y="1649195"/>
                <a:ext cx="525365" cy="525154"/>
              </a:xfrm>
              <a:custGeom>
                <a:avLst/>
                <a:gdLst>
                  <a:gd name="T0" fmla="*/ 189 w 189"/>
                  <a:gd name="T1" fmla="*/ 94 h 189"/>
                  <a:gd name="T2" fmla="*/ 0 w 189"/>
                  <a:gd name="T3" fmla="*/ 94 h 189"/>
                  <a:gd name="T4" fmla="*/ 129 w 189"/>
                  <a:gd name="T5" fmla="*/ 172 h 189"/>
                  <a:gd name="T6" fmla="*/ 124 w 189"/>
                  <a:gd name="T7" fmla="*/ 123 h 189"/>
                  <a:gd name="T8" fmla="*/ 123 w 189"/>
                  <a:gd name="T9" fmla="*/ 84 h 189"/>
                  <a:gd name="T10" fmla="*/ 140 w 189"/>
                  <a:gd name="T11" fmla="*/ 85 h 189"/>
                  <a:gd name="T12" fmla="*/ 152 w 189"/>
                  <a:gd name="T13" fmla="*/ 89 h 189"/>
                  <a:gd name="T14" fmla="*/ 158 w 189"/>
                  <a:gd name="T15" fmla="*/ 84 h 189"/>
                  <a:gd name="T16" fmla="*/ 152 w 189"/>
                  <a:gd name="T17" fmla="*/ 82 h 189"/>
                  <a:gd name="T18" fmla="*/ 146 w 189"/>
                  <a:gd name="T19" fmla="*/ 78 h 189"/>
                  <a:gd name="T20" fmla="*/ 139 w 189"/>
                  <a:gd name="T21" fmla="*/ 74 h 189"/>
                  <a:gd name="T22" fmla="*/ 128 w 189"/>
                  <a:gd name="T23" fmla="*/ 80 h 189"/>
                  <a:gd name="T24" fmla="*/ 121 w 189"/>
                  <a:gd name="T25" fmla="*/ 72 h 189"/>
                  <a:gd name="T26" fmla="*/ 132 w 189"/>
                  <a:gd name="T27" fmla="*/ 59 h 189"/>
                  <a:gd name="T28" fmla="*/ 140 w 189"/>
                  <a:gd name="T29" fmla="*/ 57 h 189"/>
                  <a:gd name="T30" fmla="*/ 149 w 189"/>
                  <a:gd name="T31" fmla="*/ 52 h 189"/>
                  <a:gd name="T32" fmla="*/ 148 w 189"/>
                  <a:gd name="T33" fmla="*/ 44 h 189"/>
                  <a:gd name="T34" fmla="*/ 144 w 189"/>
                  <a:gd name="T35" fmla="*/ 46 h 189"/>
                  <a:gd name="T36" fmla="*/ 138 w 189"/>
                  <a:gd name="T37" fmla="*/ 48 h 189"/>
                  <a:gd name="T38" fmla="*/ 147 w 189"/>
                  <a:gd name="T39" fmla="*/ 28 h 189"/>
                  <a:gd name="T40" fmla="*/ 108 w 189"/>
                  <a:gd name="T41" fmla="*/ 11 h 189"/>
                  <a:gd name="T42" fmla="*/ 90 w 189"/>
                  <a:gd name="T43" fmla="*/ 43 h 189"/>
                  <a:gd name="T44" fmla="*/ 78 w 189"/>
                  <a:gd name="T45" fmla="*/ 21 h 189"/>
                  <a:gd name="T46" fmla="*/ 69 w 189"/>
                  <a:gd name="T47" fmla="*/ 13 h 189"/>
                  <a:gd name="T48" fmla="*/ 60 w 189"/>
                  <a:gd name="T49" fmla="*/ 23 h 189"/>
                  <a:gd name="T50" fmla="*/ 72 w 189"/>
                  <a:gd name="T51" fmla="*/ 43 h 189"/>
                  <a:gd name="T52" fmla="*/ 59 w 189"/>
                  <a:gd name="T53" fmla="*/ 31 h 189"/>
                  <a:gd name="T54" fmla="*/ 44 w 189"/>
                  <a:gd name="T55" fmla="*/ 49 h 189"/>
                  <a:gd name="T56" fmla="*/ 57 w 189"/>
                  <a:gd name="T57" fmla="*/ 47 h 189"/>
                  <a:gd name="T58" fmla="*/ 73 w 189"/>
                  <a:gd name="T59" fmla="*/ 70 h 189"/>
                  <a:gd name="T60" fmla="*/ 47 w 189"/>
                  <a:gd name="T61" fmla="*/ 100 h 189"/>
                  <a:gd name="T62" fmla="*/ 31 w 189"/>
                  <a:gd name="T63" fmla="*/ 97 h 189"/>
                  <a:gd name="T64" fmla="*/ 40 w 189"/>
                  <a:gd name="T65" fmla="*/ 103 h 189"/>
                  <a:gd name="T66" fmla="*/ 42 w 189"/>
                  <a:gd name="T67" fmla="*/ 116 h 189"/>
                  <a:gd name="T68" fmla="*/ 81 w 189"/>
                  <a:gd name="T69" fmla="*/ 132 h 189"/>
                  <a:gd name="T70" fmla="*/ 67 w 189"/>
                  <a:gd name="T71" fmla="*/ 175 h 189"/>
                  <a:gd name="T72" fmla="*/ 129 w 189"/>
                  <a:gd name="T73" fmla="*/ 172 h 189"/>
                  <a:gd name="T74" fmla="*/ 172 w 189"/>
                  <a:gd name="T75" fmla="*/ 115 h 189"/>
                  <a:gd name="T76" fmla="*/ 172 w 189"/>
                  <a:gd name="T77" fmla="*/ 118 h 189"/>
                  <a:gd name="T78" fmla="*/ 177 w 189"/>
                  <a:gd name="T79" fmla="*/ 114 h 189"/>
                  <a:gd name="T80" fmla="*/ 156 w 189"/>
                  <a:gd name="T81" fmla="*/ 152 h 189"/>
                  <a:gd name="T82" fmla="*/ 52 w 189"/>
                  <a:gd name="T83" fmla="*/ 168 h 189"/>
                  <a:gd name="T84" fmla="*/ 47 w 189"/>
                  <a:gd name="T85" fmla="*/ 126 h 189"/>
                  <a:gd name="T86" fmla="*/ 42 w 189"/>
                  <a:gd name="T87" fmla="*/ 121 h 189"/>
                  <a:gd name="T88" fmla="*/ 20 w 189"/>
                  <a:gd name="T89" fmla="*/ 103 h 189"/>
                  <a:gd name="T90" fmla="*/ 9 w 189"/>
                  <a:gd name="T91" fmla="*/ 94 h 189"/>
                  <a:gd name="T92" fmla="*/ 108 w 189"/>
                  <a:gd name="T93" fmla="*/ 41 h 189"/>
                  <a:gd name="T94" fmla="*/ 108 w 189"/>
                  <a:gd name="T95" fmla="*/ 41 h 189"/>
                  <a:gd name="T96" fmla="*/ 129 w 189"/>
                  <a:gd name="T97" fmla="*/ 58 h 189"/>
                  <a:gd name="T98" fmla="*/ 125 w 189"/>
                  <a:gd name="T99" fmla="*/ 49 h 189"/>
                  <a:gd name="T100" fmla="*/ 160 w 189"/>
                  <a:gd name="T101" fmla="*/ 69 h 189"/>
                  <a:gd name="T102" fmla="*/ 158 w 189"/>
                  <a:gd name="T103" fmla="*/ 77 h 189"/>
                  <a:gd name="T104" fmla="*/ 59 w 189"/>
                  <a:gd name="T105" fmla="*/ 106 h 189"/>
                  <a:gd name="T106" fmla="*/ 46 w 189"/>
                  <a:gd name="T107" fmla="*/ 10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9" h="189">
                    <a:moveTo>
                      <a:pt x="94" y="0"/>
                    </a:moveTo>
                    <a:cubicBezTo>
                      <a:pt x="146" y="0"/>
                      <a:pt x="189" y="42"/>
                      <a:pt x="189" y="94"/>
                    </a:cubicBezTo>
                    <a:cubicBezTo>
                      <a:pt x="189" y="147"/>
                      <a:pt x="146" y="189"/>
                      <a:pt x="94" y="189"/>
                    </a:cubicBezTo>
                    <a:cubicBezTo>
                      <a:pt x="42" y="189"/>
                      <a:pt x="0" y="147"/>
                      <a:pt x="0" y="94"/>
                    </a:cubicBezTo>
                    <a:cubicBezTo>
                      <a:pt x="0" y="42"/>
                      <a:pt x="42" y="0"/>
                      <a:pt x="94" y="0"/>
                    </a:cubicBezTo>
                    <a:close/>
                    <a:moveTo>
                      <a:pt x="129" y="172"/>
                    </a:moveTo>
                    <a:cubicBezTo>
                      <a:pt x="126" y="156"/>
                      <a:pt x="135" y="129"/>
                      <a:pt x="130" y="124"/>
                    </a:cubicBezTo>
                    <a:cubicBezTo>
                      <a:pt x="128" y="123"/>
                      <a:pt x="126" y="122"/>
                      <a:pt x="124" y="123"/>
                    </a:cubicBezTo>
                    <a:cubicBezTo>
                      <a:pt x="120" y="124"/>
                      <a:pt x="116" y="126"/>
                      <a:pt x="113" y="125"/>
                    </a:cubicBezTo>
                    <a:cubicBezTo>
                      <a:pt x="96" y="117"/>
                      <a:pt x="106" y="90"/>
                      <a:pt x="123" y="84"/>
                    </a:cubicBezTo>
                    <a:cubicBezTo>
                      <a:pt x="126" y="83"/>
                      <a:pt x="129" y="83"/>
                      <a:pt x="132" y="83"/>
                    </a:cubicBezTo>
                    <a:cubicBezTo>
                      <a:pt x="137" y="82"/>
                      <a:pt x="140" y="82"/>
                      <a:pt x="140" y="85"/>
                    </a:cubicBezTo>
                    <a:cubicBezTo>
                      <a:pt x="140" y="89"/>
                      <a:pt x="148" y="92"/>
                      <a:pt x="150" y="92"/>
                    </a:cubicBezTo>
                    <a:cubicBezTo>
                      <a:pt x="151" y="92"/>
                      <a:pt x="151" y="89"/>
                      <a:pt x="152" y="89"/>
                    </a:cubicBezTo>
                    <a:cubicBezTo>
                      <a:pt x="159" y="89"/>
                      <a:pt x="164" y="93"/>
                      <a:pt x="165" y="90"/>
                    </a:cubicBezTo>
                    <a:cubicBezTo>
                      <a:pt x="167" y="80"/>
                      <a:pt x="166" y="85"/>
                      <a:pt x="158" y="84"/>
                    </a:cubicBezTo>
                    <a:cubicBezTo>
                      <a:pt x="155" y="83"/>
                      <a:pt x="157" y="78"/>
                      <a:pt x="154" y="78"/>
                    </a:cubicBezTo>
                    <a:cubicBezTo>
                      <a:pt x="152" y="77"/>
                      <a:pt x="155" y="84"/>
                      <a:pt x="152" y="82"/>
                    </a:cubicBezTo>
                    <a:cubicBezTo>
                      <a:pt x="148" y="79"/>
                      <a:pt x="146" y="72"/>
                      <a:pt x="142" y="71"/>
                    </a:cubicBezTo>
                    <a:cubicBezTo>
                      <a:pt x="137" y="70"/>
                      <a:pt x="145" y="75"/>
                      <a:pt x="146" y="78"/>
                    </a:cubicBezTo>
                    <a:cubicBezTo>
                      <a:pt x="147" y="81"/>
                      <a:pt x="143" y="85"/>
                      <a:pt x="141" y="82"/>
                    </a:cubicBezTo>
                    <a:cubicBezTo>
                      <a:pt x="140" y="81"/>
                      <a:pt x="145" y="78"/>
                      <a:pt x="139" y="74"/>
                    </a:cubicBezTo>
                    <a:cubicBezTo>
                      <a:pt x="138" y="72"/>
                      <a:pt x="135" y="72"/>
                      <a:pt x="133" y="74"/>
                    </a:cubicBezTo>
                    <a:cubicBezTo>
                      <a:pt x="130" y="77"/>
                      <a:pt x="129" y="80"/>
                      <a:pt x="128" y="80"/>
                    </a:cubicBezTo>
                    <a:cubicBezTo>
                      <a:pt x="125" y="82"/>
                      <a:pt x="123" y="82"/>
                      <a:pt x="120" y="81"/>
                    </a:cubicBezTo>
                    <a:cubicBezTo>
                      <a:pt x="116" y="80"/>
                      <a:pt x="117" y="71"/>
                      <a:pt x="121" y="72"/>
                    </a:cubicBezTo>
                    <a:cubicBezTo>
                      <a:pt x="133" y="75"/>
                      <a:pt x="122" y="68"/>
                      <a:pt x="125" y="66"/>
                    </a:cubicBezTo>
                    <a:cubicBezTo>
                      <a:pt x="126" y="65"/>
                      <a:pt x="130" y="62"/>
                      <a:pt x="132" y="59"/>
                    </a:cubicBezTo>
                    <a:cubicBezTo>
                      <a:pt x="134" y="57"/>
                      <a:pt x="133" y="51"/>
                      <a:pt x="137" y="52"/>
                    </a:cubicBezTo>
                    <a:cubicBezTo>
                      <a:pt x="139" y="52"/>
                      <a:pt x="138" y="56"/>
                      <a:pt x="140" y="57"/>
                    </a:cubicBezTo>
                    <a:cubicBezTo>
                      <a:pt x="141" y="58"/>
                      <a:pt x="144" y="57"/>
                      <a:pt x="146" y="57"/>
                    </a:cubicBezTo>
                    <a:cubicBezTo>
                      <a:pt x="149" y="57"/>
                      <a:pt x="149" y="55"/>
                      <a:pt x="149" y="52"/>
                    </a:cubicBezTo>
                    <a:cubicBezTo>
                      <a:pt x="149" y="48"/>
                      <a:pt x="156" y="49"/>
                      <a:pt x="156" y="47"/>
                    </a:cubicBezTo>
                    <a:cubicBezTo>
                      <a:pt x="155" y="44"/>
                      <a:pt x="148" y="48"/>
                      <a:pt x="148" y="44"/>
                    </a:cubicBezTo>
                    <a:cubicBezTo>
                      <a:pt x="148" y="39"/>
                      <a:pt x="154" y="38"/>
                      <a:pt x="150" y="37"/>
                    </a:cubicBezTo>
                    <a:cubicBezTo>
                      <a:pt x="147" y="36"/>
                      <a:pt x="143" y="39"/>
                      <a:pt x="144" y="46"/>
                    </a:cubicBezTo>
                    <a:cubicBezTo>
                      <a:pt x="145" y="53"/>
                      <a:pt x="146" y="56"/>
                      <a:pt x="141" y="54"/>
                    </a:cubicBezTo>
                    <a:cubicBezTo>
                      <a:pt x="137" y="51"/>
                      <a:pt x="142" y="46"/>
                      <a:pt x="138" y="48"/>
                    </a:cubicBezTo>
                    <a:cubicBezTo>
                      <a:pt x="135" y="50"/>
                      <a:pt x="133" y="51"/>
                      <a:pt x="133" y="46"/>
                    </a:cubicBezTo>
                    <a:cubicBezTo>
                      <a:pt x="133" y="42"/>
                      <a:pt x="141" y="30"/>
                      <a:pt x="147" y="28"/>
                    </a:cubicBezTo>
                    <a:cubicBezTo>
                      <a:pt x="136" y="19"/>
                      <a:pt x="123" y="13"/>
                      <a:pt x="108" y="11"/>
                    </a:cubicBezTo>
                    <a:cubicBezTo>
                      <a:pt x="108" y="11"/>
                      <a:pt x="108" y="11"/>
                      <a:pt x="108" y="11"/>
                    </a:cubicBezTo>
                    <a:cubicBezTo>
                      <a:pt x="108" y="19"/>
                      <a:pt x="108" y="24"/>
                      <a:pt x="107" y="28"/>
                    </a:cubicBezTo>
                    <a:cubicBezTo>
                      <a:pt x="107" y="33"/>
                      <a:pt x="92" y="34"/>
                      <a:pt x="90" y="43"/>
                    </a:cubicBezTo>
                    <a:cubicBezTo>
                      <a:pt x="88" y="51"/>
                      <a:pt x="85" y="46"/>
                      <a:pt x="80" y="40"/>
                    </a:cubicBezTo>
                    <a:cubicBezTo>
                      <a:pt x="75" y="34"/>
                      <a:pt x="81" y="26"/>
                      <a:pt x="78" y="21"/>
                    </a:cubicBezTo>
                    <a:cubicBezTo>
                      <a:pt x="76" y="16"/>
                      <a:pt x="67" y="23"/>
                      <a:pt x="67" y="18"/>
                    </a:cubicBezTo>
                    <a:cubicBezTo>
                      <a:pt x="67" y="16"/>
                      <a:pt x="69" y="14"/>
                      <a:pt x="69" y="13"/>
                    </a:cubicBezTo>
                    <a:cubicBezTo>
                      <a:pt x="68" y="14"/>
                      <a:pt x="67" y="14"/>
                      <a:pt x="66" y="14"/>
                    </a:cubicBezTo>
                    <a:cubicBezTo>
                      <a:pt x="63" y="16"/>
                      <a:pt x="61" y="22"/>
                      <a:pt x="60" y="23"/>
                    </a:cubicBezTo>
                    <a:cubicBezTo>
                      <a:pt x="57" y="27"/>
                      <a:pt x="64" y="26"/>
                      <a:pt x="67" y="30"/>
                    </a:cubicBezTo>
                    <a:cubicBezTo>
                      <a:pt x="71" y="36"/>
                      <a:pt x="74" y="40"/>
                      <a:pt x="72" y="43"/>
                    </a:cubicBezTo>
                    <a:cubicBezTo>
                      <a:pt x="71" y="46"/>
                      <a:pt x="59" y="43"/>
                      <a:pt x="61" y="38"/>
                    </a:cubicBezTo>
                    <a:cubicBezTo>
                      <a:pt x="64" y="33"/>
                      <a:pt x="62" y="32"/>
                      <a:pt x="59" y="31"/>
                    </a:cubicBezTo>
                    <a:cubicBezTo>
                      <a:pt x="56" y="31"/>
                      <a:pt x="56" y="35"/>
                      <a:pt x="56" y="40"/>
                    </a:cubicBezTo>
                    <a:cubicBezTo>
                      <a:pt x="56" y="44"/>
                      <a:pt x="48" y="45"/>
                      <a:pt x="44" y="49"/>
                    </a:cubicBezTo>
                    <a:cubicBezTo>
                      <a:pt x="40" y="54"/>
                      <a:pt x="47" y="58"/>
                      <a:pt x="53" y="60"/>
                    </a:cubicBezTo>
                    <a:cubicBezTo>
                      <a:pt x="59" y="62"/>
                      <a:pt x="55" y="52"/>
                      <a:pt x="57" y="47"/>
                    </a:cubicBezTo>
                    <a:cubicBezTo>
                      <a:pt x="59" y="40"/>
                      <a:pt x="66" y="46"/>
                      <a:pt x="71" y="52"/>
                    </a:cubicBezTo>
                    <a:cubicBezTo>
                      <a:pt x="75" y="58"/>
                      <a:pt x="82" y="66"/>
                      <a:pt x="73" y="70"/>
                    </a:cubicBezTo>
                    <a:cubicBezTo>
                      <a:pt x="58" y="76"/>
                      <a:pt x="52" y="83"/>
                      <a:pt x="49" y="89"/>
                    </a:cubicBezTo>
                    <a:cubicBezTo>
                      <a:pt x="46" y="95"/>
                      <a:pt x="49" y="98"/>
                      <a:pt x="47" y="100"/>
                    </a:cubicBezTo>
                    <a:cubicBezTo>
                      <a:pt x="45" y="102"/>
                      <a:pt x="45" y="99"/>
                      <a:pt x="43" y="94"/>
                    </a:cubicBezTo>
                    <a:cubicBezTo>
                      <a:pt x="41" y="91"/>
                      <a:pt x="34" y="91"/>
                      <a:pt x="31" y="97"/>
                    </a:cubicBezTo>
                    <a:cubicBezTo>
                      <a:pt x="29" y="98"/>
                      <a:pt x="29" y="101"/>
                      <a:pt x="29" y="104"/>
                    </a:cubicBezTo>
                    <a:cubicBezTo>
                      <a:pt x="29" y="114"/>
                      <a:pt x="36" y="101"/>
                      <a:pt x="40" y="103"/>
                    </a:cubicBezTo>
                    <a:cubicBezTo>
                      <a:pt x="45" y="104"/>
                      <a:pt x="36" y="105"/>
                      <a:pt x="37" y="109"/>
                    </a:cubicBezTo>
                    <a:cubicBezTo>
                      <a:pt x="38" y="113"/>
                      <a:pt x="44" y="107"/>
                      <a:pt x="42" y="116"/>
                    </a:cubicBezTo>
                    <a:cubicBezTo>
                      <a:pt x="41" y="121"/>
                      <a:pt x="49" y="117"/>
                      <a:pt x="54" y="115"/>
                    </a:cubicBezTo>
                    <a:cubicBezTo>
                      <a:pt x="65" y="111"/>
                      <a:pt x="73" y="129"/>
                      <a:pt x="81" y="132"/>
                    </a:cubicBezTo>
                    <a:cubicBezTo>
                      <a:pt x="90" y="135"/>
                      <a:pt x="93" y="137"/>
                      <a:pt x="91" y="141"/>
                    </a:cubicBezTo>
                    <a:cubicBezTo>
                      <a:pt x="85" y="153"/>
                      <a:pt x="73" y="161"/>
                      <a:pt x="67" y="175"/>
                    </a:cubicBezTo>
                    <a:cubicBezTo>
                      <a:pt x="75" y="178"/>
                      <a:pt x="85" y="179"/>
                      <a:pt x="94" y="179"/>
                    </a:cubicBezTo>
                    <a:cubicBezTo>
                      <a:pt x="107" y="179"/>
                      <a:pt x="118" y="177"/>
                      <a:pt x="129" y="172"/>
                    </a:cubicBezTo>
                    <a:close/>
                    <a:moveTo>
                      <a:pt x="177" y="114"/>
                    </a:moveTo>
                    <a:cubicBezTo>
                      <a:pt x="175" y="114"/>
                      <a:pt x="173" y="115"/>
                      <a:pt x="172" y="115"/>
                    </a:cubicBezTo>
                    <a:cubicBezTo>
                      <a:pt x="167" y="113"/>
                      <a:pt x="170" y="93"/>
                      <a:pt x="163" y="94"/>
                    </a:cubicBezTo>
                    <a:cubicBezTo>
                      <a:pt x="160" y="95"/>
                      <a:pt x="165" y="110"/>
                      <a:pt x="172" y="118"/>
                    </a:cubicBezTo>
                    <a:cubicBezTo>
                      <a:pt x="173" y="119"/>
                      <a:pt x="174" y="118"/>
                      <a:pt x="176" y="118"/>
                    </a:cubicBezTo>
                    <a:cubicBezTo>
                      <a:pt x="176" y="117"/>
                      <a:pt x="177" y="115"/>
                      <a:pt x="177" y="114"/>
                    </a:cubicBezTo>
                    <a:close/>
                    <a:moveTo>
                      <a:pt x="172" y="128"/>
                    </a:moveTo>
                    <a:cubicBezTo>
                      <a:pt x="164" y="126"/>
                      <a:pt x="158" y="144"/>
                      <a:pt x="156" y="152"/>
                    </a:cubicBezTo>
                    <a:cubicBezTo>
                      <a:pt x="163" y="145"/>
                      <a:pt x="168" y="137"/>
                      <a:pt x="172" y="128"/>
                    </a:cubicBezTo>
                    <a:close/>
                    <a:moveTo>
                      <a:pt x="52" y="168"/>
                    </a:moveTo>
                    <a:cubicBezTo>
                      <a:pt x="53" y="160"/>
                      <a:pt x="54" y="151"/>
                      <a:pt x="52" y="150"/>
                    </a:cubicBezTo>
                    <a:cubicBezTo>
                      <a:pt x="45" y="144"/>
                      <a:pt x="40" y="135"/>
                      <a:pt x="47" y="126"/>
                    </a:cubicBezTo>
                    <a:cubicBezTo>
                      <a:pt x="48" y="125"/>
                      <a:pt x="49" y="124"/>
                      <a:pt x="49" y="122"/>
                    </a:cubicBezTo>
                    <a:cubicBezTo>
                      <a:pt x="50" y="119"/>
                      <a:pt x="47" y="121"/>
                      <a:pt x="42" y="121"/>
                    </a:cubicBezTo>
                    <a:cubicBezTo>
                      <a:pt x="37" y="121"/>
                      <a:pt x="41" y="113"/>
                      <a:pt x="31" y="112"/>
                    </a:cubicBezTo>
                    <a:cubicBezTo>
                      <a:pt x="21" y="111"/>
                      <a:pt x="21" y="109"/>
                      <a:pt x="20" y="103"/>
                    </a:cubicBezTo>
                    <a:cubicBezTo>
                      <a:pt x="20" y="97"/>
                      <a:pt x="14" y="91"/>
                      <a:pt x="9" y="90"/>
                    </a:cubicBezTo>
                    <a:cubicBezTo>
                      <a:pt x="9" y="91"/>
                      <a:pt x="9" y="93"/>
                      <a:pt x="9" y="94"/>
                    </a:cubicBezTo>
                    <a:cubicBezTo>
                      <a:pt x="9" y="126"/>
                      <a:pt x="27" y="154"/>
                      <a:pt x="52" y="168"/>
                    </a:cubicBezTo>
                    <a:close/>
                    <a:moveTo>
                      <a:pt x="108" y="41"/>
                    </a:moveTo>
                    <a:cubicBezTo>
                      <a:pt x="112" y="43"/>
                      <a:pt x="116" y="40"/>
                      <a:pt x="115" y="37"/>
                    </a:cubicBezTo>
                    <a:cubicBezTo>
                      <a:pt x="112" y="32"/>
                      <a:pt x="103" y="35"/>
                      <a:pt x="108" y="41"/>
                    </a:cubicBezTo>
                    <a:close/>
                    <a:moveTo>
                      <a:pt x="125" y="49"/>
                    </a:moveTo>
                    <a:cubicBezTo>
                      <a:pt x="128" y="49"/>
                      <a:pt x="130" y="55"/>
                      <a:pt x="129" y="58"/>
                    </a:cubicBezTo>
                    <a:cubicBezTo>
                      <a:pt x="127" y="64"/>
                      <a:pt x="122" y="60"/>
                      <a:pt x="121" y="56"/>
                    </a:cubicBezTo>
                    <a:cubicBezTo>
                      <a:pt x="121" y="52"/>
                      <a:pt x="122" y="49"/>
                      <a:pt x="125" y="49"/>
                    </a:cubicBezTo>
                    <a:close/>
                    <a:moveTo>
                      <a:pt x="158" y="77"/>
                    </a:moveTo>
                    <a:cubicBezTo>
                      <a:pt x="155" y="74"/>
                      <a:pt x="156" y="70"/>
                      <a:pt x="160" y="69"/>
                    </a:cubicBezTo>
                    <a:cubicBezTo>
                      <a:pt x="167" y="68"/>
                      <a:pt x="176" y="75"/>
                      <a:pt x="170" y="77"/>
                    </a:cubicBezTo>
                    <a:cubicBezTo>
                      <a:pt x="167" y="78"/>
                      <a:pt x="162" y="78"/>
                      <a:pt x="158" y="77"/>
                    </a:cubicBezTo>
                    <a:close/>
                    <a:moveTo>
                      <a:pt x="46" y="102"/>
                    </a:moveTo>
                    <a:cubicBezTo>
                      <a:pt x="49" y="102"/>
                      <a:pt x="57" y="104"/>
                      <a:pt x="59" y="106"/>
                    </a:cubicBezTo>
                    <a:cubicBezTo>
                      <a:pt x="61" y="109"/>
                      <a:pt x="53" y="108"/>
                      <a:pt x="48" y="106"/>
                    </a:cubicBezTo>
                    <a:cubicBezTo>
                      <a:pt x="45" y="105"/>
                      <a:pt x="43" y="103"/>
                      <a:pt x="46" y="102"/>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pPr defTabSz="932688"/>
                <a:endParaRPr lang="en-US" sz="1600" kern="0">
                  <a:solidFill>
                    <a:srgbClr val="353435"/>
                  </a:solidFill>
                </a:endParaRPr>
              </a:p>
            </p:txBody>
          </p:sp>
        </p:grpSp>
        <p:sp>
          <p:nvSpPr>
            <p:cNvPr id="48" name="TextBox 47"/>
            <p:cNvSpPr txBox="1"/>
            <p:nvPr/>
          </p:nvSpPr>
          <p:spPr>
            <a:xfrm>
              <a:off x="10635767" y="1797373"/>
              <a:ext cx="2321671" cy="276999"/>
            </a:xfrm>
            <a:prstGeom prst="rect">
              <a:avLst/>
            </a:prstGeom>
            <a:noFill/>
            <a:ln w="28575">
              <a:noFill/>
            </a:ln>
          </p:spPr>
          <p:txBody>
            <a:bodyPr wrap="square" lIns="0" tIns="0" rIns="0" bIns="0" rtlCol="0" anchor="ctr">
              <a:spAutoFit/>
            </a:bodyPr>
            <a:lstStyle/>
            <a:p>
              <a:pPr algn="ctr"/>
              <a:r>
                <a:rPr lang="en-US" b="1" kern="0" dirty="0" smtClean="0">
                  <a:solidFill>
                    <a:prstClr val="white"/>
                  </a:solidFill>
                </a:rPr>
                <a:t>Internet</a:t>
              </a:r>
              <a:endParaRPr lang="en-US" b="1" kern="0" dirty="0">
                <a:solidFill>
                  <a:prstClr val="white"/>
                </a:solidFill>
              </a:endParaRPr>
            </a:p>
          </p:txBody>
        </p:sp>
      </p:grpSp>
      <p:sp>
        <p:nvSpPr>
          <p:cNvPr id="6" name="Title 5"/>
          <p:cNvSpPr>
            <a:spLocks noGrp="1"/>
          </p:cNvSpPr>
          <p:nvPr>
            <p:ph type="title"/>
          </p:nvPr>
        </p:nvSpPr>
        <p:spPr/>
        <p:txBody>
          <a:bodyPr/>
          <a:lstStyle/>
          <a:p>
            <a:r>
              <a:rPr lang="en-US" dirty="0"/>
              <a:t>2 – Incoming mail </a:t>
            </a:r>
            <a:r>
              <a:rPr lang="en-US" dirty="0" smtClean="0"/>
              <a:t>to two recipients</a:t>
            </a:r>
            <a:endParaRPr lang="en-US" dirty="0"/>
          </a:p>
        </p:txBody>
      </p:sp>
      <p:sp>
        <p:nvSpPr>
          <p:cNvPr id="14" name="Rectangle 13"/>
          <p:cNvSpPr/>
          <p:nvPr>
            <p:custDataLst>
              <p:tags r:id="rId1"/>
            </p:custDataLst>
          </p:nvPr>
        </p:nvSpPr>
        <p:spPr>
          <a:xfrm>
            <a:off x="6005504" y="2674311"/>
            <a:ext cx="3497759" cy="3339791"/>
          </a:xfrm>
          <a:prstGeom prst="rect">
            <a:avLst/>
          </a:prstGeom>
          <a:solidFill>
            <a:srgbClr val="00188F"/>
          </a:solidFill>
          <a:ln>
            <a:noFill/>
          </a:ln>
        </p:spPr>
        <p:style>
          <a:lnRef idx="2">
            <a:schemeClr val="accent1">
              <a:shade val="50000"/>
            </a:schemeClr>
          </a:lnRef>
          <a:fillRef idx="1">
            <a:schemeClr val="accent1"/>
          </a:fillRef>
          <a:effectRef idx="0">
            <a:schemeClr val="accent1"/>
          </a:effectRef>
          <a:fontRef idx="minor">
            <a:schemeClr val="lt1"/>
          </a:fontRef>
        </p:style>
        <p:txBody>
          <a:bodyPr lIns="93269" tIns="46634" rIns="93269" bIns="46634" rtlCol="0" anchor="t"/>
          <a:lstStyle/>
          <a:p>
            <a:r>
              <a:rPr lang="en-US" b="1" dirty="0" smtClean="0">
                <a:solidFill>
                  <a:srgbClr val="FFFFFF"/>
                </a:solidFill>
                <a:latin typeface="Segoe UI Light"/>
              </a:rPr>
              <a:t>MBX 2016</a:t>
            </a:r>
            <a:endParaRPr lang="en-US" b="1" dirty="0">
              <a:solidFill>
                <a:srgbClr val="FFFFFF"/>
              </a:solidFill>
              <a:latin typeface="Segoe UI Light"/>
            </a:endParaRPr>
          </a:p>
        </p:txBody>
      </p:sp>
      <p:sp>
        <p:nvSpPr>
          <p:cNvPr id="13" name="Rectangle 12"/>
          <p:cNvSpPr/>
          <p:nvPr>
            <p:custDataLst>
              <p:tags r:id="rId2"/>
            </p:custDataLst>
          </p:nvPr>
        </p:nvSpPr>
        <p:spPr>
          <a:xfrm>
            <a:off x="6199824" y="3121187"/>
            <a:ext cx="3109119" cy="376075"/>
          </a:xfrm>
          <a:prstGeom prst="rect">
            <a:avLst/>
          </a:prstGeom>
          <a:solidFill>
            <a:schemeClr val="accent2"/>
          </a:solidFill>
          <a:ln>
            <a:noFill/>
          </a:ln>
          <a:effectLst/>
        </p:spPr>
        <p:style>
          <a:lnRef idx="1">
            <a:schemeClr val="accent2"/>
          </a:lnRef>
          <a:fillRef idx="3">
            <a:schemeClr val="accent2"/>
          </a:fillRef>
          <a:effectRef idx="2">
            <a:schemeClr val="accent2"/>
          </a:effectRef>
          <a:fontRef idx="minor">
            <a:schemeClr val="lt1"/>
          </a:fontRef>
        </p:style>
        <p:txBody>
          <a:bodyPr lIns="93269" tIns="46634" rIns="93269" bIns="46634" rtlCol="0" anchor="ctr"/>
          <a:lstStyle/>
          <a:p>
            <a:pPr algn="ctr"/>
            <a:r>
              <a:rPr lang="en-US" sz="1500" b="1" dirty="0">
                <a:solidFill>
                  <a:srgbClr val="FFFFFF"/>
                </a:solidFill>
                <a:latin typeface="Segoe UI Light"/>
              </a:rPr>
              <a:t>Frontend Transport</a:t>
            </a:r>
          </a:p>
        </p:txBody>
      </p:sp>
      <p:sp>
        <p:nvSpPr>
          <p:cNvPr id="15" name="Can 14"/>
          <p:cNvSpPr/>
          <p:nvPr>
            <p:custDataLst>
              <p:tags r:id="rId3"/>
            </p:custDataLst>
          </p:nvPr>
        </p:nvSpPr>
        <p:spPr>
          <a:xfrm>
            <a:off x="7618033" y="5400033"/>
            <a:ext cx="940932" cy="583873"/>
          </a:xfrm>
          <a:prstGeom prst="can">
            <a:avLst/>
          </a:prstGeom>
          <a:solidFill>
            <a:srgbClr val="4668C5"/>
          </a:solidFill>
          <a:ln w="28575" cap="flat" cmpd="sng" algn="ctr">
            <a:noFill/>
            <a:prstDash val="solid"/>
            <a:miter lim="800000"/>
          </a:ln>
          <a:effectLst/>
        </p:spPr>
        <p:style>
          <a:lnRef idx="1">
            <a:schemeClr val="dk1"/>
          </a:lnRef>
          <a:fillRef idx="3">
            <a:schemeClr val="dk1"/>
          </a:fillRef>
          <a:effectRef idx="2">
            <a:schemeClr val="dk1"/>
          </a:effectRef>
          <a:fontRef idx="minor">
            <a:schemeClr val="lt1"/>
          </a:fontRef>
        </p:style>
        <p:txBody>
          <a:bodyPr lIns="93269" tIns="46634" rIns="93269" bIns="46634" rtlCol="0" anchor="ctr"/>
          <a:lstStyle/>
          <a:p>
            <a:pPr algn="ctr"/>
            <a:r>
              <a:rPr lang="en-US" sz="1500" b="1" dirty="0">
                <a:solidFill>
                  <a:srgbClr val="FFFFFF"/>
                </a:solidFill>
                <a:latin typeface="Segoe UI Light"/>
              </a:rPr>
              <a:t>Store</a:t>
            </a:r>
          </a:p>
        </p:txBody>
      </p:sp>
      <p:sp>
        <p:nvSpPr>
          <p:cNvPr id="16" name="Rectangle 15"/>
          <p:cNvSpPr/>
          <p:nvPr>
            <p:custDataLst>
              <p:tags r:id="rId4"/>
            </p:custDataLst>
          </p:nvPr>
        </p:nvSpPr>
        <p:spPr>
          <a:xfrm>
            <a:off x="6199824" y="4455777"/>
            <a:ext cx="3109119" cy="37291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3269" tIns="46634" rIns="93269" bIns="46634" rtlCol="0" anchor="ctr"/>
          <a:lstStyle/>
          <a:p>
            <a:pPr algn="ctr"/>
            <a:r>
              <a:rPr lang="en-US" sz="1500" b="1" dirty="0">
                <a:solidFill>
                  <a:srgbClr val="FFFFFF"/>
                </a:solidFill>
                <a:latin typeface="Segoe UI Light"/>
              </a:rPr>
              <a:t>Transport</a:t>
            </a:r>
          </a:p>
        </p:txBody>
      </p:sp>
      <p:pic>
        <p:nvPicPr>
          <p:cNvPr id="17" name="Picture 5" descr="W:\Open Engagements\Productivity\MS-Unified Communications\#1601 BizProd MOD Team Core Content Work\New Iconography\People\GroupOfPeople_060812.pn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b="41004"/>
          <a:stretch/>
        </p:blipFill>
        <p:spPr bwMode="auto">
          <a:xfrm>
            <a:off x="6859704" y="5400460"/>
            <a:ext cx="1050151" cy="61945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5" descr="W:\Open Engagements\Productivity\MS-Unified Communications\#1601 BizProd MOD Team Core Content Work\New Iconography\People\GroupOfPeople_060812.png"/>
          <p:cNvPicPr>
            <a:picLocks noChangeAspect="1" noChangeArrowheads="1"/>
          </p:cNvPicPr>
          <p:nvPr/>
        </p:nvPicPr>
        <p:blipFill rotWithShape="1">
          <a:blip r:embed="rId15" cstate="print">
            <a:duotone>
              <a:prstClr val="black"/>
              <a:schemeClr val="accent4">
                <a:tint val="45000"/>
                <a:satMod val="400000"/>
              </a:schemeClr>
            </a:duotone>
            <a:extLst>
              <a:ext uri="{BEBA8EAE-BF5A-486C-A8C5-ECC9F3942E4B}">
                <a14:imgProps xmlns:a14="http://schemas.microsoft.com/office/drawing/2010/main">
                  <a14:imgLayer r:embed="rId16">
                    <a14:imgEffect>
                      <a14:backgroundRemoval t="5776" b="57040" l="9747" r="89892">
                        <a14:foregroundMark x1="41877" y1="57040" x2="41877" y2="57040"/>
                        <a14:foregroundMark x1="48736" y1="44404" x2="48736" y2="44404"/>
                        <a14:foregroundMark x1="57762" y1="48736" x2="57762" y2="48736"/>
                        <a14:foregroundMark x1="57762" y1="39350" x2="57762" y2="39350"/>
                        <a14:foregroundMark x1="63177" y1="55235" x2="63177" y2="55235"/>
                        <a14:foregroundMark x1="48014" y1="14440" x2="48014" y2="14440"/>
                        <a14:backgroundMark x1="25632" y1="37906" x2="25632" y2="37906"/>
                      </a14:backgroundRemoval>
                    </a14:imgEffect>
                  </a14:imgLayer>
                </a14:imgProps>
              </a:ext>
              <a:ext uri="{28A0092B-C50C-407E-A947-70E740481C1C}">
                <a14:useLocalDpi xmlns:a14="http://schemas.microsoft.com/office/drawing/2010/main" val="0"/>
              </a:ext>
            </a:extLst>
          </a:blip>
          <a:srcRect b="41004"/>
          <a:stretch/>
        </p:blipFill>
        <p:spPr bwMode="auto">
          <a:xfrm>
            <a:off x="6865692" y="5406448"/>
            <a:ext cx="1050151" cy="619459"/>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custDataLst>
              <p:tags r:id="rId5"/>
            </p:custDataLst>
          </p:nvPr>
        </p:nvSpPr>
        <p:spPr>
          <a:xfrm>
            <a:off x="6199824" y="4925431"/>
            <a:ext cx="3109119" cy="37291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3269" tIns="46634" rIns="93269" bIns="46634" rtlCol="0" anchor="ctr"/>
          <a:lstStyle/>
          <a:p>
            <a:pPr algn="ctr"/>
            <a:r>
              <a:rPr lang="en-US" sz="1500" b="1" dirty="0">
                <a:solidFill>
                  <a:srgbClr val="FFFFFF"/>
                </a:solidFill>
                <a:latin typeface="Segoe UI Light"/>
              </a:rPr>
              <a:t>Mailbox Transport</a:t>
            </a:r>
          </a:p>
        </p:txBody>
      </p:sp>
      <p:sp>
        <p:nvSpPr>
          <p:cNvPr id="31" name="Rectangle 30"/>
          <p:cNvSpPr/>
          <p:nvPr>
            <p:custDataLst>
              <p:tags r:id="rId6"/>
            </p:custDataLst>
          </p:nvPr>
        </p:nvSpPr>
        <p:spPr>
          <a:xfrm>
            <a:off x="1903485" y="2674311"/>
            <a:ext cx="3497759" cy="3339791"/>
          </a:xfrm>
          <a:prstGeom prst="rect">
            <a:avLst/>
          </a:prstGeom>
          <a:solidFill>
            <a:srgbClr val="00188F"/>
          </a:solidFill>
          <a:ln>
            <a:noFill/>
          </a:ln>
        </p:spPr>
        <p:style>
          <a:lnRef idx="2">
            <a:schemeClr val="accent1">
              <a:shade val="50000"/>
            </a:schemeClr>
          </a:lnRef>
          <a:fillRef idx="1">
            <a:schemeClr val="accent1"/>
          </a:fillRef>
          <a:effectRef idx="0">
            <a:schemeClr val="accent1"/>
          </a:effectRef>
          <a:fontRef idx="minor">
            <a:schemeClr val="lt1"/>
          </a:fontRef>
        </p:style>
        <p:txBody>
          <a:bodyPr lIns="93269" tIns="46634" rIns="93269" bIns="46634" rtlCol="0" anchor="t"/>
          <a:lstStyle/>
          <a:p>
            <a:r>
              <a:rPr lang="en-US" b="1" dirty="0" smtClean="0">
                <a:solidFill>
                  <a:srgbClr val="FFFFFF"/>
                </a:solidFill>
                <a:latin typeface="Segoe UI Light"/>
              </a:rPr>
              <a:t>MBX 2016</a:t>
            </a:r>
            <a:endParaRPr lang="en-US" b="1" dirty="0">
              <a:solidFill>
                <a:srgbClr val="FFFFFF"/>
              </a:solidFill>
              <a:latin typeface="Segoe UI Light"/>
            </a:endParaRPr>
          </a:p>
        </p:txBody>
      </p:sp>
      <p:sp>
        <p:nvSpPr>
          <p:cNvPr id="30" name="Rectangle 29"/>
          <p:cNvSpPr/>
          <p:nvPr>
            <p:custDataLst>
              <p:tags r:id="rId7"/>
            </p:custDataLst>
          </p:nvPr>
        </p:nvSpPr>
        <p:spPr>
          <a:xfrm>
            <a:off x="2097805" y="3121187"/>
            <a:ext cx="3109119" cy="376075"/>
          </a:xfrm>
          <a:prstGeom prst="rect">
            <a:avLst/>
          </a:prstGeom>
          <a:solidFill>
            <a:schemeClr val="accent2"/>
          </a:solidFill>
          <a:ln>
            <a:noFill/>
          </a:ln>
          <a:effectLst/>
        </p:spPr>
        <p:style>
          <a:lnRef idx="1">
            <a:schemeClr val="accent2"/>
          </a:lnRef>
          <a:fillRef idx="3">
            <a:schemeClr val="accent2"/>
          </a:fillRef>
          <a:effectRef idx="2">
            <a:schemeClr val="accent2"/>
          </a:effectRef>
          <a:fontRef idx="minor">
            <a:schemeClr val="lt1"/>
          </a:fontRef>
        </p:style>
        <p:txBody>
          <a:bodyPr lIns="93269" tIns="46634" rIns="93269" bIns="46634" rtlCol="0" anchor="ctr"/>
          <a:lstStyle/>
          <a:p>
            <a:pPr algn="ctr"/>
            <a:r>
              <a:rPr lang="en-US" sz="1500" b="1" dirty="0">
                <a:solidFill>
                  <a:srgbClr val="FFFFFF"/>
                </a:solidFill>
                <a:latin typeface="Segoe UI Light"/>
              </a:rPr>
              <a:t>Frontend Transport</a:t>
            </a:r>
          </a:p>
        </p:txBody>
      </p:sp>
      <p:sp>
        <p:nvSpPr>
          <p:cNvPr id="32" name="Can 31"/>
          <p:cNvSpPr/>
          <p:nvPr>
            <p:custDataLst>
              <p:tags r:id="rId8"/>
            </p:custDataLst>
          </p:nvPr>
        </p:nvSpPr>
        <p:spPr>
          <a:xfrm>
            <a:off x="3516014" y="5400033"/>
            <a:ext cx="940932" cy="583873"/>
          </a:xfrm>
          <a:prstGeom prst="can">
            <a:avLst/>
          </a:prstGeom>
          <a:solidFill>
            <a:srgbClr val="4668C5"/>
          </a:solidFill>
          <a:ln w="28575" cap="flat" cmpd="sng" algn="ctr">
            <a:noFill/>
            <a:prstDash val="solid"/>
            <a:miter lim="800000"/>
          </a:ln>
          <a:effectLst/>
        </p:spPr>
        <p:style>
          <a:lnRef idx="1">
            <a:schemeClr val="dk1"/>
          </a:lnRef>
          <a:fillRef idx="3">
            <a:schemeClr val="dk1"/>
          </a:fillRef>
          <a:effectRef idx="2">
            <a:schemeClr val="dk1"/>
          </a:effectRef>
          <a:fontRef idx="minor">
            <a:schemeClr val="lt1"/>
          </a:fontRef>
        </p:style>
        <p:txBody>
          <a:bodyPr lIns="93269" tIns="46634" rIns="93269" bIns="46634" rtlCol="0" anchor="ctr"/>
          <a:lstStyle/>
          <a:p>
            <a:pPr algn="ctr"/>
            <a:r>
              <a:rPr lang="en-US" sz="1500" b="1" dirty="0">
                <a:solidFill>
                  <a:srgbClr val="FFFFFF"/>
                </a:solidFill>
                <a:latin typeface="Segoe UI Light"/>
              </a:rPr>
              <a:t>Store</a:t>
            </a:r>
          </a:p>
        </p:txBody>
      </p:sp>
      <p:sp>
        <p:nvSpPr>
          <p:cNvPr id="33" name="Rectangle 32"/>
          <p:cNvSpPr/>
          <p:nvPr>
            <p:custDataLst>
              <p:tags r:id="rId9"/>
            </p:custDataLst>
          </p:nvPr>
        </p:nvSpPr>
        <p:spPr>
          <a:xfrm>
            <a:off x="2097805" y="4455777"/>
            <a:ext cx="3109119" cy="37291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3269" tIns="46634" rIns="93269" bIns="46634" rtlCol="0" anchor="ctr"/>
          <a:lstStyle/>
          <a:p>
            <a:pPr algn="ctr"/>
            <a:r>
              <a:rPr lang="en-US" sz="1500" b="1" dirty="0">
                <a:solidFill>
                  <a:srgbClr val="FFFFFF"/>
                </a:solidFill>
                <a:latin typeface="Segoe UI Light"/>
              </a:rPr>
              <a:t>Transport</a:t>
            </a:r>
          </a:p>
        </p:txBody>
      </p:sp>
      <p:pic>
        <p:nvPicPr>
          <p:cNvPr id="34" name="Picture 5" descr="W:\Open Engagements\Productivity\MS-Unified Communications\#1601 BizProd MOD Team Core Content Work\New Iconography\People\GroupOfPeople_060812.pn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b="41004"/>
          <a:stretch/>
        </p:blipFill>
        <p:spPr bwMode="auto">
          <a:xfrm>
            <a:off x="2757685" y="5400460"/>
            <a:ext cx="1050151" cy="61945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5" descr="W:\Open Engagements\Productivity\MS-Unified Communications\#1601 BizProd MOD Team Core Content Work\New Iconography\People\GroupOfPeople_060812.png"/>
          <p:cNvPicPr>
            <a:picLocks noChangeAspect="1" noChangeArrowheads="1"/>
          </p:cNvPicPr>
          <p:nvPr/>
        </p:nvPicPr>
        <p:blipFill rotWithShape="1">
          <a:blip r:embed="rId17" cstate="print">
            <a:duotone>
              <a:prstClr val="black"/>
              <a:srgbClr val="BC0000">
                <a:tint val="45000"/>
                <a:satMod val="400000"/>
              </a:srgbClr>
            </a:duotone>
            <a:extLst>
              <a:ext uri="{BEBA8EAE-BF5A-486C-A8C5-ECC9F3942E4B}">
                <a14:imgProps xmlns:a14="http://schemas.microsoft.com/office/drawing/2010/main">
                  <a14:imgLayer r:embed="rId16">
                    <a14:imgEffect>
                      <a14:backgroundRemoval t="5776" b="57040" l="9747" r="89892">
                        <a14:foregroundMark x1="25632" y1="57040" x2="25632" y2="57040"/>
                        <a14:foregroundMark x1="51986" y1="42599" x2="51986" y2="42599"/>
                        <a14:foregroundMark x1="51986" y1="16245" x2="51986" y2="16245"/>
                        <a14:foregroundMark x1="63177" y1="54513" x2="63177" y2="54513"/>
                        <a14:foregroundMark x1="62094" y1="49458" x2="62094" y2="49458"/>
                        <a14:foregroundMark x1="45487" y1="48014" x2="45487" y2="48014"/>
                        <a14:foregroundMark x1="40794" y1="41516" x2="40794" y2="41516"/>
                        <a14:backgroundMark x1="23105" y1="39711" x2="23105" y2="39711"/>
                      </a14:backgroundRemoval>
                    </a14:imgEffect>
                    <a14:imgEffect>
                      <a14:colorTemperature colorTemp="5900"/>
                    </a14:imgEffect>
                    <a14:imgEffect>
                      <a14:brightnessContrast bright="-20000" contrast="20000"/>
                    </a14:imgEffect>
                  </a14:imgLayer>
                </a14:imgProps>
              </a:ext>
              <a:ext uri="{28A0092B-C50C-407E-A947-70E740481C1C}">
                <a14:useLocalDpi xmlns:a14="http://schemas.microsoft.com/office/drawing/2010/main" val="0"/>
              </a:ext>
            </a:extLst>
          </a:blip>
          <a:srcRect b="41004"/>
          <a:stretch/>
        </p:blipFill>
        <p:spPr bwMode="auto">
          <a:xfrm>
            <a:off x="2754437" y="5406448"/>
            <a:ext cx="1050151" cy="619459"/>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p:custDataLst>
              <p:tags r:id="rId10"/>
            </p:custDataLst>
          </p:nvPr>
        </p:nvSpPr>
        <p:spPr>
          <a:xfrm>
            <a:off x="2097805" y="4925431"/>
            <a:ext cx="3109119" cy="37291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3269" tIns="46634" rIns="93269" bIns="46634" rtlCol="0" anchor="ctr"/>
          <a:lstStyle/>
          <a:p>
            <a:pPr algn="ctr"/>
            <a:r>
              <a:rPr lang="en-US" sz="1500" b="1" dirty="0">
                <a:solidFill>
                  <a:srgbClr val="FFFFFF"/>
                </a:solidFill>
                <a:latin typeface="Segoe UI Light"/>
              </a:rPr>
              <a:t>Mailbox Transport</a:t>
            </a:r>
          </a:p>
        </p:txBody>
      </p:sp>
      <p:grpSp>
        <p:nvGrpSpPr>
          <p:cNvPr id="26" name="Group 25"/>
          <p:cNvGrpSpPr/>
          <p:nvPr/>
        </p:nvGrpSpPr>
        <p:grpSpPr>
          <a:xfrm>
            <a:off x="7209851" y="1620353"/>
            <a:ext cx="512357" cy="330764"/>
            <a:chOff x="7255125" y="915933"/>
            <a:chExt cx="502285" cy="324308"/>
          </a:xfrm>
          <a:solidFill>
            <a:srgbClr val="A50021"/>
          </a:solidFill>
        </p:grpSpPr>
        <p:sp>
          <p:nvSpPr>
            <p:cNvPr id="24" name="Rectangle 23"/>
            <p:cNvSpPr/>
            <p:nvPr/>
          </p:nvSpPr>
          <p:spPr>
            <a:xfrm>
              <a:off x="7255125" y="915933"/>
              <a:ext cx="502285" cy="3243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800" b="1" dirty="0">
                <a:solidFill>
                  <a:prstClr val="white"/>
                </a:solidFill>
              </a:endParaRPr>
            </a:p>
          </p:txBody>
        </p:sp>
        <p:pic>
          <p:nvPicPr>
            <p:cNvPr id="25" name="Picture 24"/>
            <p:cNvPicPr>
              <a:picLocks noChangeAspect="1" noChangeArrowheads="1"/>
            </p:cNvPicPr>
            <p:nvPr/>
          </p:nvPicPr>
          <p:blipFill>
            <a:blip r:embed="rId18" cstate="print">
              <a:extLst>
                <a:ext uri="{28A0092B-C50C-407E-A947-70E740481C1C}">
                  <a14:useLocalDpi xmlns:a14="http://schemas.microsoft.com/office/drawing/2010/main" val="0"/>
                </a:ext>
              </a:extLst>
            </a:blip>
            <a:stretch>
              <a:fillRect/>
            </a:stretch>
          </p:blipFill>
          <p:spPr bwMode="auto">
            <a:xfrm>
              <a:off x="7311192" y="947072"/>
              <a:ext cx="381608" cy="261916"/>
            </a:xfrm>
            <a:prstGeom prst="rect">
              <a:avLst/>
            </a:prstGeom>
            <a:grpFill/>
            <a:ln>
              <a:noFill/>
            </a:ln>
            <a:extLst/>
          </p:spPr>
        </p:pic>
      </p:grpSp>
      <p:grpSp>
        <p:nvGrpSpPr>
          <p:cNvPr id="37" name="Group 36"/>
          <p:cNvGrpSpPr/>
          <p:nvPr/>
        </p:nvGrpSpPr>
        <p:grpSpPr>
          <a:xfrm>
            <a:off x="3093520" y="4434186"/>
            <a:ext cx="512357" cy="330764"/>
            <a:chOff x="7255125" y="915933"/>
            <a:chExt cx="502285" cy="324308"/>
          </a:xfrm>
          <a:solidFill>
            <a:schemeClr val="accent3"/>
          </a:solidFill>
        </p:grpSpPr>
        <p:sp>
          <p:nvSpPr>
            <p:cNvPr id="38" name="Rectangle 37"/>
            <p:cNvSpPr/>
            <p:nvPr/>
          </p:nvSpPr>
          <p:spPr>
            <a:xfrm>
              <a:off x="7255125" y="915933"/>
              <a:ext cx="502285" cy="3243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800" b="1" dirty="0">
                <a:solidFill>
                  <a:prstClr val="white"/>
                </a:solidFill>
              </a:endParaRPr>
            </a:p>
          </p:txBody>
        </p:sp>
        <p:pic>
          <p:nvPicPr>
            <p:cNvPr id="39" name="Picture 38"/>
            <p:cNvPicPr>
              <a:picLocks noChangeAspect="1" noChangeArrowheads="1"/>
            </p:cNvPicPr>
            <p:nvPr/>
          </p:nvPicPr>
          <p:blipFill>
            <a:blip r:embed="rId18" cstate="print">
              <a:extLst>
                <a:ext uri="{28A0092B-C50C-407E-A947-70E740481C1C}">
                  <a14:useLocalDpi xmlns:a14="http://schemas.microsoft.com/office/drawing/2010/main" val="0"/>
                </a:ext>
              </a:extLst>
            </a:blip>
            <a:stretch>
              <a:fillRect/>
            </a:stretch>
          </p:blipFill>
          <p:spPr bwMode="auto">
            <a:xfrm>
              <a:off x="7311192" y="947072"/>
              <a:ext cx="381608" cy="261916"/>
            </a:xfrm>
            <a:prstGeom prst="rect">
              <a:avLst/>
            </a:prstGeom>
            <a:grpFill/>
            <a:ln>
              <a:noFill/>
            </a:ln>
            <a:extLst/>
          </p:spPr>
        </p:pic>
      </p:grpSp>
      <p:sp>
        <p:nvSpPr>
          <p:cNvPr id="4" name="Rectangle 3"/>
          <p:cNvSpPr/>
          <p:nvPr/>
        </p:nvSpPr>
        <p:spPr>
          <a:xfrm>
            <a:off x="8384616" y="1620353"/>
            <a:ext cx="1399742" cy="338554"/>
          </a:xfrm>
          <a:prstGeom prst="rect">
            <a:avLst/>
          </a:prstGeom>
        </p:spPr>
        <p:txBody>
          <a:bodyPr wrap="none">
            <a:spAutoFit/>
          </a:bodyPr>
          <a:lstStyle/>
          <a:p>
            <a:r>
              <a:rPr lang="en-US" sz="1600" b="1" kern="0" dirty="0" smtClean="0">
                <a:solidFill>
                  <a:prstClr val="white"/>
                </a:solidFill>
              </a:rPr>
              <a:t>2 Recipients </a:t>
            </a:r>
            <a:endParaRPr lang="en-US" sz="1600" dirty="0">
              <a:solidFill>
                <a:srgbClr val="FFFFFF"/>
              </a:solidFill>
            </a:endParaRPr>
          </a:p>
        </p:txBody>
      </p:sp>
      <p:grpSp>
        <p:nvGrpSpPr>
          <p:cNvPr id="42" name="Group 41"/>
          <p:cNvGrpSpPr/>
          <p:nvPr/>
        </p:nvGrpSpPr>
        <p:grpSpPr>
          <a:xfrm>
            <a:off x="5382570" y="2730247"/>
            <a:ext cx="338554" cy="3488338"/>
            <a:chOff x="2616819" y="1940272"/>
            <a:chExt cx="308144" cy="5006547"/>
          </a:xfrm>
        </p:grpSpPr>
        <p:cxnSp>
          <p:nvCxnSpPr>
            <p:cNvPr id="43" name="Straight Connector 42"/>
            <p:cNvCxnSpPr/>
            <p:nvPr/>
          </p:nvCxnSpPr>
          <p:spPr>
            <a:xfrm>
              <a:off x="2912789" y="1940272"/>
              <a:ext cx="0" cy="4674537"/>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rot="16200000">
              <a:off x="1662198" y="5684055"/>
              <a:ext cx="2217385" cy="308144"/>
            </a:xfrm>
            <a:prstGeom prst="rect">
              <a:avLst/>
            </a:prstGeom>
          </p:spPr>
          <p:txBody>
            <a:bodyPr wrap="none">
              <a:spAutoFit/>
            </a:bodyPr>
            <a:lstStyle/>
            <a:p>
              <a:pPr algn="r"/>
              <a:r>
                <a:rPr lang="en-US" sz="1600" b="1" dirty="0" smtClean="0"/>
                <a:t>Site Boundary</a:t>
              </a:r>
              <a:endParaRPr lang="en-US" sz="1600" dirty="0"/>
            </a:p>
          </p:txBody>
        </p:sp>
      </p:grpSp>
    </p:spTree>
    <p:extLst>
      <p:ext uri="{BB962C8B-B14F-4D97-AF65-F5344CB8AC3E}">
        <p14:creationId xmlns:p14="http://schemas.microsoft.com/office/powerpoint/2010/main" val="9629919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10" presetClass="entr" presetSubtype="0"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1.88665E-6 -3.63595E-6 L -0.22326 0.19882 " pathEditMode="relative" rAng="0" ptsTypes="AA">
                                      <p:cBhvr>
                                        <p:cTn id="20" dur="2000" fill="hold"/>
                                        <p:tgtEl>
                                          <p:spTgt spid="26"/>
                                        </p:tgtEl>
                                        <p:attrNameLst>
                                          <p:attrName>ppt_x</p:attrName>
                                          <p:attrName>ppt_y</p:attrName>
                                        </p:attrNameLst>
                                      </p:cBhvr>
                                      <p:rCtr x="-11169" y="9941"/>
                                    </p:animMotion>
                                  </p:childTnLst>
                                </p:cTn>
                              </p:par>
                            </p:childTnLst>
                          </p:cTn>
                        </p:par>
                        <p:par>
                          <p:cTn id="21" fill="hold">
                            <p:stCondLst>
                              <p:cond delay="2000"/>
                            </p:stCondLst>
                            <p:childTnLst>
                              <p:par>
                                <p:cTn id="22" presetID="42" presetClass="path" presetSubtype="0" accel="50000" decel="50000" fill="hold" nodeType="afterEffect">
                                  <p:stCondLst>
                                    <p:cond delay="0"/>
                                  </p:stCondLst>
                                  <p:childTnLst>
                                    <p:animMotion origin="layout" path="M -0.22325 0.19882 L -0.37988 0.4015 " pathEditMode="relative" rAng="0" ptsTypes="AA">
                                      <p:cBhvr>
                                        <p:cTn id="23" dur="2000" fill="hold"/>
                                        <p:tgtEl>
                                          <p:spTgt spid="26"/>
                                        </p:tgtEl>
                                        <p:attrNameLst>
                                          <p:attrName>ppt_x</p:attrName>
                                          <p:attrName>ppt_y</p:attrName>
                                        </p:attrNameLst>
                                      </p:cBhvr>
                                      <p:rCtr x="-8157" y="10123"/>
                                    </p:animMotion>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50000" fill="hold" nodeType="clickEffect">
                                  <p:stCondLst>
                                    <p:cond delay="0"/>
                                  </p:stCondLst>
                                  <p:childTnLst>
                                    <p:animMotion origin="layout" path="M -0.37988 0.4015 L -0.40464 0.47753 " pathEditMode="relative" rAng="0" ptsTypes="AA">
                                      <p:cBhvr>
                                        <p:cTn id="32" dur="1500" fill="hold"/>
                                        <p:tgtEl>
                                          <p:spTgt spid="26"/>
                                        </p:tgtEl>
                                        <p:attrNameLst>
                                          <p:attrName>ppt_x</p:attrName>
                                          <p:attrName>ppt_y</p:attrName>
                                        </p:attrNameLst>
                                      </p:cBhvr>
                                      <p:rCtr x="-1238" y="3790"/>
                                    </p:animMotion>
                                  </p:childTnLst>
                                </p:cTn>
                              </p:par>
                            </p:childTnLst>
                          </p:cTn>
                        </p:par>
                        <p:par>
                          <p:cTn id="33" fill="hold">
                            <p:stCondLst>
                              <p:cond delay="1500"/>
                            </p:stCondLst>
                            <p:childTnLst>
                              <p:par>
                                <p:cTn id="34" presetID="42" presetClass="path" presetSubtype="0" accel="50000" decel="50000" fill="hold" nodeType="afterEffect">
                                  <p:stCondLst>
                                    <p:cond delay="0"/>
                                  </p:stCondLst>
                                  <p:childTnLst>
                                    <p:animMotion origin="layout" path="M -0.40464 0.47753 L -0.33725 0.59465 " pathEditMode="relative" rAng="0" ptsTypes="AA">
                                      <p:cBhvr>
                                        <p:cTn id="35" dur="1000" fill="hold"/>
                                        <p:tgtEl>
                                          <p:spTgt spid="26"/>
                                        </p:tgtEl>
                                        <p:attrNameLst>
                                          <p:attrName>ppt_x</p:attrName>
                                          <p:attrName>ppt_y</p:attrName>
                                        </p:attrNameLst>
                                      </p:cBhvr>
                                      <p:rCtr x="3370" y="5856"/>
                                    </p:animMotion>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nodeType="clickEffect">
                                  <p:stCondLst>
                                    <p:cond delay="0"/>
                                  </p:stCondLst>
                                  <p:childTnLst>
                                    <p:animMotion origin="layout" path="M -1.96144E-6 -2.48298E-6 L 0.26434 0.0749 " pathEditMode="relative" rAng="0" ptsTypes="AA">
                                      <p:cBhvr>
                                        <p:cTn id="39" dur="1500" fill="hold"/>
                                        <p:tgtEl>
                                          <p:spTgt spid="37"/>
                                        </p:tgtEl>
                                        <p:attrNameLst>
                                          <p:attrName>ppt_x</p:attrName>
                                          <p:attrName>ppt_y</p:attrName>
                                        </p:attrNameLst>
                                      </p:cBhvr>
                                      <p:rCtr x="13217" y="3745"/>
                                    </p:animMotion>
                                  </p:childTnLst>
                                </p:cTn>
                              </p:par>
                            </p:childTnLst>
                          </p:cTn>
                        </p:par>
                        <p:par>
                          <p:cTn id="40" fill="hold">
                            <p:stCondLst>
                              <p:cond delay="1500"/>
                            </p:stCondLst>
                            <p:childTnLst>
                              <p:par>
                                <p:cTn id="41" presetID="42" presetClass="path" presetSubtype="0" accel="50000" decel="50000" fill="hold" nodeType="afterEffect">
                                  <p:stCondLst>
                                    <p:cond delay="0"/>
                                  </p:stCondLst>
                                  <p:childTnLst>
                                    <p:animMotion origin="layout" path="M 0.26434 0.0749 L 0.33431 0.19338 " pathEditMode="relative" rAng="0" ptsTypes="AA">
                                      <p:cBhvr>
                                        <p:cTn id="42" dur="1000" fill="hold"/>
                                        <p:tgtEl>
                                          <p:spTgt spid="37"/>
                                        </p:tgtEl>
                                        <p:attrNameLst>
                                          <p:attrName>ppt_x</p:attrName>
                                          <p:attrName>ppt_y</p:attrName>
                                        </p:attrNameLst>
                                      </p:cBhvr>
                                      <p:rCtr x="3499" y="59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273" y="294081"/>
            <a:ext cx="11889564" cy="917575"/>
          </a:xfrm>
        </p:spPr>
        <p:txBody>
          <a:bodyPr/>
          <a:lstStyle/>
          <a:p>
            <a:r>
              <a:rPr lang="en-US" dirty="0" smtClean="0"/>
              <a:t>Mail Delivery Overview</a:t>
            </a:r>
            <a:endParaRPr lang="en-US" dirty="0"/>
          </a:p>
        </p:txBody>
      </p:sp>
      <p:sp>
        <p:nvSpPr>
          <p:cNvPr id="5" name="Rectangle 4"/>
          <p:cNvSpPr/>
          <p:nvPr/>
        </p:nvSpPr>
        <p:spPr>
          <a:xfrm>
            <a:off x="433567" y="3444399"/>
            <a:ext cx="1194468" cy="9879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89251" y="3507319"/>
            <a:ext cx="433894" cy="881818"/>
          </a:xfrm>
          <a:prstGeom prst="rect">
            <a:avLst/>
          </a:prstGeom>
          <a:solidFill>
            <a:schemeClr val="accent2"/>
          </a:solidFill>
          <a:extLst/>
        </p:spPr>
      </p:pic>
      <p:sp>
        <p:nvSpPr>
          <p:cNvPr id="7" name="Rectangle 6"/>
          <p:cNvSpPr/>
          <p:nvPr/>
        </p:nvSpPr>
        <p:spPr>
          <a:xfrm>
            <a:off x="412544" y="4960919"/>
            <a:ext cx="3921704" cy="140574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58" tIns="46629" rIns="93258" bIns="46629" rtlCol="0" anchor="t"/>
          <a:lstStyle/>
          <a:p>
            <a:r>
              <a:rPr lang="en-US" sz="1836" b="1" dirty="0" smtClean="0">
                <a:latin typeface="+mj-lt"/>
              </a:rPr>
              <a:t>DAG</a:t>
            </a:r>
            <a:endParaRPr lang="en-US" sz="1836" b="1" dirty="0">
              <a:latin typeface="+mj-lt"/>
            </a:endParaRPr>
          </a:p>
        </p:txBody>
      </p:sp>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633004" y="5030408"/>
            <a:ext cx="479573" cy="1227169"/>
          </a:xfrm>
          <a:prstGeom prst="rect">
            <a:avLst/>
          </a:prstGeom>
          <a:noFill/>
          <a:extLst>
            <a:ext uri="{909E8E84-426E-40DD-AFC4-6F175D3DCCD1}">
              <a14:hiddenFill xmlns:a14="http://schemas.microsoft.com/office/drawing/2010/main">
                <a:solidFill>
                  <a:srgbClr val="FFFFFF"/>
                </a:solidFill>
              </a14:hiddenFill>
            </a:ext>
          </a:extLst>
        </p:spPr>
      </p:pic>
      <p:sp>
        <p:nvSpPr>
          <p:cNvPr id="11" name="Can 10"/>
          <p:cNvSpPr/>
          <p:nvPr/>
        </p:nvSpPr>
        <p:spPr>
          <a:xfrm>
            <a:off x="970997" y="5606251"/>
            <a:ext cx="745841" cy="641562"/>
          </a:xfrm>
          <a:prstGeom prst="can">
            <a:avLst/>
          </a:prstGeom>
          <a:solidFill>
            <a:schemeClr val="accent2"/>
          </a:solidFill>
          <a:ln w="25400">
            <a:solidFill>
              <a:schemeClr val="tx1"/>
            </a:solidFill>
          </a:ln>
          <a:effectLst/>
        </p:spPr>
        <p:style>
          <a:lnRef idx="1">
            <a:schemeClr val="dk1"/>
          </a:lnRef>
          <a:fillRef idx="3">
            <a:schemeClr val="dk1"/>
          </a:fillRef>
          <a:effectRef idx="2">
            <a:schemeClr val="dk1"/>
          </a:effectRef>
          <a:fontRef idx="minor">
            <a:schemeClr val="lt1"/>
          </a:fontRef>
        </p:style>
        <p:txBody>
          <a:bodyPr lIns="93258" tIns="46629" rIns="93258" bIns="46629" rtlCol="0" anchor="ctr"/>
          <a:lstStyle/>
          <a:p>
            <a:pPr algn="ctr"/>
            <a:r>
              <a:rPr lang="en-US" dirty="0" smtClean="0">
                <a:solidFill>
                  <a:schemeClr val="bg1"/>
                </a:solidFill>
              </a:rPr>
              <a:t>MBX</a:t>
            </a:r>
            <a:endParaRPr lang="en-US" dirty="0">
              <a:solidFill>
                <a:schemeClr val="bg1"/>
              </a:solidFill>
            </a:endParaRPr>
          </a:p>
        </p:txBody>
      </p:sp>
      <p:sp>
        <p:nvSpPr>
          <p:cNvPr id="13" name="Rounded Rectangle 12"/>
          <p:cNvSpPr/>
          <p:nvPr/>
        </p:nvSpPr>
        <p:spPr>
          <a:xfrm>
            <a:off x="494268" y="3675149"/>
            <a:ext cx="830035" cy="35783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dirty="0" smtClean="0">
                <a:solidFill>
                  <a:schemeClr val="bg1"/>
                </a:solidFill>
              </a:rPr>
              <a:t>HUB</a:t>
            </a:r>
            <a:endParaRPr lang="en-US" sz="1400" dirty="0">
              <a:solidFill>
                <a:schemeClr val="bg1"/>
              </a:solidFill>
            </a:endParaRPr>
          </a:p>
        </p:txBody>
      </p:sp>
      <p:sp>
        <p:nvSpPr>
          <p:cNvPr id="17" name="Rectangle 16"/>
          <p:cNvSpPr/>
          <p:nvPr/>
        </p:nvSpPr>
        <p:spPr>
          <a:xfrm>
            <a:off x="3139975" y="3449659"/>
            <a:ext cx="1194468" cy="9879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pic>
        <p:nvPicPr>
          <p:cNvPr id="18"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795659" y="3512579"/>
            <a:ext cx="433894" cy="881818"/>
          </a:xfrm>
          <a:prstGeom prst="rect">
            <a:avLst/>
          </a:prstGeom>
          <a:solidFill>
            <a:schemeClr val="accent2"/>
          </a:solidFill>
          <a:extLst/>
        </p:spPr>
      </p:pic>
      <p:sp>
        <p:nvSpPr>
          <p:cNvPr id="19" name="Rounded Rectangle 18"/>
          <p:cNvSpPr/>
          <p:nvPr/>
        </p:nvSpPr>
        <p:spPr>
          <a:xfrm>
            <a:off x="3200676" y="3680409"/>
            <a:ext cx="830035" cy="35783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dirty="0" smtClean="0">
                <a:solidFill>
                  <a:schemeClr val="bg1"/>
                </a:solidFill>
              </a:rPr>
              <a:t>HUB</a:t>
            </a:r>
            <a:endParaRPr lang="en-US" sz="1400" dirty="0">
              <a:solidFill>
                <a:schemeClr val="bg1"/>
              </a:solidFill>
            </a:endParaRPr>
          </a:p>
        </p:txBody>
      </p:sp>
      <p:sp>
        <p:nvSpPr>
          <p:cNvPr id="24" name="Straight Connector 1024003"/>
          <p:cNvSpPr>
            <a:spLocks noChangeShapeType="1"/>
          </p:cNvSpPr>
          <p:nvPr/>
        </p:nvSpPr>
        <p:spPr bwMode="auto">
          <a:xfrm rot="16200000" flipH="1" flipV="1">
            <a:off x="3431687" y="3189786"/>
            <a:ext cx="528546" cy="1"/>
          </a:xfrm>
          <a:prstGeom prst="line">
            <a:avLst/>
          </a:prstGeom>
          <a:ln w="63500" cap="sq">
            <a:solidFill>
              <a:schemeClr val="accent1"/>
            </a:solidFill>
            <a:prstDash val="solid"/>
            <a:miter lim="800000"/>
            <a:headEnd type="none" w="med" len="sm"/>
            <a:tailEnd type="triangle" w="med" len="sm"/>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25" name="Rectangle 24"/>
          <p:cNvSpPr/>
          <p:nvPr/>
        </p:nvSpPr>
        <p:spPr>
          <a:xfrm>
            <a:off x="433567" y="1952849"/>
            <a:ext cx="3900681" cy="9480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chemeClr val="accent3"/>
              </a:solidFill>
            </a:endParaRPr>
          </a:p>
        </p:txBody>
      </p:sp>
      <p:sp>
        <p:nvSpPr>
          <p:cNvPr id="30" name="TextBox 29"/>
          <p:cNvSpPr txBox="1"/>
          <p:nvPr/>
        </p:nvSpPr>
        <p:spPr>
          <a:xfrm>
            <a:off x="3009030" y="2995621"/>
            <a:ext cx="811840" cy="467416"/>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SMTP</a:t>
            </a:r>
          </a:p>
        </p:txBody>
      </p:sp>
      <p:pic>
        <p:nvPicPr>
          <p:cNvPr id="62"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626951" y="1967712"/>
            <a:ext cx="1585894" cy="886443"/>
          </a:xfrm>
          <a:prstGeom prst="rect">
            <a:avLst/>
          </a:prstGeom>
          <a:noFill/>
          <a:extLst>
            <a:ext uri="{909E8E84-426E-40DD-AFC4-6F175D3DCCD1}">
              <a14:hiddenFill xmlns:a14="http://schemas.microsoft.com/office/drawing/2010/main">
                <a:solidFill>
                  <a:srgbClr val="FFFFFF"/>
                </a:solidFill>
              </a14:hiddenFill>
            </a:ext>
          </a:extLst>
        </p:spPr>
      </p:pic>
      <p:cxnSp>
        <p:nvCxnSpPr>
          <p:cNvPr id="61" name="Straight Connector 60"/>
          <p:cNvCxnSpPr/>
          <p:nvPr/>
        </p:nvCxnSpPr>
        <p:spPr>
          <a:xfrm>
            <a:off x="4857892" y="1737783"/>
            <a:ext cx="0" cy="491884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65" name="Picture 64"/>
          <p:cNvPicPr>
            <a:picLocks noChangeAspect="1" noChangeArrowheads="1"/>
          </p:cNvPicPr>
          <p:nvPr/>
        </p:nvPicPr>
        <p:blipFill>
          <a:blip r:embed="rId5" cstate="print">
            <a:duotone>
              <a:schemeClr val="accent3">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3823299" y="3046526"/>
            <a:ext cx="279510" cy="191839"/>
          </a:xfrm>
          <a:prstGeom prst="rect">
            <a:avLst/>
          </a:prstGeom>
          <a:noFill/>
          <a:extLst/>
        </p:spPr>
      </p:pic>
      <p:sp>
        <p:nvSpPr>
          <p:cNvPr id="68" name="TextBox 67"/>
          <p:cNvSpPr txBox="1"/>
          <p:nvPr/>
        </p:nvSpPr>
        <p:spPr>
          <a:xfrm>
            <a:off x="1994303" y="2345565"/>
            <a:ext cx="1330067" cy="544765"/>
          </a:xfrm>
          <a:prstGeom prst="rect">
            <a:avLst/>
          </a:prstGeom>
          <a:noFill/>
        </p:spPr>
        <p:txBody>
          <a:bodyPr wrap="square" lIns="182880" tIns="146304" rIns="182880" bIns="146304" rtlCol="0">
            <a:spAutoFit/>
          </a:bodyPr>
          <a:lstStyle/>
          <a:p>
            <a:pPr>
              <a:lnSpc>
                <a:spcPct val="90000"/>
              </a:lnSpc>
              <a:spcAft>
                <a:spcPts val="600"/>
              </a:spcAft>
            </a:pPr>
            <a:r>
              <a:rPr lang="en-US" b="1" dirty="0" smtClean="0">
                <a:solidFill>
                  <a:schemeClr val="accent1"/>
                </a:solidFill>
              </a:rPr>
              <a:t>Internet</a:t>
            </a:r>
          </a:p>
        </p:txBody>
      </p:sp>
      <p:pic>
        <p:nvPicPr>
          <p:cNvPr id="67"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459567" y="5044525"/>
            <a:ext cx="479573" cy="1227169"/>
          </a:xfrm>
          <a:prstGeom prst="rect">
            <a:avLst/>
          </a:prstGeom>
          <a:noFill/>
          <a:extLst>
            <a:ext uri="{909E8E84-426E-40DD-AFC4-6F175D3DCCD1}">
              <a14:hiddenFill xmlns:a14="http://schemas.microsoft.com/office/drawing/2010/main">
                <a:solidFill>
                  <a:srgbClr val="FFFFFF"/>
                </a:solidFill>
              </a14:hiddenFill>
            </a:ext>
          </a:extLst>
        </p:spPr>
      </p:pic>
      <p:sp>
        <p:nvSpPr>
          <p:cNvPr id="70" name="Can 69"/>
          <p:cNvSpPr/>
          <p:nvPr/>
        </p:nvSpPr>
        <p:spPr>
          <a:xfrm>
            <a:off x="2783275" y="5658109"/>
            <a:ext cx="745841" cy="641562"/>
          </a:xfrm>
          <a:prstGeom prst="can">
            <a:avLst/>
          </a:prstGeom>
          <a:solidFill>
            <a:schemeClr val="accent2"/>
          </a:solidFill>
          <a:ln w="25400">
            <a:solidFill>
              <a:schemeClr val="tx1"/>
            </a:solidFill>
          </a:ln>
          <a:effectLst/>
        </p:spPr>
        <p:style>
          <a:lnRef idx="1">
            <a:schemeClr val="dk1"/>
          </a:lnRef>
          <a:fillRef idx="3">
            <a:schemeClr val="dk1"/>
          </a:fillRef>
          <a:effectRef idx="2">
            <a:schemeClr val="dk1"/>
          </a:effectRef>
          <a:fontRef idx="minor">
            <a:schemeClr val="lt1"/>
          </a:fontRef>
        </p:style>
        <p:txBody>
          <a:bodyPr lIns="93258" tIns="46629" rIns="93258" bIns="46629" rtlCol="0" anchor="ctr"/>
          <a:lstStyle/>
          <a:p>
            <a:pPr algn="ctr"/>
            <a:endParaRPr lang="en-US" dirty="0">
              <a:solidFill>
                <a:schemeClr val="bg1"/>
              </a:solidFill>
            </a:endParaRPr>
          </a:p>
        </p:txBody>
      </p:sp>
      <p:sp>
        <p:nvSpPr>
          <p:cNvPr id="72" name="TextBox 71"/>
          <p:cNvSpPr txBox="1"/>
          <p:nvPr/>
        </p:nvSpPr>
        <p:spPr>
          <a:xfrm>
            <a:off x="2406171" y="4505188"/>
            <a:ext cx="1043704" cy="544765"/>
          </a:xfrm>
          <a:prstGeom prst="rect">
            <a:avLst/>
          </a:prstGeom>
          <a:noFill/>
        </p:spPr>
        <p:txBody>
          <a:bodyPr wrap="squar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Site B</a:t>
            </a:r>
          </a:p>
        </p:txBody>
      </p:sp>
      <p:pic>
        <p:nvPicPr>
          <p:cNvPr id="74" name="Picture 5" descr="W:\Open Engagements\Productivity\MS-Unified Communications\#1601 BizProd MOD Team Core Content Work\New Iconography\People\GroupOfPeople_060812.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41004"/>
          <a:stretch/>
        </p:blipFill>
        <p:spPr bwMode="auto">
          <a:xfrm>
            <a:off x="2547771" y="5584027"/>
            <a:ext cx="1050151" cy="619459"/>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5" descr="W:\Open Engagements\Productivity\MS-Unified Communications\#1601 BizProd MOD Team Core Content Work\New Iconography\People\GroupOfPeople_060812.png"/>
          <p:cNvPicPr>
            <a:picLocks noChangeAspect="1" noChangeArrowheads="1"/>
          </p:cNvPicPr>
          <p:nvPr/>
        </p:nvPicPr>
        <p:blipFill rotWithShape="1">
          <a:blip r:embed="rId8" cstate="print">
            <a:duotone>
              <a:prstClr val="black"/>
              <a:schemeClr val="accent1">
                <a:tint val="45000"/>
                <a:satMod val="400000"/>
              </a:schemeClr>
            </a:duotone>
            <a:extLst>
              <a:ext uri="{BEBA8EAE-BF5A-486C-A8C5-ECC9F3942E4B}">
                <a14:imgProps xmlns:a14="http://schemas.microsoft.com/office/drawing/2010/main">
                  <a14:imgLayer r:embed="rId9">
                    <a14:imgEffect>
                      <a14:backgroundRemoval t="5776" b="57040" l="9747" r="89892">
                        <a14:foregroundMark x1="41877" y1="57040" x2="41877" y2="57040"/>
                        <a14:foregroundMark x1="48736" y1="44404" x2="48736" y2="44404"/>
                        <a14:foregroundMark x1="57762" y1="48736" x2="57762" y2="48736"/>
                        <a14:foregroundMark x1="57762" y1="39350" x2="57762" y2="39350"/>
                        <a14:foregroundMark x1="63177" y1="55235" x2="63177" y2="55235"/>
                        <a14:foregroundMark x1="48014" y1="14440" x2="48014" y2="14440"/>
                        <a14:backgroundMark x1="25632" y1="37906" x2="25632" y2="37906"/>
                      </a14:backgroundRemoval>
                    </a14:imgEffect>
                  </a14:imgLayer>
                </a14:imgProps>
              </a:ext>
              <a:ext uri="{28A0092B-C50C-407E-A947-70E740481C1C}">
                <a14:useLocalDpi xmlns:a14="http://schemas.microsoft.com/office/drawing/2010/main" val="0"/>
              </a:ext>
            </a:extLst>
          </a:blip>
          <a:srcRect b="41004"/>
          <a:stretch/>
        </p:blipFill>
        <p:spPr bwMode="auto">
          <a:xfrm>
            <a:off x="2547822" y="5582549"/>
            <a:ext cx="1050151" cy="619459"/>
          </a:xfrm>
          <a:prstGeom prst="rect">
            <a:avLst/>
          </a:prstGeom>
          <a:noFill/>
          <a:extLst>
            <a:ext uri="{909E8E84-426E-40DD-AFC4-6F175D3DCCD1}">
              <a14:hiddenFill xmlns:a14="http://schemas.microsoft.com/office/drawing/2010/main">
                <a:solidFill>
                  <a:srgbClr val="FFFFFF"/>
                </a:solidFill>
              </a14:hiddenFill>
            </a:ext>
          </a:extLst>
        </p:spPr>
      </p:pic>
      <p:sp>
        <p:nvSpPr>
          <p:cNvPr id="81" name="TextBox 80"/>
          <p:cNvSpPr txBox="1"/>
          <p:nvPr/>
        </p:nvSpPr>
        <p:spPr>
          <a:xfrm>
            <a:off x="1487573" y="4481201"/>
            <a:ext cx="1043704" cy="544765"/>
          </a:xfrm>
          <a:prstGeom prst="rect">
            <a:avLst/>
          </a:prstGeom>
          <a:noFill/>
        </p:spPr>
        <p:txBody>
          <a:bodyPr wrap="squar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Site A</a:t>
            </a:r>
          </a:p>
        </p:txBody>
      </p:sp>
      <p:sp>
        <p:nvSpPr>
          <p:cNvPr id="119" name="TextBox 118"/>
          <p:cNvSpPr txBox="1"/>
          <p:nvPr/>
        </p:nvSpPr>
        <p:spPr>
          <a:xfrm>
            <a:off x="274319" y="1371939"/>
            <a:ext cx="2794103"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Exchange 2010 </a:t>
            </a:r>
          </a:p>
        </p:txBody>
      </p:sp>
      <p:grpSp>
        <p:nvGrpSpPr>
          <p:cNvPr id="29" name="Group 28"/>
          <p:cNvGrpSpPr/>
          <p:nvPr/>
        </p:nvGrpSpPr>
        <p:grpSpPr>
          <a:xfrm>
            <a:off x="2132124" y="3350229"/>
            <a:ext cx="338554" cy="3488338"/>
            <a:chOff x="2616819" y="1940272"/>
            <a:chExt cx="308144" cy="5006547"/>
          </a:xfrm>
        </p:grpSpPr>
        <p:cxnSp>
          <p:nvCxnSpPr>
            <p:cNvPr id="31" name="Straight Connector 30"/>
            <p:cNvCxnSpPr/>
            <p:nvPr/>
          </p:nvCxnSpPr>
          <p:spPr>
            <a:xfrm>
              <a:off x="2912789" y="1940272"/>
              <a:ext cx="0" cy="4674537"/>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rot="16200000">
              <a:off x="1662198" y="5684055"/>
              <a:ext cx="2217385" cy="308144"/>
            </a:xfrm>
            <a:prstGeom prst="rect">
              <a:avLst/>
            </a:prstGeom>
          </p:spPr>
          <p:txBody>
            <a:bodyPr wrap="none">
              <a:spAutoFit/>
            </a:bodyPr>
            <a:lstStyle/>
            <a:p>
              <a:pPr algn="r"/>
              <a:r>
                <a:rPr lang="en-US" sz="1600" b="1" dirty="0" smtClean="0"/>
                <a:t>Site Boundary</a:t>
              </a:r>
              <a:endParaRPr lang="en-US" sz="1600" dirty="0"/>
            </a:p>
          </p:txBody>
        </p:sp>
      </p:grpSp>
    </p:spTree>
    <p:extLst>
      <p:ext uri="{BB962C8B-B14F-4D97-AF65-F5344CB8AC3E}">
        <p14:creationId xmlns:p14="http://schemas.microsoft.com/office/powerpoint/2010/main" val="364166376"/>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54848" y="1420594"/>
            <a:ext cx="8395295" cy="674205"/>
            <a:chOff x="7598955" y="1560294"/>
            <a:chExt cx="8395295" cy="674205"/>
          </a:xfrm>
        </p:grpSpPr>
        <p:grpSp>
          <p:nvGrpSpPr>
            <p:cNvPr id="8" name="Group 7"/>
            <p:cNvGrpSpPr/>
            <p:nvPr/>
          </p:nvGrpSpPr>
          <p:grpSpPr>
            <a:xfrm>
              <a:off x="7598955" y="1560294"/>
              <a:ext cx="8395295" cy="674205"/>
              <a:chOff x="7598955" y="1560294"/>
              <a:chExt cx="8395295" cy="674205"/>
            </a:xfrm>
          </p:grpSpPr>
          <p:sp>
            <p:nvSpPr>
              <p:cNvPr id="45" name="Rectangle 44"/>
              <p:cNvSpPr/>
              <p:nvPr>
                <p:custDataLst>
                  <p:tags r:id="rId11"/>
                </p:custDataLst>
              </p:nvPr>
            </p:nvSpPr>
            <p:spPr>
              <a:xfrm>
                <a:off x="7598955" y="1560294"/>
                <a:ext cx="8395295" cy="674205"/>
              </a:xfrm>
              <a:prstGeom prst="rect">
                <a:avLst/>
              </a:prstGeom>
              <a:solidFill>
                <a:schemeClr val="accent1"/>
              </a:solidFill>
              <a:ln w="25400" cap="flat" cmpd="sng" algn="ctr">
                <a:noFill/>
                <a:prstDash val="solid"/>
              </a:ln>
              <a:effectLst/>
            </p:spPr>
            <p:txBody>
              <a:bodyPr lIns="93269" tIns="46634" rIns="93269" bIns="46634" rtlCol="0" anchor="ctr"/>
              <a:lstStyle/>
              <a:p>
                <a:pPr defTabSz="932688"/>
                <a:endParaRPr lang="en-US" b="1" kern="0" dirty="0">
                  <a:solidFill>
                    <a:srgbClr val="000000"/>
                  </a:solidFill>
                </a:endParaRPr>
              </a:p>
            </p:txBody>
          </p:sp>
          <p:sp>
            <p:nvSpPr>
              <p:cNvPr id="47" name="Freeform 62"/>
              <p:cNvSpPr>
                <a:spLocks noEditPoints="1"/>
              </p:cNvSpPr>
              <p:nvPr/>
            </p:nvSpPr>
            <p:spPr bwMode="black">
              <a:xfrm>
                <a:off x="7791971" y="1649195"/>
                <a:ext cx="525365" cy="525154"/>
              </a:xfrm>
              <a:custGeom>
                <a:avLst/>
                <a:gdLst>
                  <a:gd name="T0" fmla="*/ 189 w 189"/>
                  <a:gd name="T1" fmla="*/ 94 h 189"/>
                  <a:gd name="T2" fmla="*/ 0 w 189"/>
                  <a:gd name="T3" fmla="*/ 94 h 189"/>
                  <a:gd name="T4" fmla="*/ 129 w 189"/>
                  <a:gd name="T5" fmla="*/ 172 h 189"/>
                  <a:gd name="T6" fmla="*/ 124 w 189"/>
                  <a:gd name="T7" fmla="*/ 123 h 189"/>
                  <a:gd name="T8" fmla="*/ 123 w 189"/>
                  <a:gd name="T9" fmla="*/ 84 h 189"/>
                  <a:gd name="T10" fmla="*/ 140 w 189"/>
                  <a:gd name="T11" fmla="*/ 85 h 189"/>
                  <a:gd name="T12" fmla="*/ 152 w 189"/>
                  <a:gd name="T13" fmla="*/ 89 h 189"/>
                  <a:gd name="T14" fmla="*/ 158 w 189"/>
                  <a:gd name="T15" fmla="*/ 84 h 189"/>
                  <a:gd name="T16" fmla="*/ 152 w 189"/>
                  <a:gd name="T17" fmla="*/ 82 h 189"/>
                  <a:gd name="T18" fmla="*/ 146 w 189"/>
                  <a:gd name="T19" fmla="*/ 78 h 189"/>
                  <a:gd name="T20" fmla="*/ 139 w 189"/>
                  <a:gd name="T21" fmla="*/ 74 h 189"/>
                  <a:gd name="T22" fmla="*/ 128 w 189"/>
                  <a:gd name="T23" fmla="*/ 80 h 189"/>
                  <a:gd name="T24" fmla="*/ 121 w 189"/>
                  <a:gd name="T25" fmla="*/ 72 h 189"/>
                  <a:gd name="T26" fmla="*/ 132 w 189"/>
                  <a:gd name="T27" fmla="*/ 59 h 189"/>
                  <a:gd name="T28" fmla="*/ 140 w 189"/>
                  <a:gd name="T29" fmla="*/ 57 h 189"/>
                  <a:gd name="T30" fmla="*/ 149 w 189"/>
                  <a:gd name="T31" fmla="*/ 52 h 189"/>
                  <a:gd name="T32" fmla="*/ 148 w 189"/>
                  <a:gd name="T33" fmla="*/ 44 h 189"/>
                  <a:gd name="T34" fmla="*/ 144 w 189"/>
                  <a:gd name="T35" fmla="*/ 46 h 189"/>
                  <a:gd name="T36" fmla="*/ 138 w 189"/>
                  <a:gd name="T37" fmla="*/ 48 h 189"/>
                  <a:gd name="T38" fmla="*/ 147 w 189"/>
                  <a:gd name="T39" fmla="*/ 28 h 189"/>
                  <a:gd name="T40" fmla="*/ 108 w 189"/>
                  <a:gd name="T41" fmla="*/ 11 h 189"/>
                  <a:gd name="T42" fmla="*/ 90 w 189"/>
                  <a:gd name="T43" fmla="*/ 43 h 189"/>
                  <a:gd name="T44" fmla="*/ 78 w 189"/>
                  <a:gd name="T45" fmla="*/ 21 h 189"/>
                  <a:gd name="T46" fmla="*/ 69 w 189"/>
                  <a:gd name="T47" fmla="*/ 13 h 189"/>
                  <a:gd name="T48" fmla="*/ 60 w 189"/>
                  <a:gd name="T49" fmla="*/ 23 h 189"/>
                  <a:gd name="T50" fmla="*/ 72 w 189"/>
                  <a:gd name="T51" fmla="*/ 43 h 189"/>
                  <a:gd name="T52" fmla="*/ 59 w 189"/>
                  <a:gd name="T53" fmla="*/ 31 h 189"/>
                  <a:gd name="T54" fmla="*/ 44 w 189"/>
                  <a:gd name="T55" fmla="*/ 49 h 189"/>
                  <a:gd name="T56" fmla="*/ 57 w 189"/>
                  <a:gd name="T57" fmla="*/ 47 h 189"/>
                  <a:gd name="T58" fmla="*/ 73 w 189"/>
                  <a:gd name="T59" fmla="*/ 70 h 189"/>
                  <a:gd name="T60" fmla="*/ 47 w 189"/>
                  <a:gd name="T61" fmla="*/ 100 h 189"/>
                  <a:gd name="T62" fmla="*/ 31 w 189"/>
                  <a:gd name="T63" fmla="*/ 97 h 189"/>
                  <a:gd name="T64" fmla="*/ 40 w 189"/>
                  <a:gd name="T65" fmla="*/ 103 h 189"/>
                  <a:gd name="T66" fmla="*/ 42 w 189"/>
                  <a:gd name="T67" fmla="*/ 116 h 189"/>
                  <a:gd name="T68" fmla="*/ 81 w 189"/>
                  <a:gd name="T69" fmla="*/ 132 h 189"/>
                  <a:gd name="T70" fmla="*/ 67 w 189"/>
                  <a:gd name="T71" fmla="*/ 175 h 189"/>
                  <a:gd name="T72" fmla="*/ 129 w 189"/>
                  <a:gd name="T73" fmla="*/ 172 h 189"/>
                  <a:gd name="T74" fmla="*/ 172 w 189"/>
                  <a:gd name="T75" fmla="*/ 115 h 189"/>
                  <a:gd name="T76" fmla="*/ 172 w 189"/>
                  <a:gd name="T77" fmla="*/ 118 h 189"/>
                  <a:gd name="T78" fmla="*/ 177 w 189"/>
                  <a:gd name="T79" fmla="*/ 114 h 189"/>
                  <a:gd name="T80" fmla="*/ 156 w 189"/>
                  <a:gd name="T81" fmla="*/ 152 h 189"/>
                  <a:gd name="T82" fmla="*/ 52 w 189"/>
                  <a:gd name="T83" fmla="*/ 168 h 189"/>
                  <a:gd name="T84" fmla="*/ 47 w 189"/>
                  <a:gd name="T85" fmla="*/ 126 h 189"/>
                  <a:gd name="T86" fmla="*/ 42 w 189"/>
                  <a:gd name="T87" fmla="*/ 121 h 189"/>
                  <a:gd name="T88" fmla="*/ 20 w 189"/>
                  <a:gd name="T89" fmla="*/ 103 h 189"/>
                  <a:gd name="T90" fmla="*/ 9 w 189"/>
                  <a:gd name="T91" fmla="*/ 94 h 189"/>
                  <a:gd name="T92" fmla="*/ 108 w 189"/>
                  <a:gd name="T93" fmla="*/ 41 h 189"/>
                  <a:gd name="T94" fmla="*/ 108 w 189"/>
                  <a:gd name="T95" fmla="*/ 41 h 189"/>
                  <a:gd name="T96" fmla="*/ 129 w 189"/>
                  <a:gd name="T97" fmla="*/ 58 h 189"/>
                  <a:gd name="T98" fmla="*/ 125 w 189"/>
                  <a:gd name="T99" fmla="*/ 49 h 189"/>
                  <a:gd name="T100" fmla="*/ 160 w 189"/>
                  <a:gd name="T101" fmla="*/ 69 h 189"/>
                  <a:gd name="T102" fmla="*/ 158 w 189"/>
                  <a:gd name="T103" fmla="*/ 77 h 189"/>
                  <a:gd name="T104" fmla="*/ 59 w 189"/>
                  <a:gd name="T105" fmla="*/ 106 h 189"/>
                  <a:gd name="T106" fmla="*/ 46 w 189"/>
                  <a:gd name="T107" fmla="*/ 10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9" h="189">
                    <a:moveTo>
                      <a:pt x="94" y="0"/>
                    </a:moveTo>
                    <a:cubicBezTo>
                      <a:pt x="146" y="0"/>
                      <a:pt x="189" y="42"/>
                      <a:pt x="189" y="94"/>
                    </a:cubicBezTo>
                    <a:cubicBezTo>
                      <a:pt x="189" y="147"/>
                      <a:pt x="146" y="189"/>
                      <a:pt x="94" y="189"/>
                    </a:cubicBezTo>
                    <a:cubicBezTo>
                      <a:pt x="42" y="189"/>
                      <a:pt x="0" y="147"/>
                      <a:pt x="0" y="94"/>
                    </a:cubicBezTo>
                    <a:cubicBezTo>
                      <a:pt x="0" y="42"/>
                      <a:pt x="42" y="0"/>
                      <a:pt x="94" y="0"/>
                    </a:cubicBezTo>
                    <a:close/>
                    <a:moveTo>
                      <a:pt x="129" y="172"/>
                    </a:moveTo>
                    <a:cubicBezTo>
                      <a:pt x="126" y="156"/>
                      <a:pt x="135" y="129"/>
                      <a:pt x="130" y="124"/>
                    </a:cubicBezTo>
                    <a:cubicBezTo>
                      <a:pt x="128" y="123"/>
                      <a:pt x="126" y="122"/>
                      <a:pt x="124" y="123"/>
                    </a:cubicBezTo>
                    <a:cubicBezTo>
                      <a:pt x="120" y="124"/>
                      <a:pt x="116" y="126"/>
                      <a:pt x="113" y="125"/>
                    </a:cubicBezTo>
                    <a:cubicBezTo>
                      <a:pt x="96" y="117"/>
                      <a:pt x="106" y="90"/>
                      <a:pt x="123" y="84"/>
                    </a:cubicBezTo>
                    <a:cubicBezTo>
                      <a:pt x="126" y="83"/>
                      <a:pt x="129" y="83"/>
                      <a:pt x="132" y="83"/>
                    </a:cubicBezTo>
                    <a:cubicBezTo>
                      <a:pt x="137" y="82"/>
                      <a:pt x="140" y="82"/>
                      <a:pt x="140" y="85"/>
                    </a:cubicBezTo>
                    <a:cubicBezTo>
                      <a:pt x="140" y="89"/>
                      <a:pt x="148" y="92"/>
                      <a:pt x="150" y="92"/>
                    </a:cubicBezTo>
                    <a:cubicBezTo>
                      <a:pt x="151" y="92"/>
                      <a:pt x="151" y="89"/>
                      <a:pt x="152" y="89"/>
                    </a:cubicBezTo>
                    <a:cubicBezTo>
                      <a:pt x="159" y="89"/>
                      <a:pt x="164" y="93"/>
                      <a:pt x="165" y="90"/>
                    </a:cubicBezTo>
                    <a:cubicBezTo>
                      <a:pt x="167" y="80"/>
                      <a:pt x="166" y="85"/>
                      <a:pt x="158" y="84"/>
                    </a:cubicBezTo>
                    <a:cubicBezTo>
                      <a:pt x="155" y="83"/>
                      <a:pt x="157" y="78"/>
                      <a:pt x="154" y="78"/>
                    </a:cubicBezTo>
                    <a:cubicBezTo>
                      <a:pt x="152" y="77"/>
                      <a:pt x="155" y="84"/>
                      <a:pt x="152" y="82"/>
                    </a:cubicBezTo>
                    <a:cubicBezTo>
                      <a:pt x="148" y="79"/>
                      <a:pt x="146" y="72"/>
                      <a:pt x="142" y="71"/>
                    </a:cubicBezTo>
                    <a:cubicBezTo>
                      <a:pt x="137" y="70"/>
                      <a:pt x="145" y="75"/>
                      <a:pt x="146" y="78"/>
                    </a:cubicBezTo>
                    <a:cubicBezTo>
                      <a:pt x="147" y="81"/>
                      <a:pt x="143" y="85"/>
                      <a:pt x="141" y="82"/>
                    </a:cubicBezTo>
                    <a:cubicBezTo>
                      <a:pt x="140" y="81"/>
                      <a:pt x="145" y="78"/>
                      <a:pt x="139" y="74"/>
                    </a:cubicBezTo>
                    <a:cubicBezTo>
                      <a:pt x="138" y="72"/>
                      <a:pt x="135" y="72"/>
                      <a:pt x="133" y="74"/>
                    </a:cubicBezTo>
                    <a:cubicBezTo>
                      <a:pt x="130" y="77"/>
                      <a:pt x="129" y="80"/>
                      <a:pt x="128" y="80"/>
                    </a:cubicBezTo>
                    <a:cubicBezTo>
                      <a:pt x="125" y="82"/>
                      <a:pt x="123" y="82"/>
                      <a:pt x="120" y="81"/>
                    </a:cubicBezTo>
                    <a:cubicBezTo>
                      <a:pt x="116" y="80"/>
                      <a:pt x="117" y="71"/>
                      <a:pt x="121" y="72"/>
                    </a:cubicBezTo>
                    <a:cubicBezTo>
                      <a:pt x="133" y="75"/>
                      <a:pt x="122" y="68"/>
                      <a:pt x="125" y="66"/>
                    </a:cubicBezTo>
                    <a:cubicBezTo>
                      <a:pt x="126" y="65"/>
                      <a:pt x="130" y="62"/>
                      <a:pt x="132" y="59"/>
                    </a:cubicBezTo>
                    <a:cubicBezTo>
                      <a:pt x="134" y="57"/>
                      <a:pt x="133" y="51"/>
                      <a:pt x="137" y="52"/>
                    </a:cubicBezTo>
                    <a:cubicBezTo>
                      <a:pt x="139" y="52"/>
                      <a:pt x="138" y="56"/>
                      <a:pt x="140" y="57"/>
                    </a:cubicBezTo>
                    <a:cubicBezTo>
                      <a:pt x="141" y="58"/>
                      <a:pt x="144" y="57"/>
                      <a:pt x="146" y="57"/>
                    </a:cubicBezTo>
                    <a:cubicBezTo>
                      <a:pt x="149" y="57"/>
                      <a:pt x="149" y="55"/>
                      <a:pt x="149" y="52"/>
                    </a:cubicBezTo>
                    <a:cubicBezTo>
                      <a:pt x="149" y="48"/>
                      <a:pt x="156" y="49"/>
                      <a:pt x="156" y="47"/>
                    </a:cubicBezTo>
                    <a:cubicBezTo>
                      <a:pt x="155" y="44"/>
                      <a:pt x="148" y="48"/>
                      <a:pt x="148" y="44"/>
                    </a:cubicBezTo>
                    <a:cubicBezTo>
                      <a:pt x="148" y="39"/>
                      <a:pt x="154" y="38"/>
                      <a:pt x="150" y="37"/>
                    </a:cubicBezTo>
                    <a:cubicBezTo>
                      <a:pt x="147" y="36"/>
                      <a:pt x="143" y="39"/>
                      <a:pt x="144" y="46"/>
                    </a:cubicBezTo>
                    <a:cubicBezTo>
                      <a:pt x="145" y="53"/>
                      <a:pt x="146" y="56"/>
                      <a:pt x="141" y="54"/>
                    </a:cubicBezTo>
                    <a:cubicBezTo>
                      <a:pt x="137" y="51"/>
                      <a:pt x="142" y="46"/>
                      <a:pt x="138" y="48"/>
                    </a:cubicBezTo>
                    <a:cubicBezTo>
                      <a:pt x="135" y="50"/>
                      <a:pt x="133" y="51"/>
                      <a:pt x="133" y="46"/>
                    </a:cubicBezTo>
                    <a:cubicBezTo>
                      <a:pt x="133" y="42"/>
                      <a:pt x="141" y="30"/>
                      <a:pt x="147" y="28"/>
                    </a:cubicBezTo>
                    <a:cubicBezTo>
                      <a:pt x="136" y="19"/>
                      <a:pt x="123" y="13"/>
                      <a:pt x="108" y="11"/>
                    </a:cubicBezTo>
                    <a:cubicBezTo>
                      <a:pt x="108" y="11"/>
                      <a:pt x="108" y="11"/>
                      <a:pt x="108" y="11"/>
                    </a:cubicBezTo>
                    <a:cubicBezTo>
                      <a:pt x="108" y="19"/>
                      <a:pt x="108" y="24"/>
                      <a:pt x="107" y="28"/>
                    </a:cubicBezTo>
                    <a:cubicBezTo>
                      <a:pt x="107" y="33"/>
                      <a:pt x="92" y="34"/>
                      <a:pt x="90" y="43"/>
                    </a:cubicBezTo>
                    <a:cubicBezTo>
                      <a:pt x="88" y="51"/>
                      <a:pt x="85" y="46"/>
                      <a:pt x="80" y="40"/>
                    </a:cubicBezTo>
                    <a:cubicBezTo>
                      <a:pt x="75" y="34"/>
                      <a:pt x="81" y="26"/>
                      <a:pt x="78" y="21"/>
                    </a:cubicBezTo>
                    <a:cubicBezTo>
                      <a:pt x="76" y="16"/>
                      <a:pt x="67" y="23"/>
                      <a:pt x="67" y="18"/>
                    </a:cubicBezTo>
                    <a:cubicBezTo>
                      <a:pt x="67" y="16"/>
                      <a:pt x="69" y="14"/>
                      <a:pt x="69" y="13"/>
                    </a:cubicBezTo>
                    <a:cubicBezTo>
                      <a:pt x="68" y="14"/>
                      <a:pt x="67" y="14"/>
                      <a:pt x="66" y="14"/>
                    </a:cubicBezTo>
                    <a:cubicBezTo>
                      <a:pt x="63" y="16"/>
                      <a:pt x="61" y="22"/>
                      <a:pt x="60" y="23"/>
                    </a:cubicBezTo>
                    <a:cubicBezTo>
                      <a:pt x="57" y="27"/>
                      <a:pt x="64" y="26"/>
                      <a:pt x="67" y="30"/>
                    </a:cubicBezTo>
                    <a:cubicBezTo>
                      <a:pt x="71" y="36"/>
                      <a:pt x="74" y="40"/>
                      <a:pt x="72" y="43"/>
                    </a:cubicBezTo>
                    <a:cubicBezTo>
                      <a:pt x="71" y="46"/>
                      <a:pt x="59" y="43"/>
                      <a:pt x="61" y="38"/>
                    </a:cubicBezTo>
                    <a:cubicBezTo>
                      <a:pt x="64" y="33"/>
                      <a:pt x="62" y="32"/>
                      <a:pt x="59" y="31"/>
                    </a:cubicBezTo>
                    <a:cubicBezTo>
                      <a:pt x="56" y="31"/>
                      <a:pt x="56" y="35"/>
                      <a:pt x="56" y="40"/>
                    </a:cubicBezTo>
                    <a:cubicBezTo>
                      <a:pt x="56" y="44"/>
                      <a:pt x="48" y="45"/>
                      <a:pt x="44" y="49"/>
                    </a:cubicBezTo>
                    <a:cubicBezTo>
                      <a:pt x="40" y="54"/>
                      <a:pt x="47" y="58"/>
                      <a:pt x="53" y="60"/>
                    </a:cubicBezTo>
                    <a:cubicBezTo>
                      <a:pt x="59" y="62"/>
                      <a:pt x="55" y="52"/>
                      <a:pt x="57" y="47"/>
                    </a:cubicBezTo>
                    <a:cubicBezTo>
                      <a:pt x="59" y="40"/>
                      <a:pt x="66" y="46"/>
                      <a:pt x="71" y="52"/>
                    </a:cubicBezTo>
                    <a:cubicBezTo>
                      <a:pt x="75" y="58"/>
                      <a:pt x="82" y="66"/>
                      <a:pt x="73" y="70"/>
                    </a:cubicBezTo>
                    <a:cubicBezTo>
                      <a:pt x="58" y="76"/>
                      <a:pt x="52" y="83"/>
                      <a:pt x="49" y="89"/>
                    </a:cubicBezTo>
                    <a:cubicBezTo>
                      <a:pt x="46" y="95"/>
                      <a:pt x="49" y="98"/>
                      <a:pt x="47" y="100"/>
                    </a:cubicBezTo>
                    <a:cubicBezTo>
                      <a:pt x="45" y="102"/>
                      <a:pt x="45" y="99"/>
                      <a:pt x="43" y="94"/>
                    </a:cubicBezTo>
                    <a:cubicBezTo>
                      <a:pt x="41" y="91"/>
                      <a:pt x="34" y="91"/>
                      <a:pt x="31" y="97"/>
                    </a:cubicBezTo>
                    <a:cubicBezTo>
                      <a:pt x="29" y="98"/>
                      <a:pt x="29" y="101"/>
                      <a:pt x="29" y="104"/>
                    </a:cubicBezTo>
                    <a:cubicBezTo>
                      <a:pt x="29" y="114"/>
                      <a:pt x="36" y="101"/>
                      <a:pt x="40" y="103"/>
                    </a:cubicBezTo>
                    <a:cubicBezTo>
                      <a:pt x="45" y="104"/>
                      <a:pt x="36" y="105"/>
                      <a:pt x="37" y="109"/>
                    </a:cubicBezTo>
                    <a:cubicBezTo>
                      <a:pt x="38" y="113"/>
                      <a:pt x="44" y="107"/>
                      <a:pt x="42" y="116"/>
                    </a:cubicBezTo>
                    <a:cubicBezTo>
                      <a:pt x="41" y="121"/>
                      <a:pt x="49" y="117"/>
                      <a:pt x="54" y="115"/>
                    </a:cubicBezTo>
                    <a:cubicBezTo>
                      <a:pt x="65" y="111"/>
                      <a:pt x="73" y="129"/>
                      <a:pt x="81" y="132"/>
                    </a:cubicBezTo>
                    <a:cubicBezTo>
                      <a:pt x="90" y="135"/>
                      <a:pt x="93" y="137"/>
                      <a:pt x="91" y="141"/>
                    </a:cubicBezTo>
                    <a:cubicBezTo>
                      <a:pt x="85" y="153"/>
                      <a:pt x="73" y="161"/>
                      <a:pt x="67" y="175"/>
                    </a:cubicBezTo>
                    <a:cubicBezTo>
                      <a:pt x="75" y="178"/>
                      <a:pt x="85" y="179"/>
                      <a:pt x="94" y="179"/>
                    </a:cubicBezTo>
                    <a:cubicBezTo>
                      <a:pt x="107" y="179"/>
                      <a:pt x="118" y="177"/>
                      <a:pt x="129" y="172"/>
                    </a:cubicBezTo>
                    <a:close/>
                    <a:moveTo>
                      <a:pt x="177" y="114"/>
                    </a:moveTo>
                    <a:cubicBezTo>
                      <a:pt x="175" y="114"/>
                      <a:pt x="173" y="115"/>
                      <a:pt x="172" y="115"/>
                    </a:cubicBezTo>
                    <a:cubicBezTo>
                      <a:pt x="167" y="113"/>
                      <a:pt x="170" y="93"/>
                      <a:pt x="163" y="94"/>
                    </a:cubicBezTo>
                    <a:cubicBezTo>
                      <a:pt x="160" y="95"/>
                      <a:pt x="165" y="110"/>
                      <a:pt x="172" y="118"/>
                    </a:cubicBezTo>
                    <a:cubicBezTo>
                      <a:pt x="173" y="119"/>
                      <a:pt x="174" y="118"/>
                      <a:pt x="176" y="118"/>
                    </a:cubicBezTo>
                    <a:cubicBezTo>
                      <a:pt x="176" y="117"/>
                      <a:pt x="177" y="115"/>
                      <a:pt x="177" y="114"/>
                    </a:cubicBezTo>
                    <a:close/>
                    <a:moveTo>
                      <a:pt x="172" y="128"/>
                    </a:moveTo>
                    <a:cubicBezTo>
                      <a:pt x="164" y="126"/>
                      <a:pt x="158" y="144"/>
                      <a:pt x="156" y="152"/>
                    </a:cubicBezTo>
                    <a:cubicBezTo>
                      <a:pt x="163" y="145"/>
                      <a:pt x="168" y="137"/>
                      <a:pt x="172" y="128"/>
                    </a:cubicBezTo>
                    <a:close/>
                    <a:moveTo>
                      <a:pt x="52" y="168"/>
                    </a:moveTo>
                    <a:cubicBezTo>
                      <a:pt x="53" y="160"/>
                      <a:pt x="54" y="151"/>
                      <a:pt x="52" y="150"/>
                    </a:cubicBezTo>
                    <a:cubicBezTo>
                      <a:pt x="45" y="144"/>
                      <a:pt x="40" y="135"/>
                      <a:pt x="47" y="126"/>
                    </a:cubicBezTo>
                    <a:cubicBezTo>
                      <a:pt x="48" y="125"/>
                      <a:pt x="49" y="124"/>
                      <a:pt x="49" y="122"/>
                    </a:cubicBezTo>
                    <a:cubicBezTo>
                      <a:pt x="50" y="119"/>
                      <a:pt x="47" y="121"/>
                      <a:pt x="42" y="121"/>
                    </a:cubicBezTo>
                    <a:cubicBezTo>
                      <a:pt x="37" y="121"/>
                      <a:pt x="41" y="113"/>
                      <a:pt x="31" y="112"/>
                    </a:cubicBezTo>
                    <a:cubicBezTo>
                      <a:pt x="21" y="111"/>
                      <a:pt x="21" y="109"/>
                      <a:pt x="20" y="103"/>
                    </a:cubicBezTo>
                    <a:cubicBezTo>
                      <a:pt x="20" y="97"/>
                      <a:pt x="14" y="91"/>
                      <a:pt x="9" y="90"/>
                    </a:cubicBezTo>
                    <a:cubicBezTo>
                      <a:pt x="9" y="91"/>
                      <a:pt x="9" y="93"/>
                      <a:pt x="9" y="94"/>
                    </a:cubicBezTo>
                    <a:cubicBezTo>
                      <a:pt x="9" y="126"/>
                      <a:pt x="27" y="154"/>
                      <a:pt x="52" y="168"/>
                    </a:cubicBezTo>
                    <a:close/>
                    <a:moveTo>
                      <a:pt x="108" y="41"/>
                    </a:moveTo>
                    <a:cubicBezTo>
                      <a:pt x="112" y="43"/>
                      <a:pt x="116" y="40"/>
                      <a:pt x="115" y="37"/>
                    </a:cubicBezTo>
                    <a:cubicBezTo>
                      <a:pt x="112" y="32"/>
                      <a:pt x="103" y="35"/>
                      <a:pt x="108" y="41"/>
                    </a:cubicBezTo>
                    <a:close/>
                    <a:moveTo>
                      <a:pt x="125" y="49"/>
                    </a:moveTo>
                    <a:cubicBezTo>
                      <a:pt x="128" y="49"/>
                      <a:pt x="130" y="55"/>
                      <a:pt x="129" y="58"/>
                    </a:cubicBezTo>
                    <a:cubicBezTo>
                      <a:pt x="127" y="64"/>
                      <a:pt x="122" y="60"/>
                      <a:pt x="121" y="56"/>
                    </a:cubicBezTo>
                    <a:cubicBezTo>
                      <a:pt x="121" y="52"/>
                      <a:pt x="122" y="49"/>
                      <a:pt x="125" y="49"/>
                    </a:cubicBezTo>
                    <a:close/>
                    <a:moveTo>
                      <a:pt x="158" y="77"/>
                    </a:moveTo>
                    <a:cubicBezTo>
                      <a:pt x="155" y="74"/>
                      <a:pt x="156" y="70"/>
                      <a:pt x="160" y="69"/>
                    </a:cubicBezTo>
                    <a:cubicBezTo>
                      <a:pt x="167" y="68"/>
                      <a:pt x="176" y="75"/>
                      <a:pt x="170" y="77"/>
                    </a:cubicBezTo>
                    <a:cubicBezTo>
                      <a:pt x="167" y="78"/>
                      <a:pt x="162" y="78"/>
                      <a:pt x="158" y="77"/>
                    </a:cubicBezTo>
                    <a:close/>
                    <a:moveTo>
                      <a:pt x="46" y="102"/>
                    </a:moveTo>
                    <a:cubicBezTo>
                      <a:pt x="49" y="102"/>
                      <a:pt x="57" y="104"/>
                      <a:pt x="59" y="106"/>
                    </a:cubicBezTo>
                    <a:cubicBezTo>
                      <a:pt x="61" y="109"/>
                      <a:pt x="53" y="108"/>
                      <a:pt x="48" y="106"/>
                    </a:cubicBezTo>
                    <a:cubicBezTo>
                      <a:pt x="45" y="105"/>
                      <a:pt x="43" y="103"/>
                      <a:pt x="46" y="102"/>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pPr defTabSz="932688"/>
                <a:endParaRPr lang="en-US" sz="1600" kern="0">
                  <a:solidFill>
                    <a:srgbClr val="353435"/>
                  </a:solidFill>
                </a:endParaRPr>
              </a:p>
            </p:txBody>
          </p:sp>
        </p:grpSp>
        <p:sp>
          <p:nvSpPr>
            <p:cNvPr id="48" name="TextBox 47"/>
            <p:cNvSpPr txBox="1"/>
            <p:nvPr/>
          </p:nvSpPr>
          <p:spPr>
            <a:xfrm>
              <a:off x="10635767" y="1797373"/>
              <a:ext cx="2321671" cy="276999"/>
            </a:xfrm>
            <a:prstGeom prst="rect">
              <a:avLst/>
            </a:prstGeom>
            <a:noFill/>
            <a:ln w="28575">
              <a:noFill/>
            </a:ln>
          </p:spPr>
          <p:txBody>
            <a:bodyPr wrap="square" lIns="0" tIns="0" rIns="0" bIns="0" rtlCol="0" anchor="ctr">
              <a:spAutoFit/>
            </a:bodyPr>
            <a:lstStyle/>
            <a:p>
              <a:pPr algn="ctr"/>
              <a:r>
                <a:rPr lang="en-US" b="1" kern="0" dirty="0" smtClean="0">
                  <a:solidFill>
                    <a:prstClr val="white"/>
                  </a:solidFill>
                </a:rPr>
                <a:t>Internet</a:t>
              </a:r>
              <a:endParaRPr lang="en-US" b="1" kern="0" dirty="0">
                <a:solidFill>
                  <a:prstClr val="white"/>
                </a:solidFill>
              </a:endParaRPr>
            </a:p>
          </p:txBody>
        </p:sp>
      </p:grpSp>
      <p:grpSp>
        <p:nvGrpSpPr>
          <p:cNvPr id="44" name="Group 43"/>
          <p:cNvGrpSpPr/>
          <p:nvPr/>
        </p:nvGrpSpPr>
        <p:grpSpPr>
          <a:xfrm>
            <a:off x="3485752" y="1452251"/>
            <a:ext cx="839550" cy="455201"/>
            <a:chOff x="2103674" y="1585392"/>
            <a:chExt cx="839550" cy="455201"/>
          </a:xfrm>
        </p:grpSpPr>
        <p:pic>
          <p:nvPicPr>
            <p:cNvPr id="46" name="Picture 5" descr="W:\Open Engagements\Productivity\MS-Unified Communications\#1601 BizProd MOD Team Core Content Work\New Iconography\People\GroupOfPeople_060812.pn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b="41004"/>
            <a:stretch/>
          </p:blipFill>
          <p:spPr bwMode="auto">
            <a:xfrm>
              <a:off x="2103674" y="1585392"/>
              <a:ext cx="839550" cy="45344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 descr="W:\Open Engagements\Productivity\MS-Unified Communications\#1601 BizProd MOD Team Core Content Work\New Iconography\People\GroupOfPeople_060812.png"/>
            <p:cNvPicPr>
              <a:picLocks noChangeAspect="1" noChangeArrowheads="1"/>
            </p:cNvPicPr>
            <p:nvPr/>
          </p:nvPicPr>
          <p:blipFill rotWithShape="1">
            <a:blip r:embed="rId15" cstate="print">
              <a:duotone>
                <a:prstClr val="black"/>
                <a:srgbClr val="C00000">
                  <a:tint val="45000"/>
                  <a:satMod val="400000"/>
                </a:srgbClr>
              </a:duotone>
              <a:extLst>
                <a:ext uri="{BEBA8EAE-BF5A-486C-A8C5-ECC9F3942E4B}">
                  <a14:imgProps xmlns:a14="http://schemas.microsoft.com/office/drawing/2010/main">
                    <a14:imgLayer r:embed="rId16">
                      <a14:imgEffect>
                        <a14:backgroundRemoval t="5415" b="58123" l="9386" r="89892">
                          <a14:foregroundMark x1="45487" y1="57040" x2="45487" y2="57040"/>
                          <a14:foregroundMark x1="46209" y1="48375" x2="46209" y2="48375"/>
                          <a14:foregroundMark x1="63177" y1="58123" x2="63177" y2="58123"/>
                          <a14:foregroundMark x1="50181" y1="15884" x2="50181" y2="15884"/>
                          <a14:backgroundMark x1="23827" y1="41877" x2="23827" y2="41877"/>
                        </a14:backgroundRemoval>
                      </a14:imgEffect>
                    </a14:imgLayer>
                  </a14:imgProps>
                </a:ext>
                <a:ext uri="{28A0092B-C50C-407E-A947-70E740481C1C}">
                  <a14:useLocalDpi xmlns:a14="http://schemas.microsoft.com/office/drawing/2010/main" val="0"/>
                </a:ext>
              </a:extLst>
            </a:blip>
            <a:srcRect b="41004"/>
            <a:stretch/>
          </p:blipFill>
          <p:spPr bwMode="auto">
            <a:xfrm>
              <a:off x="2103674" y="1587144"/>
              <a:ext cx="839550" cy="453449"/>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ectangle 1"/>
          <p:cNvSpPr/>
          <p:nvPr/>
        </p:nvSpPr>
        <p:spPr bwMode="auto">
          <a:xfrm>
            <a:off x="1554848" y="2171751"/>
            <a:ext cx="8395295" cy="4203298"/>
          </a:xfrm>
          <a:prstGeom prst="rect">
            <a:avLst/>
          </a:prstGeom>
          <a:solidFill>
            <a:schemeClr val="accent4">
              <a:lumMod val="60000"/>
              <a:lumOff val="40000"/>
              <a:alpha val="6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t" anchorCtr="0" compatLnSpc="1">
            <a:prstTxWarp prst="textNoShape">
              <a:avLst/>
            </a:prstTxWarp>
          </a:bodyPr>
          <a:lstStyle/>
          <a:p>
            <a:pPr defTabSz="932472" fontAlgn="base">
              <a:spcBef>
                <a:spcPct val="0"/>
              </a:spcBef>
              <a:spcAft>
                <a:spcPct val="0"/>
              </a:spcAft>
            </a:pPr>
            <a:r>
              <a:rPr lang="en-US" sz="2000" b="1" dirty="0" smtClean="0">
                <a:solidFill>
                  <a:srgbClr val="00518E"/>
                </a:solidFill>
              </a:rPr>
              <a:t> DAG</a:t>
            </a:r>
            <a:endParaRPr lang="en-US" sz="2000" b="1" dirty="0">
              <a:solidFill>
                <a:srgbClr val="00518E"/>
              </a:solidFill>
            </a:endParaRPr>
          </a:p>
        </p:txBody>
      </p:sp>
      <p:sp>
        <p:nvSpPr>
          <p:cNvPr id="6" name="Title 5"/>
          <p:cNvSpPr>
            <a:spLocks noGrp="1"/>
          </p:cNvSpPr>
          <p:nvPr>
            <p:ph type="title"/>
          </p:nvPr>
        </p:nvSpPr>
        <p:spPr/>
        <p:txBody>
          <a:bodyPr/>
          <a:lstStyle/>
          <a:p>
            <a:r>
              <a:rPr lang="en-US" spc="-140" dirty="0"/>
              <a:t>3</a:t>
            </a:r>
            <a:r>
              <a:rPr lang="en-US" dirty="0" smtClean="0"/>
              <a:t> </a:t>
            </a:r>
            <a:r>
              <a:rPr lang="en-US" dirty="0"/>
              <a:t>– </a:t>
            </a:r>
            <a:r>
              <a:rPr lang="en-US" spc="-140" dirty="0"/>
              <a:t>Originating mail </a:t>
            </a:r>
            <a:r>
              <a:rPr lang="en-US" spc="-140" dirty="0" smtClean="0"/>
              <a:t>to Internet</a:t>
            </a:r>
            <a:endParaRPr lang="en-US" dirty="0"/>
          </a:p>
        </p:txBody>
      </p:sp>
      <p:sp>
        <p:nvSpPr>
          <p:cNvPr id="14" name="Rectangle 13"/>
          <p:cNvSpPr/>
          <p:nvPr>
            <p:custDataLst>
              <p:tags r:id="rId1"/>
            </p:custDataLst>
          </p:nvPr>
        </p:nvSpPr>
        <p:spPr>
          <a:xfrm>
            <a:off x="6109679" y="2560179"/>
            <a:ext cx="3497759" cy="3453923"/>
          </a:xfrm>
          <a:prstGeom prst="rect">
            <a:avLst/>
          </a:prstGeom>
          <a:solidFill>
            <a:srgbClr val="00188F"/>
          </a:solidFill>
          <a:ln>
            <a:noFill/>
          </a:ln>
        </p:spPr>
        <p:style>
          <a:lnRef idx="2">
            <a:schemeClr val="accent1">
              <a:shade val="50000"/>
            </a:schemeClr>
          </a:lnRef>
          <a:fillRef idx="1">
            <a:schemeClr val="accent1"/>
          </a:fillRef>
          <a:effectRef idx="0">
            <a:schemeClr val="accent1"/>
          </a:effectRef>
          <a:fontRef idx="minor">
            <a:schemeClr val="lt1"/>
          </a:fontRef>
        </p:style>
        <p:txBody>
          <a:bodyPr lIns="93269" tIns="46634" rIns="93269" bIns="46634" rtlCol="0" anchor="t"/>
          <a:lstStyle/>
          <a:p>
            <a:r>
              <a:rPr lang="en-US" b="1" dirty="0" smtClean="0">
                <a:solidFill>
                  <a:srgbClr val="FFFFFF"/>
                </a:solidFill>
                <a:latin typeface="Segoe UI Light"/>
              </a:rPr>
              <a:t>MBX 2016</a:t>
            </a:r>
            <a:endParaRPr lang="en-US" b="1" dirty="0">
              <a:solidFill>
                <a:srgbClr val="FFFFFF"/>
              </a:solidFill>
              <a:latin typeface="Segoe UI Light"/>
            </a:endParaRPr>
          </a:p>
        </p:txBody>
      </p:sp>
      <p:sp>
        <p:nvSpPr>
          <p:cNvPr id="13" name="Rectangle 12"/>
          <p:cNvSpPr/>
          <p:nvPr>
            <p:custDataLst>
              <p:tags r:id="rId2"/>
            </p:custDataLst>
          </p:nvPr>
        </p:nvSpPr>
        <p:spPr>
          <a:xfrm>
            <a:off x="6303999" y="3121187"/>
            <a:ext cx="3109119" cy="376075"/>
          </a:xfrm>
          <a:prstGeom prst="rect">
            <a:avLst/>
          </a:prstGeom>
          <a:solidFill>
            <a:schemeClr val="accent2"/>
          </a:solidFill>
          <a:ln>
            <a:noFill/>
          </a:ln>
          <a:effectLst/>
        </p:spPr>
        <p:style>
          <a:lnRef idx="1">
            <a:schemeClr val="accent2"/>
          </a:lnRef>
          <a:fillRef idx="3">
            <a:schemeClr val="accent2"/>
          </a:fillRef>
          <a:effectRef idx="2">
            <a:schemeClr val="accent2"/>
          </a:effectRef>
          <a:fontRef idx="minor">
            <a:schemeClr val="lt1"/>
          </a:fontRef>
        </p:style>
        <p:txBody>
          <a:bodyPr lIns="93269" tIns="46634" rIns="93269" bIns="46634" rtlCol="0" anchor="ctr"/>
          <a:lstStyle/>
          <a:p>
            <a:pPr algn="ctr"/>
            <a:r>
              <a:rPr lang="en-US" sz="1500" b="1" dirty="0">
                <a:solidFill>
                  <a:srgbClr val="FFFFFF"/>
                </a:solidFill>
                <a:latin typeface="Segoe UI Light"/>
              </a:rPr>
              <a:t>Frontend Transport</a:t>
            </a:r>
          </a:p>
        </p:txBody>
      </p:sp>
      <p:sp>
        <p:nvSpPr>
          <p:cNvPr id="15" name="Can 14"/>
          <p:cNvSpPr/>
          <p:nvPr>
            <p:custDataLst>
              <p:tags r:id="rId3"/>
            </p:custDataLst>
          </p:nvPr>
        </p:nvSpPr>
        <p:spPr>
          <a:xfrm>
            <a:off x="7722208" y="5400033"/>
            <a:ext cx="940932" cy="583873"/>
          </a:xfrm>
          <a:prstGeom prst="can">
            <a:avLst/>
          </a:prstGeom>
          <a:solidFill>
            <a:srgbClr val="4668C5"/>
          </a:solidFill>
          <a:ln w="28575" cap="flat" cmpd="sng" algn="ctr">
            <a:noFill/>
            <a:prstDash val="solid"/>
            <a:miter lim="800000"/>
          </a:ln>
          <a:effectLst/>
        </p:spPr>
        <p:style>
          <a:lnRef idx="1">
            <a:schemeClr val="dk1"/>
          </a:lnRef>
          <a:fillRef idx="3">
            <a:schemeClr val="dk1"/>
          </a:fillRef>
          <a:effectRef idx="2">
            <a:schemeClr val="dk1"/>
          </a:effectRef>
          <a:fontRef idx="minor">
            <a:schemeClr val="lt1"/>
          </a:fontRef>
        </p:style>
        <p:txBody>
          <a:bodyPr lIns="93269" tIns="46634" rIns="93269" bIns="46634" rtlCol="0" anchor="ctr"/>
          <a:lstStyle/>
          <a:p>
            <a:pPr algn="ctr"/>
            <a:r>
              <a:rPr lang="en-US" sz="1500" b="1" dirty="0">
                <a:solidFill>
                  <a:srgbClr val="FFFFFF"/>
                </a:solidFill>
                <a:latin typeface="Segoe UI Light"/>
              </a:rPr>
              <a:t>Store</a:t>
            </a:r>
          </a:p>
        </p:txBody>
      </p:sp>
      <p:sp>
        <p:nvSpPr>
          <p:cNvPr id="16" name="Rectangle 15"/>
          <p:cNvSpPr/>
          <p:nvPr>
            <p:custDataLst>
              <p:tags r:id="rId4"/>
            </p:custDataLst>
          </p:nvPr>
        </p:nvSpPr>
        <p:spPr>
          <a:xfrm>
            <a:off x="6303999" y="4455777"/>
            <a:ext cx="3109119" cy="37291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3269" tIns="46634" rIns="93269" bIns="46634" rtlCol="0" anchor="ctr"/>
          <a:lstStyle/>
          <a:p>
            <a:pPr algn="ctr"/>
            <a:r>
              <a:rPr lang="en-US" sz="1500" b="1" dirty="0">
                <a:solidFill>
                  <a:srgbClr val="FFFFFF"/>
                </a:solidFill>
                <a:latin typeface="Segoe UI Light"/>
              </a:rPr>
              <a:t>Transport</a:t>
            </a:r>
          </a:p>
        </p:txBody>
      </p:sp>
      <p:pic>
        <p:nvPicPr>
          <p:cNvPr id="17" name="Picture 5" descr="W:\Open Engagements\Productivity\MS-Unified Communications\#1601 BizProd MOD Team Core Content Work\New Iconography\People\GroupOfPeople_060812.pn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b="41004"/>
          <a:stretch/>
        </p:blipFill>
        <p:spPr bwMode="auto">
          <a:xfrm>
            <a:off x="6963879" y="5400460"/>
            <a:ext cx="1050151" cy="619459"/>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custDataLst>
              <p:tags r:id="rId5"/>
            </p:custDataLst>
          </p:nvPr>
        </p:nvSpPr>
        <p:spPr>
          <a:xfrm>
            <a:off x="6303999" y="4925431"/>
            <a:ext cx="3109119" cy="37291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3269" tIns="46634" rIns="93269" bIns="46634" rtlCol="0" anchor="ctr"/>
          <a:lstStyle/>
          <a:p>
            <a:pPr algn="ctr"/>
            <a:r>
              <a:rPr lang="en-US" sz="1500" b="1" dirty="0">
                <a:solidFill>
                  <a:srgbClr val="FFFFFF"/>
                </a:solidFill>
                <a:latin typeface="Segoe UI Light"/>
              </a:rPr>
              <a:t>Mailbox Transport</a:t>
            </a:r>
          </a:p>
        </p:txBody>
      </p:sp>
      <p:sp>
        <p:nvSpPr>
          <p:cNvPr id="31" name="Rectangle 30"/>
          <p:cNvSpPr/>
          <p:nvPr>
            <p:custDataLst>
              <p:tags r:id="rId6"/>
            </p:custDataLst>
          </p:nvPr>
        </p:nvSpPr>
        <p:spPr>
          <a:xfrm>
            <a:off x="1903485" y="2560179"/>
            <a:ext cx="3497759" cy="3453923"/>
          </a:xfrm>
          <a:prstGeom prst="rect">
            <a:avLst/>
          </a:prstGeom>
          <a:solidFill>
            <a:srgbClr val="00188F"/>
          </a:solidFill>
          <a:ln>
            <a:noFill/>
          </a:ln>
        </p:spPr>
        <p:style>
          <a:lnRef idx="2">
            <a:schemeClr val="accent1">
              <a:shade val="50000"/>
            </a:schemeClr>
          </a:lnRef>
          <a:fillRef idx="1">
            <a:schemeClr val="accent1"/>
          </a:fillRef>
          <a:effectRef idx="0">
            <a:schemeClr val="accent1"/>
          </a:effectRef>
          <a:fontRef idx="minor">
            <a:schemeClr val="lt1"/>
          </a:fontRef>
        </p:style>
        <p:txBody>
          <a:bodyPr lIns="93269" tIns="46634" rIns="93269" bIns="46634" rtlCol="0" anchor="t"/>
          <a:lstStyle/>
          <a:p>
            <a:r>
              <a:rPr lang="en-US" b="1" dirty="0" smtClean="0">
                <a:solidFill>
                  <a:srgbClr val="FFFFFF"/>
                </a:solidFill>
                <a:latin typeface="Segoe UI Light"/>
              </a:rPr>
              <a:t>MBX 2016</a:t>
            </a:r>
            <a:endParaRPr lang="en-US" b="1" dirty="0">
              <a:solidFill>
                <a:srgbClr val="FFFFFF"/>
              </a:solidFill>
              <a:latin typeface="Segoe UI Light"/>
            </a:endParaRPr>
          </a:p>
        </p:txBody>
      </p:sp>
      <p:sp>
        <p:nvSpPr>
          <p:cNvPr id="30" name="Rectangle 29"/>
          <p:cNvSpPr/>
          <p:nvPr>
            <p:custDataLst>
              <p:tags r:id="rId7"/>
            </p:custDataLst>
          </p:nvPr>
        </p:nvSpPr>
        <p:spPr>
          <a:xfrm>
            <a:off x="2097805" y="3121187"/>
            <a:ext cx="3109119" cy="376075"/>
          </a:xfrm>
          <a:prstGeom prst="rect">
            <a:avLst/>
          </a:prstGeom>
          <a:solidFill>
            <a:schemeClr val="accent2"/>
          </a:solidFill>
          <a:ln>
            <a:noFill/>
          </a:ln>
          <a:effectLst/>
        </p:spPr>
        <p:style>
          <a:lnRef idx="1">
            <a:schemeClr val="accent2"/>
          </a:lnRef>
          <a:fillRef idx="3">
            <a:schemeClr val="accent2"/>
          </a:fillRef>
          <a:effectRef idx="2">
            <a:schemeClr val="accent2"/>
          </a:effectRef>
          <a:fontRef idx="minor">
            <a:schemeClr val="lt1"/>
          </a:fontRef>
        </p:style>
        <p:txBody>
          <a:bodyPr lIns="93269" tIns="46634" rIns="93269" bIns="46634" rtlCol="0" anchor="ctr"/>
          <a:lstStyle/>
          <a:p>
            <a:pPr algn="ctr"/>
            <a:r>
              <a:rPr lang="en-US" sz="1500" b="1" dirty="0">
                <a:solidFill>
                  <a:srgbClr val="FFFFFF"/>
                </a:solidFill>
                <a:latin typeface="Segoe UI Light"/>
              </a:rPr>
              <a:t>Frontend Transport</a:t>
            </a:r>
          </a:p>
        </p:txBody>
      </p:sp>
      <p:sp>
        <p:nvSpPr>
          <p:cNvPr id="32" name="Can 31"/>
          <p:cNvSpPr/>
          <p:nvPr>
            <p:custDataLst>
              <p:tags r:id="rId8"/>
            </p:custDataLst>
          </p:nvPr>
        </p:nvSpPr>
        <p:spPr>
          <a:xfrm>
            <a:off x="3516014" y="5400033"/>
            <a:ext cx="940932" cy="583873"/>
          </a:xfrm>
          <a:prstGeom prst="can">
            <a:avLst/>
          </a:prstGeom>
          <a:solidFill>
            <a:srgbClr val="4668C5"/>
          </a:solidFill>
          <a:ln w="28575" cap="flat" cmpd="sng" algn="ctr">
            <a:noFill/>
            <a:prstDash val="solid"/>
            <a:miter lim="800000"/>
          </a:ln>
          <a:effectLst/>
        </p:spPr>
        <p:style>
          <a:lnRef idx="1">
            <a:schemeClr val="dk1"/>
          </a:lnRef>
          <a:fillRef idx="3">
            <a:schemeClr val="dk1"/>
          </a:fillRef>
          <a:effectRef idx="2">
            <a:schemeClr val="dk1"/>
          </a:effectRef>
          <a:fontRef idx="minor">
            <a:schemeClr val="lt1"/>
          </a:fontRef>
        </p:style>
        <p:txBody>
          <a:bodyPr lIns="93269" tIns="46634" rIns="93269" bIns="46634" rtlCol="0" anchor="ctr"/>
          <a:lstStyle/>
          <a:p>
            <a:pPr algn="ctr"/>
            <a:r>
              <a:rPr lang="en-US" sz="1500" b="1" dirty="0">
                <a:solidFill>
                  <a:srgbClr val="FFFFFF"/>
                </a:solidFill>
                <a:latin typeface="Segoe UI Light"/>
              </a:rPr>
              <a:t>Store</a:t>
            </a:r>
          </a:p>
        </p:txBody>
      </p:sp>
      <p:sp>
        <p:nvSpPr>
          <p:cNvPr id="33" name="Rectangle 32"/>
          <p:cNvSpPr/>
          <p:nvPr>
            <p:custDataLst>
              <p:tags r:id="rId9"/>
            </p:custDataLst>
          </p:nvPr>
        </p:nvSpPr>
        <p:spPr>
          <a:xfrm>
            <a:off x="2097805" y="4455777"/>
            <a:ext cx="3109119" cy="37291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3269" tIns="46634" rIns="93269" bIns="46634" rtlCol="0" anchor="ctr"/>
          <a:lstStyle/>
          <a:p>
            <a:pPr algn="ctr"/>
            <a:r>
              <a:rPr lang="en-US" sz="1500" b="1" dirty="0">
                <a:solidFill>
                  <a:srgbClr val="FFFFFF"/>
                </a:solidFill>
                <a:latin typeface="Segoe UI Light"/>
              </a:rPr>
              <a:t>Transport</a:t>
            </a:r>
          </a:p>
        </p:txBody>
      </p:sp>
      <p:pic>
        <p:nvPicPr>
          <p:cNvPr id="34" name="Picture 5" descr="W:\Open Engagements\Productivity\MS-Unified Communications\#1601 BizProd MOD Team Core Content Work\New Iconography\People\GroupOfPeople_060812.pn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b="41004"/>
          <a:stretch/>
        </p:blipFill>
        <p:spPr bwMode="auto">
          <a:xfrm>
            <a:off x="2757685" y="5400460"/>
            <a:ext cx="1050151" cy="619459"/>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5" descr="W:\Open Engagements\Productivity\MS-Unified Communications\#1601 BizProd MOD Team Core Content Work\New Iconography\People\GroupOfPeople_060812.png"/>
          <p:cNvPicPr>
            <a:picLocks noChangeAspect="1" noChangeArrowheads="1"/>
          </p:cNvPicPr>
          <p:nvPr/>
        </p:nvPicPr>
        <p:blipFill rotWithShape="1">
          <a:blip r:embed="rId17" cstate="print">
            <a:duotone>
              <a:prstClr val="black"/>
              <a:schemeClr val="accent3">
                <a:tint val="45000"/>
                <a:satMod val="400000"/>
              </a:schemeClr>
            </a:duotone>
            <a:extLst>
              <a:ext uri="{BEBA8EAE-BF5A-486C-A8C5-ECC9F3942E4B}">
                <a14:imgProps xmlns:a14="http://schemas.microsoft.com/office/drawing/2010/main">
                  <a14:imgLayer r:embed="rId16">
                    <a14:imgEffect>
                      <a14:backgroundRemoval t="5776" b="57762" l="9747" r="89892">
                        <a14:foregroundMark x1="50903" y1="41877" x2="50903" y2="41877"/>
                        <a14:foregroundMark x1="58123" y1="39711" x2="58123" y2="39711"/>
                        <a14:foregroundMark x1="40433" y1="43321" x2="40433" y2="43321"/>
                        <a14:foregroundMark x1="60289" y1="50542" x2="60289" y2="50542"/>
                        <a14:foregroundMark x1="40433" y1="50542" x2="40433" y2="50542"/>
                        <a14:foregroundMark x1="49097" y1="34657" x2="49097" y2="34657"/>
                        <a14:foregroundMark x1="52347" y1="18412" x2="52347" y2="18412"/>
                        <a14:foregroundMark x1="49097" y1="57762" x2="49097" y2="57762"/>
                        <a14:backgroundMark x1="24549" y1="38989" x2="24549" y2="38989"/>
                      </a14:backgroundRemoval>
                    </a14:imgEffect>
                    <a14:imgEffect>
                      <a14:brightnessContrast bright="-20000" contrast="-20000"/>
                    </a14:imgEffect>
                  </a14:imgLayer>
                </a14:imgProps>
              </a:ext>
              <a:ext uri="{28A0092B-C50C-407E-A947-70E740481C1C}">
                <a14:useLocalDpi xmlns:a14="http://schemas.microsoft.com/office/drawing/2010/main" val="0"/>
              </a:ext>
            </a:extLst>
          </a:blip>
          <a:srcRect b="41004"/>
          <a:stretch/>
        </p:blipFill>
        <p:spPr bwMode="auto">
          <a:xfrm>
            <a:off x="2759390" y="5399899"/>
            <a:ext cx="1050151" cy="619459"/>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p:custDataLst>
              <p:tags r:id="rId10"/>
            </p:custDataLst>
          </p:nvPr>
        </p:nvSpPr>
        <p:spPr>
          <a:xfrm>
            <a:off x="2097805" y="4925431"/>
            <a:ext cx="3109119" cy="37291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3269" tIns="46634" rIns="93269" bIns="46634" rtlCol="0" anchor="ctr"/>
          <a:lstStyle/>
          <a:p>
            <a:pPr algn="ctr"/>
            <a:r>
              <a:rPr lang="en-US" sz="1500" b="1" dirty="0">
                <a:solidFill>
                  <a:srgbClr val="FFFFFF"/>
                </a:solidFill>
                <a:latin typeface="Segoe UI Light"/>
              </a:rPr>
              <a:t>Mailbox Transport</a:t>
            </a:r>
          </a:p>
        </p:txBody>
      </p:sp>
      <p:grpSp>
        <p:nvGrpSpPr>
          <p:cNvPr id="26" name="Group 25"/>
          <p:cNvGrpSpPr/>
          <p:nvPr/>
        </p:nvGrpSpPr>
        <p:grpSpPr>
          <a:xfrm>
            <a:off x="3039301" y="5865840"/>
            <a:ext cx="512357" cy="330764"/>
            <a:chOff x="7255125" y="915933"/>
            <a:chExt cx="502285" cy="324308"/>
          </a:xfrm>
          <a:solidFill>
            <a:srgbClr val="A50021"/>
          </a:solidFill>
        </p:grpSpPr>
        <p:sp>
          <p:nvSpPr>
            <p:cNvPr id="24" name="Rectangle 23"/>
            <p:cNvSpPr/>
            <p:nvPr/>
          </p:nvSpPr>
          <p:spPr>
            <a:xfrm>
              <a:off x="7255125" y="915933"/>
              <a:ext cx="502285" cy="3243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800" b="1" dirty="0">
                <a:solidFill>
                  <a:prstClr val="white"/>
                </a:solidFill>
              </a:endParaRPr>
            </a:p>
          </p:txBody>
        </p:sp>
        <p:pic>
          <p:nvPicPr>
            <p:cNvPr id="25" name="Picture 24"/>
            <p:cNvPicPr>
              <a:picLocks noChangeAspect="1" noChangeArrowheads="1"/>
            </p:cNvPicPr>
            <p:nvPr/>
          </p:nvPicPr>
          <p:blipFill>
            <a:blip r:embed="rId18" cstate="print">
              <a:extLst>
                <a:ext uri="{28A0092B-C50C-407E-A947-70E740481C1C}">
                  <a14:useLocalDpi xmlns:a14="http://schemas.microsoft.com/office/drawing/2010/main" val="0"/>
                </a:ext>
              </a:extLst>
            </a:blip>
            <a:stretch>
              <a:fillRect/>
            </a:stretch>
          </p:blipFill>
          <p:spPr bwMode="auto">
            <a:xfrm>
              <a:off x="7311192" y="947072"/>
              <a:ext cx="381608" cy="261916"/>
            </a:xfrm>
            <a:prstGeom prst="rect">
              <a:avLst/>
            </a:prstGeom>
            <a:grpFill/>
            <a:ln>
              <a:noFill/>
            </a:ln>
            <a:extLst/>
          </p:spPr>
        </p:pic>
      </p:grpSp>
    </p:spTree>
    <p:extLst>
      <p:ext uri="{BB962C8B-B14F-4D97-AF65-F5344CB8AC3E}">
        <p14:creationId xmlns:p14="http://schemas.microsoft.com/office/powerpoint/2010/main" val="7018029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par>
                                <p:cTn id="11" presetID="1" presetClass="entr" presetSubtype="0"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1.27649E-6 -3.3182E-6 L -0.06178 -0.12415 " pathEditMode="relative" rAng="0" ptsTypes="AA">
                                      <p:cBhvr>
                                        <p:cTn id="16" dur="2000" fill="hold"/>
                                        <p:tgtEl>
                                          <p:spTgt spid="26"/>
                                        </p:tgtEl>
                                        <p:attrNameLst>
                                          <p:attrName>ppt_x</p:attrName>
                                          <p:attrName>ppt_y</p:attrName>
                                        </p:attrNameLst>
                                      </p:cBhvr>
                                      <p:rCtr x="-3089" y="-6219"/>
                                    </p:animMotion>
                                  </p:childTnLst>
                                </p:cTn>
                              </p:par>
                            </p:childTnLst>
                          </p:cTn>
                        </p:par>
                        <p:par>
                          <p:cTn id="17" fill="hold">
                            <p:stCondLst>
                              <p:cond delay="2000"/>
                            </p:stCondLst>
                            <p:childTnLst>
                              <p:par>
                                <p:cTn id="18" presetID="42" presetClass="path" presetSubtype="0" accel="50000" decel="50000" fill="hold" nodeType="afterEffect">
                                  <p:stCondLst>
                                    <p:cond delay="0"/>
                                  </p:stCondLst>
                                  <p:childTnLst>
                                    <p:animMotion origin="layout" path="M -0.06178 -0.12415 L 0.27317 -0.19541 " pathEditMode="relative" rAng="0" ptsTypes="AA">
                                      <p:cBhvr>
                                        <p:cTn id="19" dur="2000" fill="hold"/>
                                        <p:tgtEl>
                                          <p:spTgt spid="26"/>
                                        </p:tgtEl>
                                        <p:attrNameLst>
                                          <p:attrName>ppt_x</p:attrName>
                                          <p:attrName>ppt_y</p:attrName>
                                        </p:attrNameLst>
                                      </p:cBhvr>
                                      <p:rCtr x="16748" y="-3563"/>
                                    </p:animMotion>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nodeType="clickEffect">
                                  <p:stCondLst>
                                    <p:cond delay="0"/>
                                  </p:stCondLst>
                                  <p:childTnLst>
                                    <p:animMotion origin="layout" path="M 0.27317 -0.19541 L 0.26679 -0.41375 " pathEditMode="relative" rAng="0" ptsTypes="AA">
                                      <p:cBhvr>
                                        <p:cTn id="23" dur="2000" fill="hold"/>
                                        <p:tgtEl>
                                          <p:spTgt spid="26"/>
                                        </p:tgtEl>
                                        <p:attrNameLst>
                                          <p:attrName>ppt_x</p:attrName>
                                          <p:attrName>ppt_y</p:attrName>
                                        </p:attrNameLst>
                                      </p:cBhvr>
                                      <p:rCtr x="-472" y="-10917"/>
                                    </p:animMotion>
                                  </p:childTnLst>
                                </p:cTn>
                              </p:par>
                            </p:childTnLst>
                          </p:cTn>
                        </p:par>
                        <p:par>
                          <p:cTn id="24" fill="hold">
                            <p:stCondLst>
                              <p:cond delay="2000"/>
                            </p:stCondLst>
                            <p:childTnLst>
                              <p:par>
                                <p:cTn id="25" presetID="42" presetClass="path" presetSubtype="0" accel="50000" decel="50000" fill="hold" nodeType="afterEffect">
                                  <p:stCondLst>
                                    <p:cond delay="0"/>
                                  </p:stCondLst>
                                  <p:childTnLst>
                                    <p:animMotion origin="layout" path="M 0.26678 -0.41375 L 0.04748 -0.59714 " pathEditMode="relative" rAng="0" ptsTypes="AA">
                                      <p:cBhvr>
                                        <p:cTn id="26" dur="2000" fill="hold"/>
                                        <p:tgtEl>
                                          <p:spTgt spid="26"/>
                                        </p:tgtEl>
                                        <p:attrNameLst>
                                          <p:attrName>ppt_x</p:attrName>
                                          <p:attrName>ppt_y</p:attrName>
                                        </p:attrNameLst>
                                      </p:cBhvr>
                                      <p:rCtr x="-10965" y="-91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a:t>
            </a:r>
            <a:r>
              <a:rPr lang="en-US" dirty="0"/>
              <a:t>3</a:t>
            </a:r>
            <a:r>
              <a:rPr lang="en-US" dirty="0" smtClean="0"/>
              <a:t> – Protocol flow</a:t>
            </a:r>
            <a:endParaRPr lang="en-US" dirty="0"/>
          </a:p>
        </p:txBody>
      </p:sp>
      <p:sp>
        <p:nvSpPr>
          <p:cNvPr id="12" name="Rectangle 11"/>
          <p:cNvSpPr>
            <a:spLocks noChangeArrowheads="1"/>
          </p:cNvSpPr>
          <p:nvPr/>
        </p:nvSpPr>
        <p:spPr bwMode="auto">
          <a:xfrm>
            <a:off x="6573838" y="1760538"/>
            <a:ext cx="1573213" cy="4576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a:spLocks noChangeArrowheads="1"/>
          </p:cNvSpPr>
          <p:nvPr/>
        </p:nvSpPr>
        <p:spPr bwMode="auto">
          <a:xfrm>
            <a:off x="6573838" y="1760538"/>
            <a:ext cx="1573213" cy="4576762"/>
          </a:xfrm>
          <a:prstGeom prst="rect">
            <a:avLst/>
          </a:pr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a:spLocks noChangeArrowheads="1"/>
          </p:cNvSpPr>
          <p:nvPr/>
        </p:nvSpPr>
        <p:spPr bwMode="auto">
          <a:xfrm>
            <a:off x="9145588" y="1760538"/>
            <a:ext cx="1571625" cy="4576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15"/>
          <p:cNvSpPr>
            <a:spLocks noChangeArrowheads="1"/>
          </p:cNvSpPr>
          <p:nvPr/>
        </p:nvSpPr>
        <p:spPr bwMode="auto">
          <a:xfrm>
            <a:off x="9145588" y="1760538"/>
            <a:ext cx="1571625" cy="4576762"/>
          </a:xfrm>
          <a:prstGeom prst="rect">
            <a:avLst/>
          </a:pr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17"/>
          <p:cNvSpPr>
            <a:spLocks noChangeShapeType="1"/>
          </p:cNvSpPr>
          <p:nvPr/>
        </p:nvSpPr>
        <p:spPr bwMode="auto">
          <a:xfrm>
            <a:off x="8277226" y="2090738"/>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p:nvSpPr>
        <p:spPr bwMode="auto">
          <a:xfrm>
            <a:off x="8147051" y="2041525"/>
            <a:ext cx="142875" cy="96837"/>
          </a:xfrm>
          <a:custGeom>
            <a:avLst/>
            <a:gdLst>
              <a:gd name="T0" fmla="*/ 90 w 90"/>
              <a:gd name="T1" fmla="*/ 61 h 61"/>
              <a:gd name="T2" fmla="*/ 0 w 90"/>
              <a:gd name="T3" fmla="*/ 31 h 61"/>
              <a:gd name="T4" fmla="*/ 90 w 90"/>
              <a:gd name="T5" fmla="*/ 0 h 61"/>
              <a:gd name="T6" fmla="*/ 90 w 90"/>
              <a:gd name="T7" fmla="*/ 61 h 61"/>
            </a:gdLst>
            <a:ahLst/>
            <a:cxnLst>
              <a:cxn ang="0">
                <a:pos x="T0" y="T1"/>
              </a:cxn>
              <a:cxn ang="0">
                <a:pos x="T2" y="T3"/>
              </a:cxn>
              <a:cxn ang="0">
                <a:pos x="T4" y="T5"/>
              </a:cxn>
              <a:cxn ang="0">
                <a:pos x="T6" y="T7"/>
              </a:cxn>
            </a:cxnLst>
            <a:rect l="0" t="0" r="r" b="b"/>
            <a:pathLst>
              <a:path w="90" h="61">
                <a:moveTo>
                  <a:pt x="90" y="61"/>
                </a:moveTo>
                <a:lnTo>
                  <a:pt x="0" y="31"/>
                </a:lnTo>
                <a:lnTo>
                  <a:pt x="90" y="0"/>
                </a:lnTo>
                <a:lnTo>
                  <a:pt x="90"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8528051" y="2024063"/>
            <a:ext cx="236538"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8532813" y="2025650"/>
            <a:ext cx="3032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EHLO</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2" name="Line 21"/>
          <p:cNvSpPr>
            <a:spLocks noChangeShapeType="1"/>
          </p:cNvSpPr>
          <p:nvPr/>
        </p:nvSpPr>
        <p:spPr bwMode="auto">
          <a:xfrm>
            <a:off x="8147051" y="2274888"/>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p:cNvSpPr>
          <p:nvPr/>
        </p:nvSpPr>
        <p:spPr bwMode="auto">
          <a:xfrm>
            <a:off x="9002713" y="2227263"/>
            <a:ext cx="142875" cy="96837"/>
          </a:xfrm>
          <a:custGeom>
            <a:avLst/>
            <a:gdLst>
              <a:gd name="T0" fmla="*/ 0 w 90"/>
              <a:gd name="T1" fmla="*/ 0 h 61"/>
              <a:gd name="T2" fmla="*/ 90 w 90"/>
              <a:gd name="T3" fmla="*/ 30 h 61"/>
              <a:gd name="T4" fmla="*/ 0 w 90"/>
              <a:gd name="T5" fmla="*/ 61 h 61"/>
              <a:gd name="T6" fmla="*/ 0 w 90"/>
              <a:gd name="T7" fmla="*/ 0 h 61"/>
            </a:gdLst>
            <a:ahLst/>
            <a:cxnLst>
              <a:cxn ang="0">
                <a:pos x="T0" y="T1"/>
              </a:cxn>
              <a:cxn ang="0">
                <a:pos x="T2" y="T3"/>
              </a:cxn>
              <a:cxn ang="0">
                <a:pos x="T4" y="T5"/>
              </a:cxn>
              <a:cxn ang="0">
                <a:pos x="T6" y="T7"/>
              </a:cxn>
            </a:cxnLst>
            <a:rect l="0" t="0" r="r" b="b"/>
            <a:pathLst>
              <a:path w="90" h="61">
                <a:moveTo>
                  <a:pt x="0" y="0"/>
                </a:moveTo>
                <a:lnTo>
                  <a:pt x="90"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23"/>
          <p:cNvSpPr>
            <a:spLocks noChangeArrowheads="1"/>
          </p:cNvSpPr>
          <p:nvPr/>
        </p:nvSpPr>
        <p:spPr bwMode="auto">
          <a:xfrm>
            <a:off x="8489951" y="2209800"/>
            <a:ext cx="31432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24"/>
          <p:cNvSpPr>
            <a:spLocks noChangeArrowheads="1"/>
          </p:cNvSpPr>
          <p:nvPr/>
        </p:nvSpPr>
        <p:spPr bwMode="auto">
          <a:xfrm>
            <a:off x="8493126" y="2212975"/>
            <a:ext cx="252413"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6" name="Rectangle 25"/>
          <p:cNvSpPr>
            <a:spLocks noChangeArrowheads="1"/>
          </p:cNvSpPr>
          <p:nvPr/>
        </p:nvSpPr>
        <p:spPr bwMode="auto">
          <a:xfrm>
            <a:off x="8682038" y="2212975"/>
            <a:ext cx="190500"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7" name="Line 26"/>
          <p:cNvSpPr>
            <a:spLocks noChangeShapeType="1"/>
          </p:cNvSpPr>
          <p:nvPr/>
        </p:nvSpPr>
        <p:spPr bwMode="auto">
          <a:xfrm>
            <a:off x="8277226" y="2647245"/>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p:nvSpPr>
        <p:spPr bwMode="auto">
          <a:xfrm>
            <a:off x="8147051" y="2599620"/>
            <a:ext cx="142875" cy="96837"/>
          </a:xfrm>
          <a:custGeom>
            <a:avLst/>
            <a:gdLst>
              <a:gd name="T0" fmla="*/ 90 w 90"/>
              <a:gd name="T1" fmla="*/ 61 h 61"/>
              <a:gd name="T2" fmla="*/ 0 w 90"/>
              <a:gd name="T3" fmla="*/ 30 h 61"/>
              <a:gd name="T4" fmla="*/ 90 w 90"/>
              <a:gd name="T5" fmla="*/ 0 h 61"/>
              <a:gd name="T6" fmla="*/ 90 w 90"/>
              <a:gd name="T7" fmla="*/ 61 h 61"/>
            </a:gdLst>
            <a:ahLst/>
            <a:cxnLst>
              <a:cxn ang="0">
                <a:pos x="T0" y="T1"/>
              </a:cxn>
              <a:cxn ang="0">
                <a:pos x="T2" y="T3"/>
              </a:cxn>
              <a:cxn ang="0">
                <a:pos x="T4" y="T5"/>
              </a:cxn>
              <a:cxn ang="0">
                <a:pos x="T6" y="T7"/>
              </a:cxn>
            </a:cxnLst>
            <a:rect l="0" t="0" r="r" b="b"/>
            <a:pathLst>
              <a:path w="90" h="61">
                <a:moveTo>
                  <a:pt x="90" y="61"/>
                </a:moveTo>
                <a:lnTo>
                  <a:pt x="0" y="30"/>
                </a:lnTo>
                <a:lnTo>
                  <a:pt x="90" y="0"/>
                </a:lnTo>
                <a:lnTo>
                  <a:pt x="90"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28"/>
          <p:cNvSpPr>
            <a:spLocks noChangeArrowheads="1"/>
          </p:cNvSpPr>
          <p:nvPr/>
        </p:nvSpPr>
        <p:spPr bwMode="auto">
          <a:xfrm>
            <a:off x="8385176" y="2582158"/>
            <a:ext cx="522288"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8389938" y="2582158"/>
            <a:ext cx="5953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MAIL FROM</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1" name="Line 30"/>
          <p:cNvSpPr>
            <a:spLocks noChangeShapeType="1"/>
          </p:cNvSpPr>
          <p:nvPr/>
        </p:nvSpPr>
        <p:spPr bwMode="auto">
          <a:xfrm>
            <a:off x="8147051" y="2832983"/>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p:nvSpPr>
        <p:spPr bwMode="auto">
          <a:xfrm>
            <a:off x="9002713" y="2785358"/>
            <a:ext cx="142875" cy="96837"/>
          </a:xfrm>
          <a:custGeom>
            <a:avLst/>
            <a:gdLst>
              <a:gd name="T0" fmla="*/ 0 w 90"/>
              <a:gd name="T1" fmla="*/ 0 h 61"/>
              <a:gd name="T2" fmla="*/ 90 w 90"/>
              <a:gd name="T3" fmla="*/ 30 h 61"/>
              <a:gd name="T4" fmla="*/ 0 w 90"/>
              <a:gd name="T5" fmla="*/ 61 h 61"/>
              <a:gd name="T6" fmla="*/ 0 w 90"/>
              <a:gd name="T7" fmla="*/ 0 h 61"/>
            </a:gdLst>
            <a:ahLst/>
            <a:cxnLst>
              <a:cxn ang="0">
                <a:pos x="T0" y="T1"/>
              </a:cxn>
              <a:cxn ang="0">
                <a:pos x="T2" y="T3"/>
              </a:cxn>
              <a:cxn ang="0">
                <a:pos x="T4" y="T5"/>
              </a:cxn>
              <a:cxn ang="0">
                <a:pos x="T6" y="T7"/>
              </a:cxn>
            </a:cxnLst>
            <a:rect l="0" t="0" r="r" b="b"/>
            <a:pathLst>
              <a:path w="90" h="61">
                <a:moveTo>
                  <a:pt x="0" y="0"/>
                </a:moveTo>
                <a:lnTo>
                  <a:pt x="90"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Rectangle 32"/>
          <p:cNvSpPr>
            <a:spLocks noChangeArrowheads="1"/>
          </p:cNvSpPr>
          <p:nvPr/>
        </p:nvSpPr>
        <p:spPr bwMode="auto">
          <a:xfrm>
            <a:off x="8489951" y="2767895"/>
            <a:ext cx="31432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ectangle 33"/>
          <p:cNvSpPr>
            <a:spLocks noChangeArrowheads="1"/>
          </p:cNvSpPr>
          <p:nvPr/>
        </p:nvSpPr>
        <p:spPr bwMode="auto">
          <a:xfrm>
            <a:off x="8493126" y="2767895"/>
            <a:ext cx="2524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5" name="Rectangle 34"/>
          <p:cNvSpPr>
            <a:spLocks noChangeArrowheads="1"/>
          </p:cNvSpPr>
          <p:nvPr/>
        </p:nvSpPr>
        <p:spPr bwMode="auto">
          <a:xfrm>
            <a:off x="8682038" y="2767895"/>
            <a:ext cx="1905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6" name="Line 35"/>
          <p:cNvSpPr>
            <a:spLocks noChangeShapeType="1"/>
          </p:cNvSpPr>
          <p:nvPr/>
        </p:nvSpPr>
        <p:spPr bwMode="auto">
          <a:xfrm>
            <a:off x="8277226" y="3018720"/>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36"/>
          <p:cNvSpPr>
            <a:spLocks/>
          </p:cNvSpPr>
          <p:nvPr/>
        </p:nvSpPr>
        <p:spPr bwMode="auto">
          <a:xfrm>
            <a:off x="8147051" y="2971095"/>
            <a:ext cx="142875" cy="96837"/>
          </a:xfrm>
          <a:custGeom>
            <a:avLst/>
            <a:gdLst>
              <a:gd name="T0" fmla="*/ 90 w 90"/>
              <a:gd name="T1" fmla="*/ 61 h 61"/>
              <a:gd name="T2" fmla="*/ 0 w 90"/>
              <a:gd name="T3" fmla="*/ 30 h 61"/>
              <a:gd name="T4" fmla="*/ 90 w 90"/>
              <a:gd name="T5" fmla="*/ 0 h 61"/>
              <a:gd name="T6" fmla="*/ 90 w 90"/>
              <a:gd name="T7" fmla="*/ 61 h 61"/>
            </a:gdLst>
            <a:ahLst/>
            <a:cxnLst>
              <a:cxn ang="0">
                <a:pos x="T0" y="T1"/>
              </a:cxn>
              <a:cxn ang="0">
                <a:pos x="T2" y="T3"/>
              </a:cxn>
              <a:cxn ang="0">
                <a:pos x="T4" y="T5"/>
              </a:cxn>
              <a:cxn ang="0">
                <a:pos x="T6" y="T7"/>
              </a:cxn>
            </a:cxnLst>
            <a:rect l="0" t="0" r="r" b="b"/>
            <a:pathLst>
              <a:path w="90" h="61">
                <a:moveTo>
                  <a:pt x="90" y="61"/>
                </a:moveTo>
                <a:lnTo>
                  <a:pt x="0" y="30"/>
                </a:lnTo>
                <a:lnTo>
                  <a:pt x="90" y="0"/>
                </a:lnTo>
                <a:lnTo>
                  <a:pt x="90"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Rectangle 37"/>
          <p:cNvSpPr>
            <a:spLocks noChangeArrowheads="1"/>
          </p:cNvSpPr>
          <p:nvPr/>
        </p:nvSpPr>
        <p:spPr bwMode="auto">
          <a:xfrm>
            <a:off x="8461376" y="2953633"/>
            <a:ext cx="37147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38"/>
          <p:cNvSpPr>
            <a:spLocks noChangeArrowheads="1"/>
          </p:cNvSpPr>
          <p:nvPr/>
        </p:nvSpPr>
        <p:spPr bwMode="auto">
          <a:xfrm>
            <a:off x="8466138" y="2953633"/>
            <a:ext cx="4429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RCPT TO</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40" name="Line 39"/>
          <p:cNvSpPr>
            <a:spLocks noChangeShapeType="1"/>
          </p:cNvSpPr>
          <p:nvPr/>
        </p:nvSpPr>
        <p:spPr bwMode="auto">
          <a:xfrm>
            <a:off x="8147051" y="3204458"/>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40"/>
          <p:cNvSpPr>
            <a:spLocks/>
          </p:cNvSpPr>
          <p:nvPr/>
        </p:nvSpPr>
        <p:spPr bwMode="auto">
          <a:xfrm>
            <a:off x="9002713" y="3156833"/>
            <a:ext cx="142875" cy="96837"/>
          </a:xfrm>
          <a:custGeom>
            <a:avLst/>
            <a:gdLst>
              <a:gd name="T0" fmla="*/ 0 w 90"/>
              <a:gd name="T1" fmla="*/ 0 h 61"/>
              <a:gd name="T2" fmla="*/ 90 w 90"/>
              <a:gd name="T3" fmla="*/ 30 h 61"/>
              <a:gd name="T4" fmla="*/ 0 w 90"/>
              <a:gd name="T5" fmla="*/ 61 h 61"/>
              <a:gd name="T6" fmla="*/ 0 w 90"/>
              <a:gd name="T7" fmla="*/ 0 h 61"/>
            </a:gdLst>
            <a:ahLst/>
            <a:cxnLst>
              <a:cxn ang="0">
                <a:pos x="T0" y="T1"/>
              </a:cxn>
              <a:cxn ang="0">
                <a:pos x="T2" y="T3"/>
              </a:cxn>
              <a:cxn ang="0">
                <a:pos x="T4" y="T5"/>
              </a:cxn>
              <a:cxn ang="0">
                <a:pos x="T6" y="T7"/>
              </a:cxn>
            </a:cxnLst>
            <a:rect l="0" t="0" r="r" b="b"/>
            <a:pathLst>
              <a:path w="90" h="61">
                <a:moveTo>
                  <a:pt x="0" y="0"/>
                </a:moveTo>
                <a:lnTo>
                  <a:pt x="90"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41"/>
          <p:cNvSpPr>
            <a:spLocks noChangeArrowheads="1"/>
          </p:cNvSpPr>
          <p:nvPr/>
        </p:nvSpPr>
        <p:spPr bwMode="auto">
          <a:xfrm>
            <a:off x="8489951" y="3139370"/>
            <a:ext cx="31432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42"/>
          <p:cNvSpPr>
            <a:spLocks noChangeArrowheads="1"/>
          </p:cNvSpPr>
          <p:nvPr/>
        </p:nvSpPr>
        <p:spPr bwMode="auto">
          <a:xfrm>
            <a:off x="8493126" y="3139370"/>
            <a:ext cx="2524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44" name="Rectangle 43"/>
          <p:cNvSpPr>
            <a:spLocks noChangeArrowheads="1"/>
          </p:cNvSpPr>
          <p:nvPr/>
        </p:nvSpPr>
        <p:spPr bwMode="auto">
          <a:xfrm>
            <a:off x="8682038" y="3139370"/>
            <a:ext cx="1905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45" name="Line 44"/>
          <p:cNvSpPr>
            <a:spLocks noChangeShapeType="1"/>
          </p:cNvSpPr>
          <p:nvPr/>
        </p:nvSpPr>
        <p:spPr bwMode="auto">
          <a:xfrm>
            <a:off x="8277226" y="3390195"/>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45"/>
          <p:cNvSpPr>
            <a:spLocks/>
          </p:cNvSpPr>
          <p:nvPr/>
        </p:nvSpPr>
        <p:spPr bwMode="auto">
          <a:xfrm>
            <a:off x="8147051" y="3342570"/>
            <a:ext cx="142875" cy="96837"/>
          </a:xfrm>
          <a:custGeom>
            <a:avLst/>
            <a:gdLst>
              <a:gd name="T0" fmla="*/ 90 w 90"/>
              <a:gd name="T1" fmla="*/ 61 h 61"/>
              <a:gd name="T2" fmla="*/ 0 w 90"/>
              <a:gd name="T3" fmla="*/ 30 h 61"/>
              <a:gd name="T4" fmla="*/ 90 w 90"/>
              <a:gd name="T5" fmla="*/ 0 h 61"/>
              <a:gd name="T6" fmla="*/ 90 w 90"/>
              <a:gd name="T7" fmla="*/ 61 h 61"/>
            </a:gdLst>
            <a:ahLst/>
            <a:cxnLst>
              <a:cxn ang="0">
                <a:pos x="T0" y="T1"/>
              </a:cxn>
              <a:cxn ang="0">
                <a:pos x="T2" y="T3"/>
              </a:cxn>
              <a:cxn ang="0">
                <a:pos x="T4" y="T5"/>
              </a:cxn>
              <a:cxn ang="0">
                <a:pos x="T6" y="T7"/>
              </a:cxn>
            </a:cxnLst>
            <a:rect l="0" t="0" r="r" b="b"/>
            <a:pathLst>
              <a:path w="90" h="61">
                <a:moveTo>
                  <a:pt x="90" y="61"/>
                </a:moveTo>
                <a:lnTo>
                  <a:pt x="0" y="30"/>
                </a:lnTo>
                <a:lnTo>
                  <a:pt x="90" y="0"/>
                </a:lnTo>
                <a:lnTo>
                  <a:pt x="90"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46"/>
          <p:cNvSpPr>
            <a:spLocks noChangeArrowheads="1"/>
          </p:cNvSpPr>
          <p:nvPr/>
        </p:nvSpPr>
        <p:spPr bwMode="auto">
          <a:xfrm>
            <a:off x="8524876" y="3325108"/>
            <a:ext cx="242888"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47"/>
          <p:cNvSpPr>
            <a:spLocks noChangeArrowheads="1"/>
          </p:cNvSpPr>
          <p:nvPr/>
        </p:nvSpPr>
        <p:spPr bwMode="auto">
          <a:xfrm>
            <a:off x="8529638" y="3325108"/>
            <a:ext cx="31273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DATA</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49" name="Line 48"/>
          <p:cNvSpPr>
            <a:spLocks noChangeShapeType="1"/>
          </p:cNvSpPr>
          <p:nvPr/>
        </p:nvSpPr>
        <p:spPr bwMode="auto">
          <a:xfrm>
            <a:off x="8159751" y="3579108"/>
            <a:ext cx="866775"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49"/>
          <p:cNvSpPr>
            <a:spLocks/>
          </p:cNvSpPr>
          <p:nvPr/>
        </p:nvSpPr>
        <p:spPr bwMode="auto">
          <a:xfrm>
            <a:off x="9015413" y="3529895"/>
            <a:ext cx="141288" cy="96837"/>
          </a:xfrm>
          <a:custGeom>
            <a:avLst/>
            <a:gdLst>
              <a:gd name="T0" fmla="*/ 0 w 89"/>
              <a:gd name="T1" fmla="*/ 0 h 61"/>
              <a:gd name="T2" fmla="*/ 89 w 89"/>
              <a:gd name="T3" fmla="*/ 31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1"/>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50"/>
          <p:cNvSpPr>
            <a:spLocks noChangeArrowheads="1"/>
          </p:cNvSpPr>
          <p:nvPr/>
        </p:nvSpPr>
        <p:spPr bwMode="auto">
          <a:xfrm>
            <a:off x="8501063" y="3514020"/>
            <a:ext cx="314325" cy="130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Rectangle 51"/>
          <p:cNvSpPr>
            <a:spLocks noChangeArrowheads="1"/>
          </p:cNvSpPr>
          <p:nvPr/>
        </p:nvSpPr>
        <p:spPr bwMode="auto">
          <a:xfrm>
            <a:off x="8505826" y="3514020"/>
            <a:ext cx="25082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53" name="Rectangle 52"/>
          <p:cNvSpPr>
            <a:spLocks noChangeArrowheads="1"/>
          </p:cNvSpPr>
          <p:nvPr/>
        </p:nvSpPr>
        <p:spPr bwMode="auto">
          <a:xfrm>
            <a:off x="8693151" y="3514020"/>
            <a:ext cx="1920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54" name="Line 53"/>
          <p:cNvSpPr>
            <a:spLocks noChangeShapeType="1"/>
          </p:cNvSpPr>
          <p:nvPr/>
        </p:nvSpPr>
        <p:spPr bwMode="auto">
          <a:xfrm>
            <a:off x="8288338" y="1901825"/>
            <a:ext cx="738188"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54"/>
          <p:cNvSpPr>
            <a:spLocks/>
          </p:cNvSpPr>
          <p:nvPr/>
        </p:nvSpPr>
        <p:spPr bwMode="auto">
          <a:xfrm>
            <a:off x="8159751" y="1854200"/>
            <a:ext cx="141288" cy="95250"/>
          </a:xfrm>
          <a:custGeom>
            <a:avLst/>
            <a:gdLst>
              <a:gd name="T0" fmla="*/ 89 w 89"/>
              <a:gd name="T1" fmla="*/ 60 h 60"/>
              <a:gd name="T2" fmla="*/ 0 w 89"/>
              <a:gd name="T3" fmla="*/ 30 h 60"/>
              <a:gd name="T4" fmla="*/ 89 w 89"/>
              <a:gd name="T5" fmla="*/ 0 h 60"/>
              <a:gd name="T6" fmla="*/ 89 w 89"/>
              <a:gd name="T7" fmla="*/ 60 h 60"/>
            </a:gdLst>
            <a:ahLst/>
            <a:cxnLst>
              <a:cxn ang="0">
                <a:pos x="T0" y="T1"/>
              </a:cxn>
              <a:cxn ang="0">
                <a:pos x="T2" y="T3"/>
              </a:cxn>
              <a:cxn ang="0">
                <a:pos x="T4" y="T5"/>
              </a:cxn>
              <a:cxn ang="0">
                <a:pos x="T6" y="T7"/>
              </a:cxn>
            </a:cxnLst>
            <a:rect l="0" t="0" r="r" b="b"/>
            <a:pathLst>
              <a:path w="89" h="60">
                <a:moveTo>
                  <a:pt x="89" y="60"/>
                </a:moveTo>
                <a:lnTo>
                  <a:pt x="0" y="30"/>
                </a:lnTo>
                <a:lnTo>
                  <a:pt x="89" y="0"/>
                </a:lnTo>
                <a:lnTo>
                  <a:pt x="89"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5"/>
          <p:cNvSpPr>
            <a:spLocks/>
          </p:cNvSpPr>
          <p:nvPr/>
        </p:nvSpPr>
        <p:spPr bwMode="auto">
          <a:xfrm>
            <a:off x="9015413" y="1854200"/>
            <a:ext cx="141288" cy="95250"/>
          </a:xfrm>
          <a:custGeom>
            <a:avLst/>
            <a:gdLst>
              <a:gd name="T0" fmla="*/ 0 w 89"/>
              <a:gd name="T1" fmla="*/ 0 h 60"/>
              <a:gd name="T2" fmla="*/ 89 w 89"/>
              <a:gd name="T3" fmla="*/ 30 h 60"/>
              <a:gd name="T4" fmla="*/ 0 w 89"/>
              <a:gd name="T5" fmla="*/ 60 h 60"/>
              <a:gd name="T6" fmla="*/ 0 w 89"/>
              <a:gd name="T7" fmla="*/ 0 h 60"/>
            </a:gdLst>
            <a:ahLst/>
            <a:cxnLst>
              <a:cxn ang="0">
                <a:pos x="T0" y="T1"/>
              </a:cxn>
              <a:cxn ang="0">
                <a:pos x="T2" y="T3"/>
              </a:cxn>
              <a:cxn ang="0">
                <a:pos x="T4" y="T5"/>
              </a:cxn>
              <a:cxn ang="0">
                <a:pos x="T6" y="T7"/>
              </a:cxn>
            </a:cxnLst>
            <a:rect l="0" t="0" r="r" b="b"/>
            <a:pathLst>
              <a:path w="89" h="60">
                <a:moveTo>
                  <a:pt x="0" y="0"/>
                </a:moveTo>
                <a:lnTo>
                  <a:pt x="89" y="30"/>
                </a:lnTo>
                <a:lnTo>
                  <a:pt x="0" y="6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56"/>
          <p:cNvSpPr>
            <a:spLocks noChangeArrowheads="1"/>
          </p:cNvSpPr>
          <p:nvPr/>
        </p:nvSpPr>
        <p:spPr bwMode="auto">
          <a:xfrm>
            <a:off x="8377238" y="1835150"/>
            <a:ext cx="56197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57"/>
          <p:cNvSpPr>
            <a:spLocks noChangeArrowheads="1"/>
          </p:cNvSpPr>
          <p:nvPr/>
        </p:nvSpPr>
        <p:spPr bwMode="auto">
          <a:xfrm>
            <a:off x="8382001" y="1836738"/>
            <a:ext cx="904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59" name="Rectangle 58"/>
          <p:cNvSpPr>
            <a:spLocks noChangeArrowheads="1"/>
          </p:cNvSpPr>
          <p:nvPr/>
        </p:nvSpPr>
        <p:spPr bwMode="auto">
          <a:xfrm>
            <a:off x="8415338" y="1836738"/>
            <a:ext cx="57467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TLS Session</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60" name="Rectangle 59"/>
          <p:cNvSpPr>
            <a:spLocks noChangeArrowheads="1"/>
          </p:cNvSpPr>
          <p:nvPr/>
        </p:nvSpPr>
        <p:spPr bwMode="auto">
          <a:xfrm>
            <a:off x="8910638" y="1836738"/>
            <a:ext cx="904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21" name="Line 120"/>
          <p:cNvSpPr>
            <a:spLocks noChangeShapeType="1"/>
          </p:cNvSpPr>
          <p:nvPr/>
        </p:nvSpPr>
        <p:spPr bwMode="auto">
          <a:xfrm>
            <a:off x="8277226" y="3779133"/>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Freeform 121"/>
          <p:cNvSpPr>
            <a:spLocks/>
          </p:cNvSpPr>
          <p:nvPr/>
        </p:nvSpPr>
        <p:spPr bwMode="auto">
          <a:xfrm>
            <a:off x="8147051" y="3731508"/>
            <a:ext cx="142875" cy="96837"/>
          </a:xfrm>
          <a:custGeom>
            <a:avLst/>
            <a:gdLst>
              <a:gd name="T0" fmla="*/ 90 w 90"/>
              <a:gd name="T1" fmla="*/ 61 h 61"/>
              <a:gd name="T2" fmla="*/ 0 w 90"/>
              <a:gd name="T3" fmla="*/ 30 h 61"/>
              <a:gd name="T4" fmla="*/ 90 w 90"/>
              <a:gd name="T5" fmla="*/ 0 h 61"/>
              <a:gd name="T6" fmla="*/ 90 w 90"/>
              <a:gd name="T7" fmla="*/ 61 h 61"/>
            </a:gdLst>
            <a:ahLst/>
            <a:cxnLst>
              <a:cxn ang="0">
                <a:pos x="T0" y="T1"/>
              </a:cxn>
              <a:cxn ang="0">
                <a:pos x="T2" y="T3"/>
              </a:cxn>
              <a:cxn ang="0">
                <a:pos x="T4" y="T5"/>
              </a:cxn>
              <a:cxn ang="0">
                <a:pos x="T6" y="T7"/>
              </a:cxn>
            </a:cxnLst>
            <a:rect l="0" t="0" r="r" b="b"/>
            <a:pathLst>
              <a:path w="90" h="61">
                <a:moveTo>
                  <a:pt x="90" y="61"/>
                </a:moveTo>
                <a:lnTo>
                  <a:pt x="0" y="30"/>
                </a:lnTo>
                <a:lnTo>
                  <a:pt x="90" y="0"/>
                </a:lnTo>
                <a:lnTo>
                  <a:pt x="90"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Rectangle 122"/>
          <p:cNvSpPr>
            <a:spLocks noChangeArrowheads="1"/>
          </p:cNvSpPr>
          <p:nvPr/>
        </p:nvSpPr>
        <p:spPr bwMode="auto">
          <a:xfrm>
            <a:off x="8535988" y="3712458"/>
            <a:ext cx="220663" cy="133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Rectangle 123"/>
          <p:cNvSpPr>
            <a:spLocks noChangeArrowheads="1"/>
          </p:cNvSpPr>
          <p:nvPr/>
        </p:nvSpPr>
        <p:spPr bwMode="auto">
          <a:xfrm>
            <a:off x="8540751" y="3714045"/>
            <a:ext cx="2921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QUIT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54" name="Rectangle 13"/>
          <p:cNvSpPr>
            <a:spLocks noChangeArrowheads="1"/>
          </p:cNvSpPr>
          <p:nvPr/>
        </p:nvSpPr>
        <p:spPr bwMode="auto">
          <a:xfrm>
            <a:off x="7038069" y="3724274"/>
            <a:ext cx="7973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anose="020F0502020204030204" pitchFamily="34" charset="0"/>
              </a:rPr>
              <a:t>Transport</a:t>
            </a:r>
            <a:endParaRPr kumimoji="0" lang="en-US" sz="2400" b="0" i="0" u="none" strike="noStrike" cap="none" normalizeH="0" baseline="0" dirty="0" smtClean="0">
              <a:ln>
                <a:noFill/>
              </a:ln>
              <a:solidFill>
                <a:schemeClr val="tx1"/>
              </a:solidFill>
              <a:effectLst/>
              <a:latin typeface="Arial" panose="020B0604020202020204" pitchFamily="34" charset="0"/>
            </a:endParaRPr>
          </a:p>
        </p:txBody>
      </p:sp>
      <p:sp>
        <p:nvSpPr>
          <p:cNvPr id="155" name="Rectangle 154"/>
          <p:cNvSpPr>
            <a:spLocks noChangeArrowheads="1"/>
          </p:cNvSpPr>
          <p:nvPr/>
        </p:nvSpPr>
        <p:spPr bwMode="auto">
          <a:xfrm>
            <a:off x="9569649" y="3580492"/>
            <a:ext cx="79739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anose="020F0502020204030204" pitchFamily="34" charset="0"/>
              </a:rPr>
              <a:t>Mailbox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anose="020F0502020204030204" pitchFamily="34" charset="0"/>
              </a:rPr>
              <a:t>Transport</a:t>
            </a:r>
            <a:endParaRPr kumimoji="0" lang="en-US" sz="2400" b="0" i="0" u="none" strike="noStrike" cap="none" normalizeH="0" baseline="0" dirty="0" smtClean="0">
              <a:ln>
                <a:noFill/>
              </a:ln>
              <a:solidFill>
                <a:schemeClr val="tx1"/>
              </a:solidFill>
              <a:effectLst/>
              <a:latin typeface="Arial" panose="020B0604020202020204" pitchFamily="34" charset="0"/>
            </a:endParaRPr>
          </a:p>
        </p:txBody>
      </p:sp>
      <p:sp>
        <p:nvSpPr>
          <p:cNvPr id="61" name="Freeform 60"/>
          <p:cNvSpPr>
            <a:spLocks/>
          </p:cNvSpPr>
          <p:nvPr/>
        </p:nvSpPr>
        <p:spPr bwMode="auto">
          <a:xfrm>
            <a:off x="8137361" y="2393857"/>
            <a:ext cx="81833" cy="77539"/>
          </a:xfrm>
          <a:custGeom>
            <a:avLst/>
            <a:gdLst>
              <a:gd name="T0" fmla="*/ 89 w 89"/>
              <a:gd name="T1" fmla="*/ 61 h 61"/>
              <a:gd name="T2" fmla="*/ 0 w 89"/>
              <a:gd name="T3" fmla="*/ 30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0"/>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61"/>
          <p:cNvSpPr>
            <a:spLocks/>
          </p:cNvSpPr>
          <p:nvPr/>
        </p:nvSpPr>
        <p:spPr bwMode="auto">
          <a:xfrm>
            <a:off x="9058337" y="2387456"/>
            <a:ext cx="84740" cy="87012"/>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62"/>
          <p:cNvSpPr>
            <a:spLocks noChangeArrowheads="1"/>
          </p:cNvSpPr>
          <p:nvPr/>
        </p:nvSpPr>
        <p:spPr bwMode="auto">
          <a:xfrm>
            <a:off x="8215405" y="2354862"/>
            <a:ext cx="85760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sz="900" dirty="0">
                <a:solidFill>
                  <a:srgbClr val="000000"/>
                </a:solidFill>
                <a:latin typeface="Calibri" panose="020F0502020204030204" pitchFamily="34" charset="0"/>
              </a:rPr>
              <a:t>(</a:t>
            </a:r>
            <a:r>
              <a:rPr lang="en-US" sz="900" dirty="0" smtClean="0">
                <a:solidFill>
                  <a:srgbClr val="000000"/>
                </a:solidFill>
                <a:latin typeface="Calibri" panose="020F0502020204030204" pitchFamily="34" charset="0"/>
              </a:rPr>
              <a:t>EXCHANGEAUTH)</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08014123"/>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a:t>
            </a:r>
            <a:r>
              <a:rPr lang="en-US" dirty="0"/>
              <a:t>3</a:t>
            </a:r>
            <a:r>
              <a:rPr lang="en-US" dirty="0" smtClean="0"/>
              <a:t> – Protocol flow</a:t>
            </a:r>
            <a:endParaRPr lang="en-US" dirty="0"/>
          </a:p>
        </p:txBody>
      </p:sp>
      <p:sp>
        <p:nvSpPr>
          <p:cNvPr id="5" name="AutoShape 3"/>
          <p:cNvSpPr>
            <a:spLocks noChangeAspect="1" noChangeArrowheads="1" noTextEdit="1"/>
          </p:cNvSpPr>
          <p:nvPr/>
        </p:nvSpPr>
        <p:spPr bwMode="auto">
          <a:xfrm>
            <a:off x="1417638" y="1744663"/>
            <a:ext cx="9315450"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a:spLocks noChangeArrowheads="1"/>
          </p:cNvSpPr>
          <p:nvPr/>
        </p:nvSpPr>
        <p:spPr bwMode="auto">
          <a:xfrm>
            <a:off x="1433513" y="1760538"/>
            <a:ext cx="1571625" cy="4576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a:spLocks noChangeArrowheads="1"/>
          </p:cNvSpPr>
          <p:nvPr/>
        </p:nvSpPr>
        <p:spPr bwMode="auto">
          <a:xfrm>
            <a:off x="1433513" y="1760538"/>
            <a:ext cx="1571625" cy="4576762"/>
          </a:xfrm>
          <a:prstGeom prst="rect">
            <a:avLst/>
          </a:pr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a:spLocks noChangeArrowheads="1"/>
          </p:cNvSpPr>
          <p:nvPr/>
        </p:nvSpPr>
        <p:spPr bwMode="auto">
          <a:xfrm>
            <a:off x="4003676" y="1760538"/>
            <a:ext cx="1573213" cy="4576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a:spLocks noChangeArrowheads="1"/>
          </p:cNvSpPr>
          <p:nvPr/>
        </p:nvSpPr>
        <p:spPr bwMode="auto">
          <a:xfrm>
            <a:off x="4003676" y="1760538"/>
            <a:ext cx="1573213" cy="4576762"/>
          </a:xfrm>
          <a:prstGeom prst="rect">
            <a:avLst/>
          </a:pr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Rectangle 11"/>
          <p:cNvSpPr>
            <a:spLocks noChangeArrowheads="1"/>
          </p:cNvSpPr>
          <p:nvPr/>
        </p:nvSpPr>
        <p:spPr bwMode="auto">
          <a:xfrm>
            <a:off x="6573838" y="1760538"/>
            <a:ext cx="1573213" cy="4576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a:spLocks noChangeArrowheads="1"/>
          </p:cNvSpPr>
          <p:nvPr/>
        </p:nvSpPr>
        <p:spPr bwMode="auto">
          <a:xfrm>
            <a:off x="6573838" y="1760538"/>
            <a:ext cx="1573213" cy="4576762"/>
          </a:xfrm>
          <a:prstGeom prst="rect">
            <a:avLst/>
          </a:pr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Line 60"/>
          <p:cNvSpPr>
            <a:spLocks noChangeShapeType="1"/>
          </p:cNvSpPr>
          <p:nvPr/>
        </p:nvSpPr>
        <p:spPr bwMode="auto">
          <a:xfrm>
            <a:off x="5583238" y="4248150"/>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61"/>
          <p:cNvSpPr>
            <a:spLocks/>
          </p:cNvSpPr>
          <p:nvPr/>
        </p:nvSpPr>
        <p:spPr bwMode="auto">
          <a:xfrm>
            <a:off x="6440488" y="4200525"/>
            <a:ext cx="141288" cy="95250"/>
          </a:xfrm>
          <a:custGeom>
            <a:avLst/>
            <a:gdLst>
              <a:gd name="T0" fmla="*/ 0 w 89"/>
              <a:gd name="T1" fmla="*/ 0 h 60"/>
              <a:gd name="T2" fmla="*/ 89 w 89"/>
              <a:gd name="T3" fmla="*/ 30 h 60"/>
              <a:gd name="T4" fmla="*/ 0 w 89"/>
              <a:gd name="T5" fmla="*/ 60 h 60"/>
              <a:gd name="T6" fmla="*/ 0 w 89"/>
              <a:gd name="T7" fmla="*/ 0 h 60"/>
            </a:gdLst>
            <a:ahLst/>
            <a:cxnLst>
              <a:cxn ang="0">
                <a:pos x="T0" y="T1"/>
              </a:cxn>
              <a:cxn ang="0">
                <a:pos x="T2" y="T3"/>
              </a:cxn>
              <a:cxn ang="0">
                <a:pos x="T4" y="T5"/>
              </a:cxn>
              <a:cxn ang="0">
                <a:pos x="T6" y="T7"/>
              </a:cxn>
            </a:cxnLst>
            <a:rect l="0" t="0" r="r" b="b"/>
            <a:pathLst>
              <a:path w="89" h="60">
                <a:moveTo>
                  <a:pt x="0" y="0"/>
                </a:moveTo>
                <a:lnTo>
                  <a:pt x="89" y="30"/>
                </a:lnTo>
                <a:lnTo>
                  <a:pt x="0" y="6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62"/>
          <p:cNvSpPr>
            <a:spLocks noChangeArrowheads="1"/>
          </p:cNvSpPr>
          <p:nvPr/>
        </p:nvSpPr>
        <p:spPr bwMode="auto">
          <a:xfrm>
            <a:off x="5926138" y="4183063"/>
            <a:ext cx="314325" cy="130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63"/>
          <p:cNvSpPr>
            <a:spLocks noChangeArrowheads="1"/>
          </p:cNvSpPr>
          <p:nvPr/>
        </p:nvSpPr>
        <p:spPr bwMode="auto">
          <a:xfrm>
            <a:off x="5930901" y="4183063"/>
            <a:ext cx="25082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65" name="Rectangle 64"/>
          <p:cNvSpPr>
            <a:spLocks noChangeArrowheads="1"/>
          </p:cNvSpPr>
          <p:nvPr/>
        </p:nvSpPr>
        <p:spPr bwMode="auto">
          <a:xfrm>
            <a:off x="6118226" y="4183063"/>
            <a:ext cx="1920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66" name="Line 65"/>
          <p:cNvSpPr>
            <a:spLocks noChangeShapeType="1"/>
          </p:cNvSpPr>
          <p:nvPr/>
        </p:nvSpPr>
        <p:spPr bwMode="auto">
          <a:xfrm>
            <a:off x="5707063" y="3740150"/>
            <a:ext cx="738188"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Freeform 66"/>
          <p:cNvSpPr>
            <a:spLocks/>
          </p:cNvSpPr>
          <p:nvPr/>
        </p:nvSpPr>
        <p:spPr bwMode="auto">
          <a:xfrm>
            <a:off x="5576888" y="3690938"/>
            <a:ext cx="141288" cy="98425"/>
          </a:xfrm>
          <a:custGeom>
            <a:avLst/>
            <a:gdLst>
              <a:gd name="T0" fmla="*/ 89 w 89"/>
              <a:gd name="T1" fmla="*/ 62 h 62"/>
              <a:gd name="T2" fmla="*/ 0 w 89"/>
              <a:gd name="T3" fmla="*/ 31 h 62"/>
              <a:gd name="T4" fmla="*/ 89 w 89"/>
              <a:gd name="T5" fmla="*/ 0 h 62"/>
              <a:gd name="T6" fmla="*/ 89 w 89"/>
              <a:gd name="T7" fmla="*/ 62 h 62"/>
            </a:gdLst>
            <a:ahLst/>
            <a:cxnLst>
              <a:cxn ang="0">
                <a:pos x="T0" y="T1"/>
              </a:cxn>
              <a:cxn ang="0">
                <a:pos x="T2" y="T3"/>
              </a:cxn>
              <a:cxn ang="0">
                <a:pos x="T4" y="T5"/>
              </a:cxn>
              <a:cxn ang="0">
                <a:pos x="T6" y="T7"/>
              </a:cxn>
            </a:cxnLst>
            <a:rect l="0" t="0" r="r" b="b"/>
            <a:pathLst>
              <a:path w="89" h="62">
                <a:moveTo>
                  <a:pt x="89" y="62"/>
                </a:moveTo>
                <a:lnTo>
                  <a:pt x="0" y="31"/>
                </a:lnTo>
                <a:lnTo>
                  <a:pt x="89" y="0"/>
                </a:lnTo>
                <a:lnTo>
                  <a:pt x="89"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7"/>
          <p:cNvSpPr>
            <a:spLocks/>
          </p:cNvSpPr>
          <p:nvPr/>
        </p:nvSpPr>
        <p:spPr bwMode="auto">
          <a:xfrm>
            <a:off x="6432551" y="3690938"/>
            <a:ext cx="141288" cy="98425"/>
          </a:xfrm>
          <a:custGeom>
            <a:avLst/>
            <a:gdLst>
              <a:gd name="T0" fmla="*/ 0 w 89"/>
              <a:gd name="T1" fmla="*/ 0 h 62"/>
              <a:gd name="T2" fmla="*/ 89 w 89"/>
              <a:gd name="T3" fmla="*/ 31 h 62"/>
              <a:gd name="T4" fmla="*/ 0 w 89"/>
              <a:gd name="T5" fmla="*/ 62 h 62"/>
              <a:gd name="T6" fmla="*/ 0 w 89"/>
              <a:gd name="T7" fmla="*/ 0 h 62"/>
            </a:gdLst>
            <a:ahLst/>
            <a:cxnLst>
              <a:cxn ang="0">
                <a:pos x="T0" y="T1"/>
              </a:cxn>
              <a:cxn ang="0">
                <a:pos x="T2" y="T3"/>
              </a:cxn>
              <a:cxn ang="0">
                <a:pos x="T4" y="T5"/>
              </a:cxn>
              <a:cxn ang="0">
                <a:pos x="T6" y="T7"/>
              </a:cxn>
            </a:cxnLst>
            <a:rect l="0" t="0" r="r" b="b"/>
            <a:pathLst>
              <a:path w="89" h="62">
                <a:moveTo>
                  <a:pt x="0" y="0"/>
                </a:moveTo>
                <a:lnTo>
                  <a:pt x="89" y="31"/>
                </a:lnTo>
                <a:lnTo>
                  <a:pt x="0" y="6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68"/>
          <p:cNvSpPr>
            <a:spLocks noChangeArrowheads="1"/>
          </p:cNvSpPr>
          <p:nvPr/>
        </p:nvSpPr>
        <p:spPr bwMode="auto">
          <a:xfrm>
            <a:off x="5794376" y="3673475"/>
            <a:ext cx="561975" cy="133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69"/>
          <p:cNvSpPr>
            <a:spLocks noChangeArrowheads="1"/>
          </p:cNvSpPr>
          <p:nvPr/>
        </p:nvSpPr>
        <p:spPr bwMode="auto">
          <a:xfrm>
            <a:off x="5799138" y="3675063"/>
            <a:ext cx="904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71" name="Rectangle 70"/>
          <p:cNvSpPr>
            <a:spLocks noChangeArrowheads="1"/>
          </p:cNvSpPr>
          <p:nvPr/>
        </p:nvSpPr>
        <p:spPr bwMode="auto">
          <a:xfrm>
            <a:off x="5832476" y="3675063"/>
            <a:ext cx="57467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TLS Session</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72" name="Rectangle 71"/>
          <p:cNvSpPr>
            <a:spLocks noChangeArrowheads="1"/>
          </p:cNvSpPr>
          <p:nvPr/>
        </p:nvSpPr>
        <p:spPr bwMode="auto">
          <a:xfrm>
            <a:off x="6329363" y="3675063"/>
            <a:ext cx="904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73" name="Line 72"/>
          <p:cNvSpPr>
            <a:spLocks noChangeShapeType="1"/>
          </p:cNvSpPr>
          <p:nvPr/>
        </p:nvSpPr>
        <p:spPr bwMode="auto">
          <a:xfrm>
            <a:off x="3128963" y="3994150"/>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Freeform 73"/>
          <p:cNvSpPr>
            <a:spLocks/>
          </p:cNvSpPr>
          <p:nvPr/>
        </p:nvSpPr>
        <p:spPr bwMode="auto">
          <a:xfrm>
            <a:off x="2998788" y="3946525"/>
            <a:ext cx="141288" cy="96837"/>
          </a:xfrm>
          <a:custGeom>
            <a:avLst/>
            <a:gdLst>
              <a:gd name="T0" fmla="*/ 89 w 89"/>
              <a:gd name="T1" fmla="*/ 61 h 61"/>
              <a:gd name="T2" fmla="*/ 0 w 89"/>
              <a:gd name="T3" fmla="*/ 30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0"/>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Rectangle 74"/>
          <p:cNvSpPr>
            <a:spLocks noChangeArrowheads="1"/>
          </p:cNvSpPr>
          <p:nvPr/>
        </p:nvSpPr>
        <p:spPr bwMode="auto">
          <a:xfrm>
            <a:off x="3379788" y="3929063"/>
            <a:ext cx="234950"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Rectangle 75"/>
          <p:cNvSpPr>
            <a:spLocks noChangeArrowheads="1"/>
          </p:cNvSpPr>
          <p:nvPr/>
        </p:nvSpPr>
        <p:spPr bwMode="auto">
          <a:xfrm>
            <a:off x="3384551" y="3929063"/>
            <a:ext cx="30162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EHLO</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77" name="Line 76"/>
          <p:cNvSpPr>
            <a:spLocks noChangeShapeType="1"/>
          </p:cNvSpPr>
          <p:nvPr/>
        </p:nvSpPr>
        <p:spPr bwMode="auto">
          <a:xfrm>
            <a:off x="2998788" y="4179888"/>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77"/>
          <p:cNvSpPr>
            <a:spLocks/>
          </p:cNvSpPr>
          <p:nvPr/>
        </p:nvSpPr>
        <p:spPr bwMode="auto">
          <a:xfrm>
            <a:off x="3854451" y="4132263"/>
            <a:ext cx="142875" cy="96837"/>
          </a:xfrm>
          <a:custGeom>
            <a:avLst/>
            <a:gdLst>
              <a:gd name="T0" fmla="*/ 0 w 90"/>
              <a:gd name="T1" fmla="*/ 0 h 61"/>
              <a:gd name="T2" fmla="*/ 90 w 90"/>
              <a:gd name="T3" fmla="*/ 30 h 61"/>
              <a:gd name="T4" fmla="*/ 0 w 90"/>
              <a:gd name="T5" fmla="*/ 61 h 61"/>
              <a:gd name="T6" fmla="*/ 0 w 90"/>
              <a:gd name="T7" fmla="*/ 0 h 61"/>
            </a:gdLst>
            <a:ahLst/>
            <a:cxnLst>
              <a:cxn ang="0">
                <a:pos x="T0" y="T1"/>
              </a:cxn>
              <a:cxn ang="0">
                <a:pos x="T2" y="T3"/>
              </a:cxn>
              <a:cxn ang="0">
                <a:pos x="T4" y="T5"/>
              </a:cxn>
              <a:cxn ang="0">
                <a:pos x="T6" y="T7"/>
              </a:cxn>
            </a:cxnLst>
            <a:rect l="0" t="0" r="r" b="b"/>
            <a:pathLst>
              <a:path w="90" h="61">
                <a:moveTo>
                  <a:pt x="0" y="0"/>
                </a:moveTo>
                <a:lnTo>
                  <a:pt x="90"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78"/>
          <p:cNvSpPr>
            <a:spLocks noChangeArrowheads="1"/>
          </p:cNvSpPr>
          <p:nvPr/>
        </p:nvSpPr>
        <p:spPr bwMode="auto">
          <a:xfrm>
            <a:off x="3340101" y="4114800"/>
            <a:ext cx="31432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79"/>
          <p:cNvSpPr>
            <a:spLocks noChangeArrowheads="1"/>
          </p:cNvSpPr>
          <p:nvPr/>
        </p:nvSpPr>
        <p:spPr bwMode="auto">
          <a:xfrm>
            <a:off x="3344863" y="4114800"/>
            <a:ext cx="2524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81" name="Rectangle 80"/>
          <p:cNvSpPr>
            <a:spLocks noChangeArrowheads="1"/>
          </p:cNvSpPr>
          <p:nvPr/>
        </p:nvSpPr>
        <p:spPr bwMode="auto">
          <a:xfrm>
            <a:off x="3532188" y="4114800"/>
            <a:ext cx="1920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82" name="Line 81"/>
          <p:cNvSpPr>
            <a:spLocks noChangeShapeType="1"/>
          </p:cNvSpPr>
          <p:nvPr/>
        </p:nvSpPr>
        <p:spPr bwMode="auto">
          <a:xfrm>
            <a:off x="3143251" y="4556125"/>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82"/>
          <p:cNvSpPr>
            <a:spLocks/>
          </p:cNvSpPr>
          <p:nvPr/>
        </p:nvSpPr>
        <p:spPr bwMode="auto">
          <a:xfrm>
            <a:off x="3013076" y="4508500"/>
            <a:ext cx="141288" cy="95250"/>
          </a:xfrm>
          <a:custGeom>
            <a:avLst/>
            <a:gdLst>
              <a:gd name="T0" fmla="*/ 89 w 89"/>
              <a:gd name="T1" fmla="*/ 60 h 60"/>
              <a:gd name="T2" fmla="*/ 0 w 89"/>
              <a:gd name="T3" fmla="*/ 30 h 60"/>
              <a:gd name="T4" fmla="*/ 89 w 89"/>
              <a:gd name="T5" fmla="*/ 0 h 60"/>
              <a:gd name="T6" fmla="*/ 89 w 89"/>
              <a:gd name="T7" fmla="*/ 60 h 60"/>
            </a:gdLst>
            <a:ahLst/>
            <a:cxnLst>
              <a:cxn ang="0">
                <a:pos x="T0" y="T1"/>
              </a:cxn>
              <a:cxn ang="0">
                <a:pos x="T2" y="T3"/>
              </a:cxn>
              <a:cxn ang="0">
                <a:pos x="T4" y="T5"/>
              </a:cxn>
              <a:cxn ang="0">
                <a:pos x="T6" y="T7"/>
              </a:cxn>
            </a:cxnLst>
            <a:rect l="0" t="0" r="r" b="b"/>
            <a:pathLst>
              <a:path w="89" h="60">
                <a:moveTo>
                  <a:pt x="89" y="60"/>
                </a:moveTo>
                <a:lnTo>
                  <a:pt x="0" y="30"/>
                </a:lnTo>
                <a:lnTo>
                  <a:pt x="89" y="0"/>
                </a:lnTo>
                <a:lnTo>
                  <a:pt x="89"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83"/>
          <p:cNvSpPr>
            <a:spLocks noChangeArrowheads="1"/>
          </p:cNvSpPr>
          <p:nvPr/>
        </p:nvSpPr>
        <p:spPr bwMode="auto">
          <a:xfrm>
            <a:off x="3251201" y="4489450"/>
            <a:ext cx="522288"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Rectangle 84"/>
          <p:cNvSpPr>
            <a:spLocks noChangeArrowheads="1"/>
          </p:cNvSpPr>
          <p:nvPr/>
        </p:nvSpPr>
        <p:spPr bwMode="auto">
          <a:xfrm>
            <a:off x="3255963" y="4491038"/>
            <a:ext cx="5953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MAIL FROM</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86" name="Line 85"/>
          <p:cNvSpPr>
            <a:spLocks noChangeShapeType="1"/>
          </p:cNvSpPr>
          <p:nvPr/>
        </p:nvSpPr>
        <p:spPr bwMode="auto">
          <a:xfrm>
            <a:off x="3013076" y="4706938"/>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86"/>
          <p:cNvSpPr>
            <a:spLocks/>
          </p:cNvSpPr>
          <p:nvPr/>
        </p:nvSpPr>
        <p:spPr bwMode="auto">
          <a:xfrm>
            <a:off x="3868738" y="4657725"/>
            <a:ext cx="142875" cy="96837"/>
          </a:xfrm>
          <a:custGeom>
            <a:avLst/>
            <a:gdLst>
              <a:gd name="T0" fmla="*/ 0 w 90"/>
              <a:gd name="T1" fmla="*/ 0 h 61"/>
              <a:gd name="T2" fmla="*/ 90 w 90"/>
              <a:gd name="T3" fmla="*/ 31 h 61"/>
              <a:gd name="T4" fmla="*/ 0 w 90"/>
              <a:gd name="T5" fmla="*/ 61 h 61"/>
              <a:gd name="T6" fmla="*/ 0 w 90"/>
              <a:gd name="T7" fmla="*/ 0 h 61"/>
            </a:gdLst>
            <a:ahLst/>
            <a:cxnLst>
              <a:cxn ang="0">
                <a:pos x="T0" y="T1"/>
              </a:cxn>
              <a:cxn ang="0">
                <a:pos x="T2" y="T3"/>
              </a:cxn>
              <a:cxn ang="0">
                <a:pos x="T4" y="T5"/>
              </a:cxn>
              <a:cxn ang="0">
                <a:pos x="T6" y="T7"/>
              </a:cxn>
            </a:cxnLst>
            <a:rect l="0" t="0" r="r" b="b"/>
            <a:pathLst>
              <a:path w="90" h="61">
                <a:moveTo>
                  <a:pt x="0" y="0"/>
                </a:moveTo>
                <a:lnTo>
                  <a:pt x="90" y="31"/>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Rectangle 87"/>
          <p:cNvSpPr>
            <a:spLocks noChangeArrowheads="1"/>
          </p:cNvSpPr>
          <p:nvPr/>
        </p:nvSpPr>
        <p:spPr bwMode="auto">
          <a:xfrm>
            <a:off x="3354388" y="4640263"/>
            <a:ext cx="315913"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Rectangle 88"/>
          <p:cNvSpPr>
            <a:spLocks noChangeArrowheads="1"/>
          </p:cNvSpPr>
          <p:nvPr/>
        </p:nvSpPr>
        <p:spPr bwMode="auto">
          <a:xfrm>
            <a:off x="3359151" y="4640263"/>
            <a:ext cx="2524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90" name="Rectangle 89"/>
          <p:cNvSpPr>
            <a:spLocks noChangeArrowheads="1"/>
          </p:cNvSpPr>
          <p:nvPr/>
        </p:nvSpPr>
        <p:spPr bwMode="auto">
          <a:xfrm>
            <a:off x="3546476" y="4640263"/>
            <a:ext cx="1920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91" name="Line 90"/>
          <p:cNvSpPr>
            <a:spLocks noChangeShapeType="1"/>
          </p:cNvSpPr>
          <p:nvPr/>
        </p:nvSpPr>
        <p:spPr bwMode="auto">
          <a:xfrm>
            <a:off x="3143251" y="4962525"/>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Freeform 91"/>
          <p:cNvSpPr>
            <a:spLocks/>
          </p:cNvSpPr>
          <p:nvPr/>
        </p:nvSpPr>
        <p:spPr bwMode="auto">
          <a:xfrm>
            <a:off x="3013076" y="4914900"/>
            <a:ext cx="141288" cy="96837"/>
          </a:xfrm>
          <a:custGeom>
            <a:avLst/>
            <a:gdLst>
              <a:gd name="T0" fmla="*/ 89 w 89"/>
              <a:gd name="T1" fmla="*/ 61 h 61"/>
              <a:gd name="T2" fmla="*/ 0 w 89"/>
              <a:gd name="T3" fmla="*/ 30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0"/>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Rectangle 92"/>
          <p:cNvSpPr>
            <a:spLocks noChangeArrowheads="1"/>
          </p:cNvSpPr>
          <p:nvPr/>
        </p:nvSpPr>
        <p:spPr bwMode="auto">
          <a:xfrm>
            <a:off x="3325813" y="4895850"/>
            <a:ext cx="371475" cy="133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Rectangle 93"/>
          <p:cNvSpPr>
            <a:spLocks noChangeArrowheads="1"/>
          </p:cNvSpPr>
          <p:nvPr/>
        </p:nvSpPr>
        <p:spPr bwMode="auto">
          <a:xfrm>
            <a:off x="3330576" y="4897438"/>
            <a:ext cx="4445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alibri" panose="020F0502020204030204" pitchFamily="34" charset="0"/>
              </a:rPr>
              <a:t>RCPT TO</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95" name="Line 94"/>
          <p:cNvSpPr>
            <a:spLocks noChangeShapeType="1"/>
          </p:cNvSpPr>
          <p:nvPr/>
        </p:nvSpPr>
        <p:spPr bwMode="auto">
          <a:xfrm>
            <a:off x="3013076" y="5113338"/>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Freeform 95"/>
          <p:cNvSpPr>
            <a:spLocks/>
          </p:cNvSpPr>
          <p:nvPr/>
        </p:nvSpPr>
        <p:spPr bwMode="auto">
          <a:xfrm>
            <a:off x="3868738" y="5064125"/>
            <a:ext cx="142875" cy="96837"/>
          </a:xfrm>
          <a:custGeom>
            <a:avLst/>
            <a:gdLst>
              <a:gd name="T0" fmla="*/ 0 w 90"/>
              <a:gd name="T1" fmla="*/ 0 h 61"/>
              <a:gd name="T2" fmla="*/ 90 w 90"/>
              <a:gd name="T3" fmla="*/ 31 h 61"/>
              <a:gd name="T4" fmla="*/ 0 w 90"/>
              <a:gd name="T5" fmla="*/ 61 h 61"/>
              <a:gd name="T6" fmla="*/ 0 w 90"/>
              <a:gd name="T7" fmla="*/ 0 h 61"/>
            </a:gdLst>
            <a:ahLst/>
            <a:cxnLst>
              <a:cxn ang="0">
                <a:pos x="T0" y="T1"/>
              </a:cxn>
              <a:cxn ang="0">
                <a:pos x="T2" y="T3"/>
              </a:cxn>
              <a:cxn ang="0">
                <a:pos x="T4" y="T5"/>
              </a:cxn>
              <a:cxn ang="0">
                <a:pos x="T6" y="T7"/>
              </a:cxn>
            </a:cxnLst>
            <a:rect l="0" t="0" r="r" b="b"/>
            <a:pathLst>
              <a:path w="90" h="61">
                <a:moveTo>
                  <a:pt x="0" y="0"/>
                </a:moveTo>
                <a:lnTo>
                  <a:pt x="90" y="31"/>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Rectangle 96"/>
          <p:cNvSpPr>
            <a:spLocks noChangeArrowheads="1"/>
          </p:cNvSpPr>
          <p:nvPr/>
        </p:nvSpPr>
        <p:spPr bwMode="auto">
          <a:xfrm>
            <a:off x="3354388" y="5046663"/>
            <a:ext cx="315913"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Rectangle 97"/>
          <p:cNvSpPr>
            <a:spLocks noChangeArrowheads="1"/>
          </p:cNvSpPr>
          <p:nvPr/>
        </p:nvSpPr>
        <p:spPr bwMode="auto">
          <a:xfrm>
            <a:off x="3359151" y="5046663"/>
            <a:ext cx="2524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99" name="Rectangle 98"/>
          <p:cNvSpPr>
            <a:spLocks noChangeArrowheads="1"/>
          </p:cNvSpPr>
          <p:nvPr/>
        </p:nvSpPr>
        <p:spPr bwMode="auto">
          <a:xfrm>
            <a:off x="3546476" y="5046663"/>
            <a:ext cx="1920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00" name="Line 99"/>
          <p:cNvSpPr>
            <a:spLocks noChangeShapeType="1"/>
          </p:cNvSpPr>
          <p:nvPr/>
        </p:nvSpPr>
        <p:spPr bwMode="auto">
          <a:xfrm>
            <a:off x="3143251" y="5357813"/>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Freeform 100"/>
          <p:cNvSpPr>
            <a:spLocks/>
          </p:cNvSpPr>
          <p:nvPr/>
        </p:nvSpPr>
        <p:spPr bwMode="auto">
          <a:xfrm>
            <a:off x="3013076" y="5308600"/>
            <a:ext cx="141288" cy="96837"/>
          </a:xfrm>
          <a:custGeom>
            <a:avLst/>
            <a:gdLst>
              <a:gd name="T0" fmla="*/ 89 w 89"/>
              <a:gd name="T1" fmla="*/ 61 h 61"/>
              <a:gd name="T2" fmla="*/ 0 w 89"/>
              <a:gd name="T3" fmla="*/ 31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1"/>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Rectangle 101"/>
          <p:cNvSpPr>
            <a:spLocks noChangeArrowheads="1"/>
          </p:cNvSpPr>
          <p:nvPr/>
        </p:nvSpPr>
        <p:spPr bwMode="auto">
          <a:xfrm>
            <a:off x="3390901" y="5291138"/>
            <a:ext cx="242888"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Rectangle 102"/>
          <p:cNvSpPr>
            <a:spLocks noChangeArrowheads="1"/>
          </p:cNvSpPr>
          <p:nvPr/>
        </p:nvSpPr>
        <p:spPr bwMode="auto">
          <a:xfrm>
            <a:off x="3395663" y="5291138"/>
            <a:ext cx="31273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DATA</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04" name="Line 103"/>
          <p:cNvSpPr>
            <a:spLocks noChangeShapeType="1"/>
          </p:cNvSpPr>
          <p:nvPr/>
        </p:nvSpPr>
        <p:spPr bwMode="auto">
          <a:xfrm>
            <a:off x="3005138" y="5495925"/>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Freeform 104"/>
          <p:cNvSpPr>
            <a:spLocks/>
          </p:cNvSpPr>
          <p:nvPr/>
        </p:nvSpPr>
        <p:spPr bwMode="auto">
          <a:xfrm>
            <a:off x="3862388" y="5446713"/>
            <a:ext cx="141288" cy="96837"/>
          </a:xfrm>
          <a:custGeom>
            <a:avLst/>
            <a:gdLst>
              <a:gd name="T0" fmla="*/ 0 w 89"/>
              <a:gd name="T1" fmla="*/ 0 h 61"/>
              <a:gd name="T2" fmla="*/ 89 w 89"/>
              <a:gd name="T3" fmla="*/ 31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1"/>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Rectangle 105"/>
          <p:cNvSpPr>
            <a:spLocks noChangeArrowheads="1"/>
          </p:cNvSpPr>
          <p:nvPr/>
        </p:nvSpPr>
        <p:spPr bwMode="auto">
          <a:xfrm>
            <a:off x="3348038" y="5429250"/>
            <a:ext cx="31432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Rectangle 106"/>
          <p:cNvSpPr>
            <a:spLocks noChangeArrowheads="1"/>
          </p:cNvSpPr>
          <p:nvPr/>
        </p:nvSpPr>
        <p:spPr bwMode="auto">
          <a:xfrm>
            <a:off x="3352801" y="5430838"/>
            <a:ext cx="25082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08" name="Rectangle 107"/>
          <p:cNvSpPr>
            <a:spLocks noChangeArrowheads="1"/>
          </p:cNvSpPr>
          <p:nvPr/>
        </p:nvSpPr>
        <p:spPr bwMode="auto">
          <a:xfrm>
            <a:off x="3540126" y="5430838"/>
            <a:ext cx="1920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09" name="Line 108"/>
          <p:cNvSpPr>
            <a:spLocks noChangeShapeType="1"/>
          </p:cNvSpPr>
          <p:nvPr/>
        </p:nvSpPr>
        <p:spPr bwMode="auto">
          <a:xfrm>
            <a:off x="5707063" y="5719763"/>
            <a:ext cx="866775"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Freeform 109"/>
          <p:cNvSpPr>
            <a:spLocks/>
          </p:cNvSpPr>
          <p:nvPr/>
        </p:nvSpPr>
        <p:spPr bwMode="auto">
          <a:xfrm>
            <a:off x="5576888" y="5670550"/>
            <a:ext cx="141288" cy="98425"/>
          </a:xfrm>
          <a:custGeom>
            <a:avLst/>
            <a:gdLst>
              <a:gd name="T0" fmla="*/ 89 w 89"/>
              <a:gd name="T1" fmla="*/ 62 h 62"/>
              <a:gd name="T2" fmla="*/ 0 w 89"/>
              <a:gd name="T3" fmla="*/ 31 h 62"/>
              <a:gd name="T4" fmla="*/ 89 w 89"/>
              <a:gd name="T5" fmla="*/ 0 h 62"/>
              <a:gd name="T6" fmla="*/ 89 w 89"/>
              <a:gd name="T7" fmla="*/ 62 h 62"/>
            </a:gdLst>
            <a:ahLst/>
            <a:cxnLst>
              <a:cxn ang="0">
                <a:pos x="T0" y="T1"/>
              </a:cxn>
              <a:cxn ang="0">
                <a:pos x="T2" y="T3"/>
              </a:cxn>
              <a:cxn ang="0">
                <a:pos x="T4" y="T5"/>
              </a:cxn>
              <a:cxn ang="0">
                <a:pos x="T6" y="T7"/>
              </a:cxn>
            </a:cxnLst>
            <a:rect l="0" t="0" r="r" b="b"/>
            <a:pathLst>
              <a:path w="89" h="62">
                <a:moveTo>
                  <a:pt x="89" y="62"/>
                </a:moveTo>
                <a:lnTo>
                  <a:pt x="0" y="31"/>
                </a:lnTo>
                <a:lnTo>
                  <a:pt x="89" y="0"/>
                </a:lnTo>
                <a:lnTo>
                  <a:pt x="89"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Rectangle 110"/>
          <p:cNvSpPr>
            <a:spLocks noChangeArrowheads="1"/>
          </p:cNvSpPr>
          <p:nvPr/>
        </p:nvSpPr>
        <p:spPr bwMode="auto">
          <a:xfrm>
            <a:off x="5965826" y="5653088"/>
            <a:ext cx="220663"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Rectangle 111"/>
          <p:cNvSpPr>
            <a:spLocks noChangeArrowheads="1"/>
          </p:cNvSpPr>
          <p:nvPr/>
        </p:nvSpPr>
        <p:spPr bwMode="auto">
          <a:xfrm>
            <a:off x="5970588" y="5654675"/>
            <a:ext cx="2921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QUIT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13" name="Line 112"/>
          <p:cNvSpPr>
            <a:spLocks noChangeShapeType="1"/>
          </p:cNvSpPr>
          <p:nvPr/>
        </p:nvSpPr>
        <p:spPr bwMode="auto">
          <a:xfrm>
            <a:off x="3135313" y="5843588"/>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Freeform 113"/>
          <p:cNvSpPr>
            <a:spLocks/>
          </p:cNvSpPr>
          <p:nvPr/>
        </p:nvSpPr>
        <p:spPr bwMode="auto">
          <a:xfrm>
            <a:off x="3005138" y="5794375"/>
            <a:ext cx="142875" cy="96837"/>
          </a:xfrm>
          <a:custGeom>
            <a:avLst/>
            <a:gdLst>
              <a:gd name="T0" fmla="*/ 90 w 90"/>
              <a:gd name="T1" fmla="*/ 61 h 61"/>
              <a:gd name="T2" fmla="*/ 0 w 90"/>
              <a:gd name="T3" fmla="*/ 31 h 61"/>
              <a:gd name="T4" fmla="*/ 90 w 90"/>
              <a:gd name="T5" fmla="*/ 0 h 61"/>
              <a:gd name="T6" fmla="*/ 90 w 90"/>
              <a:gd name="T7" fmla="*/ 61 h 61"/>
            </a:gdLst>
            <a:ahLst/>
            <a:cxnLst>
              <a:cxn ang="0">
                <a:pos x="T0" y="T1"/>
              </a:cxn>
              <a:cxn ang="0">
                <a:pos x="T2" y="T3"/>
              </a:cxn>
              <a:cxn ang="0">
                <a:pos x="T4" y="T5"/>
              </a:cxn>
              <a:cxn ang="0">
                <a:pos x="T6" y="T7"/>
              </a:cxn>
            </a:cxnLst>
            <a:rect l="0" t="0" r="r" b="b"/>
            <a:pathLst>
              <a:path w="90" h="61">
                <a:moveTo>
                  <a:pt x="90" y="61"/>
                </a:moveTo>
                <a:lnTo>
                  <a:pt x="0" y="31"/>
                </a:lnTo>
                <a:lnTo>
                  <a:pt x="90" y="0"/>
                </a:lnTo>
                <a:lnTo>
                  <a:pt x="90"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Rectangle 114"/>
          <p:cNvSpPr>
            <a:spLocks noChangeArrowheads="1"/>
          </p:cNvSpPr>
          <p:nvPr/>
        </p:nvSpPr>
        <p:spPr bwMode="auto">
          <a:xfrm>
            <a:off x="3394076" y="5776913"/>
            <a:ext cx="220663"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Rectangle 115"/>
          <p:cNvSpPr>
            <a:spLocks noChangeArrowheads="1"/>
          </p:cNvSpPr>
          <p:nvPr/>
        </p:nvSpPr>
        <p:spPr bwMode="auto">
          <a:xfrm>
            <a:off x="3398838" y="5778500"/>
            <a:ext cx="2921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QUIT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17" name="Line 116"/>
          <p:cNvSpPr>
            <a:spLocks noChangeShapeType="1"/>
          </p:cNvSpPr>
          <p:nvPr/>
        </p:nvSpPr>
        <p:spPr bwMode="auto">
          <a:xfrm>
            <a:off x="5707063" y="3911600"/>
            <a:ext cx="866775"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Freeform 117"/>
          <p:cNvSpPr>
            <a:spLocks/>
          </p:cNvSpPr>
          <p:nvPr/>
        </p:nvSpPr>
        <p:spPr bwMode="auto">
          <a:xfrm>
            <a:off x="5576888" y="3862388"/>
            <a:ext cx="141288" cy="96837"/>
          </a:xfrm>
          <a:custGeom>
            <a:avLst/>
            <a:gdLst>
              <a:gd name="T0" fmla="*/ 89 w 89"/>
              <a:gd name="T1" fmla="*/ 61 h 61"/>
              <a:gd name="T2" fmla="*/ 0 w 89"/>
              <a:gd name="T3" fmla="*/ 31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1"/>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Rectangle 118"/>
          <p:cNvSpPr>
            <a:spLocks noChangeArrowheads="1"/>
          </p:cNvSpPr>
          <p:nvPr/>
        </p:nvSpPr>
        <p:spPr bwMode="auto">
          <a:xfrm>
            <a:off x="5838826" y="3844925"/>
            <a:ext cx="47307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Rectangle 119"/>
          <p:cNvSpPr>
            <a:spLocks noChangeArrowheads="1"/>
          </p:cNvSpPr>
          <p:nvPr/>
        </p:nvSpPr>
        <p:spPr bwMode="auto">
          <a:xfrm>
            <a:off x="5824538" y="3841750"/>
            <a:ext cx="5445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FF0000"/>
                </a:solidFill>
                <a:effectLst/>
                <a:latin typeface="Calibri" panose="020F0502020204030204" pitchFamily="34" charset="0"/>
              </a:rPr>
              <a:t>XPROXYTO</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125" name="Line 124"/>
          <p:cNvSpPr>
            <a:spLocks noChangeShapeType="1"/>
          </p:cNvSpPr>
          <p:nvPr/>
        </p:nvSpPr>
        <p:spPr bwMode="auto">
          <a:xfrm>
            <a:off x="5707063" y="4419600"/>
            <a:ext cx="866775"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 name="Freeform 125"/>
          <p:cNvSpPr>
            <a:spLocks/>
          </p:cNvSpPr>
          <p:nvPr/>
        </p:nvSpPr>
        <p:spPr bwMode="auto">
          <a:xfrm>
            <a:off x="5576888" y="4371975"/>
            <a:ext cx="141288" cy="96837"/>
          </a:xfrm>
          <a:custGeom>
            <a:avLst/>
            <a:gdLst>
              <a:gd name="T0" fmla="*/ 89 w 89"/>
              <a:gd name="T1" fmla="*/ 61 h 61"/>
              <a:gd name="T2" fmla="*/ 0 w 89"/>
              <a:gd name="T3" fmla="*/ 30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0"/>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Rectangle 126"/>
          <p:cNvSpPr>
            <a:spLocks noChangeArrowheads="1"/>
          </p:cNvSpPr>
          <p:nvPr/>
        </p:nvSpPr>
        <p:spPr bwMode="auto">
          <a:xfrm>
            <a:off x="5815013" y="4354513"/>
            <a:ext cx="520700"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Rectangle 127"/>
          <p:cNvSpPr>
            <a:spLocks noChangeArrowheads="1"/>
          </p:cNvSpPr>
          <p:nvPr/>
        </p:nvSpPr>
        <p:spPr bwMode="auto">
          <a:xfrm>
            <a:off x="5819776" y="4354513"/>
            <a:ext cx="5953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MAIL FROM</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29" name="Line 128"/>
          <p:cNvSpPr>
            <a:spLocks noChangeShapeType="1"/>
          </p:cNvSpPr>
          <p:nvPr/>
        </p:nvSpPr>
        <p:spPr bwMode="auto">
          <a:xfrm>
            <a:off x="5576888" y="4759325"/>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 name="Freeform 129"/>
          <p:cNvSpPr>
            <a:spLocks/>
          </p:cNvSpPr>
          <p:nvPr/>
        </p:nvSpPr>
        <p:spPr bwMode="auto">
          <a:xfrm>
            <a:off x="6432551" y="4710113"/>
            <a:ext cx="141288" cy="96837"/>
          </a:xfrm>
          <a:custGeom>
            <a:avLst/>
            <a:gdLst>
              <a:gd name="T0" fmla="*/ 0 w 89"/>
              <a:gd name="T1" fmla="*/ 0 h 61"/>
              <a:gd name="T2" fmla="*/ 89 w 89"/>
              <a:gd name="T3" fmla="*/ 31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1"/>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Rectangle 130"/>
          <p:cNvSpPr>
            <a:spLocks noChangeArrowheads="1"/>
          </p:cNvSpPr>
          <p:nvPr/>
        </p:nvSpPr>
        <p:spPr bwMode="auto">
          <a:xfrm>
            <a:off x="5918201" y="4692650"/>
            <a:ext cx="314325" cy="133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Rectangle 131"/>
          <p:cNvSpPr>
            <a:spLocks noChangeArrowheads="1"/>
          </p:cNvSpPr>
          <p:nvPr/>
        </p:nvSpPr>
        <p:spPr bwMode="auto">
          <a:xfrm>
            <a:off x="5922963" y="4694238"/>
            <a:ext cx="2524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33" name="Rectangle 132"/>
          <p:cNvSpPr>
            <a:spLocks noChangeArrowheads="1"/>
          </p:cNvSpPr>
          <p:nvPr/>
        </p:nvSpPr>
        <p:spPr bwMode="auto">
          <a:xfrm>
            <a:off x="6110288" y="4694238"/>
            <a:ext cx="1920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34" name="Line 133"/>
          <p:cNvSpPr>
            <a:spLocks noChangeShapeType="1"/>
          </p:cNvSpPr>
          <p:nvPr/>
        </p:nvSpPr>
        <p:spPr bwMode="auto">
          <a:xfrm>
            <a:off x="5707063" y="4908550"/>
            <a:ext cx="866775"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Freeform 134"/>
          <p:cNvSpPr>
            <a:spLocks/>
          </p:cNvSpPr>
          <p:nvPr/>
        </p:nvSpPr>
        <p:spPr bwMode="auto">
          <a:xfrm>
            <a:off x="5576888" y="4860925"/>
            <a:ext cx="141288" cy="96837"/>
          </a:xfrm>
          <a:custGeom>
            <a:avLst/>
            <a:gdLst>
              <a:gd name="T0" fmla="*/ 89 w 89"/>
              <a:gd name="T1" fmla="*/ 61 h 61"/>
              <a:gd name="T2" fmla="*/ 0 w 89"/>
              <a:gd name="T3" fmla="*/ 30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0"/>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Rectangle 135"/>
          <p:cNvSpPr>
            <a:spLocks noChangeArrowheads="1"/>
          </p:cNvSpPr>
          <p:nvPr/>
        </p:nvSpPr>
        <p:spPr bwMode="auto">
          <a:xfrm>
            <a:off x="5889626" y="4843463"/>
            <a:ext cx="37147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Rectangle 136"/>
          <p:cNvSpPr>
            <a:spLocks noChangeArrowheads="1"/>
          </p:cNvSpPr>
          <p:nvPr/>
        </p:nvSpPr>
        <p:spPr bwMode="auto">
          <a:xfrm>
            <a:off x="5894388" y="4843463"/>
            <a:ext cx="4445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RCPT TO</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38" name="Line 137"/>
          <p:cNvSpPr>
            <a:spLocks noChangeShapeType="1"/>
          </p:cNvSpPr>
          <p:nvPr/>
        </p:nvSpPr>
        <p:spPr bwMode="auto">
          <a:xfrm>
            <a:off x="5576888" y="5154613"/>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 name="Freeform 138"/>
          <p:cNvSpPr>
            <a:spLocks/>
          </p:cNvSpPr>
          <p:nvPr/>
        </p:nvSpPr>
        <p:spPr bwMode="auto">
          <a:xfrm>
            <a:off x="6432551" y="5105400"/>
            <a:ext cx="141288" cy="96837"/>
          </a:xfrm>
          <a:custGeom>
            <a:avLst/>
            <a:gdLst>
              <a:gd name="T0" fmla="*/ 0 w 89"/>
              <a:gd name="T1" fmla="*/ 0 h 61"/>
              <a:gd name="T2" fmla="*/ 89 w 89"/>
              <a:gd name="T3" fmla="*/ 31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1"/>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Rectangle 139"/>
          <p:cNvSpPr>
            <a:spLocks noChangeArrowheads="1"/>
          </p:cNvSpPr>
          <p:nvPr/>
        </p:nvSpPr>
        <p:spPr bwMode="auto">
          <a:xfrm>
            <a:off x="5918201" y="5087938"/>
            <a:ext cx="31432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Rectangle 140"/>
          <p:cNvSpPr>
            <a:spLocks noChangeArrowheads="1"/>
          </p:cNvSpPr>
          <p:nvPr/>
        </p:nvSpPr>
        <p:spPr bwMode="auto">
          <a:xfrm>
            <a:off x="5922963" y="5087938"/>
            <a:ext cx="2524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42" name="Rectangle 141"/>
          <p:cNvSpPr>
            <a:spLocks noChangeArrowheads="1"/>
          </p:cNvSpPr>
          <p:nvPr/>
        </p:nvSpPr>
        <p:spPr bwMode="auto">
          <a:xfrm>
            <a:off x="6110288" y="5087938"/>
            <a:ext cx="1920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43" name="Line 142"/>
          <p:cNvSpPr>
            <a:spLocks noChangeShapeType="1"/>
          </p:cNvSpPr>
          <p:nvPr/>
        </p:nvSpPr>
        <p:spPr bwMode="auto">
          <a:xfrm>
            <a:off x="5707063" y="5303838"/>
            <a:ext cx="866775"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 name="Freeform 143"/>
          <p:cNvSpPr>
            <a:spLocks/>
          </p:cNvSpPr>
          <p:nvPr/>
        </p:nvSpPr>
        <p:spPr bwMode="auto">
          <a:xfrm>
            <a:off x="5576888" y="5256213"/>
            <a:ext cx="141288" cy="96837"/>
          </a:xfrm>
          <a:custGeom>
            <a:avLst/>
            <a:gdLst>
              <a:gd name="T0" fmla="*/ 89 w 89"/>
              <a:gd name="T1" fmla="*/ 61 h 61"/>
              <a:gd name="T2" fmla="*/ 0 w 89"/>
              <a:gd name="T3" fmla="*/ 30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0"/>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Rectangle 144"/>
          <p:cNvSpPr>
            <a:spLocks noChangeArrowheads="1"/>
          </p:cNvSpPr>
          <p:nvPr/>
        </p:nvSpPr>
        <p:spPr bwMode="auto">
          <a:xfrm>
            <a:off x="5954713" y="5237163"/>
            <a:ext cx="242888" cy="133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Rectangle 145"/>
          <p:cNvSpPr>
            <a:spLocks noChangeArrowheads="1"/>
          </p:cNvSpPr>
          <p:nvPr/>
        </p:nvSpPr>
        <p:spPr bwMode="auto">
          <a:xfrm>
            <a:off x="5959476" y="5238750"/>
            <a:ext cx="31115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DATA</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47" name="Line 146"/>
          <p:cNvSpPr>
            <a:spLocks noChangeShapeType="1"/>
          </p:cNvSpPr>
          <p:nvPr/>
        </p:nvSpPr>
        <p:spPr bwMode="auto">
          <a:xfrm>
            <a:off x="5568951" y="5572125"/>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Freeform 147"/>
          <p:cNvSpPr>
            <a:spLocks/>
          </p:cNvSpPr>
          <p:nvPr/>
        </p:nvSpPr>
        <p:spPr bwMode="auto">
          <a:xfrm>
            <a:off x="6426201" y="5524500"/>
            <a:ext cx="141288" cy="96837"/>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Rectangle 148"/>
          <p:cNvSpPr>
            <a:spLocks noChangeArrowheads="1"/>
          </p:cNvSpPr>
          <p:nvPr/>
        </p:nvSpPr>
        <p:spPr bwMode="auto">
          <a:xfrm>
            <a:off x="5910263" y="5505450"/>
            <a:ext cx="315913" cy="133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Rectangle 149"/>
          <p:cNvSpPr>
            <a:spLocks noChangeArrowheads="1"/>
          </p:cNvSpPr>
          <p:nvPr/>
        </p:nvSpPr>
        <p:spPr bwMode="auto">
          <a:xfrm>
            <a:off x="5915026" y="5507038"/>
            <a:ext cx="2524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51" name="Rectangle 150"/>
          <p:cNvSpPr>
            <a:spLocks noChangeArrowheads="1"/>
          </p:cNvSpPr>
          <p:nvPr/>
        </p:nvSpPr>
        <p:spPr bwMode="auto">
          <a:xfrm>
            <a:off x="6103938" y="5507038"/>
            <a:ext cx="1905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52" name="Rectangle 7"/>
          <p:cNvSpPr>
            <a:spLocks noChangeArrowheads="1"/>
          </p:cNvSpPr>
          <p:nvPr/>
        </p:nvSpPr>
        <p:spPr bwMode="auto">
          <a:xfrm>
            <a:off x="1874026" y="3698000"/>
            <a:ext cx="67608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anose="020F0502020204030204" pitchFamily="34" charset="0"/>
              </a:rPr>
              <a:t>Internet</a:t>
            </a:r>
            <a:endParaRPr kumimoji="0" lang="en-US" sz="2400" b="0" i="0" u="none" strike="noStrike" cap="none" normalizeH="0" baseline="0" dirty="0" smtClean="0">
              <a:ln>
                <a:noFill/>
              </a:ln>
              <a:solidFill>
                <a:schemeClr val="tx1"/>
              </a:solidFill>
              <a:effectLst/>
              <a:latin typeface="Arial" panose="020B0604020202020204" pitchFamily="34" charset="0"/>
            </a:endParaRPr>
          </a:p>
        </p:txBody>
      </p:sp>
      <p:sp>
        <p:nvSpPr>
          <p:cNvPr id="153" name="Rectangle 10"/>
          <p:cNvSpPr>
            <a:spLocks noChangeArrowheads="1"/>
          </p:cNvSpPr>
          <p:nvPr/>
        </p:nvSpPr>
        <p:spPr bwMode="auto">
          <a:xfrm>
            <a:off x="4326166" y="3580492"/>
            <a:ext cx="80849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anose="020F0502020204030204" pitchFamily="34" charset="0"/>
              </a:rPr>
              <a:t>Frontend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anose="020F0502020204030204" pitchFamily="34" charset="0"/>
              </a:rPr>
              <a:t>Transport</a:t>
            </a:r>
            <a:endParaRPr kumimoji="0" lang="en-US" sz="2400" b="0" i="0" u="none" strike="noStrike" cap="none" normalizeH="0" baseline="0" dirty="0" smtClean="0">
              <a:ln>
                <a:noFill/>
              </a:ln>
              <a:solidFill>
                <a:schemeClr val="tx1"/>
              </a:solidFill>
              <a:effectLst/>
              <a:latin typeface="Arial" panose="020B0604020202020204" pitchFamily="34" charset="0"/>
            </a:endParaRPr>
          </a:p>
        </p:txBody>
      </p:sp>
      <p:sp>
        <p:nvSpPr>
          <p:cNvPr id="154" name="Rectangle 13"/>
          <p:cNvSpPr>
            <a:spLocks noChangeArrowheads="1"/>
          </p:cNvSpPr>
          <p:nvPr/>
        </p:nvSpPr>
        <p:spPr bwMode="auto">
          <a:xfrm>
            <a:off x="7038069" y="3724274"/>
            <a:ext cx="7973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anose="020F0502020204030204" pitchFamily="34" charset="0"/>
              </a:rPr>
              <a:t>Transport</a:t>
            </a:r>
            <a:endParaRPr kumimoji="0" lang="en-US" sz="2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17987096"/>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a:t>
            </a:r>
            <a:r>
              <a:rPr lang="en-US" dirty="0"/>
              <a:t>3</a:t>
            </a:r>
            <a:r>
              <a:rPr lang="en-US" dirty="0" smtClean="0"/>
              <a:t> – Protocol flow</a:t>
            </a:r>
            <a:endParaRPr lang="en-US" dirty="0"/>
          </a:p>
        </p:txBody>
      </p:sp>
      <p:sp>
        <p:nvSpPr>
          <p:cNvPr id="6" name="Rectangle 5"/>
          <p:cNvSpPr>
            <a:spLocks noChangeArrowheads="1"/>
          </p:cNvSpPr>
          <p:nvPr/>
        </p:nvSpPr>
        <p:spPr bwMode="auto">
          <a:xfrm>
            <a:off x="1433513" y="1760538"/>
            <a:ext cx="1571625" cy="4576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a:spLocks noChangeArrowheads="1"/>
          </p:cNvSpPr>
          <p:nvPr/>
        </p:nvSpPr>
        <p:spPr bwMode="auto">
          <a:xfrm>
            <a:off x="1433513" y="1760538"/>
            <a:ext cx="1571625" cy="4576762"/>
          </a:xfrm>
          <a:prstGeom prst="rect">
            <a:avLst/>
          </a:pr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a:spLocks noChangeArrowheads="1"/>
          </p:cNvSpPr>
          <p:nvPr/>
        </p:nvSpPr>
        <p:spPr bwMode="auto">
          <a:xfrm>
            <a:off x="4003676" y="1760538"/>
            <a:ext cx="1573213" cy="4576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a:spLocks noChangeArrowheads="1"/>
          </p:cNvSpPr>
          <p:nvPr/>
        </p:nvSpPr>
        <p:spPr bwMode="auto">
          <a:xfrm>
            <a:off x="4003676" y="1760538"/>
            <a:ext cx="1573213" cy="4576762"/>
          </a:xfrm>
          <a:prstGeom prst="rect">
            <a:avLst/>
          </a:pr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Rectangle 11"/>
          <p:cNvSpPr>
            <a:spLocks noChangeArrowheads="1"/>
          </p:cNvSpPr>
          <p:nvPr/>
        </p:nvSpPr>
        <p:spPr bwMode="auto">
          <a:xfrm>
            <a:off x="6573838" y="1760538"/>
            <a:ext cx="1573213" cy="4576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a:spLocks noChangeArrowheads="1"/>
          </p:cNvSpPr>
          <p:nvPr/>
        </p:nvSpPr>
        <p:spPr bwMode="auto">
          <a:xfrm>
            <a:off x="6573838" y="1760538"/>
            <a:ext cx="1573213" cy="4576762"/>
          </a:xfrm>
          <a:prstGeom prst="rect">
            <a:avLst/>
          </a:pr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a:spLocks noChangeArrowheads="1"/>
          </p:cNvSpPr>
          <p:nvPr/>
        </p:nvSpPr>
        <p:spPr bwMode="auto">
          <a:xfrm>
            <a:off x="9145588" y="1760538"/>
            <a:ext cx="1571625" cy="4576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15"/>
          <p:cNvSpPr>
            <a:spLocks noChangeArrowheads="1"/>
          </p:cNvSpPr>
          <p:nvPr/>
        </p:nvSpPr>
        <p:spPr bwMode="auto">
          <a:xfrm>
            <a:off x="9145588" y="1760538"/>
            <a:ext cx="1571625" cy="4576762"/>
          </a:xfrm>
          <a:prstGeom prst="rect">
            <a:avLst/>
          </a:pr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Line 60"/>
          <p:cNvSpPr>
            <a:spLocks noChangeShapeType="1"/>
          </p:cNvSpPr>
          <p:nvPr/>
        </p:nvSpPr>
        <p:spPr bwMode="auto">
          <a:xfrm>
            <a:off x="5583238" y="4248150"/>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61"/>
          <p:cNvSpPr>
            <a:spLocks/>
          </p:cNvSpPr>
          <p:nvPr/>
        </p:nvSpPr>
        <p:spPr bwMode="auto">
          <a:xfrm>
            <a:off x="6440488" y="4200525"/>
            <a:ext cx="141288" cy="95250"/>
          </a:xfrm>
          <a:custGeom>
            <a:avLst/>
            <a:gdLst>
              <a:gd name="T0" fmla="*/ 0 w 89"/>
              <a:gd name="T1" fmla="*/ 0 h 60"/>
              <a:gd name="T2" fmla="*/ 89 w 89"/>
              <a:gd name="T3" fmla="*/ 30 h 60"/>
              <a:gd name="T4" fmla="*/ 0 w 89"/>
              <a:gd name="T5" fmla="*/ 60 h 60"/>
              <a:gd name="T6" fmla="*/ 0 w 89"/>
              <a:gd name="T7" fmla="*/ 0 h 60"/>
            </a:gdLst>
            <a:ahLst/>
            <a:cxnLst>
              <a:cxn ang="0">
                <a:pos x="T0" y="T1"/>
              </a:cxn>
              <a:cxn ang="0">
                <a:pos x="T2" y="T3"/>
              </a:cxn>
              <a:cxn ang="0">
                <a:pos x="T4" y="T5"/>
              </a:cxn>
              <a:cxn ang="0">
                <a:pos x="T6" y="T7"/>
              </a:cxn>
            </a:cxnLst>
            <a:rect l="0" t="0" r="r" b="b"/>
            <a:pathLst>
              <a:path w="89" h="60">
                <a:moveTo>
                  <a:pt x="0" y="0"/>
                </a:moveTo>
                <a:lnTo>
                  <a:pt x="89" y="30"/>
                </a:lnTo>
                <a:lnTo>
                  <a:pt x="0" y="6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62"/>
          <p:cNvSpPr>
            <a:spLocks noChangeArrowheads="1"/>
          </p:cNvSpPr>
          <p:nvPr/>
        </p:nvSpPr>
        <p:spPr bwMode="auto">
          <a:xfrm>
            <a:off x="5926138" y="4183063"/>
            <a:ext cx="314325" cy="130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63"/>
          <p:cNvSpPr>
            <a:spLocks noChangeArrowheads="1"/>
          </p:cNvSpPr>
          <p:nvPr/>
        </p:nvSpPr>
        <p:spPr bwMode="auto">
          <a:xfrm>
            <a:off x="5930901" y="4183063"/>
            <a:ext cx="25082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65" name="Rectangle 64"/>
          <p:cNvSpPr>
            <a:spLocks noChangeArrowheads="1"/>
          </p:cNvSpPr>
          <p:nvPr/>
        </p:nvSpPr>
        <p:spPr bwMode="auto">
          <a:xfrm>
            <a:off x="6118226" y="4183063"/>
            <a:ext cx="1920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66" name="Line 65"/>
          <p:cNvSpPr>
            <a:spLocks noChangeShapeType="1"/>
          </p:cNvSpPr>
          <p:nvPr/>
        </p:nvSpPr>
        <p:spPr bwMode="auto">
          <a:xfrm>
            <a:off x="5707063" y="3740150"/>
            <a:ext cx="738188"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Freeform 66"/>
          <p:cNvSpPr>
            <a:spLocks/>
          </p:cNvSpPr>
          <p:nvPr/>
        </p:nvSpPr>
        <p:spPr bwMode="auto">
          <a:xfrm>
            <a:off x="5576888" y="3690938"/>
            <a:ext cx="141288" cy="98425"/>
          </a:xfrm>
          <a:custGeom>
            <a:avLst/>
            <a:gdLst>
              <a:gd name="T0" fmla="*/ 89 w 89"/>
              <a:gd name="T1" fmla="*/ 62 h 62"/>
              <a:gd name="T2" fmla="*/ 0 w 89"/>
              <a:gd name="T3" fmla="*/ 31 h 62"/>
              <a:gd name="T4" fmla="*/ 89 w 89"/>
              <a:gd name="T5" fmla="*/ 0 h 62"/>
              <a:gd name="T6" fmla="*/ 89 w 89"/>
              <a:gd name="T7" fmla="*/ 62 h 62"/>
            </a:gdLst>
            <a:ahLst/>
            <a:cxnLst>
              <a:cxn ang="0">
                <a:pos x="T0" y="T1"/>
              </a:cxn>
              <a:cxn ang="0">
                <a:pos x="T2" y="T3"/>
              </a:cxn>
              <a:cxn ang="0">
                <a:pos x="T4" y="T5"/>
              </a:cxn>
              <a:cxn ang="0">
                <a:pos x="T6" y="T7"/>
              </a:cxn>
            </a:cxnLst>
            <a:rect l="0" t="0" r="r" b="b"/>
            <a:pathLst>
              <a:path w="89" h="62">
                <a:moveTo>
                  <a:pt x="89" y="62"/>
                </a:moveTo>
                <a:lnTo>
                  <a:pt x="0" y="31"/>
                </a:lnTo>
                <a:lnTo>
                  <a:pt x="89" y="0"/>
                </a:lnTo>
                <a:lnTo>
                  <a:pt x="89"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7"/>
          <p:cNvSpPr>
            <a:spLocks/>
          </p:cNvSpPr>
          <p:nvPr/>
        </p:nvSpPr>
        <p:spPr bwMode="auto">
          <a:xfrm>
            <a:off x="6432551" y="3690938"/>
            <a:ext cx="141288" cy="98425"/>
          </a:xfrm>
          <a:custGeom>
            <a:avLst/>
            <a:gdLst>
              <a:gd name="T0" fmla="*/ 0 w 89"/>
              <a:gd name="T1" fmla="*/ 0 h 62"/>
              <a:gd name="T2" fmla="*/ 89 w 89"/>
              <a:gd name="T3" fmla="*/ 31 h 62"/>
              <a:gd name="T4" fmla="*/ 0 w 89"/>
              <a:gd name="T5" fmla="*/ 62 h 62"/>
              <a:gd name="T6" fmla="*/ 0 w 89"/>
              <a:gd name="T7" fmla="*/ 0 h 62"/>
            </a:gdLst>
            <a:ahLst/>
            <a:cxnLst>
              <a:cxn ang="0">
                <a:pos x="T0" y="T1"/>
              </a:cxn>
              <a:cxn ang="0">
                <a:pos x="T2" y="T3"/>
              </a:cxn>
              <a:cxn ang="0">
                <a:pos x="T4" y="T5"/>
              </a:cxn>
              <a:cxn ang="0">
                <a:pos x="T6" y="T7"/>
              </a:cxn>
            </a:cxnLst>
            <a:rect l="0" t="0" r="r" b="b"/>
            <a:pathLst>
              <a:path w="89" h="62">
                <a:moveTo>
                  <a:pt x="0" y="0"/>
                </a:moveTo>
                <a:lnTo>
                  <a:pt x="89" y="31"/>
                </a:lnTo>
                <a:lnTo>
                  <a:pt x="0" y="6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68"/>
          <p:cNvSpPr>
            <a:spLocks noChangeArrowheads="1"/>
          </p:cNvSpPr>
          <p:nvPr/>
        </p:nvSpPr>
        <p:spPr bwMode="auto">
          <a:xfrm>
            <a:off x="5794376" y="3673475"/>
            <a:ext cx="561975" cy="133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69"/>
          <p:cNvSpPr>
            <a:spLocks noChangeArrowheads="1"/>
          </p:cNvSpPr>
          <p:nvPr/>
        </p:nvSpPr>
        <p:spPr bwMode="auto">
          <a:xfrm>
            <a:off x="5799138" y="3675063"/>
            <a:ext cx="904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71" name="Rectangle 70"/>
          <p:cNvSpPr>
            <a:spLocks noChangeArrowheads="1"/>
          </p:cNvSpPr>
          <p:nvPr/>
        </p:nvSpPr>
        <p:spPr bwMode="auto">
          <a:xfrm>
            <a:off x="5832476" y="3675063"/>
            <a:ext cx="57467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TLS Session</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72" name="Rectangle 71"/>
          <p:cNvSpPr>
            <a:spLocks noChangeArrowheads="1"/>
          </p:cNvSpPr>
          <p:nvPr/>
        </p:nvSpPr>
        <p:spPr bwMode="auto">
          <a:xfrm>
            <a:off x="6329363" y="3675063"/>
            <a:ext cx="904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73" name="Line 72"/>
          <p:cNvSpPr>
            <a:spLocks noChangeShapeType="1"/>
          </p:cNvSpPr>
          <p:nvPr/>
        </p:nvSpPr>
        <p:spPr bwMode="auto">
          <a:xfrm>
            <a:off x="3128963" y="3994150"/>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Freeform 73"/>
          <p:cNvSpPr>
            <a:spLocks/>
          </p:cNvSpPr>
          <p:nvPr/>
        </p:nvSpPr>
        <p:spPr bwMode="auto">
          <a:xfrm>
            <a:off x="2998788" y="3946525"/>
            <a:ext cx="141288" cy="96837"/>
          </a:xfrm>
          <a:custGeom>
            <a:avLst/>
            <a:gdLst>
              <a:gd name="T0" fmla="*/ 89 w 89"/>
              <a:gd name="T1" fmla="*/ 61 h 61"/>
              <a:gd name="T2" fmla="*/ 0 w 89"/>
              <a:gd name="T3" fmla="*/ 30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0"/>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Rectangle 74"/>
          <p:cNvSpPr>
            <a:spLocks noChangeArrowheads="1"/>
          </p:cNvSpPr>
          <p:nvPr/>
        </p:nvSpPr>
        <p:spPr bwMode="auto">
          <a:xfrm>
            <a:off x="3379788" y="3929063"/>
            <a:ext cx="234950"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Rectangle 75"/>
          <p:cNvSpPr>
            <a:spLocks noChangeArrowheads="1"/>
          </p:cNvSpPr>
          <p:nvPr/>
        </p:nvSpPr>
        <p:spPr bwMode="auto">
          <a:xfrm>
            <a:off x="3384551" y="3929063"/>
            <a:ext cx="30162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EHLO</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77" name="Line 76"/>
          <p:cNvSpPr>
            <a:spLocks noChangeShapeType="1"/>
          </p:cNvSpPr>
          <p:nvPr/>
        </p:nvSpPr>
        <p:spPr bwMode="auto">
          <a:xfrm>
            <a:off x="2998788" y="4179888"/>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77"/>
          <p:cNvSpPr>
            <a:spLocks/>
          </p:cNvSpPr>
          <p:nvPr/>
        </p:nvSpPr>
        <p:spPr bwMode="auto">
          <a:xfrm>
            <a:off x="3854451" y="4132263"/>
            <a:ext cx="142875" cy="96837"/>
          </a:xfrm>
          <a:custGeom>
            <a:avLst/>
            <a:gdLst>
              <a:gd name="T0" fmla="*/ 0 w 90"/>
              <a:gd name="T1" fmla="*/ 0 h 61"/>
              <a:gd name="T2" fmla="*/ 90 w 90"/>
              <a:gd name="T3" fmla="*/ 30 h 61"/>
              <a:gd name="T4" fmla="*/ 0 w 90"/>
              <a:gd name="T5" fmla="*/ 61 h 61"/>
              <a:gd name="T6" fmla="*/ 0 w 90"/>
              <a:gd name="T7" fmla="*/ 0 h 61"/>
            </a:gdLst>
            <a:ahLst/>
            <a:cxnLst>
              <a:cxn ang="0">
                <a:pos x="T0" y="T1"/>
              </a:cxn>
              <a:cxn ang="0">
                <a:pos x="T2" y="T3"/>
              </a:cxn>
              <a:cxn ang="0">
                <a:pos x="T4" y="T5"/>
              </a:cxn>
              <a:cxn ang="0">
                <a:pos x="T6" y="T7"/>
              </a:cxn>
            </a:cxnLst>
            <a:rect l="0" t="0" r="r" b="b"/>
            <a:pathLst>
              <a:path w="90" h="61">
                <a:moveTo>
                  <a:pt x="0" y="0"/>
                </a:moveTo>
                <a:lnTo>
                  <a:pt x="90"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78"/>
          <p:cNvSpPr>
            <a:spLocks noChangeArrowheads="1"/>
          </p:cNvSpPr>
          <p:nvPr/>
        </p:nvSpPr>
        <p:spPr bwMode="auto">
          <a:xfrm>
            <a:off x="3340101" y="4114800"/>
            <a:ext cx="31432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79"/>
          <p:cNvSpPr>
            <a:spLocks noChangeArrowheads="1"/>
          </p:cNvSpPr>
          <p:nvPr/>
        </p:nvSpPr>
        <p:spPr bwMode="auto">
          <a:xfrm>
            <a:off x="3344863" y="4114800"/>
            <a:ext cx="2524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81" name="Rectangle 80"/>
          <p:cNvSpPr>
            <a:spLocks noChangeArrowheads="1"/>
          </p:cNvSpPr>
          <p:nvPr/>
        </p:nvSpPr>
        <p:spPr bwMode="auto">
          <a:xfrm>
            <a:off x="3532188" y="4114800"/>
            <a:ext cx="1920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82" name="Line 81"/>
          <p:cNvSpPr>
            <a:spLocks noChangeShapeType="1"/>
          </p:cNvSpPr>
          <p:nvPr/>
        </p:nvSpPr>
        <p:spPr bwMode="auto">
          <a:xfrm>
            <a:off x="3143251" y="4556125"/>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82"/>
          <p:cNvSpPr>
            <a:spLocks/>
          </p:cNvSpPr>
          <p:nvPr/>
        </p:nvSpPr>
        <p:spPr bwMode="auto">
          <a:xfrm>
            <a:off x="3013076" y="4508500"/>
            <a:ext cx="141288" cy="95250"/>
          </a:xfrm>
          <a:custGeom>
            <a:avLst/>
            <a:gdLst>
              <a:gd name="T0" fmla="*/ 89 w 89"/>
              <a:gd name="T1" fmla="*/ 60 h 60"/>
              <a:gd name="T2" fmla="*/ 0 w 89"/>
              <a:gd name="T3" fmla="*/ 30 h 60"/>
              <a:gd name="T4" fmla="*/ 89 w 89"/>
              <a:gd name="T5" fmla="*/ 0 h 60"/>
              <a:gd name="T6" fmla="*/ 89 w 89"/>
              <a:gd name="T7" fmla="*/ 60 h 60"/>
            </a:gdLst>
            <a:ahLst/>
            <a:cxnLst>
              <a:cxn ang="0">
                <a:pos x="T0" y="T1"/>
              </a:cxn>
              <a:cxn ang="0">
                <a:pos x="T2" y="T3"/>
              </a:cxn>
              <a:cxn ang="0">
                <a:pos x="T4" y="T5"/>
              </a:cxn>
              <a:cxn ang="0">
                <a:pos x="T6" y="T7"/>
              </a:cxn>
            </a:cxnLst>
            <a:rect l="0" t="0" r="r" b="b"/>
            <a:pathLst>
              <a:path w="89" h="60">
                <a:moveTo>
                  <a:pt x="89" y="60"/>
                </a:moveTo>
                <a:lnTo>
                  <a:pt x="0" y="30"/>
                </a:lnTo>
                <a:lnTo>
                  <a:pt x="89" y="0"/>
                </a:lnTo>
                <a:lnTo>
                  <a:pt x="89"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83"/>
          <p:cNvSpPr>
            <a:spLocks noChangeArrowheads="1"/>
          </p:cNvSpPr>
          <p:nvPr/>
        </p:nvSpPr>
        <p:spPr bwMode="auto">
          <a:xfrm>
            <a:off x="3251201" y="4489450"/>
            <a:ext cx="522288"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Rectangle 84"/>
          <p:cNvSpPr>
            <a:spLocks noChangeArrowheads="1"/>
          </p:cNvSpPr>
          <p:nvPr/>
        </p:nvSpPr>
        <p:spPr bwMode="auto">
          <a:xfrm>
            <a:off x="3255963" y="4491038"/>
            <a:ext cx="5953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MAIL FROM</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86" name="Line 85"/>
          <p:cNvSpPr>
            <a:spLocks noChangeShapeType="1"/>
          </p:cNvSpPr>
          <p:nvPr/>
        </p:nvSpPr>
        <p:spPr bwMode="auto">
          <a:xfrm>
            <a:off x="3013076" y="4706938"/>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86"/>
          <p:cNvSpPr>
            <a:spLocks/>
          </p:cNvSpPr>
          <p:nvPr/>
        </p:nvSpPr>
        <p:spPr bwMode="auto">
          <a:xfrm>
            <a:off x="3868738" y="4657725"/>
            <a:ext cx="142875" cy="96837"/>
          </a:xfrm>
          <a:custGeom>
            <a:avLst/>
            <a:gdLst>
              <a:gd name="T0" fmla="*/ 0 w 90"/>
              <a:gd name="T1" fmla="*/ 0 h 61"/>
              <a:gd name="T2" fmla="*/ 90 w 90"/>
              <a:gd name="T3" fmla="*/ 31 h 61"/>
              <a:gd name="T4" fmla="*/ 0 w 90"/>
              <a:gd name="T5" fmla="*/ 61 h 61"/>
              <a:gd name="T6" fmla="*/ 0 w 90"/>
              <a:gd name="T7" fmla="*/ 0 h 61"/>
            </a:gdLst>
            <a:ahLst/>
            <a:cxnLst>
              <a:cxn ang="0">
                <a:pos x="T0" y="T1"/>
              </a:cxn>
              <a:cxn ang="0">
                <a:pos x="T2" y="T3"/>
              </a:cxn>
              <a:cxn ang="0">
                <a:pos x="T4" y="T5"/>
              </a:cxn>
              <a:cxn ang="0">
                <a:pos x="T6" y="T7"/>
              </a:cxn>
            </a:cxnLst>
            <a:rect l="0" t="0" r="r" b="b"/>
            <a:pathLst>
              <a:path w="90" h="61">
                <a:moveTo>
                  <a:pt x="0" y="0"/>
                </a:moveTo>
                <a:lnTo>
                  <a:pt x="90" y="31"/>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Rectangle 87"/>
          <p:cNvSpPr>
            <a:spLocks noChangeArrowheads="1"/>
          </p:cNvSpPr>
          <p:nvPr/>
        </p:nvSpPr>
        <p:spPr bwMode="auto">
          <a:xfrm>
            <a:off x="3354388" y="4640263"/>
            <a:ext cx="315913"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Rectangle 88"/>
          <p:cNvSpPr>
            <a:spLocks noChangeArrowheads="1"/>
          </p:cNvSpPr>
          <p:nvPr/>
        </p:nvSpPr>
        <p:spPr bwMode="auto">
          <a:xfrm>
            <a:off x="3359151" y="4640263"/>
            <a:ext cx="2524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90" name="Rectangle 89"/>
          <p:cNvSpPr>
            <a:spLocks noChangeArrowheads="1"/>
          </p:cNvSpPr>
          <p:nvPr/>
        </p:nvSpPr>
        <p:spPr bwMode="auto">
          <a:xfrm>
            <a:off x="3546476" y="4640263"/>
            <a:ext cx="1920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91" name="Line 90"/>
          <p:cNvSpPr>
            <a:spLocks noChangeShapeType="1"/>
          </p:cNvSpPr>
          <p:nvPr/>
        </p:nvSpPr>
        <p:spPr bwMode="auto">
          <a:xfrm>
            <a:off x="3143251" y="4962525"/>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Freeform 91"/>
          <p:cNvSpPr>
            <a:spLocks/>
          </p:cNvSpPr>
          <p:nvPr/>
        </p:nvSpPr>
        <p:spPr bwMode="auto">
          <a:xfrm>
            <a:off x="3013076" y="4914900"/>
            <a:ext cx="141288" cy="96837"/>
          </a:xfrm>
          <a:custGeom>
            <a:avLst/>
            <a:gdLst>
              <a:gd name="T0" fmla="*/ 89 w 89"/>
              <a:gd name="T1" fmla="*/ 61 h 61"/>
              <a:gd name="T2" fmla="*/ 0 w 89"/>
              <a:gd name="T3" fmla="*/ 30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0"/>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Rectangle 92"/>
          <p:cNvSpPr>
            <a:spLocks noChangeArrowheads="1"/>
          </p:cNvSpPr>
          <p:nvPr/>
        </p:nvSpPr>
        <p:spPr bwMode="auto">
          <a:xfrm>
            <a:off x="3325813" y="4895850"/>
            <a:ext cx="371475" cy="133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Rectangle 93"/>
          <p:cNvSpPr>
            <a:spLocks noChangeArrowheads="1"/>
          </p:cNvSpPr>
          <p:nvPr/>
        </p:nvSpPr>
        <p:spPr bwMode="auto">
          <a:xfrm>
            <a:off x="3330576" y="4897438"/>
            <a:ext cx="4445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RCPT TO</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95" name="Line 94"/>
          <p:cNvSpPr>
            <a:spLocks noChangeShapeType="1"/>
          </p:cNvSpPr>
          <p:nvPr/>
        </p:nvSpPr>
        <p:spPr bwMode="auto">
          <a:xfrm>
            <a:off x="3013076" y="5113338"/>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Freeform 95"/>
          <p:cNvSpPr>
            <a:spLocks/>
          </p:cNvSpPr>
          <p:nvPr/>
        </p:nvSpPr>
        <p:spPr bwMode="auto">
          <a:xfrm>
            <a:off x="3868738" y="5064125"/>
            <a:ext cx="142875" cy="96837"/>
          </a:xfrm>
          <a:custGeom>
            <a:avLst/>
            <a:gdLst>
              <a:gd name="T0" fmla="*/ 0 w 90"/>
              <a:gd name="T1" fmla="*/ 0 h 61"/>
              <a:gd name="T2" fmla="*/ 90 w 90"/>
              <a:gd name="T3" fmla="*/ 31 h 61"/>
              <a:gd name="T4" fmla="*/ 0 w 90"/>
              <a:gd name="T5" fmla="*/ 61 h 61"/>
              <a:gd name="T6" fmla="*/ 0 w 90"/>
              <a:gd name="T7" fmla="*/ 0 h 61"/>
            </a:gdLst>
            <a:ahLst/>
            <a:cxnLst>
              <a:cxn ang="0">
                <a:pos x="T0" y="T1"/>
              </a:cxn>
              <a:cxn ang="0">
                <a:pos x="T2" y="T3"/>
              </a:cxn>
              <a:cxn ang="0">
                <a:pos x="T4" y="T5"/>
              </a:cxn>
              <a:cxn ang="0">
                <a:pos x="T6" y="T7"/>
              </a:cxn>
            </a:cxnLst>
            <a:rect l="0" t="0" r="r" b="b"/>
            <a:pathLst>
              <a:path w="90" h="61">
                <a:moveTo>
                  <a:pt x="0" y="0"/>
                </a:moveTo>
                <a:lnTo>
                  <a:pt x="90" y="31"/>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Rectangle 96"/>
          <p:cNvSpPr>
            <a:spLocks noChangeArrowheads="1"/>
          </p:cNvSpPr>
          <p:nvPr/>
        </p:nvSpPr>
        <p:spPr bwMode="auto">
          <a:xfrm>
            <a:off x="3354388" y="5046663"/>
            <a:ext cx="315913"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Rectangle 97"/>
          <p:cNvSpPr>
            <a:spLocks noChangeArrowheads="1"/>
          </p:cNvSpPr>
          <p:nvPr/>
        </p:nvSpPr>
        <p:spPr bwMode="auto">
          <a:xfrm>
            <a:off x="3359151" y="5046663"/>
            <a:ext cx="2524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99" name="Rectangle 98"/>
          <p:cNvSpPr>
            <a:spLocks noChangeArrowheads="1"/>
          </p:cNvSpPr>
          <p:nvPr/>
        </p:nvSpPr>
        <p:spPr bwMode="auto">
          <a:xfrm>
            <a:off x="3546476" y="5046663"/>
            <a:ext cx="1920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00" name="Line 99"/>
          <p:cNvSpPr>
            <a:spLocks noChangeShapeType="1"/>
          </p:cNvSpPr>
          <p:nvPr/>
        </p:nvSpPr>
        <p:spPr bwMode="auto">
          <a:xfrm>
            <a:off x="3143251" y="5357813"/>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Freeform 100"/>
          <p:cNvSpPr>
            <a:spLocks/>
          </p:cNvSpPr>
          <p:nvPr/>
        </p:nvSpPr>
        <p:spPr bwMode="auto">
          <a:xfrm>
            <a:off x="3013076" y="5308600"/>
            <a:ext cx="141288" cy="96837"/>
          </a:xfrm>
          <a:custGeom>
            <a:avLst/>
            <a:gdLst>
              <a:gd name="T0" fmla="*/ 89 w 89"/>
              <a:gd name="T1" fmla="*/ 61 h 61"/>
              <a:gd name="T2" fmla="*/ 0 w 89"/>
              <a:gd name="T3" fmla="*/ 31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1"/>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Rectangle 101"/>
          <p:cNvSpPr>
            <a:spLocks noChangeArrowheads="1"/>
          </p:cNvSpPr>
          <p:nvPr/>
        </p:nvSpPr>
        <p:spPr bwMode="auto">
          <a:xfrm>
            <a:off x="3390901" y="5291138"/>
            <a:ext cx="242888"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Rectangle 102"/>
          <p:cNvSpPr>
            <a:spLocks noChangeArrowheads="1"/>
          </p:cNvSpPr>
          <p:nvPr/>
        </p:nvSpPr>
        <p:spPr bwMode="auto">
          <a:xfrm>
            <a:off x="3395663" y="5291138"/>
            <a:ext cx="31273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DATA</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04" name="Line 103"/>
          <p:cNvSpPr>
            <a:spLocks noChangeShapeType="1"/>
          </p:cNvSpPr>
          <p:nvPr/>
        </p:nvSpPr>
        <p:spPr bwMode="auto">
          <a:xfrm>
            <a:off x="3005138" y="5495925"/>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Freeform 104"/>
          <p:cNvSpPr>
            <a:spLocks/>
          </p:cNvSpPr>
          <p:nvPr/>
        </p:nvSpPr>
        <p:spPr bwMode="auto">
          <a:xfrm>
            <a:off x="3862388" y="5446713"/>
            <a:ext cx="141288" cy="96837"/>
          </a:xfrm>
          <a:custGeom>
            <a:avLst/>
            <a:gdLst>
              <a:gd name="T0" fmla="*/ 0 w 89"/>
              <a:gd name="T1" fmla="*/ 0 h 61"/>
              <a:gd name="T2" fmla="*/ 89 w 89"/>
              <a:gd name="T3" fmla="*/ 31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1"/>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Rectangle 105"/>
          <p:cNvSpPr>
            <a:spLocks noChangeArrowheads="1"/>
          </p:cNvSpPr>
          <p:nvPr/>
        </p:nvSpPr>
        <p:spPr bwMode="auto">
          <a:xfrm>
            <a:off x="3348038" y="5429250"/>
            <a:ext cx="31432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Rectangle 106"/>
          <p:cNvSpPr>
            <a:spLocks noChangeArrowheads="1"/>
          </p:cNvSpPr>
          <p:nvPr/>
        </p:nvSpPr>
        <p:spPr bwMode="auto">
          <a:xfrm>
            <a:off x="3352801" y="5430838"/>
            <a:ext cx="25082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08" name="Rectangle 107"/>
          <p:cNvSpPr>
            <a:spLocks noChangeArrowheads="1"/>
          </p:cNvSpPr>
          <p:nvPr/>
        </p:nvSpPr>
        <p:spPr bwMode="auto">
          <a:xfrm>
            <a:off x="3540126" y="5430838"/>
            <a:ext cx="1920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09" name="Line 108"/>
          <p:cNvSpPr>
            <a:spLocks noChangeShapeType="1"/>
          </p:cNvSpPr>
          <p:nvPr/>
        </p:nvSpPr>
        <p:spPr bwMode="auto">
          <a:xfrm>
            <a:off x="5707063" y="5719763"/>
            <a:ext cx="866775"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Freeform 109"/>
          <p:cNvSpPr>
            <a:spLocks/>
          </p:cNvSpPr>
          <p:nvPr/>
        </p:nvSpPr>
        <p:spPr bwMode="auto">
          <a:xfrm>
            <a:off x="5576888" y="5670550"/>
            <a:ext cx="141288" cy="98425"/>
          </a:xfrm>
          <a:custGeom>
            <a:avLst/>
            <a:gdLst>
              <a:gd name="T0" fmla="*/ 89 w 89"/>
              <a:gd name="T1" fmla="*/ 62 h 62"/>
              <a:gd name="T2" fmla="*/ 0 w 89"/>
              <a:gd name="T3" fmla="*/ 31 h 62"/>
              <a:gd name="T4" fmla="*/ 89 w 89"/>
              <a:gd name="T5" fmla="*/ 0 h 62"/>
              <a:gd name="T6" fmla="*/ 89 w 89"/>
              <a:gd name="T7" fmla="*/ 62 h 62"/>
            </a:gdLst>
            <a:ahLst/>
            <a:cxnLst>
              <a:cxn ang="0">
                <a:pos x="T0" y="T1"/>
              </a:cxn>
              <a:cxn ang="0">
                <a:pos x="T2" y="T3"/>
              </a:cxn>
              <a:cxn ang="0">
                <a:pos x="T4" y="T5"/>
              </a:cxn>
              <a:cxn ang="0">
                <a:pos x="T6" y="T7"/>
              </a:cxn>
            </a:cxnLst>
            <a:rect l="0" t="0" r="r" b="b"/>
            <a:pathLst>
              <a:path w="89" h="62">
                <a:moveTo>
                  <a:pt x="89" y="62"/>
                </a:moveTo>
                <a:lnTo>
                  <a:pt x="0" y="31"/>
                </a:lnTo>
                <a:lnTo>
                  <a:pt x="89" y="0"/>
                </a:lnTo>
                <a:lnTo>
                  <a:pt x="89"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Rectangle 110"/>
          <p:cNvSpPr>
            <a:spLocks noChangeArrowheads="1"/>
          </p:cNvSpPr>
          <p:nvPr/>
        </p:nvSpPr>
        <p:spPr bwMode="auto">
          <a:xfrm>
            <a:off x="5965826" y="5653088"/>
            <a:ext cx="220663"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Rectangle 111"/>
          <p:cNvSpPr>
            <a:spLocks noChangeArrowheads="1"/>
          </p:cNvSpPr>
          <p:nvPr/>
        </p:nvSpPr>
        <p:spPr bwMode="auto">
          <a:xfrm>
            <a:off x="5970588" y="5654675"/>
            <a:ext cx="2921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QUIT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13" name="Line 112"/>
          <p:cNvSpPr>
            <a:spLocks noChangeShapeType="1"/>
          </p:cNvSpPr>
          <p:nvPr/>
        </p:nvSpPr>
        <p:spPr bwMode="auto">
          <a:xfrm>
            <a:off x="3135313" y="5843588"/>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Freeform 113"/>
          <p:cNvSpPr>
            <a:spLocks/>
          </p:cNvSpPr>
          <p:nvPr/>
        </p:nvSpPr>
        <p:spPr bwMode="auto">
          <a:xfrm>
            <a:off x="3005138" y="5794375"/>
            <a:ext cx="142875" cy="96837"/>
          </a:xfrm>
          <a:custGeom>
            <a:avLst/>
            <a:gdLst>
              <a:gd name="T0" fmla="*/ 90 w 90"/>
              <a:gd name="T1" fmla="*/ 61 h 61"/>
              <a:gd name="T2" fmla="*/ 0 w 90"/>
              <a:gd name="T3" fmla="*/ 31 h 61"/>
              <a:gd name="T4" fmla="*/ 90 w 90"/>
              <a:gd name="T5" fmla="*/ 0 h 61"/>
              <a:gd name="T6" fmla="*/ 90 w 90"/>
              <a:gd name="T7" fmla="*/ 61 h 61"/>
            </a:gdLst>
            <a:ahLst/>
            <a:cxnLst>
              <a:cxn ang="0">
                <a:pos x="T0" y="T1"/>
              </a:cxn>
              <a:cxn ang="0">
                <a:pos x="T2" y="T3"/>
              </a:cxn>
              <a:cxn ang="0">
                <a:pos x="T4" y="T5"/>
              </a:cxn>
              <a:cxn ang="0">
                <a:pos x="T6" y="T7"/>
              </a:cxn>
            </a:cxnLst>
            <a:rect l="0" t="0" r="r" b="b"/>
            <a:pathLst>
              <a:path w="90" h="61">
                <a:moveTo>
                  <a:pt x="90" y="61"/>
                </a:moveTo>
                <a:lnTo>
                  <a:pt x="0" y="31"/>
                </a:lnTo>
                <a:lnTo>
                  <a:pt x="90" y="0"/>
                </a:lnTo>
                <a:lnTo>
                  <a:pt x="90"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Rectangle 114"/>
          <p:cNvSpPr>
            <a:spLocks noChangeArrowheads="1"/>
          </p:cNvSpPr>
          <p:nvPr/>
        </p:nvSpPr>
        <p:spPr bwMode="auto">
          <a:xfrm>
            <a:off x="3394076" y="5776913"/>
            <a:ext cx="220663"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Rectangle 115"/>
          <p:cNvSpPr>
            <a:spLocks noChangeArrowheads="1"/>
          </p:cNvSpPr>
          <p:nvPr/>
        </p:nvSpPr>
        <p:spPr bwMode="auto">
          <a:xfrm>
            <a:off x="3398838" y="5778500"/>
            <a:ext cx="2921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QUIT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17" name="Line 116"/>
          <p:cNvSpPr>
            <a:spLocks noChangeShapeType="1"/>
          </p:cNvSpPr>
          <p:nvPr/>
        </p:nvSpPr>
        <p:spPr bwMode="auto">
          <a:xfrm>
            <a:off x="5707063" y="3911600"/>
            <a:ext cx="866775"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Freeform 117"/>
          <p:cNvSpPr>
            <a:spLocks/>
          </p:cNvSpPr>
          <p:nvPr/>
        </p:nvSpPr>
        <p:spPr bwMode="auto">
          <a:xfrm>
            <a:off x="5576888" y="3862388"/>
            <a:ext cx="141288" cy="96837"/>
          </a:xfrm>
          <a:custGeom>
            <a:avLst/>
            <a:gdLst>
              <a:gd name="T0" fmla="*/ 89 w 89"/>
              <a:gd name="T1" fmla="*/ 61 h 61"/>
              <a:gd name="T2" fmla="*/ 0 w 89"/>
              <a:gd name="T3" fmla="*/ 31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1"/>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Rectangle 118"/>
          <p:cNvSpPr>
            <a:spLocks noChangeArrowheads="1"/>
          </p:cNvSpPr>
          <p:nvPr/>
        </p:nvSpPr>
        <p:spPr bwMode="auto">
          <a:xfrm>
            <a:off x="5838826" y="3844925"/>
            <a:ext cx="47307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Rectangle 119"/>
          <p:cNvSpPr>
            <a:spLocks noChangeArrowheads="1"/>
          </p:cNvSpPr>
          <p:nvPr/>
        </p:nvSpPr>
        <p:spPr bwMode="auto">
          <a:xfrm>
            <a:off x="5824538" y="3841750"/>
            <a:ext cx="5445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FF0000"/>
                </a:solidFill>
                <a:effectLst/>
                <a:latin typeface="Calibri" panose="020F0502020204030204" pitchFamily="34" charset="0"/>
              </a:rPr>
              <a:t>XPROXYTO</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125" name="Line 124"/>
          <p:cNvSpPr>
            <a:spLocks noChangeShapeType="1"/>
          </p:cNvSpPr>
          <p:nvPr/>
        </p:nvSpPr>
        <p:spPr bwMode="auto">
          <a:xfrm>
            <a:off x="5707063" y="4419600"/>
            <a:ext cx="866775"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 name="Freeform 125"/>
          <p:cNvSpPr>
            <a:spLocks/>
          </p:cNvSpPr>
          <p:nvPr/>
        </p:nvSpPr>
        <p:spPr bwMode="auto">
          <a:xfrm>
            <a:off x="5576888" y="4371975"/>
            <a:ext cx="141288" cy="96837"/>
          </a:xfrm>
          <a:custGeom>
            <a:avLst/>
            <a:gdLst>
              <a:gd name="T0" fmla="*/ 89 w 89"/>
              <a:gd name="T1" fmla="*/ 61 h 61"/>
              <a:gd name="T2" fmla="*/ 0 w 89"/>
              <a:gd name="T3" fmla="*/ 30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0"/>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Rectangle 126"/>
          <p:cNvSpPr>
            <a:spLocks noChangeArrowheads="1"/>
          </p:cNvSpPr>
          <p:nvPr/>
        </p:nvSpPr>
        <p:spPr bwMode="auto">
          <a:xfrm>
            <a:off x="5815013" y="4354513"/>
            <a:ext cx="520700"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Rectangle 127"/>
          <p:cNvSpPr>
            <a:spLocks noChangeArrowheads="1"/>
          </p:cNvSpPr>
          <p:nvPr/>
        </p:nvSpPr>
        <p:spPr bwMode="auto">
          <a:xfrm>
            <a:off x="5819776" y="4354513"/>
            <a:ext cx="5953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MAIL FROM</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29" name="Line 128"/>
          <p:cNvSpPr>
            <a:spLocks noChangeShapeType="1"/>
          </p:cNvSpPr>
          <p:nvPr/>
        </p:nvSpPr>
        <p:spPr bwMode="auto">
          <a:xfrm>
            <a:off x="5576888" y="4759325"/>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 name="Freeform 129"/>
          <p:cNvSpPr>
            <a:spLocks/>
          </p:cNvSpPr>
          <p:nvPr/>
        </p:nvSpPr>
        <p:spPr bwMode="auto">
          <a:xfrm>
            <a:off x="6432551" y="4710113"/>
            <a:ext cx="141288" cy="96837"/>
          </a:xfrm>
          <a:custGeom>
            <a:avLst/>
            <a:gdLst>
              <a:gd name="T0" fmla="*/ 0 w 89"/>
              <a:gd name="T1" fmla="*/ 0 h 61"/>
              <a:gd name="T2" fmla="*/ 89 w 89"/>
              <a:gd name="T3" fmla="*/ 31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1"/>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Rectangle 130"/>
          <p:cNvSpPr>
            <a:spLocks noChangeArrowheads="1"/>
          </p:cNvSpPr>
          <p:nvPr/>
        </p:nvSpPr>
        <p:spPr bwMode="auto">
          <a:xfrm>
            <a:off x="5918201" y="4692650"/>
            <a:ext cx="314325" cy="133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Rectangle 131"/>
          <p:cNvSpPr>
            <a:spLocks noChangeArrowheads="1"/>
          </p:cNvSpPr>
          <p:nvPr/>
        </p:nvSpPr>
        <p:spPr bwMode="auto">
          <a:xfrm>
            <a:off x="5922963" y="4694238"/>
            <a:ext cx="2524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33" name="Rectangle 132"/>
          <p:cNvSpPr>
            <a:spLocks noChangeArrowheads="1"/>
          </p:cNvSpPr>
          <p:nvPr/>
        </p:nvSpPr>
        <p:spPr bwMode="auto">
          <a:xfrm>
            <a:off x="6110288" y="4694238"/>
            <a:ext cx="1920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34" name="Line 133"/>
          <p:cNvSpPr>
            <a:spLocks noChangeShapeType="1"/>
          </p:cNvSpPr>
          <p:nvPr/>
        </p:nvSpPr>
        <p:spPr bwMode="auto">
          <a:xfrm>
            <a:off x="5707063" y="4908550"/>
            <a:ext cx="866775"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Freeform 134"/>
          <p:cNvSpPr>
            <a:spLocks/>
          </p:cNvSpPr>
          <p:nvPr/>
        </p:nvSpPr>
        <p:spPr bwMode="auto">
          <a:xfrm>
            <a:off x="5576888" y="4860925"/>
            <a:ext cx="141288" cy="96837"/>
          </a:xfrm>
          <a:custGeom>
            <a:avLst/>
            <a:gdLst>
              <a:gd name="T0" fmla="*/ 89 w 89"/>
              <a:gd name="T1" fmla="*/ 61 h 61"/>
              <a:gd name="T2" fmla="*/ 0 w 89"/>
              <a:gd name="T3" fmla="*/ 30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0"/>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Rectangle 135"/>
          <p:cNvSpPr>
            <a:spLocks noChangeArrowheads="1"/>
          </p:cNvSpPr>
          <p:nvPr/>
        </p:nvSpPr>
        <p:spPr bwMode="auto">
          <a:xfrm>
            <a:off x="5889626" y="4843463"/>
            <a:ext cx="37147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Rectangle 136"/>
          <p:cNvSpPr>
            <a:spLocks noChangeArrowheads="1"/>
          </p:cNvSpPr>
          <p:nvPr/>
        </p:nvSpPr>
        <p:spPr bwMode="auto">
          <a:xfrm>
            <a:off x="5894388" y="4843463"/>
            <a:ext cx="4445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RCPT TO</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38" name="Line 137"/>
          <p:cNvSpPr>
            <a:spLocks noChangeShapeType="1"/>
          </p:cNvSpPr>
          <p:nvPr/>
        </p:nvSpPr>
        <p:spPr bwMode="auto">
          <a:xfrm>
            <a:off x="5576888" y="5154613"/>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 name="Freeform 138"/>
          <p:cNvSpPr>
            <a:spLocks/>
          </p:cNvSpPr>
          <p:nvPr/>
        </p:nvSpPr>
        <p:spPr bwMode="auto">
          <a:xfrm>
            <a:off x="6432551" y="5105400"/>
            <a:ext cx="141288" cy="96837"/>
          </a:xfrm>
          <a:custGeom>
            <a:avLst/>
            <a:gdLst>
              <a:gd name="T0" fmla="*/ 0 w 89"/>
              <a:gd name="T1" fmla="*/ 0 h 61"/>
              <a:gd name="T2" fmla="*/ 89 w 89"/>
              <a:gd name="T3" fmla="*/ 31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1"/>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Rectangle 139"/>
          <p:cNvSpPr>
            <a:spLocks noChangeArrowheads="1"/>
          </p:cNvSpPr>
          <p:nvPr/>
        </p:nvSpPr>
        <p:spPr bwMode="auto">
          <a:xfrm>
            <a:off x="5918201" y="5087938"/>
            <a:ext cx="31432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Rectangle 140"/>
          <p:cNvSpPr>
            <a:spLocks noChangeArrowheads="1"/>
          </p:cNvSpPr>
          <p:nvPr/>
        </p:nvSpPr>
        <p:spPr bwMode="auto">
          <a:xfrm>
            <a:off x="5922963" y="5087938"/>
            <a:ext cx="2524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42" name="Rectangle 141"/>
          <p:cNvSpPr>
            <a:spLocks noChangeArrowheads="1"/>
          </p:cNvSpPr>
          <p:nvPr/>
        </p:nvSpPr>
        <p:spPr bwMode="auto">
          <a:xfrm>
            <a:off x="6110288" y="5087938"/>
            <a:ext cx="1920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43" name="Line 142"/>
          <p:cNvSpPr>
            <a:spLocks noChangeShapeType="1"/>
          </p:cNvSpPr>
          <p:nvPr/>
        </p:nvSpPr>
        <p:spPr bwMode="auto">
          <a:xfrm>
            <a:off x="5707063" y="5303838"/>
            <a:ext cx="866775"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 name="Freeform 143"/>
          <p:cNvSpPr>
            <a:spLocks/>
          </p:cNvSpPr>
          <p:nvPr/>
        </p:nvSpPr>
        <p:spPr bwMode="auto">
          <a:xfrm>
            <a:off x="5576888" y="5256213"/>
            <a:ext cx="141288" cy="96837"/>
          </a:xfrm>
          <a:custGeom>
            <a:avLst/>
            <a:gdLst>
              <a:gd name="T0" fmla="*/ 89 w 89"/>
              <a:gd name="T1" fmla="*/ 61 h 61"/>
              <a:gd name="T2" fmla="*/ 0 w 89"/>
              <a:gd name="T3" fmla="*/ 30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0"/>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Rectangle 144"/>
          <p:cNvSpPr>
            <a:spLocks noChangeArrowheads="1"/>
          </p:cNvSpPr>
          <p:nvPr/>
        </p:nvSpPr>
        <p:spPr bwMode="auto">
          <a:xfrm>
            <a:off x="5954713" y="5237163"/>
            <a:ext cx="242888" cy="133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Rectangle 145"/>
          <p:cNvSpPr>
            <a:spLocks noChangeArrowheads="1"/>
          </p:cNvSpPr>
          <p:nvPr/>
        </p:nvSpPr>
        <p:spPr bwMode="auto">
          <a:xfrm>
            <a:off x="5959476" y="5238750"/>
            <a:ext cx="31115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DATA</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47" name="Line 146"/>
          <p:cNvSpPr>
            <a:spLocks noChangeShapeType="1"/>
          </p:cNvSpPr>
          <p:nvPr/>
        </p:nvSpPr>
        <p:spPr bwMode="auto">
          <a:xfrm>
            <a:off x="5568951" y="5572125"/>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Freeform 147"/>
          <p:cNvSpPr>
            <a:spLocks/>
          </p:cNvSpPr>
          <p:nvPr/>
        </p:nvSpPr>
        <p:spPr bwMode="auto">
          <a:xfrm>
            <a:off x="6426201" y="5524500"/>
            <a:ext cx="141288" cy="96837"/>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Rectangle 148"/>
          <p:cNvSpPr>
            <a:spLocks noChangeArrowheads="1"/>
          </p:cNvSpPr>
          <p:nvPr/>
        </p:nvSpPr>
        <p:spPr bwMode="auto">
          <a:xfrm>
            <a:off x="5910263" y="5505450"/>
            <a:ext cx="315913" cy="133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Rectangle 149"/>
          <p:cNvSpPr>
            <a:spLocks noChangeArrowheads="1"/>
          </p:cNvSpPr>
          <p:nvPr/>
        </p:nvSpPr>
        <p:spPr bwMode="auto">
          <a:xfrm>
            <a:off x="5915026" y="5507038"/>
            <a:ext cx="2524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51" name="Rectangle 150"/>
          <p:cNvSpPr>
            <a:spLocks noChangeArrowheads="1"/>
          </p:cNvSpPr>
          <p:nvPr/>
        </p:nvSpPr>
        <p:spPr bwMode="auto">
          <a:xfrm>
            <a:off x="6103938" y="5507038"/>
            <a:ext cx="1905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52" name="Rectangle 7"/>
          <p:cNvSpPr>
            <a:spLocks noChangeArrowheads="1"/>
          </p:cNvSpPr>
          <p:nvPr/>
        </p:nvSpPr>
        <p:spPr bwMode="auto">
          <a:xfrm>
            <a:off x="1874026" y="3698000"/>
            <a:ext cx="67608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anose="020F0502020204030204" pitchFamily="34" charset="0"/>
              </a:rPr>
              <a:t>Internet</a:t>
            </a:r>
            <a:endParaRPr kumimoji="0" lang="en-US" sz="2400" b="0" i="0" u="none" strike="noStrike" cap="none" normalizeH="0" baseline="0" dirty="0" smtClean="0">
              <a:ln>
                <a:noFill/>
              </a:ln>
              <a:solidFill>
                <a:schemeClr val="tx1"/>
              </a:solidFill>
              <a:effectLst/>
              <a:latin typeface="Arial" panose="020B0604020202020204" pitchFamily="34" charset="0"/>
            </a:endParaRPr>
          </a:p>
        </p:txBody>
      </p:sp>
      <p:sp>
        <p:nvSpPr>
          <p:cNvPr id="153" name="Rectangle 10"/>
          <p:cNvSpPr>
            <a:spLocks noChangeArrowheads="1"/>
          </p:cNvSpPr>
          <p:nvPr/>
        </p:nvSpPr>
        <p:spPr bwMode="auto">
          <a:xfrm>
            <a:off x="4326166" y="3580492"/>
            <a:ext cx="80849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anose="020F0502020204030204" pitchFamily="34" charset="0"/>
              </a:rPr>
              <a:t>Frontend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anose="020F0502020204030204" pitchFamily="34" charset="0"/>
              </a:rPr>
              <a:t>Transport</a:t>
            </a:r>
            <a:endParaRPr kumimoji="0" lang="en-US" sz="2400" b="0" i="0" u="none" strike="noStrike" cap="none" normalizeH="0" baseline="0" dirty="0" smtClean="0">
              <a:ln>
                <a:noFill/>
              </a:ln>
              <a:solidFill>
                <a:schemeClr val="tx1"/>
              </a:solidFill>
              <a:effectLst/>
              <a:latin typeface="Arial" panose="020B0604020202020204" pitchFamily="34" charset="0"/>
            </a:endParaRPr>
          </a:p>
        </p:txBody>
      </p:sp>
      <p:sp>
        <p:nvSpPr>
          <p:cNvPr id="154" name="Rectangle 13"/>
          <p:cNvSpPr>
            <a:spLocks noChangeArrowheads="1"/>
          </p:cNvSpPr>
          <p:nvPr/>
        </p:nvSpPr>
        <p:spPr bwMode="auto">
          <a:xfrm>
            <a:off x="7038069" y="3724274"/>
            <a:ext cx="7973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anose="020F0502020204030204" pitchFamily="34" charset="0"/>
              </a:rPr>
              <a:t>Transport</a:t>
            </a:r>
            <a:endParaRPr kumimoji="0" lang="en-US" sz="2400" b="0" i="0" u="none" strike="noStrike" cap="none" normalizeH="0" baseline="0" dirty="0" smtClean="0">
              <a:ln>
                <a:noFill/>
              </a:ln>
              <a:solidFill>
                <a:schemeClr val="tx1"/>
              </a:solidFill>
              <a:effectLst/>
              <a:latin typeface="Arial" panose="020B0604020202020204" pitchFamily="34" charset="0"/>
            </a:endParaRPr>
          </a:p>
        </p:txBody>
      </p:sp>
      <p:sp>
        <p:nvSpPr>
          <p:cNvPr id="155" name="Rectangle 154"/>
          <p:cNvSpPr>
            <a:spLocks noChangeArrowheads="1"/>
          </p:cNvSpPr>
          <p:nvPr/>
        </p:nvSpPr>
        <p:spPr bwMode="auto">
          <a:xfrm>
            <a:off x="9569649" y="3580492"/>
            <a:ext cx="79739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anose="020F0502020204030204" pitchFamily="34" charset="0"/>
              </a:rPr>
              <a:t>Mailbox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anose="020F0502020204030204" pitchFamily="34" charset="0"/>
              </a:rPr>
              <a:t>Transport</a:t>
            </a:r>
            <a:endParaRPr kumimoji="0" lang="en-US" sz="2400" b="0" i="0" u="none" strike="noStrike" cap="none" normalizeH="0" baseline="0" dirty="0" smtClean="0">
              <a:ln>
                <a:noFill/>
              </a:ln>
              <a:solidFill>
                <a:schemeClr val="tx1"/>
              </a:solidFill>
              <a:effectLst/>
              <a:latin typeface="Arial" panose="020B0604020202020204" pitchFamily="34" charset="0"/>
            </a:endParaRPr>
          </a:p>
        </p:txBody>
      </p:sp>
      <p:sp>
        <p:nvSpPr>
          <p:cNvPr id="156" name="Line 17"/>
          <p:cNvSpPr>
            <a:spLocks noChangeShapeType="1"/>
          </p:cNvSpPr>
          <p:nvPr/>
        </p:nvSpPr>
        <p:spPr bwMode="auto">
          <a:xfrm>
            <a:off x="8277226" y="2006759"/>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 name="Freeform 156"/>
          <p:cNvSpPr>
            <a:spLocks/>
          </p:cNvSpPr>
          <p:nvPr/>
        </p:nvSpPr>
        <p:spPr bwMode="auto">
          <a:xfrm>
            <a:off x="8147051" y="1957546"/>
            <a:ext cx="142875" cy="96837"/>
          </a:xfrm>
          <a:custGeom>
            <a:avLst/>
            <a:gdLst>
              <a:gd name="T0" fmla="*/ 90 w 90"/>
              <a:gd name="T1" fmla="*/ 61 h 61"/>
              <a:gd name="T2" fmla="*/ 0 w 90"/>
              <a:gd name="T3" fmla="*/ 31 h 61"/>
              <a:gd name="T4" fmla="*/ 90 w 90"/>
              <a:gd name="T5" fmla="*/ 0 h 61"/>
              <a:gd name="T6" fmla="*/ 90 w 90"/>
              <a:gd name="T7" fmla="*/ 61 h 61"/>
            </a:gdLst>
            <a:ahLst/>
            <a:cxnLst>
              <a:cxn ang="0">
                <a:pos x="T0" y="T1"/>
              </a:cxn>
              <a:cxn ang="0">
                <a:pos x="T2" y="T3"/>
              </a:cxn>
              <a:cxn ang="0">
                <a:pos x="T4" y="T5"/>
              </a:cxn>
              <a:cxn ang="0">
                <a:pos x="T6" y="T7"/>
              </a:cxn>
            </a:cxnLst>
            <a:rect l="0" t="0" r="r" b="b"/>
            <a:pathLst>
              <a:path w="90" h="61">
                <a:moveTo>
                  <a:pt x="90" y="61"/>
                </a:moveTo>
                <a:lnTo>
                  <a:pt x="0" y="31"/>
                </a:lnTo>
                <a:lnTo>
                  <a:pt x="90" y="0"/>
                </a:lnTo>
                <a:lnTo>
                  <a:pt x="90"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Rectangle 157"/>
          <p:cNvSpPr>
            <a:spLocks noChangeArrowheads="1"/>
          </p:cNvSpPr>
          <p:nvPr/>
        </p:nvSpPr>
        <p:spPr bwMode="auto">
          <a:xfrm>
            <a:off x="8528051" y="1940084"/>
            <a:ext cx="236538"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Rectangle 158"/>
          <p:cNvSpPr>
            <a:spLocks noChangeArrowheads="1"/>
          </p:cNvSpPr>
          <p:nvPr/>
        </p:nvSpPr>
        <p:spPr bwMode="auto">
          <a:xfrm>
            <a:off x="8532813" y="1941671"/>
            <a:ext cx="3032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EHLO</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60" name="Line 21"/>
          <p:cNvSpPr>
            <a:spLocks noChangeShapeType="1"/>
          </p:cNvSpPr>
          <p:nvPr/>
        </p:nvSpPr>
        <p:spPr bwMode="auto">
          <a:xfrm>
            <a:off x="8147051" y="2190909"/>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Freeform 160"/>
          <p:cNvSpPr>
            <a:spLocks/>
          </p:cNvSpPr>
          <p:nvPr/>
        </p:nvSpPr>
        <p:spPr bwMode="auto">
          <a:xfrm>
            <a:off x="9002713" y="2143284"/>
            <a:ext cx="142875" cy="96837"/>
          </a:xfrm>
          <a:custGeom>
            <a:avLst/>
            <a:gdLst>
              <a:gd name="T0" fmla="*/ 0 w 90"/>
              <a:gd name="T1" fmla="*/ 0 h 61"/>
              <a:gd name="T2" fmla="*/ 90 w 90"/>
              <a:gd name="T3" fmla="*/ 30 h 61"/>
              <a:gd name="T4" fmla="*/ 0 w 90"/>
              <a:gd name="T5" fmla="*/ 61 h 61"/>
              <a:gd name="T6" fmla="*/ 0 w 90"/>
              <a:gd name="T7" fmla="*/ 0 h 61"/>
            </a:gdLst>
            <a:ahLst/>
            <a:cxnLst>
              <a:cxn ang="0">
                <a:pos x="T0" y="T1"/>
              </a:cxn>
              <a:cxn ang="0">
                <a:pos x="T2" y="T3"/>
              </a:cxn>
              <a:cxn ang="0">
                <a:pos x="T4" y="T5"/>
              </a:cxn>
              <a:cxn ang="0">
                <a:pos x="T6" y="T7"/>
              </a:cxn>
            </a:cxnLst>
            <a:rect l="0" t="0" r="r" b="b"/>
            <a:pathLst>
              <a:path w="90" h="61">
                <a:moveTo>
                  <a:pt x="0" y="0"/>
                </a:moveTo>
                <a:lnTo>
                  <a:pt x="90"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Rectangle 161"/>
          <p:cNvSpPr>
            <a:spLocks noChangeArrowheads="1"/>
          </p:cNvSpPr>
          <p:nvPr/>
        </p:nvSpPr>
        <p:spPr bwMode="auto">
          <a:xfrm>
            <a:off x="8489951" y="2125821"/>
            <a:ext cx="31432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Rectangle 162"/>
          <p:cNvSpPr>
            <a:spLocks noChangeArrowheads="1"/>
          </p:cNvSpPr>
          <p:nvPr/>
        </p:nvSpPr>
        <p:spPr bwMode="auto">
          <a:xfrm>
            <a:off x="8493126" y="2128996"/>
            <a:ext cx="252413"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64" name="Rectangle 163"/>
          <p:cNvSpPr>
            <a:spLocks noChangeArrowheads="1"/>
          </p:cNvSpPr>
          <p:nvPr/>
        </p:nvSpPr>
        <p:spPr bwMode="auto">
          <a:xfrm>
            <a:off x="8682038" y="2128996"/>
            <a:ext cx="190500"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65" name="Line 26"/>
          <p:cNvSpPr>
            <a:spLocks noChangeShapeType="1"/>
          </p:cNvSpPr>
          <p:nvPr/>
        </p:nvSpPr>
        <p:spPr bwMode="auto">
          <a:xfrm>
            <a:off x="8277226" y="2563266"/>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 name="Freeform 165"/>
          <p:cNvSpPr>
            <a:spLocks/>
          </p:cNvSpPr>
          <p:nvPr/>
        </p:nvSpPr>
        <p:spPr bwMode="auto">
          <a:xfrm>
            <a:off x="8147051" y="2515641"/>
            <a:ext cx="142875" cy="96837"/>
          </a:xfrm>
          <a:custGeom>
            <a:avLst/>
            <a:gdLst>
              <a:gd name="T0" fmla="*/ 90 w 90"/>
              <a:gd name="T1" fmla="*/ 61 h 61"/>
              <a:gd name="T2" fmla="*/ 0 w 90"/>
              <a:gd name="T3" fmla="*/ 30 h 61"/>
              <a:gd name="T4" fmla="*/ 90 w 90"/>
              <a:gd name="T5" fmla="*/ 0 h 61"/>
              <a:gd name="T6" fmla="*/ 90 w 90"/>
              <a:gd name="T7" fmla="*/ 61 h 61"/>
            </a:gdLst>
            <a:ahLst/>
            <a:cxnLst>
              <a:cxn ang="0">
                <a:pos x="T0" y="T1"/>
              </a:cxn>
              <a:cxn ang="0">
                <a:pos x="T2" y="T3"/>
              </a:cxn>
              <a:cxn ang="0">
                <a:pos x="T4" y="T5"/>
              </a:cxn>
              <a:cxn ang="0">
                <a:pos x="T6" y="T7"/>
              </a:cxn>
            </a:cxnLst>
            <a:rect l="0" t="0" r="r" b="b"/>
            <a:pathLst>
              <a:path w="90" h="61">
                <a:moveTo>
                  <a:pt x="90" y="61"/>
                </a:moveTo>
                <a:lnTo>
                  <a:pt x="0" y="30"/>
                </a:lnTo>
                <a:lnTo>
                  <a:pt x="90" y="0"/>
                </a:lnTo>
                <a:lnTo>
                  <a:pt x="90"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Rectangle 166"/>
          <p:cNvSpPr>
            <a:spLocks noChangeArrowheads="1"/>
          </p:cNvSpPr>
          <p:nvPr/>
        </p:nvSpPr>
        <p:spPr bwMode="auto">
          <a:xfrm>
            <a:off x="8385176" y="2498179"/>
            <a:ext cx="522288"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Rectangle 167"/>
          <p:cNvSpPr>
            <a:spLocks noChangeArrowheads="1"/>
          </p:cNvSpPr>
          <p:nvPr/>
        </p:nvSpPr>
        <p:spPr bwMode="auto">
          <a:xfrm>
            <a:off x="8389938" y="2498179"/>
            <a:ext cx="5953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MAIL FROM</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69" name="Line 30"/>
          <p:cNvSpPr>
            <a:spLocks noChangeShapeType="1"/>
          </p:cNvSpPr>
          <p:nvPr/>
        </p:nvSpPr>
        <p:spPr bwMode="auto">
          <a:xfrm>
            <a:off x="8147051" y="2749004"/>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 name="Freeform 169"/>
          <p:cNvSpPr>
            <a:spLocks/>
          </p:cNvSpPr>
          <p:nvPr/>
        </p:nvSpPr>
        <p:spPr bwMode="auto">
          <a:xfrm>
            <a:off x="9002713" y="2701379"/>
            <a:ext cx="142875" cy="96837"/>
          </a:xfrm>
          <a:custGeom>
            <a:avLst/>
            <a:gdLst>
              <a:gd name="T0" fmla="*/ 0 w 90"/>
              <a:gd name="T1" fmla="*/ 0 h 61"/>
              <a:gd name="T2" fmla="*/ 90 w 90"/>
              <a:gd name="T3" fmla="*/ 30 h 61"/>
              <a:gd name="T4" fmla="*/ 0 w 90"/>
              <a:gd name="T5" fmla="*/ 61 h 61"/>
              <a:gd name="T6" fmla="*/ 0 w 90"/>
              <a:gd name="T7" fmla="*/ 0 h 61"/>
            </a:gdLst>
            <a:ahLst/>
            <a:cxnLst>
              <a:cxn ang="0">
                <a:pos x="T0" y="T1"/>
              </a:cxn>
              <a:cxn ang="0">
                <a:pos x="T2" y="T3"/>
              </a:cxn>
              <a:cxn ang="0">
                <a:pos x="T4" y="T5"/>
              </a:cxn>
              <a:cxn ang="0">
                <a:pos x="T6" y="T7"/>
              </a:cxn>
            </a:cxnLst>
            <a:rect l="0" t="0" r="r" b="b"/>
            <a:pathLst>
              <a:path w="90" h="61">
                <a:moveTo>
                  <a:pt x="0" y="0"/>
                </a:moveTo>
                <a:lnTo>
                  <a:pt x="90"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Rectangle 170"/>
          <p:cNvSpPr>
            <a:spLocks noChangeArrowheads="1"/>
          </p:cNvSpPr>
          <p:nvPr/>
        </p:nvSpPr>
        <p:spPr bwMode="auto">
          <a:xfrm>
            <a:off x="8489951" y="2683916"/>
            <a:ext cx="31432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Rectangle 171"/>
          <p:cNvSpPr>
            <a:spLocks noChangeArrowheads="1"/>
          </p:cNvSpPr>
          <p:nvPr/>
        </p:nvSpPr>
        <p:spPr bwMode="auto">
          <a:xfrm>
            <a:off x="8493126" y="2683916"/>
            <a:ext cx="2524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73" name="Rectangle 172"/>
          <p:cNvSpPr>
            <a:spLocks noChangeArrowheads="1"/>
          </p:cNvSpPr>
          <p:nvPr/>
        </p:nvSpPr>
        <p:spPr bwMode="auto">
          <a:xfrm>
            <a:off x="8682038" y="2683916"/>
            <a:ext cx="1905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74" name="Line 35"/>
          <p:cNvSpPr>
            <a:spLocks noChangeShapeType="1"/>
          </p:cNvSpPr>
          <p:nvPr/>
        </p:nvSpPr>
        <p:spPr bwMode="auto">
          <a:xfrm>
            <a:off x="8277226" y="2934741"/>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 name="Freeform 174"/>
          <p:cNvSpPr>
            <a:spLocks/>
          </p:cNvSpPr>
          <p:nvPr/>
        </p:nvSpPr>
        <p:spPr bwMode="auto">
          <a:xfrm>
            <a:off x="8147051" y="2887116"/>
            <a:ext cx="142875" cy="96837"/>
          </a:xfrm>
          <a:custGeom>
            <a:avLst/>
            <a:gdLst>
              <a:gd name="T0" fmla="*/ 90 w 90"/>
              <a:gd name="T1" fmla="*/ 61 h 61"/>
              <a:gd name="T2" fmla="*/ 0 w 90"/>
              <a:gd name="T3" fmla="*/ 30 h 61"/>
              <a:gd name="T4" fmla="*/ 90 w 90"/>
              <a:gd name="T5" fmla="*/ 0 h 61"/>
              <a:gd name="T6" fmla="*/ 90 w 90"/>
              <a:gd name="T7" fmla="*/ 61 h 61"/>
            </a:gdLst>
            <a:ahLst/>
            <a:cxnLst>
              <a:cxn ang="0">
                <a:pos x="T0" y="T1"/>
              </a:cxn>
              <a:cxn ang="0">
                <a:pos x="T2" y="T3"/>
              </a:cxn>
              <a:cxn ang="0">
                <a:pos x="T4" y="T5"/>
              </a:cxn>
              <a:cxn ang="0">
                <a:pos x="T6" y="T7"/>
              </a:cxn>
            </a:cxnLst>
            <a:rect l="0" t="0" r="r" b="b"/>
            <a:pathLst>
              <a:path w="90" h="61">
                <a:moveTo>
                  <a:pt x="90" y="61"/>
                </a:moveTo>
                <a:lnTo>
                  <a:pt x="0" y="30"/>
                </a:lnTo>
                <a:lnTo>
                  <a:pt x="90" y="0"/>
                </a:lnTo>
                <a:lnTo>
                  <a:pt x="90"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Rectangle 175"/>
          <p:cNvSpPr>
            <a:spLocks noChangeArrowheads="1"/>
          </p:cNvSpPr>
          <p:nvPr/>
        </p:nvSpPr>
        <p:spPr bwMode="auto">
          <a:xfrm>
            <a:off x="8461376" y="2869654"/>
            <a:ext cx="37147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Rectangle 176"/>
          <p:cNvSpPr>
            <a:spLocks noChangeArrowheads="1"/>
          </p:cNvSpPr>
          <p:nvPr/>
        </p:nvSpPr>
        <p:spPr bwMode="auto">
          <a:xfrm>
            <a:off x="8466138" y="2869654"/>
            <a:ext cx="4429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RCPT TO</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78" name="Line 39"/>
          <p:cNvSpPr>
            <a:spLocks noChangeShapeType="1"/>
          </p:cNvSpPr>
          <p:nvPr/>
        </p:nvSpPr>
        <p:spPr bwMode="auto">
          <a:xfrm>
            <a:off x="8147051" y="3120479"/>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 name="Freeform 178"/>
          <p:cNvSpPr>
            <a:spLocks/>
          </p:cNvSpPr>
          <p:nvPr/>
        </p:nvSpPr>
        <p:spPr bwMode="auto">
          <a:xfrm>
            <a:off x="9002713" y="3072854"/>
            <a:ext cx="142875" cy="96837"/>
          </a:xfrm>
          <a:custGeom>
            <a:avLst/>
            <a:gdLst>
              <a:gd name="T0" fmla="*/ 0 w 90"/>
              <a:gd name="T1" fmla="*/ 0 h 61"/>
              <a:gd name="T2" fmla="*/ 90 w 90"/>
              <a:gd name="T3" fmla="*/ 30 h 61"/>
              <a:gd name="T4" fmla="*/ 0 w 90"/>
              <a:gd name="T5" fmla="*/ 61 h 61"/>
              <a:gd name="T6" fmla="*/ 0 w 90"/>
              <a:gd name="T7" fmla="*/ 0 h 61"/>
            </a:gdLst>
            <a:ahLst/>
            <a:cxnLst>
              <a:cxn ang="0">
                <a:pos x="T0" y="T1"/>
              </a:cxn>
              <a:cxn ang="0">
                <a:pos x="T2" y="T3"/>
              </a:cxn>
              <a:cxn ang="0">
                <a:pos x="T4" y="T5"/>
              </a:cxn>
              <a:cxn ang="0">
                <a:pos x="T6" y="T7"/>
              </a:cxn>
            </a:cxnLst>
            <a:rect l="0" t="0" r="r" b="b"/>
            <a:pathLst>
              <a:path w="90" h="61">
                <a:moveTo>
                  <a:pt x="0" y="0"/>
                </a:moveTo>
                <a:lnTo>
                  <a:pt x="90"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Rectangle 179"/>
          <p:cNvSpPr>
            <a:spLocks noChangeArrowheads="1"/>
          </p:cNvSpPr>
          <p:nvPr/>
        </p:nvSpPr>
        <p:spPr bwMode="auto">
          <a:xfrm>
            <a:off x="8489951" y="3055391"/>
            <a:ext cx="31432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Rectangle 180"/>
          <p:cNvSpPr>
            <a:spLocks noChangeArrowheads="1"/>
          </p:cNvSpPr>
          <p:nvPr/>
        </p:nvSpPr>
        <p:spPr bwMode="auto">
          <a:xfrm>
            <a:off x="8493126" y="3055391"/>
            <a:ext cx="2524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82" name="Rectangle 181"/>
          <p:cNvSpPr>
            <a:spLocks noChangeArrowheads="1"/>
          </p:cNvSpPr>
          <p:nvPr/>
        </p:nvSpPr>
        <p:spPr bwMode="auto">
          <a:xfrm>
            <a:off x="8682038" y="3055391"/>
            <a:ext cx="1905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83" name="Line 44"/>
          <p:cNvSpPr>
            <a:spLocks noChangeShapeType="1"/>
          </p:cNvSpPr>
          <p:nvPr/>
        </p:nvSpPr>
        <p:spPr bwMode="auto">
          <a:xfrm>
            <a:off x="8277226" y="3306216"/>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 name="Freeform 183"/>
          <p:cNvSpPr>
            <a:spLocks/>
          </p:cNvSpPr>
          <p:nvPr/>
        </p:nvSpPr>
        <p:spPr bwMode="auto">
          <a:xfrm>
            <a:off x="8147051" y="3258591"/>
            <a:ext cx="142875" cy="96837"/>
          </a:xfrm>
          <a:custGeom>
            <a:avLst/>
            <a:gdLst>
              <a:gd name="T0" fmla="*/ 90 w 90"/>
              <a:gd name="T1" fmla="*/ 61 h 61"/>
              <a:gd name="T2" fmla="*/ 0 w 90"/>
              <a:gd name="T3" fmla="*/ 30 h 61"/>
              <a:gd name="T4" fmla="*/ 90 w 90"/>
              <a:gd name="T5" fmla="*/ 0 h 61"/>
              <a:gd name="T6" fmla="*/ 90 w 90"/>
              <a:gd name="T7" fmla="*/ 61 h 61"/>
            </a:gdLst>
            <a:ahLst/>
            <a:cxnLst>
              <a:cxn ang="0">
                <a:pos x="T0" y="T1"/>
              </a:cxn>
              <a:cxn ang="0">
                <a:pos x="T2" y="T3"/>
              </a:cxn>
              <a:cxn ang="0">
                <a:pos x="T4" y="T5"/>
              </a:cxn>
              <a:cxn ang="0">
                <a:pos x="T6" y="T7"/>
              </a:cxn>
            </a:cxnLst>
            <a:rect l="0" t="0" r="r" b="b"/>
            <a:pathLst>
              <a:path w="90" h="61">
                <a:moveTo>
                  <a:pt x="90" y="61"/>
                </a:moveTo>
                <a:lnTo>
                  <a:pt x="0" y="30"/>
                </a:lnTo>
                <a:lnTo>
                  <a:pt x="90" y="0"/>
                </a:lnTo>
                <a:lnTo>
                  <a:pt x="90"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184"/>
          <p:cNvSpPr>
            <a:spLocks noChangeArrowheads="1"/>
          </p:cNvSpPr>
          <p:nvPr/>
        </p:nvSpPr>
        <p:spPr bwMode="auto">
          <a:xfrm>
            <a:off x="8524876" y="3241129"/>
            <a:ext cx="242888"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Rectangle 185"/>
          <p:cNvSpPr>
            <a:spLocks noChangeArrowheads="1"/>
          </p:cNvSpPr>
          <p:nvPr/>
        </p:nvSpPr>
        <p:spPr bwMode="auto">
          <a:xfrm>
            <a:off x="8529638" y="3241129"/>
            <a:ext cx="31273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DATA</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87" name="Line 48"/>
          <p:cNvSpPr>
            <a:spLocks noChangeShapeType="1"/>
          </p:cNvSpPr>
          <p:nvPr/>
        </p:nvSpPr>
        <p:spPr bwMode="auto">
          <a:xfrm>
            <a:off x="8159751" y="3495129"/>
            <a:ext cx="866775"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 name="Freeform 187"/>
          <p:cNvSpPr>
            <a:spLocks/>
          </p:cNvSpPr>
          <p:nvPr/>
        </p:nvSpPr>
        <p:spPr bwMode="auto">
          <a:xfrm>
            <a:off x="9015413" y="3445916"/>
            <a:ext cx="141288" cy="96837"/>
          </a:xfrm>
          <a:custGeom>
            <a:avLst/>
            <a:gdLst>
              <a:gd name="T0" fmla="*/ 0 w 89"/>
              <a:gd name="T1" fmla="*/ 0 h 61"/>
              <a:gd name="T2" fmla="*/ 89 w 89"/>
              <a:gd name="T3" fmla="*/ 31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1"/>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Rectangle 188"/>
          <p:cNvSpPr>
            <a:spLocks noChangeArrowheads="1"/>
          </p:cNvSpPr>
          <p:nvPr/>
        </p:nvSpPr>
        <p:spPr bwMode="auto">
          <a:xfrm>
            <a:off x="8501063" y="3430041"/>
            <a:ext cx="314325" cy="130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Rectangle 189"/>
          <p:cNvSpPr>
            <a:spLocks noChangeArrowheads="1"/>
          </p:cNvSpPr>
          <p:nvPr/>
        </p:nvSpPr>
        <p:spPr bwMode="auto">
          <a:xfrm>
            <a:off x="8505826" y="3430041"/>
            <a:ext cx="25082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91" name="Rectangle 190"/>
          <p:cNvSpPr>
            <a:spLocks noChangeArrowheads="1"/>
          </p:cNvSpPr>
          <p:nvPr/>
        </p:nvSpPr>
        <p:spPr bwMode="auto">
          <a:xfrm>
            <a:off x="8693151" y="3430041"/>
            <a:ext cx="1920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92" name="Line 53"/>
          <p:cNvSpPr>
            <a:spLocks noChangeShapeType="1"/>
          </p:cNvSpPr>
          <p:nvPr/>
        </p:nvSpPr>
        <p:spPr bwMode="auto">
          <a:xfrm>
            <a:off x="8288338" y="1817846"/>
            <a:ext cx="738188"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3" name="Freeform 192"/>
          <p:cNvSpPr>
            <a:spLocks/>
          </p:cNvSpPr>
          <p:nvPr/>
        </p:nvSpPr>
        <p:spPr bwMode="auto">
          <a:xfrm>
            <a:off x="8159751" y="1770221"/>
            <a:ext cx="141288" cy="95250"/>
          </a:xfrm>
          <a:custGeom>
            <a:avLst/>
            <a:gdLst>
              <a:gd name="T0" fmla="*/ 89 w 89"/>
              <a:gd name="T1" fmla="*/ 60 h 60"/>
              <a:gd name="T2" fmla="*/ 0 w 89"/>
              <a:gd name="T3" fmla="*/ 30 h 60"/>
              <a:gd name="T4" fmla="*/ 89 w 89"/>
              <a:gd name="T5" fmla="*/ 0 h 60"/>
              <a:gd name="T6" fmla="*/ 89 w 89"/>
              <a:gd name="T7" fmla="*/ 60 h 60"/>
            </a:gdLst>
            <a:ahLst/>
            <a:cxnLst>
              <a:cxn ang="0">
                <a:pos x="T0" y="T1"/>
              </a:cxn>
              <a:cxn ang="0">
                <a:pos x="T2" y="T3"/>
              </a:cxn>
              <a:cxn ang="0">
                <a:pos x="T4" y="T5"/>
              </a:cxn>
              <a:cxn ang="0">
                <a:pos x="T6" y="T7"/>
              </a:cxn>
            </a:cxnLst>
            <a:rect l="0" t="0" r="r" b="b"/>
            <a:pathLst>
              <a:path w="89" h="60">
                <a:moveTo>
                  <a:pt x="89" y="60"/>
                </a:moveTo>
                <a:lnTo>
                  <a:pt x="0" y="30"/>
                </a:lnTo>
                <a:lnTo>
                  <a:pt x="89" y="0"/>
                </a:lnTo>
                <a:lnTo>
                  <a:pt x="89"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193"/>
          <p:cNvSpPr>
            <a:spLocks/>
          </p:cNvSpPr>
          <p:nvPr/>
        </p:nvSpPr>
        <p:spPr bwMode="auto">
          <a:xfrm>
            <a:off x="9015413" y="1770221"/>
            <a:ext cx="141288" cy="95250"/>
          </a:xfrm>
          <a:custGeom>
            <a:avLst/>
            <a:gdLst>
              <a:gd name="T0" fmla="*/ 0 w 89"/>
              <a:gd name="T1" fmla="*/ 0 h 60"/>
              <a:gd name="T2" fmla="*/ 89 w 89"/>
              <a:gd name="T3" fmla="*/ 30 h 60"/>
              <a:gd name="T4" fmla="*/ 0 w 89"/>
              <a:gd name="T5" fmla="*/ 60 h 60"/>
              <a:gd name="T6" fmla="*/ 0 w 89"/>
              <a:gd name="T7" fmla="*/ 0 h 60"/>
            </a:gdLst>
            <a:ahLst/>
            <a:cxnLst>
              <a:cxn ang="0">
                <a:pos x="T0" y="T1"/>
              </a:cxn>
              <a:cxn ang="0">
                <a:pos x="T2" y="T3"/>
              </a:cxn>
              <a:cxn ang="0">
                <a:pos x="T4" y="T5"/>
              </a:cxn>
              <a:cxn ang="0">
                <a:pos x="T6" y="T7"/>
              </a:cxn>
            </a:cxnLst>
            <a:rect l="0" t="0" r="r" b="b"/>
            <a:pathLst>
              <a:path w="89" h="60">
                <a:moveTo>
                  <a:pt x="0" y="0"/>
                </a:moveTo>
                <a:lnTo>
                  <a:pt x="89" y="30"/>
                </a:lnTo>
                <a:lnTo>
                  <a:pt x="0" y="6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Rectangle 194"/>
          <p:cNvSpPr>
            <a:spLocks noChangeArrowheads="1"/>
          </p:cNvSpPr>
          <p:nvPr/>
        </p:nvSpPr>
        <p:spPr bwMode="auto">
          <a:xfrm>
            <a:off x="8377238" y="1751171"/>
            <a:ext cx="56197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Rectangle 195"/>
          <p:cNvSpPr>
            <a:spLocks noChangeArrowheads="1"/>
          </p:cNvSpPr>
          <p:nvPr/>
        </p:nvSpPr>
        <p:spPr bwMode="auto">
          <a:xfrm>
            <a:off x="8382001" y="1752759"/>
            <a:ext cx="904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97" name="Rectangle 196"/>
          <p:cNvSpPr>
            <a:spLocks noChangeArrowheads="1"/>
          </p:cNvSpPr>
          <p:nvPr/>
        </p:nvSpPr>
        <p:spPr bwMode="auto">
          <a:xfrm>
            <a:off x="8415338" y="1752759"/>
            <a:ext cx="57467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TLS Session</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98" name="Rectangle 197"/>
          <p:cNvSpPr>
            <a:spLocks noChangeArrowheads="1"/>
          </p:cNvSpPr>
          <p:nvPr/>
        </p:nvSpPr>
        <p:spPr bwMode="auto">
          <a:xfrm>
            <a:off x="8910638" y="1752759"/>
            <a:ext cx="904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99" name="Line 120"/>
          <p:cNvSpPr>
            <a:spLocks noChangeShapeType="1"/>
          </p:cNvSpPr>
          <p:nvPr/>
        </p:nvSpPr>
        <p:spPr bwMode="auto">
          <a:xfrm>
            <a:off x="8277226" y="3695154"/>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0" name="Freeform 199"/>
          <p:cNvSpPr>
            <a:spLocks/>
          </p:cNvSpPr>
          <p:nvPr/>
        </p:nvSpPr>
        <p:spPr bwMode="auto">
          <a:xfrm>
            <a:off x="8147051" y="3647529"/>
            <a:ext cx="142875" cy="96837"/>
          </a:xfrm>
          <a:custGeom>
            <a:avLst/>
            <a:gdLst>
              <a:gd name="T0" fmla="*/ 90 w 90"/>
              <a:gd name="T1" fmla="*/ 61 h 61"/>
              <a:gd name="T2" fmla="*/ 0 w 90"/>
              <a:gd name="T3" fmla="*/ 30 h 61"/>
              <a:gd name="T4" fmla="*/ 90 w 90"/>
              <a:gd name="T5" fmla="*/ 0 h 61"/>
              <a:gd name="T6" fmla="*/ 90 w 90"/>
              <a:gd name="T7" fmla="*/ 61 h 61"/>
            </a:gdLst>
            <a:ahLst/>
            <a:cxnLst>
              <a:cxn ang="0">
                <a:pos x="T0" y="T1"/>
              </a:cxn>
              <a:cxn ang="0">
                <a:pos x="T2" y="T3"/>
              </a:cxn>
              <a:cxn ang="0">
                <a:pos x="T4" y="T5"/>
              </a:cxn>
              <a:cxn ang="0">
                <a:pos x="T6" y="T7"/>
              </a:cxn>
            </a:cxnLst>
            <a:rect l="0" t="0" r="r" b="b"/>
            <a:pathLst>
              <a:path w="90" h="61">
                <a:moveTo>
                  <a:pt x="90" y="61"/>
                </a:moveTo>
                <a:lnTo>
                  <a:pt x="0" y="30"/>
                </a:lnTo>
                <a:lnTo>
                  <a:pt x="90" y="0"/>
                </a:lnTo>
                <a:lnTo>
                  <a:pt x="90"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Rectangle 200"/>
          <p:cNvSpPr>
            <a:spLocks noChangeArrowheads="1"/>
          </p:cNvSpPr>
          <p:nvPr/>
        </p:nvSpPr>
        <p:spPr bwMode="auto">
          <a:xfrm>
            <a:off x="8535988" y="3628479"/>
            <a:ext cx="220663" cy="133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Rectangle 201"/>
          <p:cNvSpPr>
            <a:spLocks noChangeArrowheads="1"/>
          </p:cNvSpPr>
          <p:nvPr/>
        </p:nvSpPr>
        <p:spPr bwMode="auto">
          <a:xfrm>
            <a:off x="8540751" y="3630066"/>
            <a:ext cx="2921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QUIT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03" name="Freeform 202"/>
          <p:cNvSpPr>
            <a:spLocks/>
          </p:cNvSpPr>
          <p:nvPr/>
        </p:nvSpPr>
        <p:spPr bwMode="auto">
          <a:xfrm>
            <a:off x="8137361" y="2309878"/>
            <a:ext cx="81833" cy="77539"/>
          </a:xfrm>
          <a:custGeom>
            <a:avLst/>
            <a:gdLst>
              <a:gd name="T0" fmla="*/ 89 w 89"/>
              <a:gd name="T1" fmla="*/ 61 h 61"/>
              <a:gd name="T2" fmla="*/ 0 w 89"/>
              <a:gd name="T3" fmla="*/ 30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0"/>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203"/>
          <p:cNvSpPr>
            <a:spLocks/>
          </p:cNvSpPr>
          <p:nvPr/>
        </p:nvSpPr>
        <p:spPr bwMode="auto">
          <a:xfrm>
            <a:off x="9058337" y="2303477"/>
            <a:ext cx="84740" cy="87012"/>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Rectangle 204"/>
          <p:cNvSpPr>
            <a:spLocks noChangeArrowheads="1"/>
          </p:cNvSpPr>
          <p:nvPr/>
        </p:nvSpPr>
        <p:spPr bwMode="auto">
          <a:xfrm>
            <a:off x="8215405" y="2270883"/>
            <a:ext cx="85760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sz="900" dirty="0">
                <a:solidFill>
                  <a:srgbClr val="000000"/>
                </a:solidFill>
                <a:latin typeface="Calibri" panose="020F0502020204030204" pitchFamily="34" charset="0"/>
              </a:rPr>
              <a:t>(</a:t>
            </a:r>
            <a:r>
              <a:rPr lang="en-US" sz="900" dirty="0" smtClean="0">
                <a:solidFill>
                  <a:srgbClr val="000000"/>
                </a:solidFill>
                <a:latin typeface="Calibri" panose="020F0502020204030204" pitchFamily="34" charset="0"/>
              </a:rPr>
              <a:t>EXCHANGEAUTH)</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59593319"/>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33375" y="1420594"/>
            <a:ext cx="11868149" cy="674205"/>
            <a:chOff x="7598955" y="1560294"/>
            <a:chExt cx="8395295" cy="674205"/>
          </a:xfrm>
        </p:grpSpPr>
        <p:grpSp>
          <p:nvGrpSpPr>
            <p:cNvPr id="8" name="Group 7"/>
            <p:cNvGrpSpPr/>
            <p:nvPr/>
          </p:nvGrpSpPr>
          <p:grpSpPr>
            <a:xfrm>
              <a:off x="7598955" y="1560294"/>
              <a:ext cx="8395295" cy="674205"/>
              <a:chOff x="7598955" y="1560294"/>
              <a:chExt cx="8395295" cy="674205"/>
            </a:xfrm>
          </p:grpSpPr>
          <p:sp>
            <p:nvSpPr>
              <p:cNvPr id="45" name="Rectangle 44"/>
              <p:cNvSpPr/>
              <p:nvPr>
                <p:custDataLst>
                  <p:tags r:id="rId16"/>
                </p:custDataLst>
              </p:nvPr>
            </p:nvSpPr>
            <p:spPr>
              <a:xfrm>
                <a:off x="7598955" y="1560294"/>
                <a:ext cx="8395295" cy="674205"/>
              </a:xfrm>
              <a:prstGeom prst="rect">
                <a:avLst/>
              </a:prstGeom>
              <a:solidFill>
                <a:schemeClr val="accent1"/>
              </a:solidFill>
              <a:ln w="25400" cap="flat" cmpd="sng" algn="ctr">
                <a:noFill/>
                <a:prstDash val="solid"/>
              </a:ln>
              <a:effectLst/>
            </p:spPr>
            <p:txBody>
              <a:bodyPr lIns="93269" tIns="46634" rIns="93269" bIns="46634" rtlCol="0" anchor="ctr"/>
              <a:lstStyle/>
              <a:p>
                <a:pPr defTabSz="932688"/>
                <a:endParaRPr lang="en-US" b="1" kern="0" dirty="0">
                  <a:solidFill>
                    <a:srgbClr val="000000"/>
                  </a:solidFill>
                </a:endParaRPr>
              </a:p>
            </p:txBody>
          </p:sp>
          <p:sp>
            <p:nvSpPr>
              <p:cNvPr id="47" name="Freeform 62"/>
              <p:cNvSpPr>
                <a:spLocks noEditPoints="1"/>
              </p:cNvSpPr>
              <p:nvPr/>
            </p:nvSpPr>
            <p:spPr bwMode="black">
              <a:xfrm>
                <a:off x="7791971" y="1649195"/>
                <a:ext cx="525365" cy="525154"/>
              </a:xfrm>
              <a:custGeom>
                <a:avLst/>
                <a:gdLst>
                  <a:gd name="T0" fmla="*/ 189 w 189"/>
                  <a:gd name="T1" fmla="*/ 94 h 189"/>
                  <a:gd name="T2" fmla="*/ 0 w 189"/>
                  <a:gd name="T3" fmla="*/ 94 h 189"/>
                  <a:gd name="T4" fmla="*/ 129 w 189"/>
                  <a:gd name="T5" fmla="*/ 172 h 189"/>
                  <a:gd name="T6" fmla="*/ 124 w 189"/>
                  <a:gd name="T7" fmla="*/ 123 h 189"/>
                  <a:gd name="T8" fmla="*/ 123 w 189"/>
                  <a:gd name="T9" fmla="*/ 84 h 189"/>
                  <a:gd name="T10" fmla="*/ 140 w 189"/>
                  <a:gd name="T11" fmla="*/ 85 h 189"/>
                  <a:gd name="T12" fmla="*/ 152 w 189"/>
                  <a:gd name="T13" fmla="*/ 89 h 189"/>
                  <a:gd name="T14" fmla="*/ 158 w 189"/>
                  <a:gd name="T15" fmla="*/ 84 h 189"/>
                  <a:gd name="T16" fmla="*/ 152 w 189"/>
                  <a:gd name="T17" fmla="*/ 82 h 189"/>
                  <a:gd name="T18" fmla="*/ 146 w 189"/>
                  <a:gd name="T19" fmla="*/ 78 h 189"/>
                  <a:gd name="T20" fmla="*/ 139 w 189"/>
                  <a:gd name="T21" fmla="*/ 74 h 189"/>
                  <a:gd name="T22" fmla="*/ 128 w 189"/>
                  <a:gd name="T23" fmla="*/ 80 h 189"/>
                  <a:gd name="T24" fmla="*/ 121 w 189"/>
                  <a:gd name="T25" fmla="*/ 72 h 189"/>
                  <a:gd name="T26" fmla="*/ 132 w 189"/>
                  <a:gd name="T27" fmla="*/ 59 h 189"/>
                  <a:gd name="T28" fmla="*/ 140 w 189"/>
                  <a:gd name="T29" fmla="*/ 57 h 189"/>
                  <a:gd name="T30" fmla="*/ 149 w 189"/>
                  <a:gd name="T31" fmla="*/ 52 h 189"/>
                  <a:gd name="T32" fmla="*/ 148 w 189"/>
                  <a:gd name="T33" fmla="*/ 44 h 189"/>
                  <a:gd name="T34" fmla="*/ 144 w 189"/>
                  <a:gd name="T35" fmla="*/ 46 h 189"/>
                  <a:gd name="T36" fmla="*/ 138 w 189"/>
                  <a:gd name="T37" fmla="*/ 48 h 189"/>
                  <a:gd name="T38" fmla="*/ 147 w 189"/>
                  <a:gd name="T39" fmla="*/ 28 h 189"/>
                  <a:gd name="T40" fmla="*/ 108 w 189"/>
                  <a:gd name="T41" fmla="*/ 11 h 189"/>
                  <a:gd name="T42" fmla="*/ 90 w 189"/>
                  <a:gd name="T43" fmla="*/ 43 h 189"/>
                  <a:gd name="T44" fmla="*/ 78 w 189"/>
                  <a:gd name="T45" fmla="*/ 21 h 189"/>
                  <a:gd name="T46" fmla="*/ 69 w 189"/>
                  <a:gd name="T47" fmla="*/ 13 h 189"/>
                  <a:gd name="T48" fmla="*/ 60 w 189"/>
                  <a:gd name="T49" fmla="*/ 23 h 189"/>
                  <a:gd name="T50" fmla="*/ 72 w 189"/>
                  <a:gd name="T51" fmla="*/ 43 h 189"/>
                  <a:gd name="T52" fmla="*/ 59 w 189"/>
                  <a:gd name="T53" fmla="*/ 31 h 189"/>
                  <a:gd name="T54" fmla="*/ 44 w 189"/>
                  <a:gd name="T55" fmla="*/ 49 h 189"/>
                  <a:gd name="T56" fmla="*/ 57 w 189"/>
                  <a:gd name="T57" fmla="*/ 47 h 189"/>
                  <a:gd name="T58" fmla="*/ 73 w 189"/>
                  <a:gd name="T59" fmla="*/ 70 h 189"/>
                  <a:gd name="T60" fmla="*/ 47 w 189"/>
                  <a:gd name="T61" fmla="*/ 100 h 189"/>
                  <a:gd name="T62" fmla="*/ 31 w 189"/>
                  <a:gd name="T63" fmla="*/ 97 h 189"/>
                  <a:gd name="T64" fmla="*/ 40 w 189"/>
                  <a:gd name="T65" fmla="*/ 103 h 189"/>
                  <a:gd name="T66" fmla="*/ 42 w 189"/>
                  <a:gd name="T67" fmla="*/ 116 h 189"/>
                  <a:gd name="T68" fmla="*/ 81 w 189"/>
                  <a:gd name="T69" fmla="*/ 132 h 189"/>
                  <a:gd name="T70" fmla="*/ 67 w 189"/>
                  <a:gd name="T71" fmla="*/ 175 h 189"/>
                  <a:gd name="T72" fmla="*/ 129 w 189"/>
                  <a:gd name="T73" fmla="*/ 172 h 189"/>
                  <a:gd name="T74" fmla="*/ 172 w 189"/>
                  <a:gd name="T75" fmla="*/ 115 h 189"/>
                  <a:gd name="T76" fmla="*/ 172 w 189"/>
                  <a:gd name="T77" fmla="*/ 118 h 189"/>
                  <a:gd name="T78" fmla="*/ 177 w 189"/>
                  <a:gd name="T79" fmla="*/ 114 h 189"/>
                  <a:gd name="T80" fmla="*/ 156 w 189"/>
                  <a:gd name="T81" fmla="*/ 152 h 189"/>
                  <a:gd name="T82" fmla="*/ 52 w 189"/>
                  <a:gd name="T83" fmla="*/ 168 h 189"/>
                  <a:gd name="T84" fmla="*/ 47 w 189"/>
                  <a:gd name="T85" fmla="*/ 126 h 189"/>
                  <a:gd name="T86" fmla="*/ 42 w 189"/>
                  <a:gd name="T87" fmla="*/ 121 h 189"/>
                  <a:gd name="T88" fmla="*/ 20 w 189"/>
                  <a:gd name="T89" fmla="*/ 103 h 189"/>
                  <a:gd name="T90" fmla="*/ 9 w 189"/>
                  <a:gd name="T91" fmla="*/ 94 h 189"/>
                  <a:gd name="T92" fmla="*/ 108 w 189"/>
                  <a:gd name="T93" fmla="*/ 41 h 189"/>
                  <a:gd name="T94" fmla="*/ 108 w 189"/>
                  <a:gd name="T95" fmla="*/ 41 h 189"/>
                  <a:gd name="T96" fmla="*/ 129 w 189"/>
                  <a:gd name="T97" fmla="*/ 58 h 189"/>
                  <a:gd name="T98" fmla="*/ 125 w 189"/>
                  <a:gd name="T99" fmla="*/ 49 h 189"/>
                  <a:gd name="T100" fmla="*/ 160 w 189"/>
                  <a:gd name="T101" fmla="*/ 69 h 189"/>
                  <a:gd name="T102" fmla="*/ 158 w 189"/>
                  <a:gd name="T103" fmla="*/ 77 h 189"/>
                  <a:gd name="T104" fmla="*/ 59 w 189"/>
                  <a:gd name="T105" fmla="*/ 106 h 189"/>
                  <a:gd name="T106" fmla="*/ 46 w 189"/>
                  <a:gd name="T107" fmla="*/ 10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9" h="189">
                    <a:moveTo>
                      <a:pt x="94" y="0"/>
                    </a:moveTo>
                    <a:cubicBezTo>
                      <a:pt x="146" y="0"/>
                      <a:pt x="189" y="42"/>
                      <a:pt x="189" y="94"/>
                    </a:cubicBezTo>
                    <a:cubicBezTo>
                      <a:pt x="189" y="147"/>
                      <a:pt x="146" y="189"/>
                      <a:pt x="94" y="189"/>
                    </a:cubicBezTo>
                    <a:cubicBezTo>
                      <a:pt x="42" y="189"/>
                      <a:pt x="0" y="147"/>
                      <a:pt x="0" y="94"/>
                    </a:cubicBezTo>
                    <a:cubicBezTo>
                      <a:pt x="0" y="42"/>
                      <a:pt x="42" y="0"/>
                      <a:pt x="94" y="0"/>
                    </a:cubicBezTo>
                    <a:close/>
                    <a:moveTo>
                      <a:pt x="129" y="172"/>
                    </a:moveTo>
                    <a:cubicBezTo>
                      <a:pt x="126" y="156"/>
                      <a:pt x="135" y="129"/>
                      <a:pt x="130" y="124"/>
                    </a:cubicBezTo>
                    <a:cubicBezTo>
                      <a:pt x="128" y="123"/>
                      <a:pt x="126" y="122"/>
                      <a:pt x="124" y="123"/>
                    </a:cubicBezTo>
                    <a:cubicBezTo>
                      <a:pt x="120" y="124"/>
                      <a:pt x="116" y="126"/>
                      <a:pt x="113" y="125"/>
                    </a:cubicBezTo>
                    <a:cubicBezTo>
                      <a:pt x="96" y="117"/>
                      <a:pt x="106" y="90"/>
                      <a:pt x="123" y="84"/>
                    </a:cubicBezTo>
                    <a:cubicBezTo>
                      <a:pt x="126" y="83"/>
                      <a:pt x="129" y="83"/>
                      <a:pt x="132" y="83"/>
                    </a:cubicBezTo>
                    <a:cubicBezTo>
                      <a:pt x="137" y="82"/>
                      <a:pt x="140" y="82"/>
                      <a:pt x="140" y="85"/>
                    </a:cubicBezTo>
                    <a:cubicBezTo>
                      <a:pt x="140" y="89"/>
                      <a:pt x="148" y="92"/>
                      <a:pt x="150" y="92"/>
                    </a:cubicBezTo>
                    <a:cubicBezTo>
                      <a:pt x="151" y="92"/>
                      <a:pt x="151" y="89"/>
                      <a:pt x="152" y="89"/>
                    </a:cubicBezTo>
                    <a:cubicBezTo>
                      <a:pt x="159" y="89"/>
                      <a:pt x="164" y="93"/>
                      <a:pt x="165" y="90"/>
                    </a:cubicBezTo>
                    <a:cubicBezTo>
                      <a:pt x="167" y="80"/>
                      <a:pt x="166" y="85"/>
                      <a:pt x="158" y="84"/>
                    </a:cubicBezTo>
                    <a:cubicBezTo>
                      <a:pt x="155" y="83"/>
                      <a:pt x="157" y="78"/>
                      <a:pt x="154" y="78"/>
                    </a:cubicBezTo>
                    <a:cubicBezTo>
                      <a:pt x="152" y="77"/>
                      <a:pt x="155" y="84"/>
                      <a:pt x="152" y="82"/>
                    </a:cubicBezTo>
                    <a:cubicBezTo>
                      <a:pt x="148" y="79"/>
                      <a:pt x="146" y="72"/>
                      <a:pt x="142" y="71"/>
                    </a:cubicBezTo>
                    <a:cubicBezTo>
                      <a:pt x="137" y="70"/>
                      <a:pt x="145" y="75"/>
                      <a:pt x="146" y="78"/>
                    </a:cubicBezTo>
                    <a:cubicBezTo>
                      <a:pt x="147" y="81"/>
                      <a:pt x="143" y="85"/>
                      <a:pt x="141" y="82"/>
                    </a:cubicBezTo>
                    <a:cubicBezTo>
                      <a:pt x="140" y="81"/>
                      <a:pt x="145" y="78"/>
                      <a:pt x="139" y="74"/>
                    </a:cubicBezTo>
                    <a:cubicBezTo>
                      <a:pt x="138" y="72"/>
                      <a:pt x="135" y="72"/>
                      <a:pt x="133" y="74"/>
                    </a:cubicBezTo>
                    <a:cubicBezTo>
                      <a:pt x="130" y="77"/>
                      <a:pt x="129" y="80"/>
                      <a:pt x="128" y="80"/>
                    </a:cubicBezTo>
                    <a:cubicBezTo>
                      <a:pt x="125" y="82"/>
                      <a:pt x="123" y="82"/>
                      <a:pt x="120" y="81"/>
                    </a:cubicBezTo>
                    <a:cubicBezTo>
                      <a:pt x="116" y="80"/>
                      <a:pt x="117" y="71"/>
                      <a:pt x="121" y="72"/>
                    </a:cubicBezTo>
                    <a:cubicBezTo>
                      <a:pt x="133" y="75"/>
                      <a:pt x="122" y="68"/>
                      <a:pt x="125" y="66"/>
                    </a:cubicBezTo>
                    <a:cubicBezTo>
                      <a:pt x="126" y="65"/>
                      <a:pt x="130" y="62"/>
                      <a:pt x="132" y="59"/>
                    </a:cubicBezTo>
                    <a:cubicBezTo>
                      <a:pt x="134" y="57"/>
                      <a:pt x="133" y="51"/>
                      <a:pt x="137" y="52"/>
                    </a:cubicBezTo>
                    <a:cubicBezTo>
                      <a:pt x="139" y="52"/>
                      <a:pt x="138" y="56"/>
                      <a:pt x="140" y="57"/>
                    </a:cubicBezTo>
                    <a:cubicBezTo>
                      <a:pt x="141" y="58"/>
                      <a:pt x="144" y="57"/>
                      <a:pt x="146" y="57"/>
                    </a:cubicBezTo>
                    <a:cubicBezTo>
                      <a:pt x="149" y="57"/>
                      <a:pt x="149" y="55"/>
                      <a:pt x="149" y="52"/>
                    </a:cubicBezTo>
                    <a:cubicBezTo>
                      <a:pt x="149" y="48"/>
                      <a:pt x="156" y="49"/>
                      <a:pt x="156" y="47"/>
                    </a:cubicBezTo>
                    <a:cubicBezTo>
                      <a:pt x="155" y="44"/>
                      <a:pt x="148" y="48"/>
                      <a:pt x="148" y="44"/>
                    </a:cubicBezTo>
                    <a:cubicBezTo>
                      <a:pt x="148" y="39"/>
                      <a:pt x="154" y="38"/>
                      <a:pt x="150" y="37"/>
                    </a:cubicBezTo>
                    <a:cubicBezTo>
                      <a:pt x="147" y="36"/>
                      <a:pt x="143" y="39"/>
                      <a:pt x="144" y="46"/>
                    </a:cubicBezTo>
                    <a:cubicBezTo>
                      <a:pt x="145" y="53"/>
                      <a:pt x="146" y="56"/>
                      <a:pt x="141" y="54"/>
                    </a:cubicBezTo>
                    <a:cubicBezTo>
                      <a:pt x="137" y="51"/>
                      <a:pt x="142" y="46"/>
                      <a:pt x="138" y="48"/>
                    </a:cubicBezTo>
                    <a:cubicBezTo>
                      <a:pt x="135" y="50"/>
                      <a:pt x="133" y="51"/>
                      <a:pt x="133" y="46"/>
                    </a:cubicBezTo>
                    <a:cubicBezTo>
                      <a:pt x="133" y="42"/>
                      <a:pt x="141" y="30"/>
                      <a:pt x="147" y="28"/>
                    </a:cubicBezTo>
                    <a:cubicBezTo>
                      <a:pt x="136" y="19"/>
                      <a:pt x="123" y="13"/>
                      <a:pt x="108" y="11"/>
                    </a:cubicBezTo>
                    <a:cubicBezTo>
                      <a:pt x="108" y="11"/>
                      <a:pt x="108" y="11"/>
                      <a:pt x="108" y="11"/>
                    </a:cubicBezTo>
                    <a:cubicBezTo>
                      <a:pt x="108" y="19"/>
                      <a:pt x="108" y="24"/>
                      <a:pt x="107" y="28"/>
                    </a:cubicBezTo>
                    <a:cubicBezTo>
                      <a:pt x="107" y="33"/>
                      <a:pt x="92" y="34"/>
                      <a:pt x="90" y="43"/>
                    </a:cubicBezTo>
                    <a:cubicBezTo>
                      <a:pt x="88" y="51"/>
                      <a:pt x="85" y="46"/>
                      <a:pt x="80" y="40"/>
                    </a:cubicBezTo>
                    <a:cubicBezTo>
                      <a:pt x="75" y="34"/>
                      <a:pt x="81" y="26"/>
                      <a:pt x="78" y="21"/>
                    </a:cubicBezTo>
                    <a:cubicBezTo>
                      <a:pt x="76" y="16"/>
                      <a:pt x="67" y="23"/>
                      <a:pt x="67" y="18"/>
                    </a:cubicBezTo>
                    <a:cubicBezTo>
                      <a:pt x="67" y="16"/>
                      <a:pt x="69" y="14"/>
                      <a:pt x="69" y="13"/>
                    </a:cubicBezTo>
                    <a:cubicBezTo>
                      <a:pt x="68" y="14"/>
                      <a:pt x="67" y="14"/>
                      <a:pt x="66" y="14"/>
                    </a:cubicBezTo>
                    <a:cubicBezTo>
                      <a:pt x="63" y="16"/>
                      <a:pt x="61" y="22"/>
                      <a:pt x="60" y="23"/>
                    </a:cubicBezTo>
                    <a:cubicBezTo>
                      <a:pt x="57" y="27"/>
                      <a:pt x="64" y="26"/>
                      <a:pt x="67" y="30"/>
                    </a:cubicBezTo>
                    <a:cubicBezTo>
                      <a:pt x="71" y="36"/>
                      <a:pt x="74" y="40"/>
                      <a:pt x="72" y="43"/>
                    </a:cubicBezTo>
                    <a:cubicBezTo>
                      <a:pt x="71" y="46"/>
                      <a:pt x="59" y="43"/>
                      <a:pt x="61" y="38"/>
                    </a:cubicBezTo>
                    <a:cubicBezTo>
                      <a:pt x="64" y="33"/>
                      <a:pt x="62" y="32"/>
                      <a:pt x="59" y="31"/>
                    </a:cubicBezTo>
                    <a:cubicBezTo>
                      <a:pt x="56" y="31"/>
                      <a:pt x="56" y="35"/>
                      <a:pt x="56" y="40"/>
                    </a:cubicBezTo>
                    <a:cubicBezTo>
                      <a:pt x="56" y="44"/>
                      <a:pt x="48" y="45"/>
                      <a:pt x="44" y="49"/>
                    </a:cubicBezTo>
                    <a:cubicBezTo>
                      <a:pt x="40" y="54"/>
                      <a:pt x="47" y="58"/>
                      <a:pt x="53" y="60"/>
                    </a:cubicBezTo>
                    <a:cubicBezTo>
                      <a:pt x="59" y="62"/>
                      <a:pt x="55" y="52"/>
                      <a:pt x="57" y="47"/>
                    </a:cubicBezTo>
                    <a:cubicBezTo>
                      <a:pt x="59" y="40"/>
                      <a:pt x="66" y="46"/>
                      <a:pt x="71" y="52"/>
                    </a:cubicBezTo>
                    <a:cubicBezTo>
                      <a:pt x="75" y="58"/>
                      <a:pt x="82" y="66"/>
                      <a:pt x="73" y="70"/>
                    </a:cubicBezTo>
                    <a:cubicBezTo>
                      <a:pt x="58" y="76"/>
                      <a:pt x="52" y="83"/>
                      <a:pt x="49" y="89"/>
                    </a:cubicBezTo>
                    <a:cubicBezTo>
                      <a:pt x="46" y="95"/>
                      <a:pt x="49" y="98"/>
                      <a:pt x="47" y="100"/>
                    </a:cubicBezTo>
                    <a:cubicBezTo>
                      <a:pt x="45" y="102"/>
                      <a:pt x="45" y="99"/>
                      <a:pt x="43" y="94"/>
                    </a:cubicBezTo>
                    <a:cubicBezTo>
                      <a:pt x="41" y="91"/>
                      <a:pt x="34" y="91"/>
                      <a:pt x="31" y="97"/>
                    </a:cubicBezTo>
                    <a:cubicBezTo>
                      <a:pt x="29" y="98"/>
                      <a:pt x="29" y="101"/>
                      <a:pt x="29" y="104"/>
                    </a:cubicBezTo>
                    <a:cubicBezTo>
                      <a:pt x="29" y="114"/>
                      <a:pt x="36" y="101"/>
                      <a:pt x="40" y="103"/>
                    </a:cubicBezTo>
                    <a:cubicBezTo>
                      <a:pt x="45" y="104"/>
                      <a:pt x="36" y="105"/>
                      <a:pt x="37" y="109"/>
                    </a:cubicBezTo>
                    <a:cubicBezTo>
                      <a:pt x="38" y="113"/>
                      <a:pt x="44" y="107"/>
                      <a:pt x="42" y="116"/>
                    </a:cubicBezTo>
                    <a:cubicBezTo>
                      <a:pt x="41" y="121"/>
                      <a:pt x="49" y="117"/>
                      <a:pt x="54" y="115"/>
                    </a:cubicBezTo>
                    <a:cubicBezTo>
                      <a:pt x="65" y="111"/>
                      <a:pt x="73" y="129"/>
                      <a:pt x="81" y="132"/>
                    </a:cubicBezTo>
                    <a:cubicBezTo>
                      <a:pt x="90" y="135"/>
                      <a:pt x="93" y="137"/>
                      <a:pt x="91" y="141"/>
                    </a:cubicBezTo>
                    <a:cubicBezTo>
                      <a:pt x="85" y="153"/>
                      <a:pt x="73" y="161"/>
                      <a:pt x="67" y="175"/>
                    </a:cubicBezTo>
                    <a:cubicBezTo>
                      <a:pt x="75" y="178"/>
                      <a:pt x="85" y="179"/>
                      <a:pt x="94" y="179"/>
                    </a:cubicBezTo>
                    <a:cubicBezTo>
                      <a:pt x="107" y="179"/>
                      <a:pt x="118" y="177"/>
                      <a:pt x="129" y="172"/>
                    </a:cubicBezTo>
                    <a:close/>
                    <a:moveTo>
                      <a:pt x="177" y="114"/>
                    </a:moveTo>
                    <a:cubicBezTo>
                      <a:pt x="175" y="114"/>
                      <a:pt x="173" y="115"/>
                      <a:pt x="172" y="115"/>
                    </a:cubicBezTo>
                    <a:cubicBezTo>
                      <a:pt x="167" y="113"/>
                      <a:pt x="170" y="93"/>
                      <a:pt x="163" y="94"/>
                    </a:cubicBezTo>
                    <a:cubicBezTo>
                      <a:pt x="160" y="95"/>
                      <a:pt x="165" y="110"/>
                      <a:pt x="172" y="118"/>
                    </a:cubicBezTo>
                    <a:cubicBezTo>
                      <a:pt x="173" y="119"/>
                      <a:pt x="174" y="118"/>
                      <a:pt x="176" y="118"/>
                    </a:cubicBezTo>
                    <a:cubicBezTo>
                      <a:pt x="176" y="117"/>
                      <a:pt x="177" y="115"/>
                      <a:pt x="177" y="114"/>
                    </a:cubicBezTo>
                    <a:close/>
                    <a:moveTo>
                      <a:pt x="172" y="128"/>
                    </a:moveTo>
                    <a:cubicBezTo>
                      <a:pt x="164" y="126"/>
                      <a:pt x="158" y="144"/>
                      <a:pt x="156" y="152"/>
                    </a:cubicBezTo>
                    <a:cubicBezTo>
                      <a:pt x="163" y="145"/>
                      <a:pt x="168" y="137"/>
                      <a:pt x="172" y="128"/>
                    </a:cubicBezTo>
                    <a:close/>
                    <a:moveTo>
                      <a:pt x="52" y="168"/>
                    </a:moveTo>
                    <a:cubicBezTo>
                      <a:pt x="53" y="160"/>
                      <a:pt x="54" y="151"/>
                      <a:pt x="52" y="150"/>
                    </a:cubicBezTo>
                    <a:cubicBezTo>
                      <a:pt x="45" y="144"/>
                      <a:pt x="40" y="135"/>
                      <a:pt x="47" y="126"/>
                    </a:cubicBezTo>
                    <a:cubicBezTo>
                      <a:pt x="48" y="125"/>
                      <a:pt x="49" y="124"/>
                      <a:pt x="49" y="122"/>
                    </a:cubicBezTo>
                    <a:cubicBezTo>
                      <a:pt x="50" y="119"/>
                      <a:pt x="47" y="121"/>
                      <a:pt x="42" y="121"/>
                    </a:cubicBezTo>
                    <a:cubicBezTo>
                      <a:pt x="37" y="121"/>
                      <a:pt x="41" y="113"/>
                      <a:pt x="31" y="112"/>
                    </a:cubicBezTo>
                    <a:cubicBezTo>
                      <a:pt x="21" y="111"/>
                      <a:pt x="21" y="109"/>
                      <a:pt x="20" y="103"/>
                    </a:cubicBezTo>
                    <a:cubicBezTo>
                      <a:pt x="20" y="97"/>
                      <a:pt x="14" y="91"/>
                      <a:pt x="9" y="90"/>
                    </a:cubicBezTo>
                    <a:cubicBezTo>
                      <a:pt x="9" y="91"/>
                      <a:pt x="9" y="93"/>
                      <a:pt x="9" y="94"/>
                    </a:cubicBezTo>
                    <a:cubicBezTo>
                      <a:pt x="9" y="126"/>
                      <a:pt x="27" y="154"/>
                      <a:pt x="52" y="168"/>
                    </a:cubicBezTo>
                    <a:close/>
                    <a:moveTo>
                      <a:pt x="108" y="41"/>
                    </a:moveTo>
                    <a:cubicBezTo>
                      <a:pt x="112" y="43"/>
                      <a:pt x="116" y="40"/>
                      <a:pt x="115" y="37"/>
                    </a:cubicBezTo>
                    <a:cubicBezTo>
                      <a:pt x="112" y="32"/>
                      <a:pt x="103" y="35"/>
                      <a:pt x="108" y="41"/>
                    </a:cubicBezTo>
                    <a:close/>
                    <a:moveTo>
                      <a:pt x="125" y="49"/>
                    </a:moveTo>
                    <a:cubicBezTo>
                      <a:pt x="128" y="49"/>
                      <a:pt x="130" y="55"/>
                      <a:pt x="129" y="58"/>
                    </a:cubicBezTo>
                    <a:cubicBezTo>
                      <a:pt x="127" y="64"/>
                      <a:pt x="122" y="60"/>
                      <a:pt x="121" y="56"/>
                    </a:cubicBezTo>
                    <a:cubicBezTo>
                      <a:pt x="121" y="52"/>
                      <a:pt x="122" y="49"/>
                      <a:pt x="125" y="49"/>
                    </a:cubicBezTo>
                    <a:close/>
                    <a:moveTo>
                      <a:pt x="158" y="77"/>
                    </a:moveTo>
                    <a:cubicBezTo>
                      <a:pt x="155" y="74"/>
                      <a:pt x="156" y="70"/>
                      <a:pt x="160" y="69"/>
                    </a:cubicBezTo>
                    <a:cubicBezTo>
                      <a:pt x="167" y="68"/>
                      <a:pt x="176" y="75"/>
                      <a:pt x="170" y="77"/>
                    </a:cubicBezTo>
                    <a:cubicBezTo>
                      <a:pt x="167" y="78"/>
                      <a:pt x="162" y="78"/>
                      <a:pt x="158" y="77"/>
                    </a:cubicBezTo>
                    <a:close/>
                    <a:moveTo>
                      <a:pt x="46" y="102"/>
                    </a:moveTo>
                    <a:cubicBezTo>
                      <a:pt x="49" y="102"/>
                      <a:pt x="57" y="104"/>
                      <a:pt x="59" y="106"/>
                    </a:cubicBezTo>
                    <a:cubicBezTo>
                      <a:pt x="61" y="109"/>
                      <a:pt x="53" y="108"/>
                      <a:pt x="48" y="106"/>
                    </a:cubicBezTo>
                    <a:cubicBezTo>
                      <a:pt x="45" y="105"/>
                      <a:pt x="43" y="103"/>
                      <a:pt x="46" y="102"/>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pPr defTabSz="932688"/>
                <a:endParaRPr lang="en-US" sz="1600" kern="0">
                  <a:solidFill>
                    <a:srgbClr val="353435"/>
                  </a:solidFill>
                </a:endParaRPr>
              </a:p>
            </p:txBody>
          </p:sp>
        </p:grpSp>
        <p:sp>
          <p:nvSpPr>
            <p:cNvPr id="48" name="TextBox 47"/>
            <p:cNvSpPr txBox="1"/>
            <p:nvPr/>
          </p:nvSpPr>
          <p:spPr>
            <a:xfrm>
              <a:off x="10635767" y="1797373"/>
              <a:ext cx="2321671" cy="276999"/>
            </a:xfrm>
            <a:prstGeom prst="rect">
              <a:avLst/>
            </a:prstGeom>
            <a:noFill/>
            <a:ln w="28575">
              <a:noFill/>
            </a:ln>
          </p:spPr>
          <p:txBody>
            <a:bodyPr wrap="square" lIns="0" tIns="0" rIns="0" bIns="0" rtlCol="0" anchor="ctr">
              <a:spAutoFit/>
            </a:bodyPr>
            <a:lstStyle/>
            <a:p>
              <a:pPr algn="ctr"/>
              <a:r>
                <a:rPr lang="en-US" b="1" kern="0" dirty="0" smtClean="0">
                  <a:solidFill>
                    <a:prstClr val="white"/>
                  </a:solidFill>
                </a:rPr>
                <a:t>Internet</a:t>
              </a:r>
              <a:endParaRPr lang="en-US" b="1" kern="0" dirty="0">
                <a:solidFill>
                  <a:prstClr val="white"/>
                </a:solidFill>
              </a:endParaRPr>
            </a:p>
          </p:txBody>
        </p:sp>
      </p:grpSp>
      <p:grpSp>
        <p:nvGrpSpPr>
          <p:cNvPr id="3" name="Group 2"/>
          <p:cNvGrpSpPr/>
          <p:nvPr/>
        </p:nvGrpSpPr>
        <p:grpSpPr>
          <a:xfrm>
            <a:off x="2103674" y="1442517"/>
            <a:ext cx="839550" cy="455201"/>
            <a:chOff x="2103674" y="1585392"/>
            <a:chExt cx="839550" cy="455201"/>
          </a:xfrm>
        </p:grpSpPr>
        <p:pic>
          <p:nvPicPr>
            <p:cNvPr id="72" name="Picture 5" descr="W:\Open Engagements\Productivity\MS-Unified Communications\#1601 BizProd MOD Team Core Content Work\New Iconography\People\GroupOfPeople_060812.png"/>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b="41004"/>
            <a:stretch/>
          </p:blipFill>
          <p:spPr bwMode="auto">
            <a:xfrm>
              <a:off x="2103674" y="1585392"/>
              <a:ext cx="839550" cy="453449"/>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5" descr="W:\Open Engagements\Productivity\MS-Unified Communications\#1601 BizProd MOD Team Core Content Work\New Iconography\People\GroupOfPeople_060812.png"/>
            <p:cNvPicPr>
              <a:picLocks noChangeAspect="1" noChangeArrowheads="1"/>
            </p:cNvPicPr>
            <p:nvPr/>
          </p:nvPicPr>
          <p:blipFill rotWithShape="1">
            <a:blip r:embed="rId20" cstate="print">
              <a:duotone>
                <a:prstClr val="black"/>
                <a:srgbClr val="D9C3A5">
                  <a:tint val="50000"/>
                  <a:satMod val="180000"/>
                </a:srgbClr>
              </a:duotone>
              <a:extLst>
                <a:ext uri="{BEBA8EAE-BF5A-486C-A8C5-ECC9F3942E4B}">
                  <a14:imgProps xmlns:a14="http://schemas.microsoft.com/office/drawing/2010/main">
                    <a14:imgLayer r:embed="rId21">
                      <a14:imgEffect>
                        <a14:backgroundRemoval t="5415" b="58123" l="9386" r="89892">
                          <a14:foregroundMark x1="45487" y1="57040" x2="45487" y2="57040"/>
                          <a14:foregroundMark x1="46209" y1="48375" x2="46209" y2="48375"/>
                          <a14:foregroundMark x1="63177" y1="58123" x2="63177" y2="58123"/>
                          <a14:foregroundMark x1="50181" y1="15884" x2="50181" y2="15884"/>
                          <a14:backgroundMark x1="23827" y1="41877" x2="23827" y2="41877"/>
                        </a14:backgroundRemoval>
                      </a14:imgEffect>
                    </a14:imgLayer>
                  </a14:imgProps>
                </a:ext>
                <a:ext uri="{28A0092B-C50C-407E-A947-70E740481C1C}">
                  <a14:useLocalDpi xmlns:a14="http://schemas.microsoft.com/office/drawing/2010/main" val="0"/>
                </a:ext>
              </a:extLst>
            </a:blip>
            <a:srcRect b="41004"/>
            <a:stretch/>
          </p:blipFill>
          <p:spPr bwMode="auto">
            <a:xfrm>
              <a:off x="2103674" y="1587144"/>
              <a:ext cx="839550" cy="453449"/>
            </a:xfrm>
            <a:prstGeom prst="rect">
              <a:avLst/>
            </a:prstGeom>
            <a:noFill/>
            <a:extLst>
              <a:ext uri="{909E8E84-426E-40DD-AFC4-6F175D3DCCD1}">
                <a14:hiddenFill xmlns:a14="http://schemas.microsoft.com/office/drawing/2010/main">
                  <a:solidFill>
                    <a:srgbClr val="FFFFFF"/>
                  </a:solidFill>
                </a14:hiddenFill>
              </a:ext>
            </a:extLst>
          </p:spPr>
        </p:pic>
      </p:grpSp>
      <p:sp>
        <p:nvSpPr>
          <p:cNvPr id="66" name="Rectangle 65"/>
          <p:cNvSpPr/>
          <p:nvPr/>
        </p:nvSpPr>
        <p:spPr bwMode="auto">
          <a:xfrm>
            <a:off x="8123423" y="2271728"/>
            <a:ext cx="4078101" cy="4090269"/>
          </a:xfrm>
          <a:prstGeom prst="rect">
            <a:avLst/>
          </a:prstGeom>
          <a:solidFill>
            <a:schemeClr val="accent4">
              <a:lumMod val="60000"/>
              <a:lumOff val="40000"/>
              <a:alpha val="6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t" anchorCtr="0" compatLnSpc="1">
            <a:prstTxWarp prst="textNoShape">
              <a:avLst/>
            </a:prstTxWarp>
          </a:bodyPr>
          <a:lstStyle/>
          <a:p>
            <a:pPr defTabSz="932472" fontAlgn="base">
              <a:spcBef>
                <a:spcPct val="0"/>
              </a:spcBef>
              <a:spcAft>
                <a:spcPct val="0"/>
              </a:spcAft>
            </a:pPr>
            <a:r>
              <a:rPr lang="en-US" sz="2000" b="1" dirty="0" smtClean="0">
                <a:solidFill>
                  <a:srgbClr val="00518E"/>
                </a:solidFill>
              </a:rPr>
              <a:t> DAG 2</a:t>
            </a:r>
            <a:endParaRPr lang="en-US" sz="2000" b="1" dirty="0">
              <a:solidFill>
                <a:srgbClr val="00518E"/>
              </a:solidFill>
            </a:endParaRPr>
          </a:p>
        </p:txBody>
      </p:sp>
      <p:sp>
        <p:nvSpPr>
          <p:cNvPr id="53" name="Rectangle 52"/>
          <p:cNvSpPr/>
          <p:nvPr>
            <p:custDataLst>
              <p:tags r:id="rId1"/>
            </p:custDataLst>
          </p:nvPr>
        </p:nvSpPr>
        <p:spPr>
          <a:xfrm>
            <a:off x="8412773" y="2674310"/>
            <a:ext cx="3497759" cy="3346497"/>
          </a:xfrm>
          <a:prstGeom prst="rect">
            <a:avLst/>
          </a:prstGeom>
          <a:solidFill>
            <a:srgbClr val="00188F"/>
          </a:solidFill>
          <a:ln>
            <a:noFill/>
          </a:ln>
        </p:spPr>
        <p:style>
          <a:lnRef idx="2">
            <a:schemeClr val="accent1">
              <a:shade val="50000"/>
            </a:schemeClr>
          </a:lnRef>
          <a:fillRef idx="1">
            <a:schemeClr val="accent1"/>
          </a:fillRef>
          <a:effectRef idx="0">
            <a:schemeClr val="accent1"/>
          </a:effectRef>
          <a:fontRef idx="minor">
            <a:schemeClr val="lt1"/>
          </a:fontRef>
        </p:style>
        <p:txBody>
          <a:bodyPr lIns="93269" tIns="46634" rIns="93269" bIns="46634" rtlCol="0" anchor="t"/>
          <a:lstStyle/>
          <a:p>
            <a:r>
              <a:rPr lang="en-US" b="1" dirty="0" smtClean="0">
                <a:solidFill>
                  <a:srgbClr val="FFFFFF"/>
                </a:solidFill>
                <a:latin typeface="Segoe UI Light"/>
              </a:rPr>
              <a:t>MBX 2016</a:t>
            </a:r>
            <a:endParaRPr lang="en-US" b="1" dirty="0">
              <a:solidFill>
                <a:srgbClr val="FFFFFF"/>
              </a:solidFill>
              <a:latin typeface="Segoe UI Light"/>
            </a:endParaRPr>
          </a:p>
        </p:txBody>
      </p:sp>
      <p:sp>
        <p:nvSpPr>
          <p:cNvPr id="51" name="Rectangle 50"/>
          <p:cNvSpPr/>
          <p:nvPr>
            <p:custDataLst>
              <p:tags r:id="rId2"/>
            </p:custDataLst>
          </p:nvPr>
        </p:nvSpPr>
        <p:spPr>
          <a:xfrm>
            <a:off x="8609049" y="3121187"/>
            <a:ext cx="3109119" cy="376075"/>
          </a:xfrm>
          <a:prstGeom prst="rect">
            <a:avLst/>
          </a:prstGeom>
          <a:solidFill>
            <a:schemeClr val="accent2"/>
          </a:solidFill>
          <a:ln>
            <a:noFill/>
          </a:ln>
          <a:effectLst/>
        </p:spPr>
        <p:style>
          <a:lnRef idx="1">
            <a:schemeClr val="accent2"/>
          </a:lnRef>
          <a:fillRef idx="3">
            <a:schemeClr val="accent2"/>
          </a:fillRef>
          <a:effectRef idx="2">
            <a:schemeClr val="accent2"/>
          </a:effectRef>
          <a:fontRef idx="minor">
            <a:schemeClr val="lt1"/>
          </a:fontRef>
        </p:style>
        <p:txBody>
          <a:bodyPr lIns="93269" tIns="46634" rIns="93269" bIns="46634" rtlCol="0" anchor="ctr"/>
          <a:lstStyle/>
          <a:p>
            <a:pPr algn="ctr"/>
            <a:r>
              <a:rPr lang="en-US" sz="1500" b="1" dirty="0">
                <a:solidFill>
                  <a:srgbClr val="FFFFFF"/>
                </a:solidFill>
                <a:latin typeface="Segoe UI Light"/>
              </a:rPr>
              <a:t>Frontend Transport</a:t>
            </a:r>
          </a:p>
        </p:txBody>
      </p:sp>
      <p:sp>
        <p:nvSpPr>
          <p:cNvPr id="55" name="Rectangle 54"/>
          <p:cNvSpPr/>
          <p:nvPr>
            <p:custDataLst>
              <p:tags r:id="rId3"/>
            </p:custDataLst>
          </p:nvPr>
        </p:nvSpPr>
        <p:spPr>
          <a:xfrm>
            <a:off x="8609049" y="4465302"/>
            <a:ext cx="3109119" cy="37291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3269" tIns="46634" rIns="93269" bIns="46634" rtlCol="0" anchor="ctr"/>
          <a:lstStyle/>
          <a:p>
            <a:pPr algn="ctr"/>
            <a:r>
              <a:rPr lang="en-US" sz="1500" b="1" dirty="0">
                <a:solidFill>
                  <a:srgbClr val="FFFFFF"/>
                </a:solidFill>
                <a:latin typeface="Segoe UI Light"/>
              </a:rPr>
              <a:t>Transport</a:t>
            </a:r>
          </a:p>
        </p:txBody>
      </p:sp>
      <p:sp>
        <p:nvSpPr>
          <p:cNvPr id="54" name="Can 53"/>
          <p:cNvSpPr/>
          <p:nvPr>
            <p:custDataLst>
              <p:tags r:id="rId4"/>
            </p:custDataLst>
          </p:nvPr>
        </p:nvSpPr>
        <p:spPr>
          <a:xfrm>
            <a:off x="10027258" y="5409558"/>
            <a:ext cx="940932" cy="583873"/>
          </a:xfrm>
          <a:prstGeom prst="can">
            <a:avLst/>
          </a:prstGeom>
          <a:solidFill>
            <a:srgbClr val="4668C5"/>
          </a:solidFill>
          <a:ln w="28575" cap="flat" cmpd="sng" algn="ctr">
            <a:noFill/>
            <a:prstDash val="solid"/>
            <a:miter lim="800000"/>
          </a:ln>
          <a:effectLst/>
        </p:spPr>
        <p:style>
          <a:lnRef idx="1">
            <a:schemeClr val="dk1"/>
          </a:lnRef>
          <a:fillRef idx="3">
            <a:schemeClr val="dk1"/>
          </a:fillRef>
          <a:effectRef idx="2">
            <a:schemeClr val="dk1"/>
          </a:effectRef>
          <a:fontRef idx="minor">
            <a:schemeClr val="lt1"/>
          </a:fontRef>
        </p:style>
        <p:txBody>
          <a:bodyPr lIns="93269" tIns="46634" rIns="93269" bIns="46634" rtlCol="0" anchor="ctr"/>
          <a:lstStyle/>
          <a:p>
            <a:pPr algn="ctr"/>
            <a:r>
              <a:rPr lang="en-US" sz="1500" b="1" dirty="0">
                <a:solidFill>
                  <a:srgbClr val="FFFFFF"/>
                </a:solidFill>
                <a:latin typeface="Segoe UI Light"/>
              </a:rPr>
              <a:t>Store</a:t>
            </a:r>
          </a:p>
        </p:txBody>
      </p:sp>
      <p:pic>
        <p:nvPicPr>
          <p:cNvPr id="56" name="Picture 5" descr="W:\Open Engagements\Productivity\MS-Unified Communications\#1601 BizProd MOD Team Core Content Work\New Iconography\People\GroupOfPeople_060812.png"/>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b="41004"/>
          <a:stretch/>
        </p:blipFill>
        <p:spPr bwMode="auto">
          <a:xfrm>
            <a:off x="9268929" y="5409985"/>
            <a:ext cx="1050151" cy="619459"/>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 descr="W:\Open Engagements\Productivity\MS-Unified Communications\#1601 BizProd MOD Team Core Content Work\New Iconography\People\GroupOfPeople_060812.png"/>
          <p:cNvPicPr>
            <a:picLocks noChangeAspect="1" noChangeArrowheads="1"/>
          </p:cNvPicPr>
          <p:nvPr/>
        </p:nvPicPr>
        <p:blipFill rotWithShape="1">
          <a:blip r:embed="rId22" cstate="print">
            <a:duotone>
              <a:prstClr val="black"/>
              <a:schemeClr val="accent6">
                <a:tint val="45000"/>
                <a:satMod val="400000"/>
              </a:schemeClr>
            </a:duotone>
            <a:extLst>
              <a:ext uri="{28A0092B-C50C-407E-A947-70E740481C1C}">
                <a14:useLocalDpi xmlns:a14="http://schemas.microsoft.com/office/drawing/2010/main" val="0"/>
              </a:ext>
            </a:extLst>
          </a:blip>
          <a:srcRect b="41004"/>
          <a:stretch/>
        </p:blipFill>
        <p:spPr bwMode="auto">
          <a:xfrm>
            <a:off x="9262444" y="5413759"/>
            <a:ext cx="1050151" cy="619459"/>
          </a:xfrm>
          <a:prstGeom prst="rect">
            <a:avLst/>
          </a:prstGeom>
          <a:noFill/>
          <a:extLst>
            <a:ext uri="{909E8E84-426E-40DD-AFC4-6F175D3DCCD1}">
              <a14:hiddenFill xmlns:a14="http://schemas.microsoft.com/office/drawing/2010/main">
                <a:solidFill>
                  <a:srgbClr val="FFFFFF"/>
                </a:solidFill>
              </a14:hiddenFill>
            </a:ext>
          </a:extLst>
        </p:spPr>
      </p:pic>
      <p:sp>
        <p:nvSpPr>
          <p:cNvPr id="58" name="Rectangle 57"/>
          <p:cNvSpPr/>
          <p:nvPr>
            <p:custDataLst>
              <p:tags r:id="rId5"/>
            </p:custDataLst>
          </p:nvPr>
        </p:nvSpPr>
        <p:spPr>
          <a:xfrm>
            <a:off x="8609049" y="4934956"/>
            <a:ext cx="3109119" cy="37291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3269" tIns="46634" rIns="93269" bIns="46634" rtlCol="0" anchor="ctr"/>
          <a:lstStyle/>
          <a:p>
            <a:pPr algn="ctr"/>
            <a:r>
              <a:rPr lang="en-US" sz="1500" b="1" dirty="0">
                <a:solidFill>
                  <a:srgbClr val="FFFFFF"/>
                </a:solidFill>
                <a:latin typeface="Segoe UI Light"/>
              </a:rPr>
              <a:t>Mailbox Transport</a:t>
            </a:r>
          </a:p>
        </p:txBody>
      </p:sp>
      <p:sp>
        <p:nvSpPr>
          <p:cNvPr id="2" name="Rectangle 1"/>
          <p:cNvSpPr/>
          <p:nvPr/>
        </p:nvSpPr>
        <p:spPr bwMode="auto">
          <a:xfrm>
            <a:off x="397070" y="2271728"/>
            <a:ext cx="7630685" cy="4090269"/>
          </a:xfrm>
          <a:prstGeom prst="rect">
            <a:avLst/>
          </a:prstGeom>
          <a:solidFill>
            <a:schemeClr val="accent4">
              <a:lumMod val="60000"/>
              <a:lumOff val="40000"/>
              <a:alpha val="6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t" anchorCtr="0" compatLnSpc="1">
            <a:prstTxWarp prst="textNoShape">
              <a:avLst/>
            </a:prstTxWarp>
          </a:bodyPr>
          <a:lstStyle/>
          <a:p>
            <a:pPr defTabSz="932472" fontAlgn="base">
              <a:spcBef>
                <a:spcPct val="0"/>
              </a:spcBef>
              <a:spcAft>
                <a:spcPct val="0"/>
              </a:spcAft>
            </a:pPr>
            <a:r>
              <a:rPr lang="en-US" sz="2000" b="1" dirty="0" smtClean="0">
                <a:solidFill>
                  <a:srgbClr val="00518E"/>
                </a:solidFill>
              </a:rPr>
              <a:t> DAG 1</a:t>
            </a:r>
            <a:endParaRPr lang="en-US" sz="2000" b="1" dirty="0">
              <a:solidFill>
                <a:srgbClr val="00518E"/>
              </a:solidFill>
            </a:endParaRPr>
          </a:p>
        </p:txBody>
      </p:sp>
      <p:sp>
        <p:nvSpPr>
          <p:cNvPr id="6" name="Title 5"/>
          <p:cNvSpPr>
            <a:spLocks noGrp="1"/>
          </p:cNvSpPr>
          <p:nvPr>
            <p:ph type="title"/>
          </p:nvPr>
        </p:nvSpPr>
        <p:spPr/>
        <p:txBody>
          <a:bodyPr/>
          <a:lstStyle/>
          <a:p>
            <a:r>
              <a:rPr lang="en-US" spc="-140" dirty="0"/>
              <a:t>4</a:t>
            </a:r>
            <a:r>
              <a:rPr lang="en-US" dirty="0" smtClean="0"/>
              <a:t> </a:t>
            </a:r>
            <a:r>
              <a:rPr lang="en-US" dirty="0"/>
              <a:t>– </a:t>
            </a:r>
            <a:r>
              <a:rPr lang="en-US" spc="-140" dirty="0" smtClean="0"/>
              <a:t>Originating mail to multiple recipients</a:t>
            </a:r>
            <a:endParaRPr lang="en-US" dirty="0"/>
          </a:p>
        </p:txBody>
      </p:sp>
      <p:sp>
        <p:nvSpPr>
          <p:cNvPr id="14" name="Rectangle 13"/>
          <p:cNvSpPr/>
          <p:nvPr>
            <p:custDataLst>
              <p:tags r:id="rId6"/>
            </p:custDataLst>
          </p:nvPr>
        </p:nvSpPr>
        <p:spPr>
          <a:xfrm>
            <a:off x="4347554" y="2674311"/>
            <a:ext cx="3497759" cy="3339791"/>
          </a:xfrm>
          <a:prstGeom prst="rect">
            <a:avLst/>
          </a:prstGeom>
          <a:solidFill>
            <a:srgbClr val="00188F"/>
          </a:solidFill>
          <a:ln>
            <a:noFill/>
          </a:ln>
        </p:spPr>
        <p:style>
          <a:lnRef idx="2">
            <a:schemeClr val="accent1">
              <a:shade val="50000"/>
            </a:schemeClr>
          </a:lnRef>
          <a:fillRef idx="1">
            <a:schemeClr val="accent1"/>
          </a:fillRef>
          <a:effectRef idx="0">
            <a:schemeClr val="accent1"/>
          </a:effectRef>
          <a:fontRef idx="minor">
            <a:schemeClr val="lt1"/>
          </a:fontRef>
        </p:style>
        <p:txBody>
          <a:bodyPr lIns="93269" tIns="46634" rIns="93269" bIns="46634" rtlCol="0" anchor="t"/>
          <a:lstStyle/>
          <a:p>
            <a:r>
              <a:rPr lang="en-US" b="1" dirty="0" smtClean="0">
                <a:solidFill>
                  <a:srgbClr val="FFFFFF"/>
                </a:solidFill>
                <a:latin typeface="Segoe UI Light"/>
              </a:rPr>
              <a:t>MBX 2016</a:t>
            </a:r>
            <a:endParaRPr lang="en-US" b="1" dirty="0">
              <a:solidFill>
                <a:srgbClr val="FFFFFF"/>
              </a:solidFill>
              <a:latin typeface="Segoe UI Light"/>
            </a:endParaRPr>
          </a:p>
        </p:txBody>
      </p:sp>
      <p:sp>
        <p:nvSpPr>
          <p:cNvPr id="13" name="Rectangle 12"/>
          <p:cNvSpPr/>
          <p:nvPr>
            <p:custDataLst>
              <p:tags r:id="rId7"/>
            </p:custDataLst>
          </p:nvPr>
        </p:nvSpPr>
        <p:spPr>
          <a:xfrm>
            <a:off x="4541874" y="3121187"/>
            <a:ext cx="3109119" cy="376075"/>
          </a:xfrm>
          <a:prstGeom prst="rect">
            <a:avLst/>
          </a:prstGeom>
          <a:solidFill>
            <a:schemeClr val="accent2"/>
          </a:solidFill>
          <a:ln>
            <a:noFill/>
          </a:ln>
          <a:effectLst/>
        </p:spPr>
        <p:style>
          <a:lnRef idx="1">
            <a:schemeClr val="accent2"/>
          </a:lnRef>
          <a:fillRef idx="3">
            <a:schemeClr val="accent2"/>
          </a:fillRef>
          <a:effectRef idx="2">
            <a:schemeClr val="accent2"/>
          </a:effectRef>
          <a:fontRef idx="minor">
            <a:schemeClr val="lt1"/>
          </a:fontRef>
        </p:style>
        <p:txBody>
          <a:bodyPr lIns="93269" tIns="46634" rIns="93269" bIns="46634" rtlCol="0" anchor="ctr"/>
          <a:lstStyle/>
          <a:p>
            <a:pPr algn="ctr"/>
            <a:r>
              <a:rPr lang="en-US" sz="1500" b="1" dirty="0">
                <a:solidFill>
                  <a:srgbClr val="FFFFFF"/>
                </a:solidFill>
                <a:latin typeface="Segoe UI Light"/>
              </a:rPr>
              <a:t>Frontend Transport</a:t>
            </a:r>
          </a:p>
        </p:txBody>
      </p:sp>
      <p:sp>
        <p:nvSpPr>
          <p:cNvPr id="15" name="Can 14"/>
          <p:cNvSpPr/>
          <p:nvPr>
            <p:custDataLst>
              <p:tags r:id="rId8"/>
            </p:custDataLst>
          </p:nvPr>
        </p:nvSpPr>
        <p:spPr>
          <a:xfrm>
            <a:off x="5960083" y="5400033"/>
            <a:ext cx="940932" cy="583873"/>
          </a:xfrm>
          <a:prstGeom prst="can">
            <a:avLst/>
          </a:prstGeom>
          <a:solidFill>
            <a:srgbClr val="4668C5"/>
          </a:solidFill>
          <a:ln w="28575" cap="flat" cmpd="sng" algn="ctr">
            <a:noFill/>
            <a:prstDash val="solid"/>
            <a:miter lim="800000"/>
          </a:ln>
          <a:effectLst/>
        </p:spPr>
        <p:style>
          <a:lnRef idx="1">
            <a:schemeClr val="dk1"/>
          </a:lnRef>
          <a:fillRef idx="3">
            <a:schemeClr val="dk1"/>
          </a:fillRef>
          <a:effectRef idx="2">
            <a:schemeClr val="dk1"/>
          </a:effectRef>
          <a:fontRef idx="minor">
            <a:schemeClr val="lt1"/>
          </a:fontRef>
        </p:style>
        <p:txBody>
          <a:bodyPr lIns="93269" tIns="46634" rIns="93269" bIns="46634" rtlCol="0" anchor="ctr"/>
          <a:lstStyle/>
          <a:p>
            <a:pPr algn="ctr"/>
            <a:r>
              <a:rPr lang="en-US" sz="1500" b="1" dirty="0">
                <a:solidFill>
                  <a:srgbClr val="FFFFFF"/>
                </a:solidFill>
                <a:latin typeface="Segoe UI Light"/>
              </a:rPr>
              <a:t>Store</a:t>
            </a:r>
          </a:p>
        </p:txBody>
      </p:sp>
      <p:sp>
        <p:nvSpPr>
          <p:cNvPr id="16" name="Rectangle 15"/>
          <p:cNvSpPr/>
          <p:nvPr>
            <p:custDataLst>
              <p:tags r:id="rId9"/>
            </p:custDataLst>
          </p:nvPr>
        </p:nvSpPr>
        <p:spPr>
          <a:xfrm>
            <a:off x="4541874" y="4455777"/>
            <a:ext cx="3109119" cy="37291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3269" tIns="46634" rIns="93269" bIns="46634" rtlCol="0" anchor="ctr"/>
          <a:lstStyle/>
          <a:p>
            <a:pPr algn="ctr"/>
            <a:r>
              <a:rPr lang="en-US" sz="1500" b="1" dirty="0">
                <a:solidFill>
                  <a:srgbClr val="FFFFFF"/>
                </a:solidFill>
                <a:latin typeface="Segoe UI Light"/>
              </a:rPr>
              <a:t>Transport</a:t>
            </a:r>
          </a:p>
        </p:txBody>
      </p:sp>
      <p:pic>
        <p:nvPicPr>
          <p:cNvPr id="17" name="Picture 5" descr="W:\Open Engagements\Productivity\MS-Unified Communications\#1601 BizProd MOD Team Core Content Work\New Iconography\People\GroupOfPeople_060812.png"/>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b="41004"/>
          <a:stretch/>
        </p:blipFill>
        <p:spPr bwMode="auto">
          <a:xfrm>
            <a:off x="5201754" y="5400460"/>
            <a:ext cx="1050151" cy="619459"/>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5" descr="W:\Open Engagements\Productivity\MS-Unified Communications\#1601 BizProd MOD Team Core Content Work\New Iconography\People\GroupOfPeople_060812.png"/>
          <p:cNvPicPr>
            <a:picLocks noChangeAspect="1" noChangeArrowheads="1"/>
          </p:cNvPicPr>
          <p:nvPr/>
        </p:nvPicPr>
        <p:blipFill rotWithShape="1">
          <a:blip r:embed="rId20" cstate="print">
            <a:duotone>
              <a:prstClr val="black"/>
              <a:schemeClr val="accent2">
                <a:tint val="45000"/>
                <a:satMod val="400000"/>
              </a:schemeClr>
            </a:duotone>
            <a:extLst>
              <a:ext uri="{BEBA8EAE-BF5A-486C-A8C5-ECC9F3942E4B}">
                <a14:imgProps xmlns:a14="http://schemas.microsoft.com/office/drawing/2010/main">
                  <a14:imgLayer r:embed="rId21">
                    <a14:imgEffect>
                      <a14:backgroundRemoval t="5415" b="58123" l="9386" r="89892">
                        <a14:foregroundMark x1="45487" y1="57040" x2="45487" y2="57040"/>
                        <a14:foregroundMark x1="46209" y1="48375" x2="46209" y2="48375"/>
                        <a14:foregroundMark x1="63177" y1="58123" x2="63177" y2="58123"/>
                        <a14:foregroundMark x1="50181" y1="15884" x2="50181" y2="15884"/>
                        <a14:backgroundMark x1="23827" y1="41877" x2="23827" y2="41877"/>
                      </a14:backgroundRemoval>
                    </a14:imgEffect>
                  </a14:imgLayer>
                </a14:imgProps>
              </a:ext>
              <a:ext uri="{28A0092B-C50C-407E-A947-70E740481C1C}">
                <a14:useLocalDpi xmlns:a14="http://schemas.microsoft.com/office/drawing/2010/main" val="0"/>
              </a:ext>
            </a:extLst>
          </a:blip>
          <a:srcRect b="41004"/>
          <a:stretch/>
        </p:blipFill>
        <p:spPr bwMode="auto">
          <a:xfrm>
            <a:off x="5200855" y="5401349"/>
            <a:ext cx="1050151" cy="619459"/>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custDataLst>
              <p:tags r:id="rId10"/>
            </p:custDataLst>
          </p:nvPr>
        </p:nvSpPr>
        <p:spPr>
          <a:xfrm>
            <a:off x="4541874" y="4925431"/>
            <a:ext cx="3109119" cy="37291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3269" tIns="46634" rIns="93269" bIns="46634" rtlCol="0" anchor="ctr"/>
          <a:lstStyle/>
          <a:p>
            <a:pPr algn="ctr"/>
            <a:r>
              <a:rPr lang="en-US" sz="1500" b="1" dirty="0">
                <a:solidFill>
                  <a:srgbClr val="FFFFFF"/>
                </a:solidFill>
                <a:latin typeface="Segoe UI Light"/>
              </a:rPr>
              <a:t>Mailbox Transport</a:t>
            </a:r>
          </a:p>
        </p:txBody>
      </p:sp>
      <p:sp>
        <p:nvSpPr>
          <p:cNvPr id="31" name="Rectangle 30"/>
          <p:cNvSpPr/>
          <p:nvPr>
            <p:custDataLst>
              <p:tags r:id="rId11"/>
            </p:custDataLst>
          </p:nvPr>
        </p:nvSpPr>
        <p:spPr>
          <a:xfrm>
            <a:off x="531885" y="2674311"/>
            <a:ext cx="3497759" cy="3339792"/>
          </a:xfrm>
          <a:prstGeom prst="rect">
            <a:avLst/>
          </a:prstGeom>
          <a:solidFill>
            <a:srgbClr val="00188F"/>
          </a:solidFill>
          <a:ln>
            <a:noFill/>
          </a:ln>
        </p:spPr>
        <p:style>
          <a:lnRef idx="2">
            <a:schemeClr val="accent1">
              <a:shade val="50000"/>
            </a:schemeClr>
          </a:lnRef>
          <a:fillRef idx="1">
            <a:schemeClr val="accent1"/>
          </a:fillRef>
          <a:effectRef idx="0">
            <a:schemeClr val="accent1"/>
          </a:effectRef>
          <a:fontRef idx="minor">
            <a:schemeClr val="lt1"/>
          </a:fontRef>
        </p:style>
        <p:txBody>
          <a:bodyPr lIns="93269" tIns="46634" rIns="93269" bIns="46634" rtlCol="0" anchor="t"/>
          <a:lstStyle/>
          <a:p>
            <a:r>
              <a:rPr lang="en-US" b="1" dirty="0" smtClean="0">
                <a:solidFill>
                  <a:srgbClr val="FFFFFF"/>
                </a:solidFill>
                <a:latin typeface="Segoe UI Light"/>
              </a:rPr>
              <a:t>MBX 2016</a:t>
            </a:r>
            <a:endParaRPr lang="en-US" b="1" dirty="0">
              <a:solidFill>
                <a:srgbClr val="FFFFFF"/>
              </a:solidFill>
              <a:latin typeface="Segoe UI Light"/>
            </a:endParaRPr>
          </a:p>
        </p:txBody>
      </p:sp>
      <p:sp>
        <p:nvSpPr>
          <p:cNvPr id="30" name="Rectangle 29"/>
          <p:cNvSpPr/>
          <p:nvPr>
            <p:custDataLst>
              <p:tags r:id="rId12"/>
            </p:custDataLst>
          </p:nvPr>
        </p:nvSpPr>
        <p:spPr>
          <a:xfrm>
            <a:off x="726205" y="3121187"/>
            <a:ext cx="3109119" cy="376075"/>
          </a:xfrm>
          <a:prstGeom prst="rect">
            <a:avLst/>
          </a:prstGeom>
          <a:solidFill>
            <a:schemeClr val="accent2"/>
          </a:solidFill>
          <a:ln>
            <a:noFill/>
          </a:ln>
          <a:effectLst/>
        </p:spPr>
        <p:style>
          <a:lnRef idx="1">
            <a:schemeClr val="accent2"/>
          </a:lnRef>
          <a:fillRef idx="3">
            <a:schemeClr val="accent2"/>
          </a:fillRef>
          <a:effectRef idx="2">
            <a:schemeClr val="accent2"/>
          </a:effectRef>
          <a:fontRef idx="minor">
            <a:schemeClr val="lt1"/>
          </a:fontRef>
        </p:style>
        <p:txBody>
          <a:bodyPr lIns="93269" tIns="46634" rIns="93269" bIns="46634" rtlCol="0" anchor="ctr"/>
          <a:lstStyle/>
          <a:p>
            <a:pPr algn="ctr"/>
            <a:r>
              <a:rPr lang="en-US" sz="1500" b="1" dirty="0">
                <a:solidFill>
                  <a:srgbClr val="FFFFFF"/>
                </a:solidFill>
                <a:latin typeface="Segoe UI Light"/>
              </a:rPr>
              <a:t>Frontend Transport</a:t>
            </a:r>
          </a:p>
        </p:txBody>
      </p:sp>
      <p:sp>
        <p:nvSpPr>
          <p:cNvPr id="32" name="Can 31"/>
          <p:cNvSpPr/>
          <p:nvPr>
            <p:custDataLst>
              <p:tags r:id="rId13"/>
            </p:custDataLst>
          </p:nvPr>
        </p:nvSpPr>
        <p:spPr>
          <a:xfrm>
            <a:off x="2144414" y="5400033"/>
            <a:ext cx="940932" cy="583873"/>
          </a:xfrm>
          <a:prstGeom prst="can">
            <a:avLst/>
          </a:prstGeom>
          <a:solidFill>
            <a:srgbClr val="4668C5"/>
          </a:solidFill>
          <a:ln w="28575" cap="flat" cmpd="sng" algn="ctr">
            <a:noFill/>
            <a:prstDash val="solid"/>
            <a:miter lim="800000"/>
          </a:ln>
          <a:effectLst/>
        </p:spPr>
        <p:style>
          <a:lnRef idx="1">
            <a:schemeClr val="dk1"/>
          </a:lnRef>
          <a:fillRef idx="3">
            <a:schemeClr val="dk1"/>
          </a:fillRef>
          <a:effectRef idx="2">
            <a:schemeClr val="dk1"/>
          </a:effectRef>
          <a:fontRef idx="minor">
            <a:schemeClr val="lt1"/>
          </a:fontRef>
        </p:style>
        <p:txBody>
          <a:bodyPr lIns="93269" tIns="46634" rIns="93269" bIns="46634" rtlCol="0" anchor="ctr"/>
          <a:lstStyle/>
          <a:p>
            <a:pPr algn="ctr"/>
            <a:r>
              <a:rPr lang="en-US" sz="1500" b="1" dirty="0">
                <a:solidFill>
                  <a:srgbClr val="FFFFFF"/>
                </a:solidFill>
                <a:latin typeface="Segoe UI Light"/>
              </a:rPr>
              <a:t>Store</a:t>
            </a:r>
          </a:p>
        </p:txBody>
      </p:sp>
      <p:sp>
        <p:nvSpPr>
          <p:cNvPr id="33" name="Rectangle 32"/>
          <p:cNvSpPr/>
          <p:nvPr>
            <p:custDataLst>
              <p:tags r:id="rId14"/>
            </p:custDataLst>
          </p:nvPr>
        </p:nvSpPr>
        <p:spPr>
          <a:xfrm>
            <a:off x="726205" y="4455777"/>
            <a:ext cx="3109119" cy="37291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3269" tIns="46634" rIns="93269" bIns="46634" rtlCol="0" anchor="ctr"/>
          <a:lstStyle/>
          <a:p>
            <a:pPr algn="ctr"/>
            <a:r>
              <a:rPr lang="en-US" sz="1500" b="1" dirty="0">
                <a:solidFill>
                  <a:srgbClr val="FFFFFF"/>
                </a:solidFill>
                <a:latin typeface="Segoe UI Light"/>
              </a:rPr>
              <a:t>Transport</a:t>
            </a:r>
          </a:p>
        </p:txBody>
      </p:sp>
      <p:pic>
        <p:nvPicPr>
          <p:cNvPr id="34" name="Picture 5" descr="W:\Open Engagements\Productivity\MS-Unified Communications\#1601 BizProd MOD Team Core Content Work\New Iconography\People\GroupOfPeople_060812.png"/>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b="41004"/>
          <a:stretch/>
        </p:blipFill>
        <p:spPr bwMode="auto">
          <a:xfrm>
            <a:off x="1386085" y="5400460"/>
            <a:ext cx="1050151" cy="619459"/>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5" descr="W:\Open Engagements\Productivity\MS-Unified Communications\#1601 BizProd MOD Team Core Content Work\New Iconography\People\GroupOfPeople_060812.png"/>
          <p:cNvPicPr>
            <a:picLocks noChangeAspect="1" noChangeArrowheads="1"/>
          </p:cNvPicPr>
          <p:nvPr/>
        </p:nvPicPr>
        <p:blipFill rotWithShape="1">
          <a:blip r:embed="rId23" cstate="print">
            <a:duotone>
              <a:prstClr val="black"/>
              <a:schemeClr val="accent3">
                <a:tint val="45000"/>
                <a:satMod val="400000"/>
              </a:schemeClr>
            </a:duotone>
            <a:extLst>
              <a:ext uri="{BEBA8EAE-BF5A-486C-A8C5-ECC9F3942E4B}">
                <a14:imgProps xmlns:a14="http://schemas.microsoft.com/office/drawing/2010/main">
                  <a14:imgLayer r:embed="rId21">
                    <a14:imgEffect>
                      <a14:backgroundRemoval t="5776" b="57762" l="9747" r="89892">
                        <a14:foregroundMark x1="50903" y1="41877" x2="50903" y2="41877"/>
                        <a14:foregroundMark x1="58123" y1="39711" x2="58123" y2="39711"/>
                        <a14:foregroundMark x1="40433" y1="43321" x2="40433" y2="43321"/>
                        <a14:foregroundMark x1="60289" y1="50542" x2="60289" y2="50542"/>
                        <a14:foregroundMark x1="40433" y1="50542" x2="40433" y2="50542"/>
                        <a14:foregroundMark x1="49097" y1="34657" x2="49097" y2="34657"/>
                        <a14:foregroundMark x1="52347" y1="18412" x2="52347" y2="18412"/>
                        <a14:foregroundMark x1="49097" y1="57762" x2="49097" y2="57762"/>
                        <a14:backgroundMark x1="24549" y1="38989" x2="24549" y2="38989"/>
                      </a14:backgroundRemoval>
                    </a14:imgEffect>
                    <a14:imgEffect>
                      <a14:brightnessContrast bright="-20000" contrast="-20000"/>
                    </a14:imgEffect>
                  </a14:imgLayer>
                </a14:imgProps>
              </a:ext>
              <a:ext uri="{28A0092B-C50C-407E-A947-70E740481C1C}">
                <a14:useLocalDpi xmlns:a14="http://schemas.microsoft.com/office/drawing/2010/main" val="0"/>
              </a:ext>
            </a:extLst>
          </a:blip>
          <a:srcRect b="41004"/>
          <a:stretch/>
        </p:blipFill>
        <p:spPr bwMode="auto">
          <a:xfrm>
            <a:off x="1389278" y="5398889"/>
            <a:ext cx="1050151" cy="619459"/>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p:custDataLst>
              <p:tags r:id="rId15"/>
            </p:custDataLst>
          </p:nvPr>
        </p:nvSpPr>
        <p:spPr>
          <a:xfrm>
            <a:off x="726205" y="4925431"/>
            <a:ext cx="3109119" cy="37291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3269" tIns="46634" rIns="93269" bIns="46634" rtlCol="0" anchor="ctr"/>
          <a:lstStyle/>
          <a:p>
            <a:pPr algn="ctr"/>
            <a:r>
              <a:rPr lang="en-US" sz="1500" b="1" dirty="0">
                <a:solidFill>
                  <a:srgbClr val="FFFFFF"/>
                </a:solidFill>
                <a:latin typeface="Segoe UI Light"/>
              </a:rPr>
              <a:t>Mailbox Transport</a:t>
            </a:r>
          </a:p>
        </p:txBody>
      </p:sp>
      <p:grpSp>
        <p:nvGrpSpPr>
          <p:cNvPr id="26" name="Group 25"/>
          <p:cNvGrpSpPr/>
          <p:nvPr/>
        </p:nvGrpSpPr>
        <p:grpSpPr>
          <a:xfrm>
            <a:off x="1667701" y="5865840"/>
            <a:ext cx="512357" cy="330764"/>
            <a:chOff x="7255125" y="915933"/>
            <a:chExt cx="502285" cy="324308"/>
          </a:xfrm>
          <a:solidFill>
            <a:srgbClr val="A50021"/>
          </a:solidFill>
        </p:grpSpPr>
        <p:sp>
          <p:nvSpPr>
            <p:cNvPr id="24" name="Rectangle 23"/>
            <p:cNvSpPr/>
            <p:nvPr/>
          </p:nvSpPr>
          <p:spPr>
            <a:xfrm>
              <a:off x="7255125" y="915933"/>
              <a:ext cx="502285" cy="3243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800" b="1" dirty="0">
                <a:solidFill>
                  <a:prstClr val="white"/>
                </a:solidFill>
              </a:endParaRPr>
            </a:p>
          </p:txBody>
        </p:sp>
        <p:pic>
          <p:nvPicPr>
            <p:cNvPr id="25" name="Picture 24"/>
            <p:cNvPicPr>
              <a:picLocks noChangeAspect="1" noChangeArrowheads="1"/>
            </p:cNvPicPr>
            <p:nvPr/>
          </p:nvPicPr>
          <p:blipFill>
            <a:blip r:embed="rId24" cstate="print">
              <a:extLst>
                <a:ext uri="{28A0092B-C50C-407E-A947-70E740481C1C}">
                  <a14:useLocalDpi xmlns:a14="http://schemas.microsoft.com/office/drawing/2010/main" val="0"/>
                </a:ext>
              </a:extLst>
            </a:blip>
            <a:stretch>
              <a:fillRect/>
            </a:stretch>
          </p:blipFill>
          <p:spPr bwMode="auto">
            <a:xfrm>
              <a:off x="7311192" y="947072"/>
              <a:ext cx="381608" cy="261916"/>
            </a:xfrm>
            <a:prstGeom prst="rect">
              <a:avLst/>
            </a:prstGeom>
            <a:grpFill/>
            <a:ln>
              <a:noFill/>
            </a:ln>
            <a:extLst/>
          </p:spPr>
        </p:pic>
      </p:grpSp>
      <p:grpSp>
        <p:nvGrpSpPr>
          <p:cNvPr id="37" name="Group 36"/>
          <p:cNvGrpSpPr/>
          <p:nvPr/>
        </p:nvGrpSpPr>
        <p:grpSpPr>
          <a:xfrm>
            <a:off x="5264369" y="4490455"/>
            <a:ext cx="512357" cy="330764"/>
            <a:chOff x="7255125" y="915933"/>
            <a:chExt cx="502285" cy="324308"/>
          </a:xfrm>
          <a:solidFill>
            <a:schemeClr val="accent6"/>
          </a:solidFill>
        </p:grpSpPr>
        <p:sp>
          <p:nvSpPr>
            <p:cNvPr id="38" name="Rectangle 37"/>
            <p:cNvSpPr/>
            <p:nvPr/>
          </p:nvSpPr>
          <p:spPr>
            <a:xfrm>
              <a:off x="7255125" y="915933"/>
              <a:ext cx="502285" cy="3243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800" b="1" dirty="0">
                <a:solidFill>
                  <a:prstClr val="white"/>
                </a:solidFill>
              </a:endParaRPr>
            </a:p>
          </p:txBody>
        </p:sp>
        <p:pic>
          <p:nvPicPr>
            <p:cNvPr id="39" name="Picture 38"/>
            <p:cNvPicPr>
              <a:picLocks noChangeAspect="1" noChangeArrowheads="1"/>
            </p:cNvPicPr>
            <p:nvPr/>
          </p:nvPicPr>
          <p:blipFill>
            <a:blip r:embed="rId24" cstate="print">
              <a:extLst>
                <a:ext uri="{28A0092B-C50C-407E-A947-70E740481C1C}">
                  <a14:useLocalDpi xmlns:a14="http://schemas.microsoft.com/office/drawing/2010/main" val="0"/>
                </a:ext>
              </a:extLst>
            </a:blip>
            <a:stretch>
              <a:fillRect/>
            </a:stretch>
          </p:blipFill>
          <p:spPr bwMode="auto">
            <a:xfrm>
              <a:off x="7311192" y="947072"/>
              <a:ext cx="381608" cy="261916"/>
            </a:xfrm>
            <a:prstGeom prst="rect">
              <a:avLst/>
            </a:prstGeom>
            <a:grpFill/>
            <a:ln>
              <a:noFill/>
            </a:ln>
            <a:extLst/>
          </p:spPr>
        </p:pic>
      </p:grpSp>
      <p:sp>
        <p:nvSpPr>
          <p:cNvPr id="40" name="Rectangle 39"/>
          <p:cNvSpPr/>
          <p:nvPr/>
        </p:nvSpPr>
        <p:spPr>
          <a:xfrm>
            <a:off x="510585" y="5503484"/>
            <a:ext cx="1096775" cy="276999"/>
          </a:xfrm>
          <a:prstGeom prst="rect">
            <a:avLst/>
          </a:prstGeom>
        </p:spPr>
        <p:txBody>
          <a:bodyPr wrap="none">
            <a:spAutoFit/>
          </a:bodyPr>
          <a:lstStyle/>
          <a:p>
            <a:r>
              <a:rPr lang="en-US" sz="1200" b="1" kern="0" dirty="0">
                <a:solidFill>
                  <a:prstClr val="white"/>
                </a:solidFill>
              </a:rPr>
              <a:t>3</a:t>
            </a:r>
            <a:r>
              <a:rPr lang="en-US" sz="1200" b="1" kern="0" dirty="0" smtClean="0">
                <a:solidFill>
                  <a:prstClr val="white"/>
                </a:solidFill>
              </a:rPr>
              <a:t> Recipients </a:t>
            </a:r>
            <a:endParaRPr lang="en-US" sz="1200" dirty="0">
              <a:solidFill>
                <a:srgbClr val="FFFFFF"/>
              </a:solidFill>
            </a:endParaRPr>
          </a:p>
        </p:txBody>
      </p:sp>
      <p:grpSp>
        <p:nvGrpSpPr>
          <p:cNvPr id="41" name="Group 40"/>
          <p:cNvGrpSpPr/>
          <p:nvPr/>
        </p:nvGrpSpPr>
        <p:grpSpPr>
          <a:xfrm>
            <a:off x="5840254" y="4490455"/>
            <a:ext cx="512357" cy="330764"/>
            <a:chOff x="7255125" y="915933"/>
            <a:chExt cx="502285" cy="324308"/>
          </a:xfrm>
          <a:solidFill>
            <a:schemeClr val="accent5"/>
          </a:solidFill>
        </p:grpSpPr>
        <p:sp>
          <p:nvSpPr>
            <p:cNvPr id="42" name="Rectangle 41"/>
            <p:cNvSpPr/>
            <p:nvPr/>
          </p:nvSpPr>
          <p:spPr>
            <a:xfrm>
              <a:off x="7255125" y="915933"/>
              <a:ext cx="502285" cy="3243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800" b="1" dirty="0">
                <a:solidFill>
                  <a:prstClr val="white"/>
                </a:solidFill>
              </a:endParaRPr>
            </a:p>
          </p:txBody>
        </p:sp>
        <p:pic>
          <p:nvPicPr>
            <p:cNvPr id="43" name="Picture 42"/>
            <p:cNvPicPr>
              <a:picLocks noChangeAspect="1" noChangeArrowheads="1"/>
            </p:cNvPicPr>
            <p:nvPr/>
          </p:nvPicPr>
          <p:blipFill>
            <a:blip r:embed="rId24" cstate="print">
              <a:extLst>
                <a:ext uri="{28A0092B-C50C-407E-A947-70E740481C1C}">
                  <a14:useLocalDpi xmlns:a14="http://schemas.microsoft.com/office/drawing/2010/main" val="0"/>
                </a:ext>
              </a:extLst>
            </a:blip>
            <a:stretch>
              <a:fillRect/>
            </a:stretch>
          </p:blipFill>
          <p:spPr bwMode="auto">
            <a:xfrm>
              <a:off x="7311192" y="947072"/>
              <a:ext cx="381608" cy="261916"/>
            </a:xfrm>
            <a:prstGeom prst="rect">
              <a:avLst/>
            </a:prstGeom>
            <a:grpFill/>
            <a:ln>
              <a:noFill/>
            </a:ln>
            <a:extLst/>
          </p:spPr>
        </p:pic>
      </p:grpSp>
      <p:grpSp>
        <p:nvGrpSpPr>
          <p:cNvPr id="57" name="Group 56"/>
          <p:cNvGrpSpPr/>
          <p:nvPr/>
        </p:nvGrpSpPr>
        <p:grpSpPr>
          <a:xfrm>
            <a:off x="3929652" y="2898067"/>
            <a:ext cx="338554" cy="3488338"/>
            <a:chOff x="2616819" y="1940272"/>
            <a:chExt cx="308144" cy="5006547"/>
          </a:xfrm>
        </p:grpSpPr>
        <p:cxnSp>
          <p:nvCxnSpPr>
            <p:cNvPr id="60" name="Straight Connector 59"/>
            <p:cNvCxnSpPr/>
            <p:nvPr/>
          </p:nvCxnSpPr>
          <p:spPr>
            <a:xfrm>
              <a:off x="2912789" y="1940272"/>
              <a:ext cx="0" cy="4674537"/>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rot="16200000">
              <a:off x="1662198" y="5684055"/>
              <a:ext cx="2217385" cy="308144"/>
            </a:xfrm>
            <a:prstGeom prst="rect">
              <a:avLst/>
            </a:prstGeom>
          </p:spPr>
          <p:txBody>
            <a:bodyPr wrap="none">
              <a:spAutoFit/>
            </a:bodyPr>
            <a:lstStyle/>
            <a:p>
              <a:pPr algn="r"/>
              <a:r>
                <a:rPr lang="en-US" sz="1600" b="1" dirty="0" smtClean="0"/>
                <a:t>Site Boundary</a:t>
              </a:r>
              <a:endParaRPr lang="en-US" sz="1600" dirty="0"/>
            </a:p>
          </p:txBody>
        </p:sp>
      </p:grpSp>
    </p:spTree>
    <p:extLst>
      <p:ext uri="{BB962C8B-B14F-4D97-AF65-F5344CB8AC3E}">
        <p14:creationId xmlns:p14="http://schemas.microsoft.com/office/powerpoint/2010/main" val="17634249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par>
                                <p:cTn id="16" presetID="10" presetClass="entr" presetSubtype="0" fill="hold" nodeType="with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500"/>
                                        <p:tgtEl>
                                          <p:spTgt spid="49"/>
                                        </p:tgtEl>
                                      </p:cBhvr>
                                    </p:animEffect>
                                  </p:childTnLst>
                                </p:cTn>
                              </p:par>
                              <p:par>
                                <p:cTn id="19" presetID="10" presetClass="entr" presetSubtype="0" fill="hold" nodeType="with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fade">
                                      <p:cBhvr>
                                        <p:cTn id="21" dur="500"/>
                                        <p:tgtEl>
                                          <p:spTgt spid="52"/>
                                        </p:tgtEl>
                                      </p:cBhvr>
                                    </p:animEffect>
                                  </p:childTnLst>
                                </p:cTn>
                              </p:par>
                              <p:par>
                                <p:cTn id="22" presetID="1"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nodeType="clickEffect">
                                  <p:stCondLst>
                                    <p:cond delay="0"/>
                                  </p:stCondLst>
                                  <p:childTnLst>
                                    <p:animMotion origin="layout" path="M -2.37427E-7 -3.3182E-6 L -0.06178 -0.12415 " pathEditMode="relative" rAng="0" ptsTypes="AA">
                                      <p:cBhvr>
                                        <p:cTn id="27" dur="2000" fill="hold"/>
                                        <p:tgtEl>
                                          <p:spTgt spid="26"/>
                                        </p:tgtEl>
                                        <p:attrNameLst>
                                          <p:attrName>ppt_x</p:attrName>
                                          <p:attrName>ppt_y</p:attrName>
                                        </p:attrNameLst>
                                      </p:cBhvr>
                                      <p:rCtr x="-3089" y="-6219"/>
                                    </p:animMotion>
                                  </p:childTnLst>
                                </p:cTn>
                              </p:par>
                            </p:childTnLst>
                          </p:cTn>
                        </p:par>
                        <p:par>
                          <p:cTn id="28" fill="hold">
                            <p:stCondLst>
                              <p:cond delay="2000"/>
                            </p:stCondLst>
                            <p:childTnLst>
                              <p:par>
                                <p:cTn id="29" presetID="42" presetClass="path" presetSubtype="0" accel="50000" decel="50000" fill="hold" nodeType="afterEffect">
                                  <p:stCondLst>
                                    <p:cond delay="0"/>
                                  </p:stCondLst>
                                  <p:childTnLst>
                                    <p:animMotion origin="layout" path="M -0.06178 -0.12823 L 0.24126 -0.19564 " pathEditMode="relative" rAng="0" ptsTypes="AA">
                                      <p:cBhvr>
                                        <p:cTn id="30" dur="2000" fill="hold"/>
                                        <p:tgtEl>
                                          <p:spTgt spid="26"/>
                                        </p:tgtEl>
                                        <p:attrNameLst>
                                          <p:attrName>ppt_x</p:attrName>
                                          <p:attrName>ppt_y</p:attrName>
                                        </p:attrNameLst>
                                      </p:cBhvr>
                                      <p:rCtr x="15152" y="-3382"/>
                                    </p:animMotion>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childTnLst>
                                </p:cTn>
                              </p:par>
                              <p:par>
                                <p:cTn id="36" presetID="10" presetClass="entr" presetSubtype="0" fill="hold" nodeType="with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fade">
                                      <p:cBhvr>
                                        <p:cTn id="38" dur="500"/>
                                        <p:tgtEl>
                                          <p:spTgt spid="41"/>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nodeType="clickEffect">
                                  <p:stCondLst>
                                    <p:cond delay="0"/>
                                  </p:stCondLst>
                                  <p:childTnLst>
                                    <p:animMotion origin="layout" path="M 0.24126 -0.19564 L 0.24164 -0.12097 " pathEditMode="relative" rAng="0" ptsTypes="AA">
                                      <p:cBhvr>
                                        <p:cTn id="42" dur="2000" fill="hold"/>
                                        <p:tgtEl>
                                          <p:spTgt spid="26"/>
                                        </p:tgtEl>
                                        <p:attrNameLst>
                                          <p:attrName>ppt_x</p:attrName>
                                          <p:attrName>ppt_y</p:attrName>
                                        </p:attrNameLst>
                                      </p:cBhvr>
                                      <p:rCtr x="13" y="3722"/>
                                    </p:animMotion>
                                  </p:childTnLst>
                                </p:cTn>
                              </p:par>
                            </p:childTnLst>
                          </p:cTn>
                        </p:par>
                        <p:par>
                          <p:cTn id="43" fill="hold">
                            <p:stCondLst>
                              <p:cond delay="2000"/>
                            </p:stCondLst>
                            <p:childTnLst>
                              <p:par>
                                <p:cTn id="44" presetID="42" presetClass="path" presetSubtype="0" accel="50000" decel="50000" fill="hold" nodeType="afterEffect">
                                  <p:stCondLst>
                                    <p:cond delay="0"/>
                                  </p:stCondLst>
                                  <p:childTnLst>
                                    <p:animMotion origin="layout" path="M 0.24164 -0.12097 L 0.30444 -0.00681 " pathEditMode="relative" rAng="0" ptsTypes="AA">
                                      <p:cBhvr>
                                        <p:cTn id="45" dur="2000" fill="hold"/>
                                        <p:tgtEl>
                                          <p:spTgt spid="26"/>
                                        </p:tgtEl>
                                        <p:attrNameLst>
                                          <p:attrName>ppt_x</p:attrName>
                                          <p:attrName>ppt_y</p:attrName>
                                        </p:attrNameLst>
                                      </p:cBhvr>
                                      <p:rCtr x="3140" y="5697"/>
                                    </p:animMotion>
                                  </p:childTnLst>
                                </p:cTn>
                              </p:par>
                            </p:childTnLst>
                          </p:cTn>
                        </p:par>
                      </p:childTnLst>
                    </p:cTn>
                  </p:par>
                  <p:par>
                    <p:cTn id="46" fill="hold">
                      <p:stCondLst>
                        <p:cond delay="indefinite"/>
                      </p:stCondLst>
                      <p:childTnLst>
                        <p:par>
                          <p:cTn id="47" fill="hold">
                            <p:stCondLst>
                              <p:cond delay="0"/>
                            </p:stCondLst>
                            <p:childTnLst>
                              <p:par>
                                <p:cTn id="48" presetID="42" presetClass="path" presetSubtype="0" accel="50000" decel="50000" fill="hold" nodeType="clickEffect">
                                  <p:stCondLst>
                                    <p:cond delay="0"/>
                                  </p:stCondLst>
                                  <p:childTnLst>
                                    <p:animMotion origin="layout" path="M -1.04927E-6 -3.15933E-6 L -0.09382 -0.2172 " pathEditMode="relative" rAng="0" ptsTypes="AA">
                                      <p:cBhvr>
                                        <p:cTn id="49" dur="2000" fill="hold"/>
                                        <p:tgtEl>
                                          <p:spTgt spid="41"/>
                                        </p:tgtEl>
                                        <p:attrNameLst>
                                          <p:attrName>ppt_x</p:attrName>
                                          <p:attrName>ppt_y</p:attrName>
                                        </p:attrNameLst>
                                      </p:cBhvr>
                                      <p:rCtr x="-4697" y="-10872"/>
                                    </p:animMotion>
                                  </p:childTnLst>
                                </p:cTn>
                              </p:par>
                            </p:childTnLst>
                          </p:cTn>
                        </p:par>
                        <p:par>
                          <p:cTn id="50" fill="hold">
                            <p:stCondLst>
                              <p:cond delay="2000"/>
                            </p:stCondLst>
                            <p:childTnLst>
                              <p:par>
                                <p:cTn id="51" presetID="42" presetClass="path" presetSubtype="0" accel="50000" decel="50000" fill="hold" nodeType="afterEffect">
                                  <p:stCondLst>
                                    <p:cond delay="0"/>
                                  </p:stCondLst>
                                  <p:childTnLst>
                                    <p:animMotion origin="layout" path="M -0.09382 -0.2172 L -0.28695 -0.39469 " pathEditMode="relative" rAng="0" ptsTypes="AA">
                                      <p:cBhvr>
                                        <p:cTn id="52" dur="2000" fill="hold"/>
                                        <p:tgtEl>
                                          <p:spTgt spid="41"/>
                                        </p:tgtEl>
                                        <p:attrNameLst>
                                          <p:attrName>ppt_x</p:attrName>
                                          <p:attrName>ppt_y</p:attrName>
                                        </p:attrNameLst>
                                      </p:cBhvr>
                                      <p:rCtr x="-9727" y="-9260"/>
                                    </p:animMotion>
                                  </p:childTnLst>
                                </p:cTn>
                              </p:par>
                            </p:childTnLst>
                          </p:cTn>
                        </p:par>
                      </p:childTnLst>
                    </p:cTn>
                  </p:par>
                  <p:par>
                    <p:cTn id="53" fill="hold">
                      <p:stCondLst>
                        <p:cond delay="indefinite"/>
                      </p:stCondLst>
                      <p:childTnLst>
                        <p:par>
                          <p:cTn id="54" fill="hold">
                            <p:stCondLst>
                              <p:cond delay="0"/>
                            </p:stCondLst>
                            <p:childTnLst>
                              <p:par>
                                <p:cTn id="55" presetID="42" presetClass="path" presetSubtype="0" accel="50000" decel="50000" fill="hold" nodeType="clickEffect">
                                  <p:stCondLst>
                                    <p:cond delay="0"/>
                                  </p:stCondLst>
                                  <p:childTnLst>
                                    <p:animMotion origin="layout" path="M -4.56727E-6 -3.15933E-6 L 0.28173 -0.00113 " pathEditMode="relative" rAng="0" ptsTypes="AA">
                                      <p:cBhvr>
                                        <p:cTn id="56" dur="2000" fill="hold"/>
                                        <p:tgtEl>
                                          <p:spTgt spid="37"/>
                                        </p:tgtEl>
                                        <p:attrNameLst>
                                          <p:attrName>ppt_x</p:attrName>
                                          <p:attrName>ppt_y</p:attrName>
                                        </p:attrNameLst>
                                      </p:cBhvr>
                                      <p:rCtr x="14080" y="-68"/>
                                    </p:animMotion>
                                  </p:childTnLst>
                                </p:cTn>
                              </p:par>
                            </p:childTnLst>
                          </p:cTn>
                        </p:par>
                      </p:childTnLst>
                    </p:cTn>
                  </p:par>
                  <p:par>
                    <p:cTn id="57" fill="hold">
                      <p:stCondLst>
                        <p:cond delay="indefinite"/>
                      </p:stCondLst>
                      <p:childTnLst>
                        <p:par>
                          <p:cTn id="58" fill="hold">
                            <p:stCondLst>
                              <p:cond delay="0"/>
                            </p:stCondLst>
                            <p:childTnLst>
                              <p:par>
                                <p:cTn id="59" presetID="42" presetClass="path" presetSubtype="0" accel="50000" decel="50000" fill="hold" nodeType="clickEffect">
                                  <p:stCondLst>
                                    <p:cond delay="0"/>
                                  </p:stCondLst>
                                  <p:childTnLst>
                                    <p:animMotion origin="layout" path="M 0.28173 -0.00113 L 0.46605 0.0656 " pathEditMode="relative" rAng="0" ptsTypes="AA">
                                      <p:cBhvr>
                                        <p:cTn id="60" dur="2000" fill="hold"/>
                                        <p:tgtEl>
                                          <p:spTgt spid="37"/>
                                        </p:tgtEl>
                                        <p:attrNameLst>
                                          <p:attrName>ppt_x</p:attrName>
                                          <p:attrName>ppt_y</p:attrName>
                                        </p:attrNameLst>
                                      </p:cBhvr>
                                      <p:rCtr x="9216" y="3336"/>
                                    </p:animMotion>
                                  </p:childTnLst>
                                </p:cTn>
                              </p:par>
                            </p:childTnLst>
                          </p:cTn>
                        </p:par>
                        <p:par>
                          <p:cTn id="61" fill="hold">
                            <p:stCondLst>
                              <p:cond delay="2000"/>
                            </p:stCondLst>
                            <p:childTnLst>
                              <p:par>
                                <p:cTn id="62" presetID="42" presetClass="path" presetSubtype="0" accel="50000" decel="50000" fill="hold" nodeType="afterEffect">
                                  <p:stCondLst>
                                    <p:cond delay="0"/>
                                  </p:stCondLst>
                                  <p:childTnLst>
                                    <p:animMotion origin="layout" path="M 0.46605 0.0656 L 0.36802 0.17749 " pathEditMode="relative" rAng="0" ptsTypes="AA">
                                      <p:cBhvr>
                                        <p:cTn id="63" dur="2000" fill="hold"/>
                                        <p:tgtEl>
                                          <p:spTgt spid="37"/>
                                        </p:tgtEl>
                                        <p:attrNameLst>
                                          <p:attrName>ppt_x</p:attrName>
                                          <p:attrName>ppt_y</p:attrName>
                                        </p:attrNameLst>
                                      </p:cBhvr>
                                      <p:rCtr x="-4902" y="55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Transport high availability</a:t>
            </a:r>
          </a:p>
        </p:txBody>
      </p:sp>
    </p:spTree>
    <p:extLst>
      <p:ext uri="{BB962C8B-B14F-4D97-AF65-F5344CB8AC3E}">
        <p14:creationId xmlns:p14="http://schemas.microsoft.com/office/powerpoint/2010/main" val="2808559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393675"/>
            <a:ext cx="11887200" cy="5269135"/>
          </a:xfrm>
        </p:spPr>
        <p:txBody>
          <a:bodyPr/>
          <a:lstStyle/>
          <a:p>
            <a:pPr>
              <a:spcBef>
                <a:spcPct val="20000"/>
              </a:spcBef>
            </a:pPr>
            <a:r>
              <a:rPr lang="en-US" sz="2800" dirty="0">
                <a:solidFill>
                  <a:schemeClr val="tx1"/>
                </a:solidFill>
                <a:latin typeface="+mj-lt"/>
              </a:rPr>
              <a:t>Shadow is done ONLY by the Transport service</a:t>
            </a:r>
          </a:p>
          <a:p>
            <a:pPr>
              <a:spcBef>
                <a:spcPct val="20000"/>
              </a:spcBef>
            </a:pPr>
            <a:r>
              <a:rPr lang="en-US" sz="2800" dirty="0">
                <a:solidFill>
                  <a:schemeClr val="tx1"/>
                </a:solidFill>
                <a:latin typeface="+mj-lt"/>
              </a:rPr>
              <a:t>Every message is redundantly persisted (shadowed) before its receipt is acknowledged </a:t>
            </a:r>
            <a:r>
              <a:rPr lang="en-US" sz="2800" dirty="0" smtClean="0">
                <a:solidFill>
                  <a:schemeClr val="tx1"/>
                </a:solidFill>
                <a:latin typeface="+mj-lt"/>
              </a:rPr>
              <a:t>to </a:t>
            </a:r>
            <a:r>
              <a:rPr lang="en-US" sz="2800" dirty="0">
                <a:solidFill>
                  <a:schemeClr val="tx1"/>
                </a:solidFill>
                <a:latin typeface="+mj-lt"/>
              </a:rPr>
              <a:t>the sender</a:t>
            </a:r>
          </a:p>
          <a:p>
            <a:pPr>
              <a:spcBef>
                <a:spcPct val="20000"/>
              </a:spcBef>
            </a:pPr>
            <a:r>
              <a:rPr lang="en-US" sz="2800" dirty="0">
                <a:solidFill>
                  <a:schemeClr val="tx1"/>
                </a:solidFill>
                <a:latin typeface="+mj-lt"/>
              </a:rPr>
              <a:t>If shadow can’t be made, Transport service will reject sender with 450 </a:t>
            </a:r>
            <a:r>
              <a:rPr lang="en-US" sz="2800" dirty="0" smtClean="0">
                <a:solidFill>
                  <a:schemeClr val="tx1"/>
                </a:solidFill>
                <a:latin typeface="+mj-lt"/>
              </a:rPr>
              <a:t>4.5.1</a:t>
            </a:r>
          </a:p>
          <a:p>
            <a:pPr>
              <a:spcBef>
                <a:spcPct val="20000"/>
              </a:spcBef>
            </a:pPr>
            <a:r>
              <a:rPr lang="en-US" sz="2800" dirty="0" smtClean="0">
                <a:solidFill>
                  <a:schemeClr val="tx1"/>
                </a:solidFill>
                <a:latin typeface="+mj-lt"/>
              </a:rPr>
              <a:t>Transport </a:t>
            </a:r>
            <a:r>
              <a:rPr lang="en-US" sz="2800" dirty="0">
                <a:solidFill>
                  <a:schemeClr val="tx1"/>
                </a:solidFill>
                <a:latin typeface="+mj-lt"/>
              </a:rPr>
              <a:t>service will first attempt to shadow to an active server in another site (but in the same DAG); after which will try to shadow to any active server in DAG</a:t>
            </a:r>
          </a:p>
          <a:p>
            <a:pPr>
              <a:spcBef>
                <a:spcPct val="20000"/>
              </a:spcBef>
            </a:pPr>
            <a:r>
              <a:rPr lang="en-US" sz="2800" dirty="0">
                <a:solidFill>
                  <a:schemeClr val="tx1"/>
                </a:solidFill>
                <a:latin typeface="+mj-lt"/>
              </a:rPr>
              <a:t>Shadow server will periodically check with the primary server for a heartbeat; if no heartbeat for 3 hours, it will send message on behalf of primary</a:t>
            </a:r>
          </a:p>
          <a:p>
            <a:pPr>
              <a:spcBef>
                <a:spcPct val="20000"/>
              </a:spcBef>
            </a:pPr>
            <a:r>
              <a:rPr lang="en-US" sz="2800" dirty="0">
                <a:solidFill>
                  <a:schemeClr val="tx1"/>
                </a:solidFill>
                <a:latin typeface="+mj-lt"/>
              </a:rPr>
              <a:t>Duplicate delivery detection present in store; in case primary resends message</a:t>
            </a:r>
          </a:p>
        </p:txBody>
      </p:sp>
      <p:sp>
        <p:nvSpPr>
          <p:cNvPr id="2" name="Title 1"/>
          <p:cNvSpPr>
            <a:spLocks noGrp="1"/>
          </p:cNvSpPr>
          <p:nvPr>
            <p:ph type="title"/>
          </p:nvPr>
        </p:nvSpPr>
        <p:spPr/>
        <p:txBody>
          <a:bodyPr/>
          <a:lstStyle/>
          <a:p>
            <a:r>
              <a:rPr lang="en-US" dirty="0" smtClean="0"/>
              <a:t>Shadow Messages</a:t>
            </a:r>
            <a:endParaRPr lang="en-US" dirty="0"/>
          </a:p>
        </p:txBody>
      </p:sp>
    </p:spTree>
    <p:extLst>
      <p:ext uri="{BB962C8B-B14F-4D97-AF65-F5344CB8AC3E}">
        <p14:creationId xmlns:p14="http://schemas.microsoft.com/office/powerpoint/2010/main" val="3207863354"/>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554848" y="2271729"/>
            <a:ext cx="8395295" cy="4103320"/>
          </a:xfrm>
          <a:prstGeom prst="rect">
            <a:avLst/>
          </a:prstGeom>
          <a:solidFill>
            <a:schemeClr val="accent4">
              <a:lumMod val="60000"/>
              <a:lumOff val="40000"/>
              <a:alpha val="6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t" anchorCtr="0" compatLnSpc="1">
            <a:prstTxWarp prst="textNoShape">
              <a:avLst/>
            </a:prstTxWarp>
          </a:bodyPr>
          <a:lstStyle/>
          <a:p>
            <a:pPr defTabSz="932472" fontAlgn="base">
              <a:spcBef>
                <a:spcPct val="0"/>
              </a:spcBef>
              <a:spcAft>
                <a:spcPct val="0"/>
              </a:spcAft>
            </a:pPr>
            <a:r>
              <a:rPr lang="en-US" sz="2000" b="1" dirty="0" smtClean="0">
                <a:solidFill>
                  <a:srgbClr val="00518E"/>
                </a:solidFill>
              </a:rPr>
              <a:t> DAG</a:t>
            </a:r>
            <a:endParaRPr lang="en-US" sz="2000" b="1" dirty="0">
              <a:solidFill>
                <a:srgbClr val="00518E"/>
              </a:solidFill>
            </a:endParaRPr>
          </a:p>
        </p:txBody>
      </p:sp>
      <p:grpSp>
        <p:nvGrpSpPr>
          <p:cNvPr id="9" name="Group 8"/>
          <p:cNvGrpSpPr/>
          <p:nvPr/>
        </p:nvGrpSpPr>
        <p:grpSpPr>
          <a:xfrm>
            <a:off x="1554848" y="1420594"/>
            <a:ext cx="8395295" cy="674205"/>
            <a:chOff x="7598955" y="1560294"/>
            <a:chExt cx="8395295" cy="674205"/>
          </a:xfrm>
        </p:grpSpPr>
        <p:grpSp>
          <p:nvGrpSpPr>
            <p:cNvPr id="8" name="Group 7"/>
            <p:cNvGrpSpPr/>
            <p:nvPr/>
          </p:nvGrpSpPr>
          <p:grpSpPr>
            <a:xfrm>
              <a:off x="7598955" y="1560294"/>
              <a:ext cx="8395295" cy="674205"/>
              <a:chOff x="7598955" y="1560294"/>
              <a:chExt cx="8395295" cy="674205"/>
            </a:xfrm>
          </p:grpSpPr>
          <p:sp>
            <p:nvSpPr>
              <p:cNvPr id="45" name="Rectangle 44"/>
              <p:cNvSpPr/>
              <p:nvPr>
                <p:custDataLst>
                  <p:tags r:id="rId11"/>
                </p:custDataLst>
              </p:nvPr>
            </p:nvSpPr>
            <p:spPr>
              <a:xfrm>
                <a:off x="7598955" y="1560294"/>
                <a:ext cx="8395295" cy="674205"/>
              </a:xfrm>
              <a:prstGeom prst="rect">
                <a:avLst/>
              </a:prstGeom>
              <a:solidFill>
                <a:schemeClr val="accent1"/>
              </a:solidFill>
              <a:ln w="25400" cap="flat" cmpd="sng" algn="ctr">
                <a:noFill/>
                <a:prstDash val="solid"/>
              </a:ln>
              <a:effectLst/>
            </p:spPr>
            <p:txBody>
              <a:bodyPr lIns="93269" tIns="46634" rIns="93269" bIns="46634" rtlCol="0" anchor="ctr"/>
              <a:lstStyle/>
              <a:p>
                <a:pPr defTabSz="932688"/>
                <a:endParaRPr lang="en-US" b="1" kern="0" dirty="0">
                  <a:solidFill>
                    <a:srgbClr val="000000"/>
                  </a:solidFill>
                </a:endParaRPr>
              </a:p>
            </p:txBody>
          </p:sp>
          <p:sp>
            <p:nvSpPr>
              <p:cNvPr id="47" name="Freeform 62"/>
              <p:cNvSpPr>
                <a:spLocks noEditPoints="1"/>
              </p:cNvSpPr>
              <p:nvPr/>
            </p:nvSpPr>
            <p:spPr bwMode="black">
              <a:xfrm>
                <a:off x="7791971" y="1649195"/>
                <a:ext cx="525365" cy="525154"/>
              </a:xfrm>
              <a:custGeom>
                <a:avLst/>
                <a:gdLst>
                  <a:gd name="T0" fmla="*/ 189 w 189"/>
                  <a:gd name="T1" fmla="*/ 94 h 189"/>
                  <a:gd name="T2" fmla="*/ 0 w 189"/>
                  <a:gd name="T3" fmla="*/ 94 h 189"/>
                  <a:gd name="T4" fmla="*/ 129 w 189"/>
                  <a:gd name="T5" fmla="*/ 172 h 189"/>
                  <a:gd name="T6" fmla="*/ 124 w 189"/>
                  <a:gd name="T7" fmla="*/ 123 h 189"/>
                  <a:gd name="T8" fmla="*/ 123 w 189"/>
                  <a:gd name="T9" fmla="*/ 84 h 189"/>
                  <a:gd name="T10" fmla="*/ 140 w 189"/>
                  <a:gd name="T11" fmla="*/ 85 h 189"/>
                  <a:gd name="T12" fmla="*/ 152 w 189"/>
                  <a:gd name="T13" fmla="*/ 89 h 189"/>
                  <a:gd name="T14" fmla="*/ 158 w 189"/>
                  <a:gd name="T15" fmla="*/ 84 h 189"/>
                  <a:gd name="T16" fmla="*/ 152 w 189"/>
                  <a:gd name="T17" fmla="*/ 82 h 189"/>
                  <a:gd name="T18" fmla="*/ 146 w 189"/>
                  <a:gd name="T19" fmla="*/ 78 h 189"/>
                  <a:gd name="T20" fmla="*/ 139 w 189"/>
                  <a:gd name="T21" fmla="*/ 74 h 189"/>
                  <a:gd name="T22" fmla="*/ 128 w 189"/>
                  <a:gd name="T23" fmla="*/ 80 h 189"/>
                  <a:gd name="T24" fmla="*/ 121 w 189"/>
                  <a:gd name="T25" fmla="*/ 72 h 189"/>
                  <a:gd name="T26" fmla="*/ 132 w 189"/>
                  <a:gd name="T27" fmla="*/ 59 h 189"/>
                  <a:gd name="T28" fmla="*/ 140 w 189"/>
                  <a:gd name="T29" fmla="*/ 57 h 189"/>
                  <a:gd name="T30" fmla="*/ 149 w 189"/>
                  <a:gd name="T31" fmla="*/ 52 h 189"/>
                  <a:gd name="T32" fmla="*/ 148 w 189"/>
                  <a:gd name="T33" fmla="*/ 44 h 189"/>
                  <a:gd name="T34" fmla="*/ 144 w 189"/>
                  <a:gd name="T35" fmla="*/ 46 h 189"/>
                  <a:gd name="T36" fmla="*/ 138 w 189"/>
                  <a:gd name="T37" fmla="*/ 48 h 189"/>
                  <a:gd name="T38" fmla="*/ 147 w 189"/>
                  <a:gd name="T39" fmla="*/ 28 h 189"/>
                  <a:gd name="T40" fmla="*/ 108 w 189"/>
                  <a:gd name="T41" fmla="*/ 11 h 189"/>
                  <a:gd name="T42" fmla="*/ 90 w 189"/>
                  <a:gd name="T43" fmla="*/ 43 h 189"/>
                  <a:gd name="T44" fmla="*/ 78 w 189"/>
                  <a:gd name="T45" fmla="*/ 21 h 189"/>
                  <a:gd name="T46" fmla="*/ 69 w 189"/>
                  <a:gd name="T47" fmla="*/ 13 h 189"/>
                  <a:gd name="T48" fmla="*/ 60 w 189"/>
                  <a:gd name="T49" fmla="*/ 23 h 189"/>
                  <a:gd name="T50" fmla="*/ 72 w 189"/>
                  <a:gd name="T51" fmla="*/ 43 h 189"/>
                  <a:gd name="T52" fmla="*/ 59 w 189"/>
                  <a:gd name="T53" fmla="*/ 31 h 189"/>
                  <a:gd name="T54" fmla="*/ 44 w 189"/>
                  <a:gd name="T55" fmla="*/ 49 h 189"/>
                  <a:gd name="T56" fmla="*/ 57 w 189"/>
                  <a:gd name="T57" fmla="*/ 47 h 189"/>
                  <a:gd name="T58" fmla="*/ 73 w 189"/>
                  <a:gd name="T59" fmla="*/ 70 h 189"/>
                  <a:gd name="T60" fmla="*/ 47 w 189"/>
                  <a:gd name="T61" fmla="*/ 100 h 189"/>
                  <a:gd name="T62" fmla="*/ 31 w 189"/>
                  <a:gd name="T63" fmla="*/ 97 h 189"/>
                  <a:gd name="T64" fmla="*/ 40 w 189"/>
                  <a:gd name="T65" fmla="*/ 103 h 189"/>
                  <a:gd name="T66" fmla="*/ 42 w 189"/>
                  <a:gd name="T67" fmla="*/ 116 h 189"/>
                  <a:gd name="T68" fmla="*/ 81 w 189"/>
                  <a:gd name="T69" fmla="*/ 132 h 189"/>
                  <a:gd name="T70" fmla="*/ 67 w 189"/>
                  <a:gd name="T71" fmla="*/ 175 h 189"/>
                  <a:gd name="T72" fmla="*/ 129 w 189"/>
                  <a:gd name="T73" fmla="*/ 172 h 189"/>
                  <a:gd name="T74" fmla="*/ 172 w 189"/>
                  <a:gd name="T75" fmla="*/ 115 h 189"/>
                  <a:gd name="T76" fmla="*/ 172 w 189"/>
                  <a:gd name="T77" fmla="*/ 118 h 189"/>
                  <a:gd name="T78" fmla="*/ 177 w 189"/>
                  <a:gd name="T79" fmla="*/ 114 h 189"/>
                  <a:gd name="T80" fmla="*/ 156 w 189"/>
                  <a:gd name="T81" fmla="*/ 152 h 189"/>
                  <a:gd name="T82" fmla="*/ 52 w 189"/>
                  <a:gd name="T83" fmla="*/ 168 h 189"/>
                  <a:gd name="T84" fmla="*/ 47 w 189"/>
                  <a:gd name="T85" fmla="*/ 126 h 189"/>
                  <a:gd name="T86" fmla="*/ 42 w 189"/>
                  <a:gd name="T87" fmla="*/ 121 h 189"/>
                  <a:gd name="T88" fmla="*/ 20 w 189"/>
                  <a:gd name="T89" fmla="*/ 103 h 189"/>
                  <a:gd name="T90" fmla="*/ 9 w 189"/>
                  <a:gd name="T91" fmla="*/ 94 h 189"/>
                  <a:gd name="T92" fmla="*/ 108 w 189"/>
                  <a:gd name="T93" fmla="*/ 41 h 189"/>
                  <a:gd name="T94" fmla="*/ 108 w 189"/>
                  <a:gd name="T95" fmla="*/ 41 h 189"/>
                  <a:gd name="T96" fmla="*/ 129 w 189"/>
                  <a:gd name="T97" fmla="*/ 58 h 189"/>
                  <a:gd name="T98" fmla="*/ 125 w 189"/>
                  <a:gd name="T99" fmla="*/ 49 h 189"/>
                  <a:gd name="T100" fmla="*/ 160 w 189"/>
                  <a:gd name="T101" fmla="*/ 69 h 189"/>
                  <a:gd name="T102" fmla="*/ 158 w 189"/>
                  <a:gd name="T103" fmla="*/ 77 h 189"/>
                  <a:gd name="T104" fmla="*/ 59 w 189"/>
                  <a:gd name="T105" fmla="*/ 106 h 189"/>
                  <a:gd name="T106" fmla="*/ 46 w 189"/>
                  <a:gd name="T107" fmla="*/ 10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9" h="189">
                    <a:moveTo>
                      <a:pt x="94" y="0"/>
                    </a:moveTo>
                    <a:cubicBezTo>
                      <a:pt x="146" y="0"/>
                      <a:pt x="189" y="42"/>
                      <a:pt x="189" y="94"/>
                    </a:cubicBezTo>
                    <a:cubicBezTo>
                      <a:pt x="189" y="147"/>
                      <a:pt x="146" y="189"/>
                      <a:pt x="94" y="189"/>
                    </a:cubicBezTo>
                    <a:cubicBezTo>
                      <a:pt x="42" y="189"/>
                      <a:pt x="0" y="147"/>
                      <a:pt x="0" y="94"/>
                    </a:cubicBezTo>
                    <a:cubicBezTo>
                      <a:pt x="0" y="42"/>
                      <a:pt x="42" y="0"/>
                      <a:pt x="94" y="0"/>
                    </a:cubicBezTo>
                    <a:close/>
                    <a:moveTo>
                      <a:pt x="129" y="172"/>
                    </a:moveTo>
                    <a:cubicBezTo>
                      <a:pt x="126" y="156"/>
                      <a:pt x="135" y="129"/>
                      <a:pt x="130" y="124"/>
                    </a:cubicBezTo>
                    <a:cubicBezTo>
                      <a:pt x="128" y="123"/>
                      <a:pt x="126" y="122"/>
                      <a:pt x="124" y="123"/>
                    </a:cubicBezTo>
                    <a:cubicBezTo>
                      <a:pt x="120" y="124"/>
                      <a:pt x="116" y="126"/>
                      <a:pt x="113" y="125"/>
                    </a:cubicBezTo>
                    <a:cubicBezTo>
                      <a:pt x="96" y="117"/>
                      <a:pt x="106" y="90"/>
                      <a:pt x="123" y="84"/>
                    </a:cubicBezTo>
                    <a:cubicBezTo>
                      <a:pt x="126" y="83"/>
                      <a:pt x="129" y="83"/>
                      <a:pt x="132" y="83"/>
                    </a:cubicBezTo>
                    <a:cubicBezTo>
                      <a:pt x="137" y="82"/>
                      <a:pt x="140" y="82"/>
                      <a:pt x="140" y="85"/>
                    </a:cubicBezTo>
                    <a:cubicBezTo>
                      <a:pt x="140" y="89"/>
                      <a:pt x="148" y="92"/>
                      <a:pt x="150" y="92"/>
                    </a:cubicBezTo>
                    <a:cubicBezTo>
                      <a:pt x="151" y="92"/>
                      <a:pt x="151" y="89"/>
                      <a:pt x="152" y="89"/>
                    </a:cubicBezTo>
                    <a:cubicBezTo>
                      <a:pt x="159" y="89"/>
                      <a:pt x="164" y="93"/>
                      <a:pt x="165" y="90"/>
                    </a:cubicBezTo>
                    <a:cubicBezTo>
                      <a:pt x="167" y="80"/>
                      <a:pt x="166" y="85"/>
                      <a:pt x="158" y="84"/>
                    </a:cubicBezTo>
                    <a:cubicBezTo>
                      <a:pt x="155" y="83"/>
                      <a:pt x="157" y="78"/>
                      <a:pt x="154" y="78"/>
                    </a:cubicBezTo>
                    <a:cubicBezTo>
                      <a:pt x="152" y="77"/>
                      <a:pt x="155" y="84"/>
                      <a:pt x="152" y="82"/>
                    </a:cubicBezTo>
                    <a:cubicBezTo>
                      <a:pt x="148" y="79"/>
                      <a:pt x="146" y="72"/>
                      <a:pt x="142" y="71"/>
                    </a:cubicBezTo>
                    <a:cubicBezTo>
                      <a:pt x="137" y="70"/>
                      <a:pt x="145" y="75"/>
                      <a:pt x="146" y="78"/>
                    </a:cubicBezTo>
                    <a:cubicBezTo>
                      <a:pt x="147" y="81"/>
                      <a:pt x="143" y="85"/>
                      <a:pt x="141" y="82"/>
                    </a:cubicBezTo>
                    <a:cubicBezTo>
                      <a:pt x="140" y="81"/>
                      <a:pt x="145" y="78"/>
                      <a:pt x="139" y="74"/>
                    </a:cubicBezTo>
                    <a:cubicBezTo>
                      <a:pt x="138" y="72"/>
                      <a:pt x="135" y="72"/>
                      <a:pt x="133" y="74"/>
                    </a:cubicBezTo>
                    <a:cubicBezTo>
                      <a:pt x="130" y="77"/>
                      <a:pt x="129" y="80"/>
                      <a:pt x="128" y="80"/>
                    </a:cubicBezTo>
                    <a:cubicBezTo>
                      <a:pt x="125" y="82"/>
                      <a:pt x="123" y="82"/>
                      <a:pt x="120" y="81"/>
                    </a:cubicBezTo>
                    <a:cubicBezTo>
                      <a:pt x="116" y="80"/>
                      <a:pt x="117" y="71"/>
                      <a:pt x="121" y="72"/>
                    </a:cubicBezTo>
                    <a:cubicBezTo>
                      <a:pt x="133" y="75"/>
                      <a:pt x="122" y="68"/>
                      <a:pt x="125" y="66"/>
                    </a:cubicBezTo>
                    <a:cubicBezTo>
                      <a:pt x="126" y="65"/>
                      <a:pt x="130" y="62"/>
                      <a:pt x="132" y="59"/>
                    </a:cubicBezTo>
                    <a:cubicBezTo>
                      <a:pt x="134" y="57"/>
                      <a:pt x="133" y="51"/>
                      <a:pt x="137" y="52"/>
                    </a:cubicBezTo>
                    <a:cubicBezTo>
                      <a:pt x="139" y="52"/>
                      <a:pt x="138" y="56"/>
                      <a:pt x="140" y="57"/>
                    </a:cubicBezTo>
                    <a:cubicBezTo>
                      <a:pt x="141" y="58"/>
                      <a:pt x="144" y="57"/>
                      <a:pt x="146" y="57"/>
                    </a:cubicBezTo>
                    <a:cubicBezTo>
                      <a:pt x="149" y="57"/>
                      <a:pt x="149" y="55"/>
                      <a:pt x="149" y="52"/>
                    </a:cubicBezTo>
                    <a:cubicBezTo>
                      <a:pt x="149" y="48"/>
                      <a:pt x="156" y="49"/>
                      <a:pt x="156" y="47"/>
                    </a:cubicBezTo>
                    <a:cubicBezTo>
                      <a:pt x="155" y="44"/>
                      <a:pt x="148" y="48"/>
                      <a:pt x="148" y="44"/>
                    </a:cubicBezTo>
                    <a:cubicBezTo>
                      <a:pt x="148" y="39"/>
                      <a:pt x="154" y="38"/>
                      <a:pt x="150" y="37"/>
                    </a:cubicBezTo>
                    <a:cubicBezTo>
                      <a:pt x="147" y="36"/>
                      <a:pt x="143" y="39"/>
                      <a:pt x="144" y="46"/>
                    </a:cubicBezTo>
                    <a:cubicBezTo>
                      <a:pt x="145" y="53"/>
                      <a:pt x="146" y="56"/>
                      <a:pt x="141" y="54"/>
                    </a:cubicBezTo>
                    <a:cubicBezTo>
                      <a:pt x="137" y="51"/>
                      <a:pt x="142" y="46"/>
                      <a:pt x="138" y="48"/>
                    </a:cubicBezTo>
                    <a:cubicBezTo>
                      <a:pt x="135" y="50"/>
                      <a:pt x="133" y="51"/>
                      <a:pt x="133" y="46"/>
                    </a:cubicBezTo>
                    <a:cubicBezTo>
                      <a:pt x="133" y="42"/>
                      <a:pt x="141" y="30"/>
                      <a:pt x="147" y="28"/>
                    </a:cubicBezTo>
                    <a:cubicBezTo>
                      <a:pt x="136" y="19"/>
                      <a:pt x="123" y="13"/>
                      <a:pt x="108" y="11"/>
                    </a:cubicBezTo>
                    <a:cubicBezTo>
                      <a:pt x="108" y="11"/>
                      <a:pt x="108" y="11"/>
                      <a:pt x="108" y="11"/>
                    </a:cubicBezTo>
                    <a:cubicBezTo>
                      <a:pt x="108" y="19"/>
                      <a:pt x="108" y="24"/>
                      <a:pt x="107" y="28"/>
                    </a:cubicBezTo>
                    <a:cubicBezTo>
                      <a:pt x="107" y="33"/>
                      <a:pt x="92" y="34"/>
                      <a:pt x="90" y="43"/>
                    </a:cubicBezTo>
                    <a:cubicBezTo>
                      <a:pt x="88" y="51"/>
                      <a:pt x="85" y="46"/>
                      <a:pt x="80" y="40"/>
                    </a:cubicBezTo>
                    <a:cubicBezTo>
                      <a:pt x="75" y="34"/>
                      <a:pt x="81" y="26"/>
                      <a:pt x="78" y="21"/>
                    </a:cubicBezTo>
                    <a:cubicBezTo>
                      <a:pt x="76" y="16"/>
                      <a:pt x="67" y="23"/>
                      <a:pt x="67" y="18"/>
                    </a:cubicBezTo>
                    <a:cubicBezTo>
                      <a:pt x="67" y="16"/>
                      <a:pt x="69" y="14"/>
                      <a:pt x="69" y="13"/>
                    </a:cubicBezTo>
                    <a:cubicBezTo>
                      <a:pt x="68" y="14"/>
                      <a:pt x="67" y="14"/>
                      <a:pt x="66" y="14"/>
                    </a:cubicBezTo>
                    <a:cubicBezTo>
                      <a:pt x="63" y="16"/>
                      <a:pt x="61" y="22"/>
                      <a:pt x="60" y="23"/>
                    </a:cubicBezTo>
                    <a:cubicBezTo>
                      <a:pt x="57" y="27"/>
                      <a:pt x="64" y="26"/>
                      <a:pt x="67" y="30"/>
                    </a:cubicBezTo>
                    <a:cubicBezTo>
                      <a:pt x="71" y="36"/>
                      <a:pt x="74" y="40"/>
                      <a:pt x="72" y="43"/>
                    </a:cubicBezTo>
                    <a:cubicBezTo>
                      <a:pt x="71" y="46"/>
                      <a:pt x="59" y="43"/>
                      <a:pt x="61" y="38"/>
                    </a:cubicBezTo>
                    <a:cubicBezTo>
                      <a:pt x="64" y="33"/>
                      <a:pt x="62" y="32"/>
                      <a:pt x="59" y="31"/>
                    </a:cubicBezTo>
                    <a:cubicBezTo>
                      <a:pt x="56" y="31"/>
                      <a:pt x="56" y="35"/>
                      <a:pt x="56" y="40"/>
                    </a:cubicBezTo>
                    <a:cubicBezTo>
                      <a:pt x="56" y="44"/>
                      <a:pt x="48" y="45"/>
                      <a:pt x="44" y="49"/>
                    </a:cubicBezTo>
                    <a:cubicBezTo>
                      <a:pt x="40" y="54"/>
                      <a:pt x="47" y="58"/>
                      <a:pt x="53" y="60"/>
                    </a:cubicBezTo>
                    <a:cubicBezTo>
                      <a:pt x="59" y="62"/>
                      <a:pt x="55" y="52"/>
                      <a:pt x="57" y="47"/>
                    </a:cubicBezTo>
                    <a:cubicBezTo>
                      <a:pt x="59" y="40"/>
                      <a:pt x="66" y="46"/>
                      <a:pt x="71" y="52"/>
                    </a:cubicBezTo>
                    <a:cubicBezTo>
                      <a:pt x="75" y="58"/>
                      <a:pt x="82" y="66"/>
                      <a:pt x="73" y="70"/>
                    </a:cubicBezTo>
                    <a:cubicBezTo>
                      <a:pt x="58" y="76"/>
                      <a:pt x="52" y="83"/>
                      <a:pt x="49" y="89"/>
                    </a:cubicBezTo>
                    <a:cubicBezTo>
                      <a:pt x="46" y="95"/>
                      <a:pt x="49" y="98"/>
                      <a:pt x="47" y="100"/>
                    </a:cubicBezTo>
                    <a:cubicBezTo>
                      <a:pt x="45" y="102"/>
                      <a:pt x="45" y="99"/>
                      <a:pt x="43" y="94"/>
                    </a:cubicBezTo>
                    <a:cubicBezTo>
                      <a:pt x="41" y="91"/>
                      <a:pt x="34" y="91"/>
                      <a:pt x="31" y="97"/>
                    </a:cubicBezTo>
                    <a:cubicBezTo>
                      <a:pt x="29" y="98"/>
                      <a:pt x="29" y="101"/>
                      <a:pt x="29" y="104"/>
                    </a:cubicBezTo>
                    <a:cubicBezTo>
                      <a:pt x="29" y="114"/>
                      <a:pt x="36" y="101"/>
                      <a:pt x="40" y="103"/>
                    </a:cubicBezTo>
                    <a:cubicBezTo>
                      <a:pt x="45" y="104"/>
                      <a:pt x="36" y="105"/>
                      <a:pt x="37" y="109"/>
                    </a:cubicBezTo>
                    <a:cubicBezTo>
                      <a:pt x="38" y="113"/>
                      <a:pt x="44" y="107"/>
                      <a:pt x="42" y="116"/>
                    </a:cubicBezTo>
                    <a:cubicBezTo>
                      <a:pt x="41" y="121"/>
                      <a:pt x="49" y="117"/>
                      <a:pt x="54" y="115"/>
                    </a:cubicBezTo>
                    <a:cubicBezTo>
                      <a:pt x="65" y="111"/>
                      <a:pt x="73" y="129"/>
                      <a:pt x="81" y="132"/>
                    </a:cubicBezTo>
                    <a:cubicBezTo>
                      <a:pt x="90" y="135"/>
                      <a:pt x="93" y="137"/>
                      <a:pt x="91" y="141"/>
                    </a:cubicBezTo>
                    <a:cubicBezTo>
                      <a:pt x="85" y="153"/>
                      <a:pt x="73" y="161"/>
                      <a:pt x="67" y="175"/>
                    </a:cubicBezTo>
                    <a:cubicBezTo>
                      <a:pt x="75" y="178"/>
                      <a:pt x="85" y="179"/>
                      <a:pt x="94" y="179"/>
                    </a:cubicBezTo>
                    <a:cubicBezTo>
                      <a:pt x="107" y="179"/>
                      <a:pt x="118" y="177"/>
                      <a:pt x="129" y="172"/>
                    </a:cubicBezTo>
                    <a:close/>
                    <a:moveTo>
                      <a:pt x="177" y="114"/>
                    </a:moveTo>
                    <a:cubicBezTo>
                      <a:pt x="175" y="114"/>
                      <a:pt x="173" y="115"/>
                      <a:pt x="172" y="115"/>
                    </a:cubicBezTo>
                    <a:cubicBezTo>
                      <a:pt x="167" y="113"/>
                      <a:pt x="170" y="93"/>
                      <a:pt x="163" y="94"/>
                    </a:cubicBezTo>
                    <a:cubicBezTo>
                      <a:pt x="160" y="95"/>
                      <a:pt x="165" y="110"/>
                      <a:pt x="172" y="118"/>
                    </a:cubicBezTo>
                    <a:cubicBezTo>
                      <a:pt x="173" y="119"/>
                      <a:pt x="174" y="118"/>
                      <a:pt x="176" y="118"/>
                    </a:cubicBezTo>
                    <a:cubicBezTo>
                      <a:pt x="176" y="117"/>
                      <a:pt x="177" y="115"/>
                      <a:pt x="177" y="114"/>
                    </a:cubicBezTo>
                    <a:close/>
                    <a:moveTo>
                      <a:pt x="172" y="128"/>
                    </a:moveTo>
                    <a:cubicBezTo>
                      <a:pt x="164" y="126"/>
                      <a:pt x="158" y="144"/>
                      <a:pt x="156" y="152"/>
                    </a:cubicBezTo>
                    <a:cubicBezTo>
                      <a:pt x="163" y="145"/>
                      <a:pt x="168" y="137"/>
                      <a:pt x="172" y="128"/>
                    </a:cubicBezTo>
                    <a:close/>
                    <a:moveTo>
                      <a:pt x="52" y="168"/>
                    </a:moveTo>
                    <a:cubicBezTo>
                      <a:pt x="53" y="160"/>
                      <a:pt x="54" y="151"/>
                      <a:pt x="52" y="150"/>
                    </a:cubicBezTo>
                    <a:cubicBezTo>
                      <a:pt x="45" y="144"/>
                      <a:pt x="40" y="135"/>
                      <a:pt x="47" y="126"/>
                    </a:cubicBezTo>
                    <a:cubicBezTo>
                      <a:pt x="48" y="125"/>
                      <a:pt x="49" y="124"/>
                      <a:pt x="49" y="122"/>
                    </a:cubicBezTo>
                    <a:cubicBezTo>
                      <a:pt x="50" y="119"/>
                      <a:pt x="47" y="121"/>
                      <a:pt x="42" y="121"/>
                    </a:cubicBezTo>
                    <a:cubicBezTo>
                      <a:pt x="37" y="121"/>
                      <a:pt x="41" y="113"/>
                      <a:pt x="31" y="112"/>
                    </a:cubicBezTo>
                    <a:cubicBezTo>
                      <a:pt x="21" y="111"/>
                      <a:pt x="21" y="109"/>
                      <a:pt x="20" y="103"/>
                    </a:cubicBezTo>
                    <a:cubicBezTo>
                      <a:pt x="20" y="97"/>
                      <a:pt x="14" y="91"/>
                      <a:pt x="9" y="90"/>
                    </a:cubicBezTo>
                    <a:cubicBezTo>
                      <a:pt x="9" y="91"/>
                      <a:pt x="9" y="93"/>
                      <a:pt x="9" y="94"/>
                    </a:cubicBezTo>
                    <a:cubicBezTo>
                      <a:pt x="9" y="126"/>
                      <a:pt x="27" y="154"/>
                      <a:pt x="52" y="168"/>
                    </a:cubicBezTo>
                    <a:close/>
                    <a:moveTo>
                      <a:pt x="108" y="41"/>
                    </a:moveTo>
                    <a:cubicBezTo>
                      <a:pt x="112" y="43"/>
                      <a:pt x="116" y="40"/>
                      <a:pt x="115" y="37"/>
                    </a:cubicBezTo>
                    <a:cubicBezTo>
                      <a:pt x="112" y="32"/>
                      <a:pt x="103" y="35"/>
                      <a:pt x="108" y="41"/>
                    </a:cubicBezTo>
                    <a:close/>
                    <a:moveTo>
                      <a:pt x="125" y="49"/>
                    </a:moveTo>
                    <a:cubicBezTo>
                      <a:pt x="128" y="49"/>
                      <a:pt x="130" y="55"/>
                      <a:pt x="129" y="58"/>
                    </a:cubicBezTo>
                    <a:cubicBezTo>
                      <a:pt x="127" y="64"/>
                      <a:pt x="122" y="60"/>
                      <a:pt x="121" y="56"/>
                    </a:cubicBezTo>
                    <a:cubicBezTo>
                      <a:pt x="121" y="52"/>
                      <a:pt x="122" y="49"/>
                      <a:pt x="125" y="49"/>
                    </a:cubicBezTo>
                    <a:close/>
                    <a:moveTo>
                      <a:pt x="158" y="77"/>
                    </a:moveTo>
                    <a:cubicBezTo>
                      <a:pt x="155" y="74"/>
                      <a:pt x="156" y="70"/>
                      <a:pt x="160" y="69"/>
                    </a:cubicBezTo>
                    <a:cubicBezTo>
                      <a:pt x="167" y="68"/>
                      <a:pt x="176" y="75"/>
                      <a:pt x="170" y="77"/>
                    </a:cubicBezTo>
                    <a:cubicBezTo>
                      <a:pt x="167" y="78"/>
                      <a:pt x="162" y="78"/>
                      <a:pt x="158" y="77"/>
                    </a:cubicBezTo>
                    <a:close/>
                    <a:moveTo>
                      <a:pt x="46" y="102"/>
                    </a:moveTo>
                    <a:cubicBezTo>
                      <a:pt x="49" y="102"/>
                      <a:pt x="57" y="104"/>
                      <a:pt x="59" y="106"/>
                    </a:cubicBezTo>
                    <a:cubicBezTo>
                      <a:pt x="61" y="109"/>
                      <a:pt x="53" y="108"/>
                      <a:pt x="48" y="106"/>
                    </a:cubicBezTo>
                    <a:cubicBezTo>
                      <a:pt x="45" y="105"/>
                      <a:pt x="43" y="103"/>
                      <a:pt x="46" y="102"/>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pPr defTabSz="932688"/>
                <a:endParaRPr lang="en-US" sz="1600" kern="0">
                  <a:solidFill>
                    <a:srgbClr val="353435"/>
                  </a:solidFill>
                </a:endParaRPr>
              </a:p>
            </p:txBody>
          </p:sp>
        </p:grpSp>
        <p:sp>
          <p:nvSpPr>
            <p:cNvPr id="48" name="TextBox 47"/>
            <p:cNvSpPr txBox="1"/>
            <p:nvPr/>
          </p:nvSpPr>
          <p:spPr>
            <a:xfrm>
              <a:off x="10635767" y="1797373"/>
              <a:ext cx="2321671" cy="276999"/>
            </a:xfrm>
            <a:prstGeom prst="rect">
              <a:avLst/>
            </a:prstGeom>
            <a:noFill/>
            <a:ln w="28575">
              <a:noFill/>
            </a:ln>
          </p:spPr>
          <p:txBody>
            <a:bodyPr wrap="square" lIns="0" tIns="0" rIns="0" bIns="0" rtlCol="0" anchor="ctr">
              <a:spAutoFit/>
            </a:bodyPr>
            <a:lstStyle/>
            <a:p>
              <a:pPr algn="ctr"/>
              <a:r>
                <a:rPr lang="en-US" b="1" kern="0" dirty="0" smtClean="0">
                  <a:solidFill>
                    <a:prstClr val="white"/>
                  </a:solidFill>
                </a:rPr>
                <a:t>Internet</a:t>
              </a:r>
              <a:endParaRPr lang="en-US" b="1" kern="0" dirty="0">
                <a:solidFill>
                  <a:prstClr val="white"/>
                </a:solidFill>
              </a:endParaRPr>
            </a:p>
          </p:txBody>
        </p:sp>
      </p:grpSp>
      <p:sp>
        <p:nvSpPr>
          <p:cNvPr id="6" name="Title 5"/>
          <p:cNvSpPr>
            <a:spLocks noGrp="1"/>
          </p:cNvSpPr>
          <p:nvPr>
            <p:ph type="title"/>
          </p:nvPr>
        </p:nvSpPr>
        <p:spPr/>
        <p:txBody>
          <a:bodyPr/>
          <a:lstStyle/>
          <a:p>
            <a:r>
              <a:rPr lang="en-US" dirty="0" smtClean="0"/>
              <a:t>All messages to Transport are shadowed</a:t>
            </a:r>
            <a:endParaRPr lang="en-US" dirty="0"/>
          </a:p>
        </p:txBody>
      </p:sp>
      <p:sp>
        <p:nvSpPr>
          <p:cNvPr id="14" name="Rectangle 13"/>
          <p:cNvSpPr/>
          <p:nvPr>
            <p:custDataLst>
              <p:tags r:id="rId1"/>
            </p:custDataLst>
          </p:nvPr>
        </p:nvSpPr>
        <p:spPr>
          <a:xfrm>
            <a:off x="6005504" y="2674311"/>
            <a:ext cx="3497759" cy="3383243"/>
          </a:xfrm>
          <a:prstGeom prst="rect">
            <a:avLst/>
          </a:prstGeom>
          <a:solidFill>
            <a:srgbClr val="00188F"/>
          </a:solidFill>
          <a:ln>
            <a:noFill/>
          </a:ln>
        </p:spPr>
        <p:style>
          <a:lnRef idx="2">
            <a:schemeClr val="accent1">
              <a:shade val="50000"/>
            </a:schemeClr>
          </a:lnRef>
          <a:fillRef idx="1">
            <a:schemeClr val="accent1"/>
          </a:fillRef>
          <a:effectRef idx="0">
            <a:schemeClr val="accent1"/>
          </a:effectRef>
          <a:fontRef idx="minor">
            <a:schemeClr val="lt1"/>
          </a:fontRef>
        </p:style>
        <p:txBody>
          <a:bodyPr lIns="93269" tIns="46634" rIns="93269" bIns="46634" rtlCol="0" anchor="t"/>
          <a:lstStyle/>
          <a:p>
            <a:r>
              <a:rPr lang="en-US" b="1" dirty="0" smtClean="0">
                <a:solidFill>
                  <a:srgbClr val="FFFFFF"/>
                </a:solidFill>
                <a:latin typeface="Segoe UI Light"/>
              </a:rPr>
              <a:t>MBX 2016</a:t>
            </a:r>
            <a:endParaRPr lang="en-US" b="1" dirty="0">
              <a:solidFill>
                <a:srgbClr val="FFFFFF"/>
              </a:solidFill>
              <a:latin typeface="Segoe UI Light"/>
            </a:endParaRPr>
          </a:p>
        </p:txBody>
      </p:sp>
      <p:sp>
        <p:nvSpPr>
          <p:cNvPr id="13" name="Rectangle 12"/>
          <p:cNvSpPr/>
          <p:nvPr>
            <p:custDataLst>
              <p:tags r:id="rId2"/>
            </p:custDataLst>
          </p:nvPr>
        </p:nvSpPr>
        <p:spPr>
          <a:xfrm>
            <a:off x="6199824" y="3212626"/>
            <a:ext cx="3109119" cy="376075"/>
          </a:xfrm>
          <a:prstGeom prst="rect">
            <a:avLst/>
          </a:prstGeom>
          <a:solidFill>
            <a:schemeClr val="accent2"/>
          </a:solidFill>
          <a:ln>
            <a:noFill/>
          </a:ln>
          <a:effectLst/>
        </p:spPr>
        <p:style>
          <a:lnRef idx="1">
            <a:schemeClr val="accent2"/>
          </a:lnRef>
          <a:fillRef idx="3">
            <a:schemeClr val="accent2"/>
          </a:fillRef>
          <a:effectRef idx="2">
            <a:schemeClr val="accent2"/>
          </a:effectRef>
          <a:fontRef idx="minor">
            <a:schemeClr val="lt1"/>
          </a:fontRef>
        </p:style>
        <p:txBody>
          <a:bodyPr lIns="93269" tIns="46634" rIns="93269" bIns="46634" rtlCol="0" anchor="ctr"/>
          <a:lstStyle/>
          <a:p>
            <a:pPr algn="ctr"/>
            <a:r>
              <a:rPr lang="en-US" sz="1500" b="1" dirty="0">
                <a:solidFill>
                  <a:srgbClr val="FFFFFF"/>
                </a:solidFill>
                <a:latin typeface="Segoe UI Light"/>
              </a:rPr>
              <a:t>Frontend Transport</a:t>
            </a:r>
          </a:p>
        </p:txBody>
      </p:sp>
      <p:sp>
        <p:nvSpPr>
          <p:cNvPr id="15" name="Can 14"/>
          <p:cNvSpPr/>
          <p:nvPr>
            <p:custDataLst>
              <p:tags r:id="rId3"/>
            </p:custDataLst>
          </p:nvPr>
        </p:nvSpPr>
        <p:spPr>
          <a:xfrm>
            <a:off x="7618033" y="5400033"/>
            <a:ext cx="940932" cy="583873"/>
          </a:xfrm>
          <a:prstGeom prst="can">
            <a:avLst/>
          </a:prstGeom>
          <a:solidFill>
            <a:srgbClr val="4668C5"/>
          </a:solidFill>
          <a:ln w="28575" cap="flat" cmpd="sng" algn="ctr">
            <a:noFill/>
            <a:prstDash val="solid"/>
            <a:miter lim="800000"/>
          </a:ln>
          <a:effectLst/>
        </p:spPr>
        <p:style>
          <a:lnRef idx="1">
            <a:schemeClr val="dk1"/>
          </a:lnRef>
          <a:fillRef idx="3">
            <a:schemeClr val="dk1"/>
          </a:fillRef>
          <a:effectRef idx="2">
            <a:schemeClr val="dk1"/>
          </a:effectRef>
          <a:fontRef idx="minor">
            <a:schemeClr val="lt1"/>
          </a:fontRef>
        </p:style>
        <p:txBody>
          <a:bodyPr lIns="93269" tIns="46634" rIns="93269" bIns="46634" rtlCol="0" anchor="ctr"/>
          <a:lstStyle/>
          <a:p>
            <a:pPr algn="ctr"/>
            <a:r>
              <a:rPr lang="en-US" sz="1500" b="1" dirty="0">
                <a:solidFill>
                  <a:srgbClr val="FFFFFF"/>
                </a:solidFill>
                <a:latin typeface="Segoe UI Light"/>
              </a:rPr>
              <a:t>Store</a:t>
            </a:r>
          </a:p>
        </p:txBody>
      </p:sp>
      <p:sp>
        <p:nvSpPr>
          <p:cNvPr id="16" name="Rectangle 15"/>
          <p:cNvSpPr/>
          <p:nvPr>
            <p:custDataLst>
              <p:tags r:id="rId4"/>
            </p:custDataLst>
          </p:nvPr>
        </p:nvSpPr>
        <p:spPr>
          <a:xfrm>
            <a:off x="6195849" y="4447640"/>
            <a:ext cx="3109119" cy="37291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3269" tIns="46634" rIns="93269" bIns="46634" rtlCol="0" anchor="ctr"/>
          <a:lstStyle/>
          <a:p>
            <a:pPr algn="ctr"/>
            <a:r>
              <a:rPr lang="en-US" sz="1500" b="1" dirty="0">
                <a:solidFill>
                  <a:srgbClr val="FFFFFF"/>
                </a:solidFill>
                <a:latin typeface="Segoe UI Light"/>
              </a:rPr>
              <a:t>Transport</a:t>
            </a:r>
          </a:p>
        </p:txBody>
      </p:sp>
      <p:pic>
        <p:nvPicPr>
          <p:cNvPr id="17" name="Picture 5" descr="W:\Open Engagements\Productivity\MS-Unified Communications\#1601 BizProd MOD Team Core Content Work\New Iconography\People\GroupOfPeople_060812.pn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b="41004"/>
          <a:stretch/>
        </p:blipFill>
        <p:spPr bwMode="auto">
          <a:xfrm>
            <a:off x="6859704" y="5400460"/>
            <a:ext cx="1050151" cy="619459"/>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custDataLst>
              <p:tags r:id="rId5"/>
            </p:custDataLst>
          </p:nvPr>
        </p:nvSpPr>
        <p:spPr>
          <a:xfrm>
            <a:off x="6199824" y="4925431"/>
            <a:ext cx="3109119" cy="37291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3269" tIns="46634" rIns="93269" bIns="46634" rtlCol="0" anchor="ctr"/>
          <a:lstStyle/>
          <a:p>
            <a:pPr algn="ctr"/>
            <a:r>
              <a:rPr lang="en-US" sz="1500" b="1" dirty="0">
                <a:solidFill>
                  <a:srgbClr val="FFFFFF"/>
                </a:solidFill>
                <a:latin typeface="Segoe UI Light"/>
              </a:rPr>
              <a:t>Mailbox Transport</a:t>
            </a:r>
          </a:p>
        </p:txBody>
      </p:sp>
      <p:sp>
        <p:nvSpPr>
          <p:cNvPr id="31" name="Rectangle 30"/>
          <p:cNvSpPr/>
          <p:nvPr>
            <p:custDataLst>
              <p:tags r:id="rId6"/>
            </p:custDataLst>
          </p:nvPr>
        </p:nvSpPr>
        <p:spPr>
          <a:xfrm>
            <a:off x="1903485" y="2674311"/>
            <a:ext cx="3497759" cy="3383243"/>
          </a:xfrm>
          <a:prstGeom prst="rect">
            <a:avLst/>
          </a:prstGeom>
          <a:solidFill>
            <a:srgbClr val="00188F"/>
          </a:solidFill>
          <a:ln>
            <a:noFill/>
          </a:ln>
        </p:spPr>
        <p:style>
          <a:lnRef idx="2">
            <a:schemeClr val="accent1">
              <a:shade val="50000"/>
            </a:schemeClr>
          </a:lnRef>
          <a:fillRef idx="1">
            <a:schemeClr val="accent1"/>
          </a:fillRef>
          <a:effectRef idx="0">
            <a:schemeClr val="accent1"/>
          </a:effectRef>
          <a:fontRef idx="minor">
            <a:schemeClr val="lt1"/>
          </a:fontRef>
        </p:style>
        <p:txBody>
          <a:bodyPr lIns="93269" tIns="46634" rIns="93269" bIns="46634" rtlCol="0" anchor="t"/>
          <a:lstStyle/>
          <a:p>
            <a:r>
              <a:rPr lang="en-US" b="1" dirty="0" smtClean="0">
                <a:solidFill>
                  <a:srgbClr val="FFFFFF"/>
                </a:solidFill>
                <a:latin typeface="Segoe UI Light"/>
              </a:rPr>
              <a:t>MBX 2016</a:t>
            </a:r>
            <a:endParaRPr lang="en-US" b="1" dirty="0">
              <a:solidFill>
                <a:srgbClr val="FFFFFF"/>
              </a:solidFill>
              <a:latin typeface="Segoe UI Light"/>
            </a:endParaRPr>
          </a:p>
        </p:txBody>
      </p:sp>
      <p:sp>
        <p:nvSpPr>
          <p:cNvPr id="30" name="Rectangle 29"/>
          <p:cNvSpPr/>
          <p:nvPr>
            <p:custDataLst>
              <p:tags r:id="rId7"/>
            </p:custDataLst>
          </p:nvPr>
        </p:nvSpPr>
        <p:spPr>
          <a:xfrm>
            <a:off x="2097805" y="3212626"/>
            <a:ext cx="3109119" cy="376075"/>
          </a:xfrm>
          <a:prstGeom prst="rect">
            <a:avLst/>
          </a:prstGeom>
          <a:solidFill>
            <a:schemeClr val="accent2"/>
          </a:solidFill>
          <a:ln>
            <a:noFill/>
          </a:ln>
          <a:effectLst/>
        </p:spPr>
        <p:style>
          <a:lnRef idx="1">
            <a:schemeClr val="accent2"/>
          </a:lnRef>
          <a:fillRef idx="3">
            <a:schemeClr val="accent2"/>
          </a:fillRef>
          <a:effectRef idx="2">
            <a:schemeClr val="accent2"/>
          </a:effectRef>
          <a:fontRef idx="minor">
            <a:schemeClr val="lt1"/>
          </a:fontRef>
        </p:style>
        <p:txBody>
          <a:bodyPr lIns="93269" tIns="46634" rIns="93269" bIns="46634" rtlCol="0" anchor="ctr"/>
          <a:lstStyle/>
          <a:p>
            <a:pPr algn="ctr"/>
            <a:r>
              <a:rPr lang="en-US" sz="1500" b="1" dirty="0">
                <a:solidFill>
                  <a:srgbClr val="FFFFFF"/>
                </a:solidFill>
                <a:latin typeface="Segoe UI Light"/>
              </a:rPr>
              <a:t>Frontend Transport</a:t>
            </a:r>
          </a:p>
        </p:txBody>
      </p:sp>
      <p:sp>
        <p:nvSpPr>
          <p:cNvPr id="32" name="Can 31"/>
          <p:cNvSpPr/>
          <p:nvPr>
            <p:custDataLst>
              <p:tags r:id="rId8"/>
            </p:custDataLst>
          </p:nvPr>
        </p:nvSpPr>
        <p:spPr>
          <a:xfrm>
            <a:off x="3516014" y="5400033"/>
            <a:ext cx="940932" cy="583873"/>
          </a:xfrm>
          <a:prstGeom prst="can">
            <a:avLst/>
          </a:prstGeom>
          <a:solidFill>
            <a:srgbClr val="4668C5"/>
          </a:solidFill>
          <a:ln w="28575" cap="flat" cmpd="sng" algn="ctr">
            <a:noFill/>
            <a:prstDash val="solid"/>
            <a:miter lim="800000"/>
          </a:ln>
          <a:effectLst/>
        </p:spPr>
        <p:style>
          <a:lnRef idx="1">
            <a:schemeClr val="dk1"/>
          </a:lnRef>
          <a:fillRef idx="3">
            <a:schemeClr val="dk1"/>
          </a:fillRef>
          <a:effectRef idx="2">
            <a:schemeClr val="dk1"/>
          </a:effectRef>
          <a:fontRef idx="minor">
            <a:schemeClr val="lt1"/>
          </a:fontRef>
        </p:style>
        <p:txBody>
          <a:bodyPr lIns="93269" tIns="46634" rIns="93269" bIns="46634" rtlCol="0" anchor="ctr"/>
          <a:lstStyle/>
          <a:p>
            <a:pPr algn="ctr"/>
            <a:r>
              <a:rPr lang="en-US" sz="1500" b="1" dirty="0">
                <a:solidFill>
                  <a:srgbClr val="FFFFFF"/>
                </a:solidFill>
                <a:latin typeface="Segoe UI Light"/>
              </a:rPr>
              <a:t>Store</a:t>
            </a:r>
          </a:p>
        </p:txBody>
      </p:sp>
      <p:sp>
        <p:nvSpPr>
          <p:cNvPr id="33" name="Rectangle 32"/>
          <p:cNvSpPr/>
          <p:nvPr>
            <p:custDataLst>
              <p:tags r:id="rId9"/>
            </p:custDataLst>
          </p:nvPr>
        </p:nvSpPr>
        <p:spPr>
          <a:xfrm>
            <a:off x="2097805" y="4455777"/>
            <a:ext cx="3109119" cy="37291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3269" tIns="46634" rIns="93269" bIns="46634" rtlCol="0" anchor="ctr"/>
          <a:lstStyle/>
          <a:p>
            <a:pPr algn="ctr"/>
            <a:r>
              <a:rPr lang="en-US" sz="1500" b="1" dirty="0">
                <a:solidFill>
                  <a:srgbClr val="FFFFFF"/>
                </a:solidFill>
                <a:latin typeface="Segoe UI Light"/>
              </a:rPr>
              <a:t>Transport</a:t>
            </a:r>
          </a:p>
        </p:txBody>
      </p:sp>
      <p:pic>
        <p:nvPicPr>
          <p:cNvPr id="34" name="Picture 5" descr="W:\Open Engagements\Productivity\MS-Unified Communications\#1601 BizProd MOD Team Core Content Work\New Iconography\People\GroupOfPeople_060812.pn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b="41004"/>
          <a:stretch/>
        </p:blipFill>
        <p:spPr bwMode="auto">
          <a:xfrm>
            <a:off x="2757685" y="5400460"/>
            <a:ext cx="1050151" cy="61945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5" descr="W:\Open Engagements\Productivity\MS-Unified Communications\#1601 BizProd MOD Team Core Content Work\New Iconography\People\GroupOfPeople_060812.png"/>
          <p:cNvPicPr>
            <a:picLocks noChangeAspect="1" noChangeArrowheads="1"/>
          </p:cNvPicPr>
          <p:nvPr/>
        </p:nvPicPr>
        <p:blipFill rotWithShape="1">
          <a:blip r:embed="rId15" cstate="print">
            <a:duotone>
              <a:prstClr val="black"/>
              <a:srgbClr val="BC0000">
                <a:tint val="45000"/>
                <a:satMod val="400000"/>
              </a:srgbClr>
            </a:duotone>
            <a:extLst>
              <a:ext uri="{BEBA8EAE-BF5A-486C-A8C5-ECC9F3942E4B}">
                <a14:imgProps xmlns:a14="http://schemas.microsoft.com/office/drawing/2010/main">
                  <a14:imgLayer r:embed="rId16">
                    <a14:imgEffect>
                      <a14:backgroundRemoval t="5776" b="57040" l="9747" r="89892">
                        <a14:foregroundMark x1="25632" y1="57040" x2="25632" y2="57040"/>
                        <a14:foregroundMark x1="51986" y1="42599" x2="51986" y2="42599"/>
                        <a14:foregroundMark x1="51986" y1="16245" x2="51986" y2="16245"/>
                        <a14:foregroundMark x1="63177" y1="54513" x2="63177" y2="54513"/>
                        <a14:foregroundMark x1="62094" y1="49458" x2="62094" y2="49458"/>
                        <a14:foregroundMark x1="45487" y1="48014" x2="45487" y2="48014"/>
                        <a14:foregroundMark x1="40794" y1="41516" x2="40794" y2="41516"/>
                        <a14:backgroundMark x1="23105" y1="39711" x2="23105" y2="39711"/>
                      </a14:backgroundRemoval>
                    </a14:imgEffect>
                    <a14:imgEffect>
                      <a14:colorTemperature colorTemp="5900"/>
                    </a14:imgEffect>
                    <a14:imgEffect>
                      <a14:brightnessContrast bright="-20000" contrast="20000"/>
                    </a14:imgEffect>
                  </a14:imgLayer>
                </a14:imgProps>
              </a:ext>
              <a:ext uri="{28A0092B-C50C-407E-A947-70E740481C1C}">
                <a14:useLocalDpi xmlns:a14="http://schemas.microsoft.com/office/drawing/2010/main" val="0"/>
              </a:ext>
            </a:extLst>
          </a:blip>
          <a:srcRect b="41004"/>
          <a:stretch/>
        </p:blipFill>
        <p:spPr bwMode="auto">
          <a:xfrm>
            <a:off x="2754437" y="5406448"/>
            <a:ext cx="1050151" cy="619459"/>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p:custDataLst>
              <p:tags r:id="rId10"/>
            </p:custDataLst>
          </p:nvPr>
        </p:nvSpPr>
        <p:spPr>
          <a:xfrm>
            <a:off x="2097805" y="4925431"/>
            <a:ext cx="3109119" cy="37291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3269" tIns="46634" rIns="93269" bIns="46634" rtlCol="0" anchor="ctr"/>
          <a:lstStyle/>
          <a:p>
            <a:pPr algn="ctr"/>
            <a:r>
              <a:rPr lang="en-US" sz="1500" b="1" dirty="0">
                <a:solidFill>
                  <a:srgbClr val="FFFFFF"/>
                </a:solidFill>
                <a:latin typeface="Segoe UI Light"/>
              </a:rPr>
              <a:t>Mailbox Transport</a:t>
            </a:r>
          </a:p>
        </p:txBody>
      </p:sp>
      <p:grpSp>
        <p:nvGrpSpPr>
          <p:cNvPr id="26" name="Group 25"/>
          <p:cNvGrpSpPr/>
          <p:nvPr/>
        </p:nvGrpSpPr>
        <p:grpSpPr>
          <a:xfrm>
            <a:off x="7209851" y="1620353"/>
            <a:ext cx="512357" cy="330764"/>
            <a:chOff x="7255125" y="915933"/>
            <a:chExt cx="502285" cy="324308"/>
          </a:xfrm>
          <a:solidFill>
            <a:srgbClr val="A50021"/>
          </a:solidFill>
        </p:grpSpPr>
        <p:sp>
          <p:nvSpPr>
            <p:cNvPr id="24" name="Rectangle 23"/>
            <p:cNvSpPr/>
            <p:nvPr/>
          </p:nvSpPr>
          <p:spPr>
            <a:xfrm>
              <a:off x="7255125" y="915933"/>
              <a:ext cx="502285" cy="3243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800" b="1" dirty="0">
                <a:solidFill>
                  <a:prstClr val="white"/>
                </a:solidFill>
              </a:endParaRPr>
            </a:p>
          </p:txBody>
        </p:sp>
        <p:pic>
          <p:nvPicPr>
            <p:cNvPr id="25" name="Picture 24"/>
            <p:cNvPicPr>
              <a:picLocks noChangeAspect="1" noChangeArrowheads="1"/>
            </p:cNvPicPr>
            <p:nvPr/>
          </p:nvPicPr>
          <p:blipFill>
            <a:blip r:embed="rId17" cstate="print">
              <a:extLst>
                <a:ext uri="{28A0092B-C50C-407E-A947-70E740481C1C}">
                  <a14:useLocalDpi xmlns:a14="http://schemas.microsoft.com/office/drawing/2010/main" val="0"/>
                </a:ext>
              </a:extLst>
            </a:blip>
            <a:stretch>
              <a:fillRect/>
            </a:stretch>
          </p:blipFill>
          <p:spPr bwMode="auto">
            <a:xfrm>
              <a:off x="7311192" y="947072"/>
              <a:ext cx="381608" cy="261916"/>
            </a:xfrm>
            <a:prstGeom prst="rect">
              <a:avLst/>
            </a:prstGeom>
            <a:grpFill/>
            <a:ln>
              <a:noFill/>
            </a:ln>
            <a:extLst/>
          </p:spPr>
        </p:pic>
      </p:grpSp>
      <p:grpSp>
        <p:nvGrpSpPr>
          <p:cNvPr id="7" name="Group 6"/>
          <p:cNvGrpSpPr/>
          <p:nvPr/>
        </p:nvGrpSpPr>
        <p:grpSpPr>
          <a:xfrm>
            <a:off x="2932167" y="4350465"/>
            <a:ext cx="549560" cy="517065"/>
            <a:chOff x="782782" y="4571970"/>
            <a:chExt cx="549560" cy="517065"/>
          </a:xfrm>
        </p:grpSpPr>
        <p:grpSp>
          <p:nvGrpSpPr>
            <p:cNvPr id="37" name="Group 36"/>
            <p:cNvGrpSpPr/>
            <p:nvPr/>
          </p:nvGrpSpPr>
          <p:grpSpPr>
            <a:xfrm>
              <a:off x="782782" y="4726104"/>
              <a:ext cx="512357" cy="330764"/>
              <a:chOff x="7255125" y="915933"/>
              <a:chExt cx="502285" cy="324308"/>
            </a:xfrm>
            <a:solidFill>
              <a:schemeClr val="accent3"/>
            </a:solidFill>
          </p:grpSpPr>
          <p:sp>
            <p:nvSpPr>
              <p:cNvPr id="38" name="Rectangle 37"/>
              <p:cNvSpPr/>
              <p:nvPr/>
            </p:nvSpPr>
            <p:spPr>
              <a:xfrm>
                <a:off x="7255125" y="915933"/>
                <a:ext cx="502285" cy="3243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800" b="1" dirty="0">
                  <a:solidFill>
                    <a:prstClr val="white"/>
                  </a:solidFill>
                </a:endParaRPr>
              </a:p>
            </p:txBody>
          </p:sp>
          <p:pic>
            <p:nvPicPr>
              <p:cNvPr id="39" name="Picture 38"/>
              <p:cNvPicPr>
                <a:picLocks noChangeAspect="1" noChangeArrowheads="1"/>
              </p:cNvPicPr>
              <p:nvPr/>
            </p:nvPicPr>
            <p:blipFill>
              <a:blip r:embed="rId18" cstate="print">
                <a:duotone>
                  <a:prstClr val="black"/>
                  <a:schemeClr val="tx2">
                    <a:tint val="45000"/>
                    <a:satMod val="400000"/>
                  </a:schemeClr>
                </a:duotone>
                <a:extLst>
                  <a:ext uri="{BEBA8EAE-BF5A-486C-A8C5-ECC9F3942E4B}">
                    <a14:imgProps xmlns:a14="http://schemas.microsoft.com/office/drawing/2010/main">
                      <a14:imgLayer r:embed="rId19">
                        <a14:imgEffect>
                          <a14:saturation sat="0"/>
                        </a14:imgEffect>
                      </a14:imgLayer>
                    </a14:imgProps>
                  </a:ext>
                  <a:ext uri="{28A0092B-C50C-407E-A947-70E740481C1C}">
                    <a14:useLocalDpi xmlns:a14="http://schemas.microsoft.com/office/drawing/2010/main" val="0"/>
                  </a:ext>
                </a:extLst>
              </a:blip>
              <a:stretch>
                <a:fillRect/>
              </a:stretch>
            </p:blipFill>
            <p:spPr bwMode="auto">
              <a:xfrm>
                <a:off x="7311192" y="947072"/>
                <a:ext cx="381608" cy="261916"/>
              </a:xfrm>
              <a:prstGeom prst="rect">
                <a:avLst/>
              </a:prstGeom>
              <a:grpFill/>
              <a:ln>
                <a:noFill/>
              </a:ln>
              <a:extLst/>
            </p:spPr>
          </p:pic>
        </p:grpSp>
        <p:sp>
          <p:nvSpPr>
            <p:cNvPr id="3" name="TextBox 2"/>
            <p:cNvSpPr txBox="1"/>
            <p:nvPr/>
          </p:nvSpPr>
          <p:spPr>
            <a:xfrm>
              <a:off x="804804" y="4571970"/>
              <a:ext cx="527538" cy="517065"/>
            </a:xfrm>
            <a:prstGeom prst="rect">
              <a:avLst/>
            </a:prstGeom>
            <a:noFill/>
            <a:ln>
              <a:noFill/>
            </a:ln>
          </p:spPr>
          <p:txBody>
            <a:bodyPr wrap="square" lIns="182880" tIns="146304" rIns="182880" bIns="146304" rtlCol="0">
              <a:spAutoFit/>
            </a:bodyPr>
            <a:lstStyle/>
            <a:p>
              <a:pPr>
                <a:lnSpc>
                  <a:spcPct val="90000"/>
                </a:lnSpc>
                <a:spcAft>
                  <a:spcPts val="600"/>
                </a:spcAft>
              </a:pPr>
              <a:r>
                <a:rPr lang="en-US" sz="1600" dirty="0">
                  <a:solidFill>
                    <a:schemeClr val="bg1"/>
                  </a:solidFill>
                </a:rPr>
                <a:t>S</a:t>
              </a:r>
              <a:endParaRPr lang="en-US" sz="1600" dirty="0" smtClean="0">
                <a:solidFill>
                  <a:schemeClr val="bg1"/>
                </a:solidFill>
              </a:endParaRPr>
            </a:p>
          </p:txBody>
        </p:sp>
      </p:grpSp>
      <p:grpSp>
        <p:nvGrpSpPr>
          <p:cNvPr id="43" name="Group 42"/>
          <p:cNvGrpSpPr/>
          <p:nvPr/>
        </p:nvGrpSpPr>
        <p:grpSpPr>
          <a:xfrm>
            <a:off x="8643873" y="4292825"/>
            <a:ext cx="549560" cy="517065"/>
            <a:chOff x="782782" y="4571970"/>
            <a:chExt cx="549560" cy="517065"/>
          </a:xfrm>
          <a:noFill/>
        </p:grpSpPr>
        <p:grpSp>
          <p:nvGrpSpPr>
            <p:cNvPr id="44" name="Group 43"/>
            <p:cNvGrpSpPr/>
            <p:nvPr/>
          </p:nvGrpSpPr>
          <p:grpSpPr>
            <a:xfrm>
              <a:off x="782782" y="4726104"/>
              <a:ext cx="512357" cy="330764"/>
              <a:chOff x="7255125" y="915933"/>
              <a:chExt cx="502285" cy="324308"/>
            </a:xfrm>
            <a:grpFill/>
          </p:grpSpPr>
          <p:sp>
            <p:nvSpPr>
              <p:cNvPr id="49" name="Rectangle 48"/>
              <p:cNvSpPr/>
              <p:nvPr/>
            </p:nvSpPr>
            <p:spPr>
              <a:xfrm>
                <a:off x="7255125" y="915933"/>
                <a:ext cx="502285" cy="3243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800" b="1" dirty="0">
                  <a:solidFill>
                    <a:prstClr val="white"/>
                  </a:solidFill>
                </a:endParaRPr>
              </a:p>
            </p:txBody>
          </p:sp>
          <p:pic>
            <p:nvPicPr>
              <p:cNvPr id="50" name="Picture 49"/>
              <p:cNvPicPr>
                <a:picLocks noChangeAspect="1" noChangeArrowheads="1"/>
              </p:cNvPicPr>
              <p:nvPr/>
            </p:nvPicPr>
            <p:blipFill>
              <a:blip r:embed="rId18" cstate="print">
                <a:duotone>
                  <a:prstClr val="black"/>
                  <a:schemeClr val="accent2">
                    <a:tint val="45000"/>
                    <a:satMod val="400000"/>
                  </a:schemeClr>
                </a:duotone>
                <a:extLst>
                  <a:ext uri="{BEBA8EAE-BF5A-486C-A8C5-ECC9F3942E4B}">
                    <a14:imgProps xmlns:a14="http://schemas.microsoft.com/office/drawing/2010/main">
                      <a14:imgLayer r:embed="rId19">
                        <a14:imgEffect>
                          <a14:saturation sat="0"/>
                        </a14:imgEffect>
                      </a14:imgLayer>
                    </a14:imgProps>
                  </a:ext>
                  <a:ext uri="{28A0092B-C50C-407E-A947-70E740481C1C}">
                    <a14:useLocalDpi xmlns:a14="http://schemas.microsoft.com/office/drawing/2010/main" val="0"/>
                  </a:ext>
                </a:extLst>
              </a:blip>
              <a:stretch>
                <a:fillRect/>
              </a:stretch>
            </p:blipFill>
            <p:spPr bwMode="auto">
              <a:xfrm>
                <a:off x="7311192" y="947072"/>
                <a:ext cx="381608" cy="261916"/>
              </a:xfrm>
              <a:prstGeom prst="rect">
                <a:avLst/>
              </a:prstGeom>
              <a:grpFill/>
              <a:ln>
                <a:noFill/>
              </a:ln>
              <a:extLst/>
            </p:spPr>
          </p:pic>
        </p:grpSp>
        <p:sp>
          <p:nvSpPr>
            <p:cNvPr id="46" name="TextBox 45"/>
            <p:cNvSpPr txBox="1"/>
            <p:nvPr/>
          </p:nvSpPr>
          <p:spPr>
            <a:xfrm>
              <a:off x="804804" y="4571970"/>
              <a:ext cx="527538" cy="517065"/>
            </a:xfrm>
            <a:prstGeom prst="rect">
              <a:avLst/>
            </a:prstGeom>
            <a:grpFill/>
            <a:ln>
              <a:noFill/>
            </a:ln>
          </p:spPr>
          <p:txBody>
            <a:bodyPr wrap="square" lIns="182880" tIns="146304" rIns="182880" bIns="146304" rtlCol="0">
              <a:spAutoFit/>
            </a:bodyPr>
            <a:lstStyle/>
            <a:p>
              <a:pPr>
                <a:lnSpc>
                  <a:spcPct val="90000"/>
                </a:lnSpc>
                <a:spcAft>
                  <a:spcPts val="600"/>
                </a:spcAft>
              </a:pPr>
              <a:r>
                <a:rPr lang="en-US" sz="1600" dirty="0">
                  <a:solidFill>
                    <a:sysClr val="windowText" lastClr="000000"/>
                  </a:solidFill>
                </a:rPr>
                <a:t>S</a:t>
              </a:r>
              <a:endParaRPr lang="en-US" sz="1600" dirty="0" smtClean="0">
                <a:solidFill>
                  <a:sysClr val="windowText" lastClr="000000"/>
                </a:solidFill>
              </a:endParaRPr>
            </a:p>
          </p:txBody>
        </p:sp>
      </p:grpSp>
      <p:grpSp>
        <p:nvGrpSpPr>
          <p:cNvPr id="51" name="Group 50"/>
          <p:cNvGrpSpPr/>
          <p:nvPr/>
        </p:nvGrpSpPr>
        <p:grpSpPr>
          <a:xfrm>
            <a:off x="2469238" y="4476854"/>
            <a:ext cx="512357" cy="330764"/>
            <a:chOff x="7255125" y="915933"/>
            <a:chExt cx="502285" cy="324308"/>
          </a:xfrm>
          <a:solidFill>
            <a:schemeClr val="accent2">
              <a:lumMod val="40000"/>
              <a:lumOff val="60000"/>
            </a:schemeClr>
          </a:solidFill>
        </p:grpSpPr>
        <p:sp>
          <p:nvSpPr>
            <p:cNvPr id="52" name="Rectangle 51"/>
            <p:cNvSpPr/>
            <p:nvPr/>
          </p:nvSpPr>
          <p:spPr>
            <a:xfrm>
              <a:off x="7255125" y="915933"/>
              <a:ext cx="502285" cy="3243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800" b="1" dirty="0">
                <a:solidFill>
                  <a:prstClr val="white"/>
                </a:solidFill>
              </a:endParaRPr>
            </a:p>
          </p:txBody>
        </p:sp>
        <p:pic>
          <p:nvPicPr>
            <p:cNvPr id="53" name="Picture 52"/>
            <p:cNvPicPr>
              <a:picLocks noChangeAspect="1" noChangeArrowheads="1"/>
            </p:cNvPicPr>
            <p:nvPr/>
          </p:nvPicPr>
          <p:blipFill>
            <a:blip r:embed="rId17" cstate="print">
              <a:extLst>
                <a:ext uri="{28A0092B-C50C-407E-A947-70E740481C1C}">
                  <a14:useLocalDpi xmlns:a14="http://schemas.microsoft.com/office/drawing/2010/main" val="0"/>
                </a:ext>
              </a:extLst>
            </a:blip>
            <a:stretch>
              <a:fillRect/>
            </a:stretch>
          </p:blipFill>
          <p:spPr bwMode="auto">
            <a:xfrm>
              <a:off x="7311192" y="947072"/>
              <a:ext cx="381608" cy="261916"/>
            </a:xfrm>
            <a:prstGeom prst="rect">
              <a:avLst/>
            </a:prstGeom>
            <a:grpFill/>
            <a:ln>
              <a:noFill/>
            </a:ln>
            <a:extLst/>
          </p:spPr>
        </p:pic>
      </p:grpSp>
      <p:grpSp>
        <p:nvGrpSpPr>
          <p:cNvPr id="22" name="Group 21"/>
          <p:cNvGrpSpPr/>
          <p:nvPr/>
        </p:nvGrpSpPr>
        <p:grpSpPr>
          <a:xfrm>
            <a:off x="5206924" y="4503091"/>
            <a:ext cx="1016766" cy="517065"/>
            <a:chOff x="5206924" y="4480333"/>
            <a:chExt cx="1016766" cy="602508"/>
          </a:xfrm>
        </p:grpSpPr>
        <p:cxnSp>
          <p:nvCxnSpPr>
            <p:cNvPr id="10" name="Straight Arrow Connector 9"/>
            <p:cNvCxnSpPr>
              <a:endCxn id="33" idx="3"/>
            </p:cNvCxnSpPr>
            <p:nvPr/>
          </p:nvCxnSpPr>
          <p:spPr>
            <a:xfrm flipH="1">
              <a:off x="5206924" y="4640826"/>
              <a:ext cx="988925" cy="1410"/>
            </a:xfrm>
            <a:prstGeom prst="straightConnector1">
              <a:avLst/>
            </a:prstGeom>
            <a:ln w="38100">
              <a:solidFill>
                <a:schemeClr val="accent1">
                  <a:alpha val="50000"/>
                </a:schemeClr>
              </a:solidFill>
              <a:headEnd type="none"/>
              <a:tailEnd type="triangle"/>
            </a:ln>
          </p:spPr>
          <p:style>
            <a:lnRef idx="3">
              <a:schemeClr val="accent6"/>
            </a:lnRef>
            <a:fillRef idx="0">
              <a:schemeClr val="accent6"/>
            </a:fillRef>
            <a:effectRef idx="2">
              <a:schemeClr val="accent6"/>
            </a:effectRef>
            <a:fontRef idx="minor">
              <a:schemeClr val="tx1"/>
            </a:fontRef>
          </p:style>
        </p:cxnSp>
        <p:sp>
          <p:nvSpPr>
            <p:cNvPr id="21" name="TextBox 20"/>
            <p:cNvSpPr txBox="1"/>
            <p:nvPr/>
          </p:nvSpPr>
          <p:spPr>
            <a:xfrm>
              <a:off x="5212408" y="4480333"/>
              <a:ext cx="1011282" cy="602508"/>
            </a:xfrm>
            <a:prstGeom prst="rect">
              <a:avLst/>
            </a:prstGeom>
            <a:noFill/>
          </p:spPr>
          <p:txBody>
            <a:bodyPr wrap="square" lIns="182880" tIns="146304" rIns="182880" bIns="146304" rtlCol="0">
              <a:spAutoFit/>
            </a:bodyPr>
            <a:lstStyle/>
            <a:p>
              <a:pPr>
                <a:lnSpc>
                  <a:spcPct val="90000"/>
                </a:lnSpc>
                <a:spcAft>
                  <a:spcPts val="600"/>
                </a:spcAft>
              </a:pPr>
              <a:r>
                <a:rPr lang="en-US" sz="1600" b="1" dirty="0" smtClean="0">
                  <a:solidFill>
                    <a:schemeClr val="accent2"/>
                  </a:solidFill>
                </a:rPr>
                <a:t>SM TP</a:t>
              </a:r>
            </a:p>
          </p:txBody>
        </p:sp>
      </p:grpSp>
      <p:grpSp>
        <p:nvGrpSpPr>
          <p:cNvPr id="54" name="Group 53"/>
          <p:cNvGrpSpPr/>
          <p:nvPr/>
        </p:nvGrpSpPr>
        <p:grpSpPr>
          <a:xfrm>
            <a:off x="5397208" y="3010957"/>
            <a:ext cx="338554" cy="3488338"/>
            <a:chOff x="2616819" y="1940272"/>
            <a:chExt cx="308144" cy="5006547"/>
          </a:xfrm>
        </p:grpSpPr>
        <p:cxnSp>
          <p:nvCxnSpPr>
            <p:cNvPr id="55" name="Straight Connector 54"/>
            <p:cNvCxnSpPr/>
            <p:nvPr/>
          </p:nvCxnSpPr>
          <p:spPr>
            <a:xfrm>
              <a:off x="2912789" y="1940272"/>
              <a:ext cx="0" cy="4674537"/>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rot="16200000">
              <a:off x="1662198" y="5684055"/>
              <a:ext cx="2217385" cy="308144"/>
            </a:xfrm>
            <a:prstGeom prst="rect">
              <a:avLst/>
            </a:prstGeom>
          </p:spPr>
          <p:txBody>
            <a:bodyPr wrap="none">
              <a:spAutoFit/>
            </a:bodyPr>
            <a:lstStyle/>
            <a:p>
              <a:pPr algn="r"/>
              <a:r>
                <a:rPr lang="en-US" sz="1600" b="1" dirty="0" smtClean="0"/>
                <a:t>Site Boundary</a:t>
              </a:r>
              <a:endParaRPr lang="en-US" sz="1600" dirty="0"/>
            </a:p>
          </p:txBody>
        </p:sp>
      </p:grpSp>
    </p:spTree>
    <p:extLst>
      <p:ext uri="{BB962C8B-B14F-4D97-AF65-F5344CB8AC3E}">
        <p14:creationId xmlns:p14="http://schemas.microsoft.com/office/powerpoint/2010/main" val="13838557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1.88665E-6 -3.63595E-6 L -0.21687 0.19587 " pathEditMode="relative" rAng="0" ptsTypes="AA">
                                      <p:cBhvr>
                                        <p:cTn id="14" dur="2000" fill="hold"/>
                                        <p:tgtEl>
                                          <p:spTgt spid="26"/>
                                        </p:tgtEl>
                                        <p:attrNameLst>
                                          <p:attrName>ppt_x</p:attrName>
                                          <p:attrName>ppt_y</p:attrName>
                                        </p:attrNameLst>
                                      </p:cBhvr>
                                      <p:rCtr x="-10850" y="9782"/>
                                    </p:animMotion>
                                  </p:childTnLst>
                                </p:cTn>
                              </p:par>
                            </p:childTnLst>
                          </p:cTn>
                        </p:par>
                        <p:par>
                          <p:cTn id="15" fill="hold">
                            <p:stCondLst>
                              <p:cond delay="2000"/>
                            </p:stCondLst>
                            <p:childTnLst>
                              <p:par>
                                <p:cTn id="16" presetID="42" presetClass="path" presetSubtype="0" accel="50000" decel="50000" fill="hold" nodeType="afterEffect">
                                  <p:stCondLst>
                                    <p:cond delay="0"/>
                                  </p:stCondLst>
                                  <p:childTnLst>
                                    <p:animMotion origin="layout" path="M -0.21687 0.19587 L -0.37988 0.4015 " pathEditMode="relative" rAng="0" ptsTypes="AA">
                                      <p:cBhvr>
                                        <p:cTn id="17" dur="2000" fill="hold"/>
                                        <p:tgtEl>
                                          <p:spTgt spid="26"/>
                                        </p:tgtEl>
                                        <p:attrNameLst>
                                          <p:attrName>ppt_x</p:attrName>
                                          <p:attrName>ppt_y</p:attrName>
                                        </p:attrNameLst>
                                      </p:cBhvr>
                                      <p:rCtr x="-8450" y="10622"/>
                                    </p:animMotion>
                                  </p:childTnLst>
                                </p:cTn>
                              </p:par>
                            </p:childTnLst>
                          </p:cTn>
                        </p:par>
                        <p:par>
                          <p:cTn id="18" fill="hold">
                            <p:stCondLst>
                              <p:cond delay="4000"/>
                            </p:stCondLst>
                            <p:childTnLst>
                              <p:par>
                                <p:cTn id="19" presetID="1"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par>
                          <p:cTn id="21" fill="hold">
                            <p:stCondLst>
                              <p:cond delay="4000"/>
                            </p:stCondLst>
                            <p:childTnLst>
                              <p:par>
                                <p:cTn id="22" presetID="42" presetClass="path" presetSubtype="0" accel="50000" decel="50000" fill="hold" nodeType="afterEffect">
                                  <p:stCondLst>
                                    <p:cond delay="0"/>
                                  </p:stCondLst>
                                  <p:childTnLst>
                                    <p:animMotion origin="layout" path="M -3.95711E-7 -0.00794 L 0.28223 -0.00136 " pathEditMode="relative" rAng="0" ptsTypes="AA">
                                      <p:cBhvr>
                                        <p:cTn id="23" dur="2000" fill="hold"/>
                                        <p:tgtEl>
                                          <p:spTgt spid="7"/>
                                        </p:tgtEl>
                                        <p:attrNameLst>
                                          <p:attrName>ppt_x</p:attrName>
                                          <p:attrName>ppt_y</p:attrName>
                                        </p:attrNameLst>
                                      </p:cBhvr>
                                      <p:rCtr x="14105" y="318"/>
                                    </p:animMotion>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nodeType="clickEffect">
                                  <p:stCondLst>
                                    <p:cond delay="0"/>
                                  </p:stCondLst>
                                  <p:childTnLst>
                                    <p:animMotion origin="layout" path="M -0.3799 0.4015 L -0.40467 0.47753 " pathEditMode="relative" rAng="0" ptsTypes="AA">
                                      <p:cBhvr>
                                        <p:cTn id="27" dur="1500" fill="hold"/>
                                        <p:tgtEl>
                                          <p:spTgt spid="26"/>
                                        </p:tgtEl>
                                        <p:attrNameLst>
                                          <p:attrName>ppt_x</p:attrName>
                                          <p:attrName>ppt_y</p:attrName>
                                        </p:attrNameLst>
                                      </p:cBhvr>
                                      <p:rCtr x="-1239" y="3790"/>
                                    </p:animMotion>
                                  </p:childTnLst>
                                </p:cTn>
                              </p:par>
                            </p:childTnLst>
                          </p:cTn>
                        </p:par>
                        <p:par>
                          <p:cTn id="28" fill="hold">
                            <p:stCondLst>
                              <p:cond delay="1500"/>
                            </p:stCondLst>
                            <p:childTnLst>
                              <p:par>
                                <p:cTn id="29" presetID="42" presetClass="path" presetSubtype="0" accel="50000" decel="50000" fill="hold" nodeType="afterEffect">
                                  <p:stCondLst>
                                    <p:cond delay="0"/>
                                  </p:stCondLst>
                                  <p:childTnLst>
                                    <p:animMotion origin="layout" path="M -0.40467 0.47753 L -0.33725 0.59465 " pathEditMode="relative" rAng="0" ptsTypes="AA">
                                      <p:cBhvr>
                                        <p:cTn id="30" dur="1000" fill="hold"/>
                                        <p:tgtEl>
                                          <p:spTgt spid="26"/>
                                        </p:tgtEl>
                                        <p:attrNameLst>
                                          <p:attrName>ppt_x</p:attrName>
                                          <p:attrName>ppt_y</p:attrName>
                                        </p:attrNameLst>
                                      </p:cBhvr>
                                      <p:rCtr x="3371" y="5856"/>
                                    </p:animMotion>
                                  </p:childTnLst>
                                </p:cTn>
                              </p:par>
                              <p:par>
                                <p:cTn id="31" presetID="10" presetClass="entr" presetSubtype="0" fill="hold" nodeType="with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fade">
                                      <p:cBhvr>
                                        <p:cTn id="33" dur="500"/>
                                        <p:tgtEl>
                                          <p:spTgt spid="51"/>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circle(in)">
                                      <p:cBhvr>
                                        <p:cTn id="38" dur="20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22"/>
                                        </p:tgtEl>
                                        <p:attrNameLst>
                                          <p:attrName>style.visibility</p:attrName>
                                        </p:attrNameLst>
                                      </p:cBhvr>
                                      <p:to>
                                        <p:strVal val="hidden"/>
                                      </p:to>
                                    </p:set>
                                  </p:childTnLst>
                                </p:cTn>
                              </p:par>
                            </p:childTnLst>
                          </p:cTn>
                        </p:par>
                        <p:par>
                          <p:cTn id="43" fill="hold">
                            <p:stCondLst>
                              <p:cond delay="0"/>
                            </p:stCondLst>
                            <p:childTnLst>
                              <p:par>
                                <p:cTn id="44" presetID="42" presetClass="path" presetSubtype="0" accel="50000" decel="50000" fill="hold" nodeType="afterEffect">
                                  <p:stCondLst>
                                    <p:cond delay="0"/>
                                  </p:stCondLst>
                                  <p:childTnLst>
                                    <p:animMotion origin="layout" path="M 0.28223 -0.00136 L 0.45839 -0.00567 " pathEditMode="relative" rAng="0" ptsTypes="AA">
                                      <p:cBhvr>
                                        <p:cTn id="45" dur="2000" fill="hold"/>
                                        <p:tgtEl>
                                          <p:spTgt spid="7"/>
                                        </p:tgtEl>
                                        <p:attrNameLst>
                                          <p:attrName>ppt_x</p:attrName>
                                          <p:attrName>ppt_y</p:attrName>
                                        </p:attrNameLst>
                                      </p:cBhvr>
                                      <p:rCtr x="8808" y="-227"/>
                                    </p:animMotion>
                                  </p:childTnLst>
                                </p:cTn>
                              </p:par>
                            </p:childTnLst>
                          </p:cTn>
                        </p:par>
                        <p:par>
                          <p:cTn id="46" fill="hold">
                            <p:stCondLst>
                              <p:cond delay="2000"/>
                            </p:stCondLst>
                            <p:childTnLst>
                              <p:par>
                                <p:cTn id="47" presetID="1" presetClass="exit" presetSubtype="0" fill="hold" nodeType="afterEffect">
                                  <p:stCondLst>
                                    <p:cond delay="0"/>
                                  </p:stCondLst>
                                  <p:childTnLst>
                                    <p:set>
                                      <p:cBhvr>
                                        <p:cTn id="48" dur="1" fill="hold">
                                          <p:stCondLst>
                                            <p:cond delay="0"/>
                                          </p:stCondLst>
                                        </p:cTn>
                                        <p:tgtEl>
                                          <p:spTgt spid="7"/>
                                        </p:tgtEl>
                                        <p:attrNameLst>
                                          <p:attrName>style.visibility</p:attrName>
                                        </p:attrNameLst>
                                      </p:cBhvr>
                                      <p:to>
                                        <p:strVal val="hidden"/>
                                      </p:to>
                                    </p:set>
                                  </p:childTnLst>
                                </p:cTn>
                              </p:par>
                            </p:childTnLst>
                          </p:cTn>
                        </p:par>
                        <p:par>
                          <p:cTn id="49" fill="hold">
                            <p:stCondLst>
                              <p:cond delay="2000"/>
                            </p:stCondLst>
                            <p:childTnLst>
                              <p:par>
                                <p:cTn id="50" presetID="1" presetClass="entr" presetSubtype="0" fill="hold" nodeType="afterEffect">
                                  <p:stCondLst>
                                    <p:cond delay="0"/>
                                  </p:stCondLst>
                                  <p:childTnLst>
                                    <p:set>
                                      <p:cBhvr>
                                        <p:cTn id="51"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393675"/>
            <a:ext cx="11887200" cy="5269135"/>
          </a:xfrm>
        </p:spPr>
        <p:txBody>
          <a:bodyPr/>
          <a:lstStyle/>
          <a:p>
            <a:pPr>
              <a:spcBef>
                <a:spcPct val="20000"/>
              </a:spcBef>
            </a:pPr>
            <a:r>
              <a:rPr lang="en-US" sz="2800" dirty="0">
                <a:solidFill>
                  <a:schemeClr val="tx1"/>
                </a:solidFill>
                <a:latin typeface="+mj-lt"/>
              </a:rPr>
              <a:t>Transport service redundantly store all mail for a configured time span to protect against irrecoverable mailbox failures</a:t>
            </a:r>
          </a:p>
          <a:p>
            <a:pPr>
              <a:spcBef>
                <a:spcPct val="20000"/>
              </a:spcBef>
            </a:pPr>
            <a:r>
              <a:rPr lang="en-US" sz="2800" dirty="0">
                <a:solidFill>
                  <a:schemeClr val="tx1"/>
                </a:solidFill>
                <a:latin typeface="+mj-lt"/>
              </a:rPr>
              <a:t>Now has a “shadow” equivalent and is no longer a SPOF</a:t>
            </a:r>
          </a:p>
          <a:p>
            <a:pPr>
              <a:spcBef>
                <a:spcPct val="20000"/>
              </a:spcBef>
            </a:pPr>
            <a:r>
              <a:rPr lang="en-US" sz="2800" dirty="0">
                <a:solidFill>
                  <a:schemeClr val="tx1"/>
                </a:solidFill>
                <a:latin typeface="+mj-lt"/>
              </a:rPr>
              <a:t>Consolidates and improves E2010 Transport Dumpster functionality</a:t>
            </a:r>
          </a:p>
          <a:p>
            <a:pPr marL="342900" lvl="1" indent="-342900">
              <a:spcBef>
                <a:spcPct val="20000"/>
              </a:spcBef>
            </a:pPr>
            <a:r>
              <a:rPr lang="en-US" sz="2800" dirty="0">
                <a:solidFill>
                  <a:schemeClr val="tx1"/>
                </a:solidFill>
                <a:latin typeface="+mj-lt"/>
              </a:rPr>
              <a:t>Safety Net retains data for a set period of time, regardless of whether the message has been successfully replicated to all database copies or delivered to final destination </a:t>
            </a:r>
          </a:p>
          <a:p>
            <a:pPr>
              <a:spcBef>
                <a:spcPct val="20000"/>
              </a:spcBef>
            </a:pPr>
            <a:r>
              <a:rPr lang="en-US" sz="2800" dirty="0">
                <a:solidFill>
                  <a:schemeClr val="tx1"/>
                </a:solidFill>
                <a:latin typeface="+mj-lt"/>
              </a:rPr>
              <a:t>Processes replay requests by resubmitting messages from “primary” or “shadow” Safety Net for </a:t>
            </a:r>
            <a:r>
              <a:rPr lang="en-US" sz="2800" dirty="0" smtClean="0">
                <a:solidFill>
                  <a:schemeClr val="tx1"/>
                </a:solidFill>
                <a:latin typeface="+mj-lt"/>
              </a:rPr>
              <a:t>mailbox </a:t>
            </a:r>
            <a:r>
              <a:rPr lang="en-US" sz="2800" dirty="0">
                <a:solidFill>
                  <a:schemeClr val="tx1"/>
                </a:solidFill>
                <a:latin typeface="+mj-lt"/>
              </a:rPr>
              <a:t>fail overs or lag restores</a:t>
            </a:r>
          </a:p>
          <a:p>
            <a:pPr>
              <a:spcBef>
                <a:spcPct val="20000"/>
              </a:spcBef>
            </a:pPr>
            <a:r>
              <a:rPr lang="en-US" sz="2800" dirty="0">
                <a:solidFill>
                  <a:schemeClr val="tx1"/>
                </a:solidFill>
                <a:latin typeface="+mj-lt"/>
              </a:rPr>
              <a:t>To see various shadow &amp; safety net values: get-</a:t>
            </a:r>
            <a:r>
              <a:rPr lang="en-US" sz="2800" dirty="0" err="1">
                <a:solidFill>
                  <a:schemeClr val="tx1"/>
                </a:solidFill>
                <a:latin typeface="+mj-lt"/>
              </a:rPr>
              <a:t>transportconfig</a:t>
            </a:r>
            <a:r>
              <a:rPr lang="en-US" sz="2800" dirty="0">
                <a:solidFill>
                  <a:schemeClr val="tx1"/>
                </a:solidFill>
                <a:latin typeface="+mj-lt"/>
              </a:rPr>
              <a:t> | </a:t>
            </a:r>
            <a:r>
              <a:rPr lang="en-US" sz="2800" dirty="0" err="1">
                <a:solidFill>
                  <a:schemeClr val="tx1"/>
                </a:solidFill>
                <a:latin typeface="+mj-lt"/>
              </a:rPr>
              <a:t>fl</a:t>
            </a:r>
            <a:r>
              <a:rPr lang="en-US" sz="2800" dirty="0">
                <a:solidFill>
                  <a:schemeClr val="tx1"/>
                </a:solidFill>
                <a:latin typeface="+mj-lt"/>
              </a:rPr>
              <a:t> *Shadow*,*safety* [</a:t>
            </a:r>
            <a:r>
              <a:rPr lang="en-US" sz="2800" dirty="0" err="1">
                <a:solidFill>
                  <a:schemeClr val="tx1"/>
                </a:solidFill>
                <a:latin typeface="+mj-lt"/>
              </a:rPr>
              <a:t>ShadowHeartbeatFrequency</a:t>
            </a:r>
            <a:r>
              <a:rPr lang="en-US" sz="2800" dirty="0">
                <a:solidFill>
                  <a:schemeClr val="tx1"/>
                </a:solidFill>
                <a:latin typeface="+mj-lt"/>
              </a:rPr>
              <a:t>; </a:t>
            </a:r>
            <a:r>
              <a:rPr lang="en-US" sz="2800" dirty="0" err="1">
                <a:solidFill>
                  <a:schemeClr val="tx1"/>
                </a:solidFill>
                <a:latin typeface="+mj-lt"/>
              </a:rPr>
              <a:t>ShadowResubmitTimeSpan</a:t>
            </a:r>
            <a:r>
              <a:rPr lang="en-US" sz="2800" dirty="0">
                <a:solidFill>
                  <a:schemeClr val="tx1"/>
                </a:solidFill>
                <a:latin typeface="+mj-lt"/>
              </a:rPr>
              <a:t>; </a:t>
            </a:r>
            <a:r>
              <a:rPr lang="en-US" sz="2800" dirty="0" err="1">
                <a:solidFill>
                  <a:schemeClr val="tx1"/>
                </a:solidFill>
                <a:latin typeface="+mj-lt"/>
              </a:rPr>
              <a:t>SafetyNetHoldTime</a:t>
            </a:r>
            <a:r>
              <a:rPr lang="en-US" sz="2800" dirty="0" smtClean="0">
                <a:solidFill>
                  <a:schemeClr val="tx1"/>
                </a:solidFill>
                <a:latin typeface="+mj-lt"/>
              </a:rPr>
              <a:t>]</a:t>
            </a:r>
            <a:endParaRPr lang="en-US" sz="2800" dirty="0">
              <a:solidFill>
                <a:schemeClr val="tx1"/>
              </a:solidFill>
              <a:latin typeface="+mj-lt"/>
            </a:endParaRPr>
          </a:p>
        </p:txBody>
      </p:sp>
      <p:sp>
        <p:nvSpPr>
          <p:cNvPr id="3" name="Title 2"/>
          <p:cNvSpPr>
            <a:spLocks noGrp="1"/>
          </p:cNvSpPr>
          <p:nvPr>
            <p:ph type="title"/>
          </p:nvPr>
        </p:nvSpPr>
        <p:spPr/>
        <p:txBody>
          <a:bodyPr/>
          <a:lstStyle/>
          <a:p>
            <a:r>
              <a:rPr lang="en-US" dirty="0"/>
              <a:t>Safety net</a:t>
            </a:r>
          </a:p>
        </p:txBody>
      </p:sp>
    </p:spTree>
    <p:extLst>
      <p:ext uri="{BB962C8B-B14F-4D97-AF65-F5344CB8AC3E}">
        <p14:creationId xmlns:p14="http://schemas.microsoft.com/office/powerpoint/2010/main" val="868926469"/>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1 </a:t>
            </a:r>
            <a:r>
              <a:rPr lang="en-US" dirty="0"/>
              <a:t>– </a:t>
            </a:r>
            <a:r>
              <a:rPr lang="en-US" dirty="0" smtClean="0"/>
              <a:t>Protocol flow</a:t>
            </a:r>
            <a:endParaRPr lang="en-US" dirty="0"/>
          </a:p>
        </p:txBody>
      </p:sp>
      <p:sp>
        <p:nvSpPr>
          <p:cNvPr id="5" name="Rectangle 5"/>
          <p:cNvSpPr>
            <a:spLocks noChangeArrowheads="1"/>
          </p:cNvSpPr>
          <p:nvPr/>
        </p:nvSpPr>
        <p:spPr bwMode="auto">
          <a:xfrm>
            <a:off x="1281113" y="1455738"/>
            <a:ext cx="1571625" cy="5316537"/>
          </a:xfrm>
          <a:prstGeom prst="round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Rectangle 6"/>
          <p:cNvSpPr>
            <a:spLocks noChangeArrowheads="1"/>
          </p:cNvSpPr>
          <p:nvPr/>
        </p:nvSpPr>
        <p:spPr bwMode="auto">
          <a:xfrm>
            <a:off x="1281113" y="1455738"/>
            <a:ext cx="1571625" cy="5316537"/>
          </a:xfrm>
          <a:prstGeom prst="rect">
            <a:avLst/>
          </a:pr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7"/>
          <p:cNvSpPr>
            <a:spLocks noChangeArrowheads="1"/>
          </p:cNvSpPr>
          <p:nvPr/>
        </p:nvSpPr>
        <p:spPr bwMode="auto">
          <a:xfrm>
            <a:off x="1728883" y="3988514"/>
            <a:ext cx="67608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anose="020F0502020204030204" pitchFamily="34" charset="0"/>
              </a:rPr>
              <a:t>Internet</a:t>
            </a:r>
            <a:endParaRPr kumimoji="0" lang="en-US" sz="2400" b="0" i="0" u="none" strike="noStrike" cap="none" normalizeH="0" baseline="0" dirty="0" smtClean="0">
              <a:ln>
                <a:noFill/>
              </a:ln>
              <a:solidFill>
                <a:schemeClr val="tx1"/>
              </a:solidFill>
              <a:effectLst/>
              <a:latin typeface="Arial" panose="020B0604020202020204" pitchFamily="34" charset="0"/>
            </a:endParaRPr>
          </a:p>
        </p:txBody>
      </p:sp>
      <p:sp>
        <p:nvSpPr>
          <p:cNvPr id="8" name="Rectangle 8"/>
          <p:cNvSpPr>
            <a:spLocks noChangeArrowheads="1"/>
          </p:cNvSpPr>
          <p:nvPr/>
        </p:nvSpPr>
        <p:spPr bwMode="auto">
          <a:xfrm>
            <a:off x="3851276" y="1455738"/>
            <a:ext cx="1573213" cy="53165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9"/>
          <p:cNvSpPr>
            <a:spLocks noChangeArrowheads="1"/>
          </p:cNvSpPr>
          <p:nvPr/>
        </p:nvSpPr>
        <p:spPr bwMode="auto">
          <a:xfrm>
            <a:off x="3851276" y="1455738"/>
            <a:ext cx="1573213" cy="5316537"/>
          </a:xfrm>
          <a:prstGeom prst="rect">
            <a:avLst/>
          </a:pr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10"/>
          <p:cNvSpPr>
            <a:spLocks noChangeArrowheads="1"/>
          </p:cNvSpPr>
          <p:nvPr/>
        </p:nvSpPr>
        <p:spPr bwMode="auto">
          <a:xfrm>
            <a:off x="4181023" y="3871006"/>
            <a:ext cx="80849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anose="020F0502020204030204" pitchFamily="34" charset="0"/>
              </a:rPr>
              <a:t>Frontend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anose="020F0502020204030204" pitchFamily="34" charset="0"/>
              </a:rPr>
              <a:t>Transport</a:t>
            </a:r>
            <a:endParaRPr kumimoji="0" lang="en-US" sz="24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11"/>
          <p:cNvSpPr>
            <a:spLocks noChangeArrowheads="1"/>
          </p:cNvSpPr>
          <p:nvPr/>
        </p:nvSpPr>
        <p:spPr bwMode="auto">
          <a:xfrm>
            <a:off x="6421438" y="1455738"/>
            <a:ext cx="1573213" cy="53165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12"/>
          <p:cNvSpPr>
            <a:spLocks noChangeArrowheads="1"/>
          </p:cNvSpPr>
          <p:nvPr/>
        </p:nvSpPr>
        <p:spPr bwMode="auto">
          <a:xfrm>
            <a:off x="6421438" y="1455738"/>
            <a:ext cx="1573213" cy="5316537"/>
          </a:xfrm>
          <a:prstGeom prst="rect">
            <a:avLst/>
          </a:pr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3"/>
          <p:cNvSpPr>
            <a:spLocks noChangeArrowheads="1"/>
          </p:cNvSpPr>
          <p:nvPr/>
        </p:nvSpPr>
        <p:spPr bwMode="auto">
          <a:xfrm>
            <a:off x="6892926" y="4014788"/>
            <a:ext cx="7973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anose="020F0502020204030204" pitchFamily="34" charset="0"/>
              </a:rPr>
              <a:t>Transport</a:t>
            </a:r>
            <a:endParaRPr kumimoji="0" lang="en-US" sz="2400" b="0" i="0" u="none" strike="noStrike" cap="none" normalizeH="0" baseline="0" dirty="0" smtClean="0">
              <a:ln>
                <a:noFill/>
              </a:ln>
              <a:solidFill>
                <a:schemeClr val="tx1"/>
              </a:solidFill>
              <a:effectLst/>
              <a:latin typeface="Arial" panose="020B0604020202020204" pitchFamily="34" charset="0"/>
            </a:endParaRPr>
          </a:p>
        </p:txBody>
      </p:sp>
      <p:sp>
        <p:nvSpPr>
          <p:cNvPr id="18" name="Line 17"/>
          <p:cNvSpPr>
            <a:spLocks noChangeShapeType="1"/>
          </p:cNvSpPr>
          <p:nvPr/>
        </p:nvSpPr>
        <p:spPr bwMode="auto">
          <a:xfrm>
            <a:off x="2852738" y="1500798"/>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p:nvSpPr>
        <p:spPr bwMode="auto">
          <a:xfrm>
            <a:off x="3709988" y="1451586"/>
            <a:ext cx="141288" cy="96837"/>
          </a:xfrm>
          <a:custGeom>
            <a:avLst/>
            <a:gdLst>
              <a:gd name="T0" fmla="*/ 0 w 89"/>
              <a:gd name="T1" fmla="*/ 0 h 61"/>
              <a:gd name="T2" fmla="*/ 89 w 89"/>
              <a:gd name="T3" fmla="*/ 31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1"/>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3233738" y="1434123"/>
            <a:ext cx="236538"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3238501" y="1435711"/>
            <a:ext cx="303213"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EHLO</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2" name="Line 21"/>
          <p:cNvSpPr>
            <a:spLocks noChangeShapeType="1"/>
          </p:cNvSpPr>
          <p:nvPr/>
        </p:nvSpPr>
        <p:spPr bwMode="auto">
          <a:xfrm>
            <a:off x="2982913" y="1684948"/>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p:cNvSpPr>
          <p:nvPr/>
        </p:nvSpPr>
        <p:spPr bwMode="auto">
          <a:xfrm>
            <a:off x="2852738" y="1637323"/>
            <a:ext cx="142875" cy="96837"/>
          </a:xfrm>
          <a:custGeom>
            <a:avLst/>
            <a:gdLst>
              <a:gd name="T0" fmla="*/ 90 w 90"/>
              <a:gd name="T1" fmla="*/ 61 h 61"/>
              <a:gd name="T2" fmla="*/ 0 w 90"/>
              <a:gd name="T3" fmla="*/ 30 h 61"/>
              <a:gd name="T4" fmla="*/ 90 w 90"/>
              <a:gd name="T5" fmla="*/ 0 h 61"/>
              <a:gd name="T6" fmla="*/ 90 w 90"/>
              <a:gd name="T7" fmla="*/ 61 h 61"/>
            </a:gdLst>
            <a:ahLst/>
            <a:cxnLst>
              <a:cxn ang="0">
                <a:pos x="T0" y="T1"/>
              </a:cxn>
              <a:cxn ang="0">
                <a:pos x="T2" y="T3"/>
              </a:cxn>
              <a:cxn ang="0">
                <a:pos x="T4" y="T5"/>
              </a:cxn>
              <a:cxn ang="0">
                <a:pos x="T6" y="T7"/>
              </a:cxn>
            </a:cxnLst>
            <a:rect l="0" t="0" r="r" b="b"/>
            <a:pathLst>
              <a:path w="90" h="61">
                <a:moveTo>
                  <a:pt x="90" y="61"/>
                </a:moveTo>
                <a:lnTo>
                  <a:pt x="0" y="30"/>
                </a:lnTo>
                <a:lnTo>
                  <a:pt x="90" y="0"/>
                </a:lnTo>
                <a:lnTo>
                  <a:pt x="90"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23"/>
          <p:cNvSpPr>
            <a:spLocks noChangeArrowheads="1"/>
          </p:cNvSpPr>
          <p:nvPr/>
        </p:nvSpPr>
        <p:spPr bwMode="auto">
          <a:xfrm>
            <a:off x="3195638" y="1619861"/>
            <a:ext cx="31432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24"/>
          <p:cNvSpPr>
            <a:spLocks noChangeArrowheads="1"/>
          </p:cNvSpPr>
          <p:nvPr/>
        </p:nvSpPr>
        <p:spPr bwMode="auto">
          <a:xfrm>
            <a:off x="3200401" y="1619861"/>
            <a:ext cx="25082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6" name="Rectangle 25"/>
          <p:cNvSpPr>
            <a:spLocks noChangeArrowheads="1"/>
          </p:cNvSpPr>
          <p:nvPr/>
        </p:nvSpPr>
        <p:spPr bwMode="auto">
          <a:xfrm>
            <a:off x="3387726" y="1619861"/>
            <a:ext cx="1920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7" name="Line 26"/>
          <p:cNvSpPr>
            <a:spLocks noChangeShapeType="1"/>
          </p:cNvSpPr>
          <p:nvPr/>
        </p:nvSpPr>
        <p:spPr bwMode="auto">
          <a:xfrm>
            <a:off x="2852738" y="1870686"/>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p:nvSpPr>
        <p:spPr bwMode="auto">
          <a:xfrm>
            <a:off x="3709988" y="1823061"/>
            <a:ext cx="141288" cy="96837"/>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28"/>
          <p:cNvSpPr>
            <a:spLocks noChangeArrowheads="1"/>
          </p:cNvSpPr>
          <p:nvPr/>
        </p:nvSpPr>
        <p:spPr bwMode="auto">
          <a:xfrm>
            <a:off x="3090863" y="1805598"/>
            <a:ext cx="522288"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3095626" y="1805598"/>
            <a:ext cx="5953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MAIL FROM</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1" name="Line 30"/>
          <p:cNvSpPr>
            <a:spLocks noChangeShapeType="1"/>
          </p:cNvSpPr>
          <p:nvPr/>
        </p:nvSpPr>
        <p:spPr bwMode="auto">
          <a:xfrm>
            <a:off x="2982913" y="2056423"/>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p:nvSpPr>
        <p:spPr bwMode="auto">
          <a:xfrm>
            <a:off x="2852738" y="2008798"/>
            <a:ext cx="142875" cy="96837"/>
          </a:xfrm>
          <a:custGeom>
            <a:avLst/>
            <a:gdLst>
              <a:gd name="T0" fmla="*/ 90 w 90"/>
              <a:gd name="T1" fmla="*/ 61 h 61"/>
              <a:gd name="T2" fmla="*/ 0 w 90"/>
              <a:gd name="T3" fmla="*/ 30 h 61"/>
              <a:gd name="T4" fmla="*/ 90 w 90"/>
              <a:gd name="T5" fmla="*/ 0 h 61"/>
              <a:gd name="T6" fmla="*/ 90 w 90"/>
              <a:gd name="T7" fmla="*/ 61 h 61"/>
            </a:gdLst>
            <a:ahLst/>
            <a:cxnLst>
              <a:cxn ang="0">
                <a:pos x="T0" y="T1"/>
              </a:cxn>
              <a:cxn ang="0">
                <a:pos x="T2" y="T3"/>
              </a:cxn>
              <a:cxn ang="0">
                <a:pos x="T4" y="T5"/>
              </a:cxn>
              <a:cxn ang="0">
                <a:pos x="T6" y="T7"/>
              </a:cxn>
            </a:cxnLst>
            <a:rect l="0" t="0" r="r" b="b"/>
            <a:pathLst>
              <a:path w="90" h="61">
                <a:moveTo>
                  <a:pt x="90" y="61"/>
                </a:moveTo>
                <a:lnTo>
                  <a:pt x="0" y="30"/>
                </a:lnTo>
                <a:lnTo>
                  <a:pt x="90" y="0"/>
                </a:lnTo>
                <a:lnTo>
                  <a:pt x="90"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Rectangle 32"/>
          <p:cNvSpPr>
            <a:spLocks noChangeArrowheads="1"/>
          </p:cNvSpPr>
          <p:nvPr/>
        </p:nvSpPr>
        <p:spPr bwMode="auto">
          <a:xfrm>
            <a:off x="3195638" y="1991336"/>
            <a:ext cx="31432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ectangle 33"/>
          <p:cNvSpPr>
            <a:spLocks noChangeArrowheads="1"/>
          </p:cNvSpPr>
          <p:nvPr/>
        </p:nvSpPr>
        <p:spPr bwMode="auto">
          <a:xfrm>
            <a:off x="3200401" y="1991336"/>
            <a:ext cx="25082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5" name="Rectangle 34"/>
          <p:cNvSpPr>
            <a:spLocks noChangeArrowheads="1"/>
          </p:cNvSpPr>
          <p:nvPr/>
        </p:nvSpPr>
        <p:spPr bwMode="auto">
          <a:xfrm>
            <a:off x="3387726" y="1991336"/>
            <a:ext cx="1920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6" name="Line 35"/>
          <p:cNvSpPr>
            <a:spLocks noChangeShapeType="1"/>
          </p:cNvSpPr>
          <p:nvPr/>
        </p:nvSpPr>
        <p:spPr bwMode="auto">
          <a:xfrm>
            <a:off x="2852738" y="2242161"/>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36"/>
          <p:cNvSpPr>
            <a:spLocks/>
          </p:cNvSpPr>
          <p:nvPr/>
        </p:nvSpPr>
        <p:spPr bwMode="auto">
          <a:xfrm>
            <a:off x="3709988" y="2194536"/>
            <a:ext cx="141288" cy="96837"/>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Rectangle 37"/>
          <p:cNvSpPr>
            <a:spLocks noChangeArrowheads="1"/>
          </p:cNvSpPr>
          <p:nvPr/>
        </p:nvSpPr>
        <p:spPr bwMode="auto">
          <a:xfrm>
            <a:off x="3167063" y="2177073"/>
            <a:ext cx="37147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38"/>
          <p:cNvSpPr>
            <a:spLocks noChangeArrowheads="1"/>
          </p:cNvSpPr>
          <p:nvPr/>
        </p:nvSpPr>
        <p:spPr bwMode="auto">
          <a:xfrm>
            <a:off x="3171826" y="2177073"/>
            <a:ext cx="4429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RCPT TO</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40" name="Line 39"/>
          <p:cNvSpPr>
            <a:spLocks noChangeShapeType="1"/>
          </p:cNvSpPr>
          <p:nvPr/>
        </p:nvSpPr>
        <p:spPr bwMode="auto">
          <a:xfrm>
            <a:off x="2982913" y="2427898"/>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40"/>
          <p:cNvSpPr>
            <a:spLocks/>
          </p:cNvSpPr>
          <p:nvPr/>
        </p:nvSpPr>
        <p:spPr bwMode="auto">
          <a:xfrm>
            <a:off x="2852738" y="2378686"/>
            <a:ext cx="142875" cy="98425"/>
          </a:xfrm>
          <a:custGeom>
            <a:avLst/>
            <a:gdLst>
              <a:gd name="T0" fmla="*/ 90 w 90"/>
              <a:gd name="T1" fmla="*/ 62 h 62"/>
              <a:gd name="T2" fmla="*/ 0 w 90"/>
              <a:gd name="T3" fmla="*/ 31 h 62"/>
              <a:gd name="T4" fmla="*/ 90 w 90"/>
              <a:gd name="T5" fmla="*/ 0 h 62"/>
              <a:gd name="T6" fmla="*/ 90 w 90"/>
              <a:gd name="T7" fmla="*/ 62 h 62"/>
            </a:gdLst>
            <a:ahLst/>
            <a:cxnLst>
              <a:cxn ang="0">
                <a:pos x="T0" y="T1"/>
              </a:cxn>
              <a:cxn ang="0">
                <a:pos x="T2" y="T3"/>
              </a:cxn>
              <a:cxn ang="0">
                <a:pos x="T4" y="T5"/>
              </a:cxn>
              <a:cxn ang="0">
                <a:pos x="T6" y="T7"/>
              </a:cxn>
            </a:cxnLst>
            <a:rect l="0" t="0" r="r" b="b"/>
            <a:pathLst>
              <a:path w="90" h="62">
                <a:moveTo>
                  <a:pt x="90" y="62"/>
                </a:moveTo>
                <a:lnTo>
                  <a:pt x="0" y="31"/>
                </a:lnTo>
                <a:lnTo>
                  <a:pt x="90" y="0"/>
                </a:lnTo>
                <a:lnTo>
                  <a:pt x="90"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41"/>
          <p:cNvSpPr>
            <a:spLocks noChangeArrowheads="1"/>
          </p:cNvSpPr>
          <p:nvPr/>
        </p:nvSpPr>
        <p:spPr bwMode="auto">
          <a:xfrm>
            <a:off x="3195638" y="2361223"/>
            <a:ext cx="314325" cy="133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42"/>
          <p:cNvSpPr>
            <a:spLocks noChangeArrowheads="1"/>
          </p:cNvSpPr>
          <p:nvPr/>
        </p:nvSpPr>
        <p:spPr bwMode="auto">
          <a:xfrm>
            <a:off x="3200401" y="2362811"/>
            <a:ext cx="25082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44" name="Rectangle 43"/>
          <p:cNvSpPr>
            <a:spLocks noChangeArrowheads="1"/>
          </p:cNvSpPr>
          <p:nvPr/>
        </p:nvSpPr>
        <p:spPr bwMode="auto">
          <a:xfrm>
            <a:off x="3387726" y="2362811"/>
            <a:ext cx="1920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45" name="Line 44"/>
          <p:cNvSpPr>
            <a:spLocks noChangeShapeType="1"/>
          </p:cNvSpPr>
          <p:nvPr/>
        </p:nvSpPr>
        <p:spPr bwMode="auto">
          <a:xfrm>
            <a:off x="2852738" y="2613636"/>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45"/>
          <p:cNvSpPr>
            <a:spLocks/>
          </p:cNvSpPr>
          <p:nvPr/>
        </p:nvSpPr>
        <p:spPr bwMode="auto">
          <a:xfrm>
            <a:off x="3709988" y="2564423"/>
            <a:ext cx="141288" cy="96837"/>
          </a:xfrm>
          <a:custGeom>
            <a:avLst/>
            <a:gdLst>
              <a:gd name="T0" fmla="*/ 0 w 89"/>
              <a:gd name="T1" fmla="*/ 0 h 61"/>
              <a:gd name="T2" fmla="*/ 89 w 89"/>
              <a:gd name="T3" fmla="*/ 31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1"/>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46"/>
          <p:cNvSpPr>
            <a:spLocks noChangeArrowheads="1"/>
          </p:cNvSpPr>
          <p:nvPr/>
        </p:nvSpPr>
        <p:spPr bwMode="auto">
          <a:xfrm>
            <a:off x="3230563" y="2546961"/>
            <a:ext cx="242888"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47"/>
          <p:cNvSpPr>
            <a:spLocks noChangeArrowheads="1"/>
          </p:cNvSpPr>
          <p:nvPr/>
        </p:nvSpPr>
        <p:spPr bwMode="auto">
          <a:xfrm>
            <a:off x="3235326" y="2548548"/>
            <a:ext cx="312738"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DATA</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49" name="Line 48"/>
          <p:cNvSpPr>
            <a:spLocks noChangeShapeType="1"/>
          </p:cNvSpPr>
          <p:nvPr/>
        </p:nvSpPr>
        <p:spPr bwMode="auto">
          <a:xfrm>
            <a:off x="5554663" y="2601031"/>
            <a:ext cx="738188"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49"/>
          <p:cNvSpPr>
            <a:spLocks/>
          </p:cNvSpPr>
          <p:nvPr/>
        </p:nvSpPr>
        <p:spPr bwMode="auto">
          <a:xfrm>
            <a:off x="5424488" y="2553406"/>
            <a:ext cx="141288" cy="96837"/>
          </a:xfrm>
          <a:custGeom>
            <a:avLst/>
            <a:gdLst>
              <a:gd name="T0" fmla="*/ 89 w 89"/>
              <a:gd name="T1" fmla="*/ 61 h 61"/>
              <a:gd name="T2" fmla="*/ 0 w 89"/>
              <a:gd name="T3" fmla="*/ 30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0"/>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50"/>
          <p:cNvSpPr>
            <a:spLocks/>
          </p:cNvSpPr>
          <p:nvPr/>
        </p:nvSpPr>
        <p:spPr bwMode="auto">
          <a:xfrm>
            <a:off x="6280151" y="2553406"/>
            <a:ext cx="141288" cy="96837"/>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Rectangle 51"/>
          <p:cNvSpPr>
            <a:spLocks noChangeArrowheads="1"/>
          </p:cNvSpPr>
          <p:nvPr/>
        </p:nvSpPr>
        <p:spPr bwMode="auto">
          <a:xfrm>
            <a:off x="5641976" y="2535943"/>
            <a:ext cx="56197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Rectangle 52"/>
          <p:cNvSpPr>
            <a:spLocks noChangeArrowheads="1"/>
          </p:cNvSpPr>
          <p:nvPr/>
        </p:nvSpPr>
        <p:spPr bwMode="auto">
          <a:xfrm>
            <a:off x="5646738" y="2539118"/>
            <a:ext cx="90488"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54" name="Rectangle 53"/>
          <p:cNvSpPr>
            <a:spLocks noChangeArrowheads="1"/>
          </p:cNvSpPr>
          <p:nvPr/>
        </p:nvSpPr>
        <p:spPr bwMode="auto">
          <a:xfrm>
            <a:off x="5680076" y="2539118"/>
            <a:ext cx="574675"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TLS Session</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55" name="Rectangle 54"/>
          <p:cNvSpPr>
            <a:spLocks noChangeArrowheads="1"/>
          </p:cNvSpPr>
          <p:nvPr/>
        </p:nvSpPr>
        <p:spPr bwMode="auto">
          <a:xfrm>
            <a:off x="6176963" y="2539118"/>
            <a:ext cx="90488"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56" name="Line 55"/>
          <p:cNvSpPr>
            <a:spLocks noChangeShapeType="1"/>
          </p:cNvSpPr>
          <p:nvPr/>
        </p:nvSpPr>
        <p:spPr bwMode="auto">
          <a:xfrm>
            <a:off x="5424488" y="2765504"/>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56"/>
          <p:cNvSpPr>
            <a:spLocks/>
          </p:cNvSpPr>
          <p:nvPr/>
        </p:nvSpPr>
        <p:spPr bwMode="auto">
          <a:xfrm>
            <a:off x="6280151" y="2717879"/>
            <a:ext cx="141288" cy="96837"/>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57"/>
          <p:cNvSpPr>
            <a:spLocks noChangeArrowheads="1"/>
          </p:cNvSpPr>
          <p:nvPr/>
        </p:nvSpPr>
        <p:spPr bwMode="auto">
          <a:xfrm>
            <a:off x="5805488" y="2700417"/>
            <a:ext cx="236538"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58"/>
          <p:cNvSpPr>
            <a:spLocks noChangeArrowheads="1"/>
          </p:cNvSpPr>
          <p:nvPr/>
        </p:nvSpPr>
        <p:spPr bwMode="auto">
          <a:xfrm>
            <a:off x="5810251" y="2700417"/>
            <a:ext cx="30162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EHLO</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60" name="Line 59"/>
          <p:cNvSpPr>
            <a:spLocks noChangeShapeType="1"/>
          </p:cNvSpPr>
          <p:nvPr/>
        </p:nvSpPr>
        <p:spPr bwMode="auto">
          <a:xfrm flipV="1">
            <a:off x="5432425" y="3272920"/>
            <a:ext cx="847726" cy="792"/>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60"/>
          <p:cNvSpPr>
            <a:spLocks/>
          </p:cNvSpPr>
          <p:nvPr/>
        </p:nvSpPr>
        <p:spPr bwMode="auto">
          <a:xfrm>
            <a:off x="6280151" y="3222121"/>
            <a:ext cx="141288" cy="96837"/>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61"/>
          <p:cNvSpPr>
            <a:spLocks noChangeArrowheads="1"/>
          </p:cNvSpPr>
          <p:nvPr/>
        </p:nvSpPr>
        <p:spPr bwMode="auto">
          <a:xfrm>
            <a:off x="5613401" y="3204658"/>
            <a:ext cx="620713"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62"/>
          <p:cNvSpPr>
            <a:spLocks noChangeArrowheads="1"/>
          </p:cNvSpPr>
          <p:nvPr/>
        </p:nvSpPr>
        <p:spPr bwMode="auto">
          <a:xfrm>
            <a:off x="5558906" y="3197422"/>
            <a:ext cx="69532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FF0000"/>
                </a:solidFill>
                <a:effectLst/>
                <a:latin typeface="Calibri" panose="020F0502020204030204" pitchFamily="34" charset="0"/>
              </a:rPr>
              <a:t>XPROXYFROM</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64" name="Line 63"/>
          <p:cNvSpPr>
            <a:spLocks noChangeShapeType="1"/>
          </p:cNvSpPr>
          <p:nvPr/>
        </p:nvSpPr>
        <p:spPr bwMode="auto">
          <a:xfrm>
            <a:off x="5424488" y="3587276"/>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64"/>
          <p:cNvSpPr>
            <a:spLocks/>
          </p:cNvSpPr>
          <p:nvPr/>
        </p:nvSpPr>
        <p:spPr bwMode="auto">
          <a:xfrm>
            <a:off x="6280151" y="3539651"/>
            <a:ext cx="141288" cy="96837"/>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65"/>
          <p:cNvSpPr>
            <a:spLocks noChangeArrowheads="1"/>
          </p:cNvSpPr>
          <p:nvPr/>
        </p:nvSpPr>
        <p:spPr bwMode="auto">
          <a:xfrm>
            <a:off x="5662613" y="3522189"/>
            <a:ext cx="520700"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66"/>
          <p:cNvSpPr>
            <a:spLocks noChangeArrowheads="1"/>
          </p:cNvSpPr>
          <p:nvPr/>
        </p:nvSpPr>
        <p:spPr bwMode="auto">
          <a:xfrm>
            <a:off x="5667376" y="3525364"/>
            <a:ext cx="595313"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MAIL FROM</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68" name="Line 67"/>
          <p:cNvSpPr>
            <a:spLocks noChangeShapeType="1"/>
          </p:cNvSpPr>
          <p:nvPr/>
        </p:nvSpPr>
        <p:spPr bwMode="auto">
          <a:xfrm>
            <a:off x="5554663" y="3773014"/>
            <a:ext cx="866775"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Freeform 68"/>
          <p:cNvSpPr>
            <a:spLocks/>
          </p:cNvSpPr>
          <p:nvPr/>
        </p:nvSpPr>
        <p:spPr bwMode="auto">
          <a:xfrm>
            <a:off x="5424488" y="3725389"/>
            <a:ext cx="141288" cy="96837"/>
          </a:xfrm>
          <a:custGeom>
            <a:avLst/>
            <a:gdLst>
              <a:gd name="T0" fmla="*/ 89 w 89"/>
              <a:gd name="T1" fmla="*/ 61 h 61"/>
              <a:gd name="T2" fmla="*/ 0 w 89"/>
              <a:gd name="T3" fmla="*/ 30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0"/>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69"/>
          <p:cNvSpPr>
            <a:spLocks noChangeArrowheads="1"/>
          </p:cNvSpPr>
          <p:nvPr/>
        </p:nvSpPr>
        <p:spPr bwMode="auto">
          <a:xfrm>
            <a:off x="5765801" y="3707926"/>
            <a:ext cx="31432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Rectangle 70"/>
          <p:cNvSpPr>
            <a:spLocks noChangeArrowheads="1"/>
          </p:cNvSpPr>
          <p:nvPr/>
        </p:nvSpPr>
        <p:spPr bwMode="auto">
          <a:xfrm>
            <a:off x="5770563" y="3707926"/>
            <a:ext cx="2524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72" name="Rectangle 71"/>
          <p:cNvSpPr>
            <a:spLocks noChangeArrowheads="1"/>
          </p:cNvSpPr>
          <p:nvPr/>
        </p:nvSpPr>
        <p:spPr bwMode="auto">
          <a:xfrm>
            <a:off x="5957888" y="3707926"/>
            <a:ext cx="1920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73" name="Line 72"/>
          <p:cNvSpPr>
            <a:spLocks noChangeShapeType="1"/>
          </p:cNvSpPr>
          <p:nvPr/>
        </p:nvSpPr>
        <p:spPr bwMode="auto">
          <a:xfrm>
            <a:off x="5424488" y="3958751"/>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Freeform 73"/>
          <p:cNvSpPr>
            <a:spLocks/>
          </p:cNvSpPr>
          <p:nvPr/>
        </p:nvSpPr>
        <p:spPr bwMode="auto">
          <a:xfrm>
            <a:off x="6280151" y="3911126"/>
            <a:ext cx="141288" cy="96837"/>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Rectangle 74"/>
          <p:cNvSpPr>
            <a:spLocks noChangeArrowheads="1"/>
          </p:cNvSpPr>
          <p:nvPr/>
        </p:nvSpPr>
        <p:spPr bwMode="auto">
          <a:xfrm>
            <a:off x="5737226" y="3893664"/>
            <a:ext cx="37147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Rectangle 75"/>
          <p:cNvSpPr>
            <a:spLocks noChangeArrowheads="1"/>
          </p:cNvSpPr>
          <p:nvPr/>
        </p:nvSpPr>
        <p:spPr bwMode="auto">
          <a:xfrm>
            <a:off x="5741988" y="3893664"/>
            <a:ext cx="4445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RCPT TO</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77" name="Line 76"/>
          <p:cNvSpPr>
            <a:spLocks noChangeShapeType="1"/>
          </p:cNvSpPr>
          <p:nvPr/>
        </p:nvSpPr>
        <p:spPr bwMode="auto">
          <a:xfrm>
            <a:off x="5554663" y="4144489"/>
            <a:ext cx="866775"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77"/>
          <p:cNvSpPr>
            <a:spLocks/>
          </p:cNvSpPr>
          <p:nvPr/>
        </p:nvSpPr>
        <p:spPr bwMode="auto">
          <a:xfrm>
            <a:off x="5424488" y="4096864"/>
            <a:ext cx="141288" cy="96837"/>
          </a:xfrm>
          <a:custGeom>
            <a:avLst/>
            <a:gdLst>
              <a:gd name="T0" fmla="*/ 89 w 89"/>
              <a:gd name="T1" fmla="*/ 61 h 61"/>
              <a:gd name="T2" fmla="*/ 0 w 89"/>
              <a:gd name="T3" fmla="*/ 30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0"/>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78"/>
          <p:cNvSpPr>
            <a:spLocks noChangeArrowheads="1"/>
          </p:cNvSpPr>
          <p:nvPr/>
        </p:nvSpPr>
        <p:spPr bwMode="auto">
          <a:xfrm>
            <a:off x="5765801" y="4079401"/>
            <a:ext cx="31432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79"/>
          <p:cNvSpPr>
            <a:spLocks noChangeArrowheads="1"/>
          </p:cNvSpPr>
          <p:nvPr/>
        </p:nvSpPr>
        <p:spPr bwMode="auto">
          <a:xfrm>
            <a:off x="5770563" y="4079401"/>
            <a:ext cx="2524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81" name="Rectangle 80"/>
          <p:cNvSpPr>
            <a:spLocks noChangeArrowheads="1"/>
          </p:cNvSpPr>
          <p:nvPr/>
        </p:nvSpPr>
        <p:spPr bwMode="auto">
          <a:xfrm>
            <a:off x="5957888" y="4079401"/>
            <a:ext cx="1920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82" name="Line 81"/>
          <p:cNvSpPr>
            <a:spLocks noChangeShapeType="1"/>
          </p:cNvSpPr>
          <p:nvPr/>
        </p:nvSpPr>
        <p:spPr bwMode="auto">
          <a:xfrm>
            <a:off x="5424488" y="4330226"/>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82"/>
          <p:cNvSpPr>
            <a:spLocks/>
          </p:cNvSpPr>
          <p:nvPr/>
        </p:nvSpPr>
        <p:spPr bwMode="auto">
          <a:xfrm>
            <a:off x="6280151" y="4281014"/>
            <a:ext cx="141288" cy="98425"/>
          </a:xfrm>
          <a:custGeom>
            <a:avLst/>
            <a:gdLst>
              <a:gd name="T0" fmla="*/ 0 w 89"/>
              <a:gd name="T1" fmla="*/ 0 h 62"/>
              <a:gd name="T2" fmla="*/ 89 w 89"/>
              <a:gd name="T3" fmla="*/ 31 h 62"/>
              <a:gd name="T4" fmla="*/ 0 w 89"/>
              <a:gd name="T5" fmla="*/ 62 h 62"/>
              <a:gd name="T6" fmla="*/ 0 w 89"/>
              <a:gd name="T7" fmla="*/ 0 h 62"/>
            </a:gdLst>
            <a:ahLst/>
            <a:cxnLst>
              <a:cxn ang="0">
                <a:pos x="T0" y="T1"/>
              </a:cxn>
              <a:cxn ang="0">
                <a:pos x="T2" y="T3"/>
              </a:cxn>
              <a:cxn ang="0">
                <a:pos x="T4" y="T5"/>
              </a:cxn>
              <a:cxn ang="0">
                <a:pos x="T6" y="T7"/>
              </a:cxn>
            </a:cxnLst>
            <a:rect l="0" t="0" r="r" b="b"/>
            <a:pathLst>
              <a:path w="89" h="62">
                <a:moveTo>
                  <a:pt x="0" y="0"/>
                </a:moveTo>
                <a:lnTo>
                  <a:pt x="89" y="31"/>
                </a:lnTo>
                <a:lnTo>
                  <a:pt x="0" y="6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83"/>
          <p:cNvSpPr>
            <a:spLocks noChangeArrowheads="1"/>
          </p:cNvSpPr>
          <p:nvPr/>
        </p:nvSpPr>
        <p:spPr bwMode="auto">
          <a:xfrm>
            <a:off x="5802313" y="4263551"/>
            <a:ext cx="242888" cy="133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Rectangle 84"/>
          <p:cNvSpPr>
            <a:spLocks noChangeArrowheads="1"/>
          </p:cNvSpPr>
          <p:nvPr/>
        </p:nvSpPr>
        <p:spPr bwMode="auto">
          <a:xfrm>
            <a:off x="5807076" y="4265139"/>
            <a:ext cx="31115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DATA</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86" name="Line 85"/>
          <p:cNvSpPr>
            <a:spLocks noChangeShapeType="1"/>
          </p:cNvSpPr>
          <p:nvPr/>
        </p:nvSpPr>
        <p:spPr bwMode="auto">
          <a:xfrm>
            <a:off x="5554663" y="4504851"/>
            <a:ext cx="866775"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86"/>
          <p:cNvSpPr>
            <a:spLocks/>
          </p:cNvSpPr>
          <p:nvPr/>
        </p:nvSpPr>
        <p:spPr bwMode="auto">
          <a:xfrm>
            <a:off x="5424488" y="4457226"/>
            <a:ext cx="141288" cy="96837"/>
          </a:xfrm>
          <a:custGeom>
            <a:avLst/>
            <a:gdLst>
              <a:gd name="T0" fmla="*/ 89 w 89"/>
              <a:gd name="T1" fmla="*/ 61 h 61"/>
              <a:gd name="T2" fmla="*/ 0 w 89"/>
              <a:gd name="T3" fmla="*/ 30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0"/>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Rectangle 87"/>
          <p:cNvSpPr>
            <a:spLocks noChangeArrowheads="1"/>
          </p:cNvSpPr>
          <p:nvPr/>
        </p:nvSpPr>
        <p:spPr bwMode="auto">
          <a:xfrm>
            <a:off x="5765801" y="4439764"/>
            <a:ext cx="31432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Rectangle 88"/>
          <p:cNvSpPr>
            <a:spLocks noChangeArrowheads="1"/>
          </p:cNvSpPr>
          <p:nvPr/>
        </p:nvSpPr>
        <p:spPr bwMode="auto">
          <a:xfrm>
            <a:off x="5770563" y="4439764"/>
            <a:ext cx="2524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90" name="Rectangle 89"/>
          <p:cNvSpPr>
            <a:spLocks noChangeArrowheads="1"/>
          </p:cNvSpPr>
          <p:nvPr/>
        </p:nvSpPr>
        <p:spPr bwMode="auto">
          <a:xfrm>
            <a:off x="5957888" y="4439764"/>
            <a:ext cx="1920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92" name="Freeform 91"/>
          <p:cNvSpPr>
            <a:spLocks/>
          </p:cNvSpPr>
          <p:nvPr/>
        </p:nvSpPr>
        <p:spPr bwMode="auto">
          <a:xfrm>
            <a:off x="5432425" y="3061634"/>
            <a:ext cx="63333" cy="70596"/>
          </a:xfrm>
          <a:custGeom>
            <a:avLst/>
            <a:gdLst>
              <a:gd name="T0" fmla="*/ 89 w 89"/>
              <a:gd name="T1" fmla="*/ 61 h 61"/>
              <a:gd name="T2" fmla="*/ 0 w 89"/>
              <a:gd name="T3" fmla="*/ 30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0"/>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92"/>
          <p:cNvSpPr>
            <a:spLocks/>
          </p:cNvSpPr>
          <p:nvPr/>
        </p:nvSpPr>
        <p:spPr bwMode="auto">
          <a:xfrm>
            <a:off x="6343227" y="3055231"/>
            <a:ext cx="84740" cy="87012"/>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Rectangle 93"/>
          <p:cNvSpPr>
            <a:spLocks noChangeArrowheads="1"/>
          </p:cNvSpPr>
          <p:nvPr/>
        </p:nvSpPr>
        <p:spPr bwMode="auto">
          <a:xfrm>
            <a:off x="5496252" y="3022637"/>
            <a:ext cx="85760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sz="900" dirty="0">
                <a:solidFill>
                  <a:srgbClr val="000000"/>
                </a:solidFill>
                <a:latin typeface="Calibri" panose="020F0502020204030204" pitchFamily="34" charset="0"/>
              </a:rPr>
              <a:t>(</a:t>
            </a:r>
            <a:r>
              <a:rPr lang="en-US" sz="900" dirty="0" smtClean="0">
                <a:solidFill>
                  <a:srgbClr val="000000"/>
                </a:solidFill>
                <a:latin typeface="Calibri" panose="020F0502020204030204" pitchFamily="34" charset="0"/>
              </a:rPr>
              <a:t>EXCHANGEAUTH)</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96" name="Line 67"/>
          <p:cNvSpPr>
            <a:spLocks noChangeShapeType="1"/>
          </p:cNvSpPr>
          <p:nvPr/>
        </p:nvSpPr>
        <p:spPr bwMode="auto">
          <a:xfrm>
            <a:off x="5554663" y="2927459"/>
            <a:ext cx="866775"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Freeform 96"/>
          <p:cNvSpPr>
            <a:spLocks/>
          </p:cNvSpPr>
          <p:nvPr/>
        </p:nvSpPr>
        <p:spPr bwMode="auto">
          <a:xfrm>
            <a:off x="5424488" y="2879834"/>
            <a:ext cx="141288" cy="96837"/>
          </a:xfrm>
          <a:custGeom>
            <a:avLst/>
            <a:gdLst>
              <a:gd name="T0" fmla="*/ 89 w 89"/>
              <a:gd name="T1" fmla="*/ 61 h 61"/>
              <a:gd name="T2" fmla="*/ 0 w 89"/>
              <a:gd name="T3" fmla="*/ 30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0"/>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Rectangle 97"/>
          <p:cNvSpPr>
            <a:spLocks noChangeArrowheads="1"/>
          </p:cNvSpPr>
          <p:nvPr/>
        </p:nvSpPr>
        <p:spPr bwMode="auto">
          <a:xfrm>
            <a:off x="5765801" y="2862371"/>
            <a:ext cx="31432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Rectangle 98"/>
          <p:cNvSpPr>
            <a:spLocks noChangeArrowheads="1"/>
          </p:cNvSpPr>
          <p:nvPr/>
        </p:nvSpPr>
        <p:spPr bwMode="auto">
          <a:xfrm>
            <a:off x="5770563" y="2862371"/>
            <a:ext cx="2524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00" name="Rectangle 99"/>
          <p:cNvSpPr>
            <a:spLocks noChangeArrowheads="1"/>
          </p:cNvSpPr>
          <p:nvPr/>
        </p:nvSpPr>
        <p:spPr bwMode="auto">
          <a:xfrm>
            <a:off x="5957888" y="2862371"/>
            <a:ext cx="1920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06" name="Line 67"/>
          <p:cNvSpPr>
            <a:spLocks noChangeShapeType="1"/>
          </p:cNvSpPr>
          <p:nvPr/>
        </p:nvSpPr>
        <p:spPr bwMode="auto">
          <a:xfrm>
            <a:off x="5554663" y="3416828"/>
            <a:ext cx="866775"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Freeform 106"/>
          <p:cNvSpPr>
            <a:spLocks/>
          </p:cNvSpPr>
          <p:nvPr/>
        </p:nvSpPr>
        <p:spPr bwMode="auto">
          <a:xfrm>
            <a:off x="5424488" y="3369203"/>
            <a:ext cx="141288" cy="96837"/>
          </a:xfrm>
          <a:custGeom>
            <a:avLst/>
            <a:gdLst>
              <a:gd name="T0" fmla="*/ 89 w 89"/>
              <a:gd name="T1" fmla="*/ 61 h 61"/>
              <a:gd name="T2" fmla="*/ 0 w 89"/>
              <a:gd name="T3" fmla="*/ 30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0"/>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Rectangle 107"/>
          <p:cNvSpPr>
            <a:spLocks noChangeArrowheads="1"/>
          </p:cNvSpPr>
          <p:nvPr/>
        </p:nvSpPr>
        <p:spPr bwMode="auto">
          <a:xfrm>
            <a:off x="5765801" y="3351740"/>
            <a:ext cx="31432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Rectangle 108"/>
          <p:cNvSpPr>
            <a:spLocks noChangeArrowheads="1"/>
          </p:cNvSpPr>
          <p:nvPr/>
        </p:nvSpPr>
        <p:spPr bwMode="auto">
          <a:xfrm>
            <a:off x="5770563" y="3351740"/>
            <a:ext cx="2244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alibri" panose="020F0502020204030204" pitchFamily="34" charset="0"/>
              </a:rPr>
              <a:t>250  </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110" name="Rectangle 109"/>
          <p:cNvSpPr>
            <a:spLocks noChangeArrowheads="1"/>
          </p:cNvSpPr>
          <p:nvPr/>
        </p:nvSpPr>
        <p:spPr bwMode="auto">
          <a:xfrm>
            <a:off x="5957888" y="3351740"/>
            <a:ext cx="1920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01" name="Line 90"/>
          <p:cNvSpPr>
            <a:spLocks noChangeShapeType="1"/>
          </p:cNvSpPr>
          <p:nvPr/>
        </p:nvSpPr>
        <p:spPr bwMode="auto">
          <a:xfrm>
            <a:off x="2982913" y="4575662"/>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Freeform 101"/>
          <p:cNvSpPr>
            <a:spLocks/>
          </p:cNvSpPr>
          <p:nvPr/>
        </p:nvSpPr>
        <p:spPr bwMode="auto">
          <a:xfrm>
            <a:off x="2852738" y="4528037"/>
            <a:ext cx="142875" cy="96837"/>
          </a:xfrm>
          <a:custGeom>
            <a:avLst/>
            <a:gdLst>
              <a:gd name="T0" fmla="*/ 90 w 90"/>
              <a:gd name="T1" fmla="*/ 61 h 61"/>
              <a:gd name="T2" fmla="*/ 0 w 90"/>
              <a:gd name="T3" fmla="*/ 30 h 61"/>
              <a:gd name="T4" fmla="*/ 90 w 90"/>
              <a:gd name="T5" fmla="*/ 0 h 61"/>
              <a:gd name="T6" fmla="*/ 90 w 90"/>
              <a:gd name="T7" fmla="*/ 61 h 61"/>
            </a:gdLst>
            <a:ahLst/>
            <a:cxnLst>
              <a:cxn ang="0">
                <a:pos x="T0" y="T1"/>
              </a:cxn>
              <a:cxn ang="0">
                <a:pos x="T2" y="T3"/>
              </a:cxn>
              <a:cxn ang="0">
                <a:pos x="T4" y="T5"/>
              </a:cxn>
              <a:cxn ang="0">
                <a:pos x="T6" y="T7"/>
              </a:cxn>
            </a:cxnLst>
            <a:rect l="0" t="0" r="r" b="b"/>
            <a:pathLst>
              <a:path w="90" h="61">
                <a:moveTo>
                  <a:pt x="90" y="61"/>
                </a:moveTo>
                <a:lnTo>
                  <a:pt x="0" y="30"/>
                </a:lnTo>
                <a:lnTo>
                  <a:pt x="90" y="0"/>
                </a:lnTo>
                <a:lnTo>
                  <a:pt x="90"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Rectangle 102"/>
          <p:cNvSpPr>
            <a:spLocks noChangeArrowheads="1"/>
          </p:cNvSpPr>
          <p:nvPr/>
        </p:nvSpPr>
        <p:spPr bwMode="auto">
          <a:xfrm>
            <a:off x="3195638" y="4510575"/>
            <a:ext cx="31432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Rectangle 103"/>
          <p:cNvSpPr>
            <a:spLocks noChangeArrowheads="1"/>
          </p:cNvSpPr>
          <p:nvPr/>
        </p:nvSpPr>
        <p:spPr bwMode="auto">
          <a:xfrm>
            <a:off x="3200401" y="4510575"/>
            <a:ext cx="25082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05" name="Rectangle 104"/>
          <p:cNvSpPr>
            <a:spLocks noChangeArrowheads="1"/>
          </p:cNvSpPr>
          <p:nvPr/>
        </p:nvSpPr>
        <p:spPr bwMode="auto">
          <a:xfrm>
            <a:off x="3387726" y="4510575"/>
            <a:ext cx="1920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11" name="Line 95"/>
          <p:cNvSpPr>
            <a:spLocks noChangeShapeType="1"/>
          </p:cNvSpPr>
          <p:nvPr/>
        </p:nvSpPr>
        <p:spPr bwMode="auto">
          <a:xfrm>
            <a:off x="2852738" y="4740762"/>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Freeform 111"/>
          <p:cNvSpPr>
            <a:spLocks/>
          </p:cNvSpPr>
          <p:nvPr/>
        </p:nvSpPr>
        <p:spPr bwMode="auto">
          <a:xfrm>
            <a:off x="3709988" y="4693137"/>
            <a:ext cx="141288" cy="96837"/>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Rectangle 112"/>
          <p:cNvSpPr>
            <a:spLocks noChangeArrowheads="1"/>
          </p:cNvSpPr>
          <p:nvPr/>
        </p:nvSpPr>
        <p:spPr bwMode="auto">
          <a:xfrm>
            <a:off x="3241676" y="4675675"/>
            <a:ext cx="220663"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Rectangle 113"/>
          <p:cNvSpPr>
            <a:spLocks noChangeArrowheads="1"/>
          </p:cNvSpPr>
          <p:nvPr/>
        </p:nvSpPr>
        <p:spPr bwMode="auto">
          <a:xfrm>
            <a:off x="3246438" y="4675675"/>
            <a:ext cx="2921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QUIT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15" name="Line 99"/>
          <p:cNvSpPr>
            <a:spLocks noChangeShapeType="1"/>
          </p:cNvSpPr>
          <p:nvPr/>
        </p:nvSpPr>
        <p:spPr bwMode="auto">
          <a:xfrm>
            <a:off x="5424488" y="4752446"/>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6280151" y="4703233"/>
            <a:ext cx="141288" cy="98425"/>
          </a:xfrm>
          <a:custGeom>
            <a:avLst/>
            <a:gdLst>
              <a:gd name="T0" fmla="*/ 0 w 89"/>
              <a:gd name="T1" fmla="*/ 0 h 62"/>
              <a:gd name="T2" fmla="*/ 89 w 89"/>
              <a:gd name="T3" fmla="*/ 31 h 62"/>
              <a:gd name="T4" fmla="*/ 0 w 89"/>
              <a:gd name="T5" fmla="*/ 62 h 62"/>
              <a:gd name="T6" fmla="*/ 0 w 89"/>
              <a:gd name="T7" fmla="*/ 0 h 62"/>
            </a:gdLst>
            <a:ahLst/>
            <a:cxnLst>
              <a:cxn ang="0">
                <a:pos x="T0" y="T1"/>
              </a:cxn>
              <a:cxn ang="0">
                <a:pos x="T2" y="T3"/>
              </a:cxn>
              <a:cxn ang="0">
                <a:pos x="T4" y="T5"/>
              </a:cxn>
              <a:cxn ang="0">
                <a:pos x="T6" y="T7"/>
              </a:cxn>
            </a:cxnLst>
            <a:rect l="0" t="0" r="r" b="b"/>
            <a:pathLst>
              <a:path w="89" h="62">
                <a:moveTo>
                  <a:pt x="0" y="0"/>
                </a:moveTo>
                <a:lnTo>
                  <a:pt x="89" y="31"/>
                </a:lnTo>
                <a:lnTo>
                  <a:pt x="0" y="6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Rectangle 116"/>
          <p:cNvSpPr>
            <a:spLocks noChangeArrowheads="1"/>
          </p:cNvSpPr>
          <p:nvPr/>
        </p:nvSpPr>
        <p:spPr bwMode="auto">
          <a:xfrm>
            <a:off x="5813426" y="4687358"/>
            <a:ext cx="220663"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Rectangle 117"/>
          <p:cNvSpPr>
            <a:spLocks noChangeArrowheads="1"/>
          </p:cNvSpPr>
          <p:nvPr/>
        </p:nvSpPr>
        <p:spPr bwMode="auto">
          <a:xfrm>
            <a:off x="5818188" y="4687358"/>
            <a:ext cx="2921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QUIT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1867808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273" y="294081"/>
            <a:ext cx="11889564" cy="917575"/>
          </a:xfrm>
        </p:spPr>
        <p:txBody>
          <a:bodyPr/>
          <a:lstStyle/>
          <a:p>
            <a:r>
              <a:rPr lang="en-US" dirty="0" smtClean="0"/>
              <a:t>Mail Delivery Overview</a:t>
            </a:r>
            <a:endParaRPr lang="en-US" dirty="0"/>
          </a:p>
        </p:txBody>
      </p:sp>
      <p:sp>
        <p:nvSpPr>
          <p:cNvPr id="5" name="Rectangle 4"/>
          <p:cNvSpPr/>
          <p:nvPr/>
        </p:nvSpPr>
        <p:spPr>
          <a:xfrm>
            <a:off x="433567" y="3444399"/>
            <a:ext cx="1194468" cy="9879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89251" y="3507319"/>
            <a:ext cx="433894" cy="881818"/>
          </a:xfrm>
          <a:prstGeom prst="rect">
            <a:avLst/>
          </a:prstGeom>
          <a:solidFill>
            <a:schemeClr val="accent2"/>
          </a:solidFill>
          <a:extLst/>
        </p:spPr>
      </p:pic>
      <p:sp>
        <p:nvSpPr>
          <p:cNvPr id="7" name="Rectangle 6"/>
          <p:cNvSpPr/>
          <p:nvPr/>
        </p:nvSpPr>
        <p:spPr>
          <a:xfrm>
            <a:off x="412544" y="4960919"/>
            <a:ext cx="3921704" cy="140574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58" tIns="46629" rIns="93258" bIns="46629" rtlCol="0" anchor="t"/>
          <a:lstStyle/>
          <a:p>
            <a:r>
              <a:rPr lang="en-US" sz="1836" b="1" dirty="0" smtClean="0">
                <a:latin typeface="+mj-lt"/>
              </a:rPr>
              <a:t>DAG</a:t>
            </a:r>
            <a:endParaRPr lang="en-US" sz="1836" b="1" dirty="0">
              <a:latin typeface="+mj-lt"/>
            </a:endParaRPr>
          </a:p>
        </p:txBody>
      </p:sp>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633004" y="5030408"/>
            <a:ext cx="479573" cy="1227169"/>
          </a:xfrm>
          <a:prstGeom prst="rect">
            <a:avLst/>
          </a:prstGeom>
          <a:noFill/>
          <a:extLst>
            <a:ext uri="{909E8E84-426E-40DD-AFC4-6F175D3DCCD1}">
              <a14:hiddenFill xmlns:a14="http://schemas.microsoft.com/office/drawing/2010/main">
                <a:solidFill>
                  <a:srgbClr val="FFFFFF"/>
                </a:solidFill>
              </a14:hiddenFill>
            </a:ext>
          </a:extLst>
        </p:spPr>
      </p:pic>
      <p:sp>
        <p:nvSpPr>
          <p:cNvPr id="11" name="Can 10"/>
          <p:cNvSpPr/>
          <p:nvPr/>
        </p:nvSpPr>
        <p:spPr>
          <a:xfrm>
            <a:off x="970997" y="5606251"/>
            <a:ext cx="745841" cy="641562"/>
          </a:xfrm>
          <a:prstGeom prst="can">
            <a:avLst/>
          </a:prstGeom>
          <a:solidFill>
            <a:schemeClr val="accent2"/>
          </a:solidFill>
          <a:ln w="25400">
            <a:solidFill>
              <a:schemeClr val="tx1"/>
            </a:solidFill>
          </a:ln>
          <a:effectLst/>
        </p:spPr>
        <p:style>
          <a:lnRef idx="1">
            <a:schemeClr val="dk1"/>
          </a:lnRef>
          <a:fillRef idx="3">
            <a:schemeClr val="dk1"/>
          </a:fillRef>
          <a:effectRef idx="2">
            <a:schemeClr val="dk1"/>
          </a:effectRef>
          <a:fontRef idx="minor">
            <a:schemeClr val="lt1"/>
          </a:fontRef>
        </p:style>
        <p:txBody>
          <a:bodyPr lIns="93258" tIns="46629" rIns="93258" bIns="46629" rtlCol="0" anchor="ctr"/>
          <a:lstStyle/>
          <a:p>
            <a:pPr algn="ctr"/>
            <a:r>
              <a:rPr lang="en-US" dirty="0" smtClean="0">
                <a:solidFill>
                  <a:schemeClr val="bg1"/>
                </a:solidFill>
              </a:rPr>
              <a:t>MBX</a:t>
            </a:r>
            <a:endParaRPr lang="en-US" dirty="0">
              <a:solidFill>
                <a:schemeClr val="bg1"/>
              </a:solidFill>
            </a:endParaRPr>
          </a:p>
        </p:txBody>
      </p:sp>
      <p:sp>
        <p:nvSpPr>
          <p:cNvPr id="13" name="Rounded Rectangle 12"/>
          <p:cNvSpPr/>
          <p:nvPr/>
        </p:nvSpPr>
        <p:spPr>
          <a:xfrm>
            <a:off x="494268" y="3675149"/>
            <a:ext cx="830035" cy="35783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dirty="0" smtClean="0">
                <a:solidFill>
                  <a:schemeClr val="bg1"/>
                </a:solidFill>
              </a:rPr>
              <a:t>HUB</a:t>
            </a:r>
            <a:endParaRPr lang="en-US" sz="1400" dirty="0">
              <a:solidFill>
                <a:schemeClr val="bg1"/>
              </a:solidFill>
            </a:endParaRPr>
          </a:p>
        </p:txBody>
      </p:sp>
      <p:sp>
        <p:nvSpPr>
          <p:cNvPr id="17" name="Rectangle 16"/>
          <p:cNvSpPr/>
          <p:nvPr/>
        </p:nvSpPr>
        <p:spPr>
          <a:xfrm>
            <a:off x="3139975" y="3449659"/>
            <a:ext cx="1194468" cy="9879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pic>
        <p:nvPicPr>
          <p:cNvPr id="18"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795659" y="3512579"/>
            <a:ext cx="433894" cy="881818"/>
          </a:xfrm>
          <a:prstGeom prst="rect">
            <a:avLst/>
          </a:prstGeom>
          <a:solidFill>
            <a:schemeClr val="accent2"/>
          </a:solidFill>
          <a:extLst/>
        </p:spPr>
      </p:pic>
      <p:sp>
        <p:nvSpPr>
          <p:cNvPr id="19" name="Rounded Rectangle 18"/>
          <p:cNvSpPr/>
          <p:nvPr/>
        </p:nvSpPr>
        <p:spPr>
          <a:xfrm>
            <a:off x="3200676" y="3680409"/>
            <a:ext cx="830035" cy="35783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dirty="0" smtClean="0">
                <a:solidFill>
                  <a:schemeClr val="bg1"/>
                </a:solidFill>
              </a:rPr>
              <a:t>HUB</a:t>
            </a:r>
            <a:endParaRPr lang="en-US" sz="1400" dirty="0">
              <a:solidFill>
                <a:schemeClr val="bg1"/>
              </a:solidFill>
            </a:endParaRPr>
          </a:p>
        </p:txBody>
      </p:sp>
      <p:sp>
        <p:nvSpPr>
          <p:cNvPr id="24" name="Straight Connector 1024003"/>
          <p:cNvSpPr>
            <a:spLocks noChangeShapeType="1"/>
          </p:cNvSpPr>
          <p:nvPr/>
        </p:nvSpPr>
        <p:spPr bwMode="auto">
          <a:xfrm rot="16200000" flipH="1" flipV="1">
            <a:off x="3431687" y="3189786"/>
            <a:ext cx="528546" cy="1"/>
          </a:xfrm>
          <a:prstGeom prst="line">
            <a:avLst/>
          </a:prstGeom>
          <a:ln w="63500" cap="sq">
            <a:solidFill>
              <a:schemeClr val="accent1"/>
            </a:solidFill>
            <a:prstDash val="solid"/>
            <a:miter lim="800000"/>
            <a:headEnd type="none" w="med" len="sm"/>
            <a:tailEnd type="triangle" w="med" len="sm"/>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25" name="Rectangle 24"/>
          <p:cNvSpPr/>
          <p:nvPr/>
        </p:nvSpPr>
        <p:spPr>
          <a:xfrm>
            <a:off x="433567" y="1952849"/>
            <a:ext cx="3900681" cy="9480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chemeClr val="accent3"/>
              </a:solidFill>
            </a:endParaRPr>
          </a:p>
        </p:txBody>
      </p:sp>
      <p:sp>
        <p:nvSpPr>
          <p:cNvPr id="30" name="TextBox 29"/>
          <p:cNvSpPr txBox="1"/>
          <p:nvPr/>
        </p:nvSpPr>
        <p:spPr>
          <a:xfrm>
            <a:off x="3009030" y="2995621"/>
            <a:ext cx="811840" cy="467416"/>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SMTP</a:t>
            </a:r>
          </a:p>
        </p:txBody>
      </p:sp>
      <p:pic>
        <p:nvPicPr>
          <p:cNvPr id="62"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626951" y="1967712"/>
            <a:ext cx="1585894" cy="886443"/>
          </a:xfrm>
          <a:prstGeom prst="rect">
            <a:avLst/>
          </a:prstGeom>
          <a:noFill/>
          <a:extLst>
            <a:ext uri="{909E8E84-426E-40DD-AFC4-6F175D3DCCD1}">
              <a14:hiddenFill xmlns:a14="http://schemas.microsoft.com/office/drawing/2010/main">
                <a:solidFill>
                  <a:srgbClr val="FFFFFF"/>
                </a:solidFill>
              </a14:hiddenFill>
            </a:ext>
          </a:extLst>
        </p:spPr>
      </p:pic>
      <p:cxnSp>
        <p:nvCxnSpPr>
          <p:cNvPr id="61" name="Straight Connector 60"/>
          <p:cNvCxnSpPr/>
          <p:nvPr/>
        </p:nvCxnSpPr>
        <p:spPr>
          <a:xfrm>
            <a:off x="4857892" y="1737783"/>
            <a:ext cx="0" cy="491884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65" name="Picture 64"/>
          <p:cNvPicPr>
            <a:picLocks noChangeAspect="1" noChangeArrowheads="1"/>
          </p:cNvPicPr>
          <p:nvPr/>
        </p:nvPicPr>
        <p:blipFill>
          <a:blip r:embed="rId5" cstate="print">
            <a:duotone>
              <a:schemeClr val="accent3">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3823299" y="3046526"/>
            <a:ext cx="279510" cy="191839"/>
          </a:xfrm>
          <a:prstGeom prst="rect">
            <a:avLst/>
          </a:prstGeom>
          <a:noFill/>
          <a:extLst/>
        </p:spPr>
      </p:pic>
      <p:sp>
        <p:nvSpPr>
          <p:cNvPr id="68" name="TextBox 67"/>
          <p:cNvSpPr txBox="1"/>
          <p:nvPr/>
        </p:nvSpPr>
        <p:spPr>
          <a:xfrm>
            <a:off x="1994303" y="2345565"/>
            <a:ext cx="1330067" cy="544765"/>
          </a:xfrm>
          <a:prstGeom prst="rect">
            <a:avLst/>
          </a:prstGeom>
          <a:noFill/>
        </p:spPr>
        <p:txBody>
          <a:bodyPr wrap="square" lIns="182880" tIns="146304" rIns="182880" bIns="146304" rtlCol="0">
            <a:spAutoFit/>
          </a:bodyPr>
          <a:lstStyle/>
          <a:p>
            <a:pPr>
              <a:lnSpc>
                <a:spcPct val="90000"/>
              </a:lnSpc>
              <a:spcAft>
                <a:spcPts val="600"/>
              </a:spcAft>
            </a:pPr>
            <a:r>
              <a:rPr lang="en-US" b="1" dirty="0" smtClean="0">
                <a:solidFill>
                  <a:schemeClr val="accent1"/>
                </a:solidFill>
              </a:rPr>
              <a:t>Internet</a:t>
            </a:r>
          </a:p>
        </p:txBody>
      </p:sp>
      <p:pic>
        <p:nvPicPr>
          <p:cNvPr id="67"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459567" y="5044525"/>
            <a:ext cx="479573" cy="1227169"/>
          </a:xfrm>
          <a:prstGeom prst="rect">
            <a:avLst/>
          </a:prstGeom>
          <a:noFill/>
          <a:extLst>
            <a:ext uri="{909E8E84-426E-40DD-AFC4-6F175D3DCCD1}">
              <a14:hiddenFill xmlns:a14="http://schemas.microsoft.com/office/drawing/2010/main">
                <a:solidFill>
                  <a:srgbClr val="FFFFFF"/>
                </a:solidFill>
              </a14:hiddenFill>
            </a:ext>
          </a:extLst>
        </p:spPr>
      </p:pic>
      <p:sp>
        <p:nvSpPr>
          <p:cNvPr id="70" name="Can 69"/>
          <p:cNvSpPr/>
          <p:nvPr/>
        </p:nvSpPr>
        <p:spPr>
          <a:xfrm>
            <a:off x="2783275" y="5658109"/>
            <a:ext cx="745841" cy="641562"/>
          </a:xfrm>
          <a:prstGeom prst="can">
            <a:avLst/>
          </a:prstGeom>
          <a:solidFill>
            <a:schemeClr val="accent2"/>
          </a:solidFill>
          <a:ln w="25400">
            <a:solidFill>
              <a:schemeClr val="tx1"/>
            </a:solidFill>
          </a:ln>
          <a:effectLst/>
        </p:spPr>
        <p:style>
          <a:lnRef idx="1">
            <a:schemeClr val="dk1"/>
          </a:lnRef>
          <a:fillRef idx="3">
            <a:schemeClr val="dk1"/>
          </a:fillRef>
          <a:effectRef idx="2">
            <a:schemeClr val="dk1"/>
          </a:effectRef>
          <a:fontRef idx="minor">
            <a:schemeClr val="lt1"/>
          </a:fontRef>
        </p:style>
        <p:txBody>
          <a:bodyPr lIns="93258" tIns="46629" rIns="93258" bIns="46629" rtlCol="0" anchor="ctr"/>
          <a:lstStyle/>
          <a:p>
            <a:pPr algn="ctr"/>
            <a:endParaRPr lang="en-US" dirty="0">
              <a:solidFill>
                <a:schemeClr val="bg1"/>
              </a:solidFill>
            </a:endParaRPr>
          </a:p>
        </p:txBody>
      </p:sp>
      <p:sp>
        <p:nvSpPr>
          <p:cNvPr id="72" name="TextBox 71"/>
          <p:cNvSpPr txBox="1"/>
          <p:nvPr/>
        </p:nvSpPr>
        <p:spPr>
          <a:xfrm>
            <a:off x="2406171" y="4505188"/>
            <a:ext cx="1043704" cy="544765"/>
          </a:xfrm>
          <a:prstGeom prst="rect">
            <a:avLst/>
          </a:prstGeom>
          <a:noFill/>
        </p:spPr>
        <p:txBody>
          <a:bodyPr wrap="squar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Site B</a:t>
            </a:r>
          </a:p>
        </p:txBody>
      </p:sp>
      <p:pic>
        <p:nvPicPr>
          <p:cNvPr id="74" name="Picture 5" descr="W:\Open Engagements\Productivity\MS-Unified Communications\#1601 BizProd MOD Team Core Content Work\New Iconography\People\GroupOfPeople_060812.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41004"/>
          <a:stretch/>
        </p:blipFill>
        <p:spPr bwMode="auto">
          <a:xfrm>
            <a:off x="2547771" y="5584027"/>
            <a:ext cx="1050151" cy="619459"/>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5" descr="W:\Open Engagements\Productivity\MS-Unified Communications\#1601 BizProd MOD Team Core Content Work\New Iconography\People\GroupOfPeople_060812.png"/>
          <p:cNvPicPr>
            <a:picLocks noChangeAspect="1" noChangeArrowheads="1"/>
          </p:cNvPicPr>
          <p:nvPr/>
        </p:nvPicPr>
        <p:blipFill rotWithShape="1">
          <a:blip r:embed="rId8" cstate="print">
            <a:duotone>
              <a:prstClr val="black"/>
              <a:schemeClr val="accent1">
                <a:tint val="45000"/>
                <a:satMod val="400000"/>
              </a:schemeClr>
            </a:duotone>
            <a:extLst>
              <a:ext uri="{BEBA8EAE-BF5A-486C-A8C5-ECC9F3942E4B}">
                <a14:imgProps xmlns:a14="http://schemas.microsoft.com/office/drawing/2010/main">
                  <a14:imgLayer r:embed="rId9">
                    <a14:imgEffect>
                      <a14:backgroundRemoval t="5776" b="57040" l="9747" r="89892">
                        <a14:foregroundMark x1="41877" y1="57040" x2="41877" y2="57040"/>
                        <a14:foregroundMark x1="48736" y1="44404" x2="48736" y2="44404"/>
                        <a14:foregroundMark x1="57762" y1="48736" x2="57762" y2="48736"/>
                        <a14:foregroundMark x1="57762" y1="39350" x2="57762" y2="39350"/>
                        <a14:foregroundMark x1="63177" y1="55235" x2="63177" y2="55235"/>
                        <a14:foregroundMark x1="48014" y1="14440" x2="48014" y2="14440"/>
                        <a14:backgroundMark x1="25632" y1="37906" x2="25632" y2="37906"/>
                      </a14:backgroundRemoval>
                    </a14:imgEffect>
                  </a14:imgLayer>
                </a14:imgProps>
              </a:ext>
              <a:ext uri="{28A0092B-C50C-407E-A947-70E740481C1C}">
                <a14:useLocalDpi xmlns:a14="http://schemas.microsoft.com/office/drawing/2010/main" val="0"/>
              </a:ext>
            </a:extLst>
          </a:blip>
          <a:srcRect b="41004"/>
          <a:stretch/>
        </p:blipFill>
        <p:spPr bwMode="auto">
          <a:xfrm>
            <a:off x="2547822" y="5582549"/>
            <a:ext cx="1050151" cy="619459"/>
          </a:xfrm>
          <a:prstGeom prst="rect">
            <a:avLst/>
          </a:prstGeom>
          <a:noFill/>
          <a:extLst>
            <a:ext uri="{909E8E84-426E-40DD-AFC4-6F175D3DCCD1}">
              <a14:hiddenFill xmlns:a14="http://schemas.microsoft.com/office/drawing/2010/main">
                <a:solidFill>
                  <a:srgbClr val="FFFFFF"/>
                </a:solidFill>
              </a14:hiddenFill>
            </a:ext>
          </a:extLst>
        </p:spPr>
      </p:pic>
      <p:sp>
        <p:nvSpPr>
          <p:cNvPr id="76" name="TextBox 75"/>
          <p:cNvSpPr txBox="1"/>
          <p:nvPr/>
        </p:nvSpPr>
        <p:spPr>
          <a:xfrm>
            <a:off x="3615693" y="4454398"/>
            <a:ext cx="811840"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MAPI</a:t>
            </a:r>
          </a:p>
        </p:txBody>
      </p:sp>
      <p:sp>
        <p:nvSpPr>
          <p:cNvPr id="81" name="TextBox 80"/>
          <p:cNvSpPr txBox="1"/>
          <p:nvPr/>
        </p:nvSpPr>
        <p:spPr>
          <a:xfrm>
            <a:off x="1487573" y="4481201"/>
            <a:ext cx="1043704" cy="544765"/>
          </a:xfrm>
          <a:prstGeom prst="rect">
            <a:avLst/>
          </a:prstGeom>
          <a:noFill/>
        </p:spPr>
        <p:txBody>
          <a:bodyPr wrap="squar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Site A</a:t>
            </a:r>
          </a:p>
        </p:txBody>
      </p:sp>
      <p:sp>
        <p:nvSpPr>
          <p:cNvPr id="84" name="Straight Connector 1024003"/>
          <p:cNvSpPr>
            <a:spLocks noChangeShapeType="1"/>
          </p:cNvSpPr>
          <p:nvPr/>
        </p:nvSpPr>
        <p:spPr bwMode="auto">
          <a:xfrm rot="16200000" flipH="1" flipV="1">
            <a:off x="3469429" y="4726518"/>
            <a:ext cx="528546" cy="1"/>
          </a:xfrm>
          <a:prstGeom prst="line">
            <a:avLst/>
          </a:prstGeom>
          <a:ln w="63500" cap="sq">
            <a:solidFill>
              <a:schemeClr val="accent1"/>
            </a:solidFill>
            <a:prstDash val="solid"/>
            <a:miter lim="800000"/>
            <a:headEnd type="none" w="med" len="sm"/>
            <a:tailEnd type="triangle" w="med" len="sm"/>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119" name="TextBox 118"/>
          <p:cNvSpPr txBox="1"/>
          <p:nvPr/>
        </p:nvSpPr>
        <p:spPr>
          <a:xfrm>
            <a:off x="274319" y="1371939"/>
            <a:ext cx="2794103"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Exchange 2010 </a:t>
            </a:r>
          </a:p>
        </p:txBody>
      </p:sp>
      <p:grpSp>
        <p:nvGrpSpPr>
          <p:cNvPr id="31" name="Group 30"/>
          <p:cNvGrpSpPr/>
          <p:nvPr/>
        </p:nvGrpSpPr>
        <p:grpSpPr>
          <a:xfrm>
            <a:off x="2132124" y="3350229"/>
            <a:ext cx="338554" cy="3488338"/>
            <a:chOff x="2616819" y="1940272"/>
            <a:chExt cx="308144" cy="5006547"/>
          </a:xfrm>
        </p:grpSpPr>
        <p:cxnSp>
          <p:nvCxnSpPr>
            <p:cNvPr id="32" name="Straight Connector 31"/>
            <p:cNvCxnSpPr/>
            <p:nvPr/>
          </p:nvCxnSpPr>
          <p:spPr>
            <a:xfrm>
              <a:off x="2912789" y="1940272"/>
              <a:ext cx="0" cy="4674537"/>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rot="16200000">
              <a:off x="1662198" y="5684055"/>
              <a:ext cx="2217385" cy="308144"/>
            </a:xfrm>
            <a:prstGeom prst="rect">
              <a:avLst/>
            </a:prstGeom>
          </p:spPr>
          <p:txBody>
            <a:bodyPr wrap="none">
              <a:spAutoFit/>
            </a:bodyPr>
            <a:lstStyle/>
            <a:p>
              <a:pPr algn="r"/>
              <a:r>
                <a:rPr lang="en-US" sz="1600" b="1" dirty="0" smtClean="0"/>
                <a:t>Site Boundary</a:t>
              </a:r>
              <a:endParaRPr lang="en-US" sz="1600" dirty="0"/>
            </a:p>
          </p:txBody>
        </p:sp>
      </p:grpSp>
    </p:spTree>
    <p:extLst>
      <p:ext uri="{BB962C8B-B14F-4D97-AF65-F5344CB8AC3E}">
        <p14:creationId xmlns:p14="http://schemas.microsoft.com/office/powerpoint/2010/main" val="2097757403"/>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1 – </a:t>
            </a:r>
            <a:r>
              <a:rPr lang="en-US" dirty="0"/>
              <a:t>Protocol </a:t>
            </a:r>
            <a:r>
              <a:rPr lang="en-US" dirty="0" smtClean="0"/>
              <a:t>flow with shadow</a:t>
            </a:r>
            <a:endParaRPr lang="en-US" dirty="0"/>
          </a:p>
        </p:txBody>
      </p:sp>
      <p:sp>
        <p:nvSpPr>
          <p:cNvPr id="5" name="Rectangle 5"/>
          <p:cNvSpPr>
            <a:spLocks noChangeArrowheads="1"/>
          </p:cNvSpPr>
          <p:nvPr/>
        </p:nvSpPr>
        <p:spPr bwMode="auto">
          <a:xfrm>
            <a:off x="1281113" y="1455738"/>
            <a:ext cx="1571625" cy="5316537"/>
          </a:xfrm>
          <a:prstGeom prst="round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Rectangle 6"/>
          <p:cNvSpPr>
            <a:spLocks noChangeArrowheads="1"/>
          </p:cNvSpPr>
          <p:nvPr/>
        </p:nvSpPr>
        <p:spPr bwMode="auto">
          <a:xfrm>
            <a:off x="1281113" y="1455738"/>
            <a:ext cx="1571625" cy="5316537"/>
          </a:xfrm>
          <a:prstGeom prst="rect">
            <a:avLst/>
          </a:pr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7"/>
          <p:cNvSpPr>
            <a:spLocks noChangeArrowheads="1"/>
          </p:cNvSpPr>
          <p:nvPr/>
        </p:nvSpPr>
        <p:spPr bwMode="auto">
          <a:xfrm>
            <a:off x="1728883" y="3988514"/>
            <a:ext cx="67608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anose="020F0502020204030204" pitchFamily="34" charset="0"/>
              </a:rPr>
              <a:t>Internet</a:t>
            </a:r>
            <a:endParaRPr kumimoji="0" lang="en-US" sz="2400" b="0" i="0" u="none" strike="noStrike" cap="none" normalizeH="0" baseline="0" dirty="0" smtClean="0">
              <a:ln>
                <a:noFill/>
              </a:ln>
              <a:solidFill>
                <a:schemeClr val="tx1"/>
              </a:solidFill>
              <a:effectLst/>
              <a:latin typeface="Arial" panose="020B0604020202020204" pitchFamily="34" charset="0"/>
            </a:endParaRPr>
          </a:p>
        </p:txBody>
      </p:sp>
      <p:sp>
        <p:nvSpPr>
          <p:cNvPr id="8" name="Rectangle 8"/>
          <p:cNvSpPr>
            <a:spLocks noChangeArrowheads="1"/>
          </p:cNvSpPr>
          <p:nvPr/>
        </p:nvSpPr>
        <p:spPr bwMode="auto">
          <a:xfrm>
            <a:off x="3851276" y="1455738"/>
            <a:ext cx="1573213" cy="53165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9"/>
          <p:cNvSpPr>
            <a:spLocks noChangeArrowheads="1"/>
          </p:cNvSpPr>
          <p:nvPr/>
        </p:nvSpPr>
        <p:spPr bwMode="auto">
          <a:xfrm>
            <a:off x="3851276" y="1455738"/>
            <a:ext cx="1573213" cy="5316537"/>
          </a:xfrm>
          <a:prstGeom prst="rect">
            <a:avLst/>
          </a:pr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10"/>
          <p:cNvSpPr>
            <a:spLocks noChangeArrowheads="1"/>
          </p:cNvSpPr>
          <p:nvPr/>
        </p:nvSpPr>
        <p:spPr bwMode="auto">
          <a:xfrm>
            <a:off x="4181023" y="3871006"/>
            <a:ext cx="80849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anose="020F0502020204030204" pitchFamily="34" charset="0"/>
              </a:rPr>
              <a:t>Frontend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anose="020F0502020204030204" pitchFamily="34" charset="0"/>
              </a:rPr>
              <a:t>Transport</a:t>
            </a:r>
            <a:endParaRPr kumimoji="0" lang="en-US" sz="24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11"/>
          <p:cNvSpPr>
            <a:spLocks noChangeArrowheads="1"/>
          </p:cNvSpPr>
          <p:nvPr/>
        </p:nvSpPr>
        <p:spPr bwMode="auto">
          <a:xfrm>
            <a:off x="6421438" y="1455738"/>
            <a:ext cx="1573213" cy="53165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12"/>
          <p:cNvSpPr>
            <a:spLocks noChangeArrowheads="1"/>
          </p:cNvSpPr>
          <p:nvPr/>
        </p:nvSpPr>
        <p:spPr bwMode="auto">
          <a:xfrm>
            <a:off x="6421438" y="1455738"/>
            <a:ext cx="1573213" cy="5316537"/>
          </a:xfrm>
          <a:prstGeom prst="rect">
            <a:avLst/>
          </a:pr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3"/>
          <p:cNvSpPr>
            <a:spLocks noChangeArrowheads="1"/>
          </p:cNvSpPr>
          <p:nvPr/>
        </p:nvSpPr>
        <p:spPr bwMode="auto">
          <a:xfrm>
            <a:off x="6892926" y="4014788"/>
            <a:ext cx="7973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anose="020F0502020204030204" pitchFamily="34" charset="0"/>
              </a:rPr>
              <a:t>Transport</a:t>
            </a:r>
            <a:endParaRPr kumimoji="0" lang="en-US" sz="2400" b="0" i="0" u="none" strike="noStrike" cap="none" normalizeH="0" baseline="0" dirty="0" smtClean="0">
              <a:ln>
                <a:noFill/>
              </a:ln>
              <a:solidFill>
                <a:schemeClr val="tx1"/>
              </a:solidFill>
              <a:effectLst/>
              <a:latin typeface="Arial" panose="020B0604020202020204" pitchFamily="34" charset="0"/>
            </a:endParaRPr>
          </a:p>
        </p:txBody>
      </p:sp>
      <p:sp>
        <p:nvSpPr>
          <p:cNvPr id="18" name="Line 17"/>
          <p:cNvSpPr>
            <a:spLocks noChangeShapeType="1"/>
          </p:cNvSpPr>
          <p:nvPr/>
        </p:nvSpPr>
        <p:spPr bwMode="auto">
          <a:xfrm>
            <a:off x="2852738" y="1500798"/>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p:nvSpPr>
        <p:spPr bwMode="auto">
          <a:xfrm>
            <a:off x="3709988" y="1451586"/>
            <a:ext cx="141288" cy="96837"/>
          </a:xfrm>
          <a:custGeom>
            <a:avLst/>
            <a:gdLst>
              <a:gd name="T0" fmla="*/ 0 w 89"/>
              <a:gd name="T1" fmla="*/ 0 h 61"/>
              <a:gd name="T2" fmla="*/ 89 w 89"/>
              <a:gd name="T3" fmla="*/ 31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1"/>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3233738" y="1434123"/>
            <a:ext cx="236538"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3238501" y="1435711"/>
            <a:ext cx="303213"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EHLO</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2" name="Line 21"/>
          <p:cNvSpPr>
            <a:spLocks noChangeShapeType="1"/>
          </p:cNvSpPr>
          <p:nvPr/>
        </p:nvSpPr>
        <p:spPr bwMode="auto">
          <a:xfrm>
            <a:off x="2982913" y="1684948"/>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p:cNvSpPr>
          <p:nvPr/>
        </p:nvSpPr>
        <p:spPr bwMode="auto">
          <a:xfrm>
            <a:off x="2852738" y="1637323"/>
            <a:ext cx="142875" cy="96837"/>
          </a:xfrm>
          <a:custGeom>
            <a:avLst/>
            <a:gdLst>
              <a:gd name="T0" fmla="*/ 90 w 90"/>
              <a:gd name="T1" fmla="*/ 61 h 61"/>
              <a:gd name="T2" fmla="*/ 0 w 90"/>
              <a:gd name="T3" fmla="*/ 30 h 61"/>
              <a:gd name="T4" fmla="*/ 90 w 90"/>
              <a:gd name="T5" fmla="*/ 0 h 61"/>
              <a:gd name="T6" fmla="*/ 90 w 90"/>
              <a:gd name="T7" fmla="*/ 61 h 61"/>
            </a:gdLst>
            <a:ahLst/>
            <a:cxnLst>
              <a:cxn ang="0">
                <a:pos x="T0" y="T1"/>
              </a:cxn>
              <a:cxn ang="0">
                <a:pos x="T2" y="T3"/>
              </a:cxn>
              <a:cxn ang="0">
                <a:pos x="T4" y="T5"/>
              </a:cxn>
              <a:cxn ang="0">
                <a:pos x="T6" y="T7"/>
              </a:cxn>
            </a:cxnLst>
            <a:rect l="0" t="0" r="r" b="b"/>
            <a:pathLst>
              <a:path w="90" h="61">
                <a:moveTo>
                  <a:pt x="90" y="61"/>
                </a:moveTo>
                <a:lnTo>
                  <a:pt x="0" y="30"/>
                </a:lnTo>
                <a:lnTo>
                  <a:pt x="90" y="0"/>
                </a:lnTo>
                <a:lnTo>
                  <a:pt x="90"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23"/>
          <p:cNvSpPr>
            <a:spLocks noChangeArrowheads="1"/>
          </p:cNvSpPr>
          <p:nvPr/>
        </p:nvSpPr>
        <p:spPr bwMode="auto">
          <a:xfrm>
            <a:off x="3195638" y="1619861"/>
            <a:ext cx="31432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24"/>
          <p:cNvSpPr>
            <a:spLocks noChangeArrowheads="1"/>
          </p:cNvSpPr>
          <p:nvPr/>
        </p:nvSpPr>
        <p:spPr bwMode="auto">
          <a:xfrm>
            <a:off x="3200401" y="1619861"/>
            <a:ext cx="25082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6" name="Rectangle 25"/>
          <p:cNvSpPr>
            <a:spLocks noChangeArrowheads="1"/>
          </p:cNvSpPr>
          <p:nvPr/>
        </p:nvSpPr>
        <p:spPr bwMode="auto">
          <a:xfrm>
            <a:off x="3387726" y="1619861"/>
            <a:ext cx="1920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7" name="Line 26"/>
          <p:cNvSpPr>
            <a:spLocks noChangeShapeType="1"/>
          </p:cNvSpPr>
          <p:nvPr/>
        </p:nvSpPr>
        <p:spPr bwMode="auto">
          <a:xfrm>
            <a:off x="2852738" y="1870686"/>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p:nvSpPr>
        <p:spPr bwMode="auto">
          <a:xfrm>
            <a:off x="3709988" y="1823061"/>
            <a:ext cx="141288" cy="96837"/>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28"/>
          <p:cNvSpPr>
            <a:spLocks noChangeArrowheads="1"/>
          </p:cNvSpPr>
          <p:nvPr/>
        </p:nvSpPr>
        <p:spPr bwMode="auto">
          <a:xfrm>
            <a:off x="3090863" y="1805598"/>
            <a:ext cx="522288"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3095626" y="1805598"/>
            <a:ext cx="5953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MAIL FROM</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1" name="Line 30"/>
          <p:cNvSpPr>
            <a:spLocks noChangeShapeType="1"/>
          </p:cNvSpPr>
          <p:nvPr/>
        </p:nvSpPr>
        <p:spPr bwMode="auto">
          <a:xfrm>
            <a:off x="2982913" y="2056423"/>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p:nvSpPr>
        <p:spPr bwMode="auto">
          <a:xfrm>
            <a:off x="2852738" y="2008798"/>
            <a:ext cx="142875" cy="96837"/>
          </a:xfrm>
          <a:custGeom>
            <a:avLst/>
            <a:gdLst>
              <a:gd name="T0" fmla="*/ 90 w 90"/>
              <a:gd name="T1" fmla="*/ 61 h 61"/>
              <a:gd name="T2" fmla="*/ 0 w 90"/>
              <a:gd name="T3" fmla="*/ 30 h 61"/>
              <a:gd name="T4" fmla="*/ 90 w 90"/>
              <a:gd name="T5" fmla="*/ 0 h 61"/>
              <a:gd name="T6" fmla="*/ 90 w 90"/>
              <a:gd name="T7" fmla="*/ 61 h 61"/>
            </a:gdLst>
            <a:ahLst/>
            <a:cxnLst>
              <a:cxn ang="0">
                <a:pos x="T0" y="T1"/>
              </a:cxn>
              <a:cxn ang="0">
                <a:pos x="T2" y="T3"/>
              </a:cxn>
              <a:cxn ang="0">
                <a:pos x="T4" y="T5"/>
              </a:cxn>
              <a:cxn ang="0">
                <a:pos x="T6" y="T7"/>
              </a:cxn>
            </a:cxnLst>
            <a:rect l="0" t="0" r="r" b="b"/>
            <a:pathLst>
              <a:path w="90" h="61">
                <a:moveTo>
                  <a:pt x="90" y="61"/>
                </a:moveTo>
                <a:lnTo>
                  <a:pt x="0" y="30"/>
                </a:lnTo>
                <a:lnTo>
                  <a:pt x="90" y="0"/>
                </a:lnTo>
                <a:lnTo>
                  <a:pt x="90"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Rectangle 32"/>
          <p:cNvSpPr>
            <a:spLocks noChangeArrowheads="1"/>
          </p:cNvSpPr>
          <p:nvPr/>
        </p:nvSpPr>
        <p:spPr bwMode="auto">
          <a:xfrm>
            <a:off x="3195638" y="1991336"/>
            <a:ext cx="31432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ectangle 33"/>
          <p:cNvSpPr>
            <a:spLocks noChangeArrowheads="1"/>
          </p:cNvSpPr>
          <p:nvPr/>
        </p:nvSpPr>
        <p:spPr bwMode="auto">
          <a:xfrm>
            <a:off x="3200401" y="1991336"/>
            <a:ext cx="25082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5" name="Rectangle 34"/>
          <p:cNvSpPr>
            <a:spLocks noChangeArrowheads="1"/>
          </p:cNvSpPr>
          <p:nvPr/>
        </p:nvSpPr>
        <p:spPr bwMode="auto">
          <a:xfrm>
            <a:off x="3387726" y="1991336"/>
            <a:ext cx="1920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6" name="Line 35"/>
          <p:cNvSpPr>
            <a:spLocks noChangeShapeType="1"/>
          </p:cNvSpPr>
          <p:nvPr/>
        </p:nvSpPr>
        <p:spPr bwMode="auto">
          <a:xfrm>
            <a:off x="2852738" y="2242161"/>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36"/>
          <p:cNvSpPr>
            <a:spLocks/>
          </p:cNvSpPr>
          <p:nvPr/>
        </p:nvSpPr>
        <p:spPr bwMode="auto">
          <a:xfrm>
            <a:off x="3709988" y="2194536"/>
            <a:ext cx="141288" cy="96837"/>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Rectangle 37"/>
          <p:cNvSpPr>
            <a:spLocks noChangeArrowheads="1"/>
          </p:cNvSpPr>
          <p:nvPr/>
        </p:nvSpPr>
        <p:spPr bwMode="auto">
          <a:xfrm>
            <a:off x="3167063" y="2177073"/>
            <a:ext cx="37147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38"/>
          <p:cNvSpPr>
            <a:spLocks noChangeArrowheads="1"/>
          </p:cNvSpPr>
          <p:nvPr/>
        </p:nvSpPr>
        <p:spPr bwMode="auto">
          <a:xfrm>
            <a:off x="3171826" y="2177073"/>
            <a:ext cx="4429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RCPT TO</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40" name="Line 39"/>
          <p:cNvSpPr>
            <a:spLocks noChangeShapeType="1"/>
          </p:cNvSpPr>
          <p:nvPr/>
        </p:nvSpPr>
        <p:spPr bwMode="auto">
          <a:xfrm>
            <a:off x="2982913" y="2427898"/>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40"/>
          <p:cNvSpPr>
            <a:spLocks/>
          </p:cNvSpPr>
          <p:nvPr/>
        </p:nvSpPr>
        <p:spPr bwMode="auto">
          <a:xfrm>
            <a:off x="2852738" y="2378686"/>
            <a:ext cx="142875" cy="98425"/>
          </a:xfrm>
          <a:custGeom>
            <a:avLst/>
            <a:gdLst>
              <a:gd name="T0" fmla="*/ 90 w 90"/>
              <a:gd name="T1" fmla="*/ 62 h 62"/>
              <a:gd name="T2" fmla="*/ 0 w 90"/>
              <a:gd name="T3" fmla="*/ 31 h 62"/>
              <a:gd name="T4" fmla="*/ 90 w 90"/>
              <a:gd name="T5" fmla="*/ 0 h 62"/>
              <a:gd name="T6" fmla="*/ 90 w 90"/>
              <a:gd name="T7" fmla="*/ 62 h 62"/>
            </a:gdLst>
            <a:ahLst/>
            <a:cxnLst>
              <a:cxn ang="0">
                <a:pos x="T0" y="T1"/>
              </a:cxn>
              <a:cxn ang="0">
                <a:pos x="T2" y="T3"/>
              </a:cxn>
              <a:cxn ang="0">
                <a:pos x="T4" y="T5"/>
              </a:cxn>
              <a:cxn ang="0">
                <a:pos x="T6" y="T7"/>
              </a:cxn>
            </a:cxnLst>
            <a:rect l="0" t="0" r="r" b="b"/>
            <a:pathLst>
              <a:path w="90" h="62">
                <a:moveTo>
                  <a:pt x="90" y="62"/>
                </a:moveTo>
                <a:lnTo>
                  <a:pt x="0" y="31"/>
                </a:lnTo>
                <a:lnTo>
                  <a:pt x="90" y="0"/>
                </a:lnTo>
                <a:lnTo>
                  <a:pt x="90"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41"/>
          <p:cNvSpPr>
            <a:spLocks noChangeArrowheads="1"/>
          </p:cNvSpPr>
          <p:nvPr/>
        </p:nvSpPr>
        <p:spPr bwMode="auto">
          <a:xfrm>
            <a:off x="3195638" y="2361223"/>
            <a:ext cx="314325" cy="133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42"/>
          <p:cNvSpPr>
            <a:spLocks noChangeArrowheads="1"/>
          </p:cNvSpPr>
          <p:nvPr/>
        </p:nvSpPr>
        <p:spPr bwMode="auto">
          <a:xfrm>
            <a:off x="3200401" y="2362811"/>
            <a:ext cx="25082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44" name="Rectangle 43"/>
          <p:cNvSpPr>
            <a:spLocks noChangeArrowheads="1"/>
          </p:cNvSpPr>
          <p:nvPr/>
        </p:nvSpPr>
        <p:spPr bwMode="auto">
          <a:xfrm>
            <a:off x="3387726" y="2362811"/>
            <a:ext cx="1920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45" name="Line 44"/>
          <p:cNvSpPr>
            <a:spLocks noChangeShapeType="1"/>
          </p:cNvSpPr>
          <p:nvPr/>
        </p:nvSpPr>
        <p:spPr bwMode="auto">
          <a:xfrm>
            <a:off x="2852738" y="2613636"/>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45"/>
          <p:cNvSpPr>
            <a:spLocks/>
          </p:cNvSpPr>
          <p:nvPr/>
        </p:nvSpPr>
        <p:spPr bwMode="auto">
          <a:xfrm>
            <a:off x="3709988" y="2564423"/>
            <a:ext cx="141288" cy="96837"/>
          </a:xfrm>
          <a:custGeom>
            <a:avLst/>
            <a:gdLst>
              <a:gd name="T0" fmla="*/ 0 w 89"/>
              <a:gd name="T1" fmla="*/ 0 h 61"/>
              <a:gd name="T2" fmla="*/ 89 w 89"/>
              <a:gd name="T3" fmla="*/ 31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1"/>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46"/>
          <p:cNvSpPr>
            <a:spLocks noChangeArrowheads="1"/>
          </p:cNvSpPr>
          <p:nvPr/>
        </p:nvSpPr>
        <p:spPr bwMode="auto">
          <a:xfrm>
            <a:off x="3230563" y="2546961"/>
            <a:ext cx="242888"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47"/>
          <p:cNvSpPr>
            <a:spLocks noChangeArrowheads="1"/>
          </p:cNvSpPr>
          <p:nvPr/>
        </p:nvSpPr>
        <p:spPr bwMode="auto">
          <a:xfrm>
            <a:off x="3235326" y="2548548"/>
            <a:ext cx="312738"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DATA</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49" name="Line 48"/>
          <p:cNvSpPr>
            <a:spLocks noChangeShapeType="1"/>
          </p:cNvSpPr>
          <p:nvPr/>
        </p:nvSpPr>
        <p:spPr bwMode="auto">
          <a:xfrm>
            <a:off x="5554663" y="2601031"/>
            <a:ext cx="738188"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49"/>
          <p:cNvSpPr>
            <a:spLocks/>
          </p:cNvSpPr>
          <p:nvPr/>
        </p:nvSpPr>
        <p:spPr bwMode="auto">
          <a:xfrm>
            <a:off x="5424488" y="2553406"/>
            <a:ext cx="141288" cy="96837"/>
          </a:xfrm>
          <a:custGeom>
            <a:avLst/>
            <a:gdLst>
              <a:gd name="T0" fmla="*/ 89 w 89"/>
              <a:gd name="T1" fmla="*/ 61 h 61"/>
              <a:gd name="T2" fmla="*/ 0 w 89"/>
              <a:gd name="T3" fmla="*/ 30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0"/>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50"/>
          <p:cNvSpPr>
            <a:spLocks/>
          </p:cNvSpPr>
          <p:nvPr/>
        </p:nvSpPr>
        <p:spPr bwMode="auto">
          <a:xfrm>
            <a:off x="6280151" y="2553406"/>
            <a:ext cx="141288" cy="96837"/>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Rectangle 51"/>
          <p:cNvSpPr>
            <a:spLocks noChangeArrowheads="1"/>
          </p:cNvSpPr>
          <p:nvPr/>
        </p:nvSpPr>
        <p:spPr bwMode="auto">
          <a:xfrm>
            <a:off x="5641976" y="2535943"/>
            <a:ext cx="56197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Rectangle 52"/>
          <p:cNvSpPr>
            <a:spLocks noChangeArrowheads="1"/>
          </p:cNvSpPr>
          <p:nvPr/>
        </p:nvSpPr>
        <p:spPr bwMode="auto">
          <a:xfrm>
            <a:off x="5646738" y="2539118"/>
            <a:ext cx="90488"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54" name="Rectangle 53"/>
          <p:cNvSpPr>
            <a:spLocks noChangeArrowheads="1"/>
          </p:cNvSpPr>
          <p:nvPr/>
        </p:nvSpPr>
        <p:spPr bwMode="auto">
          <a:xfrm>
            <a:off x="5680076" y="2539118"/>
            <a:ext cx="574675"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TLS Session</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55" name="Rectangle 54"/>
          <p:cNvSpPr>
            <a:spLocks noChangeArrowheads="1"/>
          </p:cNvSpPr>
          <p:nvPr/>
        </p:nvSpPr>
        <p:spPr bwMode="auto">
          <a:xfrm>
            <a:off x="6176963" y="2539118"/>
            <a:ext cx="90488"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56" name="Line 55"/>
          <p:cNvSpPr>
            <a:spLocks noChangeShapeType="1"/>
          </p:cNvSpPr>
          <p:nvPr/>
        </p:nvSpPr>
        <p:spPr bwMode="auto">
          <a:xfrm>
            <a:off x="5424488" y="2765504"/>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56"/>
          <p:cNvSpPr>
            <a:spLocks/>
          </p:cNvSpPr>
          <p:nvPr/>
        </p:nvSpPr>
        <p:spPr bwMode="auto">
          <a:xfrm>
            <a:off x="6280151" y="2717879"/>
            <a:ext cx="141288" cy="96837"/>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57"/>
          <p:cNvSpPr>
            <a:spLocks noChangeArrowheads="1"/>
          </p:cNvSpPr>
          <p:nvPr/>
        </p:nvSpPr>
        <p:spPr bwMode="auto">
          <a:xfrm>
            <a:off x="5805488" y="2700417"/>
            <a:ext cx="236538"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58"/>
          <p:cNvSpPr>
            <a:spLocks noChangeArrowheads="1"/>
          </p:cNvSpPr>
          <p:nvPr/>
        </p:nvSpPr>
        <p:spPr bwMode="auto">
          <a:xfrm>
            <a:off x="5810251" y="2700417"/>
            <a:ext cx="30162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EHLO</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60" name="Line 59"/>
          <p:cNvSpPr>
            <a:spLocks noChangeShapeType="1"/>
          </p:cNvSpPr>
          <p:nvPr/>
        </p:nvSpPr>
        <p:spPr bwMode="auto">
          <a:xfrm flipV="1">
            <a:off x="5432425" y="3272920"/>
            <a:ext cx="847726" cy="792"/>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60"/>
          <p:cNvSpPr>
            <a:spLocks/>
          </p:cNvSpPr>
          <p:nvPr/>
        </p:nvSpPr>
        <p:spPr bwMode="auto">
          <a:xfrm>
            <a:off x="6280151" y="3222121"/>
            <a:ext cx="141288" cy="96837"/>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61"/>
          <p:cNvSpPr>
            <a:spLocks noChangeArrowheads="1"/>
          </p:cNvSpPr>
          <p:nvPr/>
        </p:nvSpPr>
        <p:spPr bwMode="auto">
          <a:xfrm>
            <a:off x="5613401" y="3204658"/>
            <a:ext cx="620713"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62"/>
          <p:cNvSpPr>
            <a:spLocks noChangeArrowheads="1"/>
          </p:cNvSpPr>
          <p:nvPr/>
        </p:nvSpPr>
        <p:spPr bwMode="auto">
          <a:xfrm>
            <a:off x="5558906" y="3197422"/>
            <a:ext cx="69532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FF0000"/>
                </a:solidFill>
                <a:effectLst/>
                <a:latin typeface="Calibri" panose="020F0502020204030204" pitchFamily="34" charset="0"/>
              </a:rPr>
              <a:t>XPROXYFROM</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64" name="Line 63"/>
          <p:cNvSpPr>
            <a:spLocks noChangeShapeType="1"/>
          </p:cNvSpPr>
          <p:nvPr/>
        </p:nvSpPr>
        <p:spPr bwMode="auto">
          <a:xfrm>
            <a:off x="5424488" y="3587276"/>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64"/>
          <p:cNvSpPr>
            <a:spLocks/>
          </p:cNvSpPr>
          <p:nvPr/>
        </p:nvSpPr>
        <p:spPr bwMode="auto">
          <a:xfrm>
            <a:off x="6280151" y="3539651"/>
            <a:ext cx="141288" cy="96837"/>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65"/>
          <p:cNvSpPr>
            <a:spLocks noChangeArrowheads="1"/>
          </p:cNvSpPr>
          <p:nvPr/>
        </p:nvSpPr>
        <p:spPr bwMode="auto">
          <a:xfrm>
            <a:off x="5662613" y="3522189"/>
            <a:ext cx="520700"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66"/>
          <p:cNvSpPr>
            <a:spLocks noChangeArrowheads="1"/>
          </p:cNvSpPr>
          <p:nvPr/>
        </p:nvSpPr>
        <p:spPr bwMode="auto">
          <a:xfrm>
            <a:off x="5667376" y="3525364"/>
            <a:ext cx="595313"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MAIL FROM</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68" name="Line 67"/>
          <p:cNvSpPr>
            <a:spLocks noChangeShapeType="1"/>
          </p:cNvSpPr>
          <p:nvPr/>
        </p:nvSpPr>
        <p:spPr bwMode="auto">
          <a:xfrm>
            <a:off x="5554663" y="3773014"/>
            <a:ext cx="866775"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Freeform 68"/>
          <p:cNvSpPr>
            <a:spLocks/>
          </p:cNvSpPr>
          <p:nvPr/>
        </p:nvSpPr>
        <p:spPr bwMode="auto">
          <a:xfrm>
            <a:off x="5424488" y="3725389"/>
            <a:ext cx="141288" cy="96837"/>
          </a:xfrm>
          <a:custGeom>
            <a:avLst/>
            <a:gdLst>
              <a:gd name="T0" fmla="*/ 89 w 89"/>
              <a:gd name="T1" fmla="*/ 61 h 61"/>
              <a:gd name="T2" fmla="*/ 0 w 89"/>
              <a:gd name="T3" fmla="*/ 30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0"/>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69"/>
          <p:cNvSpPr>
            <a:spLocks noChangeArrowheads="1"/>
          </p:cNvSpPr>
          <p:nvPr/>
        </p:nvSpPr>
        <p:spPr bwMode="auto">
          <a:xfrm>
            <a:off x="5765801" y="3707926"/>
            <a:ext cx="31432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Rectangle 70"/>
          <p:cNvSpPr>
            <a:spLocks noChangeArrowheads="1"/>
          </p:cNvSpPr>
          <p:nvPr/>
        </p:nvSpPr>
        <p:spPr bwMode="auto">
          <a:xfrm>
            <a:off x="5770563" y="3707926"/>
            <a:ext cx="2524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72" name="Rectangle 71"/>
          <p:cNvSpPr>
            <a:spLocks noChangeArrowheads="1"/>
          </p:cNvSpPr>
          <p:nvPr/>
        </p:nvSpPr>
        <p:spPr bwMode="auto">
          <a:xfrm>
            <a:off x="5957888" y="3707926"/>
            <a:ext cx="1920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73" name="Line 72"/>
          <p:cNvSpPr>
            <a:spLocks noChangeShapeType="1"/>
          </p:cNvSpPr>
          <p:nvPr/>
        </p:nvSpPr>
        <p:spPr bwMode="auto">
          <a:xfrm>
            <a:off x="5424488" y="3958751"/>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Freeform 73"/>
          <p:cNvSpPr>
            <a:spLocks/>
          </p:cNvSpPr>
          <p:nvPr/>
        </p:nvSpPr>
        <p:spPr bwMode="auto">
          <a:xfrm>
            <a:off x="6280151" y="3911126"/>
            <a:ext cx="141288" cy="96837"/>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Rectangle 74"/>
          <p:cNvSpPr>
            <a:spLocks noChangeArrowheads="1"/>
          </p:cNvSpPr>
          <p:nvPr/>
        </p:nvSpPr>
        <p:spPr bwMode="auto">
          <a:xfrm>
            <a:off x="5737226" y="3893664"/>
            <a:ext cx="37147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Rectangle 75"/>
          <p:cNvSpPr>
            <a:spLocks noChangeArrowheads="1"/>
          </p:cNvSpPr>
          <p:nvPr/>
        </p:nvSpPr>
        <p:spPr bwMode="auto">
          <a:xfrm>
            <a:off x="5741988" y="3893664"/>
            <a:ext cx="4445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RCPT TO</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77" name="Line 76"/>
          <p:cNvSpPr>
            <a:spLocks noChangeShapeType="1"/>
          </p:cNvSpPr>
          <p:nvPr/>
        </p:nvSpPr>
        <p:spPr bwMode="auto">
          <a:xfrm>
            <a:off x="5554663" y="4144489"/>
            <a:ext cx="866775"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77"/>
          <p:cNvSpPr>
            <a:spLocks/>
          </p:cNvSpPr>
          <p:nvPr/>
        </p:nvSpPr>
        <p:spPr bwMode="auto">
          <a:xfrm>
            <a:off x="5424488" y="4096864"/>
            <a:ext cx="141288" cy="96837"/>
          </a:xfrm>
          <a:custGeom>
            <a:avLst/>
            <a:gdLst>
              <a:gd name="T0" fmla="*/ 89 w 89"/>
              <a:gd name="T1" fmla="*/ 61 h 61"/>
              <a:gd name="T2" fmla="*/ 0 w 89"/>
              <a:gd name="T3" fmla="*/ 30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0"/>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78"/>
          <p:cNvSpPr>
            <a:spLocks noChangeArrowheads="1"/>
          </p:cNvSpPr>
          <p:nvPr/>
        </p:nvSpPr>
        <p:spPr bwMode="auto">
          <a:xfrm>
            <a:off x="5765801" y="4079401"/>
            <a:ext cx="31432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79"/>
          <p:cNvSpPr>
            <a:spLocks noChangeArrowheads="1"/>
          </p:cNvSpPr>
          <p:nvPr/>
        </p:nvSpPr>
        <p:spPr bwMode="auto">
          <a:xfrm>
            <a:off x="5770563" y="4079401"/>
            <a:ext cx="2524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81" name="Rectangle 80"/>
          <p:cNvSpPr>
            <a:spLocks noChangeArrowheads="1"/>
          </p:cNvSpPr>
          <p:nvPr/>
        </p:nvSpPr>
        <p:spPr bwMode="auto">
          <a:xfrm>
            <a:off x="5957888" y="4079401"/>
            <a:ext cx="1920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82" name="Line 81"/>
          <p:cNvSpPr>
            <a:spLocks noChangeShapeType="1"/>
          </p:cNvSpPr>
          <p:nvPr/>
        </p:nvSpPr>
        <p:spPr bwMode="auto">
          <a:xfrm>
            <a:off x="5424488" y="4330226"/>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82"/>
          <p:cNvSpPr>
            <a:spLocks/>
          </p:cNvSpPr>
          <p:nvPr/>
        </p:nvSpPr>
        <p:spPr bwMode="auto">
          <a:xfrm>
            <a:off x="6280151" y="4281014"/>
            <a:ext cx="141288" cy="98425"/>
          </a:xfrm>
          <a:custGeom>
            <a:avLst/>
            <a:gdLst>
              <a:gd name="T0" fmla="*/ 0 w 89"/>
              <a:gd name="T1" fmla="*/ 0 h 62"/>
              <a:gd name="T2" fmla="*/ 89 w 89"/>
              <a:gd name="T3" fmla="*/ 31 h 62"/>
              <a:gd name="T4" fmla="*/ 0 w 89"/>
              <a:gd name="T5" fmla="*/ 62 h 62"/>
              <a:gd name="T6" fmla="*/ 0 w 89"/>
              <a:gd name="T7" fmla="*/ 0 h 62"/>
            </a:gdLst>
            <a:ahLst/>
            <a:cxnLst>
              <a:cxn ang="0">
                <a:pos x="T0" y="T1"/>
              </a:cxn>
              <a:cxn ang="0">
                <a:pos x="T2" y="T3"/>
              </a:cxn>
              <a:cxn ang="0">
                <a:pos x="T4" y="T5"/>
              </a:cxn>
              <a:cxn ang="0">
                <a:pos x="T6" y="T7"/>
              </a:cxn>
            </a:cxnLst>
            <a:rect l="0" t="0" r="r" b="b"/>
            <a:pathLst>
              <a:path w="89" h="62">
                <a:moveTo>
                  <a:pt x="0" y="0"/>
                </a:moveTo>
                <a:lnTo>
                  <a:pt x="89" y="31"/>
                </a:lnTo>
                <a:lnTo>
                  <a:pt x="0" y="6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83"/>
          <p:cNvSpPr>
            <a:spLocks noChangeArrowheads="1"/>
          </p:cNvSpPr>
          <p:nvPr/>
        </p:nvSpPr>
        <p:spPr bwMode="auto">
          <a:xfrm>
            <a:off x="5802313" y="4263551"/>
            <a:ext cx="242888" cy="133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Rectangle 84"/>
          <p:cNvSpPr>
            <a:spLocks noChangeArrowheads="1"/>
          </p:cNvSpPr>
          <p:nvPr/>
        </p:nvSpPr>
        <p:spPr bwMode="auto">
          <a:xfrm>
            <a:off x="5807076" y="4265139"/>
            <a:ext cx="31115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DATA</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92" name="Freeform 91"/>
          <p:cNvSpPr>
            <a:spLocks/>
          </p:cNvSpPr>
          <p:nvPr/>
        </p:nvSpPr>
        <p:spPr bwMode="auto">
          <a:xfrm>
            <a:off x="5432425" y="3061634"/>
            <a:ext cx="63333" cy="70596"/>
          </a:xfrm>
          <a:custGeom>
            <a:avLst/>
            <a:gdLst>
              <a:gd name="T0" fmla="*/ 89 w 89"/>
              <a:gd name="T1" fmla="*/ 61 h 61"/>
              <a:gd name="T2" fmla="*/ 0 w 89"/>
              <a:gd name="T3" fmla="*/ 30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0"/>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92"/>
          <p:cNvSpPr>
            <a:spLocks/>
          </p:cNvSpPr>
          <p:nvPr/>
        </p:nvSpPr>
        <p:spPr bwMode="auto">
          <a:xfrm>
            <a:off x="6343227" y="3055231"/>
            <a:ext cx="84740" cy="87012"/>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Rectangle 93"/>
          <p:cNvSpPr>
            <a:spLocks noChangeArrowheads="1"/>
          </p:cNvSpPr>
          <p:nvPr/>
        </p:nvSpPr>
        <p:spPr bwMode="auto">
          <a:xfrm>
            <a:off x="5496252" y="3022637"/>
            <a:ext cx="85760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sz="900" dirty="0">
                <a:solidFill>
                  <a:srgbClr val="000000"/>
                </a:solidFill>
                <a:latin typeface="Calibri" panose="020F0502020204030204" pitchFamily="34" charset="0"/>
              </a:rPr>
              <a:t>(</a:t>
            </a:r>
            <a:r>
              <a:rPr lang="en-US" sz="900" dirty="0" smtClean="0">
                <a:solidFill>
                  <a:srgbClr val="000000"/>
                </a:solidFill>
                <a:latin typeface="Calibri" panose="020F0502020204030204" pitchFamily="34" charset="0"/>
              </a:rPr>
              <a:t>EXCHANGEAUTH)</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96" name="Line 67"/>
          <p:cNvSpPr>
            <a:spLocks noChangeShapeType="1"/>
          </p:cNvSpPr>
          <p:nvPr/>
        </p:nvSpPr>
        <p:spPr bwMode="auto">
          <a:xfrm>
            <a:off x="5554663" y="2927459"/>
            <a:ext cx="866775"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Freeform 96"/>
          <p:cNvSpPr>
            <a:spLocks/>
          </p:cNvSpPr>
          <p:nvPr/>
        </p:nvSpPr>
        <p:spPr bwMode="auto">
          <a:xfrm>
            <a:off x="5424488" y="2879834"/>
            <a:ext cx="141288" cy="96837"/>
          </a:xfrm>
          <a:custGeom>
            <a:avLst/>
            <a:gdLst>
              <a:gd name="T0" fmla="*/ 89 w 89"/>
              <a:gd name="T1" fmla="*/ 61 h 61"/>
              <a:gd name="T2" fmla="*/ 0 w 89"/>
              <a:gd name="T3" fmla="*/ 30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0"/>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Rectangle 97"/>
          <p:cNvSpPr>
            <a:spLocks noChangeArrowheads="1"/>
          </p:cNvSpPr>
          <p:nvPr/>
        </p:nvSpPr>
        <p:spPr bwMode="auto">
          <a:xfrm>
            <a:off x="5765801" y="2862371"/>
            <a:ext cx="31432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Rectangle 98"/>
          <p:cNvSpPr>
            <a:spLocks noChangeArrowheads="1"/>
          </p:cNvSpPr>
          <p:nvPr/>
        </p:nvSpPr>
        <p:spPr bwMode="auto">
          <a:xfrm>
            <a:off x="5770563" y="2862371"/>
            <a:ext cx="2524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00" name="Rectangle 99"/>
          <p:cNvSpPr>
            <a:spLocks noChangeArrowheads="1"/>
          </p:cNvSpPr>
          <p:nvPr/>
        </p:nvSpPr>
        <p:spPr bwMode="auto">
          <a:xfrm>
            <a:off x="5957888" y="2862371"/>
            <a:ext cx="1920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06" name="Line 67"/>
          <p:cNvSpPr>
            <a:spLocks noChangeShapeType="1"/>
          </p:cNvSpPr>
          <p:nvPr/>
        </p:nvSpPr>
        <p:spPr bwMode="auto">
          <a:xfrm>
            <a:off x="5554663" y="3416828"/>
            <a:ext cx="866775"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Freeform 106"/>
          <p:cNvSpPr>
            <a:spLocks/>
          </p:cNvSpPr>
          <p:nvPr/>
        </p:nvSpPr>
        <p:spPr bwMode="auto">
          <a:xfrm>
            <a:off x="5424488" y="3369203"/>
            <a:ext cx="141288" cy="96837"/>
          </a:xfrm>
          <a:custGeom>
            <a:avLst/>
            <a:gdLst>
              <a:gd name="T0" fmla="*/ 89 w 89"/>
              <a:gd name="T1" fmla="*/ 61 h 61"/>
              <a:gd name="T2" fmla="*/ 0 w 89"/>
              <a:gd name="T3" fmla="*/ 30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0"/>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Rectangle 107"/>
          <p:cNvSpPr>
            <a:spLocks noChangeArrowheads="1"/>
          </p:cNvSpPr>
          <p:nvPr/>
        </p:nvSpPr>
        <p:spPr bwMode="auto">
          <a:xfrm>
            <a:off x="5765801" y="3351740"/>
            <a:ext cx="31432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Rectangle 108"/>
          <p:cNvSpPr>
            <a:spLocks noChangeArrowheads="1"/>
          </p:cNvSpPr>
          <p:nvPr/>
        </p:nvSpPr>
        <p:spPr bwMode="auto">
          <a:xfrm>
            <a:off x="5770563" y="3351740"/>
            <a:ext cx="2244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alibri" panose="020F0502020204030204" pitchFamily="34" charset="0"/>
              </a:rPr>
              <a:t>250  </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110" name="Rectangle 109"/>
          <p:cNvSpPr>
            <a:spLocks noChangeArrowheads="1"/>
          </p:cNvSpPr>
          <p:nvPr/>
        </p:nvSpPr>
        <p:spPr bwMode="auto">
          <a:xfrm>
            <a:off x="5957888" y="3351740"/>
            <a:ext cx="1920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20" name="Rectangle 11"/>
          <p:cNvSpPr>
            <a:spLocks noChangeArrowheads="1"/>
          </p:cNvSpPr>
          <p:nvPr/>
        </p:nvSpPr>
        <p:spPr bwMode="auto">
          <a:xfrm>
            <a:off x="6421438" y="1455738"/>
            <a:ext cx="1573213" cy="53165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Rectangle 12"/>
          <p:cNvSpPr>
            <a:spLocks noChangeArrowheads="1"/>
          </p:cNvSpPr>
          <p:nvPr/>
        </p:nvSpPr>
        <p:spPr bwMode="auto">
          <a:xfrm>
            <a:off x="6421438" y="1455738"/>
            <a:ext cx="1573213" cy="5316537"/>
          </a:xfrm>
          <a:prstGeom prst="rect">
            <a:avLst/>
          </a:pr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Rectangle 13"/>
          <p:cNvSpPr>
            <a:spLocks noChangeArrowheads="1"/>
          </p:cNvSpPr>
          <p:nvPr/>
        </p:nvSpPr>
        <p:spPr bwMode="auto">
          <a:xfrm>
            <a:off x="6748862" y="3932727"/>
            <a:ext cx="92140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anose="020F0502020204030204" pitchFamily="34" charset="0"/>
              </a:rPr>
              <a:t>Transport</a:t>
            </a:r>
          </a:p>
          <a:p>
            <a:pPr marL="0" marR="0" lvl="0" indent="0" algn="ctr" defTabSz="914400" rtl="0" eaLnBrk="0" fontAlgn="base" latinLnBrk="0" hangingPunct="0">
              <a:lnSpc>
                <a:spcPct val="100000"/>
              </a:lnSpc>
              <a:spcBef>
                <a:spcPct val="0"/>
              </a:spcBef>
              <a:spcAft>
                <a:spcPct val="0"/>
              </a:spcAft>
              <a:buClrTx/>
              <a:buSzTx/>
              <a:buFontTx/>
              <a:buNone/>
              <a:tabLst/>
            </a:pPr>
            <a:r>
              <a:rPr lang="en-US" sz="1600" dirty="0" smtClean="0">
                <a:solidFill>
                  <a:srgbClr val="000000"/>
                </a:solidFill>
                <a:latin typeface="Calibri" panose="020F0502020204030204" pitchFamily="34" charset="0"/>
              </a:rPr>
              <a:t>(MBX Svr1)</a:t>
            </a:r>
            <a:endParaRPr kumimoji="0" lang="en-US" sz="2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21773387"/>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1 – Protocol flow with shadow</a:t>
            </a:r>
          </a:p>
        </p:txBody>
      </p:sp>
      <p:sp>
        <p:nvSpPr>
          <p:cNvPr id="5" name="Rectangle 5"/>
          <p:cNvSpPr>
            <a:spLocks noChangeArrowheads="1"/>
          </p:cNvSpPr>
          <p:nvPr/>
        </p:nvSpPr>
        <p:spPr bwMode="auto">
          <a:xfrm>
            <a:off x="1281113" y="1455738"/>
            <a:ext cx="1571625" cy="5316537"/>
          </a:xfrm>
          <a:prstGeom prst="round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Rectangle 6"/>
          <p:cNvSpPr>
            <a:spLocks noChangeArrowheads="1"/>
          </p:cNvSpPr>
          <p:nvPr/>
        </p:nvSpPr>
        <p:spPr bwMode="auto">
          <a:xfrm>
            <a:off x="1281113" y="1455738"/>
            <a:ext cx="1571625" cy="5316537"/>
          </a:xfrm>
          <a:prstGeom prst="rect">
            <a:avLst/>
          </a:pr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7"/>
          <p:cNvSpPr>
            <a:spLocks noChangeArrowheads="1"/>
          </p:cNvSpPr>
          <p:nvPr/>
        </p:nvSpPr>
        <p:spPr bwMode="auto">
          <a:xfrm>
            <a:off x="1728883" y="3988514"/>
            <a:ext cx="67608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anose="020F0502020204030204" pitchFamily="34" charset="0"/>
              </a:rPr>
              <a:t>Internet</a:t>
            </a:r>
            <a:endParaRPr kumimoji="0" lang="en-US" sz="2400" b="0" i="0" u="none" strike="noStrike" cap="none" normalizeH="0" baseline="0" dirty="0" smtClean="0">
              <a:ln>
                <a:noFill/>
              </a:ln>
              <a:solidFill>
                <a:schemeClr val="tx1"/>
              </a:solidFill>
              <a:effectLst/>
              <a:latin typeface="Arial" panose="020B0604020202020204" pitchFamily="34" charset="0"/>
            </a:endParaRPr>
          </a:p>
        </p:txBody>
      </p:sp>
      <p:sp>
        <p:nvSpPr>
          <p:cNvPr id="8" name="Rectangle 8"/>
          <p:cNvSpPr>
            <a:spLocks noChangeArrowheads="1"/>
          </p:cNvSpPr>
          <p:nvPr/>
        </p:nvSpPr>
        <p:spPr bwMode="auto">
          <a:xfrm>
            <a:off x="3851276" y="1455738"/>
            <a:ext cx="1573213" cy="53165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9"/>
          <p:cNvSpPr>
            <a:spLocks noChangeArrowheads="1"/>
          </p:cNvSpPr>
          <p:nvPr/>
        </p:nvSpPr>
        <p:spPr bwMode="auto">
          <a:xfrm>
            <a:off x="3851276" y="1455738"/>
            <a:ext cx="1573213" cy="5316537"/>
          </a:xfrm>
          <a:prstGeom prst="rect">
            <a:avLst/>
          </a:pr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10"/>
          <p:cNvSpPr>
            <a:spLocks noChangeArrowheads="1"/>
          </p:cNvSpPr>
          <p:nvPr/>
        </p:nvSpPr>
        <p:spPr bwMode="auto">
          <a:xfrm>
            <a:off x="4181023" y="3871006"/>
            <a:ext cx="80849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anose="020F0502020204030204" pitchFamily="34" charset="0"/>
              </a:rPr>
              <a:t>Frontend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anose="020F0502020204030204" pitchFamily="34" charset="0"/>
              </a:rPr>
              <a:t>Transport</a:t>
            </a:r>
            <a:endParaRPr kumimoji="0" lang="en-US" sz="24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11"/>
          <p:cNvSpPr>
            <a:spLocks noChangeArrowheads="1"/>
          </p:cNvSpPr>
          <p:nvPr/>
        </p:nvSpPr>
        <p:spPr bwMode="auto">
          <a:xfrm>
            <a:off x="6421438" y="1455738"/>
            <a:ext cx="1573213" cy="53165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12"/>
          <p:cNvSpPr>
            <a:spLocks noChangeArrowheads="1"/>
          </p:cNvSpPr>
          <p:nvPr/>
        </p:nvSpPr>
        <p:spPr bwMode="auto">
          <a:xfrm>
            <a:off x="6421438" y="1455738"/>
            <a:ext cx="1573213" cy="5316537"/>
          </a:xfrm>
          <a:prstGeom prst="rect">
            <a:avLst/>
          </a:pr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3"/>
          <p:cNvSpPr>
            <a:spLocks noChangeArrowheads="1"/>
          </p:cNvSpPr>
          <p:nvPr/>
        </p:nvSpPr>
        <p:spPr bwMode="auto">
          <a:xfrm>
            <a:off x="6892926" y="4014788"/>
            <a:ext cx="7973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anose="020F0502020204030204" pitchFamily="34" charset="0"/>
              </a:rPr>
              <a:t>Transport</a:t>
            </a:r>
            <a:endParaRPr kumimoji="0" lang="en-US" sz="2400" b="0" i="0" u="none" strike="noStrike" cap="none" normalizeH="0" baseline="0" dirty="0" smtClean="0">
              <a:ln>
                <a:noFill/>
              </a:ln>
              <a:solidFill>
                <a:schemeClr val="tx1"/>
              </a:solidFill>
              <a:effectLst/>
              <a:latin typeface="Arial" panose="020B0604020202020204" pitchFamily="34" charset="0"/>
            </a:endParaRPr>
          </a:p>
        </p:txBody>
      </p:sp>
      <p:sp>
        <p:nvSpPr>
          <p:cNvPr id="18" name="Line 17"/>
          <p:cNvSpPr>
            <a:spLocks noChangeShapeType="1"/>
          </p:cNvSpPr>
          <p:nvPr/>
        </p:nvSpPr>
        <p:spPr bwMode="auto">
          <a:xfrm>
            <a:off x="2852738" y="1500798"/>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p:nvSpPr>
        <p:spPr bwMode="auto">
          <a:xfrm>
            <a:off x="3709988" y="1451586"/>
            <a:ext cx="141288" cy="96837"/>
          </a:xfrm>
          <a:custGeom>
            <a:avLst/>
            <a:gdLst>
              <a:gd name="T0" fmla="*/ 0 w 89"/>
              <a:gd name="T1" fmla="*/ 0 h 61"/>
              <a:gd name="T2" fmla="*/ 89 w 89"/>
              <a:gd name="T3" fmla="*/ 31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1"/>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3233738" y="1434123"/>
            <a:ext cx="236538"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3238501" y="1435711"/>
            <a:ext cx="303213"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EHLO</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2" name="Line 21"/>
          <p:cNvSpPr>
            <a:spLocks noChangeShapeType="1"/>
          </p:cNvSpPr>
          <p:nvPr/>
        </p:nvSpPr>
        <p:spPr bwMode="auto">
          <a:xfrm>
            <a:off x="2982913" y="1684948"/>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p:cNvSpPr>
          <p:nvPr/>
        </p:nvSpPr>
        <p:spPr bwMode="auto">
          <a:xfrm>
            <a:off x="2852738" y="1637323"/>
            <a:ext cx="142875" cy="96837"/>
          </a:xfrm>
          <a:custGeom>
            <a:avLst/>
            <a:gdLst>
              <a:gd name="T0" fmla="*/ 90 w 90"/>
              <a:gd name="T1" fmla="*/ 61 h 61"/>
              <a:gd name="T2" fmla="*/ 0 w 90"/>
              <a:gd name="T3" fmla="*/ 30 h 61"/>
              <a:gd name="T4" fmla="*/ 90 w 90"/>
              <a:gd name="T5" fmla="*/ 0 h 61"/>
              <a:gd name="T6" fmla="*/ 90 w 90"/>
              <a:gd name="T7" fmla="*/ 61 h 61"/>
            </a:gdLst>
            <a:ahLst/>
            <a:cxnLst>
              <a:cxn ang="0">
                <a:pos x="T0" y="T1"/>
              </a:cxn>
              <a:cxn ang="0">
                <a:pos x="T2" y="T3"/>
              </a:cxn>
              <a:cxn ang="0">
                <a:pos x="T4" y="T5"/>
              </a:cxn>
              <a:cxn ang="0">
                <a:pos x="T6" y="T7"/>
              </a:cxn>
            </a:cxnLst>
            <a:rect l="0" t="0" r="r" b="b"/>
            <a:pathLst>
              <a:path w="90" h="61">
                <a:moveTo>
                  <a:pt x="90" y="61"/>
                </a:moveTo>
                <a:lnTo>
                  <a:pt x="0" y="30"/>
                </a:lnTo>
                <a:lnTo>
                  <a:pt x="90" y="0"/>
                </a:lnTo>
                <a:lnTo>
                  <a:pt x="90"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23"/>
          <p:cNvSpPr>
            <a:spLocks noChangeArrowheads="1"/>
          </p:cNvSpPr>
          <p:nvPr/>
        </p:nvSpPr>
        <p:spPr bwMode="auto">
          <a:xfrm>
            <a:off x="3195638" y="1619861"/>
            <a:ext cx="31432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24"/>
          <p:cNvSpPr>
            <a:spLocks noChangeArrowheads="1"/>
          </p:cNvSpPr>
          <p:nvPr/>
        </p:nvSpPr>
        <p:spPr bwMode="auto">
          <a:xfrm>
            <a:off x="3200401" y="1619861"/>
            <a:ext cx="25082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6" name="Rectangle 25"/>
          <p:cNvSpPr>
            <a:spLocks noChangeArrowheads="1"/>
          </p:cNvSpPr>
          <p:nvPr/>
        </p:nvSpPr>
        <p:spPr bwMode="auto">
          <a:xfrm>
            <a:off x="3387726" y="1619861"/>
            <a:ext cx="1920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7" name="Line 26"/>
          <p:cNvSpPr>
            <a:spLocks noChangeShapeType="1"/>
          </p:cNvSpPr>
          <p:nvPr/>
        </p:nvSpPr>
        <p:spPr bwMode="auto">
          <a:xfrm>
            <a:off x="2852738" y="1870686"/>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p:nvSpPr>
        <p:spPr bwMode="auto">
          <a:xfrm>
            <a:off x="3709988" y="1823061"/>
            <a:ext cx="141288" cy="96837"/>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28"/>
          <p:cNvSpPr>
            <a:spLocks noChangeArrowheads="1"/>
          </p:cNvSpPr>
          <p:nvPr/>
        </p:nvSpPr>
        <p:spPr bwMode="auto">
          <a:xfrm>
            <a:off x="3090863" y="1805598"/>
            <a:ext cx="522288"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3095626" y="1805598"/>
            <a:ext cx="5953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MAIL FROM</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1" name="Line 30"/>
          <p:cNvSpPr>
            <a:spLocks noChangeShapeType="1"/>
          </p:cNvSpPr>
          <p:nvPr/>
        </p:nvSpPr>
        <p:spPr bwMode="auto">
          <a:xfrm>
            <a:off x="2982913" y="2056423"/>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p:nvSpPr>
        <p:spPr bwMode="auto">
          <a:xfrm>
            <a:off x="2852738" y="2008798"/>
            <a:ext cx="142875" cy="96837"/>
          </a:xfrm>
          <a:custGeom>
            <a:avLst/>
            <a:gdLst>
              <a:gd name="T0" fmla="*/ 90 w 90"/>
              <a:gd name="T1" fmla="*/ 61 h 61"/>
              <a:gd name="T2" fmla="*/ 0 w 90"/>
              <a:gd name="T3" fmla="*/ 30 h 61"/>
              <a:gd name="T4" fmla="*/ 90 w 90"/>
              <a:gd name="T5" fmla="*/ 0 h 61"/>
              <a:gd name="T6" fmla="*/ 90 w 90"/>
              <a:gd name="T7" fmla="*/ 61 h 61"/>
            </a:gdLst>
            <a:ahLst/>
            <a:cxnLst>
              <a:cxn ang="0">
                <a:pos x="T0" y="T1"/>
              </a:cxn>
              <a:cxn ang="0">
                <a:pos x="T2" y="T3"/>
              </a:cxn>
              <a:cxn ang="0">
                <a:pos x="T4" y="T5"/>
              </a:cxn>
              <a:cxn ang="0">
                <a:pos x="T6" y="T7"/>
              </a:cxn>
            </a:cxnLst>
            <a:rect l="0" t="0" r="r" b="b"/>
            <a:pathLst>
              <a:path w="90" h="61">
                <a:moveTo>
                  <a:pt x="90" y="61"/>
                </a:moveTo>
                <a:lnTo>
                  <a:pt x="0" y="30"/>
                </a:lnTo>
                <a:lnTo>
                  <a:pt x="90" y="0"/>
                </a:lnTo>
                <a:lnTo>
                  <a:pt x="90"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Rectangle 32"/>
          <p:cNvSpPr>
            <a:spLocks noChangeArrowheads="1"/>
          </p:cNvSpPr>
          <p:nvPr/>
        </p:nvSpPr>
        <p:spPr bwMode="auto">
          <a:xfrm>
            <a:off x="3195638" y="1991336"/>
            <a:ext cx="31432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ectangle 33"/>
          <p:cNvSpPr>
            <a:spLocks noChangeArrowheads="1"/>
          </p:cNvSpPr>
          <p:nvPr/>
        </p:nvSpPr>
        <p:spPr bwMode="auto">
          <a:xfrm>
            <a:off x="3200401" y="1991336"/>
            <a:ext cx="25082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5" name="Rectangle 34"/>
          <p:cNvSpPr>
            <a:spLocks noChangeArrowheads="1"/>
          </p:cNvSpPr>
          <p:nvPr/>
        </p:nvSpPr>
        <p:spPr bwMode="auto">
          <a:xfrm>
            <a:off x="3387726" y="1991336"/>
            <a:ext cx="1920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6" name="Line 35"/>
          <p:cNvSpPr>
            <a:spLocks noChangeShapeType="1"/>
          </p:cNvSpPr>
          <p:nvPr/>
        </p:nvSpPr>
        <p:spPr bwMode="auto">
          <a:xfrm>
            <a:off x="2852738" y="2242161"/>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36"/>
          <p:cNvSpPr>
            <a:spLocks/>
          </p:cNvSpPr>
          <p:nvPr/>
        </p:nvSpPr>
        <p:spPr bwMode="auto">
          <a:xfrm>
            <a:off x="3709988" y="2194536"/>
            <a:ext cx="141288" cy="96837"/>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Rectangle 37"/>
          <p:cNvSpPr>
            <a:spLocks noChangeArrowheads="1"/>
          </p:cNvSpPr>
          <p:nvPr/>
        </p:nvSpPr>
        <p:spPr bwMode="auto">
          <a:xfrm>
            <a:off x="3167063" y="2177073"/>
            <a:ext cx="37147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38"/>
          <p:cNvSpPr>
            <a:spLocks noChangeArrowheads="1"/>
          </p:cNvSpPr>
          <p:nvPr/>
        </p:nvSpPr>
        <p:spPr bwMode="auto">
          <a:xfrm>
            <a:off x="3171826" y="2177073"/>
            <a:ext cx="4429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RCPT TO</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40" name="Line 39"/>
          <p:cNvSpPr>
            <a:spLocks noChangeShapeType="1"/>
          </p:cNvSpPr>
          <p:nvPr/>
        </p:nvSpPr>
        <p:spPr bwMode="auto">
          <a:xfrm>
            <a:off x="2982913" y="2427898"/>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40"/>
          <p:cNvSpPr>
            <a:spLocks/>
          </p:cNvSpPr>
          <p:nvPr/>
        </p:nvSpPr>
        <p:spPr bwMode="auto">
          <a:xfrm>
            <a:off x="2852738" y="2378686"/>
            <a:ext cx="142875" cy="98425"/>
          </a:xfrm>
          <a:custGeom>
            <a:avLst/>
            <a:gdLst>
              <a:gd name="T0" fmla="*/ 90 w 90"/>
              <a:gd name="T1" fmla="*/ 62 h 62"/>
              <a:gd name="T2" fmla="*/ 0 w 90"/>
              <a:gd name="T3" fmla="*/ 31 h 62"/>
              <a:gd name="T4" fmla="*/ 90 w 90"/>
              <a:gd name="T5" fmla="*/ 0 h 62"/>
              <a:gd name="T6" fmla="*/ 90 w 90"/>
              <a:gd name="T7" fmla="*/ 62 h 62"/>
            </a:gdLst>
            <a:ahLst/>
            <a:cxnLst>
              <a:cxn ang="0">
                <a:pos x="T0" y="T1"/>
              </a:cxn>
              <a:cxn ang="0">
                <a:pos x="T2" y="T3"/>
              </a:cxn>
              <a:cxn ang="0">
                <a:pos x="T4" y="T5"/>
              </a:cxn>
              <a:cxn ang="0">
                <a:pos x="T6" y="T7"/>
              </a:cxn>
            </a:cxnLst>
            <a:rect l="0" t="0" r="r" b="b"/>
            <a:pathLst>
              <a:path w="90" h="62">
                <a:moveTo>
                  <a:pt x="90" y="62"/>
                </a:moveTo>
                <a:lnTo>
                  <a:pt x="0" y="31"/>
                </a:lnTo>
                <a:lnTo>
                  <a:pt x="90" y="0"/>
                </a:lnTo>
                <a:lnTo>
                  <a:pt x="90"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41"/>
          <p:cNvSpPr>
            <a:spLocks noChangeArrowheads="1"/>
          </p:cNvSpPr>
          <p:nvPr/>
        </p:nvSpPr>
        <p:spPr bwMode="auto">
          <a:xfrm>
            <a:off x="3195638" y="2361223"/>
            <a:ext cx="314325" cy="133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42"/>
          <p:cNvSpPr>
            <a:spLocks noChangeArrowheads="1"/>
          </p:cNvSpPr>
          <p:nvPr/>
        </p:nvSpPr>
        <p:spPr bwMode="auto">
          <a:xfrm>
            <a:off x="3200401" y="2362811"/>
            <a:ext cx="25082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44" name="Rectangle 43"/>
          <p:cNvSpPr>
            <a:spLocks noChangeArrowheads="1"/>
          </p:cNvSpPr>
          <p:nvPr/>
        </p:nvSpPr>
        <p:spPr bwMode="auto">
          <a:xfrm>
            <a:off x="3387726" y="2362811"/>
            <a:ext cx="1920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45" name="Line 44"/>
          <p:cNvSpPr>
            <a:spLocks noChangeShapeType="1"/>
          </p:cNvSpPr>
          <p:nvPr/>
        </p:nvSpPr>
        <p:spPr bwMode="auto">
          <a:xfrm>
            <a:off x="2852738" y="2613636"/>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45"/>
          <p:cNvSpPr>
            <a:spLocks/>
          </p:cNvSpPr>
          <p:nvPr/>
        </p:nvSpPr>
        <p:spPr bwMode="auto">
          <a:xfrm>
            <a:off x="3709988" y="2564423"/>
            <a:ext cx="141288" cy="96837"/>
          </a:xfrm>
          <a:custGeom>
            <a:avLst/>
            <a:gdLst>
              <a:gd name="T0" fmla="*/ 0 w 89"/>
              <a:gd name="T1" fmla="*/ 0 h 61"/>
              <a:gd name="T2" fmla="*/ 89 w 89"/>
              <a:gd name="T3" fmla="*/ 31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1"/>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46"/>
          <p:cNvSpPr>
            <a:spLocks noChangeArrowheads="1"/>
          </p:cNvSpPr>
          <p:nvPr/>
        </p:nvSpPr>
        <p:spPr bwMode="auto">
          <a:xfrm>
            <a:off x="3230563" y="2546961"/>
            <a:ext cx="242888"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47"/>
          <p:cNvSpPr>
            <a:spLocks noChangeArrowheads="1"/>
          </p:cNvSpPr>
          <p:nvPr/>
        </p:nvSpPr>
        <p:spPr bwMode="auto">
          <a:xfrm>
            <a:off x="3235326" y="2548548"/>
            <a:ext cx="312738"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DATA</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49" name="Line 48"/>
          <p:cNvSpPr>
            <a:spLocks noChangeShapeType="1"/>
          </p:cNvSpPr>
          <p:nvPr/>
        </p:nvSpPr>
        <p:spPr bwMode="auto">
          <a:xfrm>
            <a:off x="5554663" y="2601031"/>
            <a:ext cx="738188"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49"/>
          <p:cNvSpPr>
            <a:spLocks/>
          </p:cNvSpPr>
          <p:nvPr/>
        </p:nvSpPr>
        <p:spPr bwMode="auto">
          <a:xfrm>
            <a:off x="5424488" y="2553406"/>
            <a:ext cx="141288" cy="96837"/>
          </a:xfrm>
          <a:custGeom>
            <a:avLst/>
            <a:gdLst>
              <a:gd name="T0" fmla="*/ 89 w 89"/>
              <a:gd name="T1" fmla="*/ 61 h 61"/>
              <a:gd name="T2" fmla="*/ 0 w 89"/>
              <a:gd name="T3" fmla="*/ 30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0"/>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50"/>
          <p:cNvSpPr>
            <a:spLocks/>
          </p:cNvSpPr>
          <p:nvPr/>
        </p:nvSpPr>
        <p:spPr bwMode="auto">
          <a:xfrm>
            <a:off x="6280151" y="2553406"/>
            <a:ext cx="141288" cy="96837"/>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Rectangle 51"/>
          <p:cNvSpPr>
            <a:spLocks noChangeArrowheads="1"/>
          </p:cNvSpPr>
          <p:nvPr/>
        </p:nvSpPr>
        <p:spPr bwMode="auto">
          <a:xfrm>
            <a:off x="5641976" y="2535943"/>
            <a:ext cx="56197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Rectangle 52"/>
          <p:cNvSpPr>
            <a:spLocks noChangeArrowheads="1"/>
          </p:cNvSpPr>
          <p:nvPr/>
        </p:nvSpPr>
        <p:spPr bwMode="auto">
          <a:xfrm>
            <a:off x="5646738" y="2539118"/>
            <a:ext cx="90488"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54" name="Rectangle 53"/>
          <p:cNvSpPr>
            <a:spLocks noChangeArrowheads="1"/>
          </p:cNvSpPr>
          <p:nvPr/>
        </p:nvSpPr>
        <p:spPr bwMode="auto">
          <a:xfrm>
            <a:off x="5680076" y="2539118"/>
            <a:ext cx="574675"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TLS Session</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55" name="Rectangle 54"/>
          <p:cNvSpPr>
            <a:spLocks noChangeArrowheads="1"/>
          </p:cNvSpPr>
          <p:nvPr/>
        </p:nvSpPr>
        <p:spPr bwMode="auto">
          <a:xfrm>
            <a:off x="6176963" y="2539118"/>
            <a:ext cx="90488"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56" name="Line 55"/>
          <p:cNvSpPr>
            <a:spLocks noChangeShapeType="1"/>
          </p:cNvSpPr>
          <p:nvPr/>
        </p:nvSpPr>
        <p:spPr bwMode="auto">
          <a:xfrm>
            <a:off x="5424488" y="2765504"/>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56"/>
          <p:cNvSpPr>
            <a:spLocks/>
          </p:cNvSpPr>
          <p:nvPr/>
        </p:nvSpPr>
        <p:spPr bwMode="auto">
          <a:xfrm>
            <a:off x="6280151" y="2717879"/>
            <a:ext cx="141288" cy="96837"/>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57"/>
          <p:cNvSpPr>
            <a:spLocks noChangeArrowheads="1"/>
          </p:cNvSpPr>
          <p:nvPr/>
        </p:nvSpPr>
        <p:spPr bwMode="auto">
          <a:xfrm>
            <a:off x="5805488" y="2700417"/>
            <a:ext cx="236538"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58"/>
          <p:cNvSpPr>
            <a:spLocks noChangeArrowheads="1"/>
          </p:cNvSpPr>
          <p:nvPr/>
        </p:nvSpPr>
        <p:spPr bwMode="auto">
          <a:xfrm>
            <a:off x="5810251" y="2700417"/>
            <a:ext cx="30162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EHLO</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60" name="Line 59"/>
          <p:cNvSpPr>
            <a:spLocks noChangeShapeType="1"/>
          </p:cNvSpPr>
          <p:nvPr/>
        </p:nvSpPr>
        <p:spPr bwMode="auto">
          <a:xfrm flipV="1">
            <a:off x="5432425" y="3272920"/>
            <a:ext cx="847726" cy="792"/>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60"/>
          <p:cNvSpPr>
            <a:spLocks/>
          </p:cNvSpPr>
          <p:nvPr/>
        </p:nvSpPr>
        <p:spPr bwMode="auto">
          <a:xfrm>
            <a:off x="6280151" y="3222121"/>
            <a:ext cx="141288" cy="96837"/>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61"/>
          <p:cNvSpPr>
            <a:spLocks noChangeArrowheads="1"/>
          </p:cNvSpPr>
          <p:nvPr/>
        </p:nvSpPr>
        <p:spPr bwMode="auto">
          <a:xfrm>
            <a:off x="5613401" y="3204658"/>
            <a:ext cx="620713"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62"/>
          <p:cNvSpPr>
            <a:spLocks noChangeArrowheads="1"/>
          </p:cNvSpPr>
          <p:nvPr/>
        </p:nvSpPr>
        <p:spPr bwMode="auto">
          <a:xfrm>
            <a:off x="5558906" y="3197422"/>
            <a:ext cx="69532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FF0000"/>
                </a:solidFill>
                <a:effectLst/>
                <a:latin typeface="Calibri" panose="020F0502020204030204" pitchFamily="34" charset="0"/>
              </a:rPr>
              <a:t>XPROXYFROM</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64" name="Line 63"/>
          <p:cNvSpPr>
            <a:spLocks noChangeShapeType="1"/>
          </p:cNvSpPr>
          <p:nvPr/>
        </p:nvSpPr>
        <p:spPr bwMode="auto">
          <a:xfrm>
            <a:off x="5424488" y="3587276"/>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64"/>
          <p:cNvSpPr>
            <a:spLocks/>
          </p:cNvSpPr>
          <p:nvPr/>
        </p:nvSpPr>
        <p:spPr bwMode="auto">
          <a:xfrm>
            <a:off x="6280151" y="3539651"/>
            <a:ext cx="141288" cy="96837"/>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65"/>
          <p:cNvSpPr>
            <a:spLocks noChangeArrowheads="1"/>
          </p:cNvSpPr>
          <p:nvPr/>
        </p:nvSpPr>
        <p:spPr bwMode="auto">
          <a:xfrm>
            <a:off x="5662613" y="3522189"/>
            <a:ext cx="520700"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66"/>
          <p:cNvSpPr>
            <a:spLocks noChangeArrowheads="1"/>
          </p:cNvSpPr>
          <p:nvPr/>
        </p:nvSpPr>
        <p:spPr bwMode="auto">
          <a:xfrm>
            <a:off x="5667376" y="3525364"/>
            <a:ext cx="595313"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MAIL FROM</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68" name="Line 67"/>
          <p:cNvSpPr>
            <a:spLocks noChangeShapeType="1"/>
          </p:cNvSpPr>
          <p:nvPr/>
        </p:nvSpPr>
        <p:spPr bwMode="auto">
          <a:xfrm>
            <a:off x="5554663" y="3773014"/>
            <a:ext cx="866775"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Freeform 68"/>
          <p:cNvSpPr>
            <a:spLocks/>
          </p:cNvSpPr>
          <p:nvPr/>
        </p:nvSpPr>
        <p:spPr bwMode="auto">
          <a:xfrm>
            <a:off x="5424488" y="3725389"/>
            <a:ext cx="141288" cy="96837"/>
          </a:xfrm>
          <a:custGeom>
            <a:avLst/>
            <a:gdLst>
              <a:gd name="T0" fmla="*/ 89 w 89"/>
              <a:gd name="T1" fmla="*/ 61 h 61"/>
              <a:gd name="T2" fmla="*/ 0 w 89"/>
              <a:gd name="T3" fmla="*/ 30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0"/>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69"/>
          <p:cNvSpPr>
            <a:spLocks noChangeArrowheads="1"/>
          </p:cNvSpPr>
          <p:nvPr/>
        </p:nvSpPr>
        <p:spPr bwMode="auto">
          <a:xfrm>
            <a:off x="5765801" y="3707926"/>
            <a:ext cx="31432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Rectangle 70"/>
          <p:cNvSpPr>
            <a:spLocks noChangeArrowheads="1"/>
          </p:cNvSpPr>
          <p:nvPr/>
        </p:nvSpPr>
        <p:spPr bwMode="auto">
          <a:xfrm>
            <a:off x="5770563" y="3707926"/>
            <a:ext cx="2524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72" name="Rectangle 71"/>
          <p:cNvSpPr>
            <a:spLocks noChangeArrowheads="1"/>
          </p:cNvSpPr>
          <p:nvPr/>
        </p:nvSpPr>
        <p:spPr bwMode="auto">
          <a:xfrm>
            <a:off x="5957888" y="3707926"/>
            <a:ext cx="1920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73" name="Line 72"/>
          <p:cNvSpPr>
            <a:spLocks noChangeShapeType="1"/>
          </p:cNvSpPr>
          <p:nvPr/>
        </p:nvSpPr>
        <p:spPr bwMode="auto">
          <a:xfrm>
            <a:off x="5424488" y="3958751"/>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Freeform 73"/>
          <p:cNvSpPr>
            <a:spLocks/>
          </p:cNvSpPr>
          <p:nvPr/>
        </p:nvSpPr>
        <p:spPr bwMode="auto">
          <a:xfrm>
            <a:off x="6280151" y="3911126"/>
            <a:ext cx="141288" cy="96837"/>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Rectangle 74"/>
          <p:cNvSpPr>
            <a:spLocks noChangeArrowheads="1"/>
          </p:cNvSpPr>
          <p:nvPr/>
        </p:nvSpPr>
        <p:spPr bwMode="auto">
          <a:xfrm>
            <a:off x="5737226" y="3893664"/>
            <a:ext cx="37147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Rectangle 75"/>
          <p:cNvSpPr>
            <a:spLocks noChangeArrowheads="1"/>
          </p:cNvSpPr>
          <p:nvPr/>
        </p:nvSpPr>
        <p:spPr bwMode="auto">
          <a:xfrm>
            <a:off x="5741988" y="3893664"/>
            <a:ext cx="4445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RCPT TO</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77" name="Line 76"/>
          <p:cNvSpPr>
            <a:spLocks noChangeShapeType="1"/>
          </p:cNvSpPr>
          <p:nvPr/>
        </p:nvSpPr>
        <p:spPr bwMode="auto">
          <a:xfrm>
            <a:off x="5554663" y="4144489"/>
            <a:ext cx="866775"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77"/>
          <p:cNvSpPr>
            <a:spLocks/>
          </p:cNvSpPr>
          <p:nvPr/>
        </p:nvSpPr>
        <p:spPr bwMode="auto">
          <a:xfrm>
            <a:off x="5424488" y="4096864"/>
            <a:ext cx="141288" cy="96837"/>
          </a:xfrm>
          <a:custGeom>
            <a:avLst/>
            <a:gdLst>
              <a:gd name="T0" fmla="*/ 89 w 89"/>
              <a:gd name="T1" fmla="*/ 61 h 61"/>
              <a:gd name="T2" fmla="*/ 0 w 89"/>
              <a:gd name="T3" fmla="*/ 30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0"/>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78"/>
          <p:cNvSpPr>
            <a:spLocks noChangeArrowheads="1"/>
          </p:cNvSpPr>
          <p:nvPr/>
        </p:nvSpPr>
        <p:spPr bwMode="auto">
          <a:xfrm>
            <a:off x="5765801" y="4079401"/>
            <a:ext cx="31432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79"/>
          <p:cNvSpPr>
            <a:spLocks noChangeArrowheads="1"/>
          </p:cNvSpPr>
          <p:nvPr/>
        </p:nvSpPr>
        <p:spPr bwMode="auto">
          <a:xfrm>
            <a:off x="5770563" y="4079401"/>
            <a:ext cx="2524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81" name="Rectangle 80"/>
          <p:cNvSpPr>
            <a:spLocks noChangeArrowheads="1"/>
          </p:cNvSpPr>
          <p:nvPr/>
        </p:nvSpPr>
        <p:spPr bwMode="auto">
          <a:xfrm>
            <a:off x="5957888" y="4079401"/>
            <a:ext cx="1920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82" name="Line 81"/>
          <p:cNvSpPr>
            <a:spLocks noChangeShapeType="1"/>
          </p:cNvSpPr>
          <p:nvPr/>
        </p:nvSpPr>
        <p:spPr bwMode="auto">
          <a:xfrm>
            <a:off x="5424488" y="4330226"/>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82"/>
          <p:cNvSpPr>
            <a:spLocks/>
          </p:cNvSpPr>
          <p:nvPr/>
        </p:nvSpPr>
        <p:spPr bwMode="auto">
          <a:xfrm>
            <a:off x="6280151" y="4281014"/>
            <a:ext cx="141288" cy="98425"/>
          </a:xfrm>
          <a:custGeom>
            <a:avLst/>
            <a:gdLst>
              <a:gd name="T0" fmla="*/ 0 w 89"/>
              <a:gd name="T1" fmla="*/ 0 h 62"/>
              <a:gd name="T2" fmla="*/ 89 w 89"/>
              <a:gd name="T3" fmla="*/ 31 h 62"/>
              <a:gd name="T4" fmla="*/ 0 w 89"/>
              <a:gd name="T5" fmla="*/ 62 h 62"/>
              <a:gd name="T6" fmla="*/ 0 w 89"/>
              <a:gd name="T7" fmla="*/ 0 h 62"/>
            </a:gdLst>
            <a:ahLst/>
            <a:cxnLst>
              <a:cxn ang="0">
                <a:pos x="T0" y="T1"/>
              </a:cxn>
              <a:cxn ang="0">
                <a:pos x="T2" y="T3"/>
              </a:cxn>
              <a:cxn ang="0">
                <a:pos x="T4" y="T5"/>
              </a:cxn>
              <a:cxn ang="0">
                <a:pos x="T6" y="T7"/>
              </a:cxn>
            </a:cxnLst>
            <a:rect l="0" t="0" r="r" b="b"/>
            <a:pathLst>
              <a:path w="89" h="62">
                <a:moveTo>
                  <a:pt x="0" y="0"/>
                </a:moveTo>
                <a:lnTo>
                  <a:pt x="89" y="31"/>
                </a:lnTo>
                <a:lnTo>
                  <a:pt x="0" y="6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83"/>
          <p:cNvSpPr>
            <a:spLocks noChangeArrowheads="1"/>
          </p:cNvSpPr>
          <p:nvPr/>
        </p:nvSpPr>
        <p:spPr bwMode="auto">
          <a:xfrm>
            <a:off x="5802313" y="4263551"/>
            <a:ext cx="242888" cy="133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Rectangle 84"/>
          <p:cNvSpPr>
            <a:spLocks noChangeArrowheads="1"/>
          </p:cNvSpPr>
          <p:nvPr/>
        </p:nvSpPr>
        <p:spPr bwMode="auto">
          <a:xfrm>
            <a:off x="5807076" y="4265139"/>
            <a:ext cx="31115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DATA</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92" name="Freeform 91"/>
          <p:cNvSpPr>
            <a:spLocks/>
          </p:cNvSpPr>
          <p:nvPr/>
        </p:nvSpPr>
        <p:spPr bwMode="auto">
          <a:xfrm>
            <a:off x="5432425" y="3061634"/>
            <a:ext cx="63333" cy="70596"/>
          </a:xfrm>
          <a:custGeom>
            <a:avLst/>
            <a:gdLst>
              <a:gd name="T0" fmla="*/ 89 w 89"/>
              <a:gd name="T1" fmla="*/ 61 h 61"/>
              <a:gd name="T2" fmla="*/ 0 w 89"/>
              <a:gd name="T3" fmla="*/ 30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0"/>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92"/>
          <p:cNvSpPr>
            <a:spLocks/>
          </p:cNvSpPr>
          <p:nvPr/>
        </p:nvSpPr>
        <p:spPr bwMode="auto">
          <a:xfrm>
            <a:off x="6343227" y="3055231"/>
            <a:ext cx="84740" cy="87012"/>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Rectangle 93"/>
          <p:cNvSpPr>
            <a:spLocks noChangeArrowheads="1"/>
          </p:cNvSpPr>
          <p:nvPr/>
        </p:nvSpPr>
        <p:spPr bwMode="auto">
          <a:xfrm>
            <a:off x="5496252" y="3022637"/>
            <a:ext cx="85760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sz="900" dirty="0">
                <a:solidFill>
                  <a:srgbClr val="000000"/>
                </a:solidFill>
                <a:latin typeface="Calibri" panose="020F0502020204030204" pitchFamily="34" charset="0"/>
              </a:rPr>
              <a:t>(</a:t>
            </a:r>
            <a:r>
              <a:rPr lang="en-US" sz="900" dirty="0" smtClean="0">
                <a:solidFill>
                  <a:srgbClr val="000000"/>
                </a:solidFill>
                <a:latin typeface="Calibri" panose="020F0502020204030204" pitchFamily="34" charset="0"/>
              </a:rPr>
              <a:t>EXCHANGEAUTH)</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96" name="Line 67"/>
          <p:cNvSpPr>
            <a:spLocks noChangeShapeType="1"/>
          </p:cNvSpPr>
          <p:nvPr/>
        </p:nvSpPr>
        <p:spPr bwMode="auto">
          <a:xfrm>
            <a:off x="5554663" y="2927459"/>
            <a:ext cx="866775"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Freeform 96"/>
          <p:cNvSpPr>
            <a:spLocks/>
          </p:cNvSpPr>
          <p:nvPr/>
        </p:nvSpPr>
        <p:spPr bwMode="auto">
          <a:xfrm>
            <a:off x="5424488" y="2879834"/>
            <a:ext cx="141288" cy="96837"/>
          </a:xfrm>
          <a:custGeom>
            <a:avLst/>
            <a:gdLst>
              <a:gd name="T0" fmla="*/ 89 w 89"/>
              <a:gd name="T1" fmla="*/ 61 h 61"/>
              <a:gd name="T2" fmla="*/ 0 w 89"/>
              <a:gd name="T3" fmla="*/ 30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0"/>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Rectangle 97"/>
          <p:cNvSpPr>
            <a:spLocks noChangeArrowheads="1"/>
          </p:cNvSpPr>
          <p:nvPr/>
        </p:nvSpPr>
        <p:spPr bwMode="auto">
          <a:xfrm>
            <a:off x="5765801" y="2862371"/>
            <a:ext cx="31432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Rectangle 98"/>
          <p:cNvSpPr>
            <a:spLocks noChangeArrowheads="1"/>
          </p:cNvSpPr>
          <p:nvPr/>
        </p:nvSpPr>
        <p:spPr bwMode="auto">
          <a:xfrm>
            <a:off x="5770563" y="2862371"/>
            <a:ext cx="2524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00" name="Rectangle 99"/>
          <p:cNvSpPr>
            <a:spLocks noChangeArrowheads="1"/>
          </p:cNvSpPr>
          <p:nvPr/>
        </p:nvSpPr>
        <p:spPr bwMode="auto">
          <a:xfrm>
            <a:off x="5957888" y="2862371"/>
            <a:ext cx="1920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06" name="Line 67"/>
          <p:cNvSpPr>
            <a:spLocks noChangeShapeType="1"/>
          </p:cNvSpPr>
          <p:nvPr/>
        </p:nvSpPr>
        <p:spPr bwMode="auto">
          <a:xfrm>
            <a:off x="5554663" y="3416828"/>
            <a:ext cx="866775"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Freeform 106"/>
          <p:cNvSpPr>
            <a:spLocks/>
          </p:cNvSpPr>
          <p:nvPr/>
        </p:nvSpPr>
        <p:spPr bwMode="auto">
          <a:xfrm>
            <a:off x="5424488" y="3369203"/>
            <a:ext cx="141288" cy="96837"/>
          </a:xfrm>
          <a:custGeom>
            <a:avLst/>
            <a:gdLst>
              <a:gd name="T0" fmla="*/ 89 w 89"/>
              <a:gd name="T1" fmla="*/ 61 h 61"/>
              <a:gd name="T2" fmla="*/ 0 w 89"/>
              <a:gd name="T3" fmla="*/ 30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0"/>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Rectangle 107"/>
          <p:cNvSpPr>
            <a:spLocks noChangeArrowheads="1"/>
          </p:cNvSpPr>
          <p:nvPr/>
        </p:nvSpPr>
        <p:spPr bwMode="auto">
          <a:xfrm>
            <a:off x="5765801" y="3351740"/>
            <a:ext cx="31432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Rectangle 108"/>
          <p:cNvSpPr>
            <a:spLocks noChangeArrowheads="1"/>
          </p:cNvSpPr>
          <p:nvPr/>
        </p:nvSpPr>
        <p:spPr bwMode="auto">
          <a:xfrm>
            <a:off x="5770563" y="3351740"/>
            <a:ext cx="2244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alibri" panose="020F0502020204030204" pitchFamily="34" charset="0"/>
              </a:rPr>
              <a:t>250  </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110" name="Rectangle 109"/>
          <p:cNvSpPr>
            <a:spLocks noChangeArrowheads="1"/>
          </p:cNvSpPr>
          <p:nvPr/>
        </p:nvSpPr>
        <p:spPr bwMode="auto">
          <a:xfrm>
            <a:off x="5957888" y="3351740"/>
            <a:ext cx="1920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19" name="Line 63"/>
          <p:cNvSpPr>
            <a:spLocks noChangeShapeType="1"/>
          </p:cNvSpPr>
          <p:nvPr/>
        </p:nvSpPr>
        <p:spPr bwMode="auto">
          <a:xfrm>
            <a:off x="8007115" y="5038818"/>
            <a:ext cx="121874" cy="882"/>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Rectangle 11"/>
          <p:cNvSpPr>
            <a:spLocks noChangeArrowheads="1"/>
          </p:cNvSpPr>
          <p:nvPr/>
        </p:nvSpPr>
        <p:spPr bwMode="auto">
          <a:xfrm>
            <a:off x="6421438" y="1455738"/>
            <a:ext cx="1573213" cy="53165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Rectangle 12"/>
          <p:cNvSpPr>
            <a:spLocks noChangeArrowheads="1"/>
          </p:cNvSpPr>
          <p:nvPr/>
        </p:nvSpPr>
        <p:spPr bwMode="auto">
          <a:xfrm>
            <a:off x="6421438" y="1455738"/>
            <a:ext cx="1573213" cy="5316537"/>
          </a:xfrm>
          <a:prstGeom prst="rect">
            <a:avLst/>
          </a:pr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Rectangle 13"/>
          <p:cNvSpPr>
            <a:spLocks noChangeArrowheads="1"/>
          </p:cNvSpPr>
          <p:nvPr/>
        </p:nvSpPr>
        <p:spPr bwMode="auto">
          <a:xfrm>
            <a:off x="6748862" y="3932727"/>
            <a:ext cx="92140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anose="020F0502020204030204" pitchFamily="34" charset="0"/>
              </a:rPr>
              <a:t>Transport</a:t>
            </a:r>
          </a:p>
          <a:p>
            <a:pPr marL="0" marR="0" lvl="0" indent="0" algn="ctr" defTabSz="914400" rtl="0" eaLnBrk="0" fontAlgn="base" latinLnBrk="0" hangingPunct="0">
              <a:lnSpc>
                <a:spcPct val="100000"/>
              </a:lnSpc>
              <a:spcBef>
                <a:spcPct val="0"/>
              </a:spcBef>
              <a:spcAft>
                <a:spcPct val="0"/>
              </a:spcAft>
              <a:buClrTx/>
              <a:buSzTx/>
              <a:buFontTx/>
              <a:buNone/>
              <a:tabLst/>
            </a:pPr>
            <a:r>
              <a:rPr lang="en-US" sz="1600" dirty="0" smtClean="0">
                <a:solidFill>
                  <a:srgbClr val="000000"/>
                </a:solidFill>
                <a:latin typeface="Calibri" panose="020F0502020204030204" pitchFamily="34" charset="0"/>
              </a:rPr>
              <a:t>(MBX Svr1)</a:t>
            </a:r>
            <a:endParaRPr kumimoji="0" lang="en-US" sz="2400" b="0" i="0" u="none" strike="noStrike" cap="none" normalizeH="0" baseline="0" dirty="0" smtClean="0">
              <a:ln>
                <a:noFill/>
              </a:ln>
              <a:solidFill>
                <a:schemeClr val="tx1"/>
              </a:solidFill>
              <a:effectLst/>
              <a:latin typeface="Arial" panose="020B0604020202020204" pitchFamily="34" charset="0"/>
            </a:endParaRPr>
          </a:p>
        </p:txBody>
      </p:sp>
      <p:sp>
        <p:nvSpPr>
          <p:cNvPr id="123" name="Rectangle 11"/>
          <p:cNvSpPr>
            <a:spLocks noChangeArrowheads="1"/>
          </p:cNvSpPr>
          <p:nvPr/>
        </p:nvSpPr>
        <p:spPr bwMode="auto">
          <a:xfrm>
            <a:off x="9293105" y="1439863"/>
            <a:ext cx="1573213" cy="53165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Rectangle 12"/>
          <p:cNvSpPr>
            <a:spLocks noChangeArrowheads="1"/>
          </p:cNvSpPr>
          <p:nvPr/>
        </p:nvSpPr>
        <p:spPr bwMode="auto">
          <a:xfrm>
            <a:off x="9293105" y="1439863"/>
            <a:ext cx="1573213" cy="5316537"/>
          </a:xfrm>
          <a:prstGeom prst="rect">
            <a:avLst/>
          </a:pr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Rectangle 13"/>
          <p:cNvSpPr>
            <a:spLocks noChangeArrowheads="1"/>
          </p:cNvSpPr>
          <p:nvPr/>
        </p:nvSpPr>
        <p:spPr bwMode="auto">
          <a:xfrm>
            <a:off x="9643975" y="3905129"/>
            <a:ext cx="92140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anose="020F0502020204030204" pitchFamily="34" charset="0"/>
              </a:rPr>
              <a:t>Transport</a:t>
            </a:r>
          </a:p>
          <a:p>
            <a:pPr marL="0" marR="0" lvl="0" indent="0" algn="ctr" defTabSz="914400" rtl="0" eaLnBrk="0" fontAlgn="base" latinLnBrk="0" hangingPunct="0">
              <a:lnSpc>
                <a:spcPct val="100000"/>
              </a:lnSpc>
              <a:spcBef>
                <a:spcPct val="0"/>
              </a:spcBef>
              <a:spcAft>
                <a:spcPct val="0"/>
              </a:spcAft>
              <a:buClrTx/>
              <a:buSzTx/>
              <a:buFontTx/>
              <a:buNone/>
              <a:tabLst/>
            </a:pPr>
            <a:r>
              <a:rPr lang="en-US" sz="1600" dirty="0" smtClean="0">
                <a:solidFill>
                  <a:srgbClr val="000000"/>
                </a:solidFill>
                <a:latin typeface="Calibri" panose="020F0502020204030204" pitchFamily="34" charset="0"/>
              </a:rPr>
              <a:t>(MBX Svr2)</a:t>
            </a:r>
            <a:endParaRPr kumimoji="0" lang="en-US" sz="2400" b="0" i="0" u="none" strike="noStrike" cap="none" normalizeH="0" baseline="0" dirty="0" smtClean="0">
              <a:ln>
                <a:noFill/>
              </a:ln>
              <a:solidFill>
                <a:schemeClr val="tx1"/>
              </a:solidFill>
              <a:effectLst/>
              <a:latin typeface="Arial" panose="020B0604020202020204" pitchFamily="34" charset="0"/>
            </a:endParaRPr>
          </a:p>
        </p:txBody>
      </p:sp>
      <p:sp>
        <p:nvSpPr>
          <p:cNvPr id="126" name="Line 48"/>
          <p:cNvSpPr>
            <a:spLocks noChangeShapeType="1"/>
          </p:cNvSpPr>
          <p:nvPr/>
        </p:nvSpPr>
        <p:spPr bwMode="auto">
          <a:xfrm flipV="1">
            <a:off x="8148040" y="4407367"/>
            <a:ext cx="1028695" cy="5148"/>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Freeform 126"/>
          <p:cNvSpPr>
            <a:spLocks/>
          </p:cNvSpPr>
          <p:nvPr/>
        </p:nvSpPr>
        <p:spPr bwMode="auto">
          <a:xfrm>
            <a:off x="8017866" y="4364891"/>
            <a:ext cx="141288" cy="96837"/>
          </a:xfrm>
          <a:custGeom>
            <a:avLst/>
            <a:gdLst>
              <a:gd name="T0" fmla="*/ 89 w 89"/>
              <a:gd name="T1" fmla="*/ 61 h 61"/>
              <a:gd name="T2" fmla="*/ 0 w 89"/>
              <a:gd name="T3" fmla="*/ 30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0"/>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27"/>
          <p:cNvSpPr>
            <a:spLocks/>
          </p:cNvSpPr>
          <p:nvPr/>
        </p:nvSpPr>
        <p:spPr bwMode="auto">
          <a:xfrm>
            <a:off x="9148981" y="4359029"/>
            <a:ext cx="141288" cy="96837"/>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Rectangle 128"/>
          <p:cNvSpPr>
            <a:spLocks noChangeArrowheads="1"/>
          </p:cNvSpPr>
          <p:nvPr/>
        </p:nvSpPr>
        <p:spPr bwMode="auto">
          <a:xfrm>
            <a:off x="8235354" y="4347428"/>
            <a:ext cx="56197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Rectangle 129"/>
          <p:cNvSpPr>
            <a:spLocks noChangeArrowheads="1"/>
          </p:cNvSpPr>
          <p:nvPr/>
        </p:nvSpPr>
        <p:spPr bwMode="auto">
          <a:xfrm>
            <a:off x="8240116" y="4350603"/>
            <a:ext cx="90488"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31" name="Rectangle 130"/>
          <p:cNvSpPr>
            <a:spLocks noChangeArrowheads="1"/>
          </p:cNvSpPr>
          <p:nvPr/>
        </p:nvSpPr>
        <p:spPr bwMode="auto">
          <a:xfrm>
            <a:off x="8273454" y="4350603"/>
            <a:ext cx="574675"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TLS Session</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32" name="Rectangle 131"/>
          <p:cNvSpPr>
            <a:spLocks noChangeArrowheads="1"/>
          </p:cNvSpPr>
          <p:nvPr/>
        </p:nvSpPr>
        <p:spPr bwMode="auto">
          <a:xfrm>
            <a:off x="8770340" y="4350603"/>
            <a:ext cx="32127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33" name="Line 55"/>
          <p:cNvSpPr>
            <a:spLocks noChangeShapeType="1"/>
          </p:cNvSpPr>
          <p:nvPr/>
        </p:nvSpPr>
        <p:spPr bwMode="auto">
          <a:xfrm flipV="1">
            <a:off x="8017866" y="4585793"/>
            <a:ext cx="1131115" cy="1246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 name="Freeform 133"/>
          <p:cNvSpPr>
            <a:spLocks/>
          </p:cNvSpPr>
          <p:nvPr/>
        </p:nvSpPr>
        <p:spPr bwMode="auto">
          <a:xfrm>
            <a:off x="9148981" y="4550628"/>
            <a:ext cx="141288" cy="96837"/>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Rectangle 134"/>
          <p:cNvSpPr>
            <a:spLocks noChangeArrowheads="1"/>
          </p:cNvSpPr>
          <p:nvPr/>
        </p:nvSpPr>
        <p:spPr bwMode="auto">
          <a:xfrm>
            <a:off x="8398866" y="4533166"/>
            <a:ext cx="236538"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Rectangle 135"/>
          <p:cNvSpPr>
            <a:spLocks noChangeArrowheads="1"/>
          </p:cNvSpPr>
          <p:nvPr/>
        </p:nvSpPr>
        <p:spPr bwMode="auto">
          <a:xfrm>
            <a:off x="8403629" y="4533166"/>
            <a:ext cx="30162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EHLO</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37" name="Freeform 136"/>
          <p:cNvSpPr>
            <a:spLocks/>
          </p:cNvSpPr>
          <p:nvPr/>
        </p:nvSpPr>
        <p:spPr bwMode="auto">
          <a:xfrm>
            <a:off x="9160092" y="4982549"/>
            <a:ext cx="141288" cy="96837"/>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Rectangle 137"/>
          <p:cNvSpPr>
            <a:spLocks noChangeArrowheads="1"/>
          </p:cNvSpPr>
          <p:nvPr/>
        </p:nvSpPr>
        <p:spPr bwMode="auto">
          <a:xfrm>
            <a:off x="8206779" y="4965086"/>
            <a:ext cx="620713"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Line 63"/>
          <p:cNvSpPr>
            <a:spLocks noChangeShapeType="1"/>
          </p:cNvSpPr>
          <p:nvPr/>
        </p:nvSpPr>
        <p:spPr bwMode="auto">
          <a:xfrm flipV="1">
            <a:off x="8017866" y="5214711"/>
            <a:ext cx="1131115" cy="10725"/>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 name="Freeform 139"/>
          <p:cNvSpPr>
            <a:spLocks/>
          </p:cNvSpPr>
          <p:nvPr/>
        </p:nvSpPr>
        <p:spPr bwMode="auto">
          <a:xfrm>
            <a:off x="9158500" y="5177811"/>
            <a:ext cx="141288" cy="96837"/>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Rectangle 140"/>
          <p:cNvSpPr>
            <a:spLocks noChangeArrowheads="1"/>
          </p:cNvSpPr>
          <p:nvPr/>
        </p:nvSpPr>
        <p:spPr bwMode="auto">
          <a:xfrm>
            <a:off x="8255991" y="5160349"/>
            <a:ext cx="520700"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Rectangle 141"/>
          <p:cNvSpPr>
            <a:spLocks noChangeArrowheads="1"/>
          </p:cNvSpPr>
          <p:nvPr/>
        </p:nvSpPr>
        <p:spPr bwMode="auto">
          <a:xfrm>
            <a:off x="8260754" y="5163524"/>
            <a:ext cx="595313"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MAIL FROM</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43" name="Line 67"/>
          <p:cNvSpPr>
            <a:spLocks noChangeShapeType="1"/>
          </p:cNvSpPr>
          <p:nvPr/>
        </p:nvSpPr>
        <p:spPr bwMode="auto">
          <a:xfrm flipV="1">
            <a:off x="8148041" y="5400447"/>
            <a:ext cx="1142228" cy="10727"/>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 name="Freeform 143"/>
          <p:cNvSpPr>
            <a:spLocks/>
          </p:cNvSpPr>
          <p:nvPr/>
        </p:nvSpPr>
        <p:spPr bwMode="auto">
          <a:xfrm>
            <a:off x="8017866" y="5363549"/>
            <a:ext cx="141288" cy="96837"/>
          </a:xfrm>
          <a:custGeom>
            <a:avLst/>
            <a:gdLst>
              <a:gd name="T0" fmla="*/ 89 w 89"/>
              <a:gd name="T1" fmla="*/ 61 h 61"/>
              <a:gd name="T2" fmla="*/ 0 w 89"/>
              <a:gd name="T3" fmla="*/ 30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0"/>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Rectangle 144"/>
          <p:cNvSpPr>
            <a:spLocks noChangeArrowheads="1"/>
          </p:cNvSpPr>
          <p:nvPr/>
        </p:nvSpPr>
        <p:spPr bwMode="auto">
          <a:xfrm>
            <a:off x="8359179" y="5346086"/>
            <a:ext cx="31432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Rectangle 145"/>
          <p:cNvSpPr>
            <a:spLocks noChangeArrowheads="1"/>
          </p:cNvSpPr>
          <p:nvPr/>
        </p:nvSpPr>
        <p:spPr bwMode="auto">
          <a:xfrm>
            <a:off x="8363941" y="5346086"/>
            <a:ext cx="2524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47" name="Rectangle 146"/>
          <p:cNvSpPr>
            <a:spLocks noChangeArrowheads="1"/>
          </p:cNvSpPr>
          <p:nvPr/>
        </p:nvSpPr>
        <p:spPr bwMode="auto">
          <a:xfrm>
            <a:off x="8551266" y="5346086"/>
            <a:ext cx="1920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48" name="Line 72"/>
          <p:cNvSpPr>
            <a:spLocks noChangeShapeType="1"/>
          </p:cNvSpPr>
          <p:nvPr/>
        </p:nvSpPr>
        <p:spPr bwMode="auto">
          <a:xfrm flipV="1">
            <a:off x="8017866" y="5594348"/>
            <a:ext cx="1131115" cy="2563"/>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Freeform 148"/>
          <p:cNvSpPr>
            <a:spLocks/>
          </p:cNvSpPr>
          <p:nvPr/>
        </p:nvSpPr>
        <p:spPr bwMode="auto">
          <a:xfrm>
            <a:off x="9158500" y="5549286"/>
            <a:ext cx="141288" cy="96837"/>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Rectangle 149"/>
          <p:cNvSpPr>
            <a:spLocks noChangeArrowheads="1"/>
          </p:cNvSpPr>
          <p:nvPr/>
        </p:nvSpPr>
        <p:spPr bwMode="auto">
          <a:xfrm>
            <a:off x="8330604" y="5531824"/>
            <a:ext cx="37147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Rectangle 150"/>
          <p:cNvSpPr>
            <a:spLocks noChangeArrowheads="1"/>
          </p:cNvSpPr>
          <p:nvPr/>
        </p:nvSpPr>
        <p:spPr bwMode="auto">
          <a:xfrm>
            <a:off x="8335366" y="5531824"/>
            <a:ext cx="4445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RCPT TO</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52" name="Line 76"/>
          <p:cNvSpPr>
            <a:spLocks noChangeShapeType="1"/>
          </p:cNvSpPr>
          <p:nvPr/>
        </p:nvSpPr>
        <p:spPr bwMode="auto">
          <a:xfrm flipV="1">
            <a:off x="8148041" y="5780085"/>
            <a:ext cx="1142228" cy="2564"/>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Freeform 152"/>
          <p:cNvSpPr>
            <a:spLocks/>
          </p:cNvSpPr>
          <p:nvPr/>
        </p:nvSpPr>
        <p:spPr bwMode="auto">
          <a:xfrm>
            <a:off x="8017866" y="5735024"/>
            <a:ext cx="141288" cy="96837"/>
          </a:xfrm>
          <a:custGeom>
            <a:avLst/>
            <a:gdLst>
              <a:gd name="T0" fmla="*/ 89 w 89"/>
              <a:gd name="T1" fmla="*/ 61 h 61"/>
              <a:gd name="T2" fmla="*/ 0 w 89"/>
              <a:gd name="T3" fmla="*/ 30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0"/>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Rectangle 153"/>
          <p:cNvSpPr>
            <a:spLocks noChangeArrowheads="1"/>
          </p:cNvSpPr>
          <p:nvPr/>
        </p:nvSpPr>
        <p:spPr bwMode="auto">
          <a:xfrm>
            <a:off x="8359179" y="5717561"/>
            <a:ext cx="31432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Rectangle 154"/>
          <p:cNvSpPr>
            <a:spLocks noChangeArrowheads="1"/>
          </p:cNvSpPr>
          <p:nvPr/>
        </p:nvSpPr>
        <p:spPr bwMode="auto">
          <a:xfrm>
            <a:off x="8363941" y="5717561"/>
            <a:ext cx="2524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56" name="Rectangle 155"/>
          <p:cNvSpPr>
            <a:spLocks noChangeArrowheads="1"/>
          </p:cNvSpPr>
          <p:nvPr/>
        </p:nvSpPr>
        <p:spPr bwMode="auto">
          <a:xfrm>
            <a:off x="8551266" y="5717561"/>
            <a:ext cx="1920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57" name="Line 81"/>
          <p:cNvSpPr>
            <a:spLocks noChangeShapeType="1"/>
          </p:cNvSpPr>
          <p:nvPr/>
        </p:nvSpPr>
        <p:spPr bwMode="auto">
          <a:xfrm flipV="1">
            <a:off x="8017866" y="5965822"/>
            <a:ext cx="1152104" cy="2564"/>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7"/>
          <p:cNvSpPr>
            <a:spLocks/>
          </p:cNvSpPr>
          <p:nvPr/>
        </p:nvSpPr>
        <p:spPr bwMode="auto">
          <a:xfrm>
            <a:off x="9158500" y="5919174"/>
            <a:ext cx="141288" cy="98425"/>
          </a:xfrm>
          <a:custGeom>
            <a:avLst/>
            <a:gdLst>
              <a:gd name="T0" fmla="*/ 0 w 89"/>
              <a:gd name="T1" fmla="*/ 0 h 62"/>
              <a:gd name="T2" fmla="*/ 89 w 89"/>
              <a:gd name="T3" fmla="*/ 31 h 62"/>
              <a:gd name="T4" fmla="*/ 0 w 89"/>
              <a:gd name="T5" fmla="*/ 62 h 62"/>
              <a:gd name="T6" fmla="*/ 0 w 89"/>
              <a:gd name="T7" fmla="*/ 0 h 62"/>
            </a:gdLst>
            <a:ahLst/>
            <a:cxnLst>
              <a:cxn ang="0">
                <a:pos x="T0" y="T1"/>
              </a:cxn>
              <a:cxn ang="0">
                <a:pos x="T2" y="T3"/>
              </a:cxn>
              <a:cxn ang="0">
                <a:pos x="T4" y="T5"/>
              </a:cxn>
              <a:cxn ang="0">
                <a:pos x="T6" y="T7"/>
              </a:cxn>
            </a:cxnLst>
            <a:rect l="0" t="0" r="r" b="b"/>
            <a:pathLst>
              <a:path w="89" h="62">
                <a:moveTo>
                  <a:pt x="0" y="0"/>
                </a:moveTo>
                <a:lnTo>
                  <a:pt x="89" y="31"/>
                </a:lnTo>
                <a:lnTo>
                  <a:pt x="0" y="6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Rectangle 158"/>
          <p:cNvSpPr>
            <a:spLocks noChangeArrowheads="1"/>
          </p:cNvSpPr>
          <p:nvPr/>
        </p:nvSpPr>
        <p:spPr bwMode="auto">
          <a:xfrm>
            <a:off x="8395691" y="5901711"/>
            <a:ext cx="242888" cy="133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59"/>
          <p:cNvSpPr>
            <a:spLocks noChangeArrowheads="1"/>
          </p:cNvSpPr>
          <p:nvPr/>
        </p:nvSpPr>
        <p:spPr bwMode="auto">
          <a:xfrm>
            <a:off x="8400454" y="5903299"/>
            <a:ext cx="31115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DATA</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61" name="Line 48"/>
          <p:cNvSpPr>
            <a:spLocks noChangeShapeType="1"/>
          </p:cNvSpPr>
          <p:nvPr/>
        </p:nvSpPr>
        <p:spPr bwMode="auto">
          <a:xfrm flipV="1">
            <a:off x="8109603" y="4830104"/>
            <a:ext cx="128375" cy="7735"/>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 name="Freeform 161"/>
          <p:cNvSpPr>
            <a:spLocks/>
          </p:cNvSpPr>
          <p:nvPr/>
        </p:nvSpPr>
        <p:spPr bwMode="auto">
          <a:xfrm>
            <a:off x="7996520" y="4775411"/>
            <a:ext cx="141288" cy="96837"/>
          </a:xfrm>
          <a:custGeom>
            <a:avLst/>
            <a:gdLst>
              <a:gd name="T0" fmla="*/ 89 w 89"/>
              <a:gd name="T1" fmla="*/ 61 h 61"/>
              <a:gd name="T2" fmla="*/ 0 w 89"/>
              <a:gd name="T3" fmla="*/ 30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0"/>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162"/>
          <p:cNvSpPr>
            <a:spLocks/>
          </p:cNvSpPr>
          <p:nvPr/>
        </p:nvSpPr>
        <p:spPr bwMode="auto">
          <a:xfrm>
            <a:off x="9169970" y="4775411"/>
            <a:ext cx="141288" cy="96837"/>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Rectangle 163"/>
          <p:cNvSpPr>
            <a:spLocks noChangeArrowheads="1"/>
          </p:cNvSpPr>
          <p:nvPr/>
        </p:nvSpPr>
        <p:spPr bwMode="auto">
          <a:xfrm>
            <a:off x="8241094" y="4752363"/>
            <a:ext cx="85760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sz="900" dirty="0">
                <a:solidFill>
                  <a:srgbClr val="000000"/>
                </a:solidFill>
                <a:latin typeface="Calibri" panose="020F0502020204030204" pitchFamily="34" charset="0"/>
              </a:rPr>
              <a:t>(</a:t>
            </a:r>
            <a:r>
              <a:rPr lang="en-US" sz="900" dirty="0" smtClean="0">
                <a:solidFill>
                  <a:srgbClr val="000000"/>
                </a:solidFill>
                <a:latin typeface="Calibri" panose="020F0502020204030204" pitchFamily="34" charset="0"/>
              </a:rPr>
              <a:t>EXCHANGEAUTH)</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165" name="Line 48"/>
          <p:cNvSpPr>
            <a:spLocks noChangeShapeType="1"/>
          </p:cNvSpPr>
          <p:nvPr/>
        </p:nvSpPr>
        <p:spPr bwMode="auto">
          <a:xfrm flipV="1">
            <a:off x="9091611" y="4826359"/>
            <a:ext cx="102480" cy="3745"/>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 name="Rectangle 165"/>
          <p:cNvSpPr>
            <a:spLocks noChangeArrowheads="1"/>
          </p:cNvSpPr>
          <p:nvPr/>
        </p:nvSpPr>
        <p:spPr bwMode="auto">
          <a:xfrm>
            <a:off x="8135350" y="4957850"/>
            <a:ext cx="93615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FF0000"/>
                </a:solidFill>
                <a:effectLst/>
                <a:latin typeface="Calibri" panose="020F0502020204030204" pitchFamily="34" charset="0"/>
              </a:rPr>
              <a:t>XSHADOWREQUEST</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167" name="Line 63"/>
          <p:cNvSpPr>
            <a:spLocks noChangeShapeType="1"/>
          </p:cNvSpPr>
          <p:nvPr/>
        </p:nvSpPr>
        <p:spPr bwMode="auto">
          <a:xfrm>
            <a:off x="9054861" y="5028943"/>
            <a:ext cx="121874" cy="882"/>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 name="Line 85"/>
          <p:cNvSpPr>
            <a:spLocks noChangeShapeType="1"/>
          </p:cNvSpPr>
          <p:nvPr/>
        </p:nvSpPr>
        <p:spPr bwMode="auto">
          <a:xfrm flipV="1">
            <a:off x="8109603" y="6161083"/>
            <a:ext cx="1180666" cy="7939"/>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 name="Freeform 168"/>
          <p:cNvSpPr>
            <a:spLocks/>
          </p:cNvSpPr>
          <p:nvPr/>
        </p:nvSpPr>
        <p:spPr bwMode="auto">
          <a:xfrm>
            <a:off x="7979428" y="6121397"/>
            <a:ext cx="141288" cy="96837"/>
          </a:xfrm>
          <a:custGeom>
            <a:avLst/>
            <a:gdLst>
              <a:gd name="T0" fmla="*/ 89 w 89"/>
              <a:gd name="T1" fmla="*/ 61 h 61"/>
              <a:gd name="T2" fmla="*/ 0 w 89"/>
              <a:gd name="T3" fmla="*/ 30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0"/>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Rectangle 169"/>
          <p:cNvSpPr>
            <a:spLocks noChangeArrowheads="1"/>
          </p:cNvSpPr>
          <p:nvPr/>
        </p:nvSpPr>
        <p:spPr bwMode="auto">
          <a:xfrm>
            <a:off x="8320741" y="6103935"/>
            <a:ext cx="31432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Rectangle 170"/>
          <p:cNvSpPr>
            <a:spLocks noChangeArrowheads="1"/>
          </p:cNvSpPr>
          <p:nvPr/>
        </p:nvSpPr>
        <p:spPr bwMode="auto">
          <a:xfrm>
            <a:off x="8325503" y="6103935"/>
            <a:ext cx="252413"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72" name="Rectangle 171"/>
          <p:cNvSpPr>
            <a:spLocks noChangeArrowheads="1"/>
          </p:cNvSpPr>
          <p:nvPr/>
        </p:nvSpPr>
        <p:spPr bwMode="auto">
          <a:xfrm>
            <a:off x="8512828" y="6103935"/>
            <a:ext cx="19208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73" name="Line 95"/>
          <p:cNvSpPr>
            <a:spLocks noChangeShapeType="1"/>
          </p:cNvSpPr>
          <p:nvPr/>
        </p:nvSpPr>
        <p:spPr bwMode="auto">
          <a:xfrm>
            <a:off x="7999413" y="6353559"/>
            <a:ext cx="1159086" cy="2787"/>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 name="Freeform 173"/>
          <p:cNvSpPr>
            <a:spLocks/>
          </p:cNvSpPr>
          <p:nvPr/>
        </p:nvSpPr>
        <p:spPr bwMode="auto">
          <a:xfrm>
            <a:off x="9161468" y="6305935"/>
            <a:ext cx="141288" cy="96837"/>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174"/>
          <p:cNvSpPr>
            <a:spLocks noChangeArrowheads="1"/>
          </p:cNvSpPr>
          <p:nvPr/>
        </p:nvSpPr>
        <p:spPr bwMode="auto">
          <a:xfrm>
            <a:off x="8388351" y="6288473"/>
            <a:ext cx="220663"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Rectangle 175"/>
          <p:cNvSpPr>
            <a:spLocks noChangeArrowheads="1"/>
          </p:cNvSpPr>
          <p:nvPr/>
        </p:nvSpPr>
        <p:spPr bwMode="auto">
          <a:xfrm>
            <a:off x="8393113" y="6288473"/>
            <a:ext cx="2921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QUIT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41232997"/>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1 – Protocol flow with shadow</a:t>
            </a:r>
          </a:p>
        </p:txBody>
      </p:sp>
      <p:sp>
        <p:nvSpPr>
          <p:cNvPr id="5" name="Rectangle 5"/>
          <p:cNvSpPr>
            <a:spLocks noChangeArrowheads="1"/>
          </p:cNvSpPr>
          <p:nvPr/>
        </p:nvSpPr>
        <p:spPr bwMode="auto">
          <a:xfrm>
            <a:off x="1281113" y="1455738"/>
            <a:ext cx="1571625" cy="5316537"/>
          </a:xfrm>
          <a:prstGeom prst="round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Rectangle 6"/>
          <p:cNvSpPr>
            <a:spLocks noChangeArrowheads="1"/>
          </p:cNvSpPr>
          <p:nvPr/>
        </p:nvSpPr>
        <p:spPr bwMode="auto">
          <a:xfrm>
            <a:off x="1281113" y="1455738"/>
            <a:ext cx="1571625" cy="5316537"/>
          </a:xfrm>
          <a:prstGeom prst="rect">
            <a:avLst/>
          </a:pr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7"/>
          <p:cNvSpPr>
            <a:spLocks noChangeArrowheads="1"/>
          </p:cNvSpPr>
          <p:nvPr/>
        </p:nvSpPr>
        <p:spPr bwMode="auto">
          <a:xfrm>
            <a:off x="1728883" y="3988514"/>
            <a:ext cx="67608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anose="020F0502020204030204" pitchFamily="34" charset="0"/>
              </a:rPr>
              <a:t>Internet</a:t>
            </a:r>
            <a:endParaRPr kumimoji="0" lang="en-US" sz="2400" b="0" i="0" u="none" strike="noStrike" cap="none" normalizeH="0" baseline="0" dirty="0" smtClean="0">
              <a:ln>
                <a:noFill/>
              </a:ln>
              <a:solidFill>
                <a:schemeClr val="tx1"/>
              </a:solidFill>
              <a:effectLst/>
              <a:latin typeface="Arial" panose="020B0604020202020204" pitchFamily="34" charset="0"/>
            </a:endParaRPr>
          </a:p>
        </p:txBody>
      </p:sp>
      <p:sp>
        <p:nvSpPr>
          <p:cNvPr id="8" name="Rectangle 8"/>
          <p:cNvSpPr>
            <a:spLocks noChangeArrowheads="1"/>
          </p:cNvSpPr>
          <p:nvPr/>
        </p:nvSpPr>
        <p:spPr bwMode="auto">
          <a:xfrm>
            <a:off x="3851276" y="1455738"/>
            <a:ext cx="1573213" cy="53165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9"/>
          <p:cNvSpPr>
            <a:spLocks noChangeArrowheads="1"/>
          </p:cNvSpPr>
          <p:nvPr/>
        </p:nvSpPr>
        <p:spPr bwMode="auto">
          <a:xfrm>
            <a:off x="3851276" y="1455738"/>
            <a:ext cx="1573213" cy="5316537"/>
          </a:xfrm>
          <a:prstGeom prst="rect">
            <a:avLst/>
          </a:pr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10"/>
          <p:cNvSpPr>
            <a:spLocks noChangeArrowheads="1"/>
          </p:cNvSpPr>
          <p:nvPr/>
        </p:nvSpPr>
        <p:spPr bwMode="auto">
          <a:xfrm>
            <a:off x="4181023" y="3871006"/>
            <a:ext cx="80849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anose="020F0502020204030204" pitchFamily="34" charset="0"/>
              </a:rPr>
              <a:t>Frontend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anose="020F0502020204030204" pitchFamily="34" charset="0"/>
              </a:rPr>
              <a:t>Transport</a:t>
            </a:r>
            <a:endParaRPr kumimoji="0" lang="en-US" sz="24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11"/>
          <p:cNvSpPr>
            <a:spLocks noChangeArrowheads="1"/>
          </p:cNvSpPr>
          <p:nvPr/>
        </p:nvSpPr>
        <p:spPr bwMode="auto">
          <a:xfrm>
            <a:off x="6421438" y="1455738"/>
            <a:ext cx="1573213" cy="53165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12"/>
          <p:cNvSpPr>
            <a:spLocks noChangeArrowheads="1"/>
          </p:cNvSpPr>
          <p:nvPr/>
        </p:nvSpPr>
        <p:spPr bwMode="auto">
          <a:xfrm>
            <a:off x="6421438" y="1455738"/>
            <a:ext cx="1573213" cy="5316537"/>
          </a:xfrm>
          <a:prstGeom prst="rect">
            <a:avLst/>
          </a:pr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3"/>
          <p:cNvSpPr>
            <a:spLocks noChangeArrowheads="1"/>
          </p:cNvSpPr>
          <p:nvPr/>
        </p:nvSpPr>
        <p:spPr bwMode="auto">
          <a:xfrm>
            <a:off x="6892926" y="4014788"/>
            <a:ext cx="7973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anose="020F0502020204030204" pitchFamily="34" charset="0"/>
              </a:rPr>
              <a:t>Transport</a:t>
            </a:r>
            <a:endParaRPr kumimoji="0" lang="en-US" sz="2400" b="0" i="0" u="none" strike="noStrike" cap="none" normalizeH="0" baseline="0" dirty="0" smtClean="0">
              <a:ln>
                <a:noFill/>
              </a:ln>
              <a:solidFill>
                <a:schemeClr val="tx1"/>
              </a:solidFill>
              <a:effectLst/>
              <a:latin typeface="Arial" panose="020B0604020202020204" pitchFamily="34" charset="0"/>
            </a:endParaRPr>
          </a:p>
        </p:txBody>
      </p:sp>
      <p:sp>
        <p:nvSpPr>
          <p:cNvPr id="18" name="Line 17"/>
          <p:cNvSpPr>
            <a:spLocks noChangeShapeType="1"/>
          </p:cNvSpPr>
          <p:nvPr/>
        </p:nvSpPr>
        <p:spPr bwMode="auto">
          <a:xfrm>
            <a:off x="2852738" y="1500798"/>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p:nvSpPr>
        <p:spPr bwMode="auto">
          <a:xfrm>
            <a:off x="3709988" y="1451586"/>
            <a:ext cx="141288" cy="96837"/>
          </a:xfrm>
          <a:custGeom>
            <a:avLst/>
            <a:gdLst>
              <a:gd name="T0" fmla="*/ 0 w 89"/>
              <a:gd name="T1" fmla="*/ 0 h 61"/>
              <a:gd name="T2" fmla="*/ 89 w 89"/>
              <a:gd name="T3" fmla="*/ 31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1"/>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3233738" y="1434123"/>
            <a:ext cx="236538"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3238501" y="1435711"/>
            <a:ext cx="303213"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EHLO</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2" name="Line 21"/>
          <p:cNvSpPr>
            <a:spLocks noChangeShapeType="1"/>
          </p:cNvSpPr>
          <p:nvPr/>
        </p:nvSpPr>
        <p:spPr bwMode="auto">
          <a:xfrm>
            <a:off x="2982913" y="1684948"/>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p:cNvSpPr>
          <p:nvPr/>
        </p:nvSpPr>
        <p:spPr bwMode="auto">
          <a:xfrm>
            <a:off x="2852738" y="1637323"/>
            <a:ext cx="142875" cy="96837"/>
          </a:xfrm>
          <a:custGeom>
            <a:avLst/>
            <a:gdLst>
              <a:gd name="T0" fmla="*/ 90 w 90"/>
              <a:gd name="T1" fmla="*/ 61 h 61"/>
              <a:gd name="T2" fmla="*/ 0 w 90"/>
              <a:gd name="T3" fmla="*/ 30 h 61"/>
              <a:gd name="T4" fmla="*/ 90 w 90"/>
              <a:gd name="T5" fmla="*/ 0 h 61"/>
              <a:gd name="T6" fmla="*/ 90 w 90"/>
              <a:gd name="T7" fmla="*/ 61 h 61"/>
            </a:gdLst>
            <a:ahLst/>
            <a:cxnLst>
              <a:cxn ang="0">
                <a:pos x="T0" y="T1"/>
              </a:cxn>
              <a:cxn ang="0">
                <a:pos x="T2" y="T3"/>
              </a:cxn>
              <a:cxn ang="0">
                <a:pos x="T4" y="T5"/>
              </a:cxn>
              <a:cxn ang="0">
                <a:pos x="T6" y="T7"/>
              </a:cxn>
            </a:cxnLst>
            <a:rect l="0" t="0" r="r" b="b"/>
            <a:pathLst>
              <a:path w="90" h="61">
                <a:moveTo>
                  <a:pt x="90" y="61"/>
                </a:moveTo>
                <a:lnTo>
                  <a:pt x="0" y="30"/>
                </a:lnTo>
                <a:lnTo>
                  <a:pt x="90" y="0"/>
                </a:lnTo>
                <a:lnTo>
                  <a:pt x="90"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23"/>
          <p:cNvSpPr>
            <a:spLocks noChangeArrowheads="1"/>
          </p:cNvSpPr>
          <p:nvPr/>
        </p:nvSpPr>
        <p:spPr bwMode="auto">
          <a:xfrm>
            <a:off x="3195638" y="1619861"/>
            <a:ext cx="31432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24"/>
          <p:cNvSpPr>
            <a:spLocks noChangeArrowheads="1"/>
          </p:cNvSpPr>
          <p:nvPr/>
        </p:nvSpPr>
        <p:spPr bwMode="auto">
          <a:xfrm>
            <a:off x="3200401" y="1619861"/>
            <a:ext cx="25082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6" name="Rectangle 25"/>
          <p:cNvSpPr>
            <a:spLocks noChangeArrowheads="1"/>
          </p:cNvSpPr>
          <p:nvPr/>
        </p:nvSpPr>
        <p:spPr bwMode="auto">
          <a:xfrm>
            <a:off x="3387726" y="1619861"/>
            <a:ext cx="1920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7" name="Line 26"/>
          <p:cNvSpPr>
            <a:spLocks noChangeShapeType="1"/>
          </p:cNvSpPr>
          <p:nvPr/>
        </p:nvSpPr>
        <p:spPr bwMode="auto">
          <a:xfrm>
            <a:off x="2852738" y="1870686"/>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p:nvSpPr>
        <p:spPr bwMode="auto">
          <a:xfrm>
            <a:off x="3709988" y="1823061"/>
            <a:ext cx="141288" cy="96837"/>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28"/>
          <p:cNvSpPr>
            <a:spLocks noChangeArrowheads="1"/>
          </p:cNvSpPr>
          <p:nvPr/>
        </p:nvSpPr>
        <p:spPr bwMode="auto">
          <a:xfrm>
            <a:off x="3090863" y="1805598"/>
            <a:ext cx="522288"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3095626" y="1805598"/>
            <a:ext cx="5953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MAIL FROM</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1" name="Line 30"/>
          <p:cNvSpPr>
            <a:spLocks noChangeShapeType="1"/>
          </p:cNvSpPr>
          <p:nvPr/>
        </p:nvSpPr>
        <p:spPr bwMode="auto">
          <a:xfrm>
            <a:off x="2982913" y="2056423"/>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p:nvSpPr>
        <p:spPr bwMode="auto">
          <a:xfrm>
            <a:off x="2852738" y="2008798"/>
            <a:ext cx="142875" cy="96837"/>
          </a:xfrm>
          <a:custGeom>
            <a:avLst/>
            <a:gdLst>
              <a:gd name="T0" fmla="*/ 90 w 90"/>
              <a:gd name="T1" fmla="*/ 61 h 61"/>
              <a:gd name="T2" fmla="*/ 0 w 90"/>
              <a:gd name="T3" fmla="*/ 30 h 61"/>
              <a:gd name="T4" fmla="*/ 90 w 90"/>
              <a:gd name="T5" fmla="*/ 0 h 61"/>
              <a:gd name="T6" fmla="*/ 90 w 90"/>
              <a:gd name="T7" fmla="*/ 61 h 61"/>
            </a:gdLst>
            <a:ahLst/>
            <a:cxnLst>
              <a:cxn ang="0">
                <a:pos x="T0" y="T1"/>
              </a:cxn>
              <a:cxn ang="0">
                <a:pos x="T2" y="T3"/>
              </a:cxn>
              <a:cxn ang="0">
                <a:pos x="T4" y="T5"/>
              </a:cxn>
              <a:cxn ang="0">
                <a:pos x="T6" y="T7"/>
              </a:cxn>
            </a:cxnLst>
            <a:rect l="0" t="0" r="r" b="b"/>
            <a:pathLst>
              <a:path w="90" h="61">
                <a:moveTo>
                  <a:pt x="90" y="61"/>
                </a:moveTo>
                <a:lnTo>
                  <a:pt x="0" y="30"/>
                </a:lnTo>
                <a:lnTo>
                  <a:pt x="90" y="0"/>
                </a:lnTo>
                <a:lnTo>
                  <a:pt x="90"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Rectangle 32"/>
          <p:cNvSpPr>
            <a:spLocks noChangeArrowheads="1"/>
          </p:cNvSpPr>
          <p:nvPr/>
        </p:nvSpPr>
        <p:spPr bwMode="auto">
          <a:xfrm>
            <a:off x="3195638" y="1991336"/>
            <a:ext cx="31432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ectangle 33"/>
          <p:cNvSpPr>
            <a:spLocks noChangeArrowheads="1"/>
          </p:cNvSpPr>
          <p:nvPr/>
        </p:nvSpPr>
        <p:spPr bwMode="auto">
          <a:xfrm>
            <a:off x="3200401" y="1991336"/>
            <a:ext cx="25082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5" name="Rectangle 34"/>
          <p:cNvSpPr>
            <a:spLocks noChangeArrowheads="1"/>
          </p:cNvSpPr>
          <p:nvPr/>
        </p:nvSpPr>
        <p:spPr bwMode="auto">
          <a:xfrm>
            <a:off x="3387726" y="1991336"/>
            <a:ext cx="1920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36" name="Line 35"/>
          <p:cNvSpPr>
            <a:spLocks noChangeShapeType="1"/>
          </p:cNvSpPr>
          <p:nvPr/>
        </p:nvSpPr>
        <p:spPr bwMode="auto">
          <a:xfrm>
            <a:off x="2852738" y="2242161"/>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36"/>
          <p:cNvSpPr>
            <a:spLocks/>
          </p:cNvSpPr>
          <p:nvPr/>
        </p:nvSpPr>
        <p:spPr bwMode="auto">
          <a:xfrm>
            <a:off x="3709988" y="2194536"/>
            <a:ext cx="141288" cy="96837"/>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Rectangle 37"/>
          <p:cNvSpPr>
            <a:spLocks noChangeArrowheads="1"/>
          </p:cNvSpPr>
          <p:nvPr/>
        </p:nvSpPr>
        <p:spPr bwMode="auto">
          <a:xfrm>
            <a:off x="3167063" y="2177073"/>
            <a:ext cx="37147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38"/>
          <p:cNvSpPr>
            <a:spLocks noChangeArrowheads="1"/>
          </p:cNvSpPr>
          <p:nvPr/>
        </p:nvSpPr>
        <p:spPr bwMode="auto">
          <a:xfrm>
            <a:off x="3171826" y="2177073"/>
            <a:ext cx="4429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RCPT TO</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40" name="Line 39"/>
          <p:cNvSpPr>
            <a:spLocks noChangeShapeType="1"/>
          </p:cNvSpPr>
          <p:nvPr/>
        </p:nvSpPr>
        <p:spPr bwMode="auto">
          <a:xfrm>
            <a:off x="2982913" y="2427898"/>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40"/>
          <p:cNvSpPr>
            <a:spLocks/>
          </p:cNvSpPr>
          <p:nvPr/>
        </p:nvSpPr>
        <p:spPr bwMode="auto">
          <a:xfrm>
            <a:off x="2852738" y="2378686"/>
            <a:ext cx="142875" cy="98425"/>
          </a:xfrm>
          <a:custGeom>
            <a:avLst/>
            <a:gdLst>
              <a:gd name="T0" fmla="*/ 90 w 90"/>
              <a:gd name="T1" fmla="*/ 62 h 62"/>
              <a:gd name="T2" fmla="*/ 0 w 90"/>
              <a:gd name="T3" fmla="*/ 31 h 62"/>
              <a:gd name="T4" fmla="*/ 90 w 90"/>
              <a:gd name="T5" fmla="*/ 0 h 62"/>
              <a:gd name="T6" fmla="*/ 90 w 90"/>
              <a:gd name="T7" fmla="*/ 62 h 62"/>
            </a:gdLst>
            <a:ahLst/>
            <a:cxnLst>
              <a:cxn ang="0">
                <a:pos x="T0" y="T1"/>
              </a:cxn>
              <a:cxn ang="0">
                <a:pos x="T2" y="T3"/>
              </a:cxn>
              <a:cxn ang="0">
                <a:pos x="T4" y="T5"/>
              </a:cxn>
              <a:cxn ang="0">
                <a:pos x="T6" y="T7"/>
              </a:cxn>
            </a:cxnLst>
            <a:rect l="0" t="0" r="r" b="b"/>
            <a:pathLst>
              <a:path w="90" h="62">
                <a:moveTo>
                  <a:pt x="90" y="62"/>
                </a:moveTo>
                <a:lnTo>
                  <a:pt x="0" y="31"/>
                </a:lnTo>
                <a:lnTo>
                  <a:pt x="90" y="0"/>
                </a:lnTo>
                <a:lnTo>
                  <a:pt x="90"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41"/>
          <p:cNvSpPr>
            <a:spLocks noChangeArrowheads="1"/>
          </p:cNvSpPr>
          <p:nvPr/>
        </p:nvSpPr>
        <p:spPr bwMode="auto">
          <a:xfrm>
            <a:off x="3195638" y="2361223"/>
            <a:ext cx="314325" cy="133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42"/>
          <p:cNvSpPr>
            <a:spLocks noChangeArrowheads="1"/>
          </p:cNvSpPr>
          <p:nvPr/>
        </p:nvSpPr>
        <p:spPr bwMode="auto">
          <a:xfrm>
            <a:off x="3200401" y="2362811"/>
            <a:ext cx="25082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44" name="Rectangle 43"/>
          <p:cNvSpPr>
            <a:spLocks noChangeArrowheads="1"/>
          </p:cNvSpPr>
          <p:nvPr/>
        </p:nvSpPr>
        <p:spPr bwMode="auto">
          <a:xfrm>
            <a:off x="3387726" y="2362811"/>
            <a:ext cx="1920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45" name="Line 44"/>
          <p:cNvSpPr>
            <a:spLocks noChangeShapeType="1"/>
          </p:cNvSpPr>
          <p:nvPr/>
        </p:nvSpPr>
        <p:spPr bwMode="auto">
          <a:xfrm>
            <a:off x="2852738" y="2613636"/>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45"/>
          <p:cNvSpPr>
            <a:spLocks/>
          </p:cNvSpPr>
          <p:nvPr/>
        </p:nvSpPr>
        <p:spPr bwMode="auto">
          <a:xfrm>
            <a:off x="3709988" y="2564423"/>
            <a:ext cx="141288" cy="96837"/>
          </a:xfrm>
          <a:custGeom>
            <a:avLst/>
            <a:gdLst>
              <a:gd name="T0" fmla="*/ 0 w 89"/>
              <a:gd name="T1" fmla="*/ 0 h 61"/>
              <a:gd name="T2" fmla="*/ 89 w 89"/>
              <a:gd name="T3" fmla="*/ 31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1"/>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46"/>
          <p:cNvSpPr>
            <a:spLocks noChangeArrowheads="1"/>
          </p:cNvSpPr>
          <p:nvPr/>
        </p:nvSpPr>
        <p:spPr bwMode="auto">
          <a:xfrm>
            <a:off x="3230563" y="2546961"/>
            <a:ext cx="242888"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47"/>
          <p:cNvSpPr>
            <a:spLocks noChangeArrowheads="1"/>
          </p:cNvSpPr>
          <p:nvPr/>
        </p:nvSpPr>
        <p:spPr bwMode="auto">
          <a:xfrm>
            <a:off x="3235326" y="2548548"/>
            <a:ext cx="312738"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DATA</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49" name="Line 48"/>
          <p:cNvSpPr>
            <a:spLocks noChangeShapeType="1"/>
          </p:cNvSpPr>
          <p:nvPr/>
        </p:nvSpPr>
        <p:spPr bwMode="auto">
          <a:xfrm>
            <a:off x="5554663" y="2601031"/>
            <a:ext cx="738188"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49"/>
          <p:cNvSpPr>
            <a:spLocks/>
          </p:cNvSpPr>
          <p:nvPr/>
        </p:nvSpPr>
        <p:spPr bwMode="auto">
          <a:xfrm>
            <a:off x="5424488" y="2553406"/>
            <a:ext cx="141288" cy="96837"/>
          </a:xfrm>
          <a:custGeom>
            <a:avLst/>
            <a:gdLst>
              <a:gd name="T0" fmla="*/ 89 w 89"/>
              <a:gd name="T1" fmla="*/ 61 h 61"/>
              <a:gd name="T2" fmla="*/ 0 w 89"/>
              <a:gd name="T3" fmla="*/ 30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0"/>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50"/>
          <p:cNvSpPr>
            <a:spLocks/>
          </p:cNvSpPr>
          <p:nvPr/>
        </p:nvSpPr>
        <p:spPr bwMode="auto">
          <a:xfrm>
            <a:off x="6280151" y="2553406"/>
            <a:ext cx="141288" cy="96837"/>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Rectangle 51"/>
          <p:cNvSpPr>
            <a:spLocks noChangeArrowheads="1"/>
          </p:cNvSpPr>
          <p:nvPr/>
        </p:nvSpPr>
        <p:spPr bwMode="auto">
          <a:xfrm>
            <a:off x="5641976" y="2535943"/>
            <a:ext cx="56197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Rectangle 52"/>
          <p:cNvSpPr>
            <a:spLocks noChangeArrowheads="1"/>
          </p:cNvSpPr>
          <p:nvPr/>
        </p:nvSpPr>
        <p:spPr bwMode="auto">
          <a:xfrm>
            <a:off x="5646738" y="2539118"/>
            <a:ext cx="90488"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54" name="Rectangle 53"/>
          <p:cNvSpPr>
            <a:spLocks noChangeArrowheads="1"/>
          </p:cNvSpPr>
          <p:nvPr/>
        </p:nvSpPr>
        <p:spPr bwMode="auto">
          <a:xfrm>
            <a:off x="5680076" y="2539118"/>
            <a:ext cx="574675"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TLS Session</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55" name="Rectangle 54"/>
          <p:cNvSpPr>
            <a:spLocks noChangeArrowheads="1"/>
          </p:cNvSpPr>
          <p:nvPr/>
        </p:nvSpPr>
        <p:spPr bwMode="auto">
          <a:xfrm>
            <a:off x="6176963" y="2539118"/>
            <a:ext cx="90488"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56" name="Line 55"/>
          <p:cNvSpPr>
            <a:spLocks noChangeShapeType="1"/>
          </p:cNvSpPr>
          <p:nvPr/>
        </p:nvSpPr>
        <p:spPr bwMode="auto">
          <a:xfrm>
            <a:off x="5424488" y="2765504"/>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56"/>
          <p:cNvSpPr>
            <a:spLocks/>
          </p:cNvSpPr>
          <p:nvPr/>
        </p:nvSpPr>
        <p:spPr bwMode="auto">
          <a:xfrm>
            <a:off x="6280151" y="2717879"/>
            <a:ext cx="141288" cy="96837"/>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57"/>
          <p:cNvSpPr>
            <a:spLocks noChangeArrowheads="1"/>
          </p:cNvSpPr>
          <p:nvPr/>
        </p:nvSpPr>
        <p:spPr bwMode="auto">
          <a:xfrm>
            <a:off x="5805488" y="2700417"/>
            <a:ext cx="236538"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58"/>
          <p:cNvSpPr>
            <a:spLocks noChangeArrowheads="1"/>
          </p:cNvSpPr>
          <p:nvPr/>
        </p:nvSpPr>
        <p:spPr bwMode="auto">
          <a:xfrm>
            <a:off x="5810251" y="2700417"/>
            <a:ext cx="30162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EHLO</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60" name="Line 59"/>
          <p:cNvSpPr>
            <a:spLocks noChangeShapeType="1"/>
          </p:cNvSpPr>
          <p:nvPr/>
        </p:nvSpPr>
        <p:spPr bwMode="auto">
          <a:xfrm flipV="1">
            <a:off x="5432425" y="3272920"/>
            <a:ext cx="847726" cy="792"/>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60"/>
          <p:cNvSpPr>
            <a:spLocks/>
          </p:cNvSpPr>
          <p:nvPr/>
        </p:nvSpPr>
        <p:spPr bwMode="auto">
          <a:xfrm>
            <a:off x="6280151" y="3222121"/>
            <a:ext cx="141288" cy="96837"/>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61"/>
          <p:cNvSpPr>
            <a:spLocks noChangeArrowheads="1"/>
          </p:cNvSpPr>
          <p:nvPr/>
        </p:nvSpPr>
        <p:spPr bwMode="auto">
          <a:xfrm>
            <a:off x="5613401" y="3204658"/>
            <a:ext cx="620713"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62"/>
          <p:cNvSpPr>
            <a:spLocks noChangeArrowheads="1"/>
          </p:cNvSpPr>
          <p:nvPr/>
        </p:nvSpPr>
        <p:spPr bwMode="auto">
          <a:xfrm>
            <a:off x="5558906" y="3197422"/>
            <a:ext cx="69532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FF0000"/>
                </a:solidFill>
                <a:effectLst/>
                <a:latin typeface="Calibri" panose="020F0502020204030204" pitchFamily="34" charset="0"/>
              </a:rPr>
              <a:t>XPROXYFROM</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64" name="Line 63"/>
          <p:cNvSpPr>
            <a:spLocks noChangeShapeType="1"/>
          </p:cNvSpPr>
          <p:nvPr/>
        </p:nvSpPr>
        <p:spPr bwMode="auto">
          <a:xfrm>
            <a:off x="5424488" y="3587276"/>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64"/>
          <p:cNvSpPr>
            <a:spLocks/>
          </p:cNvSpPr>
          <p:nvPr/>
        </p:nvSpPr>
        <p:spPr bwMode="auto">
          <a:xfrm>
            <a:off x="6280151" y="3539651"/>
            <a:ext cx="141288" cy="96837"/>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65"/>
          <p:cNvSpPr>
            <a:spLocks noChangeArrowheads="1"/>
          </p:cNvSpPr>
          <p:nvPr/>
        </p:nvSpPr>
        <p:spPr bwMode="auto">
          <a:xfrm>
            <a:off x="5662613" y="3522189"/>
            <a:ext cx="520700"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66"/>
          <p:cNvSpPr>
            <a:spLocks noChangeArrowheads="1"/>
          </p:cNvSpPr>
          <p:nvPr/>
        </p:nvSpPr>
        <p:spPr bwMode="auto">
          <a:xfrm>
            <a:off x="5667376" y="3525364"/>
            <a:ext cx="595313"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MAIL FROM</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68" name="Line 67"/>
          <p:cNvSpPr>
            <a:spLocks noChangeShapeType="1"/>
          </p:cNvSpPr>
          <p:nvPr/>
        </p:nvSpPr>
        <p:spPr bwMode="auto">
          <a:xfrm>
            <a:off x="5554663" y="3773014"/>
            <a:ext cx="866775"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Freeform 68"/>
          <p:cNvSpPr>
            <a:spLocks/>
          </p:cNvSpPr>
          <p:nvPr/>
        </p:nvSpPr>
        <p:spPr bwMode="auto">
          <a:xfrm>
            <a:off x="5424488" y="3725389"/>
            <a:ext cx="141288" cy="96837"/>
          </a:xfrm>
          <a:custGeom>
            <a:avLst/>
            <a:gdLst>
              <a:gd name="T0" fmla="*/ 89 w 89"/>
              <a:gd name="T1" fmla="*/ 61 h 61"/>
              <a:gd name="T2" fmla="*/ 0 w 89"/>
              <a:gd name="T3" fmla="*/ 30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0"/>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69"/>
          <p:cNvSpPr>
            <a:spLocks noChangeArrowheads="1"/>
          </p:cNvSpPr>
          <p:nvPr/>
        </p:nvSpPr>
        <p:spPr bwMode="auto">
          <a:xfrm>
            <a:off x="5765801" y="3707926"/>
            <a:ext cx="31432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Rectangle 70"/>
          <p:cNvSpPr>
            <a:spLocks noChangeArrowheads="1"/>
          </p:cNvSpPr>
          <p:nvPr/>
        </p:nvSpPr>
        <p:spPr bwMode="auto">
          <a:xfrm>
            <a:off x="5770563" y="3707926"/>
            <a:ext cx="2524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72" name="Rectangle 71"/>
          <p:cNvSpPr>
            <a:spLocks noChangeArrowheads="1"/>
          </p:cNvSpPr>
          <p:nvPr/>
        </p:nvSpPr>
        <p:spPr bwMode="auto">
          <a:xfrm>
            <a:off x="5957888" y="3707926"/>
            <a:ext cx="1920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73" name="Line 72"/>
          <p:cNvSpPr>
            <a:spLocks noChangeShapeType="1"/>
          </p:cNvSpPr>
          <p:nvPr/>
        </p:nvSpPr>
        <p:spPr bwMode="auto">
          <a:xfrm>
            <a:off x="5424488" y="3958751"/>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Freeform 73"/>
          <p:cNvSpPr>
            <a:spLocks/>
          </p:cNvSpPr>
          <p:nvPr/>
        </p:nvSpPr>
        <p:spPr bwMode="auto">
          <a:xfrm>
            <a:off x="6280151" y="3911126"/>
            <a:ext cx="141288" cy="96837"/>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Rectangle 74"/>
          <p:cNvSpPr>
            <a:spLocks noChangeArrowheads="1"/>
          </p:cNvSpPr>
          <p:nvPr/>
        </p:nvSpPr>
        <p:spPr bwMode="auto">
          <a:xfrm>
            <a:off x="5737226" y="3893664"/>
            <a:ext cx="37147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Rectangle 75"/>
          <p:cNvSpPr>
            <a:spLocks noChangeArrowheads="1"/>
          </p:cNvSpPr>
          <p:nvPr/>
        </p:nvSpPr>
        <p:spPr bwMode="auto">
          <a:xfrm>
            <a:off x="5741988" y="3893664"/>
            <a:ext cx="4445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RCPT TO</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77" name="Line 76"/>
          <p:cNvSpPr>
            <a:spLocks noChangeShapeType="1"/>
          </p:cNvSpPr>
          <p:nvPr/>
        </p:nvSpPr>
        <p:spPr bwMode="auto">
          <a:xfrm>
            <a:off x="5554663" y="4144489"/>
            <a:ext cx="866775"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77"/>
          <p:cNvSpPr>
            <a:spLocks/>
          </p:cNvSpPr>
          <p:nvPr/>
        </p:nvSpPr>
        <p:spPr bwMode="auto">
          <a:xfrm>
            <a:off x="5424488" y="4096864"/>
            <a:ext cx="141288" cy="96837"/>
          </a:xfrm>
          <a:custGeom>
            <a:avLst/>
            <a:gdLst>
              <a:gd name="T0" fmla="*/ 89 w 89"/>
              <a:gd name="T1" fmla="*/ 61 h 61"/>
              <a:gd name="T2" fmla="*/ 0 w 89"/>
              <a:gd name="T3" fmla="*/ 30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0"/>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78"/>
          <p:cNvSpPr>
            <a:spLocks noChangeArrowheads="1"/>
          </p:cNvSpPr>
          <p:nvPr/>
        </p:nvSpPr>
        <p:spPr bwMode="auto">
          <a:xfrm>
            <a:off x="5765801" y="4079401"/>
            <a:ext cx="31432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79"/>
          <p:cNvSpPr>
            <a:spLocks noChangeArrowheads="1"/>
          </p:cNvSpPr>
          <p:nvPr/>
        </p:nvSpPr>
        <p:spPr bwMode="auto">
          <a:xfrm>
            <a:off x="5770563" y="4079401"/>
            <a:ext cx="2524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81" name="Rectangle 80"/>
          <p:cNvSpPr>
            <a:spLocks noChangeArrowheads="1"/>
          </p:cNvSpPr>
          <p:nvPr/>
        </p:nvSpPr>
        <p:spPr bwMode="auto">
          <a:xfrm>
            <a:off x="5957888" y="4079401"/>
            <a:ext cx="1920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82" name="Line 81"/>
          <p:cNvSpPr>
            <a:spLocks noChangeShapeType="1"/>
          </p:cNvSpPr>
          <p:nvPr/>
        </p:nvSpPr>
        <p:spPr bwMode="auto">
          <a:xfrm>
            <a:off x="5424488" y="4330226"/>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82"/>
          <p:cNvSpPr>
            <a:spLocks/>
          </p:cNvSpPr>
          <p:nvPr/>
        </p:nvSpPr>
        <p:spPr bwMode="auto">
          <a:xfrm>
            <a:off x="6280151" y="4281014"/>
            <a:ext cx="141288" cy="98425"/>
          </a:xfrm>
          <a:custGeom>
            <a:avLst/>
            <a:gdLst>
              <a:gd name="T0" fmla="*/ 0 w 89"/>
              <a:gd name="T1" fmla="*/ 0 h 62"/>
              <a:gd name="T2" fmla="*/ 89 w 89"/>
              <a:gd name="T3" fmla="*/ 31 h 62"/>
              <a:gd name="T4" fmla="*/ 0 w 89"/>
              <a:gd name="T5" fmla="*/ 62 h 62"/>
              <a:gd name="T6" fmla="*/ 0 w 89"/>
              <a:gd name="T7" fmla="*/ 0 h 62"/>
            </a:gdLst>
            <a:ahLst/>
            <a:cxnLst>
              <a:cxn ang="0">
                <a:pos x="T0" y="T1"/>
              </a:cxn>
              <a:cxn ang="0">
                <a:pos x="T2" y="T3"/>
              </a:cxn>
              <a:cxn ang="0">
                <a:pos x="T4" y="T5"/>
              </a:cxn>
              <a:cxn ang="0">
                <a:pos x="T6" y="T7"/>
              </a:cxn>
            </a:cxnLst>
            <a:rect l="0" t="0" r="r" b="b"/>
            <a:pathLst>
              <a:path w="89" h="62">
                <a:moveTo>
                  <a:pt x="0" y="0"/>
                </a:moveTo>
                <a:lnTo>
                  <a:pt x="89" y="31"/>
                </a:lnTo>
                <a:lnTo>
                  <a:pt x="0" y="6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83"/>
          <p:cNvSpPr>
            <a:spLocks noChangeArrowheads="1"/>
          </p:cNvSpPr>
          <p:nvPr/>
        </p:nvSpPr>
        <p:spPr bwMode="auto">
          <a:xfrm>
            <a:off x="5802313" y="4263551"/>
            <a:ext cx="242888" cy="133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Rectangle 84"/>
          <p:cNvSpPr>
            <a:spLocks noChangeArrowheads="1"/>
          </p:cNvSpPr>
          <p:nvPr/>
        </p:nvSpPr>
        <p:spPr bwMode="auto">
          <a:xfrm>
            <a:off x="5807076" y="4265139"/>
            <a:ext cx="31115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DATA</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92" name="Freeform 91"/>
          <p:cNvSpPr>
            <a:spLocks/>
          </p:cNvSpPr>
          <p:nvPr/>
        </p:nvSpPr>
        <p:spPr bwMode="auto">
          <a:xfrm>
            <a:off x="5432425" y="3061634"/>
            <a:ext cx="63333" cy="70596"/>
          </a:xfrm>
          <a:custGeom>
            <a:avLst/>
            <a:gdLst>
              <a:gd name="T0" fmla="*/ 89 w 89"/>
              <a:gd name="T1" fmla="*/ 61 h 61"/>
              <a:gd name="T2" fmla="*/ 0 w 89"/>
              <a:gd name="T3" fmla="*/ 30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0"/>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92"/>
          <p:cNvSpPr>
            <a:spLocks/>
          </p:cNvSpPr>
          <p:nvPr/>
        </p:nvSpPr>
        <p:spPr bwMode="auto">
          <a:xfrm>
            <a:off x="6343227" y="3055231"/>
            <a:ext cx="84740" cy="87012"/>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Rectangle 93"/>
          <p:cNvSpPr>
            <a:spLocks noChangeArrowheads="1"/>
          </p:cNvSpPr>
          <p:nvPr/>
        </p:nvSpPr>
        <p:spPr bwMode="auto">
          <a:xfrm>
            <a:off x="5496252" y="3022637"/>
            <a:ext cx="85760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sz="900" dirty="0">
                <a:solidFill>
                  <a:srgbClr val="000000"/>
                </a:solidFill>
                <a:latin typeface="Calibri" panose="020F0502020204030204" pitchFamily="34" charset="0"/>
              </a:rPr>
              <a:t>(</a:t>
            </a:r>
            <a:r>
              <a:rPr lang="en-US" sz="900" dirty="0" smtClean="0">
                <a:solidFill>
                  <a:srgbClr val="000000"/>
                </a:solidFill>
                <a:latin typeface="Calibri" panose="020F0502020204030204" pitchFamily="34" charset="0"/>
              </a:rPr>
              <a:t>EXCHANGEAUTH)</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96" name="Line 67"/>
          <p:cNvSpPr>
            <a:spLocks noChangeShapeType="1"/>
          </p:cNvSpPr>
          <p:nvPr/>
        </p:nvSpPr>
        <p:spPr bwMode="auto">
          <a:xfrm>
            <a:off x="5554663" y="2927459"/>
            <a:ext cx="866775"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Freeform 96"/>
          <p:cNvSpPr>
            <a:spLocks/>
          </p:cNvSpPr>
          <p:nvPr/>
        </p:nvSpPr>
        <p:spPr bwMode="auto">
          <a:xfrm>
            <a:off x="5424488" y="2879834"/>
            <a:ext cx="141288" cy="96837"/>
          </a:xfrm>
          <a:custGeom>
            <a:avLst/>
            <a:gdLst>
              <a:gd name="T0" fmla="*/ 89 w 89"/>
              <a:gd name="T1" fmla="*/ 61 h 61"/>
              <a:gd name="T2" fmla="*/ 0 w 89"/>
              <a:gd name="T3" fmla="*/ 30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0"/>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Rectangle 97"/>
          <p:cNvSpPr>
            <a:spLocks noChangeArrowheads="1"/>
          </p:cNvSpPr>
          <p:nvPr/>
        </p:nvSpPr>
        <p:spPr bwMode="auto">
          <a:xfrm>
            <a:off x="5765801" y="2862371"/>
            <a:ext cx="31432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Rectangle 98"/>
          <p:cNvSpPr>
            <a:spLocks noChangeArrowheads="1"/>
          </p:cNvSpPr>
          <p:nvPr/>
        </p:nvSpPr>
        <p:spPr bwMode="auto">
          <a:xfrm>
            <a:off x="5770563" y="2862371"/>
            <a:ext cx="2524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00" name="Rectangle 99"/>
          <p:cNvSpPr>
            <a:spLocks noChangeArrowheads="1"/>
          </p:cNvSpPr>
          <p:nvPr/>
        </p:nvSpPr>
        <p:spPr bwMode="auto">
          <a:xfrm>
            <a:off x="5957888" y="2862371"/>
            <a:ext cx="1920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06" name="Line 67"/>
          <p:cNvSpPr>
            <a:spLocks noChangeShapeType="1"/>
          </p:cNvSpPr>
          <p:nvPr/>
        </p:nvSpPr>
        <p:spPr bwMode="auto">
          <a:xfrm>
            <a:off x="5554663" y="3416828"/>
            <a:ext cx="866775"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Freeform 106"/>
          <p:cNvSpPr>
            <a:spLocks/>
          </p:cNvSpPr>
          <p:nvPr/>
        </p:nvSpPr>
        <p:spPr bwMode="auto">
          <a:xfrm>
            <a:off x="5424488" y="3369203"/>
            <a:ext cx="141288" cy="96837"/>
          </a:xfrm>
          <a:custGeom>
            <a:avLst/>
            <a:gdLst>
              <a:gd name="T0" fmla="*/ 89 w 89"/>
              <a:gd name="T1" fmla="*/ 61 h 61"/>
              <a:gd name="T2" fmla="*/ 0 w 89"/>
              <a:gd name="T3" fmla="*/ 30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0"/>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Rectangle 107"/>
          <p:cNvSpPr>
            <a:spLocks noChangeArrowheads="1"/>
          </p:cNvSpPr>
          <p:nvPr/>
        </p:nvSpPr>
        <p:spPr bwMode="auto">
          <a:xfrm>
            <a:off x="5765801" y="3351740"/>
            <a:ext cx="31432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Rectangle 108"/>
          <p:cNvSpPr>
            <a:spLocks noChangeArrowheads="1"/>
          </p:cNvSpPr>
          <p:nvPr/>
        </p:nvSpPr>
        <p:spPr bwMode="auto">
          <a:xfrm>
            <a:off x="5770563" y="3351740"/>
            <a:ext cx="2244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alibri" panose="020F0502020204030204" pitchFamily="34" charset="0"/>
              </a:rPr>
              <a:t>250  </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110" name="Rectangle 109"/>
          <p:cNvSpPr>
            <a:spLocks noChangeArrowheads="1"/>
          </p:cNvSpPr>
          <p:nvPr/>
        </p:nvSpPr>
        <p:spPr bwMode="auto">
          <a:xfrm>
            <a:off x="5957888" y="3351740"/>
            <a:ext cx="1920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19" name="Line 63"/>
          <p:cNvSpPr>
            <a:spLocks noChangeShapeType="1"/>
          </p:cNvSpPr>
          <p:nvPr/>
        </p:nvSpPr>
        <p:spPr bwMode="auto">
          <a:xfrm>
            <a:off x="8007115" y="5038818"/>
            <a:ext cx="121874" cy="882"/>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Rectangle 11"/>
          <p:cNvSpPr>
            <a:spLocks noChangeArrowheads="1"/>
          </p:cNvSpPr>
          <p:nvPr/>
        </p:nvSpPr>
        <p:spPr bwMode="auto">
          <a:xfrm>
            <a:off x="6421438" y="1455738"/>
            <a:ext cx="1573213" cy="53165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Rectangle 12"/>
          <p:cNvSpPr>
            <a:spLocks noChangeArrowheads="1"/>
          </p:cNvSpPr>
          <p:nvPr/>
        </p:nvSpPr>
        <p:spPr bwMode="auto">
          <a:xfrm>
            <a:off x="6421438" y="1455738"/>
            <a:ext cx="1573213" cy="5316537"/>
          </a:xfrm>
          <a:prstGeom prst="rect">
            <a:avLst/>
          </a:pr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Rectangle 13"/>
          <p:cNvSpPr>
            <a:spLocks noChangeArrowheads="1"/>
          </p:cNvSpPr>
          <p:nvPr/>
        </p:nvSpPr>
        <p:spPr bwMode="auto">
          <a:xfrm>
            <a:off x="6748862" y="3932727"/>
            <a:ext cx="92140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anose="020F0502020204030204" pitchFamily="34" charset="0"/>
              </a:rPr>
              <a:t>Transport</a:t>
            </a:r>
          </a:p>
          <a:p>
            <a:pPr marL="0" marR="0" lvl="0" indent="0" algn="ctr" defTabSz="914400" rtl="0" eaLnBrk="0" fontAlgn="base" latinLnBrk="0" hangingPunct="0">
              <a:lnSpc>
                <a:spcPct val="100000"/>
              </a:lnSpc>
              <a:spcBef>
                <a:spcPct val="0"/>
              </a:spcBef>
              <a:spcAft>
                <a:spcPct val="0"/>
              </a:spcAft>
              <a:buClrTx/>
              <a:buSzTx/>
              <a:buFontTx/>
              <a:buNone/>
              <a:tabLst/>
            </a:pPr>
            <a:r>
              <a:rPr lang="en-US" sz="1600" dirty="0" smtClean="0">
                <a:solidFill>
                  <a:srgbClr val="000000"/>
                </a:solidFill>
                <a:latin typeface="Calibri" panose="020F0502020204030204" pitchFamily="34" charset="0"/>
              </a:rPr>
              <a:t>(MBX Svr1)</a:t>
            </a:r>
            <a:endParaRPr kumimoji="0" lang="en-US" sz="2400" b="0" i="0" u="none" strike="noStrike" cap="none" normalizeH="0" baseline="0" dirty="0" smtClean="0">
              <a:ln>
                <a:noFill/>
              </a:ln>
              <a:solidFill>
                <a:schemeClr val="tx1"/>
              </a:solidFill>
              <a:effectLst/>
              <a:latin typeface="Arial" panose="020B0604020202020204" pitchFamily="34" charset="0"/>
            </a:endParaRPr>
          </a:p>
        </p:txBody>
      </p:sp>
      <p:sp>
        <p:nvSpPr>
          <p:cNvPr id="123" name="Rectangle 11"/>
          <p:cNvSpPr>
            <a:spLocks noChangeArrowheads="1"/>
          </p:cNvSpPr>
          <p:nvPr/>
        </p:nvSpPr>
        <p:spPr bwMode="auto">
          <a:xfrm>
            <a:off x="9293105" y="1439863"/>
            <a:ext cx="1573213" cy="53165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Rectangle 12"/>
          <p:cNvSpPr>
            <a:spLocks noChangeArrowheads="1"/>
          </p:cNvSpPr>
          <p:nvPr/>
        </p:nvSpPr>
        <p:spPr bwMode="auto">
          <a:xfrm>
            <a:off x="9293105" y="1439863"/>
            <a:ext cx="1573213" cy="5316537"/>
          </a:xfrm>
          <a:prstGeom prst="rect">
            <a:avLst/>
          </a:pr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Rectangle 13"/>
          <p:cNvSpPr>
            <a:spLocks noChangeArrowheads="1"/>
          </p:cNvSpPr>
          <p:nvPr/>
        </p:nvSpPr>
        <p:spPr bwMode="auto">
          <a:xfrm>
            <a:off x="9643975" y="3905129"/>
            <a:ext cx="92140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anose="020F0502020204030204" pitchFamily="34" charset="0"/>
              </a:rPr>
              <a:t>Transport</a:t>
            </a:r>
          </a:p>
          <a:p>
            <a:pPr marL="0" marR="0" lvl="0" indent="0" algn="ctr" defTabSz="914400" rtl="0" eaLnBrk="0" fontAlgn="base" latinLnBrk="0" hangingPunct="0">
              <a:lnSpc>
                <a:spcPct val="100000"/>
              </a:lnSpc>
              <a:spcBef>
                <a:spcPct val="0"/>
              </a:spcBef>
              <a:spcAft>
                <a:spcPct val="0"/>
              </a:spcAft>
              <a:buClrTx/>
              <a:buSzTx/>
              <a:buFontTx/>
              <a:buNone/>
              <a:tabLst/>
            </a:pPr>
            <a:r>
              <a:rPr lang="en-US" sz="1600" dirty="0" smtClean="0">
                <a:solidFill>
                  <a:srgbClr val="000000"/>
                </a:solidFill>
                <a:latin typeface="Calibri" panose="020F0502020204030204" pitchFamily="34" charset="0"/>
              </a:rPr>
              <a:t>(MBX Svr2)</a:t>
            </a:r>
            <a:endParaRPr kumimoji="0" lang="en-US" sz="2400" b="0" i="0" u="none" strike="noStrike" cap="none" normalizeH="0" baseline="0" dirty="0" smtClean="0">
              <a:ln>
                <a:noFill/>
              </a:ln>
              <a:solidFill>
                <a:schemeClr val="tx1"/>
              </a:solidFill>
              <a:effectLst/>
              <a:latin typeface="Arial" panose="020B0604020202020204" pitchFamily="34" charset="0"/>
            </a:endParaRPr>
          </a:p>
        </p:txBody>
      </p:sp>
      <p:sp>
        <p:nvSpPr>
          <p:cNvPr id="126" name="Line 48"/>
          <p:cNvSpPr>
            <a:spLocks noChangeShapeType="1"/>
          </p:cNvSpPr>
          <p:nvPr/>
        </p:nvSpPr>
        <p:spPr bwMode="auto">
          <a:xfrm flipV="1">
            <a:off x="8148040" y="4407367"/>
            <a:ext cx="1028695" cy="5148"/>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Freeform 126"/>
          <p:cNvSpPr>
            <a:spLocks/>
          </p:cNvSpPr>
          <p:nvPr/>
        </p:nvSpPr>
        <p:spPr bwMode="auto">
          <a:xfrm>
            <a:off x="8017866" y="4364891"/>
            <a:ext cx="141288" cy="96837"/>
          </a:xfrm>
          <a:custGeom>
            <a:avLst/>
            <a:gdLst>
              <a:gd name="T0" fmla="*/ 89 w 89"/>
              <a:gd name="T1" fmla="*/ 61 h 61"/>
              <a:gd name="T2" fmla="*/ 0 w 89"/>
              <a:gd name="T3" fmla="*/ 30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0"/>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27"/>
          <p:cNvSpPr>
            <a:spLocks/>
          </p:cNvSpPr>
          <p:nvPr/>
        </p:nvSpPr>
        <p:spPr bwMode="auto">
          <a:xfrm>
            <a:off x="9148981" y="4359029"/>
            <a:ext cx="141288" cy="96837"/>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Rectangle 128"/>
          <p:cNvSpPr>
            <a:spLocks noChangeArrowheads="1"/>
          </p:cNvSpPr>
          <p:nvPr/>
        </p:nvSpPr>
        <p:spPr bwMode="auto">
          <a:xfrm>
            <a:off x="8235354" y="4347428"/>
            <a:ext cx="56197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Rectangle 129"/>
          <p:cNvSpPr>
            <a:spLocks noChangeArrowheads="1"/>
          </p:cNvSpPr>
          <p:nvPr/>
        </p:nvSpPr>
        <p:spPr bwMode="auto">
          <a:xfrm>
            <a:off x="8240116" y="4350603"/>
            <a:ext cx="90488"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31" name="Rectangle 130"/>
          <p:cNvSpPr>
            <a:spLocks noChangeArrowheads="1"/>
          </p:cNvSpPr>
          <p:nvPr/>
        </p:nvSpPr>
        <p:spPr bwMode="auto">
          <a:xfrm>
            <a:off x="8273454" y="4350603"/>
            <a:ext cx="574675"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TLS Session</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32" name="Rectangle 131"/>
          <p:cNvSpPr>
            <a:spLocks noChangeArrowheads="1"/>
          </p:cNvSpPr>
          <p:nvPr/>
        </p:nvSpPr>
        <p:spPr bwMode="auto">
          <a:xfrm>
            <a:off x="8770340" y="4350603"/>
            <a:ext cx="32127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33" name="Line 55"/>
          <p:cNvSpPr>
            <a:spLocks noChangeShapeType="1"/>
          </p:cNvSpPr>
          <p:nvPr/>
        </p:nvSpPr>
        <p:spPr bwMode="auto">
          <a:xfrm flipV="1">
            <a:off x="8017866" y="4585793"/>
            <a:ext cx="1131115" cy="1246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 name="Freeform 133"/>
          <p:cNvSpPr>
            <a:spLocks/>
          </p:cNvSpPr>
          <p:nvPr/>
        </p:nvSpPr>
        <p:spPr bwMode="auto">
          <a:xfrm>
            <a:off x="9148981" y="4550628"/>
            <a:ext cx="141288" cy="96837"/>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Rectangle 134"/>
          <p:cNvSpPr>
            <a:spLocks noChangeArrowheads="1"/>
          </p:cNvSpPr>
          <p:nvPr/>
        </p:nvSpPr>
        <p:spPr bwMode="auto">
          <a:xfrm>
            <a:off x="8398866" y="4533166"/>
            <a:ext cx="236538"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Rectangle 135"/>
          <p:cNvSpPr>
            <a:spLocks noChangeArrowheads="1"/>
          </p:cNvSpPr>
          <p:nvPr/>
        </p:nvSpPr>
        <p:spPr bwMode="auto">
          <a:xfrm>
            <a:off x="8403629" y="4533166"/>
            <a:ext cx="30162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EHLO</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37" name="Freeform 136"/>
          <p:cNvSpPr>
            <a:spLocks/>
          </p:cNvSpPr>
          <p:nvPr/>
        </p:nvSpPr>
        <p:spPr bwMode="auto">
          <a:xfrm>
            <a:off x="9160092" y="4982549"/>
            <a:ext cx="141288" cy="96837"/>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Rectangle 137"/>
          <p:cNvSpPr>
            <a:spLocks noChangeArrowheads="1"/>
          </p:cNvSpPr>
          <p:nvPr/>
        </p:nvSpPr>
        <p:spPr bwMode="auto">
          <a:xfrm>
            <a:off x="8206779" y="4965086"/>
            <a:ext cx="620713"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Line 63"/>
          <p:cNvSpPr>
            <a:spLocks noChangeShapeType="1"/>
          </p:cNvSpPr>
          <p:nvPr/>
        </p:nvSpPr>
        <p:spPr bwMode="auto">
          <a:xfrm flipV="1">
            <a:off x="8017866" y="5214711"/>
            <a:ext cx="1131115" cy="10725"/>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 name="Freeform 139"/>
          <p:cNvSpPr>
            <a:spLocks/>
          </p:cNvSpPr>
          <p:nvPr/>
        </p:nvSpPr>
        <p:spPr bwMode="auto">
          <a:xfrm>
            <a:off x="9158500" y="5177811"/>
            <a:ext cx="141288" cy="96837"/>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Rectangle 140"/>
          <p:cNvSpPr>
            <a:spLocks noChangeArrowheads="1"/>
          </p:cNvSpPr>
          <p:nvPr/>
        </p:nvSpPr>
        <p:spPr bwMode="auto">
          <a:xfrm>
            <a:off x="8255991" y="5160349"/>
            <a:ext cx="520700"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Rectangle 141"/>
          <p:cNvSpPr>
            <a:spLocks noChangeArrowheads="1"/>
          </p:cNvSpPr>
          <p:nvPr/>
        </p:nvSpPr>
        <p:spPr bwMode="auto">
          <a:xfrm>
            <a:off x="8260754" y="5163524"/>
            <a:ext cx="595313"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MAIL FROM</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43" name="Line 67"/>
          <p:cNvSpPr>
            <a:spLocks noChangeShapeType="1"/>
          </p:cNvSpPr>
          <p:nvPr/>
        </p:nvSpPr>
        <p:spPr bwMode="auto">
          <a:xfrm flipV="1">
            <a:off x="8148041" y="5400447"/>
            <a:ext cx="1142228" cy="10727"/>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 name="Freeform 143"/>
          <p:cNvSpPr>
            <a:spLocks/>
          </p:cNvSpPr>
          <p:nvPr/>
        </p:nvSpPr>
        <p:spPr bwMode="auto">
          <a:xfrm>
            <a:off x="8017866" y="5363549"/>
            <a:ext cx="141288" cy="96837"/>
          </a:xfrm>
          <a:custGeom>
            <a:avLst/>
            <a:gdLst>
              <a:gd name="T0" fmla="*/ 89 w 89"/>
              <a:gd name="T1" fmla="*/ 61 h 61"/>
              <a:gd name="T2" fmla="*/ 0 w 89"/>
              <a:gd name="T3" fmla="*/ 30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0"/>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Rectangle 144"/>
          <p:cNvSpPr>
            <a:spLocks noChangeArrowheads="1"/>
          </p:cNvSpPr>
          <p:nvPr/>
        </p:nvSpPr>
        <p:spPr bwMode="auto">
          <a:xfrm>
            <a:off x="8359179" y="5346086"/>
            <a:ext cx="31432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Rectangle 145"/>
          <p:cNvSpPr>
            <a:spLocks noChangeArrowheads="1"/>
          </p:cNvSpPr>
          <p:nvPr/>
        </p:nvSpPr>
        <p:spPr bwMode="auto">
          <a:xfrm>
            <a:off x="8363941" y="5346086"/>
            <a:ext cx="2524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47" name="Rectangle 146"/>
          <p:cNvSpPr>
            <a:spLocks noChangeArrowheads="1"/>
          </p:cNvSpPr>
          <p:nvPr/>
        </p:nvSpPr>
        <p:spPr bwMode="auto">
          <a:xfrm>
            <a:off x="8551266" y="5346086"/>
            <a:ext cx="1920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48" name="Line 72"/>
          <p:cNvSpPr>
            <a:spLocks noChangeShapeType="1"/>
          </p:cNvSpPr>
          <p:nvPr/>
        </p:nvSpPr>
        <p:spPr bwMode="auto">
          <a:xfrm flipV="1">
            <a:off x="8017866" y="5594348"/>
            <a:ext cx="1131115" cy="2563"/>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Freeform 148"/>
          <p:cNvSpPr>
            <a:spLocks/>
          </p:cNvSpPr>
          <p:nvPr/>
        </p:nvSpPr>
        <p:spPr bwMode="auto">
          <a:xfrm>
            <a:off x="9158500" y="5549286"/>
            <a:ext cx="141288" cy="96837"/>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Rectangle 149"/>
          <p:cNvSpPr>
            <a:spLocks noChangeArrowheads="1"/>
          </p:cNvSpPr>
          <p:nvPr/>
        </p:nvSpPr>
        <p:spPr bwMode="auto">
          <a:xfrm>
            <a:off x="8330604" y="5531824"/>
            <a:ext cx="37147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Rectangle 150"/>
          <p:cNvSpPr>
            <a:spLocks noChangeArrowheads="1"/>
          </p:cNvSpPr>
          <p:nvPr/>
        </p:nvSpPr>
        <p:spPr bwMode="auto">
          <a:xfrm>
            <a:off x="8335366" y="5531824"/>
            <a:ext cx="4445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RCPT TO</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52" name="Line 76"/>
          <p:cNvSpPr>
            <a:spLocks noChangeShapeType="1"/>
          </p:cNvSpPr>
          <p:nvPr/>
        </p:nvSpPr>
        <p:spPr bwMode="auto">
          <a:xfrm flipV="1">
            <a:off x="8148041" y="5780085"/>
            <a:ext cx="1142228" cy="2564"/>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Freeform 152"/>
          <p:cNvSpPr>
            <a:spLocks/>
          </p:cNvSpPr>
          <p:nvPr/>
        </p:nvSpPr>
        <p:spPr bwMode="auto">
          <a:xfrm>
            <a:off x="8017866" y="5735024"/>
            <a:ext cx="141288" cy="96837"/>
          </a:xfrm>
          <a:custGeom>
            <a:avLst/>
            <a:gdLst>
              <a:gd name="T0" fmla="*/ 89 w 89"/>
              <a:gd name="T1" fmla="*/ 61 h 61"/>
              <a:gd name="T2" fmla="*/ 0 w 89"/>
              <a:gd name="T3" fmla="*/ 30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0"/>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Rectangle 153"/>
          <p:cNvSpPr>
            <a:spLocks noChangeArrowheads="1"/>
          </p:cNvSpPr>
          <p:nvPr/>
        </p:nvSpPr>
        <p:spPr bwMode="auto">
          <a:xfrm>
            <a:off x="8359179" y="5717561"/>
            <a:ext cx="31432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Rectangle 154"/>
          <p:cNvSpPr>
            <a:spLocks noChangeArrowheads="1"/>
          </p:cNvSpPr>
          <p:nvPr/>
        </p:nvSpPr>
        <p:spPr bwMode="auto">
          <a:xfrm>
            <a:off x="8363941" y="5717561"/>
            <a:ext cx="2524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56" name="Rectangle 155"/>
          <p:cNvSpPr>
            <a:spLocks noChangeArrowheads="1"/>
          </p:cNvSpPr>
          <p:nvPr/>
        </p:nvSpPr>
        <p:spPr bwMode="auto">
          <a:xfrm>
            <a:off x="8551266" y="5717561"/>
            <a:ext cx="1920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57" name="Line 81"/>
          <p:cNvSpPr>
            <a:spLocks noChangeShapeType="1"/>
          </p:cNvSpPr>
          <p:nvPr/>
        </p:nvSpPr>
        <p:spPr bwMode="auto">
          <a:xfrm flipV="1">
            <a:off x="8017866" y="5965822"/>
            <a:ext cx="1152104" cy="2564"/>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7"/>
          <p:cNvSpPr>
            <a:spLocks/>
          </p:cNvSpPr>
          <p:nvPr/>
        </p:nvSpPr>
        <p:spPr bwMode="auto">
          <a:xfrm>
            <a:off x="9158500" y="5919174"/>
            <a:ext cx="141288" cy="98425"/>
          </a:xfrm>
          <a:custGeom>
            <a:avLst/>
            <a:gdLst>
              <a:gd name="T0" fmla="*/ 0 w 89"/>
              <a:gd name="T1" fmla="*/ 0 h 62"/>
              <a:gd name="T2" fmla="*/ 89 w 89"/>
              <a:gd name="T3" fmla="*/ 31 h 62"/>
              <a:gd name="T4" fmla="*/ 0 w 89"/>
              <a:gd name="T5" fmla="*/ 62 h 62"/>
              <a:gd name="T6" fmla="*/ 0 w 89"/>
              <a:gd name="T7" fmla="*/ 0 h 62"/>
            </a:gdLst>
            <a:ahLst/>
            <a:cxnLst>
              <a:cxn ang="0">
                <a:pos x="T0" y="T1"/>
              </a:cxn>
              <a:cxn ang="0">
                <a:pos x="T2" y="T3"/>
              </a:cxn>
              <a:cxn ang="0">
                <a:pos x="T4" y="T5"/>
              </a:cxn>
              <a:cxn ang="0">
                <a:pos x="T6" y="T7"/>
              </a:cxn>
            </a:cxnLst>
            <a:rect l="0" t="0" r="r" b="b"/>
            <a:pathLst>
              <a:path w="89" h="62">
                <a:moveTo>
                  <a:pt x="0" y="0"/>
                </a:moveTo>
                <a:lnTo>
                  <a:pt x="89" y="31"/>
                </a:lnTo>
                <a:lnTo>
                  <a:pt x="0" y="6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Rectangle 158"/>
          <p:cNvSpPr>
            <a:spLocks noChangeArrowheads="1"/>
          </p:cNvSpPr>
          <p:nvPr/>
        </p:nvSpPr>
        <p:spPr bwMode="auto">
          <a:xfrm>
            <a:off x="8395691" y="5901711"/>
            <a:ext cx="242888" cy="133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59"/>
          <p:cNvSpPr>
            <a:spLocks noChangeArrowheads="1"/>
          </p:cNvSpPr>
          <p:nvPr/>
        </p:nvSpPr>
        <p:spPr bwMode="auto">
          <a:xfrm>
            <a:off x="8400454" y="5903299"/>
            <a:ext cx="31115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DATA</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61" name="Line 48"/>
          <p:cNvSpPr>
            <a:spLocks noChangeShapeType="1"/>
          </p:cNvSpPr>
          <p:nvPr/>
        </p:nvSpPr>
        <p:spPr bwMode="auto">
          <a:xfrm flipV="1">
            <a:off x="8109603" y="4830104"/>
            <a:ext cx="128375" cy="7735"/>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 name="Freeform 161"/>
          <p:cNvSpPr>
            <a:spLocks/>
          </p:cNvSpPr>
          <p:nvPr/>
        </p:nvSpPr>
        <p:spPr bwMode="auto">
          <a:xfrm>
            <a:off x="7996520" y="4775411"/>
            <a:ext cx="141288" cy="96837"/>
          </a:xfrm>
          <a:custGeom>
            <a:avLst/>
            <a:gdLst>
              <a:gd name="T0" fmla="*/ 89 w 89"/>
              <a:gd name="T1" fmla="*/ 61 h 61"/>
              <a:gd name="T2" fmla="*/ 0 w 89"/>
              <a:gd name="T3" fmla="*/ 30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0"/>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162"/>
          <p:cNvSpPr>
            <a:spLocks/>
          </p:cNvSpPr>
          <p:nvPr/>
        </p:nvSpPr>
        <p:spPr bwMode="auto">
          <a:xfrm>
            <a:off x="9169970" y="4775411"/>
            <a:ext cx="141288" cy="96837"/>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Rectangle 163"/>
          <p:cNvSpPr>
            <a:spLocks noChangeArrowheads="1"/>
          </p:cNvSpPr>
          <p:nvPr/>
        </p:nvSpPr>
        <p:spPr bwMode="auto">
          <a:xfrm>
            <a:off x="8241094" y="4752363"/>
            <a:ext cx="85760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sz="900" dirty="0">
                <a:solidFill>
                  <a:srgbClr val="000000"/>
                </a:solidFill>
                <a:latin typeface="Calibri" panose="020F0502020204030204" pitchFamily="34" charset="0"/>
              </a:rPr>
              <a:t>(</a:t>
            </a:r>
            <a:r>
              <a:rPr lang="en-US" sz="900" dirty="0" smtClean="0">
                <a:solidFill>
                  <a:srgbClr val="000000"/>
                </a:solidFill>
                <a:latin typeface="Calibri" panose="020F0502020204030204" pitchFamily="34" charset="0"/>
              </a:rPr>
              <a:t>EXCHANGEAUTH)</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165" name="Line 48"/>
          <p:cNvSpPr>
            <a:spLocks noChangeShapeType="1"/>
          </p:cNvSpPr>
          <p:nvPr/>
        </p:nvSpPr>
        <p:spPr bwMode="auto">
          <a:xfrm flipV="1">
            <a:off x="9091611" y="4826359"/>
            <a:ext cx="102480" cy="3745"/>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 name="Rectangle 165"/>
          <p:cNvSpPr>
            <a:spLocks noChangeArrowheads="1"/>
          </p:cNvSpPr>
          <p:nvPr/>
        </p:nvSpPr>
        <p:spPr bwMode="auto">
          <a:xfrm>
            <a:off x="8135350" y="4957850"/>
            <a:ext cx="93615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FF0000"/>
                </a:solidFill>
                <a:effectLst/>
                <a:latin typeface="Calibri" panose="020F0502020204030204" pitchFamily="34" charset="0"/>
              </a:rPr>
              <a:t>XSHADOWREQUEST</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167" name="Line 63"/>
          <p:cNvSpPr>
            <a:spLocks noChangeShapeType="1"/>
          </p:cNvSpPr>
          <p:nvPr/>
        </p:nvSpPr>
        <p:spPr bwMode="auto">
          <a:xfrm>
            <a:off x="9054861" y="5028943"/>
            <a:ext cx="121874" cy="882"/>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 name="Line 85"/>
          <p:cNvSpPr>
            <a:spLocks noChangeShapeType="1"/>
          </p:cNvSpPr>
          <p:nvPr/>
        </p:nvSpPr>
        <p:spPr bwMode="auto">
          <a:xfrm flipV="1">
            <a:off x="8109603" y="6161083"/>
            <a:ext cx="1180666" cy="7939"/>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 name="Freeform 168"/>
          <p:cNvSpPr>
            <a:spLocks/>
          </p:cNvSpPr>
          <p:nvPr/>
        </p:nvSpPr>
        <p:spPr bwMode="auto">
          <a:xfrm>
            <a:off x="7979428" y="6121397"/>
            <a:ext cx="141288" cy="96837"/>
          </a:xfrm>
          <a:custGeom>
            <a:avLst/>
            <a:gdLst>
              <a:gd name="T0" fmla="*/ 89 w 89"/>
              <a:gd name="T1" fmla="*/ 61 h 61"/>
              <a:gd name="T2" fmla="*/ 0 w 89"/>
              <a:gd name="T3" fmla="*/ 30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0"/>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Rectangle 169"/>
          <p:cNvSpPr>
            <a:spLocks noChangeArrowheads="1"/>
          </p:cNvSpPr>
          <p:nvPr/>
        </p:nvSpPr>
        <p:spPr bwMode="auto">
          <a:xfrm>
            <a:off x="8320741" y="6103935"/>
            <a:ext cx="31432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Rectangle 170"/>
          <p:cNvSpPr>
            <a:spLocks noChangeArrowheads="1"/>
          </p:cNvSpPr>
          <p:nvPr/>
        </p:nvSpPr>
        <p:spPr bwMode="auto">
          <a:xfrm>
            <a:off x="8325503" y="6103935"/>
            <a:ext cx="252413"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72" name="Rectangle 171"/>
          <p:cNvSpPr>
            <a:spLocks noChangeArrowheads="1"/>
          </p:cNvSpPr>
          <p:nvPr/>
        </p:nvSpPr>
        <p:spPr bwMode="auto">
          <a:xfrm>
            <a:off x="8512828" y="6103935"/>
            <a:ext cx="19208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73" name="Line 95"/>
          <p:cNvSpPr>
            <a:spLocks noChangeShapeType="1"/>
          </p:cNvSpPr>
          <p:nvPr/>
        </p:nvSpPr>
        <p:spPr bwMode="auto">
          <a:xfrm>
            <a:off x="7999413" y="6353559"/>
            <a:ext cx="1159086" cy="2787"/>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 name="Freeform 173"/>
          <p:cNvSpPr>
            <a:spLocks/>
          </p:cNvSpPr>
          <p:nvPr/>
        </p:nvSpPr>
        <p:spPr bwMode="auto">
          <a:xfrm>
            <a:off x="9161468" y="6305935"/>
            <a:ext cx="141288" cy="96837"/>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174"/>
          <p:cNvSpPr>
            <a:spLocks noChangeArrowheads="1"/>
          </p:cNvSpPr>
          <p:nvPr/>
        </p:nvSpPr>
        <p:spPr bwMode="auto">
          <a:xfrm>
            <a:off x="8388351" y="6288473"/>
            <a:ext cx="220663"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Rectangle 175"/>
          <p:cNvSpPr>
            <a:spLocks noChangeArrowheads="1"/>
          </p:cNvSpPr>
          <p:nvPr/>
        </p:nvSpPr>
        <p:spPr bwMode="auto">
          <a:xfrm>
            <a:off x="8393113" y="6288473"/>
            <a:ext cx="2921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QUIT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77" name="Line 85"/>
          <p:cNvSpPr>
            <a:spLocks noChangeShapeType="1"/>
          </p:cNvSpPr>
          <p:nvPr/>
        </p:nvSpPr>
        <p:spPr bwMode="auto">
          <a:xfrm>
            <a:off x="5554663" y="6390780"/>
            <a:ext cx="866775"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 name="Freeform 177"/>
          <p:cNvSpPr>
            <a:spLocks/>
          </p:cNvSpPr>
          <p:nvPr/>
        </p:nvSpPr>
        <p:spPr bwMode="auto">
          <a:xfrm>
            <a:off x="5424488" y="6343155"/>
            <a:ext cx="141288" cy="96837"/>
          </a:xfrm>
          <a:custGeom>
            <a:avLst/>
            <a:gdLst>
              <a:gd name="T0" fmla="*/ 89 w 89"/>
              <a:gd name="T1" fmla="*/ 61 h 61"/>
              <a:gd name="T2" fmla="*/ 0 w 89"/>
              <a:gd name="T3" fmla="*/ 30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0"/>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Rectangle 178"/>
          <p:cNvSpPr>
            <a:spLocks noChangeArrowheads="1"/>
          </p:cNvSpPr>
          <p:nvPr/>
        </p:nvSpPr>
        <p:spPr bwMode="auto">
          <a:xfrm>
            <a:off x="5765801" y="6325693"/>
            <a:ext cx="31432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Rectangle 179"/>
          <p:cNvSpPr>
            <a:spLocks noChangeArrowheads="1"/>
          </p:cNvSpPr>
          <p:nvPr/>
        </p:nvSpPr>
        <p:spPr bwMode="auto">
          <a:xfrm>
            <a:off x="5770563" y="6325693"/>
            <a:ext cx="2524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81" name="Rectangle 180"/>
          <p:cNvSpPr>
            <a:spLocks noChangeArrowheads="1"/>
          </p:cNvSpPr>
          <p:nvPr/>
        </p:nvSpPr>
        <p:spPr bwMode="auto">
          <a:xfrm>
            <a:off x="5957888" y="6325693"/>
            <a:ext cx="1920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82" name="Line 90"/>
          <p:cNvSpPr>
            <a:spLocks noChangeShapeType="1"/>
          </p:cNvSpPr>
          <p:nvPr/>
        </p:nvSpPr>
        <p:spPr bwMode="auto">
          <a:xfrm>
            <a:off x="2971007" y="6436944"/>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 name="Freeform 182"/>
          <p:cNvSpPr>
            <a:spLocks/>
          </p:cNvSpPr>
          <p:nvPr/>
        </p:nvSpPr>
        <p:spPr bwMode="auto">
          <a:xfrm>
            <a:off x="2840832" y="6389319"/>
            <a:ext cx="142875" cy="96837"/>
          </a:xfrm>
          <a:custGeom>
            <a:avLst/>
            <a:gdLst>
              <a:gd name="T0" fmla="*/ 90 w 90"/>
              <a:gd name="T1" fmla="*/ 61 h 61"/>
              <a:gd name="T2" fmla="*/ 0 w 90"/>
              <a:gd name="T3" fmla="*/ 30 h 61"/>
              <a:gd name="T4" fmla="*/ 90 w 90"/>
              <a:gd name="T5" fmla="*/ 0 h 61"/>
              <a:gd name="T6" fmla="*/ 90 w 90"/>
              <a:gd name="T7" fmla="*/ 61 h 61"/>
            </a:gdLst>
            <a:ahLst/>
            <a:cxnLst>
              <a:cxn ang="0">
                <a:pos x="T0" y="T1"/>
              </a:cxn>
              <a:cxn ang="0">
                <a:pos x="T2" y="T3"/>
              </a:cxn>
              <a:cxn ang="0">
                <a:pos x="T4" y="T5"/>
              </a:cxn>
              <a:cxn ang="0">
                <a:pos x="T6" y="T7"/>
              </a:cxn>
            </a:cxnLst>
            <a:rect l="0" t="0" r="r" b="b"/>
            <a:pathLst>
              <a:path w="90" h="61">
                <a:moveTo>
                  <a:pt x="90" y="61"/>
                </a:moveTo>
                <a:lnTo>
                  <a:pt x="0" y="30"/>
                </a:lnTo>
                <a:lnTo>
                  <a:pt x="90" y="0"/>
                </a:lnTo>
                <a:lnTo>
                  <a:pt x="90"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Rectangle 183"/>
          <p:cNvSpPr>
            <a:spLocks noChangeArrowheads="1"/>
          </p:cNvSpPr>
          <p:nvPr/>
        </p:nvSpPr>
        <p:spPr bwMode="auto">
          <a:xfrm>
            <a:off x="3183732" y="6371857"/>
            <a:ext cx="31432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184"/>
          <p:cNvSpPr>
            <a:spLocks noChangeArrowheads="1"/>
          </p:cNvSpPr>
          <p:nvPr/>
        </p:nvSpPr>
        <p:spPr bwMode="auto">
          <a:xfrm>
            <a:off x="3188495" y="6371857"/>
            <a:ext cx="25082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250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86" name="Rectangle 185"/>
          <p:cNvSpPr>
            <a:spLocks noChangeArrowheads="1"/>
          </p:cNvSpPr>
          <p:nvPr/>
        </p:nvSpPr>
        <p:spPr bwMode="auto">
          <a:xfrm>
            <a:off x="3375820" y="6371857"/>
            <a:ext cx="1920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OK</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87" name="Line 95"/>
          <p:cNvSpPr>
            <a:spLocks noChangeShapeType="1"/>
          </p:cNvSpPr>
          <p:nvPr/>
        </p:nvSpPr>
        <p:spPr bwMode="auto">
          <a:xfrm>
            <a:off x="2840832" y="6602044"/>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 name="Freeform 187"/>
          <p:cNvSpPr>
            <a:spLocks/>
          </p:cNvSpPr>
          <p:nvPr/>
        </p:nvSpPr>
        <p:spPr bwMode="auto">
          <a:xfrm>
            <a:off x="3698082" y="6554419"/>
            <a:ext cx="141288" cy="96837"/>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Rectangle 188"/>
          <p:cNvSpPr>
            <a:spLocks noChangeArrowheads="1"/>
          </p:cNvSpPr>
          <p:nvPr/>
        </p:nvSpPr>
        <p:spPr bwMode="auto">
          <a:xfrm>
            <a:off x="3229770" y="6536957"/>
            <a:ext cx="220663"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Rectangle 189"/>
          <p:cNvSpPr>
            <a:spLocks noChangeArrowheads="1"/>
          </p:cNvSpPr>
          <p:nvPr/>
        </p:nvSpPr>
        <p:spPr bwMode="auto">
          <a:xfrm>
            <a:off x="3234532" y="6536957"/>
            <a:ext cx="2921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QUIT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91" name="Line 95"/>
          <p:cNvSpPr>
            <a:spLocks noChangeShapeType="1"/>
          </p:cNvSpPr>
          <p:nvPr/>
        </p:nvSpPr>
        <p:spPr bwMode="auto">
          <a:xfrm>
            <a:off x="5432425" y="6648604"/>
            <a:ext cx="868363"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 name="Freeform 191"/>
          <p:cNvSpPr>
            <a:spLocks/>
          </p:cNvSpPr>
          <p:nvPr/>
        </p:nvSpPr>
        <p:spPr bwMode="auto">
          <a:xfrm>
            <a:off x="6289675" y="6600979"/>
            <a:ext cx="141288" cy="96837"/>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Rectangle 192"/>
          <p:cNvSpPr>
            <a:spLocks noChangeArrowheads="1"/>
          </p:cNvSpPr>
          <p:nvPr/>
        </p:nvSpPr>
        <p:spPr bwMode="auto">
          <a:xfrm>
            <a:off x="5821363" y="6583517"/>
            <a:ext cx="220663"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Rectangle 193"/>
          <p:cNvSpPr>
            <a:spLocks noChangeArrowheads="1"/>
          </p:cNvSpPr>
          <p:nvPr/>
        </p:nvSpPr>
        <p:spPr bwMode="auto">
          <a:xfrm>
            <a:off x="5826125" y="6583517"/>
            <a:ext cx="2921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QUIT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5095834"/>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Shadow Message </a:t>
            </a:r>
            <a:r>
              <a:rPr lang="en-US" dirty="0"/>
              <a:t>– </a:t>
            </a:r>
            <a:r>
              <a:rPr lang="en-US" dirty="0" smtClean="0"/>
              <a:t>SMTP ‘ping’</a:t>
            </a:r>
            <a:endParaRPr lang="en-US" dirty="0"/>
          </a:p>
        </p:txBody>
      </p:sp>
      <p:sp>
        <p:nvSpPr>
          <p:cNvPr id="4" name="AutoShape 3"/>
          <p:cNvSpPr>
            <a:spLocks noChangeAspect="1" noChangeArrowheads="1" noTextEdit="1"/>
          </p:cNvSpPr>
          <p:nvPr/>
        </p:nvSpPr>
        <p:spPr bwMode="auto">
          <a:xfrm>
            <a:off x="1265238" y="1439863"/>
            <a:ext cx="9315450" cy="534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11"/>
          <p:cNvSpPr>
            <a:spLocks noChangeArrowheads="1"/>
          </p:cNvSpPr>
          <p:nvPr/>
        </p:nvSpPr>
        <p:spPr bwMode="auto">
          <a:xfrm>
            <a:off x="6421438" y="1455738"/>
            <a:ext cx="1573213" cy="53165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12"/>
          <p:cNvSpPr>
            <a:spLocks noChangeArrowheads="1"/>
          </p:cNvSpPr>
          <p:nvPr/>
        </p:nvSpPr>
        <p:spPr bwMode="auto">
          <a:xfrm>
            <a:off x="6421438" y="1455738"/>
            <a:ext cx="1573213" cy="5316537"/>
          </a:xfrm>
          <a:prstGeom prst="rect">
            <a:avLst/>
          </a:pr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3"/>
          <p:cNvSpPr>
            <a:spLocks noChangeArrowheads="1"/>
          </p:cNvSpPr>
          <p:nvPr/>
        </p:nvSpPr>
        <p:spPr bwMode="auto">
          <a:xfrm>
            <a:off x="6748862" y="3932727"/>
            <a:ext cx="92140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anose="020F0502020204030204" pitchFamily="34" charset="0"/>
              </a:rPr>
              <a:t>Transport</a:t>
            </a:r>
          </a:p>
          <a:p>
            <a:pPr marL="0" marR="0" lvl="0" indent="0" algn="ctr" defTabSz="914400" rtl="0" eaLnBrk="0" fontAlgn="base" latinLnBrk="0" hangingPunct="0">
              <a:lnSpc>
                <a:spcPct val="100000"/>
              </a:lnSpc>
              <a:spcBef>
                <a:spcPct val="0"/>
              </a:spcBef>
              <a:spcAft>
                <a:spcPct val="0"/>
              </a:spcAft>
              <a:buClrTx/>
              <a:buSzTx/>
              <a:buFontTx/>
              <a:buNone/>
              <a:tabLst/>
            </a:pPr>
            <a:r>
              <a:rPr lang="en-US" sz="1600" dirty="0" smtClean="0">
                <a:solidFill>
                  <a:srgbClr val="000000"/>
                </a:solidFill>
                <a:latin typeface="Calibri" panose="020F0502020204030204" pitchFamily="34" charset="0"/>
              </a:rPr>
              <a:t>(MBX Svr1)</a:t>
            </a:r>
            <a:endParaRPr kumimoji="0" lang="en-US" sz="2400" b="0" i="0" u="none" strike="noStrike" cap="none" normalizeH="0" baseline="0" dirty="0" smtClean="0">
              <a:ln>
                <a:noFill/>
              </a:ln>
              <a:solidFill>
                <a:schemeClr val="tx1"/>
              </a:solidFill>
              <a:effectLst/>
              <a:latin typeface="Arial" panose="020B0604020202020204" pitchFamily="34" charset="0"/>
            </a:endParaRPr>
          </a:p>
        </p:txBody>
      </p:sp>
      <p:sp>
        <p:nvSpPr>
          <p:cNvPr id="101" name="Rectangle 11"/>
          <p:cNvSpPr>
            <a:spLocks noChangeArrowheads="1"/>
          </p:cNvSpPr>
          <p:nvPr/>
        </p:nvSpPr>
        <p:spPr bwMode="auto">
          <a:xfrm>
            <a:off x="9293105" y="1439863"/>
            <a:ext cx="1573213" cy="53165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Rectangle 12"/>
          <p:cNvSpPr>
            <a:spLocks noChangeArrowheads="1"/>
          </p:cNvSpPr>
          <p:nvPr/>
        </p:nvSpPr>
        <p:spPr bwMode="auto">
          <a:xfrm>
            <a:off x="9293105" y="1439863"/>
            <a:ext cx="1573213" cy="5316537"/>
          </a:xfrm>
          <a:prstGeom prst="rect">
            <a:avLst/>
          </a:pr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Rectangle 13"/>
          <p:cNvSpPr>
            <a:spLocks noChangeArrowheads="1"/>
          </p:cNvSpPr>
          <p:nvPr/>
        </p:nvSpPr>
        <p:spPr bwMode="auto">
          <a:xfrm>
            <a:off x="9643975" y="3905129"/>
            <a:ext cx="92140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anose="020F0502020204030204" pitchFamily="34" charset="0"/>
              </a:rPr>
              <a:t>Transport</a:t>
            </a:r>
          </a:p>
          <a:p>
            <a:pPr marL="0" marR="0" lvl="0" indent="0" algn="ctr" defTabSz="914400" rtl="0" eaLnBrk="0" fontAlgn="base" latinLnBrk="0" hangingPunct="0">
              <a:lnSpc>
                <a:spcPct val="100000"/>
              </a:lnSpc>
              <a:spcBef>
                <a:spcPct val="0"/>
              </a:spcBef>
              <a:spcAft>
                <a:spcPct val="0"/>
              </a:spcAft>
              <a:buClrTx/>
              <a:buSzTx/>
              <a:buFontTx/>
              <a:buNone/>
              <a:tabLst/>
            </a:pPr>
            <a:r>
              <a:rPr lang="en-US" sz="1600" dirty="0" smtClean="0">
                <a:solidFill>
                  <a:srgbClr val="000000"/>
                </a:solidFill>
                <a:latin typeface="Calibri" panose="020F0502020204030204" pitchFamily="34" charset="0"/>
              </a:rPr>
              <a:t>(MBX Svr2)</a:t>
            </a:r>
            <a:endParaRPr kumimoji="0" lang="en-US" sz="2400" b="0" i="0" u="none" strike="noStrike" cap="none" normalizeH="0" baseline="0" dirty="0" smtClean="0">
              <a:ln>
                <a:noFill/>
              </a:ln>
              <a:solidFill>
                <a:schemeClr val="tx1"/>
              </a:solidFill>
              <a:effectLst/>
              <a:latin typeface="Arial" panose="020B0604020202020204" pitchFamily="34" charset="0"/>
            </a:endParaRPr>
          </a:p>
        </p:txBody>
      </p:sp>
      <p:sp>
        <p:nvSpPr>
          <p:cNvPr id="104" name="Line 63"/>
          <p:cNvSpPr>
            <a:spLocks noChangeShapeType="1"/>
          </p:cNvSpPr>
          <p:nvPr/>
        </p:nvSpPr>
        <p:spPr bwMode="auto">
          <a:xfrm flipV="1">
            <a:off x="8009164" y="2469198"/>
            <a:ext cx="348449" cy="1559"/>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Line 48"/>
          <p:cNvSpPr>
            <a:spLocks noChangeShapeType="1"/>
          </p:cNvSpPr>
          <p:nvPr/>
        </p:nvSpPr>
        <p:spPr bwMode="auto">
          <a:xfrm flipV="1">
            <a:off x="8150090" y="1832334"/>
            <a:ext cx="1028695" cy="5148"/>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Freeform 153"/>
          <p:cNvSpPr>
            <a:spLocks/>
          </p:cNvSpPr>
          <p:nvPr/>
        </p:nvSpPr>
        <p:spPr bwMode="auto">
          <a:xfrm>
            <a:off x="7987258" y="1789858"/>
            <a:ext cx="141288" cy="96837"/>
          </a:xfrm>
          <a:custGeom>
            <a:avLst/>
            <a:gdLst>
              <a:gd name="T0" fmla="*/ 89 w 89"/>
              <a:gd name="T1" fmla="*/ 61 h 61"/>
              <a:gd name="T2" fmla="*/ 0 w 89"/>
              <a:gd name="T3" fmla="*/ 30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0"/>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54"/>
          <p:cNvSpPr>
            <a:spLocks/>
          </p:cNvSpPr>
          <p:nvPr/>
        </p:nvSpPr>
        <p:spPr bwMode="auto">
          <a:xfrm>
            <a:off x="9151031" y="1783996"/>
            <a:ext cx="141288" cy="96837"/>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Rectangle 155"/>
          <p:cNvSpPr>
            <a:spLocks noChangeArrowheads="1"/>
          </p:cNvSpPr>
          <p:nvPr/>
        </p:nvSpPr>
        <p:spPr bwMode="auto">
          <a:xfrm>
            <a:off x="8237404" y="1772395"/>
            <a:ext cx="56197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Rectangle 156"/>
          <p:cNvSpPr>
            <a:spLocks noChangeArrowheads="1"/>
          </p:cNvSpPr>
          <p:nvPr/>
        </p:nvSpPr>
        <p:spPr bwMode="auto">
          <a:xfrm>
            <a:off x="8242166" y="1775570"/>
            <a:ext cx="90488"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58" name="Rectangle 157"/>
          <p:cNvSpPr>
            <a:spLocks noChangeArrowheads="1"/>
          </p:cNvSpPr>
          <p:nvPr/>
        </p:nvSpPr>
        <p:spPr bwMode="auto">
          <a:xfrm>
            <a:off x="8275504" y="1775570"/>
            <a:ext cx="574675"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TLS Session</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59" name="Rectangle 158"/>
          <p:cNvSpPr>
            <a:spLocks noChangeArrowheads="1"/>
          </p:cNvSpPr>
          <p:nvPr/>
        </p:nvSpPr>
        <p:spPr bwMode="auto">
          <a:xfrm>
            <a:off x="8772390" y="1775570"/>
            <a:ext cx="32127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60" name="Line 55"/>
          <p:cNvSpPr>
            <a:spLocks noChangeShapeType="1"/>
          </p:cNvSpPr>
          <p:nvPr/>
        </p:nvSpPr>
        <p:spPr bwMode="auto">
          <a:xfrm flipV="1">
            <a:off x="8019916" y="2004168"/>
            <a:ext cx="1268019" cy="19052"/>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Rectangle 160"/>
          <p:cNvSpPr>
            <a:spLocks noChangeArrowheads="1"/>
          </p:cNvSpPr>
          <p:nvPr/>
        </p:nvSpPr>
        <p:spPr bwMode="auto">
          <a:xfrm>
            <a:off x="8400916" y="1958133"/>
            <a:ext cx="236538"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Rectangle 161"/>
          <p:cNvSpPr>
            <a:spLocks noChangeArrowheads="1"/>
          </p:cNvSpPr>
          <p:nvPr/>
        </p:nvSpPr>
        <p:spPr bwMode="auto">
          <a:xfrm>
            <a:off x="8405679" y="1958133"/>
            <a:ext cx="30162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EHLO</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63" name="Line 48"/>
          <p:cNvSpPr>
            <a:spLocks noChangeShapeType="1"/>
          </p:cNvSpPr>
          <p:nvPr/>
        </p:nvSpPr>
        <p:spPr bwMode="auto">
          <a:xfrm>
            <a:off x="8132964" y="2261342"/>
            <a:ext cx="136302"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 name="Freeform 163"/>
          <p:cNvSpPr>
            <a:spLocks/>
          </p:cNvSpPr>
          <p:nvPr/>
        </p:nvSpPr>
        <p:spPr bwMode="auto">
          <a:xfrm>
            <a:off x="7993127" y="2200378"/>
            <a:ext cx="141288" cy="96837"/>
          </a:xfrm>
          <a:custGeom>
            <a:avLst/>
            <a:gdLst>
              <a:gd name="T0" fmla="*/ 89 w 89"/>
              <a:gd name="T1" fmla="*/ 61 h 61"/>
              <a:gd name="T2" fmla="*/ 0 w 89"/>
              <a:gd name="T3" fmla="*/ 30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0"/>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164"/>
          <p:cNvSpPr>
            <a:spLocks/>
          </p:cNvSpPr>
          <p:nvPr/>
        </p:nvSpPr>
        <p:spPr bwMode="auto">
          <a:xfrm>
            <a:off x="9172020" y="2200378"/>
            <a:ext cx="141288" cy="96837"/>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165"/>
          <p:cNvSpPr>
            <a:spLocks noChangeArrowheads="1"/>
          </p:cNvSpPr>
          <p:nvPr/>
        </p:nvSpPr>
        <p:spPr bwMode="auto">
          <a:xfrm>
            <a:off x="8243144" y="2177330"/>
            <a:ext cx="85760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sz="900" dirty="0">
                <a:solidFill>
                  <a:srgbClr val="000000"/>
                </a:solidFill>
                <a:latin typeface="Calibri" panose="020F0502020204030204" pitchFamily="34" charset="0"/>
              </a:rPr>
              <a:t>(</a:t>
            </a:r>
            <a:r>
              <a:rPr lang="en-US" sz="900" dirty="0" smtClean="0">
                <a:solidFill>
                  <a:srgbClr val="000000"/>
                </a:solidFill>
                <a:latin typeface="Calibri" panose="020F0502020204030204" pitchFamily="34" charset="0"/>
              </a:rPr>
              <a:t>EXCHANGEAUTH)</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180" name="Line 48"/>
          <p:cNvSpPr>
            <a:spLocks noChangeShapeType="1"/>
          </p:cNvSpPr>
          <p:nvPr/>
        </p:nvSpPr>
        <p:spPr bwMode="auto">
          <a:xfrm flipV="1">
            <a:off x="9082775" y="2248639"/>
            <a:ext cx="102480" cy="3745"/>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 name="Rectangle 182"/>
          <p:cNvSpPr>
            <a:spLocks noChangeArrowheads="1"/>
          </p:cNvSpPr>
          <p:nvPr/>
        </p:nvSpPr>
        <p:spPr bwMode="auto">
          <a:xfrm>
            <a:off x="8382631" y="2384376"/>
            <a:ext cx="5017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FF0000"/>
                </a:solidFill>
                <a:effectLst/>
                <a:latin typeface="Calibri" panose="020F0502020204030204" pitchFamily="34" charset="0"/>
              </a:rPr>
              <a:t>XSHADOW</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184" name="Line 63"/>
          <p:cNvSpPr>
            <a:spLocks noChangeShapeType="1"/>
          </p:cNvSpPr>
          <p:nvPr/>
        </p:nvSpPr>
        <p:spPr bwMode="auto">
          <a:xfrm flipV="1">
            <a:off x="8924951" y="2442424"/>
            <a:ext cx="373271" cy="6479"/>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 name="Line 95"/>
          <p:cNvSpPr>
            <a:spLocks noChangeShapeType="1"/>
          </p:cNvSpPr>
          <p:nvPr/>
        </p:nvSpPr>
        <p:spPr bwMode="auto">
          <a:xfrm>
            <a:off x="8105851" y="3481480"/>
            <a:ext cx="1159086" cy="2787"/>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 name="Rectangle 185"/>
          <p:cNvSpPr>
            <a:spLocks noChangeArrowheads="1"/>
          </p:cNvSpPr>
          <p:nvPr/>
        </p:nvSpPr>
        <p:spPr bwMode="auto">
          <a:xfrm>
            <a:off x="8380486" y="3416394"/>
            <a:ext cx="220663"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Rectangle 186"/>
          <p:cNvSpPr>
            <a:spLocks noChangeArrowheads="1"/>
          </p:cNvSpPr>
          <p:nvPr/>
        </p:nvSpPr>
        <p:spPr bwMode="auto">
          <a:xfrm>
            <a:off x="8385248" y="3416394"/>
            <a:ext cx="2921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QUIT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88" name="Line 63"/>
          <p:cNvSpPr>
            <a:spLocks noChangeShapeType="1"/>
          </p:cNvSpPr>
          <p:nvPr/>
        </p:nvSpPr>
        <p:spPr bwMode="auto">
          <a:xfrm flipV="1">
            <a:off x="8011090" y="2843073"/>
            <a:ext cx="308086" cy="3894"/>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 name="Rectangle 188"/>
          <p:cNvSpPr>
            <a:spLocks noChangeArrowheads="1"/>
          </p:cNvSpPr>
          <p:nvPr/>
        </p:nvSpPr>
        <p:spPr bwMode="auto">
          <a:xfrm>
            <a:off x="8357613" y="2772655"/>
            <a:ext cx="54983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FF0000"/>
                </a:solidFill>
                <a:effectLst/>
                <a:latin typeface="Calibri" panose="020F0502020204030204" pitchFamily="34" charset="0"/>
              </a:rPr>
              <a:t>XQDISCARD</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190" name="Line 63"/>
          <p:cNvSpPr>
            <a:spLocks noChangeShapeType="1"/>
          </p:cNvSpPr>
          <p:nvPr/>
        </p:nvSpPr>
        <p:spPr bwMode="auto">
          <a:xfrm flipV="1">
            <a:off x="8955885" y="2840632"/>
            <a:ext cx="330124" cy="5165"/>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 name="Freeform 190"/>
          <p:cNvSpPr>
            <a:spLocks/>
          </p:cNvSpPr>
          <p:nvPr/>
        </p:nvSpPr>
        <p:spPr bwMode="auto">
          <a:xfrm>
            <a:off x="7977031" y="1967991"/>
            <a:ext cx="141288" cy="96837"/>
          </a:xfrm>
          <a:custGeom>
            <a:avLst/>
            <a:gdLst>
              <a:gd name="T0" fmla="*/ 89 w 89"/>
              <a:gd name="T1" fmla="*/ 61 h 61"/>
              <a:gd name="T2" fmla="*/ 0 w 89"/>
              <a:gd name="T3" fmla="*/ 30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0"/>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191"/>
          <p:cNvSpPr>
            <a:spLocks/>
          </p:cNvSpPr>
          <p:nvPr/>
        </p:nvSpPr>
        <p:spPr bwMode="auto">
          <a:xfrm>
            <a:off x="7987413" y="2429639"/>
            <a:ext cx="141288" cy="96837"/>
          </a:xfrm>
          <a:custGeom>
            <a:avLst/>
            <a:gdLst>
              <a:gd name="T0" fmla="*/ 89 w 89"/>
              <a:gd name="T1" fmla="*/ 61 h 61"/>
              <a:gd name="T2" fmla="*/ 0 w 89"/>
              <a:gd name="T3" fmla="*/ 30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0"/>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192"/>
          <p:cNvSpPr>
            <a:spLocks/>
          </p:cNvSpPr>
          <p:nvPr/>
        </p:nvSpPr>
        <p:spPr bwMode="auto">
          <a:xfrm>
            <a:off x="7976211" y="2801919"/>
            <a:ext cx="141288" cy="96837"/>
          </a:xfrm>
          <a:custGeom>
            <a:avLst/>
            <a:gdLst>
              <a:gd name="T0" fmla="*/ 89 w 89"/>
              <a:gd name="T1" fmla="*/ 61 h 61"/>
              <a:gd name="T2" fmla="*/ 0 w 89"/>
              <a:gd name="T3" fmla="*/ 30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0"/>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Line 63"/>
          <p:cNvSpPr>
            <a:spLocks noChangeShapeType="1"/>
          </p:cNvSpPr>
          <p:nvPr/>
        </p:nvSpPr>
        <p:spPr bwMode="auto">
          <a:xfrm flipV="1">
            <a:off x="7999972" y="3081189"/>
            <a:ext cx="269294" cy="117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 name="Rectangle 194"/>
          <p:cNvSpPr>
            <a:spLocks noChangeArrowheads="1"/>
          </p:cNvSpPr>
          <p:nvPr/>
        </p:nvSpPr>
        <p:spPr bwMode="auto">
          <a:xfrm>
            <a:off x="8273988" y="2997331"/>
            <a:ext cx="780663"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Calibri" panose="020F0502020204030204" pitchFamily="34" charset="0"/>
              </a:rPr>
              <a:t>250 OK</a:t>
            </a:r>
            <a:r>
              <a:rPr kumimoji="0" lang="en-US" sz="900" b="0" i="0" u="none" strike="noStrike" cap="none" normalizeH="0" dirty="0" smtClean="0">
                <a:ln>
                  <a:noFill/>
                </a:ln>
                <a:solidFill>
                  <a:schemeClr val="bg1"/>
                </a:solidFill>
                <a:effectLst/>
                <a:latin typeface="Calibri" panose="020F0502020204030204" pitchFamily="34" charset="0"/>
              </a:rPr>
              <a:t> (MSG ID)</a:t>
            </a:r>
            <a:endParaRPr kumimoji="0" lang="en-US" sz="1800" b="0" i="0" u="none" strike="noStrike" cap="none" normalizeH="0" baseline="0" dirty="0" smtClean="0">
              <a:ln>
                <a:noFill/>
              </a:ln>
              <a:solidFill>
                <a:schemeClr val="bg1"/>
              </a:solidFill>
              <a:effectLst/>
            </a:endParaRPr>
          </a:p>
        </p:txBody>
      </p:sp>
      <p:sp>
        <p:nvSpPr>
          <p:cNvPr id="196" name="Line 63"/>
          <p:cNvSpPr>
            <a:spLocks noChangeShapeType="1"/>
          </p:cNvSpPr>
          <p:nvPr/>
        </p:nvSpPr>
        <p:spPr bwMode="auto">
          <a:xfrm flipV="1">
            <a:off x="9053296" y="3065080"/>
            <a:ext cx="232713" cy="1"/>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 name="Freeform 196"/>
          <p:cNvSpPr>
            <a:spLocks/>
          </p:cNvSpPr>
          <p:nvPr/>
        </p:nvSpPr>
        <p:spPr bwMode="auto">
          <a:xfrm>
            <a:off x="9172020" y="3005845"/>
            <a:ext cx="141288" cy="96837"/>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197"/>
          <p:cNvSpPr>
            <a:spLocks/>
          </p:cNvSpPr>
          <p:nvPr/>
        </p:nvSpPr>
        <p:spPr bwMode="auto">
          <a:xfrm>
            <a:off x="7981459" y="3433061"/>
            <a:ext cx="141288" cy="96837"/>
          </a:xfrm>
          <a:custGeom>
            <a:avLst/>
            <a:gdLst>
              <a:gd name="T0" fmla="*/ 89 w 89"/>
              <a:gd name="T1" fmla="*/ 61 h 61"/>
              <a:gd name="T2" fmla="*/ 0 w 89"/>
              <a:gd name="T3" fmla="*/ 30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0"/>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Line 63"/>
          <p:cNvSpPr>
            <a:spLocks noChangeShapeType="1"/>
          </p:cNvSpPr>
          <p:nvPr/>
        </p:nvSpPr>
        <p:spPr bwMode="auto">
          <a:xfrm flipV="1">
            <a:off x="7996924" y="3287437"/>
            <a:ext cx="269294" cy="117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0" name="Rectangle 199"/>
          <p:cNvSpPr>
            <a:spLocks noChangeArrowheads="1"/>
          </p:cNvSpPr>
          <p:nvPr/>
        </p:nvSpPr>
        <p:spPr bwMode="auto">
          <a:xfrm>
            <a:off x="8270940" y="3203579"/>
            <a:ext cx="780663"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Calibri" panose="020F0502020204030204" pitchFamily="34" charset="0"/>
              </a:rPr>
              <a:t>250 OK</a:t>
            </a:r>
            <a:r>
              <a:rPr kumimoji="0" lang="en-US" sz="900" b="0" i="0" u="none" strike="noStrike" cap="none" normalizeH="0" dirty="0" smtClean="0">
                <a:ln>
                  <a:noFill/>
                </a:ln>
                <a:solidFill>
                  <a:schemeClr val="bg1"/>
                </a:solidFill>
                <a:effectLst/>
                <a:latin typeface="Calibri" panose="020F0502020204030204" pitchFamily="34" charset="0"/>
              </a:rPr>
              <a:t> (MSG ID)</a:t>
            </a:r>
            <a:endParaRPr kumimoji="0" lang="en-US" sz="1800" b="0" i="0" u="none" strike="noStrike" cap="none" normalizeH="0" baseline="0" dirty="0" smtClean="0">
              <a:ln>
                <a:noFill/>
              </a:ln>
              <a:solidFill>
                <a:schemeClr val="bg1"/>
              </a:solidFill>
              <a:effectLst/>
            </a:endParaRPr>
          </a:p>
        </p:txBody>
      </p:sp>
      <p:sp>
        <p:nvSpPr>
          <p:cNvPr id="201" name="Line 63"/>
          <p:cNvSpPr>
            <a:spLocks noChangeShapeType="1"/>
          </p:cNvSpPr>
          <p:nvPr/>
        </p:nvSpPr>
        <p:spPr bwMode="auto">
          <a:xfrm flipV="1">
            <a:off x="9050248" y="3271328"/>
            <a:ext cx="232713" cy="1"/>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 name="Freeform 201"/>
          <p:cNvSpPr>
            <a:spLocks/>
          </p:cNvSpPr>
          <p:nvPr/>
        </p:nvSpPr>
        <p:spPr bwMode="auto">
          <a:xfrm>
            <a:off x="9168972" y="3212093"/>
            <a:ext cx="141288" cy="96837"/>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Line 63"/>
          <p:cNvSpPr>
            <a:spLocks noChangeShapeType="1"/>
          </p:cNvSpPr>
          <p:nvPr/>
        </p:nvSpPr>
        <p:spPr bwMode="auto">
          <a:xfrm flipV="1">
            <a:off x="7992201" y="2649426"/>
            <a:ext cx="440205" cy="222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 name="Rectangle 213"/>
          <p:cNvSpPr>
            <a:spLocks noChangeArrowheads="1"/>
          </p:cNvSpPr>
          <p:nvPr/>
        </p:nvSpPr>
        <p:spPr bwMode="auto">
          <a:xfrm>
            <a:off x="8459191" y="2580170"/>
            <a:ext cx="36067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Calibri" panose="020F0502020204030204" pitchFamily="34" charset="0"/>
              </a:rPr>
              <a:t>250 OK</a:t>
            </a:r>
            <a:r>
              <a:rPr kumimoji="0" lang="en-US" sz="900" b="0" i="0" u="none" strike="noStrike" cap="none" normalizeH="0" dirty="0" smtClean="0">
                <a:ln>
                  <a:noFill/>
                </a:ln>
                <a:solidFill>
                  <a:schemeClr val="bg1"/>
                </a:solidFill>
                <a:effectLst/>
                <a:latin typeface="Calibri" panose="020F0502020204030204" pitchFamily="34" charset="0"/>
              </a:rPr>
              <a:t> </a:t>
            </a:r>
            <a:endParaRPr kumimoji="0" lang="en-US" sz="1800" b="0" i="0" u="none" strike="noStrike" cap="none" normalizeH="0" baseline="0" dirty="0" smtClean="0">
              <a:ln>
                <a:noFill/>
              </a:ln>
              <a:solidFill>
                <a:schemeClr val="bg1"/>
              </a:solidFill>
              <a:effectLst/>
            </a:endParaRPr>
          </a:p>
        </p:txBody>
      </p:sp>
      <p:sp>
        <p:nvSpPr>
          <p:cNvPr id="215" name="Line 63"/>
          <p:cNvSpPr>
            <a:spLocks noChangeShapeType="1"/>
          </p:cNvSpPr>
          <p:nvPr/>
        </p:nvSpPr>
        <p:spPr bwMode="auto">
          <a:xfrm>
            <a:off x="8821168" y="2653240"/>
            <a:ext cx="362787" cy="1"/>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 name="Freeform 215"/>
          <p:cNvSpPr>
            <a:spLocks/>
          </p:cNvSpPr>
          <p:nvPr/>
        </p:nvSpPr>
        <p:spPr bwMode="auto">
          <a:xfrm>
            <a:off x="9164250" y="2600532"/>
            <a:ext cx="141288" cy="96837"/>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Line 63"/>
          <p:cNvSpPr>
            <a:spLocks noChangeShapeType="1"/>
          </p:cNvSpPr>
          <p:nvPr/>
        </p:nvSpPr>
        <p:spPr bwMode="auto">
          <a:xfrm flipV="1">
            <a:off x="8004190" y="5286140"/>
            <a:ext cx="348449" cy="1559"/>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 name="Line 48"/>
          <p:cNvSpPr>
            <a:spLocks noChangeShapeType="1"/>
          </p:cNvSpPr>
          <p:nvPr/>
        </p:nvSpPr>
        <p:spPr bwMode="auto">
          <a:xfrm flipV="1">
            <a:off x="8145116" y="4649276"/>
            <a:ext cx="1028695" cy="5148"/>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 name="Freeform 219"/>
          <p:cNvSpPr>
            <a:spLocks/>
          </p:cNvSpPr>
          <p:nvPr/>
        </p:nvSpPr>
        <p:spPr bwMode="auto">
          <a:xfrm>
            <a:off x="7982284" y="4606800"/>
            <a:ext cx="141288" cy="96837"/>
          </a:xfrm>
          <a:custGeom>
            <a:avLst/>
            <a:gdLst>
              <a:gd name="T0" fmla="*/ 89 w 89"/>
              <a:gd name="T1" fmla="*/ 61 h 61"/>
              <a:gd name="T2" fmla="*/ 0 w 89"/>
              <a:gd name="T3" fmla="*/ 30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0"/>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223"/>
          <p:cNvSpPr>
            <a:spLocks/>
          </p:cNvSpPr>
          <p:nvPr/>
        </p:nvSpPr>
        <p:spPr bwMode="auto">
          <a:xfrm>
            <a:off x="9146057" y="4600938"/>
            <a:ext cx="141288" cy="96837"/>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Rectangle 224"/>
          <p:cNvSpPr>
            <a:spLocks noChangeArrowheads="1"/>
          </p:cNvSpPr>
          <p:nvPr/>
        </p:nvSpPr>
        <p:spPr bwMode="auto">
          <a:xfrm>
            <a:off x="8232430" y="4589337"/>
            <a:ext cx="561975"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Rectangle 229"/>
          <p:cNvSpPr>
            <a:spLocks noChangeArrowheads="1"/>
          </p:cNvSpPr>
          <p:nvPr/>
        </p:nvSpPr>
        <p:spPr bwMode="auto">
          <a:xfrm>
            <a:off x="8237192" y="4592512"/>
            <a:ext cx="90488"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31" name="Rectangle 230"/>
          <p:cNvSpPr>
            <a:spLocks noChangeArrowheads="1"/>
          </p:cNvSpPr>
          <p:nvPr/>
        </p:nvSpPr>
        <p:spPr bwMode="auto">
          <a:xfrm>
            <a:off x="8270530" y="4592512"/>
            <a:ext cx="574675"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TLS Session</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36" name="Rectangle 235"/>
          <p:cNvSpPr>
            <a:spLocks noChangeArrowheads="1"/>
          </p:cNvSpPr>
          <p:nvPr/>
        </p:nvSpPr>
        <p:spPr bwMode="auto">
          <a:xfrm>
            <a:off x="8767416" y="4592512"/>
            <a:ext cx="32127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43" name="Line 55"/>
          <p:cNvSpPr>
            <a:spLocks noChangeShapeType="1"/>
          </p:cNvSpPr>
          <p:nvPr/>
        </p:nvSpPr>
        <p:spPr bwMode="auto">
          <a:xfrm flipV="1">
            <a:off x="8014942" y="4821110"/>
            <a:ext cx="1268019" cy="19052"/>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4" name="Rectangle 243"/>
          <p:cNvSpPr>
            <a:spLocks noChangeArrowheads="1"/>
          </p:cNvSpPr>
          <p:nvPr/>
        </p:nvSpPr>
        <p:spPr bwMode="auto">
          <a:xfrm>
            <a:off x="8395942" y="4775075"/>
            <a:ext cx="236538"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Rectangle 244"/>
          <p:cNvSpPr>
            <a:spLocks noChangeArrowheads="1"/>
          </p:cNvSpPr>
          <p:nvPr/>
        </p:nvSpPr>
        <p:spPr bwMode="auto">
          <a:xfrm>
            <a:off x="8400705" y="4775075"/>
            <a:ext cx="30162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EHLO</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46" name="Line 48"/>
          <p:cNvSpPr>
            <a:spLocks noChangeShapeType="1"/>
          </p:cNvSpPr>
          <p:nvPr/>
        </p:nvSpPr>
        <p:spPr bwMode="auto">
          <a:xfrm>
            <a:off x="8127990" y="5078284"/>
            <a:ext cx="136302"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7" name="Freeform 246"/>
          <p:cNvSpPr>
            <a:spLocks/>
          </p:cNvSpPr>
          <p:nvPr/>
        </p:nvSpPr>
        <p:spPr bwMode="auto">
          <a:xfrm>
            <a:off x="7988153" y="5017320"/>
            <a:ext cx="141288" cy="96837"/>
          </a:xfrm>
          <a:custGeom>
            <a:avLst/>
            <a:gdLst>
              <a:gd name="T0" fmla="*/ 89 w 89"/>
              <a:gd name="T1" fmla="*/ 61 h 61"/>
              <a:gd name="T2" fmla="*/ 0 w 89"/>
              <a:gd name="T3" fmla="*/ 30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0"/>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Freeform 247"/>
          <p:cNvSpPr>
            <a:spLocks/>
          </p:cNvSpPr>
          <p:nvPr/>
        </p:nvSpPr>
        <p:spPr bwMode="auto">
          <a:xfrm>
            <a:off x="9167046" y="5017320"/>
            <a:ext cx="141288" cy="96837"/>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Rectangle 248"/>
          <p:cNvSpPr>
            <a:spLocks noChangeArrowheads="1"/>
          </p:cNvSpPr>
          <p:nvPr/>
        </p:nvSpPr>
        <p:spPr bwMode="auto">
          <a:xfrm>
            <a:off x="8238170" y="4994272"/>
            <a:ext cx="85760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sz="900" dirty="0">
                <a:solidFill>
                  <a:srgbClr val="000000"/>
                </a:solidFill>
                <a:latin typeface="Calibri" panose="020F0502020204030204" pitchFamily="34" charset="0"/>
              </a:rPr>
              <a:t>(</a:t>
            </a:r>
            <a:r>
              <a:rPr lang="en-US" sz="900" dirty="0" smtClean="0">
                <a:solidFill>
                  <a:srgbClr val="000000"/>
                </a:solidFill>
                <a:latin typeface="Calibri" panose="020F0502020204030204" pitchFamily="34" charset="0"/>
              </a:rPr>
              <a:t>EXCHANGEAUTH)</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250" name="Line 48"/>
          <p:cNvSpPr>
            <a:spLocks noChangeShapeType="1"/>
          </p:cNvSpPr>
          <p:nvPr/>
        </p:nvSpPr>
        <p:spPr bwMode="auto">
          <a:xfrm flipV="1">
            <a:off x="9077801" y="5065581"/>
            <a:ext cx="102480" cy="3745"/>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 name="Rectangle 250"/>
          <p:cNvSpPr>
            <a:spLocks noChangeArrowheads="1"/>
          </p:cNvSpPr>
          <p:nvPr/>
        </p:nvSpPr>
        <p:spPr bwMode="auto">
          <a:xfrm>
            <a:off x="8377657" y="5201318"/>
            <a:ext cx="5017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FF0000"/>
                </a:solidFill>
                <a:effectLst/>
                <a:latin typeface="Calibri" panose="020F0502020204030204" pitchFamily="34" charset="0"/>
              </a:rPr>
              <a:t>XSHADOW</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252" name="Line 63"/>
          <p:cNvSpPr>
            <a:spLocks noChangeShapeType="1"/>
          </p:cNvSpPr>
          <p:nvPr/>
        </p:nvSpPr>
        <p:spPr bwMode="auto">
          <a:xfrm flipV="1">
            <a:off x="8919977" y="5259366"/>
            <a:ext cx="373271" cy="6479"/>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3" name="Line 95"/>
          <p:cNvSpPr>
            <a:spLocks noChangeShapeType="1"/>
          </p:cNvSpPr>
          <p:nvPr/>
        </p:nvSpPr>
        <p:spPr bwMode="auto">
          <a:xfrm>
            <a:off x="8100877" y="6091945"/>
            <a:ext cx="1159086" cy="2787"/>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4" name="Rectangle 253"/>
          <p:cNvSpPr>
            <a:spLocks noChangeArrowheads="1"/>
          </p:cNvSpPr>
          <p:nvPr/>
        </p:nvSpPr>
        <p:spPr bwMode="auto">
          <a:xfrm>
            <a:off x="8375512" y="6026859"/>
            <a:ext cx="220663" cy="131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Rectangle 254"/>
          <p:cNvSpPr>
            <a:spLocks noChangeArrowheads="1"/>
          </p:cNvSpPr>
          <p:nvPr/>
        </p:nvSpPr>
        <p:spPr bwMode="auto">
          <a:xfrm>
            <a:off x="8380274" y="6026859"/>
            <a:ext cx="2921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Calibri" panose="020F0502020204030204" pitchFamily="34" charset="0"/>
              </a:rPr>
              <a:t>QUIT</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56" name="Line 63"/>
          <p:cNvSpPr>
            <a:spLocks noChangeShapeType="1"/>
          </p:cNvSpPr>
          <p:nvPr/>
        </p:nvSpPr>
        <p:spPr bwMode="auto">
          <a:xfrm flipV="1">
            <a:off x="8006116" y="5660015"/>
            <a:ext cx="308086" cy="3894"/>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 name="Rectangle 256"/>
          <p:cNvSpPr>
            <a:spLocks noChangeArrowheads="1"/>
          </p:cNvSpPr>
          <p:nvPr/>
        </p:nvSpPr>
        <p:spPr bwMode="auto">
          <a:xfrm>
            <a:off x="8352639" y="5589597"/>
            <a:ext cx="54983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FF0000"/>
                </a:solidFill>
                <a:effectLst/>
                <a:latin typeface="Calibri" panose="020F0502020204030204" pitchFamily="34" charset="0"/>
              </a:rPr>
              <a:t>XQDISCARD</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258" name="Line 63"/>
          <p:cNvSpPr>
            <a:spLocks noChangeShapeType="1"/>
          </p:cNvSpPr>
          <p:nvPr/>
        </p:nvSpPr>
        <p:spPr bwMode="auto">
          <a:xfrm flipV="1">
            <a:off x="8950911" y="5657574"/>
            <a:ext cx="330124" cy="5165"/>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9" name="Freeform 258"/>
          <p:cNvSpPr>
            <a:spLocks/>
          </p:cNvSpPr>
          <p:nvPr/>
        </p:nvSpPr>
        <p:spPr bwMode="auto">
          <a:xfrm>
            <a:off x="7972057" y="4784933"/>
            <a:ext cx="141288" cy="96837"/>
          </a:xfrm>
          <a:custGeom>
            <a:avLst/>
            <a:gdLst>
              <a:gd name="T0" fmla="*/ 89 w 89"/>
              <a:gd name="T1" fmla="*/ 61 h 61"/>
              <a:gd name="T2" fmla="*/ 0 w 89"/>
              <a:gd name="T3" fmla="*/ 30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0"/>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Freeform 259"/>
          <p:cNvSpPr>
            <a:spLocks/>
          </p:cNvSpPr>
          <p:nvPr/>
        </p:nvSpPr>
        <p:spPr bwMode="auto">
          <a:xfrm>
            <a:off x="7982439" y="5246581"/>
            <a:ext cx="141288" cy="96837"/>
          </a:xfrm>
          <a:custGeom>
            <a:avLst/>
            <a:gdLst>
              <a:gd name="T0" fmla="*/ 89 w 89"/>
              <a:gd name="T1" fmla="*/ 61 h 61"/>
              <a:gd name="T2" fmla="*/ 0 w 89"/>
              <a:gd name="T3" fmla="*/ 30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0"/>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Freeform 260"/>
          <p:cNvSpPr>
            <a:spLocks/>
          </p:cNvSpPr>
          <p:nvPr/>
        </p:nvSpPr>
        <p:spPr bwMode="auto">
          <a:xfrm>
            <a:off x="7971237" y="5618861"/>
            <a:ext cx="141288" cy="96837"/>
          </a:xfrm>
          <a:custGeom>
            <a:avLst/>
            <a:gdLst>
              <a:gd name="T0" fmla="*/ 89 w 89"/>
              <a:gd name="T1" fmla="*/ 61 h 61"/>
              <a:gd name="T2" fmla="*/ 0 w 89"/>
              <a:gd name="T3" fmla="*/ 30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0"/>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Line 63"/>
          <p:cNvSpPr>
            <a:spLocks noChangeShapeType="1"/>
          </p:cNvSpPr>
          <p:nvPr/>
        </p:nvSpPr>
        <p:spPr bwMode="auto">
          <a:xfrm flipV="1">
            <a:off x="7994998" y="5898131"/>
            <a:ext cx="269294" cy="117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3" name="Rectangle 262"/>
          <p:cNvSpPr>
            <a:spLocks noChangeArrowheads="1"/>
          </p:cNvSpPr>
          <p:nvPr/>
        </p:nvSpPr>
        <p:spPr bwMode="auto">
          <a:xfrm>
            <a:off x="8269014" y="5814273"/>
            <a:ext cx="780663"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Calibri" panose="020F0502020204030204" pitchFamily="34" charset="0"/>
              </a:rPr>
              <a:t>250 OK</a:t>
            </a:r>
            <a:r>
              <a:rPr kumimoji="0" lang="en-US" sz="900" b="0" i="0" u="none" strike="noStrike" cap="none" normalizeH="0" dirty="0" smtClean="0">
                <a:ln>
                  <a:noFill/>
                </a:ln>
                <a:solidFill>
                  <a:schemeClr val="bg1"/>
                </a:solidFill>
                <a:effectLst/>
                <a:latin typeface="Calibri" panose="020F0502020204030204" pitchFamily="34" charset="0"/>
              </a:rPr>
              <a:t> (MSG ID)</a:t>
            </a:r>
            <a:endParaRPr kumimoji="0" lang="en-US" sz="1800" b="0" i="0" u="none" strike="noStrike" cap="none" normalizeH="0" baseline="0" dirty="0" smtClean="0">
              <a:ln>
                <a:noFill/>
              </a:ln>
              <a:solidFill>
                <a:schemeClr val="bg1"/>
              </a:solidFill>
              <a:effectLst/>
            </a:endParaRPr>
          </a:p>
        </p:txBody>
      </p:sp>
      <p:sp>
        <p:nvSpPr>
          <p:cNvPr id="264" name="Line 63"/>
          <p:cNvSpPr>
            <a:spLocks noChangeShapeType="1"/>
          </p:cNvSpPr>
          <p:nvPr/>
        </p:nvSpPr>
        <p:spPr bwMode="auto">
          <a:xfrm flipV="1">
            <a:off x="9048322" y="5882022"/>
            <a:ext cx="232713" cy="1"/>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5" name="Freeform 264"/>
          <p:cNvSpPr>
            <a:spLocks/>
          </p:cNvSpPr>
          <p:nvPr/>
        </p:nvSpPr>
        <p:spPr bwMode="auto">
          <a:xfrm>
            <a:off x="9167046" y="5822787"/>
            <a:ext cx="141288" cy="96837"/>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Freeform 265"/>
          <p:cNvSpPr>
            <a:spLocks/>
          </p:cNvSpPr>
          <p:nvPr/>
        </p:nvSpPr>
        <p:spPr bwMode="auto">
          <a:xfrm>
            <a:off x="7976485" y="6043526"/>
            <a:ext cx="141288" cy="96837"/>
          </a:xfrm>
          <a:custGeom>
            <a:avLst/>
            <a:gdLst>
              <a:gd name="T0" fmla="*/ 89 w 89"/>
              <a:gd name="T1" fmla="*/ 61 h 61"/>
              <a:gd name="T2" fmla="*/ 0 w 89"/>
              <a:gd name="T3" fmla="*/ 30 h 61"/>
              <a:gd name="T4" fmla="*/ 89 w 89"/>
              <a:gd name="T5" fmla="*/ 0 h 61"/>
              <a:gd name="T6" fmla="*/ 89 w 89"/>
              <a:gd name="T7" fmla="*/ 61 h 61"/>
            </a:gdLst>
            <a:ahLst/>
            <a:cxnLst>
              <a:cxn ang="0">
                <a:pos x="T0" y="T1"/>
              </a:cxn>
              <a:cxn ang="0">
                <a:pos x="T2" y="T3"/>
              </a:cxn>
              <a:cxn ang="0">
                <a:pos x="T4" y="T5"/>
              </a:cxn>
              <a:cxn ang="0">
                <a:pos x="T6" y="T7"/>
              </a:cxn>
            </a:cxnLst>
            <a:rect l="0" t="0" r="r" b="b"/>
            <a:pathLst>
              <a:path w="89" h="61">
                <a:moveTo>
                  <a:pt x="89" y="61"/>
                </a:moveTo>
                <a:lnTo>
                  <a:pt x="0" y="30"/>
                </a:lnTo>
                <a:lnTo>
                  <a:pt x="89" y="0"/>
                </a:lnTo>
                <a:lnTo>
                  <a:pt x="89"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Line 63"/>
          <p:cNvSpPr>
            <a:spLocks noChangeShapeType="1"/>
          </p:cNvSpPr>
          <p:nvPr/>
        </p:nvSpPr>
        <p:spPr bwMode="auto">
          <a:xfrm flipV="1">
            <a:off x="7987227" y="5466368"/>
            <a:ext cx="440205" cy="222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2" name="Rectangle 271"/>
          <p:cNvSpPr>
            <a:spLocks noChangeArrowheads="1"/>
          </p:cNvSpPr>
          <p:nvPr/>
        </p:nvSpPr>
        <p:spPr bwMode="auto">
          <a:xfrm>
            <a:off x="8454217" y="5397112"/>
            <a:ext cx="36067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bg1"/>
                </a:solidFill>
                <a:effectLst/>
                <a:latin typeface="Calibri" panose="020F0502020204030204" pitchFamily="34" charset="0"/>
              </a:rPr>
              <a:t>250 OK</a:t>
            </a:r>
            <a:r>
              <a:rPr kumimoji="0" lang="en-US" sz="900" b="0" i="0" u="none" strike="noStrike" cap="none" normalizeH="0" dirty="0" smtClean="0">
                <a:ln>
                  <a:noFill/>
                </a:ln>
                <a:solidFill>
                  <a:schemeClr val="bg1"/>
                </a:solidFill>
                <a:effectLst/>
                <a:latin typeface="Calibri" panose="020F0502020204030204" pitchFamily="34" charset="0"/>
              </a:rPr>
              <a:t> </a:t>
            </a:r>
            <a:endParaRPr kumimoji="0" lang="en-US" sz="1800" b="0" i="0" u="none" strike="noStrike" cap="none" normalizeH="0" baseline="0" dirty="0" smtClean="0">
              <a:ln>
                <a:noFill/>
              </a:ln>
              <a:solidFill>
                <a:schemeClr val="bg1"/>
              </a:solidFill>
              <a:effectLst/>
            </a:endParaRPr>
          </a:p>
        </p:txBody>
      </p:sp>
      <p:sp>
        <p:nvSpPr>
          <p:cNvPr id="273" name="Line 63"/>
          <p:cNvSpPr>
            <a:spLocks noChangeShapeType="1"/>
          </p:cNvSpPr>
          <p:nvPr/>
        </p:nvSpPr>
        <p:spPr bwMode="auto">
          <a:xfrm>
            <a:off x="8816194" y="5470182"/>
            <a:ext cx="362787" cy="1"/>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4" name="Freeform 273"/>
          <p:cNvSpPr>
            <a:spLocks/>
          </p:cNvSpPr>
          <p:nvPr/>
        </p:nvSpPr>
        <p:spPr bwMode="auto">
          <a:xfrm>
            <a:off x="9159276" y="5417474"/>
            <a:ext cx="141288" cy="96837"/>
          </a:xfrm>
          <a:custGeom>
            <a:avLst/>
            <a:gdLst>
              <a:gd name="T0" fmla="*/ 0 w 89"/>
              <a:gd name="T1" fmla="*/ 0 h 61"/>
              <a:gd name="T2" fmla="*/ 89 w 89"/>
              <a:gd name="T3" fmla="*/ 30 h 61"/>
              <a:gd name="T4" fmla="*/ 0 w 89"/>
              <a:gd name="T5" fmla="*/ 61 h 61"/>
              <a:gd name="T6" fmla="*/ 0 w 89"/>
              <a:gd name="T7" fmla="*/ 0 h 61"/>
            </a:gdLst>
            <a:ahLst/>
            <a:cxnLst>
              <a:cxn ang="0">
                <a:pos x="T0" y="T1"/>
              </a:cxn>
              <a:cxn ang="0">
                <a:pos x="T2" y="T3"/>
              </a:cxn>
              <a:cxn ang="0">
                <a:pos x="T4" y="T5"/>
              </a:cxn>
              <a:cxn ang="0">
                <a:pos x="T6" y="T7"/>
              </a:cxn>
            </a:cxnLst>
            <a:rect l="0" t="0" r="r" b="b"/>
            <a:pathLst>
              <a:path w="89" h="61">
                <a:moveTo>
                  <a:pt x="0" y="0"/>
                </a:moveTo>
                <a:lnTo>
                  <a:pt x="89" y="30"/>
                </a:lnTo>
                <a:lnTo>
                  <a:pt x="0"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54361287"/>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Message Tracking Log</a:t>
            </a:r>
            <a:endParaRPr lang="en-US" dirty="0"/>
          </a:p>
        </p:txBody>
      </p:sp>
      <p:sp>
        <p:nvSpPr>
          <p:cNvPr id="4" name="Rounded Rectangle 3"/>
          <p:cNvSpPr/>
          <p:nvPr/>
        </p:nvSpPr>
        <p:spPr bwMode="auto">
          <a:xfrm>
            <a:off x="274702" y="1942799"/>
            <a:ext cx="1554463" cy="4389072"/>
          </a:xfrm>
          <a:prstGeom prst="roundRect">
            <a:avLst/>
          </a:prstGeom>
          <a:noFill/>
          <a:ln>
            <a:solidFill>
              <a:schemeClr val="tx1"/>
            </a:solidFill>
            <a:prstDash val="lg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5" name="Rounded Rectangle 4"/>
          <p:cNvSpPr/>
          <p:nvPr/>
        </p:nvSpPr>
        <p:spPr bwMode="auto">
          <a:xfrm>
            <a:off x="2012043" y="1942799"/>
            <a:ext cx="1554463" cy="4389072"/>
          </a:xfrm>
          <a:prstGeom prst="roundRect">
            <a:avLst/>
          </a:prstGeom>
          <a:noFill/>
          <a:ln>
            <a:solidFill>
              <a:schemeClr val="tx1"/>
            </a:solidFill>
            <a:prstDash val="lg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6" name="Rounded Rectangle 5"/>
          <p:cNvSpPr/>
          <p:nvPr/>
        </p:nvSpPr>
        <p:spPr bwMode="auto">
          <a:xfrm>
            <a:off x="3749384" y="1942799"/>
            <a:ext cx="1554463" cy="4389072"/>
          </a:xfrm>
          <a:prstGeom prst="roundRect">
            <a:avLst/>
          </a:prstGeom>
          <a:noFill/>
          <a:ln>
            <a:solidFill>
              <a:schemeClr val="tx1"/>
            </a:solidFill>
            <a:prstDash val="lg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10" name="Rounded Rectangle 9"/>
          <p:cNvSpPr/>
          <p:nvPr/>
        </p:nvSpPr>
        <p:spPr bwMode="auto">
          <a:xfrm>
            <a:off x="2103481" y="2217116"/>
            <a:ext cx="1371585" cy="914390"/>
          </a:xfrm>
          <a:prstGeom prst="round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11" name="Rounded Rectangle 10"/>
          <p:cNvSpPr/>
          <p:nvPr/>
        </p:nvSpPr>
        <p:spPr bwMode="auto">
          <a:xfrm>
            <a:off x="2103482" y="3588701"/>
            <a:ext cx="1371585" cy="914390"/>
          </a:xfrm>
          <a:prstGeom prst="round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12" name="Rounded Rectangle 11"/>
          <p:cNvSpPr/>
          <p:nvPr/>
        </p:nvSpPr>
        <p:spPr bwMode="auto">
          <a:xfrm>
            <a:off x="3840823" y="3588701"/>
            <a:ext cx="1371585" cy="914390"/>
          </a:xfrm>
          <a:prstGeom prst="round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13" name="Rounded Rectangle 12"/>
          <p:cNvSpPr/>
          <p:nvPr/>
        </p:nvSpPr>
        <p:spPr bwMode="auto">
          <a:xfrm>
            <a:off x="366141" y="4503091"/>
            <a:ext cx="1371585" cy="914390"/>
          </a:xfrm>
          <a:prstGeom prst="round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14" name="Flowchart: Magnetic Disk 13"/>
          <p:cNvSpPr/>
          <p:nvPr/>
        </p:nvSpPr>
        <p:spPr bwMode="auto">
          <a:xfrm>
            <a:off x="731897" y="5783237"/>
            <a:ext cx="640073" cy="457195"/>
          </a:xfrm>
          <a:prstGeom prst="flowChartMagneticDisk">
            <a:avLst/>
          </a:prstGeom>
          <a:solidFill>
            <a:schemeClr val="accent6"/>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15" name="TextBox 14"/>
          <p:cNvSpPr txBox="1"/>
          <p:nvPr/>
        </p:nvSpPr>
        <p:spPr>
          <a:xfrm>
            <a:off x="1920604" y="2212646"/>
            <a:ext cx="1828780" cy="461665"/>
          </a:xfrm>
          <a:prstGeom prst="rect">
            <a:avLst/>
          </a:prstGeom>
          <a:noFill/>
        </p:spPr>
        <p:txBody>
          <a:bodyPr wrap="square" lIns="182880" tIns="146304" rIns="182880" bIns="146304" rtlCol="0">
            <a:spAutoFit/>
          </a:bodyPr>
          <a:lstStyle/>
          <a:p>
            <a:pPr>
              <a:lnSpc>
                <a:spcPct val="90000"/>
              </a:lnSpc>
              <a:spcAft>
                <a:spcPts val="600"/>
              </a:spcAft>
            </a:pPr>
            <a:r>
              <a:rPr lang="en-US" sz="1200" b="1" dirty="0" smtClean="0">
                <a:gradFill>
                  <a:gsLst>
                    <a:gs pos="2917">
                      <a:schemeClr val="tx1"/>
                    </a:gs>
                    <a:gs pos="30000">
                      <a:schemeClr val="tx1"/>
                    </a:gs>
                  </a:gsLst>
                  <a:lin ang="5400000" scaled="0"/>
                </a:gradFill>
              </a:rPr>
              <a:t>Frontend Transport</a:t>
            </a:r>
          </a:p>
        </p:txBody>
      </p:sp>
      <p:sp>
        <p:nvSpPr>
          <p:cNvPr id="16" name="TextBox 15"/>
          <p:cNvSpPr txBox="1"/>
          <p:nvPr/>
        </p:nvSpPr>
        <p:spPr>
          <a:xfrm>
            <a:off x="2255882" y="4407182"/>
            <a:ext cx="1127746" cy="461665"/>
          </a:xfrm>
          <a:prstGeom prst="rect">
            <a:avLst/>
          </a:prstGeom>
          <a:noFill/>
        </p:spPr>
        <p:txBody>
          <a:bodyPr wrap="square" lIns="182880" tIns="146304" rIns="182880" bIns="146304" rtlCol="0">
            <a:spAutoFit/>
          </a:bodyPr>
          <a:lstStyle/>
          <a:p>
            <a:pPr>
              <a:lnSpc>
                <a:spcPct val="90000"/>
              </a:lnSpc>
              <a:spcAft>
                <a:spcPts val="600"/>
              </a:spcAft>
            </a:pPr>
            <a:r>
              <a:rPr lang="en-US" sz="1200" b="1" dirty="0" smtClean="0">
                <a:gradFill>
                  <a:gsLst>
                    <a:gs pos="2917">
                      <a:schemeClr val="tx1"/>
                    </a:gs>
                    <a:gs pos="30000">
                      <a:schemeClr val="tx1"/>
                    </a:gs>
                  </a:gsLst>
                  <a:lin ang="5400000" scaled="0"/>
                </a:gradFill>
              </a:rPr>
              <a:t>Transport</a:t>
            </a:r>
          </a:p>
        </p:txBody>
      </p:sp>
      <p:sp>
        <p:nvSpPr>
          <p:cNvPr id="17" name="TextBox 16"/>
          <p:cNvSpPr txBox="1"/>
          <p:nvPr/>
        </p:nvSpPr>
        <p:spPr>
          <a:xfrm>
            <a:off x="3962742" y="4407182"/>
            <a:ext cx="1127746" cy="461665"/>
          </a:xfrm>
          <a:prstGeom prst="rect">
            <a:avLst/>
          </a:prstGeom>
          <a:noFill/>
        </p:spPr>
        <p:txBody>
          <a:bodyPr wrap="square" lIns="182880" tIns="146304" rIns="182880" bIns="146304" rtlCol="0">
            <a:spAutoFit/>
          </a:bodyPr>
          <a:lstStyle/>
          <a:p>
            <a:pPr>
              <a:lnSpc>
                <a:spcPct val="90000"/>
              </a:lnSpc>
              <a:spcAft>
                <a:spcPts val="600"/>
              </a:spcAft>
            </a:pPr>
            <a:r>
              <a:rPr lang="en-US" sz="1200" b="1" dirty="0" smtClean="0">
                <a:gradFill>
                  <a:gsLst>
                    <a:gs pos="2917">
                      <a:schemeClr val="tx1"/>
                    </a:gs>
                    <a:gs pos="30000">
                      <a:schemeClr val="tx1"/>
                    </a:gs>
                  </a:gsLst>
                  <a:lin ang="5400000" scaled="0"/>
                </a:gradFill>
              </a:rPr>
              <a:t>Transport</a:t>
            </a:r>
          </a:p>
        </p:txBody>
      </p:sp>
      <p:sp>
        <p:nvSpPr>
          <p:cNvPr id="18" name="TextBox 17"/>
          <p:cNvSpPr txBox="1"/>
          <p:nvPr/>
        </p:nvSpPr>
        <p:spPr>
          <a:xfrm>
            <a:off x="289711" y="4137335"/>
            <a:ext cx="1493502" cy="461665"/>
          </a:xfrm>
          <a:prstGeom prst="rect">
            <a:avLst/>
          </a:prstGeom>
          <a:noFill/>
        </p:spPr>
        <p:txBody>
          <a:bodyPr wrap="square" lIns="182880" tIns="146304" rIns="182880" bIns="146304" rtlCol="0">
            <a:spAutoFit/>
          </a:bodyPr>
          <a:lstStyle/>
          <a:p>
            <a:pPr>
              <a:lnSpc>
                <a:spcPct val="90000"/>
              </a:lnSpc>
              <a:spcAft>
                <a:spcPts val="600"/>
              </a:spcAft>
            </a:pPr>
            <a:r>
              <a:rPr lang="en-US" sz="1200" b="1" dirty="0" smtClean="0">
                <a:gradFill>
                  <a:gsLst>
                    <a:gs pos="2917">
                      <a:schemeClr val="tx1"/>
                    </a:gs>
                    <a:gs pos="30000">
                      <a:schemeClr val="tx1"/>
                    </a:gs>
                  </a:gsLst>
                  <a:lin ang="5400000" scaled="0"/>
                </a:gradFill>
              </a:rPr>
              <a:t>MBX Transport</a:t>
            </a:r>
          </a:p>
        </p:txBody>
      </p:sp>
      <p:sp>
        <p:nvSpPr>
          <p:cNvPr id="20" name="Arc 19"/>
          <p:cNvSpPr/>
          <p:nvPr/>
        </p:nvSpPr>
        <p:spPr>
          <a:xfrm rot="17053825">
            <a:off x="2064918" y="2038296"/>
            <a:ext cx="1723028" cy="506371"/>
          </a:xfrm>
          <a:prstGeom prst="arc">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Arc 20"/>
          <p:cNvSpPr/>
          <p:nvPr/>
        </p:nvSpPr>
        <p:spPr>
          <a:xfrm rot="11783867">
            <a:off x="2476199" y="2260818"/>
            <a:ext cx="514056" cy="1418986"/>
          </a:xfrm>
          <a:prstGeom prst="arc">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Arc 21"/>
          <p:cNvSpPr/>
          <p:nvPr/>
        </p:nvSpPr>
        <p:spPr>
          <a:xfrm rot="17053825">
            <a:off x="1331711" y="4375358"/>
            <a:ext cx="1338588" cy="983267"/>
          </a:xfrm>
          <a:prstGeom prst="arc">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p:cNvSpPr/>
          <p:nvPr/>
        </p:nvSpPr>
        <p:spPr>
          <a:xfrm rot="15793710">
            <a:off x="521107" y="5831189"/>
            <a:ext cx="1129555" cy="162125"/>
          </a:xfrm>
          <a:prstGeom prst="arc">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p:cNvSpPr/>
          <p:nvPr/>
        </p:nvSpPr>
        <p:spPr>
          <a:xfrm rot="18119598">
            <a:off x="3225098" y="3123678"/>
            <a:ext cx="1531667" cy="2181626"/>
          </a:xfrm>
          <a:prstGeom prst="arc">
            <a:avLst/>
          </a:prstGeom>
          <a:ln w="38100">
            <a:solidFill>
              <a:schemeClr val="tx1"/>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p:cNvSpPr txBox="1"/>
          <p:nvPr/>
        </p:nvSpPr>
        <p:spPr>
          <a:xfrm>
            <a:off x="2103482" y="3497262"/>
            <a:ext cx="1028947" cy="627864"/>
          </a:xfrm>
          <a:prstGeom prst="rect">
            <a:avLst/>
          </a:prstGeom>
          <a:noFill/>
        </p:spPr>
        <p:txBody>
          <a:bodyPr wrap="square" lIns="182880" tIns="146304" rIns="182880" bIns="146304" rtlCol="0">
            <a:spAutoFit/>
          </a:bodyPr>
          <a:lstStyle/>
          <a:p>
            <a:pPr>
              <a:lnSpc>
                <a:spcPct val="90000"/>
              </a:lnSpc>
              <a:spcAft>
                <a:spcPts val="600"/>
              </a:spcAft>
            </a:pPr>
            <a:r>
              <a:rPr lang="en-US" sz="1200" b="1" dirty="0" smtClean="0">
                <a:solidFill>
                  <a:schemeClr val="accent5"/>
                </a:solidFill>
              </a:rPr>
              <a:t>SMTP Receive</a:t>
            </a:r>
          </a:p>
        </p:txBody>
      </p:sp>
      <p:sp>
        <p:nvSpPr>
          <p:cNvPr id="26" name="TextBox 25"/>
          <p:cNvSpPr txBox="1"/>
          <p:nvPr/>
        </p:nvSpPr>
        <p:spPr>
          <a:xfrm>
            <a:off x="2042523" y="3922335"/>
            <a:ext cx="1028947" cy="627864"/>
          </a:xfrm>
          <a:prstGeom prst="rect">
            <a:avLst/>
          </a:prstGeom>
          <a:noFill/>
        </p:spPr>
        <p:txBody>
          <a:bodyPr wrap="square" lIns="182880" tIns="146304" rIns="182880" bIns="146304" rtlCol="0">
            <a:spAutoFit/>
          </a:bodyPr>
          <a:lstStyle/>
          <a:p>
            <a:pPr>
              <a:lnSpc>
                <a:spcPct val="90000"/>
              </a:lnSpc>
              <a:spcAft>
                <a:spcPts val="600"/>
              </a:spcAft>
            </a:pPr>
            <a:r>
              <a:rPr lang="en-US" sz="1200" b="1" dirty="0" smtClean="0">
                <a:solidFill>
                  <a:schemeClr val="accent5"/>
                </a:solidFill>
              </a:rPr>
              <a:t>SMTP Send</a:t>
            </a:r>
          </a:p>
        </p:txBody>
      </p:sp>
      <p:sp>
        <p:nvSpPr>
          <p:cNvPr id="27" name="TextBox 26"/>
          <p:cNvSpPr txBox="1"/>
          <p:nvPr/>
        </p:nvSpPr>
        <p:spPr>
          <a:xfrm>
            <a:off x="2802892" y="3534868"/>
            <a:ext cx="1216942" cy="704808"/>
          </a:xfrm>
          <a:prstGeom prst="rect">
            <a:avLst/>
          </a:prstGeom>
          <a:noFill/>
        </p:spPr>
        <p:txBody>
          <a:bodyPr wrap="square" lIns="182880" tIns="146304" rIns="182880" bIns="146304" rtlCol="0">
            <a:spAutoFit/>
          </a:bodyPr>
          <a:lstStyle/>
          <a:p>
            <a:pPr>
              <a:lnSpc>
                <a:spcPct val="90000"/>
              </a:lnSpc>
              <a:spcAft>
                <a:spcPts val="600"/>
              </a:spcAft>
            </a:pPr>
            <a:r>
              <a:rPr lang="en-US" sz="1200" b="1" dirty="0" smtClean="0">
                <a:solidFill>
                  <a:schemeClr val="accent5"/>
                </a:solidFill>
              </a:rPr>
              <a:t>SMTP</a:t>
            </a:r>
          </a:p>
          <a:p>
            <a:pPr>
              <a:lnSpc>
                <a:spcPct val="90000"/>
              </a:lnSpc>
              <a:spcAft>
                <a:spcPts val="600"/>
              </a:spcAft>
            </a:pPr>
            <a:r>
              <a:rPr lang="en-US" sz="1200" b="1" dirty="0" err="1" smtClean="0">
                <a:solidFill>
                  <a:schemeClr val="accent5"/>
                </a:solidFill>
              </a:rPr>
              <a:t>HARedirect</a:t>
            </a:r>
            <a:endParaRPr lang="en-US" sz="1200" b="1" dirty="0" smtClean="0">
              <a:solidFill>
                <a:schemeClr val="accent5"/>
              </a:solidFill>
            </a:endParaRPr>
          </a:p>
        </p:txBody>
      </p:sp>
      <p:sp>
        <p:nvSpPr>
          <p:cNvPr id="28" name="TextBox 27"/>
          <p:cNvSpPr txBox="1"/>
          <p:nvPr/>
        </p:nvSpPr>
        <p:spPr>
          <a:xfrm>
            <a:off x="3932262" y="3505886"/>
            <a:ext cx="1209813" cy="627864"/>
          </a:xfrm>
          <a:prstGeom prst="rect">
            <a:avLst/>
          </a:prstGeom>
          <a:noFill/>
        </p:spPr>
        <p:txBody>
          <a:bodyPr wrap="square" lIns="182880" tIns="146304" rIns="182880" bIns="146304" rtlCol="0">
            <a:spAutoFit/>
          </a:bodyPr>
          <a:lstStyle/>
          <a:p>
            <a:pPr>
              <a:lnSpc>
                <a:spcPct val="90000"/>
              </a:lnSpc>
              <a:spcAft>
                <a:spcPts val="600"/>
              </a:spcAft>
            </a:pPr>
            <a:r>
              <a:rPr lang="en-US" sz="1200" b="1" dirty="0" smtClean="0">
                <a:solidFill>
                  <a:schemeClr val="accent5"/>
                </a:solidFill>
              </a:rPr>
              <a:t>SMTP </a:t>
            </a:r>
            <a:r>
              <a:rPr lang="en-US" sz="1200" b="1" dirty="0" err="1" smtClean="0">
                <a:solidFill>
                  <a:schemeClr val="accent5"/>
                </a:solidFill>
              </a:rPr>
              <a:t>HAReceive</a:t>
            </a:r>
            <a:endParaRPr lang="en-US" sz="1200" b="1" dirty="0" smtClean="0">
              <a:solidFill>
                <a:schemeClr val="accent5"/>
              </a:solidFill>
            </a:endParaRPr>
          </a:p>
        </p:txBody>
      </p:sp>
      <p:sp>
        <p:nvSpPr>
          <p:cNvPr id="29" name="TextBox 28"/>
          <p:cNvSpPr txBox="1"/>
          <p:nvPr/>
        </p:nvSpPr>
        <p:spPr>
          <a:xfrm>
            <a:off x="4162679" y="3966379"/>
            <a:ext cx="1133550" cy="627864"/>
          </a:xfrm>
          <a:prstGeom prst="rect">
            <a:avLst/>
          </a:prstGeom>
          <a:noFill/>
        </p:spPr>
        <p:txBody>
          <a:bodyPr wrap="square" lIns="182880" tIns="146304" rIns="182880" bIns="146304" rtlCol="0">
            <a:spAutoFit/>
          </a:bodyPr>
          <a:lstStyle/>
          <a:p>
            <a:pPr>
              <a:lnSpc>
                <a:spcPct val="90000"/>
              </a:lnSpc>
              <a:spcAft>
                <a:spcPts val="600"/>
              </a:spcAft>
            </a:pPr>
            <a:r>
              <a:rPr lang="en-US" sz="1200" b="1" dirty="0" smtClean="0">
                <a:solidFill>
                  <a:schemeClr val="accent5"/>
                </a:solidFill>
              </a:rPr>
              <a:t>SMTP </a:t>
            </a:r>
            <a:r>
              <a:rPr lang="en-US" sz="1200" b="1" dirty="0" err="1" smtClean="0">
                <a:solidFill>
                  <a:schemeClr val="accent5"/>
                </a:solidFill>
              </a:rPr>
              <a:t>HADiscard</a:t>
            </a:r>
            <a:endParaRPr lang="en-US" sz="1200" b="1" dirty="0" smtClean="0">
              <a:solidFill>
                <a:schemeClr val="accent5"/>
              </a:solidFill>
            </a:endParaRPr>
          </a:p>
        </p:txBody>
      </p:sp>
      <p:sp>
        <p:nvSpPr>
          <p:cNvPr id="30" name="TextBox 29"/>
          <p:cNvSpPr txBox="1"/>
          <p:nvPr/>
        </p:nvSpPr>
        <p:spPr>
          <a:xfrm>
            <a:off x="427102" y="4881056"/>
            <a:ext cx="1219185" cy="627864"/>
          </a:xfrm>
          <a:prstGeom prst="rect">
            <a:avLst/>
          </a:prstGeom>
          <a:noFill/>
        </p:spPr>
        <p:txBody>
          <a:bodyPr wrap="square" lIns="182880" tIns="146304" rIns="182880" bIns="146304" rtlCol="0">
            <a:spAutoFit/>
          </a:bodyPr>
          <a:lstStyle/>
          <a:p>
            <a:pPr algn="ctr">
              <a:lnSpc>
                <a:spcPct val="90000"/>
              </a:lnSpc>
              <a:spcAft>
                <a:spcPts val="600"/>
              </a:spcAft>
            </a:pPr>
            <a:r>
              <a:rPr lang="en-US" sz="1200" b="1" dirty="0" err="1" smtClean="0">
                <a:solidFill>
                  <a:schemeClr val="accent5"/>
                </a:solidFill>
              </a:rPr>
              <a:t>Storedriver</a:t>
            </a:r>
            <a:r>
              <a:rPr lang="en-US" sz="1200" b="1" dirty="0" smtClean="0">
                <a:solidFill>
                  <a:schemeClr val="accent5"/>
                </a:solidFill>
              </a:rPr>
              <a:t> Deliver</a:t>
            </a:r>
          </a:p>
        </p:txBody>
      </p:sp>
      <p:sp>
        <p:nvSpPr>
          <p:cNvPr id="31" name="TextBox 30"/>
          <p:cNvSpPr txBox="1"/>
          <p:nvPr/>
        </p:nvSpPr>
        <p:spPr>
          <a:xfrm>
            <a:off x="688646" y="5836342"/>
            <a:ext cx="746990" cy="461665"/>
          </a:xfrm>
          <a:prstGeom prst="rect">
            <a:avLst/>
          </a:prstGeom>
          <a:noFill/>
        </p:spPr>
        <p:txBody>
          <a:bodyPr wrap="square" lIns="182880" tIns="146304" rIns="182880" bIns="146304" rtlCol="0">
            <a:spAutoFit/>
          </a:bodyPr>
          <a:lstStyle/>
          <a:p>
            <a:pPr>
              <a:lnSpc>
                <a:spcPct val="90000"/>
              </a:lnSpc>
              <a:spcAft>
                <a:spcPts val="600"/>
              </a:spcAft>
            </a:pPr>
            <a:r>
              <a:rPr lang="en-US" sz="1200" b="1" dirty="0" smtClean="0">
                <a:gradFill>
                  <a:gsLst>
                    <a:gs pos="2917">
                      <a:schemeClr val="tx1"/>
                    </a:gs>
                    <a:gs pos="30000">
                      <a:schemeClr val="tx1"/>
                    </a:gs>
                  </a:gsLst>
                  <a:lin ang="5400000" scaled="0"/>
                </a:gradFill>
              </a:rPr>
              <a:t>Store</a:t>
            </a:r>
          </a:p>
        </p:txBody>
      </p:sp>
      <p:sp>
        <p:nvSpPr>
          <p:cNvPr id="32" name="TextBox 31"/>
          <p:cNvSpPr txBox="1"/>
          <p:nvPr/>
        </p:nvSpPr>
        <p:spPr>
          <a:xfrm>
            <a:off x="357977" y="6331005"/>
            <a:ext cx="1493502" cy="489365"/>
          </a:xfrm>
          <a:prstGeom prst="rect">
            <a:avLst/>
          </a:prstGeom>
          <a:noFill/>
        </p:spPr>
        <p:txBody>
          <a:bodyPr wrap="square" lIns="182880" tIns="146304" rIns="182880" bIns="146304" rtlCol="0">
            <a:spAutoFit/>
          </a:bodyPr>
          <a:lstStyle/>
          <a:p>
            <a:pPr>
              <a:lnSpc>
                <a:spcPct val="90000"/>
              </a:lnSpc>
              <a:spcAft>
                <a:spcPts val="600"/>
              </a:spcAft>
            </a:pPr>
            <a:r>
              <a:rPr lang="en-US" sz="1400" b="1" dirty="0" smtClean="0">
                <a:gradFill>
                  <a:gsLst>
                    <a:gs pos="2917">
                      <a:schemeClr val="tx1"/>
                    </a:gs>
                    <a:gs pos="30000">
                      <a:schemeClr val="tx1"/>
                    </a:gs>
                  </a:gsLst>
                  <a:lin ang="5400000" scaled="0"/>
                </a:gradFill>
              </a:rPr>
              <a:t>MBX SVR 01</a:t>
            </a:r>
          </a:p>
        </p:txBody>
      </p:sp>
      <p:sp>
        <p:nvSpPr>
          <p:cNvPr id="33" name="TextBox 32"/>
          <p:cNvSpPr txBox="1"/>
          <p:nvPr/>
        </p:nvSpPr>
        <p:spPr>
          <a:xfrm>
            <a:off x="3810345" y="6331005"/>
            <a:ext cx="1493502" cy="489365"/>
          </a:xfrm>
          <a:prstGeom prst="rect">
            <a:avLst/>
          </a:prstGeom>
          <a:noFill/>
        </p:spPr>
        <p:txBody>
          <a:bodyPr wrap="square" lIns="182880" tIns="146304" rIns="182880" bIns="146304" rtlCol="0">
            <a:spAutoFit/>
          </a:bodyPr>
          <a:lstStyle/>
          <a:p>
            <a:pPr>
              <a:lnSpc>
                <a:spcPct val="90000"/>
              </a:lnSpc>
              <a:spcAft>
                <a:spcPts val="600"/>
              </a:spcAft>
            </a:pPr>
            <a:r>
              <a:rPr lang="en-US" sz="1400" b="1" dirty="0" smtClean="0">
                <a:gradFill>
                  <a:gsLst>
                    <a:gs pos="2917">
                      <a:schemeClr val="tx1"/>
                    </a:gs>
                    <a:gs pos="30000">
                      <a:schemeClr val="tx1"/>
                    </a:gs>
                  </a:gsLst>
                  <a:lin ang="5400000" scaled="0"/>
                </a:gradFill>
              </a:rPr>
              <a:t>MBX SVR 03</a:t>
            </a:r>
          </a:p>
        </p:txBody>
      </p:sp>
      <p:sp>
        <p:nvSpPr>
          <p:cNvPr id="34" name="TextBox 33"/>
          <p:cNvSpPr txBox="1"/>
          <p:nvPr/>
        </p:nvSpPr>
        <p:spPr>
          <a:xfrm>
            <a:off x="2073004" y="6331005"/>
            <a:ext cx="1493502" cy="489365"/>
          </a:xfrm>
          <a:prstGeom prst="rect">
            <a:avLst/>
          </a:prstGeom>
          <a:noFill/>
        </p:spPr>
        <p:txBody>
          <a:bodyPr wrap="square" lIns="182880" tIns="146304" rIns="182880" bIns="146304" rtlCol="0">
            <a:spAutoFit/>
          </a:bodyPr>
          <a:lstStyle/>
          <a:p>
            <a:pPr>
              <a:lnSpc>
                <a:spcPct val="90000"/>
              </a:lnSpc>
              <a:spcAft>
                <a:spcPts val="600"/>
              </a:spcAft>
            </a:pPr>
            <a:r>
              <a:rPr lang="en-US" sz="1400" b="1" dirty="0" smtClean="0">
                <a:gradFill>
                  <a:gsLst>
                    <a:gs pos="2917">
                      <a:schemeClr val="tx1"/>
                    </a:gs>
                    <a:gs pos="30000">
                      <a:schemeClr val="tx1"/>
                    </a:gs>
                  </a:gsLst>
                  <a:lin ang="5400000" scaled="0"/>
                </a:gradFill>
              </a:rPr>
              <a:t>MBX SVR 02</a:t>
            </a:r>
          </a:p>
        </p:txBody>
      </p:sp>
      <p:sp>
        <p:nvSpPr>
          <p:cNvPr id="35" name="Oval 34"/>
          <p:cNvSpPr/>
          <p:nvPr/>
        </p:nvSpPr>
        <p:spPr bwMode="auto">
          <a:xfrm>
            <a:off x="2900268" y="1550439"/>
            <a:ext cx="342404" cy="328224"/>
          </a:xfrm>
          <a:prstGeom prst="ellipse">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2000" b="1" dirty="0" smtClean="0">
                <a:gradFill>
                  <a:gsLst>
                    <a:gs pos="16814">
                      <a:srgbClr val="FFFFFF"/>
                    </a:gs>
                    <a:gs pos="46000">
                      <a:srgbClr val="FFFFFF"/>
                    </a:gs>
                  </a:gsLst>
                  <a:lin ang="5400000" scaled="0"/>
                </a:gradFill>
              </a:rPr>
              <a:t>1</a:t>
            </a:r>
            <a:endParaRPr lang="en-US" sz="2000" b="1" dirty="0">
              <a:gradFill>
                <a:gsLst>
                  <a:gs pos="16814">
                    <a:srgbClr val="FFFFFF"/>
                  </a:gs>
                  <a:gs pos="46000">
                    <a:srgbClr val="FFFFFF"/>
                  </a:gs>
                </a:gsLst>
                <a:lin ang="5400000" scaled="0"/>
              </a:gradFill>
            </a:endParaRPr>
          </a:p>
        </p:txBody>
      </p:sp>
      <p:pic>
        <p:nvPicPr>
          <p:cNvPr id="37" name="Picture 36"/>
          <p:cNvPicPr>
            <a:picLocks noChangeAspect="1"/>
          </p:cNvPicPr>
          <p:nvPr/>
        </p:nvPicPr>
        <p:blipFill>
          <a:blip r:embed="rId2"/>
          <a:stretch>
            <a:fillRect/>
          </a:stretch>
        </p:blipFill>
        <p:spPr>
          <a:xfrm>
            <a:off x="3157567" y="1534468"/>
            <a:ext cx="317500" cy="240825"/>
          </a:xfrm>
          <a:prstGeom prst="rect">
            <a:avLst/>
          </a:prstGeom>
        </p:spPr>
      </p:pic>
      <p:sp>
        <p:nvSpPr>
          <p:cNvPr id="38" name="Oval 37"/>
          <p:cNvSpPr/>
          <p:nvPr/>
        </p:nvSpPr>
        <p:spPr bwMode="auto">
          <a:xfrm>
            <a:off x="2363615" y="3099165"/>
            <a:ext cx="342404" cy="328224"/>
          </a:xfrm>
          <a:prstGeom prst="ellipse">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2000" b="1" dirty="0" smtClean="0">
                <a:gradFill>
                  <a:gsLst>
                    <a:gs pos="16814">
                      <a:srgbClr val="FFFFFF"/>
                    </a:gs>
                    <a:gs pos="46000">
                      <a:srgbClr val="FFFFFF"/>
                    </a:gs>
                  </a:gsLst>
                  <a:lin ang="5400000" scaled="0"/>
                </a:gradFill>
              </a:rPr>
              <a:t>2</a:t>
            </a:r>
            <a:endParaRPr lang="en-US" sz="2000" b="1" dirty="0">
              <a:gradFill>
                <a:gsLst>
                  <a:gs pos="16814">
                    <a:srgbClr val="FFFFFF"/>
                  </a:gs>
                  <a:gs pos="46000">
                    <a:srgbClr val="FFFFFF"/>
                  </a:gs>
                </a:gsLst>
                <a:lin ang="5400000" scaled="0"/>
              </a:gradFill>
            </a:endParaRPr>
          </a:p>
        </p:txBody>
      </p:sp>
      <p:pic>
        <p:nvPicPr>
          <p:cNvPr id="39" name="Picture 38"/>
          <p:cNvPicPr>
            <a:picLocks noChangeAspect="1"/>
          </p:cNvPicPr>
          <p:nvPr/>
        </p:nvPicPr>
        <p:blipFill>
          <a:blip r:embed="rId2"/>
          <a:stretch>
            <a:fillRect/>
          </a:stretch>
        </p:blipFill>
        <p:spPr>
          <a:xfrm>
            <a:off x="2620914" y="3083194"/>
            <a:ext cx="317500" cy="240825"/>
          </a:xfrm>
          <a:prstGeom prst="rect">
            <a:avLst/>
          </a:prstGeom>
        </p:spPr>
      </p:pic>
      <p:sp>
        <p:nvSpPr>
          <p:cNvPr id="40" name="Oval 39"/>
          <p:cNvSpPr/>
          <p:nvPr/>
        </p:nvSpPr>
        <p:spPr bwMode="auto">
          <a:xfrm>
            <a:off x="3802867" y="2984785"/>
            <a:ext cx="342404" cy="328224"/>
          </a:xfrm>
          <a:prstGeom prst="ellipse">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2000" b="1" dirty="0" smtClean="0">
                <a:gradFill>
                  <a:gsLst>
                    <a:gs pos="16814">
                      <a:srgbClr val="FFFFFF"/>
                    </a:gs>
                    <a:gs pos="46000">
                      <a:srgbClr val="FFFFFF"/>
                    </a:gs>
                  </a:gsLst>
                  <a:lin ang="5400000" scaled="0"/>
                </a:gradFill>
              </a:rPr>
              <a:t>2</a:t>
            </a:r>
            <a:endParaRPr lang="en-US" sz="2000" b="1" dirty="0">
              <a:gradFill>
                <a:gsLst>
                  <a:gs pos="16814">
                    <a:srgbClr val="FFFFFF"/>
                  </a:gs>
                  <a:gs pos="46000">
                    <a:srgbClr val="FFFFFF"/>
                  </a:gs>
                </a:gsLst>
                <a:lin ang="5400000" scaled="0"/>
              </a:gradFill>
            </a:endParaRPr>
          </a:p>
        </p:txBody>
      </p:sp>
      <p:pic>
        <p:nvPicPr>
          <p:cNvPr id="41" name="Picture 40"/>
          <p:cNvPicPr>
            <a:picLocks noChangeAspect="1"/>
          </p:cNvPicPr>
          <p:nvPr/>
        </p:nvPicPr>
        <p:blipFill>
          <a:blip r:embed="rId2"/>
          <a:stretch>
            <a:fillRect/>
          </a:stretch>
        </p:blipFill>
        <p:spPr>
          <a:xfrm>
            <a:off x="4060166" y="2968814"/>
            <a:ext cx="317500" cy="240825"/>
          </a:xfrm>
          <a:prstGeom prst="rect">
            <a:avLst/>
          </a:prstGeom>
        </p:spPr>
      </p:pic>
      <p:sp>
        <p:nvSpPr>
          <p:cNvPr id="42" name="Oval 41"/>
          <p:cNvSpPr/>
          <p:nvPr/>
        </p:nvSpPr>
        <p:spPr bwMode="auto">
          <a:xfrm>
            <a:off x="1541385" y="4681633"/>
            <a:ext cx="342404" cy="328224"/>
          </a:xfrm>
          <a:prstGeom prst="ellipse">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2000" b="1" dirty="0" smtClean="0">
                <a:gradFill>
                  <a:gsLst>
                    <a:gs pos="16814">
                      <a:srgbClr val="FFFFFF"/>
                    </a:gs>
                    <a:gs pos="46000">
                      <a:srgbClr val="FFFFFF"/>
                    </a:gs>
                  </a:gsLst>
                  <a:lin ang="5400000" scaled="0"/>
                </a:gradFill>
              </a:rPr>
              <a:t>3</a:t>
            </a:r>
            <a:endParaRPr lang="en-US" sz="2000" b="1" dirty="0">
              <a:gradFill>
                <a:gsLst>
                  <a:gs pos="16814">
                    <a:srgbClr val="FFFFFF"/>
                  </a:gs>
                  <a:gs pos="46000">
                    <a:srgbClr val="FFFFFF"/>
                  </a:gs>
                </a:gsLst>
                <a:lin ang="5400000" scaled="0"/>
              </a:gradFill>
            </a:endParaRPr>
          </a:p>
        </p:txBody>
      </p:sp>
      <p:pic>
        <p:nvPicPr>
          <p:cNvPr id="43" name="Picture 42"/>
          <p:cNvPicPr>
            <a:picLocks noChangeAspect="1"/>
          </p:cNvPicPr>
          <p:nvPr/>
        </p:nvPicPr>
        <p:blipFill>
          <a:blip r:embed="rId2"/>
          <a:stretch>
            <a:fillRect/>
          </a:stretch>
        </p:blipFill>
        <p:spPr>
          <a:xfrm>
            <a:off x="1798684" y="4665662"/>
            <a:ext cx="317500" cy="240825"/>
          </a:xfrm>
          <a:prstGeom prst="rect">
            <a:avLst/>
          </a:prstGeom>
        </p:spPr>
      </p:pic>
      <p:sp>
        <p:nvSpPr>
          <p:cNvPr id="44" name="Oval 43"/>
          <p:cNvSpPr/>
          <p:nvPr/>
        </p:nvSpPr>
        <p:spPr bwMode="auto">
          <a:xfrm>
            <a:off x="988638" y="5475120"/>
            <a:ext cx="342404" cy="328224"/>
          </a:xfrm>
          <a:prstGeom prst="ellipse">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2000" b="1" dirty="0" smtClean="0">
                <a:gradFill>
                  <a:gsLst>
                    <a:gs pos="16814">
                      <a:srgbClr val="FFFFFF"/>
                    </a:gs>
                    <a:gs pos="46000">
                      <a:srgbClr val="FFFFFF"/>
                    </a:gs>
                  </a:gsLst>
                  <a:lin ang="5400000" scaled="0"/>
                </a:gradFill>
              </a:rPr>
              <a:t>3</a:t>
            </a:r>
            <a:endParaRPr lang="en-US" sz="2000" b="1" dirty="0">
              <a:gradFill>
                <a:gsLst>
                  <a:gs pos="16814">
                    <a:srgbClr val="FFFFFF"/>
                  </a:gs>
                  <a:gs pos="46000">
                    <a:srgbClr val="FFFFFF"/>
                  </a:gs>
                </a:gsLst>
                <a:lin ang="5400000" scaled="0"/>
              </a:gradFill>
            </a:endParaRPr>
          </a:p>
        </p:txBody>
      </p:sp>
      <p:pic>
        <p:nvPicPr>
          <p:cNvPr id="45" name="Picture 44"/>
          <p:cNvPicPr>
            <a:picLocks noChangeAspect="1"/>
          </p:cNvPicPr>
          <p:nvPr/>
        </p:nvPicPr>
        <p:blipFill>
          <a:blip r:embed="rId2"/>
          <a:stretch>
            <a:fillRect/>
          </a:stretch>
        </p:blipFill>
        <p:spPr>
          <a:xfrm>
            <a:off x="1245937" y="5459149"/>
            <a:ext cx="317500" cy="240825"/>
          </a:xfrm>
          <a:prstGeom prst="rect">
            <a:avLst/>
          </a:prstGeom>
        </p:spPr>
      </p:pic>
      <p:sp>
        <p:nvSpPr>
          <p:cNvPr id="46" name="Rounded Rectangle 45"/>
          <p:cNvSpPr/>
          <p:nvPr/>
        </p:nvSpPr>
        <p:spPr bwMode="auto">
          <a:xfrm>
            <a:off x="7023220" y="1942800"/>
            <a:ext cx="1554463" cy="4389072"/>
          </a:xfrm>
          <a:prstGeom prst="roundRect">
            <a:avLst/>
          </a:prstGeom>
          <a:noFill/>
          <a:ln>
            <a:solidFill>
              <a:schemeClr val="tx1"/>
            </a:solidFill>
            <a:prstDash val="lg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47" name="Rounded Rectangle 46"/>
          <p:cNvSpPr/>
          <p:nvPr/>
        </p:nvSpPr>
        <p:spPr bwMode="auto">
          <a:xfrm>
            <a:off x="8760561" y="1942800"/>
            <a:ext cx="1554463" cy="4389072"/>
          </a:xfrm>
          <a:prstGeom prst="roundRect">
            <a:avLst/>
          </a:prstGeom>
          <a:noFill/>
          <a:ln>
            <a:solidFill>
              <a:schemeClr val="tx1"/>
            </a:solidFill>
            <a:prstDash val="lg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48" name="Rounded Rectangle 47"/>
          <p:cNvSpPr/>
          <p:nvPr/>
        </p:nvSpPr>
        <p:spPr bwMode="auto">
          <a:xfrm>
            <a:off x="10497902" y="1942800"/>
            <a:ext cx="1554463" cy="4389072"/>
          </a:xfrm>
          <a:prstGeom prst="roundRect">
            <a:avLst/>
          </a:prstGeom>
          <a:noFill/>
          <a:ln>
            <a:solidFill>
              <a:schemeClr val="tx1"/>
            </a:solidFill>
            <a:prstDash val="lg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49" name="Rounded Rectangle 48"/>
          <p:cNvSpPr/>
          <p:nvPr/>
        </p:nvSpPr>
        <p:spPr bwMode="auto">
          <a:xfrm>
            <a:off x="8851999" y="2217117"/>
            <a:ext cx="1371585" cy="914390"/>
          </a:xfrm>
          <a:prstGeom prst="round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50" name="Rounded Rectangle 49"/>
          <p:cNvSpPr/>
          <p:nvPr/>
        </p:nvSpPr>
        <p:spPr bwMode="auto">
          <a:xfrm>
            <a:off x="8852000" y="3588702"/>
            <a:ext cx="1371585" cy="914390"/>
          </a:xfrm>
          <a:prstGeom prst="round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51" name="Rounded Rectangle 50"/>
          <p:cNvSpPr/>
          <p:nvPr/>
        </p:nvSpPr>
        <p:spPr bwMode="auto">
          <a:xfrm>
            <a:off x="10589341" y="3588702"/>
            <a:ext cx="1371585" cy="914390"/>
          </a:xfrm>
          <a:prstGeom prst="round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52" name="Rounded Rectangle 51"/>
          <p:cNvSpPr/>
          <p:nvPr/>
        </p:nvSpPr>
        <p:spPr bwMode="auto">
          <a:xfrm>
            <a:off x="7114659" y="4503092"/>
            <a:ext cx="1371585" cy="914390"/>
          </a:xfrm>
          <a:prstGeom prst="round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53" name="Flowchart: Magnetic Disk 52"/>
          <p:cNvSpPr/>
          <p:nvPr/>
        </p:nvSpPr>
        <p:spPr bwMode="auto">
          <a:xfrm>
            <a:off x="7480415" y="5783238"/>
            <a:ext cx="640073" cy="457195"/>
          </a:xfrm>
          <a:prstGeom prst="flowChartMagneticDisk">
            <a:avLst/>
          </a:prstGeom>
          <a:solidFill>
            <a:schemeClr val="accent6"/>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54" name="TextBox 53"/>
          <p:cNvSpPr txBox="1"/>
          <p:nvPr/>
        </p:nvSpPr>
        <p:spPr>
          <a:xfrm>
            <a:off x="8669122" y="2212647"/>
            <a:ext cx="1828780" cy="461665"/>
          </a:xfrm>
          <a:prstGeom prst="rect">
            <a:avLst/>
          </a:prstGeom>
          <a:noFill/>
        </p:spPr>
        <p:txBody>
          <a:bodyPr wrap="square" lIns="182880" tIns="146304" rIns="182880" bIns="146304" rtlCol="0">
            <a:spAutoFit/>
          </a:bodyPr>
          <a:lstStyle/>
          <a:p>
            <a:pPr>
              <a:lnSpc>
                <a:spcPct val="90000"/>
              </a:lnSpc>
              <a:spcAft>
                <a:spcPts val="600"/>
              </a:spcAft>
            </a:pPr>
            <a:r>
              <a:rPr lang="en-US" sz="1200" b="1" dirty="0" smtClean="0">
                <a:gradFill>
                  <a:gsLst>
                    <a:gs pos="2917">
                      <a:schemeClr val="tx1"/>
                    </a:gs>
                    <a:gs pos="30000">
                      <a:schemeClr val="tx1"/>
                    </a:gs>
                  </a:gsLst>
                  <a:lin ang="5400000" scaled="0"/>
                </a:gradFill>
              </a:rPr>
              <a:t>Frontend Transport</a:t>
            </a:r>
          </a:p>
        </p:txBody>
      </p:sp>
      <p:sp>
        <p:nvSpPr>
          <p:cNvPr id="55" name="TextBox 54"/>
          <p:cNvSpPr txBox="1"/>
          <p:nvPr/>
        </p:nvSpPr>
        <p:spPr>
          <a:xfrm>
            <a:off x="9004400" y="4407183"/>
            <a:ext cx="1127746" cy="461665"/>
          </a:xfrm>
          <a:prstGeom prst="rect">
            <a:avLst/>
          </a:prstGeom>
          <a:noFill/>
        </p:spPr>
        <p:txBody>
          <a:bodyPr wrap="square" lIns="182880" tIns="146304" rIns="182880" bIns="146304" rtlCol="0">
            <a:spAutoFit/>
          </a:bodyPr>
          <a:lstStyle/>
          <a:p>
            <a:pPr>
              <a:lnSpc>
                <a:spcPct val="90000"/>
              </a:lnSpc>
              <a:spcAft>
                <a:spcPts val="600"/>
              </a:spcAft>
            </a:pPr>
            <a:r>
              <a:rPr lang="en-US" sz="1200" b="1" dirty="0" smtClean="0">
                <a:gradFill>
                  <a:gsLst>
                    <a:gs pos="2917">
                      <a:schemeClr val="tx1"/>
                    </a:gs>
                    <a:gs pos="30000">
                      <a:schemeClr val="tx1"/>
                    </a:gs>
                  </a:gsLst>
                  <a:lin ang="5400000" scaled="0"/>
                </a:gradFill>
              </a:rPr>
              <a:t>Transport</a:t>
            </a:r>
          </a:p>
        </p:txBody>
      </p:sp>
      <p:sp>
        <p:nvSpPr>
          <p:cNvPr id="56" name="TextBox 55"/>
          <p:cNvSpPr txBox="1"/>
          <p:nvPr/>
        </p:nvSpPr>
        <p:spPr>
          <a:xfrm>
            <a:off x="10711260" y="4407183"/>
            <a:ext cx="1127746" cy="461665"/>
          </a:xfrm>
          <a:prstGeom prst="rect">
            <a:avLst/>
          </a:prstGeom>
          <a:noFill/>
        </p:spPr>
        <p:txBody>
          <a:bodyPr wrap="square" lIns="182880" tIns="146304" rIns="182880" bIns="146304" rtlCol="0">
            <a:spAutoFit/>
          </a:bodyPr>
          <a:lstStyle/>
          <a:p>
            <a:pPr>
              <a:lnSpc>
                <a:spcPct val="90000"/>
              </a:lnSpc>
              <a:spcAft>
                <a:spcPts val="600"/>
              </a:spcAft>
            </a:pPr>
            <a:r>
              <a:rPr lang="en-US" sz="1200" b="1" dirty="0" smtClean="0">
                <a:gradFill>
                  <a:gsLst>
                    <a:gs pos="2917">
                      <a:schemeClr val="tx1"/>
                    </a:gs>
                    <a:gs pos="30000">
                      <a:schemeClr val="tx1"/>
                    </a:gs>
                  </a:gsLst>
                  <a:lin ang="5400000" scaled="0"/>
                </a:gradFill>
              </a:rPr>
              <a:t>Transport</a:t>
            </a:r>
          </a:p>
        </p:txBody>
      </p:sp>
      <p:sp>
        <p:nvSpPr>
          <p:cNvPr id="57" name="TextBox 56"/>
          <p:cNvSpPr txBox="1"/>
          <p:nvPr/>
        </p:nvSpPr>
        <p:spPr>
          <a:xfrm>
            <a:off x="7038229" y="4137336"/>
            <a:ext cx="1493502" cy="461665"/>
          </a:xfrm>
          <a:prstGeom prst="rect">
            <a:avLst/>
          </a:prstGeom>
          <a:noFill/>
        </p:spPr>
        <p:txBody>
          <a:bodyPr wrap="square" lIns="182880" tIns="146304" rIns="182880" bIns="146304" rtlCol="0">
            <a:spAutoFit/>
          </a:bodyPr>
          <a:lstStyle/>
          <a:p>
            <a:pPr>
              <a:lnSpc>
                <a:spcPct val="90000"/>
              </a:lnSpc>
              <a:spcAft>
                <a:spcPts val="600"/>
              </a:spcAft>
            </a:pPr>
            <a:r>
              <a:rPr lang="en-US" sz="1200" b="1" dirty="0" smtClean="0">
                <a:gradFill>
                  <a:gsLst>
                    <a:gs pos="2917">
                      <a:schemeClr val="tx1"/>
                    </a:gs>
                    <a:gs pos="30000">
                      <a:schemeClr val="tx1"/>
                    </a:gs>
                  </a:gsLst>
                  <a:lin ang="5400000" scaled="0"/>
                </a:gradFill>
              </a:rPr>
              <a:t>MBX Transport</a:t>
            </a:r>
          </a:p>
        </p:txBody>
      </p:sp>
      <p:sp>
        <p:nvSpPr>
          <p:cNvPr id="58" name="Arc 57"/>
          <p:cNvSpPr/>
          <p:nvPr/>
        </p:nvSpPr>
        <p:spPr>
          <a:xfrm rot="17053825">
            <a:off x="8813436" y="2038297"/>
            <a:ext cx="1723028" cy="506371"/>
          </a:xfrm>
          <a:prstGeom prst="arc">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Arc 58"/>
          <p:cNvSpPr/>
          <p:nvPr/>
        </p:nvSpPr>
        <p:spPr>
          <a:xfrm rot="11783867">
            <a:off x="9224717" y="2260819"/>
            <a:ext cx="514056" cy="1418986"/>
          </a:xfrm>
          <a:prstGeom prst="arc">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Arc 59"/>
          <p:cNvSpPr/>
          <p:nvPr/>
        </p:nvSpPr>
        <p:spPr>
          <a:xfrm rot="17053825">
            <a:off x="8080229" y="4375359"/>
            <a:ext cx="1338588" cy="983267"/>
          </a:xfrm>
          <a:prstGeom prst="arc">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Arc 60"/>
          <p:cNvSpPr/>
          <p:nvPr/>
        </p:nvSpPr>
        <p:spPr>
          <a:xfrm rot="15793710">
            <a:off x="7269625" y="5831190"/>
            <a:ext cx="1129555" cy="162125"/>
          </a:xfrm>
          <a:prstGeom prst="arc">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Arc 61"/>
          <p:cNvSpPr/>
          <p:nvPr/>
        </p:nvSpPr>
        <p:spPr>
          <a:xfrm rot="18119598">
            <a:off x="9029151" y="3655867"/>
            <a:ext cx="2771170" cy="2173036"/>
          </a:xfrm>
          <a:prstGeom prst="arc">
            <a:avLst/>
          </a:prstGeom>
          <a:ln w="38100">
            <a:solidFill>
              <a:schemeClr val="tx1"/>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TextBox 62"/>
          <p:cNvSpPr txBox="1"/>
          <p:nvPr/>
        </p:nvSpPr>
        <p:spPr>
          <a:xfrm>
            <a:off x="8852000" y="3497263"/>
            <a:ext cx="1028947" cy="627864"/>
          </a:xfrm>
          <a:prstGeom prst="rect">
            <a:avLst/>
          </a:prstGeom>
          <a:noFill/>
        </p:spPr>
        <p:txBody>
          <a:bodyPr wrap="square" lIns="182880" tIns="146304" rIns="182880" bIns="146304" rtlCol="0">
            <a:spAutoFit/>
          </a:bodyPr>
          <a:lstStyle/>
          <a:p>
            <a:pPr>
              <a:lnSpc>
                <a:spcPct val="90000"/>
              </a:lnSpc>
              <a:spcAft>
                <a:spcPts val="600"/>
              </a:spcAft>
            </a:pPr>
            <a:r>
              <a:rPr lang="en-US" sz="1200" b="1" dirty="0" smtClean="0">
                <a:solidFill>
                  <a:schemeClr val="accent5"/>
                </a:solidFill>
              </a:rPr>
              <a:t>SMTP Send</a:t>
            </a:r>
          </a:p>
        </p:txBody>
      </p:sp>
      <p:sp>
        <p:nvSpPr>
          <p:cNvPr id="64" name="TextBox 63"/>
          <p:cNvSpPr txBox="1"/>
          <p:nvPr/>
        </p:nvSpPr>
        <p:spPr>
          <a:xfrm>
            <a:off x="8791041" y="3922336"/>
            <a:ext cx="1028947" cy="627864"/>
          </a:xfrm>
          <a:prstGeom prst="rect">
            <a:avLst/>
          </a:prstGeom>
          <a:noFill/>
        </p:spPr>
        <p:txBody>
          <a:bodyPr wrap="square" lIns="182880" tIns="146304" rIns="182880" bIns="146304" rtlCol="0">
            <a:spAutoFit/>
          </a:bodyPr>
          <a:lstStyle/>
          <a:p>
            <a:pPr>
              <a:lnSpc>
                <a:spcPct val="90000"/>
              </a:lnSpc>
              <a:spcAft>
                <a:spcPts val="600"/>
              </a:spcAft>
            </a:pPr>
            <a:r>
              <a:rPr lang="en-US" sz="1200" b="1" dirty="0" smtClean="0">
                <a:solidFill>
                  <a:schemeClr val="accent5"/>
                </a:solidFill>
              </a:rPr>
              <a:t>SMTP Receive</a:t>
            </a:r>
          </a:p>
        </p:txBody>
      </p:sp>
      <p:sp>
        <p:nvSpPr>
          <p:cNvPr id="65" name="TextBox 64"/>
          <p:cNvSpPr txBox="1"/>
          <p:nvPr/>
        </p:nvSpPr>
        <p:spPr>
          <a:xfrm>
            <a:off x="9583512" y="3689776"/>
            <a:ext cx="1216942" cy="704808"/>
          </a:xfrm>
          <a:prstGeom prst="rect">
            <a:avLst/>
          </a:prstGeom>
          <a:noFill/>
        </p:spPr>
        <p:txBody>
          <a:bodyPr wrap="square" lIns="182880" tIns="146304" rIns="182880" bIns="146304" rtlCol="0">
            <a:spAutoFit/>
          </a:bodyPr>
          <a:lstStyle/>
          <a:p>
            <a:pPr>
              <a:lnSpc>
                <a:spcPct val="90000"/>
              </a:lnSpc>
              <a:spcAft>
                <a:spcPts val="600"/>
              </a:spcAft>
            </a:pPr>
            <a:r>
              <a:rPr lang="en-US" sz="1200" b="1" dirty="0" smtClean="0">
                <a:solidFill>
                  <a:schemeClr val="accent5"/>
                </a:solidFill>
              </a:rPr>
              <a:t>SMTP</a:t>
            </a:r>
          </a:p>
          <a:p>
            <a:pPr>
              <a:lnSpc>
                <a:spcPct val="90000"/>
              </a:lnSpc>
              <a:spcAft>
                <a:spcPts val="600"/>
              </a:spcAft>
            </a:pPr>
            <a:r>
              <a:rPr lang="en-US" sz="1200" b="1" dirty="0" err="1" smtClean="0">
                <a:solidFill>
                  <a:schemeClr val="accent5"/>
                </a:solidFill>
              </a:rPr>
              <a:t>HARedirect</a:t>
            </a:r>
            <a:endParaRPr lang="en-US" sz="1200" b="1" dirty="0" smtClean="0">
              <a:solidFill>
                <a:schemeClr val="accent5"/>
              </a:solidFill>
            </a:endParaRPr>
          </a:p>
        </p:txBody>
      </p:sp>
      <p:sp>
        <p:nvSpPr>
          <p:cNvPr id="66" name="TextBox 65"/>
          <p:cNvSpPr txBox="1"/>
          <p:nvPr/>
        </p:nvSpPr>
        <p:spPr>
          <a:xfrm>
            <a:off x="10680780" y="3505887"/>
            <a:ext cx="1209813" cy="627864"/>
          </a:xfrm>
          <a:prstGeom prst="rect">
            <a:avLst/>
          </a:prstGeom>
          <a:noFill/>
        </p:spPr>
        <p:txBody>
          <a:bodyPr wrap="square" lIns="182880" tIns="146304" rIns="182880" bIns="146304" rtlCol="0">
            <a:spAutoFit/>
          </a:bodyPr>
          <a:lstStyle/>
          <a:p>
            <a:pPr>
              <a:lnSpc>
                <a:spcPct val="90000"/>
              </a:lnSpc>
              <a:spcAft>
                <a:spcPts val="600"/>
              </a:spcAft>
            </a:pPr>
            <a:r>
              <a:rPr lang="en-US" sz="1200" b="1" dirty="0" smtClean="0">
                <a:solidFill>
                  <a:schemeClr val="accent5"/>
                </a:solidFill>
              </a:rPr>
              <a:t>SMTP </a:t>
            </a:r>
            <a:r>
              <a:rPr lang="en-US" sz="1200" b="1" dirty="0" err="1" smtClean="0">
                <a:solidFill>
                  <a:schemeClr val="accent5"/>
                </a:solidFill>
              </a:rPr>
              <a:t>HAReceive</a:t>
            </a:r>
            <a:endParaRPr lang="en-US" sz="1200" b="1" dirty="0" smtClean="0">
              <a:solidFill>
                <a:schemeClr val="accent5"/>
              </a:solidFill>
            </a:endParaRPr>
          </a:p>
        </p:txBody>
      </p:sp>
      <p:sp>
        <p:nvSpPr>
          <p:cNvPr id="67" name="TextBox 66"/>
          <p:cNvSpPr txBox="1"/>
          <p:nvPr/>
        </p:nvSpPr>
        <p:spPr>
          <a:xfrm>
            <a:off x="10911197" y="3966380"/>
            <a:ext cx="1133550" cy="627864"/>
          </a:xfrm>
          <a:prstGeom prst="rect">
            <a:avLst/>
          </a:prstGeom>
          <a:noFill/>
        </p:spPr>
        <p:txBody>
          <a:bodyPr wrap="square" lIns="182880" tIns="146304" rIns="182880" bIns="146304" rtlCol="0">
            <a:spAutoFit/>
          </a:bodyPr>
          <a:lstStyle/>
          <a:p>
            <a:pPr>
              <a:lnSpc>
                <a:spcPct val="90000"/>
              </a:lnSpc>
              <a:spcAft>
                <a:spcPts val="600"/>
              </a:spcAft>
            </a:pPr>
            <a:r>
              <a:rPr lang="en-US" sz="1200" b="1" dirty="0" smtClean="0">
                <a:solidFill>
                  <a:schemeClr val="accent5"/>
                </a:solidFill>
              </a:rPr>
              <a:t>SMTP </a:t>
            </a:r>
            <a:r>
              <a:rPr lang="en-US" sz="1200" b="1" dirty="0" err="1" smtClean="0">
                <a:solidFill>
                  <a:schemeClr val="accent5"/>
                </a:solidFill>
              </a:rPr>
              <a:t>HADiscard</a:t>
            </a:r>
            <a:endParaRPr lang="en-US" sz="1200" b="1" dirty="0" smtClean="0">
              <a:solidFill>
                <a:schemeClr val="accent5"/>
              </a:solidFill>
            </a:endParaRPr>
          </a:p>
        </p:txBody>
      </p:sp>
      <p:sp>
        <p:nvSpPr>
          <p:cNvPr id="68" name="TextBox 67"/>
          <p:cNvSpPr txBox="1"/>
          <p:nvPr/>
        </p:nvSpPr>
        <p:spPr>
          <a:xfrm>
            <a:off x="7175620" y="4881057"/>
            <a:ext cx="1219185" cy="627864"/>
          </a:xfrm>
          <a:prstGeom prst="rect">
            <a:avLst/>
          </a:prstGeom>
          <a:noFill/>
        </p:spPr>
        <p:txBody>
          <a:bodyPr wrap="square" lIns="182880" tIns="146304" rIns="182880" bIns="146304" rtlCol="0">
            <a:spAutoFit/>
          </a:bodyPr>
          <a:lstStyle/>
          <a:p>
            <a:pPr algn="ctr">
              <a:lnSpc>
                <a:spcPct val="90000"/>
              </a:lnSpc>
              <a:spcAft>
                <a:spcPts val="600"/>
              </a:spcAft>
            </a:pPr>
            <a:r>
              <a:rPr lang="en-US" sz="1200" b="1" dirty="0" err="1" smtClean="0">
                <a:solidFill>
                  <a:schemeClr val="accent5"/>
                </a:solidFill>
              </a:rPr>
              <a:t>Storedriver</a:t>
            </a:r>
            <a:r>
              <a:rPr lang="en-US" sz="1200" b="1" dirty="0" smtClean="0">
                <a:solidFill>
                  <a:schemeClr val="accent5"/>
                </a:solidFill>
              </a:rPr>
              <a:t> Receive</a:t>
            </a:r>
          </a:p>
        </p:txBody>
      </p:sp>
      <p:sp>
        <p:nvSpPr>
          <p:cNvPr id="69" name="TextBox 68"/>
          <p:cNvSpPr txBox="1"/>
          <p:nvPr/>
        </p:nvSpPr>
        <p:spPr>
          <a:xfrm>
            <a:off x="7437164" y="5836343"/>
            <a:ext cx="746990" cy="461665"/>
          </a:xfrm>
          <a:prstGeom prst="rect">
            <a:avLst/>
          </a:prstGeom>
          <a:noFill/>
        </p:spPr>
        <p:txBody>
          <a:bodyPr wrap="square" lIns="182880" tIns="146304" rIns="182880" bIns="146304" rtlCol="0">
            <a:spAutoFit/>
          </a:bodyPr>
          <a:lstStyle/>
          <a:p>
            <a:pPr>
              <a:lnSpc>
                <a:spcPct val="90000"/>
              </a:lnSpc>
              <a:spcAft>
                <a:spcPts val="600"/>
              </a:spcAft>
            </a:pPr>
            <a:r>
              <a:rPr lang="en-US" sz="1200" b="1" dirty="0" smtClean="0">
                <a:gradFill>
                  <a:gsLst>
                    <a:gs pos="2917">
                      <a:schemeClr val="tx1"/>
                    </a:gs>
                    <a:gs pos="30000">
                      <a:schemeClr val="tx1"/>
                    </a:gs>
                  </a:gsLst>
                  <a:lin ang="5400000" scaled="0"/>
                </a:gradFill>
              </a:rPr>
              <a:t>Store</a:t>
            </a:r>
          </a:p>
        </p:txBody>
      </p:sp>
      <p:sp>
        <p:nvSpPr>
          <p:cNvPr id="70" name="TextBox 69"/>
          <p:cNvSpPr txBox="1"/>
          <p:nvPr/>
        </p:nvSpPr>
        <p:spPr>
          <a:xfrm>
            <a:off x="7106495" y="6331006"/>
            <a:ext cx="1493502" cy="489365"/>
          </a:xfrm>
          <a:prstGeom prst="rect">
            <a:avLst/>
          </a:prstGeom>
          <a:noFill/>
        </p:spPr>
        <p:txBody>
          <a:bodyPr wrap="square" lIns="182880" tIns="146304" rIns="182880" bIns="146304" rtlCol="0">
            <a:spAutoFit/>
          </a:bodyPr>
          <a:lstStyle/>
          <a:p>
            <a:pPr>
              <a:lnSpc>
                <a:spcPct val="90000"/>
              </a:lnSpc>
              <a:spcAft>
                <a:spcPts val="600"/>
              </a:spcAft>
            </a:pPr>
            <a:r>
              <a:rPr lang="en-US" sz="1400" b="1" dirty="0" smtClean="0">
                <a:gradFill>
                  <a:gsLst>
                    <a:gs pos="2917">
                      <a:schemeClr val="tx1"/>
                    </a:gs>
                    <a:gs pos="30000">
                      <a:schemeClr val="tx1"/>
                    </a:gs>
                  </a:gsLst>
                  <a:lin ang="5400000" scaled="0"/>
                </a:gradFill>
              </a:rPr>
              <a:t>MBX SVR 01</a:t>
            </a:r>
          </a:p>
        </p:txBody>
      </p:sp>
      <p:sp>
        <p:nvSpPr>
          <p:cNvPr id="71" name="TextBox 70"/>
          <p:cNvSpPr txBox="1"/>
          <p:nvPr/>
        </p:nvSpPr>
        <p:spPr>
          <a:xfrm>
            <a:off x="10558863" y="6331006"/>
            <a:ext cx="1493502" cy="489365"/>
          </a:xfrm>
          <a:prstGeom prst="rect">
            <a:avLst/>
          </a:prstGeom>
          <a:noFill/>
        </p:spPr>
        <p:txBody>
          <a:bodyPr wrap="square" lIns="182880" tIns="146304" rIns="182880" bIns="146304" rtlCol="0">
            <a:spAutoFit/>
          </a:bodyPr>
          <a:lstStyle/>
          <a:p>
            <a:pPr>
              <a:lnSpc>
                <a:spcPct val="90000"/>
              </a:lnSpc>
              <a:spcAft>
                <a:spcPts val="600"/>
              </a:spcAft>
            </a:pPr>
            <a:r>
              <a:rPr lang="en-US" sz="1400" b="1" dirty="0" smtClean="0">
                <a:gradFill>
                  <a:gsLst>
                    <a:gs pos="2917">
                      <a:schemeClr val="tx1"/>
                    </a:gs>
                    <a:gs pos="30000">
                      <a:schemeClr val="tx1"/>
                    </a:gs>
                  </a:gsLst>
                  <a:lin ang="5400000" scaled="0"/>
                </a:gradFill>
              </a:rPr>
              <a:t>MBX SVR 03</a:t>
            </a:r>
          </a:p>
        </p:txBody>
      </p:sp>
      <p:sp>
        <p:nvSpPr>
          <p:cNvPr id="72" name="TextBox 71"/>
          <p:cNvSpPr txBox="1"/>
          <p:nvPr/>
        </p:nvSpPr>
        <p:spPr>
          <a:xfrm>
            <a:off x="8821522" y="6331006"/>
            <a:ext cx="1493502" cy="489365"/>
          </a:xfrm>
          <a:prstGeom prst="rect">
            <a:avLst/>
          </a:prstGeom>
          <a:noFill/>
        </p:spPr>
        <p:txBody>
          <a:bodyPr wrap="square" lIns="182880" tIns="146304" rIns="182880" bIns="146304" rtlCol="0">
            <a:spAutoFit/>
          </a:bodyPr>
          <a:lstStyle/>
          <a:p>
            <a:pPr>
              <a:lnSpc>
                <a:spcPct val="90000"/>
              </a:lnSpc>
              <a:spcAft>
                <a:spcPts val="600"/>
              </a:spcAft>
            </a:pPr>
            <a:r>
              <a:rPr lang="en-US" sz="1400" b="1" dirty="0" smtClean="0">
                <a:gradFill>
                  <a:gsLst>
                    <a:gs pos="2917">
                      <a:schemeClr val="tx1"/>
                    </a:gs>
                    <a:gs pos="30000">
                      <a:schemeClr val="tx1"/>
                    </a:gs>
                  </a:gsLst>
                  <a:lin ang="5400000" scaled="0"/>
                </a:gradFill>
              </a:rPr>
              <a:t>MBX SVR 02</a:t>
            </a:r>
          </a:p>
        </p:txBody>
      </p:sp>
      <p:sp>
        <p:nvSpPr>
          <p:cNvPr id="73" name="Oval 72"/>
          <p:cNvSpPr/>
          <p:nvPr/>
        </p:nvSpPr>
        <p:spPr bwMode="auto">
          <a:xfrm>
            <a:off x="9648786" y="1550440"/>
            <a:ext cx="342404" cy="328224"/>
          </a:xfrm>
          <a:prstGeom prst="ellipse">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2000" b="1" dirty="0" smtClean="0">
                <a:gradFill>
                  <a:gsLst>
                    <a:gs pos="16814">
                      <a:srgbClr val="FFFFFF"/>
                    </a:gs>
                    <a:gs pos="46000">
                      <a:srgbClr val="FFFFFF"/>
                    </a:gs>
                  </a:gsLst>
                  <a:lin ang="5400000" scaled="0"/>
                </a:gradFill>
              </a:rPr>
              <a:t>3</a:t>
            </a:r>
            <a:endParaRPr lang="en-US" sz="2000" b="1" dirty="0">
              <a:gradFill>
                <a:gsLst>
                  <a:gs pos="16814">
                    <a:srgbClr val="FFFFFF"/>
                  </a:gs>
                  <a:gs pos="46000">
                    <a:srgbClr val="FFFFFF"/>
                  </a:gs>
                </a:gsLst>
                <a:lin ang="5400000" scaled="0"/>
              </a:gradFill>
            </a:endParaRPr>
          </a:p>
        </p:txBody>
      </p:sp>
      <p:pic>
        <p:nvPicPr>
          <p:cNvPr id="74" name="Picture 73"/>
          <p:cNvPicPr>
            <a:picLocks noChangeAspect="1"/>
          </p:cNvPicPr>
          <p:nvPr/>
        </p:nvPicPr>
        <p:blipFill>
          <a:blip r:embed="rId2"/>
          <a:stretch>
            <a:fillRect/>
          </a:stretch>
        </p:blipFill>
        <p:spPr>
          <a:xfrm>
            <a:off x="9906085" y="1534469"/>
            <a:ext cx="317500" cy="240825"/>
          </a:xfrm>
          <a:prstGeom prst="rect">
            <a:avLst/>
          </a:prstGeom>
        </p:spPr>
      </p:pic>
      <p:sp>
        <p:nvSpPr>
          <p:cNvPr id="75" name="Oval 74"/>
          <p:cNvSpPr/>
          <p:nvPr/>
        </p:nvSpPr>
        <p:spPr bwMode="auto">
          <a:xfrm>
            <a:off x="9112133" y="3099166"/>
            <a:ext cx="342404" cy="328224"/>
          </a:xfrm>
          <a:prstGeom prst="ellipse">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2000" b="1" dirty="0" smtClean="0">
                <a:gradFill>
                  <a:gsLst>
                    <a:gs pos="16814">
                      <a:srgbClr val="FFFFFF"/>
                    </a:gs>
                    <a:gs pos="46000">
                      <a:srgbClr val="FFFFFF"/>
                    </a:gs>
                  </a:gsLst>
                  <a:lin ang="5400000" scaled="0"/>
                </a:gradFill>
              </a:rPr>
              <a:t>3</a:t>
            </a:r>
            <a:endParaRPr lang="en-US" sz="2000" b="1" dirty="0">
              <a:gradFill>
                <a:gsLst>
                  <a:gs pos="16814">
                    <a:srgbClr val="FFFFFF"/>
                  </a:gs>
                  <a:gs pos="46000">
                    <a:srgbClr val="FFFFFF"/>
                  </a:gs>
                </a:gsLst>
                <a:lin ang="5400000" scaled="0"/>
              </a:gradFill>
            </a:endParaRPr>
          </a:p>
        </p:txBody>
      </p:sp>
      <p:pic>
        <p:nvPicPr>
          <p:cNvPr id="76" name="Picture 75"/>
          <p:cNvPicPr>
            <a:picLocks noChangeAspect="1"/>
          </p:cNvPicPr>
          <p:nvPr/>
        </p:nvPicPr>
        <p:blipFill>
          <a:blip r:embed="rId2"/>
          <a:stretch>
            <a:fillRect/>
          </a:stretch>
        </p:blipFill>
        <p:spPr>
          <a:xfrm>
            <a:off x="9369432" y="3083195"/>
            <a:ext cx="317500" cy="240825"/>
          </a:xfrm>
          <a:prstGeom prst="rect">
            <a:avLst/>
          </a:prstGeom>
        </p:spPr>
      </p:pic>
      <p:sp>
        <p:nvSpPr>
          <p:cNvPr id="77" name="Oval 76"/>
          <p:cNvSpPr/>
          <p:nvPr/>
        </p:nvSpPr>
        <p:spPr bwMode="auto">
          <a:xfrm>
            <a:off x="10551385" y="2984786"/>
            <a:ext cx="342404" cy="328224"/>
          </a:xfrm>
          <a:prstGeom prst="ellipse">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2000" b="1" dirty="0" smtClean="0">
                <a:gradFill>
                  <a:gsLst>
                    <a:gs pos="16814">
                      <a:srgbClr val="FFFFFF"/>
                    </a:gs>
                    <a:gs pos="46000">
                      <a:srgbClr val="FFFFFF"/>
                    </a:gs>
                  </a:gsLst>
                  <a:lin ang="5400000" scaled="0"/>
                </a:gradFill>
              </a:rPr>
              <a:t>2</a:t>
            </a:r>
            <a:endParaRPr lang="en-US" sz="2000" b="1" dirty="0">
              <a:gradFill>
                <a:gsLst>
                  <a:gs pos="16814">
                    <a:srgbClr val="FFFFFF"/>
                  </a:gs>
                  <a:gs pos="46000">
                    <a:srgbClr val="FFFFFF"/>
                  </a:gs>
                </a:gsLst>
                <a:lin ang="5400000" scaled="0"/>
              </a:gradFill>
            </a:endParaRPr>
          </a:p>
        </p:txBody>
      </p:sp>
      <p:pic>
        <p:nvPicPr>
          <p:cNvPr id="78" name="Picture 77"/>
          <p:cNvPicPr>
            <a:picLocks noChangeAspect="1"/>
          </p:cNvPicPr>
          <p:nvPr/>
        </p:nvPicPr>
        <p:blipFill>
          <a:blip r:embed="rId2"/>
          <a:stretch>
            <a:fillRect/>
          </a:stretch>
        </p:blipFill>
        <p:spPr>
          <a:xfrm>
            <a:off x="10808684" y="2968815"/>
            <a:ext cx="317500" cy="240825"/>
          </a:xfrm>
          <a:prstGeom prst="rect">
            <a:avLst/>
          </a:prstGeom>
        </p:spPr>
      </p:pic>
      <p:sp>
        <p:nvSpPr>
          <p:cNvPr id="79" name="Oval 78"/>
          <p:cNvSpPr/>
          <p:nvPr/>
        </p:nvSpPr>
        <p:spPr bwMode="auto">
          <a:xfrm>
            <a:off x="8289903" y="4681634"/>
            <a:ext cx="342404" cy="328224"/>
          </a:xfrm>
          <a:prstGeom prst="ellipse">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2000" b="1" dirty="0" smtClean="0">
                <a:gradFill>
                  <a:gsLst>
                    <a:gs pos="16814">
                      <a:srgbClr val="FFFFFF"/>
                    </a:gs>
                    <a:gs pos="46000">
                      <a:srgbClr val="FFFFFF"/>
                    </a:gs>
                  </a:gsLst>
                  <a:lin ang="5400000" scaled="0"/>
                </a:gradFill>
              </a:rPr>
              <a:t>2</a:t>
            </a:r>
            <a:endParaRPr lang="en-US" sz="2000" b="1" dirty="0">
              <a:gradFill>
                <a:gsLst>
                  <a:gs pos="16814">
                    <a:srgbClr val="FFFFFF"/>
                  </a:gs>
                  <a:gs pos="46000">
                    <a:srgbClr val="FFFFFF"/>
                  </a:gs>
                </a:gsLst>
                <a:lin ang="5400000" scaled="0"/>
              </a:gradFill>
            </a:endParaRPr>
          </a:p>
        </p:txBody>
      </p:sp>
      <p:pic>
        <p:nvPicPr>
          <p:cNvPr id="80" name="Picture 79"/>
          <p:cNvPicPr>
            <a:picLocks noChangeAspect="1"/>
          </p:cNvPicPr>
          <p:nvPr/>
        </p:nvPicPr>
        <p:blipFill>
          <a:blip r:embed="rId2"/>
          <a:stretch>
            <a:fillRect/>
          </a:stretch>
        </p:blipFill>
        <p:spPr>
          <a:xfrm>
            <a:off x="8547202" y="4665663"/>
            <a:ext cx="317500" cy="240825"/>
          </a:xfrm>
          <a:prstGeom prst="rect">
            <a:avLst/>
          </a:prstGeom>
        </p:spPr>
      </p:pic>
      <p:sp>
        <p:nvSpPr>
          <p:cNvPr id="81" name="Oval 80"/>
          <p:cNvSpPr/>
          <p:nvPr/>
        </p:nvSpPr>
        <p:spPr bwMode="auto">
          <a:xfrm>
            <a:off x="7737156" y="5475121"/>
            <a:ext cx="342404" cy="328224"/>
          </a:xfrm>
          <a:prstGeom prst="ellipse">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2000" b="1" dirty="0">
                <a:gradFill>
                  <a:gsLst>
                    <a:gs pos="16814">
                      <a:srgbClr val="FFFFFF"/>
                    </a:gs>
                    <a:gs pos="46000">
                      <a:srgbClr val="FFFFFF"/>
                    </a:gs>
                  </a:gsLst>
                  <a:lin ang="5400000" scaled="0"/>
                </a:gradFill>
              </a:rPr>
              <a:t>1</a:t>
            </a:r>
          </a:p>
        </p:txBody>
      </p:sp>
      <p:pic>
        <p:nvPicPr>
          <p:cNvPr id="82" name="Picture 81"/>
          <p:cNvPicPr>
            <a:picLocks noChangeAspect="1"/>
          </p:cNvPicPr>
          <p:nvPr/>
        </p:nvPicPr>
        <p:blipFill>
          <a:blip r:embed="rId2"/>
          <a:stretch>
            <a:fillRect/>
          </a:stretch>
        </p:blipFill>
        <p:spPr>
          <a:xfrm>
            <a:off x="7994455" y="5459150"/>
            <a:ext cx="317500" cy="240825"/>
          </a:xfrm>
          <a:prstGeom prst="rect">
            <a:avLst/>
          </a:prstGeom>
        </p:spPr>
      </p:pic>
      <p:sp>
        <p:nvSpPr>
          <p:cNvPr id="83" name="TextBox 82"/>
          <p:cNvSpPr txBox="1"/>
          <p:nvPr/>
        </p:nvSpPr>
        <p:spPr>
          <a:xfrm>
            <a:off x="7194328" y="4445803"/>
            <a:ext cx="1280148" cy="627864"/>
          </a:xfrm>
          <a:prstGeom prst="rect">
            <a:avLst/>
          </a:prstGeom>
          <a:noFill/>
        </p:spPr>
        <p:txBody>
          <a:bodyPr wrap="square" lIns="182880" tIns="146304" rIns="182880" bIns="146304" rtlCol="0">
            <a:spAutoFit/>
          </a:bodyPr>
          <a:lstStyle/>
          <a:p>
            <a:pPr algn="ctr">
              <a:lnSpc>
                <a:spcPct val="90000"/>
              </a:lnSpc>
              <a:spcAft>
                <a:spcPts val="600"/>
              </a:spcAft>
            </a:pPr>
            <a:r>
              <a:rPr lang="en-US" sz="1200" b="1" dirty="0" err="1" smtClean="0">
                <a:solidFill>
                  <a:schemeClr val="accent5"/>
                </a:solidFill>
              </a:rPr>
              <a:t>Storedriver</a:t>
            </a:r>
            <a:r>
              <a:rPr lang="en-US" sz="1200" b="1" dirty="0" smtClean="0">
                <a:solidFill>
                  <a:schemeClr val="accent5"/>
                </a:solidFill>
              </a:rPr>
              <a:t> Submit</a:t>
            </a:r>
          </a:p>
        </p:txBody>
      </p:sp>
      <p:sp>
        <p:nvSpPr>
          <p:cNvPr id="84" name="TextBox 83"/>
          <p:cNvSpPr txBox="1"/>
          <p:nvPr/>
        </p:nvSpPr>
        <p:spPr>
          <a:xfrm>
            <a:off x="23007" y="1368341"/>
            <a:ext cx="3129643" cy="627864"/>
          </a:xfrm>
          <a:prstGeom prst="rect">
            <a:avLst/>
          </a:prstGeom>
          <a:noFill/>
        </p:spPr>
        <p:txBody>
          <a:bodyPr wrap="square" lIns="182880" tIns="146304" rIns="182880" bIns="146304" rtlCol="0">
            <a:spAutoFit/>
          </a:bodyPr>
          <a:lstStyle/>
          <a:p>
            <a:pPr>
              <a:lnSpc>
                <a:spcPct val="90000"/>
              </a:lnSpc>
              <a:spcAft>
                <a:spcPts val="600"/>
              </a:spcAft>
            </a:pPr>
            <a:r>
              <a:rPr lang="en-US" sz="2400" b="1" dirty="0" smtClean="0">
                <a:gradFill>
                  <a:gsLst>
                    <a:gs pos="2917">
                      <a:schemeClr val="tx1"/>
                    </a:gs>
                    <a:gs pos="30000">
                      <a:schemeClr val="tx1"/>
                    </a:gs>
                  </a:gsLst>
                  <a:lin ang="5400000" scaled="0"/>
                </a:gradFill>
              </a:rPr>
              <a:t>Message Delivery</a:t>
            </a:r>
          </a:p>
        </p:txBody>
      </p:sp>
      <p:sp>
        <p:nvSpPr>
          <p:cNvPr id="85" name="TextBox 84"/>
          <p:cNvSpPr txBox="1"/>
          <p:nvPr/>
        </p:nvSpPr>
        <p:spPr>
          <a:xfrm>
            <a:off x="6268356" y="1381694"/>
            <a:ext cx="3680184" cy="627864"/>
          </a:xfrm>
          <a:prstGeom prst="rect">
            <a:avLst/>
          </a:prstGeom>
          <a:noFill/>
        </p:spPr>
        <p:txBody>
          <a:bodyPr wrap="square" lIns="182880" tIns="146304" rIns="182880" bIns="146304" rtlCol="0">
            <a:spAutoFit/>
          </a:bodyPr>
          <a:lstStyle/>
          <a:p>
            <a:pPr>
              <a:lnSpc>
                <a:spcPct val="90000"/>
              </a:lnSpc>
              <a:spcAft>
                <a:spcPts val="600"/>
              </a:spcAft>
            </a:pPr>
            <a:r>
              <a:rPr lang="en-US" sz="2400" b="1" dirty="0" smtClean="0">
                <a:gradFill>
                  <a:gsLst>
                    <a:gs pos="2917">
                      <a:schemeClr val="tx1"/>
                    </a:gs>
                    <a:gs pos="30000">
                      <a:schemeClr val="tx1"/>
                    </a:gs>
                  </a:gsLst>
                  <a:lin ang="5400000" scaled="0"/>
                </a:gradFill>
              </a:rPr>
              <a:t>Message Submission</a:t>
            </a:r>
          </a:p>
        </p:txBody>
      </p:sp>
    </p:spTree>
    <p:extLst>
      <p:ext uri="{BB962C8B-B14F-4D97-AF65-F5344CB8AC3E}">
        <p14:creationId xmlns:p14="http://schemas.microsoft.com/office/powerpoint/2010/main" val="1680757063"/>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Mail flow in Office 365</a:t>
            </a:r>
            <a:endParaRPr lang="en-US" dirty="0"/>
          </a:p>
        </p:txBody>
      </p:sp>
    </p:spTree>
    <p:extLst>
      <p:ext uri="{BB962C8B-B14F-4D97-AF65-F5344CB8AC3E}">
        <p14:creationId xmlns:p14="http://schemas.microsoft.com/office/powerpoint/2010/main" val="1373854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302726"/>
            <a:ext cx="11887200" cy="5693866"/>
          </a:xfrm>
        </p:spPr>
        <p:txBody>
          <a:bodyPr/>
          <a:lstStyle/>
          <a:p>
            <a:pPr>
              <a:spcBef>
                <a:spcPct val="20000"/>
              </a:spcBef>
            </a:pPr>
            <a:r>
              <a:rPr lang="en-US" sz="2800" dirty="0" smtClean="0">
                <a:solidFill>
                  <a:schemeClr val="tx1"/>
                </a:solidFill>
                <a:latin typeface="+mj-lt"/>
              </a:rPr>
              <a:t>New Connector Wizard UI experience + Outbound connector validation support (validate your connector before you turn it ON) </a:t>
            </a:r>
          </a:p>
          <a:p>
            <a:pPr lvl="1">
              <a:spcBef>
                <a:spcPct val="20000"/>
              </a:spcBef>
            </a:pPr>
            <a:r>
              <a:rPr lang="en-US" sz="2400" dirty="0" smtClean="0">
                <a:solidFill>
                  <a:schemeClr val="tx1"/>
                </a:solidFill>
                <a:latin typeface="+mj-lt"/>
              </a:rPr>
              <a:t>BRK3159: Using Connectors And Mail Routing</a:t>
            </a:r>
          </a:p>
          <a:p>
            <a:pPr>
              <a:spcBef>
                <a:spcPct val="20000"/>
              </a:spcBef>
            </a:pPr>
            <a:r>
              <a:rPr lang="en-US" sz="3200" dirty="0" smtClean="0">
                <a:solidFill>
                  <a:schemeClr val="tx1"/>
                </a:solidFill>
                <a:latin typeface="+mj-lt"/>
              </a:rPr>
              <a:t>Max message size is now 150MB</a:t>
            </a:r>
          </a:p>
          <a:p>
            <a:pPr lvl="1">
              <a:spcBef>
                <a:spcPct val="20000"/>
              </a:spcBef>
            </a:pPr>
            <a:r>
              <a:rPr lang="en-US" sz="2400" dirty="0" smtClean="0">
                <a:solidFill>
                  <a:schemeClr val="tx1"/>
                </a:solidFill>
                <a:latin typeface="+mj-lt"/>
              </a:rPr>
              <a:t>It used to be 25MB (still the default)</a:t>
            </a:r>
          </a:p>
          <a:p>
            <a:pPr lvl="1">
              <a:spcBef>
                <a:spcPct val="20000"/>
              </a:spcBef>
            </a:pPr>
            <a:r>
              <a:rPr lang="en-US" sz="2400" dirty="0" smtClean="0">
                <a:solidFill>
                  <a:schemeClr val="tx1"/>
                </a:solidFill>
                <a:latin typeface="+mj-lt"/>
              </a:rPr>
              <a:t>Message size is configurable (it can also decreased)</a:t>
            </a:r>
          </a:p>
          <a:p>
            <a:pPr lvl="1">
              <a:spcBef>
                <a:spcPct val="20000"/>
              </a:spcBef>
            </a:pPr>
            <a:r>
              <a:rPr lang="en-US" sz="2400" dirty="0" smtClean="0">
                <a:solidFill>
                  <a:schemeClr val="tx1"/>
                </a:solidFill>
                <a:latin typeface="+mj-lt"/>
              </a:rPr>
              <a:t>You can do this per mailbox or configure it for all new mailboxes</a:t>
            </a:r>
          </a:p>
          <a:p>
            <a:pPr lvl="1">
              <a:spcBef>
                <a:spcPct val="20000"/>
              </a:spcBef>
            </a:pPr>
            <a:r>
              <a:rPr lang="en-US" sz="2400" dirty="0">
                <a:solidFill>
                  <a:schemeClr val="tx1"/>
                </a:solidFill>
                <a:latin typeface="+mj-lt"/>
                <a:hlinkClick r:id="rId3"/>
              </a:rPr>
              <a:t>http://blogs.office.com/2015/04/15/office-365-now-supports-larger-email-messages-up-to-150-mb</a:t>
            </a:r>
            <a:r>
              <a:rPr lang="en-US" sz="2400" dirty="0" smtClean="0">
                <a:solidFill>
                  <a:schemeClr val="tx1"/>
                </a:solidFill>
                <a:latin typeface="+mj-lt"/>
                <a:hlinkClick r:id="rId3"/>
              </a:rPr>
              <a:t>/</a:t>
            </a:r>
            <a:endParaRPr lang="en-US" sz="2400" dirty="0" smtClean="0">
              <a:solidFill>
                <a:schemeClr val="tx1"/>
              </a:solidFill>
              <a:latin typeface="+mj-lt"/>
            </a:endParaRPr>
          </a:p>
          <a:p>
            <a:pPr>
              <a:spcBef>
                <a:spcPct val="20000"/>
              </a:spcBef>
            </a:pPr>
            <a:r>
              <a:rPr lang="en-US" sz="2800" dirty="0" smtClean="0">
                <a:solidFill>
                  <a:schemeClr val="tx1"/>
                </a:solidFill>
                <a:latin typeface="+mj-lt"/>
              </a:rPr>
              <a:t>Support for SMTP using TLS 1.2 </a:t>
            </a:r>
          </a:p>
          <a:p>
            <a:pPr lvl="1">
              <a:spcBef>
                <a:spcPct val="20000"/>
              </a:spcBef>
            </a:pPr>
            <a:r>
              <a:rPr lang="en-US" sz="2400" dirty="0" smtClean="0">
                <a:solidFill>
                  <a:schemeClr val="tx1"/>
                </a:solidFill>
                <a:latin typeface="+mj-lt"/>
              </a:rPr>
              <a:t>Removed support for SSL 3.0 (and in the coming months RC4)</a:t>
            </a:r>
          </a:p>
          <a:p>
            <a:pPr>
              <a:spcBef>
                <a:spcPct val="20000"/>
              </a:spcBef>
            </a:pPr>
            <a:r>
              <a:rPr lang="en-US" sz="2800" dirty="0" smtClean="0">
                <a:solidFill>
                  <a:schemeClr val="tx1"/>
                </a:solidFill>
                <a:latin typeface="+mj-lt"/>
              </a:rPr>
              <a:t>Enhanced NDRs (more precise, better fix it steps and better looking)</a:t>
            </a:r>
          </a:p>
          <a:p>
            <a:pPr lvl="1">
              <a:spcBef>
                <a:spcPct val="20000"/>
              </a:spcBef>
            </a:pPr>
            <a:r>
              <a:rPr lang="en-US" dirty="0">
                <a:solidFill>
                  <a:schemeClr val="tx1"/>
                </a:solidFill>
                <a:latin typeface="+mj-lt"/>
                <a:hlinkClick r:id="rId4"/>
              </a:rPr>
              <a:t>http://blogs.office.com/2015/04/17/enhanced-non-delivery-reports-ndrs-in-office-365</a:t>
            </a:r>
            <a:r>
              <a:rPr lang="en-US" dirty="0" smtClean="0">
                <a:solidFill>
                  <a:schemeClr val="tx1"/>
                </a:solidFill>
                <a:latin typeface="+mj-lt"/>
                <a:hlinkClick r:id="rId4"/>
              </a:rPr>
              <a:t>/</a:t>
            </a:r>
            <a:r>
              <a:rPr lang="en-US" dirty="0" smtClean="0">
                <a:solidFill>
                  <a:schemeClr val="tx1"/>
                </a:solidFill>
                <a:latin typeface="+mj-lt"/>
              </a:rPr>
              <a:t> </a:t>
            </a:r>
          </a:p>
        </p:txBody>
      </p:sp>
      <p:sp>
        <p:nvSpPr>
          <p:cNvPr id="3" name="Title 2"/>
          <p:cNvSpPr>
            <a:spLocks noGrp="1"/>
          </p:cNvSpPr>
          <p:nvPr>
            <p:ph type="title"/>
          </p:nvPr>
        </p:nvSpPr>
        <p:spPr/>
        <p:txBody>
          <a:bodyPr/>
          <a:lstStyle/>
          <a:p>
            <a:r>
              <a:rPr lang="en-US" dirty="0" smtClean="0"/>
              <a:t>What’s New in Mail flow in Office 365</a:t>
            </a:r>
            <a:endParaRPr lang="en-US" dirty="0"/>
          </a:p>
        </p:txBody>
      </p:sp>
    </p:spTree>
    <p:extLst>
      <p:ext uri="{BB962C8B-B14F-4D97-AF65-F5344CB8AC3E}">
        <p14:creationId xmlns:p14="http://schemas.microsoft.com/office/powerpoint/2010/main" val="4139870758"/>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3263" y="138767"/>
            <a:ext cx="5334035" cy="6834233"/>
          </a:xfrm>
          <a:prstGeom prst="rect">
            <a:avLst/>
          </a:prstGeom>
        </p:spPr>
      </p:pic>
      <p:pic>
        <p:nvPicPr>
          <p:cNvPr id="5" name="Picture 4"/>
          <p:cNvPicPr>
            <a:picLocks noChangeAspect="1"/>
          </p:cNvPicPr>
          <p:nvPr/>
        </p:nvPicPr>
        <p:blipFill>
          <a:blip r:embed="rId3"/>
          <a:stretch>
            <a:fillRect/>
          </a:stretch>
        </p:blipFill>
        <p:spPr>
          <a:xfrm>
            <a:off x="4389457" y="1143658"/>
            <a:ext cx="7883194" cy="4913896"/>
          </a:xfrm>
          <a:prstGeom prst="rect">
            <a:avLst/>
          </a:prstGeom>
        </p:spPr>
      </p:pic>
      <p:sp>
        <p:nvSpPr>
          <p:cNvPr id="6" name="TextBox 5"/>
          <p:cNvSpPr txBox="1"/>
          <p:nvPr/>
        </p:nvSpPr>
        <p:spPr>
          <a:xfrm>
            <a:off x="6401115" y="366175"/>
            <a:ext cx="4571950" cy="627864"/>
          </a:xfrm>
          <a:prstGeom prst="rect">
            <a:avLst/>
          </a:prstGeom>
          <a:noFill/>
        </p:spPr>
        <p:txBody>
          <a:bodyPr wrap="square" lIns="182880" tIns="146304" rIns="182880" bIns="146304" rtlCol="0">
            <a:spAutoFit/>
          </a:bodyPr>
          <a:lstStyle/>
          <a:p>
            <a:pPr>
              <a:lnSpc>
                <a:spcPct val="90000"/>
              </a:lnSpc>
              <a:spcAft>
                <a:spcPts val="600"/>
              </a:spcAft>
            </a:pPr>
            <a:r>
              <a:rPr lang="en-US" sz="2400" b="1" dirty="0" smtClean="0">
                <a:gradFill>
                  <a:gsLst>
                    <a:gs pos="2917">
                      <a:schemeClr val="tx1"/>
                    </a:gs>
                    <a:gs pos="30000">
                      <a:schemeClr val="tx1"/>
                    </a:gs>
                  </a:gsLst>
                  <a:lin ang="5400000" scaled="0"/>
                </a:gradFill>
              </a:rPr>
              <a:t>Enhanced NDRs in Office 365 </a:t>
            </a:r>
          </a:p>
        </p:txBody>
      </p:sp>
    </p:spTree>
    <p:extLst>
      <p:ext uri="{BB962C8B-B14F-4D97-AF65-F5344CB8AC3E}">
        <p14:creationId xmlns:p14="http://schemas.microsoft.com/office/powerpoint/2010/main" val="27012512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Hybrid - Before the move to O365</a:t>
            </a:r>
            <a:endParaRPr lang="en-US" dirty="0"/>
          </a:p>
        </p:txBody>
      </p:sp>
      <p:sp>
        <p:nvSpPr>
          <p:cNvPr id="4" name="Cloud 3"/>
          <p:cNvSpPr/>
          <p:nvPr/>
        </p:nvSpPr>
        <p:spPr bwMode="auto">
          <a:xfrm>
            <a:off x="617537" y="4478874"/>
            <a:ext cx="3695700" cy="1609188"/>
          </a:xfrm>
          <a:prstGeom prst="cloud">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437" y="4640262"/>
            <a:ext cx="2209800" cy="744024"/>
          </a:xfrm>
          <a:prstGeom prst="rect">
            <a:avLst/>
          </a:prstGeom>
        </p:spPr>
      </p:pic>
      <p:pic>
        <p:nvPicPr>
          <p:cNvPr id="6" name="Picture 5"/>
          <p:cNvPicPr>
            <a:picLocks noChangeAspect="1"/>
          </p:cNvPicPr>
          <p:nvPr/>
        </p:nvPicPr>
        <p:blipFill>
          <a:blip r:embed="rId4"/>
          <a:stretch>
            <a:fillRect/>
          </a:stretch>
        </p:blipFill>
        <p:spPr>
          <a:xfrm>
            <a:off x="1646237" y="1592262"/>
            <a:ext cx="1066800" cy="1106116"/>
          </a:xfrm>
          <a:prstGeom prst="rect">
            <a:avLst/>
          </a:prstGeom>
        </p:spPr>
      </p:pic>
      <p:pic>
        <p:nvPicPr>
          <p:cNvPr id="11" name="Picture 33" descr="C:\Users\sakuu\Documents\Ballmer WPC\AI\Home.pn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black">
          <a:xfrm>
            <a:off x="5337476" y="2893842"/>
            <a:ext cx="1761521" cy="1524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578227" y="4478874"/>
            <a:ext cx="3009899" cy="738664"/>
          </a:xfrm>
          <a:prstGeom prst="rect">
            <a:avLst/>
          </a:prstGeom>
          <a:noFill/>
        </p:spPr>
        <p:txBody>
          <a:bodyPr wrap="square" lIns="182880" tIns="146304" rIns="182880" bIns="146304" rtlCol="0">
            <a:spAutoFit/>
          </a:bodyPr>
          <a:lstStyle/>
          <a:p>
            <a:pPr>
              <a:lnSpc>
                <a:spcPct val="90000"/>
              </a:lnSpc>
              <a:spcAft>
                <a:spcPts val="600"/>
              </a:spcAft>
            </a:pPr>
            <a:r>
              <a:rPr lang="en-US" sz="3200" b="1" dirty="0" smtClean="0">
                <a:gradFill>
                  <a:gsLst>
                    <a:gs pos="2917">
                      <a:schemeClr val="tx1"/>
                    </a:gs>
                    <a:gs pos="30000">
                      <a:schemeClr val="tx1"/>
                    </a:gs>
                  </a:gsLst>
                  <a:lin ang="5400000" scaled="0"/>
                </a:gradFill>
              </a:rPr>
              <a:t>Contoso.com</a:t>
            </a:r>
          </a:p>
        </p:txBody>
      </p:sp>
      <p:pic>
        <p:nvPicPr>
          <p:cNvPr id="7" name="Picture 6"/>
          <p:cNvPicPr>
            <a:picLocks noChangeAspect="1"/>
          </p:cNvPicPr>
          <p:nvPr/>
        </p:nvPicPr>
        <p:blipFill>
          <a:blip r:embed="rId7"/>
          <a:stretch>
            <a:fillRect/>
          </a:stretch>
        </p:blipFill>
        <p:spPr>
          <a:xfrm>
            <a:off x="6523037" y="3848276"/>
            <a:ext cx="493400" cy="944386"/>
          </a:xfrm>
          <a:prstGeom prst="rect">
            <a:avLst/>
          </a:prstGeom>
        </p:spPr>
      </p:pic>
      <p:sp>
        <p:nvSpPr>
          <p:cNvPr id="10" name="TextBox 9"/>
          <p:cNvSpPr txBox="1"/>
          <p:nvPr/>
        </p:nvSpPr>
        <p:spPr>
          <a:xfrm>
            <a:off x="5227638" y="1339350"/>
            <a:ext cx="2133600" cy="627864"/>
          </a:xfrm>
          <a:prstGeom prst="rect">
            <a:avLst/>
          </a:prstGeom>
          <a:noFill/>
        </p:spPr>
        <p:txBody>
          <a:bodyPr wrap="square" lIns="182880" tIns="146304" rIns="182880" bIns="146304" rtlCol="0">
            <a:spAutoFit/>
          </a:bodyPr>
          <a:lstStyle/>
          <a:p>
            <a:pPr>
              <a:lnSpc>
                <a:spcPct val="90000"/>
              </a:lnSpc>
              <a:spcAft>
                <a:spcPts val="600"/>
              </a:spcAft>
            </a:pPr>
            <a:r>
              <a:rPr lang="en-US" sz="2400" b="1" dirty="0" smtClean="0">
                <a:solidFill>
                  <a:schemeClr val="accent5"/>
                </a:solidFill>
              </a:rPr>
              <a:t>MX Record</a:t>
            </a:r>
          </a:p>
        </p:txBody>
      </p:sp>
      <p:cxnSp>
        <p:nvCxnSpPr>
          <p:cNvPr id="13" name="Straight Arrow Connector 12"/>
          <p:cNvCxnSpPr/>
          <p:nvPr/>
        </p:nvCxnSpPr>
        <p:spPr>
          <a:xfrm>
            <a:off x="6218237" y="1905329"/>
            <a:ext cx="733" cy="837986"/>
          </a:xfrm>
          <a:prstGeom prst="straightConnector1">
            <a:avLst/>
          </a:prstGeom>
          <a:ln w="76200">
            <a:solidFill>
              <a:schemeClr val="accent5"/>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8"/>
          <a:stretch>
            <a:fillRect/>
          </a:stretch>
        </p:blipFill>
        <p:spPr>
          <a:xfrm>
            <a:off x="1112837" y="1936339"/>
            <a:ext cx="710271" cy="532634"/>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19" name="Rectangle 18"/>
          <p:cNvSpPr/>
          <p:nvPr/>
        </p:nvSpPr>
        <p:spPr>
          <a:xfrm>
            <a:off x="8580437" y="1291588"/>
            <a:ext cx="3771900" cy="834074"/>
          </a:xfrm>
          <a:prstGeom prst="rect">
            <a:avLst/>
          </a:prstGeom>
        </p:spPr>
        <p:txBody>
          <a:bodyPr wrap="square">
            <a:spAutoFit/>
          </a:bodyPr>
          <a:lstStyle/>
          <a:p>
            <a:pPr>
              <a:lnSpc>
                <a:spcPct val="90000"/>
              </a:lnSpc>
              <a:spcAft>
                <a:spcPts val="600"/>
              </a:spcAft>
            </a:pPr>
            <a:r>
              <a:rPr lang="en-US" sz="2400" dirty="0">
                <a:gradFill>
                  <a:gsLst>
                    <a:gs pos="2917">
                      <a:schemeClr val="tx1"/>
                    </a:gs>
                    <a:gs pos="30000">
                      <a:schemeClr val="tx1"/>
                    </a:gs>
                  </a:gsLst>
                  <a:lin ang="5400000" scaled="0"/>
                </a:gradFill>
              </a:rPr>
              <a:t>From: </a:t>
            </a:r>
            <a:r>
              <a:rPr lang="en-US" sz="2400" dirty="0" smtClean="0">
                <a:gradFill>
                  <a:gsLst>
                    <a:gs pos="2917">
                      <a:schemeClr val="tx1"/>
                    </a:gs>
                    <a:gs pos="30000">
                      <a:schemeClr val="tx1"/>
                    </a:gs>
                  </a:gsLst>
                  <a:lin ang="5400000" scaled="0"/>
                </a:gradFill>
              </a:rPr>
              <a:t>Bob@yahoo.com</a:t>
            </a:r>
            <a:endParaRPr lang="en-US" sz="2400" dirty="0">
              <a:gradFill>
                <a:gsLst>
                  <a:gs pos="2917">
                    <a:schemeClr val="tx1"/>
                  </a:gs>
                  <a:gs pos="30000">
                    <a:schemeClr val="tx1"/>
                  </a:gs>
                </a:gsLst>
                <a:lin ang="5400000" scaled="0"/>
              </a:gradFill>
            </a:endParaRPr>
          </a:p>
          <a:p>
            <a:pPr>
              <a:lnSpc>
                <a:spcPct val="90000"/>
              </a:lnSpc>
              <a:spcAft>
                <a:spcPts val="600"/>
              </a:spcAft>
            </a:pPr>
            <a:r>
              <a:rPr lang="en-US" sz="2400" dirty="0">
                <a:gradFill>
                  <a:gsLst>
                    <a:gs pos="2917">
                      <a:schemeClr val="tx1"/>
                    </a:gs>
                    <a:gs pos="30000">
                      <a:schemeClr val="tx1"/>
                    </a:gs>
                  </a:gsLst>
                  <a:lin ang="5400000" scaled="0"/>
                </a:gradFill>
              </a:rPr>
              <a:t>To:     </a:t>
            </a:r>
            <a:r>
              <a:rPr lang="en-US" sz="2400" dirty="0" smtClean="0">
                <a:gradFill>
                  <a:gsLst>
                    <a:gs pos="2917">
                      <a:schemeClr val="tx1"/>
                    </a:gs>
                    <a:gs pos="30000">
                      <a:schemeClr val="tx1"/>
                    </a:gs>
                  </a:gsLst>
                  <a:lin ang="5400000" scaled="0"/>
                </a:gradFill>
              </a:rPr>
              <a:t> </a:t>
            </a:r>
            <a:r>
              <a:rPr lang="en-US" sz="2400" dirty="0" smtClean="0">
                <a:solidFill>
                  <a:schemeClr val="accent4"/>
                </a:solidFill>
              </a:rPr>
              <a:t>John@contoso.com</a:t>
            </a:r>
            <a:endParaRPr lang="en-US" sz="2400" dirty="0">
              <a:solidFill>
                <a:schemeClr val="accent4"/>
              </a:solidFill>
            </a:endParaRPr>
          </a:p>
        </p:txBody>
      </p:sp>
      <p:sp>
        <p:nvSpPr>
          <p:cNvPr id="20" name="Rectangle 19"/>
          <p:cNvSpPr/>
          <p:nvPr/>
        </p:nvSpPr>
        <p:spPr>
          <a:xfrm>
            <a:off x="4722329" y="5303289"/>
            <a:ext cx="7439508" cy="1323439"/>
          </a:xfrm>
          <a:prstGeom prst="rect">
            <a:avLst/>
          </a:prstGeom>
        </p:spPr>
        <p:txBody>
          <a:bodyPr wrap="square">
            <a:spAutoFit/>
          </a:bodyPr>
          <a:lstStyle/>
          <a:p>
            <a:r>
              <a:rPr lang="en-US" sz="1600" dirty="0">
                <a:ea typeface="Calibri" panose="020F0502020204030204" pitchFamily="34" charset="0"/>
                <a:cs typeface="Times New Roman" panose="02020603050405020304" pitchFamily="18" charset="0"/>
              </a:rPr>
              <a:t>c</a:t>
            </a:r>
            <a:r>
              <a:rPr lang="en-US" sz="1600" dirty="0" smtClean="0">
                <a:ea typeface="Calibri" panose="020F0502020204030204" pitchFamily="34" charset="0"/>
                <a:cs typeface="Times New Roman" panose="02020603050405020304" pitchFamily="18" charset="0"/>
              </a:rPr>
              <a:t>ontoso.com</a:t>
            </a:r>
            <a:r>
              <a:rPr lang="en-US" sz="1600" dirty="0">
                <a:ea typeface="Calibri" panose="020F0502020204030204" pitchFamily="34" charset="0"/>
                <a:cs typeface="Times New Roman" panose="02020603050405020304" pitchFamily="18" charset="0"/>
              </a:rPr>
              <a:t>      MX preference = 20, mail exchanger = </a:t>
            </a:r>
            <a:r>
              <a:rPr lang="en-US" sz="1600" dirty="0" smtClean="0">
                <a:ea typeface="Calibri" panose="020F0502020204030204" pitchFamily="34" charset="0"/>
                <a:cs typeface="Times New Roman" panose="02020603050405020304" pitchFamily="18" charset="0"/>
              </a:rPr>
              <a:t>mail.contoso.com</a:t>
            </a:r>
            <a:endParaRPr lang="en-US" sz="2800" dirty="0">
              <a:ea typeface="Calibri" panose="020F0502020204030204" pitchFamily="34" charset="0"/>
              <a:cs typeface="Times New Roman" panose="02020603050405020304" pitchFamily="18" charset="0"/>
            </a:endParaRPr>
          </a:p>
          <a:p>
            <a:r>
              <a:rPr lang="en-US" sz="1600" dirty="0">
                <a:ea typeface="Calibri" panose="020F0502020204030204" pitchFamily="34" charset="0"/>
                <a:cs typeface="Times New Roman" panose="02020603050405020304" pitchFamily="18" charset="0"/>
              </a:rPr>
              <a:t>c</a:t>
            </a:r>
            <a:r>
              <a:rPr lang="en-US" sz="1600" dirty="0" smtClean="0">
                <a:ea typeface="Calibri" panose="020F0502020204030204" pitchFamily="34" charset="0"/>
                <a:cs typeface="Times New Roman" panose="02020603050405020304" pitchFamily="18" charset="0"/>
              </a:rPr>
              <a:t>ontoso.com</a:t>
            </a:r>
            <a:r>
              <a:rPr lang="en-US" sz="1600" dirty="0">
                <a:ea typeface="Calibri" panose="020F0502020204030204" pitchFamily="34" charset="0"/>
                <a:cs typeface="Times New Roman" panose="02020603050405020304" pitchFamily="18" charset="0"/>
              </a:rPr>
              <a:t>      MX preference = 10, mail exchanger = </a:t>
            </a:r>
            <a:r>
              <a:rPr lang="en-US" sz="1600" dirty="0" smtClean="0">
                <a:ea typeface="Calibri" panose="020F0502020204030204" pitchFamily="34" charset="0"/>
                <a:cs typeface="Times New Roman" panose="02020603050405020304" pitchFamily="18" charset="0"/>
              </a:rPr>
              <a:t>mailbackup.contoso.com</a:t>
            </a:r>
            <a:endParaRPr lang="en-US" sz="2800" dirty="0">
              <a:ea typeface="Calibri" panose="020F0502020204030204" pitchFamily="34" charset="0"/>
              <a:cs typeface="Times New Roman" panose="02020603050405020304" pitchFamily="18" charset="0"/>
            </a:endParaRPr>
          </a:p>
          <a:p>
            <a:r>
              <a:rPr lang="en-US" sz="1600" dirty="0">
                <a:ea typeface="Calibri" panose="020F0502020204030204" pitchFamily="34" charset="0"/>
                <a:cs typeface="Times New Roman" panose="02020603050405020304" pitchFamily="18" charset="0"/>
              </a:rPr>
              <a:t> </a:t>
            </a:r>
            <a:endParaRPr lang="en-US" sz="2800" dirty="0">
              <a:ea typeface="Calibri" panose="020F0502020204030204" pitchFamily="34" charset="0"/>
              <a:cs typeface="Times New Roman" panose="02020603050405020304" pitchFamily="18" charset="0"/>
            </a:endParaRPr>
          </a:p>
          <a:p>
            <a:r>
              <a:rPr lang="en-US" sz="1600" dirty="0" smtClean="0">
                <a:ea typeface="Calibri" panose="020F0502020204030204" pitchFamily="34" charset="0"/>
                <a:cs typeface="Times New Roman" panose="02020603050405020304" pitchFamily="18" charset="0"/>
              </a:rPr>
              <a:t>mail.contoso.com </a:t>
            </a:r>
            <a:r>
              <a:rPr lang="en-US" sz="1600" dirty="0">
                <a:ea typeface="Calibri" panose="020F0502020204030204" pitchFamily="34" charset="0"/>
                <a:cs typeface="Times New Roman" panose="02020603050405020304" pitchFamily="18" charset="0"/>
              </a:rPr>
              <a:t>internet address = </a:t>
            </a:r>
            <a:r>
              <a:rPr lang="en-US" sz="1600" dirty="0" smtClean="0">
                <a:ea typeface="Calibri" panose="020F0502020204030204" pitchFamily="34" charset="0"/>
                <a:cs typeface="Times New Roman" panose="02020603050405020304" pitchFamily="18" charset="0"/>
              </a:rPr>
              <a:t>78.35.15.8</a:t>
            </a:r>
            <a:endParaRPr lang="en-US" sz="2800" dirty="0">
              <a:ea typeface="Calibri" panose="020F0502020204030204" pitchFamily="34" charset="0"/>
              <a:cs typeface="Times New Roman" panose="02020603050405020304" pitchFamily="18" charset="0"/>
            </a:endParaRPr>
          </a:p>
          <a:p>
            <a:r>
              <a:rPr lang="en-US" sz="1600" dirty="0" smtClean="0">
                <a:ea typeface="Calibri" panose="020F0502020204030204" pitchFamily="34" charset="0"/>
                <a:cs typeface="Times New Roman" panose="02020603050405020304" pitchFamily="18" charset="0"/>
              </a:rPr>
              <a:t>mailbackup.contoso.com</a:t>
            </a:r>
            <a:r>
              <a:rPr lang="en-US" sz="1600" dirty="0">
                <a:ea typeface="Calibri" panose="020F0502020204030204" pitchFamily="34" charset="0"/>
                <a:cs typeface="Times New Roman" panose="02020603050405020304" pitchFamily="18" charset="0"/>
              </a:rPr>
              <a:t>    internet address = </a:t>
            </a:r>
            <a:r>
              <a:rPr lang="en-US" sz="1600" dirty="0" smtClean="0">
                <a:ea typeface="Calibri" panose="020F0502020204030204" pitchFamily="34" charset="0"/>
                <a:cs typeface="Times New Roman" panose="02020603050405020304" pitchFamily="18" charset="0"/>
              </a:rPr>
              <a:t>78.35.15.9</a:t>
            </a:r>
            <a:endParaRPr lang="en-US" sz="2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159024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7"/>
                                        </p:tgtEl>
                                      </p:cBhvr>
                                      <p:by x="150000" y="150000"/>
                                    </p:animScale>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2.59127E-6 1.99728E-6 L 0.38652 0.30889 " pathEditMode="relative" rAng="0" ptsTypes="AA">
                                      <p:cBhvr>
                                        <p:cTn id="16" dur="2000" fill="hold"/>
                                        <p:tgtEl>
                                          <p:spTgt spid="17"/>
                                        </p:tgtEl>
                                        <p:attrNameLst>
                                          <p:attrName>ppt_x</p:attrName>
                                          <p:attrName>ppt_y</p:attrName>
                                        </p:attrNameLst>
                                      </p:cBhvr>
                                      <p:rCtr x="19096" y="153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Hybrid</a:t>
            </a:r>
            <a:endParaRPr lang="en-US" dirty="0"/>
          </a:p>
        </p:txBody>
      </p:sp>
      <p:sp>
        <p:nvSpPr>
          <p:cNvPr id="4" name="Cloud 3"/>
          <p:cNvSpPr/>
          <p:nvPr/>
        </p:nvSpPr>
        <p:spPr bwMode="auto">
          <a:xfrm>
            <a:off x="617537" y="4478874"/>
            <a:ext cx="3695700" cy="1609188"/>
          </a:xfrm>
          <a:prstGeom prst="cloud">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437" y="4640262"/>
            <a:ext cx="2209800" cy="744024"/>
          </a:xfrm>
          <a:prstGeom prst="rect">
            <a:avLst/>
          </a:prstGeom>
        </p:spPr>
      </p:pic>
      <p:pic>
        <p:nvPicPr>
          <p:cNvPr id="6" name="Picture 5"/>
          <p:cNvPicPr>
            <a:picLocks noChangeAspect="1"/>
          </p:cNvPicPr>
          <p:nvPr/>
        </p:nvPicPr>
        <p:blipFill>
          <a:blip r:embed="rId4"/>
          <a:stretch>
            <a:fillRect/>
          </a:stretch>
        </p:blipFill>
        <p:spPr>
          <a:xfrm>
            <a:off x="1646237" y="1592262"/>
            <a:ext cx="1066800" cy="1106116"/>
          </a:xfrm>
          <a:prstGeom prst="rect">
            <a:avLst/>
          </a:prstGeom>
        </p:spPr>
      </p:pic>
      <p:pic>
        <p:nvPicPr>
          <p:cNvPr id="11" name="Picture 33" descr="C:\Users\sakuu\Documents\Ballmer WPC\AI\Home.pn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black">
          <a:xfrm>
            <a:off x="5337476" y="2893842"/>
            <a:ext cx="1761521" cy="1524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578227" y="4491634"/>
            <a:ext cx="3009899" cy="738664"/>
          </a:xfrm>
          <a:prstGeom prst="rect">
            <a:avLst/>
          </a:prstGeom>
          <a:noFill/>
        </p:spPr>
        <p:txBody>
          <a:bodyPr wrap="square" lIns="182880" tIns="146304" rIns="182880" bIns="146304" rtlCol="0">
            <a:spAutoFit/>
          </a:bodyPr>
          <a:lstStyle/>
          <a:p>
            <a:pPr>
              <a:lnSpc>
                <a:spcPct val="90000"/>
              </a:lnSpc>
              <a:spcAft>
                <a:spcPts val="600"/>
              </a:spcAft>
            </a:pPr>
            <a:r>
              <a:rPr lang="en-US" sz="3200" b="1" dirty="0" smtClean="0">
                <a:gradFill>
                  <a:gsLst>
                    <a:gs pos="2917">
                      <a:schemeClr val="tx1"/>
                    </a:gs>
                    <a:gs pos="30000">
                      <a:schemeClr val="tx1"/>
                    </a:gs>
                  </a:gsLst>
                  <a:lin ang="5400000" scaled="0"/>
                </a:gradFill>
              </a:rPr>
              <a:t>Contoso.com</a:t>
            </a:r>
          </a:p>
        </p:txBody>
      </p:sp>
      <p:pic>
        <p:nvPicPr>
          <p:cNvPr id="7" name="Picture 6"/>
          <p:cNvPicPr>
            <a:picLocks noChangeAspect="1"/>
          </p:cNvPicPr>
          <p:nvPr/>
        </p:nvPicPr>
        <p:blipFill>
          <a:blip r:embed="rId7"/>
          <a:stretch>
            <a:fillRect/>
          </a:stretch>
        </p:blipFill>
        <p:spPr>
          <a:xfrm>
            <a:off x="6523037" y="3848276"/>
            <a:ext cx="493400" cy="944386"/>
          </a:xfrm>
          <a:prstGeom prst="rect">
            <a:avLst/>
          </a:prstGeom>
        </p:spPr>
      </p:pic>
      <p:grpSp>
        <p:nvGrpSpPr>
          <p:cNvPr id="21" name="Group 20"/>
          <p:cNvGrpSpPr/>
          <p:nvPr/>
        </p:nvGrpSpPr>
        <p:grpSpPr>
          <a:xfrm>
            <a:off x="2022555" y="4579853"/>
            <a:ext cx="3009899" cy="1389109"/>
            <a:chOff x="2022555" y="4860341"/>
            <a:chExt cx="3009899" cy="1389109"/>
          </a:xfrm>
        </p:grpSpPr>
        <p:pic>
          <p:nvPicPr>
            <p:cNvPr id="22" name="Picture 21"/>
            <p:cNvPicPr>
              <a:picLocks noChangeAspect="1"/>
            </p:cNvPicPr>
            <p:nvPr/>
          </p:nvPicPr>
          <p:blipFill>
            <a:blip r:embed="rId7"/>
            <a:stretch>
              <a:fillRect/>
            </a:stretch>
          </p:blipFill>
          <p:spPr>
            <a:xfrm>
              <a:off x="3248337" y="4860341"/>
              <a:ext cx="493400" cy="944386"/>
            </a:xfrm>
            <a:prstGeom prst="rect">
              <a:avLst/>
            </a:prstGeom>
          </p:spPr>
        </p:pic>
        <p:sp>
          <p:nvSpPr>
            <p:cNvPr id="23" name="TextBox 22"/>
            <p:cNvSpPr txBox="1"/>
            <p:nvPr/>
          </p:nvSpPr>
          <p:spPr>
            <a:xfrm>
              <a:off x="2022555" y="5510786"/>
              <a:ext cx="3009899" cy="738664"/>
            </a:xfrm>
            <a:prstGeom prst="rect">
              <a:avLst/>
            </a:prstGeom>
            <a:noFill/>
          </p:spPr>
          <p:txBody>
            <a:bodyPr wrap="square" lIns="182880" tIns="146304" rIns="182880" bIns="146304" rtlCol="0">
              <a:spAutoFit/>
            </a:bodyPr>
            <a:lstStyle/>
            <a:p>
              <a:pPr>
                <a:lnSpc>
                  <a:spcPct val="90000"/>
                </a:lnSpc>
                <a:spcAft>
                  <a:spcPts val="600"/>
                </a:spcAft>
              </a:pPr>
              <a:r>
                <a:rPr lang="en-US" sz="3200" b="1" dirty="0" smtClean="0">
                  <a:gradFill>
                    <a:gsLst>
                      <a:gs pos="2917">
                        <a:schemeClr val="tx1"/>
                      </a:gs>
                      <a:gs pos="30000">
                        <a:schemeClr val="tx1"/>
                      </a:gs>
                    </a:gsLst>
                    <a:lin ang="5400000" scaled="0"/>
                  </a:gradFill>
                </a:rPr>
                <a:t>Contoso.com</a:t>
              </a:r>
            </a:p>
          </p:txBody>
        </p:sp>
      </p:grpSp>
      <p:sp>
        <p:nvSpPr>
          <p:cNvPr id="25" name="Rectangle 24"/>
          <p:cNvSpPr/>
          <p:nvPr/>
        </p:nvSpPr>
        <p:spPr>
          <a:xfrm>
            <a:off x="1101067" y="6092176"/>
            <a:ext cx="3146478" cy="646331"/>
          </a:xfrm>
          <a:prstGeom prst="rect">
            <a:avLst/>
          </a:prstGeom>
        </p:spPr>
        <p:txBody>
          <a:bodyPr wrap="square">
            <a:spAutoFit/>
          </a:bodyPr>
          <a:lstStyle/>
          <a:p>
            <a:pPr>
              <a:lnSpc>
                <a:spcPct val="90000"/>
              </a:lnSpc>
              <a:spcAft>
                <a:spcPts val="600"/>
              </a:spcAft>
            </a:pPr>
            <a:r>
              <a:rPr lang="en-US" sz="2000" dirty="0" smtClean="0">
                <a:solidFill>
                  <a:schemeClr val="accent6"/>
                </a:solidFill>
              </a:rPr>
              <a:t>Contoso.com is registered as an accepted domain</a:t>
            </a:r>
          </a:p>
        </p:txBody>
      </p:sp>
      <p:grpSp>
        <p:nvGrpSpPr>
          <p:cNvPr id="2" name="Group 1"/>
          <p:cNvGrpSpPr/>
          <p:nvPr/>
        </p:nvGrpSpPr>
        <p:grpSpPr>
          <a:xfrm>
            <a:off x="-106363" y="3321382"/>
            <a:ext cx="12303465" cy="3344560"/>
            <a:chOff x="-106363" y="3321382"/>
            <a:chExt cx="12303465" cy="3344560"/>
          </a:xfrm>
        </p:grpSpPr>
        <p:sp>
          <p:nvSpPr>
            <p:cNvPr id="14" name="TextBox 13"/>
            <p:cNvSpPr txBox="1"/>
            <p:nvPr/>
          </p:nvSpPr>
          <p:spPr>
            <a:xfrm>
              <a:off x="-106363" y="3321382"/>
              <a:ext cx="2133600" cy="627864"/>
            </a:xfrm>
            <a:prstGeom prst="rect">
              <a:avLst/>
            </a:prstGeom>
            <a:noFill/>
          </p:spPr>
          <p:txBody>
            <a:bodyPr wrap="square" lIns="182880" tIns="146304" rIns="182880" bIns="146304" rtlCol="0">
              <a:spAutoFit/>
            </a:bodyPr>
            <a:lstStyle/>
            <a:p>
              <a:pPr>
                <a:lnSpc>
                  <a:spcPct val="90000"/>
                </a:lnSpc>
                <a:spcAft>
                  <a:spcPts val="600"/>
                </a:spcAft>
              </a:pPr>
              <a:r>
                <a:rPr lang="en-US" sz="2400" b="1" dirty="0" smtClean="0">
                  <a:solidFill>
                    <a:schemeClr val="accent5"/>
                  </a:solidFill>
                </a:rPr>
                <a:t>MX Record</a:t>
              </a:r>
            </a:p>
          </p:txBody>
        </p:sp>
        <p:cxnSp>
          <p:nvCxnSpPr>
            <p:cNvPr id="15" name="Straight Arrow Connector 14"/>
            <p:cNvCxnSpPr/>
            <p:nvPr/>
          </p:nvCxnSpPr>
          <p:spPr>
            <a:xfrm>
              <a:off x="884236" y="3887361"/>
              <a:ext cx="304801" cy="672129"/>
            </a:xfrm>
            <a:prstGeom prst="straightConnector1">
              <a:avLst/>
            </a:prstGeom>
            <a:ln w="76200">
              <a:solidFill>
                <a:schemeClr val="accent5"/>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915320" y="5096282"/>
              <a:ext cx="7281782" cy="1569660"/>
            </a:xfrm>
            <a:prstGeom prst="rect">
              <a:avLst/>
            </a:prstGeom>
          </p:spPr>
          <p:txBody>
            <a:bodyPr wrap="square">
              <a:spAutoFit/>
            </a:bodyPr>
            <a:lstStyle/>
            <a:p>
              <a:r>
                <a:rPr lang="en-US" sz="1600" dirty="0"/>
                <a:t>contoso.com      MX preference = 10, mail exchanger = </a:t>
              </a:r>
            </a:p>
            <a:p>
              <a:r>
                <a:rPr lang="en-US" sz="1600" dirty="0"/>
                <a:t>contoso-com.mail.protection.outlook.com</a:t>
              </a:r>
            </a:p>
            <a:p>
              <a:endParaRPr lang="en-US" sz="1600" dirty="0"/>
            </a:p>
            <a:p>
              <a:r>
                <a:rPr lang="en-US" sz="1600" dirty="0"/>
                <a:t>contoso-com.mail.protection.outlook.com  internet address = 207.46.163.170</a:t>
              </a:r>
            </a:p>
            <a:p>
              <a:r>
                <a:rPr lang="en-US" sz="1600" dirty="0"/>
                <a:t>contoso-com.mail.protection.outlook.com  internet address = 207.46.163.215</a:t>
              </a:r>
            </a:p>
            <a:p>
              <a:r>
                <a:rPr lang="en-US" sz="1600" dirty="0"/>
                <a:t>contoso-com.mail.protection.outlook.com  internet address = 207.46.163.247</a:t>
              </a:r>
              <a:endParaRPr lang="en-US" sz="2000" dirty="0"/>
            </a:p>
          </p:txBody>
        </p:sp>
        <p:sp>
          <p:nvSpPr>
            <p:cNvPr id="28" name="Oval 27"/>
            <p:cNvSpPr/>
            <p:nvPr/>
          </p:nvSpPr>
          <p:spPr bwMode="auto">
            <a:xfrm>
              <a:off x="4575256" y="5007878"/>
              <a:ext cx="5833982" cy="781248"/>
            </a:xfrm>
            <a:prstGeom prst="ellipse">
              <a:avLst/>
            </a:prstGeom>
            <a:noFill/>
            <a:ln w="57150">
              <a:solidFill>
                <a:schemeClr val="accent5"/>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grpSp>
      <p:sp>
        <p:nvSpPr>
          <p:cNvPr id="19" name="Rectangle 18"/>
          <p:cNvSpPr/>
          <p:nvPr/>
        </p:nvSpPr>
        <p:spPr>
          <a:xfrm>
            <a:off x="7305336" y="4097932"/>
            <a:ext cx="4858867" cy="923330"/>
          </a:xfrm>
          <a:prstGeom prst="rect">
            <a:avLst/>
          </a:prstGeom>
        </p:spPr>
        <p:txBody>
          <a:bodyPr wrap="square">
            <a:spAutoFit/>
          </a:bodyPr>
          <a:lstStyle/>
          <a:p>
            <a:pPr marL="342900" lvl="0" indent="-342900">
              <a:lnSpc>
                <a:spcPct val="90000"/>
              </a:lnSpc>
              <a:spcAft>
                <a:spcPts val="600"/>
              </a:spcAft>
              <a:buFont typeface="Wingdings" panose="05000000000000000000" pitchFamily="2" charset="2"/>
              <a:buChar char="q"/>
            </a:pPr>
            <a:r>
              <a:rPr lang="en-US" sz="2000" dirty="0" smtClean="0">
                <a:gradFill>
                  <a:gsLst>
                    <a:gs pos="2917">
                      <a:srgbClr val="FFFFFF"/>
                    </a:gs>
                    <a:gs pos="30000">
                      <a:srgbClr val="FFFFFF"/>
                    </a:gs>
                  </a:gsLst>
                  <a:lin ang="5400000" scaled="0"/>
                </a:gradFill>
              </a:rPr>
              <a:t>Move MX to point to O365 (preferred method, since it avoids many issues with SPF, DKIM, DMARC, etc.)</a:t>
            </a:r>
          </a:p>
        </p:txBody>
      </p:sp>
      <p:sp>
        <p:nvSpPr>
          <p:cNvPr id="20" name="Rectangle 19"/>
          <p:cNvSpPr/>
          <p:nvPr/>
        </p:nvSpPr>
        <p:spPr>
          <a:xfrm>
            <a:off x="7305335" y="2799027"/>
            <a:ext cx="4858867" cy="1631216"/>
          </a:xfrm>
          <a:prstGeom prst="rect">
            <a:avLst/>
          </a:prstGeom>
        </p:spPr>
        <p:txBody>
          <a:bodyPr wrap="square">
            <a:spAutoFit/>
          </a:bodyPr>
          <a:lstStyle/>
          <a:p>
            <a:pPr marL="342900" indent="-342900">
              <a:buFont typeface="Wingdings" panose="05000000000000000000" pitchFamily="2" charset="2"/>
              <a:buChar char="q"/>
            </a:pPr>
            <a:r>
              <a:rPr lang="en-US" sz="2000" dirty="0"/>
              <a:t>Add domain contoso.com in O365 and verify you own the domain by adding a txt record (at DNS provider</a:t>
            </a:r>
            <a:r>
              <a:rPr lang="en-US" sz="2000" dirty="0" smtClean="0"/>
              <a:t>)</a:t>
            </a:r>
          </a:p>
          <a:p>
            <a:pPr marL="342900" indent="-342900">
              <a:buFont typeface="Wingdings" panose="05000000000000000000" pitchFamily="2" charset="2"/>
              <a:buChar char="q"/>
            </a:pPr>
            <a:r>
              <a:rPr lang="en-US" sz="2000" dirty="0"/>
              <a:t>Add users </a:t>
            </a:r>
            <a:r>
              <a:rPr lang="en-US" sz="2000" dirty="0" smtClean="0"/>
              <a:t>you want to host in O365</a:t>
            </a:r>
            <a:endParaRPr lang="en-US" sz="2000" dirty="0">
              <a:gradFill>
                <a:gsLst>
                  <a:gs pos="2917">
                    <a:srgbClr val="FFFFFF"/>
                  </a:gs>
                  <a:gs pos="30000">
                    <a:srgbClr val="FFFFFF"/>
                  </a:gs>
                </a:gsLst>
                <a:lin ang="5400000" scaled="0"/>
              </a:gradFill>
            </a:endParaRPr>
          </a:p>
          <a:p>
            <a:pPr marL="342900" indent="-342900">
              <a:buFont typeface="Wingdings" panose="05000000000000000000" pitchFamily="2" charset="2"/>
              <a:buChar char="q"/>
            </a:pPr>
            <a:endParaRPr lang="en-US" sz="2000" dirty="0"/>
          </a:p>
        </p:txBody>
      </p:sp>
      <p:grpSp>
        <p:nvGrpSpPr>
          <p:cNvPr id="9" name="Group 8"/>
          <p:cNvGrpSpPr/>
          <p:nvPr/>
        </p:nvGrpSpPr>
        <p:grpSpPr>
          <a:xfrm>
            <a:off x="7589822" y="5687301"/>
            <a:ext cx="4663414" cy="1376082"/>
            <a:chOff x="7589822" y="5687301"/>
            <a:chExt cx="4663414" cy="1376082"/>
          </a:xfrm>
        </p:grpSpPr>
        <p:sp>
          <p:nvSpPr>
            <p:cNvPr id="24" name="Oval 23"/>
            <p:cNvSpPr/>
            <p:nvPr/>
          </p:nvSpPr>
          <p:spPr bwMode="auto">
            <a:xfrm>
              <a:off x="9967236" y="5687301"/>
              <a:ext cx="2286000" cy="1193204"/>
            </a:xfrm>
            <a:prstGeom prst="ellipse">
              <a:avLst/>
            </a:prstGeom>
            <a:noFill/>
            <a:ln w="57150">
              <a:solidFill>
                <a:schemeClr val="accent6"/>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6" name="TextBox 25"/>
            <p:cNvSpPr txBox="1"/>
            <p:nvPr/>
          </p:nvSpPr>
          <p:spPr>
            <a:xfrm>
              <a:off x="7589822" y="6435519"/>
              <a:ext cx="2819400" cy="627864"/>
            </a:xfrm>
            <a:prstGeom prst="rect">
              <a:avLst/>
            </a:prstGeom>
            <a:noFill/>
          </p:spPr>
          <p:txBody>
            <a:bodyPr wrap="square" lIns="182880" tIns="146304" rIns="182880" bIns="146304" rtlCol="0">
              <a:spAutoFit/>
            </a:bodyPr>
            <a:lstStyle/>
            <a:p>
              <a:pPr>
                <a:lnSpc>
                  <a:spcPct val="90000"/>
                </a:lnSpc>
                <a:spcAft>
                  <a:spcPts val="600"/>
                </a:spcAft>
              </a:pPr>
              <a:r>
                <a:rPr lang="en-US" sz="2400" b="1" dirty="0" smtClean="0">
                  <a:solidFill>
                    <a:schemeClr val="accent6"/>
                  </a:solidFill>
                </a:rPr>
                <a:t>Region based IPs</a:t>
              </a:r>
            </a:p>
          </p:txBody>
        </p:sp>
      </p:grpSp>
    </p:spTree>
    <p:extLst>
      <p:ext uri="{BB962C8B-B14F-4D97-AF65-F5344CB8AC3E}">
        <p14:creationId xmlns:p14="http://schemas.microsoft.com/office/powerpoint/2010/main" val="20145496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273" y="294081"/>
            <a:ext cx="11889564" cy="917575"/>
          </a:xfrm>
        </p:spPr>
        <p:txBody>
          <a:bodyPr/>
          <a:lstStyle/>
          <a:p>
            <a:r>
              <a:rPr lang="en-US" dirty="0" smtClean="0"/>
              <a:t>Mail Delivery Overview</a:t>
            </a:r>
            <a:endParaRPr lang="en-US" dirty="0"/>
          </a:p>
        </p:txBody>
      </p:sp>
      <p:sp>
        <p:nvSpPr>
          <p:cNvPr id="5" name="Rectangle 4"/>
          <p:cNvSpPr/>
          <p:nvPr/>
        </p:nvSpPr>
        <p:spPr>
          <a:xfrm>
            <a:off x="433567" y="3444399"/>
            <a:ext cx="1194468" cy="9879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89251" y="3507319"/>
            <a:ext cx="433894" cy="881818"/>
          </a:xfrm>
          <a:prstGeom prst="rect">
            <a:avLst/>
          </a:prstGeom>
          <a:solidFill>
            <a:schemeClr val="accent2"/>
          </a:solidFill>
          <a:extLst/>
        </p:spPr>
      </p:pic>
      <p:sp>
        <p:nvSpPr>
          <p:cNvPr id="7" name="Rectangle 6"/>
          <p:cNvSpPr/>
          <p:nvPr/>
        </p:nvSpPr>
        <p:spPr>
          <a:xfrm>
            <a:off x="412544" y="4960919"/>
            <a:ext cx="3921704" cy="140574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58" tIns="46629" rIns="93258" bIns="46629" rtlCol="0" anchor="t"/>
          <a:lstStyle/>
          <a:p>
            <a:r>
              <a:rPr lang="en-US" sz="1836" b="1" dirty="0" smtClean="0">
                <a:latin typeface="+mj-lt"/>
              </a:rPr>
              <a:t>DAG</a:t>
            </a:r>
            <a:endParaRPr lang="en-US" sz="1836" b="1" dirty="0">
              <a:latin typeface="+mj-lt"/>
            </a:endParaRPr>
          </a:p>
        </p:txBody>
      </p:sp>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633004" y="5030408"/>
            <a:ext cx="479573" cy="1227169"/>
          </a:xfrm>
          <a:prstGeom prst="rect">
            <a:avLst/>
          </a:prstGeom>
          <a:noFill/>
          <a:extLst>
            <a:ext uri="{909E8E84-426E-40DD-AFC4-6F175D3DCCD1}">
              <a14:hiddenFill xmlns:a14="http://schemas.microsoft.com/office/drawing/2010/main">
                <a:solidFill>
                  <a:srgbClr val="FFFFFF"/>
                </a:solidFill>
              </a14:hiddenFill>
            </a:ext>
          </a:extLst>
        </p:spPr>
      </p:pic>
      <p:sp>
        <p:nvSpPr>
          <p:cNvPr id="11" name="Can 10"/>
          <p:cNvSpPr/>
          <p:nvPr/>
        </p:nvSpPr>
        <p:spPr>
          <a:xfrm>
            <a:off x="970997" y="5606251"/>
            <a:ext cx="745841" cy="641562"/>
          </a:xfrm>
          <a:prstGeom prst="can">
            <a:avLst/>
          </a:prstGeom>
          <a:solidFill>
            <a:schemeClr val="accent2"/>
          </a:solidFill>
          <a:ln w="25400">
            <a:solidFill>
              <a:schemeClr val="tx1"/>
            </a:solidFill>
          </a:ln>
          <a:effectLst/>
        </p:spPr>
        <p:style>
          <a:lnRef idx="1">
            <a:schemeClr val="dk1"/>
          </a:lnRef>
          <a:fillRef idx="3">
            <a:schemeClr val="dk1"/>
          </a:fillRef>
          <a:effectRef idx="2">
            <a:schemeClr val="dk1"/>
          </a:effectRef>
          <a:fontRef idx="minor">
            <a:schemeClr val="lt1"/>
          </a:fontRef>
        </p:style>
        <p:txBody>
          <a:bodyPr lIns="93258" tIns="46629" rIns="93258" bIns="46629" rtlCol="0" anchor="ctr"/>
          <a:lstStyle/>
          <a:p>
            <a:pPr algn="ctr"/>
            <a:r>
              <a:rPr lang="en-US" dirty="0" smtClean="0">
                <a:solidFill>
                  <a:schemeClr val="bg1"/>
                </a:solidFill>
              </a:rPr>
              <a:t>MBX</a:t>
            </a:r>
            <a:endParaRPr lang="en-US" dirty="0">
              <a:solidFill>
                <a:schemeClr val="bg1"/>
              </a:solidFill>
            </a:endParaRPr>
          </a:p>
        </p:txBody>
      </p:sp>
      <p:sp>
        <p:nvSpPr>
          <p:cNvPr id="13" name="Rounded Rectangle 12"/>
          <p:cNvSpPr/>
          <p:nvPr/>
        </p:nvSpPr>
        <p:spPr>
          <a:xfrm>
            <a:off x="494268" y="3675149"/>
            <a:ext cx="830035" cy="35783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dirty="0" smtClean="0">
                <a:solidFill>
                  <a:schemeClr val="bg1"/>
                </a:solidFill>
              </a:rPr>
              <a:t>HUB</a:t>
            </a:r>
            <a:endParaRPr lang="en-US" sz="1400" dirty="0">
              <a:solidFill>
                <a:schemeClr val="bg1"/>
              </a:solidFill>
            </a:endParaRPr>
          </a:p>
        </p:txBody>
      </p:sp>
      <p:sp>
        <p:nvSpPr>
          <p:cNvPr id="17" name="Rectangle 16"/>
          <p:cNvSpPr/>
          <p:nvPr/>
        </p:nvSpPr>
        <p:spPr>
          <a:xfrm>
            <a:off x="3139975" y="3449659"/>
            <a:ext cx="1194468" cy="9879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pic>
        <p:nvPicPr>
          <p:cNvPr id="18"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795659" y="3512579"/>
            <a:ext cx="433894" cy="881818"/>
          </a:xfrm>
          <a:prstGeom prst="rect">
            <a:avLst/>
          </a:prstGeom>
          <a:solidFill>
            <a:schemeClr val="accent2"/>
          </a:solidFill>
          <a:extLst/>
        </p:spPr>
      </p:pic>
      <p:sp>
        <p:nvSpPr>
          <p:cNvPr id="19" name="Rounded Rectangle 18"/>
          <p:cNvSpPr/>
          <p:nvPr/>
        </p:nvSpPr>
        <p:spPr>
          <a:xfrm>
            <a:off x="3200676" y="3680409"/>
            <a:ext cx="830035" cy="35783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dirty="0" smtClean="0">
                <a:solidFill>
                  <a:schemeClr val="bg1"/>
                </a:solidFill>
              </a:rPr>
              <a:t>HUB</a:t>
            </a:r>
            <a:endParaRPr lang="en-US" sz="1400" dirty="0">
              <a:solidFill>
                <a:schemeClr val="bg1"/>
              </a:solidFill>
            </a:endParaRPr>
          </a:p>
        </p:txBody>
      </p:sp>
      <p:sp>
        <p:nvSpPr>
          <p:cNvPr id="22" name="Straight Connector 1024003"/>
          <p:cNvSpPr>
            <a:spLocks noChangeShapeType="1"/>
          </p:cNvSpPr>
          <p:nvPr/>
        </p:nvSpPr>
        <p:spPr bwMode="auto">
          <a:xfrm rot="16200000" flipH="1" flipV="1">
            <a:off x="766527" y="3189786"/>
            <a:ext cx="528546" cy="1"/>
          </a:xfrm>
          <a:prstGeom prst="line">
            <a:avLst/>
          </a:prstGeom>
          <a:ln w="63500" cap="sq">
            <a:solidFill>
              <a:schemeClr val="accent1"/>
            </a:solidFill>
            <a:prstDash val="solid"/>
            <a:miter lim="800000"/>
            <a:headEnd type="none" w="med" len="sm"/>
            <a:tailEnd type="triangle" w="med" len="sm"/>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25" name="Rectangle 24"/>
          <p:cNvSpPr/>
          <p:nvPr/>
        </p:nvSpPr>
        <p:spPr>
          <a:xfrm>
            <a:off x="433567" y="1952849"/>
            <a:ext cx="3900681" cy="9480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chemeClr val="accent3"/>
              </a:solidFill>
            </a:endParaRPr>
          </a:p>
        </p:txBody>
      </p:sp>
      <p:pic>
        <p:nvPicPr>
          <p:cNvPr id="62"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626951" y="1967712"/>
            <a:ext cx="1585894" cy="886443"/>
          </a:xfrm>
          <a:prstGeom prst="rect">
            <a:avLst/>
          </a:prstGeom>
          <a:noFill/>
          <a:extLst>
            <a:ext uri="{909E8E84-426E-40DD-AFC4-6F175D3DCCD1}">
              <a14:hiddenFill xmlns:a14="http://schemas.microsoft.com/office/drawing/2010/main">
                <a:solidFill>
                  <a:srgbClr val="FFFFFF"/>
                </a:solidFill>
              </a14:hiddenFill>
            </a:ext>
          </a:extLst>
        </p:spPr>
      </p:pic>
      <p:cxnSp>
        <p:nvCxnSpPr>
          <p:cNvPr id="61" name="Straight Connector 60"/>
          <p:cNvCxnSpPr/>
          <p:nvPr/>
        </p:nvCxnSpPr>
        <p:spPr>
          <a:xfrm>
            <a:off x="4857892" y="1737783"/>
            <a:ext cx="0" cy="491884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1994303" y="2345565"/>
            <a:ext cx="1330067" cy="544765"/>
          </a:xfrm>
          <a:prstGeom prst="rect">
            <a:avLst/>
          </a:prstGeom>
          <a:noFill/>
        </p:spPr>
        <p:txBody>
          <a:bodyPr wrap="square" lIns="182880" tIns="146304" rIns="182880" bIns="146304" rtlCol="0">
            <a:spAutoFit/>
          </a:bodyPr>
          <a:lstStyle/>
          <a:p>
            <a:pPr>
              <a:lnSpc>
                <a:spcPct val="90000"/>
              </a:lnSpc>
              <a:spcAft>
                <a:spcPts val="600"/>
              </a:spcAft>
            </a:pPr>
            <a:r>
              <a:rPr lang="en-US" b="1" dirty="0" smtClean="0">
                <a:solidFill>
                  <a:schemeClr val="accent1"/>
                </a:solidFill>
              </a:rPr>
              <a:t>Internet</a:t>
            </a:r>
          </a:p>
        </p:txBody>
      </p:sp>
      <p:pic>
        <p:nvPicPr>
          <p:cNvPr id="67"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459567" y="5044525"/>
            <a:ext cx="479573" cy="1227169"/>
          </a:xfrm>
          <a:prstGeom prst="rect">
            <a:avLst/>
          </a:prstGeom>
          <a:noFill/>
          <a:extLst>
            <a:ext uri="{909E8E84-426E-40DD-AFC4-6F175D3DCCD1}">
              <a14:hiddenFill xmlns:a14="http://schemas.microsoft.com/office/drawing/2010/main">
                <a:solidFill>
                  <a:srgbClr val="FFFFFF"/>
                </a:solidFill>
              </a14:hiddenFill>
            </a:ext>
          </a:extLst>
        </p:spPr>
      </p:pic>
      <p:sp>
        <p:nvSpPr>
          <p:cNvPr id="70" name="Can 69"/>
          <p:cNvSpPr/>
          <p:nvPr/>
        </p:nvSpPr>
        <p:spPr>
          <a:xfrm>
            <a:off x="2783275" y="5658109"/>
            <a:ext cx="745841" cy="641562"/>
          </a:xfrm>
          <a:prstGeom prst="can">
            <a:avLst/>
          </a:prstGeom>
          <a:solidFill>
            <a:schemeClr val="accent2"/>
          </a:solidFill>
          <a:ln w="25400">
            <a:solidFill>
              <a:schemeClr val="tx1"/>
            </a:solidFill>
          </a:ln>
          <a:effectLst/>
        </p:spPr>
        <p:style>
          <a:lnRef idx="1">
            <a:schemeClr val="dk1"/>
          </a:lnRef>
          <a:fillRef idx="3">
            <a:schemeClr val="dk1"/>
          </a:fillRef>
          <a:effectRef idx="2">
            <a:schemeClr val="dk1"/>
          </a:effectRef>
          <a:fontRef idx="minor">
            <a:schemeClr val="lt1"/>
          </a:fontRef>
        </p:style>
        <p:txBody>
          <a:bodyPr lIns="93258" tIns="46629" rIns="93258" bIns="46629" rtlCol="0" anchor="ctr"/>
          <a:lstStyle/>
          <a:p>
            <a:pPr algn="ctr"/>
            <a:endParaRPr lang="en-US" dirty="0">
              <a:solidFill>
                <a:schemeClr val="bg1"/>
              </a:solidFill>
            </a:endParaRPr>
          </a:p>
        </p:txBody>
      </p:sp>
      <p:sp>
        <p:nvSpPr>
          <p:cNvPr id="72" name="TextBox 71"/>
          <p:cNvSpPr txBox="1"/>
          <p:nvPr/>
        </p:nvSpPr>
        <p:spPr>
          <a:xfrm>
            <a:off x="2406171" y="4505188"/>
            <a:ext cx="1043704" cy="544765"/>
          </a:xfrm>
          <a:prstGeom prst="rect">
            <a:avLst/>
          </a:prstGeom>
          <a:noFill/>
        </p:spPr>
        <p:txBody>
          <a:bodyPr wrap="squar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Site B</a:t>
            </a:r>
          </a:p>
        </p:txBody>
      </p:sp>
      <p:pic>
        <p:nvPicPr>
          <p:cNvPr id="74" name="Picture 5" descr="W:\Open Engagements\Productivity\MS-Unified Communications\#1601 BizProd MOD Team Core Content Work\New Iconography\People\GroupOfPeople_060812.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41004"/>
          <a:stretch/>
        </p:blipFill>
        <p:spPr bwMode="auto">
          <a:xfrm>
            <a:off x="2547771" y="5584027"/>
            <a:ext cx="1050151" cy="619459"/>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5" descr="W:\Open Engagements\Productivity\MS-Unified Communications\#1601 BizProd MOD Team Core Content Work\New Iconography\People\GroupOfPeople_060812.png"/>
          <p:cNvPicPr>
            <a:picLocks noChangeAspect="1" noChangeArrowheads="1"/>
          </p:cNvPicPr>
          <p:nvPr/>
        </p:nvPicPr>
        <p:blipFill rotWithShape="1">
          <a:blip r:embed="rId6" cstate="print">
            <a:duotone>
              <a:prstClr val="black"/>
              <a:schemeClr val="accent1">
                <a:tint val="45000"/>
                <a:satMod val="400000"/>
              </a:schemeClr>
            </a:duotone>
            <a:extLst>
              <a:ext uri="{BEBA8EAE-BF5A-486C-A8C5-ECC9F3942E4B}">
                <a14:imgProps xmlns:a14="http://schemas.microsoft.com/office/drawing/2010/main">
                  <a14:imgLayer r:embed="rId7">
                    <a14:imgEffect>
                      <a14:backgroundRemoval t="5776" b="57040" l="9747" r="89892">
                        <a14:foregroundMark x1="41877" y1="57040" x2="41877" y2="57040"/>
                        <a14:foregroundMark x1="48736" y1="44404" x2="48736" y2="44404"/>
                        <a14:foregroundMark x1="57762" y1="48736" x2="57762" y2="48736"/>
                        <a14:foregroundMark x1="57762" y1="39350" x2="57762" y2="39350"/>
                        <a14:foregroundMark x1="63177" y1="55235" x2="63177" y2="55235"/>
                        <a14:foregroundMark x1="48014" y1="14440" x2="48014" y2="14440"/>
                        <a14:backgroundMark x1="25632" y1="37906" x2="25632" y2="37906"/>
                      </a14:backgroundRemoval>
                    </a14:imgEffect>
                  </a14:imgLayer>
                </a14:imgProps>
              </a:ext>
              <a:ext uri="{28A0092B-C50C-407E-A947-70E740481C1C}">
                <a14:useLocalDpi xmlns:a14="http://schemas.microsoft.com/office/drawing/2010/main" val="0"/>
              </a:ext>
            </a:extLst>
          </a:blip>
          <a:srcRect b="41004"/>
          <a:stretch/>
        </p:blipFill>
        <p:spPr bwMode="auto">
          <a:xfrm>
            <a:off x="2547822" y="5582549"/>
            <a:ext cx="1050151" cy="619459"/>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76"/>
          <p:cNvPicPr>
            <a:picLocks noChangeAspect="1" noChangeArrowheads="1"/>
          </p:cNvPicPr>
          <p:nvPr/>
        </p:nvPicPr>
        <p:blipFill>
          <a:blip r:embed="rId8" cstate="print">
            <a:duotone>
              <a:schemeClr val="accent3">
                <a:shade val="45000"/>
                <a:satMod val="135000"/>
              </a:schemeClr>
              <a:prstClr val="white"/>
            </a:duotone>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1154009" y="3084206"/>
            <a:ext cx="279510" cy="191839"/>
          </a:xfrm>
          <a:prstGeom prst="rect">
            <a:avLst/>
          </a:prstGeom>
          <a:noFill/>
          <a:extLst/>
        </p:spPr>
      </p:pic>
      <p:sp>
        <p:nvSpPr>
          <p:cNvPr id="79" name="TextBox 78"/>
          <p:cNvSpPr txBox="1"/>
          <p:nvPr/>
        </p:nvSpPr>
        <p:spPr>
          <a:xfrm>
            <a:off x="364456" y="2960443"/>
            <a:ext cx="811840" cy="467416"/>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SMTP</a:t>
            </a:r>
          </a:p>
        </p:txBody>
      </p:sp>
      <p:sp>
        <p:nvSpPr>
          <p:cNvPr id="81" name="TextBox 80"/>
          <p:cNvSpPr txBox="1"/>
          <p:nvPr/>
        </p:nvSpPr>
        <p:spPr>
          <a:xfrm>
            <a:off x="1487573" y="4481201"/>
            <a:ext cx="1043704" cy="544765"/>
          </a:xfrm>
          <a:prstGeom prst="rect">
            <a:avLst/>
          </a:prstGeom>
          <a:noFill/>
        </p:spPr>
        <p:txBody>
          <a:bodyPr wrap="squar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Site A</a:t>
            </a:r>
          </a:p>
        </p:txBody>
      </p:sp>
      <p:sp>
        <p:nvSpPr>
          <p:cNvPr id="119" name="TextBox 118"/>
          <p:cNvSpPr txBox="1"/>
          <p:nvPr/>
        </p:nvSpPr>
        <p:spPr>
          <a:xfrm>
            <a:off x="274319" y="1371939"/>
            <a:ext cx="2794103"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Exchange 2010 </a:t>
            </a:r>
          </a:p>
        </p:txBody>
      </p:sp>
      <p:grpSp>
        <p:nvGrpSpPr>
          <p:cNvPr id="29" name="Group 28"/>
          <p:cNvGrpSpPr/>
          <p:nvPr/>
        </p:nvGrpSpPr>
        <p:grpSpPr>
          <a:xfrm>
            <a:off x="2132124" y="3350229"/>
            <a:ext cx="338554" cy="3488338"/>
            <a:chOff x="2616819" y="1940272"/>
            <a:chExt cx="308144" cy="5006547"/>
          </a:xfrm>
        </p:grpSpPr>
        <p:cxnSp>
          <p:nvCxnSpPr>
            <p:cNvPr id="30" name="Straight Connector 29"/>
            <p:cNvCxnSpPr/>
            <p:nvPr/>
          </p:nvCxnSpPr>
          <p:spPr>
            <a:xfrm>
              <a:off x="2912789" y="1940272"/>
              <a:ext cx="0" cy="4674537"/>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rot="16200000">
              <a:off x="1662198" y="5684055"/>
              <a:ext cx="2217385" cy="308144"/>
            </a:xfrm>
            <a:prstGeom prst="rect">
              <a:avLst/>
            </a:prstGeom>
          </p:spPr>
          <p:txBody>
            <a:bodyPr wrap="none">
              <a:spAutoFit/>
            </a:bodyPr>
            <a:lstStyle/>
            <a:p>
              <a:pPr algn="r"/>
              <a:r>
                <a:rPr lang="en-US" sz="1600" b="1" dirty="0" smtClean="0"/>
                <a:t>Site Boundary</a:t>
              </a:r>
              <a:endParaRPr lang="en-US" sz="1600" dirty="0"/>
            </a:p>
          </p:txBody>
        </p:sp>
      </p:grpSp>
    </p:spTree>
    <p:extLst>
      <p:ext uri="{BB962C8B-B14F-4D97-AF65-F5344CB8AC3E}">
        <p14:creationId xmlns:p14="http://schemas.microsoft.com/office/powerpoint/2010/main" val="3800904457"/>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Hybrid – Primary reason for having connectors</a:t>
            </a:r>
            <a:endParaRPr lang="en-US" dirty="0"/>
          </a:p>
        </p:txBody>
      </p:sp>
      <p:sp>
        <p:nvSpPr>
          <p:cNvPr id="4" name="Cloud 3"/>
          <p:cNvSpPr/>
          <p:nvPr/>
        </p:nvSpPr>
        <p:spPr bwMode="auto">
          <a:xfrm>
            <a:off x="617537" y="4478874"/>
            <a:ext cx="3695700" cy="1609188"/>
          </a:xfrm>
          <a:prstGeom prst="cloud">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437" y="4640262"/>
            <a:ext cx="2209800" cy="744024"/>
          </a:xfrm>
          <a:prstGeom prst="rect">
            <a:avLst/>
          </a:prstGeom>
        </p:spPr>
      </p:pic>
      <p:pic>
        <p:nvPicPr>
          <p:cNvPr id="6" name="Picture 5"/>
          <p:cNvPicPr>
            <a:picLocks noChangeAspect="1"/>
          </p:cNvPicPr>
          <p:nvPr/>
        </p:nvPicPr>
        <p:blipFill>
          <a:blip r:embed="rId4"/>
          <a:stretch>
            <a:fillRect/>
          </a:stretch>
        </p:blipFill>
        <p:spPr>
          <a:xfrm>
            <a:off x="1646237" y="1592262"/>
            <a:ext cx="1066800" cy="1106116"/>
          </a:xfrm>
          <a:prstGeom prst="rect">
            <a:avLst/>
          </a:prstGeom>
        </p:spPr>
      </p:pic>
      <p:pic>
        <p:nvPicPr>
          <p:cNvPr id="11" name="Picture 33" descr="C:\Users\sakuu\Documents\Ballmer WPC\AI\Home.pn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black">
          <a:xfrm>
            <a:off x="5337476" y="2893842"/>
            <a:ext cx="1761521" cy="1524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578227" y="4478874"/>
            <a:ext cx="3009899" cy="738664"/>
          </a:xfrm>
          <a:prstGeom prst="rect">
            <a:avLst/>
          </a:prstGeom>
          <a:noFill/>
        </p:spPr>
        <p:txBody>
          <a:bodyPr wrap="square" lIns="182880" tIns="146304" rIns="182880" bIns="146304" rtlCol="0">
            <a:spAutoFit/>
          </a:bodyPr>
          <a:lstStyle/>
          <a:p>
            <a:pPr>
              <a:lnSpc>
                <a:spcPct val="90000"/>
              </a:lnSpc>
              <a:spcAft>
                <a:spcPts val="600"/>
              </a:spcAft>
            </a:pPr>
            <a:r>
              <a:rPr lang="en-US" sz="3200" b="1" dirty="0" smtClean="0">
                <a:gradFill>
                  <a:gsLst>
                    <a:gs pos="2917">
                      <a:schemeClr val="tx1"/>
                    </a:gs>
                    <a:gs pos="30000">
                      <a:schemeClr val="tx1"/>
                    </a:gs>
                  </a:gsLst>
                  <a:lin ang="5400000" scaled="0"/>
                </a:gradFill>
              </a:rPr>
              <a:t>Contoso.com</a:t>
            </a:r>
          </a:p>
        </p:txBody>
      </p:sp>
      <p:pic>
        <p:nvPicPr>
          <p:cNvPr id="7" name="Picture 6"/>
          <p:cNvPicPr>
            <a:picLocks noChangeAspect="1"/>
          </p:cNvPicPr>
          <p:nvPr/>
        </p:nvPicPr>
        <p:blipFill>
          <a:blip r:embed="rId7"/>
          <a:stretch>
            <a:fillRect/>
          </a:stretch>
        </p:blipFill>
        <p:spPr>
          <a:xfrm>
            <a:off x="6523037" y="3848276"/>
            <a:ext cx="493400" cy="944386"/>
          </a:xfrm>
          <a:prstGeom prst="rect">
            <a:avLst/>
          </a:prstGeom>
        </p:spPr>
      </p:pic>
      <p:pic>
        <p:nvPicPr>
          <p:cNvPr id="22" name="Picture 21"/>
          <p:cNvPicPr>
            <a:picLocks noChangeAspect="1"/>
          </p:cNvPicPr>
          <p:nvPr/>
        </p:nvPicPr>
        <p:blipFill>
          <a:blip r:embed="rId7"/>
          <a:stretch>
            <a:fillRect/>
          </a:stretch>
        </p:blipFill>
        <p:spPr>
          <a:xfrm>
            <a:off x="3248337" y="4579853"/>
            <a:ext cx="493400" cy="944386"/>
          </a:xfrm>
          <a:prstGeom prst="rect">
            <a:avLst/>
          </a:prstGeom>
        </p:spPr>
      </p:pic>
      <p:sp>
        <p:nvSpPr>
          <p:cNvPr id="23" name="TextBox 22"/>
          <p:cNvSpPr txBox="1"/>
          <p:nvPr/>
        </p:nvSpPr>
        <p:spPr>
          <a:xfrm>
            <a:off x="2022555" y="5230298"/>
            <a:ext cx="3009899" cy="738664"/>
          </a:xfrm>
          <a:prstGeom prst="rect">
            <a:avLst/>
          </a:prstGeom>
          <a:noFill/>
        </p:spPr>
        <p:txBody>
          <a:bodyPr wrap="square" lIns="182880" tIns="146304" rIns="182880" bIns="146304" rtlCol="0">
            <a:spAutoFit/>
          </a:bodyPr>
          <a:lstStyle/>
          <a:p>
            <a:pPr>
              <a:lnSpc>
                <a:spcPct val="90000"/>
              </a:lnSpc>
              <a:spcAft>
                <a:spcPts val="600"/>
              </a:spcAft>
            </a:pPr>
            <a:r>
              <a:rPr lang="en-US" sz="3200" b="1" dirty="0" smtClean="0">
                <a:gradFill>
                  <a:gsLst>
                    <a:gs pos="2917">
                      <a:schemeClr val="tx1"/>
                    </a:gs>
                    <a:gs pos="30000">
                      <a:schemeClr val="tx1"/>
                    </a:gs>
                  </a:gsLst>
                  <a:lin ang="5400000" scaled="0"/>
                </a:gradFill>
              </a:rPr>
              <a:t>Contoso.com</a:t>
            </a:r>
          </a:p>
        </p:txBody>
      </p:sp>
      <p:sp>
        <p:nvSpPr>
          <p:cNvPr id="39" name="Rectangle 38"/>
          <p:cNvSpPr/>
          <p:nvPr/>
        </p:nvSpPr>
        <p:spPr>
          <a:xfrm>
            <a:off x="7268536" y="1822070"/>
            <a:ext cx="5147766" cy="1277273"/>
          </a:xfrm>
          <a:prstGeom prst="rect">
            <a:avLst/>
          </a:prstGeom>
        </p:spPr>
        <p:txBody>
          <a:bodyPr wrap="square">
            <a:spAutoFit/>
          </a:bodyPr>
          <a:lstStyle/>
          <a:p>
            <a:pPr marL="342900" lvl="0" indent="-342900">
              <a:lnSpc>
                <a:spcPct val="90000"/>
              </a:lnSpc>
              <a:spcAft>
                <a:spcPts val="600"/>
              </a:spcAft>
              <a:buFont typeface="Wingdings" panose="05000000000000000000" pitchFamily="2" charset="2"/>
              <a:buChar char="q"/>
            </a:pPr>
            <a:r>
              <a:rPr lang="en-US" sz="2000" dirty="0" smtClean="0">
                <a:gradFill>
                  <a:gsLst>
                    <a:gs pos="2917">
                      <a:srgbClr val="FFFFFF"/>
                    </a:gs>
                    <a:gs pos="30000">
                      <a:srgbClr val="FFFFFF"/>
                    </a:gs>
                  </a:gsLst>
                  <a:lin ang="5400000" scaled="0"/>
                </a:gradFill>
              </a:rPr>
              <a:t>You want one happy </a:t>
            </a:r>
            <a:r>
              <a:rPr lang="en-US" sz="2000" strike="sngStrike" dirty="0" smtClean="0">
                <a:gradFill>
                  <a:gsLst>
                    <a:gs pos="2917">
                      <a:srgbClr val="FFFFFF"/>
                    </a:gs>
                    <a:gs pos="30000">
                      <a:srgbClr val="FFFFFF"/>
                    </a:gs>
                  </a:gsLst>
                  <a:lin ang="5400000" scaled="0"/>
                </a:gradFill>
              </a:rPr>
              <a:t>family </a:t>
            </a:r>
            <a:r>
              <a:rPr lang="en-US" sz="2000" dirty="0" smtClean="0">
                <a:gradFill>
                  <a:gsLst>
                    <a:gs pos="2917">
                      <a:srgbClr val="FFFFFF"/>
                    </a:gs>
                    <a:gs pos="30000">
                      <a:srgbClr val="FFFFFF"/>
                    </a:gs>
                  </a:gsLst>
                  <a:lin ang="5400000" scaled="0"/>
                </a:gradFill>
              </a:rPr>
              <a:t>organization</a:t>
            </a:r>
          </a:p>
          <a:p>
            <a:pPr marL="342900" lvl="0" indent="-342900">
              <a:lnSpc>
                <a:spcPct val="90000"/>
              </a:lnSpc>
              <a:spcAft>
                <a:spcPts val="600"/>
              </a:spcAft>
              <a:buFont typeface="Wingdings" panose="05000000000000000000" pitchFamily="2" charset="2"/>
              <a:buChar char="q"/>
            </a:pPr>
            <a:r>
              <a:rPr lang="en-US" sz="2000" dirty="0" smtClean="0">
                <a:gradFill>
                  <a:gsLst>
                    <a:gs pos="2917">
                      <a:srgbClr val="FFFFFF"/>
                    </a:gs>
                    <a:gs pos="30000">
                      <a:srgbClr val="FFFFFF"/>
                    </a:gs>
                  </a:gsLst>
                  <a:lin ang="5400000" scaled="0"/>
                </a:gradFill>
              </a:rPr>
              <a:t>Cloud + On-premises appear as one organization (Exchange headers are retained between the two)</a:t>
            </a:r>
          </a:p>
        </p:txBody>
      </p:sp>
      <p:sp>
        <p:nvSpPr>
          <p:cNvPr id="26" name="Oval 25"/>
          <p:cNvSpPr/>
          <p:nvPr/>
        </p:nvSpPr>
        <p:spPr bwMode="auto">
          <a:xfrm rot="20751477">
            <a:off x="2831210" y="3709567"/>
            <a:ext cx="4572000" cy="2508420"/>
          </a:xfrm>
          <a:prstGeom prst="ellipse">
            <a:avLst/>
          </a:prstGeom>
          <a:solidFill>
            <a:schemeClr val="tx2">
              <a:alpha val="25098"/>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19" name="TextBox 18"/>
          <p:cNvSpPr txBox="1"/>
          <p:nvPr/>
        </p:nvSpPr>
        <p:spPr>
          <a:xfrm>
            <a:off x="-106363" y="3321382"/>
            <a:ext cx="2133600" cy="627864"/>
          </a:xfrm>
          <a:prstGeom prst="rect">
            <a:avLst/>
          </a:prstGeom>
          <a:noFill/>
        </p:spPr>
        <p:txBody>
          <a:bodyPr wrap="square" lIns="182880" tIns="146304" rIns="182880" bIns="146304" rtlCol="0">
            <a:spAutoFit/>
          </a:bodyPr>
          <a:lstStyle/>
          <a:p>
            <a:pPr>
              <a:lnSpc>
                <a:spcPct val="90000"/>
              </a:lnSpc>
              <a:spcAft>
                <a:spcPts val="600"/>
              </a:spcAft>
            </a:pPr>
            <a:r>
              <a:rPr lang="en-US" sz="2400" b="1" dirty="0" smtClean="0">
                <a:solidFill>
                  <a:schemeClr val="accent5"/>
                </a:solidFill>
              </a:rPr>
              <a:t>MX Record</a:t>
            </a:r>
          </a:p>
        </p:txBody>
      </p:sp>
      <p:cxnSp>
        <p:nvCxnSpPr>
          <p:cNvPr id="20" name="Straight Arrow Connector 19"/>
          <p:cNvCxnSpPr/>
          <p:nvPr/>
        </p:nvCxnSpPr>
        <p:spPr>
          <a:xfrm>
            <a:off x="884236" y="3887361"/>
            <a:ext cx="304801" cy="672129"/>
          </a:xfrm>
          <a:prstGeom prst="straightConnector1">
            <a:avLst/>
          </a:prstGeom>
          <a:ln w="76200">
            <a:solidFill>
              <a:schemeClr val="accent5"/>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101067" y="6092176"/>
            <a:ext cx="3146478" cy="646331"/>
          </a:xfrm>
          <a:prstGeom prst="rect">
            <a:avLst/>
          </a:prstGeom>
        </p:spPr>
        <p:txBody>
          <a:bodyPr wrap="square">
            <a:spAutoFit/>
          </a:bodyPr>
          <a:lstStyle/>
          <a:p>
            <a:pPr>
              <a:lnSpc>
                <a:spcPct val="90000"/>
              </a:lnSpc>
              <a:spcAft>
                <a:spcPts val="600"/>
              </a:spcAft>
            </a:pPr>
            <a:r>
              <a:rPr lang="en-US" sz="2000" dirty="0" smtClean="0">
                <a:solidFill>
                  <a:schemeClr val="accent6"/>
                </a:solidFill>
              </a:rPr>
              <a:t>Contoso.com is registered as an accepted domain</a:t>
            </a:r>
          </a:p>
        </p:txBody>
      </p:sp>
    </p:spTree>
    <p:extLst>
      <p:ext uri="{BB962C8B-B14F-4D97-AF65-F5344CB8AC3E}">
        <p14:creationId xmlns:p14="http://schemas.microsoft.com/office/powerpoint/2010/main" val="24167047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26"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Hybrid – Connector From O365 To </a:t>
            </a:r>
            <a:r>
              <a:rPr lang="en-US" dirty="0"/>
              <a:t>Y</a:t>
            </a:r>
            <a:r>
              <a:rPr lang="en-US" dirty="0" smtClean="0"/>
              <a:t>our Org</a:t>
            </a:r>
            <a:endParaRPr lang="en-US" dirty="0"/>
          </a:p>
        </p:txBody>
      </p:sp>
      <p:sp>
        <p:nvSpPr>
          <p:cNvPr id="4" name="Cloud 3"/>
          <p:cNvSpPr/>
          <p:nvPr/>
        </p:nvSpPr>
        <p:spPr bwMode="auto">
          <a:xfrm>
            <a:off x="617537" y="4478874"/>
            <a:ext cx="3695700" cy="1609188"/>
          </a:xfrm>
          <a:prstGeom prst="cloud">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437" y="4640262"/>
            <a:ext cx="2209800" cy="744024"/>
          </a:xfrm>
          <a:prstGeom prst="rect">
            <a:avLst/>
          </a:prstGeom>
        </p:spPr>
      </p:pic>
      <p:pic>
        <p:nvPicPr>
          <p:cNvPr id="6" name="Picture 5"/>
          <p:cNvPicPr>
            <a:picLocks noChangeAspect="1"/>
          </p:cNvPicPr>
          <p:nvPr/>
        </p:nvPicPr>
        <p:blipFill>
          <a:blip r:embed="rId4"/>
          <a:stretch>
            <a:fillRect/>
          </a:stretch>
        </p:blipFill>
        <p:spPr>
          <a:xfrm>
            <a:off x="1646237" y="1592262"/>
            <a:ext cx="1066800" cy="1106116"/>
          </a:xfrm>
          <a:prstGeom prst="rect">
            <a:avLst/>
          </a:prstGeom>
        </p:spPr>
      </p:pic>
      <p:pic>
        <p:nvPicPr>
          <p:cNvPr id="11" name="Picture 33" descr="C:\Users\sakuu\Documents\Ballmer WPC\AI\Home.pn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black">
          <a:xfrm>
            <a:off x="5337476" y="2893842"/>
            <a:ext cx="1761521" cy="1524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578227" y="4478874"/>
            <a:ext cx="3009899" cy="738664"/>
          </a:xfrm>
          <a:prstGeom prst="rect">
            <a:avLst/>
          </a:prstGeom>
          <a:noFill/>
        </p:spPr>
        <p:txBody>
          <a:bodyPr wrap="square" lIns="182880" tIns="146304" rIns="182880" bIns="146304" rtlCol="0">
            <a:spAutoFit/>
          </a:bodyPr>
          <a:lstStyle/>
          <a:p>
            <a:pPr>
              <a:lnSpc>
                <a:spcPct val="90000"/>
              </a:lnSpc>
              <a:spcAft>
                <a:spcPts val="600"/>
              </a:spcAft>
            </a:pPr>
            <a:r>
              <a:rPr lang="en-US" sz="3200" b="1" dirty="0" smtClean="0">
                <a:gradFill>
                  <a:gsLst>
                    <a:gs pos="2917">
                      <a:schemeClr val="tx1"/>
                    </a:gs>
                    <a:gs pos="30000">
                      <a:schemeClr val="tx1"/>
                    </a:gs>
                  </a:gsLst>
                  <a:lin ang="5400000" scaled="0"/>
                </a:gradFill>
              </a:rPr>
              <a:t>Contoso.com</a:t>
            </a:r>
          </a:p>
        </p:txBody>
      </p:sp>
      <p:pic>
        <p:nvPicPr>
          <p:cNvPr id="7" name="Picture 6"/>
          <p:cNvPicPr>
            <a:picLocks noChangeAspect="1"/>
          </p:cNvPicPr>
          <p:nvPr/>
        </p:nvPicPr>
        <p:blipFill>
          <a:blip r:embed="rId7"/>
          <a:stretch>
            <a:fillRect/>
          </a:stretch>
        </p:blipFill>
        <p:spPr>
          <a:xfrm>
            <a:off x="6523037" y="3848276"/>
            <a:ext cx="493400" cy="944386"/>
          </a:xfrm>
          <a:prstGeom prst="rect">
            <a:avLst/>
          </a:prstGeom>
        </p:spPr>
      </p:pic>
      <p:sp>
        <p:nvSpPr>
          <p:cNvPr id="14" name="TextBox 13"/>
          <p:cNvSpPr txBox="1"/>
          <p:nvPr/>
        </p:nvSpPr>
        <p:spPr>
          <a:xfrm>
            <a:off x="-106363" y="3308622"/>
            <a:ext cx="2133600" cy="627864"/>
          </a:xfrm>
          <a:prstGeom prst="rect">
            <a:avLst/>
          </a:prstGeom>
          <a:noFill/>
        </p:spPr>
        <p:txBody>
          <a:bodyPr wrap="square" lIns="182880" tIns="146304" rIns="182880" bIns="146304" rtlCol="0">
            <a:spAutoFit/>
          </a:bodyPr>
          <a:lstStyle/>
          <a:p>
            <a:pPr>
              <a:lnSpc>
                <a:spcPct val="90000"/>
              </a:lnSpc>
              <a:spcAft>
                <a:spcPts val="600"/>
              </a:spcAft>
            </a:pPr>
            <a:r>
              <a:rPr lang="en-US" sz="2400" b="1" dirty="0" smtClean="0">
                <a:solidFill>
                  <a:schemeClr val="accent5"/>
                </a:solidFill>
              </a:rPr>
              <a:t>MX Record</a:t>
            </a:r>
          </a:p>
        </p:txBody>
      </p:sp>
      <p:cxnSp>
        <p:nvCxnSpPr>
          <p:cNvPr id="15" name="Straight Arrow Connector 14"/>
          <p:cNvCxnSpPr/>
          <p:nvPr/>
        </p:nvCxnSpPr>
        <p:spPr>
          <a:xfrm>
            <a:off x="884236" y="3874601"/>
            <a:ext cx="304801" cy="672129"/>
          </a:xfrm>
          <a:prstGeom prst="straightConnector1">
            <a:avLst/>
          </a:prstGeom>
          <a:ln w="76200">
            <a:solidFill>
              <a:schemeClr val="accent5"/>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2022555" y="4579853"/>
            <a:ext cx="3009899" cy="1389109"/>
            <a:chOff x="2022555" y="4860341"/>
            <a:chExt cx="3009899" cy="1389109"/>
          </a:xfrm>
        </p:grpSpPr>
        <p:pic>
          <p:nvPicPr>
            <p:cNvPr id="22" name="Picture 21"/>
            <p:cNvPicPr>
              <a:picLocks noChangeAspect="1"/>
            </p:cNvPicPr>
            <p:nvPr/>
          </p:nvPicPr>
          <p:blipFill>
            <a:blip r:embed="rId7"/>
            <a:stretch>
              <a:fillRect/>
            </a:stretch>
          </p:blipFill>
          <p:spPr>
            <a:xfrm>
              <a:off x="3248337" y="4860341"/>
              <a:ext cx="493400" cy="944386"/>
            </a:xfrm>
            <a:prstGeom prst="rect">
              <a:avLst/>
            </a:prstGeom>
          </p:spPr>
        </p:pic>
        <p:sp>
          <p:nvSpPr>
            <p:cNvPr id="23" name="TextBox 22"/>
            <p:cNvSpPr txBox="1"/>
            <p:nvPr/>
          </p:nvSpPr>
          <p:spPr>
            <a:xfrm>
              <a:off x="2022555" y="5510786"/>
              <a:ext cx="3009899" cy="738664"/>
            </a:xfrm>
            <a:prstGeom prst="rect">
              <a:avLst/>
            </a:prstGeom>
            <a:noFill/>
          </p:spPr>
          <p:txBody>
            <a:bodyPr wrap="square" lIns="182880" tIns="146304" rIns="182880" bIns="146304" rtlCol="0">
              <a:spAutoFit/>
            </a:bodyPr>
            <a:lstStyle/>
            <a:p>
              <a:pPr>
                <a:lnSpc>
                  <a:spcPct val="90000"/>
                </a:lnSpc>
                <a:spcAft>
                  <a:spcPts val="600"/>
                </a:spcAft>
              </a:pPr>
              <a:r>
                <a:rPr lang="en-US" sz="3200" b="1" dirty="0" smtClean="0">
                  <a:gradFill>
                    <a:gsLst>
                      <a:gs pos="2917">
                        <a:schemeClr val="tx1"/>
                      </a:gs>
                      <a:gs pos="30000">
                        <a:schemeClr val="tx1"/>
                      </a:gs>
                    </a:gsLst>
                    <a:lin ang="5400000" scaled="0"/>
                  </a:gradFill>
                </a:rPr>
                <a:t>Contoso.com</a:t>
              </a:r>
            </a:p>
          </p:txBody>
        </p:sp>
      </p:grpSp>
      <p:sp>
        <p:nvSpPr>
          <p:cNvPr id="25" name="Rectangle 24"/>
          <p:cNvSpPr/>
          <p:nvPr/>
        </p:nvSpPr>
        <p:spPr>
          <a:xfrm>
            <a:off x="1101067" y="6092176"/>
            <a:ext cx="3146478" cy="646331"/>
          </a:xfrm>
          <a:prstGeom prst="rect">
            <a:avLst/>
          </a:prstGeom>
        </p:spPr>
        <p:txBody>
          <a:bodyPr wrap="square">
            <a:spAutoFit/>
          </a:bodyPr>
          <a:lstStyle/>
          <a:p>
            <a:pPr>
              <a:lnSpc>
                <a:spcPct val="90000"/>
              </a:lnSpc>
              <a:spcAft>
                <a:spcPts val="600"/>
              </a:spcAft>
            </a:pPr>
            <a:r>
              <a:rPr lang="en-US" sz="2000" dirty="0" smtClean="0">
                <a:solidFill>
                  <a:schemeClr val="accent6"/>
                </a:solidFill>
              </a:rPr>
              <a:t>Contoso.com is registered as an accepted domain</a:t>
            </a:r>
          </a:p>
        </p:txBody>
      </p:sp>
      <p:sp>
        <p:nvSpPr>
          <p:cNvPr id="20" name="Oval 19"/>
          <p:cNvSpPr/>
          <p:nvPr/>
        </p:nvSpPr>
        <p:spPr bwMode="auto">
          <a:xfrm rot="20751477">
            <a:off x="2831210" y="3709567"/>
            <a:ext cx="4572000" cy="2508420"/>
          </a:xfrm>
          <a:prstGeom prst="ellipse">
            <a:avLst/>
          </a:prstGeom>
          <a:solidFill>
            <a:schemeClr val="tx2">
              <a:alpha val="25098"/>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grpSp>
        <p:nvGrpSpPr>
          <p:cNvPr id="26" name="Group 25"/>
          <p:cNvGrpSpPr/>
          <p:nvPr/>
        </p:nvGrpSpPr>
        <p:grpSpPr>
          <a:xfrm>
            <a:off x="3796821" y="3893586"/>
            <a:ext cx="8599807" cy="2580923"/>
            <a:chOff x="3796821" y="3893586"/>
            <a:chExt cx="8599807" cy="2580923"/>
          </a:xfrm>
        </p:grpSpPr>
        <p:cxnSp>
          <p:nvCxnSpPr>
            <p:cNvPr id="27" name="Straight Connector 26"/>
            <p:cNvCxnSpPr/>
            <p:nvPr/>
          </p:nvCxnSpPr>
          <p:spPr>
            <a:xfrm flipH="1">
              <a:off x="4177821" y="3893586"/>
              <a:ext cx="1225544" cy="618588"/>
            </a:xfrm>
            <a:prstGeom prst="line">
              <a:avLst/>
            </a:prstGeom>
            <a:ln w="38100">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3796821" y="4335462"/>
              <a:ext cx="8599807" cy="2139047"/>
              <a:chOff x="3796821" y="4335462"/>
              <a:chExt cx="8599807" cy="2139047"/>
            </a:xfrm>
          </p:grpSpPr>
          <p:sp>
            <p:nvSpPr>
              <p:cNvPr id="29" name="Oval 28"/>
              <p:cNvSpPr/>
              <p:nvPr/>
            </p:nvSpPr>
            <p:spPr bwMode="auto">
              <a:xfrm>
                <a:off x="3796821" y="4357009"/>
                <a:ext cx="381000" cy="372012"/>
              </a:xfrm>
              <a:prstGeom prst="ellipse">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30" name="Oval 29"/>
              <p:cNvSpPr/>
              <p:nvPr/>
            </p:nvSpPr>
            <p:spPr bwMode="auto">
              <a:xfrm>
                <a:off x="7437437" y="4368762"/>
                <a:ext cx="381000" cy="372012"/>
              </a:xfrm>
              <a:prstGeom prst="ellipse">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31" name="Rectangle 30"/>
              <p:cNvSpPr/>
              <p:nvPr/>
            </p:nvSpPr>
            <p:spPr>
              <a:xfrm>
                <a:off x="7775876" y="4335462"/>
                <a:ext cx="4620752" cy="2139047"/>
              </a:xfrm>
              <a:prstGeom prst="rect">
                <a:avLst/>
              </a:prstGeom>
            </p:spPr>
            <p:txBody>
              <a:bodyPr wrap="square">
                <a:spAutoFit/>
              </a:bodyPr>
              <a:lstStyle/>
              <a:p>
                <a:pPr>
                  <a:lnSpc>
                    <a:spcPct val="90000"/>
                  </a:lnSpc>
                  <a:spcAft>
                    <a:spcPts val="600"/>
                  </a:spcAft>
                </a:pPr>
                <a:r>
                  <a:rPr lang="en-US" sz="2000" dirty="0" smtClean="0">
                    <a:solidFill>
                      <a:schemeClr val="accent6"/>
                    </a:solidFill>
                  </a:rPr>
                  <a:t>Connector (Direction of </a:t>
                </a:r>
                <a:r>
                  <a:rPr lang="en-US" sz="2000" dirty="0">
                    <a:solidFill>
                      <a:schemeClr val="accent6"/>
                    </a:solidFill>
                  </a:rPr>
                  <a:t>m</a:t>
                </a:r>
                <a:r>
                  <a:rPr lang="en-US" sz="2000" dirty="0" smtClean="0">
                    <a:solidFill>
                      <a:schemeClr val="accent6"/>
                    </a:solidFill>
                  </a:rPr>
                  <a:t>ail flow)</a:t>
                </a:r>
              </a:p>
              <a:p>
                <a:pPr>
                  <a:lnSpc>
                    <a:spcPct val="90000"/>
                  </a:lnSpc>
                  <a:spcAft>
                    <a:spcPts val="600"/>
                  </a:spcAft>
                </a:pPr>
                <a:r>
                  <a:rPr lang="en-US" sz="2000" dirty="0" smtClean="0">
                    <a:solidFill>
                      <a:schemeClr val="accent6"/>
                    </a:solidFill>
                  </a:rPr>
                  <a:t>From: O365</a:t>
                </a:r>
              </a:p>
              <a:p>
                <a:pPr>
                  <a:lnSpc>
                    <a:spcPct val="90000"/>
                  </a:lnSpc>
                  <a:spcAft>
                    <a:spcPts val="600"/>
                  </a:spcAft>
                </a:pPr>
                <a:r>
                  <a:rPr lang="en-US" sz="2000" dirty="0" smtClean="0">
                    <a:solidFill>
                      <a:schemeClr val="accent6"/>
                    </a:solidFill>
                  </a:rPr>
                  <a:t>To:      Your organization servers</a:t>
                </a:r>
              </a:p>
              <a:p>
                <a:pPr>
                  <a:lnSpc>
                    <a:spcPct val="90000"/>
                  </a:lnSpc>
                  <a:spcAft>
                    <a:spcPts val="600"/>
                  </a:spcAft>
                </a:pPr>
                <a:r>
                  <a:rPr lang="en-US" sz="2000" dirty="0" smtClean="0">
                    <a:solidFill>
                      <a:schemeClr val="accent6"/>
                    </a:solidFill>
                  </a:rPr>
                  <a:t>(PSH: </a:t>
                </a:r>
                <a:r>
                  <a:rPr lang="en-US" sz="2000" i="1" dirty="0" smtClean="0">
                    <a:solidFill>
                      <a:schemeClr val="accent6"/>
                    </a:solidFill>
                  </a:rPr>
                  <a:t>Outbound On-premise Connector</a:t>
                </a:r>
                <a:r>
                  <a:rPr lang="en-US" sz="2000" dirty="0" smtClean="0">
                    <a:solidFill>
                      <a:schemeClr val="accent6"/>
                    </a:solidFill>
                  </a:rPr>
                  <a:t>)</a:t>
                </a:r>
              </a:p>
              <a:p>
                <a:pPr>
                  <a:lnSpc>
                    <a:spcPct val="90000"/>
                  </a:lnSpc>
                  <a:spcAft>
                    <a:spcPts val="600"/>
                  </a:spcAft>
                </a:pPr>
                <a:r>
                  <a:rPr lang="en-US" sz="2000" dirty="0" smtClean="0">
                    <a:solidFill>
                      <a:schemeClr val="accent6"/>
                    </a:solidFill>
                  </a:rPr>
                  <a:t>For all Accepted domains</a:t>
                </a:r>
              </a:p>
              <a:p>
                <a:pPr>
                  <a:lnSpc>
                    <a:spcPct val="90000"/>
                  </a:lnSpc>
                  <a:spcAft>
                    <a:spcPts val="600"/>
                  </a:spcAft>
                </a:pPr>
                <a:r>
                  <a:rPr lang="en-US" sz="2000" dirty="0" smtClean="0">
                    <a:solidFill>
                      <a:schemeClr val="accent6"/>
                    </a:solidFill>
                  </a:rPr>
                  <a:t>Point to your organization’s </a:t>
                </a:r>
                <a:r>
                  <a:rPr lang="en-US" sz="2000" dirty="0" err="1" smtClean="0">
                    <a:solidFill>
                      <a:schemeClr val="accent6"/>
                    </a:solidFill>
                  </a:rPr>
                  <a:t>smarthost</a:t>
                </a:r>
                <a:endParaRPr lang="en-US" sz="2000" dirty="0">
                  <a:solidFill>
                    <a:schemeClr val="accent6"/>
                  </a:solidFill>
                </a:endParaRPr>
              </a:p>
            </p:txBody>
          </p:sp>
        </p:grpSp>
      </p:grpSp>
      <p:grpSp>
        <p:nvGrpSpPr>
          <p:cNvPr id="32" name="Group 31"/>
          <p:cNvGrpSpPr/>
          <p:nvPr/>
        </p:nvGrpSpPr>
        <p:grpSpPr>
          <a:xfrm>
            <a:off x="5403365" y="3268662"/>
            <a:ext cx="6910872" cy="1000274"/>
            <a:chOff x="5403365" y="3268662"/>
            <a:chExt cx="6910872" cy="1000274"/>
          </a:xfrm>
        </p:grpSpPr>
        <p:sp>
          <p:nvSpPr>
            <p:cNvPr id="33" name="Oval 32"/>
            <p:cNvSpPr/>
            <p:nvPr/>
          </p:nvSpPr>
          <p:spPr bwMode="auto">
            <a:xfrm>
              <a:off x="5403365" y="3607902"/>
              <a:ext cx="381000" cy="372012"/>
            </a:xfrm>
            <a:prstGeom prst="ellipse">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34" name="Oval 33"/>
            <p:cNvSpPr/>
            <p:nvPr/>
          </p:nvSpPr>
          <p:spPr bwMode="auto">
            <a:xfrm>
              <a:off x="7437437" y="3292974"/>
              <a:ext cx="381000" cy="372012"/>
            </a:xfrm>
            <a:prstGeom prst="ellipse">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35" name="Rectangle 34"/>
            <p:cNvSpPr/>
            <p:nvPr/>
          </p:nvSpPr>
          <p:spPr>
            <a:xfrm>
              <a:off x="7775876" y="3268662"/>
              <a:ext cx="4538361" cy="1000274"/>
            </a:xfrm>
            <a:prstGeom prst="rect">
              <a:avLst/>
            </a:prstGeom>
          </p:spPr>
          <p:txBody>
            <a:bodyPr wrap="square">
              <a:spAutoFit/>
            </a:bodyPr>
            <a:lstStyle/>
            <a:p>
              <a:pPr>
                <a:lnSpc>
                  <a:spcPct val="90000"/>
                </a:lnSpc>
                <a:spcAft>
                  <a:spcPts val="600"/>
                </a:spcAft>
              </a:pPr>
              <a:r>
                <a:rPr lang="en-US" sz="2000" dirty="0" smtClean="0">
                  <a:solidFill>
                    <a:schemeClr val="tx2"/>
                  </a:solidFill>
                </a:rPr>
                <a:t>Receive Connector</a:t>
              </a:r>
            </a:p>
            <a:p>
              <a:pPr>
                <a:lnSpc>
                  <a:spcPct val="90000"/>
                </a:lnSpc>
                <a:spcAft>
                  <a:spcPts val="600"/>
                </a:spcAft>
              </a:pPr>
              <a:r>
                <a:rPr lang="en-US" sz="1600" dirty="0" smtClean="0">
                  <a:solidFill>
                    <a:schemeClr val="tx2"/>
                  </a:solidFill>
                </a:rPr>
                <a:t>(</a:t>
              </a:r>
              <a:r>
                <a:rPr lang="en-US" sz="2000" dirty="0" smtClean="0">
                  <a:solidFill>
                    <a:schemeClr val="tx2"/>
                  </a:solidFill>
                </a:rPr>
                <a:t>Firewall to accept mails from mail.protection.microsoft.com IPs</a:t>
              </a:r>
              <a:r>
                <a:rPr lang="en-US" sz="1600" dirty="0" smtClean="0">
                  <a:solidFill>
                    <a:schemeClr val="tx2"/>
                  </a:solidFill>
                </a:rPr>
                <a:t>)</a:t>
              </a:r>
              <a:endParaRPr lang="en-US" sz="1600" dirty="0">
                <a:solidFill>
                  <a:schemeClr val="tx2"/>
                </a:solidFill>
              </a:endParaRPr>
            </a:p>
          </p:txBody>
        </p:sp>
      </p:grpSp>
    </p:spTree>
    <p:extLst>
      <p:ext uri="{BB962C8B-B14F-4D97-AF65-F5344CB8AC3E}">
        <p14:creationId xmlns:p14="http://schemas.microsoft.com/office/powerpoint/2010/main" val="29710022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Hybrid – Connector From O365 To Your Org</a:t>
            </a:r>
          </a:p>
        </p:txBody>
      </p:sp>
      <p:sp>
        <p:nvSpPr>
          <p:cNvPr id="4" name="Cloud 3"/>
          <p:cNvSpPr/>
          <p:nvPr/>
        </p:nvSpPr>
        <p:spPr bwMode="auto">
          <a:xfrm>
            <a:off x="617537" y="4478874"/>
            <a:ext cx="3695700" cy="1609188"/>
          </a:xfrm>
          <a:prstGeom prst="cloud">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437" y="4640262"/>
            <a:ext cx="2209800" cy="744024"/>
          </a:xfrm>
          <a:prstGeom prst="rect">
            <a:avLst/>
          </a:prstGeom>
        </p:spPr>
      </p:pic>
      <p:pic>
        <p:nvPicPr>
          <p:cNvPr id="6" name="Picture 5"/>
          <p:cNvPicPr>
            <a:picLocks noChangeAspect="1"/>
          </p:cNvPicPr>
          <p:nvPr/>
        </p:nvPicPr>
        <p:blipFill>
          <a:blip r:embed="rId4"/>
          <a:stretch>
            <a:fillRect/>
          </a:stretch>
        </p:blipFill>
        <p:spPr>
          <a:xfrm>
            <a:off x="1646237" y="1592262"/>
            <a:ext cx="1066800" cy="1106116"/>
          </a:xfrm>
          <a:prstGeom prst="rect">
            <a:avLst/>
          </a:prstGeom>
        </p:spPr>
      </p:pic>
      <p:pic>
        <p:nvPicPr>
          <p:cNvPr id="11" name="Picture 33" descr="C:\Users\sakuu\Documents\Ballmer WPC\AI\Home.pn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black">
          <a:xfrm>
            <a:off x="5337476" y="2893842"/>
            <a:ext cx="1761521" cy="1524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578227" y="4478874"/>
            <a:ext cx="3009899" cy="738664"/>
          </a:xfrm>
          <a:prstGeom prst="rect">
            <a:avLst/>
          </a:prstGeom>
          <a:noFill/>
        </p:spPr>
        <p:txBody>
          <a:bodyPr wrap="square" lIns="182880" tIns="146304" rIns="182880" bIns="146304" rtlCol="0">
            <a:spAutoFit/>
          </a:bodyPr>
          <a:lstStyle/>
          <a:p>
            <a:pPr>
              <a:lnSpc>
                <a:spcPct val="90000"/>
              </a:lnSpc>
              <a:spcAft>
                <a:spcPts val="600"/>
              </a:spcAft>
            </a:pPr>
            <a:r>
              <a:rPr lang="en-US" sz="3200" b="1" dirty="0" smtClean="0">
                <a:gradFill>
                  <a:gsLst>
                    <a:gs pos="2917">
                      <a:schemeClr val="tx1"/>
                    </a:gs>
                    <a:gs pos="30000">
                      <a:schemeClr val="tx1"/>
                    </a:gs>
                  </a:gsLst>
                  <a:lin ang="5400000" scaled="0"/>
                </a:gradFill>
              </a:rPr>
              <a:t>Contoso.com</a:t>
            </a:r>
          </a:p>
        </p:txBody>
      </p:sp>
      <p:pic>
        <p:nvPicPr>
          <p:cNvPr id="7" name="Picture 6"/>
          <p:cNvPicPr>
            <a:picLocks noChangeAspect="1"/>
          </p:cNvPicPr>
          <p:nvPr/>
        </p:nvPicPr>
        <p:blipFill>
          <a:blip r:embed="rId7"/>
          <a:stretch>
            <a:fillRect/>
          </a:stretch>
        </p:blipFill>
        <p:spPr>
          <a:xfrm>
            <a:off x="6523037" y="3848276"/>
            <a:ext cx="493400" cy="944386"/>
          </a:xfrm>
          <a:prstGeom prst="rect">
            <a:avLst/>
          </a:prstGeom>
        </p:spPr>
      </p:pic>
      <p:pic>
        <p:nvPicPr>
          <p:cNvPr id="17" name="Picture 16"/>
          <p:cNvPicPr>
            <a:picLocks noChangeAspect="1"/>
          </p:cNvPicPr>
          <p:nvPr/>
        </p:nvPicPr>
        <p:blipFill>
          <a:blip r:embed="rId8"/>
          <a:stretch>
            <a:fillRect/>
          </a:stretch>
        </p:blipFill>
        <p:spPr>
          <a:xfrm>
            <a:off x="2672933" y="5085137"/>
            <a:ext cx="710271" cy="532634"/>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19" name="Rectangle 18"/>
          <p:cNvSpPr/>
          <p:nvPr/>
        </p:nvSpPr>
        <p:spPr>
          <a:xfrm>
            <a:off x="8370284" y="1215388"/>
            <a:ext cx="3771900" cy="834074"/>
          </a:xfrm>
          <a:prstGeom prst="rect">
            <a:avLst/>
          </a:prstGeom>
        </p:spPr>
        <p:txBody>
          <a:bodyPr wrap="square">
            <a:spAutoFit/>
          </a:bodyPr>
          <a:lstStyle/>
          <a:p>
            <a:pPr>
              <a:lnSpc>
                <a:spcPct val="90000"/>
              </a:lnSpc>
              <a:spcAft>
                <a:spcPts val="600"/>
              </a:spcAft>
            </a:pPr>
            <a:r>
              <a:rPr lang="en-US" sz="2400" dirty="0">
                <a:gradFill>
                  <a:gsLst>
                    <a:gs pos="2917">
                      <a:schemeClr val="tx1"/>
                    </a:gs>
                    <a:gs pos="30000">
                      <a:schemeClr val="tx1"/>
                    </a:gs>
                  </a:gsLst>
                  <a:lin ang="5400000" scaled="0"/>
                </a:gradFill>
              </a:rPr>
              <a:t>From: </a:t>
            </a:r>
            <a:r>
              <a:rPr lang="en-US" sz="2400" dirty="0" smtClean="0">
                <a:solidFill>
                  <a:schemeClr val="accent6"/>
                </a:solidFill>
              </a:rPr>
              <a:t>Jim@contoso.com</a:t>
            </a:r>
            <a:endParaRPr lang="en-US" sz="2400" dirty="0">
              <a:solidFill>
                <a:schemeClr val="accent6"/>
              </a:solidFill>
            </a:endParaRPr>
          </a:p>
          <a:p>
            <a:pPr>
              <a:lnSpc>
                <a:spcPct val="90000"/>
              </a:lnSpc>
              <a:spcAft>
                <a:spcPts val="600"/>
              </a:spcAft>
            </a:pPr>
            <a:r>
              <a:rPr lang="en-US" sz="2400" dirty="0">
                <a:gradFill>
                  <a:gsLst>
                    <a:gs pos="2917">
                      <a:schemeClr val="tx1"/>
                    </a:gs>
                    <a:gs pos="30000">
                      <a:schemeClr val="tx1"/>
                    </a:gs>
                  </a:gsLst>
                  <a:lin ang="5400000" scaled="0"/>
                </a:gradFill>
              </a:rPr>
              <a:t>To:     </a:t>
            </a:r>
            <a:r>
              <a:rPr lang="en-US" sz="2400" dirty="0" smtClean="0">
                <a:solidFill>
                  <a:schemeClr val="tx2"/>
                </a:solidFill>
              </a:rPr>
              <a:t>John@contoso.com</a:t>
            </a:r>
            <a:endParaRPr lang="en-US" sz="2400" dirty="0">
              <a:solidFill>
                <a:schemeClr val="tx2"/>
              </a:solidFill>
            </a:endParaRPr>
          </a:p>
        </p:txBody>
      </p:sp>
      <p:sp>
        <p:nvSpPr>
          <p:cNvPr id="14" name="TextBox 13"/>
          <p:cNvSpPr txBox="1"/>
          <p:nvPr/>
        </p:nvSpPr>
        <p:spPr>
          <a:xfrm>
            <a:off x="-106363" y="3308622"/>
            <a:ext cx="2133600" cy="627864"/>
          </a:xfrm>
          <a:prstGeom prst="rect">
            <a:avLst/>
          </a:prstGeom>
          <a:noFill/>
        </p:spPr>
        <p:txBody>
          <a:bodyPr wrap="square" lIns="182880" tIns="146304" rIns="182880" bIns="146304" rtlCol="0">
            <a:spAutoFit/>
          </a:bodyPr>
          <a:lstStyle/>
          <a:p>
            <a:pPr>
              <a:lnSpc>
                <a:spcPct val="90000"/>
              </a:lnSpc>
              <a:spcAft>
                <a:spcPts val="600"/>
              </a:spcAft>
            </a:pPr>
            <a:r>
              <a:rPr lang="en-US" sz="2400" b="1" dirty="0" smtClean="0">
                <a:solidFill>
                  <a:schemeClr val="accent5"/>
                </a:solidFill>
              </a:rPr>
              <a:t>MX Record</a:t>
            </a:r>
          </a:p>
        </p:txBody>
      </p:sp>
      <p:cxnSp>
        <p:nvCxnSpPr>
          <p:cNvPr id="15" name="Straight Arrow Connector 14"/>
          <p:cNvCxnSpPr/>
          <p:nvPr/>
        </p:nvCxnSpPr>
        <p:spPr>
          <a:xfrm>
            <a:off x="884236" y="3874601"/>
            <a:ext cx="304801" cy="672129"/>
          </a:xfrm>
          <a:prstGeom prst="straightConnector1">
            <a:avLst/>
          </a:prstGeom>
          <a:ln w="76200">
            <a:solidFill>
              <a:schemeClr val="accent5"/>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7"/>
          <a:stretch>
            <a:fillRect/>
          </a:stretch>
        </p:blipFill>
        <p:spPr>
          <a:xfrm>
            <a:off x="3248337" y="4579853"/>
            <a:ext cx="493400" cy="944386"/>
          </a:xfrm>
          <a:prstGeom prst="rect">
            <a:avLst/>
          </a:prstGeom>
        </p:spPr>
      </p:pic>
      <p:sp>
        <p:nvSpPr>
          <p:cNvPr id="23" name="TextBox 22"/>
          <p:cNvSpPr txBox="1"/>
          <p:nvPr/>
        </p:nvSpPr>
        <p:spPr>
          <a:xfrm>
            <a:off x="2022555" y="5230298"/>
            <a:ext cx="3009899" cy="738664"/>
          </a:xfrm>
          <a:prstGeom prst="rect">
            <a:avLst/>
          </a:prstGeom>
          <a:noFill/>
        </p:spPr>
        <p:txBody>
          <a:bodyPr wrap="square" lIns="182880" tIns="146304" rIns="182880" bIns="146304" rtlCol="0">
            <a:spAutoFit/>
          </a:bodyPr>
          <a:lstStyle/>
          <a:p>
            <a:pPr>
              <a:lnSpc>
                <a:spcPct val="90000"/>
              </a:lnSpc>
              <a:spcAft>
                <a:spcPts val="600"/>
              </a:spcAft>
            </a:pPr>
            <a:r>
              <a:rPr lang="en-US" sz="3200" b="1" dirty="0" smtClean="0">
                <a:gradFill>
                  <a:gsLst>
                    <a:gs pos="2917">
                      <a:schemeClr val="tx1"/>
                    </a:gs>
                    <a:gs pos="30000">
                      <a:schemeClr val="tx1"/>
                    </a:gs>
                  </a:gsLst>
                  <a:lin ang="5400000" scaled="0"/>
                </a:gradFill>
              </a:rPr>
              <a:t>Contoso.com</a:t>
            </a:r>
          </a:p>
        </p:txBody>
      </p:sp>
      <p:sp>
        <p:nvSpPr>
          <p:cNvPr id="25" name="Rectangle 24"/>
          <p:cNvSpPr/>
          <p:nvPr/>
        </p:nvSpPr>
        <p:spPr>
          <a:xfrm>
            <a:off x="1101067" y="6092176"/>
            <a:ext cx="3146478" cy="646331"/>
          </a:xfrm>
          <a:prstGeom prst="rect">
            <a:avLst/>
          </a:prstGeom>
        </p:spPr>
        <p:txBody>
          <a:bodyPr wrap="square">
            <a:spAutoFit/>
          </a:bodyPr>
          <a:lstStyle/>
          <a:p>
            <a:pPr>
              <a:lnSpc>
                <a:spcPct val="90000"/>
              </a:lnSpc>
              <a:spcAft>
                <a:spcPts val="600"/>
              </a:spcAft>
            </a:pPr>
            <a:r>
              <a:rPr lang="en-US" sz="2000" dirty="0" smtClean="0">
                <a:solidFill>
                  <a:schemeClr val="accent6"/>
                </a:solidFill>
              </a:rPr>
              <a:t>Contoso.com is registered as an accepted domain</a:t>
            </a:r>
          </a:p>
        </p:txBody>
      </p:sp>
      <p:sp>
        <p:nvSpPr>
          <p:cNvPr id="24" name="Rectangle 23"/>
          <p:cNvSpPr/>
          <p:nvPr/>
        </p:nvSpPr>
        <p:spPr>
          <a:xfrm>
            <a:off x="8403183" y="2205988"/>
            <a:ext cx="3771900" cy="834074"/>
          </a:xfrm>
          <a:prstGeom prst="rect">
            <a:avLst/>
          </a:prstGeom>
        </p:spPr>
        <p:txBody>
          <a:bodyPr wrap="square">
            <a:spAutoFit/>
          </a:bodyPr>
          <a:lstStyle/>
          <a:p>
            <a:pPr>
              <a:lnSpc>
                <a:spcPct val="90000"/>
              </a:lnSpc>
              <a:spcAft>
                <a:spcPts val="600"/>
              </a:spcAft>
            </a:pPr>
            <a:r>
              <a:rPr lang="en-US" sz="2400" dirty="0">
                <a:gradFill>
                  <a:gsLst>
                    <a:gs pos="2917">
                      <a:schemeClr val="tx1"/>
                    </a:gs>
                    <a:gs pos="30000">
                      <a:schemeClr val="tx1"/>
                    </a:gs>
                  </a:gsLst>
                  <a:lin ang="5400000" scaled="0"/>
                </a:gradFill>
              </a:rPr>
              <a:t>From: </a:t>
            </a:r>
            <a:r>
              <a:rPr lang="en-US" sz="2400" dirty="0" smtClean="0">
                <a:gradFill>
                  <a:gsLst>
                    <a:gs pos="2917">
                      <a:schemeClr val="tx1"/>
                    </a:gs>
                    <a:gs pos="30000">
                      <a:schemeClr val="tx1"/>
                    </a:gs>
                  </a:gsLst>
                  <a:lin ang="5400000" scaled="0"/>
                </a:gradFill>
              </a:rPr>
              <a:t>Bob@yahoo.com</a:t>
            </a:r>
            <a:endParaRPr lang="en-US" sz="2400" dirty="0">
              <a:gradFill>
                <a:gsLst>
                  <a:gs pos="2917">
                    <a:schemeClr val="tx1"/>
                  </a:gs>
                  <a:gs pos="30000">
                    <a:schemeClr val="tx1"/>
                  </a:gs>
                </a:gsLst>
                <a:lin ang="5400000" scaled="0"/>
              </a:gradFill>
            </a:endParaRPr>
          </a:p>
          <a:p>
            <a:pPr>
              <a:lnSpc>
                <a:spcPct val="90000"/>
              </a:lnSpc>
              <a:spcAft>
                <a:spcPts val="600"/>
              </a:spcAft>
            </a:pPr>
            <a:r>
              <a:rPr lang="en-US" sz="2400" dirty="0">
                <a:gradFill>
                  <a:gsLst>
                    <a:gs pos="2917">
                      <a:schemeClr val="tx1"/>
                    </a:gs>
                    <a:gs pos="30000">
                      <a:schemeClr val="tx1"/>
                    </a:gs>
                  </a:gsLst>
                  <a:lin ang="5400000" scaled="0"/>
                </a:gradFill>
              </a:rPr>
              <a:t>To:     </a:t>
            </a:r>
            <a:r>
              <a:rPr lang="en-US" sz="2400" dirty="0" smtClean="0">
                <a:gradFill>
                  <a:gsLst>
                    <a:gs pos="2917">
                      <a:schemeClr val="tx1"/>
                    </a:gs>
                    <a:gs pos="30000">
                      <a:schemeClr val="tx1"/>
                    </a:gs>
                  </a:gsLst>
                  <a:lin ang="5400000" scaled="0"/>
                </a:gradFill>
              </a:rPr>
              <a:t> </a:t>
            </a:r>
            <a:r>
              <a:rPr lang="en-US" sz="2400" dirty="0" smtClean="0">
                <a:solidFill>
                  <a:schemeClr val="tx2"/>
                </a:solidFill>
              </a:rPr>
              <a:t>John@contoso.com</a:t>
            </a:r>
            <a:endParaRPr lang="en-US" sz="2400" dirty="0">
              <a:solidFill>
                <a:schemeClr val="tx2"/>
              </a:solidFill>
            </a:endParaRPr>
          </a:p>
        </p:txBody>
      </p:sp>
      <p:grpSp>
        <p:nvGrpSpPr>
          <p:cNvPr id="32" name="Group 31"/>
          <p:cNvGrpSpPr/>
          <p:nvPr/>
        </p:nvGrpSpPr>
        <p:grpSpPr>
          <a:xfrm>
            <a:off x="5403365" y="3268662"/>
            <a:ext cx="6910872" cy="1000274"/>
            <a:chOff x="5403365" y="3268662"/>
            <a:chExt cx="6910872" cy="1000274"/>
          </a:xfrm>
        </p:grpSpPr>
        <p:sp>
          <p:nvSpPr>
            <p:cNvPr id="33" name="Oval 32"/>
            <p:cNvSpPr/>
            <p:nvPr/>
          </p:nvSpPr>
          <p:spPr bwMode="auto">
            <a:xfrm>
              <a:off x="5403365" y="3607902"/>
              <a:ext cx="381000" cy="372012"/>
            </a:xfrm>
            <a:prstGeom prst="ellipse">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34" name="Oval 33"/>
            <p:cNvSpPr/>
            <p:nvPr/>
          </p:nvSpPr>
          <p:spPr bwMode="auto">
            <a:xfrm>
              <a:off x="7437437" y="3292974"/>
              <a:ext cx="381000" cy="372012"/>
            </a:xfrm>
            <a:prstGeom prst="ellipse">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35" name="Rectangle 34"/>
            <p:cNvSpPr/>
            <p:nvPr/>
          </p:nvSpPr>
          <p:spPr>
            <a:xfrm>
              <a:off x="7775876" y="3268662"/>
              <a:ext cx="4538361" cy="1000274"/>
            </a:xfrm>
            <a:prstGeom prst="rect">
              <a:avLst/>
            </a:prstGeom>
          </p:spPr>
          <p:txBody>
            <a:bodyPr wrap="square">
              <a:spAutoFit/>
            </a:bodyPr>
            <a:lstStyle/>
            <a:p>
              <a:pPr>
                <a:lnSpc>
                  <a:spcPct val="90000"/>
                </a:lnSpc>
                <a:spcAft>
                  <a:spcPts val="600"/>
                </a:spcAft>
              </a:pPr>
              <a:r>
                <a:rPr lang="en-US" sz="2000" dirty="0" smtClean="0">
                  <a:solidFill>
                    <a:schemeClr val="tx2"/>
                  </a:solidFill>
                </a:rPr>
                <a:t>Receive Connector</a:t>
              </a:r>
            </a:p>
            <a:p>
              <a:pPr>
                <a:lnSpc>
                  <a:spcPct val="90000"/>
                </a:lnSpc>
                <a:spcAft>
                  <a:spcPts val="600"/>
                </a:spcAft>
              </a:pPr>
              <a:r>
                <a:rPr lang="en-US" sz="1600" dirty="0" smtClean="0">
                  <a:solidFill>
                    <a:schemeClr val="tx2"/>
                  </a:solidFill>
                </a:rPr>
                <a:t>(</a:t>
              </a:r>
              <a:r>
                <a:rPr lang="en-US" sz="2000" dirty="0" smtClean="0">
                  <a:solidFill>
                    <a:schemeClr val="tx2"/>
                  </a:solidFill>
                </a:rPr>
                <a:t>Firewall to accept mails from mail.protection.microsoft.com IPs</a:t>
              </a:r>
              <a:r>
                <a:rPr lang="en-US" sz="1600" dirty="0" smtClean="0">
                  <a:solidFill>
                    <a:schemeClr val="tx2"/>
                  </a:solidFill>
                </a:rPr>
                <a:t>)</a:t>
              </a:r>
              <a:endParaRPr lang="en-US" sz="1600" dirty="0">
                <a:solidFill>
                  <a:schemeClr val="tx2"/>
                </a:solidFill>
              </a:endParaRPr>
            </a:p>
          </p:txBody>
        </p:sp>
      </p:grpSp>
      <p:sp>
        <p:nvSpPr>
          <p:cNvPr id="37" name="Oval 36"/>
          <p:cNvSpPr/>
          <p:nvPr/>
        </p:nvSpPr>
        <p:spPr bwMode="auto">
          <a:xfrm rot="20751477">
            <a:off x="2831210" y="3709567"/>
            <a:ext cx="4572000" cy="2508420"/>
          </a:xfrm>
          <a:prstGeom prst="ellipse">
            <a:avLst/>
          </a:prstGeom>
          <a:solidFill>
            <a:schemeClr val="tx2">
              <a:alpha val="25098"/>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pic>
        <p:nvPicPr>
          <p:cNvPr id="36" name="Picture 35"/>
          <p:cNvPicPr>
            <a:picLocks noChangeAspect="1"/>
          </p:cNvPicPr>
          <p:nvPr/>
        </p:nvPicPr>
        <p:blipFill>
          <a:blip r:embed="rId8"/>
          <a:stretch>
            <a:fillRect/>
          </a:stretch>
        </p:blipFill>
        <p:spPr>
          <a:xfrm>
            <a:off x="2465387" y="1738663"/>
            <a:ext cx="710271" cy="532634"/>
          </a:xfrm>
          <a:prstGeom prst="rect">
            <a:avLst/>
          </a:prstGeom>
        </p:spPr>
        <p:style>
          <a:lnRef idx="2">
            <a:schemeClr val="accent5">
              <a:shade val="50000"/>
            </a:schemeClr>
          </a:lnRef>
          <a:fillRef idx="1">
            <a:schemeClr val="accent5"/>
          </a:fillRef>
          <a:effectRef idx="0">
            <a:schemeClr val="accent5"/>
          </a:effectRef>
          <a:fontRef idx="minor">
            <a:schemeClr val="lt1"/>
          </a:fontRef>
        </p:style>
      </p:pic>
      <p:grpSp>
        <p:nvGrpSpPr>
          <p:cNvPr id="26" name="Group 25"/>
          <p:cNvGrpSpPr/>
          <p:nvPr/>
        </p:nvGrpSpPr>
        <p:grpSpPr>
          <a:xfrm>
            <a:off x="3796821" y="3893586"/>
            <a:ext cx="8599807" cy="2580923"/>
            <a:chOff x="3796821" y="3893586"/>
            <a:chExt cx="8599807" cy="2580923"/>
          </a:xfrm>
        </p:grpSpPr>
        <p:cxnSp>
          <p:nvCxnSpPr>
            <p:cNvPr id="27" name="Straight Connector 26"/>
            <p:cNvCxnSpPr/>
            <p:nvPr/>
          </p:nvCxnSpPr>
          <p:spPr>
            <a:xfrm flipH="1">
              <a:off x="4177821" y="3893586"/>
              <a:ext cx="1225544" cy="618588"/>
            </a:xfrm>
            <a:prstGeom prst="line">
              <a:avLst/>
            </a:prstGeom>
            <a:ln w="38100">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3796821" y="4335462"/>
              <a:ext cx="8599807" cy="2139047"/>
              <a:chOff x="3796821" y="4335462"/>
              <a:chExt cx="8599807" cy="2139047"/>
            </a:xfrm>
          </p:grpSpPr>
          <p:sp>
            <p:nvSpPr>
              <p:cNvPr id="29" name="Oval 28"/>
              <p:cNvSpPr/>
              <p:nvPr/>
            </p:nvSpPr>
            <p:spPr bwMode="auto">
              <a:xfrm>
                <a:off x="3796821" y="4357009"/>
                <a:ext cx="381000" cy="372012"/>
              </a:xfrm>
              <a:prstGeom prst="ellipse">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30" name="Oval 29"/>
              <p:cNvSpPr/>
              <p:nvPr/>
            </p:nvSpPr>
            <p:spPr bwMode="auto">
              <a:xfrm>
                <a:off x="7437437" y="4368762"/>
                <a:ext cx="381000" cy="372012"/>
              </a:xfrm>
              <a:prstGeom prst="ellipse">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31" name="Rectangle 30"/>
              <p:cNvSpPr/>
              <p:nvPr/>
            </p:nvSpPr>
            <p:spPr>
              <a:xfrm>
                <a:off x="7775876" y="4335462"/>
                <a:ext cx="4620752" cy="2139047"/>
              </a:xfrm>
              <a:prstGeom prst="rect">
                <a:avLst/>
              </a:prstGeom>
            </p:spPr>
            <p:txBody>
              <a:bodyPr wrap="square">
                <a:spAutoFit/>
              </a:bodyPr>
              <a:lstStyle/>
              <a:p>
                <a:pPr>
                  <a:lnSpc>
                    <a:spcPct val="90000"/>
                  </a:lnSpc>
                  <a:spcAft>
                    <a:spcPts val="600"/>
                  </a:spcAft>
                </a:pPr>
                <a:r>
                  <a:rPr lang="en-US" sz="2000" dirty="0" smtClean="0">
                    <a:solidFill>
                      <a:schemeClr val="accent6"/>
                    </a:solidFill>
                  </a:rPr>
                  <a:t>Connector (Direction of mail flow)</a:t>
                </a:r>
              </a:p>
              <a:p>
                <a:pPr>
                  <a:lnSpc>
                    <a:spcPct val="90000"/>
                  </a:lnSpc>
                  <a:spcAft>
                    <a:spcPts val="600"/>
                  </a:spcAft>
                </a:pPr>
                <a:r>
                  <a:rPr lang="en-US" sz="2000" dirty="0" smtClean="0">
                    <a:solidFill>
                      <a:schemeClr val="accent6"/>
                    </a:solidFill>
                  </a:rPr>
                  <a:t>From: O365</a:t>
                </a:r>
              </a:p>
              <a:p>
                <a:pPr>
                  <a:lnSpc>
                    <a:spcPct val="90000"/>
                  </a:lnSpc>
                  <a:spcAft>
                    <a:spcPts val="600"/>
                  </a:spcAft>
                </a:pPr>
                <a:r>
                  <a:rPr lang="en-US" sz="2000" dirty="0" smtClean="0">
                    <a:solidFill>
                      <a:schemeClr val="accent6"/>
                    </a:solidFill>
                  </a:rPr>
                  <a:t>To:      Your organization servers</a:t>
                </a:r>
              </a:p>
              <a:p>
                <a:pPr>
                  <a:lnSpc>
                    <a:spcPct val="90000"/>
                  </a:lnSpc>
                  <a:spcAft>
                    <a:spcPts val="600"/>
                  </a:spcAft>
                </a:pPr>
                <a:r>
                  <a:rPr lang="en-US" sz="2000" dirty="0" smtClean="0">
                    <a:solidFill>
                      <a:schemeClr val="accent6"/>
                    </a:solidFill>
                  </a:rPr>
                  <a:t>(PSH: </a:t>
                </a:r>
                <a:r>
                  <a:rPr lang="en-US" sz="2000" i="1" dirty="0" smtClean="0">
                    <a:solidFill>
                      <a:schemeClr val="accent6"/>
                    </a:solidFill>
                  </a:rPr>
                  <a:t>Outbound On-premise Connector</a:t>
                </a:r>
                <a:r>
                  <a:rPr lang="en-US" sz="2000" dirty="0" smtClean="0">
                    <a:solidFill>
                      <a:schemeClr val="accent6"/>
                    </a:solidFill>
                  </a:rPr>
                  <a:t>)</a:t>
                </a:r>
              </a:p>
              <a:p>
                <a:pPr>
                  <a:lnSpc>
                    <a:spcPct val="90000"/>
                  </a:lnSpc>
                  <a:spcAft>
                    <a:spcPts val="600"/>
                  </a:spcAft>
                </a:pPr>
                <a:r>
                  <a:rPr lang="en-US" sz="2000" dirty="0" smtClean="0">
                    <a:solidFill>
                      <a:schemeClr val="accent6"/>
                    </a:solidFill>
                  </a:rPr>
                  <a:t>For all Accepted domains</a:t>
                </a:r>
              </a:p>
              <a:p>
                <a:pPr>
                  <a:lnSpc>
                    <a:spcPct val="90000"/>
                  </a:lnSpc>
                  <a:spcAft>
                    <a:spcPts val="600"/>
                  </a:spcAft>
                </a:pPr>
                <a:r>
                  <a:rPr lang="en-US" sz="2000" dirty="0" smtClean="0">
                    <a:solidFill>
                      <a:schemeClr val="accent6"/>
                    </a:solidFill>
                  </a:rPr>
                  <a:t>Point to your organization’s </a:t>
                </a:r>
                <a:r>
                  <a:rPr lang="en-US" sz="2000" dirty="0" err="1" smtClean="0">
                    <a:solidFill>
                      <a:schemeClr val="accent6"/>
                    </a:solidFill>
                  </a:rPr>
                  <a:t>smarthost</a:t>
                </a:r>
                <a:endParaRPr lang="en-US" sz="2000" dirty="0">
                  <a:solidFill>
                    <a:schemeClr val="accent6"/>
                  </a:solidFill>
                </a:endParaRPr>
              </a:p>
            </p:txBody>
          </p:sp>
        </p:grpSp>
      </p:grpSp>
    </p:spTree>
    <p:extLst>
      <p:ext uri="{BB962C8B-B14F-4D97-AF65-F5344CB8AC3E}">
        <p14:creationId xmlns:p14="http://schemas.microsoft.com/office/powerpoint/2010/main" val="34096993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22"/>
                                        </p:tgtEl>
                                      </p:cBhvr>
                                      <p:by x="150000" y="150000"/>
                                    </p:animScale>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nodeType="clickEffect">
                                  <p:stCondLst>
                                    <p:cond delay="0"/>
                                  </p:stCondLst>
                                  <p:childTnLst>
                                    <p:animScale>
                                      <p:cBhvr>
                                        <p:cTn id="16" dur="2000" fill="hold"/>
                                        <p:tgtEl>
                                          <p:spTgt spid="7"/>
                                        </p:tgtEl>
                                      </p:cBhvr>
                                      <p:by x="150000" y="150000"/>
                                    </p:animScale>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3.9086E-6 -3.05493E-6 L 0.07123 -0.11098 " pathEditMode="relative" rAng="0" ptsTypes="AA">
                                      <p:cBhvr>
                                        <p:cTn id="20" dur="2000" fill="hold"/>
                                        <p:tgtEl>
                                          <p:spTgt spid="17"/>
                                        </p:tgtEl>
                                        <p:attrNameLst>
                                          <p:attrName>ppt_x</p:attrName>
                                          <p:attrName>ppt_y</p:attrName>
                                        </p:attrNameLst>
                                      </p:cBhvr>
                                      <p:rCtr x="3932" y="-5561"/>
                                    </p:animMotion>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0.07123 -0.11099 L 0.22172 -0.22583 " pathEditMode="relative" rAng="0" ptsTypes="AA">
                                      <p:cBhvr>
                                        <p:cTn id="24" dur="2000" fill="hold"/>
                                        <p:tgtEl>
                                          <p:spTgt spid="17"/>
                                        </p:tgtEl>
                                        <p:attrNameLst>
                                          <p:attrName>ppt_x</p:attrName>
                                          <p:attrName>ppt_y</p:attrName>
                                        </p:attrNameLst>
                                      </p:cBhvr>
                                      <p:rCtr x="7289" y="-5061"/>
                                    </p:animMotion>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0.22172 -0.22583 L 0.29946 -0.13617 " pathEditMode="relative" rAng="0" ptsTypes="AA">
                                      <p:cBhvr>
                                        <p:cTn id="28" dur="2000" fill="hold"/>
                                        <p:tgtEl>
                                          <p:spTgt spid="17"/>
                                        </p:tgtEl>
                                        <p:attrNameLst>
                                          <p:attrName>ppt_x</p:attrName>
                                          <p:attrName>ppt_y</p:attrName>
                                        </p:attrNameLst>
                                      </p:cBhvr>
                                      <p:rCtr x="4532" y="4358"/>
                                    </p:animMotion>
                                  </p:childTnLst>
                                </p:cTn>
                              </p:par>
                            </p:childTnLst>
                          </p:cTn>
                        </p:par>
                        <p:par>
                          <p:cTn id="29" fill="hold">
                            <p:stCondLst>
                              <p:cond delay="2000"/>
                            </p:stCondLst>
                            <p:childTnLst>
                              <p:par>
                                <p:cTn id="30" presetID="1" presetClass="entr" presetSubtype="0"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childTnLst>
                                </p:cTn>
                              </p:par>
                              <p:par>
                                <p:cTn id="32" presetID="1" presetClass="exit" presetSubtype="0" fill="hold" nodeType="withEffect">
                                  <p:stCondLst>
                                    <p:cond delay="0"/>
                                  </p:stCondLst>
                                  <p:childTnLst>
                                    <p:set>
                                      <p:cBhvr>
                                        <p:cTn id="33" dur="1" fill="hold">
                                          <p:stCondLst>
                                            <p:cond delay="0"/>
                                          </p:stCondLst>
                                        </p:cTn>
                                        <p:tgtEl>
                                          <p:spTgt spid="17"/>
                                        </p:tgtEl>
                                        <p:attrNameLst>
                                          <p:attrName>style.visibility</p:attrName>
                                        </p:attrNameLst>
                                      </p:cBhvr>
                                      <p:to>
                                        <p:strVal val="hidden"/>
                                      </p:to>
                                    </p:set>
                                  </p:childTnLst>
                                </p:cTn>
                              </p:par>
                              <p:par>
                                <p:cTn id="34" presetID="1" presetClass="entr" presetSubtype="0" fill="hold" nodeType="withEffect">
                                  <p:stCondLst>
                                    <p:cond delay="0"/>
                                  </p:stCondLst>
                                  <p:childTnLst>
                                    <p:set>
                                      <p:cBhvr>
                                        <p:cTn id="35" dur="1" fill="hold">
                                          <p:stCondLst>
                                            <p:cond delay="0"/>
                                          </p:stCondLst>
                                        </p:cTn>
                                        <p:tgtEl>
                                          <p:spTgt spid="3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nodeType="clickEffect">
                                  <p:stCondLst>
                                    <p:cond delay="0"/>
                                  </p:stCondLst>
                                  <p:childTnLst>
                                    <p:animMotion origin="layout" path="M -4.11029E-6 -4.56196E-6 L 0.08795 0.36746 " pathEditMode="relative" rAng="0" ptsTypes="AA">
                                      <p:cBhvr>
                                        <p:cTn id="39" dur="2000" fill="hold"/>
                                        <p:tgtEl>
                                          <p:spTgt spid="36"/>
                                        </p:tgtEl>
                                        <p:attrNameLst>
                                          <p:attrName>ppt_x</p:attrName>
                                          <p:attrName>ppt_y</p:attrName>
                                        </p:attrNameLst>
                                      </p:cBhvr>
                                      <p:rCtr x="4391" y="18361"/>
                                    </p:animMotion>
                                  </p:childTnLst>
                                </p:cTn>
                              </p:par>
                            </p:childTnLst>
                          </p:cTn>
                        </p:par>
                      </p:childTnLst>
                    </p:cTn>
                  </p:par>
                  <p:par>
                    <p:cTn id="40" fill="hold">
                      <p:stCondLst>
                        <p:cond delay="indefinite"/>
                      </p:stCondLst>
                      <p:childTnLst>
                        <p:par>
                          <p:cTn id="41" fill="hold">
                            <p:stCondLst>
                              <p:cond delay="0"/>
                            </p:stCondLst>
                            <p:childTnLst>
                              <p:par>
                                <p:cTn id="42" presetID="42" presetClass="path" presetSubtype="0" accel="50000" decel="50000" fill="hold" nodeType="clickEffect">
                                  <p:stCondLst>
                                    <p:cond delay="0"/>
                                  </p:stCondLst>
                                  <p:childTnLst>
                                    <p:animMotion origin="layout" path="M 0.08795 0.36745 L 0.23845 0.25261 " pathEditMode="relative" rAng="0" ptsTypes="AA">
                                      <p:cBhvr>
                                        <p:cTn id="43" dur="2000" fill="hold"/>
                                        <p:tgtEl>
                                          <p:spTgt spid="36"/>
                                        </p:tgtEl>
                                        <p:attrNameLst>
                                          <p:attrName>ppt_x</p:attrName>
                                          <p:attrName>ppt_y</p:attrName>
                                        </p:attrNameLst>
                                      </p:cBhvr>
                                      <p:rCtr x="7442" y="-5493"/>
                                    </p:animMotion>
                                  </p:childTnLst>
                                </p:cTn>
                              </p:par>
                            </p:childTnLst>
                          </p:cTn>
                        </p:par>
                      </p:childTnLst>
                    </p:cTn>
                  </p:par>
                  <p:par>
                    <p:cTn id="44" fill="hold">
                      <p:stCondLst>
                        <p:cond delay="indefinite"/>
                      </p:stCondLst>
                      <p:childTnLst>
                        <p:par>
                          <p:cTn id="45" fill="hold">
                            <p:stCondLst>
                              <p:cond delay="0"/>
                            </p:stCondLst>
                            <p:childTnLst>
                              <p:par>
                                <p:cTn id="46" presetID="42" presetClass="path" presetSubtype="0" accel="50000" decel="50000" fill="hold" nodeType="clickEffect">
                                  <p:stCondLst>
                                    <p:cond delay="0"/>
                                  </p:stCondLst>
                                  <p:childTnLst>
                                    <p:animMotion origin="layout" path="M 0.23845 0.25261 L 0.28441 0.33319 " pathEditMode="relative" rAng="0" ptsTypes="AA">
                                      <p:cBhvr>
                                        <p:cTn id="47" dur="2000" fill="hold"/>
                                        <p:tgtEl>
                                          <p:spTgt spid="36"/>
                                        </p:tgtEl>
                                        <p:attrNameLst>
                                          <p:attrName>ppt_x</p:attrName>
                                          <p:attrName>ppt_y</p:attrName>
                                        </p:attrNameLst>
                                      </p:cBhvr>
                                      <p:rCtr x="2298" y="40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Hybrid – Mail queued to your org smart host</a:t>
            </a:r>
            <a:endParaRPr lang="en-US" dirty="0"/>
          </a:p>
        </p:txBody>
      </p:sp>
      <p:pic>
        <p:nvPicPr>
          <p:cNvPr id="1026"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541" y="1966912"/>
            <a:ext cx="8686801" cy="488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stretch>
            <a:fillRect/>
          </a:stretch>
        </p:blipFill>
        <p:spPr>
          <a:xfrm>
            <a:off x="7211203" y="1135062"/>
            <a:ext cx="4953000" cy="5769479"/>
          </a:xfrm>
          <a:prstGeom prst="rect">
            <a:avLst/>
          </a:prstGeom>
        </p:spPr>
      </p:pic>
      <p:sp>
        <p:nvSpPr>
          <p:cNvPr id="6" name="Rectangle 5"/>
          <p:cNvSpPr/>
          <p:nvPr/>
        </p:nvSpPr>
        <p:spPr>
          <a:xfrm>
            <a:off x="122237" y="1212850"/>
            <a:ext cx="7010400" cy="757130"/>
          </a:xfrm>
          <a:prstGeom prst="rect">
            <a:avLst/>
          </a:prstGeom>
        </p:spPr>
        <p:txBody>
          <a:bodyPr wrap="square">
            <a:spAutoFit/>
          </a:bodyPr>
          <a:lstStyle/>
          <a:p>
            <a:pPr lvl="0" algn="ctr">
              <a:lnSpc>
                <a:spcPct val="90000"/>
              </a:lnSpc>
              <a:spcAft>
                <a:spcPts val="600"/>
              </a:spcAft>
            </a:pPr>
            <a:r>
              <a:rPr lang="en-US" sz="2400" b="1" dirty="0" smtClean="0">
                <a:solidFill>
                  <a:schemeClr val="accent6"/>
                </a:solidFill>
              </a:rPr>
              <a:t>You will see a Message Center post + an email notification to your admin</a:t>
            </a:r>
          </a:p>
        </p:txBody>
      </p:sp>
    </p:spTree>
    <p:extLst>
      <p:ext uri="{BB962C8B-B14F-4D97-AF65-F5344CB8AC3E}">
        <p14:creationId xmlns:p14="http://schemas.microsoft.com/office/powerpoint/2010/main" val="19890152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Hybrid – Connector From </a:t>
            </a:r>
            <a:r>
              <a:rPr lang="en-US" dirty="0" smtClean="0"/>
              <a:t>Your Org To O365</a:t>
            </a:r>
            <a:endParaRPr lang="en-US" dirty="0"/>
          </a:p>
        </p:txBody>
      </p:sp>
      <p:sp>
        <p:nvSpPr>
          <p:cNvPr id="4" name="Cloud 3"/>
          <p:cNvSpPr/>
          <p:nvPr/>
        </p:nvSpPr>
        <p:spPr bwMode="auto">
          <a:xfrm>
            <a:off x="617537" y="4478874"/>
            <a:ext cx="3695700" cy="1609188"/>
          </a:xfrm>
          <a:prstGeom prst="cloud">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437" y="4640262"/>
            <a:ext cx="2209800" cy="744024"/>
          </a:xfrm>
          <a:prstGeom prst="rect">
            <a:avLst/>
          </a:prstGeom>
        </p:spPr>
      </p:pic>
      <p:pic>
        <p:nvPicPr>
          <p:cNvPr id="6" name="Picture 5"/>
          <p:cNvPicPr>
            <a:picLocks noChangeAspect="1"/>
          </p:cNvPicPr>
          <p:nvPr/>
        </p:nvPicPr>
        <p:blipFill>
          <a:blip r:embed="rId4"/>
          <a:stretch>
            <a:fillRect/>
          </a:stretch>
        </p:blipFill>
        <p:spPr>
          <a:xfrm>
            <a:off x="1646237" y="1592262"/>
            <a:ext cx="1066800" cy="1106116"/>
          </a:xfrm>
          <a:prstGeom prst="rect">
            <a:avLst/>
          </a:prstGeom>
        </p:spPr>
      </p:pic>
      <p:pic>
        <p:nvPicPr>
          <p:cNvPr id="11" name="Picture 33" descr="C:\Users\sakuu\Documents\Ballmer WPC\AI\Home.pn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black">
          <a:xfrm>
            <a:off x="5337476" y="2893842"/>
            <a:ext cx="1761521" cy="1524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578227" y="4478874"/>
            <a:ext cx="3009899" cy="738664"/>
          </a:xfrm>
          <a:prstGeom prst="rect">
            <a:avLst/>
          </a:prstGeom>
          <a:noFill/>
        </p:spPr>
        <p:txBody>
          <a:bodyPr wrap="square" lIns="182880" tIns="146304" rIns="182880" bIns="146304" rtlCol="0">
            <a:spAutoFit/>
          </a:bodyPr>
          <a:lstStyle/>
          <a:p>
            <a:pPr>
              <a:lnSpc>
                <a:spcPct val="90000"/>
              </a:lnSpc>
              <a:spcAft>
                <a:spcPts val="600"/>
              </a:spcAft>
            </a:pPr>
            <a:r>
              <a:rPr lang="en-US" sz="3200" b="1" dirty="0" smtClean="0">
                <a:gradFill>
                  <a:gsLst>
                    <a:gs pos="2917">
                      <a:schemeClr val="tx1"/>
                    </a:gs>
                    <a:gs pos="30000">
                      <a:schemeClr val="tx1"/>
                    </a:gs>
                  </a:gsLst>
                  <a:lin ang="5400000" scaled="0"/>
                </a:gradFill>
              </a:rPr>
              <a:t>Contoso.com</a:t>
            </a:r>
          </a:p>
        </p:txBody>
      </p:sp>
      <p:pic>
        <p:nvPicPr>
          <p:cNvPr id="7" name="Picture 6"/>
          <p:cNvPicPr>
            <a:picLocks noChangeAspect="1"/>
          </p:cNvPicPr>
          <p:nvPr/>
        </p:nvPicPr>
        <p:blipFill>
          <a:blip r:embed="rId7"/>
          <a:stretch>
            <a:fillRect/>
          </a:stretch>
        </p:blipFill>
        <p:spPr>
          <a:xfrm>
            <a:off x="6523037" y="3848276"/>
            <a:ext cx="493400" cy="944386"/>
          </a:xfrm>
          <a:prstGeom prst="rect">
            <a:avLst/>
          </a:prstGeom>
        </p:spPr>
      </p:pic>
      <p:pic>
        <p:nvPicPr>
          <p:cNvPr id="22" name="Picture 21"/>
          <p:cNvPicPr>
            <a:picLocks noChangeAspect="1"/>
          </p:cNvPicPr>
          <p:nvPr/>
        </p:nvPicPr>
        <p:blipFill>
          <a:blip r:embed="rId7"/>
          <a:stretch>
            <a:fillRect/>
          </a:stretch>
        </p:blipFill>
        <p:spPr>
          <a:xfrm>
            <a:off x="3248337" y="4579853"/>
            <a:ext cx="493400" cy="944386"/>
          </a:xfrm>
          <a:prstGeom prst="rect">
            <a:avLst/>
          </a:prstGeom>
        </p:spPr>
      </p:pic>
      <p:sp>
        <p:nvSpPr>
          <p:cNvPr id="23" name="TextBox 22"/>
          <p:cNvSpPr txBox="1"/>
          <p:nvPr/>
        </p:nvSpPr>
        <p:spPr>
          <a:xfrm>
            <a:off x="2022555" y="5230298"/>
            <a:ext cx="3009899" cy="738664"/>
          </a:xfrm>
          <a:prstGeom prst="rect">
            <a:avLst/>
          </a:prstGeom>
          <a:noFill/>
        </p:spPr>
        <p:txBody>
          <a:bodyPr wrap="square" lIns="182880" tIns="146304" rIns="182880" bIns="146304" rtlCol="0">
            <a:spAutoFit/>
          </a:bodyPr>
          <a:lstStyle/>
          <a:p>
            <a:pPr>
              <a:lnSpc>
                <a:spcPct val="90000"/>
              </a:lnSpc>
              <a:spcAft>
                <a:spcPts val="600"/>
              </a:spcAft>
            </a:pPr>
            <a:r>
              <a:rPr lang="en-US" sz="3200" b="1" dirty="0" smtClean="0">
                <a:gradFill>
                  <a:gsLst>
                    <a:gs pos="2917">
                      <a:schemeClr val="tx1"/>
                    </a:gs>
                    <a:gs pos="30000">
                      <a:schemeClr val="tx1"/>
                    </a:gs>
                  </a:gsLst>
                  <a:lin ang="5400000" scaled="0"/>
                </a:gradFill>
              </a:rPr>
              <a:t>Contoso.com</a:t>
            </a:r>
          </a:p>
        </p:txBody>
      </p:sp>
      <p:sp>
        <p:nvSpPr>
          <p:cNvPr id="25" name="Rectangle 24"/>
          <p:cNvSpPr/>
          <p:nvPr/>
        </p:nvSpPr>
        <p:spPr>
          <a:xfrm>
            <a:off x="1101067" y="6092176"/>
            <a:ext cx="3146478" cy="646331"/>
          </a:xfrm>
          <a:prstGeom prst="rect">
            <a:avLst/>
          </a:prstGeom>
        </p:spPr>
        <p:txBody>
          <a:bodyPr wrap="square">
            <a:spAutoFit/>
          </a:bodyPr>
          <a:lstStyle/>
          <a:p>
            <a:pPr>
              <a:lnSpc>
                <a:spcPct val="90000"/>
              </a:lnSpc>
              <a:spcAft>
                <a:spcPts val="600"/>
              </a:spcAft>
            </a:pPr>
            <a:r>
              <a:rPr lang="en-US" sz="2000" dirty="0" smtClean="0">
                <a:solidFill>
                  <a:schemeClr val="accent6"/>
                </a:solidFill>
              </a:rPr>
              <a:t>Contoso.com is registered as an accepted domain</a:t>
            </a:r>
          </a:p>
        </p:txBody>
      </p:sp>
      <p:sp>
        <p:nvSpPr>
          <p:cNvPr id="39" name="Rectangle 38"/>
          <p:cNvSpPr/>
          <p:nvPr/>
        </p:nvSpPr>
        <p:spPr>
          <a:xfrm>
            <a:off x="8370284" y="1215388"/>
            <a:ext cx="3771900" cy="834074"/>
          </a:xfrm>
          <a:prstGeom prst="rect">
            <a:avLst/>
          </a:prstGeom>
        </p:spPr>
        <p:txBody>
          <a:bodyPr wrap="square">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From: </a:t>
            </a:r>
            <a:r>
              <a:rPr lang="en-US" sz="2400" dirty="0" smtClean="0">
                <a:solidFill>
                  <a:schemeClr val="tx2"/>
                </a:solidFill>
              </a:rPr>
              <a:t>John@contoso.com</a:t>
            </a:r>
          </a:p>
          <a:p>
            <a:pPr>
              <a:lnSpc>
                <a:spcPct val="90000"/>
              </a:lnSpc>
              <a:spcAft>
                <a:spcPts val="600"/>
              </a:spcAft>
            </a:pPr>
            <a:r>
              <a:rPr lang="en-US" sz="2400" dirty="0" smtClean="0">
                <a:gradFill>
                  <a:gsLst>
                    <a:gs pos="2917">
                      <a:schemeClr val="tx1"/>
                    </a:gs>
                    <a:gs pos="30000">
                      <a:schemeClr val="tx1"/>
                    </a:gs>
                  </a:gsLst>
                  <a:lin ang="5400000" scaled="0"/>
                </a:gradFill>
              </a:rPr>
              <a:t>To:     </a:t>
            </a:r>
            <a:r>
              <a:rPr lang="en-US" sz="2400" dirty="0" smtClean="0">
                <a:solidFill>
                  <a:schemeClr val="accent6"/>
                </a:solidFill>
              </a:rPr>
              <a:t>Jim@contoso.com</a:t>
            </a:r>
            <a:endParaRPr lang="en-US" sz="2400" dirty="0">
              <a:solidFill>
                <a:schemeClr val="accent6"/>
              </a:solidFill>
            </a:endParaRPr>
          </a:p>
        </p:txBody>
      </p:sp>
      <p:grpSp>
        <p:nvGrpSpPr>
          <p:cNvPr id="40" name="Group 39"/>
          <p:cNvGrpSpPr/>
          <p:nvPr/>
        </p:nvGrpSpPr>
        <p:grpSpPr>
          <a:xfrm>
            <a:off x="5403365" y="3268662"/>
            <a:ext cx="6910872" cy="1000274"/>
            <a:chOff x="5403365" y="3268662"/>
            <a:chExt cx="6910872" cy="1000274"/>
          </a:xfrm>
        </p:grpSpPr>
        <p:sp>
          <p:nvSpPr>
            <p:cNvPr id="41" name="Oval 40"/>
            <p:cNvSpPr/>
            <p:nvPr/>
          </p:nvSpPr>
          <p:spPr bwMode="auto">
            <a:xfrm>
              <a:off x="5403365" y="3607902"/>
              <a:ext cx="381000" cy="372012"/>
            </a:xfrm>
            <a:prstGeom prst="ellipse">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42" name="Oval 41"/>
            <p:cNvSpPr/>
            <p:nvPr/>
          </p:nvSpPr>
          <p:spPr bwMode="auto">
            <a:xfrm>
              <a:off x="7437437" y="3292974"/>
              <a:ext cx="381000" cy="372012"/>
            </a:xfrm>
            <a:prstGeom prst="ellipse">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43" name="Rectangle 42"/>
            <p:cNvSpPr/>
            <p:nvPr/>
          </p:nvSpPr>
          <p:spPr>
            <a:xfrm>
              <a:off x="7860633" y="3268662"/>
              <a:ext cx="4453604" cy="1000274"/>
            </a:xfrm>
            <a:prstGeom prst="rect">
              <a:avLst/>
            </a:prstGeom>
          </p:spPr>
          <p:txBody>
            <a:bodyPr wrap="square">
              <a:spAutoFit/>
            </a:bodyPr>
            <a:lstStyle/>
            <a:p>
              <a:pPr>
                <a:lnSpc>
                  <a:spcPct val="90000"/>
                </a:lnSpc>
                <a:spcAft>
                  <a:spcPts val="600"/>
                </a:spcAft>
              </a:pPr>
              <a:r>
                <a:rPr lang="en-US" sz="2000" dirty="0" smtClean="0">
                  <a:solidFill>
                    <a:schemeClr val="tx2"/>
                  </a:solidFill>
                </a:rPr>
                <a:t>Send Connector</a:t>
              </a:r>
            </a:p>
            <a:p>
              <a:pPr>
                <a:lnSpc>
                  <a:spcPct val="90000"/>
                </a:lnSpc>
                <a:spcAft>
                  <a:spcPts val="600"/>
                </a:spcAft>
              </a:pPr>
              <a:r>
                <a:rPr lang="en-US" sz="1600" dirty="0" smtClean="0">
                  <a:solidFill>
                    <a:schemeClr val="tx2"/>
                  </a:solidFill>
                </a:rPr>
                <a:t>(</a:t>
              </a:r>
              <a:r>
                <a:rPr lang="en-US" sz="2000" dirty="0" smtClean="0">
                  <a:solidFill>
                    <a:schemeClr val="tx2"/>
                  </a:solidFill>
                </a:rPr>
                <a:t>All mail goes via </a:t>
              </a:r>
              <a:r>
                <a:rPr lang="en-US" sz="2000" dirty="0" err="1" smtClean="0">
                  <a:solidFill>
                    <a:schemeClr val="tx2"/>
                  </a:solidFill>
                </a:rPr>
                <a:t>smarthost</a:t>
              </a:r>
              <a:r>
                <a:rPr lang="en-US" sz="2000" dirty="0" smtClean="0">
                  <a:solidFill>
                    <a:schemeClr val="tx2"/>
                  </a:solidFill>
                </a:rPr>
                <a:t> contoso-com.mail.protection.outlook.com</a:t>
              </a:r>
              <a:r>
                <a:rPr lang="en-US" sz="1600" dirty="0" smtClean="0">
                  <a:solidFill>
                    <a:schemeClr val="tx2"/>
                  </a:solidFill>
                </a:rPr>
                <a:t>)</a:t>
              </a:r>
              <a:endParaRPr lang="en-US" sz="1600" dirty="0">
                <a:solidFill>
                  <a:schemeClr val="tx2"/>
                </a:solidFill>
              </a:endParaRPr>
            </a:p>
          </p:txBody>
        </p:sp>
      </p:grpSp>
      <p:pic>
        <p:nvPicPr>
          <p:cNvPr id="51" name="Picture 50"/>
          <p:cNvPicPr>
            <a:picLocks noChangeAspect="1"/>
          </p:cNvPicPr>
          <p:nvPr/>
        </p:nvPicPr>
        <p:blipFill>
          <a:blip r:embed="rId8"/>
          <a:stretch>
            <a:fillRect/>
          </a:stretch>
        </p:blipFill>
        <p:spPr>
          <a:xfrm>
            <a:off x="5937590" y="4189556"/>
            <a:ext cx="710271" cy="532634"/>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53" name="Oval 52"/>
          <p:cNvSpPr/>
          <p:nvPr/>
        </p:nvSpPr>
        <p:spPr bwMode="auto">
          <a:xfrm rot="20751477">
            <a:off x="2831210" y="3709567"/>
            <a:ext cx="4572000" cy="2508420"/>
          </a:xfrm>
          <a:prstGeom prst="ellipse">
            <a:avLst/>
          </a:prstGeom>
          <a:solidFill>
            <a:schemeClr val="tx2">
              <a:alpha val="25098"/>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grpSp>
        <p:nvGrpSpPr>
          <p:cNvPr id="44" name="Group 43"/>
          <p:cNvGrpSpPr/>
          <p:nvPr/>
        </p:nvGrpSpPr>
        <p:grpSpPr>
          <a:xfrm>
            <a:off x="3796821" y="3893586"/>
            <a:ext cx="8599807" cy="2525523"/>
            <a:chOff x="3796821" y="3893586"/>
            <a:chExt cx="8599807" cy="2525523"/>
          </a:xfrm>
        </p:grpSpPr>
        <p:cxnSp>
          <p:nvCxnSpPr>
            <p:cNvPr id="45" name="Straight Connector 44"/>
            <p:cNvCxnSpPr/>
            <p:nvPr/>
          </p:nvCxnSpPr>
          <p:spPr>
            <a:xfrm flipH="1">
              <a:off x="4177821" y="3893586"/>
              <a:ext cx="1225544" cy="618588"/>
            </a:xfrm>
            <a:prstGeom prst="line">
              <a:avLst/>
            </a:prstGeom>
            <a:ln w="38100">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3796821" y="4335462"/>
              <a:ext cx="8599807" cy="2083647"/>
              <a:chOff x="3796821" y="4335462"/>
              <a:chExt cx="8599807" cy="2083647"/>
            </a:xfrm>
          </p:grpSpPr>
          <p:sp>
            <p:nvSpPr>
              <p:cNvPr id="47" name="Oval 46"/>
              <p:cNvSpPr/>
              <p:nvPr/>
            </p:nvSpPr>
            <p:spPr bwMode="auto">
              <a:xfrm>
                <a:off x="3796821" y="4357009"/>
                <a:ext cx="381000" cy="372012"/>
              </a:xfrm>
              <a:prstGeom prst="ellipse">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48" name="Oval 47"/>
              <p:cNvSpPr/>
              <p:nvPr/>
            </p:nvSpPr>
            <p:spPr bwMode="auto">
              <a:xfrm>
                <a:off x="7437437" y="4368762"/>
                <a:ext cx="381000" cy="372012"/>
              </a:xfrm>
              <a:prstGeom prst="ellipse">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49" name="Rectangle 48"/>
              <p:cNvSpPr/>
              <p:nvPr/>
            </p:nvSpPr>
            <p:spPr>
              <a:xfrm>
                <a:off x="7860634" y="4335462"/>
                <a:ext cx="4535994" cy="2083647"/>
              </a:xfrm>
              <a:prstGeom prst="rect">
                <a:avLst/>
              </a:prstGeom>
            </p:spPr>
            <p:txBody>
              <a:bodyPr wrap="square">
                <a:spAutoFit/>
              </a:bodyPr>
              <a:lstStyle/>
              <a:p>
                <a:pPr>
                  <a:lnSpc>
                    <a:spcPct val="90000"/>
                  </a:lnSpc>
                  <a:spcAft>
                    <a:spcPts val="600"/>
                  </a:spcAft>
                </a:pPr>
                <a:r>
                  <a:rPr lang="en-US" sz="2000" dirty="0" smtClean="0">
                    <a:solidFill>
                      <a:schemeClr val="accent6"/>
                    </a:solidFill>
                  </a:rPr>
                  <a:t>Connector (Direction of mail flow)</a:t>
                </a:r>
              </a:p>
              <a:p>
                <a:pPr>
                  <a:lnSpc>
                    <a:spcPct val="90000"/>
                  </a:lnSpc>
                  <a:spcAft>
                    <a:spcPts val="600"/>
                  </a:spcAft>
                </a:pPr>
                <a:r>
                  <a:rPr lang="en-US" sz="2000" dirty="0" smtClean="0">
                    <a:solidFill>
                      <a:schemeClr val="accent6"/>
                    </a:solidFill>
                  </a:rPr>
                  <a:t>From: Your organization servers</a:t>
                </a:r>
              </a:p>
              <a:p>
                <a:pPr>
                  <a:lnSpc>
                    <a:spcPct val="90000"/>
                  </a:lnSpc>
                  <a:spcAft>
                    <a:spcPts val="600"/>
                  </a:spcAft>
                </a:pPr>
                <a:r>
                  <a:rPr lang="en-US" sz="2000" dirty="0" smtClean="0">
                    <a:solidFill>
                      <a:schemeClr val="accent6"/>
                    </a:solidFill>
                  </a:rPr>
                  <a:t>To:      O365</a:t>
                </a:r>
              </a:p>
              <a:p>
                <a:pPr>
                  <a:lnSpc>
                    <a:spcPct val="90000"/>
                  </a:lnSpc>
                  <a:spcAft>
                    <a:spcPts val="600"/>
                  </a:spcAft>
                </a:pPr>
                <a:r>
                  <a:rPr lang="en-US" sz="2000" dirty="0" smtClean="0">
                    <a:solidFill>
                      <a:schemeClr val="accent6"/>
                    </a:solidFill>
                  </a:rPr>
                  <a:t>(PSH: </a:t>
                </a:r>
                <a:r>
                  <a:rPr lang="en-US" sz="2000" i="1" dirty="0" smtClean="0">
                    <a:solidFill>
                      <a:schemeClr val="accent6"/>
                    </a:solidFill>
                  </a:rPr>
                  <a:t>Inbound On-premise Connector</a:t>
                </a:r>
                <a:r>
                  <a:rPr lang="en-US" sz="2000" dirty="0" smtClean="0">
                    <a:solidFill>
                      <a:schemeClr val="accent6"/>
                    </a:solidFill>
                  </a:rPr>
                  <a:t>)</a:t>
                </a:r>
              </a:p>
              <a:p>
                <a:pPr>
                  <a:lnSpc>
                    <a:spcPct val="90000"/>
                  </a:lnSpc>
                  <a:spcAft>
                    <a:spcPts val="600"/>
                  </a:spcAft>
                </a:pPr>
                <a:r>
                  <a:rPr lang="en-US" sz="2000" dirty="0" smtClean="0">
                    <a:solidFill>
                      <a:schemeClr val="accent6"/>
                    </a:solidFill>
                  </a:rPr>
                  <a:t>Prove Identity using certificate or IP</a:t>
                </a:r>
              </a:p>
              <a:p>
                <a:pPr>
                  <a:lnSpc>
                    <a:spcPct val="90000"/>
                  </a:lnSpc>
                  <a:spcAft>
                    <a:spcPts val="600"/>
                  </a:spcAft>
                </a:pPr>
                <a:r>
                  <a:rPr lang="en-US" sz="1600" i="1" dirty="0" smtClean="0">
                    <a:solidFill>
                      <a:schemeClr val="accent6"/>
                    </a:solidFill>
                  </a:rPr>
                  <a:t>[Sender domain must match Accepted domain]</a:t>
                </a:r>
                <a:endParaRPr lang="en-US" sz="1600" i="1" dirty="0">
                  <a:solidFill>
                    <a:schemeClr val="accent6"/>
                  </a:solidFill>
                </a:endParaRPr>
              </a:p>
            </p:txBody>
          </p:sp>
        </p:grpSp>
      </p:grpSp>
    </p:spTree>
    <p:extLst>
      <p:ext uri="{BB962C8B-B14F-4D97-AF65-F5344CB8AC3E}">
        <p14:creationId xmlns:p14="http://schemas.microsoft.com/office/powerpoint/2010/main" val="13228961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1000" fill="hold"/>
                                        <p:tgtEl>
                                          <p:spTgt spid="7"/>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1000" fill="hold"/>
                                        <p:tgtEl>
                                          <p:spTgt spid="22"/>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500"/>
                                        <p:tgtEl>
                                          <p:spTgt spid="44"/>
                                        </p:tgtEl>
                                      </p:cBhvr>
                                    </p:animEffect>
                                  </p:childTnLst>
                                </p:cTn>
                              </p:par>
                              <p:par>
                                <p:cTn id="25" presetID="1" presetClass="entr" presetSubtype="0" fill="hold"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nodeType="clickEffect">
                                  <p:stCondLst>
                                    <p:cond delay="0"/>
                                  </p:stCondLst>
                                  <p:childTnLst>
                                    <p:animMotion origin="layout" path="M 5.10595E-7 4.2079E-6 L -0.04966 -0.09351 " pathEditMode="relative" rAng="0" ptsTypes="AA">
                                      <p:cBhvr>
                                        <p:cTn id="30" dur="2000" fill="hold"/>
                                        <p:tgtEl>
                                          <p:spTgt spid="51"/>
                                        </p:tgtEl>
                                        <p:attrNameLst>
                                          <p:attrName>ppt_x</p:attrName>
                                          <p:attrName>ppt_y</p:attrName>
                                        </p:attrNameLst>
                                      </p:cBhvr>
                                      <p:rCtr x="-2489" y="-4675"/>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nodeType="clickEffect">
                                  <p:stCondLst>
                                    <p:cond delay="0"/>
                                  </p:stCondLst>
                                  <p:childTnLst>
                                    <p:animMotion origin="layout" path="M -0.04966 -0.09351 L -0.18369 0.01202 " pathEditMode="relative" rAng="0" ptsTypes="AA">
                                      <p:cBhvr>
                                        <p:cTn id="34" dur="2000" fill="hold"/>
                                        <p:tgtEl>
                                          <p:spTgt spid="51"/>
                                        </p:tgtEl>
                                        <p:attrNameLst>
                                          <p:attrName>ppt_x</p:attrName>
                                          <p:attrName>ppt_y</p:attrName>
                                        </p:attrNameLst>
                                      </p:cBhvr>
                                      <p:rCtr x="-6702" y="5266"/>
                                    </p:animMotion>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nodeType="clickEffect">
                                  <p:stCondLst>
                                    <p:cond delay="0"/>
                                  </p:stCondLst>
                                  <p:childTnLst>
                                    <p:animMotion origin="layout" path="M -0.18369 0.01202 L -0.19173 0.12278 " pathEditMode="relative" rAng="0" ptsTypes="AA">
                                      <p:cBhvr>
                                        <p:cTn id="38" dur="2000" fill="hold"/>
                                        <p:tgtEl>
                                          <p:spTgt spid="51"/>
                                        </p:tgtEl>
                                        <p:attrNameLst>
                                          <p:attrName>ppt_x</p:attrName>
                                          <p:attrName>ppt_y</p:attrName>
                                        </p:attrNameLst>
                                      </p:cBhvr>
                                      <p:rCtr x="-408" y="553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Hybrid – Connector From </a:t>
            </a:r>
            <a:r>
              <a:rPr lang="en-US" dirty="0" smtClean="0"/>
              <a:t>Your Org To O365</a:t>
            </a:r>
            <a:endParaRPr lang="en-US" dirty="0"/>
          </a:p>
        </p:txBody>
      </p:sp>
      <p:sp>
        <p:nvSpPr>
          <p:cNvPr id="4" name="Cloud 3"/>
          <p:cNvSpPr/>
          <p:nvPr/>
        </p:nvSpPr>
        <p:spPr bwMode="auto">
          <a:xfrm>
            <a:off x="617537" y="4478874"/>
            <a:ext cx="3695700" cy="1609188"/>
          </a:xfrm>
          <a:prstGeom prst="cloud">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437" y="4640262"/>
            <a:ext cx="2209800" cy="744024"/>
          </a:xfrm>
          <a:prstGeom prst="rect">
            <a:avLst/>
          </a:prstGeom>
        </p:spPr>
      </p:pic>
      <p:pic>
        <p:nvPicPr>
          <p:cNvPr id="6" name="Picture 5"/>
          <p:cNvPicPr>
            <a:picLocks noChangeAspect="1"/>
          </p:cNvPicPr>
          <p:nvPr/>
        </p:nvPicPr>
        <p:blipFill>
          <a:blip r:embed="rId4"/>
          <a:stretch>
            <a:fillRect/>
          </a:stretch>
        </p:blipFill>
        <p:spPr>
          <a:xfrm>
            <a:off x="1646237" y="1592262"/>
            <a:ext cx="1066800" cy="1106116"/>
          </a:xfrm>
          <a:prstGeom prst="rect">
            <a:avLst/>
          </a:prstGeom>
        </p:spPr>
      </p:pic>
      <p:pic>
        <p:nvPicPr>
          <p:cNvPr id="11" name="Picture 33" descr="C:\Users\sakuu\Documents\Ballmer WPC\AI\Home.pn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black">
          <a:xfrm>
            <a:off x="5337476" y="2893842"/>
            <a:ext cx="1761521" cy="1524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578227" y="4478874"/>
            <a:ext cx="3009899" cy="738664"/>
          </a:xfrm>
          <a:prstGeom prst="rect">
            <a:avLst/>
          </a:prstGeom>
          <a:noFill/>
        </p:spPr>
        <p:txBody>
          <a:bodyPr wrap="square" lIns="182880" tIns="146304" rIns="182880" bIns="146304" rtlCol="0">
            <a:spAutoFit/>
          </a:bodyPr>
          <a:lstStyle/>
          <a:p>
            <a:pPr>
              <a:lnSpc>
                <a:spcPct val="90000"/>
              </a:lnSpc>
              <a:spcAft>
                <a:spcPts val="600"/>
              </a:spcAft>
            </a:pPr>
            <a:r>
              <a:rPr lang="en-US" sz="3200" b="1" dirty="0" smtClean="0">
                <a:gradFill>
                  <a:gsLst>
                    <a:gs pos="2917">
                      <a:schemeClr val="tx1"/>
                    </a:gs>
                    <a:gs pos="30000">
                      <a:schemeClr val="tx1"/>
                    </a:gs>
                  </a:gsLst>
                  <a:lin ang="5400000" scaled="0"/>
                </a:gradFill>
              </a:rPr>
              <a:t>Contoso.com</a:t>
            </a:r>
          </a:p>
        </p:txBody>
      </p:sp>
      <p:pic>
        <p:nvPicPr>
          <p:cNvPr id="7" name="Picture 6"/>
          <p:cNvPicPr>
            <a:picLocks noChangeAspect="1"/>
          </p:cNvPicPr>
          <p:nvPr/>
        </p:nvPicPr>
        <p:blipFill>
          <a:blip r:embed="rId7"/>
          <a:stretch>
            <a:fillRect/>
          </a:stretch>
        </p:blipFill>
        <p:spPr>
          <a:xfrm>
            <a:off x="6523037" y="3848276"/>
            <a:ext cx="493400" cy="944386"/>
          </a:xfrm>
          <a:prstGeom prst="rect">
            <a:avLst/>
          </a:prstGeom>
        </p:spPr>
      </p:pic>
      <p:grpSp>
        <p:nvGrpSpPr>
          <p:cNvPr id="2" name="Group 1"/>
          <p:cNvGrpSpPr/>
          <p:nvPr/>
        </p:nvGrpSpPr>
        <p:grpSpPr>
          <a:xfrm>
            <a:off x="503237" y="3308622"/>
            <a:ext cx="2133600" cy="1238108"/>
            <a:chOff x="-106363" y="3308622"/>
            <a:chExt cx="2133600" cy="1238108"/>
          </a:xfrm>
        </p:grpSpPr>
        <p:sp>
          <p:nvSpPr>
            <p:cNvPr id="14" name="TextBox 13"/>
            <p:cNvSpPr txBox="1"/>
            <p:nvPr/>
          </p:nvSpPr>
          <p:spPr>
            <a:xfrm>
              <a:off x="-106363" y="3308622"/>
              <a:ext cx="2133600" cy="627864"/>
            </a:xfrm>
            <a:prstGeom prst="rect">
              <a:avLst/>
            </a:prstGeom>
            <a:noFill/>
          </p:spPr>
          <p:txBody>
            <a:bodyPr wrap="square" lIns="182880" tIns="146304" rIns="182880" bIns="146304" rtlCol="0">
              <a:spAutoFit/>
            </a:bodyPr>
            <a:lstStyle/>
            <a:p>
              <a:pPr>
                <a:lnSpc>
                  <a:spcPct val="90000"/>
                </a:lnSpc>
                <a:spcAft>
                  <a:spcPts val="600"/>
                </a:spcAft>
              </a:pPr>
              <a:r>
                <a:rPr lang="en-US" sz="2400" b="1" dirty="0" smtClean="0">
                  <a:solidFill>
                    <a:schemeClr val="accent5"/>
                  </a:solidFill>
                </a:rPr>
                <a:t>SPF Record</a:t>
              </a:r>
            </a:p>
          </p:txBody>
        </p:sp>
        <p:cxnSp>
          <p:nvCxnSpPr>
            <p:cNvPr id="15" name="Straight Arrow Connector 14"/>
            <p:cNvCxnSpPr/>
            <p:nvPr/>
          </p:nvCxnSpPr>
          <p:spPr>
            <a:xfrm>
              <a:off x="884236" y="3874601"/>
              <a:ext cx="304801" cy="672129"/>
            </a:xfrm>
            <a:prstGeom prst="straightConnector1">
              <a:avLst/>
            </a:prstGeom>
            <a:ln w="76200">
              <a:solidFill>
                <a:schemeClr val="accent5"/>
              </a:solidFill>
              <a:headEnd type="none"/>
              <a:tailEnd type="triangle"/>
            </a:ln>
          </p:spPr>
          <p:style>
            <a:lnRef idx="1">
              <a:schemeClr val="accent1"/>
            </a:lnRef>
            <a:fillRef idx="0">
              <a:schemeClr val="accent1"/>
            </a:fillRef>
            <a:effectRef idx="0">
              <a:schemeClr val="accent1"/>
            </a:effectRef>
            <a:fontRef idx="minor">
              <a:schemeClr val="tx1"/>
            </a:fontRef>
          </p:style>
        </p:cxnSp>
      </p:grpSp>
      <p:pic>
        <p:nvPicPr>
          <p:cNvPr id="22" name="Picture 21"/>
          <p:cNvPicPr>
            <a:picLocks noChangeAspect="1"/>
          </p:cNvPicPr>
          <p:nvPr/>
        </p:nvPicPr>
        <p:blipFill>
          <a:blip r:embed="rId7"/>
          <a:stretch>
            <a:fillRect/>
          </a:stretch>
        </p:blipFill>
        <p:spPr>
          <a:xfrm>
            <a:off x="3248337" y="4579853"/>
            <a:ext cx="493400" cy="944386"/>
          </a:xfrm>
          <a:prstGeom prst="rect">
            <a:avLst/>
          </a:prstGeom>
        </p:spPr>
      </p:pic>
      <p:sp>
        <p:nvSpPr>
          <p:cNvPr id="23" name="TextBox 22"/>
          <p:cNvSpPr txBox="1"/>
          <p:nvPr/>
        </p:nvSpPr>
        <p:spPr>
          <a:xfrm>
            <a:off x="2022555" y="5230298"/>
            <a:ext cx="3009899" cy="738664"/>
          </a:xfrm>
          <a:prstGeom prst="rect">
            <a:avLst/>
          </a:prstGeom>
          <a:noFill/>
        </p:spPr>
        <p:txBody>
          <a:bodyPr wrap="square" lIns="182880" tIns="146304" rIns="182880" bIns="146304" rtlCol="0">
            <a:spAutoFit/>
          </a:bodyPr>
          <a:lstStyle/>
          <a:p>
            <a:pPr>
              <a:lnSpc>
                <a:spcPct val="90000"/>
              </a:lnSpc>
              <a:spcAft>
                <a:spcPts val="600"/>
              </a:spcAft>
            </a:pPr>
            <a:r>
              <a:rPr lang="en-US" sz="3200" b="1" dirty="0" smtClean="0">
                <a:gradFill>
                  <a:gsLst>
                    <a:gs pos="2917">
                      <a:schemeClr val="tx1"/>
                    </a:gs>
                    <a:gs pos="30000">
                      <a:schemeClr val="tx1"/>
                    </a:gs>
                  </a:gsLst>
                  <a:lin ang="5400000" scaled="0"/>
                </a:gradFill>
              </a:rPr>
              <a:t>Contoso.com</a:t>
            </a:r>
          </a:p>
        </p:txBody>
      </p:sp>
      <p:sp>
        <p:nvSpPr>
          <p:cNvPr id="25" name="Rectangle 24"/>
          <p:cNvSpPr/>
          <p:nvPr/>
        </p:nvSpPr>
        <p:spPr>
          <a:xfrm>
            <a:off x="1101067" y="6092176"/>
            <a:ext cx="3146478" cy="646331"/>
          </a:xfrm>
          <a:prstGeom prst="rect">
            <a:avLst/>
          </a:prstGeom>
        </p:spPr>
        <p:txBody>
          <a:bodyPr wrap="square">
            <a:spAutoFit/>
          </a:bodyPr>
          <a:lstStyle/>
          <a:p>
            <a:pPr>
              <a:lnSpc>
                <a:spcPct val="90000"/>
              </a:lnSpc>
              <a:spcAft>
                <a:spcPts val="600"/>
              </a:spcAft>
            </a:pPr>
            <a:r>
              <a:rPr lang="en-US" sz="2000" dirty="0" smtClean="0">
                <a:solidFill>
                  <a:schemeClr val="accent6"/>
                </a:solidFill>
              </a:rPr>
              <a:t>Contoso.com is registered as an accepted domain</a:t>
            </a:r>
          </a:p>
        </p:txBody>
      </p:sp>
      <p:grpSp>
        <p:nvGrpSpPr>
          <p:cNvPr id="40" name="Group 39"/>
          <p:cNvGrpSpPr/>
          <p:nvPr/>
        </p:nvGrpSpPr>
        <p:grpSpPr>
          <a:xfrm>
            <a:off x="5403365" y="3268662"/>
            <a:ext cx="6910872" cy="1000274"/>
            <a:chOff x="5403365" y="3268662"/>
            <a:chExt cx="6910872" cy="1000274"/>
          </a:xfrm>
        </p:grpSpPr>
        <p:sp>
          <p:nvSpPr>
            <p:cNvPr id="41" name="Oval 40"/>
            <p:cNvSpPr/>
            <p:nvPr/>
          </p:nvSpPr>
          <p:spPr bwMode="auto">
            <a:xfrm>
              <a:off x="5403365" y="3607902"/>
              <a:ext cx="381000" cy="372012"/>
            </a:xfrm>
            <a:prstGeom prst="ellipse">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42" name="Oval 41"/>
            <p:cNvSpPr/>
            <p:nvPr/>
          </p:nvSpPr>
          <p:spPr bwMode="auto">
            <a:xfrm>
              <a:off x="7437437" y="3292974"/>
              <a:ext cx="381000" cy="372012"/>
            </a:xfrm>
            <a:prstGeom prst="ellipse">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43" name="Rectangle 42"/>
            <p:cNvSpPr/>
            <p:nvPr/>
          </p:nvSpPr>
          <p:spPr>
            <a:xfrm>
              <a:off x="7860633" y="3268662"/>
              <a:ext cx="4453604" cy="1000274"/>
            </a:xfrm>
            <a:prstGeom prst="rect">
              <a:avLst/>
            </a:prstGeom>
          </p:spPr>
          <p:txBody>
            <a:bodyPr wrap="square">
              <a:spAutoFit/>
            </a:bodyPr>
            <a:lstStyle/>
            <a:p>
              <a:pPr>
                <a:lnSpc>
                  <a:spcPct val="90000"/>
                </a:lnSpc>
                <a:spcAft>
                  <a:spcPts val="600"/>
                </a:spcAft>
              </a:pPr>
              <a:r>
                <a:rPr lang="en-US" sz="2000" dirty="0" smtClean="0">
                  <a:solidFill>
                    <a:schemeClr val="tx2"/>
                  </a:solidFill>
                </a:rPr>
                <a:t>Send Connector</a:t>
              </a:r>
            </a:p>
            <a:p>
              <a:pPr>
                <a:lnSpc>
                  <a:spcPct val="90000"/>
                </a:lnSpc>
                <a:spcAft>
                  <a:spcPts val="600"/>
                </a:spcAft>
              </a:pPr>
              <a:r>
                <a:rPr lang="en-US" sz="1600" dirty="0" smtClean="0">
                  <a:solidFill>
                    <a:schemeClr val="tx2"/>
                  </a:solidFill>
                </a:rPr>
                <a:t>(</a:t>
              </a:r>
              <a:r>
                <a:rPr lang="en-US" sz="2000" dirty="0" smtClean="0">
                  <a:solidFill>
                    <a:schemeClr val="tx2"/>
                  </a:solidFill>
                </a:rPr>
                <a:t>All mail goes via </a:t>
              </a:r>
              <a:r>
                <a:rPr lang="en-US" sz="2000" dirty="0" err="1" smtClean="0">
                  <a:solidFill>
                    <a:schemeClr val="tx2"/>
                  </a:solidFill>
                </a:rPr>
                <a:t>smarthost</a:t>
              </a:r>
              <a:r>
                <a:rPr lang="en-US" sz="2000" dirty="0" smtClean="0">
                  <a:solidFill>
                    <a:schemeClr val="tx2"/>
                  </a:solidFill>
                </a:rPr>
                <a:t> contoso-com.mail.protection.outlook.com</a:t>
              </a:r>
              <a:r>
                <a:rPr lang="en-US" sz="1600" dirty="0" smtClean="0">
                  <a:solidFill>
                    <a:schemeClr val="tx2"/>
                  </a:solidFill>
                </a:rPr>
                <a:t>)</a:t>
              </a:r>
              <a:endParaRPr lang="en-US" sz="1600" dirty="0">
                <a:solidFill>
                  <a:schemeClr val="tx2"/>
                </a:solidFill>
              </a:endParaRPr>
            </a:p>
          </p:txBody>
        </p:sp>
      </p:grpSp>
      <p:sp>
        <p:nvSpPr>
          <p:cNvPr id="50" name="Rectangle 49"/>
          <p:cNvSpPr/>
          <p:nvPr/>
        </p:nvSpPr>
        <p:spPr>
          <a:xfrm>
            <a:off x="8389937" y="2129788"/>
            <a:ext cx="3771900" cy="834074"/>
          </a:xfrm>
          <a:prstGeom prst="rect">
            <a:avLst/>
          </a:prstGeom>
        </p:spPr>
        <p:txBody>
          <a:bodyPr wrap="square">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From: </a:t>
            </a:r>
            <a:r>
              <a:rPr lang="en-US" sz="2400" dirty="0" smtClean="0">
                <a:solidFill>
                  <a:schemeClr val="tx2"/>
                </a:solidFill>
              </a:rPr>
              <a:t>John@contoso.com</a:t>
            </a:r>
          </a:p>
          <a:p>
            <a:pPr>
              <a:lnSpc>
                <a:spcPct val="90000"/>
              </a:lnSpc>
              <a:spcAft>
                <a:spcPts val="600"/>
              </a:spcAft>
            </a:pPr>
            <a:r>
              <a:rPr lang="en-US" sz="2400" dirty="0" smtClean="0"/>
              <a:t>To:     Bob@yahoo.com</a:t>
            </a:r>
            <a:endParaRPr lang="en-US" sz="2400" dirty="0"/>
          </a:p>
        </p:txBody>
      </p:sp>
      <p:pic>
        <p:nvPicPr>
          <p:cNvPr id="26" name="Picture 25"/>
          <p:cNvPicPr>
            <a:picLocks noChangeAspect="1"/>
          </p:cNvPicPr>
          <p:nvPr/>
        </p:nvPicPr>
        <p:blipFill>
          <a:blip r:embed="rId8"/>
          <a:stretch>
            <a:fillRect/>
          </a:stretch>
        </p:blipFill>
        <p:spPr>
          <a:xfrm>
            <a:off x="5937590" y="4189556"/>
            <a:ext cx="710271" cy="532634"/>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28" name="Oval 27"/>
          <p:cNvSpPr/>
          <p:nvPr/>
        </p:nvSpPr>
        <p:spPr bwMode="auto">
          <a:xfrm rot="20751477">
            <a:off x="2831210" y="3709567"/>
            <a:ext cx="4572000" cy="2508420"/>
          </a:xfrm>
          <a:prstGeom prst="ellipse">
            <a:avLst/>
          </a:prstGeom>
          <a:solidFill>
            <a:schemeClr val="tx2">
              <a:alpha val="25098"/>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9" name="Rectangle 28"/>
          <p:cNvSpPr/>
          <p:nvPr/>
        </p:nvSpPr>
        <p:spPr>
          <a:xfrm>
            <a:off x="-204198" y="2735262"/>
            <a:ext cx="5354074" cy="553998"/>
          </a:xfrm>
          <a:prstGeom prst="rect">
            <a:avLst/>
          </a:prstGeom>
        </p:spPr>
        <p:txBody>
          <a:bodyPr wrap="square">
            <a:spAutoFit/>
          </a:bodyPr>
          <a:lstStyle/>
          <a:p>
            <a:endParaRPr lang="en-US" sz="1400" dirty="0"/>
          </a:p>
          <a:p>
            <a:r>
              <a:rPr lang="en-US" sz="1600" dirty="0"/>
              <a:t>        "v=spf1 </a:t>
            </a:r>
            <a:r>
              <a:rPr lang="en-US" sz="1600" dirty="0" err="1"/>
              <a:t>include:spf.protection.outlook.com</a:t>
            </a:r>
            <a:r>
              <a:rPr lang="en-US" sz="1600" dirty="0"/>
              <a:t> </a:t>
            </a:r>
            <a:r>
              <a:rPr lang="en-US" sz="1600" dirty="0" smtClean="0"/>
              <a:t>–all”</a:t>
            </a:r>
          </a:p>
        </p:txBody>
      </p:sp>
      <p:grpSp>
        <p:nvGrpSpPr>
          <p:cNvPr id="44" name="Group 43"/>
          <p:cNvGrpSpPr/>
          <p:nvPr/>
        </p:nvGrpSpPr>
        <p:grpSpPr>
          <a:xfrm>
            <a:off x="3796821" y="3893586"/>
            <a:ext cx="8599807" cy="2525523"/>
            <a:chOff x="3796821" y="3893586"/>
            <a:chExt cx="8599807" cy="2525523"/>
          </a:xfrm>
        </p:grpSpPr>
        <p:cxnSp>
          <p:nvCxnSpPr>
            <p:cNvPr id="45" name="Straight Connector 44"/>
            <p:cNvCxnSpPr/>
            <p:nvPr/>
          </p:nvCxnSpPr>
          <p:spPr>
            <a:xfrm flipH="1">
              <a:off x="4177821" y="3893586"/>
              <a:ext cx="1225544" cy="618588"/>
            </a:xfrm>
            <a:prstGeom prst="line">
              <a:avLst/>
            </a:prstGeom>
            <a:ln w="38100">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3796821" y="4335462"/>
              <a:ext cx="8599807" cy="2083647"/>
              <a:chOff x="3796821" y="4335462"/>
              <a:chExt cx="8599807" cy="2083647"/>
            </a:xfrm>
          </p:grpSpPr>
          <p:sp>
            <p:nvSpPr>
              <p:cNvPr id="47" name="Oval 46"/>
              <p:cNvSpPr/>
              <p:nvPr/>
            </p:nvSpPr>
            <p:spPr bwMode="auto">
              <a:xfrm>
                <a:off x="3796821" y="4357009"/>
                <a:ext cx="381000" cy="372012"/>
              </a:xfrm>
              <a:prstGeom prst="ellipse">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48" name="Oval 47"/>
              <p:cNvSpPr/>
              <p:nvPr/>
            </p:nvSpPr>
            <p:spPr bwMode="auto">
              <a:xfrm>
                <a:off x="7437437" y="4368762"/>
                <a:ext cx="381000" cy="372012"/>
              </a:xfrm>
              <a:prstGeom prst="ellipse">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49" name="Rectangle 48"/>
              <p:cNvSpPr/>
              <p:nvPr/>
            </p:nvSpPr>
            <p:spPr>
              <a:xfrm>
                <a:off x="7860634" y="4335462"/>
                <a:ext cx="4535994" cy="2083647"/>
              </a:xfrm>
              <a:prstGeom prst="rect">
                <a:avLst/>
              </a:prstGeom>
            </p:spPr>
            <p:txBody>
              <a:bodyPr wrap="square">
                <a:spAutoFit/>
              </a:bodyPr>
              <a:lstStyle/>
              <a:p>
                <a:pPr>
                  <a:lnSpc>
                    <a:spcPct val="90000"/>
                  </a:lnSpc>
                  <a:spcAft>
                    <a:spcPts val="600"/>
                  </a:spcAft>
                </a:pPr>
                <a:r>
                  <a:rPr lang="en-US" sz="2000" dirty="0" smtClean="0">
                    <a:solidFill>
                      <a:schemeClr val="accent6"/>
                    </a:solidFill>
                  </a:rPr>
                  <a:t>Connector (Direction of mail flow)</a:t>
                </a:r>
              </a:p>
              <a:p>
                <a:pPr>
                  <a:lnSpc>
                    <a:spcPct val="90000"/>
                  </a:lnSpc>
                  <a:spcAft>
                    <a:spcPts val="600"/>
                  </a:spcAft>
                </a:pPr>
                <a:r>
                  <a:rPr lang="en-US" sz="2000" dirty="0" smtClean="0">
                    <a:solidFill>
                      <a:schemeClr val="accent6"/>
                    </a:solidFill>
                  </a:rPr>
                  <a:t>From: Your organization servers</a:t>
                </a:r>
              </a:p>
              <a:p>
                <a:pPr>
                  <a:lnSpc>
                    <a:spcPct val="90000"/>
                  </a:lnSpc>
                  <a:spcAft>
                    <a:spcPts val="600"/>
                  </a:spcAft>
                </a:pPr>
                <a:r>
                  <a:rPr lang="en-US" sz="2000" dirty="0" smtClean="0">
                    <a:solidFill>
                      <a:schemeClr val="accent6"/>
                    </a:solidFill>
                  </a:rPr>
                  <a:t>To:      O365</a:t>
                </a:r>
              </a:p>
              <a:p>
                <a:pPr>
                  <a:lnSpc>
                    <a:spcPct val="90000"/>
                  </a:lnSpc>
                  <a:spcAft>
                    <a:spcPts val="600"/>
                  </a:spcAft>
                </a:pPr>
                <a:r>
                  <a:rPr lang="en-US" sz="2000" dirty="0" smtClean="0">
                    <a:solidFill>
                      <a:schemeClr val="accent6"/>
                    </a:solidFill>
                  </a:rPr>
                  <a:t>(PSH: </a:t>
                </a:r>
                <a:r>
                  <a:rPr lang="en-US" sz="2000" i="1" dirty="0" smtClean="0">
                    <a:solidFill>
                      <a:schemeClr val="accent6"/>
                    </a:solidFill>
                  </a:rPr>
                  <a:t>Inbound On-premise Connector</a:t>
                </a:r>
                <a:r>
                  <a:rPr lang="en-US" sz="2000" dirty="0" smtClean="0">
                    <a:solidFill>
                      <a:schemeClr val="accent6"/>
                    </a:solidFill>
                  </a:rPr>
                  <a:t>)</a:t>
                </a:r>
              </a:p>
              <a:p>
                <a:pPr>
                  <a:lnSpc>
                    <a:spcPct val="90000"/>
                  </a:lnSpc>
                  <a:spcAft>
                    <a:spcPts val="600"/>
                  </a:spcAft>
                </a:pPr>
                <a:r>
                  <a:rPr lang="en-US" sz="2000" dirty="0">
                    <a:solidFill>
                      <a:schemeClr val="accent6"/>
                    </a:solidFill>
                  </a:rPr>
                  <a:t>Prove Identity using certificate or IP</a:t>
                </a:r>
              </a:p>
              <a:p>
                <a:pPr>
                  <a:lnSpc>
                    <a:spcPct val="90000"/>
                  </a:lnSpc>
                  <a:spcAft>
                    <a:spcPts val="600"/>
                  </a:spcAft>
                </a:pPr>
                <a:r>
                  <a:rPr lang="en-US" sz="1600" i="1" dirty="0">
                    <a:solidFill>
                      <a:schemeClr val="accent6"/>
                    </a:solidFill>
                  </a:rPr>
                  <a:t>[Sender domain must match Accepted domain]</a:t>
                </a:r>
              </a:p>
            </p:txBody>
          </p:sp>
        </p:grpSp>
      </p:grpSp>
    </p:spTree>
    <p:extLst>
      <p:ext uri="{BB962C8B-B14F-4D97-AF65-F5344CB8AC3E}">
        <p14:creationId xmlns:p14="http://schemas.microsoft.com/office/powerpoint/2010/main" val="38503219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1000" fill="hold"/>
                                        <p:tgtEl>
                                          <p:spTgt spid="7"/>
                                        </p:tgtEl>
                                      </p:cBhvr>
                                      <p:by x="150000" y="150000"/>
                                    </p:animScale>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5.10595E-7 4.2079E-6 L -0.04966 -0.09351 " pathEditMode="relative" rAng="0" ptsTypes="AA">
                                      <p:cBhvr>
                                        <p:cTn id="16" dur="2000" fill="hold"/>
                                        <p:tgtEl>
                                          <p:spTgt spid="26"/>
                                        </p:tgtEl>
                                        <p:attrNameLst>
                                          <p:attrName>ppt_x</p:attrName>
                                          <p:attrName>ppt_y</p:attrName>
                                        </p:attrNameLst>
                                      </p:cBhvr>
                                      <p:rCtr x="-2489" y="-4675"/>
                                    </p:animMotion>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0.04966 -0.09351 L -0.18369 0.01202 " pathEditMode="relative" rAng="0" ptsTypes="AA">
                                      <p:cBhvr>
                                        <p:cTn id="20" dur="2000" fill="hold"/>
                                        <p:tgtEl>
                                          <p:spTgt spid="26"/>
                                        </p:tgtEl>
                                        <p:attrNameLst>
                                          <p:attrName>ppt_x</p:attrName>
                                          <p:attrName>ppt_y</p:attrName>
                                        </p:attrNameLst>
                                      </p:cBhvr>
                                      <p:rCtr x="-6702" y="5266"/>
                                    </p:animMotion>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0.18369 0.01202 L -0.2844 -0.33251 " pathEditMode="relative" rAng="0" ptsTypes="AA">
                                      <p:cBhvr>
                                        <p:cTn id="24" dur="2000" fill="hold"/>
                                        <p:tgtEl>
                                          <p:spTgt spid="26"/>
                                        </p:tgtEl>
                                        <p:attrNameLst>
                                          <p:attrName>ppt_x</p:attrName>
                                          <p:attrName>ppt_y</p:attrName>
                                        </p:attrNameLst>
                                      </p:cBhvr>
                                      <p:rCtr x="-5042" y="-17227"/>
                                    </p:animMotion>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mph" presetSubtype="0" fill="hold" nodeType="clickEffect">
                                  <p:stCondLst>
                                    <p:cond delay="0"/>
                                  </p:stCondLst>
                                  <p:childTnLst>
                                    <p:animScale>
                                      <p:cBhvr>
                                        <p:cTn id="33" dur="2000" fill="hold"/>
                                        <p:tgtEl>
                                          <p:spTgt spid="2"/>
                                        </p:tgtEl>
                                      </p:cBhvr>
                                      <p:by x="150000" y="150000"/>
                                    </p:animScale>
                                  </p:childTnLst>
                                </p:cTn>
                              </p:par>
                              <p:par>
                                <p:cTn id="34" presetID="1"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29"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Hybrid – In Summary</a:t>
            </a:r>
            <a:endParaRPr lang="en-US" dirty="0"/>
          </a:p>
        </p:txBody>
      </p:sp>
      <p:sp>
        <p:nvSpPr>
          <p:cNvPr id="4" name="Cloud 3"/>
          <p:cNvSpPr/>
          <p:nvPr/>
        </p:nvSpPr>
        <p:spPr bwMode="auto">
          <a:xfrm>
            <a:off x="617537" y="4478874"/>
            <a:ext cx="3695700" cy="1609188"/>
          </a:xfrm>
          <a:prstGeom prst="cloud">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437" y="4640262"/>
            <a:ext cx="2209800" cy="744024"/>
          </a:xfrm>
          <a:prstGeom prst="rect">
            <a:avLst/>
          </a:prstGeom>
        </p:spPr>
      </p:pic>
      <p:pic>
        <p:nvPicPr>
          <p:cNvPr id="6" name="Picture 5"/>
          <p:cNvPicPr>
            <a:picLocks noChangeAspect="1"/>
          </p:cNvPicPr>
          <p:nvPr/>
        </p:nvPicPr>
        <p:blipFill>
          <a:blip r:embed="rId4"/>
          <a:stretch>
            <a:fillRect/>
          </a:stretch>
        </p:blipFill>
        <p:spPr>
          <a:xfrm>
            <a:off x="1646237" y="1592262"/>
            <a:ext cx="1066800" cy="1106116"/>
          </a:xfrm>
          <a:prstGeom prst="rect">
            <a:avLst/>
          </a:prstGeom>
        </p:spPr>
      </p:pic>
      <p:pic>
        <p:nvPicPr>
          <p:cNvPr id="11" name="Picture 33" descr="C:\Users\sakuu\Documents\Ballmer WPC\AI\Home.pn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black">
          <a:xfrm>
            <a:off x="5337476" y="2893842"/>
            <a:ext cx="1761521" cy="1524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578227" y="4478874"/>
            <a:ext cx="3009899" cy="738664"/>
          </a:xfrm>
          <a:prstGeom prst="rect">
            <a:avLst/>
          </a:prstGeom>
          <a:noFill/>
        </p:spPr>
        <p:txBody>
          <a:bodyPr wrap="square" lIns="182880" tIns="146304" rIns="182880" bIns="146304" rtlCol="0">
            <a:spAutoFit/>
          </a:bodyPr>
          <a:lstStyle/>
          <a:p>
            <a:pPr>
              <a:lnSpc>
                <a:spcPct val="90000"/>
              </a:lnSpc>
              <a:spcAft>
                <a:spcPts val="600"/>
              </a:spcAft>
            </a:pPr>
            <a:r>
              <a:rPr lang="en-US" sz="3200" b="1" dirty="0" smtClean="0">
                <a:gradFill>
                  <a:gsLst>
                    <a:gs pos="2917">
                      <a:schemeClr val="tx1"/>
                    </a:gs>
                    <a:gs pos="30000">
                      <a:schemeClr val="tx1"/>
                    </a:gs>
                  </a:gsLst>
                  <a:lin ang="5400000" scaled="0"/>
                </a:gradFill>
              </a:rPr>
              <a:t>Contoso.com</a:t>
            </a:r>
          </a:p>
        </p:txBody>
      </p:sp>
      <p:pic>
        <p:nvPicPr>
          <p:cNvPr id="7" name="Picture 6"/>
          <p:cNvPicPr>
            <a:picLocks noChangeAspect="1"/>
          </p:cNvPicPr>
          <p:nvPr/>
        </p:nvPicPr>
        <p:blipFill>
          <a:blip r:embed="rId7"/>
          <a:stretch>
            <a:fillRect/>
          </a:stretch>
        </p:blipFill>
        <p:spPr>
          <a:xfrm>
            <a:off x="6523037" y="3848276"/>
            <a:ext cx="493400" cy="944386"/>
          </a:xfrm>
          <a:prstGeom prst="rect">
            <a:avLst/>
          </a:prstGeom>
        </p:spPr>
      </p:pic>
      <p:grpSp>
        <p:nvGrpSpPr>
          <p:cNvPr id="2" name="Group 1"/>
          <p:cNvGrpSpPr/>
          <p:nvPr/>
        </p:nvGrpSpPr>
        <p:grpSpPr>
          <a:xfrm>
            <a:off x="808037" y="3268662"/>
            <a:ext cx="2133600" cy="1237464"/>
            <a:chOff x="-106363" y="3309266"/>
            <a:chExt cx="2133600" cy="1237464"/>
          </a:xfrm>
        </p:grpSpPr>
        <p:sp>
          <p:nvSpPr>
            <p:cNvPr id="14" name="TextBox 13"/>
            <p:cNvSpPr txBox="1"/>
            <p:nvPr/>
          </p:nvSpPr>
          <p:spPr>
            <a:xfrm>
              <a:off x="-106363" y="3309266"/>
              <a:ext cx="2133600" cy="627864"/>
            </a:xfrm>
            <a:prstGeom prst="rect">
              <a:avLst/>
            </a:prstGeom>
            <a:noFill/>
          </p:spPr>
          <p:txBody>
            <a:bodyPr wrap="square" lIns="182880" tIns="146304" rIns="182880" bIns="146304" rtlCol="0">
              <a:spAutoFit/>
            </a:bodyPr>
            <a:lstStyle/>
            <a:p>
              <a:pPr>
                <a:lnSpc>
                  <a:spcPct val="90000"/>
                </a:lnSpc>
                <a:spcAft>
                  <a:spcPts val="600"/>
                </a:spcAft>
              </a:pPr>
              <a:r>
                <a:rPr lang="en-US" sz="2400" b="1" dirty="0" smtClean="0">
                  <a:solidFill>
                    <a:schemeClr val="accent5"/>
                  </a:solidFill>
                </a:rPr>
                <a:t>SPF Record</a:t>
              </a:r>
            </a:p>
          </p:txBody>
        </p:sp>
        <p:cxnSp>
          <p:nvCxnSpPr>
            <p:cNvPr id="15" name="Straight Arrow Connector 14"/>
            <p:cNvCxnSpPr/>
            <p:nvPr/>
          </p:nvCxnSpPr>
          <p:spPr>
            <a:xfrm>
              <a:off x="884236" y="3874601"/>
              <a:ext cx="304801" cy="672129"/>
            </a:xfrm>
            <a:prstGeom prst="straightConnector1">
              <a:avLst/>
            </a:prstGeom>
            <a:ln w="76200">
              <a:solidFill>
                <a:schemeClr val="accent5"/>
              </a:solidFill>
              <a:headEnd type="none"/>
              <a:tailEnd type="triangle"/>
            </a:ln>
          </p:spPr>
          <p:style>
            <a:lnRef idx="1">
              <a:schemeClr val="accent1"/>
            </a:lnRef>
            <a:fillRef idx="0">
              <a:schemeClr val="accent1"/>
            </a:fillRef>
            <a:effectRef idx="0">
              <a:schemeClr val="accent1"/>
            </a:effectRef>
            <a:fontRef idx="minor">
              <a:schemeClr val="tx1"/>
            </a:fontRef>
          </p:style>
        </p:cxnSp>
      </p:grpSp>
      <p:pic>
        <p:nvPicPr>
          <p:cNvPr id="22" name="Picture 21"/>
          <p:cNvPicPr>
            <a:picLocks noChangeAspect="1"/>
          </p:cNvPicPr>
          <p:nvPr/>
        </p:nvPicPr>
        <p:blipFill>
          <a:blip r:embed="rId7"/>
          <a:stretch>
            <a:fillRect/>
          </a:stretch>
        </p:blipFill>
        <p:spPr>
          <a:xfrm>
            <a:off x="3248337" y="4579853"/>
            <a:ext cx="493400" cy="944386"/>
          </a:xfrm>
          <a:prstGeom prst="rect">
            <a:avLst/>
          </a:prstGeom>
        </p:spPr>
      </p:pic>
      <p:sp>
        <p:nvSpPr>
          <p:cNvPr id="23" name="TextBox 22"/>
          <p:cNvSpPr txBox="1"/>
          <p:nvPr/>
        </p:nvSpPr>
        <p:spPr>
          <a:xfrm>
            <a:off x="2022555" y="5230298"/>
            <a:ext cx="3009899" cy="738664"/>
          </a:xfrm>
          <a:prstGeom prst="rect">
            <a:avLst/>
          </a:prstGeom>
          <a:noFill/>
        </p:spPr>
        <p:txBody>
          <a:bodyPr wrap="square" lIns="182880" tIns="146304" rIns="182880" bIns="146304" rtlCol="0">
            <a:spAutoFit/>
          </a:bodyPr>
          <a:lstStyle/>
          <a:p>
            <a:pPr>
              <a:lnSpc>
                <a:spcPct val="90000"/>
              </a:lnSpc>
              <a:spcAft>
                <a:spcPts val="600"/>
              </a:spcAft>
            </a:pPr>
            <a:r>
              <a:rPr lang="en-US" sz="3200" b="1" dirty="0" smtClean="0">
                <a:gradFill>
                  <a:gsLst>
                    <a:gs pos="2917">
                      <a:schemeClr val="tx1"/>
                    </a:gs>
                    <a:gs pos="30000">
                      <a:schemeClr val="tx1"/>
                    </a:gs>
                  </a:gsLst>
                  <a:lin ang="5400000" scaled="0"/>
                </a:gradFill>
              </a:rPr>
              <a:t>Contoso.com</a:t>
            </a:r>
          </a:p>
        </p:txBody>
      </p:sp>
      <p:sp>
        <p:nvSpPr>
          <p:cNvPr id="25" name="Rectangle 24"/>
          <p:cNvSpPr/>
          <p:nvPr/>
        </p:nvSpPr>
        <p:spPr>
          <a:xfrm>
            <a:off x="536158" y="6074055"/>
            <a:ext cx="3137810" cy="646331"/>
          </a:xfrm>
          <a:prstGeom prst="rect">
            <a:avLst/>
          </a:prstGeom>
        </p:spPr>
        <p:txBody>
          <a:bodyPr wrap="square">
            <a:spAutoFit/>
          </a:bodyPr>
          <a:lstStyle/>
          <a:p>
            <a:pPr>
              <a:lnSpc>
                <a:spcPct val="90000"/>
              </a:lnSpc>
              <a:spcAft>
                <a:spcPts val="600"/>
              </a:spcAft>
            </a:pPr>
            <a:r>
              <a:rPr lang="en-US" sz="2000" dirty="0" smtClean="0">
                <a:solidFill>
                  <a:schemeClr val="accent6"/>
                </a:solidFill>
              </a:rPr>
              <a:t>Contoso.com is registered as an accepted domain</a:t>
            </a:r>
          </a:p>
        </p:txBody>
      </p:sp>
      <p:sp>
        <p:nvSpPr>
          <p:cNvPr id="41" name="Oval 40"/>
          <p:cNvSpPr/>
          <p:nvPr/>
        </p:nvSpPr>
        <p:spPr bwMode="auto">
          <a:xfrm>
            <a:off x="5403365" y="3607902"/>
            <a:ext cx="381000" cy="372012"/>
          </a:xfrm>
          <a:prstGeom prst="ellipse">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42" name="Oval 41"/>
          <p:cNvSpPr/>
          <p:nvPr/>
        </p:nvSpPr>
        <p:spPr bwMode="auto">
          <a:xfrm>
            <a:off x="5417870" y="4059655"/>
            <a:ext cx="381000" cy="372012"/>
          </a:xfrm>
          <a:prstGeom prst="ellipse">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36" name="Oval 35"/>
          <p:cNvSpPr/>
          <p:nvPr/>
        </p:nvSpPr>
        <p:spPr bwMode="auto">
          <a:xfrm rot="20751477">
            <a:off x="2831210" y="3709567"/>
            <a:ext cx="4572000" cy="2508420"/>
          </a:xfrm>
          <a:prstGeom prst="ellipse">
            <a:avLst/>
          </a:prstGeom>
          <a:solidFill>
            <a:schemeClr val="tx2">
              <a:alpha val="25098"/>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grpSp>
        <p:nvGrpSpPr>
          <p:cNvPr id="44" name="Group 43"/>
          <p:cNvGrpSpPr/>
          <p:nvPr/>
        </p:nvGrpSpPr>
        <p:grpSpPr>
          <a:xfrm>
            <a:off x="3796821" y="3893586"/>
            <a:ext cx="1606544" cy="835435"/>
            <a:chOff x="3796821" y="3893586"/>
            <a:chExt cx="1606544" cy="835435"/>
          </a:xfrm>
        </p:grpSpPr>
        <p:cxnSp>
          <p:nvCxnSpPr>
            <p:cNvPr id="45" name="Straight Connector 44"/>
            <p:cNvCxnSpPr/>
            <p:nvPr/>
          </p:nvCxnSpPr>
          <p:spPr>
            <a:xfrm flipH="1">
              <a:off x="4177821" y="3893586"/>
              <a:ext cx="1225544" cy="618588"/>
            </a:xfrm>
            <a:prstGeom prst="line">
              <a:avLst/>
            </a:prstGeom>
            <a:ln w="38100">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7" name="Oval 46"/>
            <p:cNvSpPr/>
            <p:nvPr/>
          </p:nvSpPr>
          <p:spPr bwMode="auto">
            <a:xfrm>
              <a:off x="3796821" y="4357009"/>
              <a:ext cx="381000" cy="372012"/>
            </a:xfrm>
            <a:prstGeom prst="ellipse">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grpSp>
      <p:cxnSp>
        <p:nvCxnSpPr>
          <p:cNvPr id="31" name="Straight Connector 30"/>
          <p:cNvCxnSpPr/>
          <p:nvPr/>
        </p:nvCxnSpPr>
        <p:spPr>
          <a:xfrm flipH="1">
            <a:off x="4247830" y="4345339"/>
            <a:ext cx="1225544" cy="618588"/>
          </a:xfrm>
          <a:prstGeom prst="line">
            <a:avLst/>
          </a:prstGeom>
          <a:ln w="38100">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Oval 32"/>
          <p:cNvSpPr/>
          <p:nvPr/>
        </p:nvSpPr>
        <p:spPr bwMode="auto">
          <a:xfrm>
            <a:off x="4008437" y="4801650"/>
            <a:ext cx="381000" cy="372012"/>
          </a:xfrm>
          <a:prstGeom prst="ellipse">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37" name="TextBox 36"/>
          <p:cNvSpPr txBox="1"/>
          <p:nvPr/>
        </p:nvSpPr>
        <p:spPr>
          <a:xfrm>
            <a:off x="-68263" y="3682984"/>
            <a:ext cx="2133600" cy="627864"/>
          </a:xfrm>
          <a:prstGeom prst="rect">
            <a:avLst/>
          </a:prstGeom>
          <a:noFill/>
        </p:spPr>
        <p:txBody>
          <a:bodyPr wrap="square" lIns="182880" tIns="146304" rIns="182880" bIns="146304" rtlCol="0">
            <a:spAutoFit/>
          </a:bodyPr>
          <a:lstStyle/>
          <a:p>
            <a:pPr>
              <a:lnSpc>
                <a:spcPct val="90000"/>
              </a:lnSpc>
              <a:spcAft>
                <a:spcPts val="600"/>
              </a:spcAft>
            </a:pPr>
            <a:r>
              <a:rPr lang="en-US" sz="2400" b="1" dirty="0" smtClean="0">
                <a:solidFill>
                  <a:schemeClr val="accent5"/>
                </a:solidFill>
              </a:rPr>
              <a:t>MX Record</a:t>
            </a:r>
          </a:p>
        </p:txBody>
      </p:sp>
      <p:cxnSp>
        <p:nvCxnSpPr>
          <p:cNvPr id="38" name="Straight Arrow Connector 37"/>
          <p:cNvCxnSpPr/>
          <p:nvPr/>
        </p:nvCxnSpPr>
        <p:spPr>
          <a:xfrm>
            <a:off x="885183" y="4139543"/>
            <a:ext cx="304801" cy="672129"/>
          </a:xfrm>
          <a:prstGeom prst="straightConnector1">
            <a:avLst/>
          </a:prstGeom>
          <a:ln w="76200">
            <a:solidFill>
              <a:schemeClr val="accent5"/>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7268536" y="1822070"/>
            <a:ext cx="5147766" cy="4896725"/>
          </a:xfrm>
          <a:prstGeom prst="rect">
            <a:avLst/>
          </a:prstGeom>
        </p:spPr>
        <p:txBody>
          <a:bodyPr wrap="square">
            <a:spAutoFit/>
          </a:bodyPr>
          <a:lstStyle/>
          <a:p>
            <a:pPr lvl="0">
              <a:lnSpc>
                <a:spcPct val="90000"/>
              </a:lnSpc>
              <a:spcAft>
                <a:spcPts val="600"/>
              </a:spcAft>
            </a:pPr>
            <a:r>
              <a:rPr lang="en-US" sz="2400" dirty="0" smtClean="0">
                <a:gradFill>
                  <a:gsLst>
                    <a:gs pos="2917">
                      <a:srgbClr val="FFFFFF"/>
                    </a:gs>
                    <a:gs pos="30000">
                      <a:srgbClr val="FFFFFF"/>
                    </a:gs>
                  </a:gsLst>
                  <a:lin ang="5400000" scaled="0"/>
                </a:gradFill>
              </a:rPr>
              <a:t>You create 2 connectors because –</a:t>
            </a:r>
          </a:p>
          <a:p>
            <a:pPr marL="342900" lvl="0" indent="-342900">
              <a:lnSpc>
                <a:spcPct val="90000"/>
              </a:lnSpc>
              <a:spcAft>
                <a:spcPts val="600"/>
              </a:spcAft>
              <a:buFont typeface="Wingdings" panose="05000000000000000000" pitchFamily="2" charset="2"/>
              <a:buChar char="q"/>
            </a:pPr>
            <a:r>
              <a:rPr lang="en-US" sz="2000" dirty="0" smtClean="0">
                <a:gradFill>
                  <a:gsLst>
                    <a:gs pos="2917">
                      <a:srgbClr val="FFFFFF"/>
                    </a:gs>
                    <a:gs pos="30000">
                      <a:srgbClr val="FFFFFF"/>
                    </a:gs>
                  </a:gsLst>
                  <a:lin ang="5400000" scaled="0"/>
                </a:gradFill>
              </a:rPr>
              <a:t>You want one happy </a:t>
            </a:r>
            <a:r>
              <a:rPr lang="en-US" sz="2000" strike="sngStrike" dirty="0" smtClean="0">
                <a:gradFill>
                  <a:gsLst>
                    <a:gs pos="2917">
                      <a:srgbClr val="FFFFFF"/>
                    </a:gs>
                    <a:gs pos="30000">
                      <a:srgbClr val="FFFFFF"/>
                    </a:gs>
                  </a:gsLst>
                  <a:lin ang="5400000" scaled="0"/>
                </a:gradFill>
              </a:rPr>
              <a:t>family </a:t>
            </a:r>
            <a:r>
              <a:rPr lang="en-US" sz="2000" dirty="0" smtClean="0">
                <a:gradFill>
                  <a:gsLst>
                    <a:gs pos="2917">
                      <a:srgbClr val="FFFFFF"/>
                    </a:gs>
                    <a:gs pos="30000">
                      <a:srgbClr val="FFFFFF"/>
                    </a:gs>
                  </a:gsLst>
                  <a:lin ang="5400000" scaled="0"/>
                </a:gradFill>
              </a:rPr>
              <a:t>organization</a:t>
            </a:r>
          </a:p>
          <a:p>
            <a:pPr marL="342900" lvl="0" indent="-342900">
              <a:lnSpc>
                <a:spcPct val="90000"/>
              </a:lnSpc>
              <a:spcAft>
                <a:spcPts val="600"/>
              </a:spcAft>
              <a:buFont typeface="Wingdings" panose="05000000000000000000" pitchFamily="2" charset="2"/>
              <a:buChar char="q"/>
            </a:pPr>
            <a:r>
              <a:rPr lang="en-US" sz="2000" dirty="0" smtClean="0">
                <a:gradFill>
                  <a:gsLst>
                    <a:gs pos="2917">
                      <a:srgbClr val="FFFFFF"/>
                    </a:gs>
                    <a:gs pos="30000">
                      <a:srgbClr val="FFFFFF"/>
                    </a:gs>
                  </a:gsLst>
                  <a:lin ang="5400000" scaled="0"/>
                </a:gradFill>
              </a:rPr>
              <a:t>Cloud + On-premises appear as one organization (Exchange headers are retained between the two)</a:t>
            </a:r>
          </a:p>
          <a:p>
            <a:pPr lvl="0">
              <a:lnSpc>
                <a:spcPct val="90000"/>
              </a:lnSpc>
              <a:spcAft>
                <a:spcPts val="600"/>
              </a:spcAft>
            </a:pPr>
            <a:r>
              <a:rPr lang="en-US" sz="2400" dirty="0" smtClean="0">
                <a:gradFill>
                  <a:gsLst>
                    <a:gs pos="2917">
                      <a:srgbClr val="FFFFFF"/>
                    </a:gs>
                    <a:gs pos="30000">
                      <a:srgbClr val="FFFFFF"/>
                    </a:gs>
                  </a:gsLst>
                  <a:lin ang="5400000" scaled="0"/>
                </a:gradFill>
              </a:rPr>
              <a:t>Keep in mind –</a:t>
            </a:r>
          </a:p>
          <a:p>
            <a:pPr marL="342900" lvl="0" indent="-342900">
              <a:lnSpc>
                <a:spcPct val="90000"/>
              </a:lnSpc>
              <a:spcAft>
                <a:spcPts val="600"/>
              </a:spcAft>
              <a:buFont typeface="Wingdings" panose="05000000000000000000" pitchFamily="2" charset="2"/>
              <a:buChar char="q"/>
            </a:pPr>
            <a:r>
              <a:rPr lang="en-US" sz="2000" dirty="0" smtClean="0">
                <a:gradFill>
                  <a:gsLst>
                    <a:gs pos="2917">
                      <a:srgbClr val="FFFFFF"/>
                    </a:gs>
                    <a:gs pos="30000">
                      <a:srgbClr val="FFFFFF"/>
                    </a:gs>
                  </a:gsLst>
                  <a:lin ang="5400000" scaled="0"/>
                </a:gradFill>
              </a:rPr>
              <a:t>You MUST have dedicated IPs (those IPs MUST belong to your organization)</a:t>
            </a:r>
          </a:p>
          <a:p>
            <a:pPr marL="342900" lvl="0" indent="-342900">
              <a:lnSpc>
                <a:spcPct val="90000"/>
              </a:lnSpc>
              <a:spcAft>
                <a:spcPts val="600"/>
              </a:spcAft>
              <a:buFont typeface="Wingdings" panose="05000000000000000000" pitchFamily="2" charset="2"/>
              <a:buChar char="q"/>
            </a:pPr>
            <a:r>
              <a:rPr lang="en-US" sz="2000" dirty="0" smtClean="0">
                <a:gradFill>
                  <a:gsLst>
                    <a:gs pos="2917">
                      <a:srgbClr val="FFFFFF"/>
                    </a:gs>
                    <a:gs pos="30000">
                      <a:srgbClr val="FFFFFF"/>
                    </a:gs>
                  </a:gsLst>
                  <a:lin ang="5400000" scaled="0"/>
                </a:gradFill>
              </a:rPr>
              <a:t>More secure way of proving mail comes from on-premises is TLS using certificate (issued by well-known CA) vs. IPs</a:t>
            </a:r>
          </a:p>
          <a:p>
            <a:pPr marL="342900" lvl="0" indent="-342900">
              <a:lnSpc>
                <a:spcPct val="90000"/>
              </a:lnSpc>
              <a:spcAft>
                <a:spcPts val="600"/>
              </a:spcAft>
              <a:buFont typeface="Wingdings" panose="05000000000000000000" pitchFamily="2" charset="2"/>
              <a:buChar char="q"/>
            </a:pPr>
            <a:r>
              <a:rPr lang="en-US" sz="2000" dirty="0" smtClean="0">
                <a:gradFill>
                  <a:gsLst>
                    <a:gs pos="2917">
                      <a:srgbClr val="FFFFFF"/>
                    </a:gs>
                    <a:gs pos="30000">
                      <a:srgbClr val="FFFFFF"/>
                    </a:gs>
                  </a:gsLst>
                  <a:lin ang="5400000" scaled="0"/>
                </a:gradFill>
              </a:rPr>
              <a:t>Sender domain MUST match accepted domain</a:t>
            </a:r>
          </a:p>
          <a:p>
            <a:pPr marL="342900" lvl="0" indent="-342900">
              <a:lnSpc>
                <a:spcPct val="90000"/>
              </a:lnSpc>
              <a:spcAft>
                <a:spcPts val="600"/>
              </a:spcAft>
              <a:buFont typeface="Wingdings" panose="05000000000000000000" pitchFamily="2" charset="2"/>
              <a:buChar char="q"/>
            </a:pPr>
            <a:r>
              <a:rPr lang="en-US" sz="2000" dirty="0" smtClean="0">
                <a:gradFill>
                  <a:gsLst>
                    <a:gs pos="2917">
                      <a:srgbClr val="FFFFFF"/>
                    </a:gs>
                    <a:gs pos="30000">
                      <a:srgbClr val="FFFFFF"/>
                    </a:gs>
                  </a:gsLst>
                  <a:lin ang="5400000" scaled="0"/>
                </a:gradFill>
              </a:rPr>
              <a:t>Between O365 and your on-premises there MUST be no other service provider</a:t>
            </a:r>
          </a:p>
        </p:txBody>
      </p:sp>
    </p:spTree>
    <p:extLst>
      <p:ext uri="{BB962C8B-B14F-4D97-AF65-F5344CB8AC3E}">
        <p14:creationId xmlns:p14="http://schemas.microsoft.com/office/powerpoint/2010/main" val="4460908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 Retain Exchange Internal Headers</a:t>
            </a:r>
            <a:endParaRPr lang="en-US" dirty="0"/>
          </a:p>
        </p:txBody>
      </p:sp>
      <p:sp>
        <p:nvSpPr>
          <p:cNvPr id="3" name="Content Placeholder 2"/>
          <p:cNvSpPr>
            <a:spLocks noGrp="1"/>
          </p:cNvSpPr>
          <p:nvPr>
            <p:ph sz="quarter" idx="10"/>
          </p:nvPr>
        </p:nvSpPr>
        <p:spPr>
          <a:xfrm>
            <a:off x="274638" y="1214438"/>
            <a:ext cx="11887200" cy="5546134"/>
          </a:xfrm>
        </p:spPr>
        <p:txBody>
          <a:bodyPr/>
          <a:lstStyle/>
          <a:p>
            <a:pPr marL="101600" indent="0">
              <a:buNone/>
            </a:pPr>
            <a:r>
              <a:rPr lang="en-US" sz="3600" dirty="0" smtClean="0"/>
              <a:t>For Mail flow between O365 and your org Exchange Servers</a:t>
            </a:r>
          </a:p>
          <a:p>
            <a:pPr marL="800100" lvl="1" indent="-457200">
              <a:buFont typeface="Wingdings" panose="05000000000000000000" pitchFamily="2" charset="2"/>
              <a:buChar char="q"/>
            </a:pPr>
            <a:r>
              <a:rPr lang="en-US" dirty="0" smtClean="0"/>
              <a:t>Exchange internal headers are used by some Exchange components (such as DL permission management, calendar). Note: Transport rule no longer requires this.</a:t>
            </a:r>
          </a:p>
          <a:p>
            <a:pPr marL="800100" lvl="1" indent="-457200">
              <a:buFont typeface="Wingdings" panose="05000000000000000000" pitchFamily="2" charset="2"/>
              <a:buChar char="q"/>
            </a:pPr>
            <a:endParaRPr lang="en-US" dirty="0" smtClean="0"/>
          </a:p>
          <a:p>
            <a:pPr marL="800100" lvl="1" indent="-457200">
              <a:buFont typeface="Wingdings" panose="05000000000000000000" pitchFamily="2" charset="2"/>
              <a:buChar char="q"/>
            </a:pPr>
            <a:r>
              <a:rPr lang="en-US" dirty="0" smtClean="0"/>
              <a:t>All </a:t>
            </a:r>
            <a:r>
              <a:rPr lang="en-US" dirty="0"/>
              <a:t>E</a:t>
            </a:r>
            <a:r>
              <a:rPr lang="en-US" dirty="0" smtClean="0"/>
              <a:t>xchange internal headers (X-MS-Exchange-Organization-</a:t>
            </a:r>
            <a:r>
              <a:rPr lang="en-US" dirty="0" err="1" smtClean="0"/>
              <a:t>xxxx</a:t>
            </a:r>
            <a:r>
              <a:rPr lang="en-US" dirty="0" smtClean="0"/>
              <a:t>) are stripped off by O365 before coming into or leaving from O365</a:t>
            </a:r>
          </a:p>
          <a:p>
            <a:pPr marL="800100" lvl="1" indent="-457200">
              <a:buFont typeface="Wingdings" panose="05000000000000000000" pitchFamily="2" charset="2"/>
              <a:buChar char="q"/>
            </a:pPr>
            <a:endParaRPr lang="en-US" dirty="0"/>
          </a:p>
          <a:p>
            <a:pPr marL="800100" lvl="1" indent="-457200">
              <a:buFont typeface="Wingdings" panose="05000000000000000000" pitchFamily="2" charset="2"/>
              <a:buChar char="q"/>
            </a:pPr>
            <a:r>
              <a:rPr lang="en-US" dirty="0" smtClean="0"/>
              <a:t>To retain these headers between the two environments</a:t>
            </a:r>
          </a:p>
          <a:p>
            <a:pPr marL="342900" lvl="1" indent="0">
              <a:buNone/>
            </a:pPr>
            <a:endParaRPr lang="en-US" dirty="0" smtClean="0"/>
          </a:p>
          <a:p>
            <a:pPr marL="558800" lvl="2" indent="0">
              <a:buNone/>
            </a:pPr>
            <a:endParaRPr lang="en-US" dirty="0" smtClean="0"/>
          </a:p>
          <a:p>
            <a:pPr marL="558800" lvl="2" indent="0">
              <a:buNone/>
            </a:pPr>
            <a:endParaRPr lang="en-US" dirty="0"/>
          </a:p>
          <a:p>
            <a:pPr marL="101600" indent="0">
              <a:buNone/>
            </a:pPr>
            <a:endParaRPr lang="en-US" dirty="0" smtClean="0"/>
          </a:p>
          <a:p>
            <a:pPr marL="342900" lvl="1" indent="0">
              <a:buNone/>
            </a:pPr>
            <a:endParaRPr lang="en-US" dirty="0" smtClean="0"/>
          </a:p>
        </p:txBody>
      </p:sp>
      <p:graphicFrame>
        <p:nvGraphicFramePr>
          <p:cNvPr id="4" name="Table 3"/>
          <p:cNvGraphicFramePr>
            <a:graphicFrameLocks noGrp="1"/>
          </p:cNvGraphicFramePr>
          <p:nvPr>
            <p:extLst/>
          </p:nvPr>
        </p:nvGraphicFramePr>
        <p:xfrm>
          <a:off x="731837" y="4716462"/>
          <a:ext cx="11353800" cy="1889760"/>
        </p:xfrm>
        <a:graphic>
          <a:graphicData uri="http://schemas.openxmlformats.org/drawingml/2006/table">
            <a:tbl>
              <a:tblPr firstRow="1" bandRow="1">
                <a:tableStyleId>{8EC20E35-A176-4012-BC5E-935CFFF8708E}</a:tableStyleId>
              </a:tblPr>
              <a:tblGrid>
                <a:gridCol w="1600200">
                  <a:extLst>
                    <a:ext uri="{9D8B030D-6E8A-4147-A177-3AD203B41FA5}">
                      <a16:colId xmlns="" xmlns:a16="http://schemas.microsoft.com/office/drawing/2014/main" val="2428585852"/>
                    </a:ext>
                  </a:extLst>
                </a:gridCol>
                <a:gridCol w="5715000">
                  <a:extLst>
                    <a:ext uri="{9D8B030D-6E8A-4147-A177-3AD203B41FA5}">
                      <a16:colId xmlns="" xmlns:a16="http://schemas.microsoft.com/office/drawing/2014/main" val="1534612866"/>
                    </a:ext>
                  </a:extLst>
                </a:gridCol>
                <a:gridCol w="4038600">
                  <a:extLst>
                    <a:ext uri="{9D8B030D-6E8A-4147-A177-3AD203B41FA5}">
                      <a16:colId xmlns="" xmlns:a16="http://schemas.microsoft.com/office/drawing/2014/main" val="2706604739"/>
                    </a:ext>
                  </a:extLst>
                </a:gridCol>
              </a:tblGrid>
              <a:tr h="550110">
                <a:tc>
                  <a:txBody>
                    <a:bodyPr/>
                    <a:lstStyle/>
                    <a:p>
                      <a:r>
                        <a:rPr lang="en-US" sz="1600" dirty="0" smtClean="0"/>
                        <a:t>Mailflow</a:t>
                      </a:r>
                      <a:endParaRPr lang="en-US" sz="1600" dirty="0"/>
                    </a:p>
                  </a:txBody>
                  <a:tcPr/>
                </a:tc>
                <a:tc>
                  <a:txBody>
                    <a:bodyPr/>
                    <a:lstStyle/>
                    <a:p>
                      <a:r>
                        <a:rPr lang="en-US" sz="1600" dirty="0" smtClean="0"/>
                        <a:t>In On-premises (Your organization email</a:t>
                      </a:r>
                      <a:r>
                        <a:rPr lang="en-US" sz="1600" baseline="0" dirty="0" smtClean="0"/>
                        <a:t> servers)</a:t>
                      </a:r>
                      <a:endParaRPr lang="en-US" sz="1600" dirty="0"/>
                    </a:p>
                  </a:txBody>
                  <a:tcPr/>
                </a:tc>
                <a:tc>
                  <a:txBody>
                    <a:bodyPr/>
                    <a:lstStyle/>
                    <a:p>
                      <a:r>
                        <a:rPr lang="en-US" sz="1600" dirty="0" smtClean="0"/>
                        <a:t>In O365</a:t>
                      </a:r>
                      <a:endParaRPr lang="en-US" sz="1600" dirty="0"/>
                    </a:p>
                  </a:txBody>
                  <a:tcPr/>
                </a:tc>
                <a:extLst>
                  <a:ext uri="{0D108BD9-81ED-4DB2-BD59-A6C34878D82A}">
                    <a16:rowId xmlns="" xmlns:a16="http://schemas.microsoft.com/office/drawing/2014/main" val="3867118891"/>
                  </a:ext>
                </a:extLst>
              </a:tr>
              <a:tr h="516690">
                <a:tc>
                  <a:txBody>
                    <a:bodyPr/>
                    <a:lstStyle/>
                    <a:p>
                      <a:r>
                        <a:rPr lang="en-US" sz="1200" dirty="0" smtClean="0"/>
                        <a:t>On-premises-&gt;O365</a:t>
                      </a:r>
                      <a:endParaRPr lang="en-US" sz="1200" dirty="0"/>
                    </a:p>
                  </a:txBody>
                  <a:tcPr/>
                </a:tc>
                <a:tc>
                  <a:txBody>
                    <a:bodyPr/>
                    <a:lstStyle/>
                    <a:p>
                      <a:r>
                        <a:rPr lang="en-US" sz="1200" dirty="0" smtClean="0"/>
                        <a:t>Ex 2013: </a:t>
                      </a:r>
                      <a:r>
                        <a:rPr lang="en-US" sz="1200" dirty="0" err="1" smtClean="0"/>
                        <a:t>Sendconnector</a:t>
                      </a:r>
                      <a:r>
                        <a:rPr lang="en-US" sz="1200" dirty="0" smtClean="0"/>
                        <a:t>(</a:t>
                      </a:r>
                      <a:r>
                        <a:rPr lang="en-US" sz="1200" dirty="0" err="1" smtClean="0"/>
                        <a:t>CloudServicesMailEnabled</a:t>
                      </a:r>
                      <a:r>
                        <a:rPr lang="en-US" sz="1200" dirty="0" smtClean="0"/>
                        <a:t>) </a:t>
                      </a:r>
                    </a:p>
                    <a:p>
                      <a:r>
                        <a:rPr lang="en-US" sz="1200" dirty="0" smtClean="0"/>
                        <a:t>Ex 2010: </a:t>
                      </a:r>
                      <a:r>
                        <a:rPr lang="en-US" sz="1200" dirty="0" err="1" smtClean="0"/>
                        <a:t>RemoteDomain</a:t>
                      </a:r>
                      <a:r>
                        <a:rPr lang="en-US" sz="1200" dirty="0" smtClean="0"/>
                        <a:t> (</a:t>
                      </a:r>
                      <a:r>
                        <a:rPr lang="en-US" sz="1200" dirty="0" err="1" smtClean="0"/>
                        <a:t>TrustedMailOutboundEnabled</a:t>
                      </a:r>
                      <a:r>
                        <a:rPr lang="en-US" sz="1200" dirty="0" smtClean="0"/>
                        <a:t>)</a:t>
                      </a:r>
                      <a:endParaRPr lang="en-US" sz="1200" dirty="0"/>
                    </a:p>
                  </a:txBody>
                  <a:tcPr/>
                </a:tc>
                <a:tc>
                  <a:txBody>
                    <a:bodyPr/>
                    <a:lstStyle/>
                    <a:p>
                      <a:r>
                        <a:rPr lang="en-US" sz="1200" dirty="0" smtClean="0"/>
                        <a:t>UI: “Retain Exchange internal</a:t>
                      </a:r>
                      <a:r>
                        <a:rPr lang="en-US" sz="1200" baseline="0" dirty="0" smtClean="0"/>
                        <a:t> headers”</a:t>
                      </a:r>
                      <a:endParaRPr lang="en-US" sz="1200" dirty="0" smtClean="0"/>
                    </a:p>
                    <a:p>
                      <a:r>
                        <a:rPr lang="en-US" sz="1200" dirty="0" err="1" smtClean="0"/>
                        <a:t>Cmdlet</a:t>
                      </a:r>
                      <a:r>
                        <a:rPr lang="en-US" sz="1200" dirty="0" smtClean="0"/>
                        <a:t>: Inbound</a:t>
                      </a:r>
                      <a:r>
                        <a:rPr lang="en-US" sz="1200" baseline="0" dirty="0" smtClean="0"/>
                        <a:t> connector(</a:t>
                      </a:r>
                      <a:r>
                        <a:rPr lang="en-US" sz="1200" dirty="0" err="1" smtClean="0"/>
                        <a:t>CloudServicesMailEnabled</a:t>
                      </a:r>
                      <a:r>
                        <a:rPr lang="en-US" sz="1200" dirty="0" smtClean="0"/>
                        <a:t>)</a:t>
                      </a:r>
                      <a:endParaRPr lang="en-US" sz="1200" dirty="0"/>
                    </a:p>
                  </a:txBody>
                  <a:tcPr/>
                </a:tc>
                <a:extLst>
                  <a:ext uri="{0D108BD9-81ED-4DB2-BD59-A6C34878D82A}">
                    <a16:rowId xmlns="" xmlns:a16="http://schemas.microsoft.com/office/drawing/2014/main" val="4244154573"/>
                  </a:ext>
                </a:extLst>
              </a:tr>
              <a:tr h="617989">
                <a:tc>
                  <a:txBody>
                    <a:bodyPr/>
                    <a:lstStyle/>
                    <a:p>
                      <a:r>
                        <a:rPr lang="en-US" sz="1200" dirty="0" smtClean="0"/>
                        <a:t>O365-&gt;On-premises</a:t>
                      </a:r>
                      <a:endParaRPr lang="en-US" sz="1200" dirty="0"/>
                    </a:p>
                  </a:txBody>
                  <a:tcPr/>
                </a:tc>
                <a:tc>
                  <a:txBody>
                    <a:bodyPr/>
                    <a:lstStyle/>
                    <a:p>
                      <a:r>
                        <a:rPr lang="en-US" sz="1200" dirty="0" smtClean="0"/>
                        <a:t>Ex 2013:</a:t>
                      </a:r>
                      <a:r>
                        <a:rPr lang="en-US" sz="1200" baseline="0" dirty="0" smtClean="0"/>
                        <a:t> Default Frontend </a:t>
                      </a:r>
                      <a:r>
                        <a:rPr lang="en-US" sz="1200" baseline="0" dirty="0" err="1" smtClean="0"/>
                        <a:t>ReceiveConnector</a:t>
                      </a:r>
                      <a:r>
                        <a:rPr lang="en-US" sz="1200" baseline="0" dirty="0" smtClean="0"/>
                        <a:t>:</a:t>
                      </a:r>
                    </a:p>
                    <a:p>
                      <a:pPr marL="342900" indent="-342900">
                        <a:buAutoNum type="arabicPeriod"/>
                      </a:pPr>
                      <a:r>
                        <a:rPr lang="en-US" sz="1200" baseline="0" dirty="0" err="1" smtClean="0"/>
                        <a:t>TlsCertificateName</a:t>
                      </a:r>
                      <a:r>
                        <a:rPr lang="en-US" sz="1200" baseline="0" dirty="0" smtClean="0"/>
                        <a:t> &lt;</a:t>
                      </a:r>
                      <a:r>
                        <a:rPr lang="en-US" sz="1200" baseline="0" dirty="0" err="1" smtClean="0"/>
                        <a:t>Subjectname</a:t>
                      </a:r>
                      <a:r>
                        <a:rPr lang="en-US" sz="1200" baseline="0" dirty="0" smtClean="0"/>
                        <a:t>&gt;</a:t>
                      </a:r>
                    </a:p>
                    <a:p>
                      <a:pPr marL="342900" indent="-342900">
                        <a:buAutoNum type="arabicPeriod"/>
                      </a:pPr>
                      <a:r>
                        <a:rPr lang="en-US" sz="1200" baseline="0" dirty="0" smtClean="0"/>
                        <a:t>TlsDomainCapabilities:mail.protection.outlook.com:AcceptCloudServicesMail </a:t>
                      </a:r>
                      <a:endParaRPr lang="en-US" sz="1200" dirty="0" smtClean="0"/>
                    </a:p>
                    <a:p>
                      <a:r>
                        <a:rPr lang="en-US" sz="1200" dirty="0" smtClean="0"/>
                        <a:t>Ex 2010: </a:t>
                      </a:r>
                      <a:r>
                        <a:rPr lang="en-US" sz="1200" dirty="0" err="1" smtClean="0"/>
                        <a:t>RemoteDomain</a:t>
                      </a:r>
                      <a:r>
                        <a:rPr lang="en-US" sz="1200" dirty="0" smtClean="0"/>
                        <a:t> (</a:t>
                      </a:r>
                      <a:r>
                        <a:rPr lang="en-US" sz="1200" dirty="0" err="1" smtClean="0"/>
                        <a:t>TrustedMailInboundEnabled</a:t>
                      </a:r>
                      <a:r>
                        <a:rPr lang="en-US" sz="1200" dirty="0" smtClean="0"/>
                        <a:t>)</a:t>
                      </a:r>
                      <a:endParaRPr lang="en-US" sz="1200" dirty="0"/>
                    </a:p>
                  </a:txBody>
                  <a:tcPr/>
                </a:tc>
                <a:tc>
                  <a:txBody>
                    <a:bodyPr/>
                    <a:lstStyle/>
                    <a:p>
                      <a:r>
                        <a:rPr lang="en-US" sz="1200" dirty="0" smtClean="0"/>
                        <a:t>Outbound</a:t>
                      </a:r>
                      <a:r>
                        <a:rPr lang="en-US" sz="1200" baseline="0" dirty="0" smtClean="0"/>
                        <a:t> connector(</a:t>
                      </a:r>
                      <a:r>
                        <a:rPr lang="en-US" sz="1200" dirty="0" err="1" smtClean="0"/>
                        <a:t>CloudServicesMailEnabled</a:t>
                      </a:r>
                      <a:r>
                        <a:rPr lang="en-US" sz="1200" dirty="0" smtClean="0"/>
                        <a:t>)</a:t>
                      </a:r>
                      <a:endParaRPr lang="en-US" sz="1200" dirty="0"/>
                    </a:p>
                  </a:txBody>
                  <a:tcPr/>
                </a:tc>
                <a:extLst>
                  <a:ext uri="{0D108BD9-81ED-4DB2-BD59-A6C34878D82A}">
                    <a16:rowId xmlns="" xmlns:a16="http://schemas.microsoft.com/office/drawing/2014/main" val="1795396332"/>
                  </a:ext>
                </a:extLst>
              </a:tr>
            </a:tbl>
          </a:graphicData>
        </a:graphic>
      </p:graphicFrame>
    </p:spTree>
    <p:extLst>
      <p:ext uri="{BB962C8B-B14F-4D97-AF65-F5344CB8AC3E}">
        <p14:creationId xmlns:p14="http://schemas.microsoft.com/office/powerpoint/2010/main" val="3689799134"/>
      </p:ext>
    </p:extLst>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33549486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381" t="4495" r="4428" b="4311"/>
          <a:stretch/>
        </p:blipFill>
        <p:spPr bwMode="auto">
          <a:xfrm>
            <a:off x="6864125" y="1555974"/>
            <a:ext cx="3813811" cy="3813811"/>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5"/>
          <p:cNvSpPr txBox="1">
            <a:spLocks/>
          </p:cNvSpPr>
          <p:nvPr/>
        </p:nvSpPr>
        <p:spPr>
          <a:xfrm>
            <a:off x="5380179" y="5515801"/>
            <a:ext cx="7238858" cy="1306512"/>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742">
              <a:spcBef>
                <a:spcPct val="0"/>
              </a:spcBef>
              <a:buClr>
                <a:srgbClr val="000000"/>
              </a:buClr>
            </a:pPr>
            <a:r>
              <a:rPr lang="en-US" sz="2700" dirty="0" smtClean="0">
                <a:gradFill>
                  <a:gsLst>
                    <a:gs pos="0">
                      <a:srgbClr val="FFFFFF"/>
                    </a:gs>
                    <a:gs pos="100000">
                      <a:srgbClr val="FFFFFF"/>
                    </a:gs>
                  </a:gsLst>
                  <a:lin ang="5400000" scaled="1"/>
                </a:gradFill>
              </a:rPr>
              <a:t>Visit</a:t>
            </a:r>
            <a:r>
              <a:rPr lang="en-US" sz="2700" dirty="0" smtClean="0">
                <a:gradFill>
                  <a:gsLst>
                    <a:gs pos="0">
                      <a:srgbClr val="47D8FF"/>
                    </a:gs>
                    <a:gs pos="100000">
                      <a:srgbClr val="47D8FF"/>
                    </a:gs>
                  </a:gsLst>
                  <a:lin ang="5400000" scaled="1"/>
                </a:gradFill>
              </a:rPr>
              <a:t> </a:t>
            </a:r>
            <a:r>
              <a:rPr lang="en-US" sz="2700" dirty="0" err="1" smtClean="0">
                <a:gradFill>
                  <a:gsLst>
                    <a:gs pos="0">
                      <a:srgbClr val="47D8FF"/>
                    </a:gs>
                    <a:gs pos="100000">
                      <a:srgbClr val="47D8FF"/>
                    </a:gs>
                  </a:gsLst>
                  <a:lin ang="5400000" scaled="1"/>
                </a:gradFill>
              </a:rPr>
              <a:t>Myignite</a:t>
            </a:r>
            <a:r>
              <a:rPr lang="en-US" sz="2700" dirty="0" smtClean="0">
                <a:gradFill>
                  <a:gsLst>
                    <a:gs pos="0">
                      <a:srgbClr val="47D8FF"/>
                    </a:gs>
                    <a:gs pos="100000">
                      <a:srgbClr val="47D8FF"/>
                    </a:gs>
                  </a:gsLst>
                  <a:lin ang="5400000" scaled="1"/>
                </a:gradFill>
              </a:rPr>
              <a:t> </a:t>
            </a:r>
            <a:r>
              <a:rPr lang="en-US" sz="2700" dirty="0" smtClean="0">
                <a:gradFill>
                  <a:gsLst>
                    <a:gs pos="0">
                      <a:srgbClr val="FFFFFF"/>
                    </a:gs>
                    <a:gs pos="100000">
                      <a:srgbClr val="FFFFFF"/>
                    </a:gs>
                  </a:gsLst>
                  <a:lin ang="5400000" scaled="1"/>
                </a:gradFill>
              </a:rPr>
              <a:t>at</a:t>
            </a:r>
            <a:r>
              <a:rPr lang="en-US" sz="2700" dirty="0" smtClean="0">
                <a:gradFill>
                  <a:gsLst>
                    <a:gs pos="0">
                      <a:srgbClr val="47D8FF"/>
                    </a:gs>
                    <a:gs pos="100000">
                      <a:srgbClr val="47D8FF"/>
                    </a:gs>
                  </a:gsLst>
                  <a:lin ang="5400000" scaled="1"/>
                </a:gradFill>
              </a:rPr>
              <a:t> </a:t>
            </a:r>
            <a:r>
              <a:rPr lang="en-US" sz="2700" dirty="0" smtClean="0">
                <a:gradFill>
                  <a:gsLst>
                    <a:gs pos="20354">
                      <a:srgbClr val="505050"/>
                    </a:gs>
                    <a:gs pos="40000">
                      <a:srgbClr val="505050"/>
                    </a:gs>
                  </a:gsLst>
                  <a:lin ang="5400000" scaled="0"/>
                </a:gradFill>
                <a:hlinkClick r:id="rId4"/>
              </a:rPr>
              <a:t>http://myignite.microsoft.com</a:t>
            </a:r>
            <a:r>
              <a:rPr lang="en-US" sz="2700" dirty="0" smtClean="0">
                <a:gradFill>
                  <a:gsLst>
                    <a:gs pos="20354">
                      <a:srgbClr val="505050"/>
                    </a:gs>
                    <a:gs pos="40000">
                      <a:srgbClr val="505050"/>
                    </a:gs>
                  </a:gsLst>
                  <a:lin ang="5400000" scaled="0"/>
                </a:gradFill>
              </a:rPr>
              <a:t> </a:t>
            </a:r>
            <a:r>
              <a:rPr lang="en-US" sz="2700" dirty="0" smtClean="0">
                <a:gradFill>
                  <a:gsLst>
                    <a:gs pos="0">
                      <a:srgbClr val="47D8FF"/>
                    </a:gs>
                    <a:gs pos="100000">
                      <a:srgbClr val="47D8FF"/>
                    </a:gs>
                  </a:gsLst>
                  <a:lin ang="5400000" scaled="1"/>
                </a:gradFill>
              </a:rPr>
              <a:t> </a:t>
            </a:r>
            <a:br>
              <a:rPr lang="en-US" sz="2700" dirty="0" smtClean="0">
                <a:gradFill>
                  <a:gsLst>
                    <a:gs pos="0">
                      <a:srgbClr val="47D8FF"/>
                    </a:gs>
                    <a:gs pos="100000">
                      <a:srgbClr val="47D8FF"/>
                    </a:gs>
                  </a:gsLst>
                  <a:lin ang="5400000" scaled="1"/>
                </a:gradFill>
              </a:rPr>
            </a:br>
            <a:r>
              <a:rPr lang="en-US" sz="2700" dirty="0">
                <a:gradFill>
                  <a:gsLst>
                    <a:gs pos="0">
                      <a:srgbClr val="FFFFFF"/>
                    </a:gs>
                    <a:gs pos="100000">
                      <a:srgbClr val="FFFFFF"/>
                    </a:gs>
                  </a:gsLst>
                  <a:lin ang="5400000" scaled="1"/>
                </a:gradFill>
              </a:rPr>
              <a:t>or download and use the </a:t>
            </a:r>
            <a:r>
              <a:rPr lang="en-US" sz="2700" dirty="0">
                <a:gradFill>
                  <a:gsLst>
                    <a:gs pos="0">
                      <a:srgbClr val="47D8FF"/>
                    </a:gs>
                    <a:gs pos="100000">
                      <a:srgbClr val="47D8FF"/>
                    </a:gs>
                  </a:gsLst>
                  <a:lin ang="5400000" scaled="1"/>
                </a:gradFill>
              </a:rPr>
              <a:t>Ignite </a:t>
            </a:r>
            <a:r>
              <a:rPr lang="en-US" sz="2700" dirty="0" smtClean="0">
                <a:gradFill>
                  <a:gsLst>
                    <a:gs pos="0">
                      <a:srgbClr val="47D8FF"/>
                    </a:gs>
                    <a:gs pos="100000">
                      <a:srgbClr val="47D8FF"/>
                    </a:gs>
                  </a:gsLst>
                  <a:lin ang="5400000" scaled="1"/>
                </a:gradFill>
              </a:rPr>
              <a:t>Mobile </a:t>
            </a:r>
            <a:r>
              <a:rPr lang="en-US" sz="2700" dirty="0">
                <a:gradFill>
                  <a:gsLst>
                    <a:gs pos="0">
                      <a:srgbClr val="47D8FF"/>
                    </a:gs>
                    <a:gs pos="100000">
                      <a:srgbClr val="47D8FF"/>
                    </a:gs>
                  </a:gsLst>
                  <a:lin ang="5400000" scaled="1"/>
                </a:gradFill>
              </a:rPr>
              <a:t>App</a:t>
            </a:r>
            <a:r>
              <a:rPr lang="en-US" sz="2700" dirty="0">
                <a:gradFill>
                  <a:gsLst>
                    <a:gs pos="0">
                      <a:srgbClr val="FFFFFF"/>
                    </a:gs>
                    <a:gs pos="100000">
                      <a:srgbClr val="FFFFFF"/>
                    </a:gs>
                  </a:gsLst>
                  <a:lin ang="5400000" scaled="1"/>
                </a:gradFill>
              </a:rPr>
              <a:t> </a:t>
            </a:r>
            <a:r>
              <a:rPr lang="en-US" sz="2700" dirty="0" smtClean="0">
                <a:gradFill>
                  <a:gsLst>
                    <a:gs pos="0">
                      <a:srgbClr val="FFFFFF"/>
                    </a:gs>
                    <a:gs pos="100000">
                      <a:srgbClr val="FFFFFF"/>
                    </a:gs>
                  </a:gsLst>
                  <a:lin ang="5400000" scaled="1"/>
                </a:gradFill>
              </a:rPr>
              <a:t/>
            </a:r>
            <a:br>
              <a:rPr lang="en-US" sz="2700" dirty="0" smtClean="0">
                <a:gradFill>
                  <a:gsLst>
                    <a:gs pos="0">
                      <a:srgbClr val="FFFFFF"/>
                    </a:gs>
                    <a:gs pos="100000">
                      <a:srgbClr val="FFFFFF"/>
                    </a:gs>
                  </a:gsLst>
                  <a:lin ang="5400000" scaled="1"/>
                </a:gradFill>
              </a:rPr>
            </a:br>
            <a:r>
              <a:rPr lang="en-US" sz="2700" dirty="0" smtClean="0">
                <a:gradFill>
                  <a:gsLst>
                    <a:gs pos="0">
                      <a:srgbClr val="FFFFFF"/>
                    </a:gs>
                    <a:gs pos="100000">
                      <a:srgbClr val="FFFFFF"/>
                    </a:gs>
                  </a:gsLst>
                  <a:lin ang="5400000" scaled="1"/>
                </a:gradFill>
              </a:rPr>
              <a:t>with </a:t>
            </a:r>
            <a:r>
              <a:rPr lang="en-US" sz="2700" dirty="0">
                <a:gradFill>
                  <a:gsLst>
                    <a:gs pos="0">
                      <a:srgbClr val="FFFFFF"/>
                    </a:gs>
                    <a:gs pos="100000">
                      <a:srgbClr val="FFFFFF"/>
                    </a:gs>
                  </a:gsLst>
                  <a:lin ang="5400000" scaled="1"/>
                </a:gradFill>
              </a:rPr>
              <a:t>the QR code above.</a:t>
            </a:r>
          </a:p>
        </p:txBody>
      </p:sp>
      <p:sp>
        <p:nvSpPr>
          <p:cNvPr id="11" name="Title 1"/>
          <p:cNvSpPr txBox="1">
            <a:spLocks/>
          </p:cNvSpPr>
          <p:nvPr/>
        </p:nvSpPr>
        <p:spPr>
          <a:xfrm>
            <a:off x="5380037" y="295274"/>
            <a:ext cx="6784166" cy="915989"/>
          </a:xfrm>
          <a:prstGeom prst="rect">
            <a:avLst/>
          </a:prstGeom>
        </p:spPr>
        <p:txBody>
          <a:bodyPr lIns="182880" tIns="146304" rIns="182880" bIns="146304"/>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nSpc>
                <a:spcPct val="80000"/>
              </a:lnSpc>
            </a:pPr>
            <a:r>
              <a:rPr sz="4000">
                <a:gradFill>
                  <a:gsLst>
                    <a:gs pos="1250">
                      <a:srgbClr val="FFFFFF"/>
                    </a:gs>
                    <a:gs pos="100000">
                      <a:srgbClr val="FFFFFF"/>
                    </a:gs>
                  </a:gsLst>
                  <a:lin ang="5400000" scaled="0"/>
                </a:gradFill>
              </a:rPr>
              <a:t>Please evaluate this session</a:t>
            </a:r>
          </a:p>
          <a:p>
            <a:pPr>
              <a:lnSpc>
                <a:spcPct val="80000"/>
              </a:lnSpc>
            </a:pPr>
            <a:r>
              <a:rPr sz="3200">
                <a:gradFill>
                  <a:gsLst>
                    <a:gs pos="1250">
                      <a:srgbClr val="FF8C00"/>
                    </a:gs>
                    <a:gs pos="100000">
                      <a:srgbClr val="FF8C00"/>
                    </a:gs>
                  </a:gsLst>
                  <a:lin ang="5400000" scaled="0"/>
                </a:gradFill>
              </a:rPr>
              <a:t>Your feedback is important to us!</a:t>
            </a:r>
            <a:endParaRPr sz="3600">
              <a:gradFill>
                <a:gsLst>
                  <a:gs pos="1250">
                    <a:srgbClr val="FF8C00"/>
                  </a:gs>
                  <a:gs pos="100000">
                    <a:srgbClr val="FF8C00"/>
                  </a:gs>
                </a:gsLst>
                <a:lin ang="5400000" scaled="0"/>
              </a:gradFill>
            </a:endParaRPr>
          </a:p>
        </p:txBody>
      </p:sp>
      <p:pic>
        <p:nvPicPr>
          <p:cNvPr id="14" name="Picture 13"/>
          <p:cNvPicPr>
            <a:picLocks noChangeAspect="1"/>
          </p:cNvPicPr>
          <p:nvPr/>
        </p:nvPicPr>
        <p:blipFill rotWithShape="1">
          <a:blip r:embed="rId5">
            <a:extLst>
              <a:ext uri="{28A0092B-C50C-407E-A947-70E740481C1C}">
                <a14:useLocalDpi xmlns:a14="http://schemas.microsoft.com/office/drawing/2010/main"/>
              </a:ext>
            </a:extLst>
          </a:blip>
          <a:srcRect l="14729" r="3549"/>
          <a:stretch/>
        </p:blipFill>
        <p:spPr>
          <a:xfrm>
            <a:off x="0" y="-1"/>
            <a:ext cx="5227637" cy="6994525"/>
          </a:xfrm>
          <a:prstGeom prst="rect">
            <a:avLst/>
          </a:prstGeom>
        </p:spPr>
      </p:pic>
    </p:spTree>
    <p:extLst>
      <p:ext uri="{BB962C8B-B14F-4D97-AF65-F5344CB8AC3E}">
        <p14:creationId xmlns:p14="http://schemas.microsoft.com/office/powerpoint/2010/main" val="3146789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273" y="294081"/>
            <a:ext cx="11889564" cy="917575"/>
          </a:xfrm>
        </p:spPr>
        <p:txBody>
          <a:bodyPr/>
          <a:lstStyle/>
          <a:p>
            <a:r>
              <a:rPr lang="en-US" dirty="0" smtClean="0"/>
              <a:t>Mail Delivery Overview</a:t>
            </a:r>
            <a:endParaRPr lang="en-US" dirty="0"/>
          </a:p>
        </p:txBody>
      </p:sp>
      <p:sp>
        <p:nvSpPr>
          <p:cNvPr id="5" name="Rectangle 4"/>
          <p:cNvSpPr/>
          <p:nvPr/>
        </p:nvSpPr>
        <p:spPr>
          <a:xfrm>
            <a:off x="433567" y="3444399"/>
            <a:ext cx="1194468" cy="9879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89251" y="3507319"/>
            <a:ext cx="433894" cy="881818"/>
          </a:xfrm>
          <a:prstGeom prst="rect">
            <a:avLst/>
          </a:prstGeom>
          <a:solidFill>
            <a:schemeClr val="accent2"/>
          </a:solidFill>
          <a:extLst/>
        </p:spPr>
      </p:pic>
      <p:sp>
        <p:nvSpPr>
          <p:cNvPr id="7" name="Rectangle 6"/>
          <p:cNvSpPr/>
          <p:nvPr/>
        </p:nvSpPr>
        <p:spPr>
          <a:xfrm>
            <a:off x="412544" y="4960919"/>
            <a:ext cx="3921704" cy="140574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58" tIns="46629" rIns="93258" bIns="46629" rtlCol="0" anchor="t"/>
          <a:lstStyle/>
          <a:p>
            <a:r>
              <a:rPr lang="en-US" sz="1836" b="1" dirty="0" smtClean="0">
                <a:latin typeface="+mj-lt"/>
              </a:rPr>
              <a:t>DAG</a:t>
            </a:r>
            <a:endParaRPr lang="en-US" sz="1836" b="1" dirty="0">
              <a:latin typeface="+mj-lt"/>
            </a:endParaRPr>
          </a:p>
        </p:txBody>
      </p:sp>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633004" y="5030408"/>
            <a:ext cx="479573" cy="1227169"/>
          </a:xfrm>
          <a:prstGeom prst="rect">
            <a:avLst/>
          </a:prstGeom>
          <a:noFill/>
          <a:extLst>
            <a:ext uri="{909E8E84-426E-40DD-AFC4-6F175D3DCCD1}">
              <a14:hiddenFill xmlns:a14="http://schemas.microsoft.com/office/drawing/2010/main">
                <a:solidFill>
                  <a:srgbClr val="FFFFFF"/>
                </a:solidFill>
              </a14:hiddenFill>
            </a:ext>
          </a:extLst>
        </p:spPr>
      </p:pic>
      <p:sp>
        <p:nvSpPr>
          <p:cNvPr id="11" name="Can 10"/>
          <p:cNvSpPr/>
          <p:nvPr/>
        </p:nvSpPr>
        <p:spPr>
          <a:xfrm>
            <a:off x="970997" y="5606251"/>
            <a:ext cx="745841" cy="641562"/>
          </a:xfrm>
          <a:prstGeom prst="can">
            <a:avLst/>
          </a:prstGeom>
          <a:solidFill>
            <a:schemeClr val="accent2"/>
          </a:solidFill>
          <a:ln w="25400">
            <a:solidFill>
              <a:schemeClr val="tx1"/>
            </a:solidFill>
          </a:ln>
          <a:effectLst/>
        </p:spPr>
        <p:style>
          <a:lnRef idx="1">
            <a:schemeClr val="dk1"/>
          </a:lnRef>
          <a:fillRef idx="3">
            <a:schemeClr val="dk1"/>
          </a:fillRef>
          <a:effectRef idx="2">
            <a:schemeClr val="dk1"/>
          </a:effectRef>
          <a:fontRef idx="minor">
            <a:schemeClr val="lt1"/>
          </a:fontRef>
        </p:style>
        <p:txBody>
          <a:bodyPr lIns="93258" tIns="46629" rIns="93258" bIns="46629" rtlCol="0" anchor="ctr"/>
          <a:lstStyle/>
          <a:p>
            <a:pPr algn="ctr"/>
            <a:r>
              <a:rPr lang="en-US" dirty="0" smtClean="0">
                <a:solidFill>
                  <a:schemeClr val="bg1"/>
                </a:solidFill>
              </a:rPr>
              <a:t>MBX</a:t>
            </a:r>
            <a:endParaRPr lang="en-US" dirty="0">
              <a:solidFill>
                <a:schemeClr val="bg1"/>
              </a:solidFill>
            </a:endParaRPr>
          </a:p>
        </p:txBody>
      </p:sp>
      <p:sp>
        <p:nvSpPr>
          <p:cNvPr id="13" name="Rounded Rectangle 12"/>
          <p:cNvSpPr/>
          <p:nvPr/>
        </p:nvSpPr>
        <p:spPr>
          <a:xfrm>
            <a:off x="494268" y="3675149"/>
            <a:ext cx="830035" cy="35783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dirty="0" smtClean="0">
                <a:solidFill>
                  <a:schemeClr val="bg1"/>
                </a:solidFill>
              </a:rPr>
              <a:t>HUB</a:t>
            </a:r>
            <a:endParaRPr lang="en-US" sz="1400" dirty="0">
              <a:solidFill>
                <a:schemeClr val="bg1"/>
              </a:solidFill>
            </a:endParaRPr>
          </a:p>
        </p:txBody>
      </p:sp>
      <p:sp>
        <p:nvSpPr>
          <p:cNvPr id="17" name="Rectangle 16"/>
          <p:cNvSpPr/>
          <p:nvPr/>
        </p:nvSpPr>
        <p:spPr>
          <a:xfrm>
            <a:off x="3139975" y="3449659"/>
            <a:ext cx="1194468" cy="9879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pic>
        <p:nvPicPr>
          <p:cNvPr id="18"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795659" y="3512579"/>
            <a:ext cx="433894" cy="881818"/>
          </a:xfrm>
          <a:prstGeom prst="rect">
            <a:avLst/>
          </a:prstGeom>
          <a:solidFill>
            <a:schemeClr val="accent2"/>
          </a:solidFill>
          <a:extLst/>
        </p:spPr>
      </p:pic>
      <p:sp>
        <p:nvSpPr>
          <p:cNvPr id="19" name="Rounded Rectangle 18"/>
          <p:cNvSpPr/>
          <p:nvPr/>
        </p:nvSpPr>
        <p:spPr>
          <a:xfrm>
            <a:off x="3200676" y="3680409"/>
            <a:ext cx="830035" cy="35783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dirty="0" smtClean="0">
                <a:solidFill>
                  <a:schemeClr val="bg1"/>
                </a:solidFill>
              </a:rPr>
              <a:t>HUB</a:t>
            </a:r>
            <a:endParaRPr lang="en-US" sz="1400" dirty="0">
              <a:solidFill>
                <a:schemeClr val="bg1"/>
              </a:solidFill>
            </a:endParaRPr>
          </a:p>
        </p:txBody>
      </p:sp>
      <p:sp>
        <p:nvSpPr>
          <p:cNvPr id="22" name="Straight Connector 1024003"/>
          <p:cNvSpPr>
            <a:spLocks noChangeShapeType="1"/>
          </p:cNvSpPr>
          <p:nvPr/>
        </p:nvSpPr>
        <p:spPr bwMode="auto">
          <a:xfrm rot="16200000" flipH="1" flipV="1">
            <a:off x="766527" y="3189786"/>
            <a:ext cx="528546" cy="1"/>
          </a:xfrm>
          <a:prstGeom prst="line">
            <a:avLst/>
          </a:prstGeom>
          <a:ln w="63500" cap="sq">
            <a:solidFill>
              <a:schemeClr val="accent1"/>
            </a:solidFill>
            <a:prstDash val="solid"/>
            <a:miter lim="800000"/>
            <a:headEnd type="none" w="med" len="sm"/>
            <a:tailEnd type="triangle" w="med" len="sm"/>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25" name="Rectangle 24"/>
          <p:cNvSpPr/>
          <p:nvPr/>
        </p:nvSpPr>
        <p:spPr>
          <a:xfrm>
            <a:off x="433567" y="1952849"/>
            <a:ext cx="3900681" cy="9480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chemeClr val="accent3"/>
              </a:solidFill>
            </a:endParaRPr>
          </a:p>
        </p:txBody>
      </p:sp>
      <p:pic>
        <p:nvPicPr>
          <p:cNvPr id="62"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626951" y="1967712"/>
            <a:ext cx="1585894" cy="886443"/>
          </a:xfrm>
          <a:prstGeom prst="rect">
            <a:avLst/>
          </a:prstGeom>
          <a:noFill/>
          <a:extLst>
            <a:ext uri="{909E8E84-426E-40DD-AFC4-6F175D3DCCD1}">
              <a14:hiddenFill xmlns:a14="http://schemas.microsoft.com/office/drawing/2010/main">
                <a:solidFill>
                  <a:srgbClr val="FFFFFF"/>
                </a:solidFill>
              </a14:hiddenFill>
            </a:ext>
          </a:extLst>
        </p:spPr>
      </p:pic>
      <p:cxnSp>
        <p:nvCxnSpPr>
          <p:cNvPr id="61" name="Straight Connector 60"/>
          <p:cNvCxnSpPr/>
          <p:nvPr/>
        </p:nvCxnSpPr>
        <p:spPr>
          <a:xfrm>
            <a:off x="4857892" y="1737783"/>
            <a:ext cx="0" cy="491884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1994303" y="2345565"/>
            <a:ext cx="1330067" cy="544765"/>
          </a:xfrm>
          <a:prstGeom prst="rect">
            <a:avLst/>
          </a:prstGeom>
          <a:noFill/>
        </p:spPr>
        <p:txBody>
          <a:bodyPr wrap="square" lIns="182880" tIns="146304" rIns="182880" bIns="146304" rtlCol="0">
            <a:spAutoFit/>
          </a:bodyPr>
          <a:lstStyle/>
          <a:p>
            <a:pPr>
              <a:lnSpc>
                <a:spcPct val="90000"/>
              </a:lnSpc>
              <a:spcAft>
                <a:spcPts val="600"/>
              </a:spcAft>
            </a:pPr>
            <a:r>
              <a:rPr lang="en-US" b="1" dirty="0" smtClean="0">
                <a:solidFill>
                  <a:schemeClr val="accent1"/>
                </a:solidFill>
              </a:rPr>
              <a:t>Internet</a:t>
            </a:r>
          </a:p>
        </p:txBody>
      </p:sp>
      <p:pic>
        <p:nvPicPr>
          <p:cNvPr id="67"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459567" y="5044525"/>
            <a:ext cx="479573" cy="1227169"/>
          </a:xfrm>
          <a:prstGeom prst="rect">
            <a:avLst/>
          </a:prstGeom>
          <a:noFill/>
          <a:extLst>
            <a:ext uri="{909E8E84-426E-40DD-AFC4-6F175D3DCCD1}">
              <a14:hiddenFill xmlns:a14="http://schemas.microsoft.com/office/drawing/2010/main">
                <a:solidFill>
                  <a:srgbClr val="FFFFFF"/>
                </a:solidFill>
              </a14:hiddenFill>
            </a:ext>
          </a:extLst>
        </p:spPr>
      </p:pic>
      <p:sp>
        <p:nvSpPr>
          <p:cNvPr id="70" name="Can 69"/>
          <p:cNvSpPr/>
          <p:nvPr/>
        </p:nvSpPr>
        <p:spPr>
          <a:xfrm>
            <a:off x="2783275" y="5658109"/>
            <a:ext cx="745841" cy="641562"/>
          </a:xfrm>
          <a:prstGeom prst="can">
            <a:avLst/>
          </a:prstGeom>
          <a:solidFill>
            <a:schemeClr val="accent2"/>
          </a:solidFill>
          <a:ln w="25400">
            <a:solidFill>
              <a:schemeClr val="tx1"/>
            </a:solidFill>
          </a:ln>
          <a:effectLst/>
        </p:spPr>
        <p:style>
          <a:lnRef idx="1">
            <a:schemeClr val="dk1"/>
          </a:lnRef>
          <a:fillRef idx="3">
            <a:schemeClr val="dk1"/>
          </a:fillRef>
          <a:effectRef idx="2">
            <a:schemeClr val="dk1"/>
          </a:effectRef>
          <a:fontRef idx="minor">
            <a:schemeClr val="lt1"/>
          </a:fontRef>
        </p:style>
        <p:txBody>
          <a:bodyPr lIns="93258" tIns="46629" rIns="93258" bIns="46629" rtlCol="0" anchor="ctr"/>
          <a:lstStyle/>
          <a:p>
            <a:pPr algn="ctr"/>
            <a:endParaRPr lang="en-US" dirty="0">
              <a:solidFill>
                <a:schemeClr val="bg1"/>
              </a:solidFill>
            </a:endParaRPr>
          </a:p>
        </p:txBody>
      </p:sp>
      <p:sp>
        <p:nvSpPr>
          <p:cNvPr id="72" name="TextBox 71"/>
          <p:cNvSpPr txBox="1"/>
          <p:nvPr/>
        </p:nvSpPr>
        <p:spPr>
          <a:xfrm>
            <a:off x="2406171" y="4505188"/>
            <a:ext cx="1043704" cy="544765"/>
          </a:xfrm>
          <a:prstGeom prst="rect">
            <a:avLst/>
          </a:prstGeom>
          <a:noFill/>
        </p:spPr>
        <p:txBody>
          <a:bodyPr wrap="squar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Site B</a:t>
            </a:r>
          </a:p>
        </p:txBody>
      </p:sp>
      <p:pic>
        <p:nvPicPr>
          <p:cNvPr id="74" name="Picture 5" descr="W:\Open Engagements\Productivity\MS-Unified Communications\#1601 BizProd MOD Team Core Content Work\New Iconography\People\GroupOfPeople_060812.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41004"/>
          <a:stretch/>
        </p:blipFill>
        <p:spPr bwMode="auto">
          <a:xfrm>
            <a:off x="2547771" y="5584027"/>
            <a:ext cx="1050151" cy="619459"/>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5" descr="W:\Open Engagements\Productivity\MS-Unified Communications\#1601 BizProd MOD Team Core Content Work\New Iconography\People\GroupOfPeople_060812.png"/>
          <p:cNvPicPr>
            <a:picLocks noChangeAspect="1" noChangeArrowheads="1"/>
          </p:cNvPicPr>
          <p:nvPr/>
        </p:nvPicPr>
        <p:blipFill rotWithShape="1">
          <a:blip r:embed="rId6" cstate="print">
            <a:duotone>
              <a:prstClr val="black"/>
              <a:schemeClr val="accent1">
                <a:tint val="45000"/>
                <a:satMod val="400000"/>
              </a:schemeClr>
            </a:duotone>
            <a:extLst>
              <a:ext uri="{BEBA8EAE-BF5A-486C-A8C5-ECC9F3942E4B}">
                <a14:imgProps xmlns:a14="http://schemas.microsoft.com/office/drawing/2010/main">
                  <a14:imgLayer r:embed="rId7">
                    <a14:imgEffect>
                      <a14:backgroundRemoval t="5776" b="57040" l="9747" r="89892">
                        <a14:foregroundMark x1="41877" y1="57040" x2="41877" y2="57040"/>
                        <a14:foregroundMark x1="48736" y1="44404" x2="48736" y2="44404"/>
                        <a14:foregroundMark x1="57762" y1="48736" x2="57762" y2="48736"/>
                        <a14:foregroundMark x1="57762" y1="39350" x2="57762" y2="39350"/>
                        <a14:foregroundMark x1="63177" y1="55235" x2="63177" y2="55235"/>
                        <a14:foregroundMark x1="48014" y1="14440" x2="48014" y2="14440"/>
                        <a14:backgroundMark x1="25632" y1="37906" x2="25632" y2="37906"/>
                      </a14:backgroundRemoval>
                    </a14:imgEffect>
                  </a14:imgLayer>
                </a14:imgProps>
              </a:ext>
              <a:ext uri="{28A0092B-C50C-407E-A947-70E740481C1C}">
                <a14:useLocalDpi xmlns:a14="http://schemas.microsoft.com/office/drawing/2010/main" val="0"/>
              </a:ext>
            </a:extLst>
          </a:blip>
          <a:srcRect b="41004"/>
          <a:stretch/>
        </p:blipFill>
        <p:spPr bwMode="auto">
          <a:xfrm>
            <a:off x="2547822" y="5582549"/>
            <a:ext cx="1050151" cy="619459"/>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76"/>
          <p:cNvPicPr>
            <a:picLocks noChangeAspect="1" noChangeArrowheads="1"/>
          </p:cNvPicPr>
          <p:nvPr/>
        </p:nvPicPr>
        <p:blipFill>
          <a:blip r:embed="rId8" cstate="print">
            <a:duotone>
              <a:schemeClr val="accent3">
                <a:shade val="45000"/>
                <a:satMod val="135000"/>
              </a:schemeClr>
              <a:prstClr val="white"/>
            </a:duotone>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1154009" y="3084206"/>
            <a:ext cx="279510" cy="191839"/>
          </a:xfrm>
          <a:prstGeom prst="rect">
            <a:avLst/>
          </a:prstGeom>
          <a:noFill/>
          <a:extLst/>
        </p:spPr>
      </p:pic>
      <p:sp>
        <p:nvSpPr>
          <p:cNvPr id="78" name="TextBox 77"/>
          <p:cNvSpPr txBox="1"/>
          <p:nvPr/>
        </p:nvSpPr>
        <p:spPr>
          <a:xfrm>
            <a:off x="1505244" y="3822609"/>
            <a:ext cx="811840" cy="467416"/>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SMTP</a:t>
            </a:r>
          </a:p>
        </p:txBody>
      </p:sp>
      <p:sp>
        <p:nvSpPr>
          <p:cNvPr id="79" name="TextBox 78"/>
          <p:cNvSpPr txBox="1"/>
          <p:nvPr/>
        </p:nvSpPr>
        <p:spPr>
          <a:xfrm>
            <a:off x="364456" y="2960443"/>
            <a:ext cx="811840" cy="467416"/>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SMTP</a:t>
            </a:r>
          </a:p>
        </p:txBody>
      </p:sp>
      <p:sp>
        <p:nvSpPr>
          <p:cNvPr id="81" name="TextBox 80"/>
          <p:cNvSpPr txBox="1"/>
          <p:nvPr/>
        </p:nvSpPr>
        <p:spPr>
          <a:xfrm>
            <a:off x="1487573" y="4481201"/>
            <a:ext cx="1043704" cy="544765"/>
          </a:xfrm>
          <a:prstGeom prst="rect">
            <a:avLst/>
          </a:prstGeom>
          <a:noFill/>
        </p:spPr>
        <p:txBody>
          <a:bodyPr wrap="squar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Site A</a:t>
            </a:r>
          </a:p>
        </p:txBody>
      </p:sp>
      <p:sp>
        <p:nvSpPr>
          <p:cNvPr id="83" name="Straight Connector 1024003"/>
          <p:cNvSpPr>
            <a:spLocks noChangeShapeType="1"/>
          </p:cNvSpPr>
          <p:nvPr/>
        </p:nvSpPr>
        <p:spPr bwMode="auto">
          <a:xfrm rot="16200000">
            <a:off x="2378969" y="3175838"/>
            <a:ext cx="10836" cy="1443580"/>
          </a:xfrm>
          <a:prstGeom prst="line">
            <a:avLst/>
          </a:prstGeom>
          <a:ln w="63500" cap="sq">
            <a:solidFill>
              <a:schemeClr val="accent1"/>
            </a:solidFill>
            <a:prstDash val="solid"/>
            <a:miter lim="800000"/>
            <a:headEnd type="none" w="med" len="sm"/>
            <a:tailEnd type="triangle" w="med" len="sm"/>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119" name="TextBox 118"/>
          <p:cNvSpPr txBox="1"/>
          <p:nvPr/>
        </p:nvSpPr>
        <p:spPr>
          <a:xfrm>
            <a:off x="274319" y="1371939"/>
            <a:ext cx="2794103"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Exchange 2010 </a:t>
            </a:r>
          </a:p>
        </p:txBody>
      </p:sp>
      <p:grpSp>
        <p:nvGrpSpPr>
          <p:cNvPr id="31" name="Group 30"/>
          <p:cNvGrpSpPr/>
          <p:nvPr/>
        </p:nvGrpSpPr>
        <p:grpSpPr>
          <a:xfrm>
            <a:off x="2132124" y="3350229"/>
            <a:ext cx="338554" cy="3488338"/>
            <a:chOff x="2616819" y="1940272"/>
            <a:chExt cx="308144" cy="5006547"/>
          </a:xfrm>
        </p:grpSpPr>
        <p:cxnSp>
          <p:nvCxnSpPr>
            <p:cNvPr id="32" name="Straight Connector 31"/>
            <p:cNvCxnSpPr/>
            <p:nvPr/>
          </p:nvCxnSpPr>
          <p:spPr>
            <a:xfrm>
              <a:off x="2912789" y="1940272"/>
              <a:ext cx="0" cy="4674537"/>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rot="16200000">
              <a:off x="1662198" y="5684055"/>
              <a:ext cx="2217385" cy="308144"/>
            </a:xfrm>
            <a:prstGeom prst="rect">
              <a:avLst/>
            </a:prstGeom>
          </p:spPr>
          <p:txBody>
            <a:bodyPr wrap="none">
              <a:spAutoFit/>
            </a:bodyPr>
            <a:lstStyle/>
            <a:p>
              <a:pPr algn="r"/>
              <a:r>
                <a:rPr lang="en-US" sz="1600" b="1" dirty="0" smtClean="0"/>
                <a:t>Site Boundary</a:t>
              </a:r>
              <a:endParaRPr lang="en-US" sz="1600" dirty="0"/>
            </a:p>
          </p:txBody>
        </p:sp>
      </p:grpSp>
    </p:spTree>
    <p:extLst>
      <p:ext uri="{BB962C8B-B14F-4D97-AF65-F5344CB8AC3E}">
        <p14:creationId xmlns:p14="http://schemas.microsoft.com/office/powerpoint/2010/main" val="2207158085"/>
      </p:ext>
    </p:extLst>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607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273" y="294081"/>
            <a:ext cx="11889564" cy="917575"/>
          </a:xfrm>
        </p:spPr>
        <p:txBody>
          <a:bodyPr/>
          <a:lstStyle/>
          <a:p>
            <a:r>
              <a:rPr lang="en-US" dirty="0" smtClean="0"/>
              <a:t>Mail Delivery Overview</a:t>
            </a:r>
            <a:endParaRPr lang="en-US" dirty="0"/>
          </a:p>
        </p:txBody>
      </p:sp>
      <p:sp>
        <p:nvSpPr>
          <p:cNvPr id="5" name="Rectangle 4"/>
          <p:cNvSpPr/>
          <p:nvPr/>
        </p:nvSpPr>
        <p:spPr>
          <a:xfrm>
            <a:off x="433567" y="3444399"/>
            <a:ext cx="1194468" cy="9879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89251" y="3507319"/>
            <a:ext cx="433894" cy="881818"/>
          </a:xfrm>
          <a:prstGeom prst="rect">
            <a:avLst/>
          </a:prstGeom>
          <a:solidFill>
            <a:schemeClr val="accent2"/>
          </a:solidFill>
          <a:extLst/>
        </p:spPr>
      </p:pic>
      <p:sp>
        <p:nvSpPr>
          <p:cNvPr id="7" name="Rectangle 6"/>
          <p:cNvSpPr/>
          <p:nvPr/>
        </p:nvSpPr>
        <p:spPr>
          <a:xfrm>
            <a:off x="412544" y="4960919"/>
            <a:ext cx="3921704" cy="140574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58" tIns="46629" rIns="93258" bIns="46629" rtlCol="0" anchor="t"/>
          <a:lstStyle/>
          <a:p>
            <a:r>
              <a:rPr lang="en-US" sz="1836" b="1" dirty="0" smtClean="0">
                <a:latin typeface="+mj-lt"/>
              </a:rPr>
              <a:t>DAG</a:t>
            </a:r>
            <a:endParaRPr lang="en-US" sz="1836" b="1" dirty="0">
              <a:latin typeface="+mj-lt"/>
            </a:endParaRPr>
          </a:p>
        </p:txBody>
      </p:sp>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633004" y="5030408"/>
            <a:ext cx="479573" cy="1227169"/>
          </a:xfrm>
          <a:prstGeom prst="rect">
            <a:avLst/>
          </a:prstGeom>
          <a:noFill/>
          <a:extLst>
            <a:ext uri="{909E8E84-426E-40DD-AFC4-6F175D3DCCD1}">
              <a14:hiddenFill xmlns:a14="http://schemas.microsoft.com/office/drawing/2010/main">
                <a:solidFill>
                  <a:srgbClr val="FFFFFF"/>
                </a:solidFill>
              </a14:hiddenFill>
            </a:ext>
          </a:extLst>
        </p:spPr>
      </p:pic>
      <p:sp>
        <p:nvSpPr>
          <p:cNvPr id="11" name="Can 10"/>
          <p:cNvSpPr/>
          <p:nvPr/>
        </p:nvSpPr>
        <p:spPr>
          <a:xfrm>
            <a:off x="970997" y="5606251"/>
            <a:ext cx="745841" cy="641562"/>
          </a:xfrm>
          <a:prstGeom prst="can">
            <a:avLst/>
          </a:prstGeom>
          <a:solidFill>
            <a:schemeClr val="accent2"/>
          </a:solidFill>
          <a:ln w="25400">
            <a:solidFill>
              <a:schemeClr val="tx1"/>
            </a:solidFill>
          </a:ln>
          <a:effectLst/>
        </p:spPr>
        <p:style>
          <a:lnRef idx="1">
            <a:schemeClr val="dk1"/>
          </a:lnRef>
          <a:fillRef idx="3">
            <a:schemeClr val="dk1"/>
          </a:fillRef>
          <a:effectRef idx="2">
            <a:schemeClr val="dk1"/>
          </a:effectRef>
          <a:fontRef idx="minor">
            <a:schemeClr val="lt1"/>
          </a:fontRef>
        </p:style>
        <p:txBody>
          <a:bodyPr lIns="93258" tIns="46629" rIns="93258" bIns="46629" rtlCol="0" anchor="ctr"/>
          <a:lstStyle/>
          <a:p>
            <a:pPr algn="ctr"/>
            <a:r>
              <a:rPr lang="en-US" dirty="0" smtClean="0">
                <a:solidFill>
                  <a:schemeClr val="bg1"/>
                </a:solidFill>
              </a:rPr>
              <a:t>MBX</a:t>
            </a:r>
            <a:endParaRPr lang="en-US" dirty="0">
              <a:solidFill>
                <a:schemeClr val="bg1"/>
              </a:solidFill>
            </a:endParaRPr>
          </a:p>
        </p:txBody>
      </p:sp>
      <p:sp>
        <p:nvSpPr>
          <p:cNvPr id="13" name="Rounded Rectangle 12"/>
          <p:cNvSpPr/>
          <p:nvPr/>
        </p:nvSpPr>
        <p:spPr>
          <a:xfrm>
            <a:off x="494268" y="3675149"/>
            <a:ext cx="830035" cy="35783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dirty="0" smtClean="0">
                <a:solidFill>
                  <a:schemeClr val="bg1"/>
                </a:solidFill>
              </a:rPr>
              <a:t>HUB</a:t>
            </a:r>
            <a:endParaRPr lang="en-US" sz="1400" dirty="0">
              <a:solidFill>
                <a:schemeClr val="bg1"/>
              </a:solidFill>
            </a:endParaRPr>
          </a:p>
        </p:txBody>
      </p:sp>
      <p:sp>
        <p:nvSpPr>
          <p:cNvPr id="17" name="Rectangle 16"/>
          <p:cNvSpPr/>
          <p:nvPr/>
        </p:nvSpPr>
        <p:spPr>
          <a:xfrm>
            <a:off x="3139975" y="3449659"/>
            <a:ext cx="1194468" cy="9879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pic>
        <p:nvPicPr>
          <p:cNvPr id="18"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795659" y="3512579"/>
            <a:ext cx="433894" cy="881818"/>
          </a:xfrm>
          <a:prstGeom prst="rect">
            <a:avLst/>
          </a:prstGeom>
          <a:solidFill>
            <a:schemeClr val="accent2"/>
          </a:solidFill>
          <a:extLst/>
        </p:spPr>
      </p:pic>
      <p:sp>
        <p:nvSpPr>
          <p:cNvPr id="19" name="Rounded Rectangle 18"/>
          <p:cNvSpPr/>
          <p:nvPr/>
        </p:nvSpPr>
        <p:spPr>
          <a:xfrm>
            <a:off x="3200676" y="3680409"/>
            <a:ext cx="830035" cy="357831"/>
          </a:xfrm>
          <a:prstGeom prst="roundRect">
            <a:avLst/>
          </a:prstGeom>
          <a:solidFill>
            <a:schemeClr val="accent4"/>
          </a:solidFill>
          <a:ln>
            <a:noFill/>
          </a:ln>
          <a:effectLst/>
        </p:spPr>
        <p:style>
          <a:lnRef idx="1">
            <a:schemeClr val="accent4"/>
          </a:lnRef>
          <a:fillRef idx="3">
            <a:schemeClr val="accent4"/>
          </a:fillRef>
          <a:effectRef idx="2">
            <a:schemeClr val="accent4"/>
          </a:effectRef>
          <a:fontRef idx="minor">
            <a:schemeClr val="lt1"/>
          </a:fontRef>
        </p:style>
        <p:txBody>
          <a:bodyPr lIns="93252" tIns="46627" rIns="93252" bIns="46627" rtlCol="0" anchor="ctr"/>
          <a:lstStyle/>
          <a:p>
            <a:pPr algn="ctr"/>
            <a:r>
              <a:rPr lang="en-US" dirty="0" smtClean="0">
                <a:solidFill>
                  <a:schemeClr val="bg1"/>
                </a:solidFill>
              </a:rPr>
              <a:t>HUB</a:t>
            </a:r>
            <a:endParaRPr lang="en-US" sz="1400" dirty="0">
              <a:solidFill>
                <a:schemeClr val="bg1"/>
              </a:solidFill>
            </a:endParaRPr>
          </a:p>
        </p:txBody>
      </p:sp>
      <p:sp>
        <p:nvSpPr>
          <p:cNvPr id="22" name="Straight Connector 1024003"/>
          <p:cNvSpPr>
            <a:spLocks noChangeShapeType="1"/>
          </p:cNvSpPr>
          <p:nvPr/>
        </p:nvSpPr>
        <p:spPr bwMode="auto">
          <a:xfrm rot="16200000" flipH="1" flipV="1">
            <a:off x="766527" y="3189786"/>
            <a:ext cx="528546" cy="1"/>
          </a:xfrm>
          <a:prstGeom prst="line">
            <a:avLst/>
          </a:prstGeom>
          <a:ln w="63500" cap="sq">
            <a:solidFill>
              <a:schemeClr val="accent1"/>
            </a:solidFill>
            <a:prstDash val="solid"/>
            <a:miter lim="800000"/>
            <a:headEnd type="none" w="med" len="sm"/>
            <a:tailEnd type="triangle" w="med" len="sm"/>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25" name="Rectangle 24"/>
          <p:cNvSpPr/>
          <p:nvPr/>
        </p:nvSpPr>
        <p:spPr>
          <a:xfrm>
            <a:off x="433567" y="1952849"/>
            <a:ext cx="3900681" cy="9480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chemeClr val="accent3"/>
              </a:solidFill>
            </a:endParaRPr>
          </a:p>
        </p:txBody>
      </p:sp>
      <p:pic>
        <p:nvPicPr>
          <p:cNvPr id="62"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626951" y="1967712"/>
            <a:ext cx="1585894" cy="886443"/>
          </a:xfrm>
          <a:prstGeom prst="rect">
            <a:avLst/>
          </a:prstGeom>
          <a:noFill/>
          <a:extLst>
            <a:ext uri="{909E8E84-426E-40DD-AFC4-6F175D3DCCD1}">
              <a14:hiddenFill xmlns:a14="http://schemas.microsoft.com/office/drawing/2010/main">
                <a:solidFill>
                  <a:srgbClr val="FFFFFF"/>
                </a:solidFill>
              </a14:hiddenFill>
            </a:ext>
          </a:extLst>
        </p:spPr>
      </p:pic>
      <p:cxnSp>
        <p:nvCxnSpPr>
          <p:cNvPr id="61" name="Straight Connector 60"/>
          <p:cNvCxnSpPr/>
          <p:nvPr/>
        </p:nvCxnSpPr>
        <p:spPr>
          <a:xfrm>
            <a:off x="4857892" y="1737783"/>
            <a:ext cx="0" cy="491884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1994303" y="2345565"/>
            <a:ext cx="1330067" cy="544765"/>
          </a:xfrm>
          <a:prstGeom prst="rect">
            <a:avLst/>
          </a:prstGeom>
          <a:noFill/>
        </p:spPr>
        <p:txBody>
          <a:bodyPr wrap="square" lIns="182880" tIns="146304" rIns="182880" bIns="146304" rtlCol="0">
            <a:spAutoFit/>
          </a:bodyPr>
          <a:lstStyle/>
          <a:p>
            <a:pPr>
              <a:lnSpc>
                <a:spcPct val="90000"/>
              </a:lnSpc>
              <a:spcAft>
                <a:spcPts val="600"/>
              </a:spcAft>
            </a:pPr>
            <a:r>
              <a:rPr lang="en-US" b="1" dirty="0" smtClean="0">
                <a:solidFill>
                  <a:schemeClr val="accent1"/>
                </a:solidFill>
              </a:rPr>
              <a:t>Internet</a:t>
            </a:r>
          </a:p>
        </p:txBody>
      </p:sp>
      <p:pic>
        <p:nvPicPr>
          <p:cNvPr id="67"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459567" y="5044525"/>
            <a:ext cx="479573" cy="1227169"/>
          </a:xfrm>
          <a:prstGeom prst="rect">
            <a:avLst/>
          </a:prstGeom>
          <a:noFill/>
          <a:extLst>
            <a:ext uri="{909E8E84-426E-40DD-AFC4-6F175D3DCCD1}">
              <a14:hiddenFill xmlns:a14="http://schemas.microsoft.com/office/drawing/2010/main">
                <a:solidFill>
                  <a:srgbClr val="FFFFFF"/>
                </a:solidFill>
              </a14:hiddenFill>
            </a:ext>
          </a:extLst>
        </p:spPr>
      </p:pic>
      <p:sp>
        <p:nvSpPr>
          <p:cNvPr id="70" name="Can 69"/>
          <p:cNvSpPr/>
          <p:nvPr/>
        </p:nvSpPr>
        <p:spPr>
          <a:xfrm>
            <a:off x="2783275" y="5658109"/>
            <a:ext cx="745841" cy="641562"/>
          </a:xfrm>
          <a:prstGeom prst="can">
            <a:avLst/>
          </a:prstGeom>
          <a:solidFill>
            <a:schemeClr val="accent2"/>
          </a:solidFill>
          <a:ln w="25400">
            <a:solidFill>
              <a:schemeClr val="tx1"/>
            </a:solidFill>
          </a:ln>
          <a:effectLst/>
        </p:spPr>
        <p:style>
          <a:lnRef idx="1">
            <a:schemeClr val="dk1"/>
          </a:lnRef>
          <a:fillRef idx="3">
            <a:schemeClr val="dk1"/>
          </a:fillRef>
          <a:effectRef idx="2">
            <a:schemeClr val="dk1"/>
          </a:effectRef>
          <a:fontRef idx="minor">
            <a:schemeClr val="lt1"/>
          </a:fontRef>
        </p:style>
        <p:txBody>
          <a:bodyPr lIns="93258" tIns="46629" rIns="93258" bIns="46629" rtlCol="0" anchor="ctr"/>
          <a:lstStyle/>
          <a:p>
            <a:pPr algn="ctr"/>
            <a:endParaRPr lang="en-US" dirty="0">
              <a:solidFill>
                <a:schemeClr val="bg1"/>
              </a:solidFill>
            </a:endParaRPr>
          </a:p>
        </p:txBody>
      </p:sp>
      <p:sp>
        <p:nvSpPr>
          <p:cNvPr id="72" name="TextBox 71"/>
          <p:cNvSpPr txBox="1"/>
          <p:nvPr/>
        </p:nvSpPr>
        <p:spPr>
          <a:xfrm>
            <a:off x="2406171" y="4505188"/>
            <a:ext cx="1043704" cy="544765"/>
          </a:xfrm>
          <a:prstGeom prst="rect">
            <a:avLst/>
          </a:prstGeom>
          <a:noFill/>
        </p:spPr>
        <p:txBody>
          <a:bodyPr wrap="squar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Site B</a:t>
            </a:r>
          </a:p>
        </p:txBody>
      </p:sp>
      <p:pic>
        <p:nvPicPr>
          <p:cNvPr id="74" name="Picture 5" descr="W:\Open Engagements\Productivity\MS-Unified Communications\#1601 BizProd MOD Team Core Content Work\New Iconography\People\GroupOfPeople_060812.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41004"/>
          <a:stretch/>
        </p:blipFill>
        <p:spPr bwMode="auto">
          <a:xfrm>
            <a:off x="2547771" y="5584027"/>
            <a:ext cx="1050151" cy="619459"/>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5" descr="W:\Open Engagements\Productivity\MS-Unified Communications\#1601 BizProd MOD Team Core Content Work\New Iconography\People\GroupOfPeople_060812.png"/>
          <p:cNvPicPr>
            <a:picLocks noChangeAspect="1" noChangeArrowheads="1"/>
          </p:cNvPicPr>
          <p:nvPr/>
        </p:nvPicPr>
        <p:blipFill rotWithShape="1">
          <a:blip r:embed="rId6" cstate="print">
            <a:duotone>
              <a:prstClr val="black"/>
              <a:schemeClr val="accent1">
                <a:tint val="45000"/>
                <a:satMod val="400000"/>
              </a:schemeClr>
            </a:duotone>
            <a:extLst>
              <a:ext uri="{BEBA8EAE-BF5A-486C-A8C5-ECC9F3942E4B}">
                <a14:imgProps xmlns:a14="http://schemas.microsoft.com/office/drawing/2010/main">
                  <a14:imgLayer r:embed="rId7">
                    <a14:imgEffect>
                      <a14:backgroundRemoval t="5776" b="57040" l="9747" r="89892">
                        <a14:foregroundMark x1="41877" y1="57040" x2="41877" y2="57040"/>
                        <a14:foregroundMark x1="48736" y1="44404" x2="48736" y2="44404"/>
                        <a14:foregroundMark x1="57762" y1="48736" x2="57762" y2="48736"/>
                        <a14:foregroundMark x1="57762" y1="39350" x2="57762" y2="39350"/>
                        <a14:foregroundMark x1="63177" y1="55235" x2="63177" y2="55235"/>
                        <a14:foregroundMark x1="48014" y1="14440" x2="48014" y2="14440"/>
                        <a14:backgroundMark x1="25632" y1="37906" x2="25632" y2="37906"/>
                      </a14:backgroundRemoval>
                    </a14:imgEffect>
                  </a14:imgLayer>
                </a14:imgProps>
              </a:ext>
              <a:ext uri="{28A0092B-C50C-407E-A947-70E740481C1C}">
                <a14:useLocalDpi xmlns:a14="http://schemas.microsoft.com/office/drawing/2010/main" val="0"/>
              </a:ext>
            </a:extLst>
          </a:blip>
          <a:srcRect b="41004"/>
          <a:stretch/>
        </p:blipFill>
        <p:spPr bwMode="auto">
          <a:xfrm>
            <a:off x="2547822" y="5582549"/>
            <a:ext cx="1050151" cy="619459"/>
          </a:xfrm>
          <a:prstGeom prst="rect">
            <a:avLst/>
          </a:prstGeom>
          <a:noFill/>
          <a:extLst>
            <a:ext uri="{909E8E84-426E-40DD-AFC4-6F175D3DCCD1}">
              <a14:hiddenFill xmlns:a14="http://schemas.microsoft.com/office/drawing/2010/main">
                <a:solidFill>
                  <a:srgbClr val="FFFFFF"/>
                </a:solidFill>
              </a14:hiddenFill>
            </a:ext>
          </a:extLst>
        </p:spPr>
      </p:pic>
      <p:sp>
        <p:nvSpPr>
          <p:cNvPr id="76" name="TextBox 75"/>
          <p:cNvSpPr txBox="1"/>
          <p:nvPr/>
        </p:nvSpPr>
        <p:spPr>
          <a:xfrm>
            <a:off x="3615693" y="4454398"/>
            <a:ext cx="811840"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MAPI</a:t>
            </a:r>
          </a:p>
        </p:txBody>
      </p:sp>
      <p:pic>
        <p:nvPicPr>
          <p:cNvPr id="77" name="Picture 76"/>
          <p:cNvPicPr>
            <a:picLocks noChangeAspect="1" noChangeArrowheads="1"/>
          </p:cNvPicPr>
          <p:nvPr/>
        </p:nvPicPr>
        <p:blipFill>
          <a:blip r:embed="rId8" cstate="print">
            <a:duotone>
              <a:schemeClr val="accent3">
                <a:shade val="45000"/>
                <a:satMod val="135000"/>
              </a:schemeClr>
              <a:prstClr val="white"/>
            </a:duotone>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1154009" y="3084206"/>
            <a:ext cx="279510" cy="191839"/>
          </a:xfrm>
          <a:prstGeom prst="rect">
            <a:avLst/>
          </a:prstGeom>
          <a:noFill/>
          <a:extLst/>
        </p:spPr>
      </p:pic>
      <p:sp>
        <p:nvSpPr>
          <p:cNvPr id="78" name="TextBox 77"/>
          <p:cNvSpPr txBox="1"/>
          <p:nvPr/>
        </p:nvSpPr>
        <p:spPr>
          <a:xfrm>
            <a:off x="1505244" y="3822609"/>
            <a:ext cx="811840" cy="467416"/>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SMTP</a:t>
            </a:r>
          </a:p>
        </p:txBody>
      </p:sp>
      <p:sp>
        <p:nvSpPr>
          <p:cNvPr id="79" name="TextBox 78"/>
          <p:cNvSpPr txBox="1"/>
          <p:nvPr/>
        </p:nvSpPr>
        <p:spPr>
          <a:xfrm>
            <a:off x="364456" y="2960443"/>
            <a:ext cx="811840" cy="467416"/>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SMTP</a:t>
            </a:r>
          </a:p>
        </p:txBody>
      </p:sp>
      <p:sp>
        <p:nvSpPr>
          <p:cNvPr id="81" name="TextBox 80"/>
          <p:cNvSpPr txBox="1"/>
          <p:nvPr/>
        </p:nvSpPr>
        <p:spPr>
          <a:xfrm>
            <a:off x="1487573" y="4481201"/>
            <a:ext cx="1043704" cy="544765"/>
          </a:xfrm>
          <a:prstGeom prst="rect">
            <a:avLst/>
          </a:prstGeom>
          <a:noFill/>
        </p:spPr>
        <p:txBody>
          <a:bodyPr wrap="squar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Site A</a:t>
            </a:r>
          </a:p>
        </p:txBody>
      </p:sp>
      <p:sp>
        <p:nvSpPr>
          <p:cNvPr id="83" name="Straight Connector 1024003"/>
          <p:cNvSpPr>
            <a:spLocks noChangeShapeType="1"/>
          </p:cNvSpPr>
          <p:nvPr/>
        </p:nvSpPr>
        <p:spPr bwMode="auto">
          <a:xfrm rot="16200000">
            <a:off x="2378969" y="3175838"/>
            <a:ext cx="10836" cy="1443580"/>
          </a:xfrm>
          <a:prstGeom prst="line">
            <a:avLst/>
          </a:prstGeom>
          <a:ln w="63500" cap="sq">
            <a:solidFill>
              <a:schemeClr val="accent1"/>
            </a:solidFill>
            <a:prstDash val="solid"/>
            <a:miter lim="800000"/>
            <a:headEnd type="none" w="med" len="sm"/>
            <a:tailEnd type="triangle" w="med" len="sm"/>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84" name="Straight Connector 1024003"/>
          <p:cNvSpPr>
            <a:spLocks noChangeShapeType="1"/>
          </p:cNvSpPr>
          <p:nvPr/>
        </p:nvSpPr>
        <p:spPr bwMode="auto">
          <a:xfrm rot="16200000" flipH="1" flipV="1">
            <a:off x="3469429" y="4726518"/>
            <a:ext cx="528546" cy="1"/>
          </a:xfrm>
          <a:prstGeom prst="line">
            <a:avLst/>
          </a:prstGeom>
          <a:ln w="63500" cap="sq">
            <a:solidFill>
              <a:schemeClr val="accent1"/>
            </a:solidFill>
            <a:prstDash val="solid"/>
            <a:miter lim="800000"/>
            <a:headEnd type="none" w="med" len="sm"/>
            <a:tailEnd type="triangle" w="med" len="sm"/>
          </a:ln>
          <a:effectLst/>
        </p:spPr>
        <p:style>
          <a:lnRef idx="3">
            <a:schemeClr val="dk1"/>
          </a:lnRef>
          <a:fillRef idx="0">
            <a:schemeClr val="dk1"/>
          </a:fillRef>
          <a:effectRef idx="2">
            <a:schemeClr val="dk1"/>
          </a:effectRef>
          <a:fontRef idx="minor">
            <a:schemeClr val="tx1"/>
          </a:fontRef>
        </p:style>
        <p:txBody>
          <a:bodyPr lIns="93258" tIns="46629" rIns="93258" bIns="46629"/>
          <a:lstStyle/>
          <a:p>
            <a:endParaRPr lang="en-US" sz="1836" dirty="0">
              <a:ln>
                <a:solidFill>
                  <a:schemeClr val="accent3"/>
                </a:solidFill>
              </a:ln>
            </a:endParaRPr>
          </a:p>
        </p:txBody>
      </p:sp>
      <p:sp>
        <p:nvSpPr>
          <p:cNvPr id="119" name="TextBox 118"/>
          <p:cNvSpPr txBox="1"/>
          <p:nvPr/>
        </p:nvSpPr>
        <p:spPr>
          <a:xfrm>
            <a:off x="274319" y="1371939"/>
            <a:ext cx="2794103"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Exchange 2010 </a:t>
            </a:r>
          </a:p>
        </p:txBody>
      </p:sp>
      <p:grpSp>
        <p:nvGrpSpPr>
          <p:cNvPr id="33" name="Group 32"/>
          <p:cNvGrpSpPr/>
          <p:nvPr/>
        </p:nvGrpSpPr>
        <p:grpSpPr>
          <a:xfrm>
            <a:off x="2132124" y="3350229"/>
            <a:ext cx="338554" cy="3488338"/>
            <a:chOff x="2616819" y="1940272"/>
            <a:chExt cx="308144" cy="5006547"/>
          </a:xfrm>
        </p:grpSpPr>
        <p:cxnSp>
          <p:nvCxnSpPr>
            <p:cNvPr id="34" name="Straight Connector 33"/>
            <p:cNvCxnSpPr/>
            <p:nvPr/>
          </p:nvCxnSpPr>
          <p:spPr>
            <a:xfrm>
              <a:off x="2912789" y="1940272"/>
              <a:ext cx="0" cy="4674537"/>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rot="16200000">
              <a:off x="1662198" y="5684055"/>
              <a:ext cx="2217385" cy="308144"/>
            </a:xfrm>
            <a:prstGeom prst="rect">
              <a:avLst/>
            </a:prstGeom>
          </p:spPr>
          <p:txBody>
            <a:bodyPr wrap="none">
              <a:spAutoFit/>
            </a:bodyPr>
            <a:lstStyle/>
            <a:p>
              <a:pPr algn="r"/>
              <a:r>
                <a:rPr lang="en-US" sz="1600" b="1" dirty="0" smtClean="0"/>
                <a:t>Site Boundary</a:t>
              </a:r>
              <a:endParaRPr lang="en-US" sz="1600" dirty="0"/>
            </a:p>
          </p:txBody>
        </p:sp>
      </p:grpSp>
    </p:spTree>
    <p:extLst>
      <p:ext uri="{BB962C8B-B14F-4D97-AF65-F5344CB8AC3E}">
        <p14:creationId xmlns:p14="http://schemas.microsoft.com/office/powerpoint/2010/main" val="4125598462"/>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T_TILE" val="YES"/>
</p:tagLst>
</file>

<file path=ppt/tags/tag10.xml><?xml version="1.0" encoding="utf-8"?>
<p:tagLst xmlns:a="http://schemas.openxmlformats.org/drawingml/2006/main" xmlns:r="http://schemas.openxmlformats.org/officeDocument/2006/relationships" xmlns:p="http://schemas.openxmlformats.org/presentationml/2006/main">
  <p:tag name="MT_TILE" val="YES"/>
</p:tagLst>
</file>

<file path=ppt/tags/tag11.xml><?xml version="1.0" encoding="utf-8"?>
<p:tagLst xmlns:a="http://schemas.openxmlformats.org/drawingml/2006/main" xmlns:r="http://schemas.openxmlformats.org/officeDocument/2006/relationships" xmlns:p="http://schemas.openxmlformats.org/presentationml/2006/main">
  <p:tag name="MT_TILE" val="YES"/>
</p:tagLst>
</file>

<file path=ppt/tags/tag12.xml><?xml version="1.0" encoding="utf-8"?>
<p:tagLst xmlns:a="http://schemas.openxmlformats.org/drawingml/2006/main" xmlns:r="http://schemas.openxmlformats.org/officeDocument/2006/relationships" xmlns:p="http://schemas.openxmlformats.org/presentationml/2006/main">
  <p:tag name="MT_TILE" val="YES"/>
</p:tagLst>
</file>

<file path=ppt/tags/tag13.xml><?xml version="1.0" encoding="utf-8"?>
<p:tagLst xmlns:a="http://schemas.openxmlformats.org/drawingml/2006/main" xmlns:r="http://schemas.openxmlformats.org/officeDocument/2006/relationships" xmlns:p="http://schemas.openxmlformats.org/presentationml/2006/main">
  <p:tag name="MT_TILE" val="YES"/>
</p:tagLst>
</file>

<file path=ppt/tags/tag14.xml><?xml version="1.0" encoding="utf-8"?>
<p:tagLst xmlns:a="http://schemas.openxmlformats.org/drawingml/2006/main" xmlns:r="http://schemas.openxmlformats.org/officeDocument/2006/relationships" xmlns:p="http://schemas.openxmlformats.org/presentationml/2006/main">
  <p:tag name="MT_TILE" val="YES"/>
</p:tagLst>
</file>

<file path=ppt/tags/tag15.xml><?xml version="1.0" encoding="utf-8"?>
<p:tagLst xmlns:a="http://schemas.openxmlformats.org/drawingml/2006/main" xmlns:r="http://schemas.openxmlformats.org/officeDocument/2006/relationships" xmlns:p="http://schemas.openxmlformats.org/presentationml/2006/main">
  <p:tag name="MT_TILE" val="YES"/>
</p:tagLst>
</file>

<file path=ppt/tags/tag16.xml><?xml version="1.0" encoding="utf-8"?>
<p:tagLst xmlns:a="http://schemas.openxmlformats.org/drawingml/2006/main" xmlns:r="http://schemas.openxmlformats.org/officeDocument/2006/relationships" xmlns:p="http://schemas.openxmlformats.org/presentationml/2006/main">
  <p:tag name="MT_TILE" val="YES"/>
</p:tagLst>
</file>

<file path=ppt/tags/tag17.xml><?xml version="1.0" encoding="utf-8"?>
<p:tagLst xmlns:a="http://schemas.openxmlformats.org/drawingml/2006/main" xmlns:r="http://schemas.openxmlformats.org/officeDocument/2006/relationships" xmlns:p="http://schemas.openxmlformats.org/presentationml/2006/main">
  <p:tag name="MT_TILE" val="YES"/>
</p:tagLst>
</file>

<file path=ppt/tags/tag18.xml><?xml version="1.0" encoding="utf-8"?>
<p:tagLst xmlns:a="http://schemas.openxmlformats.org/drawingml/2006/main" xmlns:r="http://schemas.openxmlformats.org/officeDocument/2006/relationships" xmlns:p="http://schemas.openxmlformats.org/presentationml/2006/main">
  <p:tag name="MT_TILE" val="YES"/>
</p:tagLst>
</file>

<file path=ppt/tags/tag19.xml><?xml version="1.0" encoding="utf-8"?>
<p:tagLst xmlns:a="http://schemas.openxmlformats.org/drawingml/2006/main" xmlns:r="http://schemas.openxmlformats.org/officeDocument/2006/relationships" xmlns:p="http://schemas.openxmlformats.org/presentationml/2006/main">
  <p:tag name="MT_TILE" val="YES"/>
</p:tagLst>
</file>

<file path=ppt/tags/tag2.xml><?xml version="1.0" encoding="utf-8"?>
<p:tagLst xmlns:a="http://schemas.openxmlformats.org/drawingml/2006/main" xmlns:r="http://schemas.openxmlformats.org/officeDocument/2006/relationships" xmlns:p="http://schemas.openxmlformats.org/presentationml/2006/main">
  <p:tag name="MT_TILE" val="YES"/>
</p:tagLst>
</file>

<file path=ppt/tags/tag20.xml><?xml version="1.0" encoding="utf-8"?>
<p:tagLst xmlns:a="http://schemas.openxmlformats.org/drawingml/2006/main" xmlns:r="http://schemas.openxmlformats.org/officeDocument/2006/relationships" xmlns:p="http://schemas.openxmlformats.org/presentationml/2006/main">
  <p:tag name="MT_TILE" val="YES"/>
</p:tagLst>
</file>

<file path=ppt/tags/tag21.xml><?xml version="1.0" encoding="utf-8"?>
<p:tagLst xmlns:a="http://schemas.openxmlformats.org/drawingml/2006/main" xmlns:r="http://schemas.openxmlformats.org/officeDocument/2006/relationships" xmlns:p="http://schemas.openxmlformats.org/presentationml/2006/main">
  <p:tag name="MT_TILE" val="YES"/>
</p:tagLst>
</file>

<file path=ppt/tags/tag22.xml><?xml version="1.0" encoding="utf-8"?>
<p:tagLst xmlns:a="http://schemas.openxmlformats.org/drawingml/2006/main" xmlns:r="http://schemas.openxmlformats.org/officeDocument/2006/relationships" xmlns:p="http://schemas.openxmlformats.org/presentationml/2006/main">
  <p:tag name="MT_TILE" val="YES"/>
</p:tagLst>
</file>

<file path=ppt/tags/tag23.xml><?xml version="1.0" encoding="utf-8"?>
<p:tagLst xmlns:a="http://schemas.openxmlformats.org/drawingml/2006/main" xmlns:r="http://schemas.openxmlformats.org/officeDocument/2006/relationships" xmlns:p="http://schemas.openxmlformats.org/presentationml/2006/main">
  <p:tag name="MT_TILE" val="YES"/>
</p:tagLst>
</file>

<file path=ppt/tags/tag24.xml><?xml version="1.0" encoding="utf-8"?>
<p:tagLst xmlns:a="http://schemas.openxmlformats.org/drawingml/2006/main" xmlns:r="http://schemas.openxmlformats.org/officeDocument/2006/relationships" xmlns:p="http://schemas.openxmlformats.org/presentationml/2006/main">
  <p:tag name="MT_TILE" val="YES"/>
</p:tagLst>
</file>

<file path=ppt/tags/tag25.xml><?xml version="1.0" encoding="utf-8"?>
<p:tagLst xmlns:a="http://schemas.openxmlformats.org/drawingml/2006/main" xmlns:r="http://schemas.openxmlformats.org/officeDocument/2006/relationships" xmlns:p="http://schemas.openxmlformats.org/presentationml/2006/main">
  <p:tag name="MT_TILE" val="YES"/>
</p:tagLst>
</file>

<file path=ppt/tags/tag26.xml><?xml version="1.0" encoding="utf-8"?>
<p:tagLst xmlns:a="http://schemas.openxmlformats.org/drawingml/2006/main" xmlns:r="http://schemas.openxmlformats.org/officeDocument/2006/relationships" xmlns:p="http://schemas.openxmlformats.org/presentationml/2006/main">
  <p:tag name="MT_TILE" val="YES"/>
</p:tagLst>
</file>

<file path=ppt/tags/tag27.xml><?xml version="1.0" encoding="utf-8"?>
<p:tagLst xmlns:a="http://schemas.openxmlformats.org/drawingml/2006/main" xmlns:r="http://schemas.openxmlformats.org/officeDocument/2006/relationships" xmlns:p="http://schemas.openxmlformats.org/presentationml/2006/main">
  <p:tag name="MT_TILE" val="YES"/>
</p:tagLst>
</file>

<file path=ppt/tags/tag28.xml><?xml version="1.0" encoding="utf-8"?>
<p:tagLst xmlns:a="http://schemas.openxmlformats.org/drawingml/2006/main" xmlns:r="http://schemas.openxmlformats.org/officeDocument/2006/relationships" xmlns:p="http://schemas.openxmlformats.org/presentationml/2006/main">
  <p:tag name="MT_TILE" val="YES"/>
</p:tagLst>
</file>

<file path=ppt/tags/tag29.xml><?xml version="1.0" encoding="utf-8"?>
<p:tagLst xmlns:a="http://schemas.openxmlformats.org/drawingml/2006/main" xmlns:r="http://schemas.openxmlformats.org/officeDocument/2006/relationships" xmlns:p="http://schemas.openxmlformats.org/presentationml/2006/main">
  <p:tag name="MT_TILE" val="YES"/>
</p:tagLst>
</file>

<file path=ppt/tags/tag3.xml><?xml version="1.0" encoding="utf-8"?>
<p:tagLst xmlns:a="http://schemas.openxmlformats.org/drawingml/2006/main" xmlns:r="http://schemas.openxmlformats.org/officeDocument/2006/relationships" xmlns:p="http://schemas.openxmlformats.org/presentationml/2006/main">
  <p:tag name="MT_TILE" val="YES"/>
</p:tagLst>
</file>

<file path=ppt/tags/tag30.xml><?xml version="1.0" encoding="utf-8"?>
<p:tagLst xmlns:a="http://schemas.openxmlformats.org/drawingml/2006/main" xmlns:r="http://schemas.openxmlformats.org/officeDocument/2006/relationships" xmlns:p="http://schemas.openxmlformats.org/presentationml/2006/main">
  <p:tag name="MT_TILE" val="YES"/>
</p:tagLst>
</file>

<file path=ppt/tags/tag31.xml><?xml version="1.0" encoding="utf-8"?>
<p:tagLst xmlns:a="http://schemas.openxmlformats.org/drawingml/2006/main" xmlns:r="http://schemas.openxmlformats.org/officeDocument/2006/relationships" xmlns:p="http://schemas.openxmlformats.org/presentationml/2006/main">
  <p:tag name="MT_TILE" val="YES"/>
</p:tagLst>
</file>

<file path=ppt/tags/tag32.xml><?xml version="1.0" encoding="utf-8"?>
<p:tagLst xmlns:a="http://schemas.openxmlformats.org/drawingml/2006/main" xmlns:r="http://schemas.openxmlformats.org/officeDocument/2006/relationships" xmlns:p="http://schemas.openxmlformats.org/presentationml/2006/main">
  <p:tag name="MT_TILE" val="YES"/>
</p:tagLst>
</file>

<file path=ppt/tags/tag33.xml><?xml version="1.0" encoding="utf-8"?>
<p:tagLst xmlns:a="http://schemas.openxmlformats.org/drawingml/2006/main" xmlns:r="http://schemas.openxmlformats.org/officeDocument/2006/relationships" xmlns:p="http://schemas.openxmlformats.org/presentationml/2006/main">
  <p:tag name="MT_TILE" val="YES"/>
</p:tagLst>
</file>

<file path=ppt/tags/tag34.xml><?xml version="1.0" encoding="utf-8"?>
<p:tagLst xmlns:a="http://schemas.openxmlformats.org/drawingml/2006/main" xmlns:r="http://schemas.openxmlformats.org/officeDocument/2006/relationships" xmlns:p="http://schemas.openxmlformats.org/presentationml/2006/main">
  <p:tag name="MT_TILE" val="YES"/>
</p:tagLst>
</file>

<file path=ppt/tags/tag35.xml><?xml version="1.0" encoding="utf-8"?>
<p:tagLst xmlns:a="http://schemas.openxmlformats.org/drawingml/2006/main" xmlns:r="http://schemas.openxmlformats.org/officeDocument/2006/relationships" xmlns:p="http://schemas.openxmlformats.org/presentationml/2006/main">
  <p:tag name="MT_TILE" val="YES"/>
</p:tagLst>
</file>

<file path=ppt/tags/tag36.xml><?xml version="1.0" encoding="utf-8"?>
<p:tagLst xmlns:a="http://schemas.openxmlformats.org/drawingml/2006/main" xmlns:r="http://schemas.openxmlformats.org/officeDocument/2006/relationships" xmlns:p="http://schemas.openxmlformats.org/presentationml/2006/main">
  <p:tag name="MT_TILE" val="YES"/>
</p:tagLst>
</file>

<file path=ppt/tags/tag37.xml><?xml version="1.0" encoding="utf-8"?>
<p:tagLst xmlns:a="http://schemas.openxmlformats.org/drawingml/2006/main" xmlns:r="http://schemas.openxmlformats.org/officeDocument/2006/relationships" xmlns:p="http://schemas.openxmlformats.org/presentationml/2006/main">
  <p:tag name="MT_TILE" val="YES"/>
</p:tagLst>
</file>

<file path=ppt/tags/tag38.xml><?xml version="1.0" encoding="utf-8"?>
<p:tagLst xmlns:a="http://schemas.openxmlformats.org/drawingml/2006/main" xmlns:r="http://schemas.openxmlformats.org/officeDocument/2006/relationships" xmlns:p="http://schemas.openxmlformats.org/presentationml/2006/main">
  <p:tag name="MT_TILE" val="YES"/>
</p:tagLst>
</file>

<file path=ppt/tags/tag39.xml><?xml version="1.0" encoding="utf-8"?>
<p:tagLst xmlns:a="http://schemas.openxmlformats.org/drawingml/2006/main" xmlns:r="http://schemas.openxmlformats.org/officeDocument/2006/relationships" xmlns:p="http://schemas.openxmlformats.org/presentationml/2006/main">
  <p:tag name="MT_TILE" val="YES"/>
</p:tagLst>
</file>

<file path=ppt/tags/tag4.xml><?xml version="1.0" encoding="utf-8"?>
<p:tagLst xmlns:a="http://schemas.openxmlformats.org/drawingml/2006/main" xmlns:r="http://schemas.openxmlformats.org/officeDocument/2006/relationships" xmlns:p="http://schemas.openxmlformats.org/presentationml/2006/main">
  <p:tag name="MT_TILE" val="YES"/>
</p:tagLst>
</file>

<file path=ppt/tags/tag40.xml><?xml version="1.0" encoding="utf-8"?>
<p:tagLst xmlns:a="http://schemas.openxmlformats.org/drawingml/2006/main" xmlns:r="http://schemas.openxmlformats.org/officeDocument/2006/relationships" xmlns:p="http://schemas.openxmlformats.org/presentationml/2006/main">
  <p:tag name="MT_TILE" val="YES"/>
</p:tagLst>
</file>

<file path=ppt/tags/tag41.xml><?xml version="1.0" encoding="utf-8"?>
<p:tagLst xmlns:a="http://schemas.openxmlformats.org/drawingml/2006/main" xmlns:r="http://schemas.openxmlformats.org/officeDocument/2006/relationships" xmlns:p="http://schemas.openxmlformats.org/presentationml/2006/main">
  <p:tag name="MT_TILE" val="YES"/>
</p:tagLst>
</file>

<file path=ppt/tags/tag42.xml><?xml version="1.0" encoding="utf-8"?>
<p:tagLst xmlns:a="http://schemas.openxmlformats.org/drawingml/2006/main" xmlns:r="http://schemas.openxmlformats.org/officeDocument/2006/relationships" xmlns:p="http://schemas.openxmlformats.org/presentationml/2006/main">
  <p:tag name="MT_TILE" val="YES"/>
</p:tagLst>
</file>

<file path=ppt/tags/tag43.xml><?xml version="1.0" encoding="utf-8"?>
<p:tagLst xmlns:a="http://schemas.openxmlformats.org/drawingml/2006/main" xmlns:r="http://schemas.openxmlformats.org/officeDocument/2006/relationships" xmlns:p="http://schemas.openxmlformats.org/presentationml/2006/main">
  <p:tag name="MT_TILE" val="YES"/>
</p:tagLst>
</file>

<file path=ppt/tags/tag44.xml><?xml version="1.0" encoding="utf-8"?>
<p:tagLst xmlns:a="http://schemas.openxmlformats.org/drawingml/2006/main" xmlns:r="http://schemas.openxmlformats.org/officeDocument/2006/relationships" xmlns:p="http://schemas.openxmlformats.org/presentationml/2006/main">
  <p:tag name="MT_TILE" val="YES"/>
</p:tagLst>
</file>

<file path=ppt/tags/tag45.xml><?xml version="1.0" encoding="utf-8"?>
<p:tagLst xmlns:a="http://schemas.openxmlformats.org/drawingml/2006/main" xmlns:r="http://schemas.openxmlformats.org/officeDocument/2006/relationships" xmlns:p="http://schemas.openxmlformats.org/presentationml/2006/main">
  <p:tag name="MT_TILE" val="YES"/>
</p:tagLst>
</file>

<file path=ppt/tags/tag46.xml><?xml version="1.0" encoding="utf-8"?>
<p:tagLst xmlns:a="http://schemas.openxmlformats.org/drawingml/2006/main" xmlns:r="http://schemas.openxmlformats.org/officeDocument/2006/relationships" xmlns:p="http://schemas.openxmlformats.org/presentationml/2006/main">
  <p:tag name="MT_TILE" val="YES"/>
</p:tagLst>
</file>

<file path=ppt/tags/tag47.xml><?xml version="1.0" encoding="utf-8"?>
<p:tagLst xmlns:a="http://schemas.openxmlformats.org/drawingml/2006/main" xmlns:r="http://schemas.openxmlformats.org/officeDocument/2006/relationships" xmlns:p="http://schemas.openxmlformats.org/presentationml/2006/main">
  <p:tag name="MT_TILE" val="YES"/>
</p:tagLst>
</file>

<file path=ppt/tags/tag48.xml><?xml version="1.0" encoding="utf-8"?>
<p:tagLst xmlns:a="http://schemas.openxmlformats.org/drawingml/2006/main" xmlns:r="http://schemas.openxmlformats.org/officeDocument/2006/relationships" xmlns:p="http://schemas.openxmlformats.org/presentationml/2006/main">
  <p:tag name="MT_TILE" val="YES"/>
</p:tagLst>
</file>

<file path=ppt/tags/tag49.xml><?xml version="1.0" encoding="utf-8"?>
<p:tagLst xmlns:a="http://schemas.openxmlformats.org/drawingml/2006/main" xmlns:r="http://schemas.openxmlformats.org/officeDocument/2006/relationships" xmlns:p="http://schemas.openxmlformats.org/presentationml/2006/main">
  <p:tag name="MT_TILE" val="YES"/>
</p:tagLst>
</file>

<file path=ppt/tags/tag5.xml><?xml version="1.0" encoding="utf-8"?>
<p:tagLst xmlns:a="http://schemas.openxmlformats.org/drawingml/2006/main" xmlns:r="http://schemas.openxmlformats.org/officeDocument/2006/relationships" xmlns:p="http://schemas.openxmlformats.org/presentationml/2006/main">
  <p:tag name="MT_TILE" val="YES"/>
</p:tagLst>
</file>

<file path=ppt/tags/tag50.xml><?xml version="1.0" encoding="utf-8"?>
<p:tagLst xmlns:a="http://schemas.openxmlformats.org/drawingml/2006/main" xmlns:r="http://schemas.openxmlformats.org/officeDocument/2006/relationships" xmlns:p="http://schemas.openxmlformats.org/presentationml/2006/main">
  <p:tag name="MT_TILE" val="YES"/>
</p:tagLst>
</file>

<file path=ppt/tags/tag51.xml><?xml version="1.0" encoding="utf-8"?>
<p:tagLst xmlns:a="http://schemas.openxmlformats.org/drawingml/2006/main" xmlns:r="http://schemas.openxmlformats.org/officeDocument/2006/relationships" xmlns:p="http://schemas.openxmlformats.org/presentationml/2006/main">
  <p:tag name="MT_TILE" val="YES"/>
</p:tagLst>
</file>

<file path=ppt/tags/tag52.xml><?xml version="1.0" encoding="utf-8"?>
<p:tagLst xmlns:a="http://schemas.openxmlformats.org/drawingml/2006/main" xmlns:r="http://schemas.openxmlformats.org/officeDocument/2006/relationships" xmlns:p="http://schemas.openxmlformats.org/presentationml/2006/main">
  <p:tag name="MT_TILE" val="YES"/>
</p:tagLst>
</file>

<file path=ppt/tags/tag53.xml><?xml version="1.0" encoding="utf-8"?>
<p:tagLst xmlns:a="http://schemas.openxmlformats.org/drawingml/2006/main" xmlns:r="http://schemas.openxmlformats.org/officeDocument/2006/relationships" xmlns:p="http://schemas.openxmlformats.org/presentationml/2006/main">
  <p:tag name="MT_TILE" val="YES"/>
</p:tagLst>
</file>

<file path=ppt/tags/tag54.xml><?xml version="1.0" encoding="utf-8"?>
<p:tagLst xmlns:a="http://schemas.openxmlformats.org/drawingml/2006/main" xmlns:r="http://schemas.openxmlformats.org/officeDocument/2006/relationships" xmlns:p="http://schemas.openxmlformats.org/presentationml/2006/main">
  <p:tag name="MT_TILE" val="YES"/>
</p:tagLst>
</file>

<file path=ppt/tags/tag55.xml><?xml version="1.0" encoding="utf-8"?>
<p:tagLst xmlns:a="http://schemas.openxmlformats.org/drawingml/2006/main" xmlns:r="http://schemas.openxmlformats.org/officeDocument/2006/relationships" xmlns:p="http://schemas.openxmlformats.org/presentationml/2006/main">
  <p:tag name="MT_TILE" val="YES"/>
</p:tagLst>
</file>

<file path=ppt/tags/tag56.xml><?xml version="1.0" encoding="utf-8"?>
<p:tagLst xmlns:a="http://schemas.openxmlformats.org/drawingml/2006/main" xmlns:r="http://schemas.openxmlformats.org/officeDocument/2006/relationships" xmlns:p="http://schemas.openxmlformats.org/presentationml/2006/main">
  <p:tag name="MT_TILE" val="YES"/>
</p:tagLst>
</file>

<file path=ppt/tags/tag6.xml><?xml version="1.0" encoding="utf-8"?>
<p:tagLst xmlns:a="http://schemas.openxmlformats.org/drawingml/2006/main" xmlns:r="http://schemas.openxmlformats.org/officeDocument/2006/relationships" xmlns:p="http://schemas.openxmlformats.org/presentationml/2006/main">
  <p:tag name="MT_TILE" val="YES"/>
</p:tagLst>
</file>

<file path=ppt/tags/tag7.xml><?xml version="1.0" encoding="utf-8"?>
<p:tagLst xmlns:a="http://schemas.openxmlformats.org/drawingml/2006/main" xmlns:r="http://schemas.openxmlformats.org/officeDocument/2006/relationships" xmlns:p="http://schemas.openxmlformats.org/presentationml/2006/main">
  <p:tag name="MT_TILE" val="YES"/>
</p:tagLst>
</file>

<file path=ppt/tags/tag8.xml><?xml version="1.0" encoding="utf-8"?>
<p:tagLst xmlns:a="http://schemas.openxmlformats.org/drawingml/2006/main" xmlns:r="http://schemas.openxmlformats.org/officeDocument/2006/relationships" xmlns:p="http://schemas.openxmlformats.org/presentationml/2006/main">
  <p:tag name="MT_TILE" val="YES"/>
</p:tagLst>
</file>

<file path=ppt/tags/tag9.xml><?xml version="1.0" encoding="utf-8"?>
<p:tagLst xmlns:a="http://schemas.openxmlformats.org/drawingml/2006/main" xmlns:r="http://schemas.openxmlformats.org/officeDocument/2006/relationships" xmlns:p="http://schemas.openxmlformats.org/presentationml/2006/main">
  <p:tag name="MT_TILE" val="YES"/>
</p:tagLst>
</file>

<file path=ppt/theme/theme1.xml><?xml version="1.0" encoding="utf-8"?>
<a:theme xmlns:a="http://schemas.openxmlformats.org/drawingml/2006/main" name="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potx" id="{1A2CE55D-C0EF-4064-A39F-620642E032AA}" vid="{A3A9C9DA-6617-4D3E-A382-CDB23C8F3BF1}"/>
    </a:ext>
  </a:extLst>
</a:theme>
</file>

<file path=ppt/theme/theme2.xml><?xml version="1.0" encoding="utf-8"?>
<a:theme xmlns:a="http://schemas.openxmlformats.org/drawingml/2006/main" name="1_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_v02.potx" id="{DA6A3121-A306-4E81-BF43-CBCE095D8B76}" vid="{C3266B5A-74AF-44F8-8FA8-F258E4A695D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h9a868b2ee15488883f623ae5237ecae xmlns="12a172fe-0250-434a-85cf-03b10810c5e5">
      <Terms xmlns="http://schemas.microsoft.com/office/infopath/2007/PartnerControls">
        <TermInfo xmlns="http://schemas.microsoft.com/office/infopath/2007/PartnerControls">
          <TermName xmlns="http://schemas.microsoft.com/office/infopath/2007/PartnerControls">McCormick Place</TermName>
          <TermId xmlns="http://schemas.microsoft.com/office/infopath/2007/PartnerControls">f42e8eaa-659e-42d3-85a5-a4ea6b6d2ed7</TermId>
        </TermInfo>
      </Terms>
    </h9a868b2ee15488883f623ae5237ecae>
    <k62f7d35b80b40fb8c27985e50b34fcd xmlns="12a172fe-0250-434a-85cf-03b10810c5e5">
      <Terms xmlns="http://schemas.microsoft.com/office/infopath/2007/PartnerControls">
        <TermInfo xmlns="http://schemas.microsoft.com/office/infopath/2007/PartnerControls">
          <TermName xmlns="http://schemas.microsoft.com/office/infopath/2007/PartnerControls">Microsoft Ignite</TermName>
          <TermId xmlns="http://schemas.microsoft.com/office/infopath/2007/PartnerControls">9323c522-fe4b-4922-816b-10a1920d7afb</TermId>
        </TermInfo>
      </Terms>
    </k62f7d35b80b40fb8c27985e50b34fcd>
    <LikesCount xmlns="http://schemas.microsoft.com/sharepoint/v3" xsi:nil="true"/>
    <pfbfa50075a04958bd8757dc155d3e08 xmlns="12a172fe-0250-434a-85cf-03b10810c5e5">
      <Terms xmlns="http://schemas.microsoft.com/office/infopath/2007/PartnerControls">
        <TermInfo xmlns="http://schemas.microsoft.com/office/infopath/2007/PartnerControls">
          <TermName xmlns="http://schemas.microsoft.com/office/infopath/2007/PartnerControls">Chicago</TermName>
          <TermId xmlns="http://schemas.microsoft.com/office/infopath/2007/PartnerControls">b2ea4b94-6e68-4e03-872e-ca2dcc35a47e</TermId>
        </TermInfo>
      </Terms>
    </pfbfa50075a04958bd8757dc155d3e08>
    <Presentation_x0020_Date xmlns="12a172fe-0250-434a-85cf-03b10810c5e5">2015-05-06T00:00:00-05:00</Presentation_x0020_Date>
    <o72fbe6ee5ae4131af0832c08ec51202 xmlns="12a172fe-0250-434a-85cf-03b10810c5e5">
      <Terms xmlns="http://schemas.microsoft.com/office/infopath/2007/PartnerControls"/>
    </o72fbe6ee5ae4131af0832c08ec51202>
    <Event_x0020_Start_x0020_Date xmlns="12a172fe-0250-434a-85cf-03b10810c5e5">2015-05-04T07:00:00+00:00</Event_x0020_Start_x0020_Date>
    <MS_x0020_Content_x0020_Owner xmlns="12a172fe-0250-434a-85cf-03b10810c5e5">
      <UserInfo>
        <DisplayName/>
        <AccountId xsi:nil="true"/>
        <AccountType/>
      </UserInfo>
    </MS_x0020_Content_x0020_Owner>
    <MS_x0020_Speaker xmlns="12a172fe-0250-434a-85cf-03b10810c5e5">
      <UserInfo>
        <DisplayName/>
        <AccountId xsi:nil="true"/>
        <AccountType/>
      </UserInfo>
    </MS_x0020_Speaker>
    <External_x0020_Speaker xmlns="12a172fe-0250-434a-85cf-03b10810c5e5">Khushru Irani</External_x0020_Speaker>
    <Session_x0020_Code xmlns="12a172fe-0250-434a-85cf-03b10810c5e5"> BRK3160</Session_x0020_Code>
    <le8386062bd54e24a95c83b32ccbdb34 xmlns="12a172fe-0250-434a-85cf-03b10810c5e5">
      <Terms xmlns="http://schemas.microsoft.com/office/infopath/2007/PartnerControls"/>
    </le8386062bd54e24a95c83b32ccbdb34>
    <j4d4d959795b4220a289a041ed046605 xmlns="12a172fe-0250-434a-85cf-03b10810c5e5">
      <Terms xmlns="http://schemas.microsoft.com/office/infopath/2007/PartnerControls"/>
    </j4d4d959795b4220a289a041ed046605>
    <Event_x0020_End_x0020_Date xmlns="12a172fe-0250-434a-85cf-03b10810c5e5">2015-05-08T07:00:00+00:00</Event_x0020_End_x0020_Date>
    <TaxKeywordTaxHTField xmlns="230e9df3-be65-4c73-a93b-d1236ebd677e">
      <Terms xmlns="http://schemas.microsoft.com/office/infopath/2007/PartnerControls">
        <TermInfo xmlns="http://schemas.microsoft.com/office/infopath/2007/PartnerControls">
          <TermName xmlns="http://schemas.microsoft.com/office/infopath/2007/PartnerControls">Microsoft Ignite 2015</TermName>
          <TermId xmlns="http://schemas.microsoft.com/office/infopath/2007/PartnerControls">9eb2896f-7457-4443-a47b-f60d2d30355c</TermId>
        </TermInfo>
      </Terms>
    </TaxKeywordTaxHTField>
    <TaxCatchAll xmlns="230e9df3-be65-4c73-a93b-d1236ebd677e">
      <Value>41</Value>
      <Value>44</Value>
      <Value>43</Value>
      <Value>42</Value>
    </TaxCatchAll>
    <eb9cf3a3af7b473faa5c9c98148a90a4 xmlns="12a172fe-0250-434a-85cf-03b10810c5e5">
      <Terms xmlns="http://schemas.microsoft.com/office/infopath/2007/PartnerControls"/>
    </eb9cf3a3af7b473faa5c9c98148a90a4>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46EBBE4F454C2C47A5E89CD935B1FC7800E83BCD34BAE21044A0567CF64FDFDE54" ma:contentTypeVersion="3" ma:contentTypeDescription="Create a new document." ma:contentTypeScope="" ma:versionID="ad0318b59f0baaa5619a87a276b8590a">
  <xsd:schema xmlns:xsd="http://www.w3.org/2001/XMLSchema" xmlns:xs="http://www.w3.org/2001/XMLSchema" xmlns:p="http://schemas.microsoft.com/office/2006/metadata/properties" xmlns:ns1="http://schemas.microsoft.com/sharepoint/v3" xmlns:ns2="12a172fe-0250-434a-85cf-03b10810c5e5" xmlns:ns3="230e9df3-be65-4c73-a93b-d1236ebd677e" targetNamespace="http://schemas.microsoft.com/office/2006/metadata/properties" ma:root="true" ma:fieldsID="26205b5b46d9ab9d881e0fa75366d1c2" ns1:_="" ns2:_="" ns3:_="">
    <xsd:import namespace="http://schemas.microsoft.com/sharepoint/v3"/>
    <xsd:import namespace="12a172fe-0250-434a-85cf-03b10810c5e5"/>
    <xsd:import namespace="230e9df3-be65-4c73-a93b-d1236ebd677e"/>
    <xsd:element name="properties">
      <xsd:complexType>
        <xsd:sequence>
          <xsd:element name="documentManagement">
            <xsd:complexType>
              <xsd:all>
                <xsd:element ref="ns2:k62f7d35b80b40fb8c27985e50b34fcd" minOccurs="0"/>
                <xsd:element ref="ns3:TaxCatchAll" minOccurs="0"/>
                <xsd:element ref="ns3:TaxCatchAllLabel" minOccurs="0"/>
                <xsd:element ref="ns2:pfbfa50075a04958bd8757dc155d3e08" minOccurs="0"/>
                <xsd:element ref="ns2:h9a868b2ee15488883f623ae5237ecae"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72fbe6ee5ae4131af0832c08ec51202" minOccurs="0"/>
                <xsd:element ref="ns2:eb9cf3a3af7b473faa5c9c98148a90a4" minOccurs="0"/>
                <xsd:element ref="ns2:Session_x0020_Code" minOccurs="0"/>
                <xsd:element ref="ns2:MS_x0020_Content_x0020_Owner" minOccurs="0"/>
                <xsd:element ref="ns2:le8386062bd54e24a95c83b32ccbdb34" minOccurs="0"/>
                <xsd:element ref="ns2:j4d4d959795b4220a289a041ed046605" minOccurs="0"/>
                <xsd:element ref="ns3:TaxKeywordTaxHTField" minOccurs="0"/>
                <xsd:element ref="ns1:AverageRating" minOccurs="0"/>
                <xsd:element ref="ns1:RatingCount" minOccurs="0"/>
                <xsd:element ref="ns1:Likes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3" nillable="true" ma:displayName="Rating (0-5)" ma:decimals="2" ma:description="Average value of all the ratings that have been submitted" ma:internalName="AverageRating" ma:readOnly="true">
      <xsd:simpleType>
        <xsd:restriction base="dms:Number"/>
      </xsd:simpleType>
    </xsd:element>
    <xsd:element name="RatingCount" ma:index="34" nillable="true" ma:displayName="Number of Ratings" ma:decimals="0" ma:description="Number of ratings submitted" ma:internalName="RatingCount" ma:readOnly="true">
      <xsd:simpleType>
        <xsd:restriction base="dms:Number"/>
      </xsd:simpleType>
    </xsd:element>
    <xsd:element name="LikesCount" ma:index="35"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a172fe-0250-434a-85cf-03b10810c5e5" elementFormDefault="qualified">
    <xsd:import namespace="http://schemas.microsoft.com/office/2006/documentManagement/types"/>
    <xsd:import namespace="http://schemas.microsoft.com/office/infopath/2007/PartnerControls"/>
    <xsd:element name="k62f7d35b80b40fb8c27985e50b34fcd" ma:index="8" nillable="true" ma:taxonomy="true" ma:internalName="k62f7d35b80b40fb8c27985e50b34fcd" ma:taxonomyFieldName="Event_x0020_Name" ma:displayName="Event Name" ma:default="" ma:fieldId="{462f7d35-b80b-40fb-8c27-985e50b34fcd}"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pfbfa50075a04958bd8757dc155d3e08" ma:index="12" nillable="true" ma:taxonomy="true" ma:internalName="pfbfa50075a04958bd8757dc155d3e08" ma:taxonomyFieldName="Event_x0020_Location" ma:displayName="Event Location" ma:default="" ma:fieldId="{9fbfa500-75a0-4958-bd87-57dc155d3e08}"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h9a868b2ee15488883f623ae5237ecae" ma:index="14" nillable="true" ma:taxonomy="true" ma:internalName="h9a868b2ee15488883f623ae5237ecae" ma:taxonomyFieldName="Event_x0020_Venue" ma:displayName="Event Venue" ma:default="" ma:fieldId="{19a868b2-ee15-4888-83f6-23ae5237ecae}"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72fbe6ee5ae4131af0832c08ec51202" ma:index="21" nillable="true" ma:taxonomy="true" ma:internalName="o72fbe6ee5ae4131af0832c08ec51202" ma:taxonomyFieldName="Product" ma:displayName="Product" ma:default="" ma:fieldId="{872fbe6e-e5ae-4131-af08-32c08ec51202}"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eb9cf3a3af7b473faa5c9c98148a90a4" ma:index="23" nillable="true" ma:taxonomy="true" ma:internalName="eb9cf3a3af7b473faa5c9c98148a90a4" ma:taxonomyFieldName="Campaign" ma:displayName="Campaign" ma:default="" ma:fieldId="{eb9cf3a3-af7b-473f-aa5c-9c98148a90a4}"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e8386062bd54e24a95c83b32ccbdb34" ma:index="27" nillable="true" ma:taxonomy="true" ma:internalName="le8386062bd54e24a95c83b32ccbdb34" ma:taxonomyFieldName="Track" ma:displayName="Track" ma:default="" ma:fieldId="{5e838606-2bd5-4e24-a95c-83b32ccbdb34}" ma:sspId="e385fb40-52d4-4fae-9c5b-3e8ff8a5878e" ma:termSetId="043e2b11-12ce-49cc-a347-2f73f2b7fe4b" ma:anchorId="00000000-0000-0000-0000-000000000000" ma:open="false" ma:isKeyword="false">
      <xsd:complexType>
        <xsd:sequence>
          <xsd:element ref="pc:Terms" minOccurs="0" maxOccurs="1"/>
        </xsd:sequence>
      </xsd:complexType>
    </xsd:element>
    <xsd:element name="j4d4d959795b4220a289a041ed046605" ma:index="29" nillable="true" ma:taxonomy="true" ma:internalName="j4d4d959795b4220a289a041ed046605" ma:taxonomyFieldName="Audience1" ma:displayName="Audience" ma:default="" ma:fieldId="{34d4d959-795b-4220-a289-a041ed046605}" ma:sspId="e385fb40-52d4-4fae-9c5b-3e8ff8a5878e" ma:termSetId="02c0b350-7782-44ed-b079-a5ef0c1b9fe9"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5b797c71-5459-41dc-9095-63a63c56aa91}" ma:internalName="TaxCatchAll" ma:showField="CatchAllData"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b797c71-5459-41dc-9095-63a63c56aa91}" ma:internalName="TaxCatchAllLabel" ma:readOnly="true" ma:showField="CatchAllDataLabel"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KeywordTaxHTField" ma:index="31"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schemas.microsoft.com/sharepoint/v3"/>
    <ds:schemaRef ds:uri="http://schemas.microsoft.com/office/2006/documentManagement/types"/>
    <ds:schemaRef ds:uri="12a172fe-0250-434a-85cf-03b10810c5e5"/>
    <ds:schemaRef ds:uri="http://schemas.microsoft.com/office/infopath/2007/PartnerControls"/>
    <ds:schemaRef ds:uri="http://schemas.openxmlformats.org/package/2006/metadata/core-properties"/>
    <ds:schemaRef ds:uri="http://purl.org/dc/terms/"/>
    <ds:schemaRef ds:uri="http://purl.org/dc/elements/1.1/"/>
    <ds:schemaRef ds:uri="230e9df3-be65-4c73-a93b-d1236ebd677e"/>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5D0DEFCE-63D4-4F88-8228-705C0AA705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2a172fe-0250-434a-85cf-03b10810c5e5"/>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16459</TotalTime>
  <Words>11921</Words>
  <Application>Microsoft Office PowerPoint</Application>
  <PresentationFormat>Custom</PresentationFormat>
  <Paragraphs>1922</Paragraphs>
  <Slides>80</Slides>
  <Notes>75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80</vt:i4>
      </vt:variant>
    </vt:vector>
  </HeadingPairs>
  <TitlesOfParts>
    <vt:vector size="89" baseType="lpstr">
      <vt:lpstr>Arial</vt:lpstr>
      <vt:lpstr>Calibri</vt:lpstr>
      <vt:lpstr>Consolas</vt:lpstr>
      <vt:lpstr>Segoe UI</vt:lpstr>
      <vt:lpstr>Segoe UI Light</vt:lpstr>
      <vt:lpstr>Times New Roman</vt:lpstr>
      <vt:lpstr>Wingdings</vt:lpstr>
      <vt:lpstr>5-30610_Microsoft_Ignite_Keynote_Template</vt:lpstr>
      <vt:lpstr>1_5-30610_Microsoft_Ignite_Keynote_Template</vt:lpstr>
      <vt:lpstr>PowerPoint Presentation</vt:lpstr>
      <vt:lpstr>Mail Flow and Transport Deep Dive</vt:lpstr>
      <vt:lpstr>Session Objectives And Takeaways</vt:lpstr>
      <vt:lpstr>Exchange 2010 vs. Exchange 2016 transport</vt:lpstr>
      <vt:lpstr>Mail Delivery Overview</vt:lpstr>
      <vt:lpstr>Mail Delivery Overview</vt:lpstr>
      <vt:lpstr>Mail Delivery Overview</vt:lpstr>
      <vt:lpstr>Mail Delivery Overview</vt:lpstr>
      <vt:lpstr>Mail Delivery Overview</vt:lpstr>
      <vt:lpstr>Mail Delivery Overview</vt:lpstr>
      <vt:lpstr>Mail Delivery Overview</vt:lpstr>
      <vt:lpstr>Mail Delivery Overview</vt:lpstr>
      <vt:lpstr>Mail Delivery Overview</vt:lpstr>
      <vt:lpstr>Mail Delivery Overview</vt:lpstr>
      <vt:lpstr>Mail Delivery Overview</vt:lpstr>
      <vt:lpstr>Mail Delivery Overview</vt:lpstr>
      <vt:lpstr>Mail Delivery Overview</vt:lpstr>
      <vt:lpstr>Mail Delivery Overview</vt:lpstr>
      <vt:lpstr>Mail Submission Overview</vt:lpstr>
      <vt:lpstr>Mail Submission Overview</vt:lpstr>
      <vt:lpstr>Mail Submission Overview</vt:lpstr>
      <vt:lpstr>Mail Submission Overview</vt:lpstr>
      <vt:lpstr>Mail Submission Overview</vt:lpstr>
      <vt:lpstr>Mail Submission Overview</vt:lpstr>
      <vt:lpstr>Transport Components in Exchange 2016</vt:lpstr>
      <vt:lpstr>Transport components</vt:lpstr>
      <vt:lpstr>Frontend Transport</vt:lpstr>
      <vt:lpstr>Benefits of Frontend Transport</vt:lpstr>
      <vt:lpstr>Transport*</vt:lpstr>
      <vt:lpstr>Transport Pipeline</vt:lpstr>
      <vt:lpstr>Benefits of Transport</vt:lpstr>
      <vt:lpstr>Mailbox Transport</vt:lpstr>
      <vt:lpstr>Benefits of Mailbox Transport</vt:lpstr>
      <vt:lpstr>Exchange 2016 Server Role Architecture</vt:lpstr>
      <vt:lpstr>Exchange 2016 Server Role Architecture</vt:lpstr>
      <vt:lpstr>Exchange 2016 Server Role Architecture</vt:lpstr>
      <vt:lpstr>Exchange 2016 Server Role Architecture</vt:lpstr>
      <vt:lpstr>Mail routing scenarios</vt:lpstr>
      <vt:lpstr>Mail routing scenarios</vt:lpstr>
      <vt:lpstr>Routing Overview</vt:lpstr>
      <vt:lpstr>1 – Incoming mail on multi-role server</vt:lpstr>
      <vt:lpstr>Scenario 1 – Protocol flow</vt:lpstr>
      <vt:lpstr>Scenario 1 – Protocol flow</vt:lpstr>
      <vt:lpstr>Scenario 1 – Protocol flow</vt:lpstr>
      <vt:lpstr>Scenario 1 – Protocol flow</vt:lpstr>
      <vt:lpstr>Scenario 1 – Protocol flow</vt:lpstr>
      <vt:lpstr>Scenario 1 – Protocol flow</vt:lpstr>
      <vt:lpstr>Scenario 1 – Received headers</vt:lpstr>
      <vt:lpstr>2 – Incoming mail to two recipients</vt:lpstr>
      <vt:lpstr>3 – Originating mail to Internet</vt:lpstr>
      <vt:lpstr>Scenario 3 – Protocol flow</vt:lpstr>
      <vt:lpstr>Scenario 3 – Protocol flow</vt:lpstr>
      <vt:lpstr>Scenario 3 – Protocol flow</vt:lpstr>
      <vt:lpstr>4 – Originating mail to multiple recipients</vt:lpstr>
      <vt:lpstr>Transport high availability</vt:lpstr>
      <vt:lpstr>Shadow Messages</vt:lpstr>
      <vt:lpstr>All messages to Transport are shadowed</vt:lpstr>
      <vt:lpstr>Safety net</vt:lpstr>
      <vt:lpstr>Scenario 1 – Protocol flow</vt:lpstr>
      <vt:lpstr>Scenario 1 – Protocol flow with shadow</vt:lpstr>
      <vt:lpstr>Scenario 1 – Protocol flow with shadow</vt:lpstr>
      <vt:lpstr>Scenario 1 – Protocol flow with shadow</vt:lpstr>
      <vt:lpstr>Shadow Message – SMTP ‘ping’</vt:lpstr>
      <vt:lpstr>Message Tracking Log</vt:lpstr>
      <vt:lpstr>Mail flow in Office 365</vt:lpstr>
      <vt:lpstr>What’s New in Mail flow in Office 365</vt:lpstr>
      <vt:lpstr>PowerPoint Presentation</vt:lpstr>
      <vt:lpstr>Hybrid - Before the move to O365</vt:lpstr>
      <vt:lpstr>Hybrid</vt:lpstr>
      <vt:lpstr>Hybrid – Primary reason for having connectors</vt:lpstr>
      <vt:lpstr>Hybrid – Connector From O365 To Your Org</vt:lpstr>
      <vt:lpstr>Hybrid – Connector From O365 To Your Org</vt:lpstr>
      <vt:lpstr>Hybrid – Mail queued to your org smart host</vt:lpstr>
      <vt:lpstr>Hybrid – Connector From Your Org To O365</vt:lpstr>
      <vt:lpstr>Hybrid – Connector From Your Org To O365</vt:lpstr>
      <vt:lpstr>Hybrid – In Summary</vt:lpstr>
      <vt:lpstr>Hybrid – Retain Exchange Internal Headers</vt:lpstr>
      <vt:lpstr>Questions</vt:lpstr>
      <vt:lpstr>PowerPoint Presentation</vt:lpstr>
      <vt:lpstr>PowerPoint Presentation</vt:lpstr>
    </vt:vector>
  </TitlesOfParts>
  <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Mail flow and transport deep dive</dc:title>
  <dc:subject>Microsoft Ignite 2015</dc:subject>
  <dc:creator>Khushrui</dc:creator>
  <cp:keywords>Microsoft Ignite 2015</cp:keywords>
  <dc:description>Template: Mitchell Derrey, Silver Fox Productions
Formatting: 
Audience Type: Internal/External</dc:description>
  <cp:lastModifiedBy>Brittany Hart</cp:lastModifiedBy>
  <cp:revision>465</cp:revision>
  <dcterms:created xsi:type="dcterms:W3CDTF">2014-06-10T19:28:25Z</dcterms:created>
  <dcterms:modified xsi:type="dcterms:W3CDTF">2015-05-06T21:32:46Z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0x01010046EBBE4F454C2C47A5E89CD935B1FC7800E83BCD34BAE21044A0567CF64FDFDE54</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44;#McCormick Place|f42e8eaa-659e-42d3-85a5-a4ea6b6d2ed7</vt:lpwstr>
  </property>
  <property fmtid="{D5CDD505-2E9C-101B-9397-08002B2CF9AE}" pid="7" name="Track">
    <vt:lpwstr/>
  </property>
  <property fmtid="{D5CDD505-2E9C-101B-9397-08002B2CF9AE}" pid="8" name="Event Location">
    <vt:lpwstr>43;#Chicago|b2ea4b94-6e68-4e03-872e-ca2dcc35a47e</vt:lpwstr>
  </property>
  <property fmtid="{D5CDD505-2E9C-101B-9397-08002B2CF9AE}" pid="9" name="Campaign">
    <vt:lpwstr/>
  </property>
  <property fmtid="{D5CDD505-2E9C-101B-9397-08002B2CF9AE}" pid="10" name="IsMyDocuments">
    <vt:bool>true</vt:bool>
  </property>
  <property fmtid="{D5CDD505-2E9C-101B-9397-08002B2CF9AE}" pid="11" name="TaxKeyword">
    <vt:lpwstr>41;#Microsoft Ignite 2015|9eb2896f-7457-4443-a47b-f60d2d30355c</vt:lpwstr>
  </property>
  <property fmtid="{D5CDD505-2E9C-101B-9397-08002B2CF9AE}" pid="12" name="Audience1">
    <vt:lpwstr/>
  </property>
  <property fmtid="{D5CDD505-2E9C-101B-9397-08002B2CF9AE}" pid="13" name="Event Name">
    <vt:lpwstr>42;#Microsoft Ignite|9323c522-fe4b-4922-816b-10a1920d7afb</vt:lpwstr>
  </property>
</Properties>
</file>