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3" r:id="rId5"/>
    <p:sldMasterId id="2147484375" r:id="rId6"/>
    <p:sldMasterId id="2147484411" r:id="rId7"/>
    <p:sldMasterId id="2147484443" r:id="rId8"/>
  </p:sldMasterIdLst>
  <p:notesMasterIdLst>
    <p:notesMasterId r:id="rId48"/>
  </p:notesMasterIdLst>
  <p:handoutMasterIdLst>
    <p:handoutMasterId r:id="rId49"/>
  </p:handoutMasterIdLst>
  <p:sldIdLst>
    <p:sldId id="256" r:id="rId9"/>
    <p:sldId id="257"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D8EA6F-7DBE-45A4-87B3-E8FD8D9D92C0}">
          <p14:sldIdLst>
            <p14:sldId id="256"/>
            <p14:sldId id="257"/>
            <p14:sldId id="259"/>
            <p14:sldId id="260"/>
            <p14:sldId id="261"/>
            <p14:sldId id="262"/>
            <p14:sldId id="263"/>
            <p14:sldId id="264"/>
            <p14:sldId id="265"/>
            <p14:sldId id="266"/>
            <p14:sldId id="267"/>
            <p14:sldId id="268"/>
            <p14:sldId id="269"/>
            <p14:sldId id="270"/>
            <p14:sldId id="271"/>
            <p14:sldId id="272"/>
            <p14:sldId id="282"/>
            <p14:sldId id="283"/>
            <p14:sldId id="284"/>
            <p14:sldId id="285"/>
          </p14:sldIdLst>
        </p14:section>
        <p14:section name="Untitled Section" id="{F8085CF5-0480-41AD-A060-31AABB6C2280}">
          <p14:sldIdLst>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084" autoAdjust="0"/>
  </p:normalViewPr>
  <p:slideViewPr>
    <p:cSldViewPr>
      <p:cViewPr varScale="1">
        <p:scale>
          <a:sx n="69" d="100"/>
          <a:sy n="69" d="100"/>
        </p:scale>
        <p:origin x="1272" y="60"/>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100" d="100"/>
        <a:sy n="100" d="100"/>
      </p:scale>
      <p:origin x="0" y="-6714"/>
    </p:cViewPr>
  </p:sorterViewPr>
  <p:notesViewPr>
    <p:cSldViewPr showGuides="1">
      <p:cViewPr varScale="1">
        <p:scale>
          <a:sx n="83" d="100"/>
          <a:sy n="83" d="100"/>
        </p:scale>
        <p:origin x="96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5/4/2015 3:58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5/4/2015 3:58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5/4/2015 3:58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5735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5/4/2015 3:58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9334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0D90FE1-1E7B-4F1F-9110-265D9BB5A3F7}" type="datetime1">
              <a:rPr lang="en-US" smtClean="0">
                <a:solidFill>
                  <a:prstClr val="black"/>
                </a:solidFill>
              </a:rPr>
              <a:pPr/>
              <a:t>5/4/2015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9594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3007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6044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solidFill>
                  <a:prstClr val="black"/>
                </a:solidFill>
              </a:rPr>
              <a:pPr/>
              <a:t>5/4/2015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4403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B1F921E-DA9D-4F65-99D4-0FF693C9EB30}"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444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0D90FE1-1E7B-4F1F-9110-265D9BB5A3F7}" type="datetime1">
              <a:rPr lang="en-US" smtClean="0">
                <a:solidFill>
                  <a:prstClr val="black"/>
                </a:solidFill>
              </a:rPr>
              <a:pPr/>
              <a:t>5/4/2015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8727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201E-DF3A-4906-92CE-6CFA3099AAA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68749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Date Placeholder 3"/>
          <p:cNvSpPr>
            <a:spLocks noGrp="1"/>
          </p:cNvSpPr>
          <p:nvPr>
            <p:ph type="dt" idx="10"/>
          </p:nvPr>
        </p:nvSpPr>
        <p:spPr/>
        <p:txBody>
          <a:bodyPr/>
          <a:lstStyle/>
          <a:p>
            <a:fld id="{4B1F921E-DA9D-4F65-99D4-0FF693C9EB30}"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941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Date Placeholder 3"/>
          <p:cNvSpPr>
            <a:spLocks noGrp="1"/>
          </p:cNvSpPr>
          <p:nvPr>
            <p:ph type="dt" idx="10"/>
          </p:nvPr>
        </p:nvSpPr>
        <p:spPr/>
        <p:txBody>
          <a:bodyPr/>
          <a:lstStyle/>
          <a:p>
            <a:fld id="{4B1F921E-DA9D-4F65-99D4-0FF693C9EB30}"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5778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EB18E-F770-419F-982B-1615A67A518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8885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5/4/2015 3:58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01674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5/4/2015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3579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69ADFCE-0392-43C5-8DED-F9C5529EFC67}" type="datetime1">
              <a:rPr lang="en-US" smtClean="0">
                <a:solidFill>
                  <a:prstClr val="black"/>
                </a:solidFill>
              </a:rPr>
              <a:pPr/>
              <a:t>5/4/2015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337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543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0D90FE1-1E7B-4F1F-9110-265D9BB5A3F7}" type="datetime1">
              <a:rPr lang="en-US" smtClean="0">
                <a:solidFill>
                  <a:prstClr val="black"/>
                </a:solidFill>
              </a:rPr>
              <a:pPr/>
              <a:t>5/4/2015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464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EB18E-F770-419F-982B-1615A67A51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6424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0D90FE1-1E7B-4F1F-9110-265D9BB5A3F7}" type="datetime1">
              <a:rPr lang="en-US" smtClean="0">
                <a:solidFill>
                  <a:prstClr val="black"/>
                </a:solidFill>
              </a:rPr>
              <a:pPr/>
              <a:t>5/4/2015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1423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EB18E-F770-419F-982B-1615A67A51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6974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EB18E-F770-419F-982B-1615A67A51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12724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3154022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91110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40102417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50751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08073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595342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785873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491252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4767454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2444283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5252935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501133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47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33308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487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227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79458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41442189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6236558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32606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0145" y="1682689"/>
            <a:ext cx="10726460" cy="2130904"/>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280145" y="31208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179711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280146" y="296793"/>
            <a:ext cx="11939339"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80146" y="1540262"/>
            <a:ext cx="11939339" cy="2163842"/>
          </a:xfrm>
          <a:prstGeom prst="rect">
            <a:avLst/>
          </a:prstGeom>
        </p:spPr>
        <p:txBody>
          <a:bodyPr wrap="square"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299875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39364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9599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3"/>
            <a:ext cx="5175986" cy="2749664"/>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159067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738536"/>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Tree>
    <p:extLst>
      <p:ext uri="{BB962C8B-B14F-4D97-AF65-F5344CB8AC3E}">
        <p14:creationId xmlns:p14="http://schemas.microsoft.com/office/powerpoint/2010/main" val="2497328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1920660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4215" y="6569401"/>
            <a:ext cx="846979" cy="179813"/>
          </a:xfrm>
          <a:prstGeom prst="rect">
            <a:avLst/>
          </a:prstGeom>
        </p:spPr>
      </p:pic>
      <p:sp>
        <p:nvSpPr>
          <p:cNvPr id="7" name="Title Placeholder 1"/>
          <p:cNvSpPr>
            <a:spLocks noGrp="1"/>
          </p:cNvSpPr>
          <p:nvPr>
            <p:ph type="title"/>
          </p:nvPr>
        </p:nvSpPr>
        <p:spPr>
          <a:xfrm>
            <a:off x="272048" y="349727"/>
            <a:ext cx="11892379" cy="849335"/>
          </a:xfrm>
          <a:prstGeom prst="rect">
            <a:avLst/>
          </a:prstGeom>
        </p:spPr>
        <p:txBody>
          <a:bodyPr vert="horz" wrap="square" lIns="146304" tIns="91440" rIns="146304" bIns="91440" rtlCol="0" anchor="t" anchorCtr="0">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08866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WHITE_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1"/>
              </a:buClr>
              <a:defRPr sz="3999">
                <a:gradFill>
                  <a:gsLst>
                    <a:gs pos="7143">
                      <a:schemeClr val="accent1">
                        <a:lumMod val="5000"/>
                        <a:lumOff val="95000"/>
                      </a:schemeClr>
                    </a:gs>
                    <a:gs pos="100000">
                      <a:schemeClr val="accent1">
                        <a:lumMod val="5000"/>
                        <a:lumOff val="95000"/>
                      </a:schemeClr>
                    </a:gs>
                  </a:gsLst>
                  <a:lin ang="5400000" scaled="0"/>
                </a:gradFill>
              </a:defRPr>
            </a:lvl1pPr>
            <a:lvl2pPr>
              <a:buClr>
                <a:schemeClr val="tx1"/>
              </a:buClr>
              <a:defRPr>
                <a:gradFill>
                  <a:gsLst>
                    <a:gs pos="7143">
                      <a:schemeClr val="accent1">
                        <a:lumMod val="5000"/>
                        <a:lumOff val="95000"/>
                      </a:schemeClr>
                    </a:gs>
                    <a:gs pos="100000">
                      <a:schemeClr val="accent1">
                        <a:lumMod val="5000"/>
                        <a:lumOff val="95000"/>
                      </a:schemeClr>
                    </a:gs>
                  </a:gsLst>
                  <a:lin ang="5400000" scaled="0"/>
                </a:gradFill>
              </a:defRPr>
            </a:lvl2pPr>
            <a:lvl3pPr>
              <a:buClr>
                <a:schemeClr val="tx1"/>
              </a:buClr>
              <a:defRPr>
                <a:gradFill>
                  <a:gsLst>
                    <a:gs pos="7143">
                      <a:schemeClr val="accent1">
                        <a:lumMod val="5000"/>
                        <a:lumOff val="95000"/>
                      </a:schemeClr>
                    </a:gs>
                    <a:gs pos="100000">
                      <a:schemeClr val="accent1">
                        <a:lumMod val="5000"/>
                        <a:lumOff val="95000"/>
                      </a:schemeClr>
                    </a:gs>
                  </a:gsLst>
                  <a:lin ang="5400000" scaled="0"/>
                </a:gradFill>
              </a:defRPr>
            </a:lvl3pPr>
            <a:lvl4pPr>
              <a:buClr>
                <a:schemeClr val="tx1"/>
              </a:buClr>
              <a:defRPr>
                <a:gradFill>
                  <a:gsLst>
                    <a:gs pos="7143">
                      <a:schemeClr val="accent1">
                        <a:lumMod val="5000"/>
                        <a:lumOff val="95000"/>
                      </a:schemeClr>
                    </a:gs>
                    <a:gs pos="100000">
                      <a:schemeClr val="accent1">
                        <a:lumMod val="5000"/>
                        <a:lumOff val="95000"/>
                      </a:schemeClr>
                    </a:gs>
                  </a:gsLst>
                  <a:lin ang="5400000" scaled="0"/>
                </a:gradFill>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979387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lor Block Header&amp; Subtext">
    <p:spTree>
      <p:nvGrpSpPr>
        <p:cNvPr id="1" name=""/>
        <p:cNvGrpSpPr/>
        <p:nvPr/>
      </p:nvGrpSpPr>
      <p:grpSpPr>
        <a:xfrm>
          <a:off x="0" y="0"/>
          <a:ext cx="0" cy="0"/>
          <a:chOff x="0" y="0"/>
          <a:chExt cx="0" cy="0"/>
        </a:xfrm>
      </p:grpSpPr>
      <p:sp>
        <p:nvSpPr>
          <p:cNvPr id="2" name="Rectangle 1"/>
          <p:cNvSpPr/>
          <p:nvPr/>
        </p:nvSpPr>
        <p:spPr bwMode="white">
          <a:xfrm>
            <a:off x="-9716"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782"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9"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19950" indent="0">
              <a:buNone/>
              <a:defRPr sz="2747" b="1"/>
            </a:lvl2pPr>
            <a:lvl3pPr marL="1239899" indent="0">
              <a:buNone/>
              <a:defRPr sz="2442" b="1"/>
            </a:lvl3pPr>
            <a:lvl4pPr marL="1859849" indent="0">
              <a:buNone/>
              <a:defRPr sz="2136" b="1"/>
            </a:lvl4pPr>
            <a:lvl5pPr marL="2479798" indent="0">
              <a:buNone/>
              <a:defRPr sz="2136" b="1"/>
            </a:lvl5pPr>
            <a:lvl6pPr marL="3099748" indent="0">
              <a:buNone/>
              <a:defRPr sz="2136" b="1"/>
            </a:lvl6pPr>
            <a:lvl7pPr marL="3719698" indent="0">
              <a:buNone/>
              <a:defRPr sz="2136" b="1"/>
            </a:lvl7pPr>
            <a:lvl8pPr marL="4339647" indent="0">
              <a:buNone/>
              <a:defRPr sz="2136" b="1"/>
            </a:lvl8pPr>
            <a:lvl9pPr marL="4959596"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9"/>
            <a:ext cx="2208564" cy="764735"/>
          </a:xfrm>
          <a:prstGeom prst="rect">
            <a:avLst/>
          </a:prstGeom>
        </p:spPr>
      </p:pic>
      <p:sp>
        <p:nvSpPr>
          <p:cNvPr id="8" name="Picture Placeholder 4"/>
          <p:cNvSpPr>
            <a:spLocks noGrp="1"/>
          </p:cNvSpPr>
          <p:nvPr>
            <p:ph type="pic" sz="quarter" idx="11"/>
          </p:nvPr>
        </p:nvSpPr>
        <p:spPr>
          <a:xfrm>
            <a:off x="3968399" y="1054036"/>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111" fontAlgn="base">
              <a:spcBef>
                <a:spcPct val="0"/>
              </a:spcBef>
              <a:spcAft>
                <a:spcPct val="0"/>
              </a:spcAft>
            </a:pPr>
            <a:endParaRPr lang="en-US" dirty="0"/>
          </a:p>
        </p:txBody>
      </p:sp>
      <p:sp>
        <p:nvSpPr>
          <p:cNvPr id="9" name="Text Placeholder 6"/>
          <p:cNvSpPr>
            <a:spLocks noGrp="1"/>
          </p:cNvSpPr>
          <p:nvPr>
            <p:ph type="body" sz="quarter" idx="10"/>
          </p:nvPr>
        </p:nvSpPr>
        <p:spPr>
          <a:xfrm>
            <a:off x="543753" y="3114885"/>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934" y="196313"/>
            <a:ext cx="893872" cy="893745"/>
          </a:xfrm>
          <a:prstGeom prst="rect">
            <a:avLst/>
          </a:prstGeom>
        </p:spPr>
      </p:pic>
    </p:spTree>
    <p:extLst>
      <p:ext uri="{BB962C8B-B14F-4D97-AF65-F5344CB8AC3E}">
        <p14:creationId xmlns:p14="http://schemas.microsoft.com/office/powerpoint/2010/main" val="3119219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olor Block Header&amp; Subtext">
    <p:spTree>
      <p:nvGrpSpPr>
        <p:cNvPr id="1" name=""/>
        <p:cNvGrpSpPr/>
        <p:nvPr/>
      </p:nvGrpSpPr>
      <p:grpSpPr>
        <a:xfrm>
          <a:off x="0" y="0"/>
          <a:ext cx="0" cy="0"/>
          <a:chOff x="0" y="0"/>
          <a:chExt cx="0" cy="0"/>
        </a:xfrm>
      </p:grpSpPr>
      <p:sp>
        <p:nvSpPr>
          <p:cNvPr id="2" name="Rectangle 1"/>
          <p:cNvSpPr/>
          <p:nvPr/>
        </p:nvSpPr>
        <p:spPr bwMode="white">
          <a:xfrm>
            <a:off x="-9716"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782"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9"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19950" indent="0">
              <a:buNone/>
              <a:defRPr sz="2747" b="1"/>
            </a:lvl2pPr>
            <a:lvl3pPr marL="1239899" indent="0">
              <a:buNone/>
              <a:defRPr sz="2442" b="1"/>
            </a:lvl3pPr>
            <a:lvl4pPr marL="1859849" indent="0">
              <a:buNone/>
              <a:defRPr sz="2136" b="1"/>
            </a:lvl4pPr>
            <a:lvl5pPr marL="2479798" indent="0">
              <a:buNone/>
              <a:defRPr sz="2136" b="1"/>
            </a:lvl5pPr>
            <a:lvl6pPr marL="3099748" indent="0">
              <a:buNone/>
              <a:defRPr sz="2136" b="1"/>
            </a:lvl6pPr>
            <a:lvl7pPr marL="3719698" indent="0">
              <a:buNone/>
              <a:defRPr sz="2136" b="1"/>
            </a:lvl7pPr>
            <a:lvl8pPr marL="4339647" indent="0">
              <a:buNone/>
              <a:defRPr sz="2136" b="1"/>
            </a:lvl8pPr>
            <a:lvl9pPr marL="4959596"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9"/>
            <a:ext cx="2208564" cy="764735"/>
          </a:xfrm>
          <a:prstGeom prst="rect">
            <a:avLst/>
          </a:prstGeom>
        </p:spPr>
      </p:pic>
      <p:sp>
        <p:nvSpPr>
          <p:cNvPr id="8" name="Picture Placeholder 4"/>
          <p:cNvSpPr>
            <a:spLocks noGrp="1"/>
          </p:cNvSpPr>
          <p:nvPr>
            <p:ph type="pic" sz="quarter" idx="11"/>
          </p:nvPr>
        </p:nvSpPr>
        <p:spPr>
          <a:xfrm>
            <a:off x="3968399" y="1054036"/>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111" fontAlgn="base">
              <a:spcBef>
                <a:spcPct val="0"/>
              </a:spcBef>
              <a:spcAft>
                <a:spcPct val="0"/>
              </a:spcAft>
            </a:pPr>
            <a:endParaRPr lang="en-US" dirty="0"/>
          </a:p>
        </p:txBody>
      </p:sp>
      <p:sp>
        <p:nvSpPr>
          <p:cNvPr id="9" name="Text Placeholder 6"/>
          <p:cNvSpPr>
            <a:spLocks noGrp="1"/>
          </p:cNvSpPr>
          <p:nvPr>
            <p:ph type="body" sz="quarter" idx="10"/>
          </p:nvPr>
        </p:nvSpPr>
        <p:spPr>
          <a:xfrm>
            <a:off x="543753" y="3114885"/>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stacyd\AppData\Local\Temp\vmware-stacyr\VMwareDnD\f284194e\Administration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460" y="263548"/>
            <a:ext cx="826628" cy="8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730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stretch>
            <a:fillRect/>
          </a:stretch>
        </p:blipFill>
        <p:spPr>
          <a:xfrm>
            <a:off x="52402" y="97480"/>
            <a:ext cx="1126932" cy="1126772"/>
          </a:xfrm>
          <a:prstGeom prst="rect">
            <a:avLst/>
          </a:prstGeom>
        </p:spPr>
      </p:pic>
    </p:spTree>
    <p:extLst>
      <p:ext uri="{BB962C8B-B14F-4D97-AF65-F5344CB8AC3E}">
        <p14:creationId xmlns:p14="http://schemas.microsoft.com/office/powerpoint/2010/main" val="14989967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3016458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691988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7665215"/>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369776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752863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96023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648759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472052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810434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572840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797839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6732901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19471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468077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150058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192415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3438102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899577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4356257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0598497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90607825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533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84454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28953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762541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3073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729701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0044838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349490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4128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130904"/>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102098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478" y="6641140"/>
            <a:ext cx="846979" cy="179813"/>
          </a:xfrm>
          <a:prstGeom prst="rect">
            <a:avLst/>
          </a:prstGeom>
        </p:spPr>
      </p:pic>
      <p:sp>
        <p:nvSpPr>
          <p:cNvPr id="4" name="Content Placeholder 3"/>
          <p:cNvSpPr>
            <a:spLocks noGrp="1"/>
          </p:cNvSpPr>
          <p:nvPr>
            <p:ph sz="quarter" idx="11"/>
          </p:nvPr>
        </p:nvSpPr>
        <p:spPr>
          <a:xfrm>
            <a:off x="1659816" y="6576797"/>
            <a:ext cx="932736" cy="22616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04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9599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3"/>
            <a:ext cx="5175986" cy="2749664"/>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276239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738536"/>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Tree>
    <p:extLst>
      <p:ext uri="{BB962C8B-B14F-4D97-AF65-F5344CB8AC3E}">
        <p14:creationId xmlns:p14="http://schemas.microsoft.com/office/powerpoint/2010/main" val="206257136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607235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0876267"/>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548862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060683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373840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469096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682859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372343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482464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10763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859172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5928865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4842558"/>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488304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8708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137861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202113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1528810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5316630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8454210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50643242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7910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74673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846694"/>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4203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11644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3570451"/>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9305169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8428116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824748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130904"/>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263920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478" y="6641140"/>
            <a:ext cx="846979" cy="179813"/>
          </a:xfrm>
          <a:prstGeom prst="rect">
            <a:avLst/>
          </a:prstGeom>
        </p:spPr>
      </p:pic>
      <p:sp>
        <p:nvSpPr>
          <p:cNvPr id="4" name="Content Placeholder 3"/>
          <p:cNvSpPr>
            <a:spLocks noGrp="1"/>
          </p:cNvSpPr>
          <p:nvPr>
            <p:ph sz="quarter" idx="11"/>
          </p:nvPr>
        </p:nvSpPr>
        <p:spPr>
          <a:xfrm>
            <a:off x="1659816" y="6576797"/>
            <a:ext cx="932736" cy="22616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231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9599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3"/>
            <a:ext cx="5175986" cy="2749664"/>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spTree>
    <p:extLst>
      <p:ext uri="{BB962C8B-B14F-4D97-AF65-F5344CB8AC3E}">
        <p14:creationId xmlns:p14="http://schemas.microsoft.com/office/powerpoint/2010/main" val="168148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738536"/>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Tree>
    <p:extLst>
      <p:ext uri="{BB962C8B-B14F-4D97-AF65-F5344CB8AC3E}">
        <p14:creationId xmlns:p14="http://schemas.microsoft.com/office/powerpoint/2010/main" val="1323741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1.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4.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6"/>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037635701"/>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 id="2147484362" r:id="rId19"/>
    <p:sldLayoutId id="2147484363" r:id="rId20"/>
    <p:sldLayoutId id="2147484364" r:id="rId21"/>
    <p:sldLayoutId id="2147484365" r:id="rId22"/>
    <p:sldLayoutId id="2147484366" r:id="rId23"/>
    <p:sldLayoutId id="2147484367" r:id="rId24"/>
    <p:sldLayoutId id="2147484368" r:id="rId25"/>
    <p:sldLayoutId id="2147484369" r:id="rId26"/>
    <p:sldLayoutId id="2147484370" r:id="rId27"/>
    <p:sldLayoutId id="2147484371" r:id="rId28"/>
    <p:sldLayoutId id="2147484372" r:id="rId29"/>
    <p:sldLayoutId id="2147484373" r:id="rId30"/>
    <p:sldLayoutId id="2147484374" r:id="rId31"/>
    <p:sldLayoutId id="2147484408" r:id="rId32"/>
    <p:sldLayoutId id="2147484409" r:id="rId33"/>
    <p:sldLayoutId id="2147484410" r:id="rId34"/>
  </p:sldLayoutIdLst>
  <p:transition>
    <p:fade/>
  </p:transition>
  <p:timing>
    <p:tnLst>
      <p:par>
        <p:cTn id="1" dur="indefinite" restart="never" nodeType="tmRoot"/>
      </p:par>
    </p:tnLst>
  </p:timing>
  <p:hf hdr="0"/>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2" y="233152"/>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3"/>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175800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Lst>
  <p:transition>
    <p:fade/>
  </p:transition>
  <p:timing>
    <p:tnLst>
      <p:par>
        <p:cTn id="1" dur="indefinite" restart="never" nodeType="tmRoot"/>
      </p:par>
    </p:tnLst>
  </p:timing>
  <p:hf hdr="0" ftr="0" dt="0"/>
  <p:txStyles>
    <p:titleStyle>
      <a:lvl1pPr algn="l" defTabSz="932380" rtl="0" eaLnBrk="1" latinLnBrk="0" hangingPunct="1">
        <a:lnSpc>
          <a:spcPct val="90000"/>
        </a:lnSpc>
        <a:spcBef>
          <a:spcPct val="0"/>
        </a:spcBef>
        <a:buNone/>
        <a:defRPr lang="en-US" sz="5506"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19" marR="0" indent="-346419" algn="l" defTabSz="932380"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380" marR="0" indent="-237961" algn="l" defTabSz="932380"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246" marR="0" indent="-229867" algn="l" defTabSz="932380" rtl="0" eaLnBrk="1" fontAlgn="auto" latinLnBrk="0" hangingPunct="1">
        <a:lnSpc>
          <a:spcPct val="90000"/>
        </a:lnSpc>
        <a:spcBef>
          <a:spcPct val="20000"/>
        </a:spcBef>
        <a:spcAft>
          <a:spcPts val="0"/>
        </a:spcAft>
        <a:buClrTx/>
        <a:buSzPct val="90000"/>
        <a:buFont typeface="Wingdings" pitchFamily="2" charset="2"/>
        <a:buChar char=""/>
        <a:tabLst>
          <a:tab pos="814246" algn="l"/>
        </a:tabLst>
        <a:defRPr sz="2448" kern="1200" spc="0" baseline="0">
          <a:gradFill>
            <a:gsLst>
              <a:gs pos="1250">
                <a:schemeClr val="bg2"/>
              </a:gs>
              <a:gs pos="100000">
                <a:schemeClr val="bg2"/>
              </a:gs>
            </a:gsLst>
            <a:lin ang="5400000" scaled="0"/>
          </a:gradFill>
          <a:latin typeface="+mn-lt"/>
          <a:ea typeface="+mn-ea"/>
          <a:cs typeface="+mn-cs"/>
        </a:defRPr>
      </a:lvl3pPr>
      <a:lvl4pPr marL="1050589" marR="0" indent="-236341" algn="l" defTabSz="932380"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456" marR="0" indent="-229867" algn="l" defTabSz="932380" rtl="0" eaLnBrk="1" fontAlgn="auto" latinLnBrk="0" hangingPunct="1">
        <a:lnSpc>
          <a:spcPct val="90000"/>
        </a:lnSpc>
        <a:spcBef>
          <a:spcPct val="20000"/>
        </a:spcBef>
        <a:spcAft>
          <a:spcPts val="0"/>
        </a:spcAft>
        <a:buClrTx/>
        <a:buSzPct val="90000"/>
        <a:buFont typeface="Wingdings" pitchFamily="2" charset="2"/>
        <a:buChar char=""/>
        <a:tabLst>
          <a:tab pos="1280456" algn="l"/>
        </a:tabLst>
        <a:defRPr sz="2040" kern="1200" spc="0" baseline="0">
          <a:gradFill>
            <a:gsLst>
              <a:gs pos="1250">
                <a:schemeClr val="bg2"/>
              </a:gs>
              <a:gs pos="100000">
                <a:schemeClr val="bg2"/>
              </a:gs>
            </a:gsLst>
            <a:lin ang="5400000" scaled="0"/>
          </a:gradFill>
          <a:latin typeface="+mn-lt"/>
          <a:ea typeface="+mn-ea"/>
          <a:cs typeface="+mn-cs"/>
        </a:defRPr>
      </a:lvl5pPr>
      <a:lvl6pPr marL="2564046"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23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42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61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80" rtl="0" eaLnBrk="1" latinLnBrk="0" hangingPunct="1">
        <a:defRPr sz="1836" kern="1200">
          <a:solidFill>
            <a:schemeClr val="tx1"/>
          </a:solidFill>
          <a:latin typeface="+mn-lt"/>
          <a:ea typeface="+mn-ea"/>
          <a:cs typeface="+mn-cs"/>
        </a:defRPr>
      </a:lvl1pPr>
      <a:lvl2pPr marL="466190" algn="l" defTabSz="932380" rtl="0" eaLnBrk="1" latinLnBrk="0" hangingPunct="1">
        <a:defRPr sz="1836" kern="1200">
          <a:solidFill>
            <a:schemeClr val="tx1"/>
          </a:solidFill>
          <a:latin typeface="+mn-lt"/>
          <a:ea typeface="+mn-ea"/>
          <a:cs typeface="+mn-cs"/>
        </a:defRPr>
      </a:lvl2pPr>
      <a:lvl3pPr marL="932380" algn="l" defTabSz="932380" rtl="0" eaLnBrk="1" latinLnBrk="0" hangingPunct="1">
        <a:defRPr sz="1836" kern="1200">
          <a:solidFill>
            <a:schemeClr val="tx1"/>
          </a:solidFill>
          <a:latin typeface="+mn-lt"/>
          <a:ea typeface="+mn-ea"/>
          <a:cs typeface="+mn-cs"/>
        </a:defRPr>
      </a:lvl3pPr>
      <a:lvl4pPr marL="1398571" algn="l" defTabSz="932380" rtl="0" eaLnBrk="1" latinLnBrk="0" hangingPunct="1">
        <a:defRPr sz="1836" kern="1200">
          <a:solidFill>
            <a:schemeClr val="tx1"/>
          </a:solidFill>
          <a:latin typeface="+mn-lt"/>
          <a:ea typeface="+mn-ea"/>
          <a:cs typeface="+mn-cs"/>
        </a:defRPr>
      </a:lvl4pPr>
      <a:lvl5pPr marL="1864761" algn="l" defTabSz="932380" rtl="0" eaLnBrk="1" latinLnBrk="0" hangingPunct="1">
        <a:defRPr sz="1836" kern="1200">
          <a:solidFill>
            <a:schemeClr val="tx1"/>
          </a:solidFill>
          <a:latin typeface="+mn-lt"/>
          <a:ea typeface="+mn-ea"/>
          <a:cs typeface="+mn-cs"/>
        </a:defRPr>
      </a:lvl5pPr>
      <a:lvl6pPr marL="2330951" algn="l" defTabSz="932380" rtl="0" eaLnBrk="1" latinLnBrk="0" hangingPunct="1">
        <a:defRPr sz="1836" kern="1200">
          <a:solidFill>
            <a:schemeClr val="tx1"/>
          </a:solidFill>
          <a:latin typeface="+mn-lt"/>
          <a:ea typeface="+mn-ea"/>
          <a:cs typeface="+mn-cs"/>
        </a:defRPr>
      </a:lvl6pPr>
      <a:lvl7pPr marL="2797140" algn="l" defTabSz="932380" rtl="0" eaLnBrk="1" latinLnBrk="0" hangingPunct="1">
        <a:defRPr sz="1836" kern="1200">
          <a:solidFill>
            <a:schemeClr val="tx1"/>
          </a:solidFill>
          <a:latin typeface="+mn-lt"/>
          <a:ea typeface="+mn-ea"/>
          <a:cs typeface="+mn-cs"/>
        </a:defRPr>
      </a:lvl7pPr>
      <a:lvl8pPr marL="3263330" algn="l" defTabSz="932380" rtl="0" eaLnBrk="1" latinLnBrk="0" hangingPunct="1">
        <a:defRPr sz="1836" kern="1200">
          <a:solidFill>
            <a:schemeClr val="tx1"/>
          </a:solidFill>
          <a:latin typeface="+mn-lt"/>
          <a:ea typeface="+mn-ea"/>
          <a:cs typeface="+mn-cs"/>
        </a:defRPr>
      </a:lvl8pPr>
      <a:lvl9pPr marL="3729520" algn="l" defTabSz="932380"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843171046"/>
      </p:ext>
    </p:extLst>
  </p:cSld>
  <p:clrMap bg1="dk1" tx1="lt1" bg2="dk2" tx2="lt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429" r:id="rId18"/>
    <p:sldLayoutId id="2147484430" r:id="rId19"/>
    <p:sldLayoutId id="2147484431" r:id="rId20"/>
    <p:sldLayoutId id="2147484432" r:id="rId21"/>
    <p:sldLayoutId id="2147484433" r:id="rId22"/>
    <p:sldLayoutId id="2147484434" r:id="rId23"/>
    <p:sldLayoutId id="2147484435" r:id="rId24"/>
    <p:sldLayoutId id="2147484436" r:id="rId25"/>
    <p:sldLayoutId id="2147484437" r:id="rId26"/>
    <p:sldLayoutId id="2147484438" r:id="rId27"/>
    <p:sldLayoutId id="2147484439" r:id="rId28"/>
    <p:sldLayoutId id="2147484440" r:id="rId29"/>
    <p:sldLayoutId id="2147484441" r:id="rId30"/>
    <p:sldLayoutId id="2147484442" r:id="rId31"/>
  </p:sldLayoutIdLst>
  <p:transition>
    <p:fade/>
  </p:transition>
  <p:timing>
    <p:tnLst>
      <p:par>
        <p:cTn id="1" dur="indefinite" restart="never" nodeType="tmRoot"/>
      </p:par>
    </p:tnLst>
  </p:timing>
  <p:hf hdr="0"/>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060006042"/>
      </p:ext>
    </p:extLst>
  </p:cSld>
  <p:clrMap bg1="dk1" tx1="lt1" bg2="dk2" tx2="lt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 id="2147484457" r:id="rId14"/>
    <p:sldLayoutId id="2147484458" r:id="rId15"/>
    <p:sldLayoutId id="2147484459" r:id="rId16"/>
    <p:sldLayoutId id="2147484460" r:id="rId17"/>
    <p:sldLayoutId id="2147484461" r:id="rId18"/>
    <p:sldLayoutId id="2147484462" r:id="rId19"/>
    <p:sldLayoutId id="2147484463" r:id="rId20"/>
    <p:sldLayoutId id="2147484464" r:id="rId21"/>
    <p:sldLayoutId id="2147484465" r:id="rId22"/>
    <p:sldLayoutId id="2147484466" r:id="rId23"/>
    <p:sldLayoutId id="2147484467" r:id="rId24"/>
    <p:sldLayoutId id="2147484468" r:id="rId25"/>
    <p:sldLayoutId id="2147484469" r:id="rId26"/>
    <p:sldLayoutId id="2147484470" r:id="rId27"/>
    <p:sldLayoutId id="2147484471" r:id="rId28"/>
    <p:sldLayoutId id="2147484472" r:id="rId29"/>
    <p:sldLayoutId id="2147484473" r:id="rId30"/>
    <p:sldLayoutId id="2147484474" r:id="rId31"/>
  </p:sldLayoutIdLst>
  <p:transition>
    <p:fade/>
  </p:transition>
  <p:timing>
    <p:tnLst>
      <p:par>
        <p:cTn id="1" dur="indefinite" restart="never" nodeType="tmRoot"/>
      </p:par>
    </p:tnLst>
  </p:timing>
  <p:hf hdr="0"/>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11.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aka.ms/ssoproviders" TargetMode="External"/><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gif"/><Relationship Id="rId9"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50.png"/><Relationship Id="rId4" Type="http://schemas.openxmlformats.org/officeDocument/2006/relationships/hyperlink" Target="http://myignite.microsoft.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customXml" Target="../../customXml/item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portal.office.co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83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a:spLocks noChangeAspect="1" noEditPoints="1"/>
          </p:cNvSpPr>
          <p:nvPr/>
        </p:nvSpPr>
        <p:spPr bwMode="black">
          <a:xfrm>
            <a:off x="6543118" y="306470"/>
            <a:ext cx="4861704" cy="5048712"/>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2">
              <a:alpha val="67059"/>
            </a:schemeClr>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000000"/>
              </a:solidFill>
            </a:endParaRPr>
          </a:p>
        </p:txBody>
      </p:sp>
      <p:sp>
        <p:nvSpPr>
          <p:cNvPr id="2" name="Title 1"/>
          <p:cNvSpPr>
            <a:spLocks noGrp="1"/>
          </p:cNvSpPr>
          <p:nvPr>
            <p:ph type="title"/>
          </p:nvPr>
        </p:nvSpPr>
        <p:spPr>
          <a:xfrm>
            <a:off x="999059" y="2151537"/>
            <a:ext cx="10945690" cy="2222437"/>
          </a:xfrm>
        </p:spPr>
        <p:txBody>
          <a:bodyPr/>
          <a:lstStyle/>
          <a:p>
            <a:r>
              <a:rPr lang="en-US" dirty="0" smtClean="0"/>
              <a:t>Synchronized Identity Model</a:t>
            </a:r>
            <a:endParaRPr lang="en-US" dirty="0"/>
          </a:p>
        </p:txBody>
      </p:sp>
      <p:sp>
        <p:nvSpPr>
          <p:cNvPr id="15"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9"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Tree>
    <p:extLst>
      <p:ext uri="{BB962C8B-B14F-4D97-AF65-F5344CB8AC3E}">
        <p14:creationId xmlns:p14="http://schemas.microsoft.com/office/powerpoint/2010/main" val="385436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Synchronized Identity Model</a:t>
            </a:r>
            <a:endParaRPr lang="en-US" dirty="0"/>
          </a:p>
        </p:txBody>
      </p:sp>
      <p:sp>
        <p:nvSpPr>
          <p:cNvPr id="33" name="Freeform 5"/>
          <p:cNvSpPr>
            <a:spLocks/>
          </p:cNvSpPr>
          <p:nvPr/>
        </p:nvSpPr>
        <p:spPr bwMode="auto">
          <a:xfrm>
            <a:off x="632275" y="1439570"/>
            <a:ext cx="3384200" cy="187430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0F0"/>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cxnSp>
        <p:nvCxnSpPr>
          <p:cNvPr id="34" name="Elbow Connector 33"/>
          <p:cNvCxnSpPr/>
          <p:nvPr/>
        </p:nvCxnSpPr>
        <p:spPr>
          <a:xfrm>
            <a:off x="4177746" y="2075796"/>
            <a:ext cx="4325844" cy="3235326"/>
          </a:xfrm>
          <a:prstGeom prst="bentConnector3">
            <a:avLst>
              <a:gd name="adj1" fmla="val 57744"/>
            </a:avLst>
          </a:prstGeom>
          <a:noFill/>
          <a:ln w="57150" cap="rnd" cmpd="sng" algn="ctr">
            <a:solidFill>
              <a:srgbClr val="FFFFFF">
                <a:lumMod val="65000"/>
              </a:srgbClr>
            </a:solidFill>
            <a:prstDash val="dash"/>
            <a:bevel/>
            <a:headEnd type="triangle"/>
            <a:tailEnd type="none"/>
          </a:ln>
          <a:effectLst/>
        </p:spPr>
      </p:cxnSp>
      <p:cxnSp>
        <p:nvCxnSpPr>
          <p:cNvPr id="35" name="Elbow Connector 34"/>
          <p:cNvCxnSpPr/>
          <p:nvPr/>
        </p:nvCxnSpPr>
        <p:spPr>
          <a:xfrm>
            <a:off x="4177747" y="2465639"/>
            <a:ext cx="4201980" cy="3234024"/>
          </a:xfrm>
          <a:prstGeom prst="bentConnector3">
            <a:avLst>
              <a:gd name="adj1" fmla="val 50000"/>
            </a:avLst>
          </a:prstGeom>
          <a:noFill/>
          <a:ln w="57150" cap="rnd" cmpd="sng" algn="ctr">
            <a:solidFill>
              <a:srgbClr val="FFFFFF">
                <a:lumMod val="65000"/>
              </a:srgbClr>
            </a:solidFill>
            <a:prstDash val="solid"/>
            <a:headEnd type="triangle"/>
            <a:tailEnd type="none"/>
          </a:ln>
          <a:effectLst/>
        </p:spPr>
      </p:cxnSp>
      <p:sp>
        <p:nvSpPr>
          <p:cNvPr id="36" name="TextBox 35"/>
          <p:cNvSpPr txBox="1"/>
          <p:nvPr/>
        </p:nvSpPr>
        <p:spPr>
          <a:xfrm>
            <a:off x="4366496" y="1635950"/>
            <a:ext cx="1922395" cy="521130"/>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solidFill>
                  <a:srgbClr val="FFFFFF"/>
                </a:solidFill>
              </a:rPr>
              <a:t>Password hashes</a:t>
            </a:r>
          </a:p>
        </p:txBody>
      </p:sp>
      <p:sp>
        <p:nvSpPr>
          <p:cNvPr id="37" name="TextBox 36"/>
          <p:cNvSpPr txBox="1"/>
          <p:nvPr/>
        </p:nvSpPr>
        <p:spPr>
          <a:xfrm>
            <a:off x="4366497" y="2035854"/>
            <a:ext cx="1655904" cy="521130"/>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solidFill>
                  <a:srgbClr val="FFFFFF"/>
                </a:solidFill>
              </a:rPr>
              <a:t>User accounts</a:t>
            </a: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079" y="2043589"/>
            <a:ext cx="2976623" cy="1030463"/>
          </a:xfrm>
          <a:prstGeom prst="rect">
            <a:avLst/>
          </a:prstGeom>
        </p:spPr>
      </p:pic>
      <p:grpSp>
        <p:nvGrpSpPr>
          <p:cNvPr id="39" name="Group 38"/>
          <p:cNvGrpSpPr/>
          <p:nvPr/>
        </p:nvGrpSpPr>
        <p:grpSpPr>
          <a:xfrm>
            <a:off x="632276" y="4774472"/>
            <a:ext cx="1729535" cy="1740687"/>
            <a:chOff x="1217915" y="4007609"/>
            <a:chExt cx="2260915" cy="2275493"/>
          </a:xfrm>
        </p:grpSpPr>
        <p:sp>
          <p:nvSpPr>
            <p:cNvPr id="40" name="Freeform 39"/>
            <p:cNvSpPr>
              <a:spLocks noEditPoints="1"/>
            </p:cNvSpPr>
            <p:nvPr/>
          </p:nvSpPr>
          <p:spPr bwMode="auto">
            <a:xfrm>
              <a:off x="1217915" y="4007609"/>
              <a:ext cx="2115858" cy="2275493"/>
            </a:xfrm>
            <a:custGeom>
              <a:avLst/>
              <a:gdLst>
                <a:gd name="T0" fmla="*/ 748 w 1938"/>
                <a:gd name="T1" fmla="*/ 1276 h 2085"/>
                <a:gd name="T2" fmla="*/ 204 w 1938"/>
                <a:gd name="T3" fmla="*/ 1276 h 2085"/>
                <a:gd name="T4" fmla="*/ 561 w 1938"/>
                <a:gd name="T5" fmla="*/ 587 h 2085"/>
                <a:gd name="T6" fmla="*/ 680 w 1938"/>
                <a:gd name="T7" fmla="*/ 927 h 2085"/>
                <a:gd name="T8" fmla="*/ 748 w 1938"/>
                <a:gd name="T9" fmla="*/ 978 h 2085"/>
                <a:gd name="T10" fmla="*/ 1284 w 1938"/>
                <a:gd name="T11" fmla="*/ 978 h 2085"/>
                <a:gd name="T12" fmla="*/ 1360 w 1938"/>
                <a:gd name="T13" fmla="*/ 902 h 2085"/>
                <a:gd name="T14" fmla="*/ 1284 w 1938"/>
                <a:gd name="T15" fmla="*/ 834 h 2085"/>
                <a:gd name="T16" fmla="*/ 799 w 1938"/>
                <a:gd name="T17" fmla="*/ 834 h 2085"/>
                <a:gd name="T18" fmla="*/ 654 w 1938"/>
                <a:gd name="T19" fmla="*/ 425 h 2085"/>
                <a:gd name="T20" fmla="*/ 646 w 1938"/>
                <a:gd name="T21" fmla="*/ 417 h 2085"/>
                <a:gd name="T22" fmla="*/ 637 w 1938"/>
                <a:gd name="T23" fmla="*/ 400 h 2085"/>
                <a:gd name="T24" fmla="*/ 501 w 1938"/>
                <a:gd name="T25" fmla="*/ 383 h 2085"/>
                <a:gd name="T26" fmla="*/ 0 w 1938"/>
                <a:gd name="T27" fmla="*/ 1370 h 2085"/>
                <a:gd name="T28" fmla="*/ 34 w 1938"/>
                <a:gd name="T29" fmla="*/ 1438 h 2085"/>
                <a:gd name="T30" fmla="*/ 102 w 1938"/>
                <a:gd name="T31" fmla="*/ 1472 h 2085"/>
                <a:gd name="T32" fmla="*/ 654 w 1938"/>
                <a:gd name="T33" fmla="*/ 1472 h 2085"/>
                <a:gd name="T34" fmla="*/ 654 w 1938"/>
                <a:gd name="T35" fmla="*/ 1991 h 2085"/>
                <a:gd name="T36" fmla="*/ 748 w 1938"/>
                <a:gd name="T37" fmla="*/ 2085 h 2085"/>
                <a:gd name="T38" fmla="*/ 841 w 1938"/>
                <a:gd name="T39" fmla="*/ 1991 h 2085"/>
                <a:gd name="T40" fmla="*/ 841 w 1938"/>
                <a:gd name="T41" fmla="*/ 1370 h 2085"/>
                <a:gd name="T42" fmla="*/ 748 w 1938"/>
                <a:gd name="T43" fmla="*/ 1276 h 2085"/>
                <a:gd name="T44" fmla="*/ 841 w 1938"/>
                <a:gd name="T45" fmla="*/ 0 h 2085"/>
                <a:gd name="T46" fmla="*/ 1054 w 1938"/>
                <a:gd name="T47" fmla="*/ 213 h 2085"/>
                <a:gd name="T48" fmla="*/ 841 w 1938"/>
                <a:gd name="T49" fmla="*/ 425 h 2085"/>
                <a:gd name="T50" fmla="*/ 637 w 1938"/>
                <a:gd name="T51" fmla="*/ 213 h 2085"/>
                <a:gd name="T52" fmla="*/ 841 w 1938"/>
                <a:gd name="T53" fmla="*/ 0 h 2085"/>
                <a:gd name="T54" fmla="*/ 1437 w 1938"/>
                <a:gd name="T55" fmla="*/ 1072 h 2085"/>
                <a:gd name="T56" fmla="*/ 1164 w 1938"/>
                <a:gd name="T57" fmla="*/ 1072 h 2085"/>
                <a:gd name="T58" fmla="*/ 1114 w 1938"/>
                <a:gd name="T59" fmla="*/ 1115 h 2085"/>
                <a:gd name="T60" fmla="*/ 1164 w 1938"/>
                <a:gd name="T61" fmla="*/ 1166 h 2085"/>
                <a:gd name="T62" fmla="*/ 1437 w 1938"/>
                <a:gd name="T63" fmla="*/ 1166 h 2085"/>
                <a:gd name="T64" fmla="*/ 1487 w 1938"/>
                <a:gd name="T65" fmla="*/ 1115 h 2085"/>
                <a:gd name="T66" fmla="*/ 1437 w 1938"/>
                <a:gd name="T67" fmla="*/ 1072 h 2085"/>
                <a:gd name="T68" fmla="*/ 1743 w 1938"/>
                <a:gd name="T69" fmla="*/ 774 h 2085"/>
                <a:gd name="T70" fmla="*/ 1726 w 1938"/>
                <a:gd name="T71" fmla="*/ 749 h 2085"/>
                <a:gd name="T72" fmla="*/ 1938 w 1938"/>
                <a:gd name="T73" fmla="*/ 247 h 2085"/>
                <a:gd name="T74" fmla="*/ 1811 w 1938"/>
                <a:gd name="T75" fmla="*/ 187 h 2085"/>
                <a:gd name="T76" fmla="*/ 1487 w 1938"/>
                <a:gd name="T77" fmla="*/ 927 h 2085"/>
                <a:gd name="T78" fmla="*/ 1624 w 1938"/>
                <a:gd name="T79" fmla="*/ 978 h 2085"/>
                <a:gd name="T80" fmla="*/ 1675 w 1938"/>
                <a:gd name="T81" fmla="*/ 859 h 2085"/>
                <a:gd name="T82" fmla="*/ 1777 w 1938"/>
                <a:gd name="T83" fmla="*/ 1072 h 2085"/>
                <a:gd name="T84" fmla="*/ 1632 w 1938"/>
                <a:gd name="T85" fmla="*/ 1072 h 2085"/>
                <a:gd name="T86" fmla="*/ 1581 w 1938"/>
                <a:gd name="T87" fmla="*/ 1115 h 2085"/>
                <a:gd name="T88" fmla="*/ 1632 w 1938"/>
                <a:gd name="T89" fmla="*/ 1166 h 2085"/>
                <a:gd name="T90" fmla="*/ 1853 w 1938"/>
                <a:gd name="T91" fmla="*/ 1166 h 2085"/>
                <a:gd name="T92" fmla="*/ 1896 w 1938"/>
                <a:gd name="T93" fmla="*/ 1149 h 2085"/>
                <a:gd name="T94" fmla="*/ 1896 w 1938"/>
                <a:gd name="T95" fmla="*/ 1098 h 2085"/>
                <a:gd name="T96" fmla="*/ 1743 w 1938"/>
                <a:gd name="T97" fmla="*/ 774 h 2085"/>
                <a:gd name="T98" fmla="*/ 1743 w 1938"/>
                <a:gd name="T99" fmla="*/ 774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8"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moveTo>
                    <a:pt x="1437" y="1072"/>
                  </a:moveTo>
                  <a:cubicBezTo>
                    <a:pt x="1164" y="1072"/>
                    <a:pt x="1164" y="1072"/>
                    <a:pt x="1164" y="1072"/>
                  </a:cubicBezTo>
                  <a:cubicBezTo>
                    <a:pt x="1139" y="1072"/>
                    <a:pt x="1114" y="1089"/>
                    <a:pt x="1114" y="1115"/>
                  </a:cubicBezTo>
                  <a:cubicBezTo>
                    <a:pt x="1114" y="1149"/>
                    <a:pt x="1139" y="1166"/>
                    <a:pt x="1164" y="1166"/>
                  </a:cubicBezTo>
                  <a:cubicBezTo>
                    <a:pt x="1437" y="1166"/>
                    <a:pt x="1437" y="1166"/>
                    <a:pt x="1437" y="1166"/>
                  </a:cubicBezTo>
                  <a:cubicBezTo>
                    <a:pt x="1462" y="1166"/>
                    <a:pt x="1487" y="1149"/>
                    <a:pt x="1487" y="1115"/>
                  </a:cubicBezTo>
                  <a:cubicBezTo>
                    <a:pt x="1487" y="1089"/>
                    <a:pt x="1462" y="1072"/>
                    <a:pt x="1437" y="1072"/>
                  </a:cubicBezTo>
                  <a:close/>
                  <a:moveTo>
                    <a:pt x="1743" y="774"/>
                  </a:moveTo>
                  <a:cubicBezTo>
                    <a:pt x="1734" y="766"/>
                    <a:pt x="1734" y="757"/>
                    <a:pt x="1726" y="749"/>
                  </a:cubicBezTo>
                  <a:cubicBezTo>
                    <a:pt x="1938" y="247"/>
                    <a:pt x="1938" y="247"/>
                    <a:pt x="1938" y="247"/>
                  </a:cubicBezTo>
                  <a:cubicBezTo>
                    <a:pt x="1811" y="187"/>
                    <a:pt x="1811" y="187"/>
                    <a:pt x="1811" y="187"/>
                  </a:cubicBezTo>
                  <a:cubicBezTo>
                    <a:pt x="1487" y="927"/>
                    <a:pt x="1487" y="927"/>
                    <a:pt x="1487" y="927"/>
                  </a:cubicBezTo>
                  <a:cubicBezTo>
                    <a:pt x="1624" y="978"/>
                    <a:pt x="1624" y="978"/>
                    <a:pt x="1624" y="978"/>
                  </a:cubicBezTo>
                  <a:cubicBezTo>
                    <a:pt x="1675" y="859"/>
                    <a:pt x="1675" y="859"/>
                    <a:pt x="1675" y="859"/>
                  </a:cubicBezTo>
                  <a:cubicBezTo>
                    <a:pt x="1777" y="1072"/>
                    <a:pt x="1777" y="1072"/>
                    <a:pt x="1777" y="1072"/>
                  </a:cubicBezTo>
                  <a:cubicBezTo>
                    <a:pt x="1632" y="1072"/>
                    <a:pt x="1632" y="1072"/>
                    <a:pt x="1632" y="1072"/>
                  </a:cubicBezTo>
                  <a:cubicBezTo>
                    <a:pt x="1607" y="1072"/>
                    <a:pt x="1581" y="1089"/>
                    <a:pt x="1581" y="1115"/>
                  </a:cubicBezTo>
                  <a:cubicBezTo>
                    <a:pt x="1581" y="1149"/>
                    <a:pt x="1607" y="1166"/>
                    <a:pt x="1632" y="1166"/>
                  </a:cubicBezTo>
                  <a:cubicBezTo>
                    <a:pt x="1853" y="1166"/>
                    <a:pt x="1853" y="1166"/>
                    <a:pt x="1853" y="1166"/>
                  </a:cubicBezTo>
                  <a:cubicBezTo>
                    <a:pt x="1870" y="1166"/>
                    <a:pt x="1887" y="1157"/>
                    <a:pt x="1896" y="1149"/>
                  </a:cubicBezTo>
                  <a:cubicBezTo>
                    <a:pt x="1904" y="1132"/>
                    <a:pt x="1904" y="1115"/>
                    <a:pt x="1896" y="1098"/>
                  </a:cubicBezTo>
                  <a:cubicBezTo>
                    <a:pt x="1743" y="774"/>
                    <a:pt x="1743" y="774"/>
                    <a:pt x="1743" y="774"/>
                  </a:cubicBezTo>
                  <a:cubicBezTo>
                    <a:pt x="1743" y="774"/>
                    <a:pt x="1743" y="774"/>
                    <a:pt x="1743" y="774"/>
                  </a:cubicBezTo>
                  <a:close/>
                </a:path>
              </a:pathLst>
            </a:custGeom>
            <a:solidFill>
              <a:srgbClr val="008272"/>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1" name="TextBox 40"/>
            <p:cNvSpPr txBox="1"/>
            <p:nvPr/>
          </p:nvSpPr>
          <p:spPr>
            <a:xfrm>
              <a:off x="2183431" y="5303009"/>
              <a:ext cx="1295399" cy="724002"/>
            </a:xfrm>
            <a:prstGeom prst="rect">
              <a:avLst/>
            </a:prstGeom>
            <a:noFill/>
          </p:spPr>
          <p:txBody>
            <a:bodyPr wrap="square" lIns="182828" tIns="146262" rIns="182828" bIns="146262" rtlCol="0">
              <a:spAutoFit/>
            </a:bodyPr>
            <a:lstStyle/>
            <a:p>
              <a:pPr algn="ctr" defTabSz="932418">
                <a:lnSpc>
                  <a:spcPct val="70000"/>
                </a:lnSpc>
                <a:spcAft>
                  <a:spcPts val="600"/>
                </a:spcAft>
                <a:defRPr/>
              </a:pPr>
              <a:r>
                <a:rPr lang="en-US" sz="2400" kern="0" dirty="0">
                  <a:solidFill>
                    <a:srgbClr val="FFFFFF"/>
                  </a:solidFill>
                </a:rPr>
                <a:t>User</a:t>
              </a:r>
            </a:p>
          </p:txBody>
        </p:sp>
      </p:grpSp>
      <p:cxnSp>
        <p:nvCxnSpPr>
          <p:cNvPr id="42" name="Straight Arrow Connector 41"/>
          <p:cNvCxnSpPr/>
          <p:nvPr/>
        </p:nvCxnSpPr>
        <p:spPr>
          <a:xfrm flipV="1">
            <a:off x="1495177" y="3390050"/>
            <a:ext cx="0" cy="1279797"/>
          </a:xfrm>
          <a:prstGeom prst="straightConnector1">
            <a:avLst/>
          </a:prstGeom>
          <a:noFill/>
          <a:ln w="57150" cap="flat" cmpd="sng" algn="ctr">
            <a:solidFill>
              <a:srgbClr val="FFFFFF">
                <a:lumMod val="65000"/>
              </a:srgbClr>
            </a:solidFill>
            <a:prstDash val="solid"/>
            <a:headEnd type="none"/>
            <a:tailEnd type="triangle"/>
          </a:ln>
          <a:effectLst/>
        </p:spPr>
      </p:cxnSp>
      <p:sp>
        <p:nvSpPr>
          <p:cNvPr id="43" name="TextBox 42"/>
          <p:cNvSpPr txBox="1"/>
          <p:nvPr/>
        </p:nvSpPr>
        <p:spPr>
          <a:xfrm rot="16200000">
            <a:off x="757466" y="3769384"/>
            <a:ext cx="1095128" cy="521130"/>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solidFill>
                  <a:srgbClr val="FFFFFF"/>
                </a:solidFill>
              </a:rPr>
              <a:t>Sign-on</a:t>
            </a:r>
          </a:p>
        </p:txBody>
      </p:sp>
      <p:sp>
        <p:nvSpPr>
          <p:cNvPr id="44" name="TextBox 43"/>
          <p:cNvSpPr txBox="1"/>
          <p:nvPr/>
        </p:nvSpPr>
        <p:spPr>
          <a:xfrm>
            <a:off x="1454282" y="2659300"/>
            <a:ext cx="2607425" cy="549642"/>
          </a:xfrm>
          <a:prstGeom prst="rect">
            <a:avLst/>
          </a:prstGeom>
          <a:noFill/>
        </p:spPr>
        <p:txBody>
          <a:bodyPr wrap="none" lIns="182828" tIns="146262" rIns="182828" bIns="146262" rtlCol="0">
            <a:spAutoFit/>
          </a:bodyPr>
          <a:lstStyle/>
          <a:p>
            <a:pPr defTabSz="932418">
              <a:lnSpc>
                <a:spcPct val="90000"/>
              </a:lnSpc>
              <a:spcAft>
                <a:spcPts val="600"/>
              </a:spcAft>
              <a:defRPr/>
            </a:pPr>
            <a:r>
              <a:rPr lang="en-US" kern="0" dirty="0">
                <a:gradFill>
                  <a:gsLst>
                    <a:gs pos="2917">
                      <a:srgbClr val="FFFFFF"/>
                    </a:gs>
                    <a:gs pos="30000">
                      <a:srgbClr val="FFFFFF"/>
                    </a:gs>
                  </a:gsLst>
                  <a:lin ang="5400000" scaled="0"/>
                </a:gradFill>
              </a:rPr>
              <a:t>Synchronized identity</a:t>
            </a:r>
          </a:p>
        </p:txBody>
      </p:sp>
      <p:grpSp>
        <p:nvGrpSpPr>
          <p:cNvPr id="46" name="Group 45"/>
          <p:cNvGrpSpPr/>
          <p:nvPr/>
        </p:nvGrpSpPr>
        <p:grpSpPr>
          <a:xfrm>
            <a:off x="5687993" y="3297916"/>
            <a:ext cx="1365832" cy="1509473"/>
            <a:chOff x="3337766" y="1428258"/>
            <a:chExt cx="426992" cy="488217"/>
          </a:xfrm>
          <a:solidFill>
            <a:srgbClr val="0070C0"/>
          </a:solidFill>
          <a:effectLst>
            <a:outerShdw blurRad="50800" dist="50800" dir="5400000" algn="ctr" rotWithShape="0">
              <a:srgbClr val="505050"/>
            </a:outerShdw>
          </a:effectLst>
        </p:grpSpPr>
        <p:sp>
          <p:nvSpPr>
            <p:cNvPr id="47" name="Freeform 99"/>
            <p:cNvSpPr>
              <a:spLocks/>
            </p:cNvSpPr>
            <p:nvPr/>
          </p:nvSpPr>
          <p:spPr bwMode="black">
            <a:xfrm>
              <a:off x="3372248" y="1628835"/>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ffectLst/>
            <a:extLst/>
          </p:spPr>
          <p:txBody>
            <a:bodyPr vert="horz" wrap="square" lIns="91390" tIns="45695" rIns="91390" bIns="45695" numCol="1" anchor="t" anchorCtr="0" compatLnSpc="1">
              <a:prstTxWarp prst="textNoShape">
                <a:avLst/>
              </a:prstTxWarp>
            </a:bodyPr>
            <a:lstStyle/>
            <a:p>
              <a:pPr defTabSz="932563">
                <a:defRPr/>
              </a:pPr>
              <a:endParaRPr lang="en-US" sz="1799" kern="0">
                <a:solidFill>
                  <a:srgbClr val="442359"/>
                </a:solidFill>
              </a:endParaRPr>
            </a:p>
          </p:txBody>
        </p:sp>
        <p:sp>
          <p:nvSpPr>
            <p:cNvPr id="48" name="Freeform 99"/>
            <p:cNvSpPr>
              <a:spLocks/>
            </p:cNvSpPr>
            <p:nvPr/>
          </p:nvSpPr>
          <p:spPr bwMode="black">
            <a:xfrm rot="10800000">
              <a:off x="3337766" y="1428258"/>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ffectLst/>
            <a:extLst/>
          </p:spPr>
          <p:txBody>
            <a:bodyPr vert="horz" wrap="square" lIns="91390" tIns="45695" rIns="91390" bIns="45695" numCol="1" anchor="t" anchorCtr="0" compatLnSpc="1">
              <a:prstTxWarp prst="textNoShape">
                <a:avLst/>
              </a:prstTxWarp>
            </a:bodyPr>
            <a:lstStyle/>
            <a:p>
              <a:pPr defTabSz="932563">
                <a:defRPr/>
              </a:pPr>
              <a:endParaRPr lang="en-US" sz="1799" kern="0">
                <a:solidFill>
                  <a:srgbClr val="442359"/>
                </a:solidFill>
              </a:endParaRPr>
            </a:p>
          </p:txBody>
        </p:sp>
      </p:grpSp>
      <p:sp>
        <p:nvSpPr>
          <p:cNvPr id="49" name="TextBox 48"/>
          <p:cNvSpPr txBox="1"/>
          <p:nvPr/>
        </p:nvSpPr>
        <p:spPr>
          <a:xfrm>
            <a:off x="5223924" y="2769270"/>
            <a:ext cx="2346714" cy="621494"/>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2350" kern="0" dirty="0">
                <a:solidFill>
                  <a:srgbClr val="FFFFFF"/>
                </a:solidFill>
                <a:cs typeface="Segoe UI Light" panose="020B0502040204020203" pitchFamily="34" charset="0"/>
              </a:rPr>
              <a:t>Azure AD Sync</a:t>
            </a:r>
          </a:p>
        </p:txBody>
      </p:sp>
      <p:grpSp>
        <p:nvGrpSpPr>
          <p:cNvPr id="50" name="Group 49"/>
          <p:cNvGrpSpPr/>
          <p:nvPr/>
        </p:nvGrpSpPr>
        <p:grpSpPr>
          <a:xfrm>
            <a:off x="8707499" y="4453569"/>
            <a:ext cx="2089788" cy="1895115"/>
            <a:chOff x="1273427" y="3123526"/>
            <a:chExt cx="709560" cy="701011"/>
          </a:xfrm>
          <a:solidFill>
            <a:srgbClr val="006256"/>
          </a:solidFill>
        </p:grpSpPr>
        <p:sp>
          <p:nvSpPr>
            <p:cNvPr id="51" name="Freeform 50"/>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2" name="Oval 51"/>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3" name="Oval 52"/>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4" name="Oval 53"/>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5" name="Oval 54"/>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cxnSp>
          <p:nvCxnSpPr>
            <p:cNvPr id="56" name="Straight Connector 55"/>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57" name="Straight Connector 56"/>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58" name="Straight Connector 57"/>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59" name="Straight Connector 58"/>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60" name="Straight Connector 59"/>
            <p:cNvCxnSpPr/>
            <p:nvPr/>
          </p:nvCxnSpPr>
          <p:spPr>
            <a:xfrm>
              <a:off x="1628618" y="3382623"/>
              <a:ext cx="0" cy="228256"/>
            </a:xfrm>
            <a:prstGeom prst="line">
              <a:avLst/>
            </a:prstGeom>
            <a:grpFill/>
            <a:ln w="28575" cap="flat" cmpd="sng" algn="ctr">
              <a:solidFill>
                <a:srgbClr val="FFFFFF"/>
              </a:solidFill>
              <a:prstDash val="solid"/>
            </a:ln>
            <a:effectLst/>
          </p:spPr>
        </p:cxnSp>
      </p:grpSp>
      <p:sp>
        <p:nvSpPr>
          <p:cNvPr id="61" name="TextBox 60"/>
          <p:cNvSpPr txBox="1"/>
          <p:nvPr/>
        </p:nvSpPr>
        <p:spPr>
          <a:xfrm>
            <a:off x="8642368" y="3612735"/>
            <a:ext cx="2099841" cy="1031923"/>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2350" kern="0" dirty="0">
                <a:solidFill>
                  <a:srgbClr val="FFFFFF"/>
                </a:solidFill>
                <a:cs typeface="Segoe UI Light" panose="020B0502040204020203" pitchFamily="34" charset="0"/>
              </a:rPr>
              <a:t>On-premises</a:t>
            </a:r>
          </a:p>
          <a:p>
            <a:pPr algn="ctr" defTabSz="896031">
              <a:lnSpc>
                <a:spcPct val="90000"/>
              </a:lnSpc>
              <a:spcAft>
                <a:spcPts val="587"/>
              </a:spcAft>
              <a:defRPr/>
            </a:pPr>
            <a:r>
              <a:rPr lang="en-US" sz="2350" kern="0" dirty="0">
                <a:solidFill>
                  <a:srgbClr val="FFFFFF"/>
                </a:solidFill>
                <a:cs typeface="Segoe UI Light" panose="020B0502040204020203" pitchFamily="34" charset="0"/>
              </a:rPr>
              <a:t>directory</a:t>
            </a:r>
          </a:p>
        </p:txBody>
      </p:sp>
    </p:spTree>
    <p:extLst>
      <p:ext uri="{BB962C8B-B14F-4D97-AF65-F5344CB8AC3E}">
        <p14:creationId xmlns:p14="http://schemas.microsoft.com/office/powerpoint/2010/main" val="32707791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212851"/>
            <a:ext cx="11885514" cy="5739989"/>
          </a:xfrm>
        </p:spPr>
        <p:txBody>
          <a:bodyPr/>
          <a:lstStyle/>
          <a:p>
            <a:r>
              <a:rPr lang="en-US" sz="3264" dirty="0"/>
              <a:t>Password hash AD DS</a:t>
            </a:r>
          </a:p>
          <a:p>
            <a:pPr lvl="1"/>
            <a:r>
              <a:rPr lang="en-US" sz="1836" dirty="0"/>
              <a:t>It is not reversible to</a:t>
            </a:r>
            <a:br>
              <a:rPr lang="en-US" sz="1836" dirty="0"/>
            </a:br>
            <a:r>
              <a:rPr lang="en-US" sz="1836" dirty="0"/>
              <a:t>get the users password</a:t>
            </a:r>
          </a:p>
          <a:p>
            <a:r>
              <a:rPr lang="en-US" sz="3264" dirty="0"/>
              <a:t>A Hash</a:t>
            </a:r>
          </a:p>
          <a:p>
            <a:pPr lvl="1"/>
            <a:r>
              <a:rPr lang="en-US" sz="1836" dirty="0"/>
              <a:t>Hashes are mathematical</a:t>
            </a:r>
            <a:br>
              <a:rPr lang="en-US" sz="1836" dirty="0"/>
            </a:br>
            <a:r>
              <a:rPr lang="en-US" sz="1836" dirty="0"/>
              <a:t>functions that are nearly impossible</a:t>
            </a:r>
            <a:br>
              <a:rPr lang="en-US" sz="1836" dirty="0"/>
            </a:br>
            <a:r>
              <a:rPr lang="en-US" sz="1836" dirty="0"/>
              <a:t>to reverse</a:t>
            </a:r>
          </a:p>
          <a:p>
            <a:pPr lvl="1"/>
            <a:r>
              <a:rPr lang="en-US" sz="1836" dirty="0"/>
              <a:t>The result of the hash algorithm is</a:t>
            </a:r>
            <a:br>
              <a:rPr lang="en-US" sz="1836" dirty="0"/>
            </a:br>
            <a:r>
              <a:rPr lang="en-US" sz="1836" dirty="0"/>
              <a:t>called a digest</a:t>
            </a:r>
          </a:p>
          <a:p>
            <a:r>
              <a:rPr lang="en-US" sz="3264" dirty="0"/>
              <a:t>Additional Processing</a:t>
            </a:r>
          </a:p>
          <a:p>
            <a:pPr lvl="1"/>
            <a:r>
              <a:rPr lang="en-US" sz="1836" dirty="0"/>
              <a:t>We further process it with a one way hash SHA256 algorithm</a:t>
            </a:r>
          </a:p>
          <a:p>
            <a:pPr lvl="1"/>
            <a:r>
              <a:rPr lang="en-US" sz="1836" dirty="0"/>
              <a:t>Connections are only to the Azure AD service</a:t>
            </a:r>
          </a:p>
          <a:p>
            <a:pPr lvl="1"/>
            <a:r>
              <a:rPr lang="en-US" sz="1836" dirty="0"/>
              <a:t>Connections are SSL encrypted</a:t>
            </a:r>
          </a:p>
          <a:p>
            <a:r>
              <a:rPr lang="en-US" sz="3264" dirty="0"/>
              <a:t>Enables Azure AD to validate the </a:t>
            </a:r>
            <a:br>
              <a:rPr lang="en-US" sz="3264" dirty="0"/>
            </a:br>
            <a:r>
              <a:rPr lang="en-US" sz="3264" dirty="0"/>
              <a:t>users password when they log in</a:t>
            </a:r>
          </a:p>
        </p:txBody>
      </p:sp>
      <p:sp>
        <p:nvSpPr>
          <p:cNvPr id="2" name="Title 1"/>
          <p:cNvSpPr>
            <a:spLocks noGrp="1"/>
          </p:cNvSpPr>
          <p:nvPr>
            <p:ph type="title"/>
          </p:nvPr>
        </p:nvSpPr>
        <p:spPr/>
        <p:txBody>
          <a:bodyPr/>
          <a:lstStyle/>
          <a:p>
            <a:r>
              <a:rPr lang="en-US" dirty="0" smtClean="0"/>
              <a:t>Password hash sync security</a:t>
            </a:r>
            <a:endParaRPr lang="en-US" dirty="0"/>
          </a:p>
        </p:txBody>
      </p:sp>
      <p:grpSp>
        <p:nvGrpSpPr>
          <p:cNvPr id="33" name="Group 32"/>
          <p:cNvGrpSpPr/>
          <p:nvPr/>
        </p:nvGrpSpPr>
        <p:grpSpPr>
          <a:xfrm>
            <a:off x="5532536" y="844381"/>
            <a:ext cx="6068831" cy="3490963"/>
            <a:chOff x="818701" y="1035809"/>
            <a:chExt cx="9210316" cy="5247293"/>
          </a:xfrm>
        </p:grpSpPr>
        <p:sp>
          <p:nvSpPr>
            <p:cNvPr id="34" name="Freeform 33"/>
            <p:cNvSpPr>
              <a:spLocks noEditPoints="1"/>
            </p:cNvSpPr>
            <p:nvPr/>
          </p:nvSpPr>
          <p:spPr bwMode="auto">
            <a:xfrm>
              <a:off x="1217915" y="4007609"/>
              <a:ext cx="2115858" cy="2275493"/>
            </a:xfrm>
            <a:custGeom>
              <a:avLst/>
              <a:gdLst>
                <a:gd name="T0" fmla="*/ 748 w 1938"/>
                <a:gd name="T1" fmla="*/ 1276 h 2085"/>
                <a:gd name="T2" fmla="*/ 204 w 1938"/>
                <a:gd name="T3" fmla="*/ 1276 h 2085"/>
                <a:gd name="T4" fmla="*/ 561 w 1938"/>
                <a:gd name="T5" fmla="*/ 587 h 2085"/>
                <a:gd name="T6" fmla="*/ 680 w 1938"/>
                <a:gd name="T7" fmla="*/ 927 h 2085"/>
                <a:gd name="T8" fmla="*/ 748 w 1938"/>
                <a:gd name="T9" fmla="*/ 978 h 2085"/>
                <a:gd name="T10" fmla="*/ 1284 w 1938"/>
                <a:gd name="T11" fmla="*/ 978 h 2085"/>
                <a:gd name="T12" fmla="*/ 1360 w 1938"/>
                <a:gd name="T13" fmla="*/ 902 h 2085"/>
                <a:gd name="T14" fmla="*/ 1284 w 1938"/>
                <a:gd name="T15" fmla="*/ 834 h 2085"/>
                <a:gd name="T16" fmla="*/ 799 w 1938"/>
                <a:gd name="T17" fmla="*/ 834 h 2085"/>
                <a:gd name="T18" fmla="*/ 654 w 1938"/>
                <a:gd name="T19" fmla="*/ 425 h 2085"/>
                <a:gd name="T20" fmla="*/ 646 w 1938"/>
                <a:gd name="T21" fmla="*/ 417 h 2085"/>
                <a:gd name="T22" fmla="*/ 637 w 1938"/>
                <a:gd name="T23" fmla="*/ 400 h 2085"/>
                <a:gd name="T24" fmla="*/ 501 w 1938"/>
                <a:gd name="T25" fmla="*/ 383 h 2085"/>
                <a:gd name="T26" fmla="*/ 0 w 1938"/>
                <a:gd name="T27" fmla="*/ 1370 h 2085"/>
                <a:gd name="T28" fmla="*/ 34 w 1938"/>
                <a:gd name="T29" fmla="*/ 1438 h 2085"/>
                <a:gd name="T30" fmla="*/ 102 w 1938"/>
                <a:gd name="T31" fmla="*/ 1472 h 2085"/>
                <a:gd name="T32" fmla="*/ 654 w 1938"/>
                <a:gd name="T33" fmla="*/ 1472 h 2085"/>
                <a:gd name="T34" fmla="*/ 654 w 1938"/>
                <a:gd name="T35" fmla="*/ 1991 h 2085"/>
                <a:gd name="T36" fmla="*/ 748 w 1938"/>
                <a:gd name="T37" fmla="*/ 2085 h 2085"/>
                <a:gd name="T38" fmla="*/ 841 w 1938"/>
                <a:gd name="T39" fmla="*/ 1991 h 2085"/>
                <a:gd name="T40" fmla="*/ 841 w 1938"/>
                <a:gd name="T41" fmla="*/ 1370 h 2085"/>
                <a:gd name="T42" fmla="*/ 748 w 1938"/>
                <a:gd name="T43" fmla="*/ 1276 h 2085"/>
                <a:gd name="T44" fmla="*/ 841 w 1938"/>
                <a:gd name="T45" fmla="*/ 0 h 2085"/>
                <a:gd name="T46" fmla="*/ 1054 w 1938"/>
                <a:gd name="T47" fmla="*/ 213 h 2085"/>
                <a:gd name="T48" fmla="*/ 841 w 1938"/>
                <a:gd name="T49" fmla="*/ 425 h 2085"/>
                <a:gd name="T50" fmla="*/ 637 w 1938"/>
                <a:gd name="T51" fmla="*/ 213 h 2085"/>
                <a:gd name="T52" fmla="*/ 841 w 1938"/>
                <a:gd name="T53" fmla="*/ 0 h 2085"/>
                <a:gd name="T54" fmla="*/ 1437 w 1938"/>
                <a:gd name="T55" fmla="*/ 1072 h 2085"/>
                <a:gd name="T56" fmla="*/ 1164 w 1938"/>
                <a:gd name="T57" fmla="*/ 1072 h 2085"/>
                <a:gd name="T58" fmla="*/ 1114 w 1938"/>
                <a:gd name="T59" fmla="*/ 1115 h 2085"/>
                <a:gd name="T60" fmla="*/ 1164 w 1938"/>
                <a:gd name="T61" fmla="*/ 1166 h 2085"/>
                <a:gd name="T62" fmla="*/ 1437 w 1938"/>
                <a:gd name="T63" fmla="*/ 1166 h 2085"/>
                <a:gd name="T64" fmla="*/ 1487 w 1938"/>
                <a:gd name="T65" fmla="*/ 1115 h 2085"/>
                <a:gd name="T66" fmla="*/ 1437 w 1938"/>
                <a:gd name="T67" fmla="*/ 1072 h 2085"/>
                <a:gd name="T68" fmla="*/ 1743 w 1938"/>
                <a:gd name="T69" fmla="*/ 774 h 2085"/>
                <a:gd name="T70" fmla="*/ 1726 w 1938"/>
                <a:gd name="T71" fmla="*/ 749 h 2085"/>
                <a:gd name="T72" fmla="*/ 1938 w 1938"/>
                <a:gd name="T73" fmla="*/ 247 h 2085"/>
                <a:gd name="T74" fmla="*/ 1811 w 1938"/>
                <a:gd name="T75" fmla="*/ 187 h 2085"/>
                <a:gd name="T76" fmla="*/ 1487 w 1938"/>
                <a:gd name="T77" fmla="*/ 927 h 2085"/>
                <a:gd name="T78" fmla="*/ 1624 w 1938"/>
                <a:gd name="T79" fmla="*/ 978 h 2085"/>
                <a:gd name="T80" fmla="*/ 1675 w 1938"/>
                <a:gd name="T81" fmla="*/ 859 h 2085"/>
                <a:gd name="T82" fmla="*/ 1777 w 1938"/>
                <a:gd name="T83" fmla="*/ 1072 h 2085"/>
                <a:gd name="T84" fmla="*/ 1632 w 1938"/>
                <a:gd name="T85" fmla="*/ 1072 h 2085"/>
                <a:gd name="T86" fmla="*/ 1581 w 1938"/>
                <a:gd name="T87" fmla="*/ 1115 h 2085"/>
                <a:gd name="T88" fmla="*/ 1632 w 1938"/>
                <a:gd name="T89" fmla="*/ 1166 h 2085"/>
                <a:gd name="T90" fmla="*/ 1853 w 1938"/>
                <a:gd name="T91" fmla="*/ 1166 h 2085"/>
                <a:gd name="T92" fmla="*/ 1896 w 1938"/>
                <a:gd name="T93" fmla="*/ 1149 h 2085"/>
                <a:gd name="T94" fmla="*/ 1896 w 1938"/>
                <a:gd name="T95" fmla="*/ 1098 h 2085"/>
                <a:gd name="T96" fmla="*/ 1743 w 1938"/>
                <a:gd name="T97" fmla="*/ 774 h 2085"/>
                <a:gd name="T98" fmla="*/ 1743 w 1938"/>
                <a:gd name="T99" fmla="*/ 774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8"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moveTo>
                    <a:pt x="1437" y="1072"/>
                  </a:moveTo>
                  <a:cubicBezTo>
                    <a:pt x="1164" y="1072"/>
                    <a:pt x="1164" y="1072"/>
                    <a:pt x="1164" y="1072"/>
                  </a:cubicBezTo>
                  <a:cubicBezTo>
                    <a:pt x="1139" y="1072"/>
                    <a:pt x="1114" y="1089"/>
                    <a:pt x="1114" y="1115"/>
                  </a:cubicBezTo>
                  <a:cubicBezTo>
                    <a:pt x="1114" y="1149"/>
                    <a:pt x="1139" y="1166"/>
                    <a:pt x="1164" y="1166"/>
                  </a:cubicBezTo>
                  <a:cubicBezTo>
                    <a:pt x="1437" y="1166"/>
                    <a:pt x="1437" y="1166"/>
                    <a:pt x="1437" y="1166"/>
                  </a:cubicBezTo>
                  <a:cubicBezTo>
                    <a:pt x="1462" y="1166"/>
                    <a:pt x="1487" y="1149"/>
                    <a:pt x="1487" y="1115"/>
                  </a:cubicBezTo>
                  <a:cubicBezTo>
                    <a:pt x="1487" y="1089"/>
                    <a:pt x="1462" y="1072"/>
                    <a:pt x="1437" y="1072"/>
                  </a:cubicBezTo>
                  <a:close/>
                  <a:moveTo>
                    <a:pt x="1743" y="774"/>
                  </a:moveTo>
                  <a:cubicBezTo>
                    <a:pt x="1734" y="766"/>
                    <a:pt x="1734" y="757"/>
                    <a:pt x="1726" y="749"/>
                  </a:cubicBezTo>
                  <a:cubicBezTo>
                    <a:pt x="1938" y="247"/>
                    <a:pt x="1938" y="247"/>
                    <a:pt x="1938" y="247"/>
                  </a:cubicBezTo>
                  <a:cubicBezTo>
                    <a:pt x="1811" y="187"/>
                    <a:pt x="1811" y="187"/>
                    <a:pt x="1811" y="187"/>
                  </a:cubicBezTo>
                  <a:cubicBezTo>
                    <a:pt x="1487" y="927"/>
                    <a:pt x="1487" y="927"/>
                    <a:pt x="1487" y="927"/>
                  </a:cubicBezTo>
                  <a:cubicBezTo>
                    <a:pt x="1624" y="978"/>
                    <a:pt x="1624" y="978"/>
                    <a:pt x="1624" y="978"/>
                  </a:cubicBezTo>
                  <a:cubicBezTo>
                    <a:pt x="1675" y="859"/>
                    <a:pt x="1675" y="859"/>
                    <a:pt x="1675" y="859"/>
                  </a:cubicBezTo>
                  <a:cubicBezTo>
                    <a:pt x="1777" y="1072"/>
                    <a:pt x="1777" y="1072"/>
                    <a:pt x="1777" y="1072"/>
                  </a:cubicBezTo>
                  <a:cubicBezTo>
                    <a:pt x="1632" y="1072"/>
                    <a:pt x="1632" y="1072"/>
                    <a:pt x="1632" y="1072"/>
                  </a:cubicBezTo>
                  <a:cubicBezTo>
                    <a:pt x="1607" y="1072"/>
                    <a:pt x="1581" y="1089"/>
                    <a:pt x="1581" y="1115"/>
                  </a:cubicBezTo>
                  <a:cubicBezTo>
                    <a:pt x="1581" y="1149"/>
                    <a:pt x="1607" y="1166"/>
                    <a:pt x="1632" y="1166"/>
                  </a:cubicBezTo>
                  <a:cubicBezTo>
                    <a:pt x="1853" y="1166"/>
                    <a:pt x="1853" y="1166"/>
                    <a:pt x="1853" y="1166"/>
                  </a:cubicBezTo>
                  <a:cubicBezTo>
                    <a:pt x="1870" y="1166"/>
                    <a:pt x="1887" y="1157"/>
                    <a:pt x="1896" y="1149"/>
                  </a:cubicBezTo>
                  <a:cubicBezTo>
                    <a:pt x="1904" y="1132"/>
                    <a:pt x="1904" y="1115"/>
                    <a:pt x="1896" y="1098"/>
                  </a:cubicBezTo>
                  <a:cubicBezTo>
                    <a:pt x="1743" y="774"/>
                    <a:pt x="1743" y="774"/>
                    <a:pt x="1743" y="774"/>
                  </a:cubicBezTo>
                  <a:cubicBezTo>
                    <a:pt x="1743" y="774"/>
                    <a:pt x="1743" y="774"/>
                    <a:pt x="1743" y="774"/>
                  </a:cubicBezTo>
                  <a:close/>
                </a:path>
              </a:pathLst>
            </a:custGeom>
            <a:solidFill>
              <a:srgbClr val="008272"/>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grpSp>
          <p:nvGrpSpPr>
            <p:cNvPr id="35" name="Group 34"/>
            <p:cNvGrpSpPr/>
            <p:nvPr/>
          </p:nvGrpSpPr>
          <p:grpSpPr>
            <a:xfrm>
              <a:off x="818701" y="1362020"/>
              <a:ext cx="2606980" cy="1443850"/>
              <a:chOff x="410858" y="4345004"/>
              <a:chExt cx="2606980" cy="1443850"/>
            </a:xfrm>
          </p:grpSpPr>
          <p:sp>
            <p:nvSpPr>
              <p:cNvPr id="48" name="Freeform 5"/>
              <p:cNvSpPr>
                <a:spLocks/>
              </p:cNvSpPr>
              <p:nvPr/>
            </p:nvSpPr>
            <p:spPr bwMode="auto">
              <a:xfrm>
                <a:off x="410858" y="4345004"/>
                <a:ext cx="2606980" cy="144385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0F0"/>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9" name="TextBox 48"/>
              <p:cNvSpPr txBox="1"/>
              <p:nvPr/>
            </p:nvSpPr>
            <p:spPr>
              <a:xfrm>
                <a:off x="592247" y="4970623"/>
                <a:ext cx="2230250" cy="685991"/>
              </a:xfrm>
              <a:prstGeom prst="rect">
                <a:avLst/>
              </a:prstGeom>
              <a:noFill/>
            </p:spPr>
            <p:txBody>
              <a:bodyPr wrap="square" lIns="182828" tIns="146262" rIns="182828" bIns="146262" rtlCol="0">
                <a:spAutoFit/>
              </a:bodyPr>
              <a:lstStyle/>
              <a:p>
                <a:pPr algn="ctr" defTabSz="932418">
                  <a:lnSpc>
                    <a:spcPct val="70000"/>
                  </a:lnSpc>
                  <a:spcAft>
                    <a:spcPts val="600"/>
                  </a:spcAft>
                  <a:defRPr/>
                </a:pPr>
                <a:r>
                  <a:rPr lang="en-US" sz="1399" kern="0" dirty="0">
                    <a:gradFill>
                      <a:gsLst>
                        <a:gs pos="2917">
                          <a:srgbClr val="FFFFFF"/>
                        </a:gs>
                        <a:gs pos="30000">
                          <a:srgbClr val="FFFFFF"/>
                        </a:gs>
                      </a:gsLst>
                      <a:lin ang="5400000" scaled="0"/>
                    </a:gradFill>
                  </a:rPr>
                  <a:t>Azure AD</a:t>
                </a:r>
              </a:p>
            </p:txBody>
          </p:sp>
        </p:grpSp>
        <p:grpSp>
          <p:nvGrpSpPr>
            <p:cNvPr id="36" name="Group 35"/>
            <p:cNvGrpSpPr/>
            <p:nvPr/>
          </p:nvGrpSpPr>
          <p:grpSpPr>
            <a:xfrm>
              <a:off x="5514153" y="4007609"/>
              <a:ext cx="1418075" cy="1770061"/>
              <a:chOff x="4682871" y="4013202"/>
              <a:chExt cx="1418075" cy="1770061"/>
            </a:xfrm>
          </p:grpSpPr>
          <p:sp>
            <p:nvSpPr>
              <p:cNvPr id="46" name="Freeform 9"/>
              <p:cNvSpPr>
                <a:spLocks noEditPoints="1"/>
              </p:cNvSpPr>
              <p:nvPr/>
            </p:nvSpPr>
            <p:spPr bwMode="auto">
              <a:xfrm>
                <a:off x="4682871" y="4013202"/>
                <a:ext cx="1418075" cy="1770061"/>
              </a:xfrm>
              <a:custGeom>
                <a:avLst/>
                <a:gdLst>
                  <a:gd name="T0" fmla="*/ 1541 w 1806"/>
                  <a:gd name="T1" fmla="*/ 1007 h 2252"/>
                  <a:gd name="T2" fmla="*/ 903 w 1806"/>
                  <a:gd name="T3" fmla="*/ 0 h 2252"/>
                  <a:gd name="T4" fmla="*/ 903 w 1806"/>
                  <a:gd name="T5" fmla="*/ 0 h 2252"/>
                  <a:gd name="T6" fmla="*/ 239 w 1806"/>
                  <a:gd name="T7" fmla="*/ 1007 h 2252"/>
                  <a:gd name="T8" fmla="*/ 0 w 1806"/>
                  <a:gd name="T9" fmla="*/ 1007 h 2252"/>
                  <a:gd name="T10" fmla="*/ 0 w 1806"/>
                  <a:gd name="T11" fmla="*/ 2252 h 2252"/>
                  <a:gd name="T12" fmla="*/ 1806 w 1806"/>
                  <a:gd name="T13" fmla="*/ 2252 h 2252"/>
                  <a:gd name="T14" fmla="*/ 1806 w 1806"/>
                  <a:gd name="T15" fmla="*/ 1007 h 2252"/>
                  <a:gd name="T16" fmla="*/ 1541 w 1806"/>
                  <a:gd name="T17" fmla="*/ 1007 h 2252"/>
                  <a:gd name="T18" fmla="*/ 478 w 1806"/>
                  <a:gd name="T19" fmla="*/ 1007 h 2252"/>
                  <a:gd name="T20" fmla="*/ 903 w 1806"/>
                  <a:gd name="T21" fmla="*/ 239 h 2252"/>
                  <a:gd name="T22" fmla="*/ 903 w 1806"/>
                  <a:gd name="T23" fmla="*/ 239 h 2252"/>
                  <a:gd name="T24" fmla="*/ 1301 w 1806"/>
                  <a:gd name="T25" fmla="*/ 1007 h 2252"/>
                  <a:gd name="T26" fmla="*/ 478 w 1806"/>
                  <a:gd name="T27" fmla="*/ 1007 h 2252"/>
                  <a:gd name="T28" fmla="*/ 478 w 1806"/>
                  <a:gd name="T29" fmla="*/ 1007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6" h="2252">
                    <a:moveTo>
                      <a:pt x="1541" y="1007"/>
                    </a:moveTo>
                    <a:cubicBezTo>
                      <a:pt x="1541" y="583"/>
                      <a:pt x="1461" y="0"/>
                      <a:pt x="903" y="0"/>
                    </a:cubicBezTo>
                    <a:cubicBezTo>
                      <a:pt x="903" y="0"/>
                      <a:pt x="903" y="0"/>
                      <a:pt x="903" y="0"/>
                    </a:cubicBezTo>
                    <a:cubicBezTo>
                      <a:pt x="318" y="0"/>
                      <a:pt x="239" y="583"/>
                      <a:pt x="239" y="1007"/>
                    </a:cubicBezTo>
                    <a:cubicBezTo>
                      <a:pt x="0" y="1007"/>
                      <a:pt x="0" y="1007"/>
                      <a:pt x="0" y="1007"/>
                    </a:cubicBezTo>
                    <a:cubicBezTo>
                      <a:pt x="0" y="2252"/>
                      <a:pt x="0" y="2252"/>
                      <a:pt x="0" y="2252"/>
                    </a:cubicBezTo>
                    <a:cubicBezTo>
                      <a:pt x="1806" y="2252"/>
                      <a:pt x="1806" y="2252"/>
                      <a:pt x="1806" y="2252"/>
                    </a:cubicBezTo>
                    <a:cubicBezTo>
                      <a:pt x="1806" y="1007"/>
                      <a:pt x="1806" y="1007"/>
                      <a:pt x="1806" y="1007"/>
                    </a:cubicBezTo>
                    <a:cubicBezTo>
                      <a:pt x="1541" y="1007"/>
                      <a:pt x="1541" y="1007"/>
                      <a:pt x="1541" y="1007"/>
                    </a:cubicBezTo>
                    <a:close/>
                    <a:moveTo>
                      <a:pt x="478" y="1007"/>
                    </a:moveTo>
                    <a:cubicBezTo>
                      <a:pt x="478" y="742"/>
                      <a:pt x="504" y="239"/>
                      <a:pt x="903" y="239"/>
                    </a:cubicBezTo>
                    <a:cubicBezTo>
                      <a:pt x="903" y="239"/>
                      <a:pt x="903" y="239"/>
                      <a:pt x="903" y="239"/>
                    </a:cubicBezTo>
                    <a:cubicBezTo>
                      <a:pt x="1275" y="239"/>
                      <a:pt x="1301" y="742"/>
                      <a:pt x="1301" y="1007"/>
                    </a:cubicBezTo>
                    <a:cubicBezTo>
                      <a:pt x="478" y="1007"/>
                      <a:pt x="478" y="1007"/>
                      <a:pt x="478" y="1007"/>
                    </a:cubicBezTo>
                    <a:cubicBezTo>
                      <a:pt x="478" y="1007"/>
                      <a:pt x="478" y="1007"/>
                      <a:pt x="478" y="1007"/>
                    </a:cubicBezTo>
                    <a:close/>
                  </a:path>
                </a:pathLst>
              </a:custGeom>
              <a:solidFill>
                <a:srgbClr val="B4009E"/>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7" name="TextBox 46"/>
              <p:cNvSpPr txBox="1"/>
              <p:nvPr/>
            </p:nvSpPr>
            <p:spPr>
              <a:xfrm>
                <a:off x="4779835" y="5009928"/>
                <a:ext cx="1224149" cy="685991"/>
              </a:xfrm>
              <a:prstGeom prst="rect">
                <a:avLst/>
              </a:prstGeom>
              <a:noFill/>
            </p:spPr>
            <p:txBody>
              <a:bodyPr wrap="square" lIns="182828" tIns="146262" rIns="182828" bIns="146262" rtlCol="0">
                <a:spAutoFit/>
              </a:bodyPr>
              <a:lstStyle/>
              <a:p>
                <a:pPr algn="ctr" defTabSz="932418">
                  <a:lnSpc>
                    <a:spcPct val="70000"/>
                  </a:lnSpc>
                  <a:spcAft>
                    <a:spcPts val="600"/>
                  </a:spcAft>
                  <a:defRPr/>
                </a:pPr>
                <a:r>
                  <a:rPr lang="en-US" sz="1399" kern="0" dirty="0">
                    <a:gradFill>
                      <a:gsLst>
                        <a:gs pos="2917">
                          <a:srgbClr val="FFFFFF"/>
                        </a:gs>
                        <a:gs pos="30000">
                          <a:srgbClr val="FFFFFF"/>
                        </a:gs>
                      </a:gsLst>
                      <a:lin ang="5400000" scaled="0"/>
                    </a:gradFill>
                  </a:rPr>
                  <a:t>Hash</a:t>
                </a:r>
              </a:p>
            </p:txBody>
          </p:sp>
        </p:grpSp>
        <p:grpSp>
          <p:nvGrpSpPr>
            <p:cNvPr id="37" name="Group 36"/>
            <p:cNvGrpSpPr/>
            <p:nvPr/>
          </p:nvGrpSpPr>
          <p:grpSpPr>
            <a:xfrm>
              <a:off x="5415145" y="1035809"/>
              <a:ext cx="1616148" cy="1770061"/>
              <a:chOff x="4583862" y="4013202"/>
              <a:chExt cx="1616148" cy="1770061"/>
            </a:xfrm>
          </p:grpSpPr>
          <p:sp>
            <p:nvSpPr>
              <p:cNvPr id="44" name="Freeform 9"/>
              <p:cNvSpPr>
                <a:spLocks noEditPoints="1"/>
              </p:cNvSpPr>
              <p:nvPr/>
            </p:nvSpPr>
            <p:spPr bwMode="auto">
              <a:xfrm>
                <a:off x="4682870" y="4013202"/>
                <a:ext cx="1418074" cy="1770061"/>
              </a:xfrm>
              <a:custGeom>
                <a:avLst/>
                <a:gdLst>
                  <a:gd name="T0" fmla="*/ 1541 w 1806"/>
                  <a:gd name="T1" fmla="*/ 1007 h 2252"/>
                  <a:gd name="T2" fmla="*/ 903 w 1806"/>
                  <a:gd name="T3" fmla="*/ 0 h 2252"/>
                  <a:gd name="T4" fmla="*/ 903 w 1806"/>
                  <a:gd name="T5" fmla="*/ 0 h 2252"/>
                  <a:gd name="T6" fmla="*/ 239 w 1806"/>
                  <a:gd name="T7" fmla="*/ 1007 h 2252"/>
                  <a:gd name="T8" fmla="*/ 0 w 1806"/>
                  <a:gd name="T9" fmla="*/ 1007 h 2252"/>
                  <a:gd name="T10" fmla="*/ 0 w 1806"/>
                  <a:gd name="T11" fmla="*/ 2252 h 2252"/>
                  <a:gd name="T12" fmla="*/ 1806 w 1806"/>
                  <a:gd name="T13" fmla="*/ 2252 h 2252"/>
                  <a:gd name="T14" fmla="*/ 1806 w 1806"/>
                  <a:gd name="T15" fmla="*/ 1007 h 2252"/>
                  <a:gd name="T16" fmla="*/ 1541 w 1806"/>
                  <a:gd name="T17" fmla="*/ 1007 h 2252"/>
                  <a:gd name="T18" fmla="*/ 478 w 1806"/>
                  <a:gd name="T19" fmla="*/ 1007 h 2252"/>
                  <a:gd name="T20" fmla="*/ 903 w 1806"/>
                  <a:gd name="T21" fmla="*/ 239 h 2252"/>
                  <a:gd name="T22" fmla="*/ 903 w 1806"/>
                  <a:gd name="T23" fmla="*/ 239 h 2252"/>
                  <a:gd name="T24" fmla="*/ 1301 w 1806"/>
                  <a:gd name="T25" fmla="*/ 1007 h 2252"/>
                  <a:gd name="T26" fmla="*/ 478 w 1806"/>
                  <a:gd name="T27" fmla="*/ 1007 h 2252"/>
                  <a:gd name="T28" fmla="*/ 478 w 1806"/>
                  <a:gd name="T29" fmla="*/ 1007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6" h="2252">
                    <a:moveTo>
                      <a:pt x="1541" y="1007"/>
                    </a:moveTo>
                    <a:cubicBezTo>
                      <a:pt x="1541" y="583"/>
                      <a:pt x="1461" y="0"/>
                      <a:pt x="903" y="0"/>
                    </a:cubicBezTo>
                    <a:cubicBezTo>
                      <a:pt x="903" y="0"/>
                      <a:pt x="903" y="0"/>
                      <a:pt x="903" y="0"/>
                    </a:cubicBezTo>
                    <a:cubicBezTo>
                      <a:pt x="318" y="0"/>
                      <a:pt x="239" y="583"/>
                      <a:pt x="239" y="1007"/>
                    </a:cubicBezTo>
                    <a:cubicBezTo>
                      <a:pt x="0" y="1007"/>
                      <a:pt x="0" y="1007"/>
                      <a:pt x="0" y="1007"/>
                    </a:cubicBezTo>
                    <a:cubicBezTo>
                      <a:pt x="0" y="2252"/>
                      <a:pt x="0" y="2252"/>
                      <a:pt x="0" y="2252"/>
                    </a:cubicBezTo>
                    <a:cubicBezTo>
                      <a:pt x="1806" y="2252"/>
                      <a:pt x="1806" y="2252"/>
                      <a:pt x="1806" y="2252"/>
                    </a:cubicBezTo>
                    <a:cubicBezTo>
                      <a:pt x="1806" y="1007"/>
                      <a:pt x="1806" y="1007"/>
                      <a:pt x="1806" y="1007"/>
                    </a:cubicBezTo>
                    <a:cubicBezTo>
                      <a:pt x="1541" y="1007"/>
                      <a:pt x="1541" y="1007"/>
                      <a:pt x="1541" y="1007"/>
                    </a:cubicBezTo>
                    <a:close/>
                    <a:moveTo>
                      <a:pt x="478" y="1007"/>
                    </a:moveTo>
                    <a:cubicBezTo>
                      <a:pt x="478" y="742"/>
                      <a:pt x="504" y="239"/>
                      <a:pt x="903" y="239"/>
                    </a:cubicBezTo>
                    <a:cubicBezTo>
                      <a:pt x="903" y="239"/>
                      <a:pt x="903" y="239"/>
                      <a:pt x="903" y="239"/>
                    </a:cubicBezTo>
                    <a:cubicBezTo>
                      <a:pt x="1275" y="239"/>
                      <a:pt x="1301" y="742"/>
                      <a:pt x="1301" y="1007"/>
                    </a:cubicBezTo>
                    <a:cubicBezTo>
                      <a:pt x="478" y="1007"/>
                      <a:pt x="478" y="1007"/>
                      <a:pt x="478" y="1007"/>
                    </a:cubicBezTo>
                    <a:cubicBezTo>
                      <a:pt x="478" y="1007"/>
                      <a:pt x="478" y="1007"/>
                      <a:pt x="478" y="1007"/>
                    </a:cubicBezTo>
                    <a:close/>
                  </a:path>
                </a:pathLst>
              </a:custGeom>
              <a:solidFill>
                <a:srgbClr val="68217A"/>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5" name="TextBox 44"/>
              <p:cNvSpPr txBox="1"/>
              <p:nvPr/>
            </p:nvSpPr>
            <p:spPr>
              <a:xfrm>
                <a:off x="4583862" y="4874454"/>
                <a:ext cx="1616148" cy="906187"/>
              </a:xfrm>
              <a:prstGeom prst="rect">
                <a:avLst/>
              </a:prstGeom>
              <a:noFill/>
            </p:spPr>
            <p:txBody>
              <a:bodyPr wrap="square" lIns="182828" tIns="146262" rIns="182828" bIns="146262" rtlCol="0">
                <a:spAutoFit/>
              </a:bodyPr>
              <a:lstStyle/>
              <a:p>
                <a:pPr algn="ctr" defTabSz="932418">
                  <a:lnSpc>
                    <a:spcPct val="70000"/>
                  </a:lnSpc>
                  <a:spcAft>
                    <a:spcPts val="600"/>
                  </a:spcAft>
                  <a:defRPr/>
                </a:pPr>
                <a:r>
                  <a:rPr lang="en-US" sz="1399" kern="0" dirty="0">
                    <a:gradFill>
                      <a:gsLst>
                        <a:gs pos="2917">
                          <a:srgbClr val="FFFFFF"/>
                        </a:gs>
                        <a:gs pos="30000">
                          <a:srgbClr val="FFFFFF"/>
                        </a:gs>
                      </a:gsLst>
                      <a:lin ang="5400000" scaled="0"/>
                    </a:gradFill>
                  </a:rPr>
                  <a:t>Extra Security</a:t>
                </a:r>
              </a:p>
            </p:txBody>
          </p:sp>
        </p:grpSp>
        <p:cxnSp>
          <p:nvCxnSpPr>
            <p:cNvPr id="38" name="Straight Arrow Connector 37"/>
            <p:cNvCxnSpPr/>
            <p:nvPr/>
          </p:nvCxnSpPr>
          <p:spPr>
            <a:xfrm flipV="1">
              <a:off x="3467495" y="2173555"/>
              <a:ext cx="1863632" cy="17718"/>
            </a:xfrm>
            <a:prstGeom prst="straightConnector1">
              <a:avLst/>
            </a:prstGeom>
            <a:noFill/>
            <a:ln w="57150" cap="flat" cmpd="sng" algn="ctr">
              <a:solidFill>
                <a:srgbClr val="FFFFFF">
                  <a:lumMod val="50000"/>
                </a:srgbClr>
              </a:solidFill>
              <a:prstDash val="solid"/>
              <a:headEnd type="triangle"/>
              <a:tailEnd type="none"/>
            </a:ln>
            <a:effectLst/>
          </p:spPr>
        </p:cxnSp>
        <p:cxnSp>
          <p:nvCxnSpPr>
            <p:cNvPr id="39" name="Straight Arrow Connector 38"/>
            <p:cNvCxnSpPr/>
            <p:nvPr/>
          </p:nvCxnSpPr>
          <p:spPr>
            <a:xfrm flipH="1">
              <a:off x="3467495" y="5333319"/>
              <a:ext cx="1863632" cy="0"/>
            </a:xfrm>
            <a:prstGeom prst="straightConnector1">
              <a:avLst/>
            </a:prstGeom>
            <a:noFill/>
            <a:ln w="57150" cap="flat" cmpd="sng" algn="ctr">
              <a:solidFill>
                <a:srgbClr val="FFFFFF">
                  <a:lumMod val="50000"/>
                </a:srgbClr>
              </a:solidFill>
              <a:prstDash val="solid"/>
              <a:headEnd type="triangle"/>
              <a:tailEnd type="none"/>
            </a:ln>
            <a:effectLst/>
          </p:spPr>
        </p:cxnSp>
        <p:cxnSp>
          <p:nvCxnSpPr>
            <p:cNvPr id="40" name="Curved Connector 39"/>
            <p:cNvCxnSpPr/>
            <p:nvPr/>
          </p:nvCxnSpPr>
          <p:spPr>
            <a:xfrm>
              <a:off x="7127246" y="2205285"/>
              <a:ext cx="2901769" cy="749536"/>
            </a:xfrm>
            <a:prstGeom prst="curvedConnector3">
              <a:avLst>
                <a:gd name="adj1" fmla="val 99519"/>
              </a:avLst>
            </a:prstGeom>
            <a:noFill/>
            <a:ln w="57150" cap="flat" cmpd="sng" algn="ctr">
              <a:solidFill>
                <a:srgbClr val="FFFFFF">
                  <a:lumMod val="50000"/>
                </a:srgbClr>
              </a:solidFill>
              <a:prstDash val="solid"/>
              <a:headEnd type="triangle"/>
              <a:tailEnd type="none"/>
            </a:ln>
            <a:effectLst/>
          </p:spPr>
        </p:cxnSp>
        <p:cxnSp>
          <p:nvCxnSpPr>
            <p:cNvPr id="41" name="Curved Connector 40"/>
            <p:cNvCxnSpPr/>
            <p:nvPr/>
          </p:nvCxnSpPr>
          <p:spPr>
            <a:xfrm rot="10800000" flipV="1">
              <a:off x="7127248" y="4654275"/>
              <a:ext cx="2901769" cy="693056"/>
            </a:xfrm>
            <a:prstGeom prst="curvedConnector3">
              <a:avLst>
                <a:gd name="adj1" fmla="val 31"/>
              </a:avLst>
            </a:prstGeom>
            <a:noFill/>
            <a:ln w="57150" cap="flat" cmpd="sng" algn="ctr">
              <a:solidFill>
                <a:srgbClr val="FFFFFF">
                  <a:lumMod val="50000"/>
                </a:srgbClr>
              </a:solidFill>
              <a:prstDash val="solid"/>
              <a:headEnd type="triangle"/>
              <a:tailEnd type="none"/>
            </a:ln>
            <a:effectLst/>
          </p:spPr>
        </p:cxnSp>
        <p:sp>
          <p:nvSpPr>
            <p:cNvPr id="42" name="TextBox 41"/>
            <p:cNvSpPr txBox="1"/>
            <p:nvPr/>
          </p:nvSpPr>
          <p:spPr>
            <a:xfrm>
              <a:off x="2183431" y="5303010"/>
              <a:ext cx="1295398" cy="685991"/>
            </a:xfrm>
            <a:prstGeom prst="rect">
              <a:avLst/>
            </a:prstGeom>
            <a:noFill/>
          </p:spPr>
          <p:txBody>
            <a:bodyPr wrap="square" lIns="182828" tIns="146262" rIns="182828" bIns="146262" rtlCol="0">
              <a:spAutoFit/>
            </a:bodyPr>
            <a:lstStyle/>
            <a:p>
              <a:pPr algn="ctr" defTabSz="932418">
                <a:lnSpc>
                  <a:spcPct val="70000"/>
                </a:lnSpc>
                <a:spcAft>
                  <a:spcPts val="600"/>
                </a:spcAft>
                <a:defRPr/>
              </a:pPr>
              <a:r>
                <a:rPr lang="en-US" sz="1399" kern="0" dirty="0">
                  <a:solidFill>
                    <a:srgbClr val="FFFFFF"/>
                  </a:solidFill>
                </a:rPr>
                <a:t>User</a:t>
              </a:r>
            </a:p>
          </p:txBody>
        </p:sp>
        <p:sp>
          <p:nvSpPr>
            <p:cNvPr id="43" name="TextBox 42"/>
            <p:cNvSpPr txBox="1"/>
            <p:nvPr/>
          </p:nvSpPr>
          <p:spPr>
            <a:xfrm>
              <a:off x="3669167" y="4730071"/>
              <a:ext cx="1550359" cy="698384"/>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198" kern="0" dirty="0">
                  <a:solidFill>
                    <a:srgbClr val="FFFFFF"/>
                  </a:solidFill>
                </a:rPr>
                <a:t>Password</a:t>
              </a:r>
            </a:p>
          </p:txBody>
        </p:sp>
      </p:grpSp>
      <p:grpSp>
        <p:nvGrpSpPr>
          <p:cNvPr id="50" name="Group 49"/>
          <p:cNvGrpSpPr/>
          <p:nvPr/>
        </p:nvGrpSpPr>
        <p:grpSpPr>
          <a:xfrm>
            <a:off x="10907686" y="2000630"/>
            <a:ext cx="1387359" cy="1258120"/>
            <a:chOff x="1273427" y="3123526"/>
            <a:chExt cx="709560" cy="701011"/>
          </a:xfrm>
          <a:solidFill>
            <a:srgbClr val="006256"/>
          </a:solidFill>
        </p:grpSpPr>
        <p:sp>
          <p:nvSpPr>
            <p:cNvPr id="51" name="Freeform 50"/>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2" name="Oval 51"/>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3" name="Oval 52"/>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4" name="Oval 53"/>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5" name="Oval 54"/>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cxnSp>
          <p:nvCxnSpPr>
            <p:cNvPr id="56" name="Straight Connector 55"/>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57" name="Straight Connector 56"/>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58" name="Straight Connector 57"/>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59" name="Straight Connector 58"/>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60" name="Straight Connector 59"/>
            <p:cNvCxnSpPr/>
            <p:nvPr/>
          </p:nvCxnSpPr>
          <p:spPr>
            <a:xfrm>
              <a:off x="1628618" y="3382623"/>
              <a:ext cx="0" cy="228256"/>
            </a:xfrm>
            <a:prstGeom prst="line">
              <a:avLst/>
            </a:prstGeom>
            <a:grpFill/>
            <a:ln w="28575" cap="flat" cmpd="sng" algn="ctr">
              <a:solidFill>
                <a:srgbClr val="FFFFFF"/>
              </a:solidFill>
              <a:prstDash val="solid"/>
            </a:ln>
            <a:effectLst/>
          </p:spPr>
        </p:cxnSp>
      </p:grpSp>
      <p:sp>
        <p:nvSpPr>
          <p:cNvPr id="61" name="TextBox 60"/>
          <p:cNvSpPr txBox="1"/>
          <p:nvPr/>
        </p:nvSpPr>
        <p:spPr>
          <a:xfrm>
            <a:off x="10995854" y="3251703"/>
            <a:ext cx="1395194" cy="763274"/>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1399" kern="0" dirty="0">
                <a:solidFill>
                  <a:srgbClr val="FFFFFF"/>
                </a:solidFill>
                <a:cs typeface="Segoe UI Light" panose="020B0502040204020203" pitchFamily="34" charset="0"/>
              </a:rPr>
              <a:t>On-premises</a:t>
            </a:r>
          </a:p>
          <a:p>
            <a:pPr algn="ctr" defTabSz="896031">
              <a:lnSpc>
                <a:spcPct val="90000"/>
              </a:lnSpc>
              <a:spcAft>
                <a:spcPts val="587"/>
              </a:spcAft>
              <a:defRPr/>
            </a:pPr>
            <a:r>
              <a:rPr lang="en-US" sz="1399" kern="0" dirty="0">
                <a:solidFill>
                  <a:srgbClr val="FFFFFF"/>
                </a:solidFill>
                <a:cs typeface="Segoe UI Light" panose="020B0502040204020203" pitchFamily="34" charset="0"/>
              </a:rPr>
              <a:t>directory</a:t>
            </a:r>
          </a:p>
        </p:txBody>
      </p:sp>
    </p:spTree>
    <p:extLst>
      <p:ext uri="{BB962C8B-B14F-4D97-AF65-F5344CB8AC3E}">
        <p14:creationId xmlns:p14="http://schemas.microsoft.com/office/powerpoint/2010/main" val="35333976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Choosing between sync tools</a:t>
            </a:r>
            <a:endParaRPr lang="en-US" dirty="0"/>
          </a:p>
        </p:txBody>
      </p:sp>
      <p:sp>
        <p:nvSpPr>
          <p:cNvPr id="18" name="Text Placeholder 8"/>
          <p:cNvSpPr>
            <a:spLocks noGrp="1"/>
          </p:cNvSpPr>
          <p:nvPr>
            <p:ph type="body" sz="quarter" idx="4294967295"/>
          </p:nvPr>
        </p:nvSpPr>
        <p:spPr>
          <a:xfrm>
            <a:off x="0" y="2343150"/>
            <a:ext cx="4002088" cy="3111500"/>
          </a:xfrm>
        </p:spPr>
        <p:txBody>
          <a:bodyPr/>
          <a:lstStyle/>
          <a:p>
            <a:pPr marL="287227" indent="-287227" defTabSz="932384">
              <a:spcBef>
                <a:spcPts val="600"/>
              </a:spcBef>
              <a:buClr>
                <a:srgbClr val="D2D2D2"/>
              </a:buClr>
              <a:defRPr/>
            </a:pPr>
            <a:r>
              <a:rPr lang="en-US" sz="2448" dirty="0">
                <a:latin typeface="+mn-lt"/>
              </a:rPr>
              <a:t>Currently Linked from the Office 365 Admin Portal</a:t>
            </a:r>
          </a:p>
          <a:p>
            <a:pPr marL="287227" indent="-287227" defTabSz="932384">
              <a:spcBef>
                <a:spcPts val="600"/>
              </a:spcBef>
              <a:buClr>
                <a:srgbClr val="D2D2D2"/>
              </a:buClr>
              <a:defRPr/>
            </a:pPr>
            <a:r>
              <a:rPr lang="en-US" sz="2448" dirty="0">
                <a:latin typeface="+mn-lt"/>
              </a:rPr>
              <a:t>No features that aren’t also available in Azure AD Sync</a:t>
            </a:r>
          </a:p>
          <a:p>
            <a:pPr marL="287227" indent="-287227" defTabSz="932384">
              <a:spcBef>
                <a:spcPts val="600"/>
              </a:spcBef>
              <a:buClr>
                <a:srgbClr val="D2D2D2"/>
              </a:buClr>
              <a:defRPr/>
            </a:pPr>
            <a:r>
              <a:rPr lang="en-US" sz="2448" dirty="0">
                <a:latin typeface="+mn-lt"/>
              </a:rPr>
              <a:t>Remains supported following support policy</a:t>
            </a:r>
          </a:p>
        </p:txBody>
      </p:sp>
      <p:sp>
        <p:nvSpPr>
          <p:cNvPr id="12" name="Text Placeholder 8"/>
          <p:cNvSpPr>
            <a:spLocks noGrp="1"/>
          </p:cNvSpPr>
          <p:nvPr>
            <p:ph type="body" sz="quarter" idx="4294967295"/>
          </p:nvPr>
        </p:nvSpPr>
        <p:spPr>
          <a:xfrm>
            <a:off x="0" y="2343150"/>
            <a:ext cx="4002088" cy="3111500"/>
          </a:xfrm>
        </p:spPr>
        <p:txBody>
          <a:bodyPr/>
          <a:lstStyle/>
          <a:p>
            <a:pPr marL="287227" indent="-287227" defTabSz="932384">
              <a:spcBef>
                <a:spcPts val="600"/>
              </a:spcBef>
              <a:buClr>
                <a:srgbClr val="D2D2D2"/>
              </a:buClr>
              <a:defRPr/>
            </a:pPr>
            <a:r>
              <a:rPr lang="en-US" sz="2448" dirty="0">
                <a:latin typeface="+mn-lt"/>
              </a:rPr>
              <a:t>Currently Linked from the Office 365 Admin Portal</a:t>
            </a:r>
          </a:p>
          <a:p>
            <a:pPr marL="287227" indent="-287227" defTabSz="932384">
              <a:spcBef>
                <a:spcPts val="600"/>
              </a:spcBef>
              <a:buClr>
                <a:srgbClr val="D2D2D2"/>
              </a:buClr>
              <a:defRPr/>
            </a:pPr>
            <a:r>
              <a:rPr lang="en-US" sz="2448" dirty="0">
                <a:latin typeface="+mn-lt"/>
              </a:rPr>
              <a:t>No features that aren’t also available in Azure AD Sync</a:t>
            </a:r>
          </a:p>
          <a:p>
            <a:pPr marL="287227" indent="-287227" defTabSz="932384">
              <a:spcBef>
                <a:spcPts val="600"/>
              </a:spcBef>
              <a:buClr>
                <a:srgbClr val="D2D2D2"/>
              </a:buClr>
              <a:defRPr/>
            </a:pPr>
            <a:r>
              <a:rPr lang="en-US" sz="2448" dirty="0">
                <a:latin typeface="+mn-lt"/>
              </a:rPr>
              <a:t>Remains supported following support policy</a:t>
            </a:r>
          </a:p>
        </p:txBody>
      </p:sp>
      <p:sp>
        <p:nvSpPr>
          <p:cNvPr id="13" name="Rectangle 12"/>
          <p:cNvSpPr/>
          <p:nvPr/>
        </p:nvSpPr>
        <p:spPr bwMode="auto">
          <a:xfrm>
            <a:off x="123103" y="1525325"/>
            <a:ext cx="4022789" cy="78664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3198" b="1" kern="0" dirty="0">
                <a:gradFill>
                  <a:gsLst>
                    <a:gs pos="0">
                      <a:srgbClr val="FFFFFF"/>
                    </a:gs>
                    <a:gs pos="100000">
                      <a:srgbClr val="FFFFFF"/>
                    </a:gs>
                  </a:gsLst>
                  <a:lin ang="5400000" scaled="0"/>
                </a:gradFill>
                <a:ea typeface="Segoe UI" pitchFamily="34" charset="0"/>
                <a:cs typeface="Segoe UI" pitchFamily="34" charset="0"/>
              </a:rPr>
              <a:t>DirSync</a:t>
            </a:r>
          </a:p>
        </p:txBody>
      </p:sp>
      <p:sp>
        <p:nvSpPr>
          <p:cNvPr id="14" name="Rectangle 13"/>
          <p:cNvSpPr/>
          <p:nvPr/>
        </p:nvSpPr>
        <p:spPr bwMode="auto">
          <a:xfrm>
            <a:off x="8375456" y="1525325"/>
            <a:ext cx="4022789" cy="78664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3198" b="1" kern="0" dirty="0">
                <a:gradFill>
                  <a:gsLst>
                    <a:gs pos="0">
                      <a:srgbClr val="FFFFFF"/>
                    </a:gs>
                    <a:gs pos="100000">
                      <a:srgbClr val="FFFFFF"/>
                    </a:gs>
                  </a:gsLst>
                  <a:lin ang="5400000" scaled="0"/>
                </a:gradFill>
                <a:ea typeface="Segoe UI" pitchFamily="34" charset="0"/>
                <a:cs typeface="Segoe UI" pitchFamily="34" charset="0"/>
              </a:rPr>
              <a:t>Azure AD Connect</a:t>
            </a:r>
          </a:p>
        </p:txBody>
      </p:sp>
      <p:sp>
        <p:nvSpPr>
          <p:cNvPr id="15" name="Text Placeholder 8"/>
          <p:cNvSpPr txBox="1">
            <a:spLocks/>
          </p:cNvSpPr>
          <p:nvPr/>
        </p:nvSpPr>
        <p:spPr>
          <a:xfrm>
            <a:off x="4255690" y="2343314"/>
            <a:ext cx="4004419" cy="4463054"/>
          </a:xfrm>
          <a:prstGeom prst="rect">
            <a:avLst/>
          </a:prstGeom>
        </p:spPr>
        <p:txBody>
          <a:bodyPr vert="horz" wrap="square" lIns="146283" tIns="91427" rIns="146283" bIns="91427" rtlCol="0">
            <a:normAutofit fontScale="92500" lnSpcReduction="20000"/>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D2D2D2"/>
              </a:buClr>
              <a:buFont typeface="Wingdings" panose="05000000000000000000" pitchFamily="2" charset="2"/>
              <a:buChar char="§"/>
              <a:defRPr/>
            </a:pPr>
            <a:r>
              <a:rPr lang="en-US" sz="2448" dirty="0">
                <a:solidFill>
                  <a:srgbClr val="FFFFFF"/>
                </a:solidFill>
                <a:latin typeface="Segoe UI"/>
                <a:cs typeface="Segoe UI Light" panose="020B0502040204020203" pitchFamily="34" charset="0"/>
              </a:rPr>
              <a:t>Includes sync from multiple forests including merging duplicate users in these forests</a:t>
            </a:r>
          </a:p>
          <a:p>
            <a:pPr>
              <a:spcBef>
                <a:spcPts val="600"/>
              </a:spcBef>
              <a:buClr>
                <a:srgbClr val="D2D2D2"/>
              </a:buClr>
              <a:buFont typeface="Wingdings" panose="05000000000000000000" pitchFamily="2" charset="2"/>
              <a:buChar char="§"/>
              <a:defRPr/>
            </a:pPr>
            <a:r>
              <a:rPr lang="en-US" sz="2448" dirty="0">
                <a:solidFill>
                  <a:srgbClr val="FFFFFF"/>
                </a:solidFill>
                <a:latin typeface="Segoe UI"/>
                <a:cs typeface="Segoe UI Light" panose="020B0502040204020203" pitchFamily="34" charset="0"/>
              </a:rPr>
              <a:t>In addition to AD, can sync from LDAP v3, SQL Server (coming soon)</a:t>
            </a:r>
          </a:p>
          <a:p>
            <a:pPr>
              <a:spcBef>
                <a:spcPts val="600"/>
              </a:spcBef>
              <a:buClr>
                <a:srgbClr val="D2D2D2"/>
              </a:buClr>
              <a:buFont typeface="Wingdings" panose="05000000000000000000" pitchFamily="2" charset="2"/>
              <a:buChar char="§"/>
              <a:defRPr/>
            </a:pPr>
            <a:r>
              <a:rPr lang="en-US" sz="2448" dirty="0">
                <a:solidFill>
                  <a:srgbClr val="FFFFFF"/>
                </a:solidFill>
                <a:latin typeface="Segoe UI"/>
                <a:cs typeface="Segoe UI Light" panose="020B0502040204020203" pitchFamily="34" charset="0"/>
              </a:rPr>
              <a:t>Enables selective OU sync with using UX in the setup</a:t>
            </a:r>
          </a:p>
          <a:p>
            <a:pPr>
              <a:spcBef>
                <a:spcPts val="600"/>
              </a:spcBef>
              <a:buClr>
                <a:srgbClr val="D2D2D2"/>
              </a:buClr>
              <a:buFont typeface="Wingdings" panose="05000000000000000000" pitchFamily="2" charset="2"/>
              <a:buChar char="§"/>
              <a:defRPr/>
            </a:pPr>
            <a:r>
              <a:rPr lang="en-US" sz="2448" dirty="0">
                <a:solidFill>
                  <a:srgbClr val="FFFFFF"/>
                </a:solidFill>
                <a:latin typeface="Segoe UI"/>
                <a:cs typeface="Segoe UI Light" panose="020B0502040204020203" pitchFamily="34" charset="0"/>
              </a:rPr>
              <a:t>Enables selective attribute sync</a:t>
            </a:r>
          </a:p>
          <a:p>
            <a:pPr>
              <a:spcBef>
                <a:spcPts val="600"/>
              </a:spcBef>
              <a:buClr>
                <a:srgbClr val="D2D2D2"/>
              </a:buClr>
              <a:buFont typeface="Wingdings" panose="05000000000000000000" pitchFamily="2" charset="2"/>
              <a:buChar char="§"/>
              <a:defRPr/>
            </a:pPr>
            <a:r>
              <a:rPr lang="en-US" sz="2448" dirty="0">
                <a:solidFill>
                  <a:srgbClr val="FFFFFF"/>
                </a:solidFill>
                <a:latin typeface="Segoe UI"/>
                <a:cs typeface="Segoe UI Light" panose="020B0502040204020203" pitchFamily="34" charset="0"/>
              </a:rPr>
              <a:t>Enables transforming of attributes using UX in the setup</a:t>
            </a:r>
          </a:p>
        </p:txBody>
      </p:sp>
      <p:sp>
        <p:nvSpPr>
          <p:cNvPr id="16" name="Rectangle 15"/>
          <p:cNvSpPr/>
          <p:nvPr/>
        </p:nvSpPr>
        <p:spPr bwMode="auto">
          <a:xfrm>
            <a:off x="4237318" y="1525325"/>
            <a:ext cx="4022789" cy="78664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3198" b="1" kern="0" dirty="0">
                <a:gradFill>
                  <a:gsLst>
                    <a:gs pos="0">
                      <a:srgbClr val="FFFFFF"/>
                    </a:gs>
                    <a:gs pos="100000">
                      <a:srgbClr val="FFFFFF"/>
                    </a:gs>
                  </a:gsLst>
                  <a:lin ang="5400000" scaled="0"/>
                </a:gradFill>
                <a:ea typeface="Segoe UI" pitchFamily="34" charset="0"/>
                <a:cs typeface="Segoe UI" pitchFamily="34" charset="0"/>
              </a:rPr>
              <a:t>Azure AD Sync</a:t>
            </a:r>
          </a:p>
        </p:txBody>
      </p:sp>
      <p:sp>
        <p:nvSpPr>
          <p:cNvPr id="17" name="Text Placeholder 5"/>
          <p:cNvSpPr txBox="1">
            <a:spLocks/>
          </p:cNvSpPr>
          <p:nvPr/>
        </p:nvSpPr>
        <p:spPr>
          <a:xfrm>
            <a:off x="8292753" y="2305616"/>
            <a:ext cx="4096810" cy="4843329"/>
          </a:xfrm>
          <a:prstGeom prst="rect">
            <a:avLst/>
          </a:prstGeom>
        </p:spPr>
        <p:txBody>
          <a:bodyPr vert="horz" wrap="square" lIns="149196" tIns="93247" rIns="149196" bIns="93247" rtlCol="0">
            <a:noAutofit/>
          </a:bodyPr>
          <a:lstStyle>
            <a:lvl1pPr marL="281677" marR="0" indent="-281677" algn="l" defTabSz="914367" rtl="0" eaLnBrk="1" fontAlgn="auto" latinLnBrk="0" hangingPunct="1">
              <a:lnSpc>
                <a:spcPct val="90000"/>
              </a:lnSpc>
              <a:spcBef>
                <a:spcPts val="1200"/>
              </a:spcBef>
              <a:spcAft>
                <a:spcPts val="0"/>
              </a:spcAft>
              <a:buClr>
                <a:schemeClr val="tx2"/>
              </a:buClr>
              <a:buSzPct val="90000"/>
              <a:buFont typeface="Wingdings" panose="05000000000000000000" pitchFamily="2" charset="2"/>
              <a:buChar char="§"/>
              <a:tabLst/>
              <a:defRPr sz="3529" kern="1200" spc="0" baseline="0">
                <a:gradFill>
                  <a:gsLst>
                    <a:gs pos="5109">
                      <a:schemeClr val="tx2"/>
                    </a:gs>
                    <a:gs pos="100000">
                      <a:schemeClr val="tx2"/>
                    </a:gs>
                  </a:gsLst>
                  <a:lin ang="5400000" scaled="0"/>
                </a:gradFill>
                <a:latin typeface="+mj-lt"/>
                <a:ea typeface="+mn-ea"/>
                <a:cs typeface="+mn-cs"/>
              </a:defRPr>
            </a:lvl1pPr>
            <a:lvl2pPr marL="520702" marR="0" indent="-228601"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685803" marR="0" indent="-165101"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863603" marR="0" indent="-177801"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028704" marR="0" indent="-165101"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51304">
              <a:spcBef>
                <a:spcPts val="600"/>
              </a:spcBef>
              <a:buClr>
                <a:srgbClr val="D2D2D2"/>
              </a:buClr>
              <a:buSzPct val="100000"/>
              <a:defRPr/>
            </a:pPr>
            <a:r>
              <a:rPr lang="en-US" sz="2448" dirty="0">
                <a:solidFill>
                  <a:srgbClr val="FFFFFF"/>
                </a:solidFill>
                <a:latin typeface="Segoe UI"/>
                <a:cs typeface="Segoe UI Light" panose="020B0502040204020203" pitchFamily="34" charset="0"/>
              </a:rPr>
              <a:t>Installer that deploys Azure AD Sync and optionally AD FS</a:t>
            </a:r>
          </a:p>
          <a:p>
            <a:pPr defTabSz="951304">
              <a:spcBef>
                <a:spcPts val="600"/>
              </a:spcBef>
              <a:buClr>
                <a:srgbClr val="D2D2D2"/>
              </a:buClr>
              <a:buSzPct val="100000"/>
              <a:defRPr/>
            </a:pPr>
            <a:r>
              <a:rPr lang="en-US" sz="2448" dirty="0">
                <a:solidFill>
                  <a:srgbClr val="FFFFFF"/>
                </a:solidFill>
                <a:latin typeface="Segoe UI"/>
                <a:cs typeface="Segoe UI Light" panose="020B0502040204020203" pitchFamily="34" charset="0"/>
              </a:rPr>
              <a:t>A superset of Azure AD </a:t>
            </a:r>
          </a:p>
          <a:p>
            <a:pPr defTabSz="951304">
              <a:spcBef>
                <a:spcPts val="600"/>
              </a:spcBef>
              <a:buClr>
                <a:srgbClr val="D2D2D2"/>
              </a:buClr>
              <a:buSzPct val="100000"/>
              <a:defRPr/>
            </a:pPr>
            <a:r>
              <a:rPr lang="en-US" sz="2448" dirty="0">
                <a:solidFill>
                  <a:srgbClr val="FFFFFF"/>
                </a:solidFill>
                <a:latin typeface="Segoe UI"/>
                <a:cs typeface="Segoe UI Light" panose="020B0502040204020203" pitchFamily="34" charset="0"/>
              </a:rPr>
              <a:t>In preview now</a:t>
            </a:r>
          </a:p>
        </p:txBody>
      </p:sp>
    </p:spTree>
    <p:extLst>
      <p:ext uri="{BB962C8B-B14F-4D97-AF65-F5344CB8AC3E}">
        <p14:creationId xmlns:p14="http://schemas.microsoft.com/office/powerpoint/2010/main" val="5282089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AD Connect: Your Identity Bridge</a:t>
            </a:r>
          </a:p>
        </p:txBody>
      </p:sp>
      <p:pic>
        <p:nvPicPr>
          <p:cNvPr id="3" name="Picture 2"/>
          <p:cNvPicPr>
            <a:picLocks noChangeAspect="1"/>
          </p:cNvPicPr>
          <p:nvPr/>
        </p:nvPicPr>
        <p:blipFill>
          <a:blip r:embed="rId2"/>
          <a:stretch>
            <a:fillRect/>
          </a:stretch>
        </p:blipFill>
        <p:spPr>
          <a:xfrm>
            <a:off x="6869230" y="1440153"/>
            <a:ext cx="6739359" cy="4534317"/>
          </a:xfrm>
          <a:prstGeom prst="rect">
            <a:avLst/>
          </a:prstGeom>
        </p:spPr>
      </p:pic>
      <p:pic>
        <p:nvPicPr>
          <p:cNvPr id="4" name="Picture 3"/>
          <p:cNvPicPr>
            <a:picLocks noChangeAspect="1"/>
          </p:cNvPicPr>
          <p:nvPr/>
        </p:nvPicPr>
        <p:blipFill>
          <a:blip r:embed="rId3"/>
          <a:stretch>
            <a:fillRect/>
          </a:stretch>
        </p:blipFill>
        <p:spPr>
          <a:xfrm>
            <a:off x="7284886" y="3802425"/>
            <a:ext cx="1370999" cy="13709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5886" y="1789738"/>
            <a:ext cx="2442153" cy="775783"/>
          </a:xfrm>
          <a:prstGeom prst="rect">
            <a:avLst/>
          </a:prstGeom>
        </p:spPr>
      </p:pic>
      <p:sp>
        <p:nvSpPr>
          <p:cNvPr id="6" name="Rectangle 5"/>
          <p:cNvSpPr/>
          <p:nvPr/>
        </p:nvSpPr>
        <p:spPr>
          <a:xfrm>
            <a:off x="10375856" y="3053494"/>
            <a:ext cx="728425" cy="508524"/>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480" fontAlgn="base">
              <a:lnSpc>
                <a:spcPct val="90000"/>
              </a:lnSpc>
              <a:spcAft>
                <a:spcPct val="0"/>
              </a:spcAft>
            </a:pPr>
            <a:r>
              <a:rPr lang="en-US" dirty="0">
                <a:ln>
                  <a:solidFill>
                    <a:srgbClr val="FFFFFF">
                      <a:alpha val="0"/>
                    </a:srgbClr>
                  </a:solidFill>
                </a:ln>
                <a:solidFill>
                  <a:srgbClr val="FFFFFF"/>
                </a:solidFill>
              </a:rPr>
              <a:t>SaaS Apps</a:t>
            </a:r>
          </a:p>
        </p:txBody>
      </p:sp>
      <p:grpSp>
        <p:nvGrpSpPr>
          <p:cNvPr id="7" name="Group 6"/>
          <p:cNvGrpSpPr/>
          <p:nvPr/>
        </p:nvGrpSpPr>
        <p:grpSpPr>
          <a:xfrm>
            <a:off x="11148823" y="3066026"/>
            <a:ext cx="764398" cy="536373"/>
            <a:chOff x="9270133" y="1815999"/>
            <a:chExt cx="764507" cy="536449"/>
          </a:xfrm>
          <a:solidFill>
            <a:schemeClr val="tx1"/>
          </a:solidFill>
        </p:grpSpPr>
        <p:sp>
          <p:nvSpPr>
            <p:cNvPr id="8" name="Freeform 5"/>
            <p:cNvSpPr>
              <a:spLocks noEditPoints="1"/>
            </p:cNvSpPr>
            <p:nvPr/>
          </p:nvSpPr>
          <p:spPr bwMode="auto">
            <a:xfrm>
              <a:off x="9270133" y="181599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grpFill/>
            <a:ln>
              <a:solidFill>
                <a:schemeClr val="tx1"/>
              </a:solidFill>
            </a:ln>
            <a:extLst/>
          </p:spPr>
          <p:txBody>
            <a:bodyPr vert="horz" wrap="square" lIns="91427" tIns="45713" rIns="91427" bIns="45713" numCol="1" anchor="t" anchorCtr="0" compatLnSpc="1">
              <a:prstTxWarp prst="textNoShape">
                <a:avLst/>
              </a:prstTxWarp>
            </a:bodyPr>
            <a:lstStyle/>
            <a:p>
              <a:pPr defTabSz="932324">
                <a:defRPr/>
              </a:pPr>
              <a:endParaRPr lang="en-US" kern="0">
                <a:solidFill>
                  <a:srgbClr val="505050"/>
                </a:solidFill>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475" b="1715"/>
            <a:stretch/>
          </p:blipFill>
          <p:spPr>
            <a:xfrm>
              <a:off x="9434517" y="1881072"/>
              <a:ext cx="425042" cy="411480"/>
            </a:xfrm>
            <a:prstGeom prst="rect">
              <a:avLst/>
            </a:prstGeom>
            <a:grpFill/>
            <a:ln>
              <a:solidFill>
                <a:schemeClr val="tx1"/>
              </a:solidFill>
            </a:ln>
          </p:spPr>
        </p:pic>
      </p:grpSp>
      <p:sp>
        <p:nvSpPr>
          <p:cNvPr id="10" name="TextBox 9"/>
          <p:cNvSpPr txBox="1"/>
          <p:nvPr/>
        </p:nvSpPr>
        <p:spPr>
          <a:xfrm>
            <a:off x="9418183" y="3633576"/>
            <a:ext cx="1895000" cy="2043082"/>
          </a:xfrm>
          <a:prstGeom prst="rect">
            <a:avLst/>
          </a:prstGeom>
          <a:noFill/>
        </p:spPr>
        <p:txBody>
          <a:bodyPr wrap="square" lIns="182854" tIns="146283" rIns="182854" bIns="146283" rtlCol="0">
            <a:spAutoFit/>
          </a:bodyPr>
          <a:lstStyle/>
          <a:p>
            <a:pPr defTabSz="932597">
              <a:lnSpc>
                <a:spcPct val="90000"/>
              </a:lnSpc>
              <a:spcAft>
                <a:spcPts val="600"/>
              </a:spcAft>
            </a:pPr>
            <a:r>
              <a:rPr lang="fr-FR" sz="1599" dirty="0">
                <a:gradFill>
                  <a:gsLst>
                    <a:gs pos="2917">
                      <a:srgbClr val="FFFFFF"/>
                    </a:gs>
                    <a:gs pos="30000">
                      <a:srgbClr val="FFFFFF"/>
                    </a:gs>
                  </a:gsLst>
                  <a:lin ang="5400000" scaled="0"/>
                </a:gradFill>
              </a:rPr>
              <a:t>Box</a:t>
            </a:r>
          </a:p>
          <a:p>
            <a:pPr defTabSz="932597">
              <a:lnSpc>
                <a:spcPct val="90000"/>
              </a:lnSpc>
              <a:spcAft>
                <a:spcPts val="600"/>
              </a:spcAft>
            </a:pPr>
            <a:r>
              <a:rPr lang="fr-FR" sz="1599" dirty="0">
                <a:gradFill>
                  <a:gsLst>
                    <a:gs pos="2917">
                      <a:srgbClr val="FFFFFF"/>
                    </a:gs>
                    <a:gs pos="30000">
                      <a:srgbClr val="FFFFFF"/>
                    </a:gs>
                  </a:gsLst>
                  <a:lin ang="5400000" scaled="0"/>
                </a:gradFill>
              </a:rPr>
              <a:t>Citrix </a:t>
            </a:r>
          </a:p>
          <a:p>
            <a:pPr defTabSz="932597">
              <a:lnSpc>
                <a:spcPct val="90000"/>
              </a:lnSpc>
              <a:spcAft>
                <a:spcPts val="600"/>
              </a:spcAft>
            </a:pPr>
            <a:r>
              <a:rPr lang="fr-FR" sz="1599" dirty="0" err="1">
                <a:gradFill>
                  <a:gsLst>
                    <a:gs pos="2917">
                      <a:srgbClr val="FFFFFF"/>
                    </a:gs>
                    <a:gs pos="30000">
                      <a:srgbClr val="FFFFFF"/>
                    </a:gs>
                  </a:gsLst>
                  <a:lin ang="5400000" scaled="0"/>
                </a:gradFill>
              </a:rPr>
              <a:t>Concur</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GoToMeeting</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Concur</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Docusign</a:t>
            </a:r>
            <a:endParaRPr lang="fr-FR" sz="1599" dirty="0">
              <a:gradFill>
                <a:gsLst>
                  <a:gs pos="2917">
                    <a:srgbClr val="FFFFFF"/>
                  </a:gs>
                  <a:gs pos="30000">
                    <a:srgbClr val="FFFFFF"/>
                  </a:gs>
                </a:gsLst>
                <a:lin ang="5400000" scaled="0"/>
              </a:gradFill>
            </a:endParaRPr>
          </a:p>
        </p:txBody>
      </p:sp>
      <p:pic>
        <p:nvPicPr>
          <p:cNvPr id="11" name="Picture 10"/>
          <p:cNvPicPr>
            <a:picLocks noChangeAspect="1"/>
          </p:cNvPicPr>
          <p:nvPr/>
        </p:nvPicPr>
        <p:blipFill>
          <a:blip r:embed="rId6"/>
          <a:stretch>
            <a:fillRect/>
          </a:stretch>
        </p:blipFill>
        <p:spPr>
          <a:xfrm>
            <a:off x="2104022" y="5018975"/>
            <a:ext cx="1679703" cy="1126627"/>
          </a:xfrm>
          <a:prstGeom prst="rect">
            <a:avLst/>
          </a:prstGeom>
        </p:spPr>
      </p:pic>
      <p:pic>
        <p:nvPicPr>
          <p:cNvPr id="19" name="Picture 18"/>
          <p:cNvPicPr>
            <a:picLocks noChangeAspect="1"/>
          </p:cNvPicPr>
          <p:nvPr/>
        </p:nvPicPr>
        <p:blipFill>
          <a:blip r:embed="rId7"/>
          <a:stretch>
            <a:fillRect/>
          </a:stretch>
        </p:blipFill>
        <p:spPr>
          <a:xfrm>
            <a:off x="2548506" y="3228702"/>
            <a:ext cx="790730" cy="1083301"/>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5613" y="3082525"/>
            <a:ext cx="1206719" cy="1206719"/>
          </a:xfrm>
          <a:prstGeom prst="rect">
            <a:avLst/>
          </a:prstGeom>
        </p:spPr>
      </p:pic>
      <p:sp>
        <p:nvSpPr>
          <p:cNvPr id="26" name="TextBox 25"/>
          <p:cNvSpPr txBox="1"/>
          <p:nvPr/>
        </p:nvSpPr>
        <p:spPr>
          <a:xfrm>
            <a:off x="4694774" y="2238236"/>
            <a:ext cx="1471865" cy="878799"/>
          </a:xfrm>
          <a:prstGeom prst="rect">
            <a:avLst/>
          </a:prstGeom>
          <a:noFill/>
        </p:spPr>
        <p:txBody>
          <a:bodyPr wrap="square" rtlCol="0">
            <a:spAutoFit/>
          </a:bodyPr>
          <a:lstStyle/>
          <a:p>
            <a:pPr algn="ctr" defTabSz="932597"/>
            <a:r>
              <a:rPr lang="en-US" dirty="0">
                <a:solidFill>
                  <a:srgbClr val="FFFFFF"/>
                </a:solidFill>
                <a:cs typeface="Segoe UI Light" panose="020B0502040204020203" pitchFamily="34" charset="0"/>
              </a:rPr>
              <a:t>Azure AD Connect</a:t>
            </a:r>
          </a:p>
          <a:p>
            <a:pPr algn="ctr" defTabSz="932597"/>
            <a:r>
              <a:rPr lang="en-US" sz="1399" dirty="0">
                <a:solidFill>
                  <a:srgbClr val="FFFFFF"/>
                </a:solidFill>
                <a:cs typeface="Segoe UI Light" panose="020B0502040204020203" pitchFamily="34" charset="0"/>
              </a:rPr>
              <a:t>(sync + sign on)</a:t>
            </a:r>
          </a:p>
        </p:txBody>
      </p:sp>
      <p:cxnSp>
        <p:nvCxnSpPr>
          <p:cNvPr id="27" name="Straight Arrow Connector 26"/>
          <p:cNvCxnSpPr/>
          <p:nvPr/>
        </p:nvCxnSpPr>
        <p:spPr>
          <a:xfrm flipV="1">
            <a:off x="3390734" y="4159467"/>
            <a:ext cx="1337609" cy="96993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3101" y="5390740"/>
            <a:ext cx="1914501" cy="376684"/>
          </a:xfrm>
          <a:prstGeom prst="rect">
            <a:avLst/>
          </a:prstGeom>
          <a:noFill/>
        </p:spPr>
        <p:txBody>
          <a:bodyPr wrap="square" rtlCol="0">
            <a:spAutoFit/>
          </a:bodyPr>
          <a:lstStyle/>
          <a:p>
            <a:pPr algn="ctr" defTabSz="932597"/>
            <a:r>
              <a:rPr lang="en-US" dirty="0">
                <a:solidFill>
                  <a:srgbClr val="FFFFFF"/>
                </a:solidFill>
                <a:cs typeface="Segoe UI Light" panose="020B0502040204020203" pitchFamily="34" charset="0"/>
              </a:rPr>
              <a:t>Active Directory</a:t>
            </a:r>
          </a:p>
        </p:txBody>
      </p:sp>
      <p:sp>
        <p:nvSpPr>
          <p:cNvPr id="30" name="TextBox 29"/>
          <p:cNvSpPr txBox="1"/>
          <p:nvPr/>
        </p:nvSpPr>
        <p:spPr>
          <a:xfrm>
            <a:off x="148457" y="3508928"/>
            <a:ext cx="1914501" cy="376684"/>
          </a:xfrm>
          <a:prstGeom prst="rect">
            <a:avLst/>
          </a:prstGeom>
          <a:noFill/>
        </p:spPr>
        <p:txBody>
          <a:bodyPr wrap="square" rtlCol="0">
            <a:spAutoFit/>
          </a:bodyPr>
          <a:lstStyle/>
          <a:p>
            <a:pPr algn="ctr" defTabSz="932597"/>
            <a:r>
              <a:rPr lang="en-US" dirty="0">
                <a:solidFill>
                  <a:srgbClr val="FFFFFF"/>
                </a:solidFill>
                <a:cs typeface="Segoe UI Light" panose="020B0502040204020203" pitchFamily="34" charset="0"/>
              </a:rPr>
              <a:t>LDAP directories</a:t>
            </a:r>
          </a:p>
        </p:txBody>
      </p:sp>
      <p:sp>
        <p:nvSpPr>
          <p:cNvPr id="31" name="Can 30"/>
          <p:cNvSpPr/>
          <p:nvPr/>
        </p:nvSpPr>
        <p:spPr bwMode="auto">
          <a:xfrm>
            <a:off x="2565875" y="1640015"/>
            <a:ext cx="755994" cy="881716"/>
          </a:xfrm>
          <a:prstGeom prst="can">
            <a:avLst/>
          </a:prstGeom>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2" name="Rectangle 31"/>
          <p:cNvSpPr/>
          <p:nvPr/>
        </p:nvSpPr>
        <p:spPr>
          <a:xfrm>
            <a:off x="550922" y="1592532"/>
            <a:ext cx="1398968" cy="867663"/>
          </a:xfrm>
          <a:prstGeom prst="rect">
            <a:avLst/>
          </a:prstGeom>
        </p:spPr>
        <p:txBody>
          <a:bodyPr wrap="square" lIns="0" tIns="0" rIns="0" bIns="0" anchor="t"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480" fontAlgn="base">
              <a:lnSpc>
                <a:spcPct val="90000"/>
              </a:lnSpc>
              <a:spcAft>
                <a:spcPct val="0"/>
              </a:spcAft>
            </a:pPr>
            <a:r>
              <a:rPr lang="en-US" dirty="0">
                <a:ln>
                  <a:solidFill>
                    <a:srgbClr val="FFFFFF">
                      <a:alpha val="0"/>
                    </a:srgbClr>
                  </a:solidFill>
                </a:ln>
                <a:solidFill>
                  <a:srgbClr val="FFFFFF"/>
                </a:solidFill>
              </a:rPr>
              <a:t>Other identity stores</a:t>
            </a:r>
          </a:p>
        </p:txBody>
      </p:sp>
      <p:cxnSp>
        <p:nvCxnSpPr>
          <p:cNvPr id="33" name="Straight Arrow Connector 32"/>
          <p:cNvCxnSpPr/>
          <p:nvPr/>
        </p:nvCxnSpPr>
        <p:spPr>
          <a:xfrm>
            <a:off x="3451569" y="3681903"/>
            <a:ext cx="995052"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51568" y="2070563"/>
            <a:ext cx="1276775" cy="91324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094982" y="3628182"/>
            <a:ext cx="1025585" cy="539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722151" y="3633577"/>
            <a:ext cx="1538244" cy="2651793"/>
          </a:xfrm>
          <a:prstGeom prst="rect">
            <a:avLst/>
          </a:prstGeom>
          <a:noFill/>
        </p:spPr>
        <p:txBody>
          <a:bodyPr wrap="none" lIns="182854" tIns="146283" rIns="182854" bIns="146283" rtlCol="0">
            <a:spAutoFit/>
          </a:bodyPr>
          <a:lstStyle/>
          <a:p>
            <a:pPr defTabSz="932597">
              <a:lnSpc>
                <a:spcPct val="90000"/>
              </a:lnSpc>
              <a:spcAft>
                <a:spcPts val="600"/>
              </a:spcAft>
            </a:pPr>
            <a:r>
              <a:rPr lang="fr-FR" sz="1599" dirty="0" err="1">
                <a:gradFill>
                  <a:gsLst>
                    <a:gs pos="2917">
                      <a:srgbClr val="FFFFFF"/>
                    </a:gs>
                    <a:gs pos="30000">
                      <a:srgbClr val="FFFFFF"/>
                    </a:gs>
                  </a:gsLst>
                  <a:lin ang="5400000" scaled="0"/>
                </a:gradFill>
              </a:rPr>
              <a:t>DropBox</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a:gradFill>
                  <a:gsLst>
                    <a:gs pos="2917">
                      <a:srgbClr val="FFFFFF"/>
                    </a:gs>
                    <a:gs pos="30000">
                      <a:srgbClr val="FFFFFF"/>
                    </a:gs>
                  </a:gsLst>
                  <a:lin ang="5400000" scaled="0"/>
                </a:gradFill>
              </a:rPr>
              <a:t>Google </a:t>
            </a:r>
            <a:r>
              <a:rPr lang="fr-FR" sz="1599" dirty="0" err="1">
                <a:gradFill>
                  <a:gsLst>
                    <a:gs pos="2917">
                      <a:srgbClr val="FFFFFF"/>
                    </a:gs>
                    <a:gs pos="30000">
                      <a:srgbClr val="FFFFFF"/>
                    </a:gs>
                  </a:gsLst>
                  <a:lin ang="5400000" scaled="0"/>
                </a:gradFill>
              </a:rPr>
              <a:t>apps</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Jive</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Salesforce</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Servicenow</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err="1">
                <a:gradFill>
                  <a:gsLst>
                    <a:gs pos="2917">
                      <a:srgbClr val="FFFFFF"/>
                    </a:gs>
                    <a:gs pos="30000">
                      <a:srgbClr val="FFFFFF"/>
                    </a:gs>
                  </a:gsLst>
                  <a:lin ang="5400000" scaled="0"/>
                </a:gradFill>
              </a:rPr>
              <a:t>Workday</a:t>
            </a:r>
            <a:endParaRPr lang="fr-FR" sz="1599" dirty="0">
              <a:gradFill>
                <a:gsLst>
                  <a:gs pos="2917">
                    <a:srgbClr val="FFFFFF"/>
                  </a:gs>
                  <a:gs pos="30000">
                    <a:srgbClr val="FFFFFF"/>
                  </a:gs>
                </a:gsLst>
                <a:lin ang="5400000" scaled="0"/>
              </a:gradFill>
            </a:endParaRPr>
          </a:p>
          <a:p>
            <a:pPr defTabSz="932597">
              <a:lnSpc>
                <a:spcPct val="90000"/>
              </a:lnSpc>
              <a:spcAft>
                <a:spcPts val="600"/>
              </a:spcAft>
            </a:pPr>
            <a:r>
              <a:rPr lang="fr-FR" sz="1599" dirty="0">
                <a:gradFill>
                  <a:gsLst>
                    <a:gs pos="2917">
                      <a:srgbClr val="FFFFFF"/>
                    </a:gs>
                    <a:gs pos="30000">
                      <a:srgbClr val="FFFFFF"/>
                    </a:gs>
                  </a:gsLst>
                  <a:lin ang="5400000" scaled="0"/>
                </a:gradFill>
              </a:rPr>
              <a:t>…</a:t>
            </a:r>
          </a:p>
          <a:p>
            <a:pPr defTabSz="932597">
              <a:lnSpc>
                <a:spcPct val="90000"/>
              </a:lnSpc>
              <a:spcAft>
                <a:spcPts val="600"/>
              </a:spcAft>
            </a:pPr>
            <a:endParaRPr lang="en-US" sz="1599" dirty="0">
              <a:gradFill>
                <a:gsLst>
                  <a:gs pos="2917">
                    <a:srgbClr val="FFFFFF"/>
                  </a:gs>
                  <a:gs pos="30000">
                    <a:srgbClr val="FFFFFF"/>
                  </a:gs>
                </a:gsLst>
                <a:lin ang="5400000" scaled="0"/>
              </a:gradFill>
            </a:endParaRPr>
          </a:p>
        </p:txBody>
      </p:sp>
      <p:sp>
        <p:nvSpPr>
          <p:cNvPr id="47" name="Rectangle 46"/>
          <p:cNvSpPr/>
          <p:nvPr/>
        </p:nvSpPr>
        <p:spPr>
          <a:xfrm>
            <a:off x="9245909" y="2719809"/>
            <a:ext cx="1372997" cy="451760"/>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096480" fontAlgn="base">
              <a:lnSpc>
                <a:spcPct val="90000"/>
              </a:lnSpc>
              <a:spcAft>
                <a:spcPct val="0"/>
              </a:spcAft>
            </a:pPr>
            <a:r>
              <a:rPr lang="en-US" sz="1599" dirty="0">
                <a:ln>
                  <a:solidFill>
                    <a:srgbClr val="FFFFFF">
                      <a:alpha val="0"/>
                    </a:srgbClr>
                  </a:solidFill>
                </a:ln>
                <a:solidFill>
                  <a:srgbClr val="FFFFFF"/>
                </a:solidFill>
              </a:rPr>
              <a:t>Your Custom Apps</a:t>
            </a:r>
          </a:p>
        </p:txBody>
      </p:sp>
      <p:pic>
        <p:nvPicPr>
          <p:cNvPr id="49" name="Picture 48"/>
          <p:cNvPicPr>
            <a:picLocks noChangeAspect="1"/>
          </p:cNvPicPr>
          <p:nvPr/>
        </p:nvPicPr>
        <p:blipFill>
          <a:blip r:embed="rId9">
            <a:clrChange>
              <a:clrFrom>
                <a:srgbClr val="002060"/>
              </a:clrFrom>
              <a:clrTo>
                <a:srgbClr val="002060">
                  <a:alpha val="0"/>
                </a:srgbClr>
              </a:clrTo>
            </a:clrChange>
          </a:blip>
          <a:stretch>
            <a:fillRect/>
          </a:stretch>
        </p:blipFill>
        <p:spPr>
          <a:xfrm>
            <a:off x="8345896" y="2659181"/>
            <a:ext cx="841804" cy="673443"/>
          </a:xfrm>
          <a:prstGeom prst="rect">
            <a:avLst/>
          </a:prstGeom>
        </p:spPr>
      </p:pic>
      <p:sp>
        <p:nvSpPr>
          <p:cNvPr id="50" name="Freeform 5"/>
          <p:cNvSpPr>
            <a:spLocks noEditPoints="1"/>
          </p:cNvSpPr>
          <p:nvPr/>
        </p:nvSpPr>
        <p:spPr bwMode="auto">
          <a:xfrm>
            <a:off x="5227778" y="5781470"/>
            <a:ext cx="614862" cy="8395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4"/>
          </a:solidFill>
          <a:ln>
            <a:noFill/>
          </a:ln>
        </p:spPr>
        <p:txBody>
          <a:bodyPr vert="horz" wrap="square" lIns="91427" tIns="45713" rIns="91427" bIns="45713" numCol="1" anchor="t" anchorCtr="0" compatLnSpc="1">
            <a:prstTxWarp prst="textNoShape">
              <a:avLst/>
            </a:prstTxWarp>
          </a:bodyPr>
          <a:lstStyle/>
          <a:p>
            <a:pPr defTabSz="932597"/>
            <a:endParaRPr lang="en-GB">
              <a:solidFill>
                <a:srgbClr val="FFFFFF"/>
              </a:solidFill>
            </a:endParaRPr>
          </a:p>
        </p:txBody>
      </p:sp>
      <p:sp>
        <p:nvSpPr>
          <p:cNvPr id="51" name="Rectangle 50"/>
          <p:cNvSpPr/>
          <p:nvPr/>
        </p:nvSpPr>
        <p:spPr>
          <a:xfrm>
            <a:off x="5151589" y="6729865"/>
            <a:ext cx="728425" cy="254262"/>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480" fontAlgn="base">
              <a:lnSpc>
                <a:spcPct val="90000"/>
              </a:lnSpc>
              <a:spcAft>
                <a:spcPct val="0"/>
              </a:spcAft>
            </a:pPr>
            <a:r>
              <a:rPr lang="en-US" dirty="0">
                <a:ln>
                  <a:solidFill>
                    <a:srgbClr val="FFFFFF">
                      <a:alpha val="0"/>
                    </a:srgbClr>
                  </a:solidFill>
                </a:ln>
                <a:solidFill>
                  <a:srgbClr val="FFFFFF"/>
                </a:solidFill>
              </a:rPr>
              <a:t>User</a:t>
            </a:r>
          </a:p>
        </p:txBody>
      </p:sp>
      <p:grpSp>
        <p:nvGrpSpPr>
          <p:cNvPr id="52" name="Group 51"/>
          <p:cNvGrpSpPr/>
          <p:nvPr/>
        </p:nvGrpSpPr>
        <p:grpSpPr>
          <a:xfrm>
            <a:off x="6259706" y="6123857"/>
            <a:ext cx="644244" cy="419775"/>
            <a:chOff x="7042429" y="5554662"/>
            <a:chExt cx="706865" cy="572234"/>
          </a:xfrm>
          <a:solidFill>
            <a:schemeClr val="tx1"/>
          </a:solidFill>
        </p:grpSpPr>
        <p:sp>
          <p:nvSpPr>
            <p:cNvPr id="53" name="Parallelogram 52"/>
            <p:cNvSpPr/>
            <p:nvPr/>
          </p:nvSpPr>
          <p:spPr bwMode="auto">
            <a:xfrm>
              <a:off x="7056437" y="5554662"/>
              <a:ext cx="576186" cy="305402"/>
            </a:xfrm>
            <a:prstGeom prst="parallelogram">
              <a:avLst>
                <a:gd name="adj" fmla="val 21536"/>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4" name="Parallelogram 53"/>
            <p:cNvSpPr/>
            <p:nvPr/>
          </p:nvSpPr>
          <p:spPr bwMode="auto">
            <a:xfrm rot="10800000" flipH="1">
              <a:off x="7042429" y="5898296"/>
              <a:ext cx="706865" cy="228600"/>
            </a:xfrm>
            <a:prstGeom prst="parallelogram">
              <a:avLst>
                <a:gd name="adj" fmla="val 79434"/>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Rectangle 54"/>
          <p:cNvSpPr/>
          <p:nvPr/>
        </p:nvSpPr>
        <p:spPr>
          <a:xfrm>
            <a:off x="6259705" y="6721897"/>
            <a:ext cx="728425" cy="254262"/>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480" fontAlgn="base">
              <a:lnSpc>
                <a:spcPct val="90000"/>
              </a:lnSpc>
              <a:spcAft>
                <a:spcPct val="0"/>
              </a:spcAft>
            </a:pPr>
            <a:r>
              <a:rPr lang="en-US" dirty="0">
                <a:ln>
                  <a:solidFill>
                    <a:srgbClr val="FFFFFF">
                      <a:alpha val="0"/>
                    </a:srgbClr>
                  </a:solidFill>
                </a:ln>
                <a:solidFill>
                  <a:srgbClr val="FFFFFF"/>
                </a:solidFill>
              </a:rPr>
              <a:t>Device</a:t>
            </a:r>
          </a:p>
        </p:txBody>
      </p:sp>
      <p:sp>
        <p:nvSpPr>
          <p:cNvPr id="56" name="Rectangle 55"/>
          <p:cNvSpPr/>
          <p:nvPr/>
        </p:nvSpPr>
        <p:spPr>
          <a:xfrm>
            <a:off x="4987302" y="5216024"/>
            <a:ext cx="1107680" cy="508524"/>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480" fontAlgn="base">
              <a:lnSpc>
                <a:spcPct val="90000"/>
              </a:lnSpc>
              <a:spcAft>
                <a:spcPct val="0"/>
              </a:spcAft>
            </a:pPr>
            <a:r>
              <a:rPr lang="en-US" dirty="0">
                <a:ln>
                  <a:solidFill>
                    <a:srgbClr val="FFFFFF">
                      <a:alpha val="0"/>
                    </a:srgbClr>
                  </a:solidFill>
                </a:ln>
                <a:solidFill>
                  <a:srgbClr val="FFFFFF"/>
                </a:solidFill>
              </a:rPr>
              <a:t>Common</a:t>
            </a:r>
          </a:p>
          <a:p>
            <a:pPr algn="ctr" defTabSz="1096480" fontAlgn="base">
              <a:lnSpc>
                <a:spcPct val="90000"/>
              </a:lnSpc>
              <a:spcAft>
                <a:spcPct val="0"/>
              </a:spcAft>
            </a:pPr>
            <a:r>
              <a:rPr lang="en-US" dirty="0">
                <a:ln>
                  <a:solidFill>
                    <a:srgbClr val="FFFFFF">
                      <a:alpha val="0"/>
                    </a:srgbClr>
                  </a:solidFill>
                </a:ln>
                <a:solidFill>
                  <a:srgbClr val="FFFFFF"/>
                </a:solidFill>
              </a:rPr>
              <a:t>Sign on</a:t>
            </a:r>
          </a:p>
        </p:txBody>
      </p:sp>
      <p:cxnSp>
        <p:nvCxnSpPr>
          <p:cNvPr id="57" name="Straight Arrow Connector 56"/>
          <p:cNvCxnSpPr/>
          <p:nvPr/>
        </p:nvCxnSpPr>
        <p:spPr>
          <a:xfrm flipH="1" flipV="1">
            <a:off x="3878569" y="5545508"/>
            <a:ext cx="1009062" cy="429022"/>
          </a:xfrm>
          <a:prstGeom prst="straightConnector1">
            <a:avLst/>
          </a:prstGeom>
          <a:ln w="28575">
            <a:headEnd type="none"/>
            <a:tailEnd type="triangle"/>
          </a:ln>
        </p:spPr>
        <p:style>
          <a:lnRef idx="1">
            <a:schemeClr val="accent4"/>
          </a:lnRef>
          <a:fillRef idx="0">
            <a:schemeClr val="accent4"/>
          </a:fillRef>
          <a:effectRef idx="0">
            <a:schemeClr val="accent4"/>
          </a:effectRef>
          <a:fontRef idx="minor">
            <a:schemeClr val="tx1"/>
          </a:fontRef>
        </p:style>
      </p:cxnSp>
      <p:cxnSp>
        <p:nvCxnSpPr>
          <p:cNvPr id="59" name="Straight Arrow Connector 58"/>
          <p:cNvCxnSpPr/>
          <p:nvPr/>
        </p:nvCxnSpPr>
        <p:spPr>
          <a:xfrm flipV="1">
            <a:off x="6112099" y="5574991"/>
            <a:ext cx="1009062" cy="429022"/>
          </a:xfrm>
          <a:prstGeom prst="straightConnector1">
            <a:avLst/>
          </a:prstGeom>
          <a:ln w="28575">
            <a:headEnd type="non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2136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82" y="295730"/>
            <a:ext cx="11887878" cy="1753938"/>
          </a:xfrm>
        </p:spPr>
        <p:txBody>
          <a:bodyPr/>
          <a:lstStyle/>
          <a:p>
            <a:r>
              <a:rPr lang="en-US" dirty="0" smtClean="0"/>
              <a:t>Making Hybrid Identity Simple</a:t>
            </a:r>
            <a:br>
              <a:rPr lang="en-US" dirty="0" smtClean="0"/>
            </a:br>
            <a:r>
              <a:rPr lang="en-US" sz="3199" dirty="0"/>
              <a:t>Azure AD Connect with Express Settings</a:t>
            </a:r>
          </a:p>
        </p:txBody>
      </p:sp>
      <p:sp>
        <p:nvSpPr>
          <p:cNvPr id="2" name="Text Placeholder 1"/>
          <p:cNvSpPr>
            <a:spLocks noGrp="1"/>
          </p:cNvSpPr>
          <p:nvPr>
            <p:ph type="body" sz="quarter" idx="10"/>
          </p:nvPr>
        </p:nvSpPr>
        <p:spPr>
          <a:xfrm>
            <a:off x="8275345" y="1283788"/>
            <a:ext cx="3818980" cy="5182957"/>
          </a:xfrm>
        </p:spPr>
        <p:txBody>
          <a:bodyPr/>
          <a:lstStyle/>
          <a:p>
            <a:pPr lvl="1"/>
            <a:endParaRPr lang="en-US" sz="2800" dirty="0"/>
          </a:p>
          <a:p>
            <a:pPr lvl="1"/>
            <a:r>
              <a:rPr lang="en-US" sz="2800" dirty="0"/>
              <a:t>Use one tool instead of many</a:t>
            </a:r>
          </a:p>
          <a:p>
            <a:pPr lvl="1"/>
            <a:r>
              <a:rPr lang="en-US" sz="2800" dirty="0"/>
              <a:t>Get up and running quickly (4 clicks)</a:t>
            </a:r>
          </a:p>
          <a:p>
            <a:pPr lvl="1"/>
            <a:r>
              <a:rPr lang="en-US" sz="2800" dirty="0"/>
              <a:t>Start here, then scale up or add options</a:t>
            </a:r>
          </a:p>
          <a:p>
            <a:pPr lvl="1"/>
            <a:r>
              <a:rPr lang="en-US" sz="2800" dirty="0"/>
              <a:t>Custom options to address more complex scenarios</a:t>
            </a:r>
          </a:p>
        </p:txBody>
      </p:sp>
      <p:pic>
        <p:nvPicPr>
          <p:cNvPr id="5" name="Picture 4"/>
          <p:cNvPicPr>
            <a:picLocks noChangeAspect="1"/>
          </p:cNvPicPr>
          <p:nvPr/>
        </p:nvPicPr>
        <p:blipFill>
          <a:blip r:embed="rId3"/>
          <a:stretch>
            <a:fillRect/>
          </a:stretch>
        </p:blipFill>
        <p:spPr>
          <a:xfrm>
            <a:off x="656426" y="1587771"/>
            <a:ext cx="7447494" cy="5247098"/>
          </a:xfrm>
          <a:prstGeom prst="rect">
            <a:avLst/>
          </a:prstGeom>
        </p:spPr>
      </p:pic>
    </p:spTree>
    <p:extLst>
      <p:ext uri="{BB962C8B-B14F-4D97-AF65-F5344CB8AC3E}">
        <p14:creationId xmlns:p14="http://schemas.microsoft.com/office/powerpoint/2010/main" val="47361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482" y="2136776"/>
            <a:ext cx="10055385" cy="2182023"/>
          </a:xfrm>
        </p:spPr>
        <p:txBody>
          <a:bodyPr/>
          <a:lstStyle/>
          <a:p>
            <a:r>
              <a:rPr lang="en-US" dirty="0" smtClean="0"/>
              <a:t>Demo: Azure AD Connect Express Settings</a:t>
            </a:r>
            <a:endParaRPr lang="en-US" dirty="0"/>
          </a:p>
        </p:txBody>
      </p:sp>
    </p:spTree>
    <p:extLst>
      <p:ext uri="{BB962C8B-B14F-4D97-AF65-F5344CB8AC3E}">
        <p14:creationId xmlns:p14="http://schemas.microsoft.com/office/powerpoint/2010/main" val="171406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5481" y="1213175"/>
            <a:ext cx="11885514" cy="4933519"/>
          </a:xfrm>
        </p:spPr>
        <p:txBody>
          <a:bodyPr/>
          <a:lstStyle/>
          <a:p>
            <a:r>
              <a:rPr lang="en-US" sz="3599" dirty="0"/>
              <a:t>Multi forest topologies</a:t>
            </a:r>
          </a:p>
          <a:p>
            <a:r>
              <a:rPr lang="en-US" sz="3599" dirty="0"/>
              <a:t>Deploy a pilot using just a few users in a group</a:t>
            </a:r>
          </a:p>
          <a:p>
            <a:r>
              <a:rPr lang="en-US" sz="3599" dirty="0"/>
              <a:t>Don’t start sync right away (‘staging mode’)</a:t>
            </a:r>
          </a:p>
          <a:p>
            <a:r>
              <a:rPr lang="en-US" sz="3599" dirty="0"/>
              <a:t>Sign on using federation</a:t>
            </a:r>
          </a:p>
          <a:p>
            <a:r>
              <a:rPr lang="en-US" sz="3599" dirty="0"/>
              <a:t>Azure AD premium features (</a:t>
            </a:r>
            <a:r>
              <a:rPr lang="en-US" sz="3599" dirty="0" err="1"/>
              <a:t>writeback</a:t>
            </a:r>
            <a:r>
              <a:rPr lang="en-US" sz="3599" dirty="0"/>
              <a:t> passwords, users, groups, and devices from the cloud)</a:t>
            </a:r>
          </a:p>
          <a:p>
            <a:r>
              <a:rPr lang="en-US" sz="3599" dirty="0"/>
              <a:t>Sync custom directory attributes to the cloud</a:t>
            </a:r>
          </a:p>
          <a:p>
            <a:endParaRPr lang="en-US" sz="3599" dirty="0"/>
          </a:p>
        </p:txBody>
      </p:sp>
      <p:sp>
        <p:nvSpPr>
          <p:cNvPr id="3" name="Title 2"/>
          <p:cNvSpPr>
            <a:spLocks noGrp="1"/>
          </p:cNvSpPr>
          <p:nvPr>
            <p:ph type="title"/>
          </p:nvPr>
        </p:nvSpPr>
        <p:spPr/>
        <p:txBody>
          <a:bodyPr/>
          <a:lstStyle/>
          <a:p>
            <a:r>
              <a:rPr lang="en-US" sz="4399" dirty="0"/>
              <a:t>Custom settings allows more advanced options</a:t>
            </a:r>
          </a:p>
        </p:txBody>
      </p:sp>
    </p:spTree>
    <p:extLst>
      <p:ext uri="{BB962C8B-B14F-4D97-AF65-F5344CB8AC3E}">
        <p14:creationId xmlns:p14="http://schemas.microsoft.com/office/powerpoint/2010/main" val="205027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544" y="1303089"/>
            <a:ext cx="12002485" cy="3060185"/>
          </a:xfrm>
        </p:spPr>
        <p:txBody>
          <a:bodyPr/>
          <a:lstStyle/>
          <a:p>
            <a:r>
              <a:rPr lang="en-US" dirty="0" smtClean="0"/>
              <a:t>Deep Dive:</a:t>
            </a:r>
            <a:br>
              <a:rPr lang="en-US" dirty="0" smtClean="0"/>
            </a:br>
            <a:r>
              <a:rPr lang="en-US" dirty="0" smtClean="0"/>
              <a:t>BRK3862 </a:t>
            </a:r>
            <a:r>
              <a:rPr lang="en-US" dirty="0"/>
              <a:t>Extending On-Premises Directories to the Cloud Made Easy with Azure Active Directory Connect  </a:t>
            </a:r>
            <a:br>
              <a:rPr lang="en-US" dirty="0"/>
            </a:br>
            <a:endParaRPr lang="en-US" dirty="0"/>
          </a:p>
        </p:txBody>
      </p:sp>
      <p:sp>
        <p:nvSpPr>
          <p:cNvPr id="5" name="Text Placeholder 4"/>
          <p:cNvSpPr>
            <a:spLocks noGrp="1"/>
          </p:cNvSpPr>
          <p:nvPr>
            <p:ph type="body" sz="quarter" idx="12"/>
          </p:nvPr>
        </p:nvSpPr>
        <p:spPr>
          <a:xfrm>
            <a:off x="275544" y="4607330"/>
            <a:ext cx="9000269" cy="1828007"/>
          </a:xfrm>
        </p:spPr>
        <p:txBody>
          <a:bodyPr/>
          <a:lstStyle/>
          <a:p>
            <a:r>
              <a:rPr lang="en-US" sz="3264" dirty="0"/>
              <a:t>Wednesday, May 6  10:45 AM - 12:00 PM</a:t>
            </a:r>
          </a:p>
          <a:p>
            <a:r>
              <a:rPr lang="en-US" sz="3264" dirty="0"/>
              <a:t>Andreas Kjellman </a:t>
            </a:r>
            <a:r>
              <a:rPr lang="en-US" dirty="0"/>
              <a:t/>
            </a:r>
            <a:br>
              <a:rPr lang="en-US" dirty="0"/>
            </a:br>
            <a:endParaRPr lang="en-US" dirty="0"/>
          </a:p>
        </p:txBody>
      </p:sp>
    </p:spTree>
    <p:extLst>
      <p:ext uri="{BB962C8B-B14F-4D97-AF65-F5344CB8AC3E}">
        <p14:creationId xmlns:p14="http://schemas.microsoft.com/office/powerpoint/2010/main" val="181004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noChangeAspect="1"/>
          </p:cNvSpPr>
          <p:nvPr/>
        </p:nvSpPr>
        <p:spPr bwMode="black">
          <a:xfrm>
            <a:off x="6543118" y="306470"/>
            <a:ext cx="5041116" cy="5062224"/>
          </a:xfrm>
          <a:custGeom>
            <a:avLst/>
            <a:gdLst>
              <a:gd name="connsiteX0" fmla="*/ 349819 w 514705"/>
              <a:gd name="connsiteY0" fmla="*/ 222652 h 516861"/>
              <a:gd name="connsiteX1" fmla="*/ 398315 w 514705"/>
              <a:gd name="connsiteY1" fmla="*/ 245284 h 516861"/>
              <a:gd name="connsiteX2" fmla="*/ 491427 w 514705"/>
              <a:gd name="connsiteY2" fmla="*/ 338396 h 516861"/>
              <a:gd name="connsiteX3" fmla="*/ 491427 w 514705"/>
              <a:gd name="connsiteY3" fmla="*/ 452200 h 516861"/>
              <a:gd name="connsiteX4" fmla="*/ 447458 w 514705"/>
              <a:gd name="connsiteY4" fmla="*/ 493584 h 516861"/>
              <a:gd name="connsiteX5" fmla="*/ 333654 w 514705"/>
              <a:gd name="connsiteY5" fmla="*/ 493584 h 516861"/>
              <a:gd name="connsiteX6" fmla="*/ 243127 w 514705"/>
              <a:gd name="connsiteY6" fmla="*/ 403058 h 516861"/>
              <a:gd name="connsiteX7" fmla="*/ 232782 w 514705"/>
              <a:gd name="connsiteY7" fmla="*/ 299599 h 516861"/>
              <a:gd name="connsiteX8" fmla="*/ 276751 w 514705"/>
              <a:gd name="connsiteY8" fmla="*/ 346156 h 516861"/>
              <a:gd name="connsiteX9" fmla="*/ 284511 w 514705"/>
              <a:gd name="connsiteY9" fmla="*/ 361674 h 516861"/>
              <a:gd name="connsiteX10" fmla="*/ 375037 w 514705"/>
              <a:gd name="connsiteY10" fmla="*/ 452200 h 516861"/>
              <a:gd name="connsiteX11" fmla="*/ 406074 w 514705"/>
              <a:gd name="connsiteY11" fmla="*/ 452200 h 516861"/>
              <a:gd name="connsiteX12" fmla="*/ 450044 w 514705"/>
              <a:gd name="connsiteY12" fmla="*/ 410817 h 516861"/>
              <a:gd name="connsiteX13" fmla="*/ 450044 w 514705"/>
              <a:gd name="connsiteY13" fmla="*/ 379779 h 516861"/>
              <a:gd name="connsiteX14" fmla="*/ 356932 w 514705"/>
              <a:gd name="connsiteY14" fmla="*/ 286667 h 516861"/>
              <a:gd name="connsiteX15" fmla="*/ 343999 w 514705"/>
              <a:gd name="connsiteY15" fmla="*/ 281494 h 516861"/>
              <a:gd name="connsiteX16" fmla="*/ 297443 w 514705"/>
              <a:gd name="connsiteY16" fmla="*/ 234938 h 516861"/>
              <a:gd name="connsiteX17" fmla="*/ 349819 w 514705"/>
              <a:gd name="connsiteY17" fmla="*/ 222652 h 516861"/>
              <a:gd name="connsiteX18" fmla="*/ 194560 w 514705"/>
              <a:gd name="connsiteY18" fmla="*/ 168987 h 516861"/>
              <a:gd name="connsiteX19" fmla="*/ 214305 w 514705"/>
              <a:gd name="connsiteY19" fmla="*/ 178697 h 516861"/>
              <a:gd name="connsiteX20" fmla="*/ 338599 w 514705"/>
              <a:gd name="connsiteY20" fmla="*/ 300402 h 516861"/>
              <a:gd name="connsiteX21" fmla="*/ 338599 w 514705"/>
              <a:gd name="connsiteY21" fmla="*/ 341833 h 516861"/>
              <a:gd name="connsiteX22" fmla="*/ 297168 w 514705"/>
              <a:gd name="connsiteY22" fmla="*/ 341833 h 516861"/>
              <a:gd name="connsiteX23" fmla="*/ 172874 w 514705"/>
              <a:gd name="connsiteY23" fmla="*/ 217539 h 516861"/>
              <a:gd name="connsiteX24" fmla="*/ 172874 w 514705"/>
              <a:gd name="connsiteY24" fmla="*/ 178697 h 516861"/>
              <a:gd name="connsiteX25" fmla="*/ 194560 w 514705"/>
              <a:gd name="connsiteY25" fmla="*/ 168987 h 516861"/>
              <a:gd name="connsiteX26" fmla="*/ 121563 w 514705"/>
              <a:gd name="connsiteY26" fmla="*/ 0 h 516861"/>
              <a:gd name="connsiteX27" fmla="*/ 178465 w 514705"/>
              <a:gd name="connsiteY27" fmla="*/ 23278 h 516861"/>
              <a:gd name="connsiteX28" fmla="*/ 271577 w 514705"/>
              <a:gd name="connsiteY28" fmla="*/ 116391 h 516861"/>
              <a:gd name="connsiteX29" fmla="*/ 279337 w 514705"/>
              <a:gd name="connsiteY29" fmla="*/ 217263 h 516861"/>
              <a:gd name="connsiteX30" fmla="*/ 235367 w 514705"/>
              <a:gd name="connsiteY30" fmla="*/ 173293 h 516861"/>
              <a:gd name="connsiteX31" fmla="*/ 230194 w 514705"/>
              <a:gd name="connsiteY31" fmla="*/ 157774 h 516861"/>
              <a:gd name="connsiteX32" fmla="*/ 137082 w 514705"/>
              <a:gd name="connsiteY32" fmla="*/ 64662 h 516861"/>
              <a:gd name="connsiteX33" fmla="*/ 106044 w 514705"/>
              <a:gd name="connsiteY33" fmla="*/ 64662 h 516861"/>
              <a:gd name="connsiteX34" fmla="*/ 62074 w 514705"/>
              <a:gd name="connsiteY34" fmla="*/ 108631 h 516861"/>
              <a:gd name="connsiteX35" fmla="*/ 62074 w 514705"/>
              <a:gd name="connsiteY35" fmla="*/ 139669 h 516861"/>
              <a:gd name="connsiteX36" fmla="*/ 155187 w 514705"/>
              <a:gd name="connsiteY36" fmla="*/ 232782 h 516861"/>
              <a:gd name="connsiteX37" fmla="*/ 168119 w 514705"/>
              <a:gd name="connsiteY37" fmla="*/ 237955 h 516861"/>
              <a:gd name="connsiteX38" fmla="*/ 214675 w 514705"/>
              <a:gd name="connsiteY38" fmla="*/ 281924 h 516861"/>
              <a:gd name="connsiteX39" fmla="*/ 113804 w 514705"/>
              <a:gd name="connsiteY39" fmla="*/ 271579 h 516861"/>
              <a:gd name="connsiteX40" fmla="*/ 23277 w 514705"/>
              <a:gd name="connsiteY40" fmla="*/ 181052 h 516861"/>
              <a:gd name="connsiteX41" fmla="*/ 23277 w 514705"/>
              <a:gd name="connsiteY41" fmla="*/ 67248 h 516861"/>
              <a:gd name="connsiteX42" fmla="*/ 64661 w 514705"/>
              <a:gd name="connsiteY42" fmla="*/ 23278 h 516861"/>
              <a:gd name="connsiteX43" fmla="*/ 121563 w 514705"/>
              <a:gd name="connsiteY43" fmla="*/ 0 h 51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4705" h="516861">
                <a:moveTo>
                  <a:pt x="349819" y="222652"/>
                </a:moveTo>
                <a:cubicBezTo>
                  <a:pt x="367924" y="224592"/>
                  <a:pt x="385382" y="232351"/>
                  <a:pt x="398315" y="245284"/>
                </a:cubicBezTo>
                <a:cubicBezTo>
                  <a:pt x="398315" y="245284"/>
                  <a:pt x="398315" y="245284"/>
                  <a:pt x="491427" y="338396"/>
                </a:cubicBezTo>
                <a:cubicBezTo>
                  <a:pt x="522465" y="369434"/>
                  <a:pt x="522465" y="421163"/>
                  <a:pt x="491427" y="452200"/>
                </a:cubicBezTo>
                <a:cubicBezTo>
                  <a:pt x="491427" y="452200"/>
                  <a:pt x="491427" y="452200"/>
                  <a:pt x="447458" y="493584"/>
                </a:cubicBezTo>
                <a:cubicBezTo>
                  <a:pt x="416420" y="524621"/>
                  <a:pt x="364691" y="524621"/>
                  <a:pt x="333654" y="493584"/>
                </a:cubicBezTo>
                <a:cubicBezTo>
                  <a:pt x="333654" y="493584"/>
                  <a:pt x="333654" y="493584"/>
                  <a:pt x="243127" y="403058"/>
                </a:cubicBezTo>
                <a:cubicBezTo>
                  <a:pt x="214676" y="374607"/>
                  <a:pt x="212090" y="330637"/>
                  <a:pt x="232782" y="299599"/>
                </a:cubicBezTo>
                <a:cubicBezTo>
                  <a:pt x="232782" y="299599"/>
                  <a:pt x="232782" y="299599"/>
                  <a:pt x="276751" y="346156"/>
                </a:cubicBezTo>
                <a:cubicBezTo>
                  <a:pt x="276751" y="351328"/>
                  <a:pt x="279338" y="356501"/>
                  <a:pt x="284511" y="361674"/>
                </a:cubicBezTo>
                <a:cubicBezTo>
                  <a:pt x="284511" y="361674"/>
                  <a:pt x="284511" y="361674"/>
                  <a:pt x="375037" y="452200"/>
                </a:cubicBezTo>
                <a:cubicBezTo>
                  <a:pt x="385383" y="462546"/>
                  <a:pt x="398315" y="462546"/>
                  <a:pt x="406074" y="452200"/>
                </a:cubicBezTo>
                <a:cubicBezTo>
                  <a:pt x="406074" y="452200"/>
                  <a:pt x="406074" y="452200"/>
                  <a:pt x="450044" y="410817"/>
                </a:cubicBezTo>
                <a:cubicBezTo>
                  <a:pt x="457804" y="400471"/>
                  <a:pt x="457804" y="387539"/>
                  <a:pt x="450044" y="379779"/>
                </a:cubicBezTo>
                <a:cubicBezTo>
                  <a:pt x="450044" y="379779"/>
                  <a:pt x="450044" y="379779"/>
                  <a:pt x="356932" y="286667"/>
                </a:cubicBezTo>
                <a:cubicBezTo>
                  <a:pt x="354345" y="284081"/>
                  <a:pt x="349172" y="281494"/>
                  <a:pt x="343999" y="281494"/>
                </a:cubicBezTo>
                <a:cubicBezTo>
                  <a:pt x="343999" y="281494"/>
                  <a:pt x="343999" y="281494"/>
                  <a:pt x="297443" y="234938"/>
                </a:cubicBezTo>
                <a:cubicBezTo>
                  <a:pt x="312962" y="224592"/>
                  <a:pt x="331714" y="220712"/>
                  <a:pt x="349819" y="222652"/>
                </a:cubicBezTo>
                <a:close/>
                <a:moveTo>
                  <a:pt x="194560" y="168987"/>
                </a:moveTo>
                <a:cubicBezTo>
                  <a:pt x="202005" y="168987"/>
                  <a:pt x="209126" y="172224"/>
                  <a:pt x="214305" y="178697"/>
                </a:cubicBezTo>
                <a:cubicBezTo>
                  <a:pt x="214305" y="178697"/>
                  <a:pt x="214305" y="178697"/>
                  <a:pt x="338599" y="300402"/>
                </a:cubicBezTo>
                <a:cubicBezTo>
                  <a:pt x="348957" y="313349"/>
                  <a:pt x="348957" y="331475"/>
                  <a:pt x="338599" y="341833"/>
                </a:cubicBezTo>
                <a:cubicBezTo>
                  <a:pt x="328241" y="352191"/>
                  <a:pt x="307526" y="352191"/>
                  <a:pt x="297168" y="341833"/>
                </a:cubicBezTo>
                <a:cubicBezTo>
                  <a:pt x="297168" y="341833"/>
                  <a:pt x="297168" y="341833"/>
                  <a:pt x="172874" y="217539"/>
                </a:cubicBezTo>
                <a:cubicBezTo>
                  <a:pt x="162516" y="207181"/>
                  <a:pt x="162516" y="189055"/>
                  <a:pt x="172874" y="178697"/>
                </a:cubicBezTo>
                <a:cubicBezTo>
                  <a:pt x="179348" y="172224"/>
                  <a:pt x="187116" y="168987"/>
                  <a:pt x="194560" y="168987"/>
                </a:cubicBezTo>
                <a:close/>
                <a:moveTo>
                  <a:pt x="121563" y="0"/>
                </a:moveTo>
                <a:cubicBezTo>
                  <a:pt x="142254" y="0"/>
                  <a:pt x="162946" y="7760"/>
                  <a:pt x="178465" y="23278"/>
                </a:cubicBezTo>
                <a:cubicBezTo>
                  <a:pt x="178465" y="23278"/>
                  <a:pt x="178465" y="23278"/>
                  <a:pt x="271577" y="116391"/>
                </a:cubicBezTo>
                <a:cubicBezTo>
                  <a:pt x="297442" y="144842"/>
                  <a:pt x="302615" y="186225"/>
                  <a:pt x="279337" y="217263"/>
                </a:cubicBezTo>
                <a:cubicBezTo>
                  <a:pt x="279337" y="217263"/>
                  <a:pt x="279337" y="217263"/>
                  <a:pt x="235367" y="173293"/>
                </a:cubicBezTo>
                <a:cubicBezTo>
                  <a:pt x="235367" y="168120"/>
                  <a:pt x="235367" y="162947"/>
                  <a:pt x="230194" y="157774"/>
                </a:cubicBezTo>
                <a:cubicBezTo>
                  <a:pt x="230194" y="157774"/>
                  <a:pt x="230194" y="157774"/>
                  <a:pt x="137082" y="64662"/>
                </a:cubicBezTo>
                <a:cubicBezTo>
                  <a:pt x="129322" y="56902"/>
                  <a:pt x="113804" y="56902"/>
                  <a:pt x="106044" y="64662"/>
                </a:cubicBezTo>
                <a:cubicBezTo>
                  <a:pt x="106044" y="64662"/>
                  <a:pt x="106044" y="64662"/>
                  <a:pt x="62074" y="108631"/>
                </a:cubicBezTo>
                <a:cubicBezTo>
                  <a:pt x="54315" y="116391"/>
                  <a:pt x="54315" y="131910"/>
                  <a:pt x="62074" y="139669"/>
                </a:cubicBezTo>
                <a:cubicBezTo>
                  <a:pt x="62074" y="139669"/>
                  <a:pt x="62074" y="139669"/>
                  <a:pt x="155187" y="232782"/>
                </a:cubicBezTo>
                <a:cubicBezTo>
                  <a:pt x="160360" y="235368"/>
                  <a:pt x="165533" y="237955"/>
                  <a:pt x="168119" y="237955"/>
                </a:cubicBezTo>
                <a:cubicBezTo>
                  <a:pt x="168119" y="237955"/>
                  <a:pt x="168119" y="237955"/>
                  <a:pt x="214675" y="281924"/>
                </a:cubicBezTo>
                <a:cubicBezTo>
                  <a:pt x="183638" y="302616"/>
                  <a:pt x="142255" y="300030"/>
                  <a:pt x="113804" y="271579"/>
                </a:cubicBezTo>
                <a:cubicBezTo>
                  <a:pt x="113804" y="271579"/>
                  <a:pt x="113804" y="271579"/>
                  <a:pt x="23277" y="181052"/>
                </a:cubicBezTo>
                <a:cubicBezTo>
                  <a:pt x="-7760" y="150015"/>
                  <a:pt x="-7760" y="98286"/>
                  <a:pt x="23277" y="67248"/>
                </a:cubicBezTo>
                <a:cubicBezTo>
                  <a:pt x="23277" y="67248"/>
                  <a:pt x="23277" y="67248"/>
                  <a:pt x="64661" y="23278"/>
                </a:cubicBezTo>
                <a:cubicBezTo>
                  <a:pt x="80180" y="7760"/>
                  <a:pt x="100871" y="0"/>
                  <a:pt x="121563" y="0"/>
                </a:cubicBez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 name="Title 1"/>
          <p:cNvSpPr>
            <a:spLocks noGrp="1"/>
          </p:cNvSpPr>
          <p:nvPr>
            <p:ph type="title"/>
          </p:nvPr>
        </p:nvSpPr>
        <p:spPr>
          <a:xfrm>
            <a:off x="999059" y="2151537"/>
            <a:ext cx="10945690" cy="1205390"/>
          </a:xfrm>
        </p:spPr>
        <p:txBody>
          <a:bodyPr/>
          <a:lstStyle/>
          <a:p>
            <a:r>
              <a:rPr lang="en-US" dirty="0" smtClean="0"/>
              <a:t>Federated Identity Model</a:t>
            </a:r>
            <a:endParaRPr lang="en-US" dirty="0"/>
          </a:p>
        </p:txBody>
      </p:sp>
      <p:sp>
        <p:nvSpPr>
          <p:cNvPr id="15"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9"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Tree>
    <p:extLst>
      <p:ext uri="{BB962C8B-B14F-4D97-AF65-F5344CB8AC3E}">
        <p14:creationId xmlns:p14="http://schemas.microsoft.com/office/powerpoint/2010/main" val="36241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963335" cy="1828786"/>
          </a:xfrm>
        </p:spPr>
        <p:txBody>
          <a:bodyPr/>
          <a:lstStyle/>
          <a:p>
            <a:r>
              <a:rPr lang="en-US" dirty="0"/>
              <a:t>Identity Management is Easy in Office </a:t>
            </a:r>
            <a:r>
              <a:rPr lang="en-US" dirty="0" smtClean="0"/>
              <a:t>365</a:t>
            </a:r>
            <a:endParaRPr lang="en-US" dirty="0"/>
          </a:p>
        </p:txBody>
      </p:sp>
      <p:sp>
        <p:nvSpPr>
          <p:cNvPr id="5" name="Text Placeholder 4"/>
          <p:cNvSpPr>
            <a:spLocks noGrp="1"/>
          </p:cNvSpPr>
          <p:nvPr>
            <p:ph type="body" sz="quarter" idx="12"/>
          </p:nvPr>
        </p:nvSpPr>
        <p:spPr/>
        <p:txBody>
          <a:bodyPr/>
          <a:lstStyle/>
          <a:p>
            <a:r>
              <a:rPr lang="en-US" dirty="0" smtClean="0"/>
              <a:t>David Brandt </a:t>
            </a:r>
          </a:p>
          <a:p>
            <a:r>
              <a:rPr lang="en-US" dirty="0" smtClean="0"/>
              <a:t>Principal Program Manager</a:t>
            </a:r>
          </a:p>
          <a:p>
            <a:r>
              <a:rPr lang="en-US" dirty="0" smtClean="0"/>
              <a:t>Office 365</a:t>
            </a:r>
            <a:endParaRPr lang="en-US" dirty="0"/>
          </a:p>
        </p:txBody>
      </p:sp>
      <p:sp>
        <p:nvSpPr>
          <p:cNvPr id="2" name="Text Placeholder 1"/>
          <p:cNvSpPr>
            <a:spLocks noGrp="1"/>
          </p:cNvSpPr>
          <p:nvPr>
            <p:ph type="body" sz="quarter" idx="13"/>
          </p:nvPr>
        </p:nvSpPr>
        <p:spPr/>
        <p:txBody>
          <a:bodyPr/>
          <a:lstStyle/>
          <a:p>
            <a:r>
              <a:rPr lang="en-US" dirty="0"/>
              <a:t>BRK3169</a:t>
            </a:r>
          </a:p>
        </p:txBody>
      </p:sp>
    </p:spTree>
    <p:extLst>
      <p:ext uri="{BB962C8B-B14F-4D97-AF65-F5344CB8AC3E}">
        <p14:creationId xmlns:p14="http://schemas.microsoft.com/office/powerpoint/2010/main" val="4079486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identity model</a:t>
            </a:r>
            <a:endParaRPr lang="en-US" dirty="0"/>
          </a:p>
        </p:txBody>
      </p:sp>
      <p:grpSp>
        <p:nvGrpSpPr>
          <p:cNvPr id="103" name="Group 102"/>
          <p:cNvGrpSpPr/>
          <p:nvPr/>
        </p:nvGrpSpPr>
        <p:grpSpPr>
          <a:xfrm>
            <a:off x="3058974" y="3164350"/>
            <a:ext cx="2212863" cy="2264369"/>
            <a:chOff x="5244658" y="2519958"/>
            <a:chExt cx="2213176" cy="2264690"/>
          </a:xfrm>
        </p:grpSpPr>
        <p:grpSp>
          <p:nvGrpSpPr>
            <p:cNvPr id="104" name="Group 103"/>
            <p:cNvGrpSpPr/>
            <p:nvPr/>
          </p:nvGrpSpPr>
          <p:grpSpPr>
            <a:xfrm rot="175518">
              <a:off x="5244658" y="2519958"/>
              <a:ext cx="2213176" cy="2264690"/>
              <a:chOff x="6135688" y="-2295525"/>
              <a:chExt cx="3683000" cy="3768726"/>
            </a:xfrm>
          </p:grpSpPr>
          <p:sp>
            <p:nvSpPr>
              <p:cNvPr id="106" name="Oval 105"/>
              <p:cNvSpPr/>
              <p:nvPr/>
            </p:nvSpPr>
            <p:spPr bwMode="auto">
              <a:xfrm>
                <a:off x="6807200" y="-1557867"/>
                <a:ext cx="2336800" cy="2336800"/>
              </a:xfrm>
              <a:prstGeom prst="ellipse">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7" name="Freeform 20"/>
              <p:cNvSpPr>
                <a:spLocks noEditPoints="1"/>
              </p:cNvSpPr>
              <p:nvPr/>
            </p:nvSpPr>
            <p:spPr bwMode="auto">
              <a:xfrm>
                <a:off x="6135688" y="-2295525"/>
                <a:ext cx="3683000" cy="3768726"/>
              </a:xfrm>
              <a:custGeom>
                <a:avLst/>
                <a:gdLst>
                  <a:gd name="T0" fmla="*/ 972 w 979"/>
                  <a:gd name="T1" fmla="*/ 370 h 1002"/>
                  <a:gd name="T2" fmla="*/ 961 w 979"/>
                  <a:gd name="T3" fmla="*/ 334 h 1002"/>
                  <a:gd name="T4" fmla="*/ 946 w 979"/>
                  <a:gd name="T5" fmla="*/ 296 h 1002"/>
                  <a:gd name="T6" fmla="*/ 844 w 979"/>
                  <a:gd name="T7" fmla="*/ 311 h 1002"/>
                  <a:gd name="T8" fmla="*/ 764 w 979"/>
                  <a:gd name="T9" fmla="*/ 207 h 1002"/>
                  <a:gd name="T10" fmla="*/ 803 w 979"/>
                  <a:gd name="T11" fmla="*/ 112 h 1002"/>
                  <a:gd name="T12" fmla="*/ 738 w 979"/>
                  <a:gd name="T13" fmla="*/ 67 h 1002"/>
                  <a:gd name="T14" fmla="*/ 664 w 979"/>
                  <a:gd name="T15" fmla="*/ 139 h 1002"/>
                  <a:gd name="T16" fmla="*/ 539 w 979"/>
                  <a:gd name="T17" fmla="*/ 103 h 1002"/>
                  <a:gd name="T18" fmla="*/ 514 w 979"/>
                  <a:gd name="T19" fmla="*/ 1 h 1002"/>
                  <a:gd name="T20" fmla="*/ 436 w 979"/>
                  <a:gd name="T21" fmla="*/ 4 h 1002"/>
                  <a:gd name="T22" fmla="*/ 419 w 979"/>
                  <a:gd name="T23" fmla="*/ 105 h 1002"/>
                  <a:gd name="T24" fmla="*/ 354 w 979"/>
                  <a:gd name="T25" fmla="*/ 123 h 1002"/>
                  <a:gd name="T26" fmla="*/ 294 w 979"/>
                  <a:gd name="T27" fmla="*/ 149 h 1002"/>
                  <a:gd name="T28" fmla="*/ 216 w 979"/>
                  <a:gd name="T29" fmla="*/ 82 h 1002"/>
                  <a:gd name="T30" fmla="*/ 153 w 979"/>
                  <a:gd name="T31" fmla="*/ 130 h 1002"/>
                  <a:gd name="T32" fmla="*/ 200 w 979"/>
                  <a:gd name="T33" fmla="*/ 224 h 1002"/>
                  <a:gd name="T34" fmla="*/ 125 w 979"/>
                  <a:gd name="T35" fmla="*/ 332 h 1002"/>
                  <a:gd name="T36" fmla="*/ 22 w 979"/>
                  <a:gd name="T37" fmla="*/ 323 h 1002"/>
                  <a:gd name="T38" fmla="*/ 0 w 979"/>
                  <a:gd name="T39" fmla="*/ 399 h 1002"/>
                  <a:gd name="T40" fmla="*/ 92 w 979"/>
                  <a:gd name="T41" fmla="*/ 447 h 1002"/>
                  <a:gd name="T42" fmla="*/ 95 w 979"/>
                  <a:gd name="T43" fmla="*/ 579 h 1002"/>
                  <a:gd name="T44" fmla="*/ 7 w 979"/>
                  <a:gd name="T45" fmla="*/ 632 h 1002"/>
                  <a:gd name="T46" fmla="*/ 19 w 979"/>
                  <a:gd name="T47" fmla="*/ 670 h 1002"/>
                  <a:gd name="T48" fmla="*/ 33 w 979"/>
                  <a:gd name="T49" fmla="*/ 706 h 1002"/>
                  <a:gd name="T50" fmla="*/ 135 w 979"/>
                  <a:gd name="T51" fmla="*/ 691 h 1002"/>
                  <a:gd name="T52" fmla="*/ 217 w 979"/>
                  <a:gd name="T53" fmla="*/ 796 h 1002"/>
                  <a:gd name="T54" fmla="*/ 176 w 979"/>
                  <a:gd name="T55" fmla="*/ 891 h 1002"/>
                  <a:gd name="T56" fmla="*/ 241 w 979"/>
                  <a:gd name="T57" fmla="*/ 935 h 1002"/>
                  <a:gd name="T58" fmla="*/ 315 w 979"/>
                  <a:gd name="T59" fmla="*/ 863 h 1002"/>
                  <a:gd name="T60" fmla="*/ 442 w 979"/>
                  <a:gd name="T61" fmla="*/ 901 h 1002"/>
                  <a:gd name="T62" fmla="*/ 465 w 979"/>
                  <a:gd name="T63" fmla="*/ 1001 h 1002"/>
                  <a:gd name="T64" fmla="*/ 544 w 979"/>
                  <a:gd name="T65" fmla="*/ 998 h 1002"/>
                  <a:gd name="T66" fmla="*/ 562 w 979"/>
                  <a:gd name="T67" fmla="*/ 897 h 1002"/>
                  <a:gd name="T68" fmla="*/ 625 w 979"/>
                  <a:gd name="T69" fmla="*/ 879 h 1002"/>
                  <a:gd name="T70" fmla="*/ 686 w 979"/>
                  <a:gd name="T71" fmla="*/ 852 h 1002"/>
                  <a:gd name="T72" fmla="*/ 763 w 979"/>
                  <a:gd name="T73" fmla="*/ 920 h 1002"/>
                  <a:gd name="T74" fmla="*/ 826 w 979"/>
                  <a:gd name="T75" fmla="*/ 872 h 1002"/>
                  <a:gd name="T76" fmla="*/ 781 w 979"/>
                  <a:gd name="T77" fmla="*/ 780 h 1002"/>
                  <a:gd name="T78" fmla="*/ 854 w 979"/>
                  <a:gd name="T79" fmla="*/ 670 h 1002"/>
                  <a:gd name="T80" fmla="*/ 957 w 979"/>
                  <a:gd name="T81" fmla="*/ 679 h 1002"/>
                  <a:gd name="T82" fmla="*/ 979 w 979"/>
                  <a:gd name="T83" fmla="*/ 603 h 1002"/>
                  <a:gd name="T84" fmla="*/ 889 w 979"/>
                  <a:gd name="T85" fmla="*/ 556 h 1002"/>
                  <a:gd name="T86" fmla="*/ 884 w 979"/>
                  <a:gd name="T87" fmla="*/ 424 h 1002"/>
                  <a:gd name="T88" fmla="*/ 972 w 979"/>
                  <a:gd name="T89" fmla="*/ 370 h 1002"/>
                  <a:gd name="T90" fmla="*/ 972 w 979"/>
                  <a:gd name="T91" fmla="*/ 370 h 1002"/>
                  <a:gd name="T92" fmla="*/ 579 w 979"/>
                  <a:gd name="T93" fmla="*/ 750 h 1002"/>
                  <a:gd name="T94" fmla="*/ 240 w 979"/>
                  <a:gd name="T95" fmla="*/ 591 h 1002"/>
                  <a:gd name="T96" fmla="*/ 401 w 979"/>
                  <a:gd name="T97" fmla="*/ 252 h 1002"/>
                  <a:gd name="T98" fmla="*/ 740 w 979"/>
                  <a:gd name="T99" fmla="*/ 413 h 1002"/>
                  <a:gd name="T100" fmla="*/ 579 w 979"/>
                  <a:gd name="T101" fmla="*/ 75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9" h="1002">
                    <a:moveTo>
                      <a:pt x="972" y="370"/>
                    </a:moveTo>
                    <a:cubicBezTo>
                      <a:pt x="969" y="358"/>
                      <a:pt x="965" y="346"/>
                      <a:pt x="961" y="334"/>
                    </a:cubicBezTo>
                    <a:cubicBezTo>
                      <a:pt x="956" y="320"/>
                      <a:pt x="952" y="308"/>
                      <a:pt x="946" y="296"/>
                    </a:cubicBezTo>
                    <a:cubicBezTo>
                      <a:pt x="844" y="311"/>
                      <a:pt x="844" y="311"/>
                      <a:pt x="844" y="311"/>
                    </a:cubicBezTo>
                    <a:cubicBezTo>
                      <a:pt x="823" y="271"/>
                      <a:pt x="795" y="237"/>
                      <a:pt x="764" y="207"/>
                    </a:cubicBezTo>
                    <a:cubicBezTo>
                      <a:pt x="803" y="112"/>
                      <a:pt x="803" y="112"/>
                      <a:pt x="803" y="112"/>
                    </a:cubicBezTo>
                    <a:cubicBezTo>
                      <a:pt x="784" y="95"/>
                      <a:pt x="762" y="81"/>
                      <a:pt x="738" y="67"/>
                    </a:cubicBezTo>
                    <a:cubicBezTo>
                      <a:pt x="664" y="139"/>
                      <a:pt x="664" y="139"/>
                      <a:pt x="664" y="139"/>
                    </a:cubicBezTo>
                    <a:cubicBezTo>
                      <a:pt x="625" y="119"/>
                      <a:pt x="583" y="107"/>
                      <a:pt x="539" y="103"/>
                    </a:cubicBezTo>
                    <a:cubicBezTo>
                      <a:pt x="514" y="1"/>
                      <a:pt x="514" y="1"/>
                      <a:pt x="514" y="1"/>
                    </a:cubicBezTo>
                    <a:cubicBezTo>
                      <a:pt x="489" y="0"/>
                      <a:pt x="462" y="1"/>
                      <a:pt x="436" y="4"/>
                    </a:cubicBezTo>
                    <a:cubicBezTo>
                      <a:pt x="419" y="105"/>
                      <a:pt x="419" y="105"/>
                      <a:pt x="419" y="105"/>
                    </a:cubicBezTo>
                    <a:cubicBezTo>
                      <a:pt x="397" y="109"/>
                      <a:pt x="375" y="115"/>
                      <a:pt x="354" y="123"/>
                    </a:cubicBezTo>
                    <a:cubicBezTo>
                      <a:pt x="333" y="130"/>
                      <a:pt x="313" y="139"/>
                      <a:pt x="294" y="149"/>
                    </a:cubicBezTo>
                    <a:cubicBezTo>
                      <a:pt x="216" y="82"/>
                      <a:pt x="216" y="82"/>
                      <a:pt x="216" y="82"/>
                    </a:cubicBezTo>
                    <a:cubicBezTo>
                      <a:pt x="194" y="97"/>
                      <a:pt x="173" y="113"/>
                      <a:pt x="153" y="130"/>
                    </a:cubicBezTo>
                    <a:cubicBezTo>
                      <a:pt x="200" y="224"/>
                      <a:pt x="200" y="224"/>
                      <a:pt x="200" y="224"/>
                    </a:cubicBezTo>
                    <a:cubicBezTo>
                      <a:pt x="169" y="255"/>
                      <a:pt x="143" y="291"/>
                      <a:pt x="125" y="332"/>
                    </a:cubicBezTo>
                    <a:cubicBezTo>
                      <a:pt x="22" y="323"/>
                      <a:pt x="22" y="323"/>
                      <a:pt x="22" y="323"/>
                    </a:cubicBezTo>
                    <a:cubicBezTo>
                      <a:pt x="14" y="348"/>
                      <a:pt x="6" y="373"/>
                      <a:pt x="0" y="399"/>
                    </a:cubicBezTo>
                    <a:cubicBezTo>
                      <a:pt x="92" y="447"/>
                      <a:pt x="92" y="447"/>
                      <a:pt x="92" y="447"/>
                    </a:cubicBezTo>
                    <a:cubicBezTo>
                      <a:pt x="85" y="490"/>
                      <a:pt x="87" y="534"/>
                      <a:pt x="95" y="579"/>
                    </a:cubicBezTo>
                    <a:cubicBezTo>
                      <a:pt x="7" y="632"/>
                      <a:pt x="7" y="632"/>
                      <a:pt x="7" y="632"/>
                    </a:cubicBezTo>
                    <a:cubicBezTo>
                      <a:pt x="11" y="644"/>
                      <a:pt x="14" y="657"/>
                      <a:pt x="19" y="670"/>
                    </a:cubicBezTo>
                    <a:cubicBezTo>
                      <a:pt x="23" y="682"/>
                      <a:pt x="29" y="694"/>
                      <a:pt x="33" y="706"/>
                    </a:cubicBezTo>
                    <a:cubicBezTo>
                      <a:pt x="135" y="691"/>
                      <a:pt x="135" y="691"/>
                      <a:pt x="135" y="691"/>
                    </a:cubicBezTo>
                    <a:cubicBezTo>
                      <a:pt x="158" y="731"/>
                      <a:pt x="184" y="766"/>
                      <a:pt x="217" y="796"/>
                    </a:cubicBezTo>
                    <a:cubicBezTo>
                      <a:pt x="176" y="891"/>
                      <a:pt x="176" y="891"/>
                      <a:pt x="176" y="891"/>
                    </a:cubicBezTo>
                    <a:cubicBezTo>
                      <a:pt x="197" y="907"/>
                      <a:pt x="220" y="922"/>
                      <a:pt x="241" y="935"/>
                    </a:cubicBezTo>
                    <a:cubicBezTo>
                      <a:pt x="315" y="863"/>
                      <a:pt x="315" y="863"/>
                      <a:pt x="315" y="863"/>
                    </a:cubicBezTo>
                    <a:cubicBezTo>
                      <a:pt x="355" y="883"/>
                      <a:pt x="398" y="894"/>
                      <a:pt x="442" y="901"/>
                    </a:cubicBezTo>
                    <a:cubicBezTo>
                      <a:pt x="465" y="1001"/>
                      <a:pt x="465" y="1001"/>
                      <a:pt x="465" y="1001"/>
                    </a:cubicBezTo>
                    <a:cubicBezTo>
                      <a:pt x="491" y="1002"/>
                      <a:pt x="517" y="1001"/>
                      <a:pt x="544" y="998"/>
                    </a:cubicBezTo>
                    <a:cubicBezTo>
                      <a:pt x="562" y="897"/>
                      <a:pt x="562" y="897"/>
                      <a:pt x="562" y="897"/>
                    </a:cubicBezTo>
                    <a:cubicBezTo>
                      <a:pt x="582" y="893"/>
                      <a:pt x="604" y="887"/>
                      <a:pt x="625" y="879"/>
                    </a:cubicBezTo>
                    <a:cubicBezTo>
                      <a:pt x="646" y="872"/>
                      <a:pt x="666" y="863"/>
                      <a:pt x="686" y="852"/>
                    </a:cubicBezTo>
                    <a:cubicBezTo>
                      <a:pt x="763" y="920"/>
                      <a:pt x="763" y="920"/>
                      <a:pt x="763" y="920"/>
                    </a:cubicBezTo>
                    <a:cubicBezTo>
                      <a:pt x="785" y="905"/>
                      <a:pt x="806" y="889"/>
                      <a:pt x="826" y="872"/>
                    </a:cubicBezTo>
                    <a:cubicBezTo>
                      <a:pt x="781" y="780"/>
                      <a:pt x="781" y="780"/>
                      <a:pt x="781" y="780"/>
                    </a:cubicBezTo>
                    <a:cubicBezTo>
                      <a:pt x="811" y="747"/>
                      <a:pt x="836" y="711"/>
                      <a:pt x="854" y="670"/>
                    </a:cubicBezTo>
                    <a:cubicBezTo>
                      <a:pt x="957" y="679"/>
                      <a:pt x="957" y="679"/>
                      <a:pt x="957" y="679"/>
                    </a:cubicBezTo>
                    <a:cubicBezTo>
                      <a:pt x="967" y="655"/>
                      <a:pt x="975" y="629"/>
                      <a:pt x="979" y="603"/>
                    </a:cubicBezTo>
                    <a:cubicBezTo>
                      <a:pt x="889" y="556"/>
                      <a:pt x="889" y="556"/>
                      <a:pt x="889" y="556"/>
                    </a:cubicBezTo>
                    <a:cubicBezTo>
                      <a:pt x="894" y="512"/>
                      <a:pt x="893" y="468"/>
                      <a:pt x="884" y="424"/>
                    </a:cubicBezTo>
                    <a:cubicBezTo>
                      <a:pt x="972" y="370"/>
                      <a:pt x="972" y="370"/>
                      <a:pt x="972" y="370"/>
                    </a:cubicBezTo>
                    <a:cubicBezTo>
                      <a:pt x="972" y="370"/>
                      <a:pt x="972" y="370"/>
                      <a:pt x="972" y="370"/>
                    </a:cubicBezTo>
                    <a:close/>
                    <a:moveTo>
                      <a:pt x="579" y="750"/>
                    </a:moveTo>
                    <a:cubicBezTo>
                      <a:pt x="442" y="799"/>
                      <a:pt x="289" y="728"/>
                      <a:pt x="240" y="591"/>
                    </a:cubicBezTo>
                    <a:cubicBezTo>
                      <a:pt x="191" y="453"/>
                      <a:pt x="264" y="301"/>
                      <a:pt x="401" y="252"/>
                    </a:cubicBezTo>
                    <a:cubicBezTo>
                      <a:pt x="539" y="203"/>
                      <a:pt x="690" y="274"/>
                      <a:pt x="740" y="413"/>
                    </a:cubicBezTo>
                    <a:cubicBezTo>
                      <a:pt x="789" y="549"/>
                      <a:pt x="717" y="701"/>
                      <a:pt x="579" y="750"/>
                    </a:cubicBezTo>
                    <a:close/>
                  </a:path>
                </a:pathLst>
              </a:custGeom>
              <a:solidFill>
                <a:srgbClr val="68217A"/>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grpSp>
        <p:sp>
          <p:nvSpPr>
            <p:cNvPr id="105" name="TextBox 104"/>
            <p:cNvSpPr txBox="1"/>
            <p:nvPr/>
          </p:nvSpPr>
          <p:spPr>
            <a:xfrm>
              <a:off x="5634358" y="3288936"/>
              <a:ext cx="1430542" cy="747420"/>
            </a:xfrm>
            <a:prstGeom prst="rect">
              <a:avLst/>
            </a:prstGeom>
            <a:noFill/>
          </p:spPr>
          <p:txBody>
            <a:bodyPr wrap="none" lIns="182854" tIns="146283" rIns="182854" bIns="146283" rtlCol="0">
              <a:spAutoFit/>
            </a:bodyPr>
            <a:lstStyle/>
            <a:p>
              <a:pPr algn="ctr" defTabSz="932597">
                <a:lnSpc>
                  <a:spcPct val="90000"/>
                </a:lnSpc>
                <a:spcAft>
                  <a:spcPts val="600"/>
                </a:spcAft>
                <a:defRPr/>
              </a:pPr>
              <a:r>
                <a:rPr lang="en-US" sz="3199" kern="0" dirty="0">
                  <a:gradFill>
                    <a:gsLst>
                      <a:gs pos="2917">
                        <a:srgbClr val="FFFFFF"/>
                      </a:gs>
                      <a:gs pos="30000">
                        <a:srgbClr val="FFFFFF"/>
                      </a:gs>
                    </a:gsLst>
                    <a:lin ang="5400000" scaled="0"/>
                  </a:gradFill>
                  <a:latin typeface="Segoe UI Light"/>
                </a:rPr>
                <a:t>AD FS</a:t>
              </a:r>
            </a:p>
          </p:txBody>
        </p:sp>
      </p:grpSp>
      <p:sp>
        <p:nvSpPr>
          <p:cNvPr id="108" name="Freeform 5"/>
          <p:cNvSpPr>
            <a:spLocks/>
          </p:cNvSpPr>
          <p:nvPr/>
        </p:nvSpPr>
        <p:spPr bwMode="auto">
          <a:xfrm>
            <a:off x="631483" y="1226727"/>
            <a:ext cx="3384680" cy="1874571"/>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2050"/>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cxnSp>
        <p:nvCxnSpPr>
          <p:cNvPr id="112" name="Elbow Connector 111"/>
          <p:cNvCxnSpPr/>
          <p:nvPr/>
        </p:nvCxnSpPr>
        <p:spPr>
          <a:xfrm>
            <a:off x="4177456" y="2183460"/>
            <a:ext cx="4297071" cy="3235785"/>
          </a:xfrm>
          <a:prstGeom prst="bentConnector3">
            <a:avLst>
              <a:gd name="adj1" fmla="val 57744"/>
            </a:avLst>
          </a:prstGeom>
          <a:noFill/>
          <a:ln w="57150" cap="rnd" cmpd="sng" algn="ctr">
            <a:solidFill>
              <a:srgbClr val="FFFFFF">
                <a:lumMod val="65000"/>
              </a:srgbClr>
            </a:solidFill>
            <a:prstDash val="dash"/>
            <a:round/>
            <a:headEnd type="triangle"/>
            <a:tailEnd type="none"/>
          </a:ln>
          <a:effectLst/>
        </p:spPr>
      </p:cxnSp>
      <p:cxnSp>
        <p:nvCxnSpPr>
          <p:cNvPr id="113" name="Elbow Connector 112"/>
          <p:cNvCxnSpPr/>
          <p:nvPr/>
        </p:nvCxnSpPr>
        <p:spPr>
          <a:xfrm>
            <a:off x="4177456" y="2573360"/>
            <a:ext cx="4297071" cy="3234483"/>
          </a:xfrm>
          <a:prstGeom prst="bentConnector3">
            <a:avLst>
              <a:gd name="adj1" fmla="val 50000"/>
            </a:avLst>
          </a:prstGeom>
          <a:noFill/>
          <a:ln w="57150" cap="rnd" cmpd="sng" algn="ctr">
            <a:solidFill>
              <a:srgbClr val="FFFFFF">
                <a:lumMod val="65000"/>
              </a:srgbClr>
            </a:solidFill>
            <a:prstDash val="solid"/>
            <a:headEnd type="triangle"/>
            <a:tailEnd type="none"/>
          </a:ln>
          <a:effectLst/>
        </p:spPr>
      </p:cxnSp>
      <p:sp>
        <p:nvSpPr>
          <p:cNvPr id="114" name="TextBox 113"/>
          <p:cNvSpPr txBox="1"/>
          <p:nvPr/>
        </p:nvSpPr>
        <p:spPr>
          <a:xfrm>
            <a:off x="4366233" y="1743553"/>
            <a:ext cx="1922448" cy="521303"/>
          </a:xfrm>
          <a:prstGeom prst="rect">
            <a:avLst/>
          </a:prstGeom>
          <a:noFill/>
        </p:spPr>
        <p:txBody>
          <a:bodyPr wrap="none" lIns="182854" tIns="146283" rIns="182854" bIns="146283" rtlCol="0">
            <a:spAutoFit/>
          </a:bodyPr>
          <a:lstStyle/>
          <a:p>
            <a:pPr defTabSz="932597">
              <a:lnSpc>
                <a:spcPct val="90000"/>
              </a:lnSpc>
              <a:spcAft>
                <a:spcPts val="600"/>
              </a:spcAft>
            </a:pPr>
            <a:r>
              <a:rPr lang="en-US" sz="1599" kern="0" dirty="0">
                <a:gradFill>
                  <a:gsLst>
                    <a:gs pos="2917">
                      <a:srgbClr val="505050"/>
                    </a:gs>
                    <a:gs pos="30000">
                      <a:srgbClr val="505050"/>
                    </a:gs>
                  </a:gsLst>
                  <a:lin ang="5400000" scaled="0"/>
                </a:gradFill>
              </a:rPr>
              <a:t>Password hashes</a:t>
            </a:r>
          </a:p>
        </p:txBody>
      </p:sp>
      <p:sp>
        <p:nvSpPr>
          <p:cNvPr id="115" name="TextBox 114"/>
          <p:cNvSpPr txBox="1"/>
          <p:nvPr/>
        </p:nvSpPr>
        <p:spPr>
          <a:xfrm>
            <a:off x="4366233" y="2143514"/>
            <a:ext cx="1655957" cy="521303"/>
          </a:xfrm>
          <a:prstGeom prst="rect">
            <a:avLst/>
          </a:prstGeom>
          <a:noFill/>
        </p:spPr>
        <p:txBody>
          <a:bodyPr wrap="none" lIns="182854" tIns="146283" rIns="182854" bIns="146283" rtlCol="0">
            <a:spAutoFit/>
          </a:bodyPr>
          <a:lstStyle/>
          <a:p>
            <a:pPr defTabSz="932597">
              <a:lnSpc>
                <a:spcPct val="90000"/>
              </a:lnSpc>
              <a:spcAft>
                <a:spcPts val="600"/>
              </a:spcAft>
            </a:pPr>
            <a:r>
              <a:rPr lang="en-US" sz="1599" kern="0" dirty="0">
                <a:gradFill>
                  <a:gsLst>
                    <a:gs pos="2917">
                      <a:srgbClr val="505050"/>
                    </a:gs>
                    <a:gs pos="30000">
                      <a:srgbClr val="505050"/>
                    </a:gs>
                  </a:gsLst>
                  <a:lin ang="5400000" scaled="0"/>
                </a:gradFill>
              </a:rPr>
              <a:t>User accounts</a:t>
            </a:r>
          </a:p>
        </p:txBody>
      </p:sp>
      <p:pic>
        <p:nvPicPr>
          <p:cNvPr id="116" name="Picture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324" y="1842121"/>
            <a:ext cx="2977045" cy="1030610"/>
          </a:xfrm>
          <a:prstGeom prst="rect">
            <a:avLst/>
          </a:prstGeom>
        </p:spPr>
      </p:pic>
      <p:grpSp>
        <p:nvGrpSpPr>
          <p:cNvPr id="125" name="Group 124"/>
          <p:cNvGrpSpPr/>
          <p:nvPr/>
        </p:nvGrpSpPr>
        <p:grpSpPr>
          <a:xfrm>
            <a:off x="631484" y="4785316"/>
            <a:ext cx="1729780" cy="1740934"/>
            <a:chOff x="1217915" y="4007609"/>
            <a:chExt cx="2260915" cy="2275493"/>
          </a:xfrm>
        </p:grpSpPr>
        <p:sp>
          <p:nvSpPr>
            <p:cNvPr id="126" name="Freeform 125"/>
            <p:cNvSpPr>
              <a:spLocks noEditPoints="1"/>
            </p:cNvSpPr>
            <p:nvPr/>
          </p:nvSpPr>
          <p:spPr bwMode="auto">
            <a:xfrm>
              <a:off x="1217915" y="4007609"/>
              <a:ext cx="2115858" cy="2275493"/>
            </a:xfrm>
            <a:custGeom>
              <a:avLst/>
              <a:gdLst>
                <a:gd name="T0" fmla="*/ 748 w 1938"/>
                <a:gd name="T1" fmla="*/ 1276 h 2085"/>
                <a:gd name="T2" fmla="*/ 204 w 1938"/>
                <a:gd name="T3" fmla="*/ 1276 h 2085"/>
                <a:gd name="T4" fmla="*/ 561 w 1938"/>
                <a:gd name="T5" fmla="*/ 587 h 2085"/>
                <a:gd name="T6" fmla="*/ 680 w 1938"/>
                <a:gd name="T7" fmla="*/ 927 h 2085"/>
                <a:gd name="T8" fmla="*/ 748 w 1938"/>
                <a:gd name="T9" fmla="*/ 978 h 2085"/>
                <a:gd name="T10" fmla="*/ 1284 w 1938"/>
                <a:gd name="T11" fmla="*/ 978 h 2085"/>
                <a:gd name="T12" fmla="*/ 1360 w 1938"/>
                <a:gd name="T13" fmla="*/ 902 h 2085"/>
                <a:gd name="T14" fmla="*/ 1284 w 1938"/>
                <a:gd name="T15" fmla="*/ 834 h 2085"/>
                <a:gd name="T16" fmla="*/ 799 w 1938"/>
                <a:gd name="T17" fmla="*/ 834 h 2085"/>
                <a:gd name="T18" fmla="*/ 654 w 1938"/>
                <a:gd name="T19" fmla="*/ 425 h 2085"/>
                <a:gd name="T20" fmla="*/ 646 w 1938"/>
                <a:gd name="T21" fmla="*/ 417 h 2085"/>
                <a:gd name="T22" fmla="*/ 637 w 1938"/>
                <a:gd name="T23" fmla="*/ 400 h 2085"/>
                <a:gd name="T24" fmla="*/ 501 w 1938"/>
                <a:gd name="T25" fmla="*/ 383 h 2085"/>
                <a:gd name="T26" fmla="*/ 0 w 1938"/>
                <a:gd name="T27" fmla="*/ 1370 h 2085"/>
                <a:gd name="T28" fmla="*/ 34 w 1938"/>
                <a:gd name="T29" fmla="*/ 1438 h 2085"/>
                <a:gd name="T30" fmla="*/ 102 w 1938"/>
                <a:gd name="T31" fmla="*/ 1472 h 2085"/>
                <a:gd name="T32" fmla="*/ 654 w 1938"/>
                <a:gd name="T33" fmla="*/ 1472 h 2085"/>
                <a:gd name="T34" fmla="*/ 654 w 1938"/>
                <a:gd name="T35" fmla="*/ 1991 h 2085"/>
                <a:gd name="T36" fmla="*/ 748 w 1938"/>
                <a:gd name="T37" fmla="*/ 2085 h 2085"/>
                <a:gd name="T38" fmla="*/ 841 w 1938"/>
                <a:gd name="T39" fmla="*/ 1991 h 2085"/>
                <a:gd name="T40" fmla="*/ 841 w 1938"/>
                <a:gd name="T41" fmla="*/ 1370 h 2085"/>
                <a:gd name="T42" fmla="*/ 748 w 1938"/>
                <a:gd name="T43" fmla="*/ 1276 h 2085"/>
                <a:gd name="T44" fmla="*/ 841 w 1938"/>
                <a:gd name="T45" fmla="*/ 0 h 2085"/>
                <a:gd name="T46" fmla="*/ 1054 w 1938"/>
                <a:gd name="T47" fmla="*/ 213 h 2085"/>
                <a:gd name="T48" fmla="*/ 841 w 1938"/>
                <a:gd name="T49" fmla="*/ 425 h 2085"/>
                <a:gd name="T50" fmla="*/ 637 w 1938"/>
                <a:gd name="T51" fmla="*/ 213 h 2085"/>
                <a:gd name="T52" fmla="*/ 841 w 1938"/>
                <a:gd name="T53" fmla="*/ 0 h 2085"/>
                <a:gd name="T54" fmla="*/ 1437 w 1938"/>
                <a:gd name="T55" fmla="*/ 1072 h 2085"/>
                <a:gd name="T56" fmla="*/ 1164 w 1938"/>
                <a:gd name="T57" fmla="*/ 1072 h 2085"/>
                <a:gd name="T58" fmla="*/ 1114 w 1938"/>
                <a:gd name="T59" fmla="*/ 1115 h 2085"/>
                <a:gd name="T60" fmla="*/ 1164 w 1938"/>
                <a:gd name="T61" fmla="*/ 1166 h 2085"/>
                <a:gd name="T62" fmla="*/ 1437 w 1938"/>
                <a:gd name="T63" fmla="*/ 1166 h 2085"/>
                <a:gd name="T64" fmla="*/ 1487 w 1938"/>
                <a:gd name="T65" fmla="*/ 1115 h 2085"/>
                <a:gd name="T66" fmla="*/ 1437 w 1938"/>
                <a:gd name="T67" fmla="*/ 1072 h 2085"/>
                <a:gd name="T68" fmla="*/ 1743 w 1938"/>
                <a:gd name="T69" fmla="*/ 774 h 2085"/>
                <a:gd name="T70" fmla="*/ 1726 w 1938"/>
                <a:gd name="T71" fmla="*/ 749 h 2085"/>
                <a:gd name="T72" fmla="*/ 1938 w 1938"/>
                <a:gd name="T73" fmla="*/ 247 h 2085"/>
                <a:gd name="T74" fmla="*/ 1811 w 1938"/>
                <a:gd name="T75" fmla="*/ 187 h 2085"/>
                <a:gd name="T76" fmla="*/ 1487 w 1938"/>
                <a:gd name="T77" fmla="*/ 927 h 2085"/>
                <a:gd name="T78" fmla="*/ 1624 w 1938"/>
                <a:gd name="T79" fmla="*/ 978 h 2085"/>
                <a:gd name="T80" fmla="*/ 1675 w 1938"/>
                <a:gd name="T81" fmla="*/ 859 h 2085"/>
                <a:gd name="T82" fmla="*/ 1777 w 1938"/>
                <a:gd name="T83" fmla="*/ 1072 h 2085"/>
                <a:gd name="T84" fmla="*/ 1632 w 1938"/>
                <a:gd name="T85" fmla="*/ 1072 h 2085"/>
                <a:gd name="T86" fmla="*/ 1581 w 1938"/>
                <a:gd name="T87" fmla="*/ 1115 h 2085"/>
                <a:gd name="T88" fmla="*/ 1632 w 1938"/>
                <a:gd name="T89" fmla="*/ 1166 h 2085"/>
                <a:gd name="T90" fmla="*/ 1853 w 1938"/>
                <a:gd name="T91" fmla="*/ 1166 h 2085"/>
                <a:gd name="T92" fmla="*/ 1896 w 1938"/>
                <a:gd name="T93" fmla="*/ 1149 h 2085"/>
                <a:gd name="T94" fmla="*/ 1896 w 1938"/>
                <a:gd name="T95" fmla="*/ 1098 h 2085"/>
                <a:gd name="T96" fmla="*/ 1743 w 1938"/>
                <a:gd name="T97" fmla="*/ 774 h 2085"/>
                <a:gd name="T98" fmla="*/ 1743 w 1938"/>
                <a:gd name="T99" fmla="*/ 774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8"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moveTo>
                    <a:pt x="1437" y="1072"/>
                  </a:moveTo>
                  <a:cubicBezTo>
                    <a:pt x="1164" y="1072"/>
                    <a:pt x="1164" y="1072"/>
                    <a:pt x="1164" y="1072"/>
                  </a:cubicBezTo>
                  <a:cubicBezTo>
                    <a:pt x="1139" y="1072"/>
                    <a:pt x="1114" y="1089"/>
                    <a:pt x="1114" y="1115"/>
                  </a:cubicBezTo>
                  <a:cubicBezTo>
                    <a:pt x="1114" y="1149"/>
                    <a:pt x="1139" y="1166"/>
                    <a:pt x="1164" y="1166"/>
                  </a:cubicBezTo>
                  <a:cubicBezTo>
                    <a:pt x="1437" y="1166"/>
                    <a:pt x="1437" y="1166"/>
                    <a:pt x="1437" y="1166"/>
                  </a:cubicBezTo>
                  <a:cubicBezTo>
                    <a:pt x="1462" y="1166"/>
                    <a:pt x="1487" y="1149"/>
                    <a:pt x="1487" y="1115"/>
                  </a:cubicBezTo>
                  <a:cubicBezTo>
                    <a:pt x="1487" y="1089"/>
                    <a:pt x="1462" y="1072"/>
                    <a:pt x="1437" y="1072"/>
                  </a:cubicBezTo>
                  <a:close/>
                  <a:moveTo>
                    <a:pt x="1743" y="774"/>
                  </a:moveTo>
                  <a:cubicBezTo>
                    <a:pt x="1734" y="766"/>
                    <a:pt x="1734" y="757"/>
                    <a:pt x="1726" y="749"/>
                  </a:cubicBezTo>
                  <a:cubicBezTo>
                    <a:pt x="1938" y="247"/>
                    <a:pt x="1938" y="247"/>
                    <a:pt x="1938" y="247"/>
                  </a:cubicBezTo>
                  <a:cubicBezTo>
                    <a:pt x="1811" y="187"/>
                    <a:pt x="1811" y="187"/>
                    <a:pt x="1811" y="187"/>
                  </a:cubicBezTo>
                  <a:cubicBezTo>
                    <a:pt x="1487" y="927"/>
                    <a:pt x="1487" y="927"/>
                    <a:pt x="1487" y="927"/>
                  </a:cubicBezTo>
                  <a:cubicBezTo>
                    <a:pt x="1624" y="978"/>
                    <a:pt x="1624" y="978"/>
                    <a:pt x="1624" y="978"/>
                  </a:cubicBezTo>
                  <a:cubicBezTo>
                    <a:pt x="1675" y="859"/>
                    <a:pt x="1675" y="859"/>
                    <a:pt x="1675" y="859"/>
                  </a:cubicBezTo>
                  <a:cubicBezTo>
                    <a:pt x="1777" y="1072"/>
                    <a:pt x="1777" y="1072"/>
                    <a:pt x="1777" y="1072"/>
                  </a:cubicBezTo>
                  <a:cubicBezTo>
                    <a:pt x="1632" y="1072"/>
                    <a:pt x="1632" y="1072"/>
                    <a:pt x="1632" y="1072"/>
                  </a:cubicBezTo>
                  <a:cubicBezTo>
                    <a:pt x="1607" y="1072"/>
                    <a:pt x="1581" y="1089"/>
                    <a:pt x="1581" y="1115"/>
                  </a:cubicBezTo>
                  <a:cubicBezTo>
                    <a:pt x="1581" y="1149"/>
                    <a:pt x="1607" y="1166"/>
                    <a:pt x="1632" y="1166"/>
                  </a:cubicBezTo>
                  <a:cubicBezTo>
                    <a:pt x="1853" y="1166"/>
                    <a:pt x="1853" y="1166"/>
                    <a:pt x="1853" y="1166"/>
                  </a:cubicBezTo>
                  <a:cubicBezTo>
                    <a:pt x="1870" y="1166"/>
                    <a:pt x="1887" y="1157"/>
                    <a:pt x="1896" y="1149"/>
                  </a:cubicBezTo>
                  <a:cubicBezTo>
                    <a:pt x="1904" y="1132"/>
                    <a:pt x="1904" y="1115"/>
                    <a:pt x="1896" y="1098"/>
                  </a:cubicBezTo>
                  <a:cubicBezTo>
                    <a:pt x="1743" y="774"/>
                    <a:pt x="1743" y="774"/>
                    <a:pt x="1743" y="774"/>
                  </a:cubicBezTo>
                  <a:cubicBezTo>
                    <a:pt x="1743" y="774"/>
                    <a:pt x="1743" y="774"/>
                    <a:pt x="1743" y="774"/>
                  </a:cubicBezTo>
                  <a:close/>
                </a:path>
              </a:pathLst>
            </a:custGeom>
            <a:solidFill>
              <a:srgbClr val="008272"/>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7" name="TextBox 126"/>
            <p:cNvSpPr txBox="1"/>
            <p:nvPr/>
          </p:nvSpPr>
          <p:spPr>
            <a:xfrm>
              <a:off x="2183431" y="5303009"/>
              <a:ext cx="1295399" cy="724002"/>
            </a:xfrm>
            <a:prstGeom prst="rect">
              <a:avLst/>
            </a:prstGeom>
            <a:noFill/>
          </p:spPr>
          <p:txBody>
            <a:bodyPr wrap="square" lIns="182854" tIns="146283" rIns="182854" bIns="146283" rtlCol="0">
              <a:spAutoFit/>
            </a:bodyPr>
            <a:lstStyle/>
            <a:p>
              <a:pPr algn="ctr" defTabSz="932597">
                <a:lnSpc>
                  <a:spcPct val="70000"/>
                </a:lnSpc>
                <a:spcAft>
                  <a:spcPts val="600"/>
                </a:spcAft>
                <a:defRPr/>
              </a:pPr>
              <a:r>
                <a:rPr lang="en-US" sz="2400" kern="0" dirty="0">
                  <a:gradFill>
                    <a:gsLst>
                      <a:gs pos="0">
                        <a:srgbClr val="505050"/>
                      </a:gs>
                      <a:gs pos="100000">
                        <a:srgbClr val="505050"/>
                      </a:gs>
                    </a:gsLst>
                    <a:lin ang="5400000" scaled="1"/>
                  </a:gradFill>
                  <a:latin typeface="Segoe UI Light"/>
                </a:rPr>
                <a:t>User</a:t>
              </a:r>
            </a:p>
          </p:txBody>
        </p:sp>
      </p:grpSp>
      <p:cxnSp>
        <p:nvCxnSpPr>
          <p:cNvPr id="129" name="Straight Arrow Connector 128"/>
          <p:cNvCxnSpPr/>
          <p:nvPr/>
        </p:nvCxnSpPr>
        <p:spPr>
          <a:xfrm flipV="1">
            <a:off x="1494507" y="3145576"/>
            <a:ext cx="0" cy="1554259"/>
          </a:xfrm>
          <a:prstGeom prst="straightConnector1">
            <a:avLst/>
          </a:prstGeom>
          <a:noFill/>
          <a:ln w="57150" cap="flat" cmpd="sng" algn="ctr">
            <a:solidFill>
              <a:srgbClr val="FFFFFF">
                <a:lumMod val="65000"/>
              </a:srgbClr>
            </a:solidFill>
            <a:prstDash val="solid"/>
            <a:headEnd type="none"/>
            <a:tailEnd type="triangle"/>
          </a:ln>
          <a:effectLst/>
        </p:spPr>
      </p:cxnSp>
      <p:sp>
        <p:nvSpPr>
          <p:cNvPr id="137" name="TextBox 136"/>
          <p:cNvSpPr txBox="1"/>
          <p:nvPr/>
        </p:nvSpPr>
        <p:spPr>
          <a:xfrm>
            <a:off x="1482497" y="3774409"/>
            <a:ext cx="1722989" cy="521303"/>
          </a:xfrm>
          <a:prstGeom prst="rect">
            <a:avLst/>
          </a:prstGeom>
          <a:noFill/>
        </p:spPr>
        <p:txBody>
          <a:bodyPr wrap="none" lIns="182854" tIns="146283" rIns="182854" bIns="146283" rtlCol="0">
            <a:spAutoFit/>
          </a:bodyPr>
          <a:lstStyle/>
          <a:p>
            <a:pPr defTabSz="932597">
              <a:lnSpc>
                <a:spcPct val="90000"/>
              </a:lnSpc>
              <a:spcAft>
                <a:spcPts val="600"/>
              </a:spcAft>
              <a:defRPr/>
            </a:pPr>
            <a:r>
              <a:rPr lang="en-US" sz="1599" kern="0" dirty="0">
                <a:gradFill>
                  <a:gsLst>
                    <a:gs pos="2917">
                      <a:srgbClr val="505050"/>
                    </a:gs>
                    <a:gs pos="30000">
                      <a:srgbClr val="505050"/>
                    </a:gs>
                  </a:gsLst>
                  <a:lin ang="5400000" scaled="0"/>
                </a:gradFill>
              </a:rPr>
              <a:t>Authentication</a:t>
            </a:r>
          </a:p>
        </p:txBody>
      </p:sp>
      <p:sp>
        <p:nvSpPr>
          <p:cNvPr id="138" name="TextBox 137"/>
          <p:cNvSpPr txBox="1"/>
          <p:nvPr/>
        </p:nvSpPr>
        <p:spPr>
          <a:xfrm>
            <a:off x="5430554" y="6033362"/>
            <a:ext cx="1722989" cy="521303"/>
          </a:xfrm>
          <a:prstGeom prst="rect">
            <a:avLst/>
          </a:prstGeom>
          <a:noFill/>
        </p:spPr>
        <p:txBody>
          <a:bodyPr wrap="none" lIns="182854" tIns="146283" rIns="182854" bIns="146283" rtlCol="0">
            <a:spAutoFit/>
          </a:bodyPr>
          <a:lstStyle/>
          <a:p>
            <a:pPr defTabSz="932597">
              <a:lnSpc>
                <a:spcPct val="90000"/>
              </a:lnSpc>
              <a:spcAft>
                <a:spcPts val="600"/>
              </a:spcAft>
            </a:pPr>
            <a:r>
              <a:rPr lang="en-US" sz="1599" kern="0" dirty="0">
                <a:gradFill>
                  <a:gsLst>
                    <a:gs pos="2917">
                      <a:srgbClr val="505050"/>
                    </a:gs>
                    <a:gs pos="30000">
                      <a:srgbClr val="505050"/>
                    </a:gs>
                  </a:gsLst>
                  <a:lin ang="5400000" scaled="0"/>
                </a:gradFill>
              </a:rPr>
              <a:t>Authentication</a:t>
            </a:r>
          </a:p>
        </p:txBody>
      </p:sp>
      <p:sp>
        <p:nvSpPr>
          <p:cNvPr id="139" name="TextBox 138"/>
          <p:cNvSpPr txBox="1"/>
          <p:nvPr/>
        </p:nvSpPr>
        <p:spPr>
          <a:xfrm rot="16200000">
            <a:off x="756743" y="3662056"/>
            <a:ext cx="1095182" cy="521303"/>
          </a:xfrm>
          <a:prstGeom prst="rect">
            <a:avLst/>
          </a:prstGeom>
          <a:noFill/>
        </p:spPr>
        <p:txBody>
          <a:bodyPr wrap="none" lIns="182854" tIns="146283" rIns="182854" bIns="146283" rtlCol="0">
            <a:spAutoFit/>
          </a:bodyPr>
          <a:lstStyle/>
          <a:p>
            <a:pPr defTabSz="932597">
              <a:lnSpc>
                <a:spcPct val="90000"/>
              </a:lnSpc>
              <a:spcAft>
                <a:spcPts val="600"/>
              </a:spcAft>
            </a:pPr>
            <a:r>
              <a:rPr lang="en-US" sz="1599" kern="0" dirty="0">
                <a:gradFill>
                  <a:gsLst>
                    <a:gs pos="2917">
                      <a:srgbClr val="505050"/>
                    </a:gs>
                    <a:gs pos="30000">
                      <a:srgbClr val="505050"/>
                    </a:gs>
                  </a:gsLst>
                  <a:lin ang="5400000" scaled="0"/>
                </a:gradFill>
              </a:rPr>
              <a:t>Sign-on</a:t>
            </a:r>
          </a:p>
        </p:txBody>
      </p:sp>
      <p:sp>
        <p:nvSpPr>
          <p:cNvPr id="140" name="TextBox 139"/>
          <p:cNvSpPr txBox="1"/>
          <p:nvPr/>
        </p:nvSpPr>
        <p:spPr>
          <a:xfrm>
            <a:off x="1577921" y="2415595"/>
            <a:ext cx="2257607" cy="549685"/>
          </a:xfrm>
          <a:prstGeom prst="rect">
            <a:avLst/>
          </a:prstGeom>
          <a:noFill/>
        </p:spPr>
        <p:txBody>
          <a:bodyPr wrap="none" lIns="182854" tIns="146283" rIns="182854" bIns="146283" rtlCol="0">
            <a:spAutoFit/>
          </a:bodyPr>
          <a:lstStyle/>
          <a:p>
            <a:pPr defTabSz="932597">
              <a:lnSpc>
                <a:spcPct val="90000"/>
              </a:lnSpc>
              <a:spcAft>
                <a:spcPts val="600"/>
              </a:spcAft>
              <a:defRPr/>
            </a:pPr>
            <a:r>
              <a:rPr lang="en-US" kern="0" dirty="0">
                <a:gradFill>
                  <a:gsLst>
                    <a:gs pos="1250">
                      <a:srgbClr val="FFFFFF"/>
                    </a:gs>
                    <a:gs pos="100000">
                      <a:srgbClr val="FFFFFF"/>
                    </a:gs>
                  </a:gsLst>
                  <a:lin ang="5400000" scaled="0"/>
                </a:gradFill>
              </a:rPr>
              <a:t>Federated identity</a:t>
            </a:r>
          </a:p>
        </p:txBody>
      </p:sp>
      <p:cxnSp>
        <p:nvCxnSpPr>
          <p:cNvPr id="6" name="Elbow Connector 5"/>
          <p:cNvCxnSpPr/>
          <p:nvPr/>
        </p:nvCxnSpPr>
        <p:spPr>
          <a:xfrm>
            <a:off x="1867214" y="3145577"/>
            <a:ext cx="969948" cy="670958"/>
          </a:xfrm>
          <a:prstGeom prst="bentConnector3">
            <a:avLst>
              <a:gd name="adj1" fmla="val -75"/>
            </a:avLst>
          </a:prstGeom>
          <a:noFill/>
          <a:ln w="57150" cap="flat" cmpd="sng" algn="ctr">
            <a:solidFill>
              <a:srgbClr val="FFFFFF">
                <a:lumMod val="65000"/>
              </a:srgbClr>
            </a:solidFill>
            <a:prstDash val="solid"/>
            <a:headEnd type="triangle"/>
            <a:tailEnd type="none"/>
          </a:ln>
          <a:effectLst/>
        </p:spPr>
      </p:cxnSp>
      <p:cxnSp>
        <p:nvCxnSpPr>
          <p:cNvPr id="26" name="Elbow Connector 25"/>
          <p:cNvCxnSpPr/>
          <p:nvPr/>
        </p:nvCxnSpPr>
        <p:spPr>
          <a:xfrm rot="5400000" flipH="1" flipV="1">
            <a:off x="2142795" y="3973734"/>
            <a:ext cx="429707" cy="969126"/>
          </a:xfrm>
          <a:prstGeom prst="bentConnector2">
            <a:avLst/>
          </a:prstGeom>
          <a:noFill/>
          <a:ln w="57150" cap="sq" cmpd="sng" algn="ctr">
            <a:solidFill>
              <a:srgbClr val="FFFFFF">
                <a:lumMod val="65000"/>
              </a:srgbClr>
            </a:solidFill>
            <a:prstDash val="solid"/>
            <a:headEnd type="none"/>
            <a:tailEnd type="triangle"/>
          </a:ln>
          <a:effectLst/>
        </p:spPr>
      </p:cxnSp>
      <p:cxnSp>
        <p:nvCxnSpPr>
          <p:cNvPr id="152" name="Elbow Connector 151"/>
          <p:cNvCxnSpPr/>
          <p:nvPr/>
        </p:nvCxnSpPr>
        <p:spPr>
          <a:xfrm flipH="1" flipV="1">
            <a:off x="4313507" y="5277745"/>
            <a:ext cx="4159930" cy="822843"/>
          </a:xfrm>
          <a:prstGeom prst="bentConnector2">
            <a:avLst/>
          </a:prstGeom>
          <a:noFill/>
          <a:ln w="57150" cap="sq" cmpd="sng" algn="ctr">
            <a:solidFill>
              <a:srgbClr val="FFFFFF">
                <a:lumMod val="65000"/>
              </a:srgbClr>
            </a:solidFill>
            <a:prstDash val="solid"/>
            <a:headEnd type="none"/>
            <a:tailEnd type="triangle"/>
          </a:ln>
          <a:effectLst/>
        </p:spPr>
      </p:cxnSp>
      <p:cxnSp>
        <p:nvCxnSpPr>
          <p:cNvPr id="153" name="Elbow Connector 152"/>
          <p:cNvCxnSpPr/>
          <p:nvPr/>
        </p:nvCxnSpPr>
        <p:spPr>
          <a:xfrm rot="16200000" flipH="1">
            <a:off x="5630336" y="3594751"/>
            <a:ext cx="1188551" cy="4571351"/>
          </a:xfrm>
          <a:prstGeom prst="bentConnector2">
            <a:avLst/>
          </a:prstGeom>
          <a:noFill/>
          <a:ln w="57150" cap="sq" cmpd="sng" algn="ctr">
            <a:solidFill>
              <a:srgbClr val="FFFFFF">
                <a:lumMod val="65000"/>
              </a:srgbClr>
            </a:solidFill>
            <a:prstDash val="solid"/>
            <a:headEnd type="none"/>
            <a:tailEnd type="triangle"/>
          </a:ln>
          <a:effectLst/>
        </p:spPr>
      </p:cxnSp>
      <p:grpSp>
        <p:nvGrpSpPr>
          <p:cNvPr id="51" name="Group 50"/>
          <p:cNvGrpSpPr/>
          <p:nvPr/>
        </p:nvGrpSpPr>
        <p:grpSpPr>
          <a:xfrm>
            <a:off x="9080747" y="4802094"/>
            <a:ext cx="2089788" cy="1895115"/>
            <a:chOff x="1273427" y="3123526"/>
            <a:chExt cx="709560" cy="701011"/>
          </a:xfrm>
          <a:solidFill>
            <a:srgbClr val="006256"/>
          </a:solidFill>
        </p:grpSpPr>
        <p:sp>
          <p:nvSpPr>
            <p:cNvPr id="52" name="Freeform 51"/>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3" name="Oval 52"/>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4" name="Oval 53"/>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5" name="Oval 54"/>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56" name="Oval 55"/>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cxnSp>
          <p:nvCxnSpPr>
            <p:cNvPr id="57" name="Straight Connector 56"/>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58" name="Straight Connector 57"/>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59" name="Straight Connector 58"/>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60" name="Straight Connector 59"/>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61" name="Straight Connector 60"/>
            <p:cNvCxnSpPr/>
            <p:nvPr/>
          </p:nvCxnSpPr>
          <p:spPr>
            <a:xfrm>
              <a:off x="1628618" y="3382623"/>
              <a:ext cx="0" cy="228256"/>
            </a:xfrm>
            <a:prstGeom prst="line">
              <a:avLst/>
            </a:prstGeom>
            <a:grpFill/>
            <a:ln w="28575" cap="flat" cmpd="sng" algn="ctr">
              <a:solidFill>
                <a:srgbClr val="FFFFFF"/>
              </a:solidFill>
              <a:prstDash val="solid"/>
            </a:ln>
            <a:effectLst/>
          </p:spPr>
        </p:cxnSp>
      </p:grpSp>
      <p:sp>
        <p:nvSpPr>
          <p:cNvPr id="62" name="TextBox 61"/>
          <p:cNvSpPr txBox="1"/>
          <p:nvPr/>
        </p:nvSpPr>
        <p:spPr>
          <a:xfrm>
            <a:off x="9205266" y="3961260"/>
            <a:ext cx="1720541" cy="886612"/>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1836" kern="0" dirty="0">
                <a:solidFill>
                  <a:srgbClr val="FFFFFF"/>
                </a:solidFill>
                <a:cs typeface="Segoe UI Light" panose="020B0502040204020203" pitchFamily="34" charset="0"/>
              </a:rPr>
              <a:t>On-premises</a:t>
            </a:r>
          </a:p>
          <a:p>
            <a:pPr algn="ctr" defTabSz="896031">
              <a:lnSpc>
                <a:spcPct val="90000"/>
              </a:lnSpc>
              <a:spcAft>
                <a:spcPts val="587"/>
              </a:spcAft>
              <a:defRPr/>
            </a:pPr>
            <a:r>
              <a:rPr lang="en-US" sz="1836" kern="0" dirty="0">
                <a:solidFill>
                  <a:srgbClr val="FFFFFF"/>
                </a:solidFill>
                <a:cs typeface="Segoe UI Light" panose="020B0502040204020203" pitchFamily="34" charset="0"/>
              </a:rPr>
              <a:t>directory</a:t>
            </a:r>
          </a:p>
        </p:txBody>
      </p:sp>
      <p:grpSp>
        <p:nvGrpSpPr>
          <p:cNvPr id="63" name="Group 62"/>
          <p:cNvGrpSpPr/>
          <p:nvPr/>
        </p:nvGrpSpPr>
        <p:grpSpPr>
          <a:xfrm>
            <a:off x="5687993" y="3297916"/>
            <a:ext cx="1365832" cy="1509473"/>
            <a:chOff x="3337766" y="1428258"/>
            <a:chExt cx="426992" cy="488217"/>
          </a:xfrm>
          <a:solidFill>
            <a:srgbClr val="0070C0"/>
          </a:solidFill>
          <a:effectLst>
            <a:outerShdw blurRad="50800" dist="50800" dir="5400000" algn="ctr" rotWithShape="0">
              <a:schemeClr val="bg1"/>
            </a:outerShdw>
          </a:effectLst>
        </p:grpSpPr>
        <p:sp>
          <p:nvSpPr>
            <p:cNvPr id="64" name="Freeform 99"/>
            <p:cNvSpPr>
              <a:spLocks/>
            </p:cNvSpPr>
            <p:nvPr/>
          </p:nvSpPr>
          <p:spPr bwMode="black">
            <a:xfrm>
              <a:off x="3372248" y="1628835"/>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ffectLst/>
            <a:extLst/>
          </p:spPr>
          <p:txBody>
            <a:bodyPr vert="horz" wrap="square" lIns="91390" tIns="45695" rIns="91390" bIns="45695" numCol="1" anchor="t" anchorCtr="0" compatLnSpc="1">
              <a:prstTxWarp prst="textNoShape">
                <a:avLst/>
              </a:prstTxWarp>
            </a:bodyPr>
            <a:lstStyle/>
            <a:p>
              <a:pPr defTabSz="932563"/>
              <a:endParaRPr lang="en-US" sz="1799">
                <a:solidFill>
                  <a:srgbClr val="442359"/>
                </a:solidFill>
              </a:endParaRPr>
            </a:p>
          </p:txBody>
        </p:sp>
        <p:sp>
          <p:nvSpPr>
            <p:cNvPr id="65" name="Freeform 99"/>
            <p:cNvSpPr>
              <a:spLocks/>
            </p:cNvSpPr>
            <p:nvPr/>
          </p:nvSpPr>
          <p:spPr bwMode="black">
            <a:xfrm rot="10800000">
              <a:off x="3337766" y="1428258"/>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ffectLst/>
            <a:extLst/>
          </p:spPr>
          <p:txBody>
            <a:bodyPr vert="horz" wrap="square" lIns="91390" tIns="45695" rIns="91390" bIns="45695" numCol="1" anchor="t" anchorCtr="0" compatLnSpc="1">
              <a:prstTxWarp prst="textNoShape">
                <a:avLst/>
              </a:prstTxWarp>
            </a:bodyPr>
            <a:lstStyle/>
            <a:p>
              <a:pPr defTabSz="932563"/>
              <a:endParaRPr lang="en-US" sz="1799">
                <a:solidFill>
                  <a:srgbClr val="442359"/>
                </a:solidFill>
              </a:endParaRPr>
            </a:p>
          </p:txBody>
        </p:sp>
      </p:grpSp>
      <p:sp>
        <p:nvSpPr>
          <p:cNvPr id="66" name="TextBox 65"/>
          <p:cNvSpPr txBox="1"/>
          <p:nvPr/>
        </p:nvSpPr>
        <p:spPr>
          <a:xfrm>
            <a:off x="5383327" y="2769270"/>
            <a:ext cx="2027904" cy="577679"/>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2040" kern="0" dirty="0">
                <a:solidFill>
                  <a:srgbClr val="FFFFFF"/>
                </a:solidFill>
                <a:latin typeface="Segoe UI Light" panose="020B0502040204020203" pitchFamily="34" charset="0"/>
                <a:cs typeface="Segoe UI Light" panose="020B0502040204020203" pitchFamily="34" charset="0"/>
              </a:rPr>
              <a:t>Azure AD Sync</a:t>
            </a:r>
          </a:p>
        </p:txBody>
      </p:sp>
    </p:spTree>
    <p:extLst>
      <p:ext uri="{BB962C8B-B14F-4D97-AF65-F5344CB8AC3E}">
        <p14:creationId xmlns:p14="http://schemas.microsoft.com/office/powerpoint/2010/main" val="21359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88" dirty="0"/>
              <a:t>Password Sync Backup for Federated Sign-In</a:t>
            </a:r>
          </a:p>
        </p:txBody>
      </p:sp>
      <p:sp>
        <p:nvSpPr>
          <p:cNvPr id="94" name="Text Placeholder 1"/>
          <p:cNvSpPr txBox="1">
            <a:spLocks/>
          </p:cNvSpPr>
          <p:nvPr/>
        </p:nvSpPr>
        <p:spPr>
          <a:xfrm>
            <a:off x="338411" y="1930006"/>
            <a:ext cx="4762710" cy="4767203"/>
          </a:xfrm>
          <a:prstGeom prst="rect">
            <a:avLst/>
          </a:prstGeom>
        </p:spPr>
        <p:txBody>
          <a:bodyPr vert="horz" wrap="square" lIns="149217" tIns="93260" rIns="149217" bIns="93260" rtlCol="0">
            <a:noAutofit/>
          </a:bodyPr>
          <a:lstStyle>
            <a:lvl1pPr marL="0" marR="0" indent="0" algn="l" defTabSz="914367" rtl="0" eaLnBrk="1" fontAlgn="auto" latinLnBrk="0" hangingPunct="1">
              <a:lnSpc>
                <a:spcPct val="90000"/>
              </a:lnSpc>
              <a:spcBef>
                <a:spcPts val="1200"/>
              </a:spcBef>
              <a:spcAft>
                <a:spcPts val="0"/>
              </a:spcAft>
              <a:buClr>
                <a:schemeClr val="tx1"/>
              </a:buClr>
              <a:buSzPct val="100000"/>
              <a:buFont typeface="Wingdings" pitchFamily="2" charset="2"/>
              <a:buNone/>
              <a:tabLst/>
              <a:defRPr sz="3529" kern="1200" spc="0" baseline="0">
                <a:gradFill>
                  <a:gsLst>
                    <a:gs pos="1250">
                      <a:schemeClr val="tx1"/>
                    </a:gs>
                    <a:gs pos="100000">
                      <a:schemeClr val="tx1"/>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7209"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3pPr>
            <a:lvl4pPr marL="451306"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Clr>
                <a:srgbClr val="FFFFFF"/>
              </a:buClr>
              <a:defRPr/>
            </a:pPr>
            <a:r>
              <a:rPr lang="en-US" sz="2400" dirty="0">
                <a:solidFill>
                  <a:srgbClr val="FFFFFF"/>
                </a:solidFill>
              </a:rPr>
              <a:t>This new backup option for Office 365 customers using federated sign-in provides the option to manually switch your domain in a short amount of time during outages such as on- premises power loss, internet connection interruption and any other on-premises outage.</a:t>
            </a:r>
          </a:p>
        </p:txBody>
      </p:sp>
      <p:grpSp>
        <p:nvGrpSpPr>
          <p:cNvPr id="95" name="Group 94"/>
          <p:cNvGrpSpPr/>
          <p:nvPr/>
        </p:nvGrpSpPr>
        <p:grpSpPr>
          <a:xfrm>
            <a:off x="5065000" y="1336026"/>
            <a:ext cx="5752873" cy="3635562"/>
            <a:chOff x="739353" y="230093"/>
            <a:chExt cx="7691356" cy="4860596"/>
          </a:xfrm>
        </p:grpSpPr>
        <p:cxnSp>
          <p:nvCxnSpPr>
            <p:cNvPr id="96" name="Elbow Connector 95"/>
            <p:cNvCxnSpPr/>
            <p:nvPr/>
          </p:nvCxnSpPr>
          <p:spPr>
            <a:xfrm>
              <a:off x="4124513" y="1855747"/>
              <a:ext cx="4163297" cy="3234942"/>
            </a:xfrm>
            <a:prstGeom prst="bentConnector3">
              <a:avLst>
                <a:gd name="adj1" fmla="val 50618"/>
              </a:avLst>
            </a:prstGeom>
            <a:noFill/>
            <a:ln w="57150" cap="rnd" cmpd="sng" algn="ctr">
              <a:solidFill>
                <a:srgbClr val="FFFFFF">
                  <a:lumMod val="65000"/>
                </a:srgbClr>
              </a:solidFill>
              <a:prstDash val="solid"/>
              <a:headEnd type="triangle"/>
              <a:tailEnd type="none"/>
            </a:ln>
            <a:effectLst/>
          </p:spPr>
        </p:cxnSp>
        <p:cxnSp>
          <p:nvCxnSpPr>
            <p:cNvPr id="97" name="Elbow Connector 96"/>
            <p:cNvCxnSpPr/>
            <p:nvPr/>
          </p:nvCxnSpPr>
          <p:spPr>
            <a:xfrm>
              <a:off x="4124513" y="1288351"/>
              <a:ext cx="4306196" cy="3478158"/>
            </a:xfrm>
            <a:prstGeom prst="bentConnector3">
              <a:avLst>
                <a:gd name="adj1" fmla="val 56573"/>
              </a:avLst>
            </a:prstGeom>
            <a:noFill/>
            <a:ln w="57150" cap="rnd" cmpd="sng" algn="ctr">
              <a:solidFill>
                <a:srgbClr val="FFFFFF">
                  <a:lumMod val="65000"/>
                </a:srgbClr>
              </a:solidFill>
              <a:prstDash val="dash"/>
              <a:bevel/>
              <a:headEnd type="triangle"/>
              <a:tailEnd type="none"/>
            </a:ln>
            <a:effectLst/>
          </p:spPr>
        </p:cxnSp>
        <p:sp>
          <p:nvSpPr>
            <p:cNvPr id="98" name="Freeform 5"/>
            <p:cNvSpPr>
              <a:spLocks/>
            </p:cNvSpPr>
            <p:nvPr/>
          </p:nvSpPr>
          <p:spPr bwMode="auto">
            <a:xfrm>
              <a:off x="739353" y="230093"/>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0F0"/>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14" y="871857"/>
              <a:ext cx="2977469" cy="1030755"/>
            </a:xfrm>
            <a:prstGeom prst="rect">
              <a:avLst/>
            </a:prstGeom>
          </p:spPr>
        </p:pic>
        <p:sp>
          <p:nvSpPr>
            <p:cNvPr id="100" name="TextBox 99"/>
            <p:cNvSpPr txBox="1"/>
            <p:nvPr/>
          </p:nvSpPr>
          <p:spPr>
            <a:xfrm>
              <a:off x="1672784" y="1445412"/>
              <a:ext cx="2454315" cy="658958"/>
            </a:xfrm>
            <a:prstGeom prst="rect">
              <a:avLst/>
            </a:prstGeom>
            <a:noFill/>
          </p:spPr>
          <p:txBody>
            <a:bodyPr wrap="none" lIns="182828" tIns="146262" rIns="182828" bIns="146262" rtlCol="0">
              <a:spAutoFit/>
            </a:bodyPr>
            <a:lstStyle/>
            <a:p>
              <a:pPr defTabSz="932384">
                <a:lnSpc>
                  <a:spcPct val="90000"/>
                </a:lnSpc>
                <a:spcAft>
                  <a:spcPts val="600"/>
                </a:spcAft>
                <a:defRPr/>
              </a:pPr>
              <a:r>
                <a:rPr lang="en-US" sz="1398" kern="0" dirty="0">
                  <a:gradFill>
                    <a:gsLst>
                      <a:gs pos="1250">
                        <a:srgbClr val="FFFFFF"/>
                      </a:gs>
                      <a:gs pos="100000">
                        <a:srgbClr val="FFFFFF"/>
                      </a:gs>
                    </a:gsLst>
                    <a:lin ang="5400000" scaled="0"/>
                  </a:gradFill>
                </a:rPr>
                <a:t>Federated identity</a:t>
              </a:r>
            </a:p>
          </p:txBody>
        </p:sp>
        <p:sp>
          <p:nvSpPr>
            <p:cNvPr id="109" name="TextBox 108"/>
            <p:cNvSpPr txBox="1"/>
            <p:nvPr/>
          </p:nvSpPr>
          <p:spPr>
            <a:xfrm>
              <a:off x="3985114" y="715692"/>
              <a:ext cx="3094759" cy="621187"/>
            </a:xfrm>
            <a:prstGeom prst="rect">
              <a:avLst/>
            </a:prstGeom>
            <a:noFill/>
          </p:spPr>
          <p:txBody>
            <a:bodyPr wrap="none" lIns="182828" tIns="146262" rIns="182828" bIns="146262" rtlCol="0">
              <a:spAutoFit/>
            </a:bodyPr>
            <a:lstStyle/>
            <a:p>
              <a:pPr defTabSz="932384">
                <a:lnSpc>
                  <a:spcPct val="90000"/>
                </a:lnSpc>
                <a:spcAft>
                  <a:spcPts val="600"/>
                </a:spcAft>
                <a:defRPr/>
              </a:pPr>
              <a:r>
                <a:rPr lang="en-US" sz="1198" kern="0" dirty="0">
                  <a:solidFill>
                    <a:srgbClr val="FFFFFF"/>
                  </a:solidFill>
                </a:rPr>
                <a:t>Backup Password Hash Sync</a:t>
              </a:r>
            </a:p>
          </p:txBody>
        </p:sp>
        <p:sp>
          <p:nvSpPr>
            <p:cNvPr id="110" name="TextBox 109"/>
            <p:cNvSpPr txBox="1"/>
            <p:nvPr/>
          </p:nvSpPr>
          <p:spPr>
            <a:xfrm>
              <a:off x="4357140" y="1347820"/>
              <a:ext cx="1783270" cy="621187"/>
            </a:xfrm>
            <a:prstGeom prst="rect">
              <a:avLst/>
            </a:prstGeom>
            <a:noFill/>
          </p:spPr>
          <p:txBody>
            <a:bodyPr wrap="none" lIns="182828" tIns="146262" rIns="182828" bIns="146262" rtlCol="0">
              <a:spAutoFit/>
            </a:bodyPr>
            <a:lstStyle/>
            <a:p>
              <a:pPr defTabSz="932384">
                <a:lnSpc>
                  <a:spcPct val="90000"/>
                </a:lnSpc>
                <a:spcAft>
                  <a:spcPts val="600"/>
                </a:spcAft>
                <a:defRPr/>
              </a:pPr>
              <a:r>
                <a:rPr lang="en-US" sz="1198" kern="0" dirty="0">
                  <a:solidFill>
                    <a:srgbClr val="FFFFFF"/>
                  </a:solidFill>
                </a:rPr>
                <a:t>User accounts</a:t>
              </a:r>
            </a:p>
          </p:txBody>
        </p:sp>
        <p:grpSp>
          <p:nvGrpSpPr>
            <p:cNvPr id="119" name="Group 118"/>
            <p:cNvGrpSpPr/>
            <p:nvPr/>
          </p:nvGrpSpPr>
          <p:grpSpPr>
            <a:xfrm>
              <a:off x="2874551" y="2446820"/>
              <a:ext cx="2213175" cy="2264691"/>
              <a:chOff x="5060684" y="2519958"/>
              <a:chExt cx="2213176" cy="2264690"/>
            </a:xfrm>
          </p:grpSpPr>
          <p:grpSp>
            <p:nvGrpSpPr>
              <p:cNvPr id="120" name="Group 119"/>
              <p:cNvGrpSpPr/>
              <p:nvPr/>
            </p:nvGrpSpPr>
            <p:grpSpPr>
              <a:xfrm rot="175518">
                <a:off x="5060684" y="2519958"/>
                <a:ext cx="2213176" cy="2264690"/>
                <a:chOff x="5829928" y="-2279901"/>
                <a:chExt cx="3683000" cy="3768726"/>
              </a:xfrm>
            </p:grpSpPr>
            <p:sp>
              <p:nvSpPr>
                <p:cNvPr id="122" name="Oval 121"/>
                <p:cNvSpPr/>
                <p:nvPr/>
              </p:nvSpPr>
              <p:spPr bwMode="auto">
                <a:xfrm>
                  <a:off x="6483217" y="-1605619"/>
                  <a:ext cx="2336799" cy="2336799"/>
                </a:xfrm>
                <a:prstGeom prst="ellipse">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20"/>
                <p:cNvSpPr>
                  <a:spLocks noEditPoints="1"/>
                </p:cNvSpPr>
                <p:nvPr/>
              </p:nvSpPr>
              <p:spPr bwMode="auto">
                <a:xfrm>
                  <a:off x="5829928" y="-2279901"/>
                  <a:ext cx="3683000" cy="3768726"/>
                </a:xfrm>
                <a:custGeom>
                  <a:avLst/>
                  <a:gdLst>
                    <a:gd name="T0" fmla="*/ 972 w 979"/>
                    <a:gd name="T1" fmla="*/ 370 h 1002"/>
                    <a:gd name="T2" fmla="*/ 961 w 979"/>
                    <a:gd name="T3" fmla="*/ 334 h 1002"/>
                    <a:gd name="T4" fmla="*/ 946 w 979"/>
                    <a:gd name="T5" fmla="*/ 296 h 1002"/>
                    <a:gd name="T6" fmla="*/ 844 w 979"/>
                    <a:gd name="T7" fmla="*/ 311 h 1002"/>
                    <a:gd name="T8" fmla="*/ 764 w 979"/>
                    <a:gd name="T9" fmla="*/ 207 h 1002"/>
                    <a:gd name="T10" fmla="*/ 803 w 979"/>
                    <a:gd name="T11" fmla="*/ 112 h 1002"/>
                    <a:gd name="T12" fmla="*/ 738 w 979"/>
                    <a:gd name="T13" fmla="*/ 67 h 1002"/>
                    <a:gd name="T14" fmla="*/ 664 w 979"/>
                    <a:gd name="T15" fmla="*/ 139 h 1002"/>
                    <a:gd name="T16" fmla="*/ 539 w 979"/>
                    <a:gd name="T17" fmla="*/ 103 h 1002"/>
                    <a:gd name="T18" fmla="*/ 514 w 979"/>
                    <a:gd name="T19" fmla="*/ 1 h 1002"/>
                    <a:gd name="T20" fmla="*/ 436 w 979"/>
                    <a:gd name="T21" fmla="*/ 4 h 1002"/>
                    <a:gd name="T22" fmla="*/ 419 w 979"/>
                    <a:gd name="T23" fmla="*/ 105 h 1002"/>
                    <a:gd name="T24" fmla="*/ 354 w 979"/>
                    <a:gd name="T25" fmla="*/ 123 h 1002"/>
                    <a:gd name="T26" fmla="*/ 294 w 979"/>
                    <a:gd name="T27" fmla="*/ 149 h 1002"/>
                    <a:gd name="T28" fmla="*/ 216 w 979"/>
                    <a:gd name="T29" fmla="*/ 82 h 1002"/>
                    <a:gd name="T30" fmla="*/ 153 w 979"/>
                    <a:gd name="T31" fmla="*/ 130 h 1002"/>
                    <a:gd name="T32" fmla="*/ 200 w 979"/>
                    <a:gd name="T33" fmla="*/ 224 h 1002"/>
                    <a:gd name="T34" fmla="*/ 125 w 979"/>
                    <a:gd name="T35" fmla="*/ 332 h 1002"/>
                    <a:gd name="T36" fmla="*/ 22 w 979"/>
                    <a:gd name="T37" fmla="*/ 323 h 1002"/>
                    <a:gd name="T38" fmla="*/ 0 w 979"/>
                    <a:gd name="T39" fmla="*/ 399 h 1002"/>
                    <a:gd name="T40" fmla="*/ 92 w 979"/>
                    <a:gd name="T41" fmla="*/ 447 h 1002"/>
                    <a:gd name="T42" fmla="*/ 95 w 979"/>
                    <a:gd name="T43" fmla="*/ 579 h 1002"/>
                    <a:gd name="T44" fmla="*/ 7 w 979"/>
                    <a:gd name="T45" fmla="*/ 632 h 1002"/>
                    <a:gd name="T46" fmla="*/ 19 w 979"/>
                    <a:gd name="T47" fmla="*/ 670 h 1002"/>
                    <a:gd name="T48" fmla="*/ 33 w 979"/>
                    <a:gd name="T49" fmla="*/ 706 h 1002"/>
                    <a:gd name="T50" fmla="*/ 135 w 979"/>
                    <a:gd name="T51" fmla="*/ 691 h 1002"/>
                    <a:gd name="T52" fmla="*/ 217 w 979"/>
                    <a:gd name="T53" fmla="*/ 796 h 1002"/>
                    <a:gd name="T54" fmla="*/ 176 w 979"/>
                    <a:gd name="T55" fmla="*/ 891 h 1002"/>
                    <a:gd name="T56" fmla="*/ 241 w 979"/>
                    <a:gd name="T57" fmla="*/ 935 h 1002"/>
                    <a:gd name="T58" fmla="*/ 315 w 979"/>
                    <a:gd name="T59" fmla="*/ 863 h 1002"/>
                    <a:gd name="T60" fmla="*/ 442 w 979"/>
                    <a:gd name="T61" fmla="*/ 901 h 1002"/>
                    <a:gd name="T62" fmla="*/ 465 w 979"/>
                    <a:gd name="T63" fmla="*/ 1001 h 1002"/>
                    <a:gd name="T64" fmla="*/ 544 w 979"/>
                    <a:gd name="T65" fmla="*/ 998 h 1002"/>
                    <a:gd name="T66" fmla="*/ 562 w 979"/>
                    <a:gd name="T67" fmla="*/ 897 h 1002"/>
                    <a:gd name="T68" fmla="*/ 625 w 979"/>
                    <a:gd name="T69" fmla="*/ 879 h 1002"/>
                    <a:gd name="T70" fmla="*/ 686 w 979"/>
                    <a:gd name="T71" fmla="*/ 852 h 1002"/>
                    <a:gd name="T72" fmla="*/ 763 w 979"/>
                    <a:gd name="T73" fmla="*/ 920 h 1002"/>
                    <a:gd name="T74" fmla="*/ 826 w 979"/>
                    <a:gd name="T75" fmla="*/ 872 h 1002"/>
                    <a:gd name="T76" fmla="*/ 781 w 979"/>
                    <a:gd name="T77" fmla="*/ 780 h 1002"/>
                    <a:gd name="T78" fmla="*/ 854 w 979"/>
                    <a:gd name="T79" fmla="*/ 670 h 1002"/>
                    <a:gd name="T80" fmla="*/ 957 w 979"/>
                    <a:gd name="T81" fmla="*/ 679 h 1002"/>
                    <a:gd name="T82" fmla="*/ 979 w 979"/>
                    <a:gd name="T83" fmla="*/ 603 h 1002"/>
                    <a:gd name="T84" fmla="*/ 889 w 979"/>
                    <a:gd name="T85" fmla="*/ 556 h 1002"/>
                    <a:gd name="T86" fmla="*/ 884 w 979"/>
                    <a:gd name="T87" fmla="*/ 424 h 1002"/>
                    <a:gd name="T88" fmla="*/ 972 w 979"/>
                    <a:gd name="T89" fmla="*/ 370 h 1002"/>
                    <a:gd name="T90" fmla="*/ 972 w 979"/>
                    <a:gd name="T91" fmla="*/ 370 h 1002"/>
                    <a:gd name="T92" fmla="*/ 579 w 979"/>
                    <a:gd name="T93" fmla="*/ 750 h 1002"/>
                    <a:gd name="T94" fmla="*/ 240 w 979"/>
                    <a:gd name="T95" fmla="*/ 591 h 1002"/>
                    <a:gd name="T96" fmla="*/ 401 w 979"/>
                    <a:gd name="T97" fmla="*/ 252 h 1002"/>
                    <a:gd name="T98" fmla="*/ 740 w 979"/>
                    <a:gd name="T99" fmla="*/ 413 h 1002"/>
                    <a:gd name="T100" fmla="*/ 579 w 979"/>
                    <a:gd name="T101" fmla="*/ 75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9" h="1002">
                      <a:moveTo>
                        <a:pt x="972" y="370"/>
                      </a:moveTo>
                      <a:cubicBezTo>
                        <a:pt x="969" y="358"/>
                        <a:pt x="965" y="346"/>
                        <a:pt x="961" y="334"/>
                      </a:cubicBezTo>
                      <a:cubicBezTo>
                        <a:pt x="956" y="320"/>
                        <a:pt x="952" y="308"/>
                        <a:pt x="946" y="296"/>
                      </a:cubicBezTo>
                      <a:cubicBezTo>
                        <a:pt x="844" y="311"/>
                        <a:pt x="844" y="311"/>
                        <a:pt x="844" y="311"/>
                      </a:cubicBezTo>
                      <a:cubicBezTo>
                        <a:pt x="823" y="271"/>
                        <a:pt x="795" y="237"/>
                        <a:pt x="764" y="207"/>
                      </a:cubicBezTo>
                      <a:cubicBezTo>
                        <a:pt x="803" y="112"/>
                        <a:pt x="803" y="112"/>
                        <a:pt x="803" y="112"/>
                      </a:cubicBezTo>
                      <a:cubicBezTo>
                        <a:pt x="784" y="95"/>
                        <a:pt x="762" y="81"/>
                        <a:pt x="738" y="67"/>
                      </a:cubicBezTo>
                      <a:cubicBezTo>
                        <a:pt x="664" y="139"/>
                        <a:pt x="664" y="139"/>
                        <a:pt x="664" y="139"/>
                      </a:cubicBezTo>
                      <a:cubicBezTo>
                        <a:pt x="625" y="119"/>
                        <a:pt x="583" y="107"/>
                        <a:pt x="539" y="103"/>
                      </a:cubicBezTo>
                      <a:cubicBezTo>
                        <a:pt x="514" y="1"/>
                        <a:pt x="514" y="1"/>
                        <a:pt x="514" y="1"/>
                      </a:cubicBezTo>
                      <a:cubicBezTo>
                        <a:pt x="489" y="0"/>
                        <a:pt x="462" y="1"/>
                        <a:pt x="436" y="4"/>
                      </a:cubicBezTo>
                      <a:cubicBezTo>
                        <a:pt x="419" y="105"/>
                        <a:pt x="419" y="105"/>
                        <a:pt x="419" y="105"/>
                      </a:cubicBezTo>
                      <a:cubicBezTo>
                        <a:pt x="397" y="109"/>
                        <a:pt x="375" y="115"/>
                        <a:pt x="354" y="123"/>
                      </a:cubicBezTo>
                      <a:cubicBezTo>
                        <a:pt x="333" y="130"/>
                        <a:pt x="313" y="139"/>
                        <a:pt x="294" y="149"/>
                      </a:cubicBezTo>
                      <a:cubicBezTo>
                        <a:pt x="216" y="82"/>
                        <a:pt x="216" y="82"/>
                        <a:pt x="216" y="82"/>
                      </a:cubicBezTo>
                      <a:cubicBezTo>
                        <a:pt x="194" y="97"/>
                        <a:pt x="173" y="113"/>
                        <a:pt x="153" y="130"/>
                      </a:cubicBezTo>
                      <a:cubicBezTo>
                        <a:pt x="200" y="224"/>
                        <a:pt x="200" y="224"/>
                        <a:pt x="200" y="224"/>
                      </a:cubicBezTo>
                      <a:cubicBezTo>
                        <a:pt x="169" y="255"/>
                        <a:pt x="143" y="291"/>
                        <a:pt x="125" y="332"/>
                      </a:cubicBezTo>
                      <a:cubicBezTo>
                        <a:pt x="22" y="323"/>
                        <a:pt x="22" y="323"/>
                        <a:pt x="22" y="323"/>
                      </a:cubicBezTo>
                      <a:cubicBezTo>
                        <a:pt x="14" y="348"/>
                        <a:pt x="6" y="373"/>
                        <a:pt x="0" y="399"/>
                      </a:cubicBezTo>
                      <a:cubicBezTo>
                        <a:pt x="92" y="447"/>
                        <a:pt x="92" y="447"/>
                        <a:pt x="92" y="447"/>
                      </a:cubicBezTo>
                      <a:cubicBezTo>
                        <a:pt x="85" y="490"/>
                        <a:pt x="87" y="534"/>
                        <a:pt x="95" y="579"/>
                      </a:cubicBezTo>
                      <a:cubicBezTo>
                        <a:pt x="7" y="632"/>
                        <a:pt x="7" y="632"/>
                        <a:pt x="7" y="632"/>
                      </a:cubicBezTo>
                      <a:cubicBezTo>
                        <a:pt x="11" y="644"/>
                        <a:pt x="14" y="657"/>
                        <a:pt x="19" y="670"/>
                      </a:cubicBezTo>
                      <a:cubicBezTo>
                        <a:pt x="23" y="682"/>
                        <a:pt x="29" y="694"/>
                        <a:pt x="33" y="706"/>
                      </a:cubicBezTo>
                      <a:cubicBezTo>
                        <a:pt x="135" y="691"/>
                        <a:pt x="135" y="691"/>
                        <a:pt x="135" y="691"/>
                      </a:cubicBezTo>
                      <a:cubicBezTo>
                        <a:pt x="158" y="731"/>
                        <a:pt x="184" y="766"/>
                        <a:pt x="217" y="796"/>
                      </a:cubicBezTo>
                      <a:cubicBezTo>
                        <a:pt x="176" y="891"/>
                        <a:pt x="176" y="891"/>
                        <a:pt x="176" y="891"/>
                      </a:cubicBezTo>
                      <a:cubicBezTo>
                        <a:pt x="197" y="907"/>
                        <a:pt x="220" y="922"/>
                        <a:pt x="241" y="935"/>
                      </a:cubicBezTo>
                      <a:cubicBezTo>
                        <a:pt x="315" y="863"/>
                        <a:pt x="315" y="863"/>
                        <a:pt x="315" y="863"/>
                      </a:cubicBezTo>
                      <a:cubicBezTo>
                        <a:pt x="355" y="883"/>
                        <a:pt x="398" y="894"/>
                        <a:pt x="442" y="901"/>
                      </a:cubicBezTo>
                      <a:cubicBezTo>
                        <a:pt x="465" y="1001"/>
                        <a:pt x="465" y="1001"/>
                        <a:pt x="465" y="1001"/>
                      </a:cubicBezTo>
                      <a:cubicBezTo>
                        <a:pt x="491" y="1002"/>
                        <a:pt x="517" y="1001"/>
                        <a:pt x="544" y="998"/>
                      </a:cubicBezTo>
                      <a:cubicBezTo>
                        <a:pt x="562" y="897"/>
                        <a:pt x="562" y="897"/>
                        <a:pt x="562" y="897"/>
                      </a:cubicBezTo>
                      <a:cubicBezTo>
                        <a:pt x="582" y="893"/>
                        <a:pt x="604" y="887"/>
                        <a:pt x="625" y="879"/>
                      </a:cubicBezTo>
                      <a:cubicBezTo>
                        <a:pt x="646" y="872"/>
                        <a:pt x="666" y="863"/>
                        <a:pt x="686" y="852"/>
                      </a:cubicBezTo>
                      <a:cubicBezTo>
                        <a:pt x="763" y="920"/>
                        <a:pt x="763" y="920"/>
                        <a:pt x="763" y="920"/>
                      </a:cubicBezTo>
                      <a:cubicBezTo>
                        <a:pt x="785" y="905"/>
                        <a:pt x="806" y="889"/>
                        <a:pt x="826" y="872"/>
                      </a:cubicBezTo>
                      <a:cubicBezTo>
                        <a:pt x="781" y="780"/>
                        <a:pt x="781" y="780"/>
                        <a:pt x="781" y="780"/>
                      </a:cubicBezTo>
                      <a:cubicBezTo>
                        <a:pt x="811" y="747"/>
                        <a:pt x="836" y="711"/>
                        <a:pt x="854" y="670"/>
                      </a:cubicBezTo>
                      <a:cubicBezTo>
                        <a:pt x="957" y="679"/>
                        <a:pt x="957" y="679"/>
                        <a:pt x="957" y="679"/>
                      </a:cubicBezTo>
                      <a:cubicBezTo>
                        <a:pt x="967" y="655"/>
                        <a:pt x="975" y="629"/>
                        <a:pt x="979" y="603"/>
                      </a:cubicBezTo>
                      <a:cubicBezTo>
                        <a:pt x="889" y="556"/>
                        <a:pt x="889" y="556"/>
                        <a:pt x="889" y="556"/>
                      </a:cubicBezTo>
                      <a:cubicBezTo>
                        <a:pt x="894" y="512"/>
                        <a:pt x="893" y="468"/>
                        <a:pt x="884" y="424"/>
                      </a:cubicBezTo>
                      <a:cubicBezTo>
                        <a:pt x="972" y="370"/>
                        <a:pt x="972" y="370"/>
                        <a:pt x="972" y="370"/>
                      </a:cubicBezTo>
                      <a:cubicBezTo>
                        <a:pt x="972" y="370"/>
                        <a:pt x="972" y="370"/>
                        <a:pt x="972" y="370"/>
                      </a:cubicBezTo>
                      <a:close/>
                      <a:moveTo>
                        <a:pt x="579" y="750"/>
                      </a:moveTo>
                      <a:cubicBezTo>
                        <a:pt x="442" y="799"/>
                        <a:pt x="289" y="728"/>
                        <a:pt x="240" y="591"/>
                      </a:cubicBezTo>
                      <a:cubicBezTo>
                        <a:pt x="191" y="453"/>
                        <a:pt x="264" y="301"/>
                        <a:pt x="401" y="252"/>
                      </a:cubicBezTo>
                      <a:cubicBezTo>
                        <a:pt x="539" y="203"/>
                        <a:pt x="690" y="274"/>
                        <a:pt x="740" y="413"/>
                      </a:cubicBezTo>
                      <a:cubicBezTo>
                        <a:pt x="789" y="549"/>
                        <a:pt x="717" y="701"/>
                        <a:pt x="579" y="750"/>
                      </a:cubicBezTo>
                      <a:close/>
                    </a:path>
                  </a:pathLst>
                </a:custGeom>
                <a:solidFill>
                  <a:srgbClr val="009E49"/>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grpSp>
          <p:sp>
            <p:nvSpPr>
              <p:cNvPr id="121" name="TextBox 120"/>
              <p:cNvSpPr txBox="1"/>
              <p:nvPr/>
            </p:nvSpPr>
            <p:spPr>
              <a:xfrm>
                <a:off x="5363639" y="3288936"/>
                <a:ext cx="1604034" cy="848162"/>
              </a:xfrm>
              <a:prstGeom prst="rect">
                <a:avLst/>
              </a:prstGeom>
              <a:noFill/>
            </p:spPr>
            <p:txBody>
              <a:bodyPr wrap="none" lIns="182828" tIns="146262" rIns="182828" bIns="146262" rtlCol="0">
                <a:spAutoFit/>
              </a:bodyPr>
              <a:lstStyle/>
              <a:p>
                <a:pPr algn="ctr" defTabSz="932418">
                  <a:lnSpc>
                    <a:spcPct val="90000"/>
                  </a:lnSpc>
                  <a:spcAft>
                    <a:spcPts val="600"/>
                  </a:spcAft>
                  <a:defRPr/>
                </a:pPr>
                <a:r>
                  <a:rPr lang="en-US" sz="2400" kern="0" dirty="0">
                    <a:gradFill>
                      <a:gsLst>
                        <a:gs pos="2917">
                          <a:srgbClr val="FFFFFF"/>
                        </a:gs>
                        <a:gs pos="30000">
                          <a:srgbClr val="FFFFFF"/>
                        </a:gs>
                      </a:gsLst>
                      <a:lin ang="5400000" scaled="0"/>
                    </a:gradFill>
                  </a:rPr>
                  <a:t>AD FS</a:t>
                </a:r>
              </a:p>
            </p:txBody>
          </p:sp>
        </p:grpSp>
        <p:sp>
          <p:nvSpPr>
            <p:cNvPr id="117" name="&quot;No&quot; Symbol 116"/>
            <p:cNvSpPr/>
            <p:nvPr/>
          </p:nvSpPr>
          <p:spPr bwMode="auto">
            <a:xfrm>
              <a:off x="3049984" y="2630858"/>
              <a:ext cx="1894362" cy="1896612"/>
            </a:xfrm>
            <a:prstGeom prst="noSmoking">
              <a:avLst/>
            </a:prstGeom>
            <a:solidFill>
              <a:srgbClr val="FF0000"/>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28" name="Group 127"/>
          <p:cNvGrpSpPr/>
          <p:nvPr/>
        </p:nvGrpSpPr>
        <p:grpSpPr>
          <a:xfrm>
            <a:off x="8665271" y="2922735"/>
            <a:ext cx="1365832" cy="1509473"/>
            <a:chOff x="3337766" y="1428258"/>
            <a:chExt cx="426992" cy="488217"/>
          </a:xfrm>
          <a:solidFill>
            <a:srgbClr val="0070C0"/>
          </a:solidFill>
          <a:effectLst>
            <a:outerShdw blurRad="50800" dist="50800" dir="5400000" algn="ctr" rotWithShape="0">
              <a:srgbClr val="505050"/>
            </a:outerShdw>
          </a:effectLst>
        </p:grpSpPr>
        <p:sp>
          <p:nvSpPr>
            <p:cNvPr id="130" name="Freeform 99"/>
            <p:cNvSpPr>
              <a:spLocks/>
            </p:cNvSpPr>
            <p:nvPr/>
          </p:nvSpPr>
          <p:spPr bwMode="black">
            <a:xfrm>
              <a:off x="3372248" y="1628835"/>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ffectLst/>
            <a:extLst/>
          </p:spPr>
          <p:txBody>
            <a:bodyPr vert="horz" wrap="square" lIns="91390" tIns="45695" rIns="91390" bIns="45695" numCol="1" anchor="t" anchorCtr="0" compatLnSpc="1">
              <a:prstTxWarp prst="textNoShape">
                <a:avLst/>
              </a:prstTxWarp>
            </a:bodyPr>
            <a:lstStyle/>
            <a:p>
              <a:pPr defTabSz="932597">
                <a:defRPr/>
              </a:pPr>
              <a:endParaRPr lang="en-US" sz="1799" kern="0">
                <a:solidFill>
                  <a:srgbClr val="442359"/>
                </a:solidFill>
              </a:endParaRPr>
            </a:p>
          </p:txBody>
        </p:sp>
        <p:sp>
          <p:nvSpPr>
            <p:cNvPr id="131" name="Freeform 99"/>
            <p:cNvSpPr>
              <a:spLocks/>
            </p:cNvSpPr>
            <p:nvPr/>
          </p:nvSpPr>
          <p:spPr bwMode="black">
            <a:xfrm rot="10800000">
              <a:off x="3337766" y="1428258"/>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ffectLst/>
            <a:extLst/>
          </p:spPr>
          <p:txBody>
            <a:bodyPr vert="horz" wrap="square" lIns="91390" tIns="45695" rIns="91390" bIns="45695" numCol="1" anchor="t" anchorCtr="0" compatLnSpc="1">
              <a:prstTxWarp prst="textNoShape">
                <a:avLst/>
              </a:prstTxWarp>
            </a:bodyPr>
            <a:lstStyle/>
            <a:p>
              <a:pPr defTabSz="932597">
                <a:defRPr/>
              </a:pPr>
              <a:endParaRPr lang="en-US" sz="1799" kern="0">
                <a:solidFill>
                  <a:srgbClr val="442359"/>
                </a:solidFill>
              </a:endParaRPr>
            </a:p>
          </p:txBody>
        </p:sp>
      </p:grpSp>
      <p:sp>
        <p:nvSpPr>
          <p:cNvPr id="132" name="TextBox 131"/>
          <p:cNvSpPr txBox="1"/>
          <p:nvPr/>
        </p:nvSpPr>
        <p:spPr>
          <a:xfrm>
            <a:off x="8201201" y="2394090"/>
            <a:ext cx="2346714" cy="621494"/>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2350" kern="0" dirty="0">
                <a:solidFill>
                  <a:srgbClr val="FFFFFF"/>
                </a:solidFill>
                <a:cs typeface="Segoe UI Light" panose="020B0502040204020203" pitchFamily="34" charset="0"/>
              </a:rPr>
              <a:t>Azure AD Sync</a:t>
            </a:r>
          </a:p>
        </p:txBody>
      </p:sp>
      <p:grpSp>
        <p:nvGrpSpPr>
          <p:cNvPr id="133" name="Group 132"/>
          <p:cNvGrpSpPr/>
          <p:nvPr/>
        </p:nvGrpSpPr>
        <p:grpSpPr>
          <a:xfrm>
            <a:off x="10319037" y="3770930"/>
            <a:ext cx="2089788" cy="1895115"/>
            <a:chOff x="1273427" y="3123526"/>
            <a:chExt cx="709560" cy="701011"/>
          </a:xfrm>
          <a:solidFill>
            <a:srgbClr val="006256"/>
          </a:solidFill>
        </p:grpSpPr>
        <p:sp>
          <p:nvSpPr>
            <p:cNvPr id="134" name="Freeform 133"/>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135" name="Oval 134"/>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136" name="Oval 135"/>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141" name="Oval 140"/>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sp>
          <p:nvSpPr>
            <p:cNvPr id="142" name="Oval 141"/>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89590" tIns="44794" rIns="89590" bIns="44794" numCol="1" rtlCol="0" anchor="ctr" anchorCtr="0" compatLnSpc="1">
              <a:prstTxWarp prst="textNoShape">
                <a:avLst/>
              </a:prstTxWarp>
            </a:bodyPr>
            <a:lstStyle/>
            <a:p>
              <a:pPr algn="ctr" defTabSz="895564" fontAlgn="base">
                <a:spcBef>
                  <a:spcPct val="0"/>
                </a:spcBef>
                <a:spcAft>
                  <a:spcPct val="0"/>
                </a:spcAft>
                <a:defRPr/>
              </a:pPr>
              <a:endParaRPr lang="en-US" sz="2156" kern="0" dirty="0">
                <a:gradFill>
                  <a:gsLst>
                    <a:gs pos="0">
                      <a:srgbClr val="FFFFFF"/>
                    </a:gs>
                    <a:gs pos="100000">
                      <a:srgbClr val="FFFFFF"/>
                    </a:gs>
                  </a:gsLst>
                  <a:lin ang="5400000" scaled="0"/>
                </a:gradFill>
              </a:endParaRPr>
            </a:p>
          </p:txBody>
        </p:sp>
        <p:cxnSp>
          <p:nvCxnSpPr>
            <p:cNvPr id="143" name="Straight Connector 142"/>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144" name="Straight Connector 143"/>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145" name="Straight Connector 144"/>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146" name="Straight Connector 145"/>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147" name="Straight Connector 146"/>
            <p:cNvCxnSpPr/>
            <p:nvPr/>
          </p:nvCxnSpPr>
          <p:spPr>
            <a:xfrm>
              <a:off x="1628618" y="3382623"/>
              <a:ext cx="0" cy="228256"/>
            </a:xfrm>
            <a:prstGeom prst="line">
              <a:avLst/>
            </a:prstGeom>
            <a:grpFill/>
            <a:ln w="28575" cap="flat" cmpd="sng" algn="ctr">
              <a:solidFill>
                <a:srgbClr val="FFFFFF"/>
              </a:solidFill>
              <a:prstDash val="solid"/>
            </a:ln>
            <a:effectLst/>
          </p:spPr>
        </p:cxnSp>
      </p:grpSp>
      <p:sp>
        <p:nvSpPr>
          <p:cNvPr id="148" name="TextBox 147"/>
          <p:cNvSpPr txBox="1"/>
          <p:nvPr/>
        </p:nvSpPr>
        <p:spPr>
          <a:xfrm>
            <a:off x="10253906" y="2930097"/>
            <a:ext cx="2099841" cy="1031923"/>
          </a:xfrm>
          <a:prstGeom prst="rect">
            <a:avLst/>
          </a:prstGeom>
          <a:noFill/>
        </p:spPr>
        <p:txBody>
          <a:bodyPr wrap="none" lIns="179213" tIns="143370" rIns="179213" bIns="143370" rtlCol="0">
            <a:spAutoFit/>
          </a:bodyPr>
          <a:lstStyle/>
          <a:p>
            <a:pPr algn="ctr" defTabSz="896031">
              <a:lnSpc>
                <a:spcPct val="90000"/>
              </a:lnSpc>
              <a:spcAft>
                <a:spcPts val="587"/>
              </a:spcAft>
              <a:defRPr/>
            </a:pPr>
            <a:r>
              <a:rPr lang="en-US" sz="2350" kern="0" dirty="0">
                <a:solidFill>
                  <a:srgbClr val="FFFFFF"/>
                </a:solidFill>
                <a:cs typeface="Segoe UI Light" panose="020B0502040204020203" pitchFamily="34" charset="0"/>
              </a:rPr>
              <a:t>On-premises</a:t>
            </a:r>
          </a:p>
          <a:p>
            <a:pPr algn="ctr" defTabSz="896031">
              <a:lnSpc>
                <a:spcPct val="90000"/>
              </a:lnSpc>
              <a:spcAft>
                <a:spcPts val="587"/>
              </a:spcAft>
              <a:defRPr/>
            </a:pPr>
            <a:r>
              <a:rPr lang="en-US" sz="2350" kern="0" dirty="0">
                <a:solidFill>
                  <a:srgbClr val="FFFFFF"/>
                </a:solidFill>
                <a:cs typeface="Segoe UI Light" panose="020B0502040204020203" pitchFamily="34" charset="0"/>
              </a:rPr>
              <a:t>directory</a:t>
            </a:r>
          </a:p>
        </p:txBody>
      </p:sp>
    </p:spTree>
    <p:extLst>
      <p:ext uri="{BB962C8B-B14F-4D97-AF65-F5344CB8AC3E}">
        <p14:creationId xmlns:p14="http://schemas.microsoft.com/office/powerpoint/2010/main" val="177481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AD FS Easy</a:t>
            </a:r>
            <a:endParaRPr lang="en-US" dirty="0"/>
          </a:p>
        </p:txBody>
      </p:sp>
      <p:sp>
        <p:nvSpPr>
          <p:cNvPr id="2" name="Text Placeholder 1"/>
          <p:cNvSpPr>
            <a:spLocks noGrp="1"/>
          </p:cNvSpPr>
          <p:nvPr>
            <p:ph type="body" sz="quarter" idx="10"/>
          </p:nvPr>
        </p:nvSpPr>
        <p:spPr>
          <a:xfrm>
            <a:off x="530467" y="1476620"/>
            <a:ext cx="11373923" cy="5036561"/>
          </a:xfrm>
        </p:spPr>
        <p:txBody>
          <a:bodyPr>
            <a:normAutofit/>
          </a:bodyPr>
          <a:lstStyle/>
          <a:p>
            <a:r>
              <a:rPr lang="en-US" dirty="0" smtClean="0"/>
              <a:t>Use trained and experienced deployment staff</a:t>
            </a:r>
          </a:p>
          <a:p>
            <a:r>
              <a:rPr lang="en-US" dirty="0" smtClean="0"/>
              <a:t>Use Azure AD Connect Tool</a:t>
            </a:r>
          </a:p>
          <a:p>
            <a:r>
              <a:rPr lang="en-US" dirty="0" smtClean="0"/>
              <a:t>Read all the TechNet Deployment Guidance</a:t>
            </a:r>
          </a:p>
          <a:p>
            <a:pPr lvl="1"/>
            <a:r>
              <a:rPr lang="en-US" dirty="0"/>
              <a:t>http://technet.microsoft.com/en-us/library/jj205462.aspx </a:t>
            </a:r>
            <a:endParaRPr lang="en-US" dirty="0" smtClean="0"/>
          </a:p>
          <a:p>
            <a:r>
              <a:rPr lang="en-US" dirty="0" smtClean="0"/>
              <a:t>Only implement the Office 365 requirements</a:t>
            </a:r>
          </a:p>
          <a:p>
            <a:pPr lvl="1"/>
            <a:r>
              <a:rPr lang="en-US" dirty="0" smtClean="0"/>
              <a:t>The only certificate required is the SSL certificate</a:t>
            </a:r>
          </a:p>
          <a:p>
            <a:r>
              <a:rPr lang="en-US" dirty="0" smtClean="0"/>
              <a:t>Prepare with firewall update permissions</a:t>
            </a:r>
            <a:endParaRPr lang="en-US" dirty="0"/>
          </a:p>
        </p:txBody>
      </p:sp>
    </p:spTree>
    <p:extLst>
      <p:ext uri="{BB962C8B-B14F-4D97-AF65-F5344CB8AC3E}">
        <p14:creationId xmlns:p14="http://schemas.microsoft.com/office/powerpoint/2010/main" val="129214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738536"/>
          </a:xfrm>
        </p:spPr>
        <p:txBody>
          <a:bodyPr/>
          <a:lstStyle/>
          <a:p>
            <a:endParaRPr lang="en-US"/>
          </a:p>
        </p:txBody>
      </p:sp>
      <p:sp>
        <p:nvSpPr>
          <p:cNvPr id="2" name="Title 1"/>
          <p:cNvSpPr>
            <a:spLocks noGrp="1"/>
          </p:cNvSpPr>
          <p:nvPr>
            <p:ph type="title"/>
          </p:nvPr>
        </p:nvSpPr>
        <p:spPr/>
        <p:txBody>
          <a:bodyPr/>
          <a:lstStyle/>
          <a:p>
            <a:r>
              <a:rPr lang="en-US" sz="4896" dirty="0">
                <a:solidFill>
                  <a:schemeClr val="tx1"/>
                </a:solidFill>
              </a:rPr>
              <a:t>How to choose an identity model</a:t>
            </a:r>
          </a:p>
        </p:txBody>
      </p:sp>
      <p:sp>
        <p:nvSpPr>
          <p:cNvPr id="12" name="Bent Arrow 11"/>
          <p:cNvSpPr/>
          <p:nvPr/>
        </p:nvSpPr>
        <p:spPr bwMode="auto">
          <a:xfrm rot="5400000">
            <a:off x="10646858" y="3564946"/>
            <a:ext cx="698578" cy="566767"/>
          </a:xfrm>
          <a:prstGeom prst="bentArrow">
            <a:avLst>
              <a:gd name="adj1" fmla="val 9063"/>
              <a:gd name="adj2" fmla="val 13146"/>
              <a:gd name="adj3" fmla="val 0"/>
              <a:gd name="adj4" fmla="val 51474"/>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a:off x="6224772" y="4931877"/>
            <a:ext cx="0" cy="533247"/>
          </a:xfrm>
          <a:prstGeom prst="straightConnector1">
            <a:avLst/>
          </a:prstGeom>
          <a:noFill/>
          <a:ln w="57150" cap="flat" cmpd="sng" algn="ctr">
            <a:solidFill>
              <a:srgbClr val="B4009E">
                <a:lumMod val="75000"/>
              </a:srgbClr>
            </a:solidFill>
            <a:prstDash val="solid"/>
            <a:headEnd type="triangle"/>
            <a:tailEnd type="none"/>
          </a:ln>
          <a:effectLst/>
        </p:spPr>
      </p:cxnSp>
      <p:grpSp>
        <p:nvGrpSpPr>
          <p:cNvPr id="14" name="Group 13"/>
          <p:cNvGrpSpPr/>
          <p:nvPr/>
        </p:nvGrpSpPr>
        <p:grpSpPr>
          <a:xfrm>
            <a:off x="9120312" y="1405464"/>
            <a:ext cx="2330463" cy="1339704"/>
            <a:chOff x="630690" y="479425"/>
            <a:chExt cx="3385160" cy="1946014"/>
          </a:xfrm>
        </p:grpSpPr>
        <p:sp>
          <p:nvSpPr>
            <p:cNvPr id="15"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2050"/>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577" y="1094907"/>
              <a:ext cx="2977468" cy="1030756"/>
            </a:xfrm>
            <a:prstGeom prst="rect">
              <a:avLst/>
            </a:prstGeom>
          </p:spPr>
        </p:pic>
        <p:sp>
          <p:nvSpPr>
            <p:cNvPr id="17" name="TextBox 16"/>
            <p:cNvSpPr txBox="1"/>
            <p:nvPr/>
          </p:nvSpPr>
          <p:spPr>
            <a:xfrm>
              <a:off x="969088" y="1668462"/>
              <a:ext cx="2968150" cy="756977"/>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gradFill>
                    <a:gsLst>
                      <a:gs pos="0">
                        <a:srgbClr val="FFFFFF"/>
                      </a:gs>
                      <a:gs pos="100000">
                        <a:srgbClr val="FFFFFF"/>
                      </a:gs>
                    </a:gsLst>
                    <a:lin ang="5400000" scaled="0"/>
                  </a:gradFill>
                </a:rPr>
                <a:t>Federated identity</a:t>
              </a:r>
            </a:p>
          </p:txBody>
        </p:sp>
      </p:grpSp>
      <p:grpSp>
        <p:nvGrpSpPr>
          <p:cNvPr id="18" name="Group 17"/>
          <p:cNvGrpSpPr/>
          <p:nvPr/>
        </p:nvGrpSpPr>
        <p:grpSpPr>
          <a:xfrm>
            <a:off x="5049715" y="1405464"/>
            <a:ext cx="2453417" cy="1339704"/>
            <a:chOff x="4760802" y="479425"/>
            <a:chExt cx="3563758" cy="1946014"/>
          </a:xfrm>
        </p:grpSpPr>
        <p:sp>
          <p:nvSpPr>
            <p:cNvPr id="19" name="Freeform 18"/>
            <p:cNvSpPr>
              <a:spLocks/>
            </p:cNvSpPr>
            <p:nvPr/>
          </p:nvSpPr>
          <p:spPr bwMode="auto">
            <a:xfrm>
              <a:off x="4760802"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B4009E"/>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2972" y="1094907"/>
              <a:ext cx="2977468" cy="1030756"/>
            </a:xfrm>
            <a:prstGeom prst="rect">
              <a:avLst/>
            </a:prstGeom>
          </p:spPr>
        </p:pic>
        <p:sp>
          <p:nvSpPr>
            <p:cNvPr id="21" name="TextBox 20"/>
            <p:cNvSpPr txBox="1"/>
            <p:nvPr/>
          </p:nvSpPr>
          <p:spPr>
            <a:xfrm>
              <a:off x="4905194" y="1668462"/>
              <a:ext cx="3419366" cy="756977"/>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gradFill>
                    <a:gsLst>
                      <a:gs pos="0">
                        <a:srgbClr val="FFFFFF"/>
                      </a:gs>
                      <a:gs pos="100000">
                        <a:srgbClr val="FFFFFF"/>
                      </a:gs>
                    </a:gsLst>
                    <a:lin ang="5400000" scaled="0"/>
                  </a:gradFill>
                </a:rPr>
                <a:t>Synchronized identity</a:t>
              </a:r>
            </a:p>
          </p:txBody>
        </p:sp>
      </p:grpSp>
      <p:cxnSp>
        <p:nvCxnSpPr>
          <p:cNvPr id="22" name="Straight Arrow Connector 21"/>
          <p:cNvCxnSpPr/>
          <p:nvPr/>
        </p:nvCxnSpPr>
        <p:spPr>
          <a:xfrm>
            <a:off x="10457556" y="2690668"/>
            <a:ext cx="0" cy="274242"/>
          </a:xfrm>
          <a:prstGeom prst="straightConnector1">
            <a:avLst/>
          </a:prstGeom>
          <a:noFill/>
          <a:ln w="57150" cap="flat" cmpd="sng" algn="ctr">
            <a:solidFill>
              <a:srgbClr val="002050"/>
            </a:solidFill>
            <a:prstDash val="solid"/>
            <a:headEnd type="triangle"/>
            <a:tailEnd type="none"/>
          </a:ln>
          <a:effectLst/>
        </p:spPr>
      </p:cxnSp>
      <p:grpSp>
        <p:nvGrpSpPr>
          <p:cNvPr id="23" name="Group 22"/>
          <p:cNvGrpSpPr/>
          <p:nvPr/>
        </p:nvGrpSpPr>
        <p:grpSpPr>
          <a:xfrm>
            <a:off x="998771" y="1405464"/>
            <a:ext cx="2330461" cy="1339704"/>
            <a:chOff x="630690" y="479425"/>
            <a:chExt cx="3385160" cy="1946014"/>
          </a:xfrm>
        </p:grpSpPr>
        <p:sp>
          <p:nvSpPr>
            <p:cNvPr id="24"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CF2"/>
            </a:solid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999" y="1094907"/>
              <a:ext cx="2977468" cy="1030756"/>
            </a:xfrm>
            <a:prstGeom prst="rect">
              <a:avLst/>
            </a:prstGeom>
          </p:spPr>
        </p:pic>
        <p:sp>
          <p:nvSpPr>
            <p:cNvPr id="26" name="TextBox 25"/>
            <p:cNvSpPr txBox="1"/>
            <p:nvPr/>
          </p:nvSpPr>
          <p:spPr>
            <a:xfrm>
              <a:off x="960736" y="1668462"/>
              <a:ext cx="2414818" cy="756977"/>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gradFill>
                    <a:gsLst>
                      <a:gs pos="0">
                        <a:srgbClr val="FFFFFF"/>
                      </a:gs>
                      <a:gs pos="100000">
                        <a:srgbClr val="FFFFFF"/>
                      </a:gs>
                    </a:gsLst>
                    <a:lin ang="5400000" scaled="0"/>
                  </a:gradFill>
                </a:rPr>
                <a:t>Cloud identity</a:t>
              </a:r>
            </a:p>
          </p:txBody>
        </p:sp>
      </p:grpSp>
      <p:cxnSp>
        <p:nvCxnSpPr>
          <p:cNvPr id="27" name="Straight Arrow Connector 26"/>
          <p:cNvCxnSpPr/>
          <p:nvPr/>
        </p:nvCxnSpPr>
        <p:spPr>
          <a:xfrm>
            <a:off x="6224772" y="3664374"/>
            <a:ext cx="0" cy="533247"/>
          </a:xfrm>
          <a:prstGeom prst="straightConnector1">
            <a:avLst/>
          </a:prstGeom>
          <a:noFill/>
          <a:ln w="57150" cap="flat" cmpd="sng" algn="ctr">
            <a:solidFill>
              <a:srgbClr val="008272">
                <a:lumMod val="75000"/>
              </a:srgbClr>
            </a:solidFill>
            <a:prstDash val="solid"/>
            <a:headEnd type="none"/>
            <a:tailEnd type="none"/>
          </a:ln>
          <a:effectLst/>
        </p:spPr>
      </p:cxnSp>
      <p:sp>
        <p:nvSpPr>
          <p:cNvPr id="28" name="Bent Arrow 27"/>
          <p:cNvSpPr/>
          <p:nvPr/>
        </p:nvSpPr>
        <p:spPr bwMode="auto">
          <a:xfrm rot="5400000" flipV="1">
            <a:off x="9352835" y="3563935"/>
            <a:ext cx="698578" cy="568788"/>
          </a:xfrm>
          <a:prstGeom prst="bentArrow">
            <a:avLst>
              <a:gd name="adj1" fmla="val 9063"/>
              <a:gd name="adj2" fmla="val 13146"/>
              <a:gd name="adj3" fmla="val 0"/>
              <a:gd name="adj4" fmla="val 51474"/>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Arrow Connector 34"/>
          <p:cNvCxnSpPr/>
          <p:nvPr/>
        </p:nvCxnSpPr>
        <p:spPr>
          <a:xfrm flipV="1">
            <a:off x="6224772" y="2690667"/>
            <a:ext cx="0" cy="319950"/>
          </a:xfrm>
          <a:prstGeom prst="straightConnector1">
            <a:avLst/>
          </a:prstGeom>
          <a:noFill/>
          <a:ln w="57150" cap="flat" cmpd="sng" algn="ctr">
            <a:solidFill>
              <a:srgbClr val="B4009E"/>
            </a:solidFill>
            <a:prstDash val="solid"/>
            <a:headEnd type="none"/>
            <a:tailEnd type="triangle"/>
          </a:ln>
          <a:effectLst/>
        </p:spPr>
      </p:cxnSp>
      <p:cxnSp>
        <p:nvCxnSpPr>
          <p:cNvPr id="36" name="Straight Arrow Connector 35"/>
          <p:cNvCxnSpPr/>
          <p:nvPr/>
        </p:nvCxnSpPr>
        <p:spPr>
          <a:xfrm>
            <a:off x="10108611" y="2647205"/>
            <a:ext cx="0" cy="365656"/>
          </a:xfrm>
          <a:prstGeom prst="straightConnector1">
            <a:avLst/>
          </a:prstGeom>
          <a:noFill/>
          <a:ln w="57150" cap="flat" cmpd="sng" algn="ctr">
            <a:solidFill>
              <a:srgbClr val="002050"/>
            </a:solidFill>
            <a:prstDash val="solid"/>
            <a:headEnd type="none"/>
            <a:tailEnd type="triangle"/>
          </a:ln>
          <a:effectLst/>
        </p:spPr>
      </p:cxnSp>
      <p:sp>
        <p:nvSpPr>
          <p:cNvPr id="37" name="Rectangle 36"/>
          <p:cNvSpPr/>
          <p:nvPr/>
        </p:nvSpPr>
        <p:spPr bwMode="auto">
          <a:xfrm>
            <a:off x="471901" y="4140204"/>
            <a:ext cx="3384200" cy="799260"/>
          </a:xfrm>
          <a:prstGeom prst="rect">
            <a:avLst/>
          </a:prstGeom>
          <a:solidFill>
            <a:srgbClr val="00BCF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Zero on-premises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servers</a:t>
            </a:r>
          </a:p>
        </p:txBody>
      </p:sp>
      <p:sp>
        <p:nvSpPr>
          <p:cNvPr id="38" name="&quot;No&quot; Symbol 37"/>
          <p:cNvSpPr/>
          <p:nvPr/>
        </p:nvSpPr>
        <p:spPr bwMode="auto">
          <a:xfrm>
            <a:off x="3121259" y="4235734"/>
            <a:ext cx="608199" cy="608199"/>
          </a:xfrm>
          <a:prstGeom prst="noSmoking">
            <a:avLst>
              <a:gd name="adj" fmla="val 13381"/>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9" name="Group 38"/>
          <p:cNvGrpSpPr/>
          <p:nvPr/>
        </p:nvGrpSpPr>
        <p:grpSpPr>
          <a:xfrm>
            <a:off x="4532673" y="4140204"/>
            <a:ext cx="3384200" cy="799260"/>
            <a:chOff x="1439928" y="5583237"/>
            <a:chExt cx="3385160" cy="799486"/>
          </a:xfrm>
        </p:grpSpPr>
        <p:sp>
          <p:nvSpPr>
            <p:cNvPr id="40" name="Rectangle 39"/>
            <p:cNvSpPr/>
            <p:nvPr/>
          </p:nvSpPr>
          <p:spPr bwMode="auto">
            <a:xfrm>
              <a:off x="1439928" y="5583237"/>
              <a:ext cx="3385160" cy="799486"/>
            </a:xfrm>
            <a:prstGeom prst="rect">
              <a:avLst/>
            </a:prstGeom>
            <a:solidFill>
              <a:srgbClr val="B4009E">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Directory sync with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password sync</a:t>
              </a:r>
            </a:p>
          </p:txBody>
        </p:sp>
        <p:grpSp>
          <p:nvGrpSpPr>
            <p:cNvPr id="41" name="Group 40"/>
            <p:cNvGrpSpPr/>
            <p:nvPr/>
          </p:nvGrpSpPr>
          <p:grpSpPr>
            <a:xfrm flipH="1">
              <a:off x="4122581" y="5675312"/>
              <a:ext cx="572014" cy="612475"/>
              <a:chOff x="6059488" y="4718051"/>
              <a:chExt cx="2578100" cy="2728913"/>
            </a:xfrm>
            <a:solidFill>
              <a:srgbClr val="FFFFFF"/>
            </a:solidFill>
          </p:grpSpPr>
          <p:sp>
            <p:nvSpPr>
              <p:cNvPr id="42" name="Freeform 5"/>
              <p:cNvSpPr>
                <a:spLocks/>
              </p:cNvSpPr>
              <p:nvPr/>
            </p:nvSpPr>
            <p:spPr bwMode="auto">
              <a:xfrm>
                <a:off x="6461125" y="5226051"/>
                <a:ext cx="890587" cy="655638"/>
              </a:xfrm>
              <a:custGeom>
                <a:avLst/>
                <a:gdLst>
                  <a:gd name="T0" fmla="*/ 288 w 782"/>
                  <a:gd name="T1" fmla="*/ 575 h 575"/>
                  <a:gd name="T2" fmla="*/ 514 w 782"/>
                  <a:gd name="T3" fmla="*/ 368 h 575"/>
                  <a:gd name="T4" fmla="*/ 0 w 782"/>
                  <a:gd name="T5" fmla="*/ 368 h 575"/>
                  <a:gd name="T6" fmla="*/ 0 w 782"/>
                  <a:gd name="T7" fmla="*/ 220 h 575"/>
                  <a:gd name="T8" fmla="*/ 514 w 782"/>
                  <a:gd name="T9" fmla="*/ 220 h 575"/>
                  <a:gd name="T10" fmla="*/ 288 w 782"/>
                  <a:gd name="T11" fmla="*/ 0 h 575"/>
                  <a:gd name="T12" fmla="*/ 474 w 782"/>
                  <a:gd name="T13" fmla="*/ 0 h 575"/>
                  <a:gd name="T14" fmla="*/ 782 w 782"/>
                  <a:gd name="T15" fmla="*/ 287 h 575"/>
                  <a:gd name="T16" fmla="*/ 474 w 782"/>
                  <a:gd name="T17" fmla="*/ 575 h 575"/>
                  <a:gd name="T18" fmla="*/ 288 w 782"/>
                  <a:gd name="T1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2" h="575">
                    <a:moveTo>
                      <a:pt x="288" y="575"/>
                    </a:moveTo>
                    <a:cubicBezTo>
                      <a:pt x="288" y="575"/>
                      <a:pt x="288" y="575"/>
                      <a:pt x="514" y="368"/>
                    </a:cubicBezTo>
                    <a:cubicBezTo>
                      <a:pt x="0" y="368"/>
                      <a:pt x="0" y="368"/>
                      <a:pt x="0" y="368"/>
                    </a:cubicBezTo>
                    <a:cubicBezTo>
                      <a:pt x="0" y="368"/>
                      <a:pt x="0" y="368"/>
                      <a:pt x="0" y="220"/>
                    </a:cubicBezTo>
                    <a:cubicBezTo>
                      <a:pt x="0" y="220"/>
                      <a:pt x="0" y="220"/>
                      <a:pt x="514" y="220"/>
                    </a:cubicBezTo>
                    <a:cubicBezTo>
                      <a:pt x="514" y="220"/>
                      <a:pt x="514" y="220"/>
                      <a:pt x="288" y="0"/>
                    </a:cubicBezTo>
                    <a:cubicBezTo>
                      <a:pt x="288" y="0"/>
                      <a:pt x="288" y="0"/>
                      <a:pt x="474" y="0"/>
                    </a:cubicBezTo>
                    <a:cubicBezTo>
                      <a:pt x="474" y="0"/>
                      <a:pt x="474" y="0"/>
                      <a:pt x="782" y="287"/>
                    </a:cubicBezTo>
                    <a:cubicBezTo>
                      <a:pt x="782" y="287"/>
                      <a:pt x="782" y="287"/>
                      <a:pt x="474" y="575"/>
                    </a:cubicBezTo>
                    <a:cubicBezTo>
                      <a:pt x="474" y="575"/>
                      <a:pt x="474" y="575"/>
                      <a:pt x="288" y="575"/>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3" name="Freeform 6"/>
              <p:cNvSpPr>
                <a:spLocks/>
              </p:cNvSpPr>
              <p:nvPr/>
            </p:nvSpPr>
            <p:spPr bwMode="auto">
              <a:xfrm>
                <a:off x="7291388" y="6226176"/>
                <a:ext cx="923925" cy="679450"/>
              </a:xfrm>
              <a:custGeom>
                <a:avLst/>
                <a:gdLst>
                  <a:gd name="T0" fmla="*/ 516 w 811"/>
                  <a:gd name="T1" fmla="*/ 597 h 597"/>
                  <a:gd name="T2" fmla="*/ 319 w 811"/>
                  <a:gd name="T3" fmla="*/ 597 h 597"/>
                  <a:gd name="T4" fmla="*/ 0 w 811"/>
                  <a:gd name="T5" fmla="*/ 298 h 597"/>
                  <a:gd name="T6" fmla="*/ 319 w 811"/>
                  <a:gd name="T7" fmla="*/ 0 h 597"/>
                  <a:gd name="T8" fmla="*/ 516 w 811"/>
                  <a:gd name="T9" fmla="*/ 0 h 597"/>
                  <a:gd name="T10" fmla="*/ 278 w 811"/>
                  <a:gd name="T11" fmla="*/ 227 h 597"/>
                  <a:gd name="T12" fmla="*/ 811 w 811"/>
                  <a:gd name="T13" fmla="*/ 227 h 597"/>
                  <a:gd name="T14" fmla="*/ 811 w 811"/>
                  <a:gd name="T15" fmla="*/ 383 h 597"/>
                  <a:gd name="T16" fmla="*/ 278 w 811"/>
                  <a:gd name="T17" fmla="*/ 383 h 597"/>
                  <a:gd name="T18" fmla="*/ 516 w 811"/>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597">
                    <a:moveTo>
                      <a:pt x="516" y="597"/>
                    </a:moveTo>
                    <a:cubicBezTo>
                      <a:pt x="319" y="597"/>
                      <a:pt x="319" y="597"/>
                      <a:pt x="319" y="597"/>
                    </a:cubicBezTo>
                    <a:cubicBezTo>
                      <a:pt x="0" y="298"/>
                      <a:pt x="0" y="298"/>
                      <a:pt x="0" y="298"/>
                    </a:cubicBezTo>
                    <a:cubicBezTo>
                      <a:pt x="319" y="0"/>
                      <a:pt x="319" y="0"/>
                      <a:pt x="319" y="0"/>
                    </a:cubicBezTo>
                    <a:cubicBezTo>
                      <a:pt x="516" y="0"/>
                      <a:pt x="516" y="0"/>
                      <a:pt x="516" y="0"/>
                    </a:cubicBezTo>
                    <a:cubicBezTo>
                      <a:pt x="278" y="227"/>
                      <a:pt x="278" y="227"/>
                      <a:pt x="278" y="227"/>
                    </a:cubicBezTo>
                    <a:cubicBezTo>
                      <a:pt x="811" y="227"/>
                      <a:pt x="811" y="227"/>
                      <a:pt x="811" y="227"/>
                    </a:cubicBezTo>
                    <a:cubicBezTo>
                      <a:pt x="811" y="383"/>
                      <a:pt x="811" y="383"/>
                      <a:pt x="811" y="383"/>
                    </a:cubicBezTo>
                    <a:cubicBezTo>
                      <a:pt x="278" y="383"/>
                      <a:pt x="278" y="383"/>
                      <a:pt x="278" y="383"/>
                    </a:cubicBezTo>
                    <a:cubicBezTo>
                      <a:pt x="516" y="597"/>
                      <a:pt x="516" y="597"/>
                      <a:pt x="516" y="597"/>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4" name="Freeform 7"/>
              <p:cNvSpPr>
                <a:spLocks/>
              </p:cNvSpPr>
              <p:nvPr/>
            </p:nvSpPr>
            <p:spPr bwMode="auto">
              <a:xfrm>
                <a:off x="6894513" y="5699126"/>
                <a:ext cx="1743075" cy="1747838"/>
              </a:xfrm>
              <a:custGeom>
                <a:avLst/>
                <a:gdLst>
                  <a:gd name="T0" fmla="*/ 770 w 1530"/>
                  <a:gd name="T1" fmla="*/ 1534 h 1534"/>
                  <a:gd name="T2" fmla="*/ 0 w 1530"/>
                  <a:gd name="T3" fmla="*/ 760 h 1534"/>
                  <a:gd name="T4" fmla="*/ 3 w 1530"/>
                  <a:gd name="T5" fmla="*/ 726 h 1534"/>
                  <a:gd name="T6" fmla="*/ 95 w 1530"/>
                  <a:gd name="T7" fmla="*/ 719 h 1534"/>
                  <a:gd name="T8" fmla="*/ 95 w 1530"/>
                  <a:gd name="T9" fmla="*/ 760 h 1534"/>
                  <a:gd name="T10" fmla="*/ 770 w 1530"/>
                  <a:gd name="T11" fmla="*/ 1443 h 1534"/>
                  <a:gd name="T12" fmla="*/ 1438 w 1530"/>
                  <a:gd name="T13" fmla="*/ 760 h 1534"/>
                  <a:gd name="T14" fmla="*/ 770 w 1530"/>
                  <a:gd name="T15" fmla="*/ 91 h 1534"/>
                  <a:gd name="T16" fmla="*/ 227 w 1530"/>
                  <a:gd name="T17" fmla="*/ 366 h 1534"/>
                  <a:gd name="T18" fmla="*/ 88 w 1530"/>
                  <a:gd name="T19" fmla="*/ 411 h 1534"/>
                  <a:gd name="T20" fmla="*/ 770 w 1530"/>
                  <a:gd name="T21" fmla="*/ 0 h 1534"/>
                  <a:gd name="T22" fmla="*/ 1530 w 1530"/>
                  <a:gd name="T23" fmla="*/ 760 h 1534"/>
                  <a:gd name="T24" fmla="*/ 770 w 1530"/>
                  <a:gd name="T25" fmla="*/ 153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0" h="1534">
                    <a:moveTo>
                      <a:pt x="770" y="1534"/>
                    </a:moveTo>
                    <a:cubicBezTo>
                      <a:pt x="339" y="1534"/>
                      <a:pt x="0" y="1195"/>
                      <a:pt x="0" y="760"/>
                    </a:cubicBezTo>
                    <a:cubicBezTo>
                      <a:pt x="0" y="750"/>
                      <a:pt x="3" y="736"/>
                      <a:pt x="3" y="726"/>
                    </a:cubicBezTo>
                    <a:cubicBezTo>
                      <a:pt x="34" y="726"/>
                      <a:pt x="64" y="723"/>
                      <a:pt x="95" y="719"/>
                    </a:cubicBezTo>
                    <a:cubicBezTo>
                      <a:pt x="95" y="733"/>
                      <a:pt x="95" y="747"/>
                      <a:pt x="95" y="760"/>
                    </a:cubicBezTo>
                    <a:cubicBezTo>
                      <a:pt x="95" y="1130"/>
                      <a:pt x="400" y="1443"/>
                      <a:pt x="770" y="1443"/>
                    </a:cubicBezTo>
                    <a:cubicBezTo>
                      <a:pt x="1139" y="1443"/>
                      <a:pt x="1438" y="1130"/>
                      <a:pt x="1438" y="760"/>
                    </a:cubicBezTo>
                    <a:cubicBezTo>
                      <a:pt x="1438" y="390"/>
                      <a:pt x="1139" y="91"/>
                      <a:pt x="770" y="91"/>
                    </a:cubicBezTo>
                    <a:cubicBezTo>
                      <a:pt x="549" y="91"/>
                      <a:pt x="349" y="200"/>
                      <a:pt x="227" y="366"/>
                    </a:cubicBezTo>
                    <a:cubicBezTo>
                      <a:pt x="183" y="387"/>
                      <a:pt x="135" y="400"/>
                      <a:pt x="88" y="411"/>
                    </a:cubicBezTo>
                    <a:cubicBezTo>
                      <a:pt x="213" y="166"/>
                      <a:pt x="468" y="0"/>
                      <a:pt x="770" y="0"/>
                    </a:cubicBezTo>
                    <a:cubicBezTo>
                      <a:pt x="1190" y="0"/>
                      <a:pt x="1530" y="339"/>
                      <a:pt x="1530" y="760"/>
                    </a:cubicBezTo>
                    <a:cubicBezTo>
                      <a:pt x="1530" y="1195"/>
                      <a:pt x="1190" y="1534"/>
                      <a:pt x="770" y="1534"/>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5" name="Freeform 8"/>
              <p:cNvSpPr>
                <a:spLocks/>
              </p:cNvSpPr>
              <p:nvPr/>
            </p:nvSpPr>
            <p:spPr bwMode="auto">
              <a:xfrm>
                <a:off x="6059488" y="4718051"/>
                <a:ext cx="1676400" cy="1685925"/>
              </a:xfrm>
              <a:custGeom>
                <a:avLst/>
                <a:gdLst>
                  <a:gd name="T0" fmla="*/ 1380 w 1472"/>
                  <a:gd name="T1" fmla="*/ 761 h 1481"/>
                  <a:gd name="T2" fmla="*/ 1384 w 1472"/>
                  <a:gd name="T3" fmla="*/ 734 h 1481"/>
                  <a:gd name="T4" fmla="*/ 729 w 1472"/>
                  <a:gd name="T5" fmla="*/ 89 h 1481"/>
                  <a:gd name="T6" fmla="*/ 88 w 1472"/>
                  <a:gd name="T7" fmla="*/ 734 h 1481"/>
                  <a:gd name="T8" fmla="*/ 729 w 1472"/>
                  <a:gd name="T9" fmla="*/ 1390 h 1481"/>
                  <a:gd name="T10" fmla="*/ 1255 w 1472"/>
                  <a:gd name="T11" fmla="*/ 1121 h 1481"/>
                  <a:gd name="T12" fmla="*/ 1394 w 1472"/>
                  <a:gd name="T13" fmla="*/ 1074 h 1481"/>
                  <a:gd name="T14" fmla="*/ 729 w 1472"/>
                  <a:gd name="T15" fmla="*/ 1481 h 1481"/>
                  <a:gd name="T16" fmla="*/ 0 w 1472"/>
                  <a:gd name="T17" fmla="*/ 734 h 1481"/>
                  <a:gd name="T18" fmla="*/ 729 w 1472"/>
                  <a:gd name="T19" fmla="*/ 0 h 1481"/>
                  <a:gd name="T20" fmla="*/ 1472 w 1472"/>
                  <a:gd name="T21" fmla="*/ 734 h 1481"/>
                  <a:gd name="T22" fmla="*/ 1472 w 1472"/>
                  <a:gd name="T23" fmla="*/ 754 h 1481"/>
                  <a:gd name="T24" fmla="*/ 1380 w 1472"/>
                  <a:gd name="T25" fmla="*/ 76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2" h="1481">
                    <a:moveTo>
                      <a:pt x="1380" y="761"/>
                    </a:moveTo>
                    <a:cubicBezTo>
                      <a:pt x="1384" y="751"/>
                      <a:pt x="1384" y="744"/>
                      <a:pt x="1384" y="734"/>
                    </a:cubicBezTo>
                    <a:cubicBezTo>
                      <a:pt x="1384" y="377"/>
                      <a:pt x="1085" y="89"/>
                      <a:pt x="729" y="89"/>
                    </a:cubicBezTo>
                    <a:cubicBezTo>
                      <a:pt x="373" y="89"/>
                      <a:pt x="88" y="377"/>
                      <a:pt x="88" y="734"/>
                    </a:cubicBezTo>
                    <a:cubicBezTo>
                      <a:pt x="88" y="1094"/>
                      <a:pt x="373" y="1390"/>
                      <a:pt x="729" y="1390"/>
                    </a:cubicBezTo>
                    <a:cubicBezTo>
                      <a:pt x="943" y="1390"/>
                      <a:pt x="1136" y="1284"/>
                      <a:pt x="1255" y="1121"/>
                    </a:cubicBezTo>
                    <a:cubicBezTo>
                      <a:pt x="1299" y="1101"/>
                      <a:pt x="1343" y="1084"/>
                      <a:pt x="1394" y="1074"/>
                    </a:cubicBezTo>
                    <a:cubicBezTo>
                      <a:pt x="1272" y="1318"/>
                      <a:pt x="1024" y="1481"/>
                      <a:pt x="729" y="1481"/>
                    </a:cubicBezTo>
                    <a:cubicBezTo>
                      <a:pt x="326" y="1481"/>
                      <a:pt x="0" y="1152"/>
                      <a:pt x="0" y="734"/>
                    </a:cubicBezTo>
                    <a:cubicBezTo>
                      <a:pt x="0" y="326"/>
                      <a:pt x="326" y="0"/>
                      <a:pt x="729" y="0"/>
                    </a:cubicBezTo>
                    <a:cubicBezTo>
                      <a:pt x="1146" y="0"/>
                      <a:pt x="1472" y="326"/>
                      <a:pt x="1472" y="734"/>
                    </a:cubicBezTo>
                    <a:cubicBezTo>
                      <a:pt x="1472" y="741"/>
                      <a:pt x="1472" y="748"/>
                      <a:pt x="1472" y="754"/>
                    </a:cubicBezTo>
                    <a:cubicBezTo>
                      <a:pt x="1442" y="754"/>
                      <a:pt x="1411" y="758"/>
                      <a:pt x="1380" y="761"/>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grpSp>
      </p:grpSp>
      <p:sp>
        <p:nvSpPr>
          <p:cNvPr id="46" name="Rectangle 45"/>
          <p:cNvSpPr/>
          <p:nvPr/>
        </p:nvSpPr>
        <p:spPr bwMode="auto">
          <a:xfrm>
            <a:off x="4532672" y="5206490"/>
            <a:ext cx="3384200" cy="799260"/>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On-premises</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identity</a:t>
            </a:r>
          </a:p>
        </p:txBody>
      </p:sp>
      <p:grpSp>
        <p:nvGrpSpPr>
          <p:cNvPr id="47" name="Group 46"/>
          <p:cNvGrpSpPr/>
          <p:nvPr/>
        </p:nvGrpSpPr>
        <p:grpSpPr>
          <a:xfrm flipH="1">
            <a:off x="7131345" y="5350941"/>
            <a:ext cx="704174" cy="549677"/>
            <a:chOff x="3773488" y="6164263"/>
            <a:chExt cx="2143124" cy="1651001"/>
          </a:xfrm>
          <a:solidFill>
            <a:srgbClr val="FFFFFF"/>
          </a:solidFill>
        </p:grpSpPr>
        <p:sp>
          <p:nvSpPr>
            <p:cNvPr id="48" name="Freeform 12"/>
            <p:cNvSpPr>
              <a:spLocks/>
            </p:cNvSpPr>
            <p:nvPr/>
          </p:nvSpPr>
          <p:spPr bwMode="auto">
            <a:xfrm>
              <a:off x="5143500" y="6450013"/>
              <a:ext cx="244475" cy="381000"/>
            </a:xfrm>
            <a:custGeom>
              <a:avLst/>
              <a:gdLst>
                <a:gd name="T0" fmla="*/ 115 w 246"/>
                <a:gd name="T1" fmla="*/ 242 h 385"/>
                <a:gd name="T2" fmla="*/ 115 w 246"/>
                <a:gd name="T3" fmla="*/ 376 h 385"/>
                <a:gd name="T4" fmla="*/ 180 w 246"/>
                <a:gd name="T5" fmla="*/ 184 h 385"/>
                <a:gd name="T6" fmla="*/ 0 w 246"/>
                <a:gd name="T7" fmla="*/ 0 h 385"/>
                <a:gd name="T8" fmla="*/ 0 w 246"/>
                <a:gd name="T9" fmla="*/ 0 h 385"/>
                <a:gd name="T10" fmla="*/ 115 w 246"/>
                <a:gd name="T11" fmla="*/ 242 h 385"/>
              </a:gdLst>
              <a:ahLst/>
              <a:cxnLst>
                <a:cxn ang="0">
                  <a:pos x="T0" y="T1"/>
                </a:cxn>
                <a:cxn ang="0">
                  <a:pos x="T2" y="T3"/>
                </a:cxn>
                <a:cxn ang="0">
                  <a:pos x="T4" y="T5"/>
                </a:cxn>
                <a:cxn ang="0">
                  <a:pos x="T6" y="T7"/>
                </a:cxn>
                <a:cxn ang="0">
                  <a:pos x="T8" y="T9"/>
                </a:cxn>
                <a:cxn ang="0">
                  <a:pos x="T10" y="T11"/>
                </a:cxn>
              </a:cxnLst>
              <a:rect l="0" t="0" r="r" b="b"/>
              <a:pathLst>
                <a:path w="246" h="385">
                  <a:moveTo>
                    <a:pt x="115" y="242"/>
                  </a:moveTo>
                  <a:cubicBezTo>
                    <a:pt x="115" y="376"/>
                    <a:pt x="115" y="376"/>
                    <a:pt x="115" y="376"/>
                  </a:cubicBezTo>
                  <a:cubicBezTo>
                    <a:pt x="172" y="385"/>
                    <a:pt x="246" y="326"/>
                    <a:pt x="180" y="184"/>
                  </a:cubicBezTo>
                  <a:cubicBezTo>
                    <a:pt x="123" y="50"/>
                    <a:pt x="41" y="8"/>
                    <a:pt x="0" y="0"/>
                  </a:cubicBezTo>
                  <a:cubicBezTo>
                    <a:pt x="0" y="0"/>
                    <a:pt x="0" y="0"/>
                    <a:pt x="0" y="0"/>
                  </a:cubicBezTo>
                  <a:cubicBezTo>
                    <a:pt x="74" y="50"/>
                    <a:pt x="115" y="142"/>
                    <a:pt x="11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49" name="Freeform 13"/>
            <p:cNvSpPr>
              <a:spLocks/>
            </p:cNvSpPr>
            <p:nvPr/>
          </p:nvSpPr>
          <p:spPr bwMode="auto">
            <a:xfrm>
              <a:off x="4637088" y="6450013"/>
              <a:ext cx="155575" cy="153988"/>
            </a:xfrm>
            <a:custGeom>
              <a:avLst/>
              <a:gdLst>
                <a:gd name="T0" fmla="*/ 156 w 156"/>
                <a:gd name="T1" fmla="*/ 0 h 156"/>
                <a:gd name="T2" fmla="*/ 156 w 156"/>
                <a:gd name="T3" fmla="*/ 0 h 156"/>
                <a:gd name="T4" fmla="*/ 0 w 156"/>
                <a:gd name="T5" fmla="*/ 123 h 156"/>
                <a:gd name="T6" fmla="*/ 49 w 156"/>
                <a:gd name="T7" fmla="*/ 156 h 156"/>
                <a:gd name="T8" fmla="*/ 156 w 156"/>
                <a:gd name="T9" fmla="*/ 0 h 156"/>
              </a:gdLst>
              <a:ahLst/>
              <a:cxnLst>
                <a:cxn ang="0">
                  <a:pos x="T0" y="T1"/>
                </a:cxn>
                <a:cxn ang="0">
                  <a:pos x="T2" y="T3"/>
                </a:cxn>
                <a:cxn ang="0">
                  <a:pos x="T4" y="T5"/>
                </a:cxn>
                <a:cxn ang="0">
                  <a:pos x="T6" y="T7"/>
                </a:cxn>
                <a:cxn ang="0">
                  <a:pos x="T8" y="T9"/>
                </a:cxn>
              </a:cxnLst>
              <a:rect l="0" t="0" r="r" b="b"/>
              <a:pathLst>
                <a:path w="156" h="156">
                  <a:moveTo>
                    <a:pt x="156" y="0"/>
                  </a:moveTo>
                  <a:cubicBezTo>
                    <a:pt x="156" y="0"/>
                    <a:pt x="156" y="0"/>
                    <a:pt x="156" y="0"/>
                  </a:cubicBezTo>
                  <a:cubicBezTo>
                    <a:pt x="123" y="8"/>
                    <a:pt x="57" y="41"/>
                    <a:pt x="0" y="123"/>
                  </a:cubicBezTo>
                  <a:cubicBezTo>
                    <a:pt x="16" y="131"/>
                    <a:pt x="33" y="148"/>
                    <a:pt x="49" y="156"/>
                  </a:cubicBezTo>
                  <a:cubicBezTo>
                    <a:pt x="66" y="90"/>
                    <a:pt x="107" y="3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0" name="Freeform 14"/>
            <p:cNvSpPr>
              <a:spLocks/>
            </p:cNvSpPr>
            <p:nvPr/>
          </p:nvSpPr>
          <p:spPr bwMode="auto">
            <a:xfrm>
              <a:off x="4725988" y="6465888"/>
              <a:ext cx="485775" cy="349250"/>
            </a:xfrm>
            <a:custGeom>
              <a:avLst/>
              <a:gdLst>
                <a:gd name="T0" fmla="*/ 108 w 490"/>
                <a:gd name="T1" fmla="*/ 351 h 351"/>
                <a:gd name="T2" fmla="*/ 490 w 490"/>
                <a:gd name="T3" fmla="*/ 351 h 351"/>
                <a:gd name="T4" fmla="*/ 490 w 490"/>
                <a:gd name="T5" fmla="*/ 217 h 351"/>
                <a:gd name="T6" fmla="*/ 407 w 490"/>
                <a:gd name="T7" fmla="*/ 0 h 351"/>
                <a:gd name="T8" fmla="*/ 241 w 490"/>
                <a:gd name="T9" fmla="*/ 75 h 351"/>
                <a:gd name="T10" fmla="*/ 83 w 490"/>
                <a:gd name="T11" fmla="*/ 0 h 351"/>
                <a:gd name="T12" fmla="*/ 0 w 490"/>
                <a:gd name="T13" fmla="*/ 183 h 351"/>
                <a:gd name="T14" fmla="*/ 99 w 490"/>
                <a:gd name="T15" fmla="*/ 342 h 351"/>
                <a:gd name="T16" fmla="*/ 99 w 490"/>
                <a:gd name="T17" fmla="*/ 342 h 351"/>
                <a:gd name="T18" fmla="*/ 108 w 490"/>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351">
                  <a:moveTo>
                    <a:pt x="108" y="351"/>
                  </a:moveTo>
                  <a:cubicBezTo>
                    <a:pt x="224" y="300"/>
                    <a:pt x="365" y="300"/>
                    <a:pt x="490" y="351"/>
                  </a:cubicBezTo>
                  <a:cubicBezTo>
                    <a:pt x="490" y="217"/>
                    <a:pt x="490" y="217"/>
                    <a:pt x="490" y="217"/>
                  </a:cubicBezTo>
                  <a:cubicBezTo>
                    <a:pt x="490" y="133"/>
                    <a:pt x="457" y="58"/>
                    <a:pt x="407" y="0"/>
                  </a:cubicBezTo>
                  <a:cubicBezTo>
                    <a:pt x="365" y="50"/>
                    <a:pt x="307" y="75"/>
                    <a:pt x="241" y="75"/>
                  </a:cubicBezTo>
                  <a:cubicBezTo>
                    <a:pt x="174" y="75"/>
                    <a:pt x="116" y="50"/>
                    <a:pt x="83" y="0"/>
                  </a:cubicBezTo>
                  <a:cubicBezTo>
                    <a:pt x="33" y="50"/>
                    <a:pt x="8" y="108"/>
                    <a:pt x="0" y="183"/>
                  </a:cubicBezTo>
                  <a:cubicBezTo>
                    <a:pt x="33" y="217"/>
                    <a:pt x="74" y="275"/>
                    <a:pt x="99" y="342"/>
                  </a:cubicBezTo>
                  <a:cubicBezTo>
                    <a:pt x="99" y="342"/>
                    <a:pt x="99" y="342"/>
                    <a:pt x="99" y="342"/>
                  </a:cubicBezTo>
                  <a:cubicBezTo>
                    <a:pt x="108" y="342"/>
                    <a:pt x="108" y="351"/>
                    <a:pt x="10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1" name="Oval 15"/>
            <p:cNvSpPr>
              <a:spLocks noChangeArrowheads="1"/>
            </p:cNvSpPr>
            <p:nvPr/>
          </p:nvSpPr>
          <p:spPr bwMode="auto">
            <a:xfrm>
              <a:off x="4808538" y="6164263"/>
              <a:ext cx="319087" cy="327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2" name="Freeform 16"/>
            <p:cNvSpPr>
              <a:spLocks/>
            </p:cNvSpPr>
            <p:nvPr/>
          </p:nvSpPr>
          <p:spPr bwMode="auto">
            <a:xfrm>
              <a:off x="4537075" y="6600826"/>
              <a:ext cx="238125" cy="300038"/>
            </a:xfrm>
            <a:custGeom>
              <a:avLst/>
              <a:gdLst>
                <a:gd name="T0" fmla="*/ 150 w 241"/>
                <a:gd name="T1" fmla="*/ 304 h 304"/>
                <a:gd name="T2" fmla="*/ 241 w 241"/>
                <a:gd name="T3" fmla="*/ 239 h 304"/>
                <a:gd name="T4" fmla="*/ 233 w 241"/>
                <a:gd name="T5" fmla="*/ 230 h 304"/>
                <a:gd name="T6" fmla="*/ 0 w 241"/>
                <a:gd name="T7" fmla="*/ 0 h 304"/>
                <a:gd name="T8" fmla="*/ 0 w 241"/>
                <a:gd name="T9" fmla="*/ 0 h 304"/>
                <a:gd name="T10" fmla="*/ 150 w 241"/>
                <a:gd name="T11" fmla="*/ 304 h 304"/>
              </a:gdLst>
              <a:ahLst/>
              <a:cxnLst>
                <a:cxn ang="0">
                  <a:pos x="T0" y="T1"/>
                </a:cxn>
                <a:cxn ang="0">
                  <a:pos x="T2" y="T3"/>
                </a:cxn>
                <a:cxn ang="0">
                  <a:pos x="T4" y="T5"/>
                </a:cxn>
                <a:cxn ang="0">
                  <a:pos x="T6" y="T7"/>
                </a:cxn>
                <a:cxn ang="0">
                  <a:pos x="T8" y="T9"/>
                </a:cxn>
                <a:cxn ang="0">
                  <a:pos x="T10" y="T11"/>
                </a:cxn>
              </a:cxnLst>
              <a:rect l="0" t="0" r="r" b="b"/>
              <a:pathLst>
                <a:path w="241" h="304">
                  <a:moveTo>
                    <a:pt x="150" y="304"/>
                  </a:moveTo>
                  <a:cubicBezTo>
                    <a:pt x="175" y="280"/>
                    <a:pt x="208" y="255"/>
                    <a:pt x="241" y="239"/>
                  </a:cubicBezTo>
                  <a:cubicBezTo>
                    <a:pt x="241" y="239"/>
                    <a:pt x="241" y="230"/>
                    <a:pt x="233" y="230"/>
                  </a:cubicBezTo>
                  <a:cubicBezTo>
                    <a:pt x="158" y="66"/>
                    <a:pt x="50" y="16"/>
                    <a:pt x="0" y="0"/>
                  </a:cubicBezTo>
                  <a:cubicBezTo>
                    <a:pt x="0" y="0"/>
                    <a:pt x="0" y="0"/>
                    <a:pt x="0" y="0"/>
                  </a:cubicBezTo>
                  <a:cubicBezTo>
                    <a:pt x="92" y="66"/>
                    <a:pt x="150" y="173"/>
                    <a:pt x="150"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3" name="Freeform 17"/>
            <p:cNvSpPr>
              <a:spLocks/>
            </p:cNvSpPr>
            <p:nvPr/>
          </p:nvSpPr>
          <p:spPr bwMode="auto">
            <a:xfrm>
              <a:off x="3773488" y="6600826"/>
              <a:ext cx="315912" cy="481013"/>
            </a:xfrm>
            <a:custGeom>
              <a:avLst/>
              <a:gdLst>
                <a:gd name="T0" fmla="*/ 318 w 318"/>
                <a:gd name="T1" fmla="*/ 0 h 486"/>
                <a:gd name="T2" fmla="*/ 318 w 318"/>
                <a:gd name="T3" fmla="*/ 0 h 486"/>
                <a:gd name="T4" fmla="*/ 84 w 318"/>
                <a:gd name="T5" fmla="*/ 231 h 486"/>
                <a:gd name="T6" fmla="*/ 167 w 318"/>
                <a:gd name="T7" fmla="*/ 478 h 486"/>
                <a:gd name="T8" fmla="*/ 167 w 318"/>
                <a:gd name="T9" fmla="*/ 305 h 486"/>
                <a:gd name="T10" fmla="*/ 318 w 318"/>
                <a:gd name="T11" fmla="*/ 0 h 486"/>
              </a:gdLst>
              <a:ahLst/>
              <a:cxnLst>
                <a:cxn ang="0">
                  <a:pos x="T0" y="T1"/>
                </a:cxn>
                <a:cxn ang="0">
                  <a:pos x="T2" y="T3"/>
                </a:cxn>
                <a:cxn ang="0">
                  <a:pos x="T4" y="T5"/>
                </a:cxn>
                <a:cxn ang="0">
                  <a:pos x="T6" y="T7"/>
                </a:cxn>
                <a:cxn ang="0">
                  <a:pos x="T8" y="T9"/>
                </a:cxn>
                <a:cxn ang="0">
                  <a:pos x="T10" y="T11"/>
                </a:cxn>
              </a:cxnLst>
              <a:rect l="0" t="0" r="r" b="b"/>
              <a:pathLst>
                <a:path w="318" h="486">
                  <a:moveTo>
                    <a:pt x="318" y="0"/>
                  </a:moveTo>
                  <a:cubicBezTo>
                    <a:pt x="318" y="0"/>
                    <a:pt x="318" y="0"/>
                    <a:pt x="318" y="0"/>
                  </a:cubicBezTo>
                  <a:cubicBezTo>
                    <a:pt x="268" y="16"/>
                    <a:pt x="151" y="66"/>
                    <a:pt x="84" y="231"/>
                  </a:cubicBezTo>
                  <a:cubicBezTo>
                    <a:pt x="0" y="404"/>
                    <a:pt x="92" y="486"/>
                    <a:pt x="167" y="478"/>
                  </a:cubicBezTo>
                  <a:cubicBezTo>
                    <a:pt x="167" y="305"/>
                    <a:pt x="167" y="305"/>
                    <a:pt x="167" y="305"/>
                  </a:cubicBezTo>
                  <a:cubicBezTo>
                    <a:pt x="167" y="181"/>
                    <a:pt x="226" y="66"/>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4" name="Freeform 18"/>
            <p:cNvSpPr>
              <a:spLocks/>
            </p:cNvSpPr>
            <p:nvPr/>
          </p:nvSpPr>
          <p:spPr bwMode="auto">
            <a:xfrm>
              <a:off x="3997325" y="6624638"/>
              <a:ext cx="623887" cy="679450"/>
            </a:xfrm>
            <a:custGeom>
              <a:avLst/>
              <a:gdLst>
                <a:gd name="T0" fmla="*/ 630 w 630"/>
                <a:gd name="T1" fmla="*/ 273 h 685"/>
                <a:gd name="T2" fmla="*/ 522 w 630"/>
                <a:gd name="T3" fmla="*/ 0 h 685"/>
                <a:gd name="T4" fmla="*/ 315 w 630"/>
                <a:gd name="T5" fmla="*/ 99 h 685"/>
                <a:gd name="T6" fmla="*/ 116 w 630"/>
                <a:gd name="T7" fmla="*/ 0 h 685"/>
                <a:gd name="T8" fmla="*/ 0 w 630"/>
                <a:gd name="T9" fmla="*/ 273 h 685"/>
                <a:gd name="T10" fmla="*/ 0 w 630"/>
                <a:gd name="T11" fmla="*/ 545 h 685"/>
                <a:gd name="T12" fmla="*/ 124 w 630"/>
                <a:gd name="T13" fmla="*/ 685 h 685"/>
                <a:gd name="T14" fmla="*/ 514 w 630"/>
                <a:gd name="T15" fmla="*/ 685 h 685"/>
                <a:gd name="T16" fmla="*/ 514 w 630"/>
                <a:gd name="T17" fmla="*/ 685 h 685"/>
                <a:gd name="T18" fmla="*/ 563 w 630"/>
                <a:gd name="T19" fmla="*/ 454 h 685"/>
                <a:gd name="T20" fmla="*/ 630 w 630"/>
                <a:gd name="T21" fmla="*/ 339 h 685"/>
                <a:gd name="T22" fmla="*/ 630 w 630"/>
                <a:gd name="T23" fmla="*/ 273 h 685"/>
                <a:gd name="T24" fmla="*/ 630 w 630"/>
                <a:gd name="T25" fmla="*/ 27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685">
                  <a:moveTo>
                    <a:pt x="630" y="273"/>
                  </a:moveTo>
                  <a:cubicBezTo>
                    <a:pt x="630" y="165"/>
                    <a:pt x="588" y="66"/>
                    <a:pt x="522" y="0"/>
                  </a:cubicBezTo>
                  <a:cubicBezTo>
                    <a:pt x="472" y="58"/>
                    <a:pt x="398" y="99"/>
                    <a:pt x="315" y="99"/>
                  </a:cubicBezTo>
                  <a:cubicBezTo>
                    <a:pt x="232" y="99"/>
                    <a:pt x="165" y="58"/>
                    <a:pt x="116" y="0"/>
                  </a:cubicBezTo>
                  <a:cubicBezTo>
                    <a:pt x="41" y="66"/>
                    <a:pt x="0" y="165"/>
                    <a:pt x="0" y="273"/>
                  </a:cubicBezTo>
                  <a:cubicBezTo>
                    <a:pt x="0" y="545"/>
                    <a:pt x="0" y="545"/>
                    <a:pt x="0" y="545"/>
                  </a:cubicBezTo>
                  <a:cubicBezTo>
                    <a:pt x="0" y="628"/>
                    <a:pt x="58" y="685"/>
                    <a:pt x="124" y="685"/>
                  </a:cubicBezTo>
                  <a:cubicBezTo>
                    <a:pt x="514" y="685"/>
                    <a:pt x="514" y="685"/>
                    <a:pt x="514" y="685"/>
                  </a:cubicBezTo>
                  <a:cubicBezTo>
                    <a:pt x="514" y="685"/>
                    <a:pt x="514" y="685"/>
                    <a:pt x="514" y="685"/>
                  </a:cubicBezTo>
                  <a:cubicBezTo>
                    <a:pt x="514" y="611"/>
                    <a:pt x="522" y="529"/>
                    <a:pt x="563" y="454"/>
                  </a:cubicBezTo>
                  <a:cubicBezTo>
                    <a:pt x="580" y="413"/>
                    <a:pt x="605" y="372"/>
                    <a:pt x="630" y="339"/>
                  </a:cubicBezTo>
                  <a:cubicBezTo>
                    <a:pt x="630" y="273"/>
                    <a:pt x="630" y="273"/>
                    <a:pt x="630" y="273"/>
                  </a:cubicBezTo>
                  <a:cubicBezTo>
                    <a:pt x="630" y="273"/>
                    <a:pt x="630" y="273"/>
                    <a:pt x="630"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5" name="Oval 19"/>
            <p:cNvSpPr>
              <a:spLocks noChangeArrowheads="1"/>
            </p:cNvSpPr>
            <p:nvPr/>
          </p:nvSpPr>
          <p:spPr bwMode="auto">
            <a:xfrm>
              <a:off x="4100513" y="6235701"/>
              <a:ext cx="419100" cy="409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6" name="Freeform 20"/>
            <p:cNvSpPr>
              <a:spLocks/>
            </p:cNvSpPr>
            <p:nvPr/>
          </p:nvSpPr>
          <p:spPr bwMode="auto">
            <a:xfrm>
              <a:off x="5387975" y="7337426"/>
              <a:ext cx="528637" cy="477838"/>
            </a:xfrm>
            <a:custGeom>
              <a:avLst/>
              <a:gdLst>
                <a:gd name="T0" fmla="*/ 466 w 533"/>
                <a:gd name="T1" fmla="*/ 200 h 482"/>
                <a:gd name="T2" fmla="*/ 283 w 533"/>
                <a:gd name="T3" fmla="*/ 117 h 482"/>
                <a:gd name="T4" fmla="*/ 258 w 533"/>
                <a:gd name="T5" fmla="*/ 50 h 482"/>
                <a:gd name="T6" fmla="*/ 166 w 533"/>
                <a:gd name="T7" fmla="*/ 0 h 482"/>
                <a:gd name="T8" fmla="*/ 116 w 533"/>
                <a:gd name="T9" fmla="*/ 192 h 482"/>
                <a:gd name="T10" fmla="*/ 0 w 533"/>
                <a:gd name="T11" fmla="*/ 349 h 482"/>
                <a:gd name="T12" fmla="*/ 91 w 533"/>
                <a:gd name="T13" fmla="*/ 391 h 482"/>
                <a:gd name="T14" fmla="*/ 158 w 533"/>
                <a:gd name="T15" fmla="*/ 366 h 482"/>
                <a:gd name="T16" fmla="*/ 341 w 533"/>
                <a:gd name="T17" fmla="*/ 458 h 482"/>
                <a:gd name="T18" fmla="*/ 483 w 533"/>
                <a:gd name="T19" fmla="*/ 391 h 482"/>
                <a:gd name="T20" fmla="*/ 499 w 533"/>
                <a:gd name="T21" fmla="*/ 349 h 482"/>
                <a:gd name="T22" fmla="*/ 466 w 533"/>
                <a:gd name="T23" fmla="*/ 2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82">
                  <a:moveTo>
                    <a:pt x="466" y="200"/>
                  </a:moveTo>
                  <a:cubicBezTo>
                    <a:pt x="283" y="117"/>
                    <a:pt x="283" y="117"/>
                    <a:pt x="283" y="117"/>
                  </a:cubicBezTo>
                  <a:cubicBezTo>
                    <a:pt x="291" y="92"/>
                    <a:pt x="283" y="59"/>
                    <a:pt x="258" y="50"/>
                  </a:cubicBezTo>
                  <a:cubicBezTo>
                    <a:pt x="166" y="0"/>
                    <a:pt x="166" y="0"/>
                    <a:pt x="166" y="0"/>
                  </a:cubicBezTo>
                  <a:cubicBezTo>
                    <a:pt x="158" y="67"/>
                    <a:pt x="141" y="133"/>
                    <a:pt x="116" y="192"/>
                  </a:cubicBezTo>
                  <a:cubicBezTo>
                    <a:pt x="83" y="250"/>
                    <a:pt x="41" y="308"/>
                    <a:pt x="0" y="349"/>
                  </a:cubicBezTo>
                  <a:cubicBezTo>
                    <a:pt x="91" y="391"/>
                    <a:pt x="91" y="391"/>
                    <a:pt x="91" y="391"/>
                  </a:cubicBezTo>
                  <a:cubicBezTo>
                    <a:pt x="116" y="408"/>
                    <a:pt x="150" y="391"/>
                    <a:pt x="158" y="366"/>
                  </a:cubicBezTo>
                  <a:cubicBezTo>
                    <a:pt x="341" y="458"/>
                    <a:pt x="341" y="458"/>
                    <a:pt x="341" y="458"/>
                  </a:cubicBezTo>
                  <a:cubicBezTo>
                    <a:pt x="391" y="482"/>
                    <a:pt x="449" y="449"/>
                    <a:pt x="483" y="391"/>
                  </a:cubicBezTo>
                  <a:cubicBezTo>
                    <a:pt x="499" y="349"/>
                    <a:pt x="499" y="349"/>
                    <a:pt x="499" y="349"/>
                  </a:cubicBezTo>
                  <a:cubicBezTo>
                    <a:pt x="533" y="291"/>
                    <a:pt x="516" y="225"/>
                    <a:pt x="46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7" name="Freeform 21"/>
            <p:cNvSpPr>
              <a:spLocks noEditPoints="1"/>
            </p:cNvSpPr>
            <p:nvPr/>
          </p:nvSpPr>
          <p:spPr bwMode="auto">
            <a:xfrm>
              <a:off x="4511675" y="6788151"/>
              <a:ext cx="1027112" cy="1027113"/>
            </a:xfrm>
            <a:custGeom>
              <a:avLst/>
              <a:gdLst>
                <a:gd name="T0" fmla="*/ 713 w 1036"/>
                <a:gd name="T1" fmla="*/ 108 h 1036"/>
                <a:gd name="T2" fmla="*/ 108 w 1036"/>
                <a:gd name="T3" fmla="*/ 324 h 1036"/>
                <a:gd name="T4" fmla="*/ 323 w 1036"/>
                <a:gd name="T5" fmla="*/ 929 h 1036"/>
                <a:gd name="T6" fmla="*/ 928 w 1036"/>
                <a:gd name="T7" fmla="*/ 713 h 1036"/>
                <a:gd name="T8" fmla="*/ 713 w 1036"/>
                <a:gd name="T9" fmla="*/ 108 h 1036"/>
                <a:gd name="T10" fmla="*/ 804 w 1036"/>
                <a:gd name="T11" fmla="*/ 655 h 1036"/>
                <a:gd name="T12" fmla="*/ 389 w 1036"/>
                <a:gd name="T13" fmla="*/ 796 h 1036"/>
                <a:gd name="T14" fmla="*/ 240 w 1036"/>
                <a:gd name="T15" fmla="*/ 382 h 1036"/>
                <a:gd name="T16" fmla="*/ 655 w 1036"/>
                <a:gd name="T17" fmla="*/ 232 h 1036"/>
                <a:gd name="T18" fmla="*/ 804 w 1036"/>
                <a:gd name="T19" fmla="*/ 65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6" h="1036">
                  <a:moveTo>
                    <a:pt x="713" y="108"/>
                  </a:moveTo>
                  <a:cubicBezTo>
                    <a:pt x="489" y="0"/>
                    <a:pt x="215" y="100"/>
                    <a:pt x="108" y="324"/>
                  </a:cubicBezTo>
                  <a:cubicBezTo>
                    <a:pt x="0" y="547"/>
                    <a:pt x="99" y="821"/>
                    <a:pt x="323" y="929"/>
                  </a:cubicBezTo>
                  <a:cubicBezTo>
                    <a:pt x="547" y="1036"/>
                    <a:pt x="820" y="937"/>
                    <a:pt x="928" y="713"/>
                  </a:cubicBezTo>
                  <a:cubicBezTo>
                    <a:pt x="1036" y="489"/>
                    <a:pt x="945" y="216"/>
                    <a:pt x="713" y="108"/>
                  </a:cubicBezTo>
                  <a:close/>
                  <a:moveTo>
                    <a:pt x="804" y="655"/>
                  </a:moveTo>
                  <a:cubicBezTo>
                    <a:pt x="729" y="804"/>
                    <a:pt x="539" y="871"/>
                    <a:pt x="389" y="796"/>
                  </a:cubicBezTo>
                  <a:cubicBezTo>
                    <a:pt x="232" y="721"/>
                    <a:pt x="166" y="539"/>
                    <a:pt x="240" y="382"/>
                  </a:cubicBezTo>
                  <a:cubicBezTo>
                    <a:pt x="315" y="224"/>
                    <a:pt x="497" y="158"/>
                    <a:pt x="655" y="232"/>
                  </a:cubicBezTo>
                  <a:cubicBezTo>
                    <a:pt x="812" y="307"/>
                    <a:pt x="879" y="498"/>
                    <a:pt x="804"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58" name="Freeform 22"/>
            <p:cNvSpPr>
              <a:spLocks/>
            </p:cNvSpPr>
            <p:nvPr/>
          </p:nvSpPr>
          <p:spPr bwMode="auto">
            <a:xfrm>
              <a:off x="4808538" y="7032626"/>
              <a:ext cx="344487" cy="230188"/>
            </a:xfrm>
            <a:custGeom>
              <a:avLst/>
              <a:gdLst>
                <a:gd name="T0" fmla="*/ 322 w 347"/>
                <a:gd name="T1" fmla="*/ 58 h 232"/>
                <a:gd name="T2" fmla="*/ 322 w 347"/>
                <a:gd name="T3" fmla="*/ 58 h 232"/>
                <a:gd name="T4" fmla="*/ 8 w 347"/>
                <a:gd name="T5" fmla="*/ 166 h 232"/>
                <a:gd name="T6" fmla="*/ 25 w 347"/>
                <a:gd name="T7" fmla="*/ 224 h 232"/>
                <a:gd name="T8" fmla="*/ 83 w 347"/>
                <a:gd name="T9" fmla="*/ 199 h 232"/>
                <a:gd name="T10" fmla="*/ 289 w 347"/>
                <a:gd name="T11" fmla="*/ 124 h 232"/>
                <a:gd name="T12" fmla="*/ 339 w 347"/>
                <a:gd name="T13" fmla="*/ 108 h 232"/>
                <a:gd name="T14" fmla="*/ 322 w 347"/>
                <a:gd name="T15" fmla="*/ 5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32">
                  <a:moveTo>
                    <a:pt x="322" y="58"/>
                  </a:moveTo>
                  <a:cubicBezTo>
                    <a:pt x="322" y="58"/>
                    <a:pt x="322" y="58"/>
                    <a:pt x="322" y="58"/>
                  </a:cubicBezTo>
                  <a:cubicBezTo>
                    <a:pt x="207" y="0"/>
                    <a:pt x="66" y="49"/>
                    <a:pt x="8" y="166"/>
                  </a:cubicBezTo>
                  <a:cubicBezTo>
                    <a:pt x="0" y="191"/>
                    <a:pt x="8" y="207"/>
                    <a:pt x="25" y="224"/>
                  </a:cubicBezTo>
                  <a:cubicBezTo>
                    <a:pt x="50" y="232"/>
                    <a:pt x="66" y="224"/>
                    <a:pt x="83" y="199"/>
                  </a:cubicBezTo>
                  <a:cubicBezTo>
                    <a:pt x="116" y="124"/>
                    <a:pt x="207" y="91"/>
                    <a:pt x="289" y="124"/>
                  </a:cubicBezTo>
                  <a:cubicBezTo>
                    <a:pt x="306" y="132"/>
                    <a:pt x="330" y="124"/>
                    <a:pt x="339" y="108"/>
                  </a:cubicBezTo>
                  <a:cubicBezTo>
                    <a:pt x="347" y="91"/>
                    <a:pt x="339" y="66"/>
                    <a:pt x="32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grpSp>
      <p:cxnSp>
        <p:nvCxnSpPr>
          <p:cNvPr id="59" name="Straight Arrow Connector 58"/>
          <p:cNvCxnSpPr/>
          <p:nvPr/>
        </p:nvCxnSpPr>
        <p:spPr>
          <a:xfrm>
            <a:off x="11209149" y="4931877"/>
            <a:ext cx="0" cy="533247"/>
          </a:xfrm>
          <a:prstGeom prst="straightConnector1">
            <a:avLst/>
          </a:prstGeom>
          <a:noFill/>
          <a:ln w="57150" cap="flat" cmpd="sng" algn="ctr">
            <a:solidFill>
              <a:srgbClr val="002050">
                <a:lumMod val="90000"/>
                <a:lumOff val="10000"/>
              </a:srgbClr>
            </a:solidFill>
            <a:prstDash val="solid"/>
            <a:headEnd type="triangle"/>
            <a:tailEnd type="none"/>
          </a:ln>
          <a:effectLst/>
        </p:spPr>
      </p:cxnSp>
      <p:sp>
        <p:nvSpPr>
          <p:cNvPr id="60" name="Rectangle 59"/>
          <p:cNvSpPr/>
          <p:nvPr/>
        </p:nvSpPr>
        <p:spPr bwMode="auto">
          <a:xfrm>
            <a:off x="8593441" y="5206490"/>
            <a:ext cx="3384200" cy="799260"/>
          </a:xfrm>
          <a:prstGeom prst="rect">
            <a:avLst/>
          </a:prstGeom>
          <a:solidFill>
            <a:srgbClr val="002050">
              <a:lumMod val="75000"/>
              <a:lumOff val="2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On-premises</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identity</a:t>
            </a:r>
          </a:p>
        </p:txBody>
      </p:sp>
      <p:grpSp>
        <p:nvGrpSpPr>
          <p:cNvPr id="61" name="Group 60"/>
          <p:cNvGrpSpPr/>
          <p:nvPr/>
        </p:nvGrpSpPr>
        <p:grpSpPr>
          <a:xfrm flipH="1">
            <a:off x="11183013" y="5350941"/>
            <a:ext cx="704174" cy="549677"/>
            <a:chOff x="3773488" y="6164263"/>
            <a:chExt cx="2143124" cy="1651001"/>
          </a:xfrm>
          <a:solidFill>
            <a:srgbClr val="FFFFFF"/>
          </a:solidFill>
        </p:grpSpPr>
        <p:sp>
          <p:nvSpPr>
            <p:cNvPr id="62" name="Freeform 12"/>
            <p:cNvSpPr>
              <a:spLocks/>
            </p:cNvSpPr>
            <p:nvPr/>
          </p:nvSpPr>
          <p:spPr bwMode="auto">
            <a:xfrm>
              <a:off x="5143500" y="6450013"/>
              <a:ext cx="244475" cy="381000"/>
            </a:xfrm>
            <a:custGeom>
              <a:avLst/>
              <a:gdLst>
                <a:gd name="T0" fmla="*/ 115 w 246"/>
                <a:gd name="T1" fmla="*/ 242 h 385"/>
                <a:gd name="T2" fmla="*/ 115 w 246"/>
                <a:gd name="T3" fmla="*/ 376 h 385"/>
                <a:gd name="T4" fmla="*/ 180 w 246"/>
                <a:gd name="T5" fmla="*/ 184 h 385"/>
                <a:gd name="T6" fmla="*/ 0 w 246"/>
                <a:gd name="T7" fmla="*/ 0 h 385"/>
                <a:gd name="T8" fmla="*/ 0 w 246"/>
                <a:gd name="T9" fmla="*/ 0 h 385"/>
                <a:gd name="T10" fmla="*/ 115 w 246"/>
                <a:gd name="T11" fmla="*/ 242 h 385"/>
              </a:gdLst>
              <a:ahLst/>
              <a:cxnLst>
                <a:cxn ang="0">
                  <a:pos x="T0" y="T1"/>
                </a:cxn>
                <a:cxn ang="0">
                  <a:pos x="T2" y="T3"/>
                </a:cxn>
                <a:cxn ang="0">
                  <a:pos x="T4" y="T5"/>
                </a:cxn>
                <a:cxn ang="0">
                  <a:pos x="T6" y="T7"/>
                </a:cxn>
                <a:cxn ang="0">
                  <a:pos x="T8" y="T9"/>
                </a:cxn>
                <a:cxn ang="0">
                  <a:pos x="T10" y="T11"/>
                </a:cxn>
              </a:cxnLst>
              <a:rect l="0" t="0" r="r" b="b"/>
              <a:pathLst>
                <a:path w="246" h="385">
                  <a:moveTo>
                    <a:pt x="115" y="242"/>
                  </a:moveTo>
                  <a:cubicBezTo>
                    <a:pt x="115" y="376"/>
                    <a:pt x="115" y="376"/>
                    <a:pt x="115" y="376"/>
                  </a:cubicBezTo>
                  <a:cubicBezTo>
                    <a:pt x="172" y="385"/>
                    <a:pt x="246" y="326"/>
                    <a:pt x="180" y="184"/>
                  </a:cubicBezTo>
                  <a:cubicBezTo>
                    <a:pt x="123" y="50"/>
                    <a:pt x="41" y="8"/>
                    <a:pt x="0" y="0"/>
                  </a:cubicBezTo>
                  <a:cubicBezTo>
                    <a:pt x="0" y="0"/>
                    <a:pt x="0" y="0"/>
                    <a:pt x="0" y="0"/>
                  </a:cubicBezTo>
                  <a:cubicBezTo>
                    <a:pt x="74" y="50"/>
                    <a:pt x="115" y="142"/>
                    <a:pt x="11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3" name="Freeform 13"/>
            <p:cNvSpPr>
              <a:spLocks/>
            </p:cNvSpPr>
            <p:nvPr/>
          </p:nvSpPr>
          <p:spPr bwMode="auto">
            <a:xfrm>
              <a:off x="4637088" y="6450013"/>
              <a:ext cx="155575" cy="153988"/>
            </a:xfrm>
            <a:custGeom>
              <a:avLst/>
              <a:gdLst>
                <a:gd name="T0" fmla="*/ 156 w 156"/>
                <a:gd name="T1" fmla="*/ 0 h 156"/>
                <a:gd name="T2" fmla="*/ 156 w 156"/>
                <a:gd name="T3" fmla="*/ 0 h 156"/>
                <a:gd name="T4" fmla="*/ 0 w 156"/>
                <a:gd name="T5" fmla="*/ 123 h 156"/>
                <a:gd name="T6" fmla="*/ 49 w 156"/>
                <a:gd name="T7" fmla="*/ 156 h 156"/>
                <a:gd name="T8" fmla="*/ 156 w 156"/>
                <a:gd name="T9" fmla="*/ 0 h 156"/>
              </a:gdLst>
              <a:ahLst/>
              <a:cxnLst>
                <a:cxn ang="0">
                  <a:pos x="T0" y="T1"/>
                </a:cxn>
                <a:cxn ang="0">
                  <a:pos x="T2" y="T3"/>
                </a:cxn>
                <a:cxn ang="0">
                  <a:pos x="T4" y="T5"/>
                </a:cxn>
                <a:cxn ang="0">
                  <a:pos x="T6" y="T7"/>
                </a:cxn>
                <a:cxn ang="0">
                  <a:pos x="T8" y="T9"/>
                </a:cxn>
              </a:cxnLst>
              <a:rect l="0" t="0" r="r" b="b"/>
              <a:pathLst>
                <a:path w="156" h="156">
                  <a:moveTo>
                    <a:pt x="156" y="0"/>
                  </a:moveTo>
                  <a:cubicBezTo>
                    <a:pt x="156" y="0"/>
                    <a:pt x="156" y="0"/>
                    <a:pt x="156" y="0"/>
                  </a:cubicBezTo>
                  <a:cubicBezTo>
                    <a:pt x="123" y="8"/>
                    <a:pt x="57" y="41"/>
                    <a:pt x="0" y="123"/>
                  </a:cubicBezTo>
                  <a:cubicBezTo>
                    <a:pt x="16" y="131"/>
                    <a:pt x="33" y="148"/>
                    <a:pt x="49" y="156"/>
                  </a:cubicBezTo>
                  <a:cubicBezTo>
                    <a:pt x="66" y="90"/>
                    <a:pt x="107" y="3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4" name="Freeform 14"/>
            <p:cNvSpPr>
              <a:spLocks/>
            </p:cNvSpPr>
            <p:nvPr/>
          </p:nvSpPr>
          <p:spPr bwMode="auto">
            <a:xfrm>
              <a:off x="4725988" y="6465888"/>
              <a:ext cx="485775" cy="349250"/>
            </a:xfrm>
            <a:custGeom>
              <a:avLst/>
              <a:gdLst>
                <a:gd name="T0" fmla="*/ 108 w 490"/>
                <a:gd name="T1" fmla="*/ 351 h 351"/>
                <a:gd name="T2" fmla="*/ 490 w 490"/>
                <a:gd name="T3" fmla="*/ 351 h 351"/>
                <a:gd name="T4" fmla="*/ 490 w 490"/>
                <a:gd name="T5" fmla="*/ 217 h 351"/>
                <a:gd name="T6" fmla="*/ 407 w 490"/>
                <a:gd name="T7" fmla="*/ 0 h 351"/>
                <a:gd name="T8" fmla="*/ 241 w 490"/>
                <a:gd name="T9" fmla="*/ 75 h 351"/>
                <a:gd name="T10" fmla="*/ 83 w 490"/>
                <a:gd name="T11" fmla="*/ 0 h 351"/>
                <a:gd name="T12" fmla="*/ 0 w 490"/>
                <a:gd name="T13" fmla="*/ 183 h 351"/>
                <a:gd name="T14" fmla="*/ 99 w 490"/>
                <a:gd name="T15" fmla="*/ 342 h 351"/>
                <a:gd name="T16" fmla="*/ 99 w 490"/>
                <a:gd name="T17" fmla="*/ 342 h 351"/>
                <a:gd name="T18" fmla="*/ 108 w 490"/>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351">
                  <a:moveTo>
                    <a:pt x="108" y="351"/>
                  </a:moveTo>
                  <a:cubicBezTo>
                    <a:pt x="224" y="300"/>
                    <a:pt x="365" y="300"/>
                    <a:pt x="490" y="351"/>
                  </a:cubicBezTo>
                  <a:cubicBezTo>
                    <a:pt x="490" y="217"/>
                    <a:pt x="490" y="217"/>
                    <a:pt x="490" y="217"/>
                  </a:cubicBezTo>
                  <a:cubicBezTo>
                    <a:pt x="490" y="133"/>
                    <a:pt x="457" y="58"/>
                    <a:pt x="407" y="0"/>
                  </a:cubicBezTo>
                  <a:cubicBezTo>
                    <a:pt x="365" y="50"/>
                    <a:pt x="307" y="75"/>
                    <a:pt x="241" y="75"/>
                  </a:cubicBezTo>
                  <a:cubicBezTo>
                    <a:pt x="174" y="75"/>
                    <a:pt x="116" y="50"/>
                    <a:pt x="83" y="0"/>
                  </a:cubicBezTo>
                  <a:cubicBezTo>
                    <a:pt x="33" y="50"/>
                    <a:pt x="8" y="108"/>
                    <a:pt x="0" y="183"/>
                  </a:cubicBezTo>
                  <a:cubicBezTo>
                    <a:pt x="33" y="217"/>
                    <a:pt x="74" y="275"/>
                    <a:pt x="99" y="342"/>
                  </a:cubicBezTo>
                  <a:cubicBezTo>
                    <a:pt x="99" y="342"/>
                    <a:pt x="99" y="342"/>
                    <a:pt x="99" y="342"/>
                  </a:cubicBezTo>
                  <a:cubicBezTo>
                    <a:pt x="108" y="342"/>
                    <a:pt x="108" y="351"/>
                    <a:pt x="10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5" name="Oval 15"/>
            <p:cNvSpPr>
              <a:spLocks noChangeArrowheads="1"/>
            </p:cNvSpPr>
            <p:nvPr/>
          </p:nvSpPr>
          <p:spPr bwMode="auto">
            <a:xfrm>
              <a:off x="4808538" y="6164263"/>
              <a:ext cx="319087" cy="327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6" name="Freeform 16"/>
            <p:cNvSpPr>
              <a:spLocks/>
            </p:cNvSpPr>
            <p:nvPr/>
          </p:nvSpPr>
          <p:spPr bwMode="auto">
            <a:xfrm>
              <a:off x="4537075" y="6600826"/>
              <a:ext cx="238125" cy="300038"/>
            </a:xfrm>
            <a:custGeom>
              <a:avLst/>
              <a:gdLst>
                <a:gd name="T0" fmla="*/ 150 w 241"/>
                <a:gd name="T1" fmla="*/ 304 h 304"/>
                <a:gd name="T2" fmla="*/ 241 w 241"/>
                <a:gd name="T3" fmla="*/ 239 h 304"/>
                <a:gd name="T4" fmla="*/ 233 w 241"/>
                <a:gd name="T5" fmla="*/ 230 h 304"/>
                <a:gd name="T6" fmla="*/ 0 w 241"/>
                <a:gd name="T7" fmla="*/ 0 h 304"/>
                <a:gd name="T8" fmla="*/ 0 w 241"/>
                <a:gd name="T9" fmla="*/ 0 h 304"/>
                <a:gd name="T10" fmla="*/ 150 w 241"/>
                <a:gd name="T11" fmla="*/ 304 h 304"/>
              </a:gdLst>
              <a:ahLst/>
              <a:cxnLst>
                <a:cxn ang="0">
                  <a:pos x="T0" y="T1"/>
                </a:cxn>
                <a:cxn ang="0">
                  <a:pos x="T2" y="T3"/>
                </a:cxn>
                <a:cxn ang="0">
                  <a:pos x="T4" y="T5"/>
                </a:cxn>
                <a:cxn ang="0">
                  <a:pos x="T6" y="T7"/>
                </a:cxn>
                <a:cxn ang="0">
                  <a:pos x="T8" y="T9"/>
                </a:cxn>
                <a:cxn ang="0">
                  <a:pos x="T10" y="T11"/>
                </a:cxn>
              </a:cxnLst>
              <a:rect l="0" t="0" r="r" b="b"/>
              <a:pathLst>
                <a:path w="241" h="304">
                  <a:moveTo>
                    <a:pt x="150" y="304"/>
                  </a:moveTo>
                  <a:cubicBezTo>
                    <a:pt x="175" y="280"/>
                    <a:pt x="208" y="255"/>
                    <a:pt x="241" y="239"/>
                  </a:cubicBezTo>
                  <a:cubicBezTo>
                    <a:pt x="241" y="239"/>
                    <a:pt x="241" y="230"/>
                    <a:pt x="233" y="230"/>
                  </a:cubicBezTo>
                  <a:cubicBezTo>
                    <a:pt x="158" y="66"/>
                    <a:pt x="50" y="16"/>
                    <a:pt x="0" y="0"/>
                  </a:cubicBezTo>
                  <a:cubicBezTo>
                    <a:pt x="0" y="0"/>
                    <a:pt x="0" y="0"/>
                    <a:pt x="0" y="0"/>
                  </a:cubicBezTo>
                  <a:cubicBezTo>
                    <a:pt x="92" y="66"/>
                    <a:pt x="150" y="173"/>
                    <a:pt x="150"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7" name="Freeform 17"/>
            <p:cNvSpPr>
              <a:spLocks/>
            </p:cNvSpPr>
            <p:nvPr/>
          </p:nvSpPr>
          <p:spPr bwMode="auto">
            <a:xfrm>
              <a:off x="3773488" y="6600826"/>
              <a:ext cx="315912" cy="481013"/>
            </a:xfrm>
            <a:custGeom>
              <a:avLst/>
              <a:gdLst>
                <a:gd name="T0" fmla="*/ 318 w 318"/>
                <a:gd name="T1" fmla="*/ 0 h 486"/>
                <a:gd name="T2" fmla="*/ 318 w 318"/>
                <a:gd name="T3" fmla="*/ 0 h 486"/>
                <a:gd name="T4" fmla="*/ 84 w 318"/>
                <a:gd name="T5" fmla="*/ 231 h 486"/>
                <a:gd name="T6" fmla="*/ 167 w 318"/>
                <a:gd name="T7" fmla="*/ 478 h 486"/>
                <a:gd name="T8" fmla="*/ 167 w 318"/>
                <a:gd name="T9" fmla="*/ 305 h 486"/>
                <a:gd name="T10" fmla="*/ 318 w 318"/>
                <a:gd name="T11" fmla="*/ 0 h 486"/>
              </a:gdLst>
              <a:ahLst/>
              <a:cxnLst>
                <a:cxn ang="0">
                  <a:pos x="T0" y="T1"/>
                </a:cxn>
                <a:cxn ang="0">
                  <a:pos x="T2" y="T3"/>
                </a:cxn>
                <a:cxn ang="0">
                  <a:pos x="T4" y="T5"/>
                </a:cxn>
                <a:cxn ang="0">
                  <a:pos x="T6" y="T7"/>
                </a:cxn>
                <a:cxn ang="0">
                  <a:pos x="T8" y="T9"/>
                </a:cxn>
                <a:cxn ang="0">
                  <a:pos x="T10" y="T11"/>
                </a:cxn>
              </a:cxnLst>
              <a:rect l="0" t="0" r="r" b="b"/>
              <a:pathLst>
                <a:path w="318" h="486">
                  <a:moveTo>
                    <a:pt x="318" y="0"/>
                  </a:moveTo>
                  <a:cubicBezTo>
                    <a:pt x="318" y="0"/>
                    <a:pt x="318" y="0"/>
                    <a:pt x="318" y="0"/>
                  </a:cubicBezTo>
                  <a:cubicBezTo>
                    <a:pt x="268" y="16"/>
                    <a:pt x="151" y="66"/>
                    <a:pt x="84" y="231"/>
                  </a:cubicBezTo>
                  <a:cubicBezTo>
                    <a:pt x="0" y="404"/>
                    <a:pt x="92" y="486"/>
                    <a:pt x="167" y="478"/>
                  </a:cubicBezTo>
                  <a:cubicBezTo>
                    <a:pt x="167" y="305"/>
                    <a:pt x="167" y="305"/>
                    <a:pt x="167" y="305"/>
                  </a:cubicBezTo>
                  <a:cubicBezTo>
                    <a:pt x="167" y="181"/>
                    <a:pt x="226" y="66"/>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8" name="Freeform 18"/>
            <p:cNvSpPr>
              <a:spLocks/>
            </p:cNvSpPr>
            <p:nvPr/>
          </p:nvSpPr>
          <p:spPr bwMode="auto">
            <a:xfrm>
              <a:off x="3997325" y="6624638"/>
              <a:ext cx="623887" cy="679450"/>
            </a:xfrm>
            <a:custGeom>
              <a:avLst/>
              <a:gdLst>
                <a:gd name="T0" fmla="*/ 630 w 630"/>
                <a:gd name="T1" fmla="*/ 273 h 685"/>
                <a:gd name="T2" fmla="*/ 522 w 630"/>
                <a:gd name="T3" fmla="*/ 0 h 685"/>
                <a:gd name="T4" fmla="*/ 315 w 630"/>
                <a:gd name="T5" fmla="*/ 99 h 685"/>
                <a:gd name="T6" fmla="*/ 116 w 630"/>
                <a:gd name="T7" fmla="*/ 0 h 685"/>
                <a:gd name="T8" fmla="*/ 0 w 630"/>
                <a:gd name="T9" fmla="*/ 273 h 685"/>
                <a:gd name="T10" fmla="*/ 0 w 630"/>
                <a:gd name="T11" fmla="*/ 545 h 685"/>
                <a:gd name="T12" fmla="*/ 124 w 630"/>
                <a:gd name="T13" fmla="*/ 685 h 685"/>
                <a:gd name="T14" fmla="*/ 514 w 630"/>
                <a:gd name="T15" fmla="*/ 685 h 685"/>
                <a:gd name="T16" fmla="*/ 514 w 630"/>
                <a:gd name="T17" fmla="*/ 685 h 685"/>
                <a:gd name="T18" fmla="*/ 563 w 630"/>
                <a:gd name="T19" fmla="*/ 454 h 685"/>
                <a:gd name="T20" fmla="*/ 630 w 630"/>
                <a:gd name="T21" fmla="*/ 339 h 685"/>
                <a:gd name="T22" fmla="*/ 630 w 630"/>
                <a:gd name="T23" fmla="*/ 273 h 685"/>
                <a:gd name="T24" fmla="*/ 630 w 630"/>
                <a:gd name="T25" fmla="*/ 27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685">
                  <a:moveTo>
                    <a:pt x="630" y="273"/>
                  </a:moveTo>
                  <a:cubicBezTo>
                    <a:pt x="630" y="165"/>
                    <a:pt x="588" y="66"/>
                    <a:pt x="522" y="0"/>
                  </a:cubicBezTo>
                  <a:cubicBezTo>
                    <a:pt x="472" y="58"/>
                    <a:pt x="398" y="99"/>
                    <a:pt x="315" y="99"/>
                  </a:cubicBezTo>
                  <a:cubicBezTo>
                    <a:pt x="232" y="99"/>
                    <a:pt x="165" y="58"/>
                    <a:pt x="116" y="0"/>
                  </a:cubicBezTo>
                  <a:cubicBezTo>
                    <a:pt x="41" y="66"/>
                    <a:pt x="0" y="165"/>
                    <a:pt x="0" y="273"/>
                  </a:cubicBezTo>
                  <a:cubicBezTo>
                    <a:pt x="0" y="545"/>
                    <a:pt x="0" y="545"/>
                    <a:pt x="0" y="545"/>
                  </a:cubicBezTo>
                  <a:cubicBezTo>
                    <a:pt x="0" y="628"/>
                    <a:pt x="58" y="685"/>
                    <a:pt x="124" y="685"/>
                  </a:cubicBezTo>
                  <a:cubicBezTo>
                    <a:pt x="514" y="685"/>
                    <a:pt x="514" y="685"/>
                    <a:pt x="514" y="685"/>
                  </a:cubicBezTo>
                  <a:cubicBezTo>
                    <a:pt x="514" y="685"/>
                    <a:pt x="514" y="685"/>
                    <a:pt x="514" y="685"/>
                  </a:cubicBezTo>
                  <a:cubicBezTo>
                    <a:pt x="514" y="611"/>
                    <a:pt x="522" y="529"/>
                    <a:pt x="563" y="454"/>
                  </a:cubicBezTo>
                  <a:cubicBezTo>
                    <a:pt x="580" y="413"/>
                    <a:pt x="605" y="372"/>
                    <a:pt x="630" y="339"/>
                  </a:cubicBezTo>
                  <a:cubicBezTo>
                    <a:pt x="630" y="273"/>
                    <a:pt x="630" y="273"/>
                    <a:pt x="630" y="273"/>
                  </a:cubicBezTo>
                  <a:cubicBezTo>
                    <a:pt x="630" y="273"/>
                    <a:pt x="630" y="273"/>
                    <a:pt x="630"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69" name="Oval 19"/>
            <p:cNvSpPr>
              <a:spLocks noChangeArrowheads="1"/>
            </p:cNvSpPr>
            <p:nvPr/>
          </p:nvSpPr>
          <p:spPr bwMode="auto">
            <a:xfrm>
              <a:off x="4100513" y="6235701"/>
              <a:ext cx="419100" cy="409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70" name="Freeform 20"/>
            <p:cNvSpPr>
              <a:spLocks/>
            </p:cNvSpPr>
            <p:nvPr/>
          </p:nvSpPr>
          <p:spPr bwMode="auto">
            <a:xfrm>
              <a:off x="5387975" y="7337426"/>
              <a:ext cx="528637" cy="477838"/>
            </a:xfrm>
            <a:custGeom>
              <a:avLst/>
              <a:gdLst>
                <a:gd name="T0" fmla="*/ 466 w 533"/>
                <a:gd name="T1" fmla="*/ 200 h 482"/>
                <a:gd name="T2" fmla="*/ 283 w 533"/>
                <a:gd name="T3" fmla="*/ 117 h 482"/>
                <a:gd name="T4" fmla="*/ 258 w 533"/>
                <a:gd name="T5" fmla="*/ 50 h 482"/>
                <a:gd name="T6" fmla="*/ 166 w 533"/>
                <a:gd name="T7" fmla="*/ 0 h 482"/>
                <a:gd name="T8" fmla="*/ 116 w 533"/>
                <a:gd name="T9" fmla="*/ 192 h 482"/>
                <a:gd name="T10" fmla="*/ 0 w 533"/>
                <a:gd name="T11" fmla="*/ 349 h 482"/>
                <a:gd name="T12" fmla="*/ 91 w 533"/>
                <a:gd name="T13" fmla="*/ 391 h 482"/>
                <a:gd name="T14" fmla="*/ 158 w 533"/>
                <a:gd name="T15" fmla="*/ 366 h 482"/>
                <a:gd name="T16" fmla="*/ 341 w 533"/>
                <a:gd name="T17" fmla="*/ 458 h 482"/>
                <a:gd name="T18" fmla="*/ 483 w 533"/>
                <a:gd name="T19" fmla="*/ 391 h 482"/>
                <a:gd name="T20" fmla="*/ 499 w 533"/>
                <a:gd name="T21" fmla="*/ 349 h 482"/>
                <a:gd name="T22" fmla="*/ 466 w 533"/>
                <a:gd name="T23" fmla="*/ 2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82">
                  <a:moveTo>
                    <a:pt x="466" y="200"/>
                  </a:moveTo>
                  <a:cubicBezTo>
                    <a:pt x="283" y="117"/>
                    <a:pt x="283" y="117"/>
                    <a:pt x="283" y="117"/>
                  </a:cubicBezTo>
                  <a:cubicBezTo>
                    <a:pt x="291" y="92"/>
                    <a:pt x="283" y="59"/>
                    <a:pt x="258" y="50"/>
                  </a:cubicBezTo>
                  <a:cubicBezTo>
                    <a:pt x="166" y="0"/>
                    <a:pt x="166" y="0"/>
                    <a:pt x="166" y="0"/>
                  </a:cubicBezTo>
                  <a:cubicBezTo>
                    <a:pt x="158" y="67"/>
                    <a:pt x="141" y="133"/>
                    <a:pt x="116" y="192"/>
                  </a:cubicBezTo>
                  <a:cubicBezTo>
                    <a:pt x="83" y="250"/>
                    <a:pt x="41" y="308"/>
                    <a:pt x="0" y="349"/>
                  </a:cubicBezTo>
                  <a:cubicBezTo>
                    <a:pt x="91" y="391"/>
                    <a:pt x="91" y="391"/>
                    <a:pt x="91" y="391"/>
                  </a:cubicBezTo>
                  <a:cubicBezTo>
                    <a:pt x="116" y="408"/>
                    <a:pt x="150" y="391"/>
                    <a:pt x="158" y="366"/>
                  </a:cubicBezTo>
                  <a:cubicBezTo>
                    <a:pt x="341" y="458"/>
                    <a:pt x="341" y="458"/>
                    <a:pt x="341" y="458"/>
                  </a:cubicBezTo>
                  <a:cubicBezTo>
                    <a:pt x="391" y="482"/>
                    <a:pt x="449" y="449"/>
                    <a:pt x="483" y="391"/>
                  </a:cubicBezTo>
                  <a:cubicBezTo>
                    <a:pt x="499" y="349"/>
                    <a:pt x="499" y="349"/>
                    <a:pt x="499" y="349"/>
                  </a:cubicBezTo>
                  <a:cubicBezTo>
                    <a:pt x="533" y="291"/>
                    <a:pt x="516" y="225"/>
                    <a:pt x="46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71" name="Freeform 21"/>
            <p:cNvSpPr>
              <a:spLocks noEditPoints="1"/>
            </p:cNvSpPr>
            <p:nvPr/>
          </p:nvSpPr>
          <p:spPr bwMode="auto">
            <a:xfrm>
              <a:off x="4511675" y="6788151"/>
              <a:ext cx="1027112" cy="1027113"/>
            </a:xfrm>
            <a:custGeom>
              <a:avLst/>
              <a:gdLst>
                <a:gd name="T0" fmla="*/ 713 w 1036"/>
                <a:gd name="T1" fmla="*/ 108 h 1036"/>
                <a:gd name="T2" fmla="*/ 108 w 1036"/>
                <a:gd name="T3" fmla="*/ 324 h 1036"/>
                <a:gd name="T4" fmla="*/ 323 w 1036"/>
                <a:gd name="T5" fmla="*/ 929 h 1036"/>
                <a:gd name="T6" fmla="*/ 928 w 1036"/>
                <a:gd name="T7" fmla="*/ 713 h 1036"/>
                <a:gd name="T8" fmla="*/ 713 w 1036"/>
                <a:gd name="T9" fmla="*/ 108 h 1036"/>
                <a:gd name="T10" fmla="*/ 804 w 1036"/>
                <a:gd name="T11" fmla="*/ 655 h 1036"/>
                <a:gd name="T12" fmla="*/ 389 w 1036"/>
                <a:gd name="T13" fmla="*/ 796 h 1036"/>
                <a:gd name="T14" fmla="*/ 240 w 1036"/>
                <a:gd name="T15" fmla="*/ 382 h 1036"/>
                <a:gd name="T16" fmla="*/ 655 w 1036"/>
                <a:gd name="T17" fmla="*/ 232 h 1036"/>
                <a:gd name="T18" fmla="*/ 804 w 1036"/>
                <a:gd name="T19" fmla="*/ 65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6" h="1036">
                  <a:moveTo>
                    <a:pt x="713" y="108"/>
                  </a:moveTo>
                  <a:cubicBezTo>
                    <a:pt x="489" y="0"/>
                    <a:pt x="215" y="100"/>
                    <a:pt x="108" y="324"/>
                  </a:cubicBezTo>
                  <a:cubicBezTo>
                    <a:pt x="0" y="547"/>
                    <a:pt x="99" y="821"/>
                    <a:pt x="323" y="929"/>
                  </a:cubicBezTo>
                  <a:cubicBezTo>
                    <a:pt x="547" y="1036"/>
                    <a:pt x="820" y="937"/>
                    <a:pt x="928" y="713"/>
                  </a:cubicBezTo>
                  <a:cubicBezTo>
                    <a:pt x="1036" y="489"/>
                    <a:pt x="945" y="216"/>
                    <a:pt x="713" y="108"/>
                  </a:cubicBezTo>
                  <a:close/>
                  <a:moveTo>
                    <a:pt x="804" y="655"/>
                  </a:moveTo>
                  <a:cubicBezTo>
                    <a:pt x="729" y="804"/>
                    <a:pt x="539" y="871"/>
                    <a:pt x="389" y="796"/>
                  </a:cubicBezTo>
                  <a:cubicBezTo>
                    <a:pt x="232" y="721"/>
                    <a:pt x="166" y="539"/>
                    <a:pt x="240" y="382"/>
                  </a:cubicBezTo>
                  <a:cubicBezTo>
                    <a:pt x="315" y="224"/>
                    <a:pt x="497" y="158"/>
                    <a:pt x="655" y="232"/>
                  </a:cubicBezTo>
                  <a:cubicBezTo>
                    <a:pt x="812" y="307"/>
                    <a:pt x="879" y="498"/>
                    <a:pt x="804"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sp>
          <p:nvSpPr>
            <p:cNvPr id="72" name="Freeform 22"/>
            <p:cNvSpPr>
              <a:spLocks/>
            </p:cNvSpPr>
            <p:nvPr/>
          </p:nvSpPr>
          <p:spPr bwMode="auto">
            <a:xfrm>
              <a:off x="4808538" y="7032626"/>
              <a:ext cx="344487" cy="230188"/>
            </a:xfrm>
            <a:custGeom>
              <a:avLst/>
              <a:gdLst>
                <a:gd name="T0" fmla="*/ 322 w 347"/>
                <a:gd name="T1" fmla="*/ 58 h 232"/>
                <a:gd name="T2" fmla="*/ 322 w 347"/>
                <a:gd name="T3" fmla="*/ 58 h 232"/>
                <a:gd name="T4" fmla="*/ 8 w 347"/>
                <a:gd name="T5" fmla="*/ 166 h 232"/>
                <a:gd name="T6" fmla="*/ 25 w 347"/>
                <a:gd name="T7" fmla="*/ 224 h 232"/>
                <a:gd name="T8" fmla="*/ 83 w 347"/>
                <a:gd name="T9" fmla="*/ 199 h 232"/>
                <a:gd name="T10" fmla="*/ 289 w 347"/>
                <a:gd name="T11" fmla="*/ 124 h 232"/>
                <a:gd name="T12" fmla="*/ 339 w 347"/>
                <a:gd name="T13" fmla="*/ 108 h 232"/>
                <a:gd name="T14" fmla="*/ 322 w 347"/>
                <a:gd name="T15" fmla="*/ 5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32">
                  <a:moveTo>
                    <a:pt x="322" y="58"/>
                  </a:moveTo>
                  <a:cubicBezTo>
                    <a:pt x="322" y="58"/>
                    <a:pt x="322" y="58"/>
                    <a:pt x="322" y="58"/>
                  </a:cubicBezTo>
                  <a:cubicBezTo>
                    <a:pt x="207" y="0"/>
                    <a:pt x="66" y="49"/>
                    <a:pt x="8" y="166"/>
                  </a:cubicBezTo>
                  <a:cubicBezTo>
                    <a:pt x="0" y="191"/>
                    <a:pt x="8" y="207"/>
                    <a:pt x="25" y="224"/>
                  </a:cubicBezTo>
                  <a:cubicBezTo>
                    <a:pt x="50" y="232"/>
                    <a:pt x="66" y="224"/>
                    <a:pt x="83" y="199"/>
                  </a:cubicBezTo>
                  <a:cubicBezTo>
                    <a:pt x="116" y="124"/>
                    <a:pt x="207" y="91"/>
                    <a:pt x="289" y="124"/>
                  </a:cubicBezTo>
                  <a:cubicBezTo>
                    <a:pt x="306" y="132"/>
                    <a:pt x="330" y="124"/>
                    <a:pt x="339" y="108"/>
                  </a:cubicBezTo>
                  <a:cubicBezTo>
                    <a:pt x="347" y="91"/>
                    <a:pt x="339" y="66"/>
                    <a:pt x="32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a:solidFill>
                  <a:srgbClr val="505050"/>
                </a:solidFill>
              </a:endParaRPr>
            </a:p>
          </p:txBody>
        </p:sp>
      </p:grpSp>
      <p:sp>
        <p:nvSpPr>
          <p:cNvPr id="73" name="Rectangle 72"/>
          <p:cNvSpPr/>
          <p:nvPr/>
        </p:nvSpPr>
        <p:spPr bwMode="auto">
          <a:xfrm>
            <a:off x="10286481" y="4140203"/>
            <a:ext cx="1691160" cy="795303"/>
          </a:xfrm>
          <a:prstGeom prst="rect">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Directory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sync</a:t>
            </a:r>
          </a:p>
        </p:txBody>
      </p:sp>
      <p:sp>
        <p:nvSpPr>
          <p:cNvPr id="74" name="Rectangle 73"/>
          <p:cNvSpPr/>
          <p:nvPr/>
        </p:nvSpPr>
        <p:spPr bwMode="auto">
          <a:xfrm>
            <a:off x="8593442" y="4140203"/>
            <a:ext cx="1691160" cy="795303"/>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Federation</a:t>
            </a:r>
          </a:p>
        </p:txBody>
      </p:sp>
      <p:cxnSp>
        <p:nvCxnSpPr>
          <p:cNvPr id="75" name="Straight Arrow Connector 74"/>
          <p:cNvCxnSpPr/>
          <p:nvPr/>
        </p:nvCxnSpPr>
        <p:spPr>
          <a:xfrm>
            <a:off x="9495165" y="4680758"/>
            <a:ext cx="0" cy="533247"/>
          </a:xfrm>
          <a:prstGeom prst="straightConnector1">
            <a:avLst/>
          </a:prstGeom>
          <a:noFill/>
          <a:ln w="57150" cap="flat" cmpd="sng" algn="ctr">
            <a:solidFill>
              <a:srgbClr val="002050"/>
            </a:solidFill>
            <a:prstDash val="solid"/>
            <a:headEnd type="none"/>
            <a:tailEnd type="triangle"/>
          </a:ln>
          <a:effectLst/>
        </p:spPr>
      </p:cxnSp>
      <p:grpSp>
        <p:nvGrpSpPr>
          <p:cNvPr id="120" name="Group 119"/>
          <p:cNvGrpSpPr/>
          <p:nvPr/>
        </p:nvGrpSpPr>
        <p:grpSpPr>
          <a:xfrm>
            <a:off x="5637262" y="2950000"/>
            <a:ext cx="1121581" cy="1017739"/>
            <a:chOff x="1273427" y="3123526"/>
            <a:chExt cx="709560" cy="701011"/>
          </a:xfrm>
          <a:solidFill>
            <a:srgbClr val="006256"/>
          </a:solidFill>
        </p:grpSpPr>
        <p:sp>
          <p:nvSpPr>
            <p:cNvPr id="121" name="Freeform 120"/>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22" name="Oval 121"/>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23" name="Oval 122"/>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24" name="Oval 123"/>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25" name="Oval 124"/>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cxnSp>
          <p:nvCxnSpPr>
            <p:cNvPr id="126" name="Straight Connector 125"/>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127" name="Straight Connector 126"/>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128" name="Straight Connector 127"/>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129" name="Straight Connector 128"/>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130" name="Straight Connector 129"/>
            <p:cNvCxnSpPr/>
            <p:nvPr/>
          </p:nvCxnSpPr>
          <p:spPr>
            <a:xfrm>
              <a:off x="1628618" y="3382623"/>
              <a:ext cx="0" cy="228256"/>
            </a:xfrm>
            <a:prstGeom prst="line">
              <a:avLst/>
            </a:prstGeom>
            <a:grpFill/>
            <a:ln w="28575" cap="flat" cmpd="sng" algn="ctr">
              <a:solidFill>
                <a:srgbClr val="FFFFFF"/>
              </a:solidFill>
              <a:prstDash val="solid"/>
            </a:ln>
            <a:effectLst/>
          </p:spPr>
        </p:cxnSp>
      </p:grpSp>
      <p:grpSp>
        <p:nvGrpSpPr>
          <p:cNvPr id="131" name="Group 130"/>
          <p:cNvGrpSpPr/>
          <p:nvPr/>
        </p:nvGrpSpPr>
        <p:grpSpPr>
          <a:xfrm>
            <a:off x="9785192" y="2931710"/>
            <a:ext cx="1121581" cy="1017739"/>
            <a:chOff x="1273427" y="3123526"/>
            <a:chExt cx="709560" cy="701011"/>
          </a:xfrm>
          <a:solidFill>
            <a:srgbClr val="006256"/>
          </a:solidFill>
        </p:grpSpPr>
        <p:sp>
          <p:nvSpPr>
            <p:cNvPr id="132" name="Freeform 131"/>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33" name="Oval 132"/>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34" name="Oval 133"/>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35" name="Oval 134"/>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36" name="Oval 135"/>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cxnSp>
          <p:nvCxnSpPr>
            <p:cNvPr id="137" name="Straight Connector 136"/>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138" name="Straight Connector 137"/>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139" name="Straight Connector 138"/>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140" name="Straight Connector 139"/>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141" name="Straight Connector 140"/>
            <p:cNvCxnSpPr/>
            <p:nvPr/>
          </p:nvCxnSpPr>
          <p:spPr>
            <a:xfrm>
              <a:off x="1628618" y="3382623"/>
              <a:ext cx="0" cy="228256"/>
            </a:xfrm>
            <a:prstGeom prst="line">
              <a:avLst/>
            </a:prstGeom>
            <a:grpFill/>
            <a:ln w="28575" cap="flat" cmpd="sng" algn="ctr">
              <a:solidFill>
                <a:srgbClr val="FFFFFF"/>
              </a:solidFill>
              <a:prstDash val="solid"/>
            </a:ln>
            <a:effectLst/>
          </p:spPr>
        </p:cxnSp>
      </p:grpSp>
    </p:spTree>
    <p:extLst>
      <p:ext uri="{BB962C8B-B14F-4D97-AF65-F5344CB8AC3E}">
        <p14:creationId xmlns:p14="http://schemas.microsoft.com/office/powerpoint/2010/main" val="84436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Change between models as needs change</a:t>
            </a:r>
          </a:p>
        </p:txBody>
      </p:sp>
      <p:sp>
        <p:nvSpPr>
          <p:cNvPr id="3" name="Text Placeholder 2"/>
          <p:cNvSpPr>
            <a:spLocks noGrp="1"/>
          </p:cNvSpPr>
          <p:nvPr>
            <p:ph type="body" sz="quarter" idx="10"/>
          </p:nvPr>
        </p:nvSpPr>
        <p:spPr>
          <a:xfrm>
            <a:off x="530467" y="1476620"/>
            <a:ext cx="11373923" cy="5051602"/>
          </a:xfrm>
        </p:spPr>
        <p:txBody>
          <a:bodyPr>
            <a:normAutofit lnSpcReduction="10000"/>
          </a:bodyPr>
          <a:lstStyle/>
          <a:p>
            <a:r>
              <a:rPr lang="en-US" sz="3599" b="1" dirty="0"/>
              <a:t>Cloud Identity to Synchronized Identity</a:t>
            </a:r>
          </a:p>
          <a:p>
            <a:pPr lvl="1"/>
            <a:r>
              <a:rPr lang="en-US" sz="2000" dirty="0"/>
              <a:t>Deploy </a:t>
            </a:r>
            <a:r>
              <a:rPr lang="en-US" sz="2000" dirty="0" err="1"/>
              <a:t>DirSync</a:t>
            </a:r>
            <a:endParaRPr lang="en-US" sz="2000" dirty="0"/>
          </a:p>
          <a:p>
            <a:pPr lvl="1"/>
            <a:r>
              <a:rPr lang="en-US" sz="2000" dirty="0"/>
              <a:t>Hard match or soft match of users</a:t>
            </a:r>
          </a:p>
          <a:p>
            <a:r>
              <a:rPr lang="en-US" sz="3599" b="1" dirty="0"/>
              <a:t>Synchronized Identity to Federated Identity</a:t>
            </a:r>
          </a:p>
          <a:p>
            <a:pPr lvl="1"/>
            <a:r>
              <a:rPr lang="en-US" sz="2000" dirty="0"/>
              <a:t>Deploy AD FS</a:t>
            </a:r>
          </a:p>
          <a:p>
            <a:pPr lvl="1"/>
            <a:r>
              <a:rPr lang="en-US" sz="2000" dirty="0"/>
              <a:t>Can leave password sync enabled as backup</a:t>
            </a:r>
          </a:p>
          <a:p>
            <a:r>
              <a:rPr lang="en-US" sz="3599" b="1" dirty="0"/>
              <a:t>Federated identity to Synchronized Identity</a:t>
            </a:r>
          </a:p>
          <a:p>
            <a:pPr lvl="1"/>
            <a:r>
              <a:rPr lang="en-US" sz="2000" dirty="0"/>
              <a:t>PowerShell Convert-</a:t>
            </a:r>
            <a:r>
              <a:rPr lang="en-US" sz="2000" dirty="0" err="1"/>
              <a:t>MsolDomainToStandard</a:t>
            </a:r>
            <a:endParaRPr lang="en-US" sz="2000" dirty="0"/>
          </a:p>
          <a:p>
            <a:pPr lvl="1"/>
            <a:r>
              <a:rPr lang="en-US" sz="2000" dirty="0"/>
              <a:t>Takes 2 hours plus 1 additional hour per 2,000 users</a:t>
            </a:r>
          </a:p>
          <a:p>
            <a:r>
              <a:rPr lang="en-US" sz="3599" b="1" dirty="0"/>
              <a:t>Synchronized Identity to Cloud Identity</a:t>
            </a:r>
          </a:p>
          <a:p>
            <a:pPr lvl="1"/>
            <a:r>
              <a:rPr lang="en-US" sz="2000" dirty="0"/>
              <a:t>PowerShell Set-</a:t>
            </a:r>
            <a:r>
              <a:rPr lang="en-US" sz="2000" dirty="0" err="1"/>
              <a:t>MsolDirSyncEnabled</a:t>
            </a:r>
            <a:endParaRPr lang="en-US" sz="2000" dirty="0"/>
          </a:p>
          <a:p>
            <a:pPr lvl="1"/>
            <a:r>
              <a:rPr lang="en-US" sz="2000" dirty="0"/>
              <a:t>Takes 72 hours and you can monitor with Get-</a:t>
            </a:r>
            <a:r>
              <a:rPr lang="en-US" sz="2000" dirty="0" err="1"/>
              <a:t>MsolCompanyInformation</a:t>
            </a:r>
            <a:r>
              <a:rPr lang="en-US" sz="2000" dirty="0"/>
              <a:t> </a:t>
            </a:r>
          </a:p>
        </p:txBody>
      </p:sp>
    </p:spTree>
    <p:extLst>
      <p:ext uri="{BB962C8B-B14F-4D97-AF65-F5344CB8AC3E}">
        <p14:creationId xmlns:p14="http://schemas.microsoft.com/office/powerpoint/2010/main" val="362384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96" dirty="0"/>
              <a:t>Choose the simplest model for your needs</a:t>
            </a:r>
          </a:p>
        </p:txBody>
      </p:sp>
      <p:sp>
        <p:nvSpPr>
          <p:cNvPr id="6" name="Text Placeholder 5"/>
          <p:cNvSpPr>
            <a:spLocks noGrp="1"/>
          </p:cNvSpPr>
          <p:nvPr>
            <p:ph type="body" sz="quarter" idx="10"/>
          </p:nvPr>
        </p:nvSpPr>
        <p:spPr>
          <a:xfrm>
            <a:off x="286605" y="1570925"/>
            <a:ext cx="12177020" cy="3830867"/>
          </a:xfrm>
        </p:spPr>
        <p:txBody>
          <a:bodyPr/>
          <a:lstStyle/>
          <a:p>
            <a:pPr marL="463461" indent="-463461"/>
            <a:r>
              <a:rPr lang="en-US" b="1" dirty="0" smtClean="0"/>
              <a:t>This is our recommendation</a:t>
            </a:r>
          </a:p>
          <a:p>
            <a:pPr marL="704714" lvl="1" indent="-463461"/>
            <a:endParaRPr lang="en-US" b="1" dirty="0" smtClean="0"/>
          </a:p>
          <a:p>
            <a:pPr marL="463461" indent="-463461"/>
            <a:r>
              <a:rPr lang="en-US" b="1" dirty="0" smtClean="0"/>
              <a:t>Cloud Identity is the simplest model</a:t>
            </a:r>
          </a:p>
          <a:p>
            <a:pPr marL="463461" indent="-463461"/>
            <a:r>
              <a:rPr lang="en-US" b="1" dirty="0" smtClean="0"/>
              <a:t>Choose cloud when</a:t>
            </a:r>
          </a:p>
          <a:p>
            <a:pPr marL="801534" lvl="1" indent="-338073"/>
            <a:r>
              <a:rPr lang="en-US" dirty="0" smtClean="0"/>
              <a:t>You have no on-premises directory</a:t>
            </a:r>
          </a:p>
          <a:p>
            <a:pPr marL="801534" lvl="1" indent="-338073"/>
            <a:r>
              <a:rPr lang="en-US" dirty="0" smtClean="0"/>
              <a:t>There is on-premises directory restructuring</a:t>
            </a:r>
          </a:p>
          <a:p>
            <a:pPr marL="801534" lvl="1" indent="-338073"/>
            <a:r>
              <a:rPr lang="en-US" dirty="0" smtClean="0"/>
              <a:t>You are in pilot with Office 365</a:t>
            </a:r>
          </a:p>
        </p:txBody>
      </p:sp>
    </p:spTree>
    <p:extLst>
      <p:ext uri="{BB962C8B-B14F-4D97-AF65-F5344CB8AC3E}">
        <p14:creationId xmlns:p14="http://schemas.microsoft.com/office/powerpoint/2010/main" val="2268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96" dirty="0"/>
              <a:t>Choose synchronized identity if you have an on-premises directory</a:t>
            </a:r>
          </a:p>
        </p:txBody>
      </p:sp>
      <p:sp>
        <p:nvSpPr>
          <p:cNvPr id="6" name="Text Placeholder 5"/>
          <p:cNvSpPr>
            <a:spLocks noGrp="1"/>
          </p:cNvSpPr>
          <p:nvPr>
            <p:ph type="body" sz="quarter" idx="10"/>
          </p:nvPr>
        </p:nvSpPr>
        <p:spPr>
          <a:xfrm>
            <a:off x="530467" y="1822576"/>
            <a:ext cx="11373923" cy="4660511"/>
          </a:xfrm>
        </p:spPr>
        <p:txBody>
          <a:bodyPr>
            <a:normAutofit fontScale="92500" lnSpcReduction="20000"/>
          </a:bodyPr>
          <a:lstStyle/>
          <a:p>
            <a:pPr marL="463461" indent="-463461"/>
            <a:r>
              <a:rPr lang="en-US" b="1" dirty="0" smtClean="0"/>
              <a:t>Password hash sync means federation is not required just to have the same password on the cloud</a:t>
            </a:r>
          </a:p>
          <a:p>
            <a:pPr marL="704714" lvl="1" indent="-463461"/>
            <a:r>
              <a:rPr lang="en-US" b="1" dirty="0"/>
              <a:t>Same sign-on </a:t>
            </a:r>
            <a:r>
              <a:rPr lang="en-US" dirty="0"/>
              <a:t>– the username and password </a:t>
            </a:r>
            <a:br>
              <a:rPr lang="en-US" dirty="0"/>
            </a:br>
            <a:r>
              <a:rPr lang="en-US" dirty="0"/>
              <a:t>is the same in the cloud as on-premises</a:t>
            </a:r>
          </a:p>
          <a:p>
            <a:pPr marL="704714" lvl="1" indent="-463461"/>
            <a:r>
              <a:rPr lang="en-US" b="1" dirty="0"/>
              <a:t>Single sign-on </a:t>
            </a:r>
            <a:r>
              <a:rPr lang="en-US" dirty="0"/>
              <a:t>– you log on to the PC and </a:t>
            </a:r>
            <a:br>
              <a:rPr lang="en-US" dirty="0"/>
            </a:br>
            <a:r>
              <a:rPr lang="en-US" dirty="0"/>
              <a:t>no password is required for cloud services</a:t>
            </a:r>
          </a:p>
          <a:p>
            <a:pPr marL="704714" lvl="1" indent="-463461"/>
            <a:r>
              <a:rPr lang="en-US" dirty="0"/>
              <a:t>Save credentials for later uses </a:t>
            </a:r>
            <a:br>
              <a:rPr lang="en-US" dirty="0"/>
            </a:br>
            <a:r>
              <a:rPr lang="en-US" dirty="0"/>
              <a:t>Windows Credential Manager</a:t>
            </a:r>
          </a:p>
          <a:p>
            <a:pPr marL="704714" lvl="1" indent="-463461"/>
            <a:r>
              <a:rPr lang="en-US" dirty="0"/>
              <a:t>Outlook does not support Single sign-on</a:t>
            </a:r>
          </a:p>
          <a:p>
            <a:pPr marL="463461" indent="-463461"/>
            <a:r>
              <a:rPr lang="en-US" b="1" dirty="0" smtClean="0"/>
              <a:t>Choose password hash sync unless you have one </a:t>
            </a:r>
            <a:br>
              <a:rPr lang="en-US" b="1" dirty="0" smtClean="0"/>
            </a:br>
            <a:r>
              <a:rPr lang="en-US" b="1" dirty="0" smtClean="0"/>
              <a:t>of the scenarios that requires federation</a:t>
            </a:r>
          </a:p>
        </p:txBody>
      </p:sp>
    </p:spTree>
    <p:extLst>
      <p:ext uri="{BB962C8B-B14F-4D97-AF65-F5344CB8AC3E}">
        <p14:creationId xmlns:p14="http://schemas.microsoft.com/office/powerpoint/2010/main" val="404577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Scenarios for choosing federation</a:t>
            </a:r>
            <a:br>
              <a:rPr lang="en-US" dirty="0" smtClean="0"/>
            </a:br>
            <a:r>
              <a:rPr lang="en-US" sz="3199" dirty="0"/>
              <a:t>Existing infrastructure</a:t>
            </a:r>
          </a:p>
        </p:txBody>
      </p:sp>
      <p:sp>
        <p:nvSpPr>
          <p:cNvPr id="6" name="Text Placeholder 5"/>
          <p:cNvSpPr>
            <a:spLocks noGrp="1"/>
          </p:cNvSpPr>
          <p:nvPr>
            <p:ph type="body" sz="quarter" idx="10"/>
          </p:nvPr>
        </p:nvSpPr>
        <p:spPr>
          <a:xfrm>
            <a:off x="286605" y="1570924"/>
            <a:ext cx="12177020" cy="2027425"/>
          </a:xfrm>
        </p:spPr>
        <p:txBody>
          <a:bodyPr/>
          <a:lstStyle/>
          <a:p>
            <a:pPr marL="682494" indent="-682494">
              <a:spcBef>
                <a:spcPts val="1199"/>
              </a:spcBef>
              <a:buFont typeface="+mj-lt"/>
              <a:buAutoNum type="arabicPeriod"/>
            </a:pPr>
            <a:r>
              <a:rPr lang="en-US" sz="3599" b="1" dirty="0"/>
              <a:t>You already have an AD FS Deployment</a:t>
            </a:r>
          </a:p>
          <a:p>
            <a:pPr marL="682494" indent="-682494">
              <a:spcBef>
                <a:spcPts val="1199"/>
              </a:spcBef>
              <a:buFont typeface="+mj-lt"/>
              <a:buAutoNum type="arabicPeriod"/>
            </a:pPr>
            <a:r>
              <a:rPr lang="en-US" sz="3599" b="1" dirty="0"/>
              <a:t>You already use a Third Party Federated Identity Provider</a:t>
            </a:r>
          </a:p>
          <a:p>
            <a:pPr marL="682494" indent="-682494">
              <a:spcBef>
                <a:spcPts val="1199"/>
              </a:spcBef>
              <a:buFont typeface="+mj-lt"/>
              <a:buAutoNum type="arabicPeriod"/>
            </a:pPr>
            <a:r>
              <a:rPr lang="en-US" sz="3599" b="1" dirty="0"/>
              <a:t>You use Forefront Identity Manager 2010</a:t>
            </a:r>
          </a:p>
        </p:txBody>
      </p:sp>
    </p:spTree>
    <p:extLst>
      <p:ext uri="{BB962C8B-B14F-4D97-AF65-F5344CB8AC3E}">
        <p14:creationId xmlns:p14="http://schemas.microsoft.com/office/powerpoint/2010/main" val="34164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Scenarios for choosing federation</a:t>
            </a:r>
            <a:br>
              <a:rPr lang="en-US" dirty="0" smtClean="0"/>
            </a:br>
            <a:r>
              <a:rPr lang="en-US" sz="3199" dirty="0"/>
              <a:t>Technical requirements</a:t>
            </a:r>
          </a:p>
        </p:txBody>
      </p:sp>
      <p:sp>
        <p:nvSpPr>
          <p:cNvPr id="6" name="Text Placeholder 5"/>
          <p:cNvSpPr>
            <a:spLocks noGrp="1"/>
          </p:cNvSpPr>
          <p:nvPr>
            <p:ph type="body" sz="quarter" idx="10"/>
          </p:nvPr>
        </p:nvSpPr>
        <p:spPr>
          <a:xfrm>
            <a:off x="530467" y="1476621"/>
            <a:ext cx="11373923" cy="2378866"/>
          </a:xfrm>
        </p:spPr>
        <p:txBody>
          <a:bodyPr/>
          <a:lstStyle/>
          <a:p>
            <a:pPr marL="682494" indent="-682494">
              <a:spcBef>
                <a:spcPts val="1199"/>
              </a:spcBef>
              <a:buFont typeface="+mj-lt"/>
              <a:buAutoNum type="arabicPeriod" startAt="4"/>
            </a:pPr>
            <a:r>
              <a:rPr lang="en-US" sz="3599" b="1" dirty="0"/>
              <a:t>You have an On-Premises Integrated Smart Card or Multi-Factor Authentication (MFA) Solution</a:t>
            </a:r>
          </a:p>
          <a:p>
            <a:pPr marL="682494" indent="-682494">
              <a:spcBef>
                <a:spcPts val="1199"/>
              </a:spcBef>
              <a:buFont typeface="+mj-lt"/>
              <a:buAutoNum type="arabicPeriod" startAt="4"/>
            </a:pPr>
            <a:r>
              <a:rPr lang="en-US" sz="3599" b="1" dirty="0"/>
              <a:t>Custom Hybrid Applications or Hybrid Search is Required</a:t>
            </a:r>
          </a:p>
        </p:txBody>
      </p:sp>
    </p:spTree>
    <p:extLst>
      <p:ext uri="{BB962C8B-B14F-4D97-AF65-F5344CB8AC3E}">
        <p14:creationId xmlns:p14="http://schemas.microsoft.com/office/powerpoint/2010/main" val="35780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Scenarios for choosing federation</a:t>
            </a:r>
            <a:br>
              <a:rPr lang="en-US" dirty="0" smtClean="0"/>
            </a:br>
            <a:r>
              <a:rPr lang="en-US" sz="3199" dirty="0"/>
              <a:t>Policy requirements</a:t>
            </a:r>
          </a:p>
        </p:txBody>
      </p:sp>
      <p:sp>
        <p:nvSpPr>
          <p:cNvPr id="6" name="Text Placeholder 5"/>
          <p:cNvSpPr>
            <a:spLocks noGrp="1"/>
          </p:cNvSpPr>
          <p:nvPr>
            <p:ph type="body" sz="quarter" idx="10"/>
          </p:nvPr>
        </p:nvSpPr>
        <p:spPr>
          <a:xfrm>
            <a:off x="530467" y="1476621"/>
            <a:ext cx="11373923" cy="4217948"/>
          </a:xfrm>
        </p:spPr>
        <p:txBody>
          <a:bodyPr/>
          <a:lstStyle/>
          <a:p>
            <a:pPr marL="757735" indent="-757735">
              <a:spcBef>
                <a:spcPts val="1199"/>
              </a:spcBef>
              <a:buFont typeface="+mj-lt"/>
              <a:buAutoNum type="arabicPeriod" startAt="6"/>
            </a:pPr>
            <a:r>
              <a:rPr lang="en-US" sz="3599" b="1" dirty="0"/>
              <a:t>You Require Sign-In Audit and/or Immediate Disable</a:t>
            </a:r>
          </a:p>
          <a:p>
            <a:pPr marL="682494" indent="-682494">
              <a:spcBef>
                <a:spcPts val="1199"/>
              </a:spcBef>
              <a:buFont typeface="+mj-lt"/>
              <a:buAutoNum type="arabicPeriod" startAt="6"/>
            </a:pPr>
            <a:r>
              <a:rPr lang="en-US" sz="3599" b="1" dirty="0"/>
              <a:t>Single Sign-On minimizing prompts is Required</a:t>
            </a:r>
          </a:p>
          <a:p>
            <a:pPr marL="682494" indent="-682494">
              <a:spcBef>
                <a:spcPts val="1199"/>
              </a:spcBef>
              <a:buFont typeface="+mj-lt"/>
              <a:buAutoNum type="arabicPeriod" startAt="6"/>
            </a:pPr>
            <a:r>
              <a:rPr lang="en-US" sz="3599" b="1" dirty="0"/>
              <a:t>Require Client Sign-In Restrictions by Network Location </a:t>
            </a:r>
            <a:br>
              <a:rPr lang="en-US" sz="3599" b="1" dirty="0"/>
            </a:br>
            <a:r>
              <a:rPr lang="en-US" sz="3599" b="1" dirty="0"/>
              <a:t>or Work Hours</a:t>
            </a:r>
          </a:p>
          <a:p>
            <a:pPr marL="682494" indent="-682494">
              <a:spcBef>
                <a:spcPts val="1199"/>
              </a:spcBef>
              <a:buFont typeface="+mj-lt"/>
              <a:buAutoNum type="arabicPeriod" startAt="6"/>
            </a:pPr>
            <a:r>
              <a:rPr lang="en-US" sz="3599" b="1" dirty="0"/>
              <a:t>Policy preventing Synchronizing Password Hashes </a:t>
            </a:r>
            <a:br>
              <a:rPr lang="en-US" sz="3599" b="1" dirty="0"/>
            </a:br>
            <a:r>
              <a:rPr lang="en-US" sz="3599" b="1" dirty="0"/>
              <a:t>to Azure AD</a:t>
            </a:r>
          </a:p>
        </p:txBody>
      </p:sp>
    </p:spTree>
    <p:extLst>
      <p:ext uri="{BB962C8B-B14F-4D97-AF65-F5344CB8AC3E}">
        <p14:creationId xmlns:p14="http://schemas.microsoft.com/office/powerpoint/2010/main" val="215466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Rectangle 4"/>
          <p:cNvSpPr/>
          <p:nvPr/>
        </p:nvSpPr>
        <p:spPr bwMode="auto">
          <a:xfrm>
            <a:off x="2664073" y="2036180"/>
            <a:ext cx="2312856"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Cloud Identity Model</a:t>
            </a:r>
          </a:p>
        </p:txBody>
      </p:sp>
      <p:sp>
        <p:nvSpPr>
          <p:cNvPr id="4" name="Rectangle 3"/>
          <p:cNvSpPr/>
          <p:nvPr/>
        </p:nvSpPr>
        <p:spPr bwMode="auto">
          <a:xfrm>
            <a:off x="290282" y="2036180"/>
            <a:ext cx="2312856"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Terminology</a:t>
            </a:r>
          </a:p>
        </p:txBody>
      </p:sp>
      <p:sp>
        <p:nvSpPr>
          <p:cNvPr id="7" name="Rectangle 6"/>
          <p:cNvSpPr/>
          <p:nvPr/>
        </p:nvSpPr>
        <p:spPr bwMode="auto">
          <a:xfrm>
            <a:off x="7411654" y="2036178"/>
            <a:ext cx="2312856"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Federated Identity Model</a:t>
            </a:r>
          </a:p>
        </p:txBody>
      </p:sp>
      <p:sp>
        <p:nvSpPr>
          <p:cNvPr id="6" name="Rectangle 5"/>
          <p:cNvSpPr/>
          <p:nvPr/>
        </p:nvSpPr>
        <p:spPr bwMode="auto">
          <a:xfrm>
            <a:off x="5037864" y="2036178"/>
            <a:ext cx="2312856"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Synchronized Identity Model</a:t>
            </a:r>
          </a:p>
        </p:txBody>
      </p:sp>
      <p:sp>
        <p:nvSpPr>
          <p:cNvPr id="21" name="Rectangle 20"/>
          <p:cNvSpPr/>
          <p:nvPr/>
        </p:nvSpPr>
        <p:spPr bwMode="auto">
          <a:xfrm>
            <a:off x="9785445" y="2036178"/>
            <a:ext cx="2312856"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New Identity Features</a:t>
            </a:r>
          </a:p>
        </p:txBody>
      </p:sp>
      <p:sp>
        <p:nvSpPr>
          <p:cNvPr id="24" name="Freeform 23"/>
          <p:cNvSpPr>
            <a:spLocks noChangeAspect="1" noEditPoints="1"/>
          </p:cNvSpPr>
          <p:nvPr/>
        </p:nvSpPr>
        <p:spPr bwMode="black">
          <a:xfrm>
            <a:off x="680904" y="3529975"/>
            <a:ext cx="1555244" cy="1129312"/>
          </a:xfrm>
          <a:custGeom>
            <a:avLst/>
            <a:gdLst>
              <a:gd name="T0" fmla="*/ 4271 w 4462"/>
              <a:gd name="T1" fmla="*/ 303 h 3240"/>
              <a:gd name="T2" fmla="*/ 3062 w 4462"/>
              <a:gd name="T3" fmla="*/ 762 h 3240"/>
              <a:gd name="T4" fmla="*/ 3062 w 4462"/>
              <a:gd name="T5" fmla="*/ 2935 h 3240"/>
              <a:gd name="T6" fmla="*/ 4271 w 4462"/>
              <a:gd name="T7" fmla="*/ 2478 h 3240"/>
              <a:gd name="T8" fmla="*/ 4271 w 4462"/>
              <a:gd name="T9" fmla="*/ 303 h 3240"/>
              <a:gd name="T10" fmla="*/ 4271 w 4462"/>
              <a:gd name="T11" fmla="*/ 303 h 3240"/>
              <a:gd name="T12" fmla="*/ 1630 w 4462"/>
              <a:gd name="T13" fmla="*/ 303 h 3240"/>
              <a:gd name="T14" fmla="*/ 1630 w 4462"/>
              <a:gd name="T15" fmla="*/ 2478 h 3240"/>
              <a:gd name="T16" fmla="*/ 2837 w 4462"/>
              <a:gd name="T17" fmla="*/ 2935 h 3240"/>
              <a:gd name="T18" fmla="*/ 2837 w 4462"/>
              <a:gd name="T19" fmla="*/ 762 h 3240"/>
              <a:gd name="T20" fmla="*/ 1630 w 4462"/>
              <a:gd name="T21" fmla="*/ 303 h 3240"/>
              <a:gd name="T22" fmla="*/ 1630 w 4462"/>
              <a:gd name="T23" fmla="*/ 303 h 3240"/>
              <a:gd name="T24" fmla="*/ 1405 w 4462"/>
              <a:gd name="T25" fmla="*/ 303 h 3240"/>
              <a:gd name="T26" fmla="*/ 196 w 4462"/>
              <a:gd name="T27" fmla="*/ 762 h 3240"/>
              <a:gd name="T28" fmla="*/ 196 w 4462"/>
              <a:gd name="T29" fmla="*/ 2935 h 3240"/>
              <a:gd name="T30" fmla="*/ 1405 w 4462"/>
              <a:gd name="T31" fmla="*/ 2478 h 3240"/>
              <a:gd name="T32" fmla="*/ 1405 w 4462"/>
              <a:gd name="T33" fmla="*/ 303 h 3240"/>
              <a:gd name="T34" fmla="*/ 1405 w 4462"/>
              <a:gd name="T35" fmla="*/ 303 h 3240"/>
              <a:gd name="T36" fmla="*/ 1488 w 4462"/>
              <a:gd name="T37" fmla="*/ 0 h 3240"/>
              <a:gd name="T38" fmla="*/ 2976 w 4462"/>
              <a:gd name="T39" fmla="*/ 563 h 3240"/>
              <a:gd name="T40" fmla="*/ 4462 w 4462"/>
              <a:gd name="T41" fmla="*/ 0 h 3240"/>
              <a:gd name="T42" fmla="*/ 4462 w 4462"/>
              <a:gd name="T43" fmla="*/ 2677 h 3240"/>
              <a:gd name="T44" fmla="*/ 2976 w 4462"/>
              <a:gd name="T45" fmla="*/ 3240 h 3240"/>
              <a:gd name="T46" fmla="*/ 1488 w 4462"/>
              <a:gd name="T47" fmla="*/ 2677 h 3240"/>
              <a:gd name="T48" fmla="*/ 1488 w 4462"/>
              <a:gd name="T49" fmla="*/ 2677 h 3240"/>
              <a:gd name="T50" fmla="*/ 0 w 4462"/>
              <a:gd name="T51" fmla="*/ 3240 h 3240"/>
              <a:gd name="T52" fmla="*/ 0 w 4462"/>
              <a:gd name="T53" fmla="*/ 563 h 3240"/>
              <a:gd name="T54" fmla="*/ 1488 w 4462"/>
              <a:gd name="T55" fmla="*/ 0 h 3240"/>
              <a:gd name="T56" fmla="*/ 1488 w 4462"/>
              <a:gd name="T57" fmla="*/ 0 h 3240"/>
              <a:gd name="T58" fmla="*/ 1488 w 4462"/>
              <a:gd name="T5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62" h="3240">
                <a:moveTo>
                  <a:pt x="4271" y="303"/>
                </a:moveTo>
                <a:lnTo>
                  <a:pt x="3062" y="762"/>
                </a:lnTo>
                <a:lnTo>
                  <a:pt x="3062" y="2935"/>
                </a:lnTo>
                <a:lnTo>
                  <a:pt x="4271" y="2478"/>
                </a:lnTo>
                <a:lnTo>
                  <a:pt x="4271" y="303"/>
                </a:lnTo>
                <a:lnTo>
                  <a:pt x="4271" y="303"/>
                </a:lnTo>
                <a:close/>
                <a:moveTo>
                  <a:pt x="1630" y="303"/>
                </a:moveTo>
                <a:lnTo>
                  <a:pt x="1630" y="2478"/>
                </a:lnTo>
                <a:lnTo>
                  <a:pt x="2837" y="2935"/>
                </a:lnTo>
                <a:lnTo>
                  <a:pt x="2837" y="762"/>
                </a:lnTo>
                <a:lnTo>
                  <a:pt x="1630" y="303"/>
                </a:lnTo>
                <a:lnTo>
                  <a:pt x="1630" y="303"/>
                </a:lnTo>
                <a:close/>
                <a:moveTo>
                  <a:pt x="1405" y="303"/>
                </a:moveTo>
                <a:lnTo>
                  <a:pt x="196" y="762"/>
                </a:lnTo>
                <a:lnTo>
                  <a:pt x="196" y="2935"/>
                </a:lnTo>
                <a:lnTo>
                  <a:pt x="1405" y="2478"/>
                </a:lnTo>
                <a:lnTo>
                  <a:pt x="1405" y="303"/>
                </a:lnTo>
                <a:lnTo>
                  <a:pt x="1405" y="303"/>
                </a:lnTo>
                <a:close/>
                <a:moveTo>
                  <a:pt x="1488" y="0"/>
                </a:moveTo>
                <a:lnTo>
                  <a:pt x="2976" y="563"/>
                </a:lnTo>
                <a:lnTo>
                  <a:pt x="4462" y="0"/>
                </a:lnTo>
                <a:lnTo>
                  <a:pt x="4462" y="2677"/>
                </a:lnTo>
                <a:lnTo>
                  <a:pt x="2976" y="3240"/>
                </a:lnTo>
                <a:lnTo>
                  <a:pt x="1488" y="2677"/>
                </a:lnTo>
                <a:lnTo>
                  <a:pt x="1488" y="2677"/>
                </a:lnTo>
                <a:lnTo>
                  <a:pt x="0" y="3240"/>
                </a:lnTo>
                <a:lnTo>
                  <a:pt x="0" y="563"/>
                </a:lnTo>
                <a:lnTo>
                  <a:pt x="1488" y="0"/>
                </a:lnTo>
                <a:lnTo>
                  <a:pt x="1488" y="0"/>
                </a:lnTo>
                <a:lnTo>
                  <a:pt x="1488" y="0"/>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FFFFFF"/>
              </a:solidFill>
            </a:endParaRPr>
          </a:p>
        </p:txBody>
      </p:sp>
      <p:sp>
        <p:nvSpPr>
          <p:cNvPr id="26" name="Freeform 25"/>
          <p:cNvSpPr>
            <a:spLocks noChangeAspect="1" noEditPoints="1"/>
          </p:cNvSpPr>
          <p:nvPr/>
        </p:nvSpPr>
        <p:spPr bwMode="black">
          <a:xfrm>
            <a:off x="2993760" y="3503472"/>
            <a:ext cx="1852495" cy="1155814"/>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FFFFFF"/>
              </a:solidFill>
            </a:endParaRPr>
          </a:p>
        </p:txBody>
      </p:sp>
      <p:sp>
        <p:nvSpPr>
          <p:cNvPr id="28" name="Freeform 27"/>
          <p:cNvSpPr>
            <a:spLocks noChangeAspect="1" noEditPoints="1"/>
          </p:cNvSpPr>
          <p:nvPr/>
        </p:nvSpPr>
        <p:spPr bwMode="black">
          <a:xfrm>
            <a:off x="5592383" y="3529975"/>
            <a:ext cx="1087481" cy="1129312"/>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000000"/>
              </a:solidFill>
            </a:endParaRPr>
          </a:p>
        </p:txBody>
      </p:sp>
      <p:sp>
        <p:nvSpPr>
          <p:cNvPr id="30" name="Freeform 29"/>
          <p:cNvSpPr>
            <a:spLocks noChangeAspect="1"/>
          </p:cNvSpPr>
          <p:nvPr/>
        </p:nvSpPr>
        <p:spPr bwMode="black">
          <a:xfrm>
            <a:off x="7905238" y="3529974"/>
            <a:ext cx="1124603" cy="1129312"/>
          </a:xfrm>
          <a:custGeom>
            <a:avLst/>
            <a:gdLst>
              <a:gd name="connsiteX0" fmla="*/ 349819 w 514705"/>
              <a:gd name="connsiteY0" fmla="*/ 222652 h 516861"/>
              <a:gd name="connsiteX1" fmla="*/ 398315 w 514705"/>
              <a:gd name="connsiteY1" fmla="*/ 245284 h 516861"/>
              <a:gd name="connsiteX2" fmla="*/ 491427 w 514705"/>
              <a:gd name="connsiteY2" fmla="*/ 338396 h 516861"/>
              <a:gd name="connsiteX3" fmla="*/ 491427 w 514705"/>
              <a:gd name="connsiteY3" fmla="*/ 452200 h 516861"/>
              <a:gd name="connsiteX4" fmla="*/ 447458 w 514705"/>
              <a:gd name="connsiteY4" fmla="*/ 493584 h 516861"/>
              <a:gd name="connsiteX5" fmla="*/ 333654 w 514705"/>
              <a:gd name="connsiteY5" fmla="*/ 493584 h 516861"/>
              <a:gd name="connsiteX6" fmla="*/ 243127 w 514705"/>
              <a:gd name="connsiteY6" fmla="*/ 403058 h 516861"/>
              <a:gd name="connsiteX7" fmla="*/ 232782 w 514705"/>
              <a:gd name="connsiteY7" fmla="*/ 299599 h 516861"/>
              <a:gd name="connsiteX8" fmla="*/ 276751 w 514705"/>
              <a:gd name="connsiteY8" fmla="*/ 346156 h 516861"/>
              <a:gd name="connsiteX9" fmla="*/ 284511 w 514705"/>
              <a:gd name="connsiteY9" fmla="*/ 361674 h 516861"/>
              <a:gd name="connsiteX10" fmla="*/ 375037 w 514705"/>
              <a:gd name="connsiteY10" fmla="*/ 452200 h 516861"/>
              <a:gd name="connsiteX11" fmla="*/ 406074 w 514705"/>
              <a:gd name="connsiteY11" fmla="*/ 452200 h 516861"/>
              <a:gd name="connsiteX12" fmla="*/ 450044 w 514705"/>
              <a:gd name="connsiteY12" fmla="*/ 410817 h 516861"/>
              <a:gd name="connsiteX13" fmla="*/ 450044 w 514705"/>
              <a:gd name="connsiteY13" fmla="*/ 379779 h 516861"/>
              <a:gd name="connsiteX14" fmla="*/ 356932 w 514705"/>
              <a:gd name="connsiteY14" fmla="*/ 286667 h 516861"/>
              <a:gd name="connsiteX15" fmla="*/ 343999 w 514705"/>
              <a:gd name="connsiteY15" fmla="*/ 281494 h 516861"/>
              <a:gd name="connsiteX16" fmla="*/ 297443 w 514705"/>
              <a:gd name="connsiteY16" fmla="*/ 234938 h 516861"/>
              <a:gd name="connsiteX17" fmla="*/ 349819 w 514705"/>
              <a:gd name="connsiteY17" fmla="*/ 222652 h 516861"/>
              <a:gd name="connsiteX18" fmla="*/ 194560 w 514705"/>
              <a:gd name="connsiteY18" fmla="*/ 168987 h 516861"/>
              <a:gd name="connsiteX19" fmla="*/ 214305 w 514705"/>
              <a:gd name="connsiteY19" fmla="*/ 178697 h 516861"/>
              <a:gd name="connsiteX20" fmla="*/ 338599 w 514705"/>
              <a:gd name="connsiteY20" fmla="*/ 300402 h 516861"/>
              <a:gd name="connsiteX21" fmla="*/ 338599 w 514705"/>
              <a:gd name="connsiteY21" fmla="*/ 341833 h 516861"/>
              <a:gd name="connsiteX22" fmla="*/ 297168 w 514705"/>
              <a:gd name="connsiteY22" fmla="*/ 341833 h 516861"/>
              <a:gd name="connsiteX23" fmla="*/ 172874 w 514705"/>
              <a:gd name="connsiteY23" fmla="*/ 217539 h 516861"/>
              <a:gd name="connsiteX24" fmla="*/ 172874 w 514705"/>
              <a:gd name="connsiteY24" fmla="*/ 178697 h 516861"/>
              <a:gd name="connsiteX25" fmla="*/ 194560 w 514705"/>
              <a:gd name="connsiteY25" fmla="*/ 168987 h 516861"/>
              <a:gd name="connsiteX26" fmla="*/ 121563 w 514705"/>
              <a:gd name="connsiteY26" fmla="*/ 0 h 516861"/>
              <a:gd name="connsiteX27" fmla="*/ 178465 w 514705"/>
              <a:gd name="connsiteY27" fmla="*/ 23278 h 516861"/>
              <a:gd name="connsiteX28" fmla="*/ 271577 w 514705"/>
              <a:gd name="connsiteY28" fmla="*/ 116391 h 516861"/>
              <a:gd name="connsiteX29" fmla="*/ 279337 w 514705"/>
              <a:gd name="connsiteY29" fmla="*/ 217263 h 516861"/>
              <a:gd name="connsiteX30" fmla="*/ 235367 w 514705"/>
              <a:gd name="connsiteY30" fmla="*/ 173293 h 516861"/>
              <a:gd name="connsiteX31" fmla="*/ 230194 w 514705"/>
              <a:gd name="connsiteY31" fmla="*/ 157774 h 516861"/>
              <a:gd name="connsiteX32" fmla="*/ 137082 w 514705"/>
              <a:gd name="connsiteY32" fmla="*/ 64662 h 516861"/>
              <a:gd name="connsiteX33" fmla="*/ 106044 w 514705"/>
              <a:gd name="connsiteY33" fmla="*/ 64662 h 516861"/>
              <a:gd name="connsiteX34" fmla="*/ 62074 w 514705"/>
              <a:gd name="connsiteY34" fmla="*/ 108631 h 516861"/>
              <a:gd name="connsiteX35" fmla="*/ 62074 w 514705"/>
              <a:gd name="connsiteY35" fmla="*/ 139669 h 516861"/>
              <a:gd name="connsiteX36" fmla="*/ 155187 w 514705"/>
              <a:gd name="connsiteY36" fmla="*/ 232782 h 516861"/>
              <a:gd name="connsiteX37" fmla="*/ 168119 w 514705"/>
              <a:gd name="connsiteY37" fmla="*/ 237955 h 516861"/>
              <a:gd name="connsiteX38" fmla="*/ 214675 w 514705"/>
              <a:gd name="connsiteY38" fmla="*/ 281924 h 516861"/>
              <a:gd name="connsiteX39" fmla="*/ 113804 w 514705"/>
              <a:gd name="connsiteY39" fmla="*/ 271579 h 516861"/>
              <a:gd name="connsiteX40" fmla="*/ 23277 w 514705"/>
              <a:gd name="connsiteY40" fmla="*/ 181052 h 516861"/>
              <a:gd name="connsiteX41" fmla="*/ 23277 w 514705"/>
              <a:gd name="connsiteY41" fmla="*/ 67248 h 516861"/>
              <a:gd name="connsiteX42" fmla="*/ 64661 w 514705"/>
              <a:gd name="connsiteY42" fmla="*/ 23278 h 516861"/>
              <a:gd name="connsiteX43" fmla="*/ 121563 w 514705"/>
              <a:gd name="connsiteY43" fmla="*/ 0 h 51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4705" h="516861">
                <a:moveTo>
                  <a:pt x="349819" y="222652"/>
                </a:moveTo>
                <a:cubicBezTo>
                  <a:pt x="367924" y="224592"/>
                  <a:pt x="385382" y="232351"/>
                  <a:pt x="398315" y="245284"/>
                </a:cubicBezTo>
                <a:cubicBezTo>
                  <a:pt x="398315" y="245284"/>
                  <a:pt x="398315" y="245284"/>
                  <a:pt x="491427" y="338396"/>
                </a:cubicBezTo>
                <a:cubicBezTo>
                  <a:pt x="522465" y="369434"/>
                  <a:pt x="522465" y="421163"/>
                  <a:pt x="491427" y="452200"/>
                </a:cubicBezTo>
                <a:cubicBezTo>
                  <a:pt x="491427" y="452200"/>
                  <a:pt x="491427" y="452200"/>
                  <a:pt x="447458" y="493584"/>
                </a:cubicBezTo>
                <a:cubicBezTo>
                  <a:pt x="416420" y="524621"/>
                  <a:pt x="364691" y="524621"/>
                  <a:pt x="333654" y="493584"/>
                </a:cubicBezTo>
                <a:cubicBezTo>
                  <a:pt x="333654" y="493584"/>
                  <a:pt x="333654" y="493584"/>
                  <a:pt x="243127" y="403058"/>
                </a:cubicBezTo>
                <a:cubicBezTo>
                  <a:pt x="214676" y="374607"/>
                  <a:pt x="212090" y="330637"/>
                  <a:pt x="232782" y="299599"/>
                </a:cubicBezTo>
                <a:cubicBezTo>
                  <a:pt x="232782" y="299599"/>
                  <a:pt x="232782" y="299599"/>
                  <a:pt x="276751" y="346156"/>
                </a:cubicBezTo>
                <a:cubicBezTo>
                  <a:pt x="276751" y="351328"/>
                  <a:pt x="279338" y="356501"/>
                  <a:pt x="284511" y="361674"/>
                </a:cubicBezTo>
                <a:cubicBezTo>
                  <a:pt x="284511" y="361674"/>
                  <a:pt x="284511" y="361674"/>
                  <a:pt x="375037" y="452200"/>
                </a:cubicBezTo>
                <a:cubicBezTo>
                  <a:pt x="385383" y="462546"/>
                  <a:pt x="398315" y="462546"/>
                  <a:pt x="406074" y="452200"/>
                </a:cubicBezTo>
                <a:cubicBezTo>
                  <a:pt x="406074" y="452200"/>
                  <a:pt x="406074" y="452200"/>
                  <a:pt x="450044" y="410817"/>
                </a:cubicBezTo>
                <a:cubicBezTo>
                  <a:pt x="457804" y="400471"/>
                  <a:pt x="457804" y="387539"/>
                  <a:pt x="450044" y="379779"/>
                </a:cubicBezTo>
                <a:cubicBezTo>
                  <a:pt x="450044" y="379779"/>
                  <a:pt x="450044" y="379779"/>
                  <a:pt x="356932" y="286667"/>
                </a:cubicBezTo>
                <a:cubicBezTo>
                  <a:pt x="354345" y="284081"/>
                  <a:pt x="349172" y="281494"/>
                  <a:pt x="343999" y="281494"/>
                </a:cubicBezTo>
                <a:cubicBezTo>
                  <a:pt x="343999" y="281494"/>
                  <a:pt x="343999" y="281494"/>
                  <a:pt x="297443" y="234938"/>
                </a:cubicBezTo>
                <a:cubicBezTo>
                  <a:pt x="312962" y="224592"/>
                  <a:pt x="331714" y="220712"/>
                  <a:pt x="349819" y="222652"/>
                </a:cubicBezTo>
                <a:close/>
                <a:moveTo>
                  <a:pt x="194560" y="168987"/>
                </a:moveTo>
                <a:cubicBezTo>
                  <a:pt x="202005" y="168987"/>
                  <a:pt x="209126" y="172224"/>
                  <a:pt x="214305" y="178697"/>
                </a:cubicBezTo>
                <a:cubicBezTo>
                  <a:pt x="214305" y="178697"/>
                  <a:pt x="214305" y="178697"/>
                  <a:pt x="338599" y="300402"/>
                </a:cubicBezTo>
                <a:cubicBezTo>
                  <a:pt x="348957" y="313349"/>
                  <a:pt x="348957" y="331475"/>
                  <a:pt x="338599" y="341833"/>
                </a:cubicBezTo>
                <a:cubicBezTo>
                  <a:pt x="328241" y="352191"/>
                  <a:pt x="307526" y="352191"/>
                  <a:pt x="297168" y="341833"/>
                </a:cubicBezTo>
                <a:cubicBezTo>
                  <a:pt x="297168" y="341833"/>
                  <a:pt x="297168" y="341833"/>
                  <a:pt x="172874" y="217539"/>
                </a:cubicBezTo>
                <a:cubicBezTo>
                  <a:pt x="162516" y="207181"/>
                  <a:pt x="162516" y="189055"/>
                  <a:pt x="172874" y="178697"/>
                </a:cubicBezTo>
                <a:cubicBezTo>
                  <a:pt x="179348" y="172224"/>
                  <a:pt x="187116" y="168987"/>
                  <a:pt x="194560" y="168987"/>
                </a:cubicBezTo>
                <a:close/>
                <a:moveTo>
                  <a:pt x="121563" y="0"/>
                </a:moveTo>
                <a:cubicBezTo>
                  <a:pt x="142254" y="0"/>
                  <a:pt x="162946" y="7760"/>
                  <a:pt x="178465" y="23278"/>
                </a:cubicBezTo>
                <a:cubicBezTo>
                  <a:pt x="178465" y="23278"/>
                  <a:pt x="178465" y="23278"/>
                  <a:pt x="271577" y="116391"/>
                </a:cubicBezTo>
                <a:cubicBezTo>
                  <a:pt x="297442" y="144842"/>
                  <a:pt x="302615" y="186225"/>
                  <a:pt x="279337" y="217263"/>
                </a:cubicBezTo>
                <a:cubicBezTo>
                  <a:pt x="279337" y="217263"/>
                  <a:pt x="279337" y="217263"/>
                  <a:pt x="235367" y="173293"/>
                </a:cubicBezTo>
                <a:cubicBezTo>
                  <a:pt x="235367" y="168120"/>
                  <a:pt x="235367" y="162947"/>
                  <a:pt x="230194" y="157774"/>
                </a:cubicBezTo>
                <a:cubicBezTo>
                  <a:pt x="230194" y="157774"/>
                  <a:pt x="230194" y="157774"/>
                  <a:pt x="137082" y="64662"/>
                </a:cubicBezTo>
                <a:cubicBezTo>
                  <a:pt x="129322" y="56902"/>
                  <a:pt x="113804" y="56902"/>
                  <a:pt x="106044" y="64662"/>
                </a:cubicBezTo>
                <a:cubicBezTo>
                  <a:pt x="106044" y="64662"/>
                  <a:pt x="106044" y="64662"/>
                  <a:pt x="62074" y="108631"/>
                </a:cubicBezTo>
                <a:cubicBezTo>
                  <a:pt x="54315" y="116391"/>
                  <a:pt x="54315" y="131910"/>
                  <a:pt x="62074" y="139669"/>
                </a:cubicBezTo>
                <a:cubicBezTo>
                  <a:pt x="62074" y="139669"/>
                  <a:pt x="62074" y="139669"/>
                  <a:pt x="155187" y="232782"/>
                </a:cubicBezTo>
                <a:cubicBezTo>
                  <a:pt x="160360" y="235368"/>
                  <a:pt x="165533" y="237955"/>
                  <a:pt x="168119" y="237955"/>
                </a:cubicBezTo>
                <a:cubicBezTo>
                  <a:pt x="168119" y="237955"/>
                  <a:pt x="168119" y="237955"/>
                  <a:pt x="214675" y="281924"/>
                </a:cubicBezTo>
                <a:cubicBezTo>
                  <a:pt x="183638" y="302616"/>
                  <a:pt x="142255" y="300030"/>
                  <a:pt x="113804" y="271579"/>
                </a:cubicBezTo>
                <a:cubicBezTo>
                  <a:pt x="113804" y="271579"/>
                  <a:pt x="113804" y="271579"/>
                  <a:pt x="23277" y="181052"/>
                </a:cubicBezTo>
                <a:cubicBezTo>
                  <a:pt x="-7760" y="150015"/>
                  <a:pt x="-7760" y="98286"/>
                  <a:pt x="23277" y="67248"/>
                </a:cubicBezTo>
                <a:cubicBezTo>
                  <a:pt x="23277" y="67248"/>
                  <a:pt x="23277" y="67248"/>
                  <a:pt x="64661" y="23278"/>
                </a:cubicBezTo>
                <a:cubicBezTo>
                  <a:pt x="80180" y="7760"/>
                  <a:pt x="100871" y="0"/>
                  <a:pt x="121563" y="0"/>
                </a:cubicBez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31"/>
          <p:cNvSpPr>
            <a:spLocks noChangeAspect="1" noEditPoints="1"/>
          </p:cNvSpPr>
          <p:nvPr/>
        </p:nvSpPr>
        <p:spPr bwMode="black">
          <a:xfrm>
            <a:off x="10360813" y="3418962"/>
            <a:ext cx="1152895" cy="115422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346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365 federation options</a:t>
            </a:r>
            <a:endParaRPr lang="en-US" sz="1800" dirty="0"/>
          </a:p>
        </p:txBody>
      </p:sp>
      <p:graphicFrame>
        <p:nvGraphicFramePr>
          <p:cNvPr id="7" name="Table 6"/>
          <p:cNvGraphicFramePr>
            <a:graphicFrameLocks noGrp="1"/>
          </p:cNvGraphicFramePr>
          <p:nvPr>
            <p:extLst/>
          </p:nvPr>
        </p:nvGraphicFramePr>
        <p:xfrm>
          <a:off x="274298" y="1171731"/>
          <a:ext cx="11887878" cy="5309381"/>
        </p:xfrm>
        <a:graphic>
          <a:graphicData uri="http://schemas.openxmlformats.org/drawingml/2006/table">
            <a:tbl>
              <a:tblPr firstRow="1" bandRow="1"/>
              <a:tblGrid>
                <a:gridCol w="2971969">
                  <a:extLst>
                    <a:ext uri="{9D8B030D-6E8A-4147-A177-3AD203B41FA5}">
                      <a16:colId xmlns:a16="http://schemas.microsoft.com/office/drawing/2014/main" xmlns="" val="20000"/>
                    </a:ext>
                  </a:extLst>
                </a:gridCol>
                <a:gridCol w="2971969">
                  <a:extLst>
                    <a:ext uri="{9D8B030D-6E8A-4147-A177-3AD203B41FA5}">
                      <a16:colId xmlns:a16="http://schemas.microsoft.com/office/drawing/2014/main" xmlns="" val="20001"/>
                    </a:ext>
                  </a:extLst>
                </a:gridCol>
                <a:gridCol w="2971969">
                  <a:extLst>
                    <a:ext uri="{9D8B030D-6E8A-4147-A177-3AD203B41FA5}">
                      <a16:colId xmlns:a16="http://schemas.microsoft.com/office/drawing/2014/main" xmlns="" val="20002"/>
                    </a:ext>
                  </a:extLst>
                </a:gridCol>
                <a:gridCol w="2971969">
                  <a:extLst>
                    <a:ext uri="{9D8B030D-6E8A-4147-A177-3AD203B41FA5}">
                      <a16:colId xmlns:a16="http://schemas.microsoft.com/office/drawing/2014/main" xmlns="" val="20003"/>
                    </a:ext>
                  </a:extLst>
                </a:gridCol>
              </a:tblGrid>
              <a:tr h="938262">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ADFS</a:t>
                      </a:r>
                    </a:p>
                  </a:txBody>
                  <a:tcPr marL="182854" marR="182854" marT="91427" marB="91427"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009E"/>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Third party WS-*</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009E"/>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Shibboleth</a:t>
                      </a:r>
                      <a:b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b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(SAML 1.1)</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009E"/>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SAML 2.0</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009E"/>
                    </a:solidFill>
                  </a:tcPr>
                </a:tc>
                <a:extLst>
                  <a:ext uri="{0D108BD9-81ED-4DB2-BD59-A6C34878D82A}">
                    <a16:rowId xmlns:a16="http://schemas.microsoft.com/office/drawing/2014/main" xmlns="" val="10000"/>
                  </a:ext>
                </a:extLst>
              </a:tr>
              <a:tr h="437111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nSpc>
                          <a:spcPct val="90000"/>
                        </a:lnSpc>
                        <a:spcAft>
                          <a:spcPts val="1000"/>
                        </a:spcAft>
                      </a:pPr>
                      <a:r>
                        <a:rPr lang="en-US" sz="1400" b="1" dirty="0" smtClean="0">
                          <a:solidFill>
                            <a:schemeClr val="bg1">
                              <a:lumMod val="50000"/>
                            </a:schemeClr>
                          </a:solidFill>
                        </a:rPr>
                        <a:t>Suitable for medium, large enterprises including educational organizations</a:t>
                      </a:r>
                    </a:p>
                    <a:p>
                      <a:pPr>
                        <a:lnSpc>
                          <a:spcPct val="90000"/>
                        </a:lnSpc>
                        <a:spcAft>
                          <a:spcPts val="1000"/>
                        </a:spcAft>
                      </a:pPr>
                      <a:r>
                        <a:rPr lang="en-US" sz="1400" dirty="0" smtClean="0">
                          <a:solidFill>
                            <a:schemeClr val="bg1">
                              <a:lumMod val="50000"/>
                            </a:schemeClr>
                          </a:solidFill>
                        </a:rPr>
                        <a:t>Recommended option for Active Directory (AD) based customers</a:t>
                      </a:r>
                    </a:p>
                    <a:p>
                      <a:pPr>
                        <a:lnSpc>
                          <a:spcPct val="90000"/>
                        </a:lnSpc>
                        <a:spcAft>
                          <a:spcPts val="1000"/>
                        </a:spcAft>
                      </a:pPr>
                      <a:r>
                        <a:rPr lang="en-US" sz="1400" dirty="0" smtClean="0">
                          <a:solidFill>
                            <a:schemeClr val="bg1">
                              <a:lumMod val="50000"/>
                            </a:schemeClr>
                          </a:solidFill>
                        </a:rPr>
                        <a:t>Single sign-on</a:t>
                      </a:r>
                    </a:p>
                    <a:p>
                      <a:pPr>
                        <a:lnSpc>
                          <a:spcPct val="90000"/>
                        </a:lnSpc>
                        <a:spcAft>
                          <a:spcPts val="1000"/>
                        </a:spcAft>
                      </a:pPr>
                      <a:r>
                        <a:rPr lang="en-US" sz="1400" dirty="0" smtClean="0">
                          <a:solidFill>
                            <a:schemeClr val="bg1">
                              <a:lumMod val="50000"/>
                            </a:schemeClr>
                          </a:solidFill>
                        </a:rPr>
                        <a:t>Support for web and rich clients</a:t>
                      </a:r>
                    </a:p>
                    <a:p>
                      <a:pPr>
                        <a:lnSpc>
                          <a:spcPct val="90000"/>
                        </a:lnSpc>
                        <a:spcAft>
                          <a:spcPts val="1000"/>
                        </a:spcAft>
                      </a:pPr>
                      <a:r>
                        <a:rPr lang="en-US" sz="1400" dirty="0" smtClean="0">
                          <a:solidFill>
                            <a:schemeClr val="bg1">
                              <a:lumMod val="50000"/>
                            </a:schemeClr>
                          </a:solidFill>
                        </a:rPr>
                        <a:t>Microsoft supported</a:t>
                      </a:r>
                    </a:p>
                    <a:p>
                      <a:pPr>
                        <a:lnSpc>
                          <a:spcPct val="90000"/>
                        </a:lnSpc>
                        <a:spcAft>
                          <a:spcPts val="1000"/>
                        </a:spcAft>
                      </a:pPr>
                      <a:r>
                        <a:rPr lang="en-US" sz="1400" dirty="0" smtClean="0">
                          <a:solidFill>
                            <a:schemeClr val="bg1">
                              <a:lumMod val="50000"/>
                            </a:schemeClr>
                          </a:solidFill>
                        </a:rPr>
                        <a:t>Works for Office 365 </a:t>
                      </a:r>
                      <a:br>
                        <a:rPr lang="en-US" sz="1400" dirty="0" smtClean="0">
                          <a:solidFill>
                            <a:schemeClr val="bg1">
                              <a:lumMod val="50000"/>
                            </a:schemeClr>
                          </a:solidFill>
                        </a:rPr>
                      </a:br>
                      <a:r>
                        <a:rPr lang="en-US" sz="1400" dirty="0" smtClean="0">
                          <a:solidFill>
                            <a:schemeClr val="bg1">
                              <a:lumMod val="50000"/>
                            </a:schemeClr>
                          </a:solidFill>
                        </a:rPr>
                        <a:t>Hybrid Scenarios</a:t>
                      </a:r>
                    </a:p>
                    <a:p>
                      <a:pPr>
                        <a:lnSpc>
                          <a:spcPct val="90000"/>
                        </a:lnSpc>
                        <a:spcAft>
                          <a:spcPts val="1000"/>
                        </a:spcAft>
                      </a:pPr>
                      <a:r>
                        <a:rPr lang="en-US" sz="1400" dirty="0" smtClean="0">
                          <a:solidFill>
                            <a:schemeClr val="bg1">
                              <a:lumMod val="50000"/>
                            </a:schemeClr>
                          </a:solidFill>
                        </a:rPr>
                        <a:t>Requires on-premises servers, licenses &amp; support</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nSpc>
                          <a:spcPct val="90000"/>
                        </a:lnSpc>
                        <a:spcAft>
                          <a:spcPts val="1000"/>
                        </a:spcAft>
                      </a:pPr>
                      <a:r>
                        <a:rPr lang="en-US" sz="1400" b="1" kern="1200" dirty="0" smtClean="0">
                          <a:solidFill>
                            <a:schemeClr val="bg1">
                              <a:lumMod val="50000"/>
                            </a:schemeClr>
                          </a:solidFill>
                          <a:latin typeface="+mn-lt"/>
                          <a:ea typeface="+mn-ea"/>
                          <a:cs typeface="+mn-cs"/>
                        </a:rPr>
                        <a:t>Suitable for medium, large enterprises including educational organizations</a:t>
                      </a:r>
                    </a:p>
                    <a:p>
                      <a:pPr>
                        <a:lnSpc>
                          <a:spcPct val="90000"/>
                        </a:lnSpc>
                        <a:spcAft>
                          <a:spcPts val="1000"/>
                        </a:spcAft>
                      </a:pPr>
                      <a:r>
                        <a:rPr lang="en-US" sz="1400" kern="1200" dirty="0" smtClean="0">
                          <a:solidFill>
                            <a:schemeClr val="bg1">
                              <a:lumMod val="50000"/>
                            </a:schemeClr>
                          </a:solidFill>
                          <a:latin typeface="+mn-lt"/>
                          <a:ea typeface="+mn-ea"/>
                          <a:cs typeface="+mn-cs"/>
                        </a:rPr>
                        <a:t>Recommended where customers may use existing non-ADFS Identity systems </a:t>
                      </a:r>
                      <a:br>
                        <a:rPr lang="en-US" sz="1400" kern="1200" dirty="0" smtClean="0">
                          <a:solidFill>
                            <a:schemeClr val="bg1">
                              <a:lumMod val="50000"/>
                            </a:schemeClr>
                          </a:solidFill>
                          <a:latin typeface="+mn-lt"/>
                          <a:ea typeface="+mn-ea"/>
                          <a:cs typeface="+mn-cs"/>
                        </a:rPr>
                      </a:br>
                      <a:r>
                        <a:rPr lang="en-US" sz="1400" kern="1200" dirty="0" smtClean="0">
                          <a:solidFill>
                            <a:schemeClr val="bg1">
                              <a:lumMod val="50000"/>
                            </a:schemeClr>
                          </a:solidFill>
                          <a:latin typeface="+mn-lt"/>
                          <a:ea typeface="+mn-ea"/>
                          <a:cs typeface="+mn-cs"/>
                        </a:rPr>
                        <a:t>with AD or Non-AD</a:t>
                      </a:r>
                    </a:p>
                    <a:p>
                      <a:pPr>
                        <a:lnSpc>
                          <a:spcPct val="90000"/>
                        </a:lnSpc>
                        <a:spcAft>
                          <a:spcPts val="1000"/>
                        </a:spcAft>
                      </a:pPr>
                      <a:r>
                        <a:rPr lang="en-US" sz="1400" kern="1200" dirty="0" smtClean="0">
                          <a:solidFill>
                            <a:schemeClr val="bg1">
                              <a:lumMod val="50000"/>
                            </a:schemeClr>
                          </a:solidFill>
                          <a:latin typeface="+mn-lt"/>
                          <a:ea typeface="+mn-ea"/>
                          <a:cs typeface="+mn-cs"/>
                        </a:rPr>
                        <a:t>Single sign-on</a:t>
                      </a:r>
                    </a:p>
                    <a:p>
                      <a:pPr>
                        <a:lnSpc>
                          <a:spcPct val="90000"/>
                        </a:lnSpc>
                        <a:spcAft>
                          <a:spcPts val="1000"/>
                        </a:spcAft>
                      </a:pPr>
                      <a:r>
                        <a:rPr lang="en-US" sz="1400" kern="1200" dirty="0" smtClean="0">
                          <a:solidFill>
                            <a:schemeClr val="bg1">
                              <a:lumMod val="50000"/>
                            </a:schemeClr>
                          </a:solidFill>
                          <a:latin typeface="+mn-lt"/>
                          <a:ea typeface="+mn-ea"/>
                          <a:cs typeface="+mn-cs"/>
                        </a:rPr>
                        <a:t>Support for web and rich clients </a:t>
                      </a:r>
                    </a:p>
                    <a:p>
                      <a:pPr>
                        <a:lnSpc>
                          <a:spcPct val="90000"/>
                        </a:lnSpc>
                        <a:spcAft>
                          <a:spcPts val="1000"/>
                        </a:spcAft>
                      </a:pPr>
                      <a:r>
                        <a:rPr lang="en-US" sz="1400" kern="1200" dirty="0" smtClean="0">
                          <a:solidFill>
                            <a:schemeClr val="bg1">
                              <a:lumMod val="50000"/>
                            </a:schemeClr>
                          </a:solidFill>
                          <a:latin typeface="+mn-lt"/>
                          <a:ea typeface="+mn-ea"/>
                          <a:cs typeface="+mn-cs"/>
                        </a:rPr>
                        <a:t>Third-party supported</a:t>
                      </a:r>
                    </a:p>
                    <a:p>
                      <a:pPr>
                        <a:lnSpc>
                          <a:spcPct val="90000"/>
                        </a:lnSpc>
                        <a:spcAft>
                          <a:spcPts val="1000"/>
                        </a:spcAft>
                      </a:pPr>
                      <a:r>
                        <a:rPr lang="en-US" sz="1400" kern="1200" dirty="0" smtClean="0">
                          <a:solidFill>
                            <a:schemeClr val="bg1">
                              <a:lumMod val="50000"/>
                            </a:schemeClr>
                          </a:solidFill>
                          <a:latin typeface="+mn-lt"/>
                          <a:ea typeface="+mn-ea"/>
                          <a:cs typeface="+mn-cs"/>
                        </a:rPr>
                        <a:t>Works for Office 365 </a:t>
                      </a:r>
                      <a:br>
                        <a:rPr lang="en-US" sz="1400" kern="1200" dirty="0" smtClean="0">
                          <a:solidFill>
                            <a:schemeClr val="bg1">
                              <a:lumMod val="50000"/>
                            </a:schemeClr>
                          </a:solidFill>
                          <a:latin typeface="+mn-lt"/>
                          <a:ea typeface="+mn-ea"/>
                          <a:cs typeface="+mn-cs"/>
                        </a:rPr>
                      </a:br>
                      <a:r>
                        <a:rPr lang="en-US" sz="1400" kern="1200" dirty="0" smtClean="0">
                          <a:solidFill>
                            <a:schemeClr val="bg1">
                              <a:lumMod val="50000"/>
                            </a:schemeClr>
                          </a:solidFill>
                          <a:latin typeface="+mn-lt"/>
                          <a:ea typeface="+mn-ea"/>
                          <a:cs typeface="+mn-cs"/>
                        </a:rPr>
                        <a:t>Hybrid Scenarios</a:t>
                      </a:r>
                    </a:p>
                    <a:p>
                      <a:pPr>
                        <a:lnSpc>
                          <a:spcPct val="90000"/>
                        </a:lnSpc>
                        <a:spcAft>
                          <a:spcPts val="1000"/>
                        </a:spcAft>
                      </a:pPr>
                      <a:r>
                        <a:rPr lang="en-US" sz="1400" kern="1200" dirty="0" smtClean="0">
                          <a:solidFill>
                            <a:schemeClr val="bg1">
                              <a:lumMod val="50000"/>
                            </a:schemeClr>
                          </a:solidFill>
                          <a:latin typeface="+mn-lt"/>
                          <a:ea typeface="+mn-ea"/>
                          <a:cs typeface="+mn-cs"/>
                        </a:rPr>
                        <a:t>Requires on-premises servers, licenses &amp; support</a:t>
                      </a:r>
                    </a:p>
                    <a:p>
                      <a:pPr>
                        <a:lnSpc>
                          <a:spcPct val="90000"/>
                        </a:lnSpc>
                        <a:spcAft>
                          <a:spcPts val="1000"/>
                        </a:spcAft>
                      </a:pPr>
                      <a:r>
                        <a:rPr lang="en-US" sz="1400" kern="1200" dirty="0" smtClean="0">
                          <a:solidFill>
                            <a:schemeClr val="bg1">
                              <a:lumMod val="50000"/>
                            </a:schemeClr>
                          </a:solidFill>
                          <a:latin typeface="+mn-lt"/>
                          <a:ea typeface="+mn-ea"/>
                          <a:cs typeface="+mn-cs"/>
                        </a:rPr>
                        <a:t>Verified through ‘works with Office 365’ program</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indent="0" algn="l" defTabSz="932742" rtl="0" eaLnBrk="1" fontAlgn="auto" latinLnBrk="0" hangingPunct="1">
                        <a:lnSpc>
                          <a:spcPct val="90000"/>
                        </a:lnSpc>
                        <a:spcBef>
                          <a:spcPts val="0"/>
                        </a:spcBef>
                        <a:spcAft>
                          <a:spcPts val="1000"/>
                        </a:spcAft>
                        <a:buClrTx/>
                        <a:buSzTx/>
                        <a:buFontTx/>
                        <a:buNone/>
                        <a:tabLst/>
                        <a:defRPr/>
                      </a:pPr>
                      <a:r>
                        <a:rPr lang="en-US" sz="1400" b="1" dirty="0" smtClean="0">
                          <a:solidFill>
                            <a:schemeClr val="bg1">
                              <a:lumMod val="50000"/>
                            </a:schemeClr>
                          </a:solidFill>
                          <a:latin typeface="+mn-lt"/>
                        </a:rPr>
                        <a:t>Suitable for educational organizations </a:t>
                      </a:r>
                      <a:br>
                        <a:rPr lang="en-US" sz="1400" b="1" dirty="0" smtClean="0">
                          <a:solidFill>
                            <a:schemeClr val="bg1">
                              <a:lumMod val="50000"/>
                            </a:schemeClr>
                          </a:solidFill>
                          <a:latin typeface="+mn-lt"/>
                        </a:rPr>
                      </a:br>
                      <a:endParaRPr lang="en-US" sz="1400" b="1" dirty="0" smtClean="0">
                        <a:solidFill>
                          <a:schemeClr val="bg1">
                            <a:lumMod val="50000"/>
                          </a:schemeClr>
                        </a:solidFill>
                        <a:latin typeface="+mn-lt"/>
                      </a:endParaRPr>
                    </a:p>
                    <a:p>
                      <a:pPr marL="0" marR="0" indent="0" algn="l" defTabSz="932742" rtl="0" eaLnBrk="1" fontAlgn="auto" latinLnBrk="0" hangingPunct="1">
                        <a:lnSpc>
                          <a:spcPct val="90000"/>
                        </a:lnSpc>
                        <a:spcBef>
                          <a:spcPts val="0"/>
                        </a:spcBef>
                        <a:spcAft>
                          <a:spcPts val="1000"/>
                        </a:spcAft>
                        <a:buClrTx/>
                        <a:buSzTx/>
                        <a:buFontTx/>
                        <a:buNone/>
                        <a:tabLst/>
                        <a:defRPr/>
                      </a:pPr>
                      <a:r>
                        <a:rPr lang="en-US" sz="1400" kern="1200" dirty="0" smtClean="0">
                          <a:solidFill>
                            <a:schemeClr val="bg1">
                              <a:lumMod val="50000"/>
                            </a:schemeClr>
                          </a:solidFill>
                          <a:latin typeface="+mn-lt"/>
                          <a:ea typeface="+mn-ea"/>
                          <a:cs typeface="+mn-cs"/>
                        </a:rPr>
                        <a:t>Recommended where customers may use existing non-ADFS Identity systems</a:t>
                      </a:r>
                    </a:p>
                    <a:p>
                      <a:pPr marL="0" marR="0" indent="0" algn="l" defTabSz="932742" rtl="0" eaLnBrk="1" fontAlgn="auto" latinLnBrk="0" hangingPunct="1">
                        <a:lnSpc>
                          <a:spcPct val="90000"/>
                        </a:lnSpc>
                        <a:spcBef>
                          <a:spcPts val="0"/>
                        </a:spcBef>
                        <a:spcAft>
                          <a:spcPts val="1000"/>
                        </a:spcAft>
                        <a:buClrTx/>
                        <a:buSzTx/>
                        <a:buFontTx/>
                        <a:buNone/>
                        <a:tabLst/>
                        <a:defRPr/>
                      </a:pPr>
                      <a:r>
                        <a:rPr lang="en-US" sz="1400" kern="1200" dirty="0" smtClean="0">
                          <a:solidFill>
                            <a:schemeClr val="bg1">
                              <a:lumMod val="50000"/>
                            </a:schemeClr>
                          </a:solidFill>
                          <a:latin typeface="+mn-lt"/>
                          <a:ea typeface="+mn-ea"/>
                          <a:cs typeface="+mn-cs"/>
                        </a:rPr>
                        <a:t>Single sign-on</a:t>
                      </a:r>
                    </a:p>
                    <a:p>
                      <a:pPr marL="0" marR="0" indent="0" algn="l" defTabSz="932742" rtl="0" eaLnBrk="1" fontAlgn="auto" latinLnBrk="0" hangingPunct="1">
                        <a:lnSpc>
                          <a:spcPct val="90000"/>
                        </a:lnSpc>
                        <a:spcBef>
                          <a:spcPts val="0"/>
                        </a:spcBef>
                        <a:spcAft>
                          <a:spcPts val="1000"/>
                        </a:spcAft>
                        <a:buClrTx/>
                        <a:buSzTx/>
                        <a:buFontTx/>
                        <a:buNone/>
                        <a:tabLst/>
                        <a:defRPr/>
                      </a:pPr>
                      <a:r>
                        <a:rPr lang="en-US" sz="1400" kern="1200" dirty="0" smtClean="0">
                          <a:solidFill>
                            <a:schemeClr val="bg1">
                              <a:lumMod val="50000"/>
                            </a:schemeClr>
                          </a:solidFill>
                          <a:latin typeface="+mn-lt"/>
                          <a:ea typeface="+mn-ea"/>
                          <a:cs typeface="+mn-cs"/>
                        </a:rPr>
                        <a:t>Support for web clients and outlook (ECP) only</a:t>
                      </a:r>
                    </a:p>
                    <a:p>
                      <a:pPr marL="0" marR="0" indent="0" algn="l" defTabSz="932742" rtl="0" eaLnBrk="1" fontAlgn="auto" latinLnBrk="0" hangingPunct="1">
                        <a:lnSpc>
                          <a:spcPct val="90000"/>
                        </a:lnSpc>
                        <a:spcBef>
                          <a:spcPts val="0"/>
                        </a:spcBef>
                        <a:spcAft>
                          <a:spcPts val="1000"/>
                        </a:spcAft>
                        <a:buClrTx/>
                        <a:buSzTx/>
                        <a:buFontTx/>
                        <a:buNone/>
                        <a:tabLst/>
                        <a:defRPr/>
                      </a:pPr>
                      <a:r>
                        <a:rPr lang="en-US" sz="1400" kern="1200" dirty="0" smtClean="0">
                          <a:solidFill>
                            <a:schemeClr val="bg1">
                              <a:lumMod val="50000"/>
                            </a:schemeClr>
                          </a:solidFill>
                          <a:latin typeface="+mn-lt"/>
                          <a:ea typeface="+mn-ea"/>
                          <a:cs typeface="+mn-cs"/>
                        </a:rPr>
                        <a:t>Microsoft supported for integration only, no shibboleth deployment support</a:t>
                      </a:r>
                    </a:p>
                    <a:p>
                      <a:pPr marL="0" marR="0" indent="0" algn="l" defTabSz="932742" rtl="0" eaLnBrk="1" fontAlgn="auto" latinLnBrk="0" hangingPunct="1">
                        <a:lnSpc>
                          <a:spcPct val="90000"/>
                        </a:lnSpc>
                        <a:spcBef>
                          <a:spcPts val="0"/>
                        </a:spcBef>
                        <a:spcAft>
                          <a:spcPts val="1000"/>
                        </a:spcAft>
                        <a:buClrTx/>
                        <a:buSzTx/>
                        <a:buFontTx/>
                        <a:buNone/>
                        <a:tabLst/>
                        <a:defRPr/>
                      </a:pPr>
                      <a:r>
                        <a:rPr lang="en-US" sz="1400" kern="1200" dirty="0" smtClean="0">
                          <a:solidFill>
                            <a:schemeClr val="bg1">
                              <a:lumMod val="50000"/>
                            </a:schemeClr>
                          </a:solidFill>
                          <a:latin typeface="+mn-lt"/>
                          <a:ea typeface="+mn-ea"/>
                          <a:cs typeface="+mn-cs"/>
                        </a:rPr>
                        <a:t>Requires on-premises servers </a:t>
                      </a:r>
                      <a:br>
                        <a:rPr lang="en-US" sz="1400" kern="1200" dirty="0" smtClean="0">
                          <a:solidFill>
                            <a:schemeClr val="bg1">
                              <a:lumMod val="50000"/>
                            </a:schemeClr>
                          </a:solidFill>
                          <a:latin typeface="+mn-lt"/>
                          <a:ea typeface="+mn-ea"/>
                          <a:cs typeface="+mn-cs"/>
                        </a:rPr>
                      </a:br>
                      <a:r>
                        <a:rPr lang="en-US" sz="1400" kern="1200" dirty="0" smtClean="0">
                          <a:solidFill>
                            <a:schemeClr val="bg1">
                              <a:lumMod val="50000"/>
                            </a:schemeClr>
                          </a:solidFill>
                          <a:latin typeface="+mn-lt"/>
                          <a:ea typeface="+mn-ea"/>
                          <a:cs typeface="+mn-cs"/>
                        </a:rPr>
                        <a:t>&amp; support</a:t>
                      </a:r>
                    </a:p>
                    <a:p>
                      <a:pPr marL="0" marR="0" indent="0" algn="l" defTabSz="932742" rtl="0" eaLnBrk="1" fontAlgn="auto" latinLnBrk="0" hangingPunct="1">
                        <a:lnSpc>
                          <a:spcPct val="90000"/>
                        </a:lnSpc>
                        <a:spcBef>
                          <a:spcPts val="0"/>
                        </a:spcBef>
                        <a:spcAft>
                          <a:spcPts val="1000"/>
                        </a:spcAft>
                        <a:buClrTx/>
                        <a:buSzTx/>
                        <a:buFontTx/>
                        <a:buNone/>
                        <a:tabLst/>
                        <a:defRPr/>
                      </a:pPr>
                      <a:r>
                        <a:rPr lang="en-US" sz="1400" kern="1200" dirty="0" smtClean="0">
                          <a:solidFill>
                            <a:schemeClr val="bg1">
                              <a:lumMod val="50000"/>
                            </a:schemeClr>
                          </a:solidFill>
                          <a:latin typeface="+mn-lt"/>
                          <a:ea typeface="+mn-ea"/>
                          <a:cs typeface="+mn-cs"/>
                        </a:rPr>
                        <a:t>Works with AD and other directories on-premises</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nSpc>
                          <a:spcPct val="90000"/>
                        </a:lnSpc>
                        <a:spcAft>
                          <a:spcPts val="1000"/>
                        </a:spcAft>
                      </a:pPr>
                      <a:r>
                        <a:rPr lang="en-US" sz="1400" b="1" dirty="0" smtClean="0">
                          <a:solidFill>
                            <a:schemeClr val="bg1">
                              <a:lumMod val="50000"/>
                            </a:schemeClr>
                          </a:solidFill>
                        </a:rPr>
                        <a:t>For organizations that need to use SAML 2.0 </a:t>
                      </a:r>
                      <a:br>
                        <a:rPr lang="en-US" sz="1400" b="1" dirty="0" smtClean="0">
                          <a:solidFill>
                            <a:schemeClr val="bg1">
                              <a:lumMod val="50000"/>
                            </a:schemeClr>
                          </a:solidFill>
                        </a:rPr>
                      </a:br>
                      <a:endParaRPr lang="en-US" sz="1400" dirty="0" smtClean="0">
                        <a:solidFill>
                          <a:schemeClr val="bg1">
                            <a:lumMod val="50000"/>
                          </a:schemeClr>
                        </a:solidFill>
                      </a:endParaRPr>
                    </a:p>
                    <a:p>
                      <a:pPr>
                        <a:lnSpc>
                          <a:spcPct val="90000"/>
                        </a:lnSpc>
                        <a:spcAft>
                          <a:spcPts val="1000"/>
                        </a:spcAft>
                      </a:pPr>
                      <a:r>
                        <a:rPr lang="en-US" sz="1400" dirty="0" smtClean="0">
                          <a:solidFill>
                            <a:schemeClr val="bg1">
                              <a:lumMod val="50000"/>
                            </a:schemeClr>
                          </a:solidFill>
                        </a:rPr>
                        <a:t>Recommended where customers may use existing non-ADFS Identity systems</a:t>
                      </a:r>
                    </a:p>
                    <a:p>
                      <a:pPr>
                        <a:lnSpc>
                          <a:spcPct val="90000"/>
                        </a:lnSpc>
                        <a:spcAft>
                          <a:spcPts val="1000"/>
                        </a:spcAft>
                      </a:pPr>
                      <a:r>
                        <a:rPr lang="en-US" sz="1400" dirty="0" smtClean="0">
                          <a:solidFill>
                            <a:schemeClr val="bg1">
                              <a:lumMod val="50000"/>
                            </a:schemeClr>
                          </a:solidFill>
                        </a:rPr>
                        <a:t>Single sign-on</a:t>
                      </a:r>
                    </a:p>
                    <a:p>
                      <a:pPr>
                        <a:lnSpc>
                          <a:spcPct val="90000"/>
                        </a:lnSpc>
                        <a:spcAft>
                          <a:spcPts val="1000"/>
                        </a:spcAft>
                      </a:pPr>
                      <a:r>
                        <a:rPr lang="en-US" sz="1400" dirty="0" smtClean="0">
                          <a:solidFill>
                            <a:schemeClr val="bg1">
                              <a:lumMod val="50000"/>
                            </a:schemeClr>
                          </a:solidFill>
                        </a:rPr>
                        <a:t>Support for web clients and outlook (ECP) only</a:t>
                      </a:r>
                    </a:p>
                    <a:p>
                      <a:pPr>
                        <a:lnSpc>
                          <a:spcPct val="90000"/>
                        </a:lnSpc>
                        <a:spcAft>
                          <a:spcPts val="1000"/>
                        </a:spcAft>
                      </a:pPr>
                      <a:r>
                        <a:rPr lang="en-US" sz="1400" dirty="0" smtClean="0">
                          <a:solidFill>
                            <a:schemeClr val="bg1">
                              <a:lumMod val="50000"/>
                            </a:schemeClr>
                          </a:solidFill>
                        </a:rPr>
                        <a:t>Microsoft supported for integration only, no identity provider deployment support</a:t>
                      </a:r>
                    </a:p>
                    <a:p>
                      <a:pPr>
                        <a:lnSpc>
                          <a:spcPct val="90000"/>
                        </a:lnSpc>
                        <a:spcAft>
                          <a:spcPts val="1000"/>
                        </a:spcAft>
                      </a:pPr>
                      <a:r>
                        <a:rPr lang="en-US" sz="1400" dirty="0" smtClean="0">
                          <a:solidFill>
                            <a:schemeClr val="bg1">
                              <a:lumMod val="50000"/>
                            </a:schemeClr>
                          </a:solidFill>
                        </a:rPr>
                        <a:t>Requires on-premises servers </a:t>
                      </a:r>
                      <a:br>
                        <a:rPr lang="en-US" sz="1400" dirty="0" smtClean="0">
                          <a:solidFill>
                            <a:schemeClr val="bg1">
                              <a:lumMod val="50000"/>
                            </a:schemeClr>
                          </a:solidFill>
                        </a:rPr>
                      </a:br>
                      <a:r>
                        <a:rPr lang="en-US" sz="1400" dirty="0" smtClean="0">
                          <a:solidFill>
                            <a:schemeClr val="bg1">
                              <a:lumMod val="50000"/>
                            </a:schemeClr>
                          </a:solidFill>
                        </a:rPr>
                        <a:t>&amp; support</a:t>
                      </a:r>
                    </a:p>
                    <a:p>
                      <a:pPr>
                        <a:lnSpc>
                          <a:spcPct val="90000"/>
                        </a:lnSpc>
                        <a:spcAft>
                          <a:spcPts val="1000"/>
                        </a:spcAft>
                      </a:pPr>
                      <a:r>
                        <a:rPr lang="en-US" sz="1400" dirty="0" smtClean="0">
                          <a:solidFill>
                            <a:schemeClr val="bg1">
                              <a:lumMod val="50000"/>
                            </a:schemeClr>
                          </a:solidFill>
                        </a:rPr>
                        <a:t>Works with AD and other directories on-premises</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617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0987" y="1682687"/>
            <a:ext cx="10724938" cy="3908820"/>
          </a:xfrm>
        </p:spPr>
        <p:txBody>
          <a:bodyPr/>
          <a:lstStyle/>
          <a:p>
            <a:r>
              <a:rPr lang="en-US" sz="3264" dirty="0"/>
              <a:t>What is it?</a:t>
            </a:r>
          </a:p>
          <a:p>
            <a:pPr lvl="1"/>
            <a:r>
              <a:rPr lang="en-US" sz="1632" dirty="0"/>
              <a:t>Qualification of third party identity providers for federation with Office 365. Microsoft supports Office 365 only when qualified third party identity providers are used.</a:t>
            </a:r>
          </a:p>
          <a:p>
            <a:r>
              <a:rPr lang="en-US" sz="3264" dirty="0"/>
              <a:t>Program Requirements</a:t>
            </a:r>
          </a:p>
          <a:p>
            <a:pPr lvl="1"/>
            <a:r>
              <a:rPr lang="en-US" sz="1632" dirty="0"/>
              <a:t>Published Qualification Requirements</a:t>
            </a:r>
          </a:p>
          <a:p>
            <a:pPr lvl="1"/>
            <a:r>
              <a:rPr lang="en-US" sz="1632" dirty="0"/>
              <a:t>Published Technical Integration Docs</a:t>
            </a:r>
          </a:p>
          <a:p>
            <a:pPr lvl="1"/>
            <a:r>
              <a:rPr lang="en-US" sz="1632" dirty="0"/>
              <a:t>Automated Testing Tool</a:t>
            </a:r>
          </a:p>
          <a:p>
            <a:pPr lvl="1"/>
            <a:r>
              <a:rPr lang="en-US" sz="1632" dirty="0"/>
              <a:t>Self Testing work by Partner</a:t>
            </a:r>
          </a:p>
          <a:p>
            <a:pPr lvl="1"/>
            <a:r>
              <a:rPr lang="en-US" sz="1632" dirty="0"/>
              <a:t>Predictable and Shorter Qualification</a:t>
            </a:r>
          </a:p>
          <a:p>
            <a:pPr lvl="1"/>
            <a:endParaRPr lang="en-US" sz="1632" dirty="0"/>
          </a:p>
          <a:p>
            <a:pPr lvl="1"/>
            <a:r>
              <a:rPr lang="en-US" sz="1632" dirty="0">
                <a:hlinkClick r:id="rId3"/>
              </a:rPr>
              <a:t>http://aka.ms/ssoproviders</a:t>
            </a:r>
            <a:r>
              <a:rPr lang="en-US" sz="1632" dirty="0"/>
              <a:t> </a:t>
            </a:r>
          </a:p>
        </p:txBody>
      </p:sp>
      <p:sp>
        <p:nvSpPr>
          <p:cNvPr id="2" name="Title 1"/>
          <p:cNvSpPr>
            <a:spLocks noGrp="1"/>
          </p:cNvSpPr>
          <p:nvPr>
            <p:ph type="title"/>
          </p:nvPr>
        </p:nvSpPr>
        <p:spPr/>
        <p:txBody>
          <a:bodyPr/>
          <a:lstStyle/>
          <a:p>
            <a:r>
              <a:rPr lang="en-US" smtClean="0"/>
              <a:t>Works with Office 365 – Identity program</a:t>
            </a:r>
            <a:endParaRPr lang="en-US" dirty="0"/>
          </a:p>
        </p:txBody>
      </p:sp>
      <p:sp>
        <p:nvSpPr>
          <p:cNvPr id="44" name="Rectangle 43"/>
          <p:cNvSpPr/>
          <p:nvPr/>
        </p:nvSpPr>
        <p:spPr bwMode="auto">
          <a:xfrm>
            <a:off x="4918264" y="1207682"/>
            <a:ext cx="4150788" cy="3772864"/>
          </a:xfrm>
          <a:prstGeom prst="rect">
            <a:avLst/>
          </a:prstGeom>
          <a:solidFill>
            <a:srgbClr val="FFFFFF"/>
          </a:solidFill>
          <a:ln w="44450" cap="flat" cmpd="sng" algn="ctr">
            <a:solidFill>
              <a:srgbClr val="002060"/>
            </a:solid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4918264" y="5111104"/>
            <a:ext cx="4150788" cy="1392280"/>
          </a:xfrm>
          <a:prstGeom prst="rect">
            <a:avLst/>
          </a:prstGeom>
          <a:solidFill>
            <a:srgbClr val="FFFFFF"/>
          </a:solidFill>
          <a:ln w="44450" cap="flat" cmpd="sng" algn="ctr">
            <a:solidFill>
              <a:srgbClr val="002060"/>
            </a:solid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16" y="4148243"/>
            <a:ext cx="1108459" cy="580769"/>
          </a:xfrm>
          <a:prstGeom prst="rect">
            <a:avLst/>
          </a:prstGeom>
        </p:spPr>
      </p:pic>
      <p:pic>
        <p:nvPicPr>
          <p:cNvPr id="48" name="Picture 47"/>
          <p:cNvPicPr>
            <a:picLocks noChangeAspect="1"/>
          </p:cNvPicPr>
          <p:nvPr/>
        </p:nvPicPr>
        <p:blipFill>
          <a:blip r:embed="rId5"/>
          <a:stretch>
            <a:fillRect/>
          </a:stretch>
        </p:blipFill>
        <p:spPr>
          <a:xfrm>
            <a:off x="5124471" y="2516287"/>
            <a:ext cx="606053" cy="616175"/>
          </a:xfrm>
          <a:prstGeom prst="rect">
            <a:avLst/>
          </a:prstGeom>
        </p:spPr>
      </p:pic>
      <p:pic>
        <p:nvPicPr>
          <p:cNvPr id="49" name="Picture 48"/>
          <p:cNvPicPr>
            <a:picLocks noChangeAspect="1"/>
          </p:cNvPicPr>
          <p:nvPr/>
        </p:nvPicPr>
        <p:blipFill>
          <a:blip r:embed="rId6"/>
          <a:stretch>
            <a:fillRect/>
          </a:stretch>
        </p:blipFill>
        <p:spPr>
          <a:xfrm>
            <a:off x="6017417" y="2515593"/>
            <a:ext cx="1135635" cy="459796"/>
          </a:xfrm>
          <a:prstGeom prst="rect">
            <a:avLst/>
          </a:prstGeom>
        </p:spPr>
      </p:pic>
      <p:pic>
        <p:nvPicPr>
          <p:cNvPr id="50" name="Picture 49"/>
          <p:cNvPicPr>
            <a:picLocks noChangeAspect="1"/>
          </p:cNvPicPr>
          <p:nvPr/>
        </p:nvPicPr>
        <p:blipFill>
          <a:blip r:embed="rId7"/>
          <a:stretch>
            <a:fillRect/>
          </a:stretch>
        </p:blipFill>
        <p:spPr>
          <a:xfrm>
            <a:off x="5246586" y="5925892"/>
            <a:ext cx="1541662" cy="524504"/>
          </a:xfrm>
          <a:prstGeom prst="rect">
            <a:avLst/>
          </a:prstGeom>
        </p:spPr>
      </p:pic>
      <p:sp>
        <p:nvSpPr>
          <p:cNvPr id="51" name="TextBox 50"/>
          <p:cNvSpPr txBox="1"/>
          <p:nvPr/>
        </p:nvSpPr>
        <p:spPr>
          <a:xfrm>
            <a:off x="4914557" y="1207682"/>
            <a:ext cx="4154495" cy="680044"/>
          </a:xfrm>
          <a:prstGeom prst="rect">
            <a:avLst/>
          </a:prstGeom>
          <a:solidFill>
            <a:srgbClr val="002050"/>
          </a:solidFill>
        </p:spPr>
        <p:txBody>
          <a:bodyPr wrap="square" lIns="182854" tIns="182854" rIns="182854" bIns="182854" rtlCol="0">
            <a:spAutoFit/>
          </a:bodyPr>
          <a:lstStyle/>
          <a:p>
            <a:pPr defTabSz="932293" fontAlgn="base">
              <a:lnSpc>
                <a:spcPct val="90000"/>
              </a:lnSpc>
              <a:spcBef>
                <a:spcPct val="0"/>
              </a:spcBef>
              <a:spcAft>
                <a:spcPct val="0"/>
              </a:spcAft>
              <a:defRPr/>
            </a:pPr>
            <a:r>
              <a:rPr lang="en-US" sz="2244" b="1" kern="0" dirty="0">
                <a:gradFill>
                  <a:gsLst>
                    <a:gs pos="0">
                      <a:srgbClr val="FFFFFF"/>
                    </a:gs>
                    <a:gs pos="100000">
                      <a:srgbClr val="FFFFFF"/>
                    </a:gs>
                  </a:gsLst>
                  <a:lin ang="5400000" scaled="0"/>
                </a:gradFill>
                <a:ea typeface="Segoe UI" pitchFamily="34" charset="0"/>
                <a:cs typeface="Segoe UI" pitchFamily="34" charset="0"/>
              </a:rPr>
              <a:t>WS-Trust &amp; WS-Federation</a:t>
            </a:r>
          </a:p>
        </p:txBody>
      </p:sp>
      <p:pic>
        <p:nvPicPr>
          <p:cNvPr id="52" name="Picture 51" descr="C:\Users\frank.elley\Desktop\Delete\centrify_pr_logo_horiz_print_1591_4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1081" y="2518703"/>
            <a:ext cx="1298823" cy="33633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5135757" y="2041977"/>
            <a:ext cx="2897461" cy="320182"/>
          </a:xfrm>
          <a:prstGeom prst="rect">
            <a:avLst/>
          </a:prstGeom>
          <a:noFill/>
        </p:spPr>
        <p:txBody>
          <a:bodyPr wrap="none" lIns="0" tIns="0" rIns="0" bIns="0" rtlCol="0">
            <a:spAutoFit/>
          </a:bodyPr>
          <a:lstStyle/>
          <a:p>
            <a:pPr defTabSz="932597">
              <a:defRPr/>
            </a:pPr>
            <a:r>
              <a:rPr lang="en-US" sz="2040" kern="0" spc="-72" dirty="0">
                <a:gradFill>
                  <a:gsLst>
                    <a:gs pos="0">
                      <a:srgbClr val="505050"/>
                    </a:gs>
                    <a:gs pos="100000">
                      <a:srgbClr val="505050"/>
                    </a:gs>
                  </a:gsLst>
                  <a:lin ang="5400000" scaled="0"/>
                </a:gradFill>
              </a:rPr>
              <a:t>Active Directory with ADFS</a:t>
            </a:r>
          </a:p>
        </p:txBody>
      </p:sp>
      <p:sp>
        <p:nvSpPr>
          <p:cNvPr id="54" name="Rectangle 53"/>
          <p:cNvSpPr/>
          <p:nvPr/>
        </p:nvSpPr>
        <p:spPr bwMode="auto">
          <a:xfrm>
            <a:off x="9175345" y="1207683"/>
            <a:ext cx="2998806" cy="5295702"/>
          </a:xfrm>
          <a:prstGeom prst="rect">
            <a:avLst/>
          </a:prstGeom>
          <a:solidFill>
            <a:srgbClr val="FFFFFF"/>
          </a:solidFill>
          <a:ln w="44450" cap="flat" cmpd="sng" algn="ctr">
            <a:solidFill>
              <a:srgbClr val="002060"/>
            </a:solid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pPr>
            <a:endParaRPr lang="en-US" sz="2000" kern="0" dirty="0">
              <a:gradFill>
                <a:gsLst>
                  <a:gs pos="0">
                    <a:srgbClr val="505050"/>
                  </a:gs>
                  <a:gs pos="100000">
                    <a:srgbClr val="505050"/>
                  </a:gs>
                </a:gsLst>
                <a:lin ang="5400000" scaled="0"/>
              </a:gradFill>
              <a:ea typeface="Segoe UI" pitchFamily="34" charset="0"/>
              <a:cs typeface="Segoe UI" pitchFamily="34" charset="0"/>
            </a:endParaRPr>
          </a:p>
          <a:p>
            <a:pPr defTabSz="950846" fontAlgn="base">
              <a:lnSpc>
                <a:spcPct val="90000"/>
              </a:lnSpc>
              <a:spcBef>
                <a:spcPct val="0"/>
              </a:spcBef>
              <a:spcAft>
                <a:spcPct val="0"/>
              </a:spcAft>
            </a:pPr>
            <a:endParaRPr lang="en-US" sz="2000" kern="0" dirty="0">
              <a:gradFill>
                <a:gsLst>
                  <a:gs pos="0">
                    <a:srgbClr val="505050"/>
                  </a:gs>
                  <a:gs pos="100000">
                    <a:srgbClr val="505050"/>
                  </a:gs>
                </a:gsLst>
                <a:lin ang="5400000" scaled="0"/>
              </a:gradFill>
              <a:ea typeface="Segoe UI" pitchFamily="34" charset="0"/>
              <a:cs typeface="Segoe UI" pitchFamily="34" charset="0"/>
            </a:endParaRPr>
          </a:p>
          <a:p>
            <a:pPr defTabSz="950846" fontAlgn="base">
              <a:lnSpc>
                <a:spcPct val="90000"/>
              </a:lnSpc>
              <a:spcBef>
                <a:spcPct val="0"/>
              </a:spcBef>
              <a:spcAft>
                <a:spcPct val="0"/>
              </a:spcAft>
            </a:pPr>
            <a:endParaRPr lang="en-US" sz="900" kern="0" dirty="0">
              <a:gradFill>
                <a:gsLst>
                  <a:gs pos="0">
                    <a:srgbClr val="505050"/>
                  </a:gs>
                  <a:gs pos="100000">
                    <a:srgbClr val="505050"/>
                  </a:gs>
                </a:gsLst>
                <a:lin ang="5400000" scaled="0"/>
              </a:gradFill>
              <a:ea typeface="Segoe UI" pitchFamily="34" charset="0"/>
              <a:cs typeface="Segoe UI" pitchFamily="34" charset="0"/>
            </a:endParaRPr>
          </a:p>
          <a:p>
            <a:pPr defTabSz="950846" fontAlgn="base">
              <a:lnSpc>
                <a:spcPct val="90000"/>
              </a:lnSpc>
              <a:spcBef>
                <a:spcPct val="0"/>
              </a:spcBef>
              <a:spcAft>
                <a:spcPct val="0"/>
              </a:spcAft>
            </a:pPr>
            <a:r>
              <a:rPr lang="en-US" sz="2000" kern="0" dirty="0">
                <a:gradFill>
                  <a:gsLst>
                    <a:gs pos="0">
                      <a:srgbClr val="505050"/>
                    </a:gs>
                    <a:gs pos="100000">
                      <a:srgbClr val="505050"/>
                    </a:gs>
                  </a:gsLst>
                  <a:lin ang="5400000" scaled="0"/>
                </a:gradFill>
                <a:ea typeface="Segoe UI" pitchFamily="34" charset="0"/>
                <a:cs typeface="Segoe UI" pitchFamily="34" charset="0"/>
              </a:rPr>
              <a:t>Flexibility to reuse existing identity provider investments</a:t>
            </a:r>
          </a:p>
          <a:p>
            <a:pPr defTabSz="950846" fontAlgn="base">
              <a:lnSpc>
                <a:spcPct val="90000"/>
              </a:lnSpc>
              <a:spcBef>
                <a:spcPct val="0"/>
              </a:spcBef>
              <a:spcAft>
                <a:spcPct val="0"/>
              </a:spcAft>
            </a:pPr>
            <a:endParaRPr lang="en-US" sz="2000" kern="0" dirty="0">
              <a:gradFill>
                <a:gsLst>
                  <a:gs pos="0">
                    <a:srgbClr val="505050"/>
                  </a:gs>
                  <a:gs pos="100000">
                    <a:srgbClr val="505050"/>
                  </a:gs>
                </a:gsLst>
                <a:lin ang="5400000" scaled="0"/>
              </a:gradFill>
              <a:ea typeface="Segoe UI" pitchFamily="34" charset="0"/>
              <a:cs typeface="Segoe UI" pitchFamily="34" charset="0"/>
            </a:endParaRPr>
          </a:p>
          <a:p>
            <a:pPr defTabSz="950846" fontAlgn="base">
              <a:lnSpc>
                <a:spcPct val="90000"/>
              </a:lnSpc>
              <a:spcBef>
                <a:spcPct val="0"/>
              </a:spcBef>
              <a:spcAft>
                <a:spcPct val="0"/>
              </a:spcAft>
            </a:pPr>
            <a:r>
              <a:rPr lang="en-US" sz="2000" kern="0" dirty="0">
                <a:gradFill>
                  <a:gsLst>
                    <a:gs pos="0">
                      <a:srgbClr val="505050"/>
                    </a:gs>
                    <a:gs pos="100000">
                      <a:srgbClr val="505050"/>
                    </a:gs>
                  </a:gsLst>
                  <a:lin ang="5400000" scaled="0"/>
                </a:gradFill>
                <a:ea typeface="Segoe UI" pitchFamily="34" charset="0"/>
                <a:cs typeface="Segoe UI" pitchFamily="34" charset="0"/>
              </a:rPr>
              <a:t>Confidence that the solution is qualified </a:t>
            </a:r>
            <a:br>
              <a:rPr lang="en-US" sz="2000" kern="0" dirty="0">
                <a:gradFill>
                  <a:gsLst>
                    <a:gs pos="0">
                      <a:srgbClr val="505050"/>
                    </a:gs>
                    <a:gs pos="100000">
                      <a:srgbClr val="505050"/>
                    </a:gs>
                  </a:gsLst>
                  <a:lin ang="5400000" scaled="0"/>
                </a:gradFill>
                <a:ea typeface="Segoe UI" pitchFamily="34" charset="0"/>
                <a:cs typeface="Segoe UI" pitchFamily="34" charset="0"/>
              </a:rPr>
            </a:br>
            <a:r>
              <a:rPr lang="en-US" sz="2000" kern="0" dirty="0">
                <a:gradFill>
                  <a:gsLst>
                    <a:gs pos="0">
                      <a:srgbClr val="505050"/>
                    </a:gs>
                    <a:gs pos="100000">
                      <a:srgbClr val="505050"/>
                    </a:gs>
                  </a:gsLst>
                  <a:lin ang="5400000" scaled="0"/>
                </a:gradFill>
                <a:ea typeface="Segoe UI" pitchFamily="34" charset="0"/>
                <a:cs typeface="Segoe UI" pitchFamily="34" charset="0"/>
              </a:rPr>
              <a:t>by Microsoft</a:t>
            </a:r>
          </a:p>
          <a:p>
            <a:pPr defTabSz="950846" fontAlgn="base">
              <a:lnSpc>
                <a:spcPct val="90000"/>
              </a:lnSpc>
              <a:spcBef>
                <a:spcPct val="0"/>
              </a:spcBef>
              <a:spcAft>
                <a:spcPct val="0"/>
              </a:spcAft>
            </a:pPr>
            <a:endParaRPr lang="en-US" sz="2000" kern="0" dirty="0">
              <a:gradFill>
                <a:gsLst>
                  <a:gs pos="0">
                    <a:srgbClr val="505050"/>
                  </a:gs>
                  <a:gs pos="100000">
                    <a:srgbClr val="505050"/>
                  </a:gs>
                </a:gsLst>
                <a:lin ang="5400000" scaled="0"/>
              </a:gradFill>
              <a:ea typeface="Segoe UI" pitchFamily="34" charset="0"/>
              <a:cs typeface="Segoe UI" pitchFamily="34" charset="0"/>
            </a:endParaRPr>
          </a:p>
          <a:p>
            <a:pPr defTabSz="950846" fontAlgn="base">
              <a:lnSpc>
                <a:spcPct val="90000"/>
              </a:lnSpc>
              <a:spcBef>
                <a:spcPct val="0"/>
              </a:spcBef>
              <a:spcAft>
                <a:spcPct val="0"/>
              </a:spcAft>
            </a:pPr>
            <a:r>
              <a:rPr lang="en-US" sz="2000" kern="0" dirty="0">
                <a:gradFill>
                  <a:gsLst>
                    <a:gs pos="0">
                      <a:srgbClr val="505050"/>
                    </a:gs>
                    <a:gs pos="100000">
                      <a:srgbClr val="505050"/>
                    </a:gs>
                  </a:gsLst>
                  <a:lin ang="5400000" scaled="0"/>
                </a:gradFill>
                <a:ea typeface="Segoe UI" pitchFamily="34" charset="0"/>
                <a:cs typeface="Segoe UI" pitchFamily="34" charset="0"/>
              </a:rPr>
              <a:t>Coordinated support between the partner and Microsoft</a:t>
            </a:r>
          </a:p>
        </p:txBody>
      </p:sp>
      <p:sp>
        <p:nvSpPr>
          <p:cNvPr id="55" name="TextBox 54"/>
          <p:cNvSpPr txBox="1"/>
          <p:nvPr/>
        </p:nvSpPr>
        <p:spPr>
          <a:xfrm>
            <a:off x="7217435" y="6045488"/>
            <a:ext cx="1407988" cy="376684"/>
          </a:xfrm>
          <a:prstGeom prst="rect">
            <a:avLst/>
          </a:prstGeom>
          <a:noFill/>
        </p:spPr>
        <p:txBody>
          <a:bodyPr wrap="none" lIns="0" tIns="0" rIns="0" bIns="0" rtlCol="0">
            <a:spAutoFit/>
          </a:bodyPr>
          <a:lstStyle/>
          <a:p>
            <a:pPr defTabSz="932418">
              <a:defRPr/>
            </a:pPr>
            <a:r>
              <a:rPr lang="en-US" sz="2400" kern="0" spc="-71" dirty="0">
                <a:gradFill>
                  <a:gsLst>
                    <a:gs pos="2917">
                      <a:srgbClr val="797A7D"/>
                    </a:gs>
                    <a:gs pos="95000">
                      <a:srgbClr val="797A7D"/>
                    </a:gs>
                  </a:gsLst>
                  <a:lin ang="5400000" scaled="0"/>
                </a:gradFill>
              </a:rPr>
              <a:t>Shibboleth</a:t>
            </a:r>
          </a:p>
        </p:txBody>
      </p:sp>
      <p:pic>
        <p:nvPicPr>
          <p:cNvPr id="57" name="Picture 56"/>
          <p:cNvPicPr>
            <a:picLocks noChangeAspect="1"/>
          </p:cNvPicPr>
          <p:nvPr/>
        </p:nvPicPr>
        <p:blipFill rotWithShape="1">
          <a:blip r:embed="rId9" cstate="print">
            <a:extLst>
              <a:ext uri="{28A0092B-C50C-407E-A947-70E740481C1C}">
                <a14:useLocalDpi xmlns:a14="http://schemas.microsoft.com/office/drawing/2010/main" val="0"/>
              </a:ext>
            </a:extLst>
          </a:blip>
          <a:srcRect l="15176" t="18398" r="16529" b="20003"/>
          <a:stretch/>
        </p:blipFill>
        <p:spPr>
          <a:xfrm>
            <a:off x="8056768" y="3087794"/>
            <a:ext cx="681219" cy="544975"/>
          </a:xfrm>
          <a:prstGeom prst="rect">
            <a:avLst/>
          </a:prstGeom>
        </p:spPr>
      </p:pic>
      <p:pic>
        <p:nvPicPr>
          <p:cNvPr id="64" name="Pictur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7045" y="3159966"/>
            <a:ext cx="1579646" cy="273485"/>
          </a:xfrm>
          <a:prstGeom prst="rect">
            <a:avLst/>
          </a:prstGeom>
        </p:spPr>
      </p:pic>
      <p:sp>
        <p:nvSpPr>
          <p:cNvPr id="65" name="TextBox 64"/>
          <p:cNvSpPr txBox="1"/>
          <p:nvPr/>
        </p:nvSpPr>
        <p:spPr>
          <a:xfrm>
            <a:off x="6412577" y="4112572"/>
            <a:ext cx="1540417" cy="376684"/>
          </a:xfrm>
          <a:prstGeom prst="rect">
            <a:avLst/>
          </a:prstGeom>
          <a:noFill/>
        </p:spPr>
        <p:txBody>
          <a:bodyPr wrap="none" lIns="0" tIns="0" rIns="0" bIns="0" rtlCol="0">
            <a:spAutoFit/>
          </a:bodyPr>
          <a:lstStyle/>
          <a:p>
            <a:pPr defTabSz="932418">
              <a:defRPr/>
            </a:pPr>
            <a:r>
              <a:rPr lang="en-US" sz="2400" kern="0" spc="-71" dirty="0" err="1">
                <a:gradFill>
                  <a:gsLst>
                    <a:gs pos="2917">
                      <a:srgbClr val="797A7D"/>
                    </a:gs>
                    <a:gs pos="95000">
                      <a:srgbClr val="797A7D"/>
                    </a:gs>
                  </a:gsLst>
                  <a:lin ang="5400000" scaled="0"/>
                </a:gradFill>
              </a:rPr>
              <a:t>RadiantOne</a:t>
            </a:r>
            <a:endParaRPr lang="en-US" sz="2400" kern="0" spc="-71" dirty="0">
              <a:gradFill>
                <a:gsLst>
                  <a:gs pos="2917">
                    <a:srgbClr val="797A7D"/>
                  </a:gs>
                  <a:gs pos="95000">
                    <a:srgbClr val="797A7D"/>
                  </a:gs>
                </a:gsLst>
                <a:lin ang="5400000" scaled="0"/>
              </a:gradFill>
            </a:endParaRPr>
          </a:p>
        </p:txBody>
      </p:sp>
      <p:sp>
        <p:nvSpPr>
          <p:cNvPr id="71" name="TextBox 70"/>
          <p:cNvSpPr txBox="1"/>
          <p:nvPr/>
        </p:nvSpPr>
        <p:spPr>
          <a:xfrm>
            <a:off x="9175344" y="1207682"/>
            <a:ext cx="2998806" cy="701631"/>
          </a:xfrm>
          <a:prstGeom prst="rect">
            <a:avLst/>
          </a:prstGeom>
          <a:solidFill>
            <a:srgbClr val="002050"/>
          </a:solidFill>
        </p:spPr>
        <p:txBody>
          <a:bodyPr wrap="square" lIns="182854" tIns="182854" rIns="182854" bIns="182854" rtlCol="0">
            <a:spAutoFit/>
          </a:bodyPr>
          <a:lstStyle/>
          <a:p>
            <a:pPr defTabSz="932293" fontAlgn="base">
              <a:lnSpc>
                <a:spcPct val="90000"/>
              </a:lnSpc>
              <a:spcBef>
                <a:spcPct val="0"/>
              </a:spcBef>
              <a:spcAft>
                <a:spcPct val="0"/>
              </a:spcAft>
              <a:defRPr/>
            </a:pPr>
            <a:r>
              <a:rPr lang="en-US" sz="2244" b="1" kern="0" dirty="0">
                <a:gradFill>
                  <a:gsLst>
                    <a:gs pos="0">
                      <a:srgbClr val="FFFFFF"/>
                    </a:gs>
                    <a:gs pos="100000">
                      <a:srgbClr val="FFFFFF"/>
                    </a:gs>
                  </a:gsLst>
                  <a:lin ang="5400000" scaled="0"/>
                </a:gradFill>
                <a:ea typeface="Segoe UI" pitchFamily="34" charset="0"/>
                <a:cs typeface="Segoe UI" pitchFamily="34" charset="0"/>
              </a:rPr>
              <a:t>Customer Benefits</a:t>
            </a:r>
          </a:p>
        </p:txBody>
      </p:sp>
      <p:sp>
        <p:nvSpPr>
          <p:cNvPr id="73" name="TextBox 72"/>
          <p:cNvSpPr txBox="1"/>
          <p:nvPr/>
        </p:nvSpPr>
        <p:spPr>
          <a:xfrm>
            <a:off x="4914557" y="5111103"/>
            <a:ext cx="4154495" cy="701631"/>
          </a:xfrm>
          <a:prstGeom prst="rect">
            <a:avLst/>
          </a:prstGeom>
          <a:solidFill>
            <a:srgbClr val="002050"/>
          </a:solidFill>
        </p:spPr>
        <p:txBody>
          <a:bodyPr wrap="square" lIns="182854" tIns="182854" rIns="182854" bIns="182854" rtlCol="0">
            <a:spAutoFit/>
          </a:bodyPr>
          <a:lstStyle/>
          <a:p>
            <a:pPr defTabSz="932293" fontAlgn="base">
              <a:lnSpc>
                <a:spcPct val="90000"/>
              </a:lnSpc>
              <a:spcBef>
                <a:spcPct val="0"/>
              </a:spcBef>
              <a:spcAft>
                <a:spcPct val="0"/>
              </a:spcAft>
              <a:defRPr/>
            </a:pPr>
            <a:r>
              <a:rPr lang="en-US" sz="2244" b="1" kern="0" dirty="0">
                <a:gradFill>
                  <a:gsLst>
                    <a:gs pos="0">
                      <a:srgbClr val="FFFFFF"/>
                    </a:gs>
                    <a:gs pos="100000">
                      <a:srgbClr val="FFFFFF"/>
                    </a:gs>
                  </a:gsLst>
                  <a:lin ang="5400000" scaled="0"/>
                </a:gradFill>
                <a:ea typeface="Segoe UI" pitchFamily="34" charset="0"/>
                <a:cs typeface="Segoe UI" pitchFamily="34" charset="0"/>
              </a:rPr>
              <a:t>SAML (passive </a:t>
            </a:r>
            <a:r>
              <a:rPr lang="en-US" sz="2244" b="1" kern="0" dirty="0" err="1">
                <a:gradFill>
                  <a:gsLst>
                    <a:gs pos="0">
                      <a:srgbClr val="FFFFFF"/>
                    </a:gs>
                    <a:gs pos="100000">
                      <a:srgbClr val="FFFFFF"/>
                    </a:gs>
                  </a:gsLst>
                  <a:lin ang="5400000" scaled="0"/>
                </a:gradFill>
                <a:ea typeface="Segoe UI" pitchFamily="34" charset="0"/>
                <a:cs typeface="Segoe UI" pitchFamily="34" charset="0"/>
              </a:rPr>
              <a:t>auth</a:t>
            </a:r>
            <a:r>
              <a:rPr lang="en-US" sz="2244" b="1" kern="0" dirty="0">
                <a:gradFill>
                  <a:gsLst>
                    <a:gs pos="0">
                      <a:srgbClr val="FFFFFF"/>
                    </a:gs>
                    <a:gs pos="100000">
                      <a:srgbClr val="FFFFFF"/>
                    </a:gs>
                  </a:gsLst>
                  <a:lin ang="5400000" scaled="0"/>
                </a:gradFill>
                <a:ea typeface="Segoe UI" pitchFamily="34" charset="0"/>
                <a:cs typeface="Segoe UI" pitchFamily="34" charset="0"/>
              </a:rPr>
              <a:t>)</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3068" y="3578773"/>
            <a:ext cx="1562389" cy="453093"/>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9084" y="3986427"/>
            <a:ext cx="744797" cy="668257"/>
          </a:xfrm>
          <a:prstGeom prst="rect">
            <a:avLst/>
          </a:prstGeom>
        </p:spPr>
      </p:pic>
    </p:spTree>
    <p:extLst>
      <p:ext uri="{BB962C8B-B14F-4D97-AF65-F5344CB8AC3E}">
        <p14:creationId xmlns:p14="http://schemas.microsoft.com/office/powerpoint/2010/main" val="98549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spect="1" noEditPoints="1"/>
          </p:cNvSpPr>
          <p:nvPr/>
        </p:nvSpPr>
        <p:spPr bwMode="black">
          <a:xfrm>
            <a:off x="5416526" y="-35386"/>
            <a:ext cx="6151907" cy="6158986"/>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 name="Title 1"/>
          <p:cNvSpPr>
            <a:spLocks noGrp="1"/>
          </p:cNvSpPr>
          <p:nvPr>
            <p:ph type="title"/>
          </p:nvPr>
        </p:nvSpPr>
        <p:spPr>
          <a:xfrm>
            <a:off x="999059" y="2151537"/>
            <a:ext cx="10945690" cy="1205390"/>
          </a:xfrm>
        </p:spPr>
        <p:txBody>
          <a:bodyPr/>
          <a:lstStyle/>
          <a:p>
            <a:r>
              <a:rPr lang="en-US" dirty="0" smtClean="0"/>
              <a:t>New Identity Features</a:t>
            </a:r>
            <a:endParaRPr lang="en-US" dirty="0"/>
          </a:p>
        </p:txBody>
      </p:sp>
      <p:sp>
        <p:nvSpPr>
          <p:cNvPr id="15"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9"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Tree>
    <p:extLst>
      <p:ext uri="{BB962C8B-B14F-4D97-AF65-F5344CB8AC3E}">
        <p14:creationId xmlns:p14="http://schemas.microsoft.com/office/powerpoint/2010/main" val="13111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3286" y="27565"/>
            <a:ext cx="3445432" cy="2805906"/>
          </a:xfrm>
        </p:spPr>
        <p:txBody>
          <a:bodyPr/>
          <a:lstStyle/>
          <a:p>
            <a:r>
              <a:rPr lang="en-US" dirty="0"/>
              <a:t> </a:t>
            </a:r>
            <a:r>
              <a:rPr lang="en-US" dirty="0" smtClean="0"/>
              <a:t>    </a:t>
            </a:r>
            <a:r>
              <a:rPr lang="en-US" b="1" dirty="0" smtClean="0"/>
              <a:t>Public Preview</a:t>
            </a:r>
          </a:p>
          <a:p>
            <a:endParaRPr lang="en-US" dirty="0"/>
          </a:p>
          <a:p>
            <a:r>
              <a:rPr lang="en-US" dirty="0" smtClean="0"/>
              <a:t>Office 2013 rich client ADAL based authentication</a:t>
            </a:r>
            <a:endParaRPr lang="en-US" dirty="0"/>
          </a:p>
        </p:txBody>
      </p:sp>
      <p:pic>
        <p:nvPicPr>
          <p:cNvPr id="2"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082" b="4082"/>
          <a:stretch>
            <a:fillRect/>
          </a:stretch>
        </p:blipFill>
        <p:spPr/>
      </p:pic>
      <p:sp>
        <p:nvSpPr>
          <p:cNvPr id="6" name="Text Placeholder 5"/>
          <p:cNvSpPr>
            <a:spLocks noGrp="1"/>
          </p:cNvSpPr>
          <p:nvPr>
            <p:ph type="body" sz="quarter" idx="10"/>
          </p:nvPr>
        </p:nvSpPr>
        <p:spPr/>
        <p:txBody>
          <a:bodyPr>
            <a:normAutofit fontScale="85000" lnSpcReduction="20000"/>
          </a:bodyPr>
          <a:lstStyle/>
          <a:p>
            <a:r>
              <a:rPr lang="en-US" dirty="0"/>
              <a:t>Enables these capabilities</a:t>
            </a:r>
          </a:p>
          <a:p>
            <a:pPr marL="291380" lvl="1" indent="-291380">
              <a:buFont typeface="Arial" panose="020B0604020202020204" pitchFamily="34" charset="0"/>
              <a:buChar char="•"/>
            </a:pPr>
            <a:r>
              <a:rPr lang="en-US" dirty="0"/>
              <a:t>Multi-Factor Authentication</a:t>
            </a:r>
          </a:p>
          <a:p>
            <a:pPr marL="291380" lvl="1" indent="-291380">
              <a:buFont typeface="Arial" panose="020B0604020202020204" pitchFamily="34" charset="0"/>
              <a:buChar char="•"/>
            </a:pPr>
            <a:r>
              <a:rPr lang="en-US" dirty="0"/>
              <a:t>SAML based identity providers</a:t>
            </a:r>
          </a:p>
          <a:p>
            <a:pPr marL="291380" lvl="1" indent="-291380">
              <a:buFont typeface="Arial" panose="020B0604020202020204" pitchFamily="34" charset="0"/>
              <a:buChar char="•"/>
            </a:pPr>
            <a:r>
              <a:rPr lang="en-US" dirty="0"/>
              <a:t>Smart Card and Cert authentication</a:t>
            </a:r>
          </a:p>
          <a:p>
            <a:pPr marL="291380" lvl="1" indent="-291380">
              <a:buFont typeface="Arial" panose="020B0604020202020204" pitchFamily="34" charset="0"/>
              <a:buChar char="•"/>
            </a:pPr>
            <a:r>
              <a:rPr lang="en-US" dirty="0"/>
              <a:t>Outlook doesn’t need Basic Authentication</a:t>
            </a:r>
          </a:p>
          <a:p>
            <a:pPr lvl="0"/>
            <a:r>
              <a:rPr lang="en-US" dirty="0" smtClean="0"/>
              <a:t>The program is easier to join and production support is included for participants. </a:t>
            </a:r>
          </a:p>
          <a:p>
            <a:pPr lvl="0"/>
            <a:r>
              <a:rPr lang="en-US" dirty="0"/>
              <a:t>Some incomplete scenarios like IRM, External Sharing, AD FS Client Access Policies.</a:t>
            </a:r>
          </a:p>
          <a:p>
            <a:pPr lvl="0"/>
            <a:r>
              <a:rPr lang="en-US" dirty="0"/>
              <a:t>Updates in the coming months.</a:t>
            </a:r>
          </a:p>
          <a:p>
            <a:pPr lvl="0"/>
            <a:endParaRPr lang="en-US" b="1" dirty="0">
              <a:solidFill>
                <a:srgbClr val="FFFFFF"/>
              </a:solidFill>
            </a:endParaRPr>
          </a:p>
        </p:txBody>
      </p:sp>
      <p:sp>
        <p:nvSpPr>
          <p:cNvPr id="9" name="TextBox 8"/>
          <p:cNvSpPr txBox="1"/>
          <p:nvPr/>
        </p:nvSpPr>
        <p:spPr>
          <a:xfrm rot="2620722">
            <a:off x="11349929" y="447314"/>
            <a:ext cx="824277" cy="320182"/>
          </a:xfrm>
          <a:prstGeom prst="rect">
            <a:avLst/>
          </a:prstGeom>
          <a:noFill/>
        </p:spPr>
        <p:txBody>
          <a:bodyPr wrap="square" lIns="0" tIns="0" rIns="0" bIns="0" rtlCol="0">
            <a:spAutoFit/>
          </a:bodyPr>
          <a:lstStyle/>
          <a:p>
            <a:pPr algn="ctr" defTabSz="932317"/>
            <a:r>
              <a:rPr lang="en-US" sz="1020" spc="-71" dirty="0">
                <a:solidFill>
                  <a:srgbClr val="FFFFFF"/>
                </a:solidFill>
              </a:rPr>
              <a:t>Targeted </a:t>
            </a:r>
            <a:br>
              <a:rPr lang="en-US" sz="1020" spc="-71" dirty="0">
                <a:solidFill>
                  <a:srgbClr val="FFFFFF"/>
                </a:solidFill>
              </a:rPr>
            </a:br>
            <a:r>
              <a:rPr lang="en-US" sz="1020" spc="-71">
                <a:solidFill>
                  <a:srgbClr val="FFFFFF"/>
                </a:solidFill>
              </a:rPr>
              <a:t>March 2015</a:t>
            </a:r>
            <a:endParaRPr lang="en-US" sz="1020" spc="-71" dirty="0">
              <a:solidFill>
                <a:srgbClr val="FFFFFF"/>
              </a:solidFill>
            </a:endParaRPr>
          </a:p>
        </p:txBody>
      </p:sp>
      <p:sp>
        <p:nvSpPr>
          <p:cNvPr id="3" name="TextBox 2"/>
          <p:cNvSpPr txBox="1"/>
          <p:nvPr/>
        </p:nvSpPr>
        <p:spPr>
          <a:xfrm>
            <a:off x="5862959" y="6384690"/>
            <a:ext cx="4018097" cy="384205"/>
          </a:xfrm>
          <a:prstGeom prst="rect">
            <a:avLst/>
          </a:prstGeom>
          <a:noFill/>
        </p:spPr>
        <p:txBody>
          <a:bodyPr wrap="none" lIns="0" tIns="0" rIns="0" bIns="0" rtlCol="0">
            <a:spAutoFit/>
          </a:bodyPr>
          <a:lstStyle/>
          <a:p>
            <a:pPr defTabSz="932597"/>
            <a:r>
              <a:rPr lang="en-US" sz="2448" spc="-71" dirty="0">
                <a:gradFill>
                  <a:gsLst>
                    <a:gs pos="2917">
                      <a:srgbClr val="797A7D"/>
                    </a:gs>
                    <a:gs pos="95000">
                      <a:srgbClr val="797A7D"/>
                    </a:gs>
                  </a:gsLst>
                  <a:lin ang="5400000" scaled="0"/>
                </a:gradFill>
              </a:rPr>
              <a:t>http://aka.ms/blogadalpreview</a:t>
            </a:r>
          </a:p>
        </p:txBody>
      </p:sp>
    </p:spTree>
    <p:extLst>
      <p:ext uri="{BB962C8B-B14F-4D97-AF65-F5344CB8AC3E}">
        <p14:creationId xmlns:p14="http://schemas.microsoft.com/office/powerpoint/2010/main" val="2647617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341544" y="1142393"/>
            <a:ext cx="7838031" cy="4646702"/>
          </a:xfrm>
          <a:prstGeom prst="rect">
            <a:avLst/>
          </a:prstGeom>
          <a:solidFill>
            <a:schemeClr val="bg1">
              <a:lumMod val="95000"/>
            </a:schemeClr>
          </a:solidFill>
          <a:ln>
            <a:noFill/>
            <a:headEnd type="none" w="med" len="med"/>
            <a:tailEnd type="none" w="med" len="med"/>
          </a:ln>
          <a:effectLst>
            <a:outerShdw blurRad="215900" dist="127000" dir="2700000" sx="102000" sy="102000" algn="tl" rotWithShape="0">
              <a:prstClr val="black">
                <a:alpha val="2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idx="1"/>
          </p:nvPr>
        </p:nvSpPr>
        <p:spPr>
          <a:xfrm>
            <a:off x="525254" y="185863"/>
            <a:ext cx="3442991" cy="1818750"/>
          </a:xfrm>
        </p:spPr>
        <p:txBody>
          <a:bodyPr/>
          <a:lstStyle/>
          <a:p>
            <a:r>
              <a:rPr lang="en-US" dirty="0" smtClean="0"/>
              <a:t>Sign-In Branding</a:t>
            </a:r>
            <a:endParaRPr lang="en-US" dirty="0"/>
          </a:p>
        </p:txBody>
      </p:sp>
      <p:sp>
        <p:nvSpPr>
          <p:cNvPr id="5" name="Text Placeholder 4"/>
          <p:cNvSpPr>
            <a:spLocks noGrp="1"/>
          </p:cNvSpPr>
          <p:nvPr>
            <p:ph type="body" sz="quarter" idx="10"/>
          </p:nvPr>
        </p:nvSpPr>
        <p:spPr>
          <a:xfrm>
            <a:off x="525254" y="2004613"/>
            <a:ext cx="3816291" cy="4989416"/>
          </a:xfrm>
        </p:spPr>
        <p:txBody>
          <a:bodyPr>
            <a:normAutofit/>
          </a:bodyPr>
          <a:lstStyle/>
          <a:p>
            <a:pPr defTabSz="951121">
              <a:spcBef>
                <a:spcPct val="20000"/>
              </a:spcBef>
              <a:spcAft>
                <a:spcPts val="306"/>
              </a:spcAft>
              <a:buSzPct val="90000"/>
            </a:pPr>
            <a:r>
              <a:rPr lang="en-US" dirty="0" smtClean="0">
                <a:gradFill>
                  <a:gsLst>
                    <a:gs pos="1250">
                      <a:srgbClr val="FFFFFF"/>
                    </a:gs>
                    <a:gs pos="100000">
                      <a:srgbClr val="FFFFFF"/>
                    </a:gs>
                  </a:gsLst>
                  <a:lin ang="5400000" scaled="0"/>
                </a:gradFill>
              </a:rPr>
              <a:t>Included in all Office 365 SKUs</a:t>
            </a:r>
          </a:p>
          <a:p>
            <a:pPr defTabSz="951121">
              <a:spcBef>
                <a:spcPct val="20000"/>
              </a:spcBef>
              <a:spcAft>
                <a:spcPts val="306"/>
              </a:spcAft>
              <a:buSzPct val="90000"/>
            </a:pPr>
            <a:r>
              <a:rPr lang="en-US" dirty="0"/>
              <a:t>Sign-in Page Branding enables an Office 365 customer to select custom colors, text and Imagery for their Office 365 sign-in </a:t>
            </a:r>
            <a:r>
              <a:rPr lang="en-US" dirty="0" smtClean="0"/>
              <a:t>page.</a:t>
            </a:r>
          </a:p>
          <a:p>
            <a:pPr defTabSz="951121">
              <a:spcBef>
                <a:spcPct val="20000"/>
              </a:spcBef>
              <a:spcAft>
                <a:spcPts val="306"/>
              </a:spcAft>
              <a:buSzPct val="90000"/>
            </a:pPr>
            <a:r>
              <a:rPr lang="en-US" dirty="0" smtClean="0"/>
              <a:t>Previously </a:t>
            </a:r>
            <a:r>
              <a:rPr lang="en-US" dirty="0"/>
              <a:t>available with the Azure AD Premium </a:t>
            </a:r>
            <a:r>
              <a:rPr lang="en-US" dirty="0" smtClean="0"/>
              <a:t>subscription.</a:t>
            </a:r>
          </a:p>
        </p:txBody>
      </p:sp>
      <p:pic>
        <p:nvPicPr>
          <p:cNvPr id="10" name="Picture 9"/>
          <p:cNvPicPr/>
          <p:nvPr/>
        </p:nvPicPr>
        <p:blipFill rotWithShape="1">
          <a:blip r:embed="rId3"/>
          <a:srcRect l="6923" t="3217" r="4198"/>
          <a:stretch/>
        </p:blipFill>
        <p:spPr bwMode="auto">
          <a:xfrm>
            <a:off x="4341545" y="1144751"/>
            <a:ext cx="7838031" cy="4644343"/>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7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303967" y="1798518"/>
            <a:ext cx="6727002" cy="4441554"/>
          </a:xfrm>
          <a:prstGeom prst="rect">
            <a:avLst/>
          </a:prstGeom>
          <a:solidFill>
            <a:schemeClr val="bg1">
              <a:lumMod val="95000"/>
            </a:schemeClr>
          </a:solidFill>
          <a:ln>
            <a:noFill/>
            <a:headEnd type="none" w="med" len="med"/>
            <a:tailEnd type="none" w="med" len="med"/>
          </a:ln>
          <a:effectLst>
            <a:outerShdw blurRad="215900" dist="127000" dir="2700000" sx="102000" sy="102000" algn="tl" rotWithShape="0">
              <a:prstClr val="black">
                <a:alpha val="2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idx="1"/>
          </p:nvPr>
        </p:nvSpPr>
        <p:spPr>
          <a:xfrm>
            <a:off x="525254" y="185863"/>
            <a:ext cx="3442991" cy="1818750"/>
          </a:xfrm>
        </p:spPr>
        <p:txBody>
          <a:bodyPr/>
          <a:lstStyle/>
          <a:p>
            <a:r>
              <a:rPr lang="en-US" dirty="0" smtClean="0"/>
              <a:t>     Cloud User Self Service Password Reset</a:t>
            </a:r>
            <a:endParaRPr lang="en-US" dirty="0"/>
          </a:p>
        </p:txBody>
      </p:sp>
      <p:sp>
        <p:nvSpPr>
          <p:cNvPr id="5" name="Text Placeholder 4"/>
          <p:cNvSpPr>
            <a:spLocks noGrp="1"/>
          </p:cNvSpPr>
          <p:nvPr>
            <p:ph type="body" sz="quarter" idx="10"/>
          </p:nvPr>
        </p:nvSpPr>
        <p:spPr>
          <a:xfrm>
            <a:off x="525254" y="2004613"/>
            <a:ext cx="3816291" cy="4989416"/>
          </a:xfrm>
        </p:spPr>
        <p:txBody>
          <a:bodyPr>
            <a:normAutofit/>
          </a:bodyPr>
          <a:lstStyle/>
          <a:p>
            <a:pPr defTabSz="951121">
              <a:spcBef>
                <a:spcPct val="20000"/>
              </a:spcBef>
              <a:spcAft>
                <a:spcPts val="306"/>
              </a:spcAft>
              <a:buSzPct val="90000"/>
            </a:pPr>
            <a:r>
              <a:rPr lang="en-US" dirty="0" smtClean="0">
                <a:gradFill>
                  <a:gsLst>
                    <a:gs pos="1250">
                      <a:srgbClr val="FFFFFF"/>
                    </a:gs>
                    <a:gs pos="100000">
                      <a:srgbClr val="FFFFFF"/>
                    </a:gs>
                  </a:gsLst>
                  <a:lin ang="5400000" scaled="0"/>
                </a:gradFill>
              </a:rPr>
              <a:t>Included in all Office 365 SKUs</a:t>
            </a:r>
          </a:p>
          <a:p>
            <a:pPr defTabSz="951121">
              <a:spcBef>
                <a:spcPct val="20000"/>
              </a:spcBef>
              <a:spcAft>
                <a:spcPts val="306"/>
              </a:spcAft>
              <a:buSzPct val="90000"/>
            </a:pPr>
            <a:r>
              <a:rPr lang="en-US" dirty="0" smtClean="0"/>
              <a:t>Cloud </a:t>
            </a:r>
            <a:r>
              <a:rPr lang="en-US" dirty="0"/>
              <a:t>User Self Service Password Reset allows a user who has forgotten their password to reset it based on prearranged alternative personal information. </a:t>
            </a:r>
            <a:endParaRPr lang="en-US" dirty="0" smtClean="0"/>
          </a:p>
          <a:p>
            <a:pPr defTabSz="951121">
              <a:spcBef>
                <a:spcPct val="20000"/>
              </a:spcBef>
              <a:spcAft>
                <a:spcPts val="306"/>
              </a:spcAft>
              <a:buSzPct val="90000"/>
            </a:pPr>
            <a:r>
              <a:rPr lang="en-US" dirty="0" smtClean="0"/>
              <a:t>Previously </a:t>
            </a:r>
            <a:r>
              <a:rPr lang="en-US" dirty="0"/>
              <a:t>available with the Azure AD Premium subscription </a:t>
            </a:r>
            <a:endParaRPr lang="en-US" dirty="0" smtClean="0"/>
          </a:p>
          <a:p>
            <a:pPr defTabSz="951121">
              <a:spcBef>
                <a:spcPct val="20000"/>
              </a:spcBef>
              <a:spcAft>
                <a:spcPts val="306"/>
              </a:spcAft>
              <a:buSzPct val="90000"/>
            </a:pPr>
            <a:r>
              <a:rPr lang="en-US" dirty="0" smtClean="0"/>
              <a:t>Self </a:t>
            </a:r>
            <a:r>
              <a:rPr lang="en-US" dirty="0"/>
              <a:t>Service Password Reset is available for cloud </a:t>
            </a:r>
            <a:r>
              <a:rPr lang="en-US" dirty="0" smtClean="0"/>
              <a:t>users.</a:t>
            </a:r>
          </a:p>
          <a:p>
            <a:pPr defTabSz="951121">
              <a:spcBef>
                <a:spcPct val="20000"/>
              </a:spcBef>
              <a:spcAft>
                <a:spcPts val="306"/>
              </a:spcAft>
              <a:buSzPct val="90000"/>
            </a:pPr>
            <a:r>
              <a:rPr lang="en-US" dirty="0" smtClean="0"/>
              <a:t>For </a:t>
            </a:r>
            <a:r>
              <a:rPr lang="en-US" dirty="0"/>
              <a:t>users synchronized to an on-premises directory an Azure AD Premium subscription is still required.</a:t>
            </a:r>
            <a:endParaRPr lang="en-US" dirty="0">
              <a:gradFill>
                <a:gsLst>
                  <a:gs pos="1250">
                    <a:srgbClr val="FFFFFF"/>
                  </a:gs>
                  <a:gs pos="100000">
                    <a:srgbClr val="FFFFFF"/>
                  </a:gs>
                </a:gsLst>
                <a:lin ang="5400000" scaled="0"/>
              </a:gradFill>
            </a:endParaRPr>
          </a:p>
        </p:txBody>
      </p:sp>
      <p:pic>
        <p:nvPicPr>
          <p:cNvPr id="3" name="Picture 2"/>
          <p:cNvPicPr>
            <a:picLocks noChangeAspect="1"/>
          </p:cNvPicPr>
          <p:nvPr/>
        </p:nvPicPr>
        <p:blipFill rotWithShape="1">
          <a:blip r:embed="rId3"/>
          <a:srcRect l="45450" r="4043" b="30925"/>
          <a:stretch/>
        </p:blipFill>
        <p:spPr>
          <a:xfrm>
            <a:off x="5303967" y="1798518"/>
            <a:ext cx="6704765" cy="4441554"/>
          </a:xfrm>
          <a:prstGeom prst="rect">
            <a:avLst/>
          </a:prstGeom>
        </p:spPr>
      </p:pic>
      <p:sp>
        <p:nvSpPr>
          <p:cNvPr id="10" name="Rectangle 9"/>
          <p:cNvSpPr/>
          <p:nvPr/>
        </p:nvSpPr>
        <p:spPr bwMode="auto">
          <a:xfrm>
            <a:off x="4391738" y="830641"/>
            <a:ext cx="3807418" cy="3224331"/>
          </a:xfrm>
          <a:prstGeom prst="rect">
            <a:avLst/>
          </a:prstGeom>
          <a:solidFill>
            <a:schemeClr val="bg1">
              <a:lumMod val="95000"/>
            </a:schemeClr>
          </a:solidFill>
          <a:ln>
            <a:noFill/>
            <a:headEnd type="none" w="med" len="med"/>
            <a:tailEnd type="none" w="med" len="med"/>
          </a:ln>
          <a:effectLst>
            <a:outerShdw blurRad="215900" dist="127000" dir="2700000" sx="102000" sy="102000" algn="tl" rotWithShape="0">
              <a:prstClr val="black">
                <a:alpha val="2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394570" y="830641"/>
            <a:ext cx="3804586" cy="3224331"/>
          </a:xfrm>
          <a:prstGeom prst="rect">
            <a:avLst/>
          </a:prstGeom>
          <a:noFill/>
          <a:ln w="19050">
            <a:solidFill>
              <a:schemeClr val="tx1"/>
            </a:solidFill>
          </a:ln>
          <a:extLst/>
        </p:spPr>
      </p:pic>
      <p:sp>
        <p:nvSpPr>
          <p:cNvPr id="6" name="Oval 5"/>
          <p:cNvSpPr/>
          <p:nvPr/>
        </p:nvSpPr>
        <p:spPr bwMode="auto">
          <a:xfrm>
            <a:off x="8580102" y="4684162"/>
            <a:ext cx="1828541" cy="457135"/>
          </a:xfrm>
          <a:prstGeom prst="ellipse">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8238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aphicFrame>
        <p:nvGraphicFramePr>
          <p:cNvPr id="4" name="Table 3"/>
          <p:cNvGraphicFramePr>
            <a:graphicFrameLocks noGrp="1"/>
          </p:cNvGraphicFramePr>
          <p:nvPr>
            <p:extLst/>
          </p:nvPr>
        </p:nvGraphicFramePr>
        <p:xfrm>
          <a:off x="199291" y="90236"/>
          <a:ext cx="12037891" cy="6672413"/>
        </p:xfrm>
        <a:graphic>
          <a:graphicData uri="http://schemas.openxmlformats.org/drawingml/2006/table">
            <a:tbl>
              <a:tblPr firstRow="1" firstCol="1" bandRow="1">
                <a:tableStyleId>{5C22544A-7EE6-4342-B048-85BDC9FD1C3A}</a:tableStyleId>
              </a:tblPr>
              <a:tblGrid>
                <a:gridCol w="968105">
                  <a:extLst>
                    <a:ext uri="{9D8B030D-6E8A-4147-A177-3AD203B41FA5}">
                      <a16:colId xmlns:a16="http://schemas.microsoft.com/office/drawing/2014/main" xmlns="" val="20000"/>
                    </a:ext>
                  </a:extLst>
                </a:gridCol>
                <a:gridCol w="8824865">
                  <a:extLst>
                    <a:ext uri="{9D8B030D-6E8A-4147-A177-3AD203B41FA5}">
                      <a16:colId xmlns:a16="http://schemas.microsoft.com/office/drawing/2014/main" xmlns="" val="20001"/>
                    </a:ext>
                  </a:extLst>
                </a:gridCol>
                <a:gridCol w="2244921">
                  <a:extLst>
                    <a:ext uri="{9D8B030D-6E8A-4147-A177-3AD203B41FA5}">
                      <a16:colId xmlns:a16="http://schemas.microsoft.com/office/drawing/2014/main" xmlns="" val="20002"/>
                    </a:ext>
                  </a:extLst>
                </a:gridCol>
              </a:tblGrid>
              <a:tr h="257417">
                <a:tc>
                  <a:txBody>
                    <a:bodyPr/>
                    <a:lstStyle/>
                    <a:p>
                      <a:endParaRPr lang="en-US" sz="1400" dirty="0">
                        <a:effectLst/>
                        <a:latin typeface="Calibri" panose="020F0502020204030204" pitchFamily="34" charset="0"/>
                      </a:endParaRPr>
                    </a:p>
                  </a:txBody>
                  <a:tcPr marL="24379" marR="24379" marT="12295" marB="12295"/>
                </a:tc>
                <a:tc>
                  <a:txBody>
                    <a:bodyPr/>
                    <a:lstStyle/>
                    <a:p>
                      <a:pPr marL="0" marR="0">
                        <a:lnSpc>
                          <a:spcPct val="107000"/>
                        </a:lnSpc>
                        <a:spcBef>
                          <a:spcPts val="0"/>
                        </a:spcBef>
                        <a:spcAft>
                          <a:spcPts val="0"/>
                        </a:spcAft>
                      </a:pPr>
                      <a:r>
                        <a:rPr lang="en-US" sz="1400" dirty="0" smtClean="0">
                          <a:effectLst/>
                        </a:rPr>
                        <a:t>Azure AD Features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nSpc>
                          <a:spcPct val="107000"/>
                        </a:lnSpc>
                        <a:spcBef>
                          <a:spcPts val="0"/>
                        </a:spcBef>
                        <a:spcAft>
                          <a:spcPts val="0"/>
                        </a:spcAft>
                      </a:pPr>
                      <a:r>
                        <a:rPr lang="en-US" sz="1400" dirty="0">
                          <a:effectLst/>
                        </a:rPr>
                        <a:t>Office 365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0"/>
                  </a:ext>
                </a:extLst>
              </a:tr>
              <a:tr h="490244">
                <a:tc rowSpan="7">
                  <a:txBody>
                    <a:bodyPr/>
                    <a:lstStyle/>
                    <a:p>
                      <a:pPr marL="0" marR="0">
                        <a:lnSpc>
                          <a:spcPct val="107000"/>
                        </a:lnSpc>
                        <a:spcBef>
                          <a:spcPts val="0"/>
                        </a:spcBef>
                        <a:spcAft>
                          <a:spcPts val="0"/>
                        </a:spcAft>
                      </a:pPr>
                      <a:r>
                        <a:rPr lang="en-US" sz="1400" dirty="0">
                          <a:effectLst/>
                        </a:rPr>
                        <a:t>Common features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nSpc>
                          <a:spcPct val="107000"/>
                        </a:lnSpc>
                        <a:spcBef>
                          <a:spcPts val="0"/>
                        </a:spcBef>
                        <a:spcAft>
                          <a:spcPts val="0"/>
                        </a:spcAft>
                      </a:pPr>
                      <a:r>
                        <a:rPr lang="en-US" sz="1400" dirty="0">
                          <a:solidFill>
                            <a:schemeClr val="bg2"/>
                          </a:solidFill>
                          <a:effectLst/>
                        </a:rPr>
                        <a:t>Directory as a service</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r>
                        <a:rPr lang="en-US" sz="1400" dirty="0">
                          <a:solidFill>
                            <a:schemeClr val="bg2"/>
                          </a:solidFill>
                          <a:effectLst/>
                        </a:rPr>
                        <a:t/>
                      </a:r>
                      <a:br>
                        <a:rPr lang="en-US" sz="1400" dirty="0">
                          <a:solidFill>
                            <a:schemeClr val="bg2"/>
                          </a:solidFill>
                          <a:effectLst/>
                        </a:rPr>
                      </a:br>
                      <a:r>
                        <a:rPr lang="en-US" sz="1400" dirty="0">
                          <a:solidFill>
                            <a:schemeClr val="bg2"/>
                          </a:solidFill>
                          <a:effectLst/>
                        </a:rPr>
                        <a:t>No object limit</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1"/>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User and group management using UI or Windows PowerShell </a:t>
                      </a:r>
                      <a:r>
                        <a:rPr lang="en-US" sz="1400" dirty="0" err="1">
                          <a:solidFill>
                            <a:schemeClr val="bg2"/>
                          </a:solidFill>
                          <a:effectLst/>
                        </a:rPr>
                        <a:t>cmdlets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2"/>
                  </a:ext>
                </a:extLst>
              </a:tr>
              <a:tr h="568832">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Access Panel portal for SSO-based user access to SaaS and custom applications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r>
                        <a:rPr lang="en-US" sz="1400" dirty="0">
                          <a:solidFill>
                            <a:schemeClr val="bg2"/>
                          </a:solidFill>
                          <a:effectLst/>
                        </a:rPr>
                        <a:t/>
                      </a:r>
                      <a:br>
                        <a:rPr lang="en-US" sz="1400" dirty="0">
                          <a:solidFill>
                            <a:schemeClr val="bg2"/>
                          </a:solidFill>
                          <a:effectLst/>
                        </a:rPr>
                      </a:br>
                      <a:r>
                        <a:rPr lang="en-US" sz="1400" dirty="0">
                          <a:solidFill>
                            <a:schemeClr val="bg2"/>
                          </a:solidFill>
                          <a:effectLst/>
                        </a:rPr>
                        <a:t>Up to 10 apps per user</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3"/>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User-based application access management and provisioning</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4"/>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Self-service password change for cloud users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5"/>
                  </a:ext>
                </a:extLst>
              </a:tr>
              <a:tr h="490244">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Directory synchronization tool – For syncing between on-premises Active Directory and Azure Active Directory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6"/>
                  </a:ext>
                </a:extLst>
              </a:tr>
              <a:tr h="490244">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Standard security reports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r>
                        <a:rPr lang="en-US" sz="1400">
                          <a:solidFill>
                            <a:schemeClr val="bg2"/>
                          </a:solidFill>
                          <a:effectLst/>
                        </a:rPr>
                        <a:t/>
                      </a:r>
                      <a:br>
                        <a:rPr lang="en-US" sz="1400">
                          <a:solidFill>
                            <a:schemeClr val="bg2"/>
                          </a:solidFill>
                          <a:effectLst/>
                        </a:rPr>
                      </a:br>
                      <a:r>
                        <a:rPr lang="en-US" sz="1400">
                          <a:solidFill>
                            <a:schemeClr val="bg2"/>
                          </a:solidFill>
                          <a:effectLst/>
                        </a:rPr>
                        <a:t>3 standard reports</a:t>
                      </a: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7"/>
                  </a:ext>
                </a:extLst>
              </a:tr>
              <a:tr h="257417">
                <a:tc rowSpan="5">
                  <a:txBody>
                    <a:bodyPr/>
                    <a:lstStyle/>
                    <a:p>
                      <a:pPr marL="0" marR="0">
                        <a:lnSpc>
                          <a:spcPct val="107000"/>
                        </a:lnSpc>
                        <a:spcBef>
                          <a:spcPts val="0"/>
                        </a:spcBef>
                        <a:spcAft>
                          <a:spcPts val="0"/>
                        </a:spcAft>
                      </a:pPr>
                      <a:r>
                        <a:rPr lang="en-US" sz="1400">
                          <a:effectLst/>
                        </a:rPr>
                        <a:t>Premium and Basic features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nSpc>
                          <a:spcPct val="107000"/>
                        </a:lnSpc>
                        <a:spcBef>
                          <a:spcPts val="0"/>
                        </a:spcBef>
                        <a:spcAft>
                          <a:spcPts val="0"/>
                        </a:spcAft>
                      </a:pPr>
                      <a:r>
                        <a:rPr lang="en-US" sz="1400" dirty="0">
                          <a:solidFill>
                            <a:schemeClr val="bg2"/>
                          </a:solidFill>
                          <a:effectLst/>
                        </a:rPr>
                        <a:t>High availability SLA uptime (99.9%)</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8"/>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Group-based application access management and provisioning</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nSpc>
                          <a:spcPct val="107000"/>
                        </a:lnSpc>
                        <a:spcBef>
                          <a:spcPts val="0"/>
                        </a:spcBef>
                        <a:spcAft>
                          <a:spcPts val="0"/>
                        </a:spcAft>
                      </a:pPr>
                      <a:r>
                        <a:rPr lang="en-US" sz="1400">
                          <a:solidFill>
                            <a:schemeClr val="bg2"/>
                          </a:solidFill>
                          <a:effectLst/>
                        </a:rPr>
                        <a:t>        </a:t>
                      </a: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09"/>
                  </a:ext>
                </a:extLst>
              </a:tr>
              <a:tr h="305940">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Customization of company logo and colors to the Sign In and Access Panel pages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10"/>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Self-service password reset for cloud users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11"/>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Application Proxy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nSpc>
                          <a:spcPct val="107000"/>
                        </a:lnSpc>
                        <a:spcBef>
                          <a:spcPts val="0"/>
                        </a:spcBef>
                        <a:spcAft>
                          <a:spcPts val="0"/>
                        </a:spcAft>
                      </a:pPr>
                      <a:r>
                        <a:rPr lang="en-US" sz="1400">
                          <a:solidFill>
                            <a:schemeClr val="bg2"/>
                          </a:solidFill>
                          <a:effectLst/>
                        </a:rPr>
                        <a:t>    </a:t>
                      </a: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12"/>
                  </a:ext>
                </a:extLst>
              </a:tr>
              <a:tr h="257417">
                <a:tc rowSpan="7">
                  <a:txBody>
                    <a:bodyPr/>
                    <a:lstStyle/>
                    <a:p>
                      <a:pPr marL="0" marR="0">
                        <a:lnSpc>
                          <a:spcPct val="107000"/>
                        </a:lnSpc>
                        <a:spcBef>
                          <a:spcPts val="0"/>
                        </a:spcBef>
                        <a:spcAft>
                          <a:spcPts val="0"/>
                        </a:spcAft>
                      </a:pPr>
                      <a:r>
                        <a:rPr lang="en-US" sz="1400">
                          <a:effectLst/>
                        </a:rPr>
                        <a:t>Premium-only feature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nSpc>
                          <a:spcPct val="107000"/>
                        </a:lnSpc>
                        <a:spcBef>
                          <a:spcPts val="0"/>
                        </a:spcBef>
                        <a:spcAft>
                          <a:spcPts val="0"/>
                        </a:spcAft>
                      </a:pPr>
                      <a:r>
                        <a:rPr lang="en-US" sz="1400" dirty="0">
                          <a:solidFill>
                            <a:schemeClr val="bg2"/>
                          </a:solidFill>
                          <a:effectLst/>
                        </a:rPr>
                        <a:t>Self-service group management for cloud users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endParaRPr lang="en-US" sz="1400">
                        <a:solidFill>
                          <a:schemeClr val="bg2"/>
                        </a:solidFill>
                        <a:effectLst/>
                        <a:latin typeface="Calibri" panose="020F0502020204030204" pitchFamily="34" charset="0"/>
                      </a:endParaRPr>
                    </a:p>
                  </a:txBody>
                  <a:tcPr marL="24379" marR="24379" marT="12295" marB="12295"/>
                </a:tc>
                <a:extLst>
                  <a:ext uri="{0D108BD9-81ED-4DB2-BD59-A6C34878D82A}">
                    <a16:rowId xmlns:a16="http://schemas.microsoft.com/office/drawing/2014/main" xmlns="" val="10013"/>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Self-service password reset with on-premises write-back</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endParaRPr lang="en-US" sz="1400">
                        <a:solidFill>
                          <a:schemeClr val="bg2"/>
                        </a:solidFill>
                        <a:effectLst/>
                        <a:latin typeface="Calibri" panose="020F0502020204030204" pitchFamily="34" charset="0"/>
                      </a:endParaRPr>
                    </a:p>
                  </a:txBody>
                  <a:tcPr marL="24379" marR="24379" marT="12295" marB="12295"/>
                </a:tc>
                <a:extLst>
                  <a:ext uri="{0D108BD9-81ED-4DB2-BD59-A6C34878D82A}">
                    <a16:rowId xmlns:a16="http://schemas.microsoft.com/office/drawing/2014/main" xmlns="" val="10014"/>
                  </a:ext>
                </a:extLst>
              </a:tr>
              <a:tr h="490244">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Microsoft Identity Manager (MIM) server licenses – For syncing between on-premises databases and/or directories and Azure Active Directory</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endParaRPr lang="en-US" sz="1400">
                        <a:solidFill>
                          <a:schemeClr val="bg2"/>
                        </a:solidFill>
                        <a:effectLst/>
                        <a:latin typeface="Calibri" panose="020F0502020204030204" pitchFamily="34" charset="0"/>
                      </a:endParaRPr>
                    </a:p>
                  </a:txBody>
                  <a:tcPr marL="24379" marR="24379" marT="12295" marB="12295"/>
                </a:tc>
                <a:extLst>
                  <a:ext uri="{0D108BD9-81ED-4DB2-BD59-A6C34878D82A}">
                    <a16:rowId xmlns:a16="http://schemas.microsoft.com/office/drawing/2014/main" xmlns="" val="10015"/>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Advanced anomaly security reports (machine learning-based)</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endParaRPr lang="en-US" sz="1400">
                        <a:solidFill>
                          <a:schemeClr val="bg2"/>
                        </a:solidFill>
                        <a:effectLst/>
                        <a:latin typeface="Calibri" panose="020F0502020204030204" pitchFamily="34" charset="0"/>
                      </a:endParaRPr>
                    </a:p>
                  </a:txBody>
                  <a:tcPr marL="24379" marR="24379" marT="12295" marB="12295"/>
                </a:tc>
                <a:extLst>
                  <a:ext uri="{0D108BD9-81ED-4DB2-BD59-A6C34878D82A}">
                    <a16:rowId xmlns:a16="http://schemas.microsoft.com/office/drawing/2014/main" xmlns="" val="10016"/>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Advanced application usage reporting</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endParaRPr lang="en-US" sz="1400">
                        <a:solidFill>
                          <a:schemeClr val="bg2"/>
                        </a:solidFill>
                        <a:effectLst/>
                        <a:latin typeface="Calibri" panose="020F0502020204030204" pitchFamily="34" charset="0"/>
                      </a:endParaRPr>
                    </a:p>
                  </a:txBody>
                  <a:tcPr marL="24379" marR="24379" marT="12295" marB="12295"/>
                </a:tc>
                <a:extLst>
                  <a:ext uri="{0D108BD9-81ED-4DB2-BD59-A6C34878D82A}">
                    <a16:rowId xmlns:a16="http://schemas.microsoft.com/office/drawing/2014/main" xmlns="" val="10017"/>
                  </a:ext>
                </a:extLst>
              </a:tr>
              <a:tr h="490244">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Multi-Factor Authentication service for cloud users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pPr marL="0" marR="0" algn="ctr">
                        <a:lnSpc>
                          <a:spcPct val="107000"/>
                        </a:lnSpc>
                        <a:spcBef>
                          <a:spcPts val="0"/>
                        </a:spcBef>
                        <a:spcAft>
                          <a:spcPts val="0"/>
                        </a:spcAft>
                      </a:pPr>
                      <a:r>
                        <a:rPr lang="en-US" sz="1400">
                          <a:solidFill>
                            <a:schemeClr val="bg2"/>
                          </a:solidFill>
                          <a:effectLst/>
                        </a:rPr>
                        <a:t/>
                      </a:r>
                      <a:br>
                        <a:rPr lang="en-US" sz="1400">
                          <a:solidFill>
                            <a:schemeClr val="bg2"/>
                          </a:solidFill>
                          <a:effectLst/>
                        </a:rPr>
                      </a:br>
                      <a:r>
                        <a:rPr lang="en-US" sz="1400">
                          <a:solidFill>
                            <a:schemeClr val="bg2"/>
                          </a:solidFill>
                          <a:effectLst/>
                        </a:rPr>
                        <a:t>Limited features</a:t>
                      </a: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extLst>
                  <a:ext uri="{0D108BD9-81ED-4DB2-BD59-A6C34878D82A}">
                    <a16:rowId xmlns:a16="http://schemas.microsoft.com/office/drawing/2014/main" xmlns="" val="10018"/>
                  </a:ext>
                </a:extLst>
              </a:tr>
              <a:tr h="257417">
                <a:tc vMerge="1">
                  <a:txBody>
                    <a:bodyPr/>
                    <a:lstStyle/>
                    <a:p>
                      <a:endParaRPr lang="en-US"/>
                    </a:p>
                  </a:txBody>
                  <a:tcPr/>
                </a:tc>
                <a:tc>
                  <a:txBody>
                    <a:bodyPr/>
                    <a:lstStyle/>
                    <a:p>
                      <a:pPr marL="0" marR="0">
                        <a:lnSpc>
                          <a:spcPct val="107000"/>
                        </a:lnSpc>
                        <a:spcBef>
                          <a:spcPts val="0"/>
                        </a:spcBef>
                        <a:spcAft>
                          <a:spcPts val="0"/>
                        </a:spcAft>
                      </a:pPr>
                      <a:r>
                        <a:rPr lang="en-US" sz="1400" dirty="0">
                          <a:solidFill>
                            <a:schemeClr val="bg2"/>
                          </a:solidFill>
                          <a:effectLst/>
                        </a:rPr>
                        <a:t>Multi-Factor Authentication server for on-premises users</a:t>
                      </a:r>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79" marR="24379" marT="12295" marB="12295"/>
                </a:tc>
                <a:tc>
                  <a:txBody>
                    <a:bodyPr/>
                    <a:lstStyle/>
                    <a:p>
                      <a:endParaRPr lang="en-US" sz="1400" dirty="0">
                        <a:solidFill>
                          <a:schemeClr val="bg2"/>
                        </a:solidFill>
                        <a:effectLst/>
                        <a:latin typeface="Calibri" panose="020F0502020204030204" pitchFamily="34" charset="0"/>
                      </a:endParaRPr>
                    </a:p>
                  </a:txBody>
                  <a:tcPr marL="24379" marR="24379" marT="12295" marB="12295"/>
                </a:tc>
                <a:extLst>
                  <a:ext uri="{0D108BD9-81ED-4DB2-BD59-A6C34878D82A}">
                    <a16:rowId xmlns:a16="http://schemas.microsoft.com/office/drawing/2014/main" xmlns="" val="10019"/>
                  </a:ext>
                </a:extLst>
              </a:tr>
            </a:tbl>
          </a:graphicData>
        </a:graphic>
      </p:graphicFrame>
      <p:pic>
        <p:nvPicPr>
          <p:cNvPr id="1033"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967" y="363954"/>
            <a:ext cx="228567" cy="2285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9701" y="6593913"/>
            <a:ext cx="10770541" cy="577937"/>
          </a:xfrm>
          <a:prstGeom prst="rect">
            <a:avLst/>
          </a:prstGeom>
          <a:noFill/>
        </p:spPr>
        <p:txBody>
          <a:bodyPr wrap="none" lIns="182854" tIns="146283" rIns="182854" bIns="146283" rtlCol="0">
            <a:spAutoFit/>
          </a:bodyPr>
          <a:lstStyle/>
          <a:p>
            <a:pPr defTabSz="932563">
              <a:lnSpc>
                <a:spcPct val="90000"/>
              </a:lnSpc>
              <a:spcAft>
                <a:spcPts val="600"/>
              </a:spcAft>
            </a:pPr>
            <a:r>
              <a:rPr lang="en-US" sz="2000" dirty="0">
                <a:solidFill>
                  <a:srgbClr val="505050"/>
                </a:solidFill>
              </a:rPr>
              <a:t>For Free and Premium see https://msdn.microsoft.com/en-us/library/azure/dn532272.aspx</a:t>
            </a:r>
          </a:p>
        </p:txBody>
      </p:sp>
      <p:pic>
        <p:nvPicPr>
          <p:cNvPr id="17"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967" y="823204"/>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794" y="1087925"/>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794" y="1614020"/>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794" y="1911548"/>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794" y="2209075"/>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794" y="2525476"/>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5794" y="2990954"/>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4735" y="3466996"/>
            <a:ext cx="228567" cy="2285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67" descr="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4735" y="3738006"/>
            <a:ext cx="228567" cy="22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9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2" name="Text Placeholder 1"/>
          <p:cNvSpPr>
            <a:spLocks noGrp="1"/>
          </p:cNvSpPr>
          <p:nvPr>
            <p:ph type="body" sz="quarter" idx="10"/>
          </p:nvPr>
        </p:nvSpPr>
        <p:spPr>
          <a:xfrm>
            <a:off x="530467" y="1476620"/>
            <a:ext cx="11373923" cy="5031760"/>
          </a:xfrm>
        </p:spPr>
        <p:txBody>
          <a:bodyPr>
            <a:normAutofit/>
          </a:bodyPr>
          <a:lstStyle/>
          <a:p>
            <a:r>
              <a:rPr lang="en-US" dirty="0"/>
              <a:t>Choose the simplest model for your </a:t>
            </a:r>
            <a:r>
              <a:rPr lang="en-US" dirty="0" smtClean="0"/>
              <a:t>needs</a:t>
            </a:r>
          </a:p>
          <a:p>
            <a:r>
              <a:rPr lang="en-US" dirty="0"/>
              <a:t>Change between models as needs </a:t>
            </a:r>
            <a:r>
              <a:rPr lang="en-US" dirty="0" smtClean="0"/>
              <a:t>change</a:t>
            </a:r>
          </a:p>
          <a:p>
            <a:r>
              <a:rPr lang="en-US" dirty="0" smtClean="0"/>
              <a:t>Cloud identity model when there is no </a:t>
            </a:r>
            <a:br>
              <a:rPr lang="en-US" dirty="0" smtClean="0"/>
            </a:br>
            <a:r>
              <a:rPr lang="en-US" dirty="0" smtClean="0"/>
              <a:t>on-premises directory</a:t>
            </a:r>
          </a:p>
          <a:p>
            <a:r>
              <a:rPr lang="en-US" dirty="0" smtClean="0"/>
              <a:t>Synchronized identity model for most organizations</a:t>
            </a:r>
          </a:p>
          <a:p>
            <a:r>
              <a:rPr lang="en-US" dirty="0" smtClean="0"/>
              <a:t>Federated identity model for one of the scenarios</a:t>
            </a:r>
            <a:endParaRPr lang="en-US" dirty="0"/>
          </a:p>
        </p:txBody>
      </p:sp>
    </p:spTree>
    <p:extLst>
      <p:ext uri="{BB962C8B-B14F-4D97-AF65-F5344CB8AC3E}">
        <p14:creationId xmlns:p14="http://schemas.microsoft.com/office/powerpoint/2010/main" val="228904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035" y="1556250"/>
            <a:ext cx="3813270" cy="3813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299" y="5515515"/>
            <a:ext cx="7237831" cy="1328817"/>
          </a:xfrm>
          <a:prstGeom prst="rect">
            <a:avLst/>
          </a:prstGeom>
        </p:spPr>
        <p:txBody>
          <a:bodyPr vert="horz" wrap="square" lIns="146283" tIns="91427" rIns="146283" bIns="91427"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63">
              <a:spcBef>
                <a:spcPct val="0"/>
              </a:spcBef>
              <a:buClr>
                <a:srgbClr val="000000"/>
              </a:buClr>
            </a:pPr>
            <a:r>
              <a:rPr lang="en-US" sz="2700" dirty="0">
                <a:gradFill>
                  <a:gsLst>
                    <a:gs pos="0">
                      <a:srgbClr val="FFFFFF"/>
                    </a:gs>
                    <a:gs pos="100000">
                      <a:srgbClr val="FFFFFF"/>
                    </a:gs>
                  </a:gsLst>
                  <a:lin ang="5400000" scaled="1"/>
                </a:gradFill>
              </a:rPr>
              <a:t>Visit</a:t>
            </a:r>
            <a:r>
              <a:rPr lang="en-US" sz="2700" dirty="0">
                <a:gradFill>
                  <a:gsLst>
                    <a:gs pos="0">
                      <a:srgbClr val="47D8FF"/>
                    </a:gs>
                    <a:gs pos="100000">
                      <a:srgbClr val="47D8FF"/>
                    </a:gs>
                  </a:gsLst>
                  <a:lin ang="5400000" scaled="1"/>
                </a:gradFill>
              </a:rPr>
              <a:t> </a:t>
            </a:r>
            <a:r>
              <a:rPr lang="en-US" sz="2700" dirty="0" err="1">
                <a:gradFill>
                  <a:gsLst>
                    <a:gs pos="0">
                      <a:srgbClr val="47D8FF"/>
                    </a:gs>
                    <a:gs pos="100000">
                      <a:srgbClr val="47D8FF"/>
                    </a:gs>
                  </a:gsLst>
                  <a:lin ang="5400000" scaled="1"/>
                </a:gradFill>
              </a:rPr>
              <a:t>Myignite</a:t>
            </a:r>
            <a:r>
              <a:rPr lang="en-US" sz="2700" dirty="0">
                <a:gradFill>
                  <a:gsLst>
                    <a:gs pos="0">
                      <a:srgbClr val="47D8FF"/>
                    </a:gs>
                    <a:gs pos="100000">
                      <a:srgbClr val="47D8FF"/>
                    </a:gs>
                  </a:gsLst>
                  <a:lin ang="5400000" scaled="1"/>
                </a:gradFill>
              </a:rPr>
              <a:t> </a:t>
            </a:r>
            <a:r>
              <a:rPr lang="en-US" sz="2700" dirty="0">
                <a:gradFill>
                  <a:gsLst>
                    <a:gs pos="0">
                      <a:srgbClr val="FFFFFF"/>
                    </a:gs>
                    <a:gs pos="100000">
                      <a:srgbClr val="FFFFFF"/>
                    </a:gs>
                  </a:gsLst>
                  <a:lin ang="5400000" scaled="1"/>
                </a:gradFill>
              </a:rPr>
              <a:t>at</a:t>
            </a:r>
            <a:r>
              <a:rPr lang="en-US" sz="2700" dirty="0">
                <a:gradFill>
                  <a:gsLst>
                    <a:gs pos="0">
                      <a:srgbClr val="47D8FF"/>
                    </a:gs>
                    <a:gs pos="100000">
                      <a:srgbClr val="47D8FF"/>
                    </a:gs>
                  </a:gsLst>
                  <a:lin ang="5400000" scaled="1"/>
                </a:gradFill>
              </a:rPr>
              <a:t> </a:t>
            </a:r>
            <a:r>
              <a:rPr lang="en-US" sz="2700" dirty="0">
                <a:gradFill>
                  <a:gsLst>
                    <a:gs pos="20354">
                      <a:srgbClr val="505050"/>
                    </a:gs>
                    <a:gs pos="40000">
                      <a:srgbClr val="505050"/>
                    </a:gs>
                  </a:gsLst>
                  <a:lin ang="5400000" scaled="0"/>
                </a:gradFill>
                <a:hlinkClick r:id="rId4"/>
              </a:rPr>
              <a:t>http://myignite.microsoft.com</a:t>
            </a:r>
            <a:r>
              <a:rPr lang="en-US" sz="2700" dirty="0">
                <a:gradFill>
                  <a:gsLst>
                    <a:gs pos="20354">
                      <a:srgbClr val="505050"/>
                    </a:gs>
                    <a:gs pos="40000">
                      <a:srgbClr val="505050"/>
                    </a:gs>
                  </a:gsLst>
                  <a:lin ang="5400000" scaled="0"/>
                </a:gradFill>
              </a:rPr>
              <a:t> </a:t>
            </a:r>
            <a:r>
              <a:rPr lang="en-US" sz="2700" dirty="0">
                <a:gradFill>
                  <a:gsLst>
                    <a:gs pos="0">
                      <a:srgbClr val="47D8FF"/>
                    </a:gs>
                    <a:gs pos="100000">
                      <a:srgbClr val="47D8FF"/>
                    </a:gs>
                  </a:gsLst>
                  <a:lin ang="5400000" scaled="1"/>
                </a:gradFill>
              </a:rPr>
              <a:t> </a:t>
            </a:r>
            <a:br>
              <a:rPr lang="en-US" sz="2700" dirty="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Mobile App</a:t>
            </a:r>
            <a:r>
              <a:rPr lang="en-US" sz="2700" dirty="0">
                <a:gradFill>
                  <a:gsLst>
                    <a:gs pos="0">
                      <a:srgbClr val="FFFFFF"/>
                    </a:gs>
                    <a:gs pos="100000">
                      <a:srgbClr val="FFFFFF"/>
                    </a:gs>
                  </a:gsLst>
                  <a:lin ang="5400000" scaled="1"/>
                </a:gradFill>
              </a:rPr>
              <a:t> </a:t>
            </a:r>
            <a:br>
              <a:rPr lang="en-US" sz="2700" dirty="0">
                <a:gradFill>
                  <a:gsLst>
                    <a:gs pos="0">
                      <a:srgbClr val="FFFFFF"/>
                    </a:gs>
                    <a:gs pos="100000">
                      <a:srgbClr val="FFFFFF"/>
                    </a:gs>
                  </a:gsLst>
                  <a:lin ang="5400000" scaled="1"/>
                </a:gradFill>
              </a:rPr>
            </a:br>
            <a:r>
              <a:rPr lang="en-US" sz="2700" dirty="0">
                <a:gradFill>
                  <a:gsLst>
                    <a:gs pos="0">
                      <a:srgbClr val="FFFFFF"/>
                    </a:gs>
                    <a:gs pos="100000">
                      <a:srgbClr val="FFFFFF"/>
                    </a:gs>
                  </a:gsLst>
                  <a:lin ang="5400000" scaled="1"/>
                </a:gradFill>
              </a:rPr>
              <a:t>with the QR code above.</a:t>
            </a:r>
          </a:p>
        </p:txBody>
      </p:sp>
      <p:sp>
        <p:nvSpPr>
          <p:cNvPr id="11" name="Title 1"/>
          <p:cNvSpPr txBox="1">
            <a:spLocks/>
          </p:cNvSpPr>
          <p:nvPr/>
        </p:nvSpPr>
        <p:spPr>
          <a:xfrm>
            <a:off x="5380156" y="295729"/>
            <a:ext cx="6783204" cy="915860"/>
          </a:xfrm>
          <a:prstGeom prst="rect">
            <a:avLst/>
          </a:prstGeom>
        </p:spPr>
        <p:txBody>
          <a:bodyPr lIns="182854" tIns="146283" rIns="182854" bIns="146283"/>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3999">
                <a:gradFill>
                  <a:gsLst>
                    <a:gs pos="1250">
                      <a:srgbClr val="FFFFFF"/>
                    </a:gs>
                    <a:gs pos="100000">
                      <a:srgbClr val="FFFFFF"/>
                    </a:gs>
                  </a:gsLst>
                  <a:lin ang="5400000" scaled="0"/>
                </a:gradFill>
              </a:rPr>
              <a:t>Please evaluate this session</a:t>
            </a:r>
          </a:p>
          <a:p>
            <a:pPr>
              <a:lnSpc>
                <a:spcPct val="80000"/>
              </a:lnSpc>
            </a:pPr>
            <a:r>
              <a:rPr sz="3199">
                <a:gradFill>
                  <a:gsLst>
                    <a:gs pos="1250">
                      <a:srgbClr val="FF8C00"/>
                    </a:gs>
                    <a:gs pos="100000">
                      <a:srgbClr val="FF8C00"/>
                    </a:gs>
                  </a:gsLst>
                  <a:lin ang="5400000" scaled="0"/>
                </a:gradFill>
              </a:rPr>
              <a:t>Your feedback is important to us!</a:t>
            </a:r>
            <a:endParaRPr sz="3599">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883" y="497"/>
            <a:ext cx="5226896" cy="6993533"/>
          </a:xfrm>
          <a:prstGeom prst="rect">
            <a:avLst/>
          </a:prstGeom>
        </p:spPr>
      </p:pic>
    </p:spTree>
    <p:extLst>
      <p:ext uri="{BB962C8B-B14F-4D97-AF65-F5344CB8AC3E}">
        <p14:creationId xmlns:p14="http://schemas.microsoft.com/office/powerpoint/2010/main" val="398192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60050" y="3145091"/>
            <a:ext cx="3288041" cy="704345"/>
          </a:xfrm>
          <a:prstGeom prst="rect">
            <a:avLst/>
          </a:prstGeom>
        </p:spPr>
      </p:pic>
      <p:sp>
        <p:nvSpPr>
          <p:cNvPr id="5" name="Text Box 3"/>
          <p:cNvSpPr txBox="1">
            <a:spLocks noChangeArrowheads="1"/>
          </p:cNvSpPr>
          <p:nvPr/>
        </p:nvSpPr>
        <p:spPr bwMode="blackWhite">
          <a:xfrm>
            <a:off x="273895" y="6078666"/>
            <a:ext cx="10972832" cy="625023"/>
          </a:xfrm>
          <a:prstGeom prst="rect">
            <a:avLst/>
          </a:prstGeom>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2015 Microsoft Corporation. All rights reserved. Microsoft, Windows,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602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Office 365 Identity Models</a:t>
            </a:r>
            <a:endParaRPr lang="en-US" dirty="0"/>
          </a:p>
        </p:txBody>
      </p:sp>
      <p:sp>
        <p:nvSpPr>
          <p:cNvPr id="81" name="Bent Arrow 80"/>
          <p:cNvSpPr/>
          <p:nvPr/>
        </p:nvSpPr>
        <p:spPr bwMode="auto">
          <a:xfrm rot="5400000">
            <a:off x="10647485" y="3564955"/>
            <a:ext cx="698678" cy="566847"/>
          </a:xfrm>
          <a:prstGeom prst="bentArrow">
            <a:avLst>
              <a:gd name="adj1" fmla="val 9063"/>
              <a:gd name="adj2" fmla="val 13146"/>
              <a:gd name="adj3" fmla="val 0"/>
              <a:gd name="adj4" fmla="val 51474"/>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82" name="Straight Arrow Connector 81"/>
          <p:cNvCxnSpPr/>
          <p:nvPr/>
        </p:nvCxnSpPr>
        <p:spPr>
          <a:xfrm>
            <a:off x="6224772" y="4932079"/>
            <a:ext cx="0" cy="533323"/>
          </a:xfrm>
          <a:prstGeom prst="straightConnector1">
            <a:avLst/>
          </a:prstGeom>
          <a:noFill/>
          <a:ln w="57150" cap="flat" cmpd="sng" algn="ctr">
            <a:solidFill>
              <a:srgbClr val="B4009E">
                <a:lumMod val="75000"/>
              </a:srgbClr>
            </a:solidFill>
            <a:prstDash val="solid"/>
            <a:headEnd type="triangle"/>
            <a:tailEnd type="none"/>
          </a:ln>
          <a:effectLst/>
        </p:spPr>
      </p:cxnSp>
      <p:grpSp>
        <p:nvGrpSpPr>
          <p:cNvPr id="83" name="Group 82"/>
          <p:cNvGrpSpPr/>
          <p:nvPr/>
        </p:nvGrpSpPr>
        <p:grpSpPr>
          <a:xfrm>
            <a:off x="9120723" y="1405166"/>
            <a:ext cx="2330793" cy="1339994"/>
            <a:chOff x="630690" y="479425"/>
            <a:chExt cx="3385160" cy="1946159"/>
          </a:xfrm>
        </p:grpSpPr>
        <p:sp>
          <p:nvSpPr>
            <p:cNvPr id="84"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2050"/>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77" y="1094907"/>
              <a:ext cx="2977468" cy="1030756"/>
            </a:xfrm>
            <a:prstGeom prst="rect">
              <a:avLst/>
            </a:prstGeom>
          </p:spPr>
        </p:pic>
        <p:sp>
          <p:nvSpPr>
            <p:cNvPr id="86" name="TextBox 85"/>
            <p:cNvSpPr txBox="1"/>
            <p:nvPr/>
          </p:nvSpPr>
          <p:spPr>
            <a:xfrm>
              <a:off x="969088" y="1668462"/>
              <a:ext cx="2967807" cy="757122"/>
            </a:xfrm>
            <a:prstGeom prst="rect">
              <a:avLst/>
            </a:prstGeom>
            <a:noFill/>
          </p:spPr>
          <p:txBody>
            <a:bodyPr wrap="none" lIns="182854" tIns="146283" rIns="182854" bIns="146283" rtlCol="0">
              <a:spAutoFit/>
            </a:bodyPr>
            <a:lstStyle/>
            <a:p>
              <a:pPr defTabSz="932597">
                <a:lnSpc>
                  <a:spcPct val="90000"/>
                </a:lnSpc>
                <a:spcAft>
                  <a:spcPts val="600"/>
                </a:spcAft>
                <a:defRPr/>
              </a:pPr>
              <a:r>
                <a:rPr lang="en-US" sz="1599" kern="0" dirty="0">
                  <a:gradFill>
                    <a:gsLst>
                      <a:gs pos="0">
                        <a:srgbClr val="FFFFFF"/>
                      </a:gs>
                      <a:gs pos="100000">
                        <a:srgbClr val="FFFFFF"/>
                      </a:gs>
                    </a:gsLst>
                    <a:lin ang="5400000" scaled="0"/>
                  </a:gradFill>
                </a:rPr>
                <a:t>Federated identity</a:t>
              </a:r>
            </a:p>
          </p:txBody>
        </p:sp>
      </p:grpSp>
      <p:grpSp>
        <p:nvGrpSpPr>
          <p:cNvPr id="87" name="Group 86"/>
          <p:cNvGrpSpPr/>
          <p:nvPr/>
        </p:nvGrpSpPr>
        <p:grpSpPr>
          <a:xfrm>
            <a:off x="5049547" y="1405166"/>
            <a:ext cx="2453483" cy="1339994"/>
            <a:chOff x="4760802" y="479425"/>
            <a:chExt cx="3563348" cy="1946159"/>
          </a:xfrm>
        </p:grpSpPr>
        <p:sp>
          <p:nvSpPr>
            <p:cNvPr id="88" name="Freeform 87"/>
            <p:cNvSpPr>
              <a:spLocks/>
            </p:cNvSpPr>
            <p:nvPr/>
          </p:nvSpPr>
          <p:spPr bwMode="auto">
            <a:xfrm>
              <a:off x="4760802"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B4009E"/>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972" y="1094907"/>
              <a:ext cx="2977468" cy="1030756"/>
            </a:xfrm>
            <a:prstGeom prst="rect">
              <a:avLst/>
            </a:prstGeom>
          </p:spPr>
        </p:pic>
        <p:sp>
          <p:nvSpPr>
            <p:cNvPr id="90" name="TextBox 89"/>
            <p:cNvSpPr txBox="1"/>
            <p:nvPr/>
          </p:nvSpPr>
          <p:spPr>
            <a:xfrm>
              <a:off x="4905192" y="1668462"/>
              <a:ext cx="3418958" cy="757122"/>
            </a:xfrm>
            <a:prstGeom prst="rect">
              <a:avLst/>
            </a:prstGeom>
            <a:noFill/>
          </p:spPr>
          <p:txBody>
            <a:bodyPr wrap="none" lIns="182854" tIns="146283" rIns="182854" bIns="146283" rtlCol="0">
              <a:spAutoFit/>
            </a:bodyPr>
            <a:lstStyle/>
            <a:p>
              <a:pPr defTabSz="932597">
                <a:lnSpc>
                  <a:spcPct val="90000"/>
                </a:lnSpc>
                <a:spcAft>
                  <a:spcPts val="600"/>
                </a:spcAft>
                <a:defRPr/>
              </a:pPr>
              <a:r>
                <a:rPr lang="en-US" sz="1599" kern="0" dirty="0">
                  <a:gradFill>
                    <a:gsLst>
                      <a:gs pos="0">
                        <a:srgbClr val="FFFFFF"/>
                      </a:gs>
                      <a:gs pos="100000">
                        <a:srgbClr val="FFFFFF"/>
                      </a:gs>
                    </a:gsLst>
                    <a:lin ang="5400000" scaled="0"/>
                  </a:gradFill>
                </a:rPr>
                <a:t>Synchronized identity</a:t>
              </a:r>
            </a:p>
          </p:txBody>
        </p:sp>
      </p:grpSp>
      <p:cxnSp>
        <p:nvCxnSpPr>
          <p:cNvPr id="157" name="Straight Arrow Connector 156"/>
          <p:cNvCxnSpPr/>
          <p:nvPr/>
        </p:nvCxnSpPr>
        <p:spPr>
          <a:xfrm>
            <a:off x="10458157" y="2690552"/>
            <a:ext cx="0" cy="274281"/>
          </a:xfrm>
          <a:prstGeom prst="straightConnector1">
            <a:avLst/>
          </a:prstGeom>
          <a:noFill/>
          <a:ln w="57150" cap="flat" cmpd="sng" algn="ctr">
            <a:solidFill>
              <a:srgbClr val="002050"/>
            </a:solidFill>
            <a:prstDash val="solid"/>
            <a:headEnd type="triangle"/>
            <a:tailEnd type="none"/>
          </a:ln>
          <a:effectLst/>
        </p:spPr>
      </p:cxnSp>
      <p:grpSp>
        <p:nvGrpSpPr>
          <p:cNvPr id="91" name="Group 90"/>
          <p:cNvGrpSpPr/>
          <p:nvPr/>
        </p:nvGrpSpPr>
        <p:grpSpPr>
          <a:xfrm>
            <a:off x="998029" y="1405166"/>
            <a:ext cx="2330791" cy="1339994"/>
            <a:chOff x="630690" y="479425"/>
            <a:chExt cx="3385160" cy="1946159"/>
          </a:xfrm>
        </p:grpSpPr>
        <p:sp>
          <p:nvSpPr>
            <p:cNvPr id="92"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999" y="1094907"/>
              <a:ext cx="2977468" cy="1030756"/>
            </a:xfrm>
            <a:prstGeom prst="rect">
              <a:avLst/>
            </a:prstGeom>
          </p:spPr>
        </p:pic>
        <p:sp>
          <p:nvSpPr>
            <p:cNvPr id="94" name="TextBox 93"/>
            <p:cNvSpPr txBox="1"/>
            <p:nvPr/>
          </p:nvSpPr>
          <p:spPr>
            <a:xfrm>
              <a:off x="960735" y="1668462"/>
              <a:ext cx="2414553" cy="757122"/>
            </a:xfrm>
            <a:prstGeom prst="rect">
              <a:avLst/>
            </a:prstGeom>
            <a:noFill/>
          </p:spPr>
          <p:txBody>
            <a:bodyPr wrap="none" lIns="182854" tIns="146283" rIns="182854" bIns="146283" rtlCol="0">
              <a:spAutoFit/>
            </a:bodyPr>
            <a:lstStyle/>
            <a:p>
              <a:pPr defTabSz="932597">
                <a:lnSpc>
                  <a:spcPct val="90000"/>
                </a:lnSpc>
                <a:spcAft>
                  <a:spcPts val="600"/>
                </a:spcAft>
                <a:defRPr/>
              </a:pPr>
              <a:r>
                <a:rPr lang="en-US" sz="1599" kern="0" dirty="0">
                  <a:gradFill>
                    <a:gsLst>
                      <a:gs pos="0">
                        <a:srgbClr val="FFFFFF"/>
                      </a:gs>
                      <a:gs pos="100000">
                        <a:srgbClr val="FFFFFF"/>
                      </a:gs>
                    </a:gsLst>
                    <a:lin ang="5400000" scaled="0"/>
                  </a:gradFill>
                </a:rPr>
                <a:t>Cloud identity</a:t>
              </a:r>
            </a:p>
          </p:txBody>
        </p:sp>
      </p:grpSp>
      <p:cxnSp>
        <p:nvCxnSpPr>
          <p:cNvPr id="114" name="Straight Arrow Connector 113"/>
          <p:cNvCxnSpPr/>
          <p:nvPr/>
        </p:nvCxnSpPr>
        <p:spPr>
          <a:xfrm>
            <a:off x="6224772" y="3664396"/>
            <a:ext cx="0" cy="533323"/>
          </a:xfrm>
          <a:prstGeom prst="straightConnector1">
            <a:avLst/>
          </a:prstGeom>
          <a:noFill/>
          <a:ln w="57150" cap="flat" cmpd="sng" algn="ctr">
            <a:solidFill>
              <a:srgbClr val="008272">
                <a:lumMod val="75000"/>
              </a:srgbClr>
            </a:solidFill>
            <a:prstDash val="solid"/>
            <a:headEnd type="none"/>
            <a:tailEnd type="none"/>
          </a:ln>
          <a:effectLst/>
        </p:spPr>
      </p:cxnSp>
      <p:sp>
        <p:nvSpPr>
          <p:cNvPr id="156" name="Bent Arrow 155"/>
          <p:cNvSpPr/>
          <p:nvPr/>
        </p:nvSpPr>
        <p:spPr bwMode="auto">
          <a:xfrm rot="5400000" flipV="1">
            <a:off x="9353279" y="3563944"/>
            <a:ext cx="698678" cy="568869"/>
          </a:xfrm>
          <a:prstGeom prst="bentArrow">
            <a:avLst>
              <a:gd name="adj1" fmla="val 9063"/>
              <a:gd name="adj2" fmla="val 13146"/>
              <a:gd name="adj3" fmla="val 0"/>
              <a:gd name="adj4" fmla="val 51474"/>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11" name="Straight Arrow Connector 110"/>
          <p:cNvCxnSpPr/>
          <p:nvPr/>
        </p:nvCxnSpPr>
        <p:spPr>
          <a:xfrm flipV="1">
            <a:off x="6224772" y="2690551"/>
            <a:ext cx="0" cy="319995"/>
          </a:xfrm>
          <a:prstGeom prst="straightConnector1">
            <a:avLst/>
          </a:prstGeom>
          <a:noFill/>
          <a:ln w="57150" cap="flat" cmpd="sng" algn="ctr">
            <a:solidFill>
              <a:srgbClr val="B4009E"/>
            </a:solidFill>
            <a:prstDash val="solid"/>
            <a:headEnd type="none"/>
            <a:tailEnd type="triangle"/>
          </a:ln>
          <a:effectLst/>
        </p:spPr>
      </p:cxnSp>
      <p:cxnSp>
        <p:nvCxnSpPr>
          <p:cNvPr id="112" name="Straight Arrow Connector 111"/>
          <p:cNvCxnSpPr/>
          <p:nvPr/>
        </p:nvCxnSpPr>
        <p:spPr>
          <a:xfrm>
            <a:off x="10109162" y="2647084"/>
            <a:ext cx="0" cy="365708"/>
          </a:xfrm>
          <a:prstGeom prst="straightConnector1">
            <a:avLst/>
          </a:prstGeom>
          <a:noFill/>
          <a:ln w="57150" cap="flat" cmpd="sng" algn="ctr">
            <a:solidFill>
              <a:srgbClr val="002050"/>
            </a:solidFill>
            <a:prstDash val="solid"/>
            <a:headEnd type="none"/>
            <a:tailEnd type="triangle"/>
          </a:ln>
          <a:effectLst/>
        </p:spPr>
      </p:cxnSp>
      <p:sp>
        <p:nvSpPr>
          <p:cNvPr id="115" name="Rectangle 114"/>
          <p:cNvSpPr/>
          <p:nvPr/>
        </p:nvSpPr>
        <p:spPr bwMode="auto">
          <a:xfrm>
            <a:off x="471086" y="4140294"/>
            <a:ext cx="3384680" cy="799373"/>
          </a:xfrm>
          <a:prstGeom prst="rect">
            <a:avLst/>
          </a:prstGeom>
          <a:solidFill>
            <a:srgbClr val="00BCF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46283" tIns="91427" rIns="91427" bIns="91427" numCol="1" spcCol="0" rtlCol="0" fromWordArt="0" anchor="ctr" anchorCtr="0" forceAA="0" compatLnSpc="1">
            <a:prstTxWarp prst="textNoShape">
              <a:avLst/>
            </a:prstTxWarp>
            <a:noAutofit/>
          </a:bodyPr>
          <a:lstStyle/>
          <a:p>
            <a:pPr defTabSz="932597">
              <a:lnSpc>
                <a:spcPct val="90000"/>
              </a:lnSpc>
              <a:spcAft>
                <a:spcPts val="600"/>
              </a:spcAft>
              <a:defRPr/>
            </a:pPr>
            <a:r>
              <a:rPr lang="en-US" kern="0" dirty="0">
                <a:gradFill>
                  <a:gsLst>
                    <a:gs pos="0">
                      <a:srgbClr val="FFFFFF"/>
                    </a:gs>
                    <a:gs pos="100000">
                      <a:srgbClr val="FFFFFF"/>
                    </a:gs>
                  </a:gsLst>
                  <a:lin ang="5400000" scaled="0"/>
                </a:gradFill>
              </a:rPr>
              <a:t>Zero on-premises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servers</a:t>
            </a:r>
          </a:p>
        </p:txBody>
      </p:sp>
      <p:sp>
        <p:nvSpPr>
          <p:cNvPr id="116" name="&quot;No&quot; Symbol 115"/>
          <p:cNvSpPr/>
          <p:nvPr/>
        </p:nvSpPr>
        <p:spPr bwMode="auto">
          <a:xfrm>
            <a:off x="3120819" y="4235839"/>
            <a:ext cx="608286" cy="608286"/>
          </a:xfrm>
          <a:prstGeom prst="noSmoking">
            <a:avLst>
              <a:gd name="adj" fmla="val 13381"/>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7" name="Group 116"/>
          <p:cNvGrpSpPr/>
          <p:nvPr/>
        </p:nvGrpSpPr>
        <p:grpSpPr>
          <a:xfrm>
            <a:off x="4532433" y="4140294"/>
            <a:ext cx="3384680" cy="799373"/>
            <a:chOff x="1439928" y="5583237"/>
            <a:chExt cx="3385160" cy="799486"/>
          </a:xfrm>
        </p:grpSpPr>
        <p:sp>
          <p:nvSpPr>
            <p:cNvPr id="118" name="Rectangle 117"/>
            <p:cNvSpPr/>
            <p:nvPr/>
          </p:nvSpPr>
          <p:spPr bwMode="auto">
            <a:xfrm>
              <a:off x="1439928" y="5583237"/>
              <a:ext cx="3385160" cy="799486"/>
            </a:xfrm>
            <a:prstGeom prst="rect">
              <a:avLst/>
            </a:prstGeom>
            <a:solidFill>
              <a:srgbClr val="B4009E">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46283" tIns="91427" rIns="91427" bIns="91427" numCol="1" spcCol="0" rtlCol="0" fromWordArt="0" anchor="ctr" anchorCtr="0" forceAA="0" compatLnSpc="1">
              <a:prstTxWarp prst="textNoShape">
                <a:avLst/>
              </a:prstTxWarp>
              <a:noAutofit/>
            </a:bodyPr>
            <a:lstStyle/>
            <a:p>
              <a:pPr defTabSz="932597">
                <a:lnSpc>
                  <a:spcPct val="90000"/>
                </a:lnSpc>
                <a:spcAft>
                  <a:spcPts val="600"/>
                </a:spcAft>
                <a:defRPr/>
              </a:pPr>
              <a:r>
                <a:rPr lang="en-US" kern="0" dirty="0">
                  <a:gradFill>
                    <a:gsLst>
                      <a:gs pos="0">
                        <a:srgbClr val="FFFFFF"/>
                      </a:gs>
                      <a:gs pos="100000">
                        <a:srgbClr val="FFFFFF"/>
                      </a:gs>
                    </a:gsLst>
                    <a:lin ang="5400000" scaled="0"/>
                  </a:gradFill>
                </a:rPr>
                <a:t>Directory sync with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password sync</a:t>
              </a:r>
            </a:p>
          </p:txBody>
        </p:sp>
        <p:grpSp>
          <p:nvGrpSpPr>
            <p:cNvPr id="119" name="Group 118"/>
            <p:cNvGrpSpPr/>
            <p:nvPr/>
          </p:nvGrpSpPr>
          <p:grpSpPr>
            <a:xfrm flipH="1">
              <a:off x="4122581" y="5675312"/>
              <a:ext cx="572014" cy="612475"/>
              <a:chOff x="6059488" y="4718051"/>
              <a:chExt cx="2578100" cy="2728913"/>
            </a:xfrm>
            <a:solidFill>
              <a:srgbClr val="FFFFFF"/>
            </a:solidFill>
          </p:grpSpPr>
          <p:sp>
            <p:nvSpPr>
              <p:cNvPr id="120" name="Freeform 5"/>
              <p:cNvSpPr>
                <a:spLocks/>
              </p:cNvSpPr>
              <p:nvPr/>
            </p:nvSpPr>
            <p:spPr bwMode="auto">
              <a:xfrm>
                <a:off x="6461125" y="5226051"/>
                <a:ext cx="890587" cy="655638"/>
              </a:xfrm>
              <a:custGeom>
                <a:avLst/>
                <a:gdLst>
                  <a:gd name="T0" fmla="*/ 288 w 782"/>
                  <a:gd name="T1" fmla="*/ 575 h 575"/>
                  <a:gd name="T2" fmla="*/ 514 w 782"/>
                  <a:gd name="T3" fmla="*/ 368 h 575"/>
                  <a:gd name="T4" fmla="*/ 0 w 782"/>
                  <a:gd name="T5" fmla="*/ 368 h 575"/>
                  <a:gd name="T6" fmla="*/ 0 w 782"/>
                  <a:gd name="T7" fmla="*/ 220 h 575"/>
                  <a:gd name="T8" fmla="*/ 514 w 782"/>
                  <a:gd name="T9" fmla="*/ 220 h 575"/>
                  <a:gd name="T10" fmla="*/ 288 w 782"/>
                  <a:gd name="T11" fmla="*/ 0 h 575"/>
                  <a:gd name="T12" fmla="*/ 474 w 782"/>
                  <a:gd name="T13" fmla="*/ 0 h 575"/>
                  <a:gd name="T14" fmla="*/ 782 w 782"/>
                  <a:gd name="T15" fmla="*/ 287 h 575"/>
                  <a:gd name="T16" fmla="*/ 474 w 782"/>
                  <a:gd name="T17" fmla="*/ 575 h 575"/>
                  <a:gd name="T18" fmla="*/ 288 w 782"/>
                  <a:gd name="T1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2" h="575">
                    <a:moveTo>
                      <a:pt x="288" y="575"/>
                    </a:moveTo>
                    <a:cubicBezTo>
                      <a:pt x="288" y="575"/>
                      <a:pt x="288" y="575"/>
                      <a:pt x="514" y="368"/>
                    </a:cubicBezTo>
                    <a:cubicBezTo>
                      <a:pt x="0" y="368"/>
                      <a:pt x="0" y="368"/>
                      <a:pt x="0" y="368"/>
                    </a:cubicBezTo>
                    <a:cubicBezTo>
                      <a:pt x="0" y="368"/>
                      <a:pt x="0" y="368"/>
                      <a:pt x="0" y="220"/>
                    </a:cubicBezTo>
                    <a:cubicBezTo>
                      <a:pt x="0" y="220"/>
                      <a:pt x="0" y="220"/>
                      <a:pt x="514" y="220"/>
                    </a:cubicBezTo>
                    <a:cubicBezTo>
                      <a:pt x="514" y="220"/>
                      <a:pt x="514" y="220"/>
                      <a:pt x="288" y="0"/>
                    </a:cubicBezTo>
                    <a:cubicBezTo>
                      <a:pt x="288" y="0"/>
                      <a:pt x="288" y="0"/>
                      <a:pt x="474" y="0"/>
                    </a:cubicBezTo>
                    <a:cubicBezTo>
                      <a:pt x="474" y="0"/>
                      <a:pt x="474" y="0"/>
                      <a:pt x="782" y="287"/>
                    </a:cubicBezTo>
                    <a:cubicBezTo>
                      <a:pt x="782" y="287"/>
                      <a:pt x="782" y="287"/>
                      <a:pt x="474" y="575"/>
                    </a:cubicBezTo>
                    <a:cubicBezTo>
                      <a:pt x="474" y="575"/>
                      <a:pt x="474" y="575"/>
                      <a:pt x="288" y="575"/>
                    </a:cubicBezTo>
                    <a:close/>
                  </a:path>
                </a:pathLst>
              </a:custGeom>
              <a:grp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1" name="Freeform 6"/>
              <p:cNvSpPr>
                <a:spLocks/>
              </p:cNvSpPr>
              <p:nvPr/>
            </p:nvSpPr>
            <p:spPr bwMode="auto">
              <a:xfrm>
                <a:off x="7291388" y="6226176"/>
                <a:ext cx="923925" cy="679450"/>
              </a:xfrm>
              <a:custGeom>
                <a:avLst/>
                <a:gdLst>
                  <a:gd name="T0" fmla="*/ 516 w 811"/>
                  <a:gd name="T1" fmla="*/ 597 h 597"/>
                  <a:gd name="T2" fmla="*/ 319 w 811"/>
                  <a:gd name="T3" fmla="*/ 597 h 597"/>
                  <a:gd name="T4" fmla="*/ 0 w 811"/>
                  <a:gd name="T5" fmla="*/ 298 h 597"/>
                  <a:gd name="T6" fmla="*/ 319 w 811"/>
                  <a:gd name="T7" fmla="*/ 0 h 597"/>
                  <a:gd name="T8" fmla="*/ 516 w 811"/>
                  <a:gd name="T9" fmla="*/ 0 h 597"/>
                  <a:gd name="T10" fmla="*/ 278 w 811"/>
                  <a:gd name="T11" fmla="*/ 227 h 597"/>
                  <a:gd name="T12" fmla="*/ 811 w 811"/>
                  <a:gd name="T13" fmla="*/ 227 h 597"/>
                  <a:gd name="T14" fmla="*/ 811 w 811"/>
                  <a:gd name="T15" fmla="*/ 383 h 597"/>
                  <a:gd name="T16" fmla="*/ 278 w 811"/>
                  <a:gd name="T17" fmla="*/ 383 h 597"/>
                  <a:gd name="T18" fmla="*/ 516 w 811"/>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597">
                    <a:moveTo>
                      <a:pt x="516" y="597"/>
                    </a:moveTo>
                    <a:cubicBezTo>
                      <a:pt x="319" y="597"/>
                      <a:pt x="319" y="597"/>
                      <a:pt x="319" y="597"/>
                    </a:cubicBezTo>
                    <a:cubicBezTo>
                      <a:pt x="0" y="298"/>
                      <a:pt x="0" y="298"/>
                      <a:pt x="0" y="298"/>
                    </a:cubicBezTo>
                    <a:cubicBezTo>
                      <a:pt x="319" y="0"/>
                      <a:pt x="319" y="0"/>
                      <a:pt x="319" y="0"/>
                    </a:cubicBezTo>
                    <a:cubicBezTo>
                      <a:pt x="516" y="0"/>
                      <a:pt x="516" y="0"/>
                      <a:pt x="516" y="0"/>
                    </a:cubicBezTo>
                    <a:cubicBezTo>
                      <a:pt x="278" y="227"/>
                      <a:pt x="278" y="227"/>
                      <a:pt x="278" y="227"/>
                    </a:cubicBezTo>
                    <a:cubicBezTo>
                      <a:pt x="811" y="227"/>
                      <a:pt x="811" y="227"/>
                      <a:pt x="811" y="227"/>
                    </a:cubicBezTo>
                    <a:cubicBezTo>
                      <a:pt x="811" y="383"/>
                      <a:pt x="811" y="383"/>
                      <a:pt x="811" y="383"/>
                    </a:cubicBezTo>
                    <a:cubicBezTo>
                      <a:pt x="278" y="383"/>
                      <a:pt x="278" y="383"/>
                      <a:pt x="278" y="383"/>
                    </a:cubicBezTo>
                    <a:cubicBezTo>
                      <a:pt x="516" y="597"/>
                      <a:pt x="516" y="597"/>
                      <a:pt x="516" y="597"/>
                    </a:cubicBezTo>
                    <a:close/>
                  </a:path>
                </a:pathLst>
              </a:custGeom>
              <a:grp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2" name="Freeform 7"/>
              <p:cNvSpPr>
                <a:spLocks/>
              </p:cNvSpPr>
              <p:nvPr/>
            </p:nvSpPr>
            <p:spPr bwMode="auto">
              <a:xfrm>
                <a:off x="6894513" y="5699126"/>
                <a:ext cx="1743075" cy="1747838"/>
              </a:xfrm>
              <a:custGeom>
                <a:avLst/>
                <a:gdLst>
                  <a:gd name="T0" fmla="*/ 770 w 1530"/>
                  <a:gd name="T1" fmla="*/ 1534 h 1534"/>
                  <a:gd name="T2" fmla="*/ 0 w 1530"/>
                  <a:gd name="T3" fmla="*/ 760 h 1534"/>
                  <a:gd name="T4" fmla="*/ 3 w 1530"/>
                  <a:gd name="T5" fmla="*/ 726 h 1534"/>
                  <a:gd name="T6" fmla="*/ 95 w 1530"/>
                  <a:gd name="T7" fmla="*/ 719 h 1534"/>
                  <a:gd name="T8" fmla="*/ 95 w 1530"/>
                  <a:gd name="T9" fmla="*/ 760 h 1534"/>
                  <a:gd name="T10" fmla="*/ 770 w 1530"/>
                  <a:gd name="T11" fmla="*/ 1443 h 1534"/>
                  <a:gd name="T12" fmla="*/ 1438 w 1530"/>
                  <a:gd name="T13" fmla="*/ 760 h 1534"/>
                  <a:gd name="T14" fmla="*/ 770 w 1530"/>
                  <a:gd name="T15" fmla="*/ 91 h 1534"/>
                  <a:gd name="T16" fmla="*/ 227 w 1530"/>
                  <a:gd name="T17" fmla="*/ 366 h 1534"/>
                  <a:gd name="T18" fmla="*/ 88 w 1530"/>
                  <a:gd name="T19" fmla="*/ 411 h 1534"/>
                  <a:gd name="T20" fmla="*/ 770 w 1530"/>
                  <a:gd name="T21" fmla="*/ 0 h 1534"/>
                  <a:gd name="T22" fmla="*/ 1530 w 1530"/>
                  <a:gd name="T23" fmla="*/ 760 h 1534"/>
                  <a:gd name="T24" fmla="*/ 770 w 1530"/>
                  <a:gd name="T25" fmla="*/ 153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0" h="1534">
                    <a:moveTo>
                      <a:pt x="770" y="1534"/>
                    </a:moveTo>
                    <a:cubicBezTo>
                      <a:pt x="339" y="1534"/>
                      <a:pt x="0" y="1195"/>
                      <a:pt x="0" y="760"/>
                    </a:cubicBezTo>
                    <a:cubicBezTo>
                      <a:pt x="0" y="750"/>
                      <a:pt x="3" y="736"/>
                      <a:pt x="3" y="726"/>
                    </a:cubicBezTo>
                    <a:cubicBezTo>
                      <a:pt x="34" y="726"/>
                      <a:pt x="64" y="723"/>
                      <a:pt x="95" y="719"/>
                    </a:cubicBezTo>
                    <a:cubicBezTo>
                      <a:pt x="95" y="733"/>
                      <a:pt x="95" y="747"/>
                      <a:pt x="95" y="760"/>
                    </a:cubicBezTo>
                    <a:cubicBezTo>
                      <a:pt x="95" y="1130"/>
                      <a:pt x="400" y="1443"/>
                      <a:pt x="770" y="1443"/>
                    </a:cubicBezTo>
                    <a:cubicBezTo>
                      <a:pt x="1139" y="1443"/>
                      <a:pt x="1438" y="1130"/>
                      <a:pt x="1438" y="760"/>
                    </a:cubicBezTo>
                    <a:cubicBezTo>
                      <a:pt x="1438" y="390"/>
                      <a:pt x="1139" y="91"/>
                      <a:pt x="770" y="91"/>
                    </a:cubicBezTo>
                    <a:cubicBezTo>
                      <a:pt x="549" y="91"/>
                      <a:pt x="349" y="200"/>
                      <a:pt x="227" y="366"/>
                    </a:cubicBezTo>
                    <a:cubicBezTo>
                      <a:pt x="183" y="387"/>
                      <a:pt x="135" y="400"/>
                      <a:pt x="88" y="411"/>
                    </a:cubicBezTo>
                    <a:cubicBezTo>
                      <a:pt x="213" y="166"/>
                      <a:pt x="468" y="0"/>
                      <a:pt x="770" y="0"/>
                    </a:cubicBezTo>
                    <a:cubicBezTo>
                      <a:pt x="1190" y="0"/>
                      <a:pt x="1530" y="339"/>
                      <a:pt x="1530" y="760"/>
                    </a:cubicBezTo>
                    <a:cubicBezTo>
                      <a:pt x="1530" y="1195"/>
                      <a:pt x="1190" y="1534"/>
                      <a:pt x="770" y="1534"/>
                    </a:cubicBezTo>
                    <a:close/>
                  </a:path>
                </a:pathLst>
              </a:custGeom>
              <a:grp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3" name="Freeform 8"/>
              <p:cNvSpPr>
                <a:spLocks/>
              </p:cNvSpPr>
              <p:nvPr/>
            </p:nvSpPr>
            <p:spPr bwMode="auto">
              <a:xfrm>
                <a:off x="6059488" y="4718051"/>
                <a:ext cx="1676400" cy="1685925"/>
              </a:xfrm>
              <a:custGeom>
                <a:avLst/>
                <a:gdLst>
                  <a:gd name="T0" fmla="*/ 1380 w 1472"/>
                  <a:gd name="T1" fmla="*/ 761 h 1481"/>
                  <a:gd name="T2" fmla="*/ 1384 w 1472"/>
                  <a:gd name="T3" fmla="*/ 734 h 1481"/>
                  <a:gd name="T4" fmla="*/ 729 w 1472"/>
                  <a:gd name="T5" fmla="*/ 89 h 1481"/>
                  <a:gd name="T6" fmla="*/ 88 w 1472"/>
                  <a:gd name="T7" fmla="*/ 734 h 1481"/>
                  <a:gd name="T8" fmla="*/ 729 w 1472"/>
                  <a:gd name="T9" fmla="*/ 1390 h 1481"/>
                  <a:gd name="T10" fmla="*/ 1255 w 1472"/>
                  <a:gd name="T11" fmla="*/ 1121 h 1481"/>
                  <a:gd name="T12" fmla="*/ 1394 w 1472"/>
                  <a:gd name="T13" fmla="*/ 1074 h 1481"/>
                  <a:gd name="T14" fmla="*/ 729 w 1472"/>
                  <a:gd name="T15" fmla="*/ 1481 h 1481"/>
                  <a:gd name="T16" fmla="*/ 0 w 1472"/>
                  <a:gd name="T17" fmla="*/ 734 h 1481"/>
                  <a:gd name="T18" fmla="*/ 729 w 1472"/>
                  <a:gd name="T19" fmla="*/ 0 h 1481"/>
                  <a:gd name="T20" fmla="*/ 1472 w 1472"/>
                  <a:gd name="T21" fmla="*/ 734 h 1481"/>
                  <a:gd name="T22" fmla="*/ 1472 w 1472"/>
                  <a:gd name="T23" fmla="*/ 754 h 1481"/>
                  <a:gd name="T24" fmla="*/ 1380 w 1472"/>
                  <a:gd name="T25" fmla="*/ 76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2" h="1481">
                    <a:moveTo>
                      <a:pt x="1380" y="761"/>
                    </a:moveTo>
                    <a:cubicBezTo>
                      <a:pt x="1384" y="751"/>
                      <a:pt x="1384" y="744"/>
                      <a:pt x="1384" y="734"/>
                    </a:cubicBezTo>
                    <a:cubicBezTo>
                      <a:pt x="1384" y="377"/>
                      <a:pt x="1085" y="89"/>
                      <a:pt x="729" y="89"/>
                    </a:cubicBezTo>
                    <a:cubicBezTo>
                      <a:pt x="373" y="89"/>
                      <a:pt x="88" y="377"/>
                      <a:pt x="88" y="734"/>
                    </a:cubicBezTo>
                    <a:cubicBezTo>
                      <a:pt x="88" y="1094"/>
                      <a:pt x="373" y="1390"/>
                      <a:pt x="729" y="1390"/>
                    </a:cubicBezTo>
                    <a:cubicBezTo>
                      <a:pt x="943" y="1390"/>
                      <a:pt x="1136" y="1284"/>
                      <a:pt x="1255" y="1121"/>
                    </a:cubicBezTo>
                    <a:cubicBezTo>
                      <a:pt x="1299" y="1101"/>
                      <a:pt x="1343" y="1084"/>
                      <a:pt x="1394" y="1074"/>
                    </a:cubicBezTo>
                    <a:cubicBezTo>
                      <a:pt x="1272" y="1318"/>
                      <a:pt x="1024" y="1481"/>
                      <a:pt x="729" y="1481"/>
                    </a:cubicBezTo>
                    <a:cubicBezTo>
                      <a:pt x="326" y="1481"/>
                      <a:pt x="0" y="1152"/>
                      <a:pt x="0" y="734"/>
                    </a:cubicBezTo>
                    <a:cubicBezTo>
                      <a:pt x="0" y="326"/>
                      <a:pt x="326" y="0"/>
                      <a:pt x="729" y="0"/>
                    </a:cubicBezTo>
                    <a:cubicBezTo>
                      <a:pt x="1146" y="0"/>
                      <a:pt x="1472" y="326"/>
                      <a:pt x="1472" y="734"/>
                    </a:cubicBezTo>
                    <a:cubicBezTo>
                      <a:pt x="1472" y="741"/>
                      <a:pt x="1472" y="748"/>
                      <a:pt x="1472" y="754"/>
                    </a:cubicBezTo>
                    <a:cubicBezTo>
                      <a:pt x="1442" y="754"/>
                      <a:pt x="1411" y="758"/>
                      <a:pt x="1380" y="761"/>
                    </a:cubicBezTo>
                    <a:close/>
                  </a:path>
                </a:pathLst>
              </a:custGeom>
              <a:grp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grpSp>
      </p:grpSp>
      <p:sp>
        <p:nvSpPr>
          <p:cNvPr id="124" name="Rectangle 123"/>
          <p:cNvSpPr/>
          <p:nvPr/>
        </p:nvSpPr>
        <p:spPr bwMode="auto">
          <a:xfrm>
            <a:off x="4532432" y="5206732"/>
            <a:ext cx="3384680" cy="799373"/>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46283" tIns="91427" rIns="91427" bIns="91427" numCol="1" spcCol="0" rtlCol="0" fromWordArt="0" anchor="ctr" anchorCtr="0" forceAA="0" compatLnSpc="1">
            <a:prstTxWarp prst="textNoShape">
              <a:avLst/>
            </a:prstTxWarp>
            <a:noAutofit/>
          </a:bodyPr>
          <a:lstStyle/>
          <a:p>
            <a:pPr defTabSz="932597">
              <a:lnSpc>
                <a:spcPct val="90000"/>
              </a:lnSpc>
              <a:spcAft>
                <a:spcPts val="600"/>
              </a:spcAft>
              <a:defRPr/>
            </a:pPr>
            <a:r>
              <a:rPr lang="en-US" kern="0" dirty="0">
                <a:gradFill>
                  <a:gsLst>
                    <a:gs pos="0">
                      <a:srgbClr val="FFFFFF"/>
                    </a:gs>
                    <a:gs pos="100000">
                      <a:srgbClr val="FFFFFF"/>
                    </a:gs>
                  </a:gsLst>
                  <a:lin ang="5400000" scaled="0"/>
                </a:gradFill>
              </a:rPr>
              <a:t>On-premises</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identity</a:t>
            </a:r>
          </a:p>
        </p:txBody>
      </p:sp>
      <p:grpSp>
        <p:nvGrpSpPr>
          <p:cNvPr id="125" name="Group 124"/>
          <p:cNvGrpSpPr/>
          <p:nvPr/>
        </p:nvGrpSpPr>
        <p:grpSpPr>
          <a:xfrm flipH="1">
            <a:off x="7131474" y="5351203"/>
            <a:ext cx="704274" cy="549755"/>
            <a:chOff x="3773488" y="6164263"/>
            <a:chExt cx="2143124" cy="1651001"/>
          </a:xfrm>
          <a:solidFill>
            <a:srgbClr val="FFFFFF"/>
          </a:solidFill>
        </p:grpSpPr>
        <p:sp>
          <p:nvSpPr>
            <p:cNvPr id="126" name="Freeform 12"/>
            <p:cNvSpPr>
              <a:spLocks/>
            </p:cNvSpPr>
            <p:nvPr/>
          </p:nvSpPr>
          <p:spPr bwMode="auto">
            <a:xfrm>
              <a:off x="5143500" y="6450013"/>
              <a:ext cx="244475" cy="381000"/>
            </a:xfrm>
            <a:custGeom>
              <a:avLst/>
              <a:gdLst>
                <a:gd name="T0" fmla="*/ 115 w 246"/>
                <a:gd name="T1" fmla="*/ 242 h 385"/>
                <a:gd name="T2" fmla="*/ 115 w 246"/>
                <a:gd name="T3" fmla="*/ 376 h 385"/>
                <a:gd name="T4" fmla="*/ 180 w 246"/>
                <a:gd name="T5" fmla="*/ 184 h 385"/>
                <a:gd name="T6" fmla="*/ 0 w 246"/>
                <a:gd name="T7" fmla="*/ 0 h 385"/>
                <a:gd name="T8" fmla="*/ 0 w 246"/>
                <a:gd name="T9" fmla="*/ 0 h 385"/>
                <a:gd name="T10" fmla="*/ 115 w 246"/>
                <a:gd name="T11" fmla="*/ 242 h 385"/>
              </a:gdLst>
              <a:ahLst/>
              <a:cxnLst>
                <a:cxn ang="0">
                  <a:pos x="T0" y="T1"/>
                </a:cxn>
                <a:cxn ang="0">
                  <a:pos x="T2" y="T3"/>
                </a:cxn>
                <a:cxn ang="0">
                  <a:pos x="T4" y="T5"/>
                </a:cxn>
                <a:cxn ang="0">
                  <a:pos x="T6" y="T7"/>
                </a:cxn>
                <a:cxn ang="0">
                  <a:pos x="T8" y="T9"/>
                </a:cxn>
                <a:cxn ang="0">
                  <a:pos x="T10" y="T11"/>
                </a:cxn>
              </a:cxnLst>
              <a:rect l="0" t="0" r="r" b="b"/>
              <a:pathLst>
                <a:path w="246" h="385">
                  <a:moveTo>
                    <a:pt x="115" y="242"/>
                  </a:moveTo>
                  <a:cubicBezTo>
                    <a:pt x="115" y="376"/>
                    <a:pt x="115" y="376"/>
                    <a:pt x="115" y="376"/>
                  </a:cubicBezTo>
                  <a:cubicBezTo>
                    <a:pt x="172" y="385"/>
                    <a:pt x="246" y="326"/>
                    <a:pt x="180" y="184"/>
                  </a:cubicBezTo>
                  <a:cubicBezTo>
                    <a:pt x="123" y="50"/>
                    <a:pt x="41" y="8"/>
                    <a:pt x="0" y="0"/>
                  </a:cubicBezTo>
                  <a:cubicBezTo>
                    <a:pt x="0" y="0"/>
                    <a:pt x="0" y="0"/>
                    <a:pt x="0" y="0"/>
                  </a:cubicBezTo>
                  <a:cubicBezTo>
                    <a:pt x="74" y="50"/>
                    <a:pt x="115" y="142"/>
                    <a:pt x="11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7" name="Freeform 13"/>
            <p:cNvSpPr>
              <a:spLocks/>
            </p:cNvSpPr>
            <p:nvPr/>
          </p:nvSpPr>
          <p:spPr bwMode="auto">
            <a:xfrm>
              <a:off x="4637088" y="6450013"/>
              <a:ext cx="155575" cy="153988"/>
            </a:xfrm>
            <a:custGeom>
              <a:avLst/>
              <a:gdLst>
                <a:gd name="T0" fmla="*/ 156 w 156"/>
                <a:gd name="T1" fmla="*/ 0 h 156"/>
                <a:gd name="T2" fmla="*/ 156 w 156"/>
                <a:gd name="T3" fmla="*/ 0 h 156"/>
                <a:gd name="T4" fmla="*/ 0 w 156"/>
                <a:gd name="T5" fmla="*/ 123 h 156"/>
                <a:gd name="T6" fmla="*/ 49 w 156"/>
                <a:gd name="T7" fmla="*/ 156 h 156"/>
                <a:gd name="T8" fmla="*/ 156 w 156"/>
                <a:gd name="T9" fmla="*/ 0 h 156"/>
              </a:gdLst>
              <a:ahLst/>
              <a:cxnLst>
                <a:cxn ang="0">
                  <a:pos x="T0" y="T1"/>
                </a:cxn>
                <a:cxn ang="0">
                  <a:pos x="T2" y="T3"/>
                </a:cxn>
                <a:cxn ang="0">
                  <a:pos x="T4" y="T5"/>
                </a:cxn>
                <a:cxn ang="0">
                  <a:pos x="T6" y="T7"/>
                </a:cxn>
                <a:cxn ang="0">
                  <a:pos x="T8" y="T9"/>
                </a:cxn>
              </a:cxnLst>
              <a:rect l="0" t="0" r="r" b="b"/>
              <a:pathLst>
                <a:path w="156" h="156">
                  <a:moveTo>
                    <a:pt x="156" y="0"/>
                  </a:moveTo>
                  <a:cubicBezTo>
                    <a:pt x="156" y="0"/>
                    <a:pt x="156" y="0"/>
                    <a:pt x="156" y="0"/>
                  </a:cubicBezTo>
                  <a:cubicBezTo>
                    <a:pt x="123" y="8"/>
                    <a:pt x="57" y="41"/>
                    <a:pt x="0" y="123"/>
                  </a:cubicBezTo>
                  <a:cubicBezTo>
                    <a:pt x="16" y="131"/>
                    <a:pt x="33" y="148"/>
                    <a:pt x="49" y="156"/>
                  </a:cubicBezTo>
                  <a:cubicBezTo>
                    <a:pt x="66" y="90"/>
                    <a:pt x="107" y="3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8" name="Freeform 14"/>
            <p:cNvSpPr>
              <a:spLocks/>
            </p:cNvSpPr>
            <p:nvPr/>
          </p:nvSpPr>
          <p:spPr bwMode="auto">
            <a:xfrm>
              <a:off x="4725988" y="6465888"/>
              <a:ext cx="485775" cy="349250"/>
            </a:xfrm>
            <a:custGeom>
              <a:avLst/>
              <a:gdLst>
                <a:gd name="T0" fmla="*/ 108 w 490"/>
                <a:gd name="T1" fmla="*/ 351 h 351"/>
                <a:gd name="T2" fmla="*/ 490 w 490"/>
                <a:gd name="T3" fmla="*/ 351 h 351"/>
                <a:gd name="T4" fmla="*/ 490 w 490"/>
                <a:gd name="T5" fmla="*/ 217 h 351"/>
                <a:gd name="T6" fmla="*/ 407 w 490"/>
                <a:gd name="T7" fmla="*/ 0 h 351"/>
                <a:gd name="T8" fmla="*/ 241 w 490"/>
                <a:gd name="T9" fmla="*/ 75 h 351"/>
                <a:gd name="T10" fmla="*/ 83 w 490"/>
                <a:gd name="T11" fmla="*/ 0 h 351"/>
                <a:gd name="T12" fmla="*/ 0 w 490"/>
                <a:gd name="T13" fmla="*/ 183 h 351"/>
                <a:gd name="T14" fmla="*/ 99 w 490"/>
                <a:gd name="T15" fmla="*/ 342 h 351"/>
                <a:gd name="T16" fmla="*/ 99 w 490"/>
                <a:gd name="T17" fmla="*/ 342 h 351"/>
                <a:gd name="T18" fmla="*/ 108 w 490"/>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351">
                  <a:moveTo>
                    <a:pt x="108" y="351"/>
                  </a:moveTo>
                  <a:cubicBezTo>
                    <a:pt x="224" y="300"/>
                    <a:pt x="365" y="300"/>
                    <a:pt x="490" y="351"/>
                  </a:cubicBezTo>
                  <a:cubicBezTo>
                    <a:pt x="490" y="217"/>
                    <a:pt x="490" y="217"/>
                    <a:pt x="490" y="217"/>
                  </a:cubicBezTo>
                  <a:cubicBezTo>
                    <a:pt x="490" y="133"/>
                    <a:pt x="457" y="58"/>
                    <a:pt x="407" y="0"/>
                  </a:cubicBezTo>
                  <a:cubicBezTo>
                    <a:pt x="365" y="50"/>
                    <a:pt x="307" y="75"/>
                    <a:pt x="241" y="75"/>
                  </a:cubicBezTo>
                  <a:cubicBezTo>
                    <a:pt x="174" y="75"/>
                    <a:pt x="116" y="50"/>
                    <a:pt x="83" y="0"/>
                  </a:cubicBezTo>
                  <a:cubicBezTo>
                    <a:pt x="33" y="50"/>
                    <a:pt x="8" y="108"/>
                    <a:pt x="0" y="183"/>
                  </a:cubicBezTo>
                  <a:cubicBezTo>
                    <a:pt x="33" y="217"/>
                    <a:pt x="74" y="275"/>
                    <a:pt x="99" y="342"/>
                  </a:cubicBezTo>
                  <a:cubicBezTo>
                    <a:pt x="99" y="342"/>
                    <a:pt x="99" y="342"/>
                    <a:pt x="99" y="342"/>
                  </a:cubicBezTo>
                  <a:cubicBezTo>
                    <a:pt x="108" y="342"/>
                    <a:pt x="108" y="351"/>
                    <a:pt x="10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29" name="Oval 15"/>
            <p:cNvSpPr>
              <a:spLocks noChangeArrowheads="1"/>
            </p:cNvSpPr>
            <p:nvPr/>
          </p:nvSpPr>
          <p:spPr bwMode="auto">
            <a:xfrm>
              <a:off x="4808538" y="6164263"/>
              <a:ext cx="319087" cy="327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0" name="Freeform 16"/>
            <p:cNvSpPr>
              <a:spLocks/>
            </p:cNvSpPr>
            <p:nvPr/>
          </p:nvSpPr>
          <p:spPr bwMode="auto">
            <a:xfrm>
              <a:off x="4537075" y="6600826"/>
              <a:ext cx="238125" cy="300038"/>
            </a:xfrm>
            <a:custGeom>
              <a:avLst/>
              <a:gdLst>
                <a:gd name="T0" fmla="*/ 150 w 241"/>
                <a:gd name="T1" fmla="*/ 304 h 304"/>
                <a:gd name="T2" fmla="*/ 241 w 241"/>
                <a:gd name="T3" fmla="*/ 239 h 304"/>
                <a:gd name="T4" fmla="*/ 233 w 241"/>
                <a:gd name="T5" fmla="*/ 230 h 304"/>
                <a:gd name="T6" fmla="*/ 0 w 241"/>
                <a:gd name="T7" fmla="*/ 0 h 304"/>
                <a:gd name="T8" fmla="*/ 0 w 241"/>
                <a:gd name="T9" fmla="*/ 0 h 304"/>
                <a:gd name="T10" fmla="*/ 150 w 241"/>
                <a:gd name="T11" fmla="*/ 304 h 304"/>
              </a:gdLst>
              <a:ahLst/>
              <a:cxnLst>
                <a:cxn ang="0">
                  <a:pos x="T0" y="T1"/>
                </a:cxn>
                <a:cxn ang="0">
                  <a:pos x="T2" y="T3"/>
                </a:cxn>
                <a:cxn ang="0">
                  <a:pos x="T4" y="T5"/>
                </a:cxn>
                <a:cxn ang="0">
                  <a:pos x="T6" y="T7"/>
                </a:cxn>
                <a:cxn ang="0">
                  <a:pos x="T8" y="T9"/>
                </a:cxn>
                <a:cxn ang="0">
                  <a:pos x="T10" y="T11"/>
                </a:cxn>
              </a:cxnLst>
              <a:rect l="0" t="0" r="r" b="b"/>
              <a:pathLst>
                <a:path w="241" h="304">
                  <a:moveTo>
                    <a:pt x="150" y="304"/>
                  </a:moveTo>
                  <a:cubicBezTo>
                    <a:pt x="175" y="280"/>
                    <a:pt x="208" y="255"/>
                    <a:pt x="241" y="239"/>
                  </a:cubicBezTo>
                  <a:cubicBezTo>
                    <a:pt x="241" y="239"/>
                    <a:pt x="241" y="230"/>
                    <a:pt x="233" y="230"/>
                  </a:cubicBezTo>
                  <a:cubicBezTo>
                    <a:pt x="158" y="66"/>
                    <a:pt x="50" y="16"/>
                    <a:pt x="0" y="0"/>
                  </a:cubicBezTo>
                  <a:cubicBezTo>
                    <a:pt x="0" y="0"/>
                    <a:pt x="0" y="0"/>
                    <a:pt x="0" y="0"/>
                  </a:cubicBezTo>
                  <a:cubicBezTo>
                    <a:pt x="92" y="66"/>
                    <a:pt x="150" y="173"/>
                    <a:pt x="150"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1" name="Freeform 17"/>
            <p:cNvSpPr>
              <a:spLocks/>
            </p:cNvSpPr>
            <p:nvPr/>
          </p:nvSpPr>
          <p:spPr bwMode="auto">
            <a:xfrm>
              <a:off x="3773488" y="6600826"/>
              <a:ext cx="315912" cy="481013"/>
            </a:xfrm>
            <a:custGeom>
              <a:avLst/>
              <a:gdLst>
                <a:gd name="T0" fmla="*/ 318 w 318"/>
                <a:gd name="T1" fmla="*/ 0 h 486"/>
                <a:gd name="T2" fmla="*/ 318 w 318"/>
                <a:gd name="T3" fmla="*/ 0 h 486"/>
                <a:gd name="T4" fmla="*/ 84 w 318"/>
                <a:gd name="T5" fmla="*/ 231 h 486"/>
                <a:gd name="T6" fmla="*/ 167 w 318"/>
                <a:gd name="T7" fmla="*/ 478 h 486"/>
                <a:gd name="T8" fmla="*/ 167 w 318"/>
                <a:gd name="T9" fmla="*/ 305 h 486"/>
                <a:gd name="T10" fmla="*/ 318 w 318"/>
                <a:gd name="T11" fmla="*/ 0 h 486"/>
              </a:gdLst>
              <a:ahLst/>
              <a:cxnLst>
                <a:cxn ang="0">
                  <a:pos x="T0" y="T1"/>
                </a:cxn>
                <a:cxn ang="0">
                  <a:pos x="T2" y="T3"/>
                </a:cxn>
                <a:cxn ang="0">
                  <a:pos x="T4" y="T5"/>
                </a:cxn>
                <a:cxn ang="0">
                  <a:pos x="T6" y="T7"/>
                </a:cxn>
                <a:cxn ang="0">
                  <a:pos x="T8" y="T9"/>
                </a:cxn>
                <a:cxn ang="0">
                  <a:pos x="T10" y="T11"/>
                </a:cxn>
              </a:cxnLst>
              <a:rect l="0" t="0" r="r" b="b"/>
              <a:pathLst>
                <a:path w="318" h="486">
                  <a:moveTo>
                    <a:pt x="318" y="0"/>
                  </a:moveTo>
                  <a:cubicBezTo>
                    <a:pt x="318" y="0"/>
                    <a:pt x="318" y="0"/>
                    <a:pt x="318" y="0"/>
                  </a:cubicBezTo>
                  <a:cubicBezTo>
                    <a:pt x="268" y="16"/>
                    <a:pt x="151" y="66"/>
                    <a:pt x="84" y="231"/>
                  </a:cubicBezTo>
                  <a:cubicBezTo>
                    <a:pt x="0" y="404"/>
                    <a:pt x="92" y="486"/>
                    <a:pt x="167" y="478"/>
                  </a:cubicBezTo>
                  <a:cubicBezTo>
                    <a:pt x="167" y="305"/>
                    <a:pt x="167" y="305"/>
                    <a:pt x="167" y="305"/>
                  </a:cubicBezTo>
                  <a:cubicBezTo>
                    <a:pt x="167" y="181"/>
                    <a:pt x="226" y="66"/>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2" name="Freeform 18"/>
            <p:cNvSpPr>
              <a:spLocks/>
            </p:cNvSpPr>
            <p:nvPr/>
          </p:nvSpPr>
          <p:spPr bwMode="auto">
            <a:xfrm>
              <a:off x="3997325" y="6624638"/>
              <a:ext cx="623887" cy="679450"/>
            </a:xfrm>
            <a:custGeom>
              <a:avLst/>
              <a:gdLst>
                <a:gd name="T0" fmla="*/ 630 w 630"/>
                <a:gd name="T1" fmla="*/ 273 h 685"/>
                <a:gd name="T2" fmla="*/ 522 w 630"/>
                <a:gd name="T3" fmla="*/ 0 h 685"/>
                <a:gd name="T4" fmla="*/ 315 w 630"/>
                <a:gd name="T5" fmla="*/ 99 h 685"/>
                <a:gd name="T6" fmla="*/ 116 w 630"/>
                <a:gd name="T7" fmla="*/ 0 h 685"/>
                <a:gd name="T8" fmla="*/ 0 w 630"/>
                <a:gd name="T9" fmla="*/ 273 h 685"/>
                <a:gd name="T10" fmla="*/ 0 w 630"/>
                <a:gd name="T11" fmla="*/ 545 h 685"/>
                <a:gd name="T12" fmla="*/ 124 w 630"/>
                <a:gd name="T13" fmla="*/ 685 h 685"/>
                <a:gd name="T14" fmla="*/ 514 w 630"/>
                <a:gd name="T15" fmla="*/ 685 h 685"/>
                <a:gd name="T16" fmla="*/ 514 w 630"/>
                <a:gd name="T17" fmla="*/ 685 h 685"/>
                <a:gd name="T18" fmla="*/ 563 w 630"/>
                <a:gd name="T19" fmla="*/ 454 h 685"/>
                <a:gd name="T20" fmla="*/ 630 w 630"/>
                <a:gd name="T21" fmla="*/ 339 h 685"/>
                <a:gd name="T22" fmla="*/ 630 w 630"/>
                <a:gd name="T23" fmla="*/ 273 h 685"/>
                <a:gd name="T24" fmla="*/ 630 w 630"/>
                <a:gd name="T25" fmla="*/ 27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685">
                  <a:moveTo>
                    <a:pt x="630" y="273"/>
                  </a:moveTo>
                  <a:cubicBezTo>
                    <a:pt x="630" y="165"/>
                    <a:pt x="588" y="66"/>
                    <a:pt x="522" y="0"/>
                  </a:cubicBezTo>
                  <a:cubicBezTo>
                    <a:pt x="472" y="58"/>
                    <a:pt x="398" y="99"/>
                    <a:pt x="315" y="99"/>
                  </a:cubicBezTo>
                  <a:cubicBezTo>
                    <a:pt x="232" y="99"/>
                    <a:pt x="165" y="58"/>
                    <a:pt x="116" y="0"/>
                  </a:cubicBezTo>
                  <a:cubicBezTo>
                    <a:pt x="41" y="66"/>
                    <a:pt x="0" y="165"/>
                    <a:pt x="0" y="273"/>
                  </a:cubicBezTo>
                  <a:cubicBezTo>
                    <a:pt x="0" y="545"/>
                    <a:pt x="0" y="545"/>
                    <a:pt x="0" y="545"/>
                  </a:cubicBezTo>
                  <a:cubicBezTo>
                    <a:pt x="0" y="628"/>
                    <a:pt x="58" y="685"/>
                    <a:pt x="124" y="685"/>
                  </a:cubicBezTo>
                  <a:cubicBezTo>
                    <a:pt x="514" y="685"/>
                    <a:pt x="514" y="685"/>
                    <a:pt x="514" y="685"/>
                  </a:cubicBezTo>
                  <a:cubicBezTo>
                    <a:pt x="514" y="685"/>
                    <a:pt x="514" y="685"/>
                    <a:pt x="514" y="685"/>
                  </a:cubicBezTo>
                  <a:cubicBezTo>
                    <a:pt x="514" y="611"/>
                    <a:pt x="522" y="529"/>
                    <a:pt x="563" y="454"/>
                  </a:cubicBezTo>
                  <a:cubicBezTo>
                    <a:pt x="580" y="413"/>
                    <a:pt x="605" y="372"/>
                    <a:pt x="630" y="339"/>
                  </a:cubicBezTo>
                  <a:cubicBezTo>
                    <a:pt x="630" y="273"/>
                    <a:pt x="630" y="273"/>
                    <a:pt x="630" y="273"/>
                  </a:cubicBezTo>
                  <a:cubicBezTo>
                    <a:pt x="630" y="273"/>
                    <a:pt x="630" y="273"/>
                    <a:pt x="630"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3" name="Oval 19"/>
            <p:cNvSpPr>
              <a:spLocks noChangeArrowheads="1"/>
            </p:cNvSpPr>
            <p:nvPr/>
          </p:nvSpPr>
          <p:spPr bwMode="auto">
            <a:xfrm>
              <a:off x="4100513" y="6235701"/>
              <a:ext cx="419100" cy="409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4" name="Freeform 20"/>
            <p:cNvSpPr>
              <a:spLocks/>
            </p:cNvSpPr>
            <p:nvPr/>
          </p:nvSpPr>
          <p:spPr bwMode="auto">
            <a:xfrm>
              <a:off x="5387975" y="7337426"/>
              <a:ext cx="528637" cy="477838"/>
            </a:xfrm>
            <a:custGeom>
              <a:avLst/>
              <a:gdLst>
                <a:gd name="T0" fmla="*/ 466 w 533"/>
                <a:gd name="T1" fmla="*/ 200 h 482"/>
                <a:gd name="T2" fmla="*/ 283 w 533"/>
                <a:gd name="T3" fmla="*/ 117 h 482"/>
                <a:gd name="T4" fmla="*/ 258 w 533"/>
                <a:gd name="T5" fmla="*/ 50 h 482"/>
                <a:gd name="T6" fmla="*/ 166 w 533"/>
                <a:gd name="T7" fmla="*/ 0 h 482"/>
                <a:gd name="T8" fmla="*/ 116 w 533"/>
                <a:gd name="T9" fmla="*/ 192 h 482"/>
                <a:gd name="T10" fmla="*/ 0 w 533"/>
                <a:gd name="T11" fmla="*/ 349 h 482"/>
                <a:gd name="T12" fmla="*/ 91 w 533"/>
                <a:gd name="T13" fmla="*/ 391 h 482"/>
                <a:gd name="T14" fmla="*/ 158 w 533"/>
                <a:gd name="T15" fmla="*/ 366 h 482"/>
                <a:gd name="T16" fmla="*/ 341 w 533"/>
                <a:gd name="T17" fmla="*/ 458 h 482"/>
                <a:gd name="T18" fmla="*/ 483 w 533"/>
                <a:gd name="T19" fmla="*/ 391 h 482"/>
                <a:gd name="T20" fmla="*/ 499 w 533"/>
                <a:gd name="T21" fmla="*/ 349 h 482"/>
                <a:gd name="T22" fmla="*/ 466 w 533"/>
                <a:gd name="T23" fmla="*/ 2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82">
                  <a:moveTo>
                    <a:pt x="466" y="200"/>
                  </a:moveTo>
                  <a:cubicBezTo>
                    <a:pt x="283" y="117"/>
                    <a:pt x="283" y="117"/>
                    <a:pt x="283" y="117"/>
                  </a:cubicBezTo>
                  <a:cubicBezTo>
                    <a:pt x="291" y="92"/>
                    <a:pt x="283" y="59"/>
                    <a:pt x="258" y="50"/>
                  </a:cubicBezTo>
                  <a:cubicBezTo>
                    <a:pt x="166" y="0"/>
                    <a:pt x="166" y="0"/>
                    <a:pt x="166" y="0"/>
                  </a:cubicBezTo>
                  <a:cubicBezTo>
                    <a:pt x="158" y="67"/>
                    <a:pt x="141" y="133"/>
                    <a:pt x="116" y="192"/>
                  </a:cubicBezTo>
                  <a:cubicBezTo>
                    <a:pt x="83" y="250"/>
                    <a:pt x="41" y="308"/>
                    <a:pt x="0" y="349"/>
                  </a:cubicBezTo>
                  <a:cubicBezTo>
                    <a:pt x="91" y="391"/>
                    <a:pt x="91" y="391"/>
                    <a:pt x="91" y="391"/>
                  </a:cubicBezTo>
                  <a:cubicBezTo>
                    <a:pt x="116" y="408"/>
                    <a:pt x="150" y="391"/>
                    <a:pt x="158" y="366"/>
                  </a:cubicBezTo>
                  <a:cubicBezTo>
                    <a:pt x="341" y="458"/>
                    <a:pt x="341" y="458"/>
                    <a:pt x="341" y="458"/>
                  </a:cubicBezTo>
                  <a:cubicBezTo>
                    <a:pt x="391" y="482"/>
                    <a:pt x="449" y="449"/>
                    <a:pt x="483" y="391"/>
                  </a:cubicBezTo>
                  <a:cubicBezTo>
                    <a:pt x="499" y="349"/>
                    <a:pt x="499" y="349"/>
                    <a:pt x="499" y="349"/>
                  </a:cubicBezTo>
                  <a:cubicBezTo>
                    <a:pt x="533" y="291"/>
                    <a:pt x="516" y="225"/>
                    <a:pt x="46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5" name="Freeform 21"/>
            <p:cNvSpPr>
              <a:spLocks noEditPoints="1"/>
            </p:cNvSpPr>
            <p:nvPr/>
          </p:nvSpPr>
          <p:spPr bwMode="auto">
            <a:xfrm>
              <a:off x="4511675" y="6788151"/>
              <a:ext cx="1027112" cy="1027113"/>
            </a:xfrm>
            <a:custGeom>
              <a:avLst/>
              <a:gdLst>
                <a:gd name="T0" fmla="*/ 713 w 1036"/>
                <a:gd name="T1" fmla="*/ 108 h 1036"/>
                <a:gd name="T2" fmla="*/ 108 w 1036"/>
                <a:gd name="T3" fmla="*/ 324 h 1036"/>
                <a:gd name="T4" fmla="*/ 323 w 1036"/>
                <a:gd name="T5" fmla="*/ 929 h 1036"/>
                <a:gd name="T6" fmla="*/ 928 w 1036"/>
                <a:gd name="T7" fmla="*/ 713 h 1036"/>
                <a:gd name="T8" fmla="*/ 713 w 1036"/>
                <a:gd name="T9" fmla="*/ 108 h 1036"/>
                <a:gd name="T10" fmla="*/ 804 w 1036"/>
                <a:gd name="T11" fmla="*/ 655 h 1036"/>
                <a:gd name="T12" fmla="*/ 389 w 1036"/>
                <a:gd name="T13" fmla="*/ 796 h 1036"/>
                <a:gd name="T14" fmla="*/ 240 w 1036"/>
                <a:gd name="T15" fmla="*/ 382 h 1036"/>
                <a:gd name="T16" fmla="*/ 655 w 1036"/>
                <a:gd name="T17" fmla="*/ 232 h 1036"/>
                <a:gd name="T18" fmla="*/ 804 w 1036"/>
                <a:gd name="T19" fmla="*/ 65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6" h="1036">
                  <a:moveTo>
                    <a:pt x="713" y="108"/>
                  </a:moveTo>
                  <a:cubicBezTo>
                    <a:pt x="489" y="0"/>
                    <a:pt x="215" y="100"/>
                    <a:pt x="108" y="324"/>
                  </a:cubicBezTo>
                  <a:cubicBezTo>
                    <a:pt x="0" y="547"/>
                    <a:pt x="99" y="821"/>
                    <a:pt x="323" y="929"/>
                  </a:cubicBezTo>
                  <a:cubicBezTo>
                    <a:pt x="547" y="1036"/>
                    <a:pt x="820" y="937"/>
                    <a:pt x="928" y="713"/>
                  </a:cubicBezTo>
                  <a:cubicBezTo>
                    <a:pt x="1036" y="489"/>
                    <a:pt x="945" y="216"/>
                    <a:pt x="713" y="108"/>
                  </a:cubicBezTo>
                  <a:close/>
                  <a:moveTo>
                    <a:pt x="804" y="655"/>
                  </a:moveTo>
                  <a:cubicBezTo>
                    <a:pt x="729" y="804"/>
                    <a:pt x="539" y="871"/>
                    <a:pt x="389" y="796"/>
                  </a:cubicBezTo>
                  <a:cubicBezTo>
                    <a:pt x="232" y="721"/>
                    <a:pt x="166" y="539"/>
                    <a:pt x="240" y="382"/>
                  </a:cubicBezTo>
                  <a:cubicBezTo>
                    <a:pt x="315" y="224"/>
                    <a:pt x="497" y="158"/>
                    <a:pt x="655" y="232"/>
                  </a:cubicBezTo>
                  <a:cubicBezTo>
                    <a:pt x="812" y="307"/>
                    <a:pt x="879" y="498"/>
                    <a:pt x="804"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36" name="Freeform 22"/>
            <p:cNvSpPr>
              <a:spLocks/>
            </p:cNvSpPr>
            <p:nvPr/>
          </p:nvSpPr>
          <p:spPr bwMode="auto">
            <a:xfrm>
              <a:off x="4808538" y="7032626"/>
              <a:ext cx="344487" cy="230188"/>
            </a:xfrm>
            <a:custGeom>
              <a:avLst/>
              <a:gdLst>
                <a:gd name="T0" fmla="*/ 322 w 347"/>
                <a:gd name="T1" fmla="*/ 58 h 232"/>
                <a:gd name="T2" fmla="*/ 322 w 347"/>
                <a:gd name="T3" fmla="*/ 58 h 232"/>
                <a:gd name="T4" fmla="*/ 8 w 347"/>
                <a:gd name="T5" fmla="*/ 166 h 232"/>
                <a:gd name="T6" fmla="*/ 25 w 347"/>
                <a:gd name="T7" fmla="*/ 224 h 232"/>
                <a:gd name="T8" fmla="*/ 83 w 347"/>
                <a:gd name="T9" fmla="*/ 199 h 232"/>
                <a:gd name="T10" fmla="*/ 289 w 347"/>
                <a:gd name="T11" fmla="*/ 124 h 232"/>
                <a:gd name="T12" fmla="*/ 339 w 347"/>
                <a:gd name="T13" fmla="*/ 108 h 232"/>
                <a:gd name="T14" fmla="*/ 322 w 347"/>
                <a:gd name="T15" fmla="*/ 5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32">
                  <a:moveTo>
                    <a:pt x="322" y="58"/>
                  </a:moveTo>
                  <a:cubicBezTo>
                    <a:pt x="322" y="58"/>
                    <a:pt x="322" y="58"/>
                    <a:pt x="322" y="58"/>
                  </a:cubicBezTo>
                  <a:cubicBezTo>
                    <a:pt x="207" y="0"/>
                    <a:pt x="66" y="49"/>
                    <a:pt x="8" y="166"/>
                  </a:cubicBezTo>
                  <a:cubicBezTo>
                    <a:pt x="0" y="191"/>
                    <a:pt x="8" y="207"/>
                    <a:pt x="25" y="224"/>
                  </a:cubicBezTo>
                  <a:cubicBezTo>
                    <a:pt x="50" y="232"/>
                    <a:pt x="66" y="224"/>
                    <a:pt x="83" y="199"/>
                  </a:cubicBezTo>
                  <a:cubicBezTo>
                    <a:pt x="116" y="124"/>
                    <a:pt x="207" y="91"/>
                    <a:pt x="289" y="124"/>
                  </a:cubicBezTo>
                  <a:cubicBezTo>
                    <a:pt x="306" y="132"/>
                    <a:pt x="330" y="124"/>
                    <a:pt x="339" y="108"/>
                  </a:cubicBezTo>
                  <a:cubicBezTo>
                    <a:pt x="347" y="91"/>
                    <a:pt x="339" y="66"/>
                    <a:pt x="32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grpSp>
      <p:sp>
        <p:nvSpPr>
          <p:cNvPr id="137" name="TextBox 136"/>
          <p:cNvSpPr txBox="1"/>
          <p:nvPr/>
        </p:nvSpPr>
        <p:spPr>
          <a:xfrm>
            <a:off x="4483095" y="5957329"/>
            <a:ext cx="3532277" cy="803555"/>
          </a:xfrm>
          <a:prstGeom prst="rect">
            <a:avLst/>
          </a:prstGeom>
          <a:noFill/>
        </p:spPr>
        <p:txBody>
          <a:bodyPr wrap="square" lIns="182854" tIns="146283" rIns="182854" bIns="146283" rtlCol="0">
            <a:spAutoFit/>
          </a:bodyPr>
          <a:lstStyle/>
          <a:p>
            <a:pPr defTabSz="932597">
              <a:lnSpc>
                <a:spcPct val="90000"/>
              </a:lnSpc>
              <a:spcAft>
                <a:spcPts val="600"/>
              </a:spcAft>
              <a:defRPr/>
            </a:pPr>
            <a:r>
              <a:rPr lang="en-US" sz="1199" kern="0" dirty="0">
                <a:gradFill>
                  <a:gsLst>
                    <a:gs pos="2917">
                      <a:srgbClr val="505050"/>
                    </a:gs>
                    <a:gs pos="30000">
                      <a:srgbClr val="505050"/>
                    </a:gs>
                  </a:gsLst>
                  <a:lin ang="5400000" scaled="0"/>
                </a:gradFill>
              </a:rPr>
              <a:t>Between zero and three additional on-premises servers depending on the number of users</a:t>
            </a:r>
          </a:p>
        </p:txBody>
      </p:sp>
      <p:cxnSp>
        <p:nvCxnSpPr>
          <p:cNvPr id="155" name="Straight Arrow Connector 154"/>
          <p:cNvCxnSpPr/>
          <p:nvPr/>
        </p:nvCxnSpPr>
        <p:spPr>
          <a:xfrm>
            <a:off x="11209857" y="4932079"/>
            <a:ext cx="0" cy="533323"/>
          </a:xfrm>
          <a:prstGeom prst="straightConnector1">
            <a:avLst/>
          </a:prstGeom>
          <a:noFill/>
          <a:ln w="57150" cap="flat" cmpd="sng" algn="ctr">
            <a:solidFill>
              <a:srgbClr val="002050">
                <a:lumMod val="90000"/>
                <a:lumOff val="10000"/>
              </a:srgbClr>
            </a:solidFill>
            <a:prstDash val="solid"/>
            <a:headEnd type="triangle"/>
            <a:tailEnd type="none"/>
          </a:ln>
          <a:effectLst/>
        </p:spPr>
      </p:cxnSp>
      <p:sp>
        <p:nvSpPr>
          <p:cNvPr id="138" name="Rectangle 137"/>
          <p:cNvSpPr/>
          <p:nvPr/>
        </p:nvSpPr>
        <p:spPr bwMode="auto">
          <a:xfrm>
            <a:off x="8593778" y="5206732"/>
            <a:ext cx="3384680" cy="799373"/>
          </a:xfrm>
          <a:prstGeom prst="rect">
            <a:avLst/>
          </a:prstGeom>
          <a:solidFill>
            <a:srgbClr val="002050">
              <a:lumMod val="75000"/>
              <a:lumOff val="25000"/>
            </a:srgbClr>
          </a:solidFill>
          <a:ln w="9525" cap="flat" cmpd="sng" algn="ctr">
            <a:noFill/>
            <a:prstDash val="solid"/>
            <a:headEnd type="none" w="med" len="med"/>
            <a:tailEnd type="none" w="med" len="med"/>
          </a:ln>
          <a:effectLst/>
        </p:spPr>
        <p:txBody>
          <a:bodyPr rot="0" spcFirstLastPara="0" vertOverflow="overflow" horzOverflow="overflow" vert="horz" wrap="square" lIns="146283" tIns="91427" rIns="91427" bIns="91427" numCol="1" spcCol="0" rtlCol="0" fromWordArt="0" anchor="ctr" anchorCtr="0" forceAA="0" compatLnSpc="1">
            <a:prstTxWarp prst="textNoShape">
              <a:avLst/>
            </a:prstTxWarp>
            <a:noAutofit/>
          </a:bodyPr>
          <a:lstStyle/>
          <a:p>
            <a:pPr defTabSz="932597">
              <a:lnSpc>
                <a:spcPct val="90000"/>
              </a:lnSpc>
              <a:spcAft>
                <a:spcPts val="600"/>
              </a:spcAft>
              <a:defRPr/>
            </a:pPr>
            <a:r>
              <a:rPr lang="en-US" kern="0" dirty="0">
                <a:gradFill>
                  <a:gsLst>
                    <a:gs pos="0">
                      <a:srgbClr val="FFFFFF"/>
                    </a:gs>
                    <a:gs pos="100000">
                      <a:srgbClr val="FFFFFF"/>
                    </a:gs>
                  </a:gsLst>
                  <a:lin ang="5400000" scaled="0"/>
                </a:gradFill>
              </a:rPr>
              <a:t>On-premises</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identity</a:t>
            </a:r>
          </a:p>
        </p:txBody>
      </p:sp>
      <p:grpSp>
        <p:nvGrpSpPr>
          <p:cNvPr id="139" name="Group 138"/>
          <p:cNvGrpSpPr/>
          <p:nvPr/>
        </p:nvGrpSpPr>
        <p:grpSpPr>
          <a:xfrm flipH="1">
            <a:off x="11183717" y="5351203"/>
            <a:ext cx="704274" cy="549755"/>
            <a:chOff x="3773488" y="6164263"/>
            <a:chExt cx="2143124" cy="1651001"/>
          </a:xfrm>
          <a:solidFill>
            <a:srgbClr val="FFFFFF"/>
          </a:solidFill>
        </p:grpSpPr>
        <p:sp>
          <p:nvSpPr>
            <p:cNvPr id="140" name="Freeform 12"/>
            <p:cNvSpPr>
              <a:spLocks/>
            </p:cNvSpPr>
            <p:nvPr/>
          </p:nvSpPr>
          <p:spPr bwMode="auto">
            <a:xfrm>
              <a:off x="5143500" y="6450013"/>
              <a:ext cx="244475" cy="381000"/>
            </a:xfrm>
            <a:custGeom>
              <a:avLst/>
              <a:gdLst>
                <a:gd name="T0" fmla="*/ 115 w 246"/>
                <a:gd name="T1" fmla="*/ 242 h 385"/>
                <a:gd name="T2" fmla="*/ 115 w 246"/>
                <a:gd name="T3" fmla="*/ 376 h 385"/>
                <a:gd name="T4" fmla="*/ 180 w 246"/>
                <a:gd name="T5" fmla="*/ 184 h 385"/>
                <a:gd name="T6" fmla="*/ 0 w 246"/>
                <a:gd name="T7" fmla="*/ 0 h 385"/>
                <a:gd name="T8" fmla="*/ 0 w 246"/>
                <a:gd name="T9" fmla="*/ 0 h 385"/>
                <a:gd name="T10" fmla="*/ 115 w 246"/>
                <a:gd name="T11" fmla="*/ 242 h 385"/>
              </a:gdLst>
              <a:ahLst/>
              <a:cxnLst>
                <a:cxn ang="0">
                  <a:pos x="T0" y="T1"/>
                </a:cxn>
                <a:cxn ang="0">
                  <a:pos x="T2" y="T3"/>
                </a:cxn>
                <a:cxn ang="0">
                  <a:pos x="T4" y="T5"/>
                </a:cxn>
                <a:cxn ang="0">
                  <a:pos x="T6" y="T7"/>
                </a:cxn>
                <a:cxn ang="0">
                  <a:pos x="T8" y="T9"/>
                </a:cxn>
                <a:cxn ang="0">
                  <a:pos x="T10" y="T11"/>
                </a:cxn>
              </a:cxnLst>
              <a:rect l="0" t="0" r="r" b="b"/>
              <a:pathLst>
                <a:path w="246" h="385">
                  <a:moveTo>
                    <a:pt x="115" y="242"/>
                  </a:moveTo>
                  <a:cubicBezTo>
                    <a:pt x="115" y="376"/>
                    <a:pt x="115" y="376"/>
                    <a:pt x="115" y="376"/>
                  </a:cubicBezTo>
                  <a:cubicBezTo>
                    <a:pt x="172" y="385"/>
                    <a:pt x="246" y="326"/>
                    <a:pt x="180" y="184"/>
                  </a:cubicBezTo>
                  <a:cubicBezTo>
                    <a:pt x="123" y="50"/>
                    <a:pt x="41" y="8"/>
                    <a:pt x="0" y="0"/>
                  </a:cubicBezTo>
                  <a:cubicBezTo>
                    <a:pt x="0" y="0"/>
                    <a:pt x="0" y="0"/>
                    <a:pt x="0" y="0"/>
                  </a:cubicBezTo>
                  <a:cubicBezTo>
                    <a:pt x="74" y="50"/>
                    <a:pt x="115" y="142"/>
                    <a:pt x="11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1" name="Freeform 13"/>
            <p:cNvSpPr>
              <a:spLocks/>
            </p:cNvSpPr>
            <p:nvPr/>
          </p:nvSpPr>
          <p:spPr bwMode="auto">
            <a:xfrm>
              <a:off x="4637088" y="6450013"/>
              <a:ext cx="155575" cy="153988"/>
            </a:xfrm>
            <a:custGeom>
              <a:avLst/>
              <a:gdLst>
                <a:gd name="T0" fmla="*/ 156 w 156"/>
                <a:gd name="T1" fmla="*/ 0 h 156"/>
                <a:gd name="T2" fmla="*/ 156 w 156"/>
                <a:gd name="T3" fmla="*/ 0 h 156"/>
                <a:gd name="T4" fmla="*/ 0 w 156"/>
                <a:gd name="T5" fmla="*/ 123 h 156"/>
                <a:gd name="T6" fmla="*/ 49 w 156"/>
                <a:gd name="T7" fmla="*/ 156 h 156"/>
                <a:gd name="T8" fmla="*/ 156 w 156"/>
                <a:gd name="T9" fmla="*/ 0 h 156"/>
              </a:gdLst>
              <a:ahLst/>
              <a:cxnLst>
                <a:cxn ang="0">
                  <a:pos x="T0" y="T1"/>
                </a:cxn>
                <a:cxn ang="0">
                  <a:pos x="T2" y="T3"/>
                </a:cxn>
                <a:cxn ang="0">
                  <a:pos x="T4" y="T5"/>
                </a:cxn>
                <a:cxn ang="0">
                  <a:pos x="T6" y="T7"/>
                </a:cxn>
                <a:cxn ang="0">
                  <a:pos x="T8" y="T9"/>
                </a:cxn>
              </a:cxnLst>
              <a:rect l="0" t="0" r="r" b="b"/>
              <a:pathLst>
                <a:path w="156" h="156">
                  <a:moveTo>
                    <a:pt x="156" y="0"/>
                  </a:moveTo>
                  <a:cubicBezTo>
                    <a:pt x="156" y="0"/>
                    <a:pt x="156" y="0"/>
                    <a:pt x="156" y="0"/>
                  </a:cubicBezTo>
                  <a:cubicBezTo>
                    <a:pt x="123" y="8"/>
                    <a:pt x="57" y="41"/>
                    <a:pt x="0" y="123"/>
                  </a:cubicBezTo>
                  <a:cubicBezTo>
                    <a:pt x="16" y="131"/>
                    <a:pt x="33" y="148"/>
                    <a:pt x="49" y="156"/>
                  </a:cubicBezTo>
                  <a:cubicBezTo>
                    <a:pt x="66" y="90"/>
                    <a:pt x="107" y="3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2" name="Freeform 14"/>
            <p:cNvSpPr>
              <a:spLocks/>
            </p:cNvSpPr>
            <p:nvPr/>
          </p:nvSpPr>
          <p:spPr bwMode="auto">
            <a:xfrm>
              <a:off x="4725988" y="6465888"/>
              <a:ext cx="485775" cy="349250"/>
            </a:xfrm>
            <a:custGeom>
              <a:avLst/>
              <a:gdLst>
                <a:gd name="T0" fmla="*/ 108 w 490"/>
                <a:gd name="T1" fmla="*/ 351 h 351"/>
                <a:gd name="T2" fmla="*/ 490 w 490"/>
                <a:gd name="T3" fmla="*/ 351 h 351"/>
                <a:gd name="T4" fmla="*/ 490 w 490"/>
                <a:gd name="T5" fmla="*/ 217 h 351"/>
                <a:gd name="T6" fmla="*/ 407 w 490"/>
                <a:gd name="T7" fmla="*/ 0 h 351"/>
                <a:gd name="T8" fmla="*/ 241 w 490"/>
                <a:gd name="T9" fmla="*/ 75 h 351"/>
                <a:gd name="T10" fmla="*/ 83 w 490"/>
                <a:gd name="T11" fmla="*/ 0 h 351"/>
                <a:gd name="T12" fmla="*/ 0 w 490"/>
                <a:gd name="T13" fmla="*/ 183 h 351"/>
                <a:gd name="T14" fmla="*/ 99 w 490"/>
                <a:gd name="T15" fmla="*/ 342 h 351"/>
                <a:gd name="T16" fmla="*/ 99 w 490"/>
                <a:gd name="T17" fmla="*/ 342 h 351"/>
                <a:gd name="T18" fmla="*/ 108 w 490"/>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351">
                  <a:moveTo>
                    <a:pt x="108" y="351"/>
                  </a:moveTo>
                  <a:cubicBezTo>
                    <a:pt x="224" y="300"/>
                    <a:pt x="365" y="300"/>
                    <a:pt x="490" y="351"/>
                  </a:cubicBezTo>
                  <a:cubicBezTo>
                    <a:pt x="490" y="217"/>
                    <a:pt x="490" y="217"/>
                    <a:pt x="490" y="217"/>
                  </a:cubicBezTo>
                  <a:cubicBezTo>
                    <a:pt x="490" y="133"/>
                    <a:pt x="457" y="58"/>
                    <a:pt x="407" y="0"/>
                  </a:cubicBezTo>
                  <a:cubicBezTo>
                    <a:pt x="365" y="50"/>
                    <a:pt x="307" y="75"/>
                    <a:pt x="241" y="75"/>
                  </a:cubicBezTo>
                  <a:cubicBezTo>
                    <a:pt x="174" y="75"/>
                    <a:pt x="116" y="50"/>
                    <a:pt x="83" y="0"/>
                  </a:cubicBezTo>
                  <a:cubicBezTo>
                    <a:pt x="33" y="50"/>
                    <a:pt x="8" y="108"/>
                    <a:pt x="0" y="183"/>
                  </a:cubicBezTo>
                  <a:cubicBezTo>
                    <a:pt x="33" y="217"/>
                    <a:pt x="74" y="275"/>
                    <a:pt x="99" y="342"/>
                  </a:cubicBezTo>
                  <a:cubicBezTo>
                    <a:pt x="99" y="342"/>
                    <a:pt x="99" y="342"/>
                    <a:pt x="99" y="342"/>
                  </a:cubicBezTo>
                  <a:cubicBezTo>
                    <a:pt x="108" y="342"/>
                    <a:pt x="108" y="351"/>
                    <a:pt x="10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3" name="Oval 15"/>
            <p:cNvSpPr>
              <a:spLocks noChangeArrowheads="1"/>
            </p:cNvSpPr>
            <p:nvPr/>
          </p:nvSpPr>
          <p:spPr bwMode="auto">
            <a:xfrm>
              <a:off x="4808538" y="6164263"/>
              <a:ext cx="319087" cy="327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4" name="Freeform 16"/>
            <p:cNvSpPr>
              <a:spLocks/>
            </p:cNvSpPr>
            <p:nvPr/>
          </p:nvSpPr>
          <p:spPr bwMode="auto">
            <a:xfrm>
              <a:off x="4537075" y="6600826"/>
              <a:ext cx="238125" cy="300038"/>
            </a:xfrm>
            <a:custGeom>
              <a:avLst/>
              <a:gdLst>
                <a:gd name="T0" fmla="*/ 150 w 241"/>
                <a:gd name="T1" fmla="*/ 304 h 304"/>
                <a:gd name="T2" fmla="*/ 241 w 241"/>
                <a:gd name="T3" fmla="*/ 239 h 304"/>
                <a:gd name="T4" fmla="*/ 233 w 241"/>
                <a:gd name="T5" fmla="*/ 230 h 304"/>
                <a:gd name="T6" fmla="*/ 0 w 241"/>
                <a:gd name="T7" fmla="*/ 0 h 304"/>
                <a:gd name="T8" fmla="*/ 0 w 241"/>
                <a:gd name="T9" fmla="*/ 0 h 304"/>
                <a:gd name="T10" fmla="*/ 150 w 241"/>
                <a:gd name="T11" fmla="*/ 304 h 304"/>
              </a:gdLst>
              <a:ahLst/>
              <a:cxnLst>
                <a:cxn ang="0">
                  <a:pos x="T0" y="T1"/>
                </a:cxn>
                <a:cxn ang="0">
                  <a:pos x="T2" y="T3"/>
                </a:cxn>
                <a:cxn ang="0">
                  <a:pos x="T4" y="T5"/>
                </a:cxn>
                <a:cxn ang="0">
                  <a:pos x="T6" y="T7"/>
                </a:cxn>
                <a:cxn ang="0">
                  <a:pos x="T8" y="T9"/>
                </a:cxn>
                <a:cxn ang="0">
                  <a:pos x="T10" y="T11"/>
                </a:cxn>
              </a:cxnLst>
              <a:rect l="0" t="0" r="r" b="b"/>
              <a:pathLst>
                <a:path w="241" h="304">
                  <a:moveTo>
                    <a:pt x="150" y="304"/>
                  </a:moveTo>
                  <a:cubicBezTo>
                    <a:pt x="175" y="280"/>
                    <a:pt x="208" y="255"/>
                    <a:pt x="241" y="239"/>
                  </a:cubicBezTo>
                  <a:cubicBezTo>
                    <a:pt x="241" y="239"/>
                    <a:pt x="241" y="230"/>
                    <a:pt x="233" y="230"/>
                  </a:cubicBezTo>
                  <a:cubicBezTo>
                    <a:pt x="158" y="66"/>
                    <a:pt x="50" y="16"/>
                    <a:pt x="0" y="0"/>
                  </a:cubicBezTo>
                  <a:cubicBezTo>
                    <a:pt x="0" y="0"/>
                    <a:pt x="0" y="0"/>
                    <a:pt x="0" y="0"/>
                  </a:cubicBezTo>
                  <a:cubicBezTo>
                    <a:pt x="92" y="66"/>
                    <a:pt x="150" y="173"/>
                    <a:pt x="150"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5" name="Freeform 17"/>
            <p:cNvSpPr>
              <a:spLocks/>
            </p:cNvSpPr>
            <p:nvPr/>
          </p:nvSpPr>
          <p:spPr bwMode="auto">
            <a:xfrm>
              <a:off x="3773488" y="6600826"/>
              <a:ext cx="315912" cy="481013"/>
            </a:xfrm>
            <a:custGeom>
              <a:avLst/>
              <a:gdLst>
                <a:gd name="T0" fmla="*/ 318 w 318"/>
                <a:gd name="T1" fmla="*/ 0 h 486"/>
                <a:gd name="T2" fmla="*/ 318 w 318"/>
                <a:gd name="T3" fmla="*/ 0 h 486"/>
                <a:gd name="T4" fmla="*/ 84 w 318"/>
                <a:gd name="T5" fmla="*/ 231 h 486"/>
                <a:gd name="T6" fmla="*/ 167 w 318"/>
                <a:gd name="T7" fmla="*/ 478 h 486"/>
                <a:gd name="T8" fmla="*/ 167 w 318"/>
                <a:gd name="T9" fmla="*/ 305 h 486"/>
                <a:gd name="T10" fmla="*/ 318 w 318"/>
                <a:gd name="T11" fmla="*/ 0 h 486"/>
              </a:gdLst>
              <a:ahLst/>
              <a:cxnLst>
                <a:cxn ang="0">
                  <a:pos x="T0" y="T1"/>
                </a:cxn>
                <a:cxn ang="0">
                  <a:pos x="T2" y="T3"/>
                </a:cxn>
                <a:cxn ang="0">
                  <a:pos x="T4" y="T5"/>
                </a:cxn>
                <a:cxn ang="0">
                  <a:pos x="T6" y="T7"/>
                </a:cxn>
                <a:cxn ang="0">
                  <a:pos x="T8" y="T9"/>
                </a:cxn>
                <a:cxn ang="0">
                  <a:pos x="T10" y="T11"/>
                </a:cxn>
              </a:cxnLst>
              <a:rect l="0" t="0" r="r" b="b"/>
              <a:pathLst>
                <a:path w="318" h="486">
                  <a:moveTo>
                    <a:pt x="318" y="0"/>
                  </a:moveTo>
                  <a:cubicBezTo>
                    <a:pt x="318" y="0"/>
                    <a:pt x="318" y="0"/>
                    <a:pt x="318" y="0"/>
                  </a:cubicBezTo>
                  <a:cubicBezTo>
                    <a:pt x="268" y="16"/>
                    <a:pt x="151" y="66"/>
                    <a:pt x="84" y="231"/>
                  </a:cubicBezTo>
                  <a:cubicBezTo>
                    <a:pt x="0" y="404"/>
                    <a:pt x="92" y="486"/>
                    <a:pt x="167" y="478"/>
                  </a:cubicBezTo>
                  <a:cubicBezTo>
                    <a:pt x="167" y="305"/>
                    <a:pt x="167" y="305"/>
                    <a:pt x="167" y="305"/>
                  </a:cubicBezTo>
                  <a:cubicBezTo>
                    <a:pt x="167" y="181"/>
                    <a:pt x="226" y="66"/>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6" name="Freeform 18"/>
            <p:cNvSpPr>
              <a:spLocks/>
            </p:cNvSpPr>
            <p:nvPr/>
          </p:nvSpPr>
          <p:spPr bwMode="auto">
            <a:xfrm>
              <a:off x="3997325" y="6624638"/>
              <a:ext cx="623887" cy="679450"/>
            </a:xfrm>
            <a:custGeom>
              <a:avLst/>
              <a:gdLst>
                <a:gd name="T0" fmla="*/ 630 w 630"/>
                <a:gd name="T1" fmla="*/ 273 h 685"/>
                <a:gd name="T2" fmla="*/ 522 w 630"/>
                <a:gd name="T3" fmla="*/ 0 h 685"/>
                <a:gd name="T4" fmla="*/ 315 w 630"/>
                <a:gd name="T5" fmla="*/ 99 h 685"/>
                <a:gd name="T6" fmla="*/ 116 w 630"/>
                <a:gd name="T7" fmla="*/ 0 h 685"/>
                <a:gd name="T8" fmla="*/ 0 w 630"/>
                <a:gd name="T9" fmla="*/ 273 h 685"/>
                <a:gd name="T10" fmla="*/ 0 w 630"/>
                <a:gd name="T11" fmla="*/ 545 h 685"/>
                <a:gd name="T12" fmla="*/ 124 w 630"/>
                <a:gd name="T13" fmla="*/ 685 h 685"/>
                <a:gd name="T14" fmla="*/ 514 w 630"/>
                <a:gd name="T15" fmla="*/ 685 h 685"/>
                <a:gd name="T16" fmla="*/ 514 w 630"/>
                <a:gd name="T17" fmla="*/ 685 h 685"/>
                <a:gd name="T18" fmla="*/ 563 w 630"/>
                <a:gd name="T19" fmla="*/ 454 h 685"/>
                <a:gd name="T20" fmla="*/ 630 w 630"/>
                <a:gd name="T21" fmla="*/ 339 h 685"/>
                <a:gd name="T22" fmla="*/ 630 w 630"/>
                <a:gd name="T23" fmla="*/ 273 h 685"/>
                <a:gd name="T24" fmla="*/ 630 w 630"/>
                <a:gd name="T25" fmla="*/ 27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685">
                  <a:moveTo>
                    <a:pt x="630" y="273"/>
                  </a:moveTo>
                  <a:cubicBezTo>
                    <a:pt x="630" y="165"/>
                    <a:pt x="588" y="66"/>
                    <a:pt x="522" y="0"/>
                  </a:cubicBezTo>
                  <a:cubicBezTo>
                    <a:pt x="472" y="58"/>
                    <a:pt x="398" y="99"/>
                    <a:pt x="315" y="99"/>
                  </a:cubicBezTo>
                  <a:cubicBezTo>
                    <a:pt x="232" y="99"/>
                    <a:pt x="165" y="58"/>
                    <a:pt x="116" y="0"/>
                  </a:cubicBezTo>
                  <a:cubicBezTo>
                    <a:pt x="41" y="66"/>
                    <a:pt x="0" y="165"/>
                    <a:pt x="0" y="273"/>
                  </a:cubicBezTo>
                  <a:cubicBezTo>
                    <a:pt x="0" y="545"/>
                    <a:pt x="0" y="545"/>
                    <a:pt x="0" y="545"/>
                  </a:cubicBezTo>
                  <a:cubicBezTo>
                    <a:pt x="0" y="628"/>
                    <a:pt x="58" y="685"/>
                    <a:pt x="124" y="685"/>
                  </a:cubicBezTo>
                  <a:cubicBezTo>
                    <a:pt x="514" y="685"/>
                    <a:pt x="514" y="685"/>
                    <a:pt x="514" y="685"/>
                  </a:cubicBezTo>
                  <a:cubicBezTo>
                    <a:pt x="514" y="685"/>
                    <a:pt x="514" y="685"/>
                    <a:pt x="514" y="685"/>
                  </a:cubicBezTo>
                  <a:cubicBezTo>
                    <a:pt x="514" y="611"/>
                    <a:pt x="522" y="529"/>
                    <a:pt x="563" y="454"/>
                  </a:cubicBezTo>
                  <a:cubicBezTo>
                    <a:pt x="580" y="413"/>
                    <a:pt x="605" y="372"/>
                    <a:pt x="630" y="339"/>
                  </a:cubicBezTo>
                  <a:cubicBezTo>
                    <a:pt x="630" y="273"/>
                    <a:pt x="630" y="273"/>
                    <a:pt x="630" y="273"/>
                  </a:cubicBezTo>
                  <a:cubicBezTo>
                    <a:pt x="630" y="273"/>
                    <a:pt x="630" y="273"/>
                    <a:pt x="630"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7" name="Oval 19"/>
            <p:cNvSpPr>
              <a:spLocks noChangeArrowheads="1"/>
            </p:cNvSpPr>
            <p:nvPr/>
          </p:nvSpPr>
          <p:spPr bwMode="auto">
            <a:xfrm>
              <a:off x="4100513" y="6235701"/>
              <a:ext cx="419100" cy="409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8" name="Freeform 20"/>
            <p:cNvSpPr>
              <a:spLocks/>
            </p:cNvSpPr>
            <p:nvPr/>
          </p:nvSpPr>
          <p:spPr bwMode="auto">
            <a:xfrm>
              <a:off x="5387975" y="7337426"/>
              <a:ext cx="528637" cy="477838"/>
            </a:xfrm>
            <a:custGeom>
              <a:avLst/>
              <a:gdLst>
                <a:gd name="T0" fmla="*/ 466 w 533"/>
                <a:gd name="T1" fmla="*/ 200 h 482"/>
                <a:gd name="T2" fmla="*/ 283 w 533"/>
                <a:gd name="T3" fmla="*/ 117 h 482"/>
                <a:gd name="T4" fmla="*/ 258 w 533"/>
                <a:gd name="T5" fmla="*/ 50 h 482"/>
                <a:gd name="T6" fmla="*/ 166 w 533"/>
                <a:gd name="T7" fmla="*/ 0 h 482"/>
                <a:gd name="T8" fmla="*/ 116 w 533"/>
                <a:gd name="T9" fmla="*/ 192 h 482"/>
                <a:gd name="T10" fmla="*/ 0 w 533"/>
                <a:gd name="T11" fmla="*/ 349 h 482"/>
                <a:gd name="T12" fmla="*/ 91 w 533"/>
                <a:gd name="T13" fmla="*/ 391 h 482"/>
                <a:gd name="T14" fmla="*/ 158 w 533"/>
                <a:gd name="T15" fmla="*/ 366 h 482"/>
                <a:gd name="T16" fmla="*/ 341 w 533"/>
                <a:gd name="T17" fmla="*/ 458 h 482"/>
                <a:gd name="T18" fmla="*/ 483 w 533"/>
                <a:gd name="T19" fmla="*/ 391 h 482"/>
                <a:gd name="T20" fmla="*/ 499 w 533"/>
                <a:gd name="T21" fmla="*/ 349 h 482"/>
                <a:gd name="T22" fmla="*/ 466 w 533"/>
                <a:gd name="T23" fmla="*/ 2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82">
                  <a:moveTo>
                    <a:pt x="466" y="200"/>
                  </a:moveTo>
                  <a:cubicBezTo>
                    <a:pt x="283" y="117"/>
                    <a:pt x="283" y="117"/>
                    <a:pt x="283" y="117"/>
                  </a:cubicBezTo>
                  <a:cubicBezTo>
                    <a:pt x="291" y="92"/>
                    <a:pt x="283" y="59"/>
                    <a:pt x="258" y="50"/>
                  </a:cubicBezTo>
                  <a:cubicBezTo>
                    <a:pt x="166" y="0"/>
                    <a:pt x="166" y="0"/>
                    <a:pt x="166" y="0"/>
                  </a:cubicBezTo>
                  <a:cubicBezTo>
                    <a:pt x="158" y="67"/>
                    <a:pt x="141" y="133"/>
                    <a:pt x="116" y="192"/>
                  </a:cubicBezTo>
                  <a:cubicBezTo>
                    <a:pt x="83" y="250"/>
                    <a:pt x="41" y="308"/>
                    <a:pt x="0" y="349"/>
                  </a:cubicBezTo>
                  <a:cubicBezTo>
                    <a:pt x="91" y="391"/>
                    <a:pt x="91" y="391"/>
                    <a:pt x="91" y="391"/>
                  </a:cubicBezTo>
                  <a:cubicBezTo>
                    <a:pt x="116" y="408"/>
                    <a:pt x="150" y="391"/>
                    <a:pt x="158" y="366"/>
                  </a:cubicBezTo>
                  <a:cubicBezTo>
                    <a:pt x="341" y="458"/>
                    <a:pt x="341" y="458"/>
                    <a:pt x="341" y="458"/>
                  </a:cubicBezTo>
                  <a:cubicBezTo>
                    <a:pt x="391" y="482"/>
                    <a:pt x="449" y="449"/>
                    <a:pt x="483" y="391"/>
                  </a:cubicBezTo>
                  <a:cubicBezTo>
                    <a:pt x="499" y="349"/>
                    <a:pt x="499" y="349"/>
                    <a:pt x="499" y="349"/>
                  </a:cubicBezTo>
                  <a:cubicBezTo>
                    <a:pt x="533" y="291"/>
                    <a:pt x="516" y="225"/>
                    <a:pt x="46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49" name="Freeform 21"/>
            <p:cNvSpPr>
              <a:spLocks noEditPoints="1"/>
            </p:cNvSpPr>
            <p:nvPr/>
          </p:nvSpPr>
          <p:spPr bwMode="auto">
            <a:xfrm>
              <a:off x="4511675" y="6788151"/>
              <a:ext cx="1027112" cy="1027113"/>
            </a:xfrm>
            <a:custGeom>
              <a:avLst/>
              <a:gdLst>
                <a:gd name="T0" fmla="*/ 713 w 1036"/>
                <a:gd name="T1" fmla="*/ 108 h 1036"/>
                <a:gd name="T2" fmla="*/ 108 w 1036"/>
                <a:gd name="T3" fmla="*/ 324 h 1036"/>
                <a:gd name="T4" fmla="*/ 323 w 1036"/>
                <a:gd name="T5" fmla="*/ 929 h 1036"/>
                <a:gd name="T6" fmla="*/ 928 w 1036"/>
                <a:gd name="T7" fmla="*/ 713 h 1036"/>
                <a:gd name="T8" fmla="*/ 713 w 1036"/>
                <a:gd name="T9" fmla="*/ 108 h 1036"/>
                <a:gd name="T10" fmla="*/ 804 w 1036"/>
                <a:gd name="T11" fmla="*/ 655 h 1036"/>
                <a:gd name="T12" fmla="*/ 389 w 1036"/>
                <a:gd name="T13" fmla="*/ 796 h 1036"/>
                <a:gd name="T14" fmla="*/ 240 w 1036"/>
                <a:gd name="T15" fmla="*/ 382 h 1036"/>
                <a:gd name="T16" fmla="*/ 655 w 1036"/>
                <a:gd name="T17" fmla="*/ 232 h 1036"/>
                <a:gd name="T18" fmla="*/ 804 w 1036"/>
                <a:gd name="T19" fmla="*/ 65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6" h="1036">
                  <a:moveTo>
                    <a:pt x="713" y="108"/>
                  </a:moveTo>
                  <a:cubicBezTo>
                    <a:pt x="489" y="0"/>
                    <a:pt x="215" y="100"/>
                    <a:pt x="108" y="324"/>
                  </a:cubicBezTo>
                  <a:cubicBezTo>
                    <a:pt x="0" y="547"/>
                    <a:pt x="99" y="821"/>
                    <a:pt x="323" y="929"/>
                  </a:cubicBezTo>
                  <a:cubicBezTo>
                    <a:pt x="547" y="1036"/>
                    <a:pt x="820" y="937"/>
                    <a:pt x="928" y="713"/>
                  </a:cubicBezTo>
                  <a:cubicBezTo>
                    <a:pt x="1036" y="489"/>
                    <a:pt x="945" y="216"/>
                    <a:pt x="713" y="108"/>
                  </a:cubicBezTo>
                  <a:close/>
                  <a:moveTo>
                    <a:pt x="804" y="655"/>
                  </a:moveTo>
                  <a:cubicBezTo>
                    <a:pt x="729" y="804"/>
                    <a:pt x="539" y="871"/>
                    <a:pt x="389" y="796"/>
                  </a:cubicBezTo>
                  <a:cubicBezTo>
                    <a:pt x="232" y="721"/>
                    <a:pt x="166" y="539"/>
                    <a:pt x="240" y="382"/>
                  </a:cubicBezTo>
                  <a:cubicBezTo>
                    <a:pt x="315" y="224"/>
                    <a:pt x="497" y="158"/>
                    <a:pt x="655" y="232"/>
                  </a:cubicBezTo>
                  <a:cubicBezTo>
                    <a:pt x="812" y="307"/>
                    <a:pt x="879" y="498"/>
                    <a:pt x="804"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150" name="Freeform 22"/>
            <p:cNvSpPr>
              <a:spLocks/>
            </p:cNvSpPr>
            <p:nvPr/>
          </p:nvSpPr>
          <p:spPr bwMode="auto">
            <a:xfrm>
              <a:off x="4808538" y="7032626"/>
              <a:ext cx="344487" cy="230188"/>
            </a:xfrm>
            <a:custGeom>
              <a:avLst/>
              <a:gdLst>
                <a:gd name="T0" fmla="*/ 322 w 347"/>
                <a:gd name="T1" fmla="*/ 58 h 232"/>
                <a:gd name="T2" fmla="*/ 322 w 347"/>
                <a:gd name="T3" fmla="*/ 58 h 232"/>
                <a:gd name="T4" fmla="*/ 8 w 347"/>
                <a:gd name="T5" fmla="*/ 166 h 232"/>
                <a:gd name="T6" fmla="*/ 25 w 347"/>
                <a:gd name="T7" fmla="*/ 224 h 232"/>
                <a:gd name="T8" fmla="*/ 83 w 347"/>
                <a:gd name="T9" fmla="*/ 199 h 232"/>
                <a:gd name="T10" fmla="*/ 289 w 347"/>
                <a:gd name="T11" fmla="*/ 124 h 232"/>
                <a:gd name="T12" fmla="*/ 339 w 347"/>
                <a:gd name="T13" fmla="*/ 108 h 232"/>
                <a:gd name="T14" fmla="*/ 322 w 347"/>
                <a:gd name="T15" fmla="*/ 5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32">
                  <a:moveTo>
                    <a:pt x="322" y="58"/>
                  </a:moveTo>
                  <a:cubicBezTo>
                    <a:pt x="322" y="58"/>
                    <a:pt x="322" y="58"/>
                    <a:pt x="322" y="58"/>
                  </a:cubicBezTo>
                  <a:cubicBezTo>
                    <a:pt x="207" y="0"/>
                    <a:pt x="66" y="49"/>
                    <a:pt x="8" y="166"/>
                  </a:cubicBezTo>
                  <a:cubicBezTo>
                    <a:pt x="0" y="191"/>
                    <a:pt x="8" y="207"/>
                    <a:pt x="25" y="224"/>
                  </a:cubicBezTo>
                  <a:cubicBezTo>
                    <a:pt x="50" y="232"/>
                    <a:pt x="66" y="224"/>
                    <a:pt x="83" y="199"/>
                  </a:cubicBezTo>
                  <a:cubicBezTo>
                    <a:pt x="116" y="124"/>
                    <a:pt x="207" y="91"/>
                    <a:pt x="289" y="124"/>
                  </a:cubicBezTo>
                  <a:cubicBezTo>
                    <a:pt x="306" y="132"/>
                    <a:pt x="330" y="124"/>
                    <a:pt x="339" y="108"/>
                  </a:cubicBezTo>
                  <a:cubicBezTo>
                    <a:pt x="347" y="91"/>
                    <a:pt x="339" y="66"/>
                    <a:pt x="32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grpSp>
      <p:sp>
        <p:nvSpPr>
          <p:cNvPr id="151" name="TextBox 150"/>
          <p:cNvSpPr txBox="1"/>
          <p:nvPr/>
        </p:nvSpPr>
        <p:spPr>
          <a:xfrm>
            <a:off x="8548421" y="5957330"/>
            <a:ext cx="3890429" cy="803555"/>
          </a:xfrm>
          <a:prstGeom prst="rect">
            <a:avLst/>
          </a:prstGeom>
          <a:noFill/>
        </p:spPr>
        <p:txBody>
          <a:bodyPr wrap="square" lIns="182854" tIns="146283" rIns="182854" bIns="146283" rtlCol="0">
            <a:spAutoFit/>
          </a:bodyPr>
          <a:lstStyle/>
          <a:p>
            <a:pPr defTabSz="932597">
              <a:lnSpc>
                <a:spcPct val="90000"/>
              </a:lnSpc>
              <a:spcAft>
                <a:spcPts val="600"/>
              </a:spcAft>
              <a:defRPr/>
            </a:pPr>
            <a:r>
              <a:rPr lang="en-US" sz="1199" kern="0" dirty="0">
                <a:gradFill>
                  <a:gsLst>
                    <a:gs pos="2917">
                      <a:srgbClr val="505050"/>
                    </a:gs>
                    <a:gs pos="30000">
                      <a:srgbClr val="505050"/>
                    </a:gs>
                  </a:gsLst>
                  <a:lin ang="5400000" scaled="0"/>
                </a:gradFill>
              </a:rPr>
              <a:t>Between two and eight on-premises servers </a:t>
            </a:r>
            <a:br>
              <a:rPr lang="en-US" sz="1199" kern="0" dirty="0">
                <a:gradFill>
                  <a:gsLst>
                    <a:gs pos="2917">
                      <a:srgbClr val="505050"/>
                    </a:gs>
                    <a:gs pos="30000">
                      <a:srgbClr val="505050"/>
                    </a:gs>
                  </a:gsLst>
                  <a:lin ang="5400000" scaled="0"/>
                </a:gradFill>
              </a:rPr>
            </a:br>
            <a:r>
              <a:rPr lang="en-US" sz="1199" kern="0" dirty="0">
                <a:gradFill>
                  <a:gsLst>
                    <a:gs pos="2917">
                      <a:srgbClr val="505050"/>
                    </a:gs>
                    <a:gs pos="30000">
                      <a:srgbClr val="505050"/>
                    </a:gs>
                  </a:gsLst>
                  <a:lin ang="5400000" scaled="0"/>
                </a:gradFill>
              </a:rPr>
              <a:t>and networking configuration depending on </a:t>
            </a:r>
            <a:br>
              <a:rPr lang="en-US" sz="1199" kern="0" dirty="0">
                <a:gradFill>
                  <a:gsLst>
                    <a:gs pos="2917">
                      <a:srgbClr val="505050"/>
                    </a:gs>
                    <a:gs pos="30000">
                      <a:srgbClr val="505050"/>
                    </a:gs>
                  </a:gsLst>
                  <a:lin ang="5400000" scaled="0"/>
                </a:gradFill>
              </a:rPr>
            </a:br>
            <a:r>
              <a:rPr lang="en-US" sz="1199" kern="0" dirty="0">
                <a:gradFill>
                  <a:gsLst>
                    <a:gs pos="2917">
                      <a:srgbClr val="505050"/>
                    </a:gs>
                    <a:gs pos="30000">
                      <a:srgbClr val="505050"/>
                    </a:gs>
                  </a:gsLst>
                  <a:lin ang="5400000" scaled="0"/>
                </a:gradFill>
              </a:rPr>
              <a:t>the sign-in availability requirements </a:t>
            </a:r>
          </a:p>
        </p:txBody>
      </p:sp>
      <p:sp>
        <p:nvSpPr>
          <p:cNvPr id="152" name="Rectangle 151"/>
          <p:cNvSpPr/>
          <p:nvPr/>
        </p:nvSpPr>
        <p:spPr bwMode="auto">
          <a:xfrm>
            <a:off x="10287058" y="4140294"/>
            <a:ext cx="1691400" cy="795416"/>
          </a:xfrm>
          <a:prstGeom prst="rect">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46283" tIns="91427" rIns="91427" bIns="91427" numCol="1" spcCol="0" rtlCol="0" fromWordArt="0" anchor="ctr" anchorCtr="0" forceAA="0" compatLnSpc="1">
            <a:prstTxWarp prst="textNoShape">
              <a:avLst/>
            </a:prstTxWarp>
            <a:noAutofit/>
          </a:bodyPr>
          <a:lstStyle/>
          <a:p>
            <a:pPr defTabSz="932597">
              <a:lnSpc>
                <a:spcPct val="90000"/>
              </a:lnSpc>
              <a:spcAft>
                <a:spcPts val="600"/>
              </a:spcAft>
              <a:defRPr/>
            </a:pPr>
            <a:r>
              <a:rPr lang="en-US" kern="0" dirty="0">
                <a:gradFill>
                  <a:gsLst>
                    <a:gs pos="0">
                      <a:srgbClr val="FFFFFF"/>
                    </a:gs>
                    <a:gs pos="100000">
                      <a:srgbClr val="FFFFFF"/>
                    </a:gs>
                  </a:gsLst>
                  <a:lin ang="5400000" scaled="0"/>
                </a:gradFill>
              </a:rPr>
              <a:t>Directory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sync</a:t>
            </a:r>
          </a:p>
        </p:txBody>
      </p:sp>
      <p:sp>
        <p:nvSpPr>
          <p:cNvPr id="153" name="Rectangle 152"/>
          <p:cNvSpPr/>
          <p:nvPr/>
        </p:nvSpPr>
        <p:spPr bwMode="auto">
          <a:xfrm>
            <a:off x="8593778" y="4140294"/>
            <a:ext cx="1691400" cy="79541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46283" tIns="91427" rIns="91427" bIns="91427" numCol="1" spcCol="0" rtlCol="0" fromWordArt="0" anchor="ctr" anchorCtr="0" forceAA="0" compatLnSpc="1">
            <a:prstTxWarp prst="textNoShape">
              <a:avLst/>
            </a:prstTxWarp>
            <a:noAutofit/>
          </a:bodyPr>
          <a:lstStyle/>
          <a:p>
            <a:pPr defTabSz="932597">
              <a:lnSpc>
                <a:spcPct val="90000"/>
              </a:lnSpc>
              <a:spcAft>
                <a:spcPts val="600"/>
              </a:spcAft>
              <a:defRPr/>
            </a:pPr>
            <a:r>
              <a:rPr lang="en-US" kern="0" dirty="0">
                <a:gradFill>
                  <a:gsLst>
                    <a:gs pos="0">
                      <a:srgbClr val="FFFFFF"/>
                    </a:gs>
                    <a:gs pos="100000">
                      <a:srgbClr val="FFFFFF"/>
                    </a:gs>
                  </a:gsLst>
                  <a:lin ang="5400000" scaled="0"/>
                </a:gradFill>
              </a:rPr>
              <a:t>Federation</a:t>
            </a:r>
          </a:p>
        </p:txBody>
      </p:sp>
      <p:cxnSp>
        <p:nvCxnSpPr>
          <p:cNvPr id="154" name="Straight Arrow Connector 153"/>
          <p:cNvCxnSpPr/>
          <p:nvPr/>
        </p:nvCxnSpPr>
        <p:spPr>
          <a:xfrm>
            <a:off x="9495630" y="4680925"/>
            <a:ext cx="0" cy="533323"/>
          </a:xfrm>
          <a:prstGeom prst="straightConnector1">
            <a:avLst/>
          </a:prstGeom>
          <a:noFill/>
          <a:ln w="57150" cap="flat" cmpd="sng" algn="ctr">
            <a:solidFill>
              <a:srgbClr val="002050"/>
            </a:solidFill>
            <a:prstDash val="solid"/>
            <a:headEnd type="none"/>
            <a:tailEnd type="triangle"/>
          </a:ln>
          <a:effectLst/>
        </p:spPr>
      </p:cxnSp>
      <p:grpSp>
        <p:nvGrpSpPr>
          <p:cNvPr id="165" name="Group 164"/>
          <p:cNvGrpSpPr/>
          <p:nvPr/>
        </p:nvGrpSpPr>
        <p:grpSpPr>
          <a:xfrm>
            <a:off x="5653623" y="2982723"/>
            <a:ext cx="1121581" cy="1017739"/>
            <a:chOff x="1273427" y="3123526"/>
            <a:chExt cx="709560" cy="701011"/>
          </a:xfrm>
          <a:solidFill>
            <a:srgbClr val="006256"/>
          </a:solidFill>
        </p:grpSpPr>
        <p:sp>
          <p:nvSpPr>
            <p:cNvPr id="166" name="Freeform 165"/>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67" name="Oval 166"/>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68" name="Oval 167"/>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69" name="Oval 168"/>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70" name="Oval 169"/>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cxnSp>
          <p:nvCxnSpPr>
            <p:cNvPr id="171" name="Straight Connector 170"/>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172" name="Straight Connector 171"/>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173" name="Straight Connector 172"/>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174" name="Straight Connector 173"/>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175" name="Straight Connector 174"/>
            <p:cNvCxnSpPr/>
            <p:nvPr/>
          </p:nvCxnSpPr>
          <p:spPr>
            <a:xfrm>
              <a:off x="1628618" y="3382623"/>
              <a:ext cx="0" cy="228256"/>
            </a:xfrm>
            <a:prstGeom prst="line">
              <a:avLst/>
            </a:prstGeom>
            <a:grpFill/>
            <a:ln w="28575" cap="flat" cmpd="sng" algn="ctr">
              <a:solidFill>
                <a:srgbClr val="FFFFFF"/>
              </a:solidFill>
              <a:prstDash val="solid"/>
            </a:ln>
            <a:effectLst/>
          </p:spPr>
        </p:cxnSp>
      </p:grpSp>
      <p:grpSp>
        <p:nvGrpSpPr>
          <p:cNvPr id="176" name="Group 175"/>
          <p:cNvGrpSpPr/>
          <p:nvPr/>
        </p:nvGrpSpPr>
        <p:grpSpPr>
          <a:xfrm>
            <a:off x="9768831" y="2931710"/>
            <a:ext cx="1121581" cy="1017739"/>
            <a:chOff x="1273427" y="3123526"/>
            <a:chExt cx="709560" cy="701011"/>
          </a:xfrm>
          <a:solidFill>
            <a:srgbClr val="006256"/>
          </a:solidFill>
        </p:grpSpPr>
        <p:sp>
          <p:nvSpPr>
            <p:cNvPr id="177" name="Freeform 176"/>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78" name="Oval 177"/>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79" name="Oval 178"/>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80" name="Oval 179"/>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181" name="Oval 180"/>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cxnSp>
          <p:nvCxnSpPr>
            <p:cNvPr id="182" name="Straight Connector 181"/>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183" name="Straight Connector 182"/>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184" name="Straight Connector 183"/>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185" name="Straight Connector 184"/>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186" name="Straight Connector 185"/>
            <p:cNvCxnSpPr/>
            <p:nvPr/>
          </p:nvCxnSpPr>
          <p:spPr>
            <a:xfrm>
              <a:off x="1628618" y="3382623"/>
              <a:ext cx="0" cy="228256"/>
            </a:xfrm>
            <a:prstGeom prst="line">
              <a:avLst/>
            </a:prstGeom>
            <a:grpFill/>
            <a:ln w="28575" cap="flat" cmpd="sng" algn="ctr">
              <a:solidFill>
                <a:srgbClr val="FFFFFF"/>
              </a:solidFill>
              <a:prstDash val="solid"/>
            </a:ln>
            <a:effectLst/>
          </p:spPr>
        </p:cxnSp>
      </p:grpSp>
    </p:spTree>
    <p:extLst>
      <p:ext uri="{BB962C8B-B14F-4D97-AF65-F5344CB8AC3E}">
        <p14:creationId xmlns:p14="http://schemas.microsoft.com/office/powerpoint/2010/main" val="9739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Identity Synchronization and Federation</a:t>
            </a:r>
          </a:p>
        </p:txBody>
      </p:sp>
      <p:sp>
        <p:nvSpPr>
          <p:cNvPr id="63" name="Down Arrow 62"/>
          <p:cNvSpPr/>
          <p:nvPr/>
        </p:nvSpPr>
        <p:spPr bwMode="auto">
          <a:xfrm rot="5400000">
            <a:off x="5448236" y="372347"/>
            <a:ext cx="490039" cy="4038337"/>
          </a:xfrm>
          <a:prstGeom prst="downArrow">
            <a:avLst>
              <a:gd name="adj1" fmla="val 42122"/>
              <a:gd name="adj2" fmla="val 62085"/>
            </a:avLst>
          </a:prstGeom>
          <a:solidFill>
            <a:srgbClr val="00B0F0">
              <a:alpha val="50000"/>
            </a:srgbClr>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grpSp>
        <p:nvGrpSpPr>
          <p:cNvPr id="64" name="Group 63"/>
          <p:cNvGrpSpPr/>
          <p:nvPr/>
        </p:nvGrpSpPr>
        <p:grpSpPr>
          <a:xfrm>
            <a:off x="6009350" y="4613209"/>
            <a:ext cx="6268373" cy="1938114"/>
            <a:chOff x="6414458" y="4683927"/>
            <a:chExt cx="5341249" cy="1901049"/>
          </a:xfrm>
        </p:grpSpPr>
        <p:sp>
          <p:nvSpPr>
            <p:cNvPr id="65" name="Rectangle 64"/>
            <p:cNvSpPr/>
            <p:nvPr/>
          </p:nvSpPr>
          <p:spPr bwMode="auto">
            <a:xfrm>
              <a:off x="6414458" y="4683927"/>
              <a:ext cx="5341249" cy="1901049"/>
            </a:xfrm>
            <a:prstGeom prst="rect">
              <a:avLst/>
            </a:prstGeom>
            <a:solidFill>
              <a:srgbClr val="FF8C00">
                <a:alpha val="65098"/>
              </a:srgbClr>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66" name="TextBox 65"/>
            <p:cNvSpPr txBox="1"/>
            <p:nvPr/>
          </p:nvSpPr>
          <p:spPr>
            <a:xfrm>
              <a:off x="6451903" y="4769866"/>
              <a:ext cx="1790281" cy="251132"/>
            </a:xfrm>
            <a:prstGeom prst="rect">
              <a:avLst/>
            </a:prstGeom>
            <a:noFill/>
          </p:spPr>
          <p:txBody>
            <a:bodyPr wrap="square" lIns="0" tIns="0" rIns="0" bIns="0" rtlCol="0">
              <a:spAutoFit/>
            </a:bodyPr>
            <a:lstStyle/>
            <a:p>
              <a:pPr defTabSz="1242394">
                <a:lnSpc>
                  <a:spcPct val="80000"/>
                </a:lnSpc>
                <a:buSzPct val="80000"/>
                <a:defRPr/>
              </a:pPr>
              <a:r>
                <a:rPr lang="en-US" sz="2039" b="1" kern="0" dirty="0">
                  <a:gradFill>
                    <a:gsLst>
                      <a:gs pos="0">
                        <a:srgbClr val="FFFFFF"/>
                      </a:gs>
                      <a:gs pos="100000">
                        <a:srgbClr val="FFFFFF"/>
                      </a:gs>
                    </a:gsLst>
                    <a:lin ang="5400000" scaled="0"/>
                  </a:gradFill>
                </a:rPr>
                <a:t>On-Premises</a:t>
              </a:r>
            </a:p>
          </p:txBody>
        </p:sp>
      </p:grpSp>
      <p:sp>
        <p:nvSpPr>
          <p:cNvPr id="67" name="Rectangle 66"/>
          <p:cNvSpPr/>
          <p:nvPr/>
        </p:nvSpPr>
        <p:spPr bwMode="auto">
          <a:xfrm>
            <a:off x="701574" y="1571770"/>
            <a:ext cx="2972255" cy="2461177"/>
          </a:xfrm>
          <a:prstGeom prst="rect">
            <a:avLst/>
          </a:prstGeom>
          <a:solidFill>
            <a:srgbClr val="EB3C00">
              <a:alpha val="65098"/>
            </a:srgbClr>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02" y="1544400"/>
            <a:ext cx="1616680" cy="559337"/>
          </a:xfrm>
          <a:prstGeom prst="rect">
            <a:avLst/>
          </a:prstGeom>
        </p:spPr>
      </p:pic>
      <p:grpSp>
        <p:nvGrpSpPr>
          <p:cNvPr id="69" name="Group 68"/>
          <p:cNvGrpSpPr/>
          <p:nvPr/>
        </p:nvGrpSpPr>
        <p:grpSpPr>
          <a:xfrm>
            <a:off x="8454109" y="3876115"/>
            <a:ext cx="3452486" cy="2592841"/>
            <a:chOff x="5747057" y="3800605"/>
            <a:chExt cx="3386459" cy="2543255"/>
          </a:xfrm>
        </p:grpSpPr>
        <p:sp>
          <p:nvSpPr>
            <p:cNvPr id="70" name="Down Arrow 69"/>
            <p:cNvSpPr/>
            <p:nvPr/>
          </p:nvSpPr>
          <p:spPr bwMode="auto">
            <a:xfrm rot="10800000">
              <a:off x="5747057" y="3800605"/>
              <a:ext cx="480668" cy="1620825"/>
            </a:xfrm>
            <a:prstGeom prst="downArrow">
              <a:avLst>
                <a:gd name="adj1" fmla="val 42122"/>
                <a:gd name="adj2" fmla="val 62085"/>
              </a:avLst>
            </a:prstGeom>
            <a:solidFill>
              <a:srgbClr val="FF8C00"/>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grpSp>
          <p:nvGrpSpPr>
            <p:cNvPr id="71" name="Group 70"/>
            <p:cNvGrpSpPr/>
            <p:nvPr/>
          </p:nvGrpSpPr>
          <p:grpSpPr>
            <a:xfrm>
              <a:off x="6431280" y="5401412"/>
              <a:ext cx="2702236" cy="942448"/>
              <a:chOff x="2018478" y="4641068"/>
              <a:chExt cx="2708199" cy="1474585"/>
            </a:xfrm>
          </p:grpSpPr>
          <p:sp>
            <p:nvSpPr>
              <p:cNvPr id="73" name="Rectangle 72"/>
              <p:cNvSpPr/>
              <p:nvPr/>
            </p:nvSpPr>
            <p:spPr bwMode="auto">
              <a:xfrm>
                <a:off x="2018478" y="4641068"/>
                <a:ext cx="2708199" cy="1474585"/>
              </a:xfrm>
              <a:prstGeom prst="rect">
                <a:avLst/>
              </a:prstGeom>
              <a:solidFill>
                <a:srgbClr val="FF8C00"/>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74" name="TextBox 73"/>
              <p:cNvSpPr txBox="1"/>
              <p:nvPr/>
            </p:nvSpPr>
            <p:spPr>
              <a:xfrm>
                <a:off x="2104649" y="4903129"/>
                <a:ext cx="2482637" cy="442007"/>
              </a:xfrm>
              <a:prstGeom prst="rect">
                <a:avLst/>
              </a:prstGeom>
              <a:noFill/>
            </p:spPr>
            <p:txBody>
              <a:bodyPr wrap="square" lIns="0" tIns="0" rIns="0" bIns="0" rtlCol="0">
                <a:spAutoFit/>
              </a:bodyPr>
              <a:lstStyle/>
              <a:p>
                <a:pPr algn="ctr" defTabSz="1242394">
                  <a:buSzPct val="80000"/>
                  <a:defRPr/>
                </a:pPr>
                <a:r>
                  <a:rPr lang="en-US" sz="1835" kern="0" dirty="0">
                    <a:gradFill>
                      <a:gsLst>
                        <a:gs pos="0">
                          <a:srgbClr val="FFFFFF"/>
                        </a:gs>
                        <a:gs pos="100000">
                          <a:srgbClr val="FFFFFF"/>
                        </a:gs>
                      </a:gsLst>
                      <a:lin ang="5400000" scaled="0"/>
                    </a:gradFill>
                  </a:rPr>
                  <a:t>Identity Provider</a:t>
                </a:r>
              </a:p>
            </p:txBody>
          </p:sp>
        </p:grpSp>
        <p:sp>
          <p:nvSpPr>
            <p:cNvPr id="72" name="TextBox 71"/>
            <p:cNvSpPr txBox="1"/>
            <p:nvPr/>
          </p:nvSpPr>
          <p:spPr>
            <a:xfrm>
              <a:off x="6701436" y="3981398"/>
              <a:ext cx="2108824" cy="385699"/>
            </a:xfrm>
            <a:prstGeom prst="rect">
              <a:avLst/>
            </a:prstGeom>
            <a:noFill/>
          </p:spPr>
          <p:txBody>
            <a:bodyPr wrap="square" lIns="93223" tIns="93223" rIns="93223" bIns="93223" rtlCol="0">
              <a:spAutoFit/>
            </a:bodyPr>
            <a:lstStyle/>
            <a:p>
              <a:pPr algn="ctr" defTabSz="1242394">
                <a:lnSpc>
                  <a:spcPct val="80000"/>
                </a:lnSpc>
                <a:buSzPct val="80000"/>
                <a:defRPr/>
              </a:pPr>
              <a:r>
                <a:rPr lang="en-US" sz="1632" b="1" kern="0" dirty="0">
                  <a:solidFill>
                    <a:srgbClr val="007BCC"/>
                  </a:solidFill>
                </a:rPr>
                <a:t>Federated sign-in</a:t>
              </a:r>
            </a:p>
          </p:txBody>
        </p:sp>
      </p:grpSp>
      <p:grpSp>
        <p:nvGrpSpPr>
          <p:cNvPr id="75" name="Group 74"/>
          <p:cNvGrpSpPr/>
          <p:nvPr/>
        </p:nvGrpSpPr>
        <p:grpSpPr>
          <a:xfrm>
            <a:off x="6009351" y="1542149"/>
            <a:ext cx="6268371" cy="2465074"/>
            <a:chOff x="4389120" y="1632383"/>
            <a:chExt cx="6148493" cy="2417932"/>
          </a:xfrm>
        </p:grpSpPr>
        <p:grpSp>
          <p:nvGrpSpPr>
            <p:cNvPr id="76" name="Group 75"/>
            <p:cNvGrpSpPr/>
            <p:nvPr/>
          </p:nvGrpSpPr>
          <p:grpSpPr>
            <a:xfrm>
              <a:off x="4389120" y="1634063"/>
              <a:ext cx="6148493" cy="2416252"/>
              <a:chOff x="5575659" y="1084864"/>
              <a:chExt cx="6149365" cy="1831752"/>
            </a:xfrm>
          </p:grpSpPr>
          <p:sp>
            <p:nvSpPr>
              <p:cNvPr id="103" name="Rectangle 102"/>
              <p:cNvSpPr/>
              <p:nvPr/>
            </p:nvSpPr>
            <p:spPr bwMode="auto">
              <a:xfrm>
                <a:off x="5575659" y="1084864"/>
                <a:ext cx="6149365" cy="1831752"/>
              </a:xfrm>
              <a:prstGeom prst="rect">
                <a:avLst/>
              </a:prstGeom>
              <a:solidFill>
                <a:srgbClr val="00B0F0">
                  <a:alpha val="65098"/>
                </a:srgbClr>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104" name="Rectangle 103"/>
              <p:cNvSpPr/>
              <p:nvPr/>
            </p:nvSpPr>
            <p:spPr bwMode="auto">
              <a:xfrm>
                <a:off x="7247248" y="1488146"/>
                <a:ext cx="2581493" cy="1330977"/>
              </a:xfrm>
              <a:prstGeom prst="rect">
                <a:avLst/>
              </a:prstGeom>
              <a:solidFill>
                <a:srgbClr val="00B0F0"/>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r>
                  <a:rPr lang="en-US" sz="2039" kern="0" dirty="0">
                    <a:gradFill>
                      <a:gsLst>
                        <a:gs pos="0">
                          <a:srgbClr val="FFFFFF"/>
                        </a:gs>
                        <a:gs pos="100000">
                          <a:srgbClr val="FFFFFF"/>
                        </a:gs>
                      </a:gsLst>
                      <a:lin ang="5400000" scaled="0"/>
                    </a:gradFill>
                  </a:rPr>
                  <a:t>Azure Active Directory</a:t>
                </a:r>
              </a:p>
            </p:txBody>
          </p:sp>
        </p:grpSp>
        <p:pic>
          <p:nvPicPr>
            <p:cNvPr id="77" name="Picture 76"/>
            <p:cNvPicPr>
              <a:picLocks noChangeAspect="1"/>
            </p:cNvPicPr>
            <p:nvPr/>
          </p:nvPicPr>
          <p:blipFill rotWithShape="1">
            <a:blip r:embed="rId4" cstate="print">
              <a:extLst>
                <a:ext uri="{28A0092B-C50C-407E-A947-70E740481C1C}">
                  <a14:useLocalDpi xmlns:a14="http://schemas.microsoft.com/office/drawing/2010/main" val="0"/>
                </a:ext>
              </a:extLst>
            </a:blip>
            <a:srcRect r="79642"/>
            <a:stretch/>
          </p:blipFill>
          <p:spPr>
            <a:xfrm>
              <a:off x="4425204" y="1632383"/>
              <a:ext cx="464301" cy="547147"/>
            </a:xfrm>
            <a:prstGeom prst="rect">
              <a:avLst/>
            </a:prstGeom>
          </p:spPr>
        </p:pic>
        <p:grpSp>
          <p:nvGrpSpPr>
            <p:cNvPr id="78" name="Group 77"/>
            <p:cNvGrpSpPr/>
            <p:nvPr/>
          </p:nvGrpSpPr>
          <p:grpSpPr>
            <a:xfrm>
              <a:off x="5052308" y="1974253"/>
              <a:ext cx="5149848" cy="1962057"/>
              <a:chOff x="4419733" y="1807633"/>
              <a:chExt cx="5253115" cy="2001404"/>
            </a:xfrm>
          </p:grpSpPr>
          <p:grpSp>
            <p:nvGrpSpPr>
              <p:cNvPr id="84" name="Group 83"/>
              <p:cNvGrpSpPr/>
              <p:nvPr/>
            </p:nvGrpSpPr>
            <p:grpSpPr>
              <a:xfrm>
                <a:off x="8080305" y="2108637"/>
                <a:ext cx="781701" cy="197428"/>
                <a:chOff x="4556293" y="3422003"/>
                <a:chExt cx="781701" cy="197428"/>
              </a:xfrm>
              <a:solidFill>
                <a:srgbClr val="000000"/>
              </a:solidFill>
            </p:grpSpPr>
            <p:sp>
              <p:nvSpPr>
                <p:cNvPr id="101" name="Oval 100"/>
                <p:cNvSpPr/>
                <p:nvPr/>
              </p:nvSpPr>
              <p:spPr>
                <a:xfrm>
                  <a:off x="5140567" y="3422003"/>
                  <a:ext cx="197427" cy="197428"/>
                </a:xfrm>
                <a:prstGeom prst="ellipse">
                  <a:avLst/>
                </a:prstGeom>
                <a:solidFill>
                  <a:srgbClr val="00B0F0"/>
                </a:solidFill>
                <a:ln w="10795" cap="flat" cmpd="sng" algn="ctr">
                  <a:solidFill>
                    <a:srgbClr val="00B0F0"/>
                  </a:solidFill>
                  <a:prstDash val="solid"/>
                </a:ln>
                <a:effectLst/>
              </p:spPr>
              <p:txBody>
                <a:bodyPr rtlCol="0" anchor="ctr"/>
                <a:lstStyle/>
                <a:p>
                  <a:pPr algn="ctr" defTabSz="932138">
                    <a:defRPr/>
                  </a:pPr>
                  <a:endParaRPr lang="en-US" sz="1799" kern="0">
                    <a:solidFill>
                      <a:srgbClr val="FFFFFF"/>
                    </a:solidFill>
                  </a:endParaRPr>
                </a:p>
              </p:txBody>
            </p:sp>
            <p:cxnSp>
              <p:nvCxnSpPr>
                <p:cNvPr id="102" name="Straight Connector 101"/>
                <p:cNvCxnSpPr/>
                <p:nvPr/>
              </p:nvCxnSpPr>
              <p:spPr>
                <a:xfrm>
                  <a:off x="4556293" y="3515529"/>
                  <a:ext cx="591797" cy="5195"/>
                </a:xfrm>
                <a:prstGeom prst="line">
                  <a:avLst/>
                </a:prstGeom>
                <a:grpFill/>
                <a:ln w="28575" cap="flat" cmpd="sng" algn="ctr">
                  <a:solidFill>
                    <a:srgbClr val="00B0F0"/>
                  </a:solidFill>
                  <a:prstDash val="solid"/>
                </a:ln>
                <a:effectLst/>
              </p:spPr>
            </p:cxnSp>
          </p:grpSp>
          <p:sp>
            <p:nvSpPr>
              <p:cNvPr id="85" name="TextBox 84"/>
              <p:cNvSpPr txBox="1"/>
              <p:nvPr/>
            </p:nvSpPr>
            <p:spPr>
              <a:xfrm>
                <a:off x="8112184" y="1807633"/>
                <a:ext cx="1560664" cy="345303"/>
              </a:xfrm>
              <a:prstGeom prst="rect">
                <a:avLst/>
              </a:prstGeom>
              <a:noFill/>
            </p:spPr>
            <p:txBody>
              <a:bodyPr wrap="none" rtlCol="0">
                <a:spAutoFit/>
              </a:bodyPr>
              <a:lstStyle/>
              <a:p>
                <a:pPr defTabSz="932138">
                  <a:defRPr/>
                </a:pPr>
                <a:r>
                  <a:rPr lang="en-US" sz="1598" kern="0" dirty="0">
                    <a:solidFill>
                      <a:srgbClr val="FFFFFF"/>
                    </a:solidFill>
                  </a:rPr>
                  <a:t>WS-Federation</a:t>
                </a:r>
              </a:p>
            </p:txBody>
          </p:sp>
          <p:grpSp>
            <p:nvGrpSpPr>
              <p:cNvPr id="86" name="Group 85"/>
              <p:cNvGrpSpPr/>
              <p:nvPr/>
            </p:nvGrpSpPr>
            <p:grpSpPr>
              <a:xfrm>
                <a:off x="8080305" y="2609627"/>
                <a:ext cx="781701" cy="197428"/>
                <a:chOff x="4556293" y="3319829"/>
                <a:chExt cx="781701" cy="197428"/>
              </a:xfrm>
              <a:solidFill>
                <a:srgbClr val="000000"/>
              </a:solidFill>
            </p:grpSpPr>
            <p:sp>
              <p:nvSpPr>
                <p:cNvPr id="99" name="Oval 98"/>
                <p:cNvSpPr/>
                <p:nvPr/>
              </p:nvSpPr>
              <p:spPr>
                <a:xfrm>
                  <a:off x="5140567" y="3319829"/>
                  <a:ext cx="197427" cy="197428"/>
                </a:xfrm>
                <a:prstGeom prst="ellipse">
                  <a:avLst/>
                </a:prstGeom>
                <a:solidFill>
                  <a:srgbClr val="00B0F0"/>
                </a:solidFill>
                <a:ln w="10795" cap="flat" cmpd="sng" algn="ctr">
                  <a:solidFill>
                    <a:srgbClr val="00B0F0"/>
                  </a:solidFill>
                  <a:prstDash val="solid"/>
                </a:ln>
                <a:effectLst/>
              </p:spPr>
              <p:txBody>
                <a:bodyPr rtlCol="0" anchor="ctr"/>
                <a:lstStyle/>
                <a:p>
                  <a:pPr algn="ctr" defTabSz="932138">
                    <a:defRPr/>
                  </a:pPr>
                  <a:endParaRPr lang="en-US" sz="1799" kern="0">
                    <a:solidFill>
                      <a:srgbClr val="FFFFFF"/>
                    </a:solidFill>
                  </a:endParaRPr>
                </a:p>
              </p:txBody>
            </p:sp>
            <p:cxnSp>
              <p:nvCxnSpPr>
                <p:cNvPr id="100" name="Straight Connector 99"/>
                <p:cNvCxnSpPr/>
                <p:nvPr/>
              </p:nvCxnSpPr>
              <p:spPr>
                <a:xfrm>
                  <a:off x="4556293" y="3417721"/>
                  <a:ext cx="591797" cy="5195"/>
                </a:xfrm>
                <a:prstGeom prst="line">
                  <a:avLst/>
                </a:prstGeom>
                <a:grpFill/>
                <a:ln w="28575" cap="flat" cmpd="sng" algn="ctr">
                  <a:solidFill>
                    <a:srgbClr val="00B0F0"/>
                  </a:solidFill>
                  <a:prstDash val="solid"/>
                </a:ln>
                <a:effectLst/>
              </p:spPr>
            </p:cxnSp>
          </p:grpSp>
          <p:sp>
            <p:nvSpPr>
              <p:cNvPr id="87" name="TextBox 86"/>
              <p:cNvSpPr txBox="1"/>
              <p:nvPr/>
            </p:nvSpPr>
            <p:spPr>
              <a:xfrm>
                <a:off x="8112184" y="2328040"/>
                <a:ext cx="1035791" cy="345156"/>
              </a:xfrm>
              <a:prstGeom prst="rect">
                <a:avLst/>
              </a:prstGeom>
              <a:noFill/>
            </p:spPr>
            <p:txBody>
              <a:bodyPr wrap="none" rtlCol="0">
                <a:spAutoFit/>
              </a:bodyPr>
              <a:lstStyle/>
              <a:p>
                <a:pPr defTabSz="932138">
                  <a:defRPr/>
                </a:pPr>
                <a:r>
                  <a:rPr lang="en-US" sz="1598" kern="0" dirty="0">
                    <a:solidFill>
                      <a:srgbClr val="FFFFFF"/>
                    </a:solidFill>
                  </a:rPr>
                  <a:t>WS-Trust</a:t>
                </a:r>
              </a:p>
            </p:txBody>
          </p:sp>
          <p:grpSp>
            <p:nvGrpSpPr>
              <p:cNvPr id="88" name="Group 87"/>
              <p:cNvGrpSpPr/>
              <p:nvPr/>
            </p:nvGrpSpPr>
            <p:grpSpPr>
              <a:xfrm>
                <a:off x="8072781" y="3110619"/>
                <a:ext cx="789225" cy="698418"/>
                <a:chOff x="4548769" y="3214449"/>
                <a:chExt cx="789225" cy="698418"/>
              </a:xfrm>
              <a:solidFill>
                <a:srgbClr val="000000"/>
              </a:solidFill>
            </p:grpSpPr>
            <p:sp>
              <p:nvSpPr>
                <p:cNvPr id="95" name="Oval 94"/>
                <p:cNvSpPr/>
                <p:nvPr/>
              </p:nvSpPr>
              <p:spPr>
                <a:xfrm>
                  <a:off x="5140567" y="3715439"/>
                  <a:ext cx="197427" cy="197428"/>
                </a:xfrm>
                <a:prstGeom prst="ellipse">
                  <a:avLst/>
                </a:prstGeom>
                <a:solidFill>
                  <a:srgbClr val="00B0F0"/>
                </a:solidFill>
                <a:ln w="10795" cap="flat" cmpd="sng" algn="ctr">
                  <a:solidFill>
                    <a:srgbClr val="00B0F0"/>
                  </a:solidFill>
                  <a:prstDash val="solid"/>
                </a:ln>
                <a:effectLst/>
              </p:spPr>
              <p:txBody>
                <a:bodyPr rtlCol="0" anchor="ctr"/>
                <a:lstStyle/>
                <a:p>
                  <a:pPr algn="ctr" defTabSz="932138">
                    <a:defRPr/>
                  </a:pPr>
                  <a:endParaRPr lang="en-US" sz="1799" kern="0">
                    <a:solidFill>
                      <a:srgbClr val="FFFFFF"/>
                    </a:solidFill>
                  </a:endParaRPr>
                </a:p>
              </p:txBody>
            </p:sp>
            <p:cxnSp>
              <p:nvCxnSpPr>
                <p:cNvPr id="96" name="Straight Connector 95"/>
                <p:cNvCxnSpPr/>
                <p:nvPr/>
              </p:nvCxnSpPr>
              <p:spPr>
                <a:xfrm>
                  <a:off x="4556293" y="3808955"/>
                  <a:ext cx="591797" cy="5195"/>
                </a:xfrm>
                <a:prstGeom prst="line">
                  <a:avLst/>
                </a:prstGeom>
                <a:grpFill/>
                <a:ln w="28575" cap="flat" cmpd="sng" algn="ctr">
                  <a:solidFill>
                    <a:srgbClr val="00B0F0"/>
                  </a:solidFill>
                  <a:prstDash val="solid"/>
                </a:ln>
                <a:effectLst/>
              </p:spPr>
            </p:cxnSp>
            <p:sp>
              <p:nvSpPr>
                <p:cNvPr id="97" name="Oval 96"/>
                <p:cNvSpPr/>
                <p:nvPr/>
              </p:nvSpPr>
              <p:spPr>
                <a:xfrm>
                  <a:off x="5133043" y="3214449"/>
                  <a:ext cx="197427" cy="197428"/>
                </a:xfrm>
                <a:prstGeom prst="ellipse">
                  <a:avLst/>
                </a:prstGeom>
                <a:solidFill>
                  <a:srgbClr val="00B0F0"/>
                </a:solidFill>
                <a:ln w="10795" cap="flat" cmpd="sng" algn="ctr">
                  <a:solidFill>
                    <a:srgbClr val="00B0F0"/>
                  </a:solidFill>
                  <a:prstDash val="solid"/>
                </a:ln>
                <a:effectLst/>
              </p:spPr>
              <p:txBody>
                <a:bodyPr rtlCol="0" anchor="ctr"/>
                <a:lstStyle/>
                <a:p>
                  <a:pPr algn="ctr" defTabSz="932138">
                    <a:defRPr/>
                  </a:pPr>
                  <a:endParaRPr lang="en-US" sz="1799" kern="0">
                    <a:solidFill>
                      <a:srgbClr val="FFFFFF"/>
                    </a:solidFill>
                  </a:endParaRPr>
                </a:p>
              </p:txBody>
            </p:sp>
            <p:cxnSp>
              <p:nvCxnSpPr>
                <p:cNvPr id="98" name="Straight Connector 97"/>
                <p:cNvCxnSpPr/>
                <p:nvPr/>
              </p:nvCxnSpPr>
              <p:spPr>
                <a:xfrm>
                  <a:off x="4548769" y="3316069"/>
                  <a:ext cx="591797" cy="5195"/>
                </a:xfrm>
                <a:prstGeom prst="line">
                  <a:avLst/>
                </a:prstGeom>
                <a:grpFill/>
                <a:ln w="28575" cap="flat" cmpd="sng" algn="ctr">
                  <a:solidFill>
                    <a:srgbClr val="00B0F0"/>
                  </a:solidFill>
                  <a:prstDash val="solid"/>
                </a:ln>
                <a:effectLst/>
              </p:spPr>
            </p:cxnSp>
          </p:grpSp>
          <p:sp>
            <p:nvSpPr>
              <p:cNvPr id="89" name="TextBox 88"/>
              <p:cNvSpPr txBox="1"/>
              <p:nvPr/>
            </p:nvSpPr>
            <p:spPr>
              <a:xfrm>
                <a:off x="8112184" y="3318127"/>
                <a:ext cx="1050365" cy="345303"/>
              </a:xfrm>
              <a:prstGeom prst="rect">
                <a:avLst/>
              </a:prstGeom>
              <a:noFill/>
            </p:spPr>
            <p:txBody>
              <a:bodyPr wrap="none" rtlCol="0">
                <a:spAutoFit/>
              </a:bodyPr>
              <a:lstStyle/>
              <a:p>
                <a:pPr defTabSz="932138">
                  <a:defRPr/>
                </a:pPr>
                <a:r>
                  <a:rPr lang="en-US" sz="1598" kern="0" dirty="0">
                    <a:solidFill>
                      <a:srgbClr val="FFFFFF"/>
                    </a:solidFill>
                  </a:rPr>
                  <a:t>SAML 2.0</a:t>
                </a:r>
              </a:p>
            </p:txBody>
          </p:sp>
          <p:grpSp>
            <p:nvGrpSpPr>
              <p:cNvPr id="90" name="Group 89"/>
              <p:cNvGrpSpPr/>
              <p:nvPr/>
            </p:nvGrpSpPr>
            <p:grpSpPr>
              <a:xfrm>
                <a:off x="4680410" y="2910813"/>
                <a:ext cx="791326" cy="197428"/>
                <a:chOff x="1156398" y="2399613"/>
                <a:chExt cx="791326" cy="197428"/>
              </a:xfrm>
              <a:solidFill>
                <a:srgbClr val="000000"/>
              </a:solidFill>
            </p:grpSpPr>
            <p:sp>
              <p:nvSpPr>
                <p:cNvPr id="93" name="Oval 92"/>
                <p:cNvSpPr/>
                <p:nvPr/>
              </p:nvSpPr>
              <p:spPr>
                <a:xfrm>
                  <a:off x="1156398" y="2399613"/>
                  <a:ext cx="197428" cy="197428"/>
                </a:xfrm>
                <a:prstGeom prst="ellipse">
                  <a:avLst/>
                </a:prstGeom>
                <a:solidFill>
                  <a:srgbClr val="00B0F0"/>
                </a:solidFill>
                <a:ln w="10795" cap="flat" cmpd="sng" algn="ctr">
                  <a:solidFill>
                    <a:srgbClr val="00B0F0"/>
                  </a:solidFill>
                  <a:prstDash val="solid"/>
                </a:ln>
                <a:effectLst/>
              </p:spPr>
              <p:txBody>
                <a:bodyPr rtlCol="0" anchor="ctr"/>
                <a:lstStyle/>
                <a:p>
                  <a:pPr algn="ctr" defTabSz="932138">
                    <a:defRPr/>
                  </a:pPr>
                  <a:endParaRPr lang="en-US" sz="1799" kern="0">
                    <a:solidFill>
                      <a:srgbClr val="FFFFFF"/>
                    </a:solidFill>
                  </a:endParaRPr>
                </a:p>
              </p:txBody>
            </p:sp>
            <p:cxnSp>
              <p:nvCxnSpPr>
                <p:cNvPr id="94" name="Straight Connector 93"/>
                <p:cNvCxnSpPr/>
                <p:nvPr/>
              </p:nvCxnSpPr>
              <p:spPr>
                <a:xfrm>
                  <a:off x="1355927" y="2493851"/>
                  <a:ext cx="591797" cy="5195"/>
                </a:xfrm>
                <a:prstGeom prst="line">
                  <a:avLst/>
                </a:prstGeom>
                <a:grpFill/>
                <a:ln w="28575" cap="flat" cmpd="sng" algn="ctr">
                  <a:solidFill>
                    <a:srgbClr val="00B0F0"/>
                  </a:solidFill>
                  <a:prstDash val="solid"/>
                </a:ln>
                <a:effectLst/>
              </p:spPr>
            </p:cxnSp>
          </p:grpSp>
          <p:sp>
            <p:nvSpPr>
              <p:cNvPr id="91" name="TextBox 90"/>
              <p:cNvSpPr txBox="1"/>
              <p:nvPr/>
            </p:nvSpPr>
            <p:spPr>
              <a:xfrm>
                <a:off x="4419733" y="2580331"/>
                <a:ext cx="1068357" cy="345303"/>
              </a:xfrm>
              <a:prstGeom prst="rect">
                <a:avLst/>
              </a:prstGeom>
              <a:noFill/>
            </p:spPr>
            <p:txBody>
              <a:bodyPr wrap="none" rtlCol="0">
                <a:spAutoFit/>
              </a:bodyPr>
              <a:lstStyle/>
              <a:p>
                <a:pPr defTabSz="932138">
                  <a:defRPr/>
                </a:pPr>
                <a:r>
                  <a:rPr lang="en-US" sz="1598" kern="0" dirty="0">
                    <a:solidFill>
                      <a:srgbClr val="FFFFFF"/>
                    </a:solidFill>
                  </a:rPr>
                  <a:t>Metadata</a:t>
                </a:r>
              </a:p>
            </p:txBody>
          </p:sp>
          <p:sp>
            <p:nvSpPr>
              <p:cNvPr id="92" name="TextBox 91"/>
              <p:cNvSpPr txBox="1"/>
              <p:nvPr/>
            </p:nvSpPr>
            <p:spPr>
              <a:xfrm>
                <a:off x="8104660" y="2825237"/>
                <a:ext cx="1184482" cy="345303"/>
              </a:xfrm>
              <a:prstGeom prst="rect">
                <a:avLst/>
              </a:prstGeom>
              <a:noFill/>
            </p:spPr>
            <p:txBody>
              <a:bodyPr wrap="none" rtlCol="0">
                <a:spAutoFit/>
              </a:bodyPr>
              <a:lstStyle/>
              <a:p>
                <a:pPr defTabSz="932138">
                  <a:defRPr/>
                </a:pPr>
                <a:r>
                  <a:rPr lang="en-US" sz="1598" kern="0" dirty="0">
                    <a:solidFill>
                      <a:srgbClr val="FFFFFF"/>
                    </a:solidFill>
                  </a:rPr>
                  <a:t>Shibboleth</a:t>
                </a:r>
              </a:p>
            </p:txBody>
          </p:sp>
        </p:grpSp>
        <p:grpSp>
          <p:nvGrpSpPr>
            <p:cNvPr id="79" name="Group 78"/>
            <p:cNvGrpSpPr/>
            <p:nvPr>
              <p:custDataLst>
                <p:custData r:id="rId1"/>
              </p:custDataLst>
            </p:nvPr>
          </p:nvGrpSpPr>
          <p:grpSpPr>
            <a:xfrm>
              <a:off x="4990872" y="3351355"/>
              <a:ext cx="1095458" cy="509618"/>
              <a:chOff x="3225788" y="3155390"/>
              <a:chExt cx="1117424" cy="519837"/>
            </a:xfrm>
          </p:grpSpPr>
          <p:grpSp>
            <p:nvGrpSpPr>
              <p:cNvPr id="80" name="Group 79"/>
              <p:cNvGrpSpPr/>
              <p:nvPr/>
            </p:nvGrpSpPr>
            <p:grpSpPr>
              <a:xfrm flipH="1">
                <a:off x="3551237" y="3477799"/>
                <a:ext cx="789225" cy="197428"/>
                <a:chOff x="4572000" y="3022238"/>
                <a:chExt cx="789225" cy="197428"/>
              </a:xfrm>
              <a:solidFill>
                <a:srgbClr val="000000"/>
              </a:solidFill>
            </p:grpSpPr>
            <p:sp>
              <p:nvSpPr>
                <p:cNvPr id="82" name="Oval 81"/>
                <p:cNvSpPr/>
                <p:nvPr/>
              </p:nvSpPr>
              <p:spPr>
                <a:xfrm>
                  <a:off x="5163797" y="3022238"/>
                  <a:ext cx="197428" cy="197428"/>
                </a:xfrm>
                <a:prstGeom prst="ellipse">
                  <a:avLst/>
                </a:prstGeom>
                <a:solidFill>
                  <a:srgbClr val="00B0F0"/>
                </a:solidFill>
                <a:ln w="10795" cap="flat" cmpd="sng" algn="ctr">
                  <a:solidFill>
                    <a:srgbClr val="00B0F0"/>
                  </a:solidFill>
                  <a:prstDash val="solid"/>
                </a:ln>
                <a:effectLst/>
              </p:spPr>
              <p:txBody>
                <a:bodyPr rtlCol="0" anchor="ctr"/>
                <a:lstStyle/>
                <a:p>
                  <a:pPr algn="ctr" defTabSz="932138">
                    <a:defRPr/>
                  </a:pPr>
                  <a:endParaRPr lang="en-US" sz="1799" kern="0">
                    <a:solidFill>
                      <a:srgbClr val="FFFFFF"/>
                    </a:solidFill>
                  </a:endParaRPr>
                </a:p>
              </p:txBody>
            </p:sp>
            <p:cxnSp>
              <p:nvCxnSpPr>
                <p:cNvPr id="83" name="Straight Connector 82"/>
                <p:cNvCxnSpPr>
                  <a:endCxn id="82" idx="2"/>
                </p:cNvCxnSpPr>
                <p:nvPr/>
              </p:nvCxnSpPr>
              <p:spPr>
                <a:xfrm>
                  <a:off x="4572000" y="3115757"/>
                  <a:ext cx="591797" cy="5195"/>
                </a:xfrm>
                <a:prstGeom prst="line">
                  <a:avLst/>
                </a:prstGeom>
                <a:grpFill/>
                <a:ln w="28575" cap="flat" cmpd="sng" algn="ctr">
                  <a:solidFill>
                    <a:srgbClr val="00B0F0"/>
                  </a:solidFill>
                  <a:prstDash val="solid"/>
                </a:ln>
                <a:effectLst/>
              </p:spPr>
            </p:cxnSp>
          </p:grpSp>
          <p:sp>
            <p:nvSpPr>
              <p:cNvPr id="81" name="TextBox 80"/>
              <p:cNvSpPr txBox="1"/>
              <p:nvPr/>
            </p:nvSpPr>
            <p:spPr>
              <a:xfrm>
                <a:off x="3225788" y="3155390"/>
                <a:ext cx="1117424" cy="345302"/>
              </a:xfrm>
              <a:prstGeom prst="rect">
                <a:avLst/>
              </a:prstGeom>
              <a:noFill/>
            </p:spPr>
            <p:txBody>
              <a:bodyPr wrap="none" rtlCol="0">
                <a:spAutoFit/>
              </a:bodyPr>
              <a:lstStyle/>
              <a:p>
                <a:pPr algn="r" defTabSz="932138">
                  <a:defRPr/>
                </a:pPr>
                <a:r>
                  <a:rPr lang="en-US" sz="1598" kern="0" dirty="0">
                    <a:solidFill>
                      <a:srgbClr val="FFFFFF"/>
                    </a:solidFill>
                  </a:rPr>
                  <a:t>Graph API</a:t>
                </a:r>
              </a:p>
            </p:txBody>
          </p:sp>
        </p:grpSp>
      </p:grpSp>
      <p:grpSp>
        <p:nvGrpSpPr>
          <p:cNvPr id="105" name="Group 104"/>
          <p:cNvGrpSpPr/>
          <p:nvPr/>
        </p:nvGrpSpPr>
        <p:grpSpPr>
          <a:xfrm>
            <a:off x="6699481" y="3863224"/>
            <a:ext cx="3036188" cy="2605632"/>
            <a:chOff x="6431280" y="3788059"/>
            <a:chExt cx="2978123" cy="2555801"/>
          </a:xfrm>
        </p:grpSpPr>
        <p:sp>
          <p:nvSpPr>
            <p:cNvPr id="106" name="Down Arrow 105"/>
            <p:cNvSpPr/>
            <p:nvPr/>
          </p:nvSpPr>
          <p:spPr bwMode="auto">
            <a:xfrm>
              <a:off x="8928735" y="3788059"/>
              <a:ext cx="480668" cy="1600803"/>
            </a:xfrm>
            <a:prstGeom prst="downArrow">
              <a:avLst>
                <a:gd name="adj1" fmla="val 42122"/>
                <a:gd name="adj2" fmla="val 62085"/>
              </a:avLst>
            </a:prstGeom>
            <a:solidFill>
              <a:srgbClr val="00B0F0"/>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grpSp>
          <p:nvGrpSpPr>
            <p:cNvPr id="107" name="Group 106"/>
            <p:cNvGrpSpPr/>
            <p:nvPr/>
          </p:nvGrpSpPr>
          <p:grpSpPr>
            <a:xfrm>
              <a:off x="6431280" y="5401412"/>
              <a:ext cx="2361777" cy="942448"/>
              <a:chOff x="2018478" y="4641068"/>
              <a:chExt cx="2366989" cy="1474585"/>
            </a:xfrm>
          </p:grpSpPr>
          <p:sp>
            <p:nvSpPr>
              <p:cNvPr id="109" name="Rectangle 108"/>
              <p:cNvSpPr/>
              <p:nvPr/>
            </p:nvSpPr>
            <p:spPr bwMode="auto">
              <a:xfrm>
                <a:off x="2018478" y="4641068"/>
                <a:ext cx="2366989" cy="1474585"/>
              </a:xfrm>
              <a:prstGeom prst="rect">
                <a:avLst/>
              </a:prstGeom>
              <a:solidFill>
                <a:srgbClr val="FF8C00"/>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110" name="TextBox 109"/>
              <p:cNvSpPr txBox="1"/>
              <p:nvPr/>
            </p:nvSpPr>
            <p:spPr>
              <a:xfrm>
                <a:off x="2200414" y="4903287"/>
                <a:ext cx="2012071" cy="442007"/>
              </a:xfrm>
              <a:prstGeom prst="rect">
                <a:avLst/>
              </a:prstGeom>
              <a:noFill/>
            </p:spPr>
            <p:txBody>
              <a:bodyPr wrap="square" lIns="0" tIns="0" rIns="0" bIns="0" rtlCol="0">
                <a:spAutoFit/>
              </a:bodyPr>
              <a:lstStyle/>
              <a:p>
                <a:pPr defTabSz="1242394">
                  <a:buSzPct val="80000"/>
                  <a:defRPr/>
                </a:pPr>
                <a:r>
                  <a:rPr lang="en-US" sz="1835" kern="0" dirty="0">
                    <a:gradFill>
                      <a:gsLst>
                        <a:gs pos="0">
                          <a:srgbClr val="FFFFFF"/>
                        </a:gs>
                        <a:gs pos="100000">
                          <a:srgbClr val="FFFFFF"/>
                        </a:gs>
                      </a:gsLst>
                      <a:lin ang="5400000" scaled="0"/>
                    </a:gradFill>
                  </a:rPr>
                  <a:t>Directory</a:t>
                </a:r>
              </a:p>
            </p:txBody>
          </p:sp>
        </p:grpSp>
        <p:sp>
          <p:nvSpPr>
            <p:cNvPr id="108" name="TextBox 107"/>
            <p:cNvSpPr txBox="1"/>
            <p:nvPr/>
          </p:nvSpPr>
          <p:spPr>
            <a:xfrm>
              <a:off x="6557098" y="4013905"/>
              <a:ext cx="1880085" cy="586732"/>
            </a:xfrm>
            <a:prstGeom prst="rect">
              <a:avLst/>
            </a:prstGeom>
            <a:noFill/>
          </p:spPr>
          <p:txBody>
            <a:bodyPr wrap="square" lIns="93223" tIns="93223" rIns="93223" bIns="93223" rtlCol="0">
              <a:spAutoFit/>
            </a:bodyPr>
            <a:lstStyle/>
            <a:p>
              <a:pPr algn="ctr" defTabSz="1242394">
                <a:lnSpc>
                  <a:spcPct val="80000"/>
                </a:lnSpc>
                <a:buSzPct val="80000"/>
                <a:defRPr/>
              </a:pPr>
              <a:r>
                <a:rPr lang="en-US" sz="1632" b="1" kern="0" dirty="0">
                  <a:solidFill>
                    <a:srgbClr val="007BCC"/>
                  </a:solidFill>
                </a:rPr>
                <a:t>Synchronize accounts</a:t>
              </a:r>
            </a:p>
          </p:txBody>
        </p:sp>
      </p:grpSp>
      <p:sp>
        <p:nvSpPr>
          <p:cNvPr id="111" name="Rectangle 110"/>
          <p:cNvSpPr/>
          <p:nvPr/>
        </p:nvSpPr>
        <p:spPr bwMode="auto">
          <a:xfrm>
            <a:off x="1152736" y="2699856"/>
            <a:ext cx="2299894" cy="380022"/>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1" fontAlgn="base">
              <a:spcBef>
                <a:spcPct val="0"/>
              </a:spcBef>
              <a:spcAft>
                <a:spcPct val="0"/>
              </a:spcAft>
              <a:defRPr/>
            </a:pPr>
            <a:r>
              <a:rPr lang="en-US" sz="1428" kern="0" dirty="0">
                <a:gradFill>
                  <a:gsLst>
                    <a:gs pos="0">
                      <a:srgbClr val="FFFFFF"/>
                    </a:gs>
                    <a:gs pos="100000">
                      <a:srgbClr val="FFFFFF"/>
                    </a:gs>
                  </a:gsLst>
                  <a:lin ang="5400000" scaled="0"/>
                </a:gradFill>
                <a:ea typeface="Segoe UI" pitchFamily="34" charset="0"/>
                <a:cs typeface="Segoe UI" pitchFamily="34" charset="0"/>
              </a:rPr>
              <a:t>Exchange Web Access</a:t>
            </a:r>
          </a:p>
        </p:txBody>
      </p:sp>
      <p:sp>
        <p:nvSpPr>
          <p:cNvPr id="112" name="Rectangle 111"/>
          <p:cNvSpPr/>
          <p:nvPr/>
        </p:nvSpPr>
        <p:spPr bwMode="auto">
          <a:xfrm>
            <a:off x="1152736" y="2248594"/>
            <a:ext cx="2299894" cy="380022"/>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1" fontAlgn="base">
              <a:spcBef>
                <a:spcPct val="0"/>
              </a:spcBef>
              <a:spcAft>
                <a:spcPct val="0"/>
              </a:spcAft>
              <a:defRPr/>
            </a:pPr>
            <a:r>
              <a:rPr lang="en-US" sz="1428" kern="0" dirty="0">
                <a:gradFill>
                  <a:gsLst>
                    <a:gs pos="0">
                      <a:srgbClr val="FFFFFF"/>
                    </a:gs>
                    <a:gs pos="100000">
                      <a:srgbClr val="FFFFFF"/>
                    </a:gs>
                  </a:gsLst>
                  <a:lin ang="5400000" scaled="0"/>
                </a:gradFill>
                <a:ea typeface="Segoe UI" pitchFamily="34" charset="0"/>
                <a:cs typeface="Segoe UI" pitchFamily="34" charset="0"/>
              </a:rPr>
              <a:t>SharePoint Online</a:t>
            </a:r>
          </a:p>
        </p:txBody>
      </p:sp>
      <p:sp>
        <p:nvSpPr>
          <p:cNvPr id="113" name="Rectangle 112"/>
          <p:cNvSpPr/>
          <p:nvPr/>
        </p:nvSpPr>
        <p:spPr bwMode="auto">
          <a:xfrm>
            <a:off x="1153353" y="3151564"/>
            <a:ext cx="2299894" cy="380022"/>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1" fontAlgn="base">
              <a:spcBef>
                <a:spcPct val="0"/>
              </a:spcBef>
              <a:spcAft>
                <a:spcPct val="0"/>
              </a:spcAft>
              <a:defRPr/>
            </a:pPr>
            <a:r>
              <a:rPr lang="en-US" sz="1428" kern="0" dirty="0">
                <a:gradFill>
                  <a:gsLst>
                    <a:gs pos="0">
                      <a:srgbClr val="FFFFFF"/>
                    </a:gs>
                    <a:gs pos="100000">
                      <a:srgbClr val="FFFFFF"/>
                    </a:gs>
                  </a:gsLst>
                  <a:lin ang="5400000" scaled="0"/>
                </a:gradFill>
                <a:ea typeface="Segoe UI" pitchFamily="34" charset="0"/>
                <a:cs typeface="Segoe UI" pitchFamily="34" charset="0"/>
              </a:rPr>
              <a:t>Exchange Mailbox Access</a:t>
            </a:r>
          </a:p>
        </p:txBody>
      </p:sp>
      <p:sp>
        <p:nvSpPr>
          <p:cNvPr id="114" name="Rectangle 113"/>
          <p:cNvSpPr/>
          <p:nvPr/>
        </p:nvSpPr>
        <p:spPr bwMode="auto">
          <a:xfrm>
            <a:off x="1152736" y="3600704"/>
            <a:ext cx="2299894" cy="380022"/>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1" fontAlgn="base">
              <a:spcBef>
                <a:spcPct val="0"/>
              </a:spcBef>
              <a:spcAft>
                <a:spcPct val="0"/>
              </a:spcAft>
              <a:defRPr/>
            </a:pPr>
            <a:r>
              <a:rPr lang="en-US" sz="1428" kern="0" dirty="0">
                <a:gradFill>
                  <a:gsLst>
                    <a:gs pos="0">
                      <a:srgbClr val="FFFFFF"/>
                    </a:gs>
                    <a:gs pos="100000">
                      <a:srgbClr val="FFFFFF"/>
                    </a:gs>
                  </a:gsLst>
                  <a:lin ang="5400000" scaled="0"/>
                </a:gradFill>
                <a:ea typeface="Segoe UI" pitchFamily="34" charset="0"/>
                <a:cs typeface="Segoe UI" pitchFamily="34" charset="0"/>
              </a:rPr>
              <a:t>Outlook, Lync, Word, </a:t>
            </a:r>
            <a:r>
              <a:rPr lang="en-US" sz="1428" kern="0" dirty="0" err="1">
                <a:gradFill>
                  <a:gsLst>
                    <a:gs pos="0">
                      <a:srgbClr val="FFFFFF"/>
                    </a:gs>
                    <a:gs pos="100000">
                      <a:srgbClr val="FFFFFF"/>
                    </a:gs>
                  </a:gsLst>
                  <a:lin ang="5400000" scaled="0"/>
                </a:gradFill>
                <a:ea typeface="Segoe UI" pitchFamily="34" charset="0"/>
                <a:cs typeface="Segoe UI" pitchFamily="34" charset="0"/>
              </a:rPr>
              <a:t>etc</a:t>
            </a:r>
            <a:endParaRPr lang="en-US" sz="1428" kern="0" dirty="0">
              <a:gradFill>
                <a:gsLst>
                  <a:gs pos="0">
                    <a:srgbClr val="FFFFFF"/>
                  </a:gs>
                  <a:gs pos="100000">
                    <a:srgbClr val="FFFFFF"/>
                  </a:gs>
                </a:gsLst>
                <a:lin ang="5400000" scaled="0"/>
              </a:gradFill>
              <a:ea typeface="Segoe UI" pitchFamily="34" charset="0"/>
              <a:cs typeface="Segoe UI" pitchFamily="34" charset="0"/>
            </a:endParaRPr>
          </a:p>
        </p:txBody>
      </p:sp>
      <p:pic>
        <p:nvPicPr>
          <p:cNvPr id="115" name="Picture 11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69603" y="4745856"/>
            <a:ext cx="1847337" cy="1847337"/>
          </a:xfrm>
          <a:prstGeom prst="rect">
            <a:avLst/>
          </a:prstGeom>
        </p:spPr>
      </p:pic>
      <p:sp>
        <p:nvSpPr>
          <p:cNvPr id="116" name="Down Arrow 115"/>
          <p:cNvSpPr/>
          <p:nvPr/>
        </p:nvSpPr>
        <p:spPr bwMode="auto">
          <a:xfrm rot="10800000">
            <a:off x="2064925" y="3975463"/>
            <a:ext cx="490039" cy="801195"/>
          </a:xfrm>
          <a:prstGeom prst="downArrow">
            <a:avLst>
              <a:gd name="adj1" fmla="val 42122"/>
              <a:gd name="adj2" fmla="val 62085"/>
            </a:avLst>
          </a:prstGeom>
          <a:solidFill>
            <a:srgbClr val="6092C2"/>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solidFill>
                <a:srgbClr val="0070C0"/>
              </a:solidFill>
            </a:endParaRPr>
          </a:p>
        </p:txBody>
      </p:sp>
      <p:sp>
        <p:nvSpPr>
          <p:cNvPr id="117" name="TextBox 116"/>
          <p:cNvSpPr txBox="1"/>
          <p:nvPr/>
        </p:nvSpPr>
        <p:spPr>
          <a:xfrm>
            <a:off x="4191249" y="1925128"/>
            <a:ext cx="1705178" cy="393191"/>
          </a:xfrm>
          <a:prstGeom prst="rect">
            <a:avLst/>
          </a:prstGeom>
          <a:noFill/>
        </p:spPr>
        <p:txBody>
          <a:bodyPr wrap="square" lIns="93223" tIns="93223" rIns="93223" bIns="93223" rtlCol="0">
            <a:spAutoFit/>
          </a:bodyPr>
          <a:lstStyle/>
          <a:p>
            <a:pPr algn="ctr" defTabSz="1242394">
              <a:lnSpc>
                <a:spcPct val="80000"/>
              </a:lnSpc>
              <a:buSzPct val="80000"/>
              <a:defRPr/>
            </a:pPr>
            <a:r>
              <a:rPr lang="en-US" sz="1632" b="1" kern="0" dirty="0">
                <a:solidFill>
                  <a:srgbClr val="007BCC"/>
                </a:solidFill>
              </a:rPr>
              <a:t>Authentication</a:t>
            </a:r>
            <a:endParaRPr lang="en-US" sz="1835" b="1" kern="0" dirty="0">
              <a:solidFill>
                <a:srgbClr val="007BCC"/>
              </a:solidFill>
            </a:endParaRPr>
          </a:p>
        </p:txBody>
      </p:sp>
      <p:sp>
        <p:nvSpPr>
          <p:cNvPr id="118" name="TextBox 117"/>
          <p:cNvSpPr txBox="1"/>
          <p:nvPr/>
        </p:nvSpPr>
        <p:spPr>
          <a:xfrm rot="16200000">
            <a:off x="90954" y="2881946"/>
            <a:ext cx="1705178" cy="418626"/>
          </a:xfrm>
          <a:prstGeom prst="rect">
            <a:avLst/>
          </a:prstGeom>
          <a:noFill/>
        </p:spPr>
        <p:txBody>
          <a:bodyPr wrap="square" lIns="93223" tIns="93223" rIns="93223" bIns="93223" rtlCol="0">
            <a:spAutoFit/>
          </a:bodyPr>
          <a:lstStyle/>
          <a:p>
            <a:pPr algn="ctr" defTabSz="1242394">
              <a:lnSpc>
                <a:spcPct val="80000"/>
              </a:lnSpc>
              <a:buSzPct val="80000"/>
              <a:defRPr/>
            </a:pPr>
            <a:r>
              <a:rPr lang="en-US" sz="1835" kern="0" dirty="0">
                <a:gradFill>
                  <a:gsLst>
                    <a:gs pos="0">
                      <a:srgbClr val="FFFFFF"/>
                    </a:gs>
                    <a:gs pos="100000">
                      <a:srgbClr val="FFFFFF"/>
                    </a:gs>
                  </a:gsLst>
                  <a:lin ang="5400000" scaled="0"/>
                </a:gradFill>
              </a:rPr>
              <a:t>Authorization</a:t>
            </a:r>
          </a:p>
        </p:txBody>
      </p:sp>
      <p:sp>
        <p:nvSpPr>
          <p:cNvPr id="119" name="Down Arrow 118"/>
          <p:cNvSpPr/>
          <p:nvPr/>
        </p:nvSpPr>
        <p:spPr bwMode="auto">
          <a:xfrm rot="5400000">
            <a:off x="4625739" y="4169953"/>
            <a:ext cx="472668" cy="3674807"/>
          </a:xfrm>
          <a:prstGeom prst="downArrow">
            <a:avLst>
              <a:gd name="adj1" fmla="val 42122"/>
              <a:gd name="adj2" fmla="val 62085"/>
            </a:avLst>
          </a:prstGeom>
          <a:solidFill>
            <a:srgbClr val="FFB900">
              <a:alpha val="50000"/>
            </a:srgbClr>
          </a:solidFill>
          <a:ln w="9525" cap="flat" cmpd="sng" algn="ctr">
            <a:noFill/>
            <a:prstDash val="solid"/>
            <a:headEnd type="none" w="med" len="med"/>
            <a:tailEnd type="none" w="med" len="med"/>
          </a:ln>
          <a:effectLst/>
        </p:spPr>
        <p:txBody>
          <a:bodyPr vert="horz" wrap="square" lIns="93206" tIns="46603" rIns="93206" bIns="46603" numCol="1" rtlCol="0" anchor="ctr" anchorCtr="0" compatLnSpc="1">
            <a:prstTxWarp prst="textNoShape">
              <a:avLst/>
            </a:prstTxWarp>
          </a:bodyPr>
          <a:lstStyle/>
          <a:p>
            <a:pPr algn="ctr" defTabSz="931653"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120" name="Oval Callout 119"/>
          <p:cNvSpPr/>
          <p:nvPr/>
        </p:nvSpPr>
        <p:spPr bwMode="auto">
          <a:xfrm>
            <a:off x="2967084" y="1019218"/>
            <a:ext cx="1290008" cy="1179277"/>
          </a:xfrm>
          <a:prstGeom prst="wedgeEllipseCallout">
            <a:avLst/>
          </a:prstGeom>
          <a:solidFill>
            <a:srgbClr val="007233"/>
          </a:solidFill>
          <a:ln w="9525" cap="flat" cmpd="sng" algn="ctr">
            <a:noFill/>
            <a:prstDash val="solid"/>
            <a:headEnd type="none" w="med" len="med"/>
            <a:tailEnd type="none" w="med" len="med"/>
          </a:ln>
          <a:effectLst/>
        </p:spPr>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r>
              <a:rPr lang="en-US" b="1" kern="0" dirty="0">
                <a:gradFill>
                  <a:gsLst>
                    <a:gs pos="0">
                      <a:srgbClr val="FFFFFF"/>
                    </a:gs>
                    <a:gs pos="100000">
                      <a:srgbClr val="FFFFFF"/>
                    </a:gs>
                  </a:gsLst>
                  <a:lin ang="5400000" scaled="0"/>
                </a:gradFill>
                <a:ea typeface="Segoe UI" pitchFamily="34" charset="0"/>
                <a:cs typeface="Segoe UI" pitchFamily="34" charset="0"/>
              </a:rPr>
              <a:t>Passive </a:t>
            </a:r>
            <a:r>
              <a:rPr lang="en-US" b="1" kern="0" dirty="0" err="1">
                <a:gradFill>
                  <a:gsLst>
                    <a:gs pos="0">
                      <a:srgbClr val="FFFFFF"/>
                    </a:gs>
                    <a:gs pos="100000">
                      <a:srgbClr val="FFFFFF"/>
                    </a:gs>
                  </a:gsLst>
                  <a:lin ang="5400000" scaled="0"/>
                </a:gradFill>
                <a:ea typeface="Segoe UI" pitchFamily="34" charset="0"/>
                <a:cs typeface="Segoe UI" pitchFamily="34" charset="0"/>
              </a:rPr>
              <a:t>Auth</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121" name="Oval Callout 120"/>
          <p:cNvSpPr/>
          <p:nvPr/>
        </p:nvSpPr>
        <p:spPr bwMode="auto">
          <a:xfrm>
            <a:off x="4007264" y="2990734"/>
            <a:ext cx="1188907" cy="1179277"/>
          </a:xfrm>
          <a:prstGeom prst="wedgeEllipseCallout">
            <a:avLst>
              <a:gd name="adj1" fmla="val -66305"/>
              <a:gd name="adj2" fmla="val -20421"/>
            </a:avLst>
          </a:prstGeom>
          <a:solidFill>
            <a:srgbClr val="007233"/>
          </a:solidFill>
          <a:ln w="9525" cap="flat" cmpd="sng" algn="ctr">
            <a:noFill/>
            <a:prstDash val="solid"/>
            <a:headEnd type="none" w="med" len="med"/>
            <a:tailEnd type="none" w="med" len="med"/>
          </a:ln>
          <a:effectLst/>
        </p:spPr>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r>
              <a:rPr lang="en-US" b="1" kern="0" dirty="0">
                <a:gradFill>
                  <a:gsLst>
                    <a:gs pos="0">
                      <a:srgbClr val="FFFFFF"/>
                    </a:gs>
                    <a:gs pos="100000">
                      <a:srgbClr val="FFFFFF"/>
                    </a:gs>
                  </a:gsLst>
                  <a:lin ang="5400000" scaled="0"/>
                </a:gradFill>
                <a:ea typeface="Segoe UI" pitchFamily="34" charset="0"/>
                <a:cs typeface="Segoe UI" pitchFamily="34" charset="0"/>
              </a:rPr>
              <a:t>Active </a:t>
            </a:r>
            <a:r>
              <a:rPr lang="en-US" b="1" kern="0" dirty="0" err="1">
                <a:gradFill>
                  <a:gsLst>
                    <a:gs pos="0">
                      <a:srgbClr val="FFFFFF"/>
                    </a:gs>
                    <a:gs pos="100000">
                      <a:srgbClr val="FFFFFF"/>
                    </a:gs>
                  </a:gsLst>
                  <a:lin ang="5400000" scaled="0"/>
                </a:gradFill>
                <a:ea typeface="Segoe UI" pitchFamily="34" charset="0"/>
                <a:cs typeface="Segoe UI" pitchFamily="34" charset="0"/>
              </a:rPr>
              <a:t>Auth</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122" name="Right Brace 121"/>
          <p:cNvSpPr/>
          <p:nvPr/>
        </p:nvSpPr>
        <p:spPr>
          <a:xfrm>
            <a:off x="3500845" y="2732241"/>
            <a:ext cx="246456" cy="1243222"/>
          </a:xfrm>
          <a:prstGeom prst="rightBrace">
            <a:avLst/>
          </a:prstGeom>
          <a:noFill/>
          <a:ln w="38100" cap="flat" cmpd="sng" algn="ctr">
            <a:solidFill>
              <a:srgbClr val="007233"/>
            </a:solidFill>
            <a:prstDash val="solid"/>
            <a:headEnd type="none"/>
            <a:tailEnd type="none"/>
          </a:ln>
          <a:effectLst/>
        </p:spPr>
        <p:txBody>
          <a:bodyPr rtlCol="0" anchor="ctr"/>
          <a:lstStyle/>
          <a:p>
            <a:pPr algn="ctr" defTabSz="932597">
              <a:defRPr/>
            </a:pPr>
            <a:endParaRPr lang="en-US" kern="0">
              <a:solidFill>
                <a:srgbClr val="000000"/>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3826" y="1573868"/>
            <a:ext cx="1947487" cy="451541"/>
          </a:xfrm>
          <a:prstGeom prst="rect">
            <a:avLst/>
          </a:prstGeom>
        </p:spPr>
      </p:pic>
    </p:spTree>
    <p:extLst>
      <p:ext uri="{BB962C8B-B14F-4D97-AF65-F5344CB8AC3E}">
        <p14:creationId xmlns:p14="http://schemas.microsoft.com/office/powerpoint/2010/main" val="3806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a:spLocks noChangeAspect="1" noEditPoints="1"/>
          </p:cNvSpPr>
          <p:nvPr/>
        </p:nvSpPr>
        <p:spPr bwMode="black">
          <a:xfrm>
            <a:off x="4514138" y="248529"/>
            <a:ext cx="7593330" cy="4737653"/>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 name="Title 1"/>
          <p:cNvSpPr>
            <a:spLocks noGrp="1"/>
          </p:cNvSpPr>
          <p:nvPr>
            <p:ph type="title"/>
          </p:nvPr>
        </p:nvSpPr>
        <p:spPr>
          <a:xfrm>
            <a:off x="999059" y="2151537"/>
            <a:ext cx="10945690" cy="1205390"/>
          </a:xfrm>
        </p:spPr>
        <p:txBody>
          <a:bodyPr/>
          <a:lstStyle/>
          <a:p>
            <a:r>
              <a:rPr lang="en-US" dirty="0" smtClean="0"/>
              <a:t>Cloud Identity Model</a:t>
            </a:r>
            <a:endParaRPr lang="en-US" dirty="0"/>
          </a:p>
        </p:txBody>
      </p:sp>
      <p:sp>
        <p:nvSpPr>
          <p:cNvPr id="15"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9"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Tree>
    <p:extLst>
      <p:ext uri="{BB962C8B-B14F-4D97-AF65-F5344CB8AC3E}">
        <p14:creationId xmlns:p14="http://schemas.microsoft.com/office/powerpoint/2010/main" val="19080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identity model</a:t>
            </a:r>
            <a:br>
              <a:rPr lang="en-US" dirty="0" smtClean="0"/>
            </a:br>
            <a:r>
              <a:rPr lang="en-US" sz="3264" dirty="0">
                <a:hlinkClick r:id="rId3"/>
              </a:rPr>
              <a:t>http://portal.office.com</a:t>
            </a:r>
            <a:r>
              <a:rPr lang="en-US" sz="3264" dirty="0"/>
              <a:t> </a:t>
            </a:r>
            <a:endParaRPr lang="en-US" dirty="0"/>
          </a:p>
        </p:txBody>
      </p:sp>
      <p:grpSp>
        <p:nvGrpSpPr>
          <p:cNvPr id="37" name="Group 36"/>
          <p:cNvGrpSpPr/>
          <p:nvPr/>
        </p:nvGrpSpPr>
        <p:grpSpPr>
          <a:xfrm>
            <a:off x="7609593" y="2798645"/>
            <a:ext cx="3384680" cy="1874571"/>
            <a:chOff x="630690" y="479425"/>
            <a:chExt cx="3385160" cy="1874837"/>
          </a:xfrm>
        </p:grpSpPr>
        <p:sp>
          <p:nvSpPr>
            <p:cNvPr id="38"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2050"/>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568" y="1094907"/>
              <a:ext cx="2977468" cy="1030756"/>
            </a:xfrm>
            <a:prstGeom prst="rect">
              <a:avLst/>
            </a:prstGeom>
          </p:spPr>
        </p:pic>
      </p:grpSp>
      <p:sp>
        <p:nvSpPr>
          <p:cNvPr id="40" name="TextBox 39"/>
          <p:cNvSpPr txBox="1"/>
          <p:nvPr/>
        </p:nvSpPr>
        <p:spPr>
          <a:xfrm>
            <a:off x="8882891" y="5019525"/>
            <a:ext cx="2615457" cy="1076913"/>
          </a:xfrm>
          <a:prstGeom prst="rect">
            <a:avLst/>
          </a:prstGeom>
          <a:noFill/>
        </p:spPr>
        <p:txBody>
          <a:bodyPr wrap="none" lIns="182854" tIns="146283" rIns="182854" bIns="146283" rtlCol="0">
            <a:spAutoFit/>
          </a:bodyPr>
          <a:lstStyle/>
          <a:p>
            <a:pPr algn="ctr" defTabSz="932563">
              <a:lnSpc>
                <a:spcPct val="70000"/>
              </a:lnSpc>
              <a:spcAft>
                <a:spcPts val="600"/>
              </a:spcAft>
            </a:pPr>
            <a:r>
              <a:rPr lang="en-US" sz="3199" dirty="0">
                <a:gradFill>
                  <a:gsLst>
                    <a:gs pos="2917">
                      <a:srgbClr val="FFFFFF"/>
                    </a:gs>
                    <a:gs pos="30000">
                      <a:srgbClr val="FFFFFF"/>
                    </a:gs>
                  </a:gsLst>
                  <a:lin ang="5400000" scaled="0"/>
                </a:gradFill>
                <a:latin typeface="Segoe UI Light"/>
              </a:rPr>
              <a:t>On-premises</a:t>
            </a:r>
          </a:p>
          <a:p>
            <a:pPr algn="ctr" defTabSz="932563">
              <a:lnSpc>
                <a:spcPct val="70000"/>
              </a:lnSpc>
              <a:spcAft>
                <a:spcPts val="600"/>
              </a:spcAft>
            </a:pPr>
            <a:r>
              <a:rPr lang="en-US" sz="3199" dirty="0">
                <a:gradFill>
                  <a:gsLst>
                    <a:gs pos="2917">
                      <a:srgbClr val="FFFFFF"/>
                    </a:gs>
                    <a:gs pos="30000">
                      <a:srgbClr val="FFFFFF"/>
                    </a:gs>
                  </a:gsLst>
                  <a:lin ang="5400000" scaled="0"/>
                </a:gradFill>
                <a:latin typeface="Segoe UI Light"/>
              </a:rPr>
              <a:t>directory</a:t>
            </a:r>
          </a:p>
        </p:txBody>
      </p:sp>
      <p:grpSp>
        <p:nvGrpSpPr>
          <p:cNvPr id="41" name="Group 40"/>
          <p:cNvGrpSpPr/>
          <p:nvPr/>
        </p:nvGrpSpPr>
        <p:grpSpPr>
          <a:xfrm>
            <a:off x="4044877" y="3671667"/>
            <a:ext cx="3428515" cy="549685"/>
            <a:chOff x="3993455" y="3249209"/>
            <a:chExt cx="3429001" cy="549763"/>
          </a:xfrm>
        </p:grpSpPr>
        <p:sp>
          <p:nvSpPr>
            <p:cNvPr id="42" name="TextBox 41"/>
            <p:cNvSpPr txBox="1"/>
            <p:nvPr/>
          </p:nvSpPr>
          <p:spPr>
            <a:xfrm>
              <a:off x="4891867" y="3249209"/>
              <a:ext cx="1819708" cy="549763"/>
            </a:xfrm>
            <a:prstGeom prst="rect">
              <a:avLst/>
            </a:prstGeom>
            <a:noFill/>
          </p:spPr>
          <p:txBody>
            <a:bodyPr wrap="none" lIns="182854" tIns="146283" rIns="182854" bIns="146283" rtlCol="0">
              <a:spAutoFit/>
            </a:bodyPr>
            <a:lstStyle/>
            <a:p>
              <a:pPr defTabSz="932597">
                <a:lnSpc>
                  <a:spcPct val="90000"/>
                </a:lnSpc>
                <a:spcAft>
                  <a:spcPts val="600"/>
                </a:spcAft>
                <a:defRPr/>
              </a:pPr>
              <a:r>
                <a:rPr lang="en-US" kern="0" dirty="0">
                  <a:gradFill>
                    <a:gsLst>
                      <a:gs pos="2917">
                        <a:srgbClr val="505050"/>
                      </a:gs>
                      <a:gs pos="30000">
                        <a:srgbClr val="505050"/>
                      </a:gs>
                    </a:gsLst>
                    <a:lin ang="5400000" scaled="0"/>
                  </a:gradFill>
                </a:rPr>
                <a:t>User accounts</a:t>
              </a:r>
            </a:p>
          </p:txBody>
        </p:sp>
        <p:cxnSp>
          <p:nvCxnSpPr>
            <p:cNvPr id="44" name="Straight Arrow Connector 43"/>
            <p:cNvCxnSpPr/>
            <p:nvPr/>
          </p:nvCxnSpPr>
          <p:spPr>
            <a:xfrm>
              <a:off x="3993455" y="3668532"/>
              <a:ext cx="3429001" cy="0"/>
            </a:xfrm>
            <a:prstGeom prst="straightConnector1">
              <a:avLst/>
            </a:prstGeom>
            <a:noFill/>
            <a:ln w="38100" cap="flat" cmpd="sng" algn="ctr">
              <a:solidFill>
                <a:srgbClr val="FFFFFF">
                  <a:lumMod val="75000"/>
                </a:srgbClr>
              </a:solidFill>
              <a:prstDash val="solid"/>
              <a:headEnd type="none" w="lg" len="med"/>
              <a:tailEnd type="triangle"/>
            </a:ln>
            <a:effectLst/>
          </p:spPr>
        </p:cxnSp>
      </p:grpSp>
      <p:grpSp>
        <p:nvGrpSpPr>
          <p:cNvPr id="45" name="Group 44"/>
          <p:cNvGrpSpPr/>
          <p:nvPr/>
        </p:nvGrpSpPr>
        <p:grpSpPr>
          <a:xfrm>
            <a:off x="1723076" y="2598345"/>
            <a:ext cx="2260594" cy="2275171"/>
            <a:chOff x="1217915" y="4007609"/>
            <a:chExt cx="2260915" cy="2275493"/>
          </a:xfrm>
        </p:grpSpPr>
        <p:sp>
          <p:nvSpPr>
            <p:cNvPr id="46" name="Freeform 45"/>
            <p:cNvSpPr>
              <a:spLocks noEditPoints="1"/>
            </p:cNvSpPr>
            <p:nvPr/>
          </p:nvSpPr>
          <p:spPr bwMode="auto">
            <a:xfrm>
              <a:off x="1217915" y="4007609"/>
              <a:ext cx="2115858" cy="2275493"/>
            </a:xfrm>
            <a:custGeom>
              <a:avLst/>
              <a:gdLst>
                <a:gd name="T0" fmla="*/ 748 w 1938"/>
                <a:gd name="T1" fmla="*/ 1276 h 2085"/>
                <a:gd name="T2" fmla="*/ 204 w 1938"/>
                <a:gd name="T3" fmla="*/ 1276 h 2085"/>
                <a:gd name="T4" fmla="*/ 561 w 1938"/>
                <a:gd name="T5" fmla="*/ 587 h 2085"/>
                <a:gd name="T6" fmla="*/ 680 w 1938"/>
                <a:gd name="T7" fmla="*/ 927 h 2085"/>
                <a:gd name="T8" fmla="*/ 748 w 1938"/>
                <a:gd name="T9" fmla="*/ 978 h 2085"/>
                <a:gd name="T10" fmla="*/ 1284 w 1938"/>
                <a:gd name="T11" fmla="*/ 978 h 2085"/>
                <a:gd name="T12" fmla="*/ 1360 w 1938"/>
                <a:gd name="T13" fmla="*/ 902 h 2085"/>
                <a:gd name="T14" fmla="*/ 1284 w 1938"/>
                <a:gd name="T15" fmla="*/ 834 h 2085"/>
                <a:gd name="T16" fmla="*/ 799 w 1938"/>
                <a:gd name="T17" fmla="*/ 834 h 2085"/>
                <a:gd name="T18" fmla="*/ 654 w 1938"/>
                <a:gd name="T19" fmla="*/ 425 h 2085"/>
                <a:gd name="T20" fmla="*/ 646 w 1938"/>
                <a:gd name="T21" fmla="*/ 417 h 2085"/>
                <a:gd name="T22" fmla="*/ 637 w 1938"/>
                <a:gd name="T23" fmla="*/ 400 h 2085"/>
                <a:gd name="T24" fmla="*/ 501 w 1938"/>
                <a:gd name="T25" fmla="*/ 383 h 2085"/>
                <a:gd name="T26" fmla="*/ 0 w 1938"/>
                <a:gd name="T27" fmla="*/ 1370 h 2085"/>
                <a:gd name="T28" fmla="*/ 34 w 1938"/>
                <a:gd name="T29" fmla="*/ 1438 h 2085"/>
                <a:gd name="T30" fmla="*/ 102 w 1938"/>
                <a:gd name="T31" fmla="*/ 1472 h 2085"/>
                <a:gd name="T32" fmla="*/ 654 w 1938"/>
                <a:gd name="T33" fmla="*/ 1472 h 2085"/>
                <a:gd name="T34" fmla="*/ 654 w 1938"/>
                <a:gd name="T35" fmla="*/ 1991 h 2085"/>
                <a:gd name="T36" fmla="*/ 748 w 1938"/>
                <a:gd name="T37" fmla="*/ 2085 h 2085"/>
                <a:gd name="T38" fmla="*/ 841 w 1938"/>
                <a:gd name="T39" fmla="*/ 1991 h 2085"/>
                <a:gd name="T40" fmla="*/ 841 w 1938"/>
                <a:gd name="T41" fmla="*/ 1370 h 2085"/>
                <a:gd name="T42" fmla="*/ 748 w 1938"/>
                <a:gd name="T43" fmla="*/ 1276 h 2085"/>
                <a:gd name="T44" fmla="*/ 841 w 1938"/>
                <a:gd name="T45" fmla="*/ 0 h 2085"/>
                <a:gd name="T46" fmla="*/ 1054 w 1938"/>
                <a:gd name="T47" fmla="*/ 213 h 2085"/>
                <a:gd name="T48" fmla="*/ 841 w 1938"/>
                <a:gd name="T49" fmla="*/ 425 h 2085"/>
                <a:gd name="T50" fmla="*/ 637 w 1938"/>
                <a:gd name="T51" fmla="*/ 213 h 2085"/>
                <a:gd name="T52" fmla="*/ 841 w 1938"/>
                <a:gd name="T53" fmla="*/ 0 h 2085"/>
                <a:gd name="T54" fmla="*/ 1437 w 1938"/>
                <a:gd name="T55" fmla="*/ 1072 h 2085"/>
                <a:gd name="T56" fmla="*/ 1164 w 1938"/>
                <a:gd name="T57" fmla="*/ 1072 h 2085"/>
                <a:gd name="T58" fmla="*/ 1114 w 1938"/>
                <a:gd name="T59" fmla="*/ 1115 h 2085"/>
                <a:gd name="T60" fmla="*/ 1164 w 1938"/>
                <a:gd name="T61" fmla="*/ 1166 h 2085"/>
                <a:gd name="T62" fmla="*/ 1437 w 1938"/>
                <a:gd name="T63" fmla="*/ 1166 h 2085"/>
                <a:gd name="T64" fmla="*/ 1487 w 1938"/>
                <a:gd name="T65" fmla="*/ 1115 h 2085"/>
                <a:gd name="T66" fmla="*/ 1437 w 1938"/>
                <a:gd name="T67" fmla="*/ 1072 h 2085"/>
                <a:gd name="T68" fmla="*/ 1743 w 1938"/>
                <a:gd name="T69" fmla="*/ 774 h 2085"/>
                <a:gd name="T70" fmla="*/ 1726 w 1938"/>
                <a:gd name="T71" fmla="*/ 749 h 2085"/>
                <a:gd name="T72" fmla="*/ 1938 w 1938"/>
                <a:gd name="T73" fmla="*/ 247 h 2085"/>
                <a:gd name="T74" fmla="*/ 1811 w 1938"/>
                <a:gd name="T75" fmla="*/ 187 h 2085"/>
                <a:gd name="T76" fmla="*/ 1487 w 1938"/>
                <a:gd name="T77" fmla="*/ 927 h 2085"/>
                <a:gd name="T78" fmla="*/ 1624 w 1938"/>
                <a:gd name="T79" fmla="*/ 978 h 2085"/>
                <a:gd name="T80" fmla="*/ 1675 w 1938"/>
                <a:gd name="T81" fmla="*/ 859 h 2085"/>
                <a:gd name="T82" fmla="*/ 1777 w 1938"/>
                <a:gd name="T83" fmla="*/ 1072 h 2085"/>
                <a:gd name="T84" fmla="*/ 1632 w 1938"/>
                <a:gd name="T85" fmla="*/ 1072 h 2085"/>
                <a:gd name="T86" fmla="*/ 1581 w 1938"/>
                <a:gd name="T87" fmla="*/ 1115 h 2085"/>
                <a:gd name="T88" fmla="*/ 1632 w 1938"/>
                <a:gd name="T89" fmla="*/ 1166 h 2085"/>
                <a:gd name="T90" fmla="*/ 1853 w 1938"/>
                <a:gd name="T91" fmla="*/ 1166 h 2085"/>
                <a:gd name="T92" fmla="*/ 1896 w 1938"/>
                <a:gd name="T93" fmla="*/ 1149 h 2085"/>
                <a:gd name="T94" fmla="*/ 1896 w 1938"/>
                <a:gd name="T95" fmla="*/ 1098 h 2085"/>
                <a:gd name="T96" fmla="*/ 1743 w 1938"/>
                <a:gd name="T97" fmla="*/ 774 h 2085"/>
                <a:gd name="T98" fmla="*/ 1743 w 1938"/>
                <a:gd name="T99" fmla="*/ 774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8" h="2085">
                  <a:moveTo>
                    <a:pt x="748" y="1276"/>
                  </a:moveTo>
                  <a:cubicBezTo>
                    <a:pt x="204" y="1276"/>
                    <a:pt x="204" y="1276"/>
                    <a:pt x="204" y="1276"/>
                  </a:cubicBezTo>
                  <a:cubicBezTo>
                    <a:pt x="229" y="1132"/>
                    <a:pt x="306" y="834"/>
                    <a:pt x="561" y="587"/>
                  </a:cubicBezTo>
                  <a:cubicBezTo>
                    <a:pt x="680" y="927"/>
                    <a:pt x="680" y="927"/>
                    <a:pt x="680" y="927"/>
                  </a:cubicBezTo>
                  <a:cubicBezTo>
                    <a:pt x="688" y="953"/>
                    <a:pt x="714" y="978"/>
                    <a:pt x="748" y="978"/>
                  </a:cubicBezTo>
                  <a:cubicBezTo>
                    <a:pt x="1284" y="978"/>
                    <a:pt x="1284" y="978"/>
                    <a:pt x="1284" y="978"/>
                  </a:cubicBezTo>
                  <a:cubicBezTo>
                    <a:pt x="1326" y="978"/>
                    <a:pt x="1360" y="944"/>
                    <a:pt x="1360" y="902"/>
                  </a:cubicBezTo>
                  <a:cubicBezTo>
                    <a:pt x="1360" y="859"/>
                    <a:pt x="1326" y="834"/>
                    <a:pt x="1284" y="834"/>
                  </a:cubicBezTo>
                  <a:cubicBezTo>
                    <a:pt x="799" y="834"/>
                    <a:pt x="799" y="834"/>
                    <a:pt x="799" y="834"/>
                  </a:cubicBezTo>
                  <a:cubicBezTo>
                    <a:pt x="654" y="425"/>
                    <a:pt x="654" y="425"/>
                    <a:pt x="654" y="425"/>
                  </a:cubicBezTo>
                  <a:cubicBezTo>
                    <a:pt x="654" y="425"/>
                    <a:pt x="654" y="417"/>
                    <a:pt x="646" y="417"/>
                  </a:cubicBezTo>
                  <a:cubicBezTo>
                    <a:pt x="646" y="408"/>
                    <a:pt x="646" y="400"/>
                    <a:pt x="637" y="400"/>
                  </a:cubicBezTo>
                  <a:cubicBezTo>
                    <a:pt x="603" y="357"/>
                    <a:pt x="544" y="349"/>
                    <a:pt x="501" y="383"/>
                  </a:cubicBezTo>
                  <a:cubicBezTo>
                    <a:pt x="17" y="791"/>
                    <a:pt x="0" y="1353"/>
                    <a:pt x="0" y="1370"/>
                  </a:cubicBezTo>
                  <a:cubicBezTo>
                    <a:pt x="0" y="1395"/>
                    <a:pt x="8" y="1421"/>
                    <a:pt x="34" y="1438"/>
                  </a:cubicBezTo>
                  <a:cubicBezTo>
                    <a:pt x="51" y="1463"/>
                    <a:pt x="76" y="1472"/>
                    <a:pt x="102" y="1472"/>
                  </a:cubicBezTo>
                  <a:cubicBezTo>
                    <a:pt x="654" y="1472"/>
                    <a:pt x="654" y="1472"/>
                    <a:pt x="654" y="1472"/>
                  </a:cubicBezTo>
                  <a:cubicBezTo>
                    <a:pt x="654" y="1991"/>
                    <a:pt x="654" y="1991"/>
                    <a:pt x="654" y="1991"/>
                  </a:cubicBezTo>
                  <a:cubicBezTo>
                    <a:pt x="654" y="2042"/>
                    <a:pt x="697" y="2085"/>
                    <a:pt x="748" y="2085"/>
                  </a:cubicBezTo>
                  <a:cubicBezTo>
                    <a:pt x="799" y="2085"/>
                    <a:pt x="841" y="2042"/>
                    <a:pt x="841" y="1991"/>
                  </a:cubicBezTo>
                  <a:cubicBezTo>
                    <a:pt x="841" y="1370"/>
                    <a:pt x="841" y="1370"/>
                    <a:pt x="841" y="1370"/>
                  </a:cubicBezTo>
                  <a:cubicBezTo>
                    <a:pt x="841" y="1319"/>
                    <a:pt x="799" y="1276"/>
                    <a:pt x="748" y="1276"/>
                  </a:cubicBezTo>
                  <a:close/>
                  <a:moveTo>
                    <a:pt x="841" y="0"/>
                  </a:moveTo>
                  <a:cubicBezTo>
                    <a:pt x="960" y="0"/>
                    <a:pt x="1054" y="102"/>
                    <a:pt x="1054" y="213"/>
                  </a:cubicBezTo>
                  <a:cubicBezTo>
                    <a:pt x="1054" y="332"/>
                    <a:pt x="960" y="425"/>
                    <a:pt x="841" y="425"/>
                  </a:cubicBezTo>
                  <a:cubicBezTo>
                    <a:pt x="731" y="425"/>
                    <a:pt x="637" y="332"/>
                    <a:pt x="637" y="213"/>
                  </a:cubicBezTo>
                  <a:cubicBezTo>
                    <a:pt x="637" y="102"/>
                    <a:pt x="731" y="0"/>
                    <a:pt x="841" y="0"/>
                  </a:cubicBezTo>
                  <a:close/>
                  <a:moveTo>
                    <a:pt x="1437" y="1072"/>
                  </a:moveTo>
                  <a:cubicBezTo>
                    <a:pt x="1164" y="1072"/>
                    <a:pt x="1164" y="1072"/>
                    <a:pt x="1164" y="1072"/>
                  </a:cubicBezTo>
                  <a:cubicBezTo>
                    <a:pt x="1139" y="1072"/>
                    <a:pt x="1114" y="1089"/>
                    <a:pt x="1114" y="1115"/>
                  </a:cubicBezTo>
                  <a:cubicBezTo>
                    <a:pt x="1114" y="1149"/>
                    <a:pt x="1139" y="1166"/>
                    <a:pt x="1164" y="1166"/>
                  </a:cubicBezTo>
                  <a:cubicBezTo>
                    <a:pt x="1437" y="1166"/>
                    <a:pt x="1437" y="1166"/>
                    <a:pt x="1437" y="1166"/>
                  </a:cubicBezTo>
                  <a:cubicBezTo>
                    <a:pt x="1462" y="1166"/>
                    <a:pt x="1487" y="1149"/>
                    <a:pt x="1487" y="1115"/>
                  </a:cubicBezTo>
                  <a:cubicBezTo>
                    <a:pt x="1487" y="1089"/>
                    <a:pt x="1462" y="1072"/>
                    <a:pt x="1437" y="1072"/>
                  </a:cubicBezTo>
                  <a:close/>
                  <a:moveTo>
                    <a:pt x="1743" y="774"/>
                  </a:moveTo>
                  <a:cubicBezTo>
                    <a:pt x="1734" y="766"/>
                    <a:pt x="1734" y="757"/>
                    <a:pt x="1726" y="749"/>
                  </a:cubicBezTo>
                  <a:cubicBezTo>
                    <a:pt x="1938" y="247"/>
                    <a:pt x="1938" y="247"/>
                    <a:pt x="1938" y="247"/>
                  </a:cubicBezTo>
                  <a:cubicBezTo>
                    <a:pt x="1811" y="187"/>
                    <a:pt x="1811" y="187"/>
                    <a:pt x="1811" y="187"/>
                  </a:cubicBezTo>
                  <a:cubicBezTo>
                    <a:pt x="1487" y="927"/>
                    <a:pt x="1487" y="927"/>
                    <a:pt x="1487" y="927"/>
                  </a:cubicBezTo>
                  <a:cubicBezTo>
                    <a:pt x="1624" y="978"/>
                    <a:pt x="1624" y="978"/>
                    <a:pt x="1624" y="978"/>
                  </a:cubicBezTo>
                  <a:cubicBezTo>
                    <a:pt x="1675" y="859"/>
                    <a:pt x="1675" y="859"/>
                    <a:pt x="1675" y="859"/>
                  </a:cubicBezTo>
                  <a:cubicBezTo>
                    <a:pt x="1777" y="1072"/>
                    <a:pt x="1777" y="1072"/>
                    <a:pt x="1777" y="1072"/>
                  </a:cubicBezTo>
                  <a:cubicBezTo>
                    <a:pt x="1632" y="1072"/>
                    <a:pt x="1632" y="1072"/>
                    <a:pt x="1632" y="1072"/>
                  </a:cubicBezTo>
                  <a:cubicBezTo>
                    <a:pt x="1607" y="1072"/>
                    <a:pt x="1581" y="1089"/>
                    <a:pt x="1581" y="1115"/>
                  </a:cubicBezTo>
                  <a:cubicBezTo>
                    <a:pt x="1581" y="1149"/>
                    <a:pt x="1607" y="1166"/>
                    <a:pt x="1632" y="1166"/>
                  </a:cubicBezTo>
                  <a:cubicBezTo>
                    <a:pt x="1853" y="1166"/>
                    <a:pt x="1853" y="1166"/>
                    <a:pt x="1853" y="1166"/>
                  </a:cubicBezTo>
                  <a:cubicBezTo>
                    <a:pt x="1870" y="1166"/>
                    <a:pt x="1887" y="1157"/>
                    <a:pt x="1896" y="1149"/>
                  </a:cubicBezTo>
                  <a:cubicBezTo>
                    <a:pt x="1904" y="1132"/>
                    <a:pt x="1904" y="1115"/>
                    <a:pt x="1896" y="1098"/>
                  </a:cubicBezTo>
                  <a:cubicBezTo>
                    <a:pt x="1743" y="774"/>
                    <a:pt x="1743" y="774"/>
                    <a:pt x="1743" y="774"/>
                  </a:cubicBezTo>
                  <a:cubicBezTo>
                    <a:pt x="1743" y="774"/>
                    <a:pt x="1743" y="774"/>
                    <a:pt x="1743" y="774"/>
                  </a:cubicBezTo>
                  <a:close/>
                </a:path>
              </a:pathLst>
            </a:custGeom>
            <a:solidFill>
              <a:srgbClr val="008272"/>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sp>
          <p:nvSpPr>
            <p:cNvPr id="47" name="TextBox 46"/>
            <p:cNvSpPr txBox="1"/>
            <p:nvPr/>
          </p:nvSpPr>
          <p:spPr>
            <a:xfrm>
              <a:off x="2183431" y="5303009"/>
              <a:ext cx="1295399" cy="602986"/>
            </a:xfrm>
            <a:prstGeom prst="rect">
              <a:avLst/>
            </a:prstGeom>
            <a:noFill/>
          </p:spPr>
          <p:txBody>
            <a:bodyPr wrap="square" lIns="182854" tIns="146283" rIns="182854" bIns="146283" rtlCol="0">
              <a:spAutoFit/>
            </a:bodyPr>
            <a:lstStyle/>
            <a:p>
              <a:pPr algn="ctr" defTabSz="932597">
                <a:lnSpc>
                  <a:spcPct val="70000"/>
                </a:lnSpc>
                <a:spcAft>
                  <a:spcPts val="600"/>
                </a:spcAft>
                <a:defRPr/>
              </a:pPr>
              <a:r>
                <a:rPr lang="en-US" sz="2800" kern="0" dirty="0">
                  <a:gradFill>
                    <a:gsLst>
                      <a:gs pos="0">
                        <a:srgbClr val="505050"/>
                      </a:gs>
                      <a:gs pos="100000">
                        <a:srgbClr val="505050"/>
                      </a:gs>
                    </a:gsLst>
                    <a:lin ang="5400000" scaled="1"/>
                  </a:gradFill>
                  <a:latin typeface="Segoe UI Light"/>
                </a:rPr>
                <a:t>User</a:t>
              </a:r>
            </a:p>
          </p:txBody>
        </p:sp>
      </p:grpSp>
      <p:grpSp>
        <p:nvGrpSpPr>
          <p:cNvPr id="48" name="Group 47"/>
          <p:cNvGrpSpPr/>
          <p:nvPr/>
        </p:nvGrpSpPr>
        <p:grpSpPr>
          <a:xfrm>
            <a:off x="7609593" y="2798645"/>
            <a:ext cx="3384680" cy="1874571"/>
            <a:chOff x="630690" y="479425"/>
            <a:chExt cx="3385160" cy="1874837"/>
          </a:xfrm>
        </p:grpSpPr>
        <p:sp>
          <p:nvSpPr>
            <p:cNvPr id="50"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pPr defTabSz="932597">
                <a:defRPr/>
              </a:pPr>
              <a:endParaRPr lang="en-US" kern="0">
                <a:solidFill>
                  <a:srgbClr val="505050"/>
                </a:solidFill>
              </a:endParaRP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568" y="1094907"/>
              <a:ext cx="2977468" cy="1030756"/>
            </a:xfrm>
            <a:prstGeom prst="rect">
              <a:avLst/>
            </a:prstGeom>
          </p:spPr>
        </p:pic>
        <p:sp>
          <p:nvSpPr>
            <p:cNvPr id="53" name="TextBox 52"/>
            <p:cNvSpPr txBox="1"/>
            <p:nvPr/>
          </p:nvSpPr>
          <p:spPr>
            <a:xfrm>
              <a:off x="1599627" y="1668462"/>
              <a:ext cx="1827882" cy="549763"/>
            </a:xfrm>
            <a:prstGeom prst="rect">
              <a:avLst/>
            </a:prstGeom>
            <a:noFill/>
          </p:spPr>
          <p:txBody>
            <a:bodyPr wrap="none" lIns="182854" tIns="146283" rIns="182854" bIns="146283" rtlCol="0">
              <a:spAutoFit/>
            </a:bodyPr>
            <a:lstStyle/>
            <a:p>
              <a:pPr defTabSz="932597">
                <a:lnSpc>
                  <a:spcPct val="90000"/>
                </a:lnSpc>
                <a:spcAft>
                  <a:spcPts val="600"/>
                </a:spcAft>
                <a:defRPr/>
              </a:pPr>
              <a:r>
                <a:rPr lang="en-US" kern="0" dirty="0">
                  <a:gradFill>
                    <a:gsLst>
                      <a:gs pos="0">
                        <a:srgbClr val="FFFFFF"/>
                      </a:gs>
                      <a:gs pos="100000">
                        <a:srgbClr val="FFFFFF"/>
                      </a:gs>
                    </a:gsLst>
                    <a:lin ang="5400000" scaled="1"/>
                  </a:gradFill>
                </a:rPr>
                <a:t>Cloud identity</a:t>
              </a:r>
            </a:p>
          </p:txBody>
        </p:sp>
      </p:grpSp>
    </p:spTree>
    <p:extLst>
      <p:ext uri="{BB962C8B-B14F-4D97-AF65-F5344CB8AC3E}">
        <p14:creationId xmlns:p14="http://schemas.microsoft.com/office/powerpoint/2010/main" val="11465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8009"/>
          <a:stretch/>
        </p:blipFill>
        <p:spPr>
          <a:xfrm>
            <a:off x="883" y="496"/>
            <a:ext cx="12457077" cy="7001469"/>
          </a:xfrm>
          <a:prstGeom prst="rect">
            <a:avLst/>
          </a:prstGeom>
        </p:spPr>
      </p:pic>
    </p:spTree>
    <p:extLst>
      <p:ext uri="{BB962C8B-B14F-4D97-AF65-F5344CB8AC3E}">
        <p14:creationId xmlns:p14="http://schemas.microsoft.com/office/powerpoint/2010/main" val="36816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251"/>
          <a:stretch/>
        </p:blipFill>
        <p:spPr>
          <a:xfrm>
            <a:off x="883" y="497"/>
            <a:ext cx="12470647" cy="6993533"/>
          </a:xfrm>
          <a:prstGeom prst="rect">
            <a:avLst/>
          </a:prstGeom>
        </p:spPr>
      </p:pic>
    </p:spTree>
    <p:extLst>
      <p:ext uri="{BB962C8B-B14F-4D97-AF65-F5344CB8AC3E}">
        <p14:creationId xmlns:p14="http://schemas.microsoft.com/office/powerpoint/2010/main" val="39882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Igni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id="{2E6E3B24-7BB5-482C-BABC-A610AF6B04D4}" vid="{A4803312-2A79-4915-BF80-2BD1E0582A25}"/>
    </a:ext>
  </a:extLst>
</a:theme>
</file>

<file path=ppt/theme/theme2.xml><?xml version="1.0" encoding="utf-8"?>
<a:theme xmlns:a="http://schemas.openxmlformats.org/drawingml/2006/main" name="5-30055_Office365 Template 2012 - 16x9 - White Background">
  <a:themeElements>
    <a:clrScheme name="Custom 1">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FFFF"/>
      </a:hlink>
      <a:folHlink>
        <a:srgbClr val="FFFFFF"/>
      </a:folHlink>
    </a:clrScheme>
    <a:fontScheme name="Custom 2">
      <a:majorFont>
        <a:latin typeface="Segoe Pro Light"/>
        <a:ea typeface=""/>
        <a:cs typeface=""/>
      </a:majorFont>
      <a:minorFont>
        <a:latin typeface="Segoe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2_Igni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id="{2E6E3B24-7BB5-482C-BABC-A610AF6B04D4}" vid="{A4803312-2A79-4915-BF80-2BD1E0582A25}"/>
    </a:ext>
  </a:extLst>
</a:theme>
</file>

<file path=ppt/theme/theme4.xml><?xml version="1.0" encoding="utf-8"?>
<a:theme xmlns:a="http://schemas.openxmlformats.org/drawingml/2006/main" name="3_Igni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id="{2E6E3B24-7BB5-482C-BABC-A610AF6B04D4}" vid="{A4803312-2A79-4915-BF80-2BD1E0582A2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2015-05-04T00:00:00-05:00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David Brandt </External_x0020_Speaker>
    <Session_x0020_Code xmlns="12a172fe-0250-434a-85cf-03b10810c5e5">BRK3169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4.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3F709-0EB3-419F-8DEA-ACB42351CFD8}">
  <ds:schemaRefs>
    <ds:schemaRef ds:uri="http://schemas.microsoft.com/sharepoint/v3/contenttype/fo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purl.org/dc/elements/1.1/"/>
    <ds:schemaRef ds:uri="12a172fe-0250-434a-85cf-03b10810c5e5"/>
    <ds:schemaRef ds:uri="http://schemas.microsoft.com/office/2006/documentManagement/types"/>
    <ds:schemaRef ds:uri="http://schemas.microsoft.com/office/2006/metadata/properties"/>
    <ds:schemaRef ds:uri="230e9df3-be65-4c73-a93b-d1236ebd677e"/>
    <ds:schemaRef ds:uri="http://purl.org/dc/dcmitype/"/>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28</TotalTime>
  <Words>3058</Words>
  <Application>Microsoft Office PowerPoint</Application>
  <PresentationFormat>Custom</PresentationFormat>
  <Paragraphs>416</Paragraphs>
  <Slides>39</Slides>
  <Notes>21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39</vt:i4>
      </vt:variant>
    </vt:vector>
  </HeadingPairs>
  <TitlesOfParts>
    <vt:vector size="52" baseType="lpstr">
      <vt:lpstr>Arial</vt:lpstr>
      <vt:lpstr>Calibri</vt:lpstr>
      <vt:lpstr>Consolas</vt:lpstr>
      <vt:lpstr>Segoe Pro</vt:lpstr>
      <vt:lpstr>Segoe Pro Light</vt:lpstr>
      <vt:lpstr>Segoe UI</vt:lpstr>
      <vt:lpstr>Segoe UI Light</vt:lpstr>
      <vt:lpstr>Times New Roman</vt:lpstr>
      <vt:lpstr>Wingdings</vt:lpstr>
      <vt:lpstr>1_Ignite</vt:lpstr>
      <vt:lpstr>5-30055_Office365 Template 2012 - 16x9 - White Background</vt:lpstr>
      <vt:lpstr>2_Ignite</vt:lpstr>
      <vt:lpstr>3_Ignite</vt:lpstr>
      <vt:lpstr>PowerPoint Presentation</vt:lpstr>
      <vt:lpstr>Identity Management is Easy in Office 365</vt:lpstr>
      <vt:lpstr>Agenda</vt:lpstr>
      <vt:lpstr>Office 365 Identity Models</vt:lpstr>
      <vt:lpstr>Identity Synchronization and Federation</vt:lpstr>
      <vt:lpstr>Cloud Identity Model</vt:lpstr>
      <vt:lpstr>Cloud identity model http://portal.office.com </vt:lpstr>
      <vt:lpstr>PowerPoint Presentation</vt:lpstr>
      <vt:lpstr>PowerPoint Presentation</vt:lpstr>
      <vt:lpstr>Synchronized Identity Model</vt:lpstr>
      <vt:lpstr>Synchronized Identity Model</vt:lpstr>
      <vt:lpstr>Password hash sync security</vt:lpstr>
      <vt:lpstr>Choosing between sync tools</vt:lpstr>
      <vt:lpstr>Azure AD Connect: Your Identity Bridge</vt:lpstr>
      <vt:lpstr>Making Hybrid Identity Simple Azure AD Connect with Express Settings</vt:lpstr>
      <vt:lpstr>Demo: Azure AD Connect Express Settings</vt:lpstr>
      <vt:lpstr>Custom settings allows more advanced options</vt:lpstr>
      <vt:lpstr>Deep Dive: BRK3862 Extending On-Premises Directories to the Cloud Made Easy with Azure Active Directory Connect   </vt:lpstr>
      <vt:lpstr>Federated Identity Model</vt:lpstr>
      <vt:lpstr>Federated identity model</vt:lpstr>
      <vt:lpstr>Password Sync Backup for Federated Sign-In</vt:lpstr>
      <vt:lpstr>Making AD FS Easy</vt:lpstr>
      <vt:lpstr>How to choose an identity model</vt:lpstr>
      <vt:lpstr>Change between models as needs change</vt:lpstr>
      <vt:lpstr>Choose the simplest model for your needs</vt:lpstr>
      <vt:lpstr>Choose synchronized identity if you have an on-premises directory</vt:lpstr>
      <vt:lpstr>Scenarios for choosing federation Existing infrastructure</vt:lpstr>
      <vt:lpstr>Scenarios for choosing federation Technical requirements</vt:lpstr>
      <vt:lpstr>Scenarios for choosing federation Policy requirements</vt:lpstr>
      <vt:lpstr>Office 365 federation options</vt:lpstr>
      <vt:lpstr>Works with Office 365 – Identity program</vt:lpstr>
      <vt:lpstr>New Identity Features</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Management is Easy in Office 365</dc:title>
  <dc:subject>Microsoft Ignite 2015</dc:subject>
  <dc:creator>testme</dc:creator>
  <cp:keywords>Microsoft Ignite 2015</cp:keywords>
  <dc:description>Template: Mitchell Derrey, Silver Fox Productions
Formatting: 
Audience Type: Internal/External</dc:description>
  <cp:lastModifiedBy>Shows</cp:lastModifiedBy>
  <cp:revision>9</cp:revision>
  <dcterms:created xsi:type="dcterms:W3CDTF">2015-05-03T21:54:21Z</dcterms:created>
  <dcterms:modified xsi:type="dcterms:W3CDTF">2015-05-04T20:59:58Z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