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0" r:id="rId5"/>
  </p:sldMasterIdLst>
  <p:notesMasterIdLst>
    <p:notesMasterId r:id="rId52"/>
  </p:notesMasterIdLst>
  <p:handoutMasterIdLst>
    <p:handoutMasterId r:id="rId53"/>
  </p:handoutMasterIdLst>
  <p:sldIdLst>
    <p:sldId id="1368" r:id="rId6"/>
    <p:sldId id="1506" r:id="rId7"/>
    <p:sldId id="1505" r:id="rId8"/>
    <p:sldId id="1460" r:id="rId9"/>
    <p:sldId id="1461" r:id="rId10"/>
    <p:sldId id="1462" r:id="rId11"/>
    <p:sldId id="1463" r:id="rId12"/>
    <p:sldId id="1464" r:id="rId13"/>
    <p:sldId id="1465" r:id="rId14"/>
    <p:sldId id="1466" r:id="rId15"/>
    <p:sldId id="1467" r:id="rId16"/>
    <p:sldId id="1468" r:id="rId17"/>
    <p:sldId id="1469" r:id="rId18"/>
    <p:sldId id="1470" r:id="rId19"/>
    <p:sldId id="1471" r:id="rId20"/>
    <p:sldId id="1472" r:id="rId21"/>
    <p:sldId id="1473" r:id="rId22"/>
    <p:sldId id="1474" r:id="rId23"/>
    <p:sldId id="1479" r:id="rId24"/>
    <p:sldId id="1480" r:id="rId25"/>
    <p:sldId id="1475" r:id="rId26"/>
    <p:sldId id="1476" r:id="rId27"/>
    <p:sldId id="1477" r:id="rId28"/>
    <p:sldId id="1478" r:id="rId29"/>
    <p:sldId id="1481" r:id="rId30"/>
    <p:sldId id="1482" r:id="rId31"/>
    <p:sldId id="1483" r:id="rId32"/>
    <p:sldId id="1484" r:id="rId33"/>
    <p:sldId id="1485" r:id="rId34"/>
    <p:sldId id="1486" r:id="rId35"/>
    <p:sldId id="1487" r:id="rId36"/>
    <p:sldId id="1488" r:id="rId37"/>
    <p:sldId id="1489" r:id="rId38"/>
    <p:sldId id="1490" r:id="rId39"/>
    <p:sldId id="1491" r:id="rId40"/>
    <p:sldId id="1492" r:id="rId41"/>
    <p:sldId id="1493" r:id="rId42"/>
    <p:sldId id="1494" r:id="rId43"/>
    <p:sldId id="1495" r:id="rId44"/>
    <p:sldId id="1496" r:id="rId45"/>
    <p:sldId id="1497" r:id="rId46"/>
    <p:sldId id="1498" r:id="rId47"/>
    <p:sldId id="1499" r:id="rId48"/>
    <p:sldId id="1504" r:id="rId49"/>
    <p:sldId id="1507" r:id="rId50"/>
    <p:sldId id="1326"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06"/>
            <p14:sldId id="1505"/>
            <p14:sldId id="1460"/>
            <p14:sldId id="1461"/>
            <p14:sldId id="1462"/>
            <p14:sldId id="1463"/>
            <p14:sldId id="1464"/>
            <p14:sldId id="1465"/>
            <p14:sldId id="1466"/>
            <p14:sldId id="1467"/>
            <p14:sldId id="1468"/>
            <p14:sldId id="1469"/>
            <p14:sldId id="1470"/>
            <p14:sldId id="1471"/>
            <p14:sldId id="1472"/>
            <p14:sldId id="1473"/>
            <p14:sldId id="1474"/>
            <p14:sldId id="1479"/>
            <p14:sldId id="1480"/>
            <p14:sldId id="1475"/>
            <p14:sldId id="1476"/>
            <p14:sldId id="1477"/>
            <p14:sldId id="1478"/>
            <p14:sldId id="1481"/>
            <p14:sldId id="1482"/>
            <p14:sldId id="1483"/>
            <p14:sldId id="1484"/>
            <p14:sldId id="1485"/>
            <p14:sldId id="1486"/>
            <p14:sldId id="1487"/>
            <p14:sldId id="1488"/>
            <p14:sldId id="1489"/>
            <p14:sldId id="1490"/>
            <p14:sldId id="1491"/>
            <p14:sldId id="1492"/>
            <p14:sldId id="1493"/>
            <p14:sldId id="1494"/>
            <p14:sldId id="1495"/>
            <p14:sldId id="1496"/>
            <p14:sldId id="1497"/>
            <p14:sldId id="1498"/>
            <p14:sldId id="1499"/>
            <p14:sldId id="1504"/>
            <p14:sldId id="150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94187" autoAdjust="0"/>
  </p:normalViewPr>
  <p:slideViewPr>
    <p:cSldViewPr>
      <p:cViewPr varScale="1">
        <p:scale>
          <a:sx n="113" d="100"/>
          <a:sy n="113" d="100"/>
        </p:scale>
        <p:origin x="210" y="11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77" d="100"/>
          <a:sy n="77" d="100"/>
        </p:scale>
        <p:origin x="290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4:33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4:33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4:33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46985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85753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5/6/2015</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4089317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4:33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2676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4:33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51497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A842F6-0D8E-45FC-B9C6-EBC1D426A5C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7148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CCE0C5E-8AD1-47A7-AF26-2D2AA25B51DE}" type="datetime1">
              <a:rPr lang="en-US" smtClean="0">
                <a:solidFill>
                  <a:prstClr val="black"/>
                </a:solidFill>
              </a:rPr>
              <a:pPr/>
              <a:t>5/6/2015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719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1BD7C7A-477F-4564-812A-27F72A58002B}" type="datetime1">
              <a:rPr lang="en-US" smtClean="0">
                <a:solidFill>
                  <a:prstClr val="black"/>
                </a:solidFill>
              </a:rPr>
              <a:pPr/>
              <a:t>5/6/2015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0824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1BD7C7A-477F-4564-812A-27F72A58002B}" type="datetime1">
              <a:rPr lang="en-US" smtClean="0">
                <a:solidFill>
                  <a:prstClr val="black"/>
                </a:solidFill>
              </a:rPr>
              <a:pPr/>
              <a:t>5/6/2015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262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8A6D3-87AD-4A94-9CDF-B36363FE834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9817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8A6D3-87AD-4A94-9CDF-B36363FE834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0756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8A6D3-87AD-4A94-9CDF-B36363FE834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90569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fld id="{EAA7C315-7C0A-4366-870D-91B759BB546F}" type="datetimeFigureOut">
              <a:rPr lang="en-US" smtClean="0">
                <a:solidFill>
                  <a:srgbClr val="FFFFFF"/>
                </a:solidFill>
              </a:rPr>
              <a:pPr/>
              <a:t>5/6/2015</a:t>
            </a:fld>
            <a:endParaRPr lang="en-US">
              <a:solidFill>
                <a:srgbClr val="FFFFFF"/>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fld id="{FB29D80F-B5D1-478C-B76D-E33BF3C08AF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7582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22902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0005318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739230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251924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089447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322847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61804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646818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488215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853214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99649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625960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6405932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259875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57098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440705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7032965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8851878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1233505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0185573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00436613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18890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19484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5901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2260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779486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2206042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6413786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391194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8" r:id="rId29"/>
    <p:sldLayoutId id="2147484279"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117223684"/>
      </p:ext>
    </p:extLst>
  </p:cSld>
  <p:clrMap bg1="dk1" tx1="lt1" bg2="dk2"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 id="2147484298" r:id="rId18"/>
    <p:sldLayoutId id="2147484299" r:id="rId19"/>
    <p:sldLayoutId id="2147484300" r:id="rId20"/>
    <p:sldLayoutId id="2147484301" r:id="rId21"/>
    <p:sldLayoutId id="2147484302" r:id="rId22"/>
    <p:sldLayoutId id="2147484303" r:id="rId23"/>
    <p:sldLayoutId id="2147484304" r:id="rId24"/>
    <p:sldLayoutId id="2147484305" r:id="rId25"/>
    <p:sldLayoutId id="2147484306" r:id="rId26"/>
    <p:sldLayoutId id="2147484307"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package" Target="../embeddings/Microsoft_Visio_Drawing111.vsd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hyperlink" Target="http://myignite.microsoft.co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Identity</a:t>
            </a:r>
            <a:endParaRPr lang="en-US" dirty="0"/>
          </a:p>
        </p:txBody>
      </p:sp>
      <p:sp>
        <p:nvSpPr>
          <p:cNvPr id="3" name="Text Placeholder 2"/>
          <p:cNvSpPr>
            <a:spLocks noGrp="1"/>
          </p:cNvSpPr>
          <p:nvPr>
            <p:ph type="body" sz="quarter" idx="4294967295"/>
          </p:nvPr>
        </p:nvSpPr>
        <p:spPr>
          <a:xfrm>
            <a:off x="274639" y="1212849"/>
            <a:ext cx="11889564" cy="1969770"/>
          </a:xfrm>
          <a:prstGeom prst="rect">
            <a:avLst/>
          </a:prstGeom>
        </p:spPr>
        <p:txBody>
          <a:bodyPr/>
          <a:lstStyle/>
          <a:p>
            <a:r>
              <a:rPr lang="en-US" dirty="0" smtClean="0"/>
              <a:t>Single identity in the cloud with no affinity to on-premises Active Directory</a:t>
            </a:r>
          </a:p>
          <a:p>
            <a:r>
              <a:rPr lang="en-US" dirty="0" smtClean="0"/>
              <a:t>Provided through Azure AD</a:t>
            </a:r>
          </a:p>
        </p:txBody>
      </p:sp>
      <p:sp>
        <p:nvSpPr>
          <p:cNvPr id="5" name="Text Placeholder 1"/>
          <p:cNvSpPr txBox="1">
            <a:spLocks/>
          </p:cNvSpPr>
          <p:nvPr/>
        </p:nvSpPr>
        <p:spPr>
          <a:xfrm>
            <a:off x="6677804" y="3250730"/>
            <a:ext cx="5486399" cy="175432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gradFill>
                  <a:gsLst>
                    <a:gs pos="2920">
                      <a:srgbClr val="D2D2D2"/>
                    </a:gs>
                    <a:gs pos="39000">
                      <a:srgbClr val="D2D2D2"/>
                    </a:gs>
                  </a:gsLst>
                  <a:lin ang="5400000" scaled="0"/>
                </a:gradFill>
              </a:rPr>
              <a:t>Disadvantages</a:t>
            </a:r>
          </a:p>
          <a:p>
            <a:pPr lvl="1">
              <a:buClr>
                <a:srgbClr val="FFFFFF"/>
              </a:buClr>
            </a:pPr>
            <a:r>
              <a:rPr lang="en-US" dirty="0" smtClean="0">
                <a:gradFill>
                  <a:gsLst>
                    <a:gs pos="1250">
                      <a:srgbClr val="FFFFFF"/>
                    </a:gs>
                    <a:gs pos="100000">
                      <a:srgbClr val="FFFFFF"/>
                    </a:gs>
                  </a:gsLst>
                  <a:lin ang="5400000" scaled="0"/>
                </a:gradFill>
              </a:rPr>
              <a:t>No affinity with on-premises identity</a:t>
            </a:r>
          </a:p>
          <a:p>
            <a:pPr lvl="1">
              <a:buClr>
                <a:srgbClr val="FFFFFF"/>
              </a:buClr>
            </a:pPr>
            <a:r>
              <a:rPr lang="en-US" dirty="0" smtClean="0">
                <a:gradFill>
                  <a:gsLst>
                    <a:gs pos="1250">
                      <a:srgbClr val="FFFFFF"/>
                    </a:gs>
                    <a:gs pos="100000">
                      <a:srgbClr val="FFFFFF"/>
                    </a:gs>
                  </a:gsLst>
                  <a:lin ang="5400000" scaled="0"/>
                </a:gradFill>
              </a:rPr>
              <a:t>Requires separate username and password</a:t>
            </a:r>
          </a:p>
          <a:p>
            <a:pPr lvl="1">
              <a:buClr>
                <a:srgbClr val="FFFFFF"/>
              </a:buClr>
            </a:pPr>
            <a:r>
              <a:rPr lang="en-US" dirty="0" smtClean="0">
                <a:gradFill>
                  <a:gsLst>
                    <a:gs pos="1250">
                      <a:srgbClr val="FFFFFF"/>
                    </a:gs>
                    <a:gs pos="100000">
                      <a:srgbClr val="FFFFFF"/>
                    </a:gs>
                  </a:gsLst>
                  <a:lin ang="5400000" scaled="0"/>
                </a:gradFill>
              </a:rPr>
              <a:t>Does not support hybrid workloads</a:t>
            </a:r>
            <a:endParaRPr lang="en-US" dirty="0">
              <a:gradFill>
                <a:gsLst>
                  <a:gs pos="1250">
                    <a:srgbClr val="FFFFFF"/>
                  </a:gs>
                  <a:gs pos="100000">
                    <a:srgbClr val="FFFFFF"/>
                  </a:gs>
                </a:gsLst>
                <a:lin ang="5400000" scaled="0"/>
              </a:gradFill>
            </a:endParaRPr>
          </a:p>
        </p:txBody>
      </p:sp>
      <p:sp>
        <p:nvSpPr>
          <p:cNvPr id="7" name="Text Placeholder 1"/>
          <p:cNvSpPr txBox="1">
            <a:spLocks/>
          </p:cNvSpPr>
          <p:nvPr/>
        </p:nvSpPr>
        <p:spPr>
          <a:xfrm>
            <a:off x="274639" y="3250729"/>
            <a:ext cx="5486399" cy="175432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gradFill>
                  <a:gsLst>
                    <a:gs pos="2920">
                      <a:srgbClr val="D2D2D2"/>
                    </a:gs>
                    <a:gs pos="39000">
                      <a:srgbClr val="D2D2D2"/>
                    </a:gs>
                  </a:gsLst>
                  <a:lin ang="5400000" scaled="0"/>
                </a:gradFill>
              </a:rPr>
              <a:t>A</a:t>
            </a:r>
            <a:r>
              <a:rPr lang="en-US" dirty="0" smtClean="0">
                <a:gradFill>
                  <a:gsLst>
                    <a:gs pos="2920">
                      <a:srgbClr val="D2D2D2"/>
                    </a:gs>
                    <a:gs pos="39000">
                      <a:srgbClr val="D2D2D2"/>
                    </a:gs>
                  </a:gsLst>
                  <a:lin ang="5400000" scaled="0"/>
                </a:gradFill>
              </a:rPr>
              <a:t>dvantages</a:t>
            </a:r>
          </a:p>
          <a:p>
            <a:pPr lvl="1">
              <a:buClr>
                <a:srgbClr val="FFFFFF"/>
              </a:buClr>
            </a:pPr>
            <a:r>
              <a:rPr lang="en-US" dirty="0" smtClean="0">
                <a:gradFill>
                  <a:gsLst>
                    <a:gs pos="1250">
                      <a:srgbClr val="FFFFFF"/>
                    </a:gs>
                    <a:gs pos="100000">
                      <a:srgbClr val="FFFFFF"/>
                    </a:gs>
                  </a:gsLst>
                  <a:lin ang="5400000" scaled="0"/>
                </a:gradFill>
              </a:rPr>
              <a:t>Low TCO</a:t>
            </a:r>
          </a:p>
          <a:p>
            <a:pPr lvl="1">
              <a:buClr>
                <a:srgbClr val="FFFFFF"/>
              </a:buClr>
            </a:pPr>
            <a:r>
              <a:rPr lang="en-US" dirty="0" smtClean="0">
                <a:gradFill>
                  <a:gsLst>
                    <a:gs pos="1250">
                      <a:srgbClr val="FFFFFF"/>
                    </a:gs>
                    <a:gs pos="100000">
                      <a:srgbClr val="FFFFFF"/>
                    </a:gs>
                  </a:gsLst>
                  <a:lin ang="5400000" scaled="0"/>
                </a:gradFill>
              </a:rPr>
              <a:t>Rapid deployment and provisioning</a:t>
            </a:r>
          </a:p>
          <a:p>
            <a:pPr lvl="1">
              <a:buClr>
                <a:srgbClr val="FFFFFF"/>
              </a:buClr>
            </a:pPr>
            <a:r>
              <a:rPr lang="en-US" dirty="0" smtClean="0">
                <a:gradFill>
                  <a:gsLst>
                    <a:gs pos="1250">
                      <a:srgbClr val="FFFFFF"/>
                    </a:gs>
                    <a:gs pos="100000">
                      <a:srgbClr val="FFFFFF"/>
                    </a:gs>
                  </a:gsLst>
                  <a:lin ang="5400000" scaled="0"/>
                </a:gradFill>
              </a:rPr>
              <a:t>No new infrastructure requirements</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5618203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542172" y="2465397"/>
            <a:ext cx="4984311" cy="1672578"/>
            <a:chOff x="6412024" y="2435381"/>
            <a:chExt cx="4887023" cy="1639931"/>
          </a:xfrm>
        </p:grpSpPr>
        <p:sp>
          <p:nvSpPr>
            <p:cNvPr id="7" name="Rectangle 6"/>
            <p:cNvSpPr/>
            <p:nvPr/>
          </p:nvSpPr>
          <p:spPr bwMode="auto">
            <a:xfrm>
              <a:off x="7293997" y="2435381"/>
              <a:ext cx="2770361" cy="15924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r>
                <a:rPr lang="en-US" sz="2856" dirty="0">
                  <a:gradFill>
                    <a:gsLst>
                      <a:gs pos="0">
                        <a:srgbClr val="FFFFFF"/>
                      </a:gs>
                      <a:gs pos="100000">
                        <a:srgbClr val="FFFFFF"/>
                      </a:gs>
                    </a:gsLst>
                    <a:lin ang="5400000" scaled="0"/>
                  </a:gradFill>
                  <a:latin typeface="Segoe UI Light"/>
                </a:rPr>
                <a:t>Windows Azure Active Directory</a:t>
              </a:r>
            </a:p>
          </p:txBody>
        </p:sp>
        <p:sp>
          <p:nvSpPr>
            <p:cNvPr id="8" name="Oval 7"/>
            <p:cNvSpPr/>
            <p:nvPr/>
          </p:nvSpPr>
          <p:spPr>
            <a:xfrm>
              <a:off x="10644288" y="2817510"/>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9" name="Straight Connector 8"/>
            <p:cNvCxnSpPr>
              <a:endCxn id="8" idx="2"/>
            </p:cNvCxnSpPr>
            <p:nvPr/>
          </p:nvCxnSpPr>
          <p:spPr>
            <a:xfrm>
              <a:off x="10064358" y="2909155"/>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80852" y="2603021"/>
              <a:ext cx="716415" cy="280718"/>
            </a:xfrm>
            <a:prstGeom prst="rect">
              <a:avLst/>
            </a:prstGeom>
            <a:noFill/>
          </p:spPr>
          <p:txBody>
            <a:bodyPr wrap="none" rtlCol="0">
              <a:spAutoFit/>
            </a:bodyPr>
            <a:lstStyle/>
            <a:p>
              <a:pPr defTabSz="932372"/>
              <a:r>
                <a:rPr lang="en-US" sz="1224" dirty="0">
                  <a:solidFill>
                    <a:srgbClr val="505050"/>
                  </a:solidFill>
                </a:rPr>
                <a:t>OAuth2</a:t>
              </a:r>
            </a:p>
          </p:txBody>
        </p:sp>
        <p:sp>
          <p:nvSpPr>
            <p:cNvPr id="11" name="Oval 10"/>
            <p:cNvSpPr/>
            <p:nvPr/>
          </p:nvSpPr>
          <p:spPr>
            <a:xfrm>
              <a:off x="10644288" y="3349676"/>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12" name="Straight Connector 11"/>
            <p:cNvCxnSpPr>
              <a:endCxn id="11" idx="2"/>
            </p:cNvCxnSpPr>
            <p:nvPr/>
          </p:nvCxnSpPr>
          <p:spPr>
            <a:xfrm>
              <a:off x="10064358" y="3446410"/>
              <a:ext cx="579930" cy="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80852" y="3129644"/>
              <a:ext cx="734496" cy="280718"/>
            </a:xfrm>
            <a:prstGeom prst="rect">
              <a:avLst/>
            </a:prstGeom>
            <a:noFill/>
          </p:spPr>
          <p:txBody>
            <a:bodyPr wrap="none" rtlCol="0">
              <a:spAutoFit/>
            </a:bodyPr>
            <a:lstStyle/>
            <a:p>
              <a:pPr defTabSz="932372"/>
              <a:r>
                <a:rPr lang="en-US" sz="1224" dirty="0">
                  <a:solidFill>
                    <a:srgbClr val="505050"/>
                  </a:solidFill>
                </a:rPr>
                <a:t>SAML-P</a:t>
              </a:r>
            </a:p>
          </p:txBody>
        </p:sp>
        <p:sp>
          <p:nvSpPr>
            <p:cNvPr id="14" name="Oval 13"/>
            <p:cNvSpPr/>
            <p:nvPr/>
          </p:nvSpPr>
          <p:spPr>
            <a:xfrm>
              <a:off x="10644287" y="3881843"/>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sp>
          <p:nvSpPr>
            <p:cNvPr id="15" name="TextBox 14"/>
            <p:cNvSpPr txBox="1"/>
            <p:nvPr/>
          </p:nvSpPr>
          <p:spPr>
            <a:xfrm>
              <a:off x="10083650" y="3656267"/>
              <a:ext cx="1215397" cy="280718"/>
            </a:xfrm>
            <a:prstGeom prst="rect">
              <a:avLst/>
            </a:prstGeom>
            <a:noFill/>
          </p:spPr>
          <p:txBody>
            <a:bodyPr wrap="none" rtlCol="0">
              <a:spAutoFit/>
            </a:bodyPr>
            <a:lstStyle/>
            <a:p>
              <a:pPr defTabSz="932372"/>
              <a:r>
                <a:rPr lang="en-US" sz="1224" dirty="0">
                  <a:solidFill>
                    <a:srgbClr val="505050"/>
                  </a:solidFill>
                </a:rPr>
                <a:t>WS-Federation</a:t>
              </a:r>
            </a:p>
          </p:txBody>
        </p:sp>
        <p:sp>
          <p:nvSpPr>
            <p:cNvPr id="16" name="Oval 15"/>
            <p:cNvSpPr/>
            <p:nvPr/>
          </p:nvSpPr>
          <p:spPr>
            <a:xfrm>
              <a:off x="6572582" y="3020943"/>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17" name="Straight Connector 16"/>
            <p:cNvCxnSpPr/>
            <p:nvPr/>
          </p:nvCxnSpPr>
          <p:spPr>
            <a:xfrm>
              <a:off x="6768110" y="3113291"/>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47290" y="2778008"/>
              <a:ext cx="846707" cy="280718"/>
            </a:xfrm>
            <a:prstGeom prst="rect">
              <a:avLst/>
            </a:prstGeom>
            <a:noFill/>
          </p:spPr>
          <p:txBody>
            <a:bodyPr wrap="none" rtlCol="0">
              <a:spAutoFit/>
            </a:bodyPr>
            <a:lstStyle/>
            <a:p>
              <a:pPr algn="r" defTabSz="932372"/>
              <a:r>
                <a:rPr lang="en-US" sz="1224" dirty="0">
                  <a:solidFill>
                    <a:srgbClr val="505050"/>
                  </a:solidFill>
                </a:rPr>
                <a:t>Metadata</a:t>
              </a:r>
            </a:p>
          </p:txBody>
        </p:sp>
        <p:sp>
          <p:nvSpPr>
            <p:cNvPr id="19" name="Oval 18"/>
            <p:cNvSpPr/>
            <p:nvPr/>
          </p:nvSpPr>
          <p:spPr>
            <a:xfrm flipH="1">
              <a:off x="6574645" y="3632380"/>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20" name="Straight Connector 19"/>
            <p:cNvCxnSpPr>
              <a:endCxn id="19" idx="2"/>
            </p:cNvCxnSpPr>
            <p:nvPr/>
          </p:nvCxnSpPr>
          <p:spPr>
            <a:xfrm flipH="1">
              <a:off x="6768114" y="3724024"/>
              <a:ext cx="579931"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12024" y="3397356"/>
              <a:ext cx="881973" cy="280718"/>
            </a:xfrm>
            <a:prstGeom prst="rect">
              <a:avLst/>
            </a:prstGeom>
            <a:noFill/>
          </p:spPr>
          <p:txBody>
            <a:bodyPr wrap="none" rtlCol="0">
              <a:spAutoFit/>
            </a:bodyPr>
            <a:lstStyle/>
            <a:p>
              <a:pPr algn="r" defTabSz="932372"/>
              <a:r>
                <a:rPr lang="en-US" sz="1224" dirty="0">
                  <a:solidFill>
                    <a:srgbClr val="505050"/>
                  </a:solidFill>
                </a:rPr>
                <a:t>Graph API</a:t>
              </a:r>
            </a:p>
          </p:txBody>
        </p:sp>
        <p:cxnSp>
          <p:nvCxnSpPr>
            <p:cNvPr id="22" name="Straight Connector 21"/>
            <p:cNvCxnSpPr/>
            <p:nvPr/>
          </p:nvCxnSpPr>
          <p:spPr>
            <a:xfrm>
              <a:off x="10064358" y="3978578"/>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746917" y="2462466"/>
            <a:ext cx="2943989" cy="1942398"/>
            <a:chOff x="1051731" y="2432507"/>
            <a:chExt cx="2886526" cy="1904485"/>
          </a:xfrm>
        </p:grpSpPr>
        <p:grpSp>
          <p:nvGrpSpPr>
            <p:cNvPr id="28" name="Group 27"/>
            <p:cNvGrpSpPr/>
            <p:nvPr/>
          </p:nvGrpSpPr>
          <p:grpSpPr>
            <a:xfrm>
              <a:off x="1126813" y="2432507"/>
              <a:ext cx="2811444" cy="1595312"/>
              <a:chOff x="1126813" y="2432507"/>
              <a:chExt cx="2811444" cy="1481149"/>
            </a:xfrm>
          </p:grpSpPr>
          <p:sp>
            <p:nvSpPr>
              <p:cNvPr id="24" name="Rectangle 23"/>
              <p:cNvSpPr/>
              <p:nvPr/>
            </p:nvSpPr>
            <p:spPr bwMode="auto">
              <a:xfrm>
                <a:off x="1126813" y="2803403"/>
                <a:ext cx="2811444" cy="372604"/>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Office Activation Service</a:t>
                </a:r>
              </a:p>
            </p:txBody>
          </p:sp>
          <p:sp>
            <p:nvSpPr>
              <p:cNvPr id="25" name="Rectangle 24"/>
              <p:cNvSpPr/>
              <p:nvPr/>
            </p:nvSpPr>
            <p:spPr bwMode="auto">
              <a:xfrm>
                <a:off x="1126813" y="2432507"/>
                <a:ext cx="2811444" cy="3726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Office 365 Admin Portal</a:t>
                </a:r>
              </a:p>
            </p:txBody>
          </p:sp>
          <p:sp>
            <p:nvSpPr>
              <p:cNvPr id="26" name="Rectangle 25"/>
              <p:cNvSpPr/>
              <p:nvPr/>
            </p:nvSpPr>
            <p:spPr bwMode="auto">
              <a:xfrm>
                <a:off x="1126813" y="3174299"/>
                <a:ext cx="2811444" cy="372604"/>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Exchange Mailbox Access</a:t>
                </a:r>
              </a:p>
            </p:txBody>
          </p:sp>
          <p:sp>
            <p:nvSpPr>
              <p:cNvPr id="27" name="Rectangle 26"/>
              <p:cNvSpPr/>
              <p:nvPr/>
            </p:nvSpPr>
            <p:spPr bwMode="auto">
              <a:xfrm>
                <a:off x="1126813" y="3541052"/>
                <a:ext cx="2811444" cy="3726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a:t>
                </a:r>
              </a:p>
            </p:txBody>
          </p:sp>
        </p:grpSp>
        <p:sp>
          <p:nvSpPr>
            <p:cNvPr id="36" name="TextBox 35"/>
            <p:cNvSpPr txBox="1"/>
            <p:nvPr/>
          </p:nvSpPr>
          <p:spPr>
            <a:xfrm>
              <a:off x="1051731" y="3998758"/>
              <a:ext cx="1407758" cy="338234"/>
            </a:xfrm>
            <a:prstGeom prst="rect">
              <a:avLst/>
            </a:prstGeom>
            <a:noFill/>
          </p:spPr>
          <p:txBody>
            <a:bodyPr wrap="none" rtlCol="0">
              <a:spAutoFit/>
            </a:bodyPr>
            <a:lstStyle>
              <a:defPPr>
                <a:defRPr lang="en-US"/>
              </a:defPPr>
              <a:lvl1pPr defTabSz="914180">
                <a:defRPr sz="1567"/>
              </a:lvl1pPr>
            </a:lstStyle>
            <a:p>
              <a:r>
                <a:rPr lang="en-US" sz="1598" dirty="0">
                  <a:solidFill>
                    <a:srgbClr val="505050"/>
                  </a:solidFill>
                </a:rPr>
                <a:t>Authorization</a:t>
              </a:r>
            </a:p>
          </p:txBody>
        </p:sp>
      </p:grpSp>
      <p:sp>
        <p:nvSpPr>
          <p:cNvPr id="3" name="Rectangle 2"/>
          <p:cNvSpPr/>
          <p:nvPr/>
        </p:nvSpPr>
        <p:spPr bwMode="auto">
          <a:xfrm>
            <a:off x="2502" y="1597430"/>
            <a:ext cx="5272441" cy="8776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83" y="1669566"/>
            <a:ext cx="2145110" cy="742162"/>
          </a:xfrm>
          <a:prstGeom prst="rect">
            <a:avLst/>
          </a:prstGeom>
        </p:spPr>
      </p:pic>
      <p:grpSp>
        <p:nvGrpSpPr>
          <p:cNvPr id="39" name="Group 38"/>
          <p:cNvGrpSpPr/>
          <p:nvPr/>
        </p:nvGrpSpPr>
        <p:grpSpPr>
          <a:xfrm>
            <a:off x="5274943" y="1597430"/>
            <a:ext cx="7159032" cy="877675"/>
            <a:chOff x="5169530" y="1566250"/>
            <a:chExt cx="7019296" cy="860544"/>
          </a:xfrm>
        </p:grpSpPr>
        <p:sp>
          <p:nvSpPr>
            <p:cNvPr id="4" name="Rectangle 3"/>
            <p:cNvSpPr/>
            <p:nvPr/>
          </p:nvSpPr>
          <p:spPr bwMode="auto">
            <a:xfrm>
              <a:off x="5169530" y="1566250"/>
              <a:ext cx="7019296"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903" y="1682165"/>
              <a:ext cx="2656503" cy="637301"/>
            </a:xfrm>
            <a:prstGeom prst="rect">
              <a:avLst/>
            </a:prstGeom>
          </p:spPr>
        </p:pic>
      </p:grpSp>
      <p:sp>
        <p:nvSpPr>
          <p:cNvPr id="29" name="Down Arrow 28"/>
          <p:cNvSpPr/>
          <p:nvPr/>
        </p:nvSpPr>
        <p:spPr bwMode="auto">
          <a:xfrm rot="10800000">
            <a:off x="833466" y="2310148"/>
            <a:ext cx="490040" cy="892974"/>
          </a:xfrm>
          <a:prstGeom prst="downArrow">
            <a:avLst>
              <a:gd name="adj1" fmla="val 42122"/>
              <a:gd name="adj2" fmla="val 62085"/>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grpSp>
        <p:nvGrpSpPr>
          <p:cNvPr id="42" name="Group 41"/>
          <p:cNvGrpSpPr/>
          <p:nvPr/>
        </p:nvGrpSpPr>
        <p:grpSpPr>
          <a:xfrm>
            <a:off x="7925245" y="3985678"/>
            <a:ext cx="1789119" cy="1518760"/>
            <a:chOff x="7768101" y="3907882"/>
            <a:chExt cx="1754197" cy="1489116"/>
          </a:xfrm>
        </p:grpSpPr>
        <p:sp>
          <p:nvSpPr>
            <p:cNvPr id="33" name="TextBox 32"/>
            <p:cNvSpPr txBox="1"/>
            <p:nvPr/>
          </p:nvSpPr>
          <p:spPr>
            <a:xfrm>
              <a:off x="7768101" y="5114613"/>
              <a:ext cx="1754197" cy="282385"/>
            </a:xfrm>
            <a:prstGeom prst="rect">
              <a:avLst/>
            </a:prstGeom>
            <a:noFill/>
          </p:spPr>
          <p:txBody>
            <a:bodyPr wrap="square" lIns="0" tIns="0" rIns="0" bIns="0" rtlCol="0">
              <a:spAutoFit/>
            </a:bodyPr>
            <a:lstStyle/>
            <a:p>
              <a:pPr algn="ctr" defTabSz="1242514">
                <a:buSzPct val="80000"/>
              </a:pPr>
              <a:r>
                <a:rPr lang="en-US" sz="1835" dirty="0">
                  <a:solidFill>
                    <a:srgbClr val="505050"/>
                  </a:solidFill>
                </a:rPr>
                <a:t>Spreadsheet</a:t>
              </a:r>
            </a:p>
          </p:txBody>
        </p:sp>
        <p:sp>
          <p:nvSpPr>
            <p:cNvPr id="35" name="Down Arrow 34"/>
            <p:cNvSpPr/>
            <p:nvPr/>
          </p:nvSpPr>
          <p:spPr bwMode="auto">
            <a:xfrm rot="10800000">
              <a:off x="8404961" y="3907882"/>
              <a:ext cx="480475" cy="692740"/>
            </a:xfrm>
            <a:prstGeom prst="downArrow">
              <a:avLst>
                <a:gd name="adj1" fmla="val 42122"/>
                <a:gd name="adj2" fmla="val 62085"/>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r="44688"/>
            <a:stretch/>
          </p:blipFill>
          <p:spPr>
            <a:xfrm>
              <a:off x="8123830" y="4359006"/>
              <a:ext cx="1042738" cy="1012626"/>
            </a:xfrm>
            <a:prstGeom prst="rect">
              <a:avLst/>
            </a:prstGeom>
          </p:spPr>
        </p:pic>
        <p:sp>
          <p:nvSpPr>
            <p:cNvPr id="34" name="TextBox 33"/>
            <p:cNvSpPr txBox="1"/>
            <p:nvPr/>
          </p:nvSpPr>
          <p:spPr>
            <a:xfrm>
              <a:off x="7768454" y="4172992"/>
              <a:ext cx="1753844" cy="332324"/>
            </a:xfrm>
            <a:prstGeom prst="rect">
              <a:avLst/>
            </a:prstGeom>
            <a:noFill/>
          </p:spPr>
          <p:txBody>
            <a:bodyPr wrap="square" lIns="93223" tIns="93223" rIns="93223" bIns="93223" rtlCol="0">
              <a:spAutoFit/>
            </a:bodyPr>
            <a:lstStyle/>
            <a:p>
              <a:pPr algn="ctr" defTabSz="1242514">
                <a:lnSpc>
                  <a:spcPct val="80000"/>
                </a:lnSpc>
                <a:buSzPct val="80000"/>
              </a:pPr>
              <a:r>
                <a:rPr lang="en-US" sz="1224" dirty="0">
                  <a:solidFill>
                    <a:srgbClr val="505050"/>
                  </a:solidFill>
                </a:rPr>
                <a:t>CSV Import</a:t>
              </a:r>
            </a:p>
          </p:txBody>
        </p:sp>
      </p:grpSp>
      <p:sp>
        <p:nvSpPr>
          <p:cNvPr id="41" name="Rectangle 40"/>
          <p:cNvSpPr/>
          <p:nvPr/>
        </p:nvSpPr>
        <p:spPr bwMode="auto">
          <a:xfrm>
            <a:off x="2501" y="-1"/>
            <a:ext cx="12431474" cy="15974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solidFill>
                  <a:schemeClr val="tx2"/>
                </a:solidFill>
              </a:rPr>
              <a:t>Cloud Identity</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260" y="2908036"/>
            <a:ext cx="1199966" cy="1199966"/>
          </a:xfrm>
          <a:prstGeom prst="rect">
            <a:avLst/>
          </a:prstGeom>
        </p:spPr>
      </p:pic>
      <p:grpSp>
        <p:nvGrpSpPr>
          <p:cNvPr id="122" name="Group 121"/>
          <p:cNvGrpSpPr/>
          <p:nvPr/>
        </p:nvGrpSpPr>
        <p:grpSpPr>
          <a:xfrm>
            <a:off x="2501" y="6714771"/>
            <a:ext cx="12431474" cy="320343"/>
            <a:chOff x="0" y="6037253"/>
            <a:chExt cx="12188826" cy="860544"/>
          </a:xfrm>
        </p:grpSpPr>
        <p:sp>
          <p:nvSpPr>
            <p:cNvPr id="123" name="Rectangle 122"/>
            <p:cNvSpPr/>
            <p:nvPr/>
          </p:nvSpPr>
          <p:spPr bwMode="auto">
            <a:xfrm>
              <a:off x="0" y="6037253"/>
              <a:ext cx="5169529" cy="86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5169530" y="6037253"/>
              <a:ext cx="7019296"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25" name="Freeform 124"/>
          <p:cNvSpPr>
            <a:spLocks/>
          </p:cNvSpPr>
          <p:nvPr/>
        </p:nvSpPr>
        <p:spPr bwMode="auto">
          <a:xfrm>
            <a:off x="9112734" y="1386685"/>
            <a:ext cx="1842946" cy="1213475"/>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chemeClr val="accent4"/>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7" name="Down Arrow 36"/>
          <p:cNvSpPr/>
          <p:nvPr/>
        </p:nvSpPr>
        <p:spPr bwMode="auto">
          <a:xfrm rot="5400000">
            <a:off x="8115435" y="-1700020"/>
            <a:ext cx="490040" cy="8147037"/>
          </a:xfrm>
          <a:prstGeom prst="downArrow">
            <a:avLst>
              <a:gd name="adj1" fmla="val 42122"/>
              <a:gd name="adj2" fmla="val 62085"/>
            </a:avLst>
          </a:prstGeom>
          <a:solidFill>
            <a:srgbClr val="00B0F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298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500"/>
                                        <p:tgtEl>
                                          <p:spTgt spid="125"/>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decel="10000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Directory Synchronization</a:t>
            </a:r>
            <a:endParaRPr lang="en-US" dirty="0"/>
          </a:p>
        </p:txBody>
      </p:sp>
      <p:sp>
        <p:nvSpPr>
          <p:cNvPr id="2" name="Text Placeholder 1"/>
          <p:cNvSpPr>
            <a:spLocks noGrp="1"/>
          </p:cNvSpPr>
          <p:nvPr>
            <p:ph type="body" sz="quarter" idx="4294967295"/>
          </p:nvPr>
        </p:nvSpPr>
        <p:spPr>
          <a:xfrm>
            <a:off x="274639" y="1212849"/>
            <a:ext cx="11889564" cy="2862322"/>
          </a:xfrm>
          <a:prstGeom prst="rect">
            <a:avLst/>
          </a:prstGeom>
        </p:spPr>
        <p:txBody>
          <a:bodyPr/>
          <a:lstStyle/>
          <a:p>
            <a:r>
              <a:rPr lang="en-US" dirty="0" smtClean="0"/>
              <a:t>Integrates with Azure AD replicating on-premises users, groups, and contacts</a:t>
            </a:r>
          </a:p>
          <a:p>
            <a:r>
              <a:rPr lang="en-US" dirty="0" smtClean="0"/>
              <a:t>Provides use of on-premises user name across environments</a:t>
            </a:r>
          </a:p>
          <a:p>
            <a:pPr lvl="1"/>
            <a:r>
              <a:rPr lang="en-US" dirty="0" smtClean="0"/>
              <a:t>Enables password hash replication with Password Synchronization</a:t>
            </a:r>
            <a:endParaRPr lang="en-US" dirty="0"/>
          </a:p>
        </p:txBody>
      </p:sp>
    </p:spTree>
    <p:extLst>
      <p:ext uri="{BB962C8B-B14F-4D97-AF65-F5344CB8AC3E}">
        <p14:creationId xmlns:p14="http://schemas.microsoft.com/office/powerpoint/2010/main" val="21239687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Password Synchronization</a:t>
            </a:r>
            <a:endParaRPr lang="en-US" dirty="0"/>
          </a:p>
        </p:txBody>
      </p:sp>
      <p:sp>
        <p:nvSpPr>
          <p:cNvPr id="8" name="Text Placeholder 7"/>
          <p:cNvSpPr>
            <a:spLocks noGrp="1"/>
          </p:cNvSpPr>
          <p:nvPr>
            <p:ph type="body" sz="quarter" idx="10"/>
          </p:nvPr>
        </p:nvSpPr>
        <p:spPr/>
        <p:txBody>
          <a:bodyPr/>
          <a:lstStyle/>
          <a:p>
            <a:r>
              <a:rPr lang="en-US" dirty="0" smtClean="0"/>
              <a:t>Advantages</a:t>
            </a:r>
          </a:p>
          <a:p>
            <a:pPr lvl="1"/>
            <a:r>
              <a:rPr lang="en-US" dirty="0" smtClean="0"/>
              <a:t>Low barrier to entry</a:t>
            </a:r>
          </a:p>
          <a:p>
            <a:pPr lvl="1"/>
            <a:r>
              <a:rPr lang="en-US" dirty="0" smtClean="0"/>
              <a:t>Reduces TTS (Time to Solution)</a:t>
            </a:r>
          </a:p>
          <a:p>
            <a:pPr lvl="1"/>
            <a:r>
              <a:rPr lang="en-US" dirty="0" smtClean="0"/>
              <a:t>No changes needed to existing AD servers</a:t>
            </a:r>
          </a:p>
          <a:p>
            <a:pPr lvl="1"/>
            <a:r>
              <a:rPr lang="en-US" dirty="0" smtClean="0"/>
              <a:t>Extends Directory Synchronization to provide Same Sign-On experience</a:t>
            </a:r>
            <a:endParaRPr lang="en-US" dirty="0"/>
          </a:p>
        </p:txBody>
      </p:sp>
      <p:sp>
        <p:nvSpPr>
          <p:cNvPr id="9" name="Text Placeholder 8"/>
          <p:cNvSpPr>
            <a:spLocks noGrp="1"/>
          </p:cNvSpPr>
          <p:nvPr>
            <p:ph type="body" sz="quarter" idx="11"/>
          </p:nvPr>
        </p:nvSpPr>
        <p:spPr/>
        <p:txBody>
          <a:bodyPr/>
          <a:lstStyle/>
          <a:p>
            <a:r>
              <a:rPr lang="en-US" dirty="0" smtClean="0"/>
              <a:t>Disadvantages</a:t>
            </a:r>
          </a:p>
          <a:p>
            <a:pPr lvl="1"/>
            <a:r>
              <a:rPr lang="en-US" dirty="0" smtClean="0"/>
              <a:t>Does not provide Single Sign-On experience</a:t>
            </a:r>
          </a:p>
          <a:p>
            <a:pPr lvl="1"/>
            <a:r>
              <a:rPr lang="en-US" dirty="0" smtClean="0"/>
              <a:t>Requires additional authentication</a:t>
            </a:r>
          </a:p>
          <a:p>
            <a:pPr lvl="1"/>
            <a:r>
              <a:rPr lang="en-US" dirty="0" smtClean="0"/>
              <a:t>Does not support custom 2 factor authentication mechanisms deployed on-premises</a:t>
            </a:r>
          </a:p>
          <a:p>
            <a:pPr lvl="1"/>
            <a:r>
              <a:rPr lang="en-US" dirty="0" smtClean="0"/>
              <a:t>Does enable policy based access control decisions</a:t>
            </a:r>
          </a:p>
          <a:p>
            <a:pPr lvl="1"/>
            <a:r>
              <a:rPr lang="en-US" dirty="0" smtClean="0"/>
              <a:t>Single Point of Failure</a:t>
            </a:r>
            <a:endParaRPr lang="en-US" dirty="0"/>
          </a:p>
        </p:txBody>
      </p:sp>
    </p:spTree>
    <p:extLst>
      <p:ext uri="{BB962C8B-B14F-4D97-AF65-F5344CB8AC3E}">
        <p14:creationId xmlns:p14="http://schemas.microsoft.com/office/powerpoint/2010/main" val="29778730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bwMode="auto">
          <a:xfrm>
            <a:off x="5274942" y="4293256"/>
            <a:ext cx="7159031" cy="2421515"/>
          </a:xfrm>
          <a:prstGeom prst="rect">
            <a:avLst/>
          </a:prstGeom>
          <a:pattFill prst="ltUpDiag">
            <a:fgClr>
              <a:schemeClr val="bg1">
                <a:lumMod val="85000"/>
              </a:schemeClr>
            </a:fgClr>
            <a:bgClr>
              <a:schemeClr val="bg1"/>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6523993" y="2465397"/>
            <a:ext cx="5002490" cy="1672578"/>
            <a:chOff x="6394200" y="2435381"/>
            <a:chExt cx="4904847" cy="1639931"/>
          </a:xfrm>
        </p:grpSpPr>
        <p:sp>
          <p:nvSpPr>
            <p:cNvPr id="7" name="Rectangle 6"/>
            <p:cNvSpPr/>
            <p:nvPr/>
          </p:nvSpPr>
          <p:spPr bwMode="auto">
            <a:xfrm>
              <a:off x="7293997" y="2435381"/>
              <a:ext cx="2770361" cy="15924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r>
                <a:rPr lang="en-US" sz="2856" dirty="0">
                  <a:gradFill>
                    <a:gsLst>
                      <a:gs pos="0">
                        <a:srgbClr val="FFFFFF"/>
                      </a:gs>
                      <a:gs pos="100000">
                        <a:srgbClr val="FFFFFF"/>
                      </a:gs>
                    </a:gsLst>
                    <a:lin ang="5400000" scaled="0"/>
                  </a:gradFill>
                  <a:latin typeface="Segoe UI Light"/>
                </a:rPr>
                <a:t>Windows Azure Active Directory</a:t>
              </a:r>
            </a:p>
          </p:txBody>
        </p:sp>
        <p:sp>
          <p:nvSpPr>
            <p:cNvPr id="8" name="Oval 7"/>
            <p:cNvSpPr/>
            <p:nvPr/>
          </p:nvSpPr>
          <p:spPr>
            <a:xfrm>
              <a:off x="10644288" y="2817510"/>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9" name="Straight Connector 8"/>
            <p:cNvCxnSpPr>
              <a:endCxn id="8" idx="2"/>
            </p:cNvCxnSpPr>
            <p:nvPr/>
          </p:nvCxnSpPr>
          <p:spPr>
            <a:xfrm>
              <a:off x="10064358" y="2909155"/>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80852" y="2579816"/>
              <a:ext cx="716415" cy="280718"/>
            </a:xfrm>
            <a:prstGeom prst="rect">
              <a:avLst/>
            </a:prstGeom>
            <a:noFill/>
          </p:spPr>
          <p:txBody>
            <a:bodyPr wrap="none" rtlCol="0">
              <a:spAutoFit/>
            </a:bodyPr>
            <a:lstStyle/>
            <a:p>
              <a:pPr defTabSz="932372"/>
              <a:r>
                <a:rPr lang="en-US" sz="1224" dirty="0">
                  <a:solidFill>
                    <a:srgbClr val="505050"/>
                  </a:solidFill>
                </a:rPr>
                <a:t>OAuth2</a:t>
              </a:r>
            </a:p>
          </p:txBody>
        </p:sp>
        <p:sp>
          <p:nvSpPr>
            <p:cNvPr id="11" name="Oval 10"/>
            <p:cNvSpPr/>
            <p:nvPr/>
          </p:nvSpPr>
          <p:spPr>
            <a:xfrm>
              <a:off x="10644288" y="3349676"/>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12" name="Straight Connector 11"/>
            <p:cNvCxnSpPr>
              <a:endCxn id="11" idx="2"/>
            </p:cNvCxnSpPr>
            <p:nvPr/>
          </p:nvCxnSpPr>
          <p:spPr>
            <a:xfrm>
              <a:off x="10064358" y="3446410"/>
              <a:ext cx="579930" cy="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80852" y="3106439"/>
              <a:ext cx="734496" cy="280718"/>
            </a:xfrm>
            <a:prstGeom prst="rect">
              <a:avLst/>
            </a:prstGeom>
            <a:noFill/>
          </p:spPr>
          <p:txBody>
            <a:bodyPr wrap="none" rtlCol="0">
              <a:spAutoFit/>
            </a:bodyPr>
            <a:lstStyle/>
            <a:p>
              <a:pPr defTabSz="932372"/>
              <a:r>
                <a:rPr lang="en-US" sz="1224" dirty="0">
                  <a:solidFill>
                    <a:srgbClr val="505050"/>
                  </a:solidFill>
                </a:rPr>
                <a:t>SAML-P</a:t>
              </a:r>
            </a:p>
          </p:txBody>
        </p:sp>
        <p:sp>
          <p:nvSpPr>
            <p:cNvPr id="14" name="Oval 13"/>
            <p:cNvSpPr/>
            <p:nvPr/>
          </p:nvSpPr>
          <p:spPr>
            <a:xfrm>
              <a:off x="10644287" y="3881843"/>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sp>
          <p:nvSpPr>
            <p:cNvPr id="15" name="TextBox 14"/>
            <p:cNvSpPr txBox="1"/>
            <p:nvPr/>
          </p:nvSpPr>
          <p:spPr>
            <a:xfrm>
              <a:off x="10083650" y="3633062"/>
              <a:ext cx="1215397" cy="280718"/>
            </a:xfrm>
            <a:prstGeom prst="rect">
              <a:avLst/>
            </a:prstGeom>
            <a:noFill/>
          </p:spPr>
          <p:txBody>
            <a:bodyPr wrap="none" rtlCol="0">
              <a:spAutoFit/>
            </a:bodyPr>
            <a:lstStyle/>
            <a:p>
              <a:pPr defTabSz="932372"/>
              <a:r>
                <a:rPr lang="en-US" sz="1224" dirty="0">
                  <a:solidFill>
                    <a:srgbClr val="505050"/>
                  </a:solidFill>
                </a:rPr>
                <a:t>WS-Federation</a:t>
              </a:r>
            </a:p>
          </p:txBody>
        </p:sp>
        <p:sp>
          <p:nvSpPr>
            <p:cNvPr id="16" name="Oval 15"/>
            <p:cNvSpPr/>
            <p:nvPr/>
          </p:nvSpPr>
          <p:spPr>
            <a:xfrm>
              <a:off x="6572582" y="3020943"/>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17" name="Straight Connector 16"/>
            <p:cNvCxnSpPr/>
            <p:nvPr/>
          </p:nvCxnSpPr>
          <p:spPr>
            <a:xfrm>
              <a:off x="6768110" y="3113291"/>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29466" y="2754803"/>
              <a:ext cx="846707" cy="280718"/>
            </a:xfrm>
            <a:prstGeom prst="rect">
              <a:avLst/>
            </a:prstGeom>
            <a:noFill/>
          </p:spPr>
          <p:txBody>
            <a:bodyPr wrap="none" rtlCol="0">
              <a:spAutoFit/>
            </a:bodyPr>
            <a:lstStyle/>
            <a:p>
              <a:pPr algn="r" defTabSz="932372"/>
              <a:r>
                <a:rPr lang="en-US" sz="1224" dirty="0">
                  <a:solidFill>
                    <a:srgbClr val="505050"/>
                  </a:solidFill>
                </a:rPr>
                <a:t>Metadata</a:t>
              </a:r>
            </a:p>
          </p:txBody>
        </p:sp>
        <p:sp>
          <p:nvSpPr>
            <p:cNvPr id="19" name="Oval 18"/>
            <p:cNvSpPr/>
            <p:nvPr/>
          </p:nvSpPr>
          <p:spPr>
            <a:xfrm flipH="1">
              <a:off x="6574645" y="3632380"/>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20" name="Straight Connector 19"/>
            <p:cNvCxnSpPr>
              <a:endCxn id="19" idx="2"/>
            </p:cNvCxnSpPr>
            <p:nvPr/>
          </p:nvCxnSpPr>
          <p:spPr>
            <a:xfrm flipH="1">
              <a:off x="6768114" y="3724024"/>
              <a:ext cx="579931"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94200" y="3374151"/>
              <a:ext cx="881973" cy="280718"/>
            </a:xfrm>
            <a:prstGeom prst="rect">
              <a:avLst/>
            </a:prstGeom>
            <a:noFill/>
          </p:spPr>
          <p:txBody>
            <a:bodyPr wrap="none" rtlCol="0">
              <a:spAutoFit/>
            </a:bodyPr>
            <a:lstStyle/>
            <a:p>
              <a:pPr algn="r" defTabSz="932372"/>
              <a:r>
                <a:rPr lang="en-US" sz="1224" dirty="0">
                  <a:solidFill>
                    <a:srgbClr val="505050"/>
                  </a:solidFill>
                </a:rPr>
                <a:t>Graph API</a:t>
              </a:r>
            </a:p>
          </p:txBody>
        </p:sp>
        <p:cxnSp>
          <p:nvCxnSpPr>
            <p:cNvPr id="22" name="Straight Connector 21"/>
            <p:cNvCxnSpPr/>
            <p:nvPr/>
          </p:nvCxnSpPr>
          <p:spPr>
            <a:xfrm>
              <a:off x="10064358" y="3978578"/>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746917" y="2462466"/>
            <a:ext cx="2943989" cy="1942398"/>
            <a:chOff x="1051731" y="2432507"/>
            <a:chExt cx="2886526" cy="1904485"/>
          </a:xfrm>
        </p:grpSpPr>
        <p:grpSp>
          <p:nvGrpSpPr>
            <p:cNvPr id="28" name="Group 27"/>
            <p:cNvGrpSpPr/>
            <p:nvPr/>
          </p:nvGrpSpPr>
          <p:grpSpPr>
            <a:xfrm>
              <a:off x="1126813" y="2432507"/>
              <a:ext cx="2811444" cy="1595312"/>
              <a:chOff x="1126813" y="2432507"/>
              <a:chExt cx="2811444" cy="1481149"/>
            </a:xfrm>
          </p:grpSpPr>
          <p:sp>
            <p:nvSpPr>
              <p:cNvPr id="24" name="Rectangle 23"/>
              <p:cNvSpPr/>
              <p:nvPr/>
            </p:nvSpPr>
            <p:spPr bwMode="auto">
              <a:xfrm>
                <a:off x="1126813" y="2803403"/>
                <a:ext cx="2811444" cy="372604"/>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Office Activation Service</a:t>
                </a:r>
              </a:p>
            </p:txBody>
          </p:sp>
          <p:sp>
            <p:nvSpPr>
              <p:cNvPr id="25" name="Rectangle 24"/>
              <p:cNvSpPr/>
              <p:nvPr/>
            </p:nvSpPr>
            <p:spPr bwMode="auto">
              <a:xfrm>
                <a:off x="1126813" y="2432507"/>
                <a:ext cx="2811444" cy="3726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Office 365 Admin Portal</a:t>
                </a:r>
              </a:p>
            </p:txBody>
          </p:sp>
          <p:sp>
            <p:nvSpPr>
              <p:cNvPr id="26" name="Rectangle 25"/>
              <p:cNvSpPr/>
              <p:nvPr/>
            </p:nvSpPr>
            <p:spPr bwMode="auto">
              <a:xfrm>
                <a:off x="1126813" y="3174299"/>
                <a:ext cx="2811444" cy="372604"/>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Exchange Mailbox Access</a:t>
                </a:r>
              </a:p>
            </p:txBody>
          </p:sp>
          <p:sp>
            <p:nvSpPr>
              <p:cNvPr id="27" name="Rectangle 26"/>
              <p:cNvSpPr/>
              <p:nvPr/>
            </p:nvSpPr>
            <p:spPr bwMode="auto">
              <a:xfrm>
                <a:off x="1126813" y="3541052"/>
                <a:ext cx="2811444" cy="3726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a:t>
                </a:r>
              </a:p>
            </p:txBody>
          </p:sp>
        </p:grpSp>
        <p:sp>
          <p:nvSpPr>
            <p:cNvPr id="36" name="TextBox 35"/>
            <p:cNvSpPr txBox="1"/>
            <p:nvPr/>
          </p:nvSpPr>
          <p:spPr>
            <a:xfrm>
              <a:off x="1051731" y="3998758"/>
              <a:ext cx="1407758" cy="338234"/>
            </a:xfrm>
            <a:prstGeom prst="rect">
              <a:avLst/>
            </a:prstGeom>
            <a:noFill/>
          </p:spPr>
          <p:txBody>
            <a:bodyPr wrap="none" rtlCol="0">
              <a:spAutoFit/>
            </a:bodyPr>
            <a:lstStyle>
              <a:defPPr>
                <a:defRPr lang="en-US"/>
              </a:defPPr>
              <a:lvl1pPr defTabSz="914180">
                <a:defRPr sz="1567"/>
              </a:lvl1pPr>
            </a:lstStyle>
            <a:p>
              <a:r>
                <a:rPr lang="en-US" sz="1598" dirty="0">
                  <a:solidFill>
                    <a:srgbClr val="505050"/>
                  </a:solidFill>
                </a:rPr>
                <a:t>Authorization</a:t>
              </a:r>
            </a:p>
          </p:txBody>
        </p:sp>
      </p:grpSp>
      <p:sp>
        <p:nvSpPr>
          <p:cNvPr id="3" name="Rectangle 2"/>
          <p:cNvSpPr/>
          <p:nvPr/>
        </p:nvSpPr>
        <p:spPr bwMode="auto">
          <a:xfrm>
            <a:off x="2502" y="1597430"/>
            <a:ext cx="5272441" cy="8776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83" y="1669566"/>
            <a:ext cx="2145110" cy="742162"/>
          </a:xfrm>
          <a:prstGeom prst="rect">
            <a:avLst/>
          </a:prstGeom>
        </p:spPr>
      </p:pic>
      <p:grpSp>
        <p:nvGrpSpPr>
          <p:cNvPr id="39" name="Group 38"/>
          <p:cNvGrpSpPr/>
          <p:nvPr/>
        </p:nvGrpSpPr>
        <p:grpSpPr>
          <a:xfrm>
            <a:off x="5274943" y="1597430"/>
            <a:ext cx="7159032" cy="877675"/>
            <a:chOff x="5169530" y="1566250"/>
            <a:chExt cx="7019296" cy="860544"/>
          </a:xfrm>
        </p:grpSpPr>
        <p:sp>
          <p:nvSpPr>
            <p:cNvPr id="4" name="Rectangle 3"/>
            <p:cNvSpPr/>
            <p:nvPr/>
          </p:nvSpPr>
          <p:spPr bwMode="auto">
            <a:xfrm>
              <a:off x="5169530" y="1566250"/>
              <a:ext cx="7019296"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03" y="1682165"/>
              <a:ext cx="2656503" cy="637301"/>
            </a:xfrm>
            <a:prstGeom prst="rect">
              <a:avLst/>
            </a:prstGeom>
          </p:spPr>
        </p:pic>
      </p:grpSp>
      <p:sp>
        <p:nvSpPr>
          <p:cNvPr id="29" name="Down Arrow 28"/>
          <p:cNvSpPr/>
          <p:nvPr/>
        </p:nvSpPr>
        <p:spPr bwMode="auto">
          <a:xfrm rot="10800000">
            <a:off x="833466" y="2310148"/>
            <a:ext cx="490040" cy="892974"/>
          </a:xfrm>
          <a:prstGeom prst="downArrow">
            <a:avLst>
              <a:gd name="adj1" fmla="val 42122"/>
              <a:gd name="adj2" fmla="val 62085"/>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37" name="Down Arrow 36"/>
          <p:cNvSpPr/>
          <p:nvPr/>
        </p:nvSpPr>
        <p:spPr bwMode="auto">
          <a:xfrm rot="5400000">
            <a:off x="8115435" y="-1700020"/>
            <a:ext cx="490040" cy="8147037"/>
          </a:xfrm>
          <a:prstGeom prst="downArrow">
            <a:avLst>
              <a:gd name="adj1" fmla="val 42122"/>
              <a:gd name="adj2" fmla="val 62085"/>
            </a:avLst>
          </a:prstGeom>
          <a:solidFill>
            <a:srgbClr val="00B0F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41" name="Rectangle 40"/>
          <p:cNvSpPr/>
          <p:nvPr/>
        </p:nvSpPr>
        <p:spPr bwMode="auto">
          <a:xfrm>
            <a:off x="2501" y="-1"/>
            <a:ext cx="12431474" cy="15974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solidFill>
                  <a:schemeClr val="tx2"/>
                </a:solidFill>
              </a:rPr>
              <a:t>Directory &amp; Password Sync</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260" y="2908036"/>
            <a:ext cx="1199966" cy="1199966"/>
          </a:xfrm>
          <a:prstGeom prst="rect">
            <a:avLst/>
          </a:prstGeom>
        </p:spPr>
      </p:pic>
      <p:grpSp>
        <p:nvGrpSpPr>
          <p:cNvPr id="46" name="Group 45"/>
          <p:cNvGrpSpPr/>
          <p:nvPr/>
        </p:nvGrpSpPr>
        <p:grpSpPr>
          <a:xfrm>
            <a:off x="7056561" y="5209409"/>
            <a:ext cx="3150354" cy="1514450"/>
            <a:chOff x="6737623" y="4764179"/>
            <a:chExt cx="4727127" cy="2272443"/>
          </a:xfrm>
        </p:grpSpPr>
        <p:sp>
          <p:nvSpPr>
            <p:cNvPr id="48" name="Freeform 47"/>
            <p:cNvSpPr>
              <a:spLocks/>
            </p:cNvSpPr>
            <p:nvPr/>
          </p:nvSpPr>
          <p:spPr bwMode="auto">
            <a:xfrm>
              <a:off x="9281988" y="5919991"/>
              <a:ext cx="1307027" cy="1105845"/>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9" name="Freeform 48"/>
            <p:cNvSpPr>
              <a:spLocks/>
            </p:cNvSpPr>
            <p:nvPr/>
          </p:nvSpPr>
          <p:spPr bwMode="auto">
            <a:xfrm>
              <a:off x="9971004" y="5919991"/>
              <a:ext cx="1307027" cy="1105845"/>
            </a:xfrm>
            <a:custGeom>
              <a:avLst/>
              <a:gdLst>
                <a:gd name="T0" fmla="*/ 449 w 994"/>
                <a:gd name="T1" fmla="*/ 141 h 841"/>
                <a:gd name="T2" fmla="*/ 449 w 994"/>
                <a:gd name="T3" fmla="*/ 0 h 841"/>
                <a:gd name="T4" fmla="*/ 340 w 994"/>
                <a:gd name="T5" fmla="*/ 0 h 841"/>
                <a:gd name="T6" fmla="*/ 340 w 994"/>
                <a:gd name="T7" fmla="*/ 141 h 841"/>
                <a:gd name="T8" fmla="*/ 302 w 994"/>
                <a:gd name="T9" fmla="*/ 141 h 841"/>
                <a:gd name="T10" fmla="*/ 302 w 994"/>
                <a:gd name="T11" fmla="*/ 0 h 841"/>
                <a:gd name="T12" fmla="*/ 194 w 994"/>
                <a:gd name="T13" fmla="*/ 0 h 841"/>
                <a:gd name="T14" fmla="*/ 194 w 994"/>
                <a:gd name="T15" fmla="*/ 141 h 841"/>
                <a:gd name="T16" fmla="*/ 0 w 994"/>
                <a:gd name="T17" fmla="*/ 141 h 841"/>
                <a:gd name="T18" fmla="*/ 0 w 994"/>
                <a:gd name="T19" fmla="*/ 177 h 841"/>
                <a:gd name="T20" fmla="*/ 45 w 994"/>
                <a:gd name="T21" fmla="*/ 177 h 841"/>
                <a:gd name="T22" fmla="*/ 45 w 994"/>
                <a:gd name="T23" fmla="*/ 841 h 841"/>
                <a:gd name="T24" fmla="*/ 952 w 994"/>
                <a:gd name="T25" fmla="*/ 841 h 841"/>
                <a:gd name="T26" fmla="*/ 952 w 994"/>
                <a:gd name="T27" fmla="*/ 177 h 841"/>
                <a:gd name="T28" fmla="*/ 994 w 994"/>
                <a:gd name="T29" fmla="*/ 177 h 841"/>
                <a:gd name="T30" fmla="*/ 994 w 994"/>
                <a:gd name="T31" fmla="*/ 141 h 841"/>
                <a:gd name="T32" fmla="*/ 449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9" y="141"/>
                  </a:moveTo>
                  <a:lnTo>
                    <a:pt x="449" y="0"/>
                  </a:lnTo>
                  <a:lnTo>
                    <a:pt x="340" y="0"/>
                  </a:lnTo>
                  <a:lnTo>
                    <a:pt x="340" y="141"/>
                  </a:lnTo>
                  <a:lnTo>
                    <a:pt x="302" y="141"/>
                  </a:lnTo>
                  <a:lnTo>
                    <a:pt x="302" y="0"/>
                  </a:lnTo>
                  <a:lnTo>
                    <a:pt x="194" y="0"/>
                  </a:lnTo>
                  <a:lnTo>
                    <a:pt x="194" y="141"/>
                  </a:lnTo>
                  <a:lnTo>
                    <a:pt x="0" y="141"/>
                  </a:lnTo>
                  <a:lnTo>
                    <a:pt x="0" y="177"/>
                  </a:lnTo>
                  <a:lnTo>
                    <a:pt x="45" y="177"/>
                  </a:lnTo>
                  <a:lnTo>
                    <a:pt x="45" y="841"/>
                  </a:lnTo>
                  <a:lnTo>
                    <a:pt x="952" y="841"/>
                  </a:lnTo>
                  <a:lnTo>
                    <a:pt x="952" y="177"/>
                  </a:lnTo>
                  <a:lnTo>
                    <a:pt x="994" y="177"/>
                  </a:lnTo>
                  <a:lnTo>
                    <a:pt x="994" y="141"/>
                  </a:lnTo>
                  <a:lnTo>
                    <a:pt x="449"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0" name="Rectangle 34"/>
            <p:cNvSpPr>
              <a:spLocks noChangeArrowheads="1"/>
            </p:cNvSpPr>
            <p:nvPr/>
          </p:nvSpPr>
          <p:spPr bwMode="auto">
            <a:xfrm>
              <a:off x="6737623" y="6950886"/>
              <a:ext cx="1705448"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1" name="Rectangle 35"/>
            <p:cNvSpPr>
              <a:spLocks noChangeArrowheads="1"/>
            </p:cNvSpPr>
            <p:nvPr/>
          </p:nvSpPr>
          <p:spPr bwMode="auto">
            <a:xfrm>
              <a:off x="7675159" y="6693163"/>
              <a:ext cx="68376" cy="2577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2" name="Oval 36"/>
            <p:cNvSpPr>
              <a:spLocks noChangeArrowheads="1"/>
            </p:cNvSpPr>
            <p:nvPr/>
          </p:nvSpPr>
          <p:spPr bwMode="auto">
            <a:xfrm>
              <a:off x="7535778" y="6465681"/>
              <a:ext cx="341878" cy="3418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3" name="Oval 37"/>
            <p:cNvSpPr>
              <a:spLocks noChangeArrowheads="1"/>
            </p:cNvSpPr>
            <p:nvPr/>
          </p:nvSpPr>
          <p:spPr bwMode="auto">
            <a:xfrm>
              <a:off x="7581800" y="6289483"/>
              <a:ext cx="252464" cy="2511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4" name="Rectangle 38"/>
            <p:cNvSpPr>
              <a:spLocks noChangeArrowheads="1"/>
            </p:cNvSpPr>
            <p:nvPr/>
          </p:nvSpPr>
          <p:spPr bwMode="auto">
            <a:xfrm>
              <a:off x="8123545" y="6693163"/>
              <a:ext cx="67061" cy="2577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5" name="Oval 39"/>
            <p:cNvSpPr>
              <a:spLocks noChangeArrowheads="1"/>
            </p:cNvSpPr>
            <p:nvPr/>
          </p:nvSpPr>
          <p:spPr bwMode="auto">
            <a:xfrm>
              <a:off x="7982850" y="6465681"/>
              <a:ext cx="344508" cy="3418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6" name="Oval 40"/>
            <p:cNvSpPr>
              <a:spLocks noChangeArrowheads="1"/>
            </p:cNvSpPr>
            <p:nvPr/>
          </p:nvSpPr>
          <p:spPr bwMode="auto">
            <a:xfrm>
              <a:off x="8030187" y="6289483"/>
              <a:ext cx="251150" cy="2511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2" name="Rectangle 57"/>
            <p:cNvSpPr>
              <a:spLocks noChangeArrowheads="1"/>
            </p:cNvSpPr>
            <p:nvPr/>
          </p:nvSpPr>
          <p:spPr bwMode="auto">
            <a:xfrm>
              <a:off x="9899999" y="4996919"/>
              <a:ext cx="1188685" cy="203154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3" name="Rectangle 58"/>
            <p:cNvSpPr>
              <a:spLocks noChangeArrowheads="1"/>
            </p:cNvSpPr>
            <p:nvPr/>
          </p:nvSpPr>
          <p:spPr bwMode="auto">
            <a:xfrm>
              <a:off x="9840827" y="4950897"/>
              <a:ext cx="1307027" cy="4602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4" name="Rectangle 59"/>
            <p:cNvSpPr>
              <a:spLocks noChangeArrowheads="1"/>
            </p:cNvSpPr>
            <p:nvPr/>
          </p:nvSpPr>
          <p:spPr bwMode="auto">
            <a:xfrm>
              <a:off x="10011766" y="5667527"/>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5" name="Rectangle 60"/>
            <p:cNvSpPr>
              <a:spLocks noChangeArrowheads="1"/>
            </p:cNvSpPr>
            <p:nvPr/>
          </p:nvSpPr>
          <p:spPr bwMode="auto">
            <a:xfrm>
              <a:off x="10011766" y="5667527"/>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6" name="Rectangle 61"/>
            <p:cNvSpPr>
              <a:spLocks noChangeArrowheads="1"/>
            </p:cNvSpPr>
            <p:nvPr/>
          </p:nvSpPr>
          <p:spPr bwMode="auto">
            <a:xfrm>
              <a:off x="10278695" y="5667527"/>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7" name="Rectangle 62"/>
            <p:cNvSpPr>
              <a:spLocks noChangeArrowheads="1"/>
            </p:cNvSpPr>
            <p:nvPr/>
          </p:nvSpPr>
          <p:spPr bwMode="auto">
            <a:xfrm>
              <a:off x="10548252" y="5667527"/>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8" name="Rectangle 63"/>
            <p:cNvSpPr>
              <a:spLocks noChangeArrowheads="1"/>
            </p:cNvSpPr>
            <p:nvPr/>
          </p:nvSpPr>
          <p:spPr bwMode="auto">
            <a:xfrm>
              <a:off x="10278695" y="6724721"/>
              <a:ext cx="155160" cy="30374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9" name="Rectangle 64"/>
            <p:cNvSpPr>
              <a:spLocks noChangeArrowheads="1"/>
            </p:cNvSpPr>
            <p:nvPr/>
          </p:nvSpPr>
          <p:spPr bwMode="auto">
            <a:xfrm>
              <a:off x="10548252" y="6724721"/>
              <a:ext cx="155160" cy="30374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0" name="Rectangle 65"/>
            <p:cNvSpPr>
              <a:spLocks noChangeArrowheads="1"/>
            </p:cNvSpPr>
            <p:nvPr/>
          </p:nvSpPr>
          <p:spPr bwMode="auto">
            <a:xfrm>
              <a:off x="10815181" y="5667527"/>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1" name="Rectangle 66"/>
            <p:cNvSpPr>
              <a:spLocks noChangeArrowheads="1"/>
            </p:cNvSpPr>
            <p:nvPr/>
          </p:nvSpPr>
          <p:spPr bwMode="auto">
            <a:xfrm>
              <a:off x="10011766" y="5934455"/>
              <a:ext cx="155160" cy="1564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2" name="Rectangle 67"/>
            <p:cNvSpPr>
              <a:spLocks noChangeArrowheads="1"/>
            </p:cNvSpPr>
            <p:nvPr/>
          </p:nvSpPr>
          <p:spPr bwMode="auto">
            <a:xfrm>
              <a:off x="10278695" y="5934455"/>
              <a:ext cx="155160" cy="1564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3" name="Rectangle 68"/>
            <p:cNvSpPr>
              <a:spLocks noChangeArrowheads="1"/>
            </p:cNvSpPr>
            <p:nvPr/>
          </p:nvSpPr>
          <p:spPr bwMode="auto">
            <a:xfrm>
              <a:off x="10548252" y="5934455"/>
              <a:ext cx="155160" cy="1564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4" name="Rectangle 69"/>
            <p:cNvSpPr>
              <a:spLocks noChangeArrowheads="1"/>
            </p:cNvSpPr>
            <p:nvPr/>
          </p:nvSpPr>
          <p:spPr bwMode="auto">
            <a:xfrm>
              <a:off x="10815181" y="5934455"/>
              <a:ext cx="156476" cy="1564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5" name="Rectangle 70"/>
            <p:cNvSpPr>
              <a:spLocks noChangeArrowheads="1"/>
            </p:cNvSpPr>
            <p:nvPr/>
          </p:nvSpPr>
          <p:spPr bwMode="auto">
            <a:xfrm>
              <a:off x="10011766" y="6205328"/>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6" name="Rectangle 71"/>
            <p:cNvSpPr>
              <a:spLocks noChangeArrowheads="1"/>
            </p:cNvSpPr>
            <p:nvPr/>
          </p:nvSpPr>
          <p:spPr bwMode="auto">
            <a:xfrm>
              <a:off x="10278695" y="6205328"/>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7" name="Rectangle 72"/>
            <p:cNvSpPr>
              <a:spLocks noChangeArrowheads="1"/>
            </p:cNvSpPr>
            <p:nvPr/>
          </p:nvSpPr>
          <p:spPr bwMode="auto">
            <a:xfrm>
              <a:off x="10548252" y="6205328"/>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8" name="Rectangle 73"/>
            <p:cNvSpPr>
              <a:spLocks noChangeArrowheads="1"/>
            </p:cNvSpPr>
            <p:nvPr/>
          </p:nvSpPr>
          <p:spPr bwMode="auto">
            <a:xfrm>
              <a:off x="10815181" y="6205328"/>
              <a:ext cx="156476"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89" name="Rectangle 74"/>
            <p:cNvSpPr>
              <a:spLocks noChangeArrowheads="1"/>
            </p:cNvSpPr>
            <p:nvPr/>
          </p:nvSpPr>
          <p:spPr bwMode="auto">
            <a:xfrm>
              <a:off x="10011766" y="6472256"/>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0" name="Rectangle 75"/>
            <p:cNvSpPr>
              <a:spLocks noChangeArrowheads="1"/>
            </p:cNvSpPr>
            <p:nvPr/>
          </p:nvSpPr>
          <p:spPr bwMode="auto">
            <a:xfrm>
              <a:off x="10278695" y="6472256"/>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1" name="Rectangle 76"/>
            <p:cNvSpPr>
              <a:spLocks noChangeArrowheads="1"/>
            </p:cNvSpPr>
            <p:nvPr/>
          </p:nvSpPr>
          <p:spPr bwMode="auto">
            <a:xfrm>
              <a:off x="10548252" y="6472256"/>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2" name="Rectangle 77"/>
            <p:cNvSpPr>
              <a:spLocks noChangeArrowheads="1"/>
            </p:cNvSpPr>
            <p:nvPr/>
          </p:nvSpPr>
          <p:spPr bwMode="auto">
            <a:xfrm>
              <a:off x="10815181" y="6472256"/>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3" name="Rectangle 78"/>
            <p:cNvSpPr>
              <a:spLocks noChangeArrowheads="1"/>
            </p:cNvSpPr>
            <p:nvPr/>
          </p:nvSpPr>
          <p:spPr bwMode="auto">
            <a:xfrm>
              <a:off x="10011766" y="6205328"/>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4" name="Rectangle 79"/>
            <p:cNvSpPr>
              <a:spLocks noChangeArrowheads="1"/>
            </p:cNvSpPr>
            <p:nvPr/>
          </p:nvSpPr>
          <p:spPr bwMode="auto">
            <a:xfrm>
              <a:off x="10815181" y="6205328"/>
              <a:ext cx="156476"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5" name="Rectangle 80"/>
            <p:cNvSpPr>
              <a:spLocks noChangeArrowheads="1"/>
            </p:cNvSpPr>
            <p:nvPr/>
          </p:nvSpPr>
          <p:spPr bwMode="auto">
            <a:xfrm>
              <a:off x="10815181" y="5934455"/>
              <a:ext cx="156476" cy="7889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6" name="Rectangle 81"/>
            <p:cNvSpPr>
              <a:spLocks noChangeArrowheads="1"/>
            </p:cNvSpPr>
            <p:nvPr/>
          </p:nvSpPr>
          <p:spPr bwMode="auto">
            <a:xfrm>
              <a:off x="10011766" y="5127096"/>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7" name="Rectangle 82"/>
            <p:cNvSpPr>
              <a:spLocks noChangeArrowheads="1"/>
            </p:cNvSpPr>
            <p:nvPr/>
          </p:nvSpPr>
          <p:spPr bwMode="auto">
            <a:xfrm>
              <a:off x="10011766" y="5127096"/>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8" name="Rectangle 83"/>
            <p:cNvSpPr>
              <a:spLocks noChangeArrowheads="1"/>
            </p:cNvSpPr>
            <p:nvPr/>
          </p:nvSpPr>
          <p:spPr bwMode="auto">
            <a:xfrm>
              <a:off x="10278695" y="5127096"/>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99" name="Rectangle 84"/>
            <p:cNvSpPr>
              <a:spLocks noChangeArrowheads="1"/>
            </p:cNvSpPr>
            <p:nvPr/>
          </p:nvSpPr>
          <p:spPr bwMode="auto">
            <a:xfrm>
              <a:off x="10548252" y="5127096"/>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0" name="Rectangle 85"/>
            <p:cNvSpPr>
              <a:spLocks noChangeArrowheads="1"/>
            </p:cNvSpPr>
            <p:nvPr/>
          </p:nvSpPr>
          <p:spPr bwMode="auto">
            <a:xfrm>
              <a:off x="10815181" y="5127096"/>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1" name="Rectangle 86"/>
            <p:cNvSpPr>
              <a:spLocks noChangeArrowheads="1"/>
            </p:cNvSpPr>
            <p:nvPr/>
          </p:nvSpPr>
          <p:spPr bwMode="auto">
            <a:xfrm>
              <a:off x="10011766" y="5397969"/>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2" name="Rectangle 87"/>
            <p:cNvSpPr>
              <a:spLocks noChangeArrowheads="1"/>
            </p:cNvSpPr>
            <p:nvPr/>
          </p:nvSpPr>
          <p:spPr bwMode="auto">
            <a:xfrm>
              <a:off x="10278695" y="5397969"/>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3" name="Rectangle 88"/>
            <p:cNvSpPr>
              <a:spLocks noChangeArrowheads="1"/>
            </p:cNvSpPr>
            <p:nvPr/>
          </p:nvSpPr>
          <p:spPr bwMode="auto">
            <a:xfrm>
              <a:off x="10548252" y="5397969"/>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4" name="Rectangle 89"/>
            <p:cNvSpPr>
              <a:spLocks noChangeArrowheads="1"/>
            </p:cNvSpPr>
            <p:nvPr/>
          </p:nvSpPr>
          <p:spPr bwMode="auto">
            <a:xfrm>
              <a:off x="10815181" y="5397969"/>
              <a:ext cx="156476"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5" name="Rectangle 90"/>
            <p:cNvSpPr>
              <a:spLocks noChangeArrowheads="1"/>
            </p:cNvSpPr>
            <p:nvPr/>
          </p:nvSpPr>
          <p:spPr bwMode="auto">
            <a:xfrm>
              <a:off x="10815181" y="5397969"/>
              <a:ext cx="156476"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6" name="Rectangle 91"/>
            <p:cNvSpPr>
              <a:spLocks noChangeArrowheads="1"/>
            </p:cNvSpPr>
            <p:nvPr/>
          </p:nvSpPr>
          <p:spPr bwMode="auto">
            <a:xfrm>
              <a:off x="10094606" y="4764179"/>
              <a:ext cx="143326"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7" name="Rectangle 92"/>
            <p:cNvSpPr>
              <a:spLocks noChangeArrowheads="1"/>
            </p:cNvSpPr>
            <p:nvPr/>
          </p:nvSpPr>
          <p:spPr bwMode="auto">
            <a:xfrm>
              <a:off x="10285269" y="4764179"/>
              <a:ext cx="142011"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8" name="Rectangle 93"/>
            <p:cNvSpPr>
              <a:spLocks noChangeArrowheads="1"/>
            </p:cNvSpPr>
            <p:nvPr/>
          </p:nvSpPr>
          <p:spPr bwMode="auto">
            <a:xfrm>
              <a:off x="9542341" y="6950886"/>
              <a:ext cx="447072"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9" name="Rectangle 94"/>
            <p:cNvSpPr>
              <a:spLocks noChangeArrowheads="1"/>
            </p:cNvSpPr>
            <p:nvPr/>
          </p:nvSpPr>
          <p:spPr bwMode="auto">
            <a:xfrm>
              <a:off x="10815181" y="6950886"/>
              <a:ext cx="649569"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nvGrpSpPr>
            <p:cNvPr id="114" name="Group 113"/>
            <p:cNvGrpSpPr/>
            <p:nvPr/>
          </p:nvGrpSpPr>
          <p:grpSpPr>
            <a:xfrm>
              <a:off x="8392255" y="5473023"/>
              <a:ext cx="1155353" cy="1563599"/>
              <a:chOff x="13103226" y="2775830"/>
              <a:chExt cx="1039812" cy="1407232"/>
            </a:xfrm>
          </p:grpSpPr>
          <p:sp>
            <p:nvSpPr>
              <p:cNvPr id="115" name="Rectangle 5"/>
              <p:cNvSpPr>
                <a:spLocks noChangeArrowheads="1"/>
              </p:cNvSpPr>
              <p:nvPr/>
            </p:nvSpPr>
            <p:spPr bwMode="auto">
              <a:xfrm>
                <a:off x="13103226" y="2775830"/>
                <a:ext cx="1039812" cy="1407232"/>
              </a:xfrm>
              <a:prstGeom prst="rect">
                <a:avLst/>
              </a:prstGeom>
              <a:solidFill>
                <a:schemeClr val="accent1">
                  <a:lumMod val="7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0"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1"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2"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3"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grpSp>
      <p:grpSp>
        <p:nvGrpSpPr>
          <p:cNvPr id="23" name="Group 22"/>
          <p:cNvGrpSpPr/>
          <p:nvPr/>
        </p:nvGrpSpPr>
        <p:grpSpPr>
          <a:xfrm>
            <a:off x="2501" y="6714771"/>
            <a:ext cx="12431474" cy="320343"/>
            <a:chOff x="0" y="6037253"/>
            <a:chExt cx="12188826" cy="860544"/>
          </a:xfrm>
        </p:grpSpPr>
        <p:sp>
          <p:nvSpPr>
            <p:cNvPr id="124" name="Rectangle 123"/>
            <p:cNvSpPr/>
            <p:nvPr/>
          </p:nvSpPr>
          <p:spPr bwMode="auto">
            <a:xfrm>
              <a:off x="0" y="6037253"/>
              <a:ext cx="5169529" cy="86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5169530" y="6037253"/>
              <a:ext cx="7019296"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28" name="TextBox 127"/>
          <p:cNvSpPr txBox="1"/>
          <p:nvPr/>
        </p:nvSpPr>
        <p:spPr>
          <a:xfrm>
            <a:off x="6551326" y="5629749"/>
            <a:ext cx="2101035" cy="393219"/>
          </a:xfrm>
          <a:prstGeom prst="rect">
            <a:avLst/>
          </a:prstGeom>
          <a:noFill/>
        </p:spPr>
        <p:txBody>
          <a:bodyPr wrap="square" lIns="93223" tIns="93223" rIns="93223" bIns="93223" rtlCol="0">
            <a:spAutoFit/>
          </a:bodyPr>
          <a:lstStyle>
            <a:defPPr>
              <a:defRPr lang="en-US"/>
            </a:defPPr>
            <a:lvl1pPr defTabSz="1218270">
              <a:lnSpc>
                <a:spcPct val="80000"/>
              </a:lnSpc>
              <a:buSzPct val="80000"/>
              <a:defRPr sz="1600"/>
            </a:lvl1pPr>
          </a:lstStyle>
          <a:p>
            <a:r>
              <a:rPr lang="en-US" sz="1632" dirty="0">
                <a:solidFill>
                  <a:srgbClr val="505050"/>
                </a:solidFill>
              </a:rPr>
              <a:t>On Premises</a:t>
            </a:r>
          </a:p>
        </p:txBody>
      </p:sp>
      <p:cxnSp>
        <p:nvCxnSpPr>
          <p:cNvPr id="134" name="Straight Connector 133"/>
          <p:cNvCxnSpPr/>
          <p:nvPr/>
        </p:nvCxnSpPr>
        <p:spPr>
          <a:xfrm>
            <a:off x="8588211" y="4993216"/>
            <a:ext cx="0" cy="728529"/>
          </a:xfrm>
          <a:prstGeom prst="line">
            <a:avLst/>
          </a:prstGeom>
          <a:ln w="5715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8784512" y="4198722"/>
            <a:ext cx="1608916" cy="393219"/>
          </a:xfrm>
          <a:prstGeom prst="rect">
            <a:avLst/>
          </a:prstGeom>
          <a:noFill/>
        </p:spPr>
        <p:txBody>
          <a:bodyPr wrap="square" lIns="93223" tIns="93223" rIns="93223" bIns="93223" rtlCol="0">
            <a:spAutoFit/>
          </a:bodyPr>
          <a:lstStyle/>
          <a:p>
            <a:pPr algn="ctr" defTabSz="1242514">
              <a:lnSpc>
                <a:spcPct val="80000"/>
              </a:lnSpc>
              <a:buSzPct val="80000"/>
            </a:pPr>
            <a:r>
              <a:rPr lang="en-US" sz="1632" dirty="0" err="1">
                <a:solidFill>
                  <a:srgbClr val="505050"/>
                </a:solidFill>
              </a:rPr>
              <a:t>DirectorySync</a:t>
            </a:r>
            <a:endParaRPr lang="en-US" sz="1835" dirty="0">
              <a:solidFill>
                <a:srgbClr val="505050"/>
              </a:solidFill>
            </a:endParaRPr>
          </a:p>
        </p:txBody>
      </p:sp>
      <p:sp>
        <p:nvSpPr>
          <p:cNvPr id="137" name="Down Arrow 136"/>
          <p:cNvSpPr/>
          <p:nvPr/>
        </p:nvSpPr>
        <p:spPr bwMode="auto">
          <a:xfrm rot="10800000">
            <a:off x="8346040" y="3940653"/>
            <a:ext cx="490040" cy="706531"/>
          </a:xfrm>
          <a:prstGeom prst="downArrow">
            <a:avLst>
              <a:gd name="adj1" fmla="val 42122"/>
              <a:gd name="adj2" fmla="val 62085"/>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grpSp>
        <p:nvGrpSpPr>
          <p:cNvPr id="129" name="Group 128"/>
          <p:cNvGrpSpPr/>
          <p:nvPr/>
        </p:nvGrpSpPr>
        <p:grpSpPr>
          <a:xfrm>
            <a:off x="7450090" y="4531051"/>
            <a:ext cx="2817124" cy="607919"/>
            <a:chOff x="2243844" y="4163327"/>
            <a:chExt cx="2708199" cy="2562608"/>
          </a:xfrm>
        </p:grpSpPr>
        <p:sp>
          <p:nvSpPr>
            <p:cNvPr id="130" name="Rectangle 129"/>
            <p:cNvSpPr/>
            <p:nvPr/>
          </p:nvSpPr>
          <p:spPr bwMode="auto">
            <a:xfrm>
              <a:off x="2243844" y="4163327"/>
              <a:ext cx="2708199" cy="256260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131" name="TextBox 130"/>
            <p:cNvSpPr txBox="1"/>
            <p:nvPr/>
          </p:nvSpPr>
          <p:spPr>
            <a:xfrm>
              <a:off x="2265539" y="4768105"/>
              <a:ext cx="2686504" cy="1214057"/>
            </a:xfrm>
            <a:prstGeom prst="rect">
              <a:avLst/>
            </a:prstGeom>
            <a:noFill/>
          </p:spPr>
          <p:txBody>
            <a:bodyPr wrap="square" lIns="0" tIns="0" rIns="0" bIns="0" rtlCol="0" anchor="ctr">
              <a:spAutoFit/>
            </a:bodyPr>
            <a:lstStyle/>
            <a:p>
              <a:pPr algn="ctr" defTabSz="1242514">
                <a:buSzPct val="80000"/>
              </a:pPr>
              <a:r>
                <a:rPr lang="en-US" sz="1835" dirty="0">
                  <a:gradFill>
                    <a:gsLst>
                      <a:gs pos="0">
                        <a:srgbClr val="FFFFFF"/>
                      </a:gs>
                      <a:gs pos="100000">
                        <a:srgbClr val="FFFFFF"/>
                      </a:gs>
                    </a:gsLst>
                    <a:lin ang="5400000" scaled="0"/>
                  </a:gradFill>
                </a:rPr>
                <a:t>Active Directory</a:t>
              </a:r>
            </a:p>
          </p:txBody>
        </p:sp>
      </p:grpSp>
      <p:sp>
        <p:nvSpPr>
          <p:cNvPr id="139" name="Freeform 138"/>
          <p:cNvSpPr>
            <a:spLocks/>
          </p:cNvSpPr>
          <p:nvPr/>
        </p:nvSpPr>
        <p:spPr bwMode="auto">
          <a:xfrm>
            <a:off x="9112734" y="1386685"/>
            <a:ext cx="1842946" cy="1213475"/>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chemeClr val="accent4"/>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Tree>
    <p:extLst>
      <p:ext uri="{BB962C8B-B14F-4D97-AF65-F5344CB8AC3E}">
        <p14:creationId xmlns:p14="http://schemas.microsoft.com/office/powerpoint/2010/main" val="729247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decel="10000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138"/>
                                        </p:tgtEl>
                                        <p:attrNameLst>
                                          <p:attrName>style.visibility</p:attrName>
                                        </p:attrNameLst>
                                      </p:cBhvr>
                                      <p:to>
                                        <p:strVal val="visible"/>
                                      </p:to>
                                    </p:set>
                                    <p:anim calcmode="lin" valueType="num">
                                      <p:cBhvr additive="base">
                                        <p:cTn id="16" dur="500" fill="hold"/>
                                        <p:tgtEl>
                                          <p:spTgt spid="138"/>
                                        </p:tgtEl>
                                        <p:attrNameLst>
                                          <p:attrName>ppt_x</p:attrName>
                                        </p:attrNameLst>
                                      </p:cBhvr>
                                      <p:tavLst>
                                        <p:tav tm="0">
                                          <p:val>
                                            <p:strVal val="#ppt_x"/>
                                          </p:val>
                                        </p:tav>
                                        <p:tav tm="100000">
                                          <p:val>
                                            <p:strVal val="#ppt_x"/>
                                          </p:val>
                                        </p:tav>
                                      </p:tavLst>
                                    </p:anim>
                                    <p:anim calcmode="lin" valueType="num">
                                      <p:cBhvr additive="base">
                                        <p:cTn id="17" dur="500" fill="hold"/>
                                        <p:tgtEl>
                                          <p:spTgt spid="138"/>
                                        </p:tgtEl>
                                        <p:attrNameLst>
                                          <p:attrName>ppt_y</p:attrName>
                                        </p:attrNameLst>
                                      </p:cBhvr>
                                      <p:tavLst>
                                        <p:tav tm="0">
                                          <p:val>
                                            <p:strVal val="1+#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wipe(left)">
                                      <p:cBhvr>
                                        <p:cTn id="20" dur="500"/>
                                        <p:tgtEl>
                                          <p:spTgt spid="12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500"/>
                                        <p:tgtEl>
                                          <p:spTgt spid="129"/>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wipe(down)">
                                      <p:cBhvr>
                                        <p:cTn id="28" dur="500"/>
                                        <p:tgtEl>
                                          <p:spTgt spid="13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500"/>
                                        <p:tgtEl>
                                          <p:spTgt spid="13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wipe(down)">
                                      <p:cBhvr>
                                        <p:cTn id="3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37" grpId="0" animBg="1"/>
      <p:bldP spid="128" grpId="0"/>
      <p:bldP spid="136" grpId="0"/>
      <p:bldP spid="1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AD FS</a:t>
            </a:r>
            <a:endParaRPr lang="en-US" dirty="0"/>
          </a:p>
        </p:txBody>
      </p:sp>
      <p:sp>
        <p:nvSpPr>
          <p:cNvPr id="4" name="Text Placeholder 3"/>
          <p:cNvSpPr>
            <a:spLocks noGrp="1"/>
          </p:cNvSpPr>
          <p:nvPr>
            <p:ph type="body" sz="quarter" idx="10"/>
          </p:nvPr>
        </p:nvSpPr>
        <p:spPr>
          <a:xfrm>
            <a:off x="277004" y="2811462"/>
            <a:ext cx="5486399" cy="2868478"/>
          </a:xfrm>
        </p:spPr>
        <p:txBody>
          <a:bodyPr/>
          <a:lstStyle/>
          <a:p>
            <a:r>
              <a:rPr lang="en-US" dirty="0" smtClean="0"/>
              <a:t>Advantages</a:t>
            </a:r>
          </a:p>
          <a:p>
            <a:pPr lvl="1"/>
            <a:r>
              <a:rPr lang="en-US" dirty="0" smtClean="0"/>
              <a:t>Provides Web SSO (enables seamless partner federation)</a:t>
            </a:r>
            <a:r>
              <a:rPr lang="en-US" dirty="0"/>
              <a:t> </a:t>
            </a:r>
            <a:r>
              <a:rPr lang="en-US" dirty="0" smtClean="0"/>
              <a:t>&amp; mitigates partner user account management</a:t>
            </a:r>
          </a:p>
          <a:p>
            <a:pPr lvl="1"/>
            <a:r>
              <a:rPr lang="en-US" dirty="0" smtClean="0"/>
              <a:t>Claim mapping support</a:t>
            </a:r>
          </a:p>
          <a:p>
            <a:pPr lvl="1"/>
            <a:r>
              <a:rPr lang="en-US" dirty="0" smtClean="0"/>
              <a:t>Extensible</a:t>
            </a:r>
          </a:p>
          <a:p>
            <a:pPr lvl="1"/>
            <a:r>
              <a:rPr lang="en-US" dirty="0" smtClean="0"/>
              <a:t>Enables broader hybrid workload adoption and support (I.e. Search, BCS, etc.)</a:t>
            </a:r>
          </a:p>
        </p:txBody>
      </p:sp>
      <p:sp>
        <p:nvSpPr>
          <p:cNvPr id="2" name="Text Placeholder 1"/>
          <p:cNvSpPr>
            <a:spLocks noGrp="1"/>
          </p:cNvSpPr>
          <p:nvPr>
            <p:ph type="body" sz="quarter" idx="11"/>
          </p:nvPr>
        </p:nvSpPr>
        <p:spPr>
          <a:xfrm>
            <a:off x="6677804" y="2811462"/>
            <a:ext cx="5486399" cy="1698927"/>
          </a:xfrm>
        </p:spPr>
        <p:txBody>
          <a:bodyPr/>
          <a:lstStyle/>
          <a:p>
            <a:r>
              <a:rPr lang="en-US" dirty="0" smtClean="0"/>
              <a:t>Disadvantages</a:t>
            </a:r>
          </a:p>
          <a:p>
            <a:pPr lvl="1"/>
            <a:r>
              <a:rPr lang="en-US" dirty="0" smtClean="0"/>
              <a:t>Infrastructure investment required</a:t>
            </a:r>
          </a:p>
          <a:p>
            <a:pPr lvl="1"/>
            <a:r>
              <a:rPr lang="en-US" dirty="0" smtClean="0"/>
              <a:t>Complex configuration</a:t>
            </a:r>
          </a:p>
          <a:p>
            <a:pPr lvl="1"/>
            <a:r>
              <a:rPr lang="en-US" dirty="0" smtClean="0"/>
              <a:t>Low ROI in limited support scenarios</a:t>
            </a:r>
            <a:endParaRPr lang="en-US" dirty="0"/>
          </a:p>
        </p:txBody>
      </p:sp>
      <p:sp>
        <p:nvSpPr>
          <p:cNvPr id="5" name="Text Placeholder 3"/>
          <p:cNvSpPr txBox="1">
            <a:spLocks/>
          </p:cNvSpPr>
          <p:nvPr/>
        </p:nvSpPr>
        <p:spPr>
          <a:xfrm>
            <a:off x="274639" y="1212849"/>
            <a:ext cx="11889564" cy="205902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gradFill>
                  <a:gsLst>
                    <a:gs pos="100000">
                      <a:schemeClr val="tx2"/>
                    </a:gs>
                    <a:gs pos="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mtClean="0">
                <a:gradFill>
                  <a:gsLst>
                    <a:gs pos="100000">
                      <a:srgbClr val="D2D2D2"/>
                    </a:gs>
                    <a:gs pos="0">
                      <a:srgbClr val="D2D2D2"/>
                    </a:gs>
                  </a:gsLst>
                  <a:lin ang="5400000" scaled="0"/>
                </a:gradFill>
              </a:rPr>
              <a:t>Provides an open and interoperable claims-based model for integration</a:t>
            </a:r>
            <a:endParaRPr lang="en-US" dirty="0">
              <a:gradFill>
                <a:gsLst>
                  <a:gs pos="100000">
                    <a:srgbClr val="D2D2D2"/>
                  </a:gs>
                  <a:gs pos="0">
                    <a:srgbClr val="D2D2D2"/>
                  </a:gs>
                </a:gsLst>
                <a:lin ang="5400000" scaled="0"/>
              </a:gradFill>
            </a:endParaRPr>
          </a:p>
        </p:txBody>
      </p:sp>
    </p:spTree>
    <p:extLst>
      <p:ext uri="{BB962C8B-B14F-4D97-AF65-F5344CB8AC3E}">
        <p14:creationId xmlns:p14="http://schemas.microsoft.com/office/powerpoint/2010/main" val="17862266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97"/>
          <p:cNvGrpSpPr/>
          <p:nvPr/>
        </p:nvGrpSpPr>
        <p:grpSpPr>
          <a:xfrm>
            <a:off x="6523993" y="2465397"/>
            <a:ext cx="5002490" cy="1672578"/>
            <a:chOff x="6394200" y="2435381"/>
            <a:chExt cx="4904847" cy="1639931"/>
          </a:xfrm>
        </p:grpSpPr>
        <p:sp>
          <p:nvSpPr>
            <p:cNvPr id="199" name="Rectangle 198"/>
            <p:cNvSpPr/>
            <p:nvPr/>
          </p:nvSpPr>
          <p:spPr bwMode="auto">
            <a:xfrm>
              <a:off x="7293997" y="2435381"/>
              <a:ext cx="2770361" cy="15924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r>
                <a:rPr lang="en-US" sz="2856" dirty="0">
                  <a:gradFill>
                    <a:gsLst>
                      <a:gs pos="0">
                        <a:srgbClr val="FFFFFF"/>
                      </a:gs>
                      <a:gs pos="100000">
                        <a:srgbClr val="FFFFFF"/>
                      </a:gs>
                    </a:gsLst>
                    <a:lin ang="5400000" scaled="0"/>
                  </a:gradFill>
                  <a:latin typeface="Segoe UI Light"/>
                </a:rPr>
                <a:t>Windows Azure Active Directory</a:t>
              </a:r>
            </a:p>
          </p:txBody>
        </p:sp>
        <p:sp>
          <p:nvSpPr>
            <p:cNvPr id="200" name="Oval 199"/>
            <p:cNvSpPr/>
            <p:nvPr/>
          </p:nvSpPr>
          <p:spPr>
            <a:xfrm>
              <a:off x="10644288" y="2817510"/>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201" name="Straight Connector 200"/>
            <p:cNvCxnSpPr>
              <a:endCxn id="200" idx="2"/>
            </p:cNvCxnSpPr>
            <p:nvPr/>
          </p:nvCxnSpPr>
          <p:spPr>
            <a:xfrm>
              <a:off x="10064358" y="2909155"/>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0080852" y="2579816"/>
              <a:ext cx="716415" cy="280718"/>
            </a:xfrm>
            <a:prstGeom prst="rect">
              <a:avLst/>
            </a:prstGeom>
            <a:noFill/>
          </p:spPr>
          <p:txBody>
            <a:bodyPr wrap="none" rtlCol="0">
              <a:spAutoFit/>
            </a:bodyPr>
            <a:lstStyle/>
            <a:p>
              <a:pPr defTabSz="932372"/>
              <a:r>
                <a:rPr lang="en-US" sz="1224" dirty="0">
                  <a:solidFill>
                    <a:srgbClr val="505050"/>
                  </a:solidFill>
                </a:rPr>
                <a:t>OAuth2</a:t>
              </a:r>
            </a:p>
          </p:txBody>
        </p:sp>
        <p:sp>
          <p:nvSpPr>
            <p:cNvPr id="203" name="Oval 202"/>
            <p:cNvSpPr/>
            <p:nvPr/>
          </p:nvSpPr>
          <p:spPr>
            <a:xfrm>
              <a:off x="10644288" y="3349676"/>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204" name="Straight Connector 203"/>
            <p:cNvCxnSpPr>
              <a:endCxn id="203" idx="2"/>
            </p:cNvCxnSpPr>
            <p:nvPr/>
          </p:nvCxnSpPr>
          <p:spPr>
            <a:xfrm>
              <a:off x="10064358" y="3446410"/>
              <a:ext cx="579930" cy="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10080852" y="3106439"/>
              <a:ext cx="734496" cy="280718"/>
            </a:xfrm>
            <a:prstGeom prst="rect">
              <a:avLst/>
            </a:prstGeom>
            <a:noFill/>
          </p:spPr>
          <p:txBody>
            <a:bodyPr wrap="none" rtlCol="0">
              <a:spAutoFit/>
            </a:bodyPr>
            <a:lstStyle/>
            <a:p>
              <a:pPr defTabSz="932372"/>
              <a:r>
                <a:rPr lang="en-US" sz="1224" dirty="0">
                  <a:solidFill>
                    <a:srgbClr val="505050"/>
                  </a:solidFill>
                </a:rPr>
                <a:t>SAML-P</a:t>
              </a:r>
            </a:p>
          </p:txBody>
        </p:sp>
        <p:sp>
          <p:nvSpPr>
            <p:cNvPr id="206" name="Oval 205"/>
            <p:cNvSpPr/>
            <p:nvPr/>
          </p:nvSpPr>
          <p:spPr>
            <a:xfrm>
              <a:off x="10644287" y="3881843"/>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sp>
          <p:nvSpPr>
            <p:cNvPr id="207" name="TextBox 206"/>
            <p:cNvSpPr txBox="1"/>
            <p:nvPr/>
          </p:nvSpPr>
          <p:spPr>
            <a:xfrm>
              <a:off x="10083650" y="3633062"/>
              <a:ext cx="1215397" cy="280718"/>
            </a:xfrm>
            <a:prstGeom prst="rect">
              <a:avLst/>
            </a:prstGeom>
            <a:noFill/>
          </p:spPr>
          <p:txBody>
            <a:bodyPr wrap="none" rtlCol="0">
              <a:spAutoFit/>
            </a:bodyPr>
            <a:lstStyle/>
            <a:p>
              <a:pPr defTabSz="932372"/>
              <a:r>
                <a:rPr lang="en-US" sz="1224" dirty="0">
                  <a:solidFill>
                    <a:srgbClr val="505050"/>
                  </a:solidFill>
                </a:rPr>
                <a:t>WS-Federation</a:t>
              </a:r>
            </a:p>
          </p:txBody>
        </p:sp>
        <p:sp>
          <p:nvSpPr>
            <p:cNvPr id="208" name="Oval 207"/>
            <p:cNvSpPr/>
            <p:nvPr/>
          </p:nvSpPr>
          <p:spPr>
            <a:xfrm>
              <a:off x="6572582" y="3020943"/>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209" name="Straight Connector 208"/>
            <p:cNvCxnSpPr/>
            <p:nvPr/>
          </p:nvCxnSpPr>
          <p:spPr>
            <a:xfrm>
              <a:off x="6768110" y="3113291"/>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6429466" y="2754803"/>
              <a:ext cx="846707" cy="280718"/>
            </a:xfrm>
            <a:prstGeom prst="rect">
              <a:avLst/>
            </a:prstGeom>
            <a:noFill/>
          </p:spPr>
          <p:txBody>
            <a:bodyPr wrap="none" rtlCol="0">
              <a:spAutoFit/>
            </a:bodyPr>
            <a:lstStyle/>
            <a:p>
              <a:pPr algn="r" defTabSz="932372"/>
              <a:r>
                <a:rPr lang="en-US" sz="1224" dirty="0">
                  <a:solidFill>
                    <a:srgbClr val="505050"/>
                  </a:solidFill>
                </a:rPr>
                <a:t>Metadata</a:t>
              </a:r>
            </a:p>
          </p:txBody>
        </p:sp>
        <p:sp>
          <p:nvSpPr>
            <p:cNvPr id="211" name="Oval 210"/>
            <p:cNvSpPr/>
            <p:nvPr/>
          </p:nvSpPr>
          <p:spPr>
            <a:xfrm flipH="1">
              <a:off x="6574645" y="3632380"/>
              <a:ext cx="193469" cy="193469"/>
            </a:xfrm>
            <a:prstGeom prst="ellipse">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799">
                <a:solidFill>
                  <a:srgbClr val="505050"/>
                </a:solidFill>
              </a:endParaRPr>
            </a:p>
          </p:txBody>
        </p:sp>
        <p:cxnSp>
          <p:nvCxnSpPr>
            <p:cNvPr id="212" name="Straight Connector 211"/>
            <p:cNvCxnSpPr>
              <a:endCxn id="211" idx="2"/>
            </p:cNvCxnSpPr>
            <p:nvPr/>
          </p:nvCxnSpPr>
          <p:spPr>
            <a:xfrm flipH="1">
              <a:off x="6768114" y="3724024"/>
              <a:ext cx="579931"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6394200" y="3374151"/>
              <a:ext cx="881973" cy="280718"/>
            </a:xfrm>
            <a:prstGeom prst="rect">
              <a:avLst/>
            </a:prstGeom>
            <a:noFill/>
          </p:spPr>
          <p:txBody>
            <a:bodyPr wrap="none" rtlCol="0">
              <a:spAutoFit/>
            </a:bodyPr>
            <a:lstStyle/>
            <a:p>
              <a:pPr algn="r" defTabSz="932372"/>
              <a:r>
                <a:rPr lang="en-US" sz="1224" dirty="0">
                  <a:solidFill>
                    <a:srgbClr val="505050"/>
                  </a:solidFill>
                </a:rPr>
                <a:t>Graph API</a:t>
              </a:r>
            </a:p>
          </p:txBody>
        </p:sp>
        <p:cxnSp>
          <p:nvCxnSpPr>
            <p:cNvPr id="214" name="Straight Connector 213"/>
            <p:cNvCxnSpPr/>
            <p:nvPr/>
          </p:nvCxnSpPr>
          <p:spPr>
            <a:xfrm>
              <a:off x="10064358" y="3978578"/>
              <a:ext cx="579930" cy="5091"/>
            </a:xfrm>
            <a:prstGeom prst="line">
              <a:avLst/>
            </a:prstGeom>
            <a:solidFill>
              <a:schemeClr val="tx1"/>
            </a:solidFill>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bwMode="auto">
          <a:xfrm>
            <a:off x="5274942" y="4293256"/>
            <a:ext cx="7159031" cy="2421515"/>
          </a:xfrm>
          <a:prstGeom prst="rect">
            <a:avLst/>
          </a:prstGeom>
          <a:pattFill prst="ltUpDiag">
            <a:fgClr>
              <a:schemeClr val="bg1">
                <a:lumMod val="85000"/>
              </a:schemeClr>
            </a:fgClr>
            <a:bgClr>
              <a:schemeClr val="bg1"/>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1746917" y="2462466"/>
            <a:ext cx="2943989" cy="1942398"/>
            <a:chOff x="1051731" y="2432507"/>
            <a:chExt cx="2886526" cy="1904485"/>
          </a:xfrm>
        </p:grpSpPr>
        <p:grpSp>
          <p:nvGrpSpPr>
            <p:cNvPr id="28" name="Group 27"/>
            <p:cNvGrpSpPr/>
            <p:nvPr/>
          </p:nvGrpSpPr>
          <p:grpSpPr>
            <a:xfrm>
              <a:off x="1126813" y="2432507"/>
              <a:ext cx="2811444" cy="1595312"/>
              <a:chOff x="1126813" y="2432507"/>
              <a:chExt cx="2811444" cy="1481149"/>
            </a:xfrm>
          </p:grpSpPr>
          <p:sp>
            <p:nvSpPr>
              <p:cNvPr id="24" name="Rectangle 23"/>
              <p:cNvSpPr/>
              <p:nvPr/>
            </p:nvSpPr>
            <p:spPr bwMode="auto">
              <a:xfrm>
                <a:off x="1126813" y="2803403"/>
                <a:ext cx="2811444" cy="372604"/>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Office Activation Service</a:t>
                </a:r>
              </a:p>
            </p:txBody>
          </p:sp>
          <p:sp>
            <p:nvSpPr>
              <p:cNvPr id="25" name="Rectangle 24"/>
              <p:cNvSpPr/>
              <p:nvPr/>
            </p:nvSpPr>
            <p:spPr bwMode="auto">
              <a:xfrm>
                <a:off x="1126813" y="2432507"/>
                <a:ext cx="2811444" cy="3726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Office 365 Admin Portal</a:t>
                </a:r>
              </a:p>
            </p:txBody>
          </p:sp>
          <p:sp>
            <p:nvSpPr>
              <p:cNvPr id="26" name="Rectangle 25"/>
              <p:cNvSpPr/>
              <p:nvPr/>
            </p:nvSpPr>
            <p:spPr bwMode="auto">
              <a:xfrm>
                <a:off x="1126813" y="3174299"/>
                <a:ext cx="2811444" cy="372604"/>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Exchange Mailbox Access</a:t>
                </a:r>
              </a:p>
            </p:txBody>
          </p:sp>
          <p:sp>
            <p:nvSpPr>
              <p:cNvPr id="27" name="Rectangle 26"/>
              <p:cNvSpPr/>
              <p:nvPr/>
            </p:nvSpPr>
            <p:spPr bwMode="auto">
              <a:xfrm>
                <a:off x="1126813" y="3541052"/>
                <a:ext cx="2811444" cy="3726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ctr" anchorCtr="0" forceAA="0" compatLnSpc="1">
                <a:prstTxWarp prst="textNoShape">
                  <a:avLst/>
                </a:prstTxWarp>
                <a:noAutofit/>
              </a:bodyPr>
              <a:lstStyle/>
              <a:p>
                <a:pPr algn="ctr" defTabSz="931920" fontAlgn="base">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a:t>
                </a:r>
              </a:p>
            </p:txBody>
          </p:sp>
        </p:grpSp>
        <p:sp>
          <p:nvSpPr>
            <p:cNvPr id="36" name="TextBox 35"/>
            <p:cNvSpPr txBox="1"/>
            <p:nvPr/>
          </p:nvSpPr>
          <p:spPr>
            <a:xfrm>
              <a:off x="1051731" y="3998758"/>
              <a:ext cx="1407758" cy="338234"/>
            </a:xfrm>
            <a:prstGeom prst="rect">
              <a:avLst/>
            </a:prstGeom>
            <a:noFill/>
          </p:spPr>
          <p:txBody>
            <a:bodyPr wrap="none" rtlCol="0">
              <a:spAutoFit/>
            </a:bodyPr>
            <a:lstStyle>
              <a:defPPr>
                <a:defRPr lang="en-US"/>
              </a:defPPr>
              <a:lvl1pPr defTabSz="914180">
                <a:defRPr sz="1567"/>
              </a:lvl1pPr>
            </a:lstStyle>
            <a:p>
              <a:r>
                <a:rPr lang="en-US" sz="1598" dirty="0">
                  <a:solidFill>
                    <a:srgbClr val="505050"/>
                  </a:solidFill>
                </a:rPr>
                <a:t>Authorization</a:t>
              </a:r>
            </a:p>
          </p:txBody>
        </p:sp>
      </p:grpSp>
      <p:sp>
        <p:nvSpPr>
          <p:cNvPr id="3" name="Rectangle 2"/>
          <p:cNvSpPr/>
          <p:nvPr/>
        </p:nvSpPr>
        <p:spPr bwMode="auto">
          <a:xfrm>
            <a:off x="2502" y="1597430"/>
            <a:ext cx="5272441" cy="8776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83" y="1669566"/>
            <a:ext cx="2145110" cy="742162"/>
          </a:xfrm>
          <a:prstGeom prst="rect">
            <a:avLst/>
          </a:prstGeom>
        </p:spPr>
      </p:pic>
      <p:grpSp>
        <p:nvGrpSpPr>
          <p:cNvPr id="39" name="Group 38"/>
          <p:cNvGrpSpPr/>
          <p:nvPr/>
        </p:nvGrpSpPr>
        <p:grpSpPr>
          <a:xfrm>
            <a:off x="5274943" y="1597430"/>
            <a:ext cx="7159032" cy="877675"/>
            <a:chOff x="5169530" y="1566250"/>
            <a:chExt cx="7019296" cy="860544"/>
          </a:xfrm>
        </p:grpSpPr>
        <p:sp>
          <p:nvSpPr>
            <p:cNvPr id="4" name="Rectangle 3"/>
            <p:cNvSpPr/>
            <p:nvPr/>
          </p:nvSpPr>
          <p:spPr bwMode="auto">
            <a:xfrm>
              <a:off x="5169530" y="1566250"/>
              <a:ext cx="7019296"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903" y="1682165"/>
              <a:ext cx="2656503" cy="637301"/>
            </a:xfrm>
            <a:prstGeom prst="rect">
              <a:avLst/>
            </a:prstGeom>
          </p:spPr>
        </p:pic>
      </p:grpSp>
      <p:sp>
        <p:nvSpPr>
          <p:cNvPr id="29" name="Down Arrow 28"/>
          <p:cNvSpPr/>
          <p:nvPr/>
        </p:nvSpPr>
        <p:spPr bwMode="auto">
          <a:xfrm rot="10800000">
            <a:off x="833466" y="2310148"/>
            <a:ext cx="490040" cy="892974"/>
          </a:xfrm>
          <a:prstGeom prst="downArrow">
            <a:avLst>
              <a:gd name="adj1" fmla="val 42122"/>
              <a:gd name="adj2" fmla="val 62085"/>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41" name="Rectangle 40"/>
          <p:cNvSpPr/>
          <p:nvPr/>
        </p:nvSpPr>
        <p:spPr bwMode="auto">
          <a:xfrm>
            <a:off x="2501" y="-1"/>
            <a:ext cx="12431474" cy="15974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solidFill>
                  <a:schemeClr val="tx2"/>
                </a:solidFill>
              </a:rPr>
              <a:t>AD FS</a:t>
            </a:r>
            <a:endParaRPr lang="en-US" dirty="0">
              <a:solidFill>
                <a:schemeClr val="tx2"/>
              </a:solidFill>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260" y="2908036"/>
            <a:ext cx="1199966" cy="1199966"/>
          </a:xfrm>
          <a:prstGeom prst="rect">
            <a:avLst/>
          </a:prstGeom>
        </p:spPr>
      </p:pic>
      <p:grpSp>
        <p:nvGrpSpPr>
          <p:cNvPr id="23" name="Group 22"/>
          <p:cNvGrpSpPr/>
          <p:nvPr/>
        </p:nvGrpSpPr>
        <p:grpSpPr>
          <a:xfrm>
            <a:off x="2501" y="6714771"/>
            <a:ext cx="12431474" cy="320343"/>
            <a:chOff x="0" y="6037253"/>
            <a:chExt cx="12188826" cy="860544"/>
          </a:xfrm>
        </p:grpSpPr>
        <p:sp>
          <p:nvSpPr>
            <p:cNvPr id="124" name="Rectangle 123"/>
            <p:cNvSpPr/>
            <p:nvPr/>
          </p:nvSpPr>
          <p:spPr bwMode="auto">
            <a:xfrm>
              <a:off x="0" y="6037253"/>
              <a:ext cx="5169529" cy="86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5169530" y="6037253"/>
              <a:ext cx="7019296"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36" name="TextBox 135"/>
          <p:cNvSpPr txBox="1"/>
          <p:nvPr/>
        </p:nvSpPr>
        <p:spPr>
          <a:xfrm>
            <a:off x="8702420" y="4200111"/>
            <a:ext cx="1608916" cy="393219"/>
          </a:xfrm>
          <a:prstGeom prst="rect">
            <a:avLst/>
          </a:prstGeom>
          <a:noFill/>
        </p:spPr>
        <p:txBody>
          <a:bodyPr wrap="square" lIns="93223" tIns="93223" rIns="93223" bIns="93223" rtlCol="0">
            <a:spAutoFit/>
          </a:bodyPr>
          <a:lstStyle/>
          <a:p>
            <a:pPr algn="ctr" defTabSz="1242514">
              <a:lnSpc>
                <a:spcPct val="80000"/>
              </a:lnSpc>
              <a:buSzPct val="80000"/>
            </a:pPr>
            <a:r>
              <a:rPr lang="en-US" sz="1632" dirty="0" err="1">
                <a:solidFill>
                  <a:srgbClr val="505050"/>
                </a:solidFill>
              </a:rPr>
              <a:t>DirectorySync</a:t>
            </a:r>
            <a:endParaRPr lang="en-US" sz="1835" dirty="0">
              <a:solidFill>
                <a:srgbClr val="505050"/>
              </a:solidFill>
            </a:endParaRPr>
          </a:p>
        </p:txBody>
      </p:sp>
      <p:sp>
        <p:nvSpPr>
          <p:cNvPr id="137" name="Down Arrow 136"/>
          <p:cNvSpPr/>
          <p:nvPr/>
        </p:nvSpPr>
        <p:spPr bwMode="auto">
          <a:xfrm rot="10800000">
            <a:off x="8330568" y="3940653"/>
            <a:ext cx="490040" cy="706531"/>
          </a:xfrm>
          <a:prstGeom prst="downArrow">
            <a:avLst>
              <a:gd name="adj1" fmla="val 42122"/>
              <a:gd name="adj2" fmla="val 62085"/>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127" name="Rectangle 126"/>
          <p:cNvSpPr/>
          <p:nvPr/>
        </p:nvSpPr>
        <p:spPr bwMode="auto">
          <a:xfrm>
            <a:off x="5440459" y="4536640"/>
            <a:ext cx="2817124" cy="609060"/>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r>
              <a:rPr lang="en-US" sz="1836" dirty="0">
                <a:gradFill>
                  <a:gsLst>
                    <a:gs pos="0">
                      <a:srgbClr val="FFFFFF"/>
                    </a:gs>
                    <a:gs pos="100000">
                      <a:srgbClr val="FFFFFF"/>
                    </a:gs>
                  </a:gsLst>
                  <a:lin ang="5400000" scaled="0"/>
                </a:gradFill>
              </a:rPr>
              <a:t>Active Directory Federation Services</a:t>
            </a:r>
          </a:p>
        </p:txBody>
      </p:sp>
      <p:sp>
        <p:nvSpPr>
          <p:cNvPr id="133" name="Down Arrow 132"/>
          <p:cNvSpPr/>
          <p:nvPr/>
        </p:nvSpPr>
        <p:spPr bwMode="auto">
          <a:xfrm>
            <a:off x="7589694" y="4072807"/>
            <a:ext cx="490040" cy="706531"/>
          </a:xfrm>
          <a:prstGeom prst="downArrow">
            <a:avLst>
              <a:gd name="adj1" fmla="val 42122"/>
              <a:gd name="adj2" fmla="val 620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135" name="Bent-Up Arrow 134"/>
          <p:cNvSpPr/>
          <p:nvPr/>
        </p:nvSpPr>
        <p:spPr bwMode="auto">
          <a:xfrm rot="10800000" flipV="1">
            <a:off x="792196" y="3931649"/>
            <a:ext cx="4648260" cy="1024685"/>
          </a:xfrm>
          <a:prstGeom prst="bentUpArrow">
            <a:avLst>
              <a:gd name="adj1" fmla="val 22566"/>
              <a:gd name="adj2" fmla="val 24630"/>
              <a:gd name="adj3" fmla="val 32418"/>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grpSp>
        <p:nvGrpSpPr>
          <p:cNvPr id="32" name="Group 31"/>
          <p:cNvGrpSpPr/>
          <p:nvPr/>
        </p:nvGrpSpPr>
        <p:grpSpPr>
          <a:xfrm>
            <a:off x="7056561" y="5209409"/>
            <a:ext cx="3150354" cy="1514450"/>
            <a:chOff x="6916372" y="5107728"/>
            <a:chExt cx="3088863" cy="1484890"/>
          </a:xfrm>
        </p:grpSpPr>
        <p:sp>
          <p:nvSpPr>
            <p:cNvPr id="139" name="Freeform 138"/>
            <p:cNvSpPr>
              <a:spLocks/>
            </p:cNvSpPr>
            <p:nvPr/>
          </p:nvSpPr>
          <p:spPr bwMode="auto">
            <a:xfrm>
              <a:off x="8578945" y="5862974"/>
              <a:ext cx="854055" cy="722596"/>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0" name="Freeform 139"/>
            <p:cNvSpPr>
              <a:spLocks/>
            </p:cNvSpPr>
            <p:nvPr/>
          </p:nvSpPr>
          <p:spPr bwMode="auto">
            <a:xfrm>
              <a:off x="9029171" y="5862974"/>
              <a:ext cx="854055" cy="722596"/>
            </a:xfrm>
            <a:custGeom>
              <a:avLst/>
              <a:gdLst>
                <a:gd name="T0" fmla="*/ 449 w 994"/>
                <a:gd name="T1" fmla="*/ 141 h 841"/>
                <a:gd name="T2" fmla="*/ 449 w 994"/>
                <a:gd name="T3" fmla="*/ 0 h 841"/>
                <a:gd name="T4" fmla="*/ 340 w 994"/>
                <a:gd name="T5" fmla="*/ 0 h 841"/>
                <a:gd name="T6" fmla="*/ 340 w 994"/>
                <a:gd name="T7" fmla="*/ 141 h 841"/>
                <a:gd name="T8" fmla="*/ 302 w 994"/>
                <a:gd name="T9" fmla="*/ 141 h 841"/>
                <a:gd name="T10" fmla="*/ 302 w 994"/>
                <a:gd name="T11" fmla="*/ 0 h 841"/>
                <a:gd name="T12" fmla="*/ 194 w 994"/>
                <a:gd name="T13" fmla="*/ 0 h 841"/>
                <a:gd name="T14" fmla="*/ 194 w 994"/>
                <a:gd name="T15" fmla="*/ 141 h 841"/>
                <a:gd name="T16" fmla="*/ 0 w 994"/>
                <a:gd name="T17" fmla="*/ 141 h 841"/>
                <a:gd name="T18" fmla="*/ 0 w 994"/>
                <a:gd name="T19" fmla="*/ 177 h 841"/>
                <a:gd name="T20" fmla="*/ 45 w 994"/>
                <a:gd name="T21" fmla="*/ 177 h 841"/>
                <a:gd name="T22" fmla="*/ 45 w 994"/>
                <a:gd name="T23" fmla="*/ 841 h 841"/>
                <a:gd name="T24" fmla="*/ 952 w 994"/>
                <a:gd name="T25" fmla="*/ 841 h 841"/>
                <a:gd name="T26" fmla="*/ 952 w 994"/>
                <a:gd name="T27" fmla="*/ 177 h 841"/>
                <a:gd name="T28" fmla="*/ 994 w 994"/>
                <a:gd name="T29" fmla="*/ 177 h 841"/>
                <a:gd name="T30" fmla="*/ 994 w 994"/>
                <a:gd name="T31" fmla="*/ 141 h 841"/>
                <a:gd name="T32" fmla="*/ 449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9" y="141"/>
                  </a:moveTo>
                  <a:lnTo>
                    <a:pt x="449" y="0"/>
                  </a:lnTo>
                  <a:lnTo>
                    <a:pt x="340" y="0"/>
                  </a:lnTo>
                  <a:lnTo>
                    <a:pt x="340" y="141"/>
                  </a:lnTo>
                  <a:lnTo>
                    <a:pt x="302" y="141"/>
                  </a:lnTo>
                  <a:lnTo>
                    <a:pt x="302" y="0"/>
                  </a:lnTo>
                  <a:lnTo>
                    <a:pt x="194" y="0"/>
                  </a:lnTo>
                  <a:lnTo>
                    <a:pt x="194" y="141"/>
                  </a:lnTo>
                  <a:lnTo>
                    <a:pt x="0" y="141"/>
                  </a:lnTo>
                  <a:lnTo>
                    <a:pt x="0" y="177"/>
                  </a:lnTo>
                  <a:lnTo>
                    <a:pt x="45" y="177"/>
                  </a:lnTo>
                  <a:lnTo>
                    <a:pt x="45" y="841"/>
                  </a:lnTo>
                  <a:lnTo>
                    <a:pt x="952" y="841"/>
                  </a:lnTo>
                  <a:lnTo>
                    <a:pt x="952" y="177"/>
                  </a:lnTo>
                  <a:lnTo>
                    <a:pt x="994" y="177"/>
                  </a:lnTo>
                  <a:lnTo>
                    <a:pt x="994" y="141"/>
                  </a:lnTo>
                  <a:lnTo>
                    <a:pt x="449"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1" name="Rectangle 34"/>
            <p:cNvSpPr>
              <a:spLocks noChangeArrowheads="1"/>
            </p:cNvSpPr>
            <p:nvPr/>
          </p:nvSpPr>
          <p:spPr bwMode="auto">
            <a:xfrm>
              <a:off x="6916372" y="6536595"/>
              <a:ext cx="1114397" cy="50693"/>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2" name="Rectangle 35"/>
            <p:cNvSpPr>
              <a:spLocks noChangeArrowheads="1"/>
            </p:cNvSpPr>
            <p:nvPr/>
          </p:nvSpPr>
          <p:spPr bwMode="auto">
            <a:xfrm>
              <a:off x="7528989" y="6368190"/>
              <a:ext cx="44679" cy="16840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3" name="Oval 36"/>
            <p:cNvSpPr>
              <a:spLocks noChangeArrowheads="1"/>
            </p:cNvSpPr>
            <p:nvPr/>
          </p:nvSpPr>
          <p:spPr bwMode="auto">
            <a:xfrm>
              <a:off x="7437913" y="6219546"/>
              <a:ext cx="223395" cy="2233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4" name="Oval 37"/>
            <p:cNvSpPr>
              <a:spLocks noChangeArrowheads="1"/>
            </p:cNvSpPr>
            <p:nvPr/>
          </p:nvSpPr>
          <p:spPr bwMode="auto">
            <a:xfrm>
              <a:off x="7467986" y="6104412"/>
              <a:ext cx="164968" cy="16410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5" name="Rectangle 38"/>
            <p:cNvSpPr>
              <a:spLocks noChangeArrowheads="1"/>
            </p:cNvSpPr>
            <p:nvPr/>
          </p:nvSpPr>
          <p:spPr bwMode="auto">
            <a:xfrm>
              <a:off x="7821980" y="6368190"/>
              <a:ext cx="43820" cy="16840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6" name="Oval 39"/>
            <p:cNvSpPr>
              <a:spLocks noChangeArrowheads="1"/>
            </p:cNvSpPr>
            <p:nvPr/>
          </p:nvSpPr>
          <p:spPr bwMode="auto">
            <a:xfrm>
              <a:off x="7730045" y="6219546"/>
              <a:ext cx="225113" cy="2233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7" name="Oval 40"/>
            <p:cNvSpPr>
              <a:spLocks noChangeArrowheads="1"/>
            </p:cNvSpPr>
            <p:nvPr/>
          </p:nvSpPr>
          <p:spPr bwMode="auto">
            <a:xfrm>
              <a:off x="7760977" y="6104412"/>
              <a:ext cx="164110" cy="16410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8" name="Rectangle 57"/>
            <p:cNvSpPr>
              <a:spLocks noChangeArrowheads="1"/>
            </p:cNvSpPr>
            <p:nvPr/>
          </p:nvSpPr>
          <p:spPr bwMode="auto">
            <a:xfrm>
              <a:off x="8982774" y="5259808"/>
              <a:ext cx="776727" cy="1327481"/>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9" name="Rectangle 58"/>
            <p:cNvSpPr>
              <a:spLocks noChangeArrowheads="1"/>
            </p:cNvSpPr>
            <p:nvPr/>
          </p:nvSpPr>
          <p:spPr bwMode="auto">
            <a:xfrm>
              <a:off x="8944109" y="5229736"/>
              <a:ext cx="854055" cy="3007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0" name="Rectangle 59"/>
            <p:cNvSpPr>
              <a:spLocks noChangeArrowheads="1"/>
            </p:cNvSpPr>
            <p:nvPr/>
          </p:nvSpPr>
          <p:spPr bwMode="auto">
            <a:xfrm>
              <a:off x="9055807" y="5698006"/>
              <a:ext cx="101387" cy="101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1" name="Rectangle 60"/>
            <p:cNvSpPr>
              <a:spLocks noChangeArrowheads="1"/>
            </p:cNvSpPr>
            <p:nvPr/>
          </p:nvSpPr>
          <p:spPr bwMode="auto">
            <a:xfrm>
              <a:off x="9055807" y="5698006"/>
              <a:ext cx="101387" cy="5069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2" name="Rectangle 61"/>
            <p:cNvSpPr>
              <a:spLocks noChangeArrowheads="1"/>
            </p:cNvSpPr>
            <p:nvPr/>
          </p:nvSpPr>
          <p:spPr bwMode="auto">
            <a:xfrm>
              <a:off x="9230227" y="5698006"/>
              <a:ext cx="10138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3" name="Rectangle 62"/>
            <p:cNvSpPr>
              <a:spLocks noChangeArrowheads="1"/>
            </p:cNvSpPr>
            <p:nvPr/>
          </p:nvSpPr>
          <p:spPr bwMode="auto">
            <a:xfrm>
              <a:off x="9406365" y="5698006"/>
              <a:ext cx="101387" cy="10138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4" name="Rectangle 63"/>
            <p:cNvSpPr>
              <a:spLocks noChangeArrowheads="1"/>
            </p:cNvSpPr>
            <p:nvPr/>
          </p:nvSpPr>
          <p:spPr bwMode="auto">
            <a:xfrm>
              <a:off x="9230227" y="6388811"/>
              <a:ext cx="101387" cy="19847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5" name="Rectangle 64"/>
            <p:cNvSpPr>
              <a:spLocks noChangeArrowheads="1"/>
            </p:cNvSpPr>
            <p:nvPr/>
          </p:nvSpPr>
          <p:spPr bwMode="auto">
            <a:xfrm>
              <a:off x="9406365" y="6388811"/>
              <a:ext cx="101387" cy="19847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6" name="Rectangle 65"/>
            <p:cNvSpPr>
              <a:spLocks noChangeArrowheads="1"/>
            </p:cNvSpPr>
            <p:nvPr/>
          </p:nvSpPr>
          <p:spPr bwMode="auto">
            <a:xfrm>
              <a:off x="9580785" y="5698006"/>
              <a:ext cx="10224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7" name="Rectangle 66"/>
            <p:cNvSpPr>
              <a:spLocks noChangeArrowheads="1"/>
            </p:cNvSpPr>
            <p:nvPr/>
          </p:nvSpPr>
          <p:spPr bwMode="auto">
            <a:xfrm>
              <a:off x="9055807" y="5872425"/>
              <a:ext cx="101387" cy="10224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8" name="Rectangle 67"/>
            <p:cNvSpPr>
              <a:spLocks noChangeArrowheads="1"/>
            </p:cNvSpPr>
            <p:nvPr/>
          </p:nvSpPr>
          <p:spPr bwMode="auto">
            <a:xfrm>
              <a:off x="9230227" y="5872425"/>
              <a:ext cx="101387" cy="10224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9" name="Rectangle 68"/>
            <p:cNvSpPr>
              <a:spLocks noChangeArrowheads="1"/>
            </p:cNvSpPr>
            <p:nvPr/>
          </p:nvSpPr>
          <p:spPr bwMode="auto">
            <a:xfrm>
              <a:off x="9406365" y="5872425"/>
              <a:ext cx="101387" cy="10224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0" name="Rectangle 69"/>
            <p:cNvSpPr>
              <a:spLocks noChangeArrowheads="1"/>
            </p:cNvSpPr>
            <p:nvPr/>
          </p:nvSpPr>
          <p:spPr bwMode="auto">
            <a:xfrm>
              <a:off x="9580785" y="5872425"/>
              <a:ext cx="102247" cy="10224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1" name="Rectangle 70"/>
            <p:cNvSpPr>
              <a:spLocks noChangeArrowheads="1"/>
            </p:cNvSpPr>
            <p:nvPr/>
          </p:nvSpPr>
          <p:spPr bwMode="auto">
            <a:xfrm>
              <a:off x="9055807" y="6049423"/>
              <a:ext cx="101387" cy="101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2" name="Rectangle 71"/>
            <p:cNvSpPr>
              <a:spLocks noChangeArrowheads="1"/>
            </p:cNvSpPr>
            <p:nvPr/>
          </p:nvSpPr>
          <p:spPr bwMode="auto">
            <a:xfrm>
              <a:off x="9230227" y="6049423"/>
              <a:ext cx="101387" cy="10138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3" name="Rectangle 72"/>
            <p:cNvSpPr>
              <a:spLocks noChangeArrowheads="1"/>
            </p:cNvSpPr>
            <p:nvPr/>
          </p:nvSpPr>
          <p:spPr bwMode="auto">
            <a:xfrm>
              <a:off x="9406365" y="6049423"/>
              <a:ext cx="10138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4" name="Rectangle 73"/>
            <p:cNvSpPr>
              <a:spLocks noChangeArrowheads="1"/>
            </p:cNvSpPr>
            <p:nvPr/>
          </p:nvSpPr>
          <p:spPr bwMode="auto">
            <a:xfrm>
              <a:off x="9580785" y="6049423"/>
              <a:ext cx="102247" cy="101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5" name="Rectangle 74"/>
            <p:cNvSpPr>
              <a:spLocks noChangeArrowheads="1"/>
            </p:cNvSpPr>
            <p:nvPr/>
          </p:nvSpPr>
          <p:spPr bwMode="auto">
            <a:xfrm>
              <a:off x="9055807" y="6223842"/>
              <a:ext cx="10138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6" name="Rectangle 75"/>
            <p:cNvSpPr>
              <a:spLocks noChangeArrowheads="1"/>
            </p:cNvSpPr>
            <p:nvPr/>
          </p:nvSpPr>
          <p:spPr bwMode="auto">
            <a:xfrm>
              <a:off x="9230227" y="6223842"/>
              <a:ext cx="10138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7" name="Rectangle 76"/>
            <p:cNvSpPr>
              <a:spLocks noChangeArrowheads="1"/>
            </p:cNvSpPr>
            <p:nvPr/>
          </p:nvSpPr>
          <p:spPr bwMode="auto">
            <a:xfrm>
              <a:off x="9406365" y="6223842"/>
              <a:ext cx="101387" cy="10138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8" name="Rectangle 77"/>
            <p:cNvSpPr>
              <a:spLocks noChangeArrowheads="1"/>
            </p:cNvSpPr>
            <p:nvPr/>
          </p:nvSpPr>
          <p:spPr bwMode="auto">
            <a:xfrm>
              <a:off x="9580785" y="6223842"/>
              <a:ext cx="10224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9" name="Rectangle 78"/>
            <p:cNvSpPr>
              <a:spLocks noChangeArrowheads="1"/>
            </p:cNvSpPr>
            <p:nvPr/>
          </p:nvSpPr>
          <p:spPr bwMode="auto">
            <a:xfrm>
              <a:off x="9055807" y="6049423"/>
              <a:ext cx="101387" cy="5069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0" name="Rectangle 79"/>
            <p:cNvSpPr>
              <a:spLocks noChangeArrowheads="1"/>
            </p:cNvSpPr>
            <p:nvPr/>
          </p:nvSpPr>
          <p:spPr bwMode="auto">
            <a:xfrm>
              <a:off x="9580785" y="6049423"/>
              <a:ext cx="102247" cy="5069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1" name="Rectangle 80"/>
            <p:cNvSpPr>
              <a:spLocks noChangeArrowheads="1"/>
            </p:cNvSpPr>
            <p:nvPr/>
          </p:nvSpPr>
          <p:spPr bwMode="auto">
            <a:xfrm>
              <a:off x="9580785" y="5872425"/>
              <a:ext cx="102247" cy="5155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2" name="Rectangle 81"/>
            <p:cNvSpPr>
              <a:spLocks noChangeArrowheads="1"/>
            </p:cNvSpPr>
            <p:nvPr/>
          </p:nvSpPr>
          <p:spPr bwMode="auto">
            <a:xfrm>
              <a:off x="9055807" y="5344870"/>
              <a:ext cx="101387" cy="101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3" name="Rectangle 82"/>
            <p:cNvSpPr>
              <a:spLocks noChangeArrowheads="1"/>
            </p:cNvSpPr>
            <p:nvPr/>
          </p:nvSpPr>
          <p:spPr bwMode="auto">
            <a:xfrm>
              <a:off x="9055807" y="5344870"/>
              <a:ext cx="101387" cy="5069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4" name="Rectangle 83"/>
            <p:cNvSpPr>
              <a:spLocks noChangeArrowheads="1"/>
            </p:cNvSpPr>
            <p:nvPr/>
          </p:nvSpPr>
          <p:spPr bwMode="auto">
            <a:xfrm>
              <a:off x="9230227" y="5344870"/>
              <a:ext cx="10138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5" name="Rectangle 84"/>
            <p:cNvSpPr>
              <a:spLocks noChangeArrowheads="1"/>
            </p:cNvSpPr>
            <p:nvPr/>
          </p:nvSpPr>
          <p:spPr bwMode="auto">
            <a:xfrm>
              <a:off x="9406365" y="5344870"/>
              <a:ext cx="101387" cy="10138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6" name="Rectangle 85"/>
            <p:cNvSpPr>
              <a:spLocks noChangeArrowheads="1"/>
            </p:cNvSpPr>
            <p:nvPr/>
          </p:nvSpPr>
          <p:spPr bwMode="auto">
            <a:xfrm>
              <a:off x="9580785" y="5344870"/>
              <a:ext cx="10224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7" name="Rectangle 86"/>
            <p:cNvSpPr>
              <a:spLocks noChangeArrowheads="1"/>
            </p:cNvSpPr>
            <p:nvPr/>
          </p:nvSpPr>
          <p:spPr bwMode="auto">
            <a:xfrm>
              <a:off x="9055807" y="5521868"/>
              <a:ext cx="101387" cy="10138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8" name="Rectangle 87"/>
            <p:cNvSpPr>
              <a:spLocks noChangeArrowheads="1"/>
            </p:cNvSpPr>
            <p:nvPr/>
          </p:nvSpPr>
          <p:spPr bwMode="auto">
            <a:xfrm>
              <a:off x="9230227" y="5521868"/>
              <a:ext cx="10138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9" name="Rectangle 88"/>
            <p:cNvSpPr>
              <a:spLocks noChangeArrowheads="1"/>
            </p:cNvSpPr>
            <p:nvPr/>
          </p:nvSpPr>
          <p:spPr bwMode="auto">
            <a:xfrm>
              <a:off x="9406365" y="5521868"/>
              <a:ext cx="101387" cy="10138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0" name="Rectangle 89"/>
            <p:cNvSpPr>
              <a:spLocks noChangeArrowheads="1"/>
            </p:cNvSpPr>
            <p:nvPr/>
          </p:nvSpPr>
          <p:spPr bwMode="auto">
            <a:xfrm>
              <a:off x="9580785" y="5521868"/>
              <a:ext cx="102247" cy="101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1" name="Rectangle 90"/>
            <p:cNvSpPr>
              <a:spLocks noChangeArrowheads="1"/>
            </p:cNvSpPr>
            <p:nvPr/>
          </p:nvSpPr>
          <p:spPr bwMode="auto">
            <a:xfrm>
              <a:off x="9580785" y="5521868"/>
              <a:ext cx="102247" cy="5069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2" name="Rectangle 91"/>
            <p:cNvSpPr>
              <a:spLocks noChangeArrowheads="1"/>
            </p:cNvSpPr>
            <p:nvPr/>
          </p:nvSpPr>
          <p:spPr bwMode="auto">
            <a:xfrm>
              <a:off x="9109937" y="5107728"/>
              <a:ext cx="93654" cy="12200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3" name="Rectangle 92"/>
            <p:cNvSpPr>
              <a:spLocks noChangeArrowheads="1"/>
            </p:cNvSpPr>
            <p:nvPr/>
          </p:nvSpPr>
          <p:spPr bwMode="auto">
            <a:xfrm>
              <a:off x="9234523" y="5107728"/>
              <a:ext cx="92795" cy="12200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4" name="Rectangle 93"/>
            <p:cNvSpPr>
              <a:spLocks noChangeArrowheads="1"/>
            </p:cNvSpPr>
            <p:nvPr/>
          </p:nvSpPr>
          <p:spPr bwMode="auto">
            <a:xfrm>
              <a:off x="8749069" y="6536595"/>
              <a:ext cx="292132" cy="50693"/>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5" name="Rectangle 94"/>
            <p:cNvSpPr>
              <a:spLocks noChangeArrowheads="1"/>
            </p:cNvSpPr>
            <p:nvPr/>
          </p:nvSpPr>
          <p:spPr bwMode="auto">
            <a:xfrm>
              <a:off x="9580785" y="6536595"/>
              <a:ext cx="424450" cy="50693"/>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nvGrpSpPr>
            <p:cNvPr id="186" name="Group 185"/>
            <p:cNvGrpSpPr/>
            <p:nvPr/>
          </p:nvGrpSpPr>
          <p:grpSpPr>
            <a:xfrm>
              <a:off x="7997564" y="5570910"/>
              <a:ext cx="754946" cy="1021708"/>
              <a:chOff x="13103226" y="2775830"/>
              <a:chExt cx="1039812" cy="1407232"/>
            </a:xfrm>
          </p:grpSpPr>
          <p:sp>
            <p:nvSpPr>
              <p:cNvPr id="187" name="Rectangle 5"/>
              <p:cNvSpPr>
                <a:spLocks noChangeArrowheads="1"/>
              </p:cNvSpPr>
              <p:nvPr/>
            </p:nvSpPr>
            <p:spPr bwMode="auto">
              <a:xfrm>
                <a:off x="13103226" y="2775830"/>
                <a:ext cx="1039812" cy="1407232"/>
              </a:xfrm>
              <a:prstGeom prst="rect">
                <a:avLst/>
              </a:prstGeom>
              <a:solidFill>
                <a:schemeClr val="accent1">
                  <a:lumMod val="7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8"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9"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90"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91"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92"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93"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94"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95"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grpSp>
      <p:sp>
        <p:nvSpPr>
          <p:cNvPr id="196" name="TextBox 195"/>
          <p:cNvSpPr txBox="1"/>
          <p:nvPr/>
        </p:nvSpPr>
        <p:spPr>
          <a:xfrm>
            <a:off x="6551326" y="5629749"/>
            <a:ext cx="2101035" cy="393219"/>
          </a:xfrm>
          <a:prstGeom prst="rect">
            <a:avLst/>
          </a:prstGeom>
          <a:noFill/>
        </p:spPr>
        <p:txBody>
          <a:bodyPr wrap="square" lIns="93223" tIns="93223" rIns="93223" bIns="93223" rtlCol="0">
            <a:spAutoFit/>
          </a:bodyPr>
          <a:lstStyle>
            <a:defPPr>
              <a:defRPr lang="en-US"/>
            </a:defPPr>
            <a:lvl1pPr algn="ctr" defTabSz="1218270">
              <a:lnSpc>
                <a:spcPct val="80000"/>
              </a:lnSpc>
              <a:buSzPct val="80000"/>
              <a:defRPr sz="1600"/>
            </a:lvl1pPr>
          </a:lstStyle>
          <a:p>
            <a:pPr algn="l"/>
            <a:r>
              <a:rPr lang="en-US" sz="1632" dirty="0">
                <a:solidFill>
                  <a:srgbClr val="505050"/>
                </a:solidFill>
              </a:rPr>
              <a:t>On Premises</a:t>
            </a:r>
          </a:p>
        </p:txBody>
      </p:sp>
      <p:cxnSp>
        <p:nvCxnSpPr>
          <p:cNvPr id="197" name="Straight Connector 196"/>
          <p:cNvCxnSpPr/>
          <p:nvPr/>
        </p:nvCxnSpPr>
        <p:spPr>
          <a:xfrm>
            <a:off x="8588211" y="4993216"/>
            <a:ext cx="0" cy="728529"/>
          </a:xfrm>
          <a:prstGeom prst="line">
            <a:avLst/>
          </a:prstGeom>
          <a:ln w="5715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8257585" y="4536640"/>
            <a:ext cx="2817124" cy="607260"/>
            <a:chOff x="2243844" y="4636942"/>
            <a:chExt cx="2708199" cy="2559830"/>
          </a:xfrm>
        </p:grpSpPr>
        <p:sp>
          <p:nvSpPr>
            <p:cNvPr id="130" name="Rectangle 129"/>
            <p:cNvSpPr/>
            <p:nvPr/>
          </p:nvSpPr>
          <p:spPr bwMode="auto">
            <a:xfrm>
              <a:off x="2243844" y="4636942"/>
              <a:ext cx="2708199" cy="255983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131" name="TextBox 130"/>
            <p:cNvSpPr txBox="1"/>
            <p:nvPr/>
          </p:nvSpPr>
          <p:spPr>
            <a:xfrm>
              <a:off x="2265539" y="4768105"/>
              <a:ext cx="2686504" cy="1214056"/>
            </a:xfrm>
            <a:prstGeom prst="rect">
              <a:avLst/>
            </a:prstGeom>
            <a:noFill/>
          </p:spPr>
          <p:txBody>
            <a:bodyPr wrap="square" lIns="0" tIns="0" rIns="0" bIns="0" rtlCol="0" anchor="ctr">
              <a:spAutoFit/>
            </a:bodyPr>
            <a:lstStyle/>
            <a:p>
              <a:pPr algn="ctr" defTabSz="1242514">
                <a:buSzPct val="80000"/>
              </a:pPr>
              <a:r>
                <a:rPr lang="en-US" sz="1835" dirty="0">
                  <a:gradFill>
                    <a:gsLst>
                      <a:gs pos="0">
                        <a:srgbClr val="FFFFFF"/>
                      </a:gs>
                      <a:gs pos="100000">
                        <a:srgbClr val="FFFFFF"/>
                      </a:gs>
                    </a:gsLst>
                    <a:lin ang="5400000" scaled="0"/>
                  </a:gradFill>
                </a:rPr>
                <a:t>Active Directory</a:t>
              </a:r>
            </a:p>
          </p:txBody>
        </p:sp>
      </p:grpSp>
      <p:sp>
        <p:nvSpPr>
          <p:cNvPr id="215" name="Freeform 214"/>
          <p:cNvSpPr>
            <a:spLocks/>
          </p:cNvSpPr>
          <p:nvPr/>
        </p:nvSpPr>
        <p:spPr bwMode="auto">
          <a:xfrm>
            <a:off x="9112734" y="1386685"/>
            <a:ext cx="1842946" cy="1213475"/>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chemeClr val="accent4"/>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7" name="Down Arrow 36"/>
          <p:cNvSpPr/>
          <p:nvPr/>
        </p:nvSpPr>
        <p:spPr bwMode="auto">
          <a:xfrm rot="5400000">
            <a:off x="8115435" y="-1700020"/>
            <a:ext cx="490040" cy="8147037"/>
          </a:xfrm>
          <a:prstGeom prst="downArrow">
            <a:avLst>
              <a:gd name="adj1" fmla="val 42122"/>
              <a:gd name="adj2" fmla="val 62085"/>
            </a:avLst>
          </a:prstGeom>
          <a:solidFill>
            <a:srgbClr val="00B0F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5" tIns="46603" rIns="93205" bIns="46603" numCol="1" rtlCol="0" anchor="ctr" anchorCtr="0" compatLnSpc="1">
            <a:prstTxWarp prst="textNoShape">
              <a:avLst/>
            </a:prstTxWarp>
          </a:bodyPr>
          <a:lstStyle/>
          <a:p>
            <a:pPr algn="ctr" defTabSz="931742" fontAlgn="base">
              <a:spcBef>
                <a:spcPct val="0"/>
              </a:spcBef>
              <a:spcAft>
                <a:spcPct val="0"/>
              </a:spcAft>
            </a:pPr>
            <a:endParaRPr lang="en-US" sz="2243"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66893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up)">
                                      <p:cBhvr>
                                        <p:cTn id="7" dur="500"/>
                                        <p:tgtEl>
                                          <p:spTgt spid="13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right)">
                                      <p:cBhvr>
                                        <p:cTn id="11" dur="500"/>
                                        <p:tgtEl>
                                          <p:spTgt spid="127"/>
                                        </p:tgtEl>
                                      </p:cBhvr>
                                    </p:animEffect>
                                  </p:childTnLst>
                                </p:cTn>
                              </p:par>
                            </p:childTnLst>
                          </p:cTn>
                        </p:par>
                        <p:par>
                          <p:cTn id="12" fill="hold">
                            <p:stCondLst>
                              <p:cond delay="1000"/>
                            </p:stCondLst>
                            <p:childTnLst>
                              <p:par>
                                <p:cTn id="13" presetID="22" presetClass="exit" presetSubtype="8" fill="hold" grpId="0" nodeType="afterEffect">
                                  <p:stCondLst>
                                    <p:cond delay="0"/>
                                  </p:stCondLst>
                                  <p:childTnLst>
                                    <p:animEffect transition="out" filter="wipe(left)">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wipe(right)">
                                      <p:cBhvr>
                                        <p:cTn id="1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33" grpId="0" animBg="1"/>
      <p:bldP spid="135"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Redirection in SharePoint Server 2013</a:t>
            </a:r>
            <a:endParaRPr lang="en-US" dirty="0"/>
          </a:p>
        </p:txBody>
      </p:sp>
      <p:sp>
        <p:nvSpPr>
          <p:cNvPr id="9" name="Picture Placeholder 8"/>
          <p:cNvSpPr>
            <a:spLocks noGrp="1"/>
          </p:cNvSpPr>
          <p:nvPr>
            <p:ph type="pic" sz="quarter" idx="10"/>
          </p:nvPr>
        </p:nvSpPr>
        <p:spPr/>
      </p:sp>
    </p:spTree>
    <p:extLst>
      <p:ext uri="{BB962C8B-B14F-4D97-AF65-F5344CB8AC3E}">
        <p14:creationId xmlns:p14="http://schemas.microsoft.com/office/powerpoint/2010/main" val="14294020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type="body" sz="quarter" idx="4294967295"/>
          </p:nvPr>
        </p:nvSpPr>
        <p:spPr>
          <a:xfrm>
            <a:off x="274639" y="1212849"/>
            <a:ext cx="11889564" cy="2059025"/>
          </a:xfrm>
          <a:prstGeom prst="rect">
            <a:avLst/>
          </a:prstGeom>
        </p:spPr>
        <p:txBody>
          <a:bodyPr/>
          <a:lstStyle/>
          <a:p>
            <a:r>
              <a:rPr lang="en-US" dirty="0" smtClean="0"/>
              <a:t>Service Pack 1</a:t>
            </a:r>
          </a:p>
          <a:p>
            <a:r>
              <a:rPr lang="en-US" dirty="0" smtClean="0"/>
              <a:t>Office 365 (P1 + subscription)</a:t>
            </a:r>
          </a:p>
          <a:p>
            <a:r>
              <a:rPr lang="en-US" dirty="0" smtClean="0"/>
              <a:t>Identity federation for seamless experience</a:t>
            </a:r>
            <a:endParaRPr lang="en-US" dirty="0"/>
          </a:p>
        </p:txBody>
      </p:sp>
    </p:spTree>
    <p:extLst>
      <p:ext uri="{BB962C8B-B14F-4D97-AF65-F5344CB8AC3E}">
        <p14:creationId xmlns:p14="http://schemas.microsoft.com/office/powerpoint/2010/main" val="41013211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1" y="4576154"/>
            <a:ext cx="6703386" cy="2421515"/>
          </a:xfrm>
          <a:prstGeom prst="rect">
            <a:avLst/>
          </a:prstGeom>
          <a:pattFill prst="ltUpDiag">
            <a:fgClr>
              <a:schemeClr val="bg1">
                <a:lumMod val="85000"/>
              </a:schemeClr>
            </a:fgClr>
            <a:bgClr>
              <a:schemeClr val="bg1"/>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62" name="Picture 2" descr="\\MAGNUM\Projects\Microsoft\Cloud Power FY12\Design\ICONS_PNG\Building.png"/>
          <p:cNvPicPr>
            <a:picLocks noChangeAspect="1" noChangeArrowheads="1"/>
          </p:cNvPicPr>
          <p:nvPr/>
        </p:nvPicPr>
        <p:blipFill>
          <a:blip r:embed="rId2" cstate="print">
            <a:lum/>
          </a:blip>
          <a:srcRect/>
          <a:stretch>
            <a:fillRect/>
          </a:stretch>
        </p:blipFill>
        <p:spPr bwMode="auto">
          <a:xfrm>
            <a:off x="1824761" y="5455274"/>
            <a:ext cx="1359525" cy="1359525"/>
          </a:xfrm>
          <a:prstGeom prst="rect">
            <a:avLst/>
          </a:prstGeom>
          <a:noFill/>
        </p:spPr>
      </p:pic>
      <p:sp>
        <p:nvSpPr>
          <p:cNvPr id="65" name="Oval 64"/>
          <p:cNvSpPr/>
          <p:nvPr/>
        </p:nvSpPr>
        <p:spPr bwMode="auto">
          <a:xfrm>
            <a:off x="3354975" y="2848165"/>
            <a:ext cx="411480" cy="41148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66" name="TextBox 65"/>
          <p:cNvSpPr txBox="1"/>
          <p:nvPr/>
        </p:nvSpPr>
        <p:spPr>
          <a:xfrm>
            <a:off x="3650296" y="2809222"/>
            <a:ext cx="2871042"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t>User authenticates on-premises</a:t>
            </a:r>
          </a:p>
        </p:txBody>
      </p:sp>
      <p:sp>
        <p:nvSpPr>
          <p:cNvPr id="67" name="Oval 66"/>
          <p:cNvSpPr/>
          <p:nvPr/>
        </p:nvSpPr>
        <p:spPr bwMode="auto">
          <a:xfrm>
            <a:off x="3372362" y="3457475"/>
            <a:ext cx="411480" cy="41148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2</a:t>
            </a: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TextBox 67"/>
          <p:cNvSpPr txBox="1"/>
          <p:nvPr/>
        </p:nvSpPr>
        <p:spPr>
          <a:xfrm>
            <a:off x="3667683" y="3266132"/>
            <a:ext cx="3035703" cy="760208"/>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t>User clicks OneDrive for Business </a:t>
            </a:r>
          </a:p>
          <a:p>
            <a:pPr>
              <a:lnSpc>
                <a:spcPct val="90000"/>
              </a:lnSpc>
              <a:spcAft>
                <a:spcPts val="600"/>
              </a:spcAft>
            </a:pPr>
            <a:r>
              <a:rPr lang="en-US" sz="1400" dirty="0" smtClean="0"/>
              <a:t>in navigation</a:t>
            </a:r>
          </a:p>
        </p:txBody>
      </p:sp>
      <p:pic>
        <p:nvPicPr>
          <p:cNvPr id="69" name="Picture 17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black">
          <a:xfrm>
            <a:off x="2741246" y="5648044"/>
            <a:ext cx="808600" cy="5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up 82"/>
          <p:cNvGrpSpPr/>
          <p:nvPr/>
        </p:nvGrpSpPr>
        <p:grpSpPr>
          <a:xfrm>
            <a:off x="2112176" y="3481709"/>
            <a:ext cx="838200" cy="838200"/>
            <a:chOff x="2227216" y="4002781"/>
            <a:chExt cx="838200" cy="838200"/>
          </a:xfrm>
        </p:grpSpPr>
        <p:pic>
          <p:nvPicPr>
            <p:cNvPr id="63" name="Picture 2" descr="\\MAGNUM\Projects\Microsoft\Cloud Power FY12\Design\ICONS_PNG\Browser.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2227216" y="4002781"/>
              <a:ext cx="838200" cy="838200"/>
            </a:xfrm>
            <a:prstGeom prst="rect">
              <a:avLst/>
            </a:prstGeom>
            <a:noFill/>
          </p:spPr>
        </p:pic>
        <p:sp>
          <p:nvSpPr>
            <p:cNvPr id="70" name="Rectangle 69"/>
            <p:cNvSpPr/>
            <p:nvPr/>
          </p:nvSpPr>
          <p:spPr bwMode="auto">
            <a:xfrm>
              <a:off x="2594242" y="4127238"/>
              <a:ext cx="381000" cy="133771"/>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1" name="Down Arrow 70"/>
          <p:cNvSpPr/>
          <p:nvPr/>
        </p:nvSpPr>
        <p:spPr bwMode="auto">
          <a:xfrm>
            <a:off x="2454444" y="4339440"/>
            <a:ext cx="304800" cy="1297192"/>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Oval 71"/>
          <p:cNvSpPr/>
          <p:nvPr/>
        </p:nvSpPr>
        <p:spPr bwMode="auto">
          <a:xfrm>
            <a:off x="2815297" y="4965909"/>
            <a:ext cx="411480" cy="41148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3</a:t>
            </a:r>
          </a:p>
        </p:txBody>
      </p:sp>
      <p:sp>
        <p:nvSpPr>
          <p:cNvPr id="73" name="TextBox 72"/>
          <p:cNvSpPr txBox="1"/>
          <p:nvPr/>
        </p:nvSpPr>
        <p:spPr>
          <a:xfrm>
            <a:off x="3136615" y="4926846"/>
            <a:ext cx="282519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t>User is not in redirect audience</a:t>
            </a:r>
          </a:p>
        </p:txBody>
      </p:sp>
      <p:sp>
        <p:nvSpPr>
          <p:cNvPr id="75" name="Oval 74"/>
          <p:cNvSpPr/>
          <p:nvPr/>
        </p:nvSpPr>
        <p:spPr bwMode="auto">
          <a:xfrm>
            <a:off x="6713403" y="4924213"/>
            <a:ext cx="411480" cy="41148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4</a:t>
            </a: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TextBox 75"/>
          <p:cNvSpPr txBox="1"/>
          <p:nvPr/>
        </p:nvSpPr>
        <p:spPr>
          <a:xfrm>
            <a:off x="7034721" y="4885150"/>
            <a:ext cx="2507802"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t>User is </a:t>
            </a:r>
            <a:r>
              <a:rPr lang="en-US" sz="1400" dirty="0"/>
              <a:t>i</a:t>
            </a:r>
            <a:r>
              <a:rPr lang="en-US" sz="1400" dirty="0" smtClean="0"/>
              <a:t>n redirect audience</a:t>
            </a:r>
          </a:p>
        </p:txBody>
      </p:sp>
      <p:sp>
        <p:nvSpPr>
          <p:cNvPr id="77" name="Right Arrow 76"/>
          <p:cNvSpPr/>
          <p:nvPr/>
        </p:nvSpPr>
        <p:spPr bwMode="auto">
          <a:xfrm>
            <a:off x="2643527" y="4265032"/>
            <a:ext cx="6540811" cy="3048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Title 79"/>
          <p:cNvSpPr>
            <a:spLocks noGrp="1"/>
          </p:cNvSpPr>
          <p:nvPr>
            <p:ph type="title"/>
          </p:nvPr>
        </p:nvSpPr>
        <p:spPr/>
        <p:txBody>
          <a:bodyPr/>
          <a:lstStyle/>
          <a:p>
            <a:r>
              <a:rPr lang="en-US" dirty="0" smtClean="0">
                <a:solidFill>
                  <a:schemeClr val="tx1"/>
                </a:solidFill>
              </a:rPr>
              <a:t>Redirection to OneDrive in Office 365</a:t>
            </a:r>
            <a:endParaRPr lang="en-US" dirty="0">
              <a:solidFill>
                <a:schemeClr val="tx1"/>
              </a:solidFill>
            </a:endParaRPr>
          </a:p>
        </p:txBody>
      </p:sp>
      <p:sp>
        <p:nvSpPr>
          <p:cNvPr id="81" name="Freeform 128"/>
          <p:cNvSpPr>
            <a:spLocks noChangeAspect="1"/>
          </p:cNvSpPr>
          <p:nvPr/>
        </p:nvSpPr>
        <p:spPr bwMode="black">
          <a:xfrm>
            <a:off x="9404804" y="4028946"/>
            <a:ext cx="1406501" cy="77697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pic>
        <p:nvPicPr>
          <p:cNvPr id="74" name="Picture 17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black">
          <a:xfrm>
            <a:off x="10426921" y="3922162"/>
            <a:ext cx="808600" cy="5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p:cNvSpPr/>
          <p:nvPr/>
        </p:nvSpPr>
        <p:spPr bwMode="auto">
          <a:xfrm>
            <a:off x="0" y="1566250"/>
            <a:ext cx="5169529"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5169530" y="1566250"/>
            <a:ext cx="7019296" cy="86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529" y="1676448"/>
            <a:ext cx="2145110" cy="742162"/>
          </a:xfrm>
          <a:prstGeom prst="rect">
            <a:avLst/>
          </a:prstGeom>
        </p:spPr>
      </p:pic>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6014" y="2761962"/>
            <a:ext cx="590103" cy="590103"/>
          </a:xfrm>
          <a:prstGeom prst="rect">
            <a:avLst/>
          </a:prstGeom>
        </p:spPr>
      </p:pic>
      <p:cxnSp>
        <p:nvCxnSpPr>
          <p:cNvPr id="95" name="Straight Connector 94"/>
          <p:cNvCxnSpPr>
            <a:stCxn id="65" idx="2"/>
          </p:cNvCxnSpPr>
          <p:nvPr/>
        </p:nvCxnSpPr>
        <p:spPr>
          <a:xfrm flipH="1">
            <a:off x="2936117" y="3053905"/>
            <a:ext cx="418858"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2953504" y="3671024"/>
            <a:ext cx="418858"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2538" y="6120778"/>
            <a:ext cx="2101035" cy="393219"/>
          </a:xfrm>
          <a:prstGeom prst="rect">
            <a:avLst/>
          </a:prstGeom>
          <a:noFill/>
        </p:spPr>
        <p:txBody>
          <a:bodyPr wrap="square" lIns="93223" tIns="93223" rIns="93223" bIns="93223" rtlCol="0">
            <a:spAutoFit/>
          </a:bodyPr>
          <a:lstStyle>
            <a:defPPr>
              <a:defRPr lang="en-US"/>
            </a:defPPr>
            <a:lvl1pPr defTabSz="1218270">
              <a:lnSpc>
                <a:spcPct val="80000"/>
              </a:lnSpc>
              <a:buSzPct val="80000"/>
              <a:defRPr sz="1600"/>
            </a:lvl1pPr>
          </a:lstStyle>
          <a:p>
            <a:r>
              <a:rPr lang="en-US" sz="1632" dirty="0"/>
              <a:t>On Premises</a:t>
            </a:r>
          </a:p>
        </p:txBody>
      </p:sp>
      <p:grpSp>
        <p:nvGrpSpPr>
          <p:cNvPr id="29" name="Group 28"/>
          <p:cNvGrpSpPr/>
          <p:nvPr/>
        </p:nvGrpSpPr>
        <p:grpSpPr>
          <a:xfrm>
            <a:off x="2501" y="6714771"/>
            <a:ext cx="12431474" cy="320343"/>
            <a:chOff x="0" y="6037253"/>
            <a:chExt cx="12188826" cy="860544"/>
          </a:xfrm>
        </p:grpSpPr>
        <p:sp>
          <p:nvSpPr>
            <p:cNvPr id="30" name="Rectangle 29"/>
            <p:cNvSpPr/>
            <p:nvPr/>
          </p:nvSpPr>
          <p:spPr bwMode="auto">
            <a:xfrm>
              <a:off x="0" y="6037253"/>
              <a:ext cx="5169529" cy="86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5169530" y="6037253"/>
              <a:ext cx="7019296" cy="8605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657042"/>
            <a:ext cx="1959855" cy="721486"/>
          </a:xfrm>
          <a:prstGeom prst="rect">
            <a:avLst/>
          </a:prstGeom>
        </p:spPr>
      </p:pic>
    </p:spTree>
    <p:extLst>
      <p:ext uri="{BB962C8B-B14F-4D97-AF65-F5344CB8AC3E}">
        <p14:creationId xmlns:p14="http://schemas.microsoft.com/office/powerpoint/2010/main" val="974865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056103" cy="1828786"/>
          </a:xfrm>
        </p:spPr>
        <p:txBody>
          <a:bodyPr/>
          <a:lstStyle/>
          <a:p>
            <a:r>
              <a:rPr lang="en-GB" sz="4800" dirty="0"/>
              <a:t>Configuring OneDrive for Business Deployment: Options and Best Practices </a:t>
            </a:r>
            <a:endParaRPr lang="en-US" sz="4800" dirty="0"/>
          </a:p>
        </p:txBody>
      </p:sp>
      <p:sp>
        <p:nvSpPr>
          <p:cNvPr id="5" name="Text Placeholder 4"/>
          <p:cNvSpPr>
            <a:spLocks noGrp="1"/>
          </p:cNvSpPr>
          <p:nvPr>
            <p:ph type="body" sz="quarter" idx="12"/>
          </p:nvPr>
        </p:nvSpPr>
        <p:spPr/>
        <p:txBody>
          <a:bodyPr/>
          <a:lstStyle/>
          <a:p>
            <a:r>
              <a:rPr lang="en-US" dirty="0"/>
              <a:t>Spencer </a:t>
            </a:r>
            <a:r>
              <a:rPr lang="en-US" dirty="0" err="1"/>
              <a:t>Harbar</a:t>
            </a:r>
            <a:endParaRPr lang="en-US" dirty="0"/>
          </a:p>
          <a:p>
            <a:r>
              <a:rPr lang="en-US" dirty="0"/>
              <a:t>Architect</a:t>
            </a:r>
          </a:p>
        </p:txBody>
      </p:sp>
      <p:sp>
        <p:nvSpPr>
          <p:cNvPr id="6" name="Text Placeholder 5"/>
          <p:cNvSpPr>
            <a:spLocks noGrp="1"/>
          </p:cNvSpPr>
          <p:nvPr>
            <p:ph type="body" sz="quarter" idx="13"/>
          </p:nvPr>
        </p:nvSpPr>
        <p:spPr/>
        <p:txBody>
          <a:bodyPr/>
          <a:lstStyle/>
          <a:p>
            <a:r>
              <a:rPr lang="en-US" dirty="0"/>
              <a:t>BRK3183</a:t>
            </a:r>
          </a:p>
        </p:txBody>
      </p:sp>
    </p:spTree>
    <p:extLst>
      <p:ext uri="{BB962C8B-B14F-4D97-AF65-F5344CB8AC3E}">
        <p14:creationId xmlns:p14="http://schemas.microsoft.com/office/powerpoint/2010/main" val="2950598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OneDrive for Business Redirection</a:t>
            </a:r>
            <a:endParaRPr lang="en-US" dirty="0"/>
          </a:p>
        </p:txBody>
      </p:sp>
      <p:sp>
        <p:nvSpPr>
          <p:cNvPr id="5" name="Text Placeholder 4"/>
          <p:cNvSpPr>
            <a:spLocks noGrp="1"/>
          </p:cNvSpPr>
          <p:nvPr>
            <p:ph type="body" sz="quarter" idx="12"/>
          </p:nvPr>
        </p:nvSpPr>
        <p:spPr/>
        <p:txBody>
          <a:bodyPr/>
          <a:lstStyle/>
          <a:p>
            <a:r>
              <a:rPr lang="en-US" dirty="0" smtClean="0"/>
              <a:t>Spencer Harbar</a:t>
            </a:r>
            <a:endParaRPr lang="en-US" dirty="0"/>
          </a:p>
        </p:txBody>
      </p:sp>
    </p:spTree>
    <p:extLst>
      <p:ext uri="{BB962C8B-B14F-4D97-AF65-F5344CB8AC3E}">
        <p14:creationId xmlns:p14="http://schemas.microsoft.com/office/powerpoint/2010/main" val="2640389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 y="-1"/>
            <a:ext cx="12434711" cy="6994525"/>
          </a:xfrm>
          <a:prstGeom prst="rect">
            <a:avLst/>
          </a:prstGeom>
        </p:spPr>
      </p:pic>
      <p:sp>
        <p:nvSpPr>
          <p:cNvPr id="3" name="Rectangle 2"/>
          <p:cNvSpPr/>
          <p:nvPr/>
        </p:nvSpPr>
        <p:spPr>
          <a:xfrm>
            <a:off x="1619739" y="1240538"/>
            <a:ext cx="10751334" cy="519090"/>
          </a:xfrm>
          <a:prstGeom prst="rect">
            <a:avLst/>
          </a:prstGeom>
          <a:solidFill>
            <a:srgbClr val="00B0F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37545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9309" y="4891768"/>
            <a:ext cx="2208335" cy="519090"/>
          </a:xfrm>
          <a:prstGeom prst="rect">
            <a:avLst/>
          </a:prstGeom>
          <a:solidFill>
            <a:srgbClr val="FFF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 y="-1"/>
            <a:ext cx="12434711" cy="6994525"/>
          </a:xfrm>
          <a:prstGeom prst="rect">
            <a:avLst/>
          </a:prstGeom>
        </p:spPr>
      </p:pic>
      <p:grpSp>
        <p:nvGrpSpPr>
          <p:cNvPr id="7" name="Group 6"/>
          <p:cNvGrpSpPr/>
          <p:nvPr/>
        </p:nvGrpSpPr>
        <p:grpSpPr>
          <a:xfrm>
            <a:off x="4347165" y="4777391"/>
            <a:ext cx="4933341" cy="766513"/>
            <a:chOff x="4261449" y="4684142"/>
            <a:chExt cx="4837048" cy="751552"/>
          </a:xfrm>
        </p:grpSpPr>
        <p:sp>
          <p:nvSpPr>
            <p:cNvPr id="2" name="TextBox 1"/>
            <p:cNvSpPr txBox="1"/>
            <p:nvPr/>
          </p:nvSpPr>
          <p:spPr>
            <a:xfrm>
              <a:off x="4330460" y="4684142"/>
              <a:ext cx="4768037" cy="751552"/>
            </a:xfrm>
            <a:prstGeom prst="rect">
              <a:avLst/>
            </a:prstGeom>
            <a:solidFill>
              <a:schemeClr val="bg1"/>
            </a:solidFill>
          </p:spPr>
          <p:txBody>
            <a:bodyPr wrap="none" rtlCol="0">
              <a:spAutoFit/>
            </a:bodyPr>
            <a:lstStyle/>
            <a:p>
              <a:r>
                <a:rPr lang="en-US" sz="1428" dirty="0">
                  <a:solidFill>
                    <a:srgbClr val="FFFFFF"/>
                  </a:solidFill>
                  <a:latin typeface="Segoe UI Light" panose="020B0502040204020203" pitchFamily="34" charset="0"/>
                  <a:cs typeface="Segoe UI Light" panose="020B0502040204020203" pitchFamily="34" charset="0"/>
                </a:rPr>
                <a:t>New options under the heading Office 365 Connections </a:t>
              </a:r>
            </a:p>
            <a:p>
              <a:r>
                <a:rPr lang="en-US" sz="1428" dirty="0">
                  <a:solidFill>
                    <a:srgbClr val="FFFFFF"/>
                  </a:solidFill>
                  <a:latin typeface="Segoe UI Light" panose="020B0502040204020203" pitchFamily="34" charset="0"/>
                  <a:cs typeface="Segoe UI Light" panose="020B0502040204020203" pitchFamily="34" charset="0"/>
                </a:rPr>
                <a:t>on the home page of the SharePoint Central Administration </a:t>
              </a:r>
            </a:p>
            <a:p>
              <a:r>
                <a:rPr lang="en-US" sz="1428" dirty="0">
                  <a:solidFill>
                    <a:srgbClr val="FFFFFF"/>
                  </a:solidFill>
                  <a:latin typeface="Segoe UI Light" panose="020B0502040204020203" pitchFamily="34" charset="0"/>
                  <a:cs typeface="Segoe UI Light" panose="020B0502040204020203" pitchFamily="34" charset="0"/>
                </a:rPr>
                <a:t>website</a:t>
              </a:r>
            </a:p>
          </p:txBody>
        </p:sp>
        <p:sp>
          <p:nvSpPr>
            <p:cNvPr id="5" name="Rectangle 4"/>
            <p:cNvSpPr/>
            <p:nvPr/>
          </p:nvSpPr>
          <p:spPr>
            <a:xfrm>
              <a:off x="4261449" y="4684143"/>
              <a:ext cx="69011" cy="733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sp>
        <p:nvSpPr>
          <p:cNvPr id="8" name="Rectangle 7"/>
          <p:cNvSpPr/>
          <p:nvPr/>
        </p:nvSpPr>
        <p:spPr>
          <a:xfrm>
            <a:off x="1769308" y="4777391"/>
            <a:ext cx="2577857" cy="747842"/>
          </a:xfrm>
          <a:prstGeom prst="rect">
            <a:avLst/>
          </a:prstGeom>
          <a:solidFill>
            <a:srgbClr val="00B0F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37823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 y="-1"/>
            <a:ext cx="12434711" cy="6994525"/>
          </a:xfrm>
          <a:prstGeom prst="rect">
            <a:avLst/>
          </a:prstGeom>
        </p:spPr>
      </p:pic>
      <p:sp>
        <p:nvSpPr>
          <p:cNvPr id="3" name="Rectangle 2"/>
          <p:cNvSpPr/>
          <p:nvPr/>
        </p:nvSpPr>
        <p:spPr>
          <a:xfrm>
            <a:off x="5042218" y="3387286"/>
            <a:ext cx="3352094" cy="519090"/>
          </a:xfrm>
          <a:prstGeom prst="rect">
            <a:avLst/>
          </a:prstGeom>
          <a:solidFill>
            <a:srgbClr val="00B0F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 name="Rectangle 3"/>
          <p:cNvSpPr/>
          <p:nvPr/>
        </p:nvSpPr>
        <p:spPr>
          <a:xfrm>
            <a:off x="5042218" y="4501718"/>
            <a:ext cx="3352094" cy="829958"/>
          </a:xfrm>
          <a:prstGeom prst="rect">
            <a:avLst/>
          </a:prstGeom>
          <a:solidFill>
            <a:srgbClr val="00B0F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5" name="Rectangle 4"/>
          <p:cNvSpPr/>
          <p:nvPr/>
        </p:nvSpPr>
        <p:spPr>
          <a:xfrm>
            <a:off x="5042217" y="5407927"/>
            <a:ext cx="3352094" cy="519090"/>
          </a:xfrm>
          <a:prstGeom prst="rect">
            <a:avLst/>
          </a:prstGeom>
          <a:solidFill>
            <a:srgbClr val="00B0F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nvGrpSpPr>
          <p:cNvPr id="6" name="Group 5"/>
          <p:cNvGrpSpPr/>
          <p:nvPr/>
        </p:nvGrpSpPr>
        <p:grpSpPr>
          <a:xfrm>
            <a:off x="8394310" y="3387288"/>
            <a:ext cx="2645579" cy="519089"/>
            <a:chOff x="4261449" y="4684143"/>
            <a:chExt cx="2593940" cy="508957"/>
          </a:xfrm>
        </p:grpSpPr>
        <p:sp>
          <p:nvSpPr>
            <p:cNvPr id="7" name="TextBox 6"/>
            <p:cNvSpPr txBox="1"/>
            <p:nvPr/>
          </p:nvSpPr>
          <p:spPr>
            <a:xfrm>
              <a:off x="4409591" y="4800121"/>
              <a:ext cx="2445798" cy="280718"/>
            </a:xfrm>
            <a:prstGeom prst="rect">
              <a:avLst/>
            </a:prstGeom>
            <a:solidFill>
              <a:schemeClr val="bg1"/>
            </a:solidFill>
          </p:spPr>
          <p:txBody>
            <a:bodyPr wrap="none" rtlCol="0">
              <a:spAutoFit/>
            </a:bodyPr>
            <a:lstStyle/>
            <a:p>
              <a:r>
                <a:rPr lang="en-US" sz="1224" dirty="0">
                  <a:solidFill>
                    <a:srgbClr val="FFFFFF"/>
                  </a:solidFill>
                  <a:latin typeface="Segoe UI Light" panose="020B0502040204020203" pitchFamily="34" charset="0"/>
                  <a:cs typeface="Segoe UI Light" panose="020B0502040204020203" pitchFamily="34" charset="0"/>
                </a:rPr>
                <a:t>SharePoint Online My Site Host </a:t>
              </a:r>
              <a:r>
                <a:rPr lang="en-US" sz="1224" dirty="0" err="1">
                  <a:solidFill>
                    <a:srgbClr val="FFFFFF"/>
                  </a:solidFill>
                  <a:latin typeface="Segoe UI Light" panose="020B0502040204020203" pitchFamily="34" charset="0"/>
                  <a:cs typeface="Segoe UI Light" panose="020B0502040204020203" pitchFamily="34" charset="0"/>
                </a:rPr>
                <a:t>Url</a:t>
              </a:r>
              <a:endParaRPr lang="en-US" sz="1224" dirty="0">
                <a:solidFill>
                  <a:srgbClr val="FFFFFF"/>
                </a:solidFill>
                <a:latin typeface="Segoe UI Light" panose="020B0502040204020203" pitchFamily="34" charset="0"/>
                <a:cs typeface="Segoe UI Light" panose="020B0502040204020203" pitchFamily="34" charset="0"/>
              </a:endParaRPr>
            </a:p>
          </p:txBody>
        </p:sp>
        <p:sp>
          <p:nvSpPr>
            <p:cNvPr id="8" name="Rectangle 7"/>
            <p:cNvSpPr/>
            <p:nvPr/>
          </p:nvSpPr>
          <p:spPr>
            <a:xfrm>
              <a:off x="4261449" y="4684143"/>
              <a:ext cx="69011" cy="508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grpSp>
        <p:nvGrpSpPr>
          <p:cNvPr id="9" name="Group 8"/>
          <p:cNvGrpSpPr/>
          <p:nvPr/>
        </p:nvGrpSpPr>
        <p:grpSpPr>
          <a:xfrm>
            <a:off x="8394310" y="4501718"/>
            <a:ext cx="3099366" cy="829958"/>
            <a:chOff x="4261449" y="4684143"/>
            <a:chExt cx="3038870" cy="813758"/>
          </a:xfrm>
        </p:grpSpPr>
        <p:sp>
          <p:nvSpPr>
            <p:cNvPr id="10" name="TextBox 9"/>
            <p:cNvSpPr txBox="1"/>
            <p:nvPr/>
          </p:nvSpPr>
          <p:spPr>
            <a:xfrm>
              <a:off x="4409591" y="4860189"/>
              <a:ext cx="2890728" cy="469103"/>
            </a:xfrm>
            <a:prstGeom prst="rect">
              <a:avLst/>
            </a:prstGeom>
            <a:solidFill>
              <a:schemeClr val="bg1"/>
            </a:solidFill>
          </p:spPr>
          <p:txBody>
            <a:bodyPr wrap="none" rtlCol="0">
              <a:spAutoFit/>
            </a:bodyPr>
            <a:lstStyle/>
            <a:p>
              <a:r>
                <a:rPr lang="en-US" sz="1224" dirty="0">
                  <a:solidFill>
                    <a:srgbClr val="FFFFFF"/>
                  </a:solidFill>
                  <a:latin typeface="Segoe UI Light" panose="020B0502040204020203" pitchFamily="34" charset="0"/>
                  <a:cs typeface="Segoe UI Light" panose="020B0502040204020203" pitchFamily="34" charset="0"/>
                </a:rPr>
                <a:t>Configure audience scoped redirection to</a:t>
              </a:r>
            </a:p>
            <a:p>
              <a:r>
                <a:rPr lang="en-US" sz="1224" dirty="0">
                  <a:solidFill>
                    <a:srgbClr val="FFFFFF"/>
                  </a:solidFill>
                  <a:latin typeface="Segoe UI Light" panose="020B0502040204020203" pitchFamily="34" charset="0"/>
                  <a:cs typeface="Segoe UI Light" panose="020B0502040204020203" pitchFamily="34" charset="0"/>
                </a:rPr>
                <a:t>Office 365</a:t>
              </a:r>
            </a:p>
          </p:txBody>
        </p:sp>
        <p:sp>
          <p:nvSpPr>
            <p:cNvPr id="11" name="Rectangle 10"/>
            <p:cNvSpPr/>
            <p:nvPr/>
          </p:nvSpPr>
          <p:spPr>
            <a:xfrm>
              <a:off x="4261449" y="4684143"/>
              <a:ext cx="69011" cy="813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grpSp>
        <p:nvGrpSpPr>
          <p:cNvPr id="12" name="Group 11"/>
          <p:cNvGrpSpPr/>
          <p:nvPr/>
        </p:nvGrpSpPr>
        <p:grpSpPr>
          <a:xfrm>
            <a:off x="8394310" y="5407927"/>
            <a:ext cx="3580946" cy="519089"/>
            <a:chOff x="4261449" y="4684143"/>
            <a:chExt cx="3511050" cy="508957"/>
          </a:xfrm>
        </p:grpSpPr>
        <p:sp>
          <p:nvSpPr>
            <p:cNvPr id="13" name="TextBox 12"/>
            <p:cNvSpPr txBox="1"/>
            <p:nvPr/>
          </p:nvSpPr>
          <p:spPr>
            <a:xfrm>
              <a:off x="4409591" y="4800121"/>
              <a:ext cx="3362908" cy="280718"/>
            </a:xfrm>
            <a:prstGeom prst="rect">
              <a:avLst/>
            </a:prstGeom>
            <a:solidFill>
              <a:schemeClr val="bg1"/>
            </a:solidFill>
          </p:spPr>
          <p:txBody>
            <a:bodyPr wrap="none" rtlCol="0">
              <a:spAutoFit/>
            </a:bodyPr>
            <a:lstStyle/>
            <a:p>
              <a:r>
                <a:rPr lang="en-US" sz="1224" dirty="0">
                  <a:solidFill>
                    <a:srgbClr val="FFFFFF"/>
                  </a:solidFill>
                  <a:latin typeface="Segoe UI Light" panose="020B0502040204020203" pitchFamily="34" charset="0"/>
                  <a:cs typeface="Segoe UI Light" panose="020B0502040204020203" pitchFamily="34" charset="0"/>
                </a:rPr>
                <a:t>Specifies where new SharePoint sites are created.</a:t>
              </a:r>
            </a:p>
          </p:txBody>
        </p:sp>
        <p:sp>
          <p:nvSpPr>
            <p:cNvPr id="14" name="Rectangle 13"/>
            <p:cNvSpPr/>
            <p:nvPr/>
          </p:nvSpPr>
          <p:spPr>
            <a:xfrm>
              <a:off x="4261449" y="4684143"/>
              <a:ext cx="69011" cy="508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spTree>
    <p:extLst>
      <p:ext uri="{BB962C8B-B14F-4D97-AF65-F5344CB8AC3E}">
        <p14:creationId xmlns:p14="http://schemas.microsoft.com/office/powerpoint/2010/main" val="3956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2" presetClass="entr" presetSubtype="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par>
                                <p:cTn id="37" presetID="2" presetClass="entr" presetSubtype="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 y="-1"/>
            <a:ext cx="12434711" cy="6994525"/>
          </a:xfrm>
          <a:prstGeom prst="rect">
            <a:avLst/>
          </a:prstGeom>
        </p:spPr>
      </p:pic>
      <p:sp>
        <p:nvSpPr>
          <p:cNvPr id="3" name="Line Callout 1 (Border and Accent Bar) 2"/>
          <p:cNvSpPr/>
          <p:nvPr/>
        </p:nvSpPr>
        <p:spPr>
          <a:xfrm>
            <a:off x="9468576" y="2148528"/>
            <a:ext cx="2124919" cy="2337412"/>
          </a:xfrm>
          <a:prstGeom prst="accentBorderCallout1">
            <a:avLst>
              <a:gd name="adj1" fmla="val 18750"/>
              <a:gd name="adj2" fmla="val -8333"/>
              <a:gd name="adj3" fmla="val -85480"/>
              <a:gd name="adj4" fmla="val 4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FFFFFF"/>
                </a:solidFill>
              </a:rPr>
              <a:t>Redirects to OneDrive for Business in Office 365</a:t>
            </a:r>
          </a:p>
        </p:txBody>
      </p:sp>
    </p:spTree>
    <p:extLst>
      <p:ext uri="{BB962C8B-B14F-4D97-AF65-F5344CB8AC3E}">
        <p14:creationId xmlns:p14="http://schemas.microsoft.com/office/powerpoint/2010/main" val="2140080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365 Configuration</a:t>
            </a:r>
            <a:endParaRPr lang="en-US" dirty="0"/>
          </a:p>
        </p:txBody>
      </p:sp>
      <p:sp>
        <p:nvSpPr>
          <p:cNvPr id="5" name="Picture Placeholder 4"/>
          <p:cNvSpPr>
            <a:spLocks noGrp="1"/>
          </p:cNvSpPr>
          <p:nvPr>
            <p:ph type="pic" sz="quarter" idx="10"/>
          </p:nvPr>
        </p:nvSpPr>
        <p:spPr/>
      </p:sp>
    </p:spTree>
    <p:extLst>
      <p:ext uri="{BB962C8B-B14F-4D97-AF65-F5344CB8AC3E}">
        <p14:creationId xmlns:p14="http://schemas.microsoft.com/office/powerpoint/2010/main" val="3655319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Office 365 Configuration and Settings</a:t>
            </a:r>
            <a:endParaRPr lang="en-US" dirty="0"/>
          </a:p>
        </p:txBody>
      </p:sp>
      <p:sp>
        <p:nvSpPr>
          <p:cNvPr id="5" name="Text Placeholder 4"/>
          <p:cNvSpPr>
            <a:spLocks noGrp="1"/>
          </p:cNvSpPr>
          <p:nvPr>
            <p:ph type="body" sz="quarter" idx="4294967295"/>
          </p:nvPr>
        </p:nvSpPr>
        <p:spPr>
          <a:xfrm>
            <a:off x="274639" y="1212849"/>
            <a:ext cx="11889564" cy="2092881"/>
          </a:xfrm>
          <a:prstGeom prst="rect">
            <a:avLst/>
          </a:prstGeom>
        </p:spPr>
        <p:txBody>
          <a:bodyPr/>
          <a:lstStyle/>
          <a:p>
            <a:r>
              <a:rPr lang="en-US" dirty="0" smtClean="0"/>
              <a:t>User license assignment</a:t>
            </a:r>
          </a:p>
          <a:p>
            <a:r>
              <a:rPr lang="en-US" dirty="0" smtClean="0"/>
              <a:t>Storage allocation</a:t>
            </a:r>
          </a:p>
          <a:p>
            <a:r>
              <a:rPr lang="en-US" dirty="0" smtClean="0"/>
              <a:t>Navigation settings</a:t>
            </a:r>
            <a:endParaRPr lang="en-US" dirty="0"/>
          </a:p>
        </p:txBody>
      </p:sp>
    </p:spTree>
    <p:extLst>
      <p:ext uri="{BB962C8B-B14F-4D97-AF65-F5344CB8AC3E}">
        <p14:creationId xmlns:p14="http://schemas.microsoft.com/office/powerpoint/2010/main" val="279235782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436475" cy="6995518"/>
          </a:xfrm>
          <a:prstGeom prst="rect">
            <a:avLst/>
          </a:prstGeom>
        </p:spPr>
      </p:pic>
      <p:sp>
        <p:nvSpPr>
          <p:cNvPr id="3" name="Rectangle 2"/>
          <p:cNvSpPr/>
          <p:nvPr/>
        </p:nvSpPr>
        <p:spPr bwMode="auto">
          <a:xfrm>
            <a:off x="6218237" y="525462"/>
            <a:ext cx="3429000" cy="762000"/>
          </a:xfrm>
          <a:prstGeom prst="rect">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7868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36276221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gradFill>
                  <a:gsLst>
                    <a:gs pos="1250">
                      <a:srgbClr val="FFFFFF"/>
                    </a:gs>
                    <a:gs pos="100000">
                      <a:srgbClr val="FFFFFF"/>
                    </a:gs>
                  </a:gsLst>
                  <a:lin ang="5400000" scaled="0"/>
                </a:gradFill>
              </a:rPr>
              <a:t>Deploy </a:t>
            </a:r>
            <a:r>
              <a:rPr lang="en-US" sz="4800" dirty="0" smtClean="0">
                <a:gradFill>
                  <a:gsLst>
                    <a:gs pos="1250">
                      <a:srgbClr val="FFFFFF"/>
                    </a:gs>
                    <a:gs pos="100000">
                      <a:srgbClr val="FFFFFF"/>
                    </a:gs>
                  </a:gsLst>
                  <a:lin ang="5400000" scaled="0"/>
                </a:gradFill>
              </a:rPr>
              <a:t>Sync Client </a:t>
            </a:r>
            <a:r>
              <a:rPr lang="en-US" sz="4800" dirty="0">
                <a:gradFill>
                  <a:gsLst>
                    <a:gs pos="1250">
                      <a:srgbClr val="FFFFFF"/>
                    </a:gs>
                    <a:gs pos="100000">
                      <a:srgbClr val="FFFFFF"/>
                    </a:gs>
                  </a:gsLst>
                  <a:lin ang="5400000" scaled="0"/>
                </a:gradFill>
              </a:rPr>
              <a:t>with Office Deployment Tool</a:t>
            </a:r>
            <a:endParaRPr lang="en-US" dirty="0"/>
          </a:p>
        </p:txBody>
      </p:sp>
      <p:sp>
        <p:nvSpPr>
          <p:cNvPr id="5" name="Text Placeholder 4"/>
          <p:cNvSpPr>
            <a:spLocks noGrp="1"/>
          </p:cNvSpPr>
          <p:nvPr>
            <p:ph type="body" sz="quarter" idx="4294967295"/>
          </p:nvPr>
        </p:nvSpPr>
        <p:spPr>
          <a:xfrm>
            <a:off x="274639" y="1212849"/>
            <a:ext cx="11889564" cy="1077218"/>
          </a:xfrm>
          <a:prstGeom prst="rect">
            <a:avLst/>
          </a:prstGeom>
        </p:spPr>
        <p:txBody>
          <a:bodyPr/>
          <a:lstStyle/>
          <a:p>
            <a:r>
              <a:rPr lang="en-US" dirty="0" smtClean="0"/>
              <a:t>Console application and configuration manifest</a:t>
            </a:r>
          </a:p>
          <a:p>
            <a:pPr lvl="1"/>
            <a:r>
              <a:rPr lang="en-US" smtClean="0"/>
              <a:t>Allows an </a:t>
            </a:r>
            <a:r>
              <a:rPr lang="en-US" dirty="0"/>
              <a:t>administrator to customize and manage Office 2013 Click-to-Run deployments</a:t>
            </a:r>
          </a:p>
        </p:txBody>
      </p:sp>
      <p:sp>
        <p:nvSpPr>
          <p:cNvPr id="6" name="Text Placeholder 4"/>
          <p:cNvSpPr txBox="1">
            <a:spLocks/>
          </p:cNvSpPr>
          <p:nvPr/>
        </p:nvSpPr>
        <p:spPr>
          <a:xfrm>
            <a:off x="1158479" y="2571547"/>
            <a:ext cx="6934198" cy="195130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Download client</a:t>
            </a:r>
          </a:p>
          <a:p>
            <a:pPr lvl="1"/>
            <a:r>
              <a:rPr lang="en-US" sz="1400" dirty="0">
                <a:latin typeface="Consolas" panose="020B0609020204030204" pitchFamily="49" charset="0"/>
                <a:cs typeface="Consolas" panose="020B0609020204030204" pitchFamily="49" charset="0"/>
              </a:rPr>
              <a:t>&lt;Add </a:t>
            </a:r>
            <a:r>
              <a:rPr lang="en-US" sz="1400" dirty="0" err="1">
                <a:latin typeface="Consolas" panose="020B0609020204030204" pitchFamily="49" charset="0"/>
                <a:cs typeface="Consolas" panose="020B0609020204030204" pitchFamily="49" charset="0"/>
              </a:rPr>
              <a:t>SourcePath</a:t>
            </a:r>
            <a:r>
              <a:rPr lang="en-US" sz="1400" dirty="0">
                <a:latin typeface="Consolas" panose="020B0609020204030204" pitchFamily="49" charset="0"/>
                <a:cs typeface="Consolas" panose="020B0609020204030204" pitchFamily="49" charset="0"/>
              </a:rPr>
              <a:t>="\\server\share\C2R_deploy" </a:t>
            </a:r>
            <a:r>
              <a:rPr lang="en-US" sz="1400" dirty="0" err="1">
                <a:latin typeface="Consolas" panose="020B0609020204030204" pitchFamily="49" charset="0"/>
                <a:cs typeface="Consolas" panose="020B0609020204030204" pitchFamily="49" charset="0"/>
              </a:rPr>
              <a:t>OfficeClientEdition</a:t>
            </a:r>
            <a:r>
              <a:rPr lang="en-US" sz="1400" dirty="0">
                <a:latin typeface="Consolas" panose="020B0609020204030204" pitchFamily="49" charset="0"/>
                <a:cs typeface="Consolas" panose="020B0609020204030204" pitchFamily="49" charset="0"/>
              </a:rPr>
              <a:t>="32" &gt; </a:t>
            </a:r>
          </a:p>
          <a:p>
            <a:pPr lvl="1"/>
            <a:r>
              <a:rPr lang="en-US" sz="1400" dirty="0">
                <a:latin typeface="Consolas" panose="020B0609020204030204" pitchFamily="49" charset="0"/>
                <a:cs typeface="Consolas" panose="020B0609020204030204" pitchFamily="49" charset="0"/>
              </a:rPr>
              <a:t>    &lt;Product ID="</a:t>
            </a:r>
            <a:r>
              <a:rPr lang="en-US" sz="1400" dirty="0" err="1">
                <a:latin typeface="Consolas" panose="020B0609020204030204" pitchFamily="49" charset="0"/>
                <a:cs typeface="Consolas" panose="020B0609020204030204" pitchFamily="49" charset="0"/>
              </a:rPr>
              <a:t>GrooveRetail</a:t>
            </a:r>
            <a:r>
              <a:rPr lang="en-US" sz="1400" dirty="0">
                <a:latin typeface="Consolas" panose="020B0609020204030204" pitchFamily="49" charset="0"/>
                <a:cs typeface="Consolas" panose="020B0609020204030204" pitchFamily="49" charset="0"/>
              </a:rPr>
              <a:t>"&gt; </a:t>
            </a:r>
          </a:p>
          <a:p>
            <a:pPr lvl="1"/>
            <a:r>
              <a:rPr lang="en-US" sz="1400" dirty="0">
                <a:latin typeface="Consolas" panose="020B0609020204030204" pitchFamily="49" charset="0"/>
                <a:cs typeface="Consolas" panose="020B0609020204030204" pitchFamily="49" charset="0"/>
              </a:rPr>
              <a:t>      &lt;Language ID="</a:t>
            </a:r>
            <a:r>
              <a:rPr lang="en-US" sz="1400" dirty="0" err="1">
                <a:latin typeface="Consolas" panose="020B0609020204030204" pitchFamily="49" charset="0"/>
                <a:cs typeface="Consolas" panose="020B0609020204030204" pitchFamily="49" charset="0"/>
              </a:rPr>
              <a:t>en</a:t>
            </a:r>
            <a:r>
              <a:rPr lang="en-US" sz="1400" dirty="0">
                <a:latin typeface="Consolas" panose="020B0609020204030204" pitchFamily="49" charset="0"/>
                <a:cs typeface="Consolas" panose="020B0609020204030204" pitchFamily="49" charset="0"/>
              </a:rPr>
              <a:t>-us" /&gt; </a:t>
            </a:r>
          </a:p>
          <a:p>
            <a:pPr lvl="1"/>
            <a:r>
              <a:rPr lang="en-US" sz="1400" dirty="0">
                <a:latin typeface="Consolas" panose="020B0609020204030204" pitchFamily="49" charset="0"/>
                <a:cs typeface="Consolas" panose="020B0609020204030204" pitchFamily="49" charset="0"/>
              </a:rPr>
              <a:t>    &lt;/Product&gt; </a:t>
            </a:r>
          </a:p>
          <a:p>
            <a:pPr lvl="1"/>
            <a:r>
              <a:rPr lang="en-US" sz="1400" dirty="0" smtClean="0">
                <a:latin typeface="Consolas" panose="020B0609020204030204" pitchFamily="49" charset="0"/>
                <a:cs typeface="Consolas" panose="020B0609020204030204" pitchFamily="49" charset="0"/>
              </a:rPr>
              <a:t>&lt;/</a:t>
            </a:r>
            <a:r>
              <a:rPr lang="en-US" sz="1400" dirty="0">
                <a:latin typeface="Consolas" panose="020B0609020204030204" pitchFamily="49" charset="0"/>
                <a:cs typeface="Consolas" panose="020B0609020204030204" pitchFamily="49" charset="0"/>
              </a:rPr>
              <a:t>Add&gt;</a:t>
            </a:r>
          </a:p>
        </p:txBody>
      </p:sp>
      <p:sp>
        <p:nvSpPr>
          <p:cNvPr id="7" name="Text Placeholder 4"/>
          <p:cNvSpPr txBox="1">
            <a:spLocks/>
          </p:cNvSpPr>
          <p:nvPr/>
        </p:nvSpPr>
        <p:spPr>
          <a:xfrm>
            <a:off x="1158479" y="4384351"/>
            <a:ext cx="6934198" cy="242527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Install client</a:t>
            </a:r>
          </a:p>
          <a:p>
            <a:pPr lvl="1"/>
            <a:r>
              <a:rPr lang="en-US" sz="1400" dirty="0">
                <a:latin typeface="Consolas" panose="020B0609020204030204" pitchFamily="49" charset="0"/>
                <a:cs typeface="Consolas" panose="020B0609020204030204" pitchFamily="49" charset="0"/>
              </a:rPr>
              <a:t>&lt;Add </a:t>
            </a:r>
            <a:r>
              <a:rPr lang="en-US" sz="1400" dirty="0" err="1">
                <a:latin typeface="Consolas" panose="020B0609020204030204" pitchFamily="49" charset="0"/>
                <a:cs typeface="Consolas" panose="020B0609020204030204" pitchFamily="49" charset="0"/>
              </a:rPr>
              <a:t>SourcePath</a:t>
            </a:r>
            <a:r>
              <a:rPr lang="en-US" sz="1400" dirty="0">
                <a:latin typeface="Consolas" panose="020B0609020204030204" pitchFamily="49" charset="0"/>
                <a:cs typeface="Consolas" panose="020B0609020204030204" pitchFamily="49" charset="0"/>
              </a:rPr>
              <a:t>="\\server\share\C2R_deploy" </a:t>
            </a:r>
            <a:r>
              <a:rPr lang="en-US" sz="1400" dirty="0" err="1">
                <a:latin typeface="Consolas" panose="020B0609020204030204" pitchFamily="49" charset="0"/>
                <a:cs typeface="Consolas" panose="020B0609020204030204" pitchFamily="49" charset="0"/>
              </a:rPr>
              <a:t>OfficeClientEdition</a:t>
            </a:r>
            <a:r>
              <a:rPr lang="en-US" sz="1400" dirty="0">
                <a:latin typeface="Consolas" panose="020B0609020204030204" pitchFamily="49" charset="0"/>
                <a:cs typeface="Consolas" panose="020B0609020204030204" pitchFamily="49" charset="0"/>
              </a:rPr>
              <a:t>="32" &gt; </a:t>
            </a:r>
          </a:p>
          <a:p>
            <a:pPr lvl="1"/>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&lt;Product ID="</a:t>
            </a:r>
            <a:r>
              <a:rPr lang="en-US" sz="1400" dirty="0" err="1">
                <a:latin typeface="Consolas" panose="020B0609020204030204" pitchFamily="49" charset="0"/>
                <a:cs typeface="Consolas" panose="020B0609020204030204" pitchFamily="49" charset="0"/>
              </a:rPr>
              <a:t>GrooveRetail</a:t>
            </a:r>
            <a:r>
              <a:rPr lang="en-US" sz="1400" dirty="0">
                <a:latin typeface="Consolas" panose="020B0609020204030204" pitchFamily="49" charset="0"/>
                <a:cs typeface="Consolas" panose="020B0609020204030204" pitchFamily="49" charset="0"/>
              </a:rPr>
              <a:t>"&gt; </a:t>
            </a:r>
          </a:p>
          <a:p>
            <a:pPr lvl="1"/>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&lt;Language ID="</a:t>
            </a:r>
            <a:r>
              <a:rPr lang="en-US" sz="1400" dirty="0" err="1">
                <a:latin typeface="Consolas" panose="020B0609020204030204" pitchFamily="49" charset="0"/>
                <a:cs typeface="Consolas" panose="020B0609020204030204" pitchFamily="49" charset="0"/>
              </a:rPr>
              <a:t>en</a:t>
            </a:r>
            <a:r>
              <a:rPr lang="en-US" sz="1400" dirty="0">
                <a:latin typeface="Consolas" panose="020B0609020204030204" pitchFamily="49" charset="0"/>
                <a:cs typeface="Consolas" panose="020B0609020204030204" pitchFamily="49" charset="0"/>
              </a:rPr>
              <a:t>-us" /&gt; </a:t>
            </a:r>
          </a:p>
          <a:p>
            <a:pPr lvl="1"/>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&lt;/Product&gt; </a:t>
            </a:r>
          </a:p>
          <a:p>
            <a:pPr lvl="1"/>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&lt;/Add&gt; </a:t>
            </a:r>
            <a:endParaRPr lang="en-US" sz="1400" dirty="0" smtClean="0">
              <a:latin typeface="Consolas" panose="020B0609020204030204" pitchFamily="49" charset="0"/>
              <a:cs typeface="Consolas" panose="020B0609020204030204" pitchFamily="49" charset="0"/>
            </a:endParaRPr>
          </a:p>
          <a:p>
            <a:pPr lvl="1"/>
            <a:r>
              <a:rPr lang="en-US" sz="1400" dirty="0" smtClean="0">
                <a:latin typeface="Consolas" panose="020B0609020204030204" pitchFamily="49" charset="0"/>
                <a:cs typeface="Consolas" panose="020B0609020204030204" pitchFamily="49" charset="0"/>
              </a:rPr>
              <a:t>&lt;Updates Enabled="</a:t>
            </a:r>
            <a:r>
              <a:rPr lang="en-US" sz="1400" dirty="0">
                <a:latin typeface="Consolas" panose="020B0609020204030204" pitchFamily="49" charset="0"/>
                <a:cs typeface="Consolas" panose="020B0609020204030204" pitchFamily="49" charset="0"/>
              </a:rPr>
              <a:t>TRUE" </a:t>
            </a:r>
            <a:r>
              <a:rPr lang="en-US" sz="1400" dirty="0" err="1" smtClean="0">
                <a:latin typeface="Consolas" panose="020B0609020204030204" pitchFamily="49" charset="0"/>
                <a:cs typeface="Consolas" panose="020B0609020204030204" pitchFamily="49" charset="0"/>
              </a:rPr>
              <a:t>UpdatePath</a:t>
            </a:r>
            <a:r>
              <a:rPr lang="en-US" sz="1400" dirty="0" smtClean="0">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a:t>
            </a:r>
            <a:r>
              <a:rPr lang="en-US" sz="1400" dirty="0" smtClean="0">
                <a:latin typeface="Consolas" panose="020B0609020204030204" pitchFamily="49" charset="0"/>
                <a:cs typeface="Consolas" panose="020B0609020204030204" pitchFamily="49" charset="0"/>
              </a:rPr>
              <a:t>\\server\share\C2R_updates</a:t>
            </a:r>
            <a:r>
              <a:rPr lang="en-US" sz="1400" dirty="0">
                <a:latin typeface="Consolas" panose="020B0609020204030204" pitchFamily="49" charset="0"/>
                <a:cs typeface="Consolas" panose="020B0609020204030204" pitchFamily="49" charset="0"/>
              </a:rPr>
              <a:t>"</a:t>
            </a:r>
            <a:r>
              <a:rPr lang="en-US" sz="1400" dirty="0" smtClean="0">
                <a:latin typeface="Consolas" panose="020B0609020204030204" pitchFamily="49" charset="0"/>
                <a:cs typeface="Consolas" panose="020B0609020204030204" pitchFamily="49" charset="0"/>
              </a:rPr>
              <a:t> /&gt; </a:t>
            </a:r>
          </a:p>
          <a:p>
            <a:pPr lvl="1"/>
            <a:r>
              <a:rPr lang="en-US" sz="1400" dirty="0" smtClean="0">
                <a:latin typeface="Consolas" panose="020B0609020204030204" pitchFamily="49" charset="0"/>
                <a:cs typeface="Consolas" panose="020B0609020204030204" pitchFamily="49" charset="0"/>
              </a:rPr>
              <a:t>&lt;</a:t>
            </a:r>
            <a:r>
              <a:rPr lang="en-US" sz="1400" dirty="0">
                <a:latin typeface="Consolas" panose="020B0609020204030204" pitchFamily="49" charset="0"/>
                <a:cs typeface="Consolas" panose="020B0609020204030204" pitchFamily="49" charset="0"/>
              </a:rPr>
              <a:t>Display Level="None" </a:t>
            </a:r>
            <a:r>
              <a:rPr lang="en-US" sz="1400" dirty="0" err="1">
                <a:latin typeface="Consolas" panose="020B0609020204030204" pitchFamily="49" charset="0"/>
                <a:cs typeface="Consolas" panose="020B0609020204030204" pitchFamily="49" charset="0"/>
              </a:rPr>
              <a:t>AcceptEULA</a:t>
            </a:r>
            <a:r>
              <a:rPr lang="en-US" sz="1400" dirty="0">
                <a:latin typeface="Consolas" panose="020B0609020204030204" pitchFamily="49" charset="0"/>
                <a:cs typeface="Consolas" panose="020B0609020204030204" pitchFamily="49" charset="0"/>
              </a:rPr>
              <a:t>="TRUE" </a:t>
            </a:r>
            <a:r>
              <a:rPr lang="en-US" sz="1400" dirty="0" smtClean="0">
                <a:latin typeface="Consolas" panose="020B0609020204030204" pitchFamily="49" charset="0"/>
                <a:cs typeface="Consolas" panose="020B0609020204030204" pitchFamily="49" charset="0"/>
              </a:rPr>
              <a:t>/&gt;</a:t>
            </a:r>
            <a:endParaRPr lang="en-US" sz="1400" dirty="0">
              <a:latin typeface="Consolas" panose="020B0609020204030204" pitchFamily="49" charset="0"/>
              <a:cs typeface="Consolas" panose="020B0609020204030204" pitchFamily="49" charset="0"/>
            </a:endParaRPr>
          </a:p>
        </p:txBody>
      </p:sp>
      <p:sp>
        <p:nvSpPr>
          <p:cNvPr id="10" name="Rectangle 9"/>
          <p:cNvSpPr/>
          <p:nvPr/>
        </p:nvSpPr>
        <p:spPr>
          <a:xfrm>
            <a:off x="8092677" y="3000896"/>
            <a:ext cx="3886200" cy="954107"/>
          </a:xfrm>
          <a:prstGeom prst="rect">
            <a:avLst/>
          </a:prstGeom>
        </p:spPr>
        <p:txBody>
          <a:bodyPr wrap="square">
            <a:spAutoFit/>
          </a:bodyPr>
          <a:lstStyle/>
          <a:p>
            <a:r>
              <a:rPr lang="en-GB" sz="1400" dirty="0">
                <a:solidFill>
                  <a:schemeClr val="tx2"/>
                </a:solidFill>
                <a:latin typeface="Consolas" panose="020B0609020204030204" pitchFamily="49" charset="0"/>
                <a:cs typeface="Consolas" panose="020B0609020204030204" pitchFamily="49" charset="0"/>
              </a:rPr>
              <a:t>\\server\share\C2R_deploy\setup.exe /download \\server\share\C2R_Deploy\Download_OneDrive.xml</a:t>
            </a:r>
          </a:p>
        </p:txBody>
      </p:sp>
      <p:sp>
        <p:nvSpPr>
          <p:cNvPr id="11" name="Rectangle 10"/>
          <p:cNvSpPr/>
          <p:nvPr/>
        </p:nvSpPr>
        <p:spPr>
          <a:xfrm>
            <a:off x="8092677" y="4798310"/>
            <a:ext cx="3886200" cy="867930"/>
          </a:xfrm>
          <a:prstGeom prst="rect">
            <a:avLst/>
          </a:prstGeom>
        </p:spPr>
        <p:txBody>
          <a:bodyPr wrap="square">
            <a:spAutoFit/>
          </a:bodyPr>
          <a:lstStyle/>
          <a:p>
            <a:pPr>
              <a:lnSpc>
                <a:spcPct val="90000"/>
              </a:lnSpc>
              <a:spcAft>
                <a:spcPts val="340"/>
              </a:spcAft>
              <a:defRPr/>
            </a:pPr>
            <a:r>
              <a:rPr lang="en-GB" sz="1400" dirty="0">
                <a:solidFill>
                  <a:schemeClr val="tx2"/>
                </a:solidFill>
                <a:latin typeface="Consolas" panose="020B0609020204030204" pitchFamily="49" charset="0"/>
                <a:cs typeface="Consolas" panose="020B0609020204030204" pitchFamily="49" charset="0"/>
              </a:rPr>
              <a:t>\\server\share\C2R_deploy\setup.exe /configure \\server\share\C2R_Deploy\Install_OneDrive.xml</a:t>
            </a:r>
          </a:p>
        </p:txBody>
      </p:sp>
      <p:sp>
        <p:nvSpPr>
          <p:cNvPr id="12" name="Oval 11"/>
          <p:cNvSpPr/>
          <p:nvPr/>
        </p:nvSpPr>
        <p:spPr bwMode="auto">
          <a:xfrm>
            <a:off x="5533729" y="2960413"/>
            <a:ext cx="685800" cy="685800"/>
          </a:xfrm>
          <a:prstGeom prst="ellipse">
            <a:avLst/>
          </a:prstGeom>
          <a:solidFill>
            <a:schemeClr val="tx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4800" b="1" dirty="0">
              <a:gradFill>
                <a:gsLst>
                  <a:gs pos="0">
                    <a:srgbClr val="FFFFFF"/>
                  </a:gs>
                  <a:gs pos="100000">
                    <a:srgbClr val="FFFFFF"/>
                  </a:gs>
                </a:gsLst>
                <a:lin ang="5400000" scaled="0"/>
              </a:gradFill>
            </a:endParaRPr>
          </a:p>
        </p:txBody>
      </p:sp>
      <p:sp>
        <p:nvSpPr>
          <p:cNvPr id="13" name="Oval 12"/>
          <p:cNvSpPr/>
          <p:nvPr/>
        </p:nvSpPr>
        <p:spPr bwMode="auto">
          <a:xfrm>
            <a:off x="5533729" y="4645490"/>
            <a:ext cx="685800" cy="685800"/>
          </a:xfrm>
          <a:prstGeom prst="ellipse">
            <a:avLst/>
          </a:prstGeom>
          <a:solidFill>
            <a:schemeClr val="tx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4800" b="1" dirty="0">
              <a:gradFill>
                <a:gsLst>
                  <a:gs pos="0">
                    <a:srgbClr val="FFFFFF"/>
                  </a:gs>
                  <a:gs pos="100000">
                    <a:srgbClr val="FFFFFF"/>
                  </a:gs>
                </a:gsLst>
                <a:lin ang="5400000" scaled="0"/>
              </a:gradFill>
            </a:endParaRPr>
          </a:p>
        </p:txBody>
      </p:sp>
      <p:sp>
        <p:nvSpPr>
          <p:cNvPr id="14" name="TextBox 13"/>
          <p:cNvSpPr txBox="1"/>
          <p:nvPr/>
        </p:nvSpPr>
        <p:spPr>
          <a:xfrm>
            <a:off x="6340751" y="3025516"/>
            <a:ext cx="843821" cy="1043363"/>
          </a:xfrm>
          <a:prstGeom prst="rect">
            <a:avLst/>
          </a:prstGeom>
          <a:noFill/>
        </p:spPr>
        <p:txBody>
          <a:bodyPr wrap="none" lIns="182880" tIns="146304" rIns="182880" bIns="146304" rtlCol="0">
            <a:spAutoFit/>
          </a:bodyPr>
          <a:lstStyle/>
          <a:p>
            <a:pPr>
              <a:lnSpc>
                <a:spcPct val="90000"/>
              </a:lnSpc>
              <a:spcAft>
                <a:spcPts val="600"/>
              </a:spcAft>
            </a:pPr>
            <a:r>
              <a:rPr lang="en-US" sz="5400" dirty="0" smtClean="0">
                <a:solidFill>
                  <a:schemeClr val="bg1"/>
                </a:solidFill>
              </a:rPr>
              <a:t>+</a:t>
            </a:r>
          </a:p>
        </p:txBody>
      </p:sp>
      <p:sp>
        <p:nvSpPr>
          <p:cNvPr id="15" name="TextBox 14"/>
          <p:cNvSpPr txBox="1"/>
          <p:nvPr/>
        </p:nvSpPr>
        <p:spPr>
          <a:xfrm>
            <a:off x="6340891" y="4701632"/>
            <a:ext cx="843821" cy="1043363"/>
          </a:xfrm>
          <a:prstGeom prst="rect">
            <a:avLst/>
          </a:prstGeom>
          <a:noFill/>
        </p:spPr>
        <p:txBody>
          <a:bodyPr wrap="none" lIns="182880" tIns="146304" rIns="182880" bIns="146304" rtlCol="0">
            <a:spAutoFit/>
          </a:bodyPr>
          <a:lstStyle/>
          <a:p>
            <a:pPr>
              <a:lnSpc>
                <a:spcPct val="90000"/>
              </a:lnSpc>
              <a:spcAft>
                <a:spcPts val="600"/>
              </a:spcAft>
            </a:pPr>
            <a:r>
              <a:rPr lang="en-US" sz="5400" dirty="0" smtClean="0">
                <a:solidFill>
                  <a:schemeClr val="bg1"/>
                </a:solidFill>
              </a:rPr>
              <a:t>+</a:t>
            </a:r>
          </a:p>
        </p:txBody>
      </p:sp>
    </p:spTree>
    <p:extLst>
      <p:ext uri="{BB962C8B-B14F-4D97-AF65-F5344CB8AC3E}">
        <p14:creationId xmlns:p14="http://schemas.microsoft.com/office/powerpoint/2010/main" val="22059243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About Spencer Harbar</a:t>
            </a:r>
            <a:endParaRPr lang="en-GB" dirty="0"/>
          </a:p>
        </p:txBody>
      </p:sp>
      <p:sp>
        <p:nvSpPr>
          <p:cNvPr id="5" name="Text Placeholder 4"/>
          <p:cNvSpPr>
            <a:spLocks noGrp="1"/>
          </p:cNvSpPr>
          <p:nvPr>
            <p:ph type="body" sz="quarter" idx="10"/>
          </p:nvPr>
        </p:nvSpPr>
        <p:spPr>
          <a:xfrm>
            <a:off x="2761852" y="1625054"/>
            <a:ext cx="9399985" cy="4598182"/>
          </a:xfrm>
        </p:spPr>
        <p:txBody>
          <a:bodyPr/>
          <a:lstStyle/>
          <a:p>
            <a:r>
              <a:rPr lang="en-US" altLang="en-US" sz="4400" dirty="0"/>
              <a:t>Architect based in Edinburgh, UK</a:t>
            </a:r>
          </a:p>
          <a:p>
            <a:r>
              <a:rPr lang="en-GB" sz="3200"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www.harbar.net | spence@harbar.net | @</a:t>
            </a:r>
            <a:r>
              <a:rPr lang="en-GB" sz="3200" dirty="0" err="1">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harbars</a:t>
            </a:r>
            <a:r>
              <a:rPr lang="en-GB"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
            </a:r>
            <a:br>
              <a:rPr lang="en-GB"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br>
            <a:endParaRPr lang="en-GB"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a:p>
            <a:r>
              <a:rPr lang="en-GB" altLang="en-US" sz="3200" dirty="0"/>
              <a:t>Technical Director for Fidra Consulting</a:t>
            </a:r>
          </a:p>
          <a:p>
            <a:r>
              <a:rPr lang="en-GB" sz="3200" dirty="0"/>
              <a:t>Works with Microsoft’s largest enterprise customers</a:t>
            </a:r>
          </a:p>
          <a:p>
            <a:r>
              <a:rPr lang="en-GB" sz="3200" dirty="0"/>
              <a:t>Works with SharePoint Product Group on Readiness</a:t>
            </a:r>
          </a:p>
          <a:p>
            <a:r>
              <a:rPr lang="en-GB" sz="3200" dirty="0"/>
              <a:t>Author for MSDN &amp; TechNet</a:t>
            </a:r>
          </a:p>
          <a:p>
            <a:endParaRPr lang="en-GB" sz="3200" dirty="0"/>
          </a:p>
        </p:txBody>
      </p:sp>
      <p:sp>
        <p:nvSpPr>
          <p:cNvPr id="6" name="Content Placeholder 4"/>
          <p:cNvSpPr txBox="1">
            <a:spLocks/>
          </p:cNvSpPr>
          <p:nvPr/>
        </p:nvSpPr>
        <p:spPr>
          <a:xfrm>
            <a:off x="2286000" y="1600200"/>
            <a:ext cx="6705600" cy="4495800"/>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GB" sz="1800" dirty="0" smtClean="0"/>
          </a:p>
          <a:p>
            <a:pPr marL="0" indent="0">
              <a:buFont typeface="Wingdings" panose="05000000000000000000" pitchFamily="2" charset="2"/>
              <a:buNone/>
            </a:pPr>
            <a:endParaRPr lang="en-US" altLang="en-US" sz="18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600200"/>
            <a:ext cx="1662853" cy="192028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3800"/>
            <a:ext cx="1080000" cy="5637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447748"/>
            <a:ext cx="1080000" cy="5659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5163856"/>
            <a:ext cx="1080000" cy="563760"/>
          </a:xfrm>
          <a:prstGeom prst="rect">
            <a:avLst/>
          </a:prstGeom>
        </p:spPr>
      </p:pic>
      <p:pic>
        <p:nvPicPr>
          <p:cNvPr id="11" name="Picture 10" descr="mvp.png"/>
          <p:cNvPicPr>
            <a:picLocks noChangeAspect="1"/>
          </p:cNvPicPr>
          <p:nvPr/>
        </p:nvPicPr>
        <p:blipFill>
          <a:blip r:embed="rId6" cstate="print"/>
          <a:stretch>
            <a:fillRect/>
          </a:stretch>
        </p:blipFill>
        <p:spPr>
          <a:xfrm>
            <a:off x="838200" y="5877804"/>
            <a:ext cx="1080000" cy="440308"/>
          </a:xfrm>
          <a:prstGeom prst="rect">
            <a:avLst/>
          </a:prstGeom>
        </p:spPr>
      </p:pic>
    </p:spTree>
    <p:extLst>
      <p:ext uri="{BB962C8B-B14F-4D97-AF65-F5344CB8AC3E}">
        <p14:creationId xmlns:p14="http://schemas.microsoft.com/office/powerpoint/2010/main" val="2260657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Sync Client Updates</a:t>
            </a:r>
            <a:endParaRPr lang="en-GB" dirty="0"/>
          </a:p>
        </p:txBody>
      </p:sp>
      <p:sp>
        <p:nvSpPr>
          <p:cNvPr id="2" name="Text Placeholder 1"/>
          <p:cNvSpPr>
            <a:spLocks noGrp="1"/>
          </p:cNvSpPr>
          <p:nvPr>
            <p:ph type="body" sz="quarter" idx="4294967295"/>
          </p:nvPr>
        </p:nvSpPr>
        <p:spPr>
          <a:xfrm>
            <a:off x="274639" y="1212849"/>
            <a:ext cx="11889564" cy="5512278"/>
          </a:xfrm>
          <a:prstGeom prst="rect">
            <a:avLst/>
          </a:prstGeom>
        </p:spPr>
        <p:txBody>
          <a:bodyPr/>
          <a:lstStyle/>
          <a:p>
            <a:r>
              <a:rPr lang="en-GB" dirty="0" smtClean="0"/>
              <a:t>Automatic </a:t>
            </a:r>
            <a:r>
              <a:rPr lang="en-GB" dirty="0"/>
              <a:t>updates from </a:t>
            </a:r>
            <a:r>
              <a:rPr lang="en-GB" dirty="0" smtClean="0"/>
              <a:t>Microsoft</a:t>
            </a:r>
          </a:p>
          <a:p>
            <a:pPr lvl="1"/>
            <a:r>
              <a:rPr lang="en-US" sz="1400" dirty="0">
                <a:latin typeface="Consolas" panose="020B0609020204030204" pitchFamily="49" charset="0"/>
                <a:cs typeface="Consolas" panose="020B0609020204030204" pitchFamily="49" charset="0"/>
              </a:rPr>
              <a:t>&lt;Updates Enabled="</a:t>
            </a:r>
            <a:r>
              <a:rPr lang="en-US" sz="1400" dirty="0" smtClean="0">
                <a:latin typeface="Consolas" panose="020B0609020204030204" pitchFamily="49" charset="0"/>
                <a:cs typeface="Consolas" panose="020B0609020204030204" pitchFamily="49" charset="0"/>
              </a:rPr>
              <a:t>TRUE“ /&gt; </a:t>
            </a:r>
            <a:endParaRPr lang="en-GB" sz="1400" dirty="0" smtClean="0">
              <a:latin typeface="Consolas" panose="020B0609020204030204" pitchFamily="49" charset="0"/>
              <a:cs typeface="Consolas" panose="020B0609020204030204" pitchFamily="49" charset="0"/>
            </a:endParaRPr>
          </a:p>
          <a:p>
            <a:pPr lvl="1"/>
            <a:endParaRPr lang="en-GB" dirty="0" smtClean="0"/>
          </a:p>
          <a:p>
            <a:pPr lvl="1"/>
            <a:r>
              <a:rPr lang="en-GB" i="1" dirty="0" smtClean="0"/>
              <a:t>Patch Tuesday</a:t>
            </a:r>
          </a:p>
          <a:p>
            <a:pPr lvl="1"/>
            <a:r>
              <a:rPr lang="en-GB" dirty="0"/>
              <a:t>Daily Scheduled </a:t>
            </a:r>
            <a:r>
              <a:rPr lang="en-GB" dirty="0" smtClean="0"/>
              <a:t>Task </a:t>
            </a:r>
            <a:r>
              <a:rPr lang="en-GB" dirty="0"/>
              <a:t>to </a:t>
            </a:r>
            <a:r>
              <a:rPr lang="en-GB" dirty="0" smtClean="0"/>
              <a:t>check</a:t>
            </a:r>
          </a:p>
          <a:p>
            <a:pPr marL="342900" lvl="1" indent="0">
              <a:buNone/>
            </a:pPr>
            <a:endParaRPr lang="en-GB" dirty="0" smtClean="0"/>
          </a:p>
          <a:p>
            <a:r>
              <a:rPr lang="en-GB" dirty="0">
                <a:solidFill>
                  <a:schemeClr val="tx2"/>
                </a:solidFill>
              </a:rPr>
              <a:t>Updates from an internal </a:t>
            </a:r>
            <a:r>
              <a:rPr lang="en-GB" dirty="0" smtClean="0">
                <a:solidFill>
                  <a:schemeClr val="tx2"/>
                </a:solidFill>
              </a:rPr>
              <a:t>location</a:t>
            </a:r>
          </a:p>
          <a:p>
            <a:pPr lvl="1"/>
            <a:r>
              <a:rPr lang="en-US" sz="1400" dirty="0">
                <a:latin typeface="Consolas" panose="020B0609020204030204" pitchFamily="49" charset="0"/>
                <a:cs typeface="Consolas" panose="020B0609020204030204" pitchFamily="49" charset="0"/>
              </a:rPr>
              <a:t>&lt;Updates Enabled="TRUE" </a:t>
            </a:r>
            <a:r>
              <a:rPr lang="en-US" sz="1400" dirty="0" err="1">
                <a:latin typeface="Consolas" panose="020B0609020204030204" pitchFamily="49" charset="0"/>
                <a:cs typeface="Consolas" panose="020B0609020204030204" pitchFamily="49" charset="0"/>
              </a:rPr>
              <a:t>UpdatePath</a:t>
            </a:r>
            <a:r>
              <a:rPr lang="en-US" sz="1400" dirty="0">
                <a:latin typeface="Consolas" panose="020B0609020204030204" pitchFamily="49" charset="0"/>
                <a:cs typeface="Consolas" panose="020B0609020204030204" pitchFamily="49" charset="0"/>
              </a:rPr>
              <a:t>="\\server\share\C2R_updates" /&gt; </a:t>
            </a:r>
            <a:endParaRPr lang="en-GB" sz="1400" dirty="0" smtClean="0">
              <a:solidFill>
                <a:schemeClr val="tx2"/>
              </a:solidFill>
              <a:latin typeface="Consolas" panose="020B0609020204030204" pitchFamily="49" charset="0"/>
              <a:cs typeface="Consolas" panose="020B0609020204030204" pitchFamily="49" charset="0"/>
            </a:endParaRPr>
          </a:p>
          <a:p>
            <a:endParaRPr lang="en-GB" dirty="0" smtClean="0">
              <a:solidFill>
                <a:schemeClr val="tx1"/>
              </a:solidFill>
            </a:endParaRPr>
          </a:p>
          <a:p>
            <a:r>
              <a:rPr lang="en-GB" dirty="0" smtClean="0">
                <a:solidFill>
                  <a:schemeClr val="tx2"/>
                </a:solidFill>
              </a:rPr>
              <a:t>No </a:t>
            </a:r>
            <a:r>
              <a:rPr lang="en-GB" dirty="0">
                <a:solidFill>
                  <a:schemeClr val="tx2"/>
                </a:solidFill>
              </a:rPr>
              <a:t>Automatic </a:t>
            </a:r>
            <a:r>
              <a:rPr lang="en-GB" dirty="0" smtClean="0">
                <a:solidFill>
                  <a:schemeClr val="tx2"/>
                </a:solidFill>
              </a:rPr>
              <a:t>updates</a:t>
            </a:r>
          </a:p>
          <a:p>
            <a:pPr lvl="1"/>
            <a:r>
              <a:rPr lang="en-US" sz="1400" dirty="0">
                <a:latin typeface="Consolas" panose="020B0609020204030204" pitchFamily="49" charset="0"/>
                <a:cs typeface="Consolas" panose="020B0609020204030204" pitchFamily="49" charset="0"/>
              </a:rPr>
              <a:t>&lt;Add </a:t>
            </a:r>
            <a:r>
              <a:rPr lang="en-US" sz="1400" dirty="0" err="1">
                <a:latin typeface="Consolas" panose="020B0609020204030204" pitchFamily="49" charset="0"/>
                <a:cs typeface="Consolas" panose="020B0609020204030204" pitchFamily="49" charset="0"/>
              </a:rPr>
              <a:t>SourcePath</a:t>
            </a:r>
            <a:r>
              <a:rPr lang="en-US" sz="1400" dirty="0">
                <a:latin typeface="Consolas" panose="020B0609020204030204" pitchFamily="49" charset="0"/>
                <a:cs typeface="Consolas" panose="020B0609020204030204" pitchFamily="49" charset="0"/>
              </a:rPr>
              <a:t>="\\server\share\C2R_deploy" </a:t>
            </a:r>
            <a:r>
              <a:rPr lang="en-US" sz="1400" dirty="0" smtClean="0">
                <a:latin typeface="Consolas" panose="020B0609020204030204" pitchFamily="49" charset="0"/>
                <a:cs typeface="Consolas" panose="020B0609020204030204" pitchFamily="49" charset="0"/>
              </a:rPr>
              <a:t>Version=</a:t>
            </a:r>
            <a:r>
              <a:rPr lang="en-US" sz="1400" dirty="0">
                <a:latin typeface="Consolas" panose="020B0609020204030204" pitchFamily="49" charset="0"/>
                <a:cs typeface="Consolas" panose="020B0609020204030204" pitchFamily="49" charset="0"/>
              </a:rPr>
              <a:t>"</a:t>
            </a:r>
            <a:r>
              <a:rPr lang="en-US" sz="1400" dirty="0" smtClean="0">
                <a:latin typeface="Consolas" panose="020B0609020204030204" pitchFamily="49" charset="0"/>
                <a:cs typeface="Consolas" panose="020B0609020204030204" pitchFamily="49" charset="0"/>
              </a:rPr>
              <a:t>15.0.xxxx.xxxx</a:t>
            </a:r>
            <a:r>
              <a:rPr lang="en-US" sz="1400" dirty="0">
                <a:latin typeface="Consolas" panose="020B0609020204030204" pitchFamily="49" charset="0"/>
                <a:cs typeface="Consolas" panose="020B0609020204030204" pitchFamily="49" charset="0"/>
              </a:rPr>
              <a: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OfficeClientEdition</a:t>
            </a:r>
            <a:r>
              <a:rPr lang="en-US" sz="1400" dirty="0">
                <a:latin typeface="Consolas" panose="020B0609020204030204" pitchFamily="49" charset="0"/>
                <a:cs typeface="Consolas" panose="020B0609020204030204" pitchFamily="49" charset="0"/>
              </a:rPr>
              <a:t>="32" &gt; </a:t>
            </a:r>
          </a:p>
          <a:p>
            <a:pPr lvl="1"/>
            <a:endParaRPr lang="en-GB" dirty="0">
              <a:solidFill>
                <a:schemeClr val="tx2"/>
              </a:solidFill>
            </a:endParaRPr>
          </a:p>
          <a:p>
            <a:pPr lvl="1"/>
            <a:r>
              <a:rPr lang="en-US" dirty="0">
                <a:solidFill>
                  <a:schemeClr val="tx1"/>
                </a:solidFill>
              </a:rPr>
              <a:t>Download a new build and create a new configuration </a:t>
            </a:r>
            <a:r>
              <a:rPr lang="en-US" dirty="0" smtClean="0">
                <a:solidFill>
                  <a:schemeClr val="tx1"/>
                </a:solidFill>
              </a:rPr>
              <a:t>file</a:t>
            </a:r>
            <a:endParaRPr lang="en-GB" dirty="0">
              <a:solidFill>
                <a:schemeClr val="tx1"/>
              </a:solidFill>
            </a:endParaRPr>
          </a:p>
        </p:txBody>
      </p:sp>
    </p:spTree>
    <p:extLst>
      <p:ext uri="{BB962C8B-B14F-4D97-AF65-F5344CB8AC3E}">
        <p14:creationId xmlns:p14="http://schemas.microsoft.com/office/powerpoint/2010/main" val="170670243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Bandwidth Planning</a:t>
            </a:r>
            <a:endParaRPr lang="en-US" dirty="0"/>
          </a:p>
        </p:txBody>
      </p:sp>
      <p:sp>
        <p:nvSpPr>
          <p:cNvPr id="6" name="Text Placeholder 5"/>
          <p:cNvSpPr>
            <a:spLocks noGrp="1"/>
          </p:cNvSpPr>
          <p:nvPr>
            <p:ph type="body" sz="quarter" idx="10"/>
          </p:nvPr>
        </p:nvSpPr>
        <p:spPr>
          <a:xfrm>
            <a:off x="274639" y="1212849"/>
            <a:ext cx="5486399" cy="2794611"/>
          </a:xfrm>
        </p:spPr>
        <p:txBody>
          <a:bodyPr/>
          <a:lstStyle/>
          <a:p>
            <a:r>
              <a:rPr lang="en-US" dirty="0" smtClean="0"/>
              <a:t>Download the OneDrive for Business Client Network Bandwidth Calculator</a:t>
            </a:r>
          </a:p>
          <a:p>
            <a:pPr lvl="1"/>
            <a:r>
              <a:rPr lang="en-US" dirty="0"/>
              <a:t>http://www.microsoft.com/en-us/download/details.aspx?id=44541</a:t>
            </a:r>
          </a:p>
        </p:txBody>
      </p:sp>
      <p:pic>
        <p:nvPicPr>
          <p:cNvPr id="5" name="Picture 4"/>
          <p:cNvPicPr>
            <a:picLocks noChangeAspect="1"/>
          </p:cNvPicPr>
          <p:nvPr/>
        </p:nvPicPr>
        <p:blipFill>
          <a:blip r:embed="rId2"/>
          <a:stretch>
            <a:fillRect/>
          </a:stretch>
        </p:blipFill>
        <p:spPr>
          <a:xfrm>
            <a:off x="5456237" y="1897062"/>
            <a:ext cx="6058372" cy="31054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3865672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150550101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IW-Led, IT-Managed</a:t>
            </a:r>
            <a:endParaRPr lang="en-US" dirty="0"/>
          </a:p>
        </p:txBody>
      </p:sp>
      <p:sp>
        <p:nvSpPr>
          <p:cNvPr id="7" name="Text Placeholder 6"/>
          <p:cNvSpPr>
            <a:spLocks noGrp="1"/>
          </p:cNvSpPr>
          <p:nvPr>
            <p:ph type="body" sz="quarter" idx="4294967295"/>
          </p:nvPr>
        </p:nvSpPr>
        <p:spPr>
          <a:xfrm>
            <a:off x="274639" y="1212849"/>
            <a:ext cx="11889564" cy="2431435"/>
          </a:xfrm>
          <a:prstGeom prst="rect">
            <a:avLst/>
          </a:prstGeom>
        </p:spPr>
        <p:txBody>
          <a:bodyPr/>
          <a:lstStyle/>
          <a:p>
            <a:r>
              <a:rPr lang="en-US" dirty="0" smtClean="0"/>
              <a:t>IT</a:t>
            </a:r>
          </a:p>
          <a:p>
            <a:pPr lvl="1"/>
            <a:r>
              <a:rPr lang="en-US" dirty="0" smtClean="0"/>
              <a:t>Manages OneDrive for Business sync client deployment</a:t>
            </a:r>
          </a:p>
          <a:p>
            <a:pPr lvl="1"/>
            <a:r>
              <a:rPr lang="en-US" dirty="0" smtClean="0"/>
              <a:t>Readiness</a:t>
            </a:r>
          </a:p>
          <a:p>
            <a:r>
              <a:rPr lang="en-US" dirty="0" smtClean="0"/>
              <a:t>IW</a:t>
            </a:r>
          </a:p>
          <a:p>
            <a:pPr lvl="1"/>
            <a:r>
              <a:rPr lang="en-US" dirty="0" smtClean="0"/>
              <a:t>Managed migration</a:t>
            </a:r>
            <a:endParaRPr lang="en-US" dirty="0"/>
          </a:p>
        </p:txBody>
      </p:sp>
    </p:spTree>
    <p:extLst>
      <p:ext uri="{BB962C8B-B14F-4D97-AF65-F5344CB8AC3E}">
        <p14:creationId xmlns:p14="http://schemas.microsoft.com/office/powerpoint/2010/main" val="62370278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79437" y="1614159"/>
            <a:ext cx="11189657" cy="3337017"/>
          </a:xfrm>
          <a:prstGeom prst="rect">
            <a:avLst/>
          </a:prstGeom>
        </p:spPr>
      </p:pic>
      <p:sp>
        <p:nvSpPr>
          <p:cNvPr id="4" name="Title 3"/>
          <p:cNvSpPr>
            <a:spLocks noGrp="1"/>
          </p:cNvSpPr>
          <p:nvPr>
            <p:ph type="title"/>
          </p:nvPr>
        </p:nvSpPr>
        <p:spPr/>
        <p:txBody>
          <a:bodyPr/>
          <a:lstStyle/>
          <a:p>
            <a:r>
              <a:rPr lang="en-US" dirty="0" smtClean="0">
                <a:solidFill>
                  <a:schemeClr val="tx2"/>
                </a:solidFill>
              </a:rPr>
              <a:t>Drag and Drop</a:t>
            </a:r>
            <a:endParaRPr lang="en-US" dirty="0">
              <a:solidFill>
                <a:schemeClr val="tx2"/>
              </a:solidFill>
            </a:endParaRPr>
          </a:p>
        </p:txBody>
      </p:sp>
      <p:pic>
        <p:nvPicPr>
          <p:cNvPr id="10" name="Picture 3" descr="\\MAGNUM\Projects\Microsoft\Cloud Power FY12\Design\ICONS_PNG\Document.png"/>
          <p:cNvPicPr>
            <a:picLocks noChangeAspect="1" noChangeArrowheads="1"/>
          </p:cNvPicPr>
          <p:nvPr/>
        </p:nvPicPr>
        <p:blipFill>
          <a:blip r:embed="rId3" cstate="print">
            <a:duotone>
              <a:prstClr val="black"/>
              <a:schemeClr val="accent2">
                <a:tint val="45000"/>
                <a:satMod val="400000"/>
              </a:schemeClr>
            </a:duotone>
          </a:blip>
          <a:stretch>
            <a:fillRect/>
          </a:stretch>
        </p:blipFill>
        <p:spPr bwMode="auto">
          <a:xfrm>
            <a:off x="427037" y="1592262"/>
            <a:ext cx="543841" cy="543841"/>
          </a:xfrm>
          <a:prstGeom prst="rect">
            <a:avLst/>
          </a:prstGeom>
          <a:noFill/>
        </p:spPr>
      </p:pic>
      <p:pic>
        <p:nvPicPr>
          <p:cNvPr id="11" name="Picture 3" descr="\\MAGNUM\Projects\Microsoft\Cloud Power FY12\Design\ICONS_PNG\Document.png"/>
          <p:cNvPicPr>
            <a:picLocks noChangeAspect="1" noChangeArrowheads="1"/>
          </p:cNvPicPr>
          <p:nvPr/>
        </p:nvPicPr>
        <p:blipFill>
          <a:blip r:embed="rId3" cstate="print">
            <a:duotone>
              <a:prstClr val="black"/>
              <a:schemeClr val="accent2">
                <a:tint val="45000"/>
                <a:satMod val="400000"/>
              </a:schemeClr>
            </a:duotone>
          </a:blip>
          <a:stretch>
            <a:fillRect/>
          </a:stretch>
        </p:blipFill>
        <p:spPr bwMode="auto">
          <a:xfrm>
            <a:off x="579437" y="1744662"/>
            <a:ext cx="543841" cy="543841"/>
          </a:xfrm>
          <a:prstGeom prst="rect">
            <a:avLst/>
          </a:prstGeom>
          <a:noFill/>
        </p:spPr>
      </p:pic>
      <p:pic>
        <p:nvPicPr>
          <p:cNvPr id="12" name="Picture 3" descr="\\MAGNUM\Projects\Microsoft\Cloud Power FY12\Design\ICONS_PNG\Document.png"/>
          <p:cNvPicPr>
            <a:picLocks noChangeAspect="1" noChangeArrowheads="1"/>
          </p:cNvPicPr>
          <p:nvPr/>
        </p:nvPicPr>
        <p:blipFill>
          <a:blip r:embed="rId3" cstate="print">
            <a:duotone>
              <a:prstClr val="black"/>
              <a:schemeClr val="accent2">
                <a:tint val="45000"/>
                <a:satMod val="400000"/>
              </a:schemeClr>
            </a:duotone>
          </a:blip>
          <a:stretch>
            <a:fillRect/>
          </a:stretch>
        </p:blipFill>
        <p:spPr bwMode="auto">
          <a:xfrm>
            <a:off x="731837" y="1897062"/>
            <a:ext cx="543841" cy="543841"/>
          </a:xfrm>
          <a:prstGeom prst="rect">
            <a:avLst/>
          </a:prstGeom>
          <a:noFill/>
        </p:spPr>
      </p:pic>
      <p:pic>
        <p:nvPicPr>
          <p:cNvPr id="13" name="Picture 3" descr="\\MAGNUM\Projects\Microsoft\Cloud Power FY12\Design\ICONS_PNG\Document.png"/>
          <p:cNvPicPr>
            <a:picLocks noChangeAspect="1" noChangeArrowheads="1"/>
          </p:cNvPicPr>
          <p:nvPr/>
        </p:nvPicPr>
        <p:blipFill>
          <a:blip r:embed="rId4" cstate="print">
            <a:lum/>
            <a:extLst>
              <a:ext uri="{BEBA8EAE-BF5A-486C-A8C5-ECC9F3942E4B}">
                <a14:imgProps xmlns:a14="http://schemas.microsoft.com/office/drawing/2010/main">
                  <a14:imgLayer r:embed="rId5">
                    <a14:imgEffect>
                      <a14:saturation sat="0"/>
                    </a14:imgEffect>
                  </a14:imgLayer>
                </a14:imgProps>
              </a:ext>
            </a:extLst>
          </a:blip>
          <a:stretch>
            <a:fillRect/>
          </a:stretch>
        </p:blipFill>
        <p:spPr bwMode="auto">
          <a:xfrm>
            <a:off x="884237" y="2049462"/>
            <a:ext cx="543841" cy="543841"/>
          </a:xfrm>
          <a:prstGeom prst="rect">
            <a:avLst/>
          </a:prstGeom>
          <a:noFill/>
        </p:spPr>
      </p:pic>
      <p:sp>
        <p:nvSpPr>
          <p:cNvPr id="3" name="TextBox 2"/>
          <p:cNvSpPr txBox="1"/>
          <p:nvPr/>
        </p:nvSpPr>
        <p:spPr>
          <a:xfrm>
            <a:off x="731837" y="5153446"/>
            <a:ext cx="11037257" cy="2022092"/>
          </a:xfrm>
          <a:prstGeom prst="rect">
            <a:avLst/>
          </a:prstGeom>
          <a:noFill/>
        </p:spPr>
        <p:txBody>
          <a:bodyPr wrap="square" lIns="182880" tIns="146304" rIns="182880" bIns="146304" rtlCol="0">
            <a:spAutoFit/>
          </a:bodyPr>
          <a:lstStyle/>
          <a:p>
            <a:pPr>
              <a:lnSpc>
                <a:spcPct val="90000"/>
              </a:lnSpc>
              <a:spcAft>
                <a:spcPts val="600"/>
              </a:spcAft>
            </a:pPr>
            <a:r>
              <a:rPr lang="en-US" sz="3600" dirty="0">
                <a:solidFill>
                  <a:srgbClr val="FFFFFF"/>
                </a:solidFill>
                <a:latin typeface="Segoe UI Light"/>
              </a:rPr>
              <a:t>Scenarios</a:t>
            </a:r>
          </a:p>
          <a:p>
            <a:pPr>
              <a:lnSpc>
                <a:spcPct val="90000"/>
              </a:lnSpc>
              <a:spcAft>
                <a:spcPts val="600"/>
              </a:spcAft>
            </a:pPr>
            <a:r>
              <a:rPr lang="en-US" sz="2400" dirty="0">
                <a:solidFill>
                  <a:srgbClr val="D2D2D2"/>
                </a:solidFill>
              </a:rPr>
              <a:t>IW-led migration</a:t>
            </a:r>
          </a:p>
          <a:p>
            <a:pPr>
              <a:lnSpc>
                <a:spcPct val="90000"/>
              </a:lnSpc>
              <a:spcAft>
                <a:spcPts val="600"/>
              </a:spcAft>
            </a:pPr>
            <a:r>
              <a:rPr lang="en-US" sz="2400" dirty="0">
                <a:solidFill>
                  <a:srgbClr val="D2D2D2"/>
                </a:solidFill>
              </a:rPr>
              <a:t>No document metadata preservation needed</a:t>
            </a:r>
          </a:p>
          <a:p>
            <a:pPr>
              <a:lnSpc>
                <a:spcPct val="90000"/>
              </a:lnSpc>
              <a:spcAft>
                <a:spcPts val="600"/>
              </a:spcAft>
            </a:pPr>
            <a:endParaRPr lang="en-GB"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816543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63" presetClass="path" presetSubtype="0" repeatCount="indefinite" accel="50000" decel="50000" autoRev="1" fill="hold" nodeType="afterEffect">
                                  <p:stCondLst>
                                    <p:cond delay="0"/>
                                  </p:stCondLst>
                                  <p:endCondLst>
                                    <p:cond evt="onNext" delay="0">
                                      <p:tgtEl>
                                        <p:sldTgt/>
                                      </p:tgtEl>
                                    </p:cond>
                                  </p:endCondLst>
                                  <p:childTnLst>
                                    <p:animMotion origin="layout" path="M 4.56727E-6 -4.83432E-6 L 0.71955 0.00477 " pathEditMode="relative" rAng="0" ptsTypes="AA">
                                      <p:cBhvr>
                                        <p:cTn id="15" dur="2000" fill="hold"/>
                                        <p:tgtEl>
                                          <p:spTgt spid="10"/>
                                        </p:tgtEl>
                                        <p:attrNameLst>
                                          <p:attrName>ppt_x</p:attrName>
                                          <p:attrName>ppt_y</p:attrName>
                                        </p:attrNameLst>
                                      </p:cBhvr>
                                      <p:rCtr x="35971" y="227"/>
                                    </p:animMotion>
                                  </p:childTnLst>
                                </p:cTn>
                              </p:par>
                            </p:childTnLst>
                          </p:cTn>
                        </p:par>
                        <p:par>
                          <p:cTn id="16" fill="hold">
                            <p:stCondLst>
                              <p:cond delay="4000"/>
                            </p:stCondLst>
                            <p:childTnLst>
                              <p:par>
                                <p:cTn id="17" presetID="63" presetClass="path" presetSubtype="0" repeatCount="indefinite" accel="50000" decel="50000" autoRev="1" fill="hold" nodeType="afterEffect">
                                  <p:stCondLst>
                                    <p:cond delay="0"/>
                                  </p:stCondLst>
                                  <p:endCondLst>
                                    <p:cond evt="onNext" delay="0">
                                      <p:tgtEl>
                                        <p:sldTgt/>
                                      </p:tgtEl>
                                    </p:cond>
                                  </p:endCondLst>
                                  <p:childTnLst>
                                    <p:animMotion origin="layout" path="M 2.91039E-7 -3.30458E-6 L 0.71343 0.00477 " pathEditMode="relative" rAng="0" ptsTypes="AA">
                                      <p:cBhvr>
                                        <p:cTn id="18" dur="2000" fill="hold"/>
                                        <p:tgtEl>
                                          <p:spTgt spid="11"/>
                                        </p:tgtEl>
                                        <p:attrNameLst>
                                          <p:attrName>ppt_x</p:attrName>
                                          <p:attrName>ppt_y</p:attrName>
                                        </p:attrNameLst>
                                      </p:cBhvr>
                                      <p:rCtr x="35665" y="227"/>
                                    </p:animMotion>
                                  </p:childTnLst>
                                </p:cTn>
                              </p:par>
                            </p:childTnLst>
                          </p:cTn>
                        </p:par>
                        <p:par>
                          <p:cTn id="19" fill="hold">
                            <p:stCondLst>
                              <p:cond delay="8000"/>
                            </p:stCondLst>
                            <p:childTnLst>
                              <p:par>
                                <p:cTn id="20" presetID="63" presetClass="path" presetSubtype="0" repeatCount="indefinite" accel="50000" decel="50000" autoRev="1" fill="hold" nodeType="afterEffect">
                                  <p:stCondLst>
                                    <p:cond delay="0"/>
                                  </p:stCondLst>
                                  <p:endCondLst>
                                    <p:cond evt="onNext" delay="0">
                                      <p:tgtEl>
                                        <p:sldTgt/>
                                      </p:tgtEl>
                                    </p:cond>
                                  </p:endCondLst>
                                  <p:childTnLst>
                                    <p:animMotion origin="layout" path="M -3.98519E-6 -1.77485E-6 L 0.70731 0.00477 " pathEditMode="relative" rAng="0" ptsTypes="AA">
                                      <p:cBhvr>
                                        <p:cTn id="21" dur="2000" fill="hold"/>
                                        <p:tgtEl>
                                          <p:spTgt spid="12"/>
                                        </p:tgtEl>
                                        <p:attrNameLst>
                                          <p:attrName>ppt_x</p:attrName>
                                          <p:attrName>ppt_y</p:attrName>
                                        </p:attrNameLst>
                                      </p:cBhvr>
                                      <p:rCtr x="35359" y="227"/>
                                    </p:animMotion>
                                  </p:childTnLst>
                                </p:cTn>
                              </p:par>
                            </p:childTnLst>
                          </p:cTn>
                        </p:par>
                        <p:par>
                          <p:cTn id="22" fill="hold">
                            <p:stCondLst>
                              <p:cond delay="12000"/>
                            </p:stCondLst>
                            <p:childTnLst>
                              <p:par>
                                <p:cTn id="23" presetID="63" presetClass="path" presetSubtype="0" repeatCount="indefinite" accel="50000" decel="50000" autoRev="1" fill="hold" nodeType="afterEffect">
                                  <p:stCondLst>
                                    <p:cond delay="0"/>
                                  </p:stCondLst>
                                  <p:endCondLst>
                                    <p:cond evt="onNext" delay="0">
                                      <p:tgtEl>
                                        <p:sldTgt/>
                                      </p:tgtEl>
                                    </p:cond>
                                  </p:endCondLst>
                                  <p:childTnLst>
                                    <p:animMotion origin="layout" path="M 1.73858E-6 -2.4512E-7 L 0.70117 0.00477 " pathEditMode="relative" rAng="0" ptsTypes="AA">
                                      <p:cBhvr>
                                        <p:cTn id="24" dur="2000" fill="hold"/>
                                        <p:tgtEl>
                                          <p:spTgt spid="13"/>
                                        </p:tgtEl>
                                        <p:attrNameLst>
                                          <p:attrName>ppt_x</p:attrName>
                                          <p:attrName>ppt_y</p:attrName>
                                        </p:attrNameLst>
                                      </p:cBhvr>
                                      <p:rCtr x="35052" y="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96" dirty="0"/>
              <a:t>Migration of personal content (personal sites)</a:t>
            </a:r>
          </a:p>
        </p:txBody>
      </p:sp>
      <p:sp>
        <p:nvSpPr>
          <p:cNvPr id="5" name="Text Placeholder 4"/>
          <p:cNvSpPr>
            <a:spLocks noGrp="1"/>
          </p:cNvSpPr>
          <p:nvPr>
            <p:ph type="body" sz="quarter" idx="4294967295"/>
          </p:nvPr>
        </p:nvSpPr>
        <p:spPr>
          <a:xfrm>
            <a:off x="274639" y="1212849"/>
            <a:ext cx="11889564" cy="3323987"/>
          </a:xfrm>
          <a:prstGeom prst="rect">
            <a:avLst/>
          </a:prstGeom>
        </p:spPr>
        <p:txBody>
          <a:bodyPr/>
          <a:lstStyle/>
          <a:p>
            <a:r>
              <a:rPr lang="en-US" dirty="0" smtClean="0"/>
              <a:t>Prerequisites</a:t>
            </a:r>
          </a:p>
          <a:p>
            <a:pPr lvl="1"/>
            <a:r>
              <a:rPr lang="en-US" dirty="0" smtClean="0"/>
              <a:t>Personal sites are required (I.e. must be created) for migration</a:t>
            </a:r>
          </a:p>
          <a:p>
            <a:pPr lvl="1"/>
            <a:r>
              <a:rPr lang="en-US" dirty="0" smtClean="0"/>
              <a:t>Bulk provisioning options provided in Service Pack 1</a:t>
            </a:r>
          </a:p>
          <a:p>
            <a:r>
              <a:rPr lang="en-US" dirty="0" smtClean="0"/>
              <a:t>Bulk site migrations require a migration account to be added to the personal sites</a:t>
            </a:r>
          </a:p>
          <a:p>
            <a:endParaRPr lang="en-US" dirty="0"/>
          </a:p>
        </p:txBody>
      </p:sp>
    </p:spTree>
    <p:extLst>
      <p:ext uri="{BB962C8B-B14F-4D97-AF65-F5344CB8AC3E}">
        <p14:creationId xmlns:p14="http://schemas.microsoft.com/office/powerpoint/2010/main" val="39429967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96" dirty="0" smtClean="0"/>
              <a:t>Bulk Provisioning</a:t>
            </a:r>
            <a:endParaRPr lang="en-US" sz="4896" dirty="0"/>
          </a:p>
        </p:txBody>
      </p:sp>
      <p:sp>
        <p:nvSpPr>
          <p:cNvPr id="5" name="Text Placeholder 4"/>
          <p:cNvSpPr>
            <a:spLocks noGrp="1"/>
          </p:cNvSpPr>
          <p:nvPr>
            <p:ph type="body" sz="quarter" idx="4294967295"/>
          </p:nvPr>
        </p:nvSpPr>
        <p:spPr>
          <a:xfrm>
            <a:off x="274639" y="1212849"/>
            <a:ext cx="11889564" cy="2059025"/>
          </a:xfrm>
          <a:prstGeom prst="rect">
            <a:avLst/>
          </a:prstGeom>
        </p:spPr>
        <p:txBody>
          <a:bodyPr/>
          <a:lstStyle/>
          <a:p>
            <a:r>
              <a:rPr lang="en-US" dirty="0" smtClean="0"/>
              <a:t>Limited to 200 in a batch for the queue</a:t>
            </a:r>
          </a:p>
          <a:p>
            <a:r>
              <a:rPr lang="en-US" dirty="0" smtClean="0"/>
              <a:t>The queue is shared by tenants</a:t>
            </a:r>
          </a:p>
          <a:p>
            <a:pPr lvl="1"/>
            <a:r>
              <a:rPr lang="en-US" dirty="0" smtClean="0"/>
              <a:t>Throttling is possible if a single tenant is keeping the queue saturated</a:t>
            </a:r>
          </a:p>
          <a:p>
            <a:r>
              <a:rPr lang="en-US" dirty="0" smtClean="0"/>
              <a:t>Provisioning speed varies based on farm activities</a:t>
            </a:r>
          </a:p>
          <a:p>
            <a:pPr lvl="1"/>
            <a:r>
              <a:rPr lang="en-US" dirty="0" smtClean="0"/>
              <a:t>Improvements have been made in provisioning speed</a:t>
            </a:r>
          </a:p>
          <a:p>
            <a:pPr lvl="1"/>
            <a:r>
              <a:rPr lang="en-US" dirty="0" smtClean="0"/>
              <a:t>Effort is underway to improve further</a:t>
            </a:r>
          </a:p>
          <a:p>
            <a:endParaRPr lang="en-US" dirty="0"/>
          </a:p>
        </p:txBody>
      </p:sp>
    </p:spTree>
    <p:extLst>
      <p:ext uri="{BB962C8B-B14F-4D97-AF65-F5344CB8AC3E}">
        <p14:creationId xmlns:p14="http://schemas.microsoft.com/office/powerpoint/2010/main" val="190994868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Bulk Site Creation: CSOM API</a:t>
            </a:r>
            <a:endParaRPr lang="en-US" dirty="0"/>
          </a:p>
        </p:txBody>
      </p:sp>
      <p:sp>
        <p:nvSpPr>
          <p:cNvPr id="2" name="Text Placeholder 1"/>
          <p:cNvSpPr>
            <a:spLocks noGrp="1"/>
          </p:cNvSpPr>
          <p:nvPr>
            <p:ph type="body" sz="quarter" idx="10"/>
          </p:nvPr>
        </p:nvSpPr>
        <p:spPr>
          <a:xfrm>
            <a:off x="274639" y="1216153"/>
            <a:ext cx="11887199" cy="1431161"/>
          </a:xfrm>
        </p:spPr>
        <p:txBody>
          <a:bodyPr/>
          <a:lstStyle/>
          <a:p>
            <a:pPr>
              <a:spcBef>
                <a:spcPts val="0"/>
              </a:spcBef>
            </a:pPr>
            <a:r>
              <a:rPr lang="en-US" sz="1800" dirty="0">
                <a:solidFill>
                  <a:srgbClr val="0000FF"/>
                </a:solidFill>
                <a:ea typeface="Calibri" panose="020F0502020204030204" pitchFamily="34" charset="0"/>
              </a:rPr>
              <a:t>public</a:t>
            </a:r>
            <a:r>
              <a:rPr lang="en-US" sz="1800" dirty="0">
                <a:solidFill>
                  <a:srgbClr val="000000"/>
                </a:solidFill>
                <a:ea typeface="Calibri" panose="020F0502020204030204" pitchFamily="34" charset="0"/>
              </a:rPr>
              <a:t> </a:t>
            </a:r>
            <a:r>
              <a:rPr lang="en-US" sz="1800" dirty="0" err="1">
                <a:solidFill>
                  <a:srgbClr val="2B91AF"/>
                </a:solidFill>
                <a:ea typeface="Calibri" panose="020F0502020204030204" pitchFamily="34" charset="0"/>
              </a:rPr>
              <a:t>IEnumerable</a:t>
            </a:r>
            <a:r>
              <a:rPr lang="en-US" sz="1800" dirty="0">
                <a:solidFill>
                  <a:srgbClr val="000000"/>
                </a:solidFill>
                <a:ea typeface="Calibri" panose="020F0502020204030204" pitchFamily="34" charset="0"/>
              </a:rPr>
              <a:t>&lt;</a:t>
            </a:r>
            <a:r>
              <a:rPr lang="en-US" sz="1800" dirty="0">
                <a:solidFill>
                  <a:srgbClr val="0000FF"/>
                </a:solidFill>
                <a:ea typeface="Calibri" panose="020F0502020204030204" pitchFamily="34" charset="0"/>
              </a:rPr>
              <a:t>string</a:t>
            </a:r>
            <a:r>
              <a:rPr lang="en-US" sz="1800" dirty="0">
                <a:solidFill>
                  <a:srgbClr val="000000"/>
                </a:solidFill>
                <a:ea typeface="Calibri" panose="020F0502020204030204" pitchFamily="34" charset="0"/>
              </a:rPr>
              <a:t>&gt; </a:t>
            </a:r>
            <a:r>
              <a:rPr lang="en-US" sz="1800" dirty="0" err="1">
                <a:solidFill>
                  <a:srgbClr val="000000"/>
                </a:solidFill>
                <a:ea typeface="Calibri" panose="020F0502020204030204" pitchFamily="34" charset="0"/>
              </a:rPr>
              <a:t>CreatePersonalSiteEnqueueBulk</a:t>
            </a:r>
            <a:r>
              <a:rPr lang="en-US" sz="1800" dirty="0">
                <a:solidFill>
                  <a:srgbClr val="000000"/>
                </a:solidFill>
                <a:ea typeface="Calibri" panose="020F0502020204030204" pitchFamily="34" charset="0"/>
              </a:rPr>
              <a:t>(</a:t>
            </a:r>
            <a:endParaRPr lang="en-US" sz="1800" dirty="0">
              <a:ea typeface="Calibri" panose="020F0502020204030204" pitchFamily="34" charset="0"/>
            </a:endParaRPr>
          </a:p>
          <a:p>
            <a:pPr>
              <a:spcBef>
                <a:spcPts val="0"/>
              </a:spcBef>
            </a:pPr>
            <a:r>
              <a:rPr lang="en-US" sz="1800" dirty="0">
                <a:solidFill>
                  <a:srgbClr val="000000"/>
                </a:solidFill>
                <a:ea typeface="Calibri" panose="020F0502020204030204" pitchFamily="34" charset="0"/>
              </a:rPr>
              <a:t>[</a:t>
            </a:r>
            <a:r>
              <a:rPr lang="en-US" sz="1800" dirty="0" err="1">
                <a:solidFill>
                  <a:srgbClr val="000000"/>
                </a:solidFill>
                <a:ea typeface="Calibri" panose="020F0502020204030204" pitchFamily="34" charset="0"/>
              </a:rPr>
              <a:t>Microsoft.SharePoint.Client.</a:t>
            </a:r>
            <a:r>
              <a:rPr lang="en-US" sz="1800" dirty="0" err="1">
                <a:solidFill>
                  <a:srgbClr val="2B91AF"/>
                </a:solidFill>
                <a:ea typeface="Calibri" panose="020F0502020204030204" pitchFamily="34" charset="0"/>
              </a:rPr>
              <a:t>ClientCallableConstraint</a:t>
            </a:r>
            <a:r>
              <a:rPr lang="en-US" sz="1800" dirty="0">
                <a:solidFill>
                  <a:srgbClr val="000000"/>
                </a:solidFill>
                <a:ea typeface="Calibri" panose="020F0502020204030204" pitchFamily="34" charset="0"/>
              </a:rPr>
              <a:t>(Type = Microsoft.SharePoint.Client.</a:t>
            </a:r>
            <a:r>
              <a:rPr lang="en-US" sz="1800" dirty="0">
                <a:solidFill>
                  <a:srgbClr val="2B91AF"/>
                </a:solidFill>
                <a:ea typeface="Calibri" panose="020F0502020204030204" pitchFamily="34" charset="0"/>
              </a:rPr>
              <a:t>ClientCallableConstraintType</a:t>
            </a:r>
            <a:r>
              <a:rPr lang="en-US" sz="1800" dirty="0">
                <a:solidFill>
                  <a:srgbClr val="000000"/>
                </a:solidFill>
                <a:ea typeface="Calibri" panose="020F0502020204030204" pitchFamily="34" charset="0"/>
              </a:rPr>
              <a:t>.MaxLength, Value = 200</a:t>
            </a:r>
            <a:r>
              <a:rPr lang="en-US" sz="1800" dirty="0" smtClean="0">
                <a:solidFill>
                  <a:srgbClr val="000000"/>
                </a:solidFill>
                <a:ea typeface="Calibri" panose="020F0502020204030204" pitchFamily="34" charset="0"/>
              </a:rPr>
              <a:t>)]</a:t>
            </a:r>
            <a:endParaRPr lang="en-US" sz="1800" dirty="0">
              <a:ea typeface="Calibri" panose="020F0502020204030204" pitchFamily="34" charset="0"/>
            </a:endParaRPr>
          </a:p>
          <a:p>
            <a:pPr>
              <a:spcBef>
                <a:spcPts val="0"/>
              </a:spcBef>
            </a:pPr>
            <a:r>
              <a:rPr lang="en-US" sz="1800" dirty="0">
                <a:solidFill>
                  <a:srgbClr val="0000FF"/>
                </a:solidFill>
                <a:ea typeface="Calibri" panose="020F0502020204030204" pitchFamily="34" charset="0"/>
              </a:rPr>
              <a:t>string</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emailIDs</a:t>
            </a:r>
            <a:endParaRPr lang="en-US" sz="1800" dirty="0">
              <a:ea typeface="Calibri" panose="020F0502020204030204" pitchFamily="34" charset="0"/>
            </a:endParaRPr>
          </a:p>
          <a:p>
            <a:pPr>
              <a:spcBef>
                <a:spcPts val="0"/>
              </a:spcBef>
            </a:pPr>
            <a:r>
              <a:rPr lang="en-US" sz="1800" dirty="0">
                <a:solidFill>
                  <a:srgbClr val="000000"/>
                </a:solidFill>
                <a:ea typeface="Calibri" panose="020F0502020204030204" pitchFamily="34" charset="0"/>
              </a:rPr>
              <a:t>)</a:t>
            </a:r>
            <a:endParaRPr lang="en-US" sz="1800" dirty="0">
              <a:effectLst/>
              <a:ea typeface="Calibri" panose="020F0502020204030204" pitchFamily="34" charset="0"/>
            </a:endParaRPr>
          </a:p>
        </p:txBody>
      </p:sp>
    </p:spTree>
    <p:extLst>
      <p:ext uri="{BB962C8B-B14F-4D97-AF65-F5344CB8AC3E}">
        <p14:creationId xmlns:p14="http://schemas.microsoft.com/office/powerpoint/2010/main" val="17631932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CSOM from PowerShell</a:t>
            </a:r>
            <a:endParaRPr lang="en-US" dirty="0"/>
          </a:p>
        </p:txBody>
      </p:sp>
      <p:sp>
        <p:nvSpPr>
          <p:cNvPr id="3" name="Text Placeholder 2"/>
          <p:cNvSpPr>
            <a:spLocks noGrp="1"/>
          </p:cNvSpPr>
          <p:nvPr>
            <p:ph type="body" sz="quarter" idx="10"/>
          </p:nvPr>
        </p:nvSpPr>
        <p:spPr>
          <a:xfrm>
            <a:off x="274638" y="1221157"/>
            <a:ext cx="11887199" cy="2206758"/>
          </a:xfrm>
        </p:spPr>
        <p:txBody>
          <a:bodyPr/>
          <a:lstStyle/>
          <a:p>
            <a:r>
              <a:rPr lang="en-US" sz="1800" dirty="0" smtClean="0">
                <a:solidFill>
                  <a:srgbClr val="A9A9A9"/>
                </a:solidFill>
              </a:rPr>
              <a:t>[</a:t>
            </a:r>
            <a:r>
              <a:rPr lang="en-US" sz="1800" dirty="0" err="1" smtClean="0">
                <a:solidFill>
                  <a:srgbClr val="008080"/>
                </a:solidFill>
              </a:rPr>
              <a:t>System.Reflection.Assembly</a:t>
            </a:r>
            <a:r>
              <a:rPr lang="en-US" sz="1800" dirty="0">
                <a:solidFill>
                  <a:srgbClr val="A9A9A9"/>
                </a:solidFill>
              </a:rPr>
              <a:t>]::</a:t>
            </a:r>
            <a:r>
              <a:rPr lang="en-US" sz="1800" dirty="0" err="1">
                <a:solidFill>
                  <a:prstClr val="black"/>
                </a:solidFill>
              </a:rPr>
              <a:t>LoadWithPartialName</a:t>
            </a:r>
            <a:r>
              <a:rPr lang="en-US" sz="1800" dirty="0">
                <a:solidFill>
                  <a:prstClr val="black"/>
                </a:solidFill>
              </a:rPr>
              <a:t>(</a:t>
            </a:r>
            <a:r>
              <a:rPr lang="en-US" sz="1800" dirty="0">
                <a:solidFill>
                  <a:srgbClr val="8B0000"/>
                </a:solidFill>
              </a:rPr>
              <a:t>"</a:t>
            </a:r>
            <a:r>
              <a:rPr lang="en-US" sz="1800" dirty="0" err="1">
                <a:solidFill>
                  <a:srgbClr val="8B0000"/>
                </a:solidFill>
              </a:rPr>
              <a:t>Microsoft.SharePoint.Client.UserProfiles</a:t>
            </a:r>
            <a:r>
              <a:rPr lang="en-US" sz="1800" dirty="0">
                <a:solidFill>
                  <a:srgbClr val="8B0000"/>
                </a:solidFill>
              </a:rPr>
              <a:t>"</a:t>
            </a:r>
            <a:r>
              <a:rPr lang="en-US" sz="1800" dirty="0">
                <a:solidFill>
                  <a:prstClr val="black"/>
                </a:solidFill>
              </a:rPr>
              <a:t>)</a:t>
            </a:r>
          </a:p>
          <a:p>
            <a:r>
              <a:rPr lang="en-US" sz="1800" dirty="0">
                <a:solidFill>
                  <a:srgbClr val="FF4500"/>
                </a:solidFill>
              </a:rPr>
              <a:t>$loader</a:t>
            </a:r>
            <a:r>
              <a:rPr lang="en-US" sz="1800" dirty="0">
                <a:solidFill>
                  <a:prstClr val="black"/>
                </a:solidFill>
              </a:rPr>
              <a:t> </a:t>
            </a:r>
            <a:r>
              <a:rPr lang="en-US" sz="1800" dirty="0">
                <a:solidFill>
                  <a:srgbClr val="A9A9A9"/>
                </a:solidFill>
              </a:rPr>
              <a:t>=[</a:t>
            </a:r>
            <a:r>
              <a:rPr lang="en-US" sz="1800" dirty="0" err="1">
                <a:solidFill>
                  <a:srgbClr val="008080"/>
                </a:solidFill>
              </a:rPr>
              <a:t>Microsoft.SharePoint.Client.UserProfiles.ProfileLoader</a:t>
            </a:r>
            <a:r>
              <a:rPr lang="en-US" sz="1800" dirty="0">
                <a:solidFill>
                  <a:srgbClr val="A9A9A9"/>
                </a:solidFill>
              </a:rPr>
              <a:t>]::</a:t>
            </a:r>
            <a:r>
              <a:rPr lang="en-US" sz="1800" dirty="0" err="1">
                <a:solidFill>
                  <a:prstClr val="black"/>
                </a:solidFill>
              </a:rPr>
              <a:t>GetProfileLoader</a:t>
            </a:r>
            <a:r>
              <a:rPr lang="en-US" sz="1800" dirty="0">
                <a:solidFill>
                  <a:prstClr val="black"/>
                </a:solidFill>
              </a:rPr>
              <a:t>(</a:t>
            </a:r>
            <a:r>
              <a:rPr lang="en-US" sz="1800" dirty="0">
                <a:solidFill>
                  <a:srgbClr val="FF4500"/>
                </a:solidFill>
              </a:rPr>
              <a:t>$</a:t>
            </a:r>
            <a:r>
              <a:rPr lang="en-US" sz="1800" dirty="0" err="1">
                <a:solidFill>
                  <a:srgbClr val="FF4500"/>
                </a:solidFill>
              </a:rPr>
              <a:t>ctx</a:t>
            </a:r>
            <a:r>
              <a:rPr lang="en-US" sz="1800" dirty="0">
                <a:solidFill>
                  <a:prstClr val="black"/>
                </a:solidFill>
              </a:rPr>
              <a:t>)</a:t>
            </a:r>
          </a:p>
          <a:p>
            <a:r>
              <a:rPr lang="en-US" sz="1800" dirty="0">
                <a:solidFill>
                  <a:srgbClr val="006400"/>
                </a:solidFill>
              </a:rPr>
              <a:t>#To </a:t>
            </a:r>
            <a:r>
              <a:rPr lang="en-US" sz="1800" dirty="0" err="1">
                <a:solidFill>
                  <a:srgbClr val="006400"/>
                </a:solidFill>
              </a:rPr>
              <a:t>enqueue</a:t>
            </a:r>
            <a:r>
              <a:rPr lang="en-US" sz="1800" dirty="0">
                <a:solidFill>
                  <a:srgbClr val="006400"/>
                </a:solidFill>
              </a:rPr>
              <a:t> Profile</a:t>
            </a:r>
            <a:endParaRPr lang="en-US" sz="1800" dirty="0">
              <a:solidFill>
                <a:prstClr val="black"/>
              </a:solidFill>
            </a:endParaRPr>
          </a:p>
          <a:p>
            <a:r>
              <a:rPr lang="en-US" sz="1800" dirty="0">
                <a:solidFill>
                  <a:srgbClr val="FF4500"/>
                </a:solidFill>
              </a:rPr>
              <a:t>$</a:t>
            </a:r>
            <a:r>
              <a:rPr lang="en-US" sz="1800" dirty="0" err="1">
                <a:solidFill>
                  <a:srgbClr val="FF4500"/>
                </a:solidFill>
              </a:rPr>
              <a:t>loader</a:t>
            </a:r>
            <a:r>
              <a:rPr lang="en-US" sz="1800" dirty="0" err="1">
                <a:solidFill>
                  <a:srgbClr val="A9A9A9"/>
                </a:solidFill>
              </a:rPr>
              <a:t>.</a:t>
            </a:r>
            <a:r>
              <a:rPr lang="en-US" sz="1800" dirty="0" err="1">
                <a:solidFill>
                  <a:prstClr val="black"/>
                </a:solidFill>
              </a:rPr>
              <a:t>CreatePersonalSiteEnqueueBulk</a:t>
            </a:r>
            <a:r>
              <a:rPr lang="en-US" sz="1800" dirty="0">
                <a:solidFill>
                  <a:prstClr val="black"/>
                </a:solidFill>
              </a:rPr>
              <a:t>(@(</a:t>
            </a:r>
            <a:r>
              <a:rPr lang="en-US" sz="1800" dirty="0">
                <a:solidFill>
                  <a:srgbClr val="8B0000"/>
                </a:solidFill>
              </a:rPr>
              <a:t>“JoeUser@contoso.com"</a:t>
            </a:r>
            <a:r>
              <a:rPr lang="en-US" sz="1800" dirty="0">
                <a:solidFill>
                  <a:prstClr val="black"/>
                </a:solidFill>
              </a:rPr>
              <a:t>))</a:t>
            </a:r>
          </a:p>
          <a:p>
            <a:r>
              <a:rPr lang="en-US" sz="1800" dirty="0">
                <a:solidFill>
                  <a:srgbClr val="FF4500"/>
                </a:solidFill>
              </a:rPr>
              <a:t>$</a:t>
            </a:r>
            <a:r>
              <a:rPr lang="en-US" sz="1800" dirty="0" err="1">
                <a:solidFill>
                  <a:srgbClr val="FF4500"/>
                </a:solidFill>
              </a:rPr>
              <a:t>loader</a:t>
            </a:r>
            <a:r>
              <a:rPr lang="en-US" sz="1800" dirty="0" err="1">
                <a:solidFill>
                  <a:srgbClr val="A9A9A9"/>
                </a:solidFill>
              </a:rPr>
              <a:t>.</a:t>
            </a:r>
            <a:r>
              <a:rPr lang="en-US" sz="1800" dirty="0" err="1">
                <a:solidFill>
                  <a:prstClr val="black"/>
                </a:solidFill>
              </a:rPr>
              <a:t>Context</a:t>
            </a:r>
            <a:r>
              <a:rPr lang="en-US" sz="1800" dirty="0" err="1">
                <a:solidFill>
                  <a:srgbClr val="A9A9A9"/>
                </a:solidFill>
              </a:rPr>
              <a:t>.</a:t>
            </a:r>
            <a:r>
              <a:rPr lang="en-US" sz="1800" dirty="0" err="1">
                <a:solidFill>
                  <a:prstClr val="black"/>
                </a:solidFill>
              </a:rPr>
              <a:t>ExecuteQuery</a:t>
            </a:r>
            <a:r>
              <a:rPr lang="en-US" sz="1800" dirty="0">
                <a:solidFill>
                  <a:prstClr val="black"/>
                </a:solidFill>
              </a:rPr>
              <a:t>() </a:t>
            </a:r>
          </a:p>
          <a:p>
            <a:endParaRPr lang="en-US" sz="1800" dirty="0"/>
          </a:p>
        </p:txBody>
      </p:sp>
    </p:spTree>
    <p:extLst>
      <p:ext uri="{BB962C8B-B14F-4D97-AF65-F5344CB8AC3E}">
        <p14:creationId xmlns:p14="http://schemas.microsoft.com/office/powerpoint/2010/main" val="55374596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smtClean="0"/>
              <a:t>Assigning Permissions</a:t>
            </a:r>
            <a:endParaRPr lang="en-US" dirty="0"/>
          </a:p>
        </p:txBody>
      </p:sp>
      <p:sp>
        <p:nvSpPr>
          <p:cNvPr id="3" name="Text Placeholder 2"/>
          <p:cNvSpPr>
            <a:spLocks noGrp="1"/>
          </p:cNvSpPr>
          <p:nvPr>
            <p:ph type="body" sz="quarter" idx="10"/>
          </p:nvPr>
        </p:nvSpPr>
        <p:spPr>
          <a:xfrm>
            <a:off x="274638" y="1216152"/>
            <a:ext cx="11887199" cy="4644348"/>
          </a:xfrm>
        </p:spPr>
        <p:txBody>
          <a:bodyPr/>
          <a:lstStyle/>
          <a:p>
            <a:r>
              <a:rPr lang="en-US" sz="1800" dirty="0" smtClean="0">
                <a:solidFill>
                  <a:srgbClr val="FF4500"/>
                </a:solidFill>
              </a:rPr>
              <a:t>$cred</a:t>
            </a:r>
            <a:r>
              <a:rPr lang="en-US" sz="1800" dirty="0">
                <a:solidFill>
                  <a:srgbClr val="A9A9A9"/>
                </a:solidFill>
              </a:rPr>
              <a:t>=</a:t>
            </a:r>
            <a:r>
              <a:rPr lang="en-US" sz="1800" dirty="0">
                <a:solidFill>
                  <a:prstClr val="black"/>
                </a:solidFill>
              </a:rPr>
              <a:t> </a:t>
            </a:r>
            <a:r>
              <a:rPr lang="en-US" sz="1800" dirty="0">
                <a:solidFill>
                  <a:srgbClr val="0000FF"/>
                </a:solidFill>
              </a:rPr>
              <a:t>Get-Credential</a:t>
            </a:r>
            <a:endParaRPr lang="en-US" sz="1800" dirty="0">
              <a:solidFill>
                <a:prstClr val="black"/>
              </a:solidFill>
            </a:endParaRPr>
          </a:p>
          <a:p>
            <a:r>
              <a:rPr lang="en-US" sz="1800" dirty="0">
                <a:solidFill>
                  <a:srgbClr val="0000FF"/>
                </a:solidFill>
              </a:rPr>
              <a:t>Connect-</a:t>
            </a:r>
            <a:r>
              <a:rPr lang="en-US" sz="1800" dirty="0" err="1">
                <a:solidFill>
                  <a:srgbClr val="0000FF"/>
                </a:solidFill>
              </a:rPr>
              <a:t>SPOService</a:t>
            </a:r>
            <a:r>
              <a:rPr lang="en-US" sz="1800" dirty="0">
                <a:solidFill>
                  <a:prstClr val="black"/>
                </a:solidFill>
              </a:rPr>
              <a:t> </a:t>
            </a:r>
            <a:r>
              <a:rPr lang="en-US" sz="1800" dirty="0">
                <a:solidFill>
                  <a:srgbClr val="000080"/>
                </a:solidFill>
              </a:rPr>
              <a:t>-</a:t>
            </a:r>
            <a:r>
              <a:rPr lang="en-US" sz="1800" dirty="0" err="1">
                <a:solidFill>
                  <a:srgbClr val="000080"/>
                </a:solidFill>
              </a:rPr>
              <a:t>Url</a:t>
            </a:r>
            <a:r>
              <a:rPr lang="en-US" sz="1800" dirty="0">
                <a:solidFill>
                  <a:prstClr val="black"/>
                </a:solidFill>
              </a:rPr>
              <a:t> </a:t>
            </a:r>
            <a:r>
              <a:rPr lang="en-US" sz="1800" dirty="0">
                <a:solidFill>
                  <a:srgbClr val="8A2BE2"/>
                </a:solidFill>
              </a:rPr>
              <a:t>https://contoso-admin.sharepoint.com</a:t>
            </a:r>
            <a:r>
              <a:rPr lang="en-US" sz="1800" dirty="0">
                <a:solidFill>
                  <a:prstClr val="black"/>
                </a:solidFill>
              </a:rPr>
              <a:t> </a:t>
            </a:r>
            <a:r>
              <a:rPr lang="en-US" sz="1800" dirty="0">
                <a:solidFill>
                  <a:srgbClr val="000080"/>
                </a:solidFill>
              </a:rPr>
              <a:t>-credential</a:t>
            </a:r>
            <a:r>
              <a:rPr lang="en-US" sz="1800" dirty="0">
                <a:solidFill>
                  <a:prstClr val="black"/>
                </a:solidFill>
              </a:rPr>
              <a:t> </a:t>
            </a:r>
            <a:r>
              <a:rPr lang="en-US" sz="1800" dirty="0">
                <a:solidFill>
                  <a:srgbClr val="FF4500"/>
                </a:solidFill>
              </a:rPr>
              <a:t>$cred</a:t>
            </a:r>
            <a:endParaRPr lang="en-US" sz="1800" dirty="0">
              <a:solidFill>
                <a:prstClr val="black"/>
              </a:solidFill>
            </a:endParaRPr>
          </a:p>
          <a:p>
            <a:r>
              <a:rPr lang="en-US" sz="1800" dirty="0">
                <a:solidFill>
                  <a:srgbClr val="0000FF"/>
                </a:solidFill>
              </a:rPr>
              <a:t>Connect-</a:t>
            </a:r>
            <a:r>
              <a:rPr lang="en-US" sz="1800" dirty="0" err="1">
                <a:solidFill>
                  <a:srgbClr val="0000FF"/>
                </a:solidFill>
              </a:rPr>
              <a:t>MSOLService</a:t>
            </a:r>
            <a:r>
              <a:rPr lang="en-US" sz="1800" dirty="0">
                <a:solidFill>
                  <a:prstClr val="black"/>
                </a:solidFill>
              </a:rPr>
              <a:t> </a:t>
            </a:r>
            <a:r>
              <a:rPr lang="en-US" sz="1800" dirty="0">
                <a:solidFill>
                  <a:srgbClr val="000080"/>
                </a:solidFill>
              </a:rPr>
              <a:t>-credential</a:t>
            </a:r>
            <a:r>
              <a:rPr lang="en-US" sz="1800" dirty="0">
                <a:solidFill>
                  <a:prstClr val="black"/>
                </a:solidFill>
              </a:rPr>
              <a:t> </a:t>
            </a:r>
            <a:r>
              <a:rPr lang="en-US" sz="1800" dirty="0">
                <a:solidFill>
                  <a:srgbClr val="FF4500"/>
                </a:solidFill>
              </a:rPr>
              <a:t>$cred</a:t>
            </a:r>
            <a:endParaRPr lang="en-US" sz="1800" dirty="0">
              <a:solidFill>
                <a:prstClr val="black"/>
              </a:solidFill>
            </a:endParaRPr>
          </a:p>
          <a:p>
            <a:r>
              <a:rPr lang="en-US" sz="1800" dirty="0">
                <a:solidFill>
                  <a:srgbClr val="FF4500"/>
                </a:solidFill>
              </a:rPr>
              <a:t>$</a:t>
            </a:r>
            <a:r>
              <a:rPr lang="en-US" sz="1800" dirty="0" err="1">
                <a:solidFill>
                  <a:srgbClr val="FF4500"/>
                </a:solidFill>
              </a:rPr>
              <a:t>AdminAccount</a:t>
            </a:r>
            <a:r>
              <a:rPr lang="en-US" sz="1800" dirty="0">
                <a:solidFill>
                  <a:srgbClr val="A9A9A9"/>
                </a:solidFill>
              </a:rPr>
              <a:t>=</a:t>
            </a:r>
            <a:r>
              <a:rPr lang="en-US" sz="1800" dirty="0">
                <a:solidFill>
                  <a:prstClr val="black"/>
                </a:solidFill>
              </a:rPr>
              <a:t> </a:t>
            </a:r>
            <a:r>
              <a:rPr lang="en-US" sz="1800" dirty="0">
                <a:solidFill>
                  <a:srgbClr val="8B0000"/>
                </a:solidFill>
              </a:rPr>
              <a:t>“migrationaccount@contoso.onmicrosoft.com"</a:t>
            </a:r>
            <a:endParaRPr lang="en-US" sz="1800" dirty="0">
              <a:solidFill>
                <a:prstClr val="black"/>
              </a:solidFill>
            </a:endParaRPr>
          </a:p>
          <a:p>
            <a:r>
              <a:rPr lang="en-US" sz="1800" dirty="0">
                <a:solidFill>
                  <a:srgbClr val="FF4500"/>
                </a:solidFill>
              </a:rPr>
              <a:t>$Users</a:t>
            </a:r>
            <a:r>
              <a:rPr lang="en-US" sz="1800" dirty="0">
                <a:solidFill>
                  <a:srgbClr val="A9A9A9"/>
                </a:solidFill>
              </a:rPr>
              <a:t>=</a:t>
            </a:r>
            <a:r>
              <a:rPr lang="en-US" sz="1800" dirty="0">
                <a:solidFill>
                  <a:prstClr val="black"/>
                </a:solidFill>
              </a:rPr>
              <a:t> </a:t>
            </a:r>
            <a:r>
              <a:rPr lang="en-US" sz="1800" dirty="0">
                <a:solidFill>
                  <a:srgbClr val="0000FF"/>
                </a:solidFill>
              </a:rPr>
              <a:t>Get-</a:t>
            </a:r>
            <a:r>
              <a:rPr lang="en-US" sz="1800" dirty="0" err="1">
                <a:solidFill>
                  <a:srgbClr val="0000FF"/>
                </a:solidFill>
              </a:rPr>
              <a:t>MSOLUser</a:t>
            </a:r>
            <a:r>
              <a:rPr lang="en-US" sz="1800" dirty="0">
                <a:solidFill>
                  <a:prstClr val="black"/>
                </a:solidFill>
              </a:rPr>
              <a:t> </a:t>
            </a:r>
            <a:r>
              <a:rPr lang="en-US" sz="1800" dirty="0">
                <a:solidFill>
                  <a:srgbClr val="000080"/>
                </a:solidFill>
              </a:rPr>
              <a:t>-All</a:t>
            </a:r>
            <a:r>
              <a:rPr lang="en-US" sz="1800" dirty="0">
                <a:solidFill>
                  <a:prstClr val="black"/>
                </a:solidFill>
              </a:rPr>
              <a:t> </a:t>
            </a:r>
            <a:r>
              <a:rPr lang="en-US" sz="1800" dirty="0">
                <a:solidFill>
                  <a:srgbClr val="A9A9A9"/>
                </a:solidFill>
              </a:rPr>
              <a:t>|</a:t>
            </a:r>
            <a:r>
              <a:rPr lang="en-US" sz="1800" dirty="0">
                <a:solidFill>
                  <a:prstClr val="black"/>
                </a:solidFill>
              </a:rPr>
              <a:t> </a:t>
            </a:r>
            <a:r>
              <a:rPr lang="en-US" sz="1800" dirty="0">
                <a:solidFill>
                  <a:srgbClr val="0000FF"/>
                </a:solidFill>
              </a:rPr>
              <a:t>Select</a:t>
            </a:r>
            <a:r>
              <a:rPr lang="en-US" sz="1800" dirty="0">
                <a:solidFill>
                  <a:prstClr val="black"/>
                </a:solidFill>
              </a:rPr>
              <a:t> </a:t>
            </a:r>
            <a:r>
              <a:rPr lang="en-US" sz="1800" dirty="0" err="1">
                <a:solidFill>
                  <a:srgbClr val="8A2BE2"/>
                </a:solidFill>
              </a:rPr>
              <a:t>UserPrincipalName</a:t>
            </a:r>
            <a:r>
              <a:rPr lang="en-US" sz="1800" dirty="0">
                <a:solidFill>
                  <a:prstClr val="black"/>
                </a:solidFill>
              </a:rPr>
              <a:t> </a:t>
            </a:r>
          </a:p>
          <a:p>
            <a:r>
              <a:rPr lang="en-US" sz="1800" dirty="0" err="1">
                <a:solidFill>
                  <a:srgbClr val="00008B"/>
                </a:solidFill>
              </a:rPr>
              <a:t>foreach</a:t>
            </a:r>
            <a:r>
              <a:rPr lang="en-US" sz="1800" dirty="0">
                <a:solidFill>
                  <a:prstClr val="black"/>
                </a:solidFill>
              </a:rPr>
              <a:t> (</a:t>
            </a:r>
            <a:r>
              <a:rPr lang="en-US" sz="1800" dirty="0">
                <a:solidFill>
                  <a:srgbClr val="FF4500"/>
                </a:solidFill>
              </a:rPr>
              <a:t>$User</a:t>
            </a:r>
            <a:r>
              <a:rPr lang="en-US" sz="1800" dirty="0">
                <a:solidFill>
                  <a:prstClr val="black"/>
                </a:solidFill>
              </a:rPr>
              <a:t> </a:t>
            </a:r>
            <a:r>
              <a:rPr lang="en-US" sz="1800" dirty="0">
                <a:solidFill>
                  <a:srgbClr val="00008B"/>
                </a:solidFill>
              </a:rPr>
              <a:t>in</a:t>
            </a:r>
            <a:r>
              <a:rPr lang="en-US" sz="1800" dirty="0">
                <a:solidFill>
                  <a:prstClr val="black"/>
                </a:solidFill>
              </a:rPr>
              <a:t> </a:t>
            </a:r>
            <a:r>
              <a:rPr lang="en-US" sz="1800" dirty="0">
                <a:solidFill>
                  <a:srgbClr val="FF4500"/>
                </a:solidFill>
              </a:rPr>
              <a:t>$Users</a:t>
            </a:r>
            <a:r>
              <a:rPr lang="en-US" sz="1800" dirty="0">
                <a:solidFill>
                  <a:prstClr val="black"/>
                </a:solidFill>
              </a:rPr>
              <a:t>)</a:t>
            </a:r>
          </a:p>
          <a:p>
            <a:r>
              <a:rPr lang="en-US" sz="1800" dirty="0">
                <a:solidFill>
                  <a:prstClr val="black"/>
                </a:solidFill>
              </a:rPr>
              <a:t>{ </a:t>
            </a:r>
          </a:p>
          <a:p>
            <a:r>
              <a:rPr lang="en-US" sz="1800" dirty="0" smtClean="0">
                <a:solidFill>
                  <a:srgbClr val="FF4500"/>
                </a:solidFill>
              </a:rPr>
              <a:t>	$</a:t>
            </a:r>
            <a:r>
              <a:rPr lang="en-US" sz="1800" dirty="0" err="1">
                <a:solidFill>
                  <a:srgbClr val="FF4500"/>
                </a:solidFill>
              </a:rPr>
              <a:t>strUser</a:t>
            </a:r>
            <a:r>
              <a:rPr lang="en-US" sz="1800" dirty="0">
                <a:solidFill>
                  <a:prstClr val="black"/>
                </a:solidFill>
              </a:rPr>
              <a:t> </a:t>
            </a:r>
            <a:r>
              <a:rPr lang="en-US" sz="1800" dirty="0">
                <a:solidFill>
                  <a:srgbClr val="A9A9A9"/>
                </a:solidFill>
              </a:rPr>
              <a:t>=</a:t>
            </a:r>
            <a:r>
              <a:rPr lang="en-US" sz="1800" dirty="0">
                <a:solidFill>
                  <a:prstClr val="black"/>
                </a:solidFill>
              </a:rPr>
              <a:t> </a:t>
            </a:r>
            <a:r>
              <a:rPr lang="en-US" sz="1800" dirty="0">
                <a:solidFill>
                  <a:srgbClr val="FF4500"/>
                </a:solidFill>
              </a:rPr>
              <a:t>$</a:t>
            </a:r>
            <a:r>
              <a:rPr lang="en-US" sz="1800" dirty="0" err="1">
                <a:solidFill>
                  <a:srgbClr val="FF4500"/>
                </a:solidFill>
              </a:rPr>
              <a:t>User</a:t>
            </a:r>
            <a:r>
              <a:rPr lang="en-US" sz="1800" dirty="0" err="1">
                <a:solidFill>
                  <a:srgbClr val="A9A9A9"/>
                </a:solidFill>
              </a:rPr>
              <a:t>.</a:t>
            </a:r>
            <a:r>
              <a:rPr lang="en-US" sz="1800" dirty="0" err="1">
                <a:solidFill>
                  <a:prstClr val="black"/>
                </a:solidFill>
              </a:rPr>
              <a:t>userprincipalname</a:t>
            </a:r>
            <a:endParaRPr lang="en-US" sz="1800" dirty="0">
              <a:solidFill>
                <a:prstClr val="black"/>
              </a:solidFill>
            </a:endParaRPr>
          </a:p>
          <a:p>
            <a:r>
              <a:rPr lang="en-US" sz="1800" dirty="0" smtClean="0">
                <a:solidFill>
                  <a:srgbClr val="FF4500"/>
                </a:solidFill>
              </a:rPr>
              <a:t>	$</a:t>
            </a:r>
            <a:r>
              <a:rPr lang="en-US" sz="1800" dirty="0" err="1">
                <a:solidFill>
                  <a:srgbClr val="FF4500"/>
                </a:solidFill>
              </a:rPr>
              <a:t>pos</a:t>
            </a:r>
            <a:r>
              <a:rPr lang="en-US" sz="1800" dirty="0">
                <a:solidFill>
                  <a:srgbClr val="A9A9A9"/>
                </a:solidFill>
              </a:rPr>
              <a:t>=</a:t>
            </a:r>
            <a:r>
              <a:rPr lang="en-US" sz="1800" dirty="0">
                <a:solidFill>
                  <a:prstClr val="black"/>
                </a:solidFill>
              </a:rPr>
              <a:t> </a:t>
            </a:r>
            <a:r>
              <a:rPr lang="en-US" sz="1800" dirty="0">
                <a:solidFill>
                  <a:srgbClr val="FF4500"/>
                </a:solidFill>
              </a:rPr>
              <a:t>$</a:t>
            </a:r>
            <a:r>
              <a:rPr lang="en-US" sz="1800" dirty="0" err="1">
                <a:solidFill>
                  <a:srgbClr val="FF4500"/>
                </a:solidFill>
              </a:rPr>
              <a:t>strUser</a:t>
            </a:r>
            <a:r>
              <a:rPr lang="en-US" sz="1800" dirty="0" err="1">
                <a:solidFill>
                  <a:srgbClr val="A9A9A9"/>
                </a:solidFill>
              </a:rPr>
              <a:t>.</a:t>
            </a:r>
            <a:r>
              <a:rPr lang="en-US" sz="1800" dirty="0" err="1">
                <a:solidFill>
                  <a:prstClr val="black"/>
                </a:solidFill>
              </a:rPr>
              <a:t>IndexOf</a:t>
            </a:r>
            <a:r>
              <a:rPr lang="en-US" sz="1800" dirty="0">
                <a:solidFill>
                  <a:prstClr val="black"/>
                </a:solidFill>
              </a:rPr>
              <a:t>(</a:t>
            </a:r>
            <a:r>
              <a:rPr lang="en-US" sz="1800" dirty="0">
                <a:solidFill>
                  <a:srgbClr val="8B0000"/>
                </a:solidFill>
              </a:rPr>
              <a:t>"@"</a:t>
            </a:r>
            <a:r>
              <a:rPr lang="en-US" sz="1800" dirty="0">
                <a:solidFill>
                  <a:prstClr val="black"/>
                </a:solidFill>
              </a:rPr>
              <a:t>) </a:t>
            </a:r>
          </a:p>
          <a:p>
            <a:r>
              <a:rPr lang="en-US" sz="1800" dirty="0" smtClean="0">
                <a:solidFill>
                  <a:srgbClr val="FF4500"/>
                </a:solidFill>
              </a:rPr>
              <a:t>	$</a:t>
            </a:r>
            <a:r>
              <a:rPr lang="en-US" sz="1800" dirty="0" err="1">
                <a:solidFill>
                  <a:srgbClr val="FF4500"/>
                </a:solidFill>
              </a:rPr>
              <a:t>strUser</a:t>
            </a:r>
            <a:r>
              <a:rPr lang="en-US" sz="1800" dirty="0">
                <a:solidFill>
                  <a:prstClr val="black"/>
                </a:solidFill>
              </a:rPr>
              <a:t> </a:t>
            </a:r>
            <a:r>
              <a:rPr lang="en-US" sz="1800" dirty="0">
                <a:solidFill>
                  <a:srgbClr val="A9A9A9"/>
                </a:solidFill>
              </a:rPr>
              <a:t>=</a:t>
            </a:r>
            <a:r>
              <a:rPr lang="en-US" sz="1800" dirty="0">
                <a:solidFill>
                  <a:prstClr val="black"/>
                </a:solidFill>
              </a:rPr>
              <a:t> </a:t>
            </a:r>
            <a:r>
              <a:rPr lang="en-US" sz="1800" dirty="0">
                <a:solidFill>
                  <a:srgbClr val="FF4500"/>
                </a:solidFill>
              </a:rPr>
              <a:t>$</a:t>
            </a:r>
            <a:r>
              <a:rPr lang="en-US" sz="1800" dirty="0" err="1">
                <a:solidFill>
                  <a:srgbClr val="FF4500"/>
                </a:solidFill>
              </a:rPr>
              <a:t>strUser</a:t>
            </a:r>
            <a:r>
              <a:rPr lang="en-US" sz="1800" dirty="0" err="1">
                <a:solidFill>
                  <a:srgbClr val="A9A9A9"/>
                </a:solidFill>
              </a:rPr>
              <a:t>.</a:t>
            </a:r>
            <a:r>
              <a:rPr lang="en-US" sz="1800" dirty="0" err="1">
                <a:solidFill>
                  <a:prstClr val="black"/>
                </a:solidFill>
              </a:rPr>
              <a:t>SubString</a:t>
            </a:r>
            <a:r>
              <a:rPr lang="en-US" sz="1800" dirty="0">
                <a:solidFill>
                  <a:prstClr val="black"/>
                </a:solidFill>
              </a:rPr>
              <a:t>(</a:t>
            </a:r>
            <a:r>
              <a:rPr lang="en-US" sz="1800" dirty="0">
                <a:solidFill>
                  <a:srgbClr val="800080"/>
                </a:solidFill>
              </a:rPr>
              <a:t>0</a:t>
            </a:r>
            <a:r>
              <a:rPr lang="en-US" sz="1800" dirty="0">
                <a:solidFill>
                  <a:srgbClr val="A9A9A9"/>
                </a:solidFill>
              </a:rPr>
              <a:t>,</a:t>
            </a:r>
            <a:r>
              <a:rPr lang="en-US" sz="1800" dirty="0">
                <a:solidFill>
                  <a:prstClr val="black"/>
                </a:solidFill>
              </a:rPr>
              <a:t> </a:t>
            </a:r>
            <a:r>
              <a:rPr lang="en-US" sz="1800" dirty="0">
                <a:solidFill>
                  <a:srgbClr val="FF4500"/>
                </a:solidFill>
              </a:rPr>
              <a:t>$</a:t>
            </a:r>
            <a:r>
              <a:rPr lang="en-US" sz="1800" dirty="0" err="1">
                <a:solidFill>
                  <a:srgbClr val="FF4500"/>
                </a:solidFill>
              </a:rPr>
              <a:t>pos</a:t>
            </a:r>
            <a:r>
              <a:rPr lang="en-US" sz="1800" dirty="0">
                <a:solidFill>
                  <a:prstClr val="black"/>
                </a:solidFill>
              </a:rPr>
              <a:t>) </a:t>
            </a:r>
          </a:p>
          <a:p>
            <a:r>
              <a:rPr lang="en-US" sz="1800" dirty="0" smtClean="0">
                <a:solidFill>
                  <a:srgbClr val="FF4500"/>
                </a:solidFill>
              </a:rPr>
              <a:t>	$</a:t>
            </a:r>
            <a:r>
              <a:rPr lang="en-US" sz="1800" dirty="0" err="1">
                <a:solidFill>
                  <a:srgbClr val="FF4500"/>
                </a:solidFill>
              </a:rPr>
              <a:t>SiteUrl</a:t>
            </a:r>
            <a:r>
              <a:rPr lang="en-US" sz="1800" dirty="0">
                <a:solidFill>
                  <a:srgbClr val="A9A9A9"/>
                </a:solidFill>
              </a:rPr>
              <a:t>=</a:t>
            </a:r>
            <a:r>
              <a:rPr lang="en-US" sz="1800" dirty="0">
                <a:solidFill>
                  <a:prstClr val="black"/>
                </a:solidFill>
              </a:rPr>
              <a:t> </a:t>
            </a:r>
            <a:r>
              <a:rPr lang="en-US" sz="1800" dirty="0">
                <a:solidFill>
                  <a:srgbClr val="8B0000"/>
                </a:solidFill>
              </a:rPr>
              <a:t>"https://contoso-my.sharepoint.com/personal/"</a:t>
            </a:r>
            <a:r>
              <a:rPr lang="en-US" sz="1800" dirty="0">
                <a:solidFill>
                  <a:prstClr val="black"/>
                </a:solidFill>
              </a:rPr>
              <a:t> </a:t>
            </a:r>
            <a:r>
              <a:rPr lang="en-US" sz="1800" dirty="0">
                <a:solidFill>
                  <a:srgbClr val="A9A9A9"/>
                </a:solidFill>
              </a:rPr>
              <a:t>+</a:t>
            </a:r>
            <a:r>
              <a:rPr lang="en-US" sz="1800" dirty="0">
                <a:solidFill>
                  <a:prstClr val="black"/>
                </a:solidFill>
              </a:rPr>
              <a:t> </a:t>
            </a:r>
            <a:r>
              <a:rPr lang="en-US" sz="1800" dirty="0">
                <a:solidFill>
                  <a:srgbClr val="FF4500"/>
                </a:solidFill>
              </a:rPr>
              <a:t>$</a:t>
            </a:r>
            <a:r>
              <a:rPr lang="en-US" sz="1800" dirty="0" err="1">
                <a:solidFill>
                  <a:srgbClr val="FF4500"/>
                </a:solidFill>
              </a:rPr>
              <a:t>strUser</a:t>
            </a:r>
            <a:r>
              <a:rPr lang="en-US" sz="1800" dirty="0">
                <a:solidFill>
                  <a:prstClr val="black"/>
                </a:solidFill>
              </a:rPr>
              <a:t> </a:t>
            </a:r>
          </a:p>
          <a:p>
            <a:r>
              <a:rPr lang="en-US" sz="1800" dirty="0" smtClean="0">
                <a:solidFill>
                  <a:srgbClr val="FF4500"/>
                </a:solidFill>
              </a:rPr>
              <a:t>	$</a:t>
            </a:r>
            <a:r>
              <a:rPr lang="en-US" sz="1800" dirty="0" err="1">
                <a:solidFill>
                  <a:srgbClr val="FF4500"/>
                </a:solidFill>
              </a:rPr>
              <a:t>SiteUrl</a:t>
            </a:r>
            <a:r>
              <a:rPr lang="en-US" sz="1800" dirty="0">
                <a:solidFill>
                  <a:srgbClr val="A9A9A9"/>
                </a:solidFill>
              </a:rPr>
              <a:t>=</a:t>
            </a:r>
            <a:r>
              <a:rPr lang="en-US" sz="1800" dirty="0">
                <a:solidFill>
                  <a:prstClr val="black"/>
                </a:solidFill>
              </a:rPr>
              <a:t> </a:t>
            </a:r>
            <a:r>
              <a:rPr lang="en-US" sz="1800" dirty="0">
                <a:solidFill>
                  <a:srgbClr val="FF4500"/>
                </a:solidFill>
              </a:rPr>
              <a:t>$</a:t>
            </a:r>
            <a:r>
              <a:rPr lang="en-US" sz="1800" dirty="0" err="1">
                <a:solidFill>
                  <a:srgbClr val="FF4500"/>
                </a:solidFill>
              </a:rPr>
              <a:t>SiteUrl</a:t>
            </a:r>
            <a:r>
              <a:rPr lang="en-US" sz="1800" dirty="0">
                <a:solidFill>
                  <a:srgbClr val="A9A9A9"/>
                </a:solidFill>
              </a:rPr>
              <a:t>+</a:t>
            </a:r>
            <a:r>
              <a:rPr lang="en-US" sz="1800" dirty="0">
                <a:solidFill>
                  <a:prstClr val="black"/>
                </a:solidFill>
              </a:rPr>
              <a:t> </a:t>
            </a:r>
            <a:r>
              <a:rPr lang="en-US" sz="1800" dirty="0">
                <a:solidFill>
                  <a:srgbClr val="8B0000"/>
                </a:solidFill>
              </a:rPr>
              <a:t>"_</a:t>
            </a:r>
            <a:r>
              <a:rPr lang="en-US" sz="1800" dirty="0" err="1">
                <a:solidFill>
                  <a:srgbClr val="8B0000"/>
                </a:solidFill>
              </a:rPr>
              <a:t>contoso_onmicrosoft_com</a:t>
            </a:r>
            <a:r>
              <a:rPr lang="en-US" sz="1800" dirty="0">
                <a:solidFill>
                  <a:srgbClr val="8B0000"/>
                </a:solidFill>
              </a:rPr>
              <a:t>"</a:t>
            </a:r>
            <a:r>
              <a:rPr lang="en-US" sz="1800" dirty="0">
                <a:solidFill>
                  <a:prstClr val="black"/>
                </a:solidFill>
              </a:rPr>
              <a:t> </a:t>
            </a:r>
          </a:p>
          <a:p>
            <a:r>
              <a:rPr lang="en-US" sz="1800" dirty="0" smtClean="0">
                <a:solidFill>
                  <a:srgbClr val="0000FF"/>
                </a:solidFill>
              </a:rPr>
              <a:t>	Set-</a:t>
            </a:r>
            <a:r>
              <a:rPr lang="en-US" sz="1800" dirty="0" err="1" smtClean="0">
                <a:solidFill>
                  <a:srgbClr val="0000FF"/>
                </a:solidFill>
              </a:rPr>
              <a:t>SPOUser</a:t>
            </a:r>
            <a:r>
              <a:rPr lang="en-US" sz="1800" dirty="0" smtClean="0">
                <a:solidFill>
                  <a:prstClr val="black"/>
                </a:solidFill>
              </a:rPr>
              <a:t> </a:t>
            </a:r>
            <a:r>
              <a:rPr lang="en-US" sz="1800" dirty="0">
                <a:solidFill>
                  <a:srgbClr val="000080"/>
                </a:solidFill>
              </a:rPr>
              <a:t>-Site</a:t>
            </a:r>
            <a:r>
              <a:rPr lang="en-US" sz="1800" dirty="0">
                <a:solidFill>
                  <a:prstClr val="black"/>
                </a:solidFill>
              </a:rPr>
              <a:t> </a:t>
            </a:r>
            <a:r>
              <a:rPr lang="en-US" sz="1800" dirty="0">
                <a:solidFill>
                  <a:srgbClr val="FF4500"/>
                </a:solidFill>
              </a:rPr>
              <a:t>$</a:t>
            </a:r>
            <a:r>
              <a:rPr lang="en-US" sz="1800" dirty="0" err="1">
                <a:solidFill>
                  <a:srgbClr val="FF4500"/>
                </a:solidFill>
              </a:rPr>
              <a:t>SiteUrl</a:t>
            </a:r>
            <a:r>
              <a:rPr lang="en-US" sz="1800" dirty="0">
                <a:solidFill>
                  <a:prstClr val="black"/>
                </a:solidFill>
              </a:rPr>
              <a:t> </a:t>
            </a:r>
            <a:r>
              <a:rPr lang="en-US" sz="1800" dirty="0">
                <a:solidFill>
                  <a:srgbClr val="000080"/>
                </a:solidFill>
              </a:rPr>
              <a:t>-</a:t>
            </a:r>
            <a:r>
              <a:rPr lang="en-US" sz="1800" dirty="0" err="1">
                <a:solidFill>
                  <a:srgbClr val="000080"/>
                </a:solidFill>
              </a:rPr>
              <a:t>LoginName</a:t>
            </a:r>
            <a:r>
              <a:rPr lang="en-US" sz="1800" dirty="0">
                <a:solidFill>
                  <a:prstClr val="black"/>
                </a:solidFill>
              </a:rPr>
              <a:t> </a:t>
            </a:r>
            <a:r>
              <a:rPr lang="en-US" sz="1800" dirty="0">
                <a:solidFill>
                  <a:srgbClr val="FF4500"/>
                </a:solidFill>
              </a:rPr>
              <a:t>$</a:t>
            </a:r>
            <a:r>
              <a:rPr lang="en-US" sz="1800" dirty="0" err="1">
                <a:solidFill>
                  <a:srgbClr val="FF4500"/>
                </a:solidFill>
              </a:rPr>
              <a:t>AdminAccount</a:t>
            </a:r>
            <a:r>
              <a:rPr lang="en-US" sz="1800" dirty="0">
                <a:solidFill>
                  <a:prstClr val="black"/>
                </a:solidFill>
              </a:rPr>
              <a:t> </a:t>
            </a:r>
            <a:r>
              <a:rPr lang="en-US" sz="1800" dirty="0">
                <a:solidFill>
                  <a:srgbClr val="000080"/>
                </a:solidFill>
              </a:rPr>
              <a:t>-</a:t>
            </a:r>
            <a:r>
              <a:rPr lang="en-US" sz="1800" dirty="0" err="1">
                <a:solidFill>
                  <a:srgbClr val="000080"/>
                </a:solidFill>
              </a:rPr>
              <a:t>IsSiteCollectionAdmin</a:t>
            </a:r>
            <a:r>
              <a:rPr lang="en-US" sz="1800" dirty="0">
                <a:solidFill>
                  <a:prstClr val="black"/>
                </a:solidFill>
              </a:rPr>
              <a:t> </a:t>
            </a:r>
            <a:r>
              <a:rPr lang="en-US" sz="1800" dirty="0">
                <a:solidFill>
                  <a:srgbClr val="FF4500"/>
                </a:solidFill>
              </a:rPr>
              <a:t>$true</a:t>
            </a:r>
            <a:r>
              <a:rPr lang="en-US" sz="1800" dirty="0">
                <a:solidFill>
                  <a:prstClr val="black"/>
                </a:solidFill>
              </a:rPr>
              <a:t> </a:t>
            </a:r>
            <a:r>
              <a:rPr lang="en-US" sz="1800" dirty="0">
                <a:solidFill>
                  <a:srgbClr val="000080"/>
                </a:solidFill>
              </a:rPr>
              <a:t>–</a:t>
            </a:r>
            <a:r>
              <a:rPr lang="en-US" sz="1800" dirty="0" err="1">
                <a:solidFill>
                  <a:srgbClr val="000080"/>
                </a:solidFill>
              </a:rPr>
              <a:t>ErrorAction</a:t>
            </a:r>
            <a:r>
              <a:rPr lang="en-US" sz="1800" dirty="0">
                <a:solidFill>
                  <a:prstClr val="black"/>
                </a:solidFill>
              </a:rPr>
              <a:t> </a:t>
            </a:r>
            <a:r>
              <a:rPr lang="en-US" sz="1800" dirty="0">
                <a:solidFill>
                  <a:srgbClr val="8A2BE2"/>
                </a:solidFill>
              </a:rPr>
              <a:t>Continue</a:t>
            </a:r>
            <a:endParaRPr lang="en-US" sz="1800" dirty="0">
              <a:solidFill>
                <a:prstClr val="black"/>
              </a:solidFill>
            </a:endParaRPr>
          </a:p>
          <a:p>
            <a:r>
              <a:rPr lang="en-US" sz="1800" dirty="0">
                <a:solidFill>
                  <a:prstClr val="black"/>
                </a:solidFill>
              </a:rPr>
              <a:t>}  </a:t>
            </a:r>
          </a:p>
        </p:txBody>
      </p:sp>
    </p:spTree>
    <p:extLst>
      <p:ext uri="{BB962C8B-B14F-4D97-AF65-F5344CB8AC3E}">
        <p14:creationId xmlns:p14="http://schemas.microsoft.com/office/powerpoint/2010/main" val="6603043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4294967295"/>
          </p:nvPr>
        </p:nvSpPr>
        <p:spPr>
          <a:xfrm>
            <a:off x="274639" y="1212849"/>
            <a:ext cx="11889564" cy="4185761"/>
          </a:xfrm>
          <a:prstGeom prst="rect">
            <a:avLst/>
          </a:prstGeom>
        </p:spPr>
        <p:txBody>
          <a:bodyPr/>
          <a:lstStyle/>
          <a:p>
            <a:r>
              <a:rPr lang="en-US" dirty="0" smtClean="0"/>
              <a:t>Session Objectives: </a:t>
            </a:r>
          </a:p>
          <a:p>
            <a:pPr marL="485775" lvl="1" indent="-457200">
              <a:buFont typeface="+mj-lt"/>
              <a:buAutoNum type="arabicPeriod"/>
            </a:pPr>
            <a:r>
              <a:rPr lang="en-US" dirty="0" smtClean="0"/>
              <a:t>Understand SharePoint Server 2013 advancements </a:t>
            </a:r>
            <a:r>
              <a:rPr lang="en-US" dirty="0"/>
              <a:t>for integrating </a:t>
            </a:r>
            <a:r>
              <a:rPr lang="en-US" dirty="0" smtClean="0"/>
              <a:t>on-premises </a:t>
            </a:r>
            <a:r>
              <a:rPr lang="en-US" dirty="0"/>
              <a:t>with </a:t>
            </a:r>
            <a:r>
              <a:rPr lang="en-US" dirty="0" smtClean="0"/>
              <a:t>OneDrive </a:t>
            </a:r>
            <a:r>
              <a:rPr lang="en-US" dirty="0"/>
              <a:t>for </a:t>
            </a:r>
            <a:r>
              <a:rPr lang="en-US" dirty="0" smtClean="0"/>
              <a:t>Business in Office 365</a:t>
            </a:r>
          </a:p>
          <a:p>
            <a:pPr marL="485775" lvl="1" indent="-457200">
              <a:buFont typeface="+mj-lt"/>
              <a:buAutoNum type="arabicPeriod"/>
            </a:pPr>
            <a:r>
              <a:rPr lang="en-US" dirty="0" smtClean="0"/>
              <a:t>Position OneDrive for Business in Office 365 as a first and best workload in the cloud</a:t>
            </a:r>
            <a:endParaRPr lang="en-US" dirty="0"/>
          </a:p>
          <a:p>
            <a:pPr marL="485775" lvl="1" indent="-457200">
              <a:buFont typeface="+mj-lt"/>
              <a:buAutoNum type="arabicPeriod"/>
            </a:pPr>
            <a:r>
              <a:rPr lang="en-US" dirty="0" smtClean="0"/>
              <a:t>Architect </a:t>
            </a:r>
            <a:r>
              <a:rPr lang="en-US" dirty="0"/>
              <a:t>and plan for </a:t>
            </a:r>
            <a:r>
              <a:rPr lang="en-US" dirty="0" smtClean="0"/>
              <a:t>OneDrive for Business integration and migration </a:t>
            </a:r>
            <a:r>
              <a:rPr lang="en-US" dirty="0"/>
              <a:t>as a first step towards a cloud strategy for or </a:t>
            </a:r>
            <a:r>
              <a:rPr lang="en-US" dirty="0" smtClean="0"/>
              <a:t>customers</a:t>
            </a:r>
          </a:p>
          <a:p>
            <a:r>
              <a:rPr lang="en-US" dirty="0" smtClean="0"/>
              <a:t>OneDrive for Business is a first and best cloud workload</a:t>
            </a:r>
          </a:p>
        </p:txBody>
      </p:sp>
    </p:spTree>
    <p:extLst>
      <p:ext uri="{BB962C8B-B14F-4D97-AF65-F5344CB8AC3E}">
        <p14:creationId xmlns:p14="http://schemas.microsoft.com/office/powerpoint/2010/main" val="597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New Migration Pipeline SDK</a:t>
            </a:r>
            <a:endParaRPr lang="en-US" dirty="0"/>
          </a:p>
        </p:txBody>
      </p:sp>
      <p:sp>
        <p:nvSpPr>
          <p:cNvPr id="5" name="Content Placeholder 4"/>
          <p:cNvSpPr>
            <a:spLocks noGrp="1"/>
          </p:cNvSpPr>
          <p:nvPr>
            <p:ph type="body" sz="quarter" idx="10"/>
          </p:nvPr>
        </p:nvSpPr>
        <p:spPr>
          <a:xfrm>
            <a:off x="274639" y="1212849"/>
            <a:ext cx="5486399" cy="3982629"/>
          </a:xfrm>
        </p:spPr>
        <p:txBody>
          <a:bodyPr/>
          <a:lstStyle/>
          <a:p>
            <a:r>
              <a:rPr lang="en-US" sz="2800" dirty="0" smtClean="0"/>
              <a:t>Improved </a:t>
            </a:r>
            <a:r>
              <a:rPr lang="en-US" sz="2800" i="1" dirty="0" smtClean="0"/>
              <a:t>import</a:t>
            </a:r>
            <a:r>
              <a:rPr lang="en-US" sz="2800" dirty="0" smtClean="0"/>
              <a:t> API that implements Azure Blob Storage based on modern File APIs</a:t>
            </a:r>
          </a:p>
          <a:p>
            <a:r>
              <a:rPr lang="en-US" sz="2800" dirty="0" smtClean="0"/>
              <a:t>Designed to improve migration performance and reduce load on Office 365 services such as SharePoint Online</a:t>
            </a:r>
          </a:p>
          <a:p>
            <a:r>
              <a:rPr lang="en-US" sz="2800" dirty="0" smtClean="0"/>
              <a:t>SDK with sample pipeline solution (migration tool) in May 2015</a:t>
            </a:r>
            <a:endParaRPr lang="en-US" sz="2800" dirty="0"/>
          </a:p>
        </p:txBody>
      </p:sp>
      <p:sp>
        <p:nvSpPr>
          <p:cNvPr id="6" name="Rectangle 2"/>
          <p:cNvSpPr>
            <a:spLocks noChangeArrowheads="1"/>
          </p:cNvSpPr>
          <p:nvPr/>
        </p:nvSpPr>
        <p:spPr bwMode="auto">
          <a:xfrm>
            <a:off x="882" y="-191155"/>
            <a:ext cx="188409"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endParaRPr lang="en-US" sz="1836">
              <a:solidFill>
                <a:srgbClr val="FFFFFF"/>
              </a:solidFill>
            </a:endParaRPr>
          </a:p>
        </p:txBody>
      </p:sp>
      <p:sp>
        <p:nvSpPr>
          <p:cNvPr id="8" name="Rectangle 4"/>
          <p:cNvSpPr>
            <a:spLocks noChangeArrowheads="1"/>
          </p:cNvSpPr>
          <p:nvPr/>
        </p:nvSpPr>
        <p:spPr bwMode="auto">
          <a:xfrm>
            <a:off x="6453743" y="1556506"/>
            <a:ext cx="5851629"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0" tIns="46630" rIns="93260" bIns="46630" numCol="1" anchor="ctr" anchorCtr="0" compatLnSpc="1">
            <a:prstTxWarp prst="textNoShape">
              <a:avLst/>
            </a:prstTxWarp>
            <a:spAutoFit/>
          </a:bodyPr>
          <a:lstStyle/>
          <a:p>
            <a:endParaRPr lang="en-US" sz="1836">
              <a:solidFill>
                <a:srgbClr val="FFFFFF"/>
              </a:solidFill>
            </a:endParaRPr>
          </a:p>
        </p:txBody>
      </p:sp>
      <p:graphicFrame>
        <p:nvGraphicFramePr>
          <p:cNvPr id="9" name="Object 8"/>
          <p:cNvGraphicFramePr>
            <a:graphicFrameLocks noChangeAspect="1"/>
          </p:cNvGraphicFramePr>
          <p:nvPr>
            <p:extLst/>
          </p:nvPr>
        </p:nvGraphicFramePr>
        <p:xfrm>
          <a:off x="7260647" y="1212849"/>
          <a:ext cx="4237820" cy="5020986"/>
        </p:xfrm>
        <a:graphic>
          <a:graphicData uri="http://schemas.openxmlformats.org/presentationml/2006/ole">
            <mc:AlternateContent xmlns:mc="http://schemas.openxmlformats.org/markup-compatibility/2006">
              <mc:Choice xmlns:v="urn:schemas-microsoft-com:vml" Requires="v">
                <p:oleObj spid="_x0000_s1034" name="Visio" r:id="rId4" imgW="10089022" imgH="11955946" progId="Visio.Drawing.15">
                  <p:embed/>
                </p:oleObj>
              </mc:Choice>
              <mc:Fallback>
                <p:oleObj name="Visio" r:id="rId4" imgW="10089022" imgH="11955946" progId="Visio.Drawing.15">
                  <p:embed/>
                  <p:pic>
                    <p:nvPicPr>
                      <p:cNvPr id="0" name=""/>
                      <p:cNvPicPr>
                        <a:picLocks noChangeAspect="1" noChangeArrowheads="1"/>
                      </p:cNvPicPr>
                      <p:nvPr/>
                    </p:nvPicPr>
                    <p:blipFill>
                      <a:blip r:embed="rId5"/>
                      <a:srcRect/>
                      <a:stretch>
                        <a:fillRect/>
                      </a:stretch>
                    </p:blipFill>
                    <p:spPr bwMode="auto">
                      <a:xfrm>
                        <a:off x="7260647" y="1212849"/>
                        <a:ext cx="4237820" cy="5020986"/>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5075910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ISV Solutions</a:t>
            </a:r>
            <a:endParaRPr lang="en-US" dirty="0"/>
          </a:p>
        </p:txBody>
      </p:sp>
      <p:sp>
        <p:nvSpPr>
          <p:cNvPr id="4" name="Text Placeholder 3"/>
          <p:cNvSpPr>
            <a:spLocks noGrp="1"/>
          </p:cNvSpPr>
          <p:nvPr>
            <p:ph type="body" sz="quarter" idx="4294967295"/>
          </p:nvPr>
        </p:nvSpPr>
        <p:spPr>
          <a:xfrm>
            <a:off x="274639" y="1212849"/>
            <a:ext cx="11889564" cy="2059025"/>
          </a:xfrm>
          <a:prstGeom prst="rect">
            <a:avLst/>
          </a:prstGeom>
        </p:spPr>
        <p:txBody>
          <a:bodyPr/>
          <a:lstStyle/>
          <a:p>
            <a:r>
              <a:rPr lang="en-US" smtClean="0"/>
              <a:t>Scenarios</a:t>
            </a:r>
          </a:p>
          <a:p>
            <a:pPr lvl="1"/>
            <a:r>
              <a:rPr lang="en-US" smtClean="0"/>
              <a:t>IT-endorsed use of competitive FSS solutions</a:t>
            </a:r>
          </a:p>
          <a:p>
            <a:pPr lvl="1"/>
            <a:r>
              <a:rPr lang="en-US" smtClean="0"/>
              <a:t>Require metadata preservation, discovery, and compliance controls</a:t>
            </a:r>
            <a:endParaRPr lang="en-US" dirty="0"/>
          </a:p>
        </p:txBody>
      </p:sp>
    </p:spTree>
    <p:extLst>
      <p:ext uri="{BB962C8B-B14F-4D97-AF65-F5344CB8AC3E}">
        <p14:creationId xmlns:p14="http://schemas.microsoft.com/office/powerpoint/2010/main" val="186619170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and Folder Restrictions</a:t>
            </a:r>
            <a:endParaRPr lang="en-US" dirty="0"/>
          </a:p>
        </p:txBody>
      </p:sp>
      <p:sp>
        <p:nvSpPr>
          <p:cNvPr id="3" name="Text Placeholder 2"/>
          <p:cNvSpPr>
            <a:spLocks noGrp="1"/>
          </p:cNvSpPr>
          <p:nvPr>
            <p:ph type="body" sz="quarter" idx="4294967295"/>
          </p:nvPr>
        </p:nvSpPr>
        <p:spPr>
          <a:xfrm>
            <a:off x="274639" y="1212849"/>
            <a:ext cx="11889564" cy="3108543"/>
          </a:xfrm>
          <a:prstGeom prst="rect">
            <a:avLst/>
          </a:prstGeom>
        </p:spPr>
        <p:txBody>
          <a:bodyPr/>
          <a:lstStyle/>
          <a:p>
            <a:r>
              <a:rPr lang="en-US" dirty="0" smtClean="0"/>
              <a:t>Windows Reserved Characters</a:t>
            </a:r>
          </a:p>
          <a:p>
            <a:pPr lvl="1"/>
            <a:r>
              <a:rPr lang="en-US" dirty="0" smtClean="0"/>
              <a:t>&lt;, &gt;, :, “, /, \, |, ?, * </a:t>
            </a:r>
            <a:r>
              <a:rPr lang="en-US" dirty="0"/>
              <a:t>as identified by </a:t>
            </a:r>
            <a:r>
              <a:rPr lang="en-US" dirty="0" err="1"/>
              <a:t>Path.GetInvalidFileNameChars</a:t>
            </a:r>
            <a:r>
              <a:rPr lang="en-US" dirty="0"/>
              <a:t> </a:t>
            </a:r>
            <a:r>
              <a:rPr lang="en-US" dirty="0" smtClean="0"/>
              <a:t>Method</a:t>
            </a:r>
          </a:p>
          <a:p>
            <a:r>
              <a:rPr lang="en-US" dirty="0" smtClean="0"/>
              <a:t>OneDrive for Business Considerations</a:t>
            </a:r>
          </a:p>
          <a:p>
            <a:pPr lvl="1"/>
            <a:r>
              <a:rPr lang="en-US" dirty="0" smtClean="0"/>
              <a:t>_ (marked as hidden in Explorer View)</a:t>
            </a:r>
          </a:p>
          <a:p>
            <a:pPr lvl="1"/>
            <a:r>
              <a:rPr lang="en-US" dirty="0" smtClean="0"/>
              <a:t>. (preceded or followed by)</a:t>
            </a:r>
          </a:p>
          <a:p>
            <a:pPr lvl="1"/>
            <a:r>
              <a:rPr lang="en-US" dirty="0" smtClean="0"/>
              <a:t>~, #, %, &amp;, [, ], {, }</a:t>
            </a:r>
          </a:p>
          <a:p>
            <a:pPr lvl="1"/>
            <a:r>
              <a:rPr lang="en-US" dirty="0" err="1" smtClean="0"/>
              <a:t>Posix</a:t>
            </a:r>
            <a:r>
              <a:rPr lang="en-US" dirty="0" smtClean="0"/>
              <a:t> semantics are not supported</a:t>
            </a:r>
          </a:p>
        </p:txBody>
      </p:sp>
    </p:spTree>
    <p:extLst>
      <p:ext uri="{BB962C8B-B14F-4D97-AF65-F5344CB8AC3E}">
        <p14:creationId xmlns:p14="http://schemas.microsoft.com/office/powerpoint/2010/main" val="372186814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File and Folder Validation</a:t>
            </a:r>
            <a:endParaRPr lang="en-US" dirty="0">
              <a:solidFill>
                <a:schemeClr val="accent1"/>
              </a:solidFill>
            </a:endParaRPr>
          </a:p>
        </p:txBody>
      </p:sp>
      <p:sp>
        <p:nvSpPr>
          <p:cNvPr id="5" name="Text Placeholder 4"/>
          <p:cNvSpPr>
            <a:spLocks noGrp="1"/>
          </p:cNvSpPr>
          <p:nvPr>
            <p:ph type="body" sz="quarter" idx="10"/>
          </p:nvPr>
        </p:nvSpPr>
        <p:spPr>
          <a:xfrm>
            <a:off x="274639" y="1216153"/>
            <a:ext cx="11887199" cy="3120854"/>
          </a:xfrm>
        </p:spPr>
        <p:txBody>
          <a:bodyPr/>
          <a:lstStyle/>
          <a:p>
            <a:r>
              <a:rPr lang="en-US" sz="1800" dirty="0">
                <a:solidFill>
                  <a:schemeClr val="accent2"/>
                </a:solidFill>
              </a:rPr>
              <a:t>private static </a:t>
            </a:r>
            <a:r>
              <a:rPr lang="en-US" sz="1800" dirty="0">
                <a:solidFill>
                  <a:schemeClr val="bg2"/>
                </a:solidFill>
              </a:rPr>
              <a:t>Regex</a:t>
            </a:r>
            <a:r>
              <a:rPr lang="en-US" sz="1800" dirty="0"/>
              <a:t> pattern = </a:t>
            </a:r>
            <a:r>
              <a:rPr lang="en-US" sz="1800" dirty="0">
                <a:solidFill>
                  <a:schemeClr val="accent2"/>
                </a:solidFill>
              </a:rPr>
              <a:t>new</a:t>
            </a:r>
            <a:r>
              <a:rPr lang="en-US" sz="1800" dirty="0"/>
              <a:t> </a:t>
            </a:r>
            <a:r>
              <a:rPr lang="en-US" sz="1800" dirty="0">
                <a:solidFill>
                  <a:schemeClr val="bg2"/>
                </a:solidFill>
              </a:rPr>
              <a:t>Regex</a:t>
            </a:r>
            <a:r>
              <a:rPr lang="en-US" sz="1800" dirty="0"/>
              <a:t>(@"[\\\[\]\|~#%&amp;*\:{}?/]+", </a:t>
            </a:r>
            <a:r>
              <a:rPr lang="en-US" sz="1800" dirty="0" err="1">
                <a:solidFill>
                  <a:schemeClr val="bg2"/>
                </a:solidFill>
              </a:rPr>
              <a:t>RegexOptions</a:t>
            </a:r>
            <a:r>
              <a:rPr lang="en-US" sz="1800" dirty="0" err="1"/>
              <a:t>.Compiled</a:t>
            </a:r>
            <a:r>
              <a:rPr lang="en-US" sz="1800" dirty="0" smtClean="0"/>
              <a:t>);</a:t>
            </a:r>
          </a:p>
          <a:p>
            <a:endParaRPr lang="en-US" sz="1800" dirty="0"/>
          </a:p>
          <a:p>
            <a:r>
              <a:rPr lang="en-US" sz="1800" dirty="0" err="1" smtClean="0">
                <a:solidFill>
                  <a:schemeClr val="bg2"/>
                </a:solidFill>
              </a:rPr>
              <a:t>DirectoryInfo</a:t>
            </a:r>
            <a:r>
              <a:rPr lang="en-US" sz="1800" dirty="0" smtClean="0"/>
              <a:t> </a:t>
            </a:r>
            <a:r>
              <a:rPr lang="en-US" sz="1800" dirty="0"/>
              <a:t>source = </a:t>
            </a:r>
            <a:r>
              <a:rPr lang="en-US" sz="1800" dirty="0">
                <a:solidFill>
                  <a:schemeClr val="accent2"/>
                </a:solidFill>
              </a:rPr>
              <a:t>new</a:t>
            </a:r>
            <a:r>
              <a:rPr lang="en-US" sz="1800" dirty="0"/>
              <a:t> </a:t>
            </a:r>
            <a:r>
              <a:rPr lang="en-US" sz="1800" dirty="0" err="1">
                <a:solidFill>
                  <a:schemeClr val="bg2"/>
                </a:solidFill>
              </a:rPr>
              <a:t>DirectoryInfo</a:t>
            </a:r>
            <a:r>
              <a:rPr lang="en-US" sz="1800" dirty="0"/>
              <a:t>(</a:t>
            </a:r>
            <a:r>
              <a:rPr lang="en-US" sz="1800" dirty="0" err="1"/>
              <a:t>args</a:t>
            </a:r>
            <a:r>
              <a:rPr lang="en-US" sz="1800" dirty="0"/>
              <a:t>[0]);</a:t>
            </a:r>
          </a:p>
          <a:p>
            <a:endParaRPr lang="en-US" sz="1800" dirty="0"/>
          </a:p>
          <a:p>
            <a:r>
              <a:rPr lang="en-US" sz="1800" dirty="0"/>
              <a:t>                        </a:t>
            </a:r>
            <a:r>
              <a:rPr lang="en-US" sz="1800" dirty="0" err="1">
                <a:solidFill>
                  <a:schemeClr val="accent2"/>
                </a:solidFill>
              </a:rPr>
              <a:t>foreach</a:t>
            </a:r>
            <a:r>
              <a:rPr lang="en-US" sz="1800" dirty="0"/>
              <a:t> (</a:t>
            </a:r>
            <a:r>
              <a:rPr lang="en-US" sz="1800" dirty="0" err="1">
                <a:solidFill>
                  <a:schemeClr val="bg2"/>
                </a:solidFill>
              </a:rPr>
              <a:t>DirectoryInfo</a:t>
            </a:r>
            <a:r>
              <a:rPr lang="en-US" sz="1800" dirty="0"/>
              <a:t> di </a:t>
            </a:r>
            <a:r>
              <a:rPr lang="en-US" sz="1800" dirty="0">
                <a:solidFill>
                  <a:schemeClr val="accent2"/>
                </a:solidFill>
              </a:rPr>
              <a:t>in</a:t>
            </a:r>
            <a:r>
              <a:rPr lang="en-US" sz="1800" dirty="0"/>
              <a:t> </a:t>
            </a:r>
            <a:r>
              <a:rPr lang="en-US" sz="1800" dirty="0" err="1"/>
              <a:t>source.GetDirectories</a:t>
            </a:r>
            <a:r>
              <a:rPr lang="en-US" sz="1800" dirty="0"/>
              <a:t>())</a:t>
            </a:r>
          </a:p>
          <a:p>
            <a:r>
              <a:rPr lang="en-US" sz="1800" dirty="0"/>
              <a:t>                        {</a:t>
            </a:r>
          </a:p>
          <a:p>
            <a:r>
              <a:rPr lang="en-US" sz="1800" dirty="0"/>
              <a:t>                            </a:t>
            </a:r>
            <a:r>
              <a:rPr lang="en-US" sz="1800" dirty="0">
                <a:solidFill>
                  <a:schemeClr val="accent2"/>
                </a:solidFill>
              </a:rPr>
              <a:t>if</a:t>
            </a:r>
            <a:r>
              <a:rPr lang="en-US" sz="1800" dirty="0"/>
              <a:t> (di != </a:t>
            </a:r>
            <a:r>
              <a:rPr lang="en-US" sz="1800" dirty="0">
                <a:solidFill>
                  <a:schemeClr val="accent2"/>
                </a:solidFill>
              </a:rPr>
              <a:t>null</a:t>
            </a:r>
            <a:r>
              <a:rPr lang="en-US" sz="1800" dirty="0"/>
              <a:t>)</a:t>
            </a:r>
          </a:p>
          <a:p>
            <a:r>
              <a:rPr lang="en-US" sz="1800" dirty="0"/>
              <a:t>                            {</a:t>
            </a:r>
          </a:p>
          <a:p>
            <a:r>
              <a:rPr lang="en-US" sz="1800" dirty="0"/>
              <a:t>                                </a:t>
            </a:r>
            <a:r>
              <a:rPr lang="en-US" sz="1800" dirty="0" err="1">
                <a:solidFill>
                  <a:schemeClr val="bg2"/>
                </a:solidFill>
              </a:rPr>
              <a:t>FileInfo</a:t>
            </a:r>
            <a:r>
              <a:rPr lang="en-US" sz="1800" dirty="0"/>
              <a:t>[] files = </a:t>
            </a:r>
            <a:r>
              <a:rPr lang="en-US" sz="1800" dirty="0" err="1"/>
              <a:t>source.GetFiles</a:t>
            </a:r>
            <a:r>
              <a:rPr lang="en-US" sz="1800" dirty="0"/>
              <a:t>("*.*", </a:t>
            </a:r>
            <a:r>
              <a:rPr lang="en-US" sz="1800" dirty="0" err="1">
                <a:solidFill>
                  <a:schemeClr val="bg2"/>
                </a:solidFill>
              </a:rPr>
              <a:t>SearchOption</a:t>
            </a:r>
            <a:r>
              <a:rPr lang="en-US" sz="1800" dirty="0" err="1"/>
              <a:t>.AllDirectories</a:t>
            </a:r>
            <a:r>
              <a:rPr lang="en-US" sz="1800" dirty="0"/>
              <a:t>);</a:t>
            </a:r>
          </a:p>
        </p:txBody>
      </p:sp>
      <p:sp>
        <p:nvSpPr>
          <p:cNvPr id="6" name="TextBox 5"/>
          <p:cNvSpPr txBox="1"/>
          <p:nvPr/>
        </p:nvSpPr>
        <p:spPr>
          <a:xfrm>
            <a:off x="274641" y="5326062"/>
            <a:ext cx="11887198" cy="1292662"/>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rgbClr val="505050"/>
                    </a:gs>
                    <a:gs pos="30000">
                      <a:srgbClr val="505050"/>
                    </a:gs>
                  </a:gsLst>
                  <a:lin ang="5400000" scaled="0"/>
                </a:gradFill>
              </a:rPr>
              <a:t>Download source </a:t>
            </a:r>
            <a:r>
              <a:rPr lang="en-US" sz="2400" dirty="0" smtClean="0">
                <a:gradFill>
                  <a:gsLst>
                    <a:gs pos="2917">
                      <a:srgbClr val="505050"/>
                    </a:gs>
                    <a:gs pos="30000">
                      <a:srgbClr val="505050"/>
                    </a:gs>
                  </a:gsLst>
                  <a:lin ang="5400000" scaled="0"/>
                </a:gradFill>
              </a:rPr>
              <a:t>code and app </a:t>
            </a:r>
            <a:r>
              <a:rPr lang="en-US" sz="2400" dirty="0">
                <a:gradFill>
                  <a:gsLst>
                    <a:gs pos="2917">
                      <a:srgbClr val="505050"/>
                    </a:gs>
                    <a:gs pos="30000">
                      <a:srgbClr val="505050"/>
                    </a:gs>
                  </a:gsLst>
                  <a:lin ang="5400000" scaled="0"/>
                </a:gradFill>
              </a:rPr>
              <a:t>at http://</a:t>
            </a:r>
            <a:r>
              <a:rPr lang="en-US" sz="2400" dirty="0" smtClean="0">
                <a:gradFill>
                  <a:gsLst>
                    <a:gs pos="2917">
                      <a:srgbClr val="505050"/>
                    </a:gs>
                    <a:gs pos="30000">
                      <a:srgbClr val="505050"/>
                    </a:gs>
                  </a:gsLst>
                  <a:lin ang="5400000" scaled="0"/>
                </a:gradFill>
              </a:rPr>
              <a:t>blogs.technet.com/b/wbaer/archive/2014/05/24/file-and-folder-considerations-with-onedrive-for-business.aspx.</a:t>
            </a:r>
          </a:p>
        </p:txBody>
      </p:sp>
    </p:spTree>
    <p:extLst>
      <p:ext uri="{BB962C8B-B14F-4D97-AF65-F5344CB8AC3E}">
        <p14:creationId xmlns:p14="http://schemas.microsoft.com/office/powerpoint/2010/main" val="180827854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In Review: Session Objectives And Takeaways</a:t>
            </a:r>
            <a:endParaRPr lang="en-US" sz="4800" dirty="0"/>
          </a:p>
        </p:txBody>
      </p:sp>
      <p:sp>
        <p:nvSpPr>
          <p:cNvPr id="6" name="Text Placeholder 5"/>
          <p:cNvSpPr>
            <a:spLocks noGrp="1"/>
          </p:cNvSpPr>
          <p:nvPr>
            <p:ph type="body" sz="quarter" idx="4294967295"/>
          </p:nvPr>
        </p:nvSpPr>
        <p:spPr>
          <a:xfrm>
            <a:off x="274639" y="1212849"/>
            <a:ext cx="11889564" cy="4185761"/>
          </a:xfrm>
          <a:prstGeom prst="rect">
            <a:avLst/>
          </a:prstGeom>
        </p:spPr>
        <p:txBody>
          <a:bodyPr/>
          <a:lstStyle/>
          <a:p>
            <a:r>
              <a:rPr lang="en-US" dirty="0"/>
              <a:t>Session </a:t>
            </a:r>
            <a:r>
              <a:rPr lang="en-US" dirty="0" smtClean="0"/>
              <a:t>Objectives: </a:t>
            </a:r>
            <a:endParaRPr lang="en-US" dirty="0"/>
          </a:p>
          <a:p>
            <a:pPr marL="485775" lvl="1" indent="-457200">
              <a:buFont typeface="+mj-lt"/>
              <a:buAutoNum type="arabicPeriod"/>
            </a:pPr>
            <a:r>
              <a:rPr lang="en-US" dirty="0"/>
              <a:t>Understand SharePoint Server 2013 Service Pack 1 advancements for integrating on-premises with OneDrive for Business in Office 365</a:t>
            </a:r>
          </a:p>
          <a:p>
            <a:pPr marL="485775" lvl="1" indent="-457200">
              <a:buFont typeface="+mj-lt"/>
              <a:buAutoNum type="arabicPeriod"/>
            </a:pPr>
            <a:r>
              <a:rPr lang="en-US" dirty="0"/>
              <a:t>Position OneDrive for Business in Office 365 as a first and best workload in the cloud</a:t>
            </a:r>
          </a:p>
          <a:p>
            <a:pPr marL="485775" lvl="1" indent="-457200">
              <a:buFont typeface="+mj-lt"/>
              <a:buAutoNum type="arabicPeriod"/>
            </a:pPr>
            <a:r>
              <a:rPr lang="en-US" dirty="0"/>
              <a:t>Architect and plan for OneDrive for Business integration and migration as a first step towards a cloud strategy for or customers</a:t>
            </a:r>
          </a:p>
          <a:p>
            <a:r>
              <a:rPr lang="en-US" dirty="0"/>
              <a:t>OneDrive for Business is a first and best cloud </a:t>
            </a:r>
            <a:r>
              <a:rPr lang="en-US" dirty="0" smtClean="0"/>
              <a:t>workload</a:t>
            </a:r>
            <a:endParaRPr lang="en-US" dirty="0"/>
          </a:p>
        </p:txBody>
      </p:sp>
    </p:spTree>
    <p:extLst>
      <p:ext uri="{BB962C8B-B14F-4D97-AF65-F5344CB8AC3E}">
        <p14:creationId xmlns:p14="http://schemas.microsoft.com/office/powerpoint/2010/main" val="309559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26819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Contents</a:t>
            </a:r>
            <a:endParaRPr lang="en-US" dirty="0"/>
          </a:p>
        </p:txBody>
      </p:sp>
      <p:sp>
        <p:nvSpPr>
          <p:cNvPr id="5" name="Text Placeholder 4"/>
          <p:cNvSpPr>
            <a:spLocks noGrp="1"/>
          </p:cNvSpPr>
          <p:nvPr>
            <p:ph type="body" sz="quarter" idx="4294967295"/>
          </p:nvPr>
        </p:nvSpPr>
        <p:spPr>
          <a:xfrm>
            <a:off x="274639" y="1212849"/>
            <a:ext cx="11889564" cy="4124206"/>
          </a:xfrm>
          <a:prstGeom prst="rect">
            <a:avLst/>
          </a:prstGeom>
        </p:spPr>
        <p:txBody>
          <a:bodyPr/>
          <a:lstStyle/>
          <a:p>
            <a:r>
              <a:rPr lang="en-US" dirty="0" smtClean="0"/>
              <a:t>Introduction to OneDrive for Business</a:t>
            </a:r>
          </a:p>
          <a:p>
            <a:r>
              <a:rPr lang="en-US" dirty="0" smtClean="0"/>
              <a:t>Identity Scenarios</a:t>
            </a:r>
          </a:p>
          <a:p>
            <a:r>
              <a:rPr lang="en-US" dirty="0" smtClean="0"/>
              <a:t>Redirection in SharePoint Server 2013</a:t>
            </a:r>
          </a:p>
          <a:p>
            <a:r>
              <a:rPr lang="en-US" dirty="0" smtClean="0"/>
              <a:t>Office 365 Configuration</a:t>
            </a:r>
          </a:p>
          <a:p>
            <a:r>
              <a:rPr lang="en-US" dirty="0" smtClean="0"/>
              <a:t>Migration</a:t>
            </a:r>
          </a:p>
          <a:p>
            <a:r>
              <a:rPr lang="en-US" dirty="0" smtClean="0"/>
              <a:t>Roadmap</a:t>
            </a:r>
            <a:endParaRPr lang="en-US" dirty="0"/>
          </a:p>
        </p:txBody>
      </p:sp>
    </p:spTree>
    <p:extLst>
      <p:ext uri="{BB962C8B-B14F-4D97-AF65-F5344CB8AC3E}">
        <p14:creationId xmlns:p14="http://schemas.microsoft.com/office/powerpoint/2010/main" val="25281904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55" y="962936"/>
            <a:ext cx="11889564" cy="917575"/>
          </a:xfrm>
          <a:prstGeom prst="rect">
            <a:avLst/>
          </a:prstGeom>
        </p:spPr>
        <p:txBody>
          <a:bodyPr/>
          <a:lstStyle/>
          <a:p>
            <a:pPr algn="ctr"/>
            <a:r>
              <a:rPr lang="en-US" dirty="0" err="1" smtClean="0"/>
              <a:t>OneDrive</a:t>
            </a:r>
            <a:r>
              <a:rPr lang="en-US" dirty="0" smtClean="0"/>
              <a:t> for Business</a:t>
            </a:r>
            <a:endParaRPr lang="en-US" dirty="0"/>
          </a:p>
        </p:txBody>
      </p:sp>
      <p:sp>
        <p:nvSpPr>
          <p:cNvPr id="5" name="Rectangle 4"/>
          <p:cNvSpPr/>
          <p:nvPr/>
        </p:nvSpPr>
        <p:spPr bwMode="auto">
          <a:xfrm>
            <a:off x="0" y="2001871"/>
            <a:ext cx="6163373" cy="157276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91440" numCol="1" rtlCol="0" anchor="ctr" anchorCtr="0" compatLnSpc="1">
            <a:prstTxWarp prst="textNoShape">
              <a:avLst/>
            </a:prstTxWarp>
          </a:bodyPr>
          <a:lstStyle/>
          <a:p>
            <a:pPr algn="ctr" defTabSz="932472" fontAlgn="base">
              <a:spcBef>
                <a:spcPct val="0"/>
              </a:spcBef>
              <a:spcAft>
                <a:spcPct val="0"/>
              </a:spcAft>
            </a:pPr>
            <a:r>
              <a:rPr lang="en-US" sz="3200" dirty="0">
                <a:solidFill>
                  <a:srgbClr val="505050">
                    <a:alpha val="99000"/>
                  </a:srgbClr>
                </a:solidFill>
                <a:latin typeface="Segoe UI Light"/>
              </a:rPr>
              <a:t>Personal storage </a:t>
            </a:r>
            <a:r>
              <a:rPr lang="en-US" sz="3200" dirty="0" smtClean="0">
                <a:solidFill>
                  <a:srgbClr val="505050">
                    <a:alpha val="99000"/>
                  </a:srgbClr>
                </a:solidFill>
                <a:latin typeface="Segoe UI Light"/>
              </a:rPr>
              <a:t/>
            </a:r>
            <a:br>
              <a:rPr lang="en-US" sz="3200" dirty="0" smtClean="0">
                <a:solidFill>
                  <a:srgbClr val="505050">
                    <a:alpha val="99000"/>
                  </a:srgbClr>
                </a:solidFill>
                <a:latin typeface="Segoe UI Light"/>
              </a:rPr>
            </a:br>
            <a:r>
              <a:rPr lang="en-US" sz="3200" dirty="0" smtClean="0">
                <a:solidFill>
                  <a:srgbClr val="505050">
                    <a:alpha val="99000"/>
                  </a:srgbClr>
                </a:solidFill>
                <a:latin typeface="Segoe UI Light"/>
              </a:rPr>
              <a:t>in </a:t>
            </a:r>
            <a:r>
              <a:rPr lang="en-US" sz="3200" dirty="0">
                <a:solidFill>
                  <a:srgbClr val="505050">
                    <a:alpha val="99000"/>
                  </a:srgbClr>
                </a:solidFill>
                <a:latin typeface="Segoe UI Light"/>
              </a:rPr>
              <a:t>the cloud</a:t>
            </a:r>
          </a:p>
        </p:txBody>
      </p:sp>
      <p:sp>
        <p:nvSpPr>
          <p:cNvPr id="6" name="Rectangle 5"/>
          <p:cNvSpPr/>
          <p:nvPr/>
        </p:nvSpPr>
        <p:spPr bwMode="auto">
          <a:xfrm>
            <a:off x="6273101" y="2001871"/>
            <a:ext cx="6163374" cy="157276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91440" numCol="1" rtlCol="0" anchor="ctr" anchorCtr="0" compatLnSpc="1">
            <a:prstTxWarp prst="textNoShape">
              <a:avLst/>
            </a:prstTxWarp>
          </a:bodyPr>
          <a:lstStyle/>
          <a:p>
            <a:pPr algn="ctr" defTabSz="932472" fontAlgn="base">
              <a:spcBef>
                <a:spcPct val="0"/>
              </a:spcBef>
              <a:spcAft>
                <a:spcPct val="0"/>
              </a:spcAft>
            </a:pPr>
            <a:r>
              <a:rPr lang="en-US" sz="3200" dirty="0">
                <a:solidFill>
                  <a:srgbClr val="505050">
                    <a:alpha val="99000"/>
                  </a:srgbClr>
                </a:solidFill>
                <a:latin typeface="Segoe UI Light"/>
              </a:rPr>
              <a:t>Redirection support </a:t>
            </a:r>
            <a:r>
              <a:rPr lang="en-US" sz="3200" dirty="0" smtClean="0">
                <a:solidFill>
                  <a:srgbClr val="505050">
                    <a:alpha val="99000"/>
                  </a:srgbClr>
                </a:solidFill>
                <a:latin typeface="Segoe UI Light"/>
              </a:rPr>
              <a:t/>
            </a:r>
            <a:br>
              <a:rPr lang="en-US" sz="3200" dirty="0" smtClean="0">
                <a:solidFill>
                  <a:srgbClr val="505050">
                    <a:alpha val="99000"/>
                  </a:srgbClr>
                </a:solidFill>
                <a:latin typeface="Segoe UI Light"/>
              </a:rPr>
            </a:br>
            <a:r>
              <a:rPr lang="en-US" sz="3200" dirty="0" smtClean="0">
                <a:solidFill>
                  <a:srgbClr val="505050">
                    <a:alpha val="99000"/>
                  </a:srgbClr>
                </a:solidFill>
                <a:latin typeface="Segoe UI Light"/>
              </a:rPr>
              <a:t>in </a:t>
            </a:r>
            <a:r>
              <a:rPr lang="en-US" sz="3200" dirty="0">
                <a:solidFill>
                  <a:srgbClr val="505050">
                    <a:alpha val="99000"/>
                  </a:srgbClr>
                </a:solidFill>
                <a:latin typeface="Segoe UI Light"/>
              </a:rPr>
              <a:t>Service Pack 1</a:t>
            </a:r>
          </a:p>
        </p:txBody>
      </p:sp>
      <p:pic>
        <p:nvPicPr>
          <p:cNvPr id="2050" name="Picture 2" descr="D:\Studio Work\Studio_Admin\Art\Images\Mediabank\2014_01\Consumer\WIN13_Acer_02.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686629"/>
            <a:ext cx="12435840" cy="330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8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accel="50000" decel="50000" fill="hold" grpId="1" nodeType="withEffect">
                                  <p:stCondLst>
                                    <p:cond delay="0"/>
                                  </p:stCondLst>
                                  <p:childTnLst>
                                    <p:animMotion origin="layout" path="M 2.39408E-6 2.41771E-6 L -0.06483 2.41771E-6 " pathEditMode="relative" rAng="0" ptsTypes="AA">
                                      <p:cBhvr>
                                        <p:cTn id="9" dur="750" spd="-100000" fill="hold"/>
                                        <p:tgtEl>
                                          <p:spTgt spid="2"/>
                                        </p:tgtEl>
                                        <p:attrNameLst>
                                          <p:attrName>ppt_x</p:attrName>
                                          <p:attrName>ppt_y</p:attrName>
                                        </p:attrNameLst>
                                      </p:cBhvr>
                                      <p:rCtr x="-3241" y="0"/>
                                    </p:animMotion>
                                  </p:childTnLst>
                                </p:cTn>
                              </p:par>
                              <p:par>
                                <p:cTn id="10" presetID="2" presetClass="entr" presetSubtype="2"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1+#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750"/>
                                        <p:tgtEl>
                                          <p:spTgt spid="2050"/>
                                        </p:tgtEl>
                                      </p:cBhvr>
                                    </p:animEffect>
                                    <p:anim calcmode="lin" valueType="num">
                                      <p:cBhvr>
                                        <p:cTn id="21" dur="750" fill="hold"/>
                                        <p:tgtEl>
                                          <p:spTgt spid="2050"/>
                                        </p:tgtEl>
                                        <p:attrNameLst>
                                          <p:attrName>ppt_x</p:attrName>
                                        </p:attrNameLst>
                                      </p:cBhvr>
                                      <p:tavLst>
                                        <p:tav tm="0">
                                          <p:val>
                                            <p:strVal val="#ppt_x"/>
                                          </p:val>
                                        </p:tav>
                                        <p:tav tm="100000">
                                          <p:val>
                                            <p:strVal val="#ppt_x"/>
                                          </p:val>
                                        </p:tav>
                                      </p:tavLst>
                                    </p:anim>
                                    <p:anim calcmode="lin" valueType="num">
                                      <p:cBhvr>
                                        <p:cTn id="22" dur="75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SharePoint 2013</a:t>
            </a:r>
            <a:endParaRPr lang="en-US" dirty="0"/>
          </a:p>
        </p:txBody>
      </p:sp>
      <p:sp>
        <p:nvSpPr>
          <p:cNvPr id="3" name="Content Placeholder 2"/>
          <p:cNvSpPr>
            <a:spLocks noGrp="1"/>
          </p:cNvSpPr>
          <p:nvPr>
            <p:ph type="body" sz="quarter" idx="4294967295"/>
          </p:nvPr>
        </p:nvSpPr>
        <p:spPr>
          <a:xfrm>
            <a:off x="274639" y="1212849"/>
            <a:ext cx="11889564" cy="2059025"/>
          </a:xfrm>
          <a:prstGeom prst="rect">
            <a:avLst/>
          </a:prstGeom>
        </p:spPr>
        <p:txBody>
          <a:bodyPr/>
          <a:lstStyle/>
          <a:p>
            <a:r>
              <a:rPr lang="en-US" dirty="0" smtClean="0"/>
              <a:t>Discrete Document Library</a:t>
            </a:r>
          </a:p>
          <a:p>
            <a:r>
              <a:rPr lang="en-US" dirty="0" smtClean="0"/>
              <a:t>Evolution of Shared and Personal My Site concepts</a:t>
            </a:r>
          </a:p>
          <a:p>
            <a:r>
              <a:rPr lang="en-US" dirty="0" smtClean="0"/>
              <a:t>Simplifies sharing and versioning experience</a:t>
            </a:r>
          </a:p>
          <a:p>
            <a:r>
              <a:rPr lang="en-US" dirty="0" smtClean="0"/>
              <a:t>Private by default, simple permissions management</a:t>
            </a:r>
            <a:endParaRPr lang="en-US" dirty="0"/>
          </a:p>
        </p:txBody>
      </p:sp>
    </p:spTree>
    <p:extLst>
      <p:ext uri="{BB962C8B-B14F-4D97-AF65-F5344CB8AC3E}">
        <p14:creationId xmlns:p14="http://schemas.microsoft.com/office/powerpoint/2010/main" val="19579675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a:r>
              <a:rPr lang="en-US" smtClean="0"/>
              <a:t>Identity Considerations</a:t>
            </a:r>
            <a:br>
              <a:rPr lang="en-US" smtClean="0"/>
            </a:br>
            <a:endParaRPr lang="en-US" dirty="0"/>
          </a:p>
        </p:txBody>
      </p:sp>
      <p:sp>
        <p:nvSpPr>
          <p:cNvPr id="4" name="Picture Placeholder 3"/>
          <p:cNvSpPr>
            <a:spLocks noGrp="1"/>
          </p:cNvSpPr>
          <p:nvPr>
            <p:ph type="pic" sz="quarter" idx="10"/>
          </p:nvPr>
        </p:nvSpPr>
        <p:spPr/>
      </p:sp>
      <p:sp>
        <p:nvSpPr>
          <p:cNvPr id="5" name="Text Placeholder 3"/>
          <p:cNvSpPr txBox="1">
            <a:spLocks/>
          </p:cNvSpPr>
          <p:nvPr/>
        </p:nvSpPr>
        <p:spPr>
          <a:xfrm>
            <a:off x="533566" y="1476622"/>
            <a:ext cx="5541701" cy="1201902"/>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sz="4000" b="0" kern="1200" cap="none" spc="-70" baseline="0">
                <a:gradFill>
                  <a:gsLst>
                    <a:gs pos="100000">
                      <a:schemeClr val="bg1"/>
                    </a:gs>
                    <a:gs pos="0">
                      <a:schemeClr val="bg1"/>
                    </a:gs>
                  </a:gsLst>
                  <a:lin ang="5400000" scaled="0"/>
                </a:gradFill>
                <a:latin typeface="+mj-lt"/>
                <a:ea typeface="+mn-ea"/>
                <a:cs typeface="+mn-cs"/>
              </a:defRPr>
            </a:lvl1pPr>
            <a:lvl2pPr marL="60949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700" b="1" kern="1200" spc="0" baseline="0">
                <a:gradFill>
                  <a:gsLst>
                    <a:gs pos="1250">
                      <a:schemeClr val="bg2"/>
                    </a:gs>
                    <a:gs pos="100000">
                      <a:schemeClr val="bg2"/>
                    </a:gs>
                  </a:gsLst>
                  <a:lin ang="5400000" scaled="0"/>
                </a:gradFill>
                <a:latin typeface="+mn-lt"/>
                <a:ea typeface="+mn-ea"/>
                <a:cs typeface="+mn-cs"/>
              </a:defRPr>
            </a:lvl2pPr>
            <a:lvl3pPr marL="1218987"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b="1" kern="1200" spc="0" baseline="0">
                <a:gradFill>
                  <a:gsLst>
                    <a:gs pos="1250">
                      <a:schemeClr val="bg2"/>
                    </a:gs>
                    <a:gs pos="100000">
                      <a:schemeClr val="bg2"/>
                    </a:gs>
                  </a:gsLst>
                  <a:lin ang="5400000" scaled="0"/>
                </a:gradFill>
                <a:latin typeface="+mn-lt"/>
                <a:ea typeface="+mn-ea"/>
                <a:cs typeface="+mn-cs"/>
              </a:defRPr>
            </a:lvl3pPr>
            <a:lvl4pPr marL="182848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100" b="1" kern="1200" spc="0" baseline="0">
                <a:gradFill>
                  <a:gsLst>
                    <a:gs pos="1250">
                      <a:schemeClr val="bg2"/>
                    </a:gs>
                    <a:gs pos="100000">
                      <a:schemeClr val="bg2"/>
                    </a:gs>
                  </a:gsLst>
                  <a:lin ang="5400000" scaled="0"/>
                </a:gradFill>
                <a:latin typeface="+mn-lt"/>
                <a:ea typeface="+mn-ea"/>
                <a:cs typeface="+mn-cs"/>
              </a:defRPr>
            </a:lvl4pPr>
            <a:lvl5pPr marL="2437973"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100" b="1" kern="1200" spc="0" baseline="0">
                <a:gradFill>
                  <a:gsLst>
                    <a:gs pos="1250">
                      <a:schemeClr val="bg2"/>
                    </a:gs>
                    <a:gs pos="100000">
                      <a:schemeClr val="bg2"/>
                    </a:gs>
                  </a:gsLst>
                  <a:lin ang="5400000" scaled="0"/>
                </a:gradFill>
                <a:latin typeface="+mn-lt"/>
                <a:ea typeface="+mn-ea"/>
                <a:cs typeface="+mn-cs"/>
              </a:defRPr>
            </a:lvl5pPr>
            <a:lvl6pPr marL="3047467"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6pPr>
            <a:lvl7pPr marL="3656960"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7pPr>
            <a:lvl8pPr marL="4266453"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8pPr>
            <a:lvl9pPr marL="4875947"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9pPr>
          </a:lstStyle>
          <a:p>
            <a:pPr>
              <a:defRPr/>
            </a:pPr>
            <a:endParaRPr lang="en-US" sz="4080" dirty="0">
              <a:solidFill>
                <a:srgbClr val="FFFFFF">
                  <a:lumMod val="50000"/>
                </a:srgbClr>
              </a:solidFill>
            </a:endParaRPr>
          </a:p>
        </p:txBody>
      </p:sp>
      <p:sp>
        <p:nvSpPr>
          <p:cNvPr id="6" name="Content Placeholder 4"/>
          <p:cNvSpPr txBox="1">
            <a:spLocks/>
          </p:cNvSpPr>
          <p:nvPr/>
        </p:nvSpPr>
        <p:spPr>
          <a:xfrm>
            <a:off x="533566" y="3401746"/>
            <a:ext cx="5552544" cy="621530"/>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1200"/>
              </a:spcBef>
              <a:spcAft>
                <a:spcPts val="0"/>
              </a:spcAft>
              <a:buClrTx/>
              <a:buSzPct val="80000"/>
              <a:buFont typeface="Arial" pitchFamily="34" charset="0"/>
              <a:buNone/>
              <a:tabLst/>
              <a:defRPr lang="en-US" sz="2000" kern="1200" spc="0" baseline="0" dirty="0" smtClean="0">
                <a:gradFill>
                  <a:gsLst>
                    <a:gs pos="100000">
                      <a:schemeClr val="bg1"/>
                    </a:gs>
                    <a:gs pos="0">
                      <a:schemeClr val="bg1"/>
                    </a:gs>
                  </a:gsLst>
                  <a:lin ang="5400000" scaled="0"/>
                </a:gradFill>
                <a:latin typeface="+mn-lt"/>
                <a:ea typeface="+mn-ea"/>
                <a:cs typeface="Segoe UI" pitchFamily="34" charset="0"/>
              </a:defRPr>
            </a:lvl1pPr>
            <a:lvl2pPr marL="914240" marR="0" indent="-380933" algn="l" defTabSz="914363" rtl="0" eaLnBrk="1" fontAlgn="auto" latinLnBrk="0" hangingPunct="1">
              <a:lnSpc>
                <a:spcPct val="90000"/>
              </a:lnSpc>
              <a:spcBef>
                <a:spcPct val="20000"/>
              </a:spcBef>
              <a:spcAft>
                <a:spcPts val="0"/>
              </a:spcAft>
              <a:buClrTx/>
              <a:buSzPct val="90000"/>
              <a:buFont typeface="Wingdings" pitchFamily="2" charset="2"/>
              <a:buChar char=""/>
              <a:tabLst/>
              <a:defRPr lang="en-US" sz="2100" kern="1200" spc="0" baseline="0" dirty="0" smtClean="0">
                <a:solidFill>
                  <a:schemeClr val="bg2">
                    <a:lumMod val="50000"/>
                  </a:schemeClr>
                </a:solidFill>
                <a:latin typeface="+mn-lt"/>
                <a:ea typeface="+mn-ea"/>
                <a:cs typeface="Arial" pitchFamily="34" charset="0"/>
              </a:defRPr>
            </a:lvl2pPr>
            <a:lvl3pPr marL="914240" marR="0" indent="-228560"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lang="en-US" sz="1900" kern="1200" spc="0" baseline="0" dirty="0" smtClean="0">
                <a:solidFill>
                  <a:schemeClr val="bg2">
                    <a:lumMod val="50000"/>
                  </a:schemeClr>
                </a:solidFill>
                <a:latin typeface="+mn-lt"/>
                <a:ea typeface="+mn-ea"/>
                <a:cs typeface="Arial" pitchFamily="34" charset="0"/>
              </a:defRPr>
            </a:lvl3pPr>
            <a:lvl4pPr marL="1218987" marR="0" indent="-228560" algn="l" defTabSz="914363" rtl="0" eaLnBrk="1" fontAlgn="auto" latinLnBrk="0" hangingPunct="1">
              <a:lnSpc>
                <a:spcPct val="90000"/>
              </a:lnSpc>
              <a:spcBef>
                <a:spcPct val="20000"/>
              </a:spcBef>
              <a:spcAft>
                <a:spcPts val="0"/>
              </a:spcAft>
              <a:buClrTx/>
              <a:buSzPct val="90000"/>
              <a:buFont typeface="Wingdings" pitchFamily="2" charset="2"/>
              <a:buChar char=""/>
              <a:tabLst/>
              <a:defRPr lang="en-US" sz="1600" kern="1200" spc="0" baseline="0" dirty="0" smtClean="0">
                <a:solidFill>
                  <a:schemeClr val="bg2">
                    <a:lumMod val="50000"/>
                  </a:schemeClr>
                </a:solidFill>
                <a:latin typeface="+mn-lt"/>
                <a:ea typeface="+mn-ea"/>
                <a:cs typeface="Arial" pitchFamily="34" charset="0"/>
              </a:defRPr>
            </a:lvl4pPr>
            <a:lvl5pPr marL="1447547" marR="0" indent="-228560"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lang="en-US" sz="1600" kern="1200" spc="0" baseline="0" dirty="0">
                <a:solidFill>
                  <a:schemeClr val="bg2">
                    <a:lumMod val="50000"/>
                  </a:schemeClr>
                </a:solidFill>
                <a:latin typeface="+mn-lt"/>
                <a:ea typeface="+mn-ea"/>
                <a:cs typeface="Arial" pitchFamily="34" charset="0"/>
              </a:defRPr>
            </a:lvl5pPr>
            <a:lvl6pPr marL="2514499"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defRPr/>
            </a:pPr>
            <a:r>
              <a:rPr sz="2040">
                <a:solidFill>
                  <a:srgbClr val="D2D2D2"/>
                </a:solidFill>
              </a:rPr>
              <a:t>Cloud Identity</a:t>
            </a:r>
          </a:p>
          <a:p>
            <a:pPr>
              <a:defRPr/>
            </a:pPr>
            <a:r>
              <a:rPr sz="2040">
                <a:solidFill>
                  <a:srgbClr val="D2D2D2"/>
                </a:solidFill>
              </a:rPr>
              <a:t>Directory Synchronization</a:t>
            </a:r>
          </a:p>
          <a:p>
            <a:pPr>
              <a:defRPr/>
            </a:pPr>
            <a:r>
              <a:rPr sz="2040">
                <a:solidFill>
                  <a:srgbClr val="D2D2D2"/>
                </a:solidFill>
              </a:rPr>
              <a:t>Active Directory Federation Services</a:t>
            </a:r>
          </a:p>
        </p:txBody>
      </p:sp>
      <p:sp>
        <p:nvSpPr>
          <p:cNvPr id="10" name="Rectangle 9"/>
          <p:cNvSpPr/>
          <p:nvPr/>
        </p:nvSpPr>
        <p:spPr bwMode="auto">
          <a:xfrm>
            <a:off x="2501" y="6734974"/>
            <a:ext cx="6217323" cy="27428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0" bIns="46630" numCol="1" rtlCol="0" anchor="ctr" anchorCtr="0" compatLnSpc="1">
            <a:prstTxWarp prst="textNoShape">
              <a:avLst/>
            </a:prstTxWarp>
          </a:bodyPr>
          <a:lstStyle/>
          <a:p>
            <a:pPr defTabSz="932293" fontAlgn="base">
              <a:spcBef>
                <a:spcPct val="0"/>
              </a:spcBef>
              <a:spcAft>
                <a:spcPct val="0"/>
              </a:spcAft>
            </a:pPr>
            <a:endParaRPr lang="en-US" sz="1099" b="1" dirty="0">
              <a:solidFill>
                <a:srgbClr val="FFFFFF"/>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25" y="5044760"/>
            <a:ext cx="1199966" cy="1199966"/>
          </a:xfrm>
          <a:prstGeom prst="rect">
            <a:avLst/>
          </a:prstGeom>
        </p:spPr>
      </p:pic>
    </p:spTree>
    <p:extLst>
      <p:ext uri="{BB962C8B-B14F-4D97-AF65-F5344CB8AC3E}">
        <p14:creationId xmlns:p14="http://schemas.microsoft.com/office/powerpoint/2010/main" val="29018411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0"/>
          <p:cNvSpPr>
            <a:spLocks noChangeArrowheads="1"/>
          </p:cNvSpPr>
          <p:nvPr/>
        </p:nvSpPr>
        <p:spPr bwMode="auto">
          <a:xfrm>
            <a:off x="11040104" y="5267651"/>
            <a:ext cx="283965" cy="102049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5" name="Rectangle 124"/>
          <p:cNvSpPr>
            <a:spLocks noChangeArrowheads="1"/>
          </p:cNvSpPr>
          <p:nvPr/>
        </p:nvSpPr>
        <p:spPr bwMode="auto">
          <a:xfrm>
            <a:off x="9369568" y="5824812"/>
            <a:ext cx="304184" cy="90689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6" name="Rectangle 9"/>
          <p:cNvSpPr>
            <a:spLocks noChangeArrowheads="1"/>
          </p:cNvSpPr>
          <p:nvPr/>
        </p:nvSpPr>
        <p:spPr bwMode="auto">
          <a:xfrm>
            <a:off x="9601542" y="5400361"/>
            <a:ext cx="518488" cy="1346309"/>
          </a:xfrm>
          <a:prstGeom prst="rect">
            <a:avLst/>
          </a:prstGeom>
          <a:solidFill>
            <a:schemeClr val="tx1">
              <a:lumMod val="40000"/>
              <a:lumOff val="60000"/>
            </a:schemeClr>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1" name="Rectangle 120"/>
          <p:cNvSpPr>
            <a:spLocks noChangeArrowheads="1"/>
          </p:cNvSpPr>
          <p:nvPr/>
        </p:nvSpPr>
        <p:spPr bwMode="auto">
          <a:xfrm>
            <a:off x="11351542" y="5962019"/>
            <a:ext cx="304184" cy="8037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2" name="Rectangle 9"/>
          <p:cNvSpPr>
            <a:spLocks noChangeArrowheads="1"/>
          </p:cNvSpPr>
          <p:nvPr/>
        </p:nvSpPr>
        <p:spPr bwMode="auto">
          <a:xfrm>
            <a:off x="10901924" y="5565560"/>
            <a:ext cx="518488" cy="1177692"/>
          </a:xfrm>
          <a:prstGeom prst="rect">
            <a:avLst/>
          </a:prstGeom>
          <a:solidFill>
            <a:schemeClr val="tx1">
              <a:lumMod val="40000"/>
              <a:lumOff val="60000"/>
            </a:schemeClr>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4" name="Rectangle 11"/>
          <p:cNvSpPr>
            <a:spLocks noChangeArrowheads="1"/>
          </p:cNvSpPr>
          <p:nvPr/>
        </p:nvSpPr>
        <p:spPr bwMode="auto">
          <a:xfrm>
            <a:off x="10745998" y="5909106"/>
            <a:ext cx="206635" cy="8341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nvGrpSpPr>
          <p:cNvPr id="88" name="Group 87"/>
          <p:cNvGrpSpPr/>
          <p:nvPr/>
        </p:nvGrpSpPr>
        <p:grpSpPr>
          <a:xfrm>
            <a:off x="653096" y="5902526"/>
            <a:ext cx="950640" cy="863213"/>
            <a:chOff x="6939070" y="5681579"/>
            <a:chExt cx="1016000" cy="922562"/>
          </a:xfrm>
        </p:grpSpPr>
        <p:sp>
          <p:nvSpPr>
            <p:cNvPr id="21" name="Rectangle 42"/>
            <p:cNvSpPr>
              <a:spLocks noChangeArrowheads="1"/>
            </p:cNvSpPr>
            <p:nvPr/>
          </p:nvSpPr>
          <p:spPr bwMode="auto">
            <a:xfrm>
              <a:off x="6985198" y="5863016"/>
              <a:ext cx="900010" cy="74112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2" name="Rectangle 43"/>
            <p:cNvSpPr>
              <a:spLocks noChangeArrowheads="1"/>
            </p:cNvSpPr>
            <p:nvPr/>
          </p:nvSpPr>
          <p:spPr bwMode="auto">
            <a:xfrm>
              <a:off x="6939070" y="5827138"/>
              <a:ext cx="1016000" cy="5832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3" name="Rectangle 44"/>
            <p:cNvSpPr>
              <a:spLocks noChangeArrowheads="1"/>
            </p:cNvSpPr>
            <p:nvPr/>
          </p:nvSpPr>
          <p:spPr bwMode="auto">
            <a:xfrm>
              <a:off x="7283493" y="6367351"/>
              <a:ext cx="120958" cy="23679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4" name="Rectangle 45"/>
            <p:cNvSpPr>
              <a:spLocks noChangeArrowheads="1"/>
            </p:cNvSpPr>
            <p:nvPr/>
          </p:nvSpPr>
          <p:spPr bwMode="auto">
            <a:xfrm>
              <a:off x="7491582" y="6367351"/>
              <a:ext cx="120958" cy="23679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5" name="Rectangle 46"/>
            <p:cNvSpPr>
              <a:spLocks noChangeArrowheads="1"/>
            </p:cNvSpPr>
            <p:nvPr/>
          </p:nvSpPr>
          <p:spPr bwMode="auto">
            <a:xfrm>
              <a:off x="7072329" y="5962448"/>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6" name="Rectangle 47"/>
            <p:cNvSpPr>
              <a:spLocks noChangeArrowheads="1"/>
            </p:cNvSpPr>
            <p:nvPr/>
          </p:nvSpPr>
          <p:spPr bwMode="auto">
            <a:xfrm>
              <a:off x="7283493" y="5962448"/>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7" name="Rectangle 48"/>
            <p:cNvSpPr>
              <a:spLocks noChangeArrowheads="1"/>
            </p:cNvSpPr>
            <p:nvPr/>
          </p:nvSpPr>
          <p:spPr bwMode="auto">
            <a:xfrm>
              <a:off x="7491582" y="5962448"/>
              <a:ext cx="120958" cy="12095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8" name="Rectangle 49"/>
            <p:cNvSpPr>
              <a:spLocks noChangeArrowheads="1"/>
            </p:cNvSpPr>
            <p:nvPr/>
          </p:nvSpPr>
          <p:spPr bwMode="auto">
            <a:xfrm>
              <a:off x="7701721" y="5962448"/>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9" name="Rectangle 50"/>
            <p:cNvSpPr>
              <a:spLocks noChangeArrowheads="1"/>
            </p:cNvSpPr>
            <p:nvPr/>
          </p:nvSpPr>
          <p:spPr bwMode="auto">
            <a:xfrm>
              <a:off x="7072329" y="6170536"/>
              <a:ext cx="120958" cy="12095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0" name="Rectangle 51"/>
            <p:cNvSpPr>
              <a:spLocks noChangeArrowheads="1"/>
            </p:cNvSpPr>
            <p:nvPr/>
          </p:nvSpPr>
          <p:spPr bwMode="auto">
            <a:xfrm>
              <a:off x="7283493" y="6170536"/>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1" name="Rectangle 52"/>
            <p:cNvSpPr>
              <a:spLocks noChangeArrowheads="1"/>
            </p:cNvSpPr>
            <p:nvPr/>
          </p:nvSpPr>
          <p:spPr bwMode="auto">
            <a:xfrm>
              <a:off x="7491582" y="6170536"/>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2" name="Rectangle 53"/>
            <p:cNvSpPr>
              <a:spLocks noChangeArrowheads="1"/>
            </p:cNvSpPr>
            <p:nvPr/>
          </p:nvSpPr>
          <p:spPr bwMode="auto">
            <a:xfrm>
              <a:off x="7701721" y="6170536"/>
              <a:ext cx="120958" cy="12095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3" name="Rectangle 54"/>
            <p:cNvSpPr>
              <a:spLocks noChangeArrowheads="1"/>
            </p:cNvSpPr>
            <p:nvPr/>
          </p:nvSpPr>
          <p:spPr bwMode="auto">
            <a:xfrm>
              <a:off x="7072329" y="5962448"/>
              <a:ext cx="120958" cy="60479"/>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4" name="Rectangle 55"/>
            <p:cNvSpPr>
              <a:spLocks noChangeArrowheads="1"/>
            </p:cNvSpPr>
            <p:nvPr/>
          </p:nvSpPr>
          <p:spPr bwMode="auto">
            <a:xfrm>
              <a:off x="7701721" y="5962448"/>
              <a:ext cx="120958" cy="60479"/>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5" name="Rectangle 56"/>
            <p:cNvSpPr>
              <a:spLocks noChangeArrowheads="1"/>
            </p:cNvSpPr>
            <p:nvPr/>
          </p:nvSpPr>
          <p:spPr bwMode="auto">
            <a:xfrm>
              <a:off x="7404451" y="5681579"/>
              <a:ext cx="357749" cy="1455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sp>
        <p:nvSpPr>
          <p:cNvPr id="76" name="Freeform 97"/>
          <p:cNvSpPr>
            <a:spLocks/>
          </p:cNvSpPr>
          <p:nvPr/>
        </p:nvSpPr>
        <p:spPr bwMode="auto">
          <a:xfrm>
            <a:off x="209318" y="3331121"/>
            <a:ext cx="1183478" cy="777833"/>
          </a:xfrm>
          <a:custGeom>
            <a:avLst/>
            <a:gdLst>
              <a:gd name="T0" fmla="*/ 403 w 479"/>
              <a:gd name="T1" fmla="*/ 138 h 315"/>
              <a:gd name="T2" fmla="*/ 403 w 479"/>
              <a:gd name="T3" fmla="*/ 132 h 315"/>
              <a:gd name="T4" fmla="*/ 271 w 479"/>
              <a:gd name="T5" fmla="*/ 0 h 315"/>
              <a:gd name="T6" fmla="*/ 161 w 479"/>
              <a:gd name="T7" fmla="*/ 59 h 315"/>
              <a:gd name="T8" fmla="*/ 125 w 479"/>
              <a:gd name="T9" fmla="*/ 50 h 315"/>
              <a:gd name="T10" fmla="*/ 82 w 479"/>
              <a:gd name="T11" fmla="*/ 62 h 315"/>
              <a:gd name="T12" fmla="*/ 48 w 479"/>
              <a:gd name="T13" fmla="*/ 124 h 315"/>
              <a:gd name="T14" fmla="*/ 0 w 479"/>
              <a:gd name="T15" fmla="*/ 211 h 315"/>
              <a:gd name="T16" fmla="*/ 93 w 479"/>
              <a:gd name="T17" fmla="*/ 315 h 315"/>
              <a:gd name="T18" fmla="*/ 104 w 479"/>
              <a:gd name="T19" fmla="*/ 315 h 315"/>
              <a:gd name="T20" fmla="*/ 115 w 479"/>
              <a:gd name="T21" fmla="*/ 315 h 315"/>
              <a:gd name="T22" fmla="*/ 330 w 479"/>
              <a:gd name="T23" fmla="*/ 315 h 315"/>
              <a:gd name="T24" fmla="*/ 335 w 479"/>
              <a:gd name="T25" fmla="*/ 315 h 315"/>
              <a:gd name="T26" fmla="*/ 340 w 479"/>
              <a:gd name="T27" fmla="*/ 315 h 315"/>
              <a:gd name="T28" fmla="*/ 356 w 479"/>
              <a:gd name="T29" fmla="*/ 315 h 315"/>
              <a:gd name="T30" fmla="*/ 390 w 479"/>
              <a:gd name="T31" fmla="*/ 315 h 315"/>
              <a:gd name="T32" fmla="*/ 479 w 479"/>
              <a:gd name="T33" fmla="*/ 226 h 315"/>
              <a:gd name="T34" fmla="*/ 403 w 479"/>
              <a:gd name="T35" fmla="*/ 13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15">
                <a:moveTo>
                  <a:pt x="403" y="138"/>
                </a:moveTo>
                <a:cubicBezTo>
                  <a:pt x="403" y="137"/>
                  <a:pt x="403" y="134"/>
                  <a:pt x="403" y="132"/>
                </a:cubicBezTo>
                <a:cubicBezTo>
                  <a:pt x="403" y="59"/>
                  <a:pt x="344" y="0"/>
                  <a:pt x="271" y="0"/>
                </a:cubicBezTo>
                <a:cubicBezTo>
                  <a:pt x="225" y="0"/>
                  <a:pt x="184" y="24"/>
                  <a:pt x="161" y="59"/>
                </a:cubicBezTo>
                <a:cubicBezTo>
                  <a:pt x="150" y="53"/>
                  <a:pt x="138" y="50"/>
                  <a:pt x="125" y="50"/>
                </a:cubicBezTo>
                <a:cubicBezTo>
                  <a:pt x="109" y="50"/>
                  <a:pt x="94" y="54"/>
                  <a:pt x="82" y="62"/>
                </a:cubicBezTo>
                <a:cubicBezTo>
                  <a:pt x="62" y="76"/>
                  <a:pt x="48" y="99"/>
                  <a:pt x="48" y="124"/>
                </a:cubicBezTo>
                <a:cubicBezTo>
                  <a:pt x="20" y="143"/>
                  <a:pt x="0" y="175"/>
                  <a:pt x="0" y="211"/>
                </a:cubicBezTo>
                <a:cubicBezTo>
                  <a:pt x="0" y="265"/>
                  <a:pt x="41" y="309"/>
                  <a:pt x="93" y="315"/>
                </a:cubicBezTo>
                <a:cubicBezTo>
                  <a:pt x="96" y="315"/>
                  <a:pt x="101" y="315"/>
                  <a:pt x="104" y="315"/>
                </a:cubicBezTo>
                <a:cubicBezTo>
                  <a:pt x="108" y="315"/>
                  <a:pt x="111" y="315"/>
                  <a:pt x="115" y="315"/>
                </a:cubicBezTo>
                <a:cubicBezTo>
                  <a:pt x="163" y="315"/>
                  <a:pt x="277" y="315"/>
                  <a:pt x="330" y="315"/>
                </a:cubicBezTo>
                <a:cubicBezTo>
                  <a:pt x="332" y="315"/>
                  <a:pt x="333" y="315"/>
                  <a:pt x="335" y="315"/>
                </a:cubicBezTo>
                <a:cubicBezTo>
                  <a:pt x="340" y="315"/>
                  <a:pt x="340" y="315"/>
                  <a:pt x="340" y="315"/>
                </a:cubicBezTo>
                <a:cubicBezTo>
                  <a:pt x="343" y="315"/>
                  <a:pt x="351" y="315"/>
                  <a:pt x="356" y="315"/>
                </a:cubicBezTo>
                <a:cubicBezTo>
                  <a:pt x="390" y="315"/>
                  <a:pt x="390" y="315"/>
                  <a:pt x="390" y="315"/>
                </a:cubicBezTo>
                <a:cubicBezTo>
                  <a:pt x="440" y="314"/>
                  <a:pt x="479" y="275"/>
                  <a:pt x="479" y="226"/>
                </a:cubicBezTo>
                <a:cubicBezTo>
                  <a:pt x="479" y="182"/>
                  <a:pt x="446" y="145"/>
                  <a:pt x="403" y="13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7" name="Freeform 98"/>
          <p:cNvSpPr>
            <a:spLocks/>
          </p:cNvSpPr>
          <p:nvPr/>
        </p:nvSpPr>
        <p:spPr bwMode="auto">
          <a:xfrm>
            <a:off x="185273" y="3852812"/>
            <a:ext cx="1231570" cy="2548870"/>
          </a:xfrm>
          <a:custGeom>
            <a:avLst/>
            <a:gdLst>
              <a:gd name="T0" fmla="*/ 493 w 499"/>
              <a:gd name="T1" fmla="*/ 1020 h 1032"/>
              <a:gd name="T2" fmla="*/ 266 w 499"/>
              <a:gd name="T3" fmla="*/ 735 h 1032"/>
              <a:gd name="T4" fmla="*/ 171 w 499"/>
              <a:gd name="T5" fmla="*/ 44 h 1032"/>
              <a:gd name="T6" fmla="*/ 250 w 499"/>
              <a:gd name="T7" fmla="*/ 46 h 1032"/>
              <a:gd name="T8" fmla="*/ 499 w 499"/>
              <a:gd name="T9" fmla="*/ 6 h 1032"/>
              <a:gd name="T10" fmla="*/ 493 w 499"/>
              <a:gd name="T11" fmla="*/ 0 h 1032"/>
              <a:gd name="T12" fmla="*/ 487 w 499"/>
              <a:gd name="T13" fmla="*/ 5 h 1032"/>
              <a:gd name="T14" fmla="*/ 250 w 499"/>
              <a:gd name="T15" fmla="*/ 34 h 1032"/>
              <a:gd name="T16" fmla="*/ 12 w 499"/>
              <a:gd name="T17" fmla="*/ 6 h 1032"/>
              <a:gd name="T18" fmla="*/ 6 w 499"/>
              <a:gd name="T19" fmla="*/ 0 h 1032"/>
              <a:gd name="T20" fmla="*/ 0 w 499"/>
              <a:gd name="T21" fmla="*/ 6 h 1032"/>
              <a:gd name="T22" fmla="*/ 159 w 499"/>
              <a:gd name="T23" fmla="*/ 43 h 1032"/>
              <a:gd name="T24" fmla="*/ 255 w 499"/>
              <a:gd name="T25" fmla="*/ 739 h 1032"/>
              <a:gd name="T26" fmla="*/ 493 w 499"/>
              <a:gd name="T27" fmla="*/ 1032 h 1032"/>
              <a:gd name="T28" fmla="*/ 499 w 499"/>
              <a:gd name="T29" fmla="*/ 1026 h 1032"/>
              <a:gd name="T30" fmla="*/ 493 w 499"/>
              <a:gd name="T3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 h="1032">
                <a:moveTo>
                  <a:pt x="493" y="1020"/>
                </a:moveTo>
                <a:cubicBezTo>
                  <a:pt x="408" y="1020"/>
                  <a:pt x="327" y="919"/>
                  <a:pt x="266" y="735"/>
                </a:cubicBezTo>
                <a:cubicBezTo>
                  <a:pt x="205" y="551"/>
                  <a:pt x="171" y="305"/>
                  <a:pt x="171" y="44"/>
                </a:cubicBezTo>
                <a:cubicBezTo>
                  <a:pt x="212" y="46"/>
                  <a:pt x="246" y="46"/>
                  <a:pt x="250" y="46"/>
                </a:cubicBezTo>
                <a:cubicBezTo>
                  <a:pt x="260" y="46"/>
                  <a:pt x="499" y="46"/>
                  <a:pt x="499" y="6"/>
                </a:cubicBezTo>
                <a:cubicBezTo>
                  <a:pt x="499" y="2"/>
                  <a:pt x="496" y="0"/>
                  <a:pt x="493" y="0"/>
                </a:cubicBezTo>
                <a:cubicBezTo>
                  <a:pt x="490" y="0"/>
                  <a:pt x="487" y="2"/>
                  <a:pt x="487" y="5"/>
                </a:cubicBezTo>
                <a:cubicBezTo>
                  <a:pt x="483" y="16"/>
                  <a:pt x="400" y="34"/>
                  <a:pt x="250" y="34"/>
                </a:cubicBezTo>
                <a:cubicBezTo>
                  <a:pt x="99" y="34"/>
                  <a:pt x="16" y="16"/>
                  <a:pt x="12" y="6"/>
                </a:cubicBezTo>
                <a:cubicBezTo>
                  <a:pt x="12" y="2"/>
                  <a:pt x="10" y="0"/>
                  <a:pt x="6" y="0"/>
                </a:cubicBezTo>
                <a:cubicBezTo>
                  <a:pt x="3" y="0"/>
                  <a:pt x="0" y="2"/>
                  <a:pt x="0" y="6"/>
                </a:cubicBezTo>
                <a:cubicBezTo>
                  <a:pt x="0" y="30"/>
                  <a:pt x="87" y="40"/>
                  <a:pt x="159" y="43"/>
                </a:cubicBezTo>
                <a:cubicBezTo>
                  <a:pt x="159" y="306"/>
                  <a:pt x="193" y="553"/>
                  <a:pt x="255" y="739"/>
                </a:cubicBezTo>
                <a:cubicBezTo>
                  <a:pt x="318" y="928"/>
                  <a:pt x="402" y="1032"/>
                  <a:pt x="493" y="1032"/>
                </a:cubicBezTo>
                <a:cubicBezTo>
                  <a:pt x="496" y="1032"/>
                  <a:pt x="499" y="1029"/>
                  <a:pt x="499" y="1026"/>
                </a:cubicBezTo>
                <a:cubicBezTo>
                  <a:pt x="499" y="1022"/>
                  <a:pt x="496" y="1020"/>
                  <a:pt x="493" y="10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 name="Title 1"/>
          <p:cNvSpPr>
            <a:spLocks noGrp="1"/>
          </p:cNvSpPr>
          <p:nvPr>
            <p:ph type="title"/>
          </p:nvPr>
        </p:nvSpPr>
        <p:spPr/>
        <p:txBody>
          <a:bodyPr/>
          <a:lstStyle/>
          <a:p>
            <a:r>
              <a:rPr lang="en-US" dirty="0" smtClean="0">
                <a:solidFill>
                  <a:schemeClr val="tx2"/>
                </a:solidFill>
              </a:rPr>
              <a:t>Identity Options</a:t>
            </a:r>
            <a:endParaRPr lang="en-US" dirty="0">
              <a:solidFill>
                <a:schemeClr val="tx2"/>
              </a:solidFill>
            </a:endParaRPr>
          </a:p>
        </p:txBody>
      </p:sp>
      <p:sp>
        <p:nvSpPr>
          <p:cNvPr id="4" name="Rectangle 3"/>
          <p:cNvSpPr/>
          <p:nvPr/>
        </p:nvSpPr>
        <p:spPr bwMode="auto">
          <a:xfrm>
            <a:off x="8290149" y="1421292"/>
            <a:ext cx="4143825" cy="715938"/>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defTabSz="776384">
              <a:lnSpc>
                <a:spcPct val="90000"/>
              </a:lnSpc>
            </a:pPr>
            <a:r>
              <a:rPr lang="en-US" sz="2448" spc="-41">
                <a:solidFill>
                  <a:srgbClr val="FFFFFF"/>
                </a:solidFill>
                <a:latin typeface="Segoe UI Light"/>
              </a:rPr>
              <a:t>Federated Identity</a:t>
            </a:r>
            <a:endParaRPr lang="en-US" sz="2448" spc="-41" dirty="0">
              <a:solidFill>
                <a:srgbClr val="FFFFFF"/>
              </a:solidFill>
              <a:latin typeface="Segoe UI Light"/>
            </a:endParaRPr>
          </a:p>
        </p:txBody>
      </p:sp>
      <p:sp>
        <p:nvSpPr>
          <p:cNvPr id="5" name="Rectangle 4"/>
          <p:cNvSpPr/>
          <p:nvPr/>
        </p:nvSpPr>
        <p:spPr bwMode="auto">
          <a:xfrm>
            <a:off x="2501" y="1421292"/>
            <a:ext cx="4143825" cy="715938"/>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9781" tIns="46630" rIns="0" bIns="46630" numCol="1" rtlCol="0" anchor="ctr" anchorCtr="0" compatLnSpc="1">
            <a:prstTxWarp prst="textNoShape">
              <a:avLst/>
            </a:prstTxWarp>
          </a:bodyPr>
          <a:lstStyle/>
          <a:p>
            <a:pPr defTabSz="776384"/>
            <a:r>
              <a:rPr lang="en-US" sz="2448" spc="-41">
                <a:solidFill>
                  <a:srgbClr val="FFFFFF"/>
                </a:solidFill>
                <a:latin typeface="Segoe UI Light"/>
              </a:rPr>
              <a:t>Cloud Identity</a:t>
            </a:r>
            <a:endParaRPr lang="en-US" sz="2448" spc="-41" dirty="0">
              <a:solidFill>
                <a:srgbClr val="FFFFFF"/>
              </a:solidFill>
              <a:latin typeface="Segoe UI Light"/>
            </a:endParaRPr>
          </a:p>
        </p:txBody>
      </p:sp>
      <p:sp>
        <p:nvSpPr>
          <p:cNvPr id="6" name="Rectangle 5"/>
          <p:cNvSpPr/>
          <p:nvPr/>
        </p:nvSpPr>
        <p:spPr bwMode="auto">
          <a:xfrm>
            <a:off x="4146326" y="1421292"/>
            <a:ext cx="4143825" cy="71593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defTabSz="776384">
              <a:lnSpc>
                <a:spcPct val="90000"/>
              </a:lnSpc>
            </a:pPr>
            <a:r>
              <a:rPr lang="en-US" sz="2448" spc="-41">
                <a:solidFill>
                  <a:srgbClr val="FFFFFF"/>
                </a:solidFill>
                <a:latin typeface="Segoe UI Light"/>
              </a:rPr>
              <a:t>Directory &amp; Password Synchronization*</a:t>
            </a:r>
            <a:endParaRPr lang="en-US" sz="2448" spc="-41" dirty="0">
              <a:solidFill>
                <a:srgbClr val="FFFFFF"/>
              </a:solidFill>
              <a:latin typeface="Segoe UI Light"/>
            </a:endParaRPr>
          </a:p>
        </p:txBody>
      </p:sp>
      <p:sp>
        <p:nvSpPr>
          <p:cNvPr id="7" name="TextBox 6"/>
          <p:cNvSpPr txBox="1"/>
          <p:nvPr/>
        </p:nvSpPr>
        <p:spPr>
          <a:xfrm>
            <a:off x="1455836" y="3914866"/>
            <a:ext cx="2428818" cy="1592407"/>
          </a:xfrm>
          <a:prstGeom prst="rect">
            <a:avLst/>
          </a:prstGeom>
          <a:noFill/>
        </p:spPr>
        <p:txBody>
          <a:bodyPr wrap="square" lIns="0" tIns="0" rIns="0" bIns="0" rtlCol="0">
            <a:spAutoFit/>
          </a:bodyPr>
          <a:lstStyle/>
          <a:p>
            <a:pPr marL="0" lvl="1" defTabSz="932559">
              <a:lnSpc>
                <a:spcPct val="90000"/>
              </a:lnSpc>
              <a:spcBef>
                <a:spcPts val="816"/>
              </a:spcBef>
            </a:pPr>
            <a:r>
              <a:rPr lang="en-US" sz="1632" spc="-41" dirty="0">
                <a:solidFill>
                  <a:srgbClr val="505050"/>
                </a:solidFill>
              </a:rPr>
              <a:t>Single identity in the cloud</a:t>
            </a:r>
          </a:p>
          <a:p>
            <a:pPr marL="0" lvl="1" defTabSz="932559">
              <a:lnSpc>
                <a:spcPct val="90000"/>
              </a:lnSpc>
              <a:spcBef>
                <a:spcPts val="816"/>
              </a:spcBef>
            </a:pPr>
            <a:r>
              <a:rPr lang="en-US" sz="1632" dirty="0">
                <a:solidFill>
                  <a:srgbClr val="505050"/>
                </a:solidFill>
                <a:cs typeface="Arial" pitchFamily="34" charset="0"/>
              </a:rPr>
              <a:t>Suitable for small organizations with no integration to on-premises directories</a:t>
            </a:r>
            <a:endParaRPr lang="en-US" sz="1632" dirty="0">
              <a:solidFill>
                <a:srgbClr val="505050"/>
              </a:solidFill>
            </a:endParaRPr>
          </a:p>
          <a:p>
            <a:pPr defTabSz="932559">
              <a:lnSpc>
                <a:spcPct val="90000"/>
              </a:lnSpc>
              <a:spcBef>
                <a:spcPts val="816"/>
              </a:spcBef>
            </a:pPr>
            <a:endParaRPr lang="en-US" sz="1632" spc="-41" dirty="0">
              <a:solidFill>
                <a:srgbClr val="505050"/>
              </a:solidFill>
            </a:endParaRPr>
          </a:p>
        </p:txBody>
      </p:sp>
      <p:sp>
        <p:nvSpPr>
          <p:cNvPr id="9" name="Rectangle 60"/>
          <p:cNvSpPr/>
          <p:nvPr/>
        </p:nvSpPr>
        <p:spPr bwMode="auto">
          <a:xfrm>
            <a:off x="2500" y="2137230"/>
            <a:ext cx="12431474" cy="494081"/>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rgbClr val="0088EE"/>
          </a:solidFill>
          <a:ln w="25400" cap="flat" cmpd="sng" algn="ctr">
            <a:noFill/>
            <a:prstDash val="solid"/>
          </a:ln>
          <a:effectLst/>
        </p:spPr>
        <p:txBody>
          <a:bodyPr lIns="77659" tIns="38830" rIns="77659" bIns="38830" rtlCol="0" anchor="ctr"/>
          <a:lstStyle/>
          <a:p>
            <a:pPr algn="ctr" defTabSz="776600"/>
            <a:r>
              <a:rPr lang="en-US" sz="2448" kern="0" spc="-41" dirty="0">
                <a:ln>
                  <a:solidFill>
                    <a:srgbClr val="FFFFFF">
                      <a:alpha val="0"/>
                    </a:srgbClr>
                  </a:solidFill>
                </a:ln>
                <a:solidFill>
                  <a:srgbClr val="FFFFFF"/>
                </a:solidFill>
                <a:latin typeface="Segoe UI Light"/>
              </a:rPr>
              <a:t>Windows Azure Active Directory</a:t>
            </a:r>
          </a:p>
        </p:txBody>
      </p:sp>
      <p:grpSp>
        <p:nvGrpSpPr>
          <p:cNvPr id="92" name="Group 91"/>
          <p:cNvGrpSpPr/>
          <p:nvPr/>
        </p:nvGrpSpPr>
        <p:grpSpPr>
          <a:xfrm>
            <a:off x="2501" y="6734973"/>
            <a:ext cx="12431473" cy="281872"/>
            <a:chOff x="-1" y="6182919"/>
            <a:chExt cx="12188825" cy="701964"/>
          </a:xfrm>
        </p:grpSpPr>
        <p:sp>
          <p:nvSpPr>
            <p:cNvPr id="89" name="Rectangle 88"/>
            <p:cNvSpPr/>
            <p:nvPr/>
          </p:nvSpPr>
          <p:spPr bwMode="auto">
            <a:xfrm>
              <a:off x="8125882" y="6182919"/>
              <a:ext cx="4062942" cy="70196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defTabSz="776384">
                <a:lnSpc>
                  <a:spcPct val="90000"/>
                </a:lnSpc>
              </a:pPr>
              <a:endParaRPr lang="en-US" sz="2448" spc="-41" dirty="0">
                <a:solidFill>
                  <a:srgbClr val="FFFFFF"/>
                </a:solidFill>
                <a:latin typeface="Segoe UI Light"/>
              </a:endParaRPr>
            </a:p>
          </p:txBody>
        </p:sp>
        <p:sp>
          <p:nvSpPr>
            <p:cNvPr id="90" name="Rectangle 89"/>
            <p:cNvSpPr/>
            <p:nvPr/>
          </p:nvSpPr>
          <p:spPr bwMode="auto">
            <a:xfrm>
              <a:off x="-1" y="6182919"/>
              <a:ext cx="4062942" cy="701964"/>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9781" tIns="46630" rIns="0" bIns="46630" numCol="1" rtlCol="0" anchor="ctr" anchorCtr="0" compatLnSpc="1">
              <a:prstTxWarp prst="textNoShape">
                <a:avLst/>
              </a:prstTxWarp>
            </a:bodyPr>
            <a:lstStyle/>
            <a:p>
              <a:pPr defTabSz="776384"/>
              <a:endParaRPr lang="en-US" sz="2448" spc="-41" dirty="0">
                <a:solidFill>
                  <a:srgbClr val="FFFFFF"/>
                </a:solidFill>
                <a:latin typeface="Segoe UI Light"/>
              </a:endParaRPr>
            </a:p>
          </p:txBody>
        </p:sp>
        <p:sp>
          <p:nvSpPr>
            <p:cNvPr id="91" name="Rectangle 90"/>
            <p:cNvSpPr/>
            <p:nvPr/>
          </p:nvSpPr>
          <p:spPr bwMode="auto">
            <a:xfrm>
              <a:off x="4062941" y="6182919"/>
              <a:ext cx="4062942" cy="70196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defTabSz="776384">
                <a:lnSpc>
                  <a:spcPct val="90000"/>
                </a:lnSpc>
              </a:pPr>
              <a:endParaRPr lang="en-US" sz="2448" spc="-41" dirty="0">
                <a:solidFill>
                  <a:srgbClr val="FFFFFF"/>
                </a:solidFill>
                <a:latin typeface="Segoe UI Light"/>
              </a:endParaRPr>
            </a:p>
          </p:txBody>
        </p:sp>
      </p:grpSp>
      <p:grpSp>
        <p:nvGrpSpPr>
          <p:cNvPr id="100" name="Group 99"/>
          <p:cNvGrpSpPr/>
          <p:nvPr/>
        </p:nvGrpSpPr>
        <p:grpSpPr>
          <a:xfrm>
            <a:off x="1286798" y="6160803"/>
            <a:ext cx="1355982" cy="587557"/>
            <a:chOff x="3387205" y="6028052"/>
            <a:chExt cx="1329515" cy="576089"/>
          </a:xfrm>
        </p:grpSpPr>
        <p:sp>
          <p:nvSpPr>
            <p:cNvPr id="101"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2" name="Rectangle 35"/>
            <p:cNvSpPr>
              <a:spLocks noChangeArrowheads="1"/>
            </p:cNvSpPr>
            <p:nvPr/>
          </p:nvSpPr>
          <p:spPr bwMode="auto">
            <a:xfrm>
              <a:off x="3887836"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3" name="Oval 36"/>
            <p:cNvSpPr>
              <a:spLocks noChangeArrowheads="1"/>
            </p:cNvSpPr>
            <p:nvPr/>
          </p:nvSpPr>
          <p:spPr bwMode="auto">
            <a:xfrm>
              <a:off x="3779179"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4" name="Oval 37"/>
            <p:cNvSpPr>
              <a:spLocks noChangeArrowheads="1"/>
            </p:cNvSpPr>
            <p:nvPr/>
          </p:nvSpPr>
          <p:spPr bwMode="auto">
            <a:xfrm>
              <a:off x="3815057"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5" name="Rectangle 38"/>
            <p:cNvSpPr>
              <a:spLocks noChangeArrowheads="1"/>
            </p:cNvSpPr>
            <p:nvPr/>
          </p:nvSpPr>
          <p:spPr bwMode="auto">
            <a:xfrm>
              <a:off x="4318623"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6" name="Oval 39"/>
            <p:cNvSpPr>
              <a:spLocks noChangeArrowheads="1"/>
            </p:cNvSpPr>
            <p:nvPr/>
          </p:nvSpPr>
          <p:spPr bwMode="auto">
            <a:xfrm>
              <a:off x="4208942"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07" name="Oval 40"/>
            <p:cNvSpPr>
              <a:spLocks noChangeArrowheads="1"/>
            </p:cNvSpPr>
            <p:nvPr/>
          </p:nvSpPr>
          <p:spPr bwMode="auto">
            <a:xfrm>
              <a:off x="4245844"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sp>
        <p:nvSpPr>
          <p:cNvPr id="108" name="Rectangle 107"/>
          <p:cNvSpPr/>
          <p:nvPr/>
        </p:nvSpPr>
        <p:spPr bwMode="auto">
          <a:xfrm>
            <a:off x="4146325" y="3076955"/>
            <a:ext cx="4143824" cy="376487"/>
          </a:xfrm>
          <a:prstGeom prst="rect">
            <a:avLst/>
          </a:prstGeom>
          <a:solidFill>
            <a:schemeClr val="accent5"/>
          </a:solidFill>
          <a:ln w="25400" cap="flat" cmpd="sng" algn="ctr">
            <a:noFill/>
            <a:prstDash val="solid"/>
          </a:ln>
          <a:effectLst/>
        </p:spPr>
        <p:txBody>
          <a:bodyPr lIns="186521" tIns="38830" rIns="77659" bIns="38830" rtlCol="0" anchor="ctr"/>
          <a:lstStyle/>
          <a:p>
            <a:pPr defTabSz="776600"/>
            <a:r>
              <a:rPr lang="en-US" sz="1428" kern="0" spc="-41" dirty="0">
                <a:ln>
                  <a:solidFill>
                    <a:srgbClr val="FFFFFF">
                      <a:alpha val="0"/>
                    </a:srgbClr>
                  </a:solidFill>
                </a:ln>
                <a:solidFill>
                  <a:srgbClr val="FFFFFF"/>
                </a:solidFill>
              </a:rPr>
              <a:t>On-Premises Identity</a:t>
            </a:r>
          </a:p>
        </p:txBody>
      </p:sp>
      <p:sp>
        <p:nvSpPr>
          <p:cNvPr id="109" name="Rectangle 108"/>
          <p:cNvSpPr/>
          <p:nvPr/>
        </p:nvSpPr>
        <p:spPr bwMode="auto">
          <a:xfrm>
            <a:off x="4146325" y="2631311"/>
            <a:ext cx="4143824" cy="445644"/>
          </a:xfrm>
          <a:prstGeom prst="rect">
            <a:avLst/>
          </a:prstGeom>
          <a:solidFill>
            <a:schemeClr val="accent1"/>
          </a:solidFill>
          <a:ln w="25400" cap="flat" cmpd="sng" algn="ctr">
            <a:noFill/>
            <a:prstDash val="solid"/>
          </a:ln>
          <a:effectLst/>
        </p:spPr>
        <p:txBody>
          <a:bodyPr lIns="186521" tIns="46609" rIns="93217" bIns="46609" rtlCol="0" anchor="ctr"/>
          <a:lstStyle/>
          <a:p>
            <a:pPr defTabSz="776600"/>
            <a:r>
              <a:rPr lang="en-US" sz="1428" kern="0" dirty="0" err="1">
                <a:ln>
                  <a:solidFill>
                    <a:srgbClr val="FFFFFF">
                      <a:alpha val="0"/>
                    </a:srgbClr>
                  </a:solidFill>
                </a:ln>
                <a:solidFill>
                  <a:srgbClr val="FFFFFF"/>
                </a:solidFill>
              </a:rPr>
              <a:t>Dirsync</a:t>
            </a:r>
            <a:r>
              <a:rPr lang="en-US" sz="1428" kern="0" dirty="0">
                <a:ln>
                  <a:solidFill>
                    <a:srgbClr val="FFFFFF">
                      <a:alpha val="0"/>
                    </a:srgbClr>
                  </a:solidFill>
                </a:ln>
                <a:solidFill>
                  <a:srgbClr val="FFFFFF"/>
                </a:solidFill>
              </a:rPr>
              <a:t> &amp; Password Sync*</a:t>
            </a:r>
          </a:p>
        </p:txBody>
      </p:sp>
      <p:grpSp>
        <p:nvGrpSpPr>
          <p:cNvPr id="120" name="Group 119"/>
          <p:cNvGrpSpPr/>
          <p:nvPr/>
        </p:nvGrpSpPr>
        <p:grpSpPr>
          <a:xfrm>
            <a:off x="9919252" y="4891465"/>
            <a:ext cx="1136535" cy="1846380"/>
            <a:chOff x="8765063" y="4666879"/>
            <a:chExt cx="1114351" cy="1810341"/>
          </a:xfrm>
        </p:grpSpPr>
        <p:sp>
          <p:nvSpPr>
            <p:cNvPr id="110" name="Rectangle 23"/>
            <p:cNvSpPr>
              <a:spLocks noChangeArrowheads="1"/>
            </p:cNvSpPr>
            <p:nvPr/>
          </p:nvSpPr>
          <p:spPr bwMode="auto">
            <a:xfrm>
              <a:off x="8817519" y="4687349"/>
              <a:ext cx="1010721" cy="1789871"/>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1" name="Rectangle 24"/>
            <p:cNvSpPr>
              <a:spLocks noChangeArrowheads="1"/>
            </p:cNvSpPr>
            <p:nvPr/>
          </p:nvSpPr>
          <p:spPr bwMode="auto">
            <a:xfrm>
              <a:off x="9374054" y="6221341"/>
              <a:ext cx="130499" cy="2558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2" name="Rectangle 27"/>
            <p:cNvSpPr>
              <a:spLocks noChangeArrowheads="1"/>
            </p:cNvSpPr>
            <p:nvPr/>
          </p:nvSpPr>
          <p:spPr bwMode="auto">
            <a:xfrm>
              <a:off x="9143763" y="6221341"/>
              <a:ext cx="133057" cy="2558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3" name="Rectangle 28"/>
            <p:cNvSpPr>
              <a:spLocks noChangeArrowheads="1"/>
            </p:cNvSpPr>
            <p:nvPr/>
          </p:nvSpPr>
          <p:spPr bwMode="auto">
            <a:xfrm>
              <a:off x="8917310" y="5325766"/>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4" name="Rectangle 29"/>
            <p:cNvSpPr>
              <a:spLocks noChangeArrowheads="1"/>
            </p:cNvSpPr>
            <p:nvPr/>
          </p:nvSpPr>
          <p:spPr bwMode="auto">
            <a:xfrm>
              <a:off x="8917310" y="5553498"/>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5" name="Rectangle 30"/>
            <p:cNvSpPr>
              <a:spLocks noChangeArrowheads="1"/>
            </p:cNvSpPr>
            <p:nvPr/>
          </p:nvSpPr>
          <p:spPr bwMode="auto">
            <a:xfrm>
              <a:off x="8917310" y="5781230"/>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6" name="Rectangle 31"/>
            <p:cNvSpPr>
              <a:spLocks noChangeArrowheads="1"/>
            </p:cNvSpPr>
            <p:nvPr/>
          </p:nvSpPr>
          <p:spPr bwMode="auto">
            <a:xfrm>
              <a:off x="8917310" y="6008962"/>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7" name="Rectangle 32"/>
            <p:cNvSpPr>
              <a:spLocks noChangeArrowheads="1"/>
            </p:cNvSpPr>
            <p:nvPr/>
          </p:nvSpPr>
          <p:spPr bwMode="auto">
            <a:xfrm>
              <a:off x="8917310" y="4870302"/>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8" name="Rectangle 33"/>
            <p:cNvSpPr>
              <a:spLocks noChangeArrowheads="1"/>
            </p:cNvSpPr>
            <p:nvPr/>
          </p:nvSpPr>
          <p:spPr bwMode="auto">
            <a:xfrm>
              <a:off x="8917310" y="5098035"/>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19" name="Rectangle 52"/>
            <p:cNvSpPr>
              <a:spLocks noChangeArrowheads="1"/>
            </p:cNvSpPr>
            <p:nvPr/>
          </p:nvSpPr>
          <p:spPr bwMode="auto">
            <a:xfrm>
              <a:off x="8765063" y="4666879"/>
              <a:ext cx="1114351" cy="3838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sp>
        <p:nvSpPr>
          <p:cNvPr id="127" name="TextBox 126"/>
          <p:cNvSpPr txBox="1"/>
          <p:nvPr/>
        </p:nvSpPr>
        <p:spPr>
          <a:xfrm>
            <a:off x="6077481" y="3910910"/>
            <a:ext cx="2133005" cy="1026727"/>
          </a:xfrm>
          <a:prstGeom prst="rect">
            <a:avLst/>
          </a:prstGeom>
          <a:noFill/>
        </p:spPr>
        <p:txBody>
          <a:bodyPr wrap="square" lIns="0" tIns="0" rIns="0" bIns="0" rtlCol="0">
            <a:spAutoFit/>
          </a:bodyPr>
          <a:lstStyle>
            <a:defPPr>
              <a:defRPr lang="en-US"/>
            </a:defPPr>
            <a:lvl1pPr>
              <a:lnSpc>
                <a:spcPct val="90000"/>
              </a:lnSpc>
              <a:spcBef>
                <a:spcPts val="800"/>
              </a:spcBef>
              <a:defRPr sz="1600" spc="-40"/>
            </a:lvl1pPr>
            <a:lvl2pPr marL="0" lvl="1">
              <a:lnSpc>
                <a:spcPct val="90000"/>
              </a:lnSpc>
              <a:spcBef>
                <a:spcPts val="800"/>
              </a:spcBef>
              <a:defRPr sz="1600" spc="-40"/>
            </a:lvl2pPr>
          </a:lstStyle>
          <a:p>
            <a:pPr defTabSz="932559"/>
            <a:r>
              <a:rPr lang="en-US" sz="1632" dirty="0">
                <a:solidFill>
                  <a:srgbClr val="505050"/>
                </a:solidFill>
              </a:rPr>
              <a:t>Single identity</a:t>
            </a:r>
          </a:p>
          <a:p>
            <a:pPr defTabSz="932559"/>
            <a:r>
              <a:rPr lang="en-US" sz="1632" dirty="0">
                <a:solidFill>
                  <a:srgbClr val="505050"/>
                </a:solidFill>
              </a:rPr>
              <a:t>Suitable for medium </a:t>
            </a:r>
            <a:br>
              <a:rPr lang="en-US" sz="1632" dirty="0">
                <a:solidFill>
                  <a:srgbClr val="505050"/>
                </a:solidFill>
              </a:rPr>
            </a:br>
            <a:r>
              <a:rPr lang="en-US" sz="1632" dirty="0">
                <a:solidFill>
                  <a:srgbClr val="505050"/>
                </a:solidFill>
              </a:rPr>
              <a:t>and large organizations without federation*</a:t>
            </a:r>
          </a:p>
        </p:txBody>
      </p:sp>
      <p:sp>
        <p:nvSpPr>
          <p:cNvPr id="129" name="Rectangle 128"/>
          <p:cNvSpPr/>
          <p:nvPr/>
        </p:nvSpPr>
        <p:spPr bwMode="auto">
          <a:xfrm>
            <a:off x="8290148" y="3064563"/>
            <a:ext cx="4143825" cy="388879"/>
          </a:xfrm>
          <a:prstGeom prst="rect">
            <a:avLst/>
          </a:prstGeom>
          <a:solidFill>
            <a:schemeClr val="accent5">
              <a:lumMod val="75000"/>
            </a:schemeClr>
          </a:solidFill>
          <a:ln w="25400" cap="flat" cmpd="sng" algn="ctr">
            <a:noFill/>
            <a:prstDash val="solid"/>
          </a:ln>
          <a:effectLst/>
        </p:spPr>
        <p:txBody>
          <a:bodyPr lIns="186521" tIns="38830" rIns="77659" bIns="38830" rtlCol="0" anchor="ctr"/>
          <a:lstStyle/>
          <a:p>
            <a:pPr defTabSz="776600"/>
            <a:r>
              <a:rPr lang="en-US" sz="1428" kern="0" spc="-41" dirty="0">
                <a:ln>
                  <a:solidFill>
                    <a:srgbClr val="FFFFFF">
                      <a:alpha val="0"/>
                    </a:srgbClr>
                  </a:solidFill>
                </a:ln>
                <a:solidFill>
                  <a:srgbClr val="FFFFFF"/>
                </a:solidFill>
              </a:rPr>
              <a:t>On-Premises Identity</a:t>
            </a:r>
          </a:p>
        </p:txBody>
      </p:sp>
      <p:grpSp>
        <p:nvGrpSpPr>
          <p:cNvPr id="132" name="Group 131"/>
          <p:cNvGrpSpPr/>
          <p:nvPr/>
        </p:nvGrpSpPr>
        <p:grpSpPr>
          <a:xfrm>
            <a:off x="8290148" y="2631311"/>
            <a:ext cx="4143825" cy="447469"/>
            <a:chOff x="8125882" y="2922837"/>
            <a:chExt cx="3340860" cy="438735"/>
          </a:xfrm>
        </p:grpSpPr>
        <p:sp>
          <p:nvSpPr>
            <p:cNvPr id="130" name="Rectangle 129"/>
            <p:cNvSpPr/>
            <p:nvPr/>
          </p:nvSpPr>
          <p:spPr bwMode="auto">
            <a:xfrm>
              <a:off x="8125882" y="2922837"/>
              <a:ext cx="1680200" cy="438735"/>
            </a:xfrm>
            <a:prstGeom prst="rect">
              <a:avLst/>
            </a:prstGeom>
            <a:solidFill>
              <a:schemeClr val="accent3"/>
            </a:solidFill>
            <a:ln w="25400" cap="flat" cmpd="sng" algn="ctr">
              <a:noFill/>
              <a:prstDash val="solid"/>
            </a:ln>
            <a:effectLst/>
          </p:spPr>
          <p:txBody>
            <a:bodyPr lIns="186521" tIns="38830" rIns="77659" bIns="38830" rtlCol="0" anchor="ctr"/>
            <a:lstStyle/>
            <a:p>
              <a:pPr defTabSz="776600"/>
              <a:r>
                <a:rPr lang="en-US" sz="1428" kern="0" spc="-41" dirty="0">
                  <a:ln>
                    <a:solidFill>
                      <a:srgbClr val="FFFFFF">
                        <a:alpha val="0"/>
                      </a:srgbClr>
                    </a:solidFill>
                  </a:ln>
                  <a:solidFill>
                    <a:srgbClr val="FFFFFF"/>
                  </a:solidFill>
                </a:rPr>
                <a:t>Federation</a:t>
              </a:r>
            </a:p>
          </p:txBody>
        </p:sp>
        <p:sp>
          <p:nvSpPr>
            <p:cNvPr id="131" name="Rectangle 130"/>
            <p:cNvSpPr/>
            <p:nvPr/>
          </p:nvSpPr>
          <p:spPr bwMode="auto">
            <a:xfrm>
              <a:off x="9806083" y="2922837"/>
              <a:ext cx="1660659" cy="436946"/>
            </a:xfrm>
            <a:prstGeom prst="rect">
              <a:avLst/>
            </a:prstGeom>
            <a:solidFill>
              <a:schemeClr val="accent3">
                <a:lumMod val="75000"/>
              </a:schemeClr>
            </a:solidFill>
            <a:ln w="25400" cap="flat" cmpd="sng" algn="ctr">
              <a:noFill/>
              <a:prstDash val="solid"/>
            </a:ln>
            <a:effectLst/>
          </p:spPr>
          <p:txBody>
            <a:bodyPr lIns="186521" tIns="46609" rIns="93217" bIns="46609" rtlCol="0" anchor="ctr"/>
            <a:lstStyle/>
            <a:p>
              <a:pPr defTabSz="776600"/>
              <a:r>
                <a:rPr lang="en-US" sz="1326" kern="0" dirty="0">
                  <a:ln>
                    <a:solidFill>
                      <a:srgbClr val="FFFFFF">
                        <a:alpha val="0"/>
                      </a:srgbClr>
                    </a:solidFill>
                  </a:ln>
                  <a:solidFill>
                    <a:srgbClr val="FFFFFF"/>
                  </a:solidFill>
                </a:rPr>
                <a:t>Directory Sync</a:t>
              </a:r>
            </a:p>
          </p:txBody>
        </p:sp>
      </p:grpSp>
      <p:grpSp>
        <p:nvGrpSpPr>
          <p:cNvPr id="134" name="Group 133"/>
          <p:cNvGrpSpPr/>
          <p:nvPr/>
        </p:nvGrpSpPr>
        <p:grpSpPr>
          <a:xfrm>
            <a:off x="8921969" y="6145852"/>
            <a:ext cx="1355982" cy="587557"/>
            <a:chOff x="3387205" y="6028052"/>
            <a:chExt cx="1329515" cy="576089"/>
          </a:xfrm>
        </p:grpSpPr>
        <p:sp>
          <p:nvSpPr>
            <p:cNvPr id="135"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36" name="Rectangle 35"/>
            <p:cNvSpPr>
              <a:spLocks noChangeArrowheads="1"/>
            </p:cNvSpPr>
            <p:nvPr/>
          </p:nvSpPr>
          <p:spPr bwMode="auto">
            <a:xfrm>
              <a:off x="3887836"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37" name="Oval 36"/>
            <p:cNvSpPr>
              <a:spLocks noChangeArrowheads="1"/>
            </p:cNvSpPr>
            <p:nvPr/>
          </p:nvSpPr>
          <p:spPr bwMode="auto">
            <a:xfrm>
              <a:off x="3779179"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38" name="Oval 37"/>
            <p:cNvSpPr>
              <a:spLocks noChangeArrowheads="1"/>
            </p:cNvSpPr>
            <p:nvPr/>
          </p:nvSpPr>
          <p:spPr bwMode="auto">
            <a:xfrm>
              <a:off x="3815057"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39" name="Rectangle 38"/>
            <p:cNvSpPr>
              <a:spLocks noChangeArrowheads="1"/>
            </p:cNvSpPr>
            <p:nvPr/>
          </p:nvSpPr>
          <p:spPr bwMode="auto">
            <a:xfrm>
              <a:off x="4318623"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0" name="Oval 39"/>
            <p:cNvSpPr>
              <a:spLocks noChangeArrowheads="1"/>
            </p:cNvSpPr>
            <p:nvPr/>
          </p:nvSpPr>
          <p:spPr bwMode="auto">
            <a:xfrm>
              <a:off x="4208942"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1" name="Oval 40"/>
            <p:cNvSpPr>
              <a:spLocks noChangeArrowheads="1"/>
            </p:cNvSpPr>
            <p:nvPr/>
          </p:nvSpPr>
          <p:spPr bwMode="auto">
            <a:xfrm>
              <a:off x="4245844"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grpSp>
        <p:nvGrpSpPr>
          <p:cNvPr id="142" name="Group 141"/>
          <p:cNvGrpSpPr/>
          <p:nvPr/>
        </p:nvGrpSpPr>
        <p:grpSpPr>
          <a:xfrm flipH="1">
            <a:off x="10681357" y="6150289"/>
            <a:ext cx="1355982" cy="587557"/>
            <a:chOff x="3387205" y="6028052"/>
            <a:chExt cx="1329515" cy="576089"/>
          </a:xfrm>
        </p:grpSpPr>
        <p:sp>
          <p:nvSpPr>
            <p:cNvPr id="143"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4" name="Rectangle 35"/>
            <p:cNvSpPr>
              <a:spLocks noChangeArrowheads="1"/>
            </p:cNvSpPr>
            <p:nvPr/>
          </p:nvSpPr>
          <p:spPr bwMode="auto">
            <a:xfrm>
              <a:off x="3887836"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5" name="Oval 36"/>
            <p:cNvSpPr>
              <a:spLocks noChangeArrowheads="1"/>
            </p:cNvSpPr>
            <p:nvPr/>
          </p:nvSpPr>
          <p:spPr bwMode="auto">
            <a:xfrm>
              <a:off x="3779179"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6" name="Oval 37"/>
            <p:cNvSpPr>
              <a:spLocks noChangeArrowheads="1"/>
            </p:cNvSpPr>
            <p:nvPr/>
          </p:nvSpPr>
          <p:spPr bwMode="auto">
            <a:xfrm>
              <a:off x="3815057"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7" name="Rectangle 38"/>
            <p:cNvSpPr>
              <a:spLocks noChangeArrowheads="1"/>
            </p:cNvSpPr>
            <p:nvPr/>
          </p:nvSpPr>
          <p:spPr bwMode="auto">
            <a:xfrm>
              <a:off x="4318623"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8" name="Oval 39"/>
            <p:cNvSpPr>
              <a:spLocks noChangeArrowheads="1"/>
            </p:cNvSpPr>
            <p:nvPr/>
          </p:nvSpPr>
          <p:spPr bwMode="auto">
            <a:xfrm>
              <a:off x="4208942"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49" name="Oval 40"/>
            <p:cNvSpPr>
              <a:spLocks noChangeArrowheads="1"/>
            </p:cNvSpPr>
            <p:nvPr/>
          </p:nvSpPr>
          <p:spPr bwMode="auto">
            <a:xfrm>
              <a:off x="4245844"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sp>
        <p:nvSpPr>
          <p:cNvPr id="166" name="Freeform 95"/>
          <p:cNvSpPr>
            <a:spLocks/>
          </p:cNvSpPr>
          <p:nvPr/>
        </p:nvSpPr>
        <p:spPr bwMode="auto">
          <a:xfrm flipH="1">
            <a:off x="10582748" y="3505131"/>
            <a:ext cx="1818082" cy="1194979"/>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7" name="Freeform 96"/>
          <p:cNvSpPr>
            <a:spLocks/>
          </p:cNvSpPr>
          <p:nvPr/>
        </p:nvSpPr>
        <p:spPr bwMode="auto">
          <a:xfrm flipH="1">
            <a:off x="10216387" y="4354531"/>
            <a:ext cx="2215362" cy="1968686"/>
          </a:xfrm>
          <a:custGeom>
            <a:avLst/>
            <a:gdLst>
              <a:gd name="T0" fmla="*/ 891 w 897"/>
              <a:gd name="T1" fmla="*/ 900 h 912"/>
              <a:gd name="T2" fmla="*/ 709 w 897"/>
              <a:gd name="T3" fmla="*/ 653 h 912"/>
              <a:gd name="T4" fmla="*/ 631 w 897"/>
              <a:gd name="T5" fmla="*/ 50 h 912"/>
              <a:gd name="T6" fmla="*/ 642 w 897"/>
              <a:gd name="T7" fmla="*/ 49 h 912"/>
              <a:gd name="T8" fmla="*/ 757 w 897"/>
              <a:gd name="T9" fmla="*/ 6 h 912"/>
              <a:gd name="T10" fmla="*/ 751 w 897"/>
              <a:gd name="T11" fmla="*/ 0 h 912"/>
              <a:gd name="T12" fmla="*/ 745 w 897"/>
              <a:gd name="T13" fmla="*/ 6 h 912"/>
              <a:gd name="T14" fmla="*/ 641 w 897"/>
              <a:gd name="T15" fmla="*/ 37 h 912"/>
              <a:gd name="T16" fmla="*/ 378 w 897"/>
              <a:gd name="T17" fmla="*/ 52 h 912"/>
              <a:gd name="T18" fmla="*/ 116 w 897"/>
              <a:gd name="T19" fmla="*/ 37 h 912"/>
              <a:gd name="T20" fmla="*/ 12 w 897"/>
              <a:gd name="T21" fmla="*/ 6 h 912"/>
              <a:gd name="T22" fmla="*/ 6 w 897"/>
              <a:gd name="T23" fmla="*/ 0 h 912"/>
              <a:gd name="T24" fmla="*/ 0 w 897"/>
              <a:gd name="T25" fmla="*/ 6 h 912"/>
              <a:gd name="T26" fmla="*/ 114 w 897"/>
              <a:gd name="T27" fmla="*/ 49 h 912"/>
              <a:gd name="T28" fmla="*/ 378 w 897"/>
              <a:gd name="T29" fmla="*/ 64 h 912"/>
              <a:gd name="T30" fmla="*/ 619 w 897"/>
              <a:gd name="T31" fmla="*/ 52 h 912"/>
              <a:gd name="T32" fmla="*/ 697 w 897"/>
              <a:gd name="T33" fmla="*/ 657 h 912"/>
              <a:gd name="T34" fmla="*/ 891 w 897"/>
              <a:gd name="T35" fmla="*/ 912 h 912"/>
              <a:gd name="T36" fmla="*/ 897 w 897"/>
              <a:gd name="T37" fmla="*/ 906 h 912"/>
              <a:gd name="T38" fmla="*/ 891 w 897"/>
              <a:gd name="T39" fmla="*/ 90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7" h="912">
                <a:moveTo>
                  <a:pt x="891" y="900"/>
                </a:moveTo>
                <a:cubicBezTo>
                  <a:pt x="823" y="900"/>
                  <a:pt x="757" y="810"/>
                  <a:pt x="709" y="653"/>
                </a:cubicBezTo>
                <a:cubicBezTo>
                  <a:pt x="659" y="493"/>
                  <a:pt x="631" y="278"/>
                  <a:pt x="631" y="50"/>
                </a:cubicBezTo>
                <a:cubicBezTo>
                  <a:pt x="635" y="50"/>
                  <a:pt x="639" y="49"/>
                  <a:pt x="642" y="49"/>
                </a:cubicBezTo>
                <a:cubicBezTo>
                  <a:pt x="757" y="33"/>
                  <a:pt x="757" y="12"/>
                  <a:pt x="757" y="6"/>
                </a:cubicBezTo>
                <a:cubicBezTo>
                  <a:pt x="757" y="2"/>
                  <a:pt x="754" y="0"/>
                  <a:pt x="751" y="0"/>
                </a:cubicBezTo>
                <a:cubicBezTo>
                  <a:pt x="747" y="0"/>
                  <a:pt x="745" y="2"/>
                  <a:pt x="745" y="6"/>
                </a:cubicBezTo>
                <a:cubicBezTo>
                  <a:pt x="745" y="6"/>
                  <a:pt x="743" y="23"/>
                  <a:pt x="641" y="37"/>
                </a:cubicBezTo>
                <a:cubicBezTo>
                  <a:pt x="571" y="47"/>
                  <a:pt x="478" y="52"/>
                  <a:pt x="378" y="52"/>
                </a:cubicBezTo>
                <a:cubicBezTo>
                  <a:pt x="279" y="52"/>
                  <a:pt x="186" y="47"/>
                  <a:pt x="116" y="37"/>
                </a:cubicBezTo>
                <a:cubicBezTo>
                  <a:pt x="13" y="23"/>
                  <a:pt x="12" y="6"/>
                  <a:pt x="12" y="6"/>
                </a:cubicBezTo>
                <a:cubicBezTo>
                  <a:pt x="12" y="2"/>
                  <a:pt x="10" y="0"/>
                  <a:pt x="6" y="0"/>
                </a:cubicBezTo>
                <a:cubicBezTo>
                  <a:pt x="3" y="0"/>
                  <a:pt x="0" y="2"/>
                  <a:pt x="0" y="6"/>
                </a:cubicBezTo>
                <a:cubicBezTo>
                  <a:pt x="0" y="12"/>
                  <a:pt x="0" y="33"/>
                  <a:pt x="114" y="49"/>
                </a:cubicBezTo>
                <a:cubicBezTo>
                  <a:pt x="185" y="59"/>
                  <a:pt x="279" y="64"/>
                  <a:pt x="378" y="64"/>
                </a:cubicBezTo>
                <a:cubicBezTo>
                  <a:pt x="468" y="64"/>
                  <a:pt x="552" y="60"/>
                  <a:pt x="619" y="52"/>
                </a:cubicBezTo>
                <a:cubicBezTo>
                  <a:pt x="619" y="281"/>
                  <a:pt x="647" y="495"/>
                  <a:pt x="697" y="657"/>
                </a:cubicBezTo>
                <a:cubicBezTo>
                  <a:pt x="748" y="821"/>
                  <a:pt x="817" y="912"/>
                  <a:pt x="891" y="912"/>
                </a:cubicBezTo>
                <a:cubicBezTo>
                  <a:pt x="894" y="912"/>
                  <a:pt x="897" y="909"/>
                  <a:pt x="897" y="906"/>
                </a:cubicBezTo>
                <a:cubicBezTo>
                  <a:pt x="897" y="902"/>
                  <a:pt x="894" y="900"/>
                  <a:pt x="891" y="90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nvGrpSpPr>
          <p:cNvPr id="128" name="Group 127"/>
          <p:cNvGrpSpPr/>
          <p:nvPr/>
        </p:nvGrpSpPr>
        <p:grpSpPr>
          <a:xfrm>
            <a:off x="4323696" y="3725020"/>
            <a:ext cx="2761486" cy="3010591"/>
            <a:chOff x="4245299" y="3522094"/>
            <a:chExt cx="2827030" cy="3082047"/>
          </a:xfrm>
        </p:grpSpPr>
        <p:sp>
          <p:nvSpPr>
            <p:cNvPr id="11" name="Freeform 10"/>
            <p:cNvSpPr>
              <a:spLocks/>
            </p:cNvSpPr>
            <p:nvPr/>
          </p:nvSpPr>
          <p:spPr bwMode="auto">
            <a:xfrm>
              <a:off x="4515152" y="4665006"/>
              <a:ext cx="540212" cy="355699"/>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2" name="Freeform 11"/>
            <p:cNvSpPr>
              <a:spLocks/>
            </p:cNvSpPr>
            <p:nvPr/>
          </p:nvSpPr>
          <p:spPr bwMode="auto">
            <a:xfrm>
              <a:off x="5479372" y="5738584"/>
              <a:ext cx="1018918" cy="862083"/>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3" name="Freeform 12"/>
            <p:cNvSpPr>
              <a:spLocks/>
            </p:cNvSpPr>
            <p:nvPr/>
          </p:nvSpPr>
          <p:spPr bwMode="auto">
            <a:xfrm>
              <a:off x="5907850" y="5740008"/>
              <a:ext cx="1018918" cy="862083"/>
            </a:xfrm>
            <a:custGeom>
              <a:avLst/>
              <a:gdLst>
                <a:gd name="T0" fmla="*/ 449 w 994"/>
                <a:gd name="T1" fmla="*/ 141 h 841"/>
                <a:gd name="T2" fmla="*/ 449 w 994"/>
                <a:gd name="T3" fmla="*/ 0 h 841"/>
                <a:gd name="T4" fmla="*/ 340 w 994"/>
                <a:gd name="T5" fmla="*/ 0 h 841"/>
                <a:gd name="T6" fmla="*/ 340 w 994"/>
                <a:gd name="T7" fmla="*/ 141 h 841"/>
                <a:gd name="T8" fmla="*/ 302 w 994"/>
                <a:gd name="T9" fmla="*/ 141 h 841"/>
                <a:gd name="T10" fmla="*/ 302 w 994"/>
                <a:gd name="T11" fmla="*/ 0 h 841"/>
                <a:gd name="T12" fmla="*/ 194 w 994"/>
                <a:gd name="T13" fmla="*/ 0 h 841"/>
                <a:gd name="T14" fmla="*/ 194 w 994"/>
                <a:gd name="T15" fmla="*/ 141 h 841"/>
                <a:gd name="T16" fmla="*/ 0 w 994"/>
                <a:gd name="T17" fmla="*/ 141 h 841"/>
                <a:gd name="T18" fmla="*/ 0 w 994"/>
                <a:gd name="T19" fmla="*/ 177 h 841"/>
                <a:gd name="T20" fmla="*/ 45 w 994"/>
                <a:gd name="T21" fmla="*/ 177 h 841"/>
                <a:gd name="T22" fmla="*/ 45 w 994"/>
                <a:gd name="T23" fmla="*/ 841 h 841"/>
                <a:gd name="T24" fmla="*/ 952 w 994"/>
                <a:gd name="T25" fmla="*/ 841 h 841"/>
                <a:gd name="T26" fmla="*/ 952 w 994"/>
                <a:gd name="T27" fmla="*/ 177 h 841"/>
                <a:gd name="T28" fmla="*/ 994 w 994"/>
                <a:gd name="T29" fmla="*/ 177 h 841"/>
                <a:gd name="T30" fmla="*/ 994 w 994"/>
                <a:gd name="T31" fmla="*/ 141 h 841"/>
                <a:gd name="T32" fmla="*/ 449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9" y="141"/>
                  </a:moveTo>
                  <a:lnTo>
                    <a:pt x="449" y="0"/>
                  </a:lnTo>
                  <a:lnTo>
                    <a:pt x="340" y="0"/>
                  </a:lnTo>
                  <a:lnTo>
                    <a:pt x="340" y="141"/>
                  </a:lnTo>
                  <a:lnTo>
                    <a:pt x="302" y="141"/>
                  </a:lnTo>
                  <a:lnTo>
                    <a:pt x="302" y="0"/>
                  </a:lnTo>
                  <a:lnTo>
                    <a:pt x="194" y="0"/>
                  </a:lnTo>
                  <a:lnTo>
                    <a:pt x="194" y="141"/>
                  </a:lnTo>
                  <a:lnTo>
                    <a:pt x="0" y="141"/>
                  </a:lnTo>
                  <a:lnTo>
                    <a:pt x="0" y="177"/>
                  </a:lnTo>
                  <a:lnTo>
                    <a:pt x="45" y="177"/>
                  </a:lnTo>
                  <a:lnTo>
                    <a:pt x="45" y="841"/>
                  </a:lnTo>
                  <a:lnTo>
                    <a:pt x="952" y="841"/>
                  </a:lnTo>
                  <a:lnTo>
                    <a:pt x="952" y="177"/>
                  </a:lnTo>
                  <a:lnTo>
                    <a:pt x="994" y="177"/>
                  </a:lnTo>
                  <a:lnTo>
                    <a:pt x="994" y="141"/>
                  </a:lnTo>
                  <a:lnTo>
                    <a:pt x="449"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nvGrpSpPr>
            <p:cNvPr id="99" name="Group 98"/>
            <p:cNvGrpSpPr/>
            <p:nvPr/>
          </p:nvGrpSpPr>
          <p:grpSpPr>
            <a:xfrm>
              <a:off x="4245299" y="6028052"/>
              <a:ext cx="1329515" cy="576089"/>
              <a:chOff x="3387205" y="6028052"/>
              <a:chExt cx="1329515" cy="576089"/>
            </a:xfrm>
          </p:grpSpPr>
          <p:sp>
            <p:nvSpPr>
              <p:cNvPr id="14"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5" name="Rectangle 35"/>
              <p:cNvSpPr>
                <a:spLocks noChangeArrowheads="1"/>
              </p:cNvSpPr>
              <p:nvPr/>
            </p:nvSpPr>
            <p:spPr bwMode="auto">
              <a:xfrm>
                <a:off x="4118079"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6" name="Oval 36"/>
              <p:cNvSpPr>
                <a:spLocks noChangeArrowheads="1"/>
              </p:cNvSpPr>
              <p:nvPr/>
            </p:nvSpPr>
            <p:spPr bwMode="auto">
              <a:xfrm>
                <a:off x="4009422"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7" name="Oval 37"/>
              <p:cNvSpPr>
                <a:spLocks noChangeArrowheads="1"/>
              </p:cNvSpPr>
              <p:nvPr/>
            </p:nvSpPr>
            <p:spPr bwMode="auto">
              <a:xfrm>
                <a:off x="4045300"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8" name="Rectangle 38"/>
              <p:cNvSpPr>
                <a:spLocks noChangeArrowheads="1"/>
              </p:cNvSpPr>
              <p:nvPr/>
            </p:nvSpPr>
            <p:spPr bwMode="auto">
              <a:xfrm>
                <a:off x="4467627"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19" name="Oval 39"/>
              <p:cNvSpPr>
                <a:spLocks noChangeArrowheads="1"/>
              </p:cNvSpPr>
              <p:nvPr/>
            </p:nvSpPr>
            <p:spPr bwMode="auto">
              <a:xfrm>
                <a:off x="4357946"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20" name="Oval 40"/>
              <p:cNvSpPr>
                <a:spLocks noChangeArrowheads="1"/>
              </p:cNvSpPr>
              <p:nvPr/>
            </p:nvSpPr>
            <p:spPr bwMode="auto">
              <a:xfrm>
                <a:off x="4394848"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sp>
          <p:nvSpPr>
            <p:cNvPr id="36" name="Rectangle 57"/>
            <p:cNvSpPr>
              <a:spLocks noChangeArrowheads="1"/>
            </p:cNvSpPr>
            <p:nvPr/>
          </p:nvSpPr>
          <p:spPr bwMode="auto">
            <a:xfrm>
              <a:off x="5852497" y="5020409"/>
              <a:ext cx="926662" cy="158373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7" name="Rectangle 58"/>
            <p:cNvSpPr>
              <a:spLocks noChangeArrowheads="1"/>
            </p:cNvSpPr>
            <p:nvPr/>
          </p:nvSpPr>
          <p:spPr bwMode="auto">
            <a:xfrm>
              <a:off x="5806368" y="4984531"/>
              <a:ext cx="1018918" cy="3587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8" name="Rectangle 59"/>
            <p:cNvSpPr>
              <a:spLocks noChangeArrowheads="1"/>
            </p:cNvSpPr>
            <p:nvPr/>
          </p:nvSpPr>
          <p:spPr bwMode="auto">
            <a:xfrm>
              <a:off x="5939627" y="5543194"/>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39" name="Rectangle 60"/>
            <p:cNvSpPr>
              <a:spLocks noChangeArrowheads="1"/>
            </p:cNvSpPr>
            <p:nvPr/>
          </p:nvSpPr>
          <p:spPr bwMode="auto">
            <a:xfrm>
              <a:off x="5939627" y="5543194"/>
              <a:ext cx="120958"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0" name="Rectangle 61"/>
            <p:cNvSpPr>
              <a:spLocks noChangeArrowheads="1"/>
            </p:cNvSpPr>
            <p:nvPr/>
          </p:nvSpPr>
          <p:spPr bwMode="auto">
            <a:xfrm>
              <a:off x="6147716" y="5543194"/>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1" name="Rectangle 62"/>
            <p:cNvSpPr>
              <a:spLocks noChangeArrowheads="1"/>
            </p:cNvSpPr>
            <p:nvPr/>
          </p:nvSpPr>
          <p:spPr bwMode="auto">
            <a:xfrm>
              <a:off x="6357855" y="5543194"/>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2" name="Rectangle 63"/>
            <p:cNvSpPr>
              <a:spLocks noChangeArrowheads="1"/>
            </p:cNvSpPr>
            <p:nvPr/>
          </p:nvSpPr>
          <p:spPr bwMode="auto">
            <a:xfrm>
              <a:off x="6147716" y="6367351"/>
              <a:ext cx="120958" cy="23679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3" name="Rectangle 64"/>
            <p:cNvSpPr>
              <a:spLocks noChangeArrowheads="1"/>
            </p:cNvSpPr>
            <p:nvPr/>
          </p:nvSpPr>
          <p:spPr bwMode="auto">
            <a:xfrm>
              <a:off x="6357855" y="6367351"/>
              <a:ext cx="120958" cy="23679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4" name="Rectangle 65"/>
            <p:cNvSpPr>
              <a:spLocks noChangeArrowheads="1"/>
            </p:cNvSpPr>
            <p:nvPr/>
          </p:nvSpPr>
          <p:spPr bwMode="auto">
            <a:xfrm>
              <a:off x="6565945" y="5543194"/>
              <a:ext cx="121984"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5" name="Rectangle 66"/>
            <p:cNvSpPr>
              <a:spLocks noChangeArrowheads="1"/>
            </p:cNvSpPr>
            <p:nvPr/>
          </p:nvSpPr>
          <p:spPr bwMode="auto">
            <a:xfrm>
              <a:off x="5939627" y="5751283"/>
              <a:ext cx="120958" cy="12198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6" name="Rectangle 67"/>
            <p:cNvSpPr>
              <a:spLocks noChangeArrowheads="1"/>
            </p:cNvSpPr>
            <p:nvPr/>
          </p:nvSpPr>
          <p:spPr bwMode="auto">
            <a:xfrm>
              <a:off x="6147716" y="5751283"/>
              <a:ext cx="120958" cy="12198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7" name="Rectangle 68"/>
            <p:cNvSpPr>
              <a:spLocks noChangeArrowheads="1"/>
            </p:cNvSpPr>
            <p:nvPr/>
          </p:nvSpPr>
          <p:spPr bwMode="auto">
            <a:xfrm>
              <a:off x="6357855" y="5751283"/>
              <a:ext cx="120958" cy="12198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8" name="Rectangle 69"/>
            <p:cNvSpPr>
              <a:spLocks noChangeArrowheads="1"/>
            </p:cNvSpPr>
            <p:nvPr/>
          </p:nvSpPr>
          <p:spPr bwMode="auto">
            <a:xfrm>
              <a:off x="6565945" y="5751283"/>
              <a:ext cx="121984" cy="12198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49" name="Rectangle 70"/>
            <p:cNvSpPr>
              <a:spLocks noChangeArrowheads="1"/>
            </p:cNvSpPr>
            <p:nvPr/>
          </p:nvSpPr>
          <p:spPr bwMode="auto">
            <a:xfrm>
              <a:off x="5939627" y="5962448"/>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0" name="Rectangle 71"/>
            <p:cNvSpPr>
              <a:spLocks noChangeArrowheads="1"/>
            </p:cNvSpPr>
            <p:nvPr/>
          </p:nvSpPr>
          <p:spPr bwMode="auto">
            <a:xfrm>
              <a:off x="6147716" y="5962448"/>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1" name="Rectangle 72"/>
            <p:cNvSpPr>
              <a:spLocks noChangeArrowheads="1"/>
            </p:cNvSpPr>
            <p:nvPr/>
          </p:nvSpPr>
          <p:spPr bwMode="auto">
            <a:xfrm>
              <a:off x="6357855" y="5962448"/>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2" name="Rectangle 73"/>
            <p:cNvSpPr>
              <a:spLocks noChangeArrowheads="1"/>
            </p:cNvSpPr>
            <p:nvPr/>
          </p:nvSpPr>
          <p:spPr bwMode="auto">
            <a:xfrm>
              <a:off x="6565945" y="5962448"/>
              <a:ext cx="121984"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3" name="Rectangle 74"/>
            <p:cNvSpPr>
              <a:spLocks noChangeArrowheads="1"/>
            </p:cNvSpPr>
            <p:nvPr/>
          </p:nvSpPr>
          <p:spPr bwMode="auto">
            <a:xfrm>
              <a:off x="5939627" y="6170536"/>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4" name="Rectangle 75"/>
            <p:cNvSpPr>
              <a:spLocks noChangeArrowheads="1"/>
            </p:cNvSpPr>
            <p:nvPr/>
          </p:nvSpPr>
          <p:spPr bwMode="auto">
            <a:xfrm>
              <a:off x="6147716" y="6170536"/>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5" name="Rectangle 76"/>
            <p:cNvSpPr>
              <a:spLocks noChangeArrowheads="1"/>
            </p:cNvSpPr>
            <p:nvPr/>
          </p:nvSpPr>
          <p:spPr bwMode="auto">
            <a:xfrm>
              <a:off x="6357855" y="6170536"/>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6" name="Rectangle 77"/>
            <p:cNvSpPr>
              <a:spLocks noChangeArrowheads="1"/>
            </p:cNvSpPr>
            <p:nvPr/>
          </p:nvSpPr>
          <p:spPr bwMode="auto">
            <a:xfrm>
              <a:off x="6565945" y="6170536"/>
              <a:ext cx="121984"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7" name="Rectangle 78"/>
            <p:cNvSpPr>
              <a:spLocks noChangeArrowheads="1"/>
            </p:cNvSpPr>
            <p:nvPr/>
          </p:nvSpPr>
          <p:spPr bwMode="auto">
            <a:xfrm>
              <a:off x="5939627" y="5962448"/>
              <a:ext cx="120958"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8" name="Rectangle 79"/>
            <p:cNvSpPr>
              <a:spLocks noChangeArrowheads="1"/>
            </p:cNvSpPr>
            <p:nvPr/>
          </p:nvSpPr>
          <p:spPr bwMode="auto">
            <a:xfrm>
              <a:off x="6565945" y="5962448"/>
              <a:ext cx="121984"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59" name="Rectangle 80"/>
            <p:cNvSpPr>
              <a:spLocks noChangeArrowheads="1"/>
            </p:cNvSpPr>
            <p:nvPr/>
          </p:nvSpPr>
          <p:spPr bwMode="auto">
            <a:xfrm>
              <a:off x="6565945" y="5751283"/>
              <a:ext cx="121984" cy="6150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0" name="Rectangle 81"/>
            <p:cNvSpPr>
              <a:spLocks noChangeArrowheads="1"/>
            </p:cNvSpPr>
            <p:nvPr/>
          </p:nvSpPr>
          <p:spPr bwMode="auto">
            <a:xfrm>
              <a:off x="5939627" y="5121891"/>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1" name="Rectangle 82"/>
            <p:cNvSpPr>
              <a:spLocks noChangeArrowheads="1"/>
            </p:cNvSpPr>
            <p:nvPr/>
          </p:nvSpPr>
          <p:spPr bwMode="auto">
            <a:xfrm>
              <a:off x="5939627" y="5121891"/>
              <a:ext cx="120958"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2" name="Rectangle 83"/>
            <p:cNvSpPr>
              <a:spLocks noChangeArrowheads="1"/>
            </p:cNvSpPr>
            <p:nvPr/>
          </p:nvSpPr>
          <p:spPr bwMode="auto">
            <a:xfrm>
              <a:off x="6147716" y="5121891"/>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3" name="Rectangle 84"/>
            <p:cNvSpPr>
              <a:spLocks noChangeArrowheads="1"/>
            </p:cNvSpPr>
            <p:nvPr/>
          </p:nvSpPr>
          <p:spPr bwMode="auto">
            <a:xfrm>
              <a:off x="6357855" y="5121891"/>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4" name="Rectangle 85"/>
            <p:cNvSpPr>
              <a:spLocks noChangeArrowheads="1"/>
            </p:cNvSpPr>
            <p:nvPr/>
          </p:nvSpPr>
          <p:spPr bwMode="auto">
            <a:xfrm>
              <a:off x="6565945" y="5121891"/>
              <a:ext cx="121984"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5" name="Rectangle 86"/>
            <p:cNvSpPr>
              <a:spLocks noChangeArrowheads="1"/>
            </p:cNvSpPr>
            <p:nvPr/>
          </p:nvSpPr>
          <p:spPr bwMode="auto">
            <a:xfrm>
              <a:off x="5939627" y="5333055"/>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6" name="Rectangle 87"/>
            <p:cNvSpPr>
              <a:spLocks noChangeArrowheads="1"/>
            </p:cNvSpPr>
            <p:nvPr/>
          </p:nvSpPr>
          <p:spPr bwMode="auto">
            <a:xfrm>
              <a:off x="6147716" y="5333055"/>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7" name="Rectangle 88"/>
            <p:cNvSpPr>
              <a:spLocks noChangeArrowheads="1"/>
            </p:cNvSpPr>
            <p:nvPr/>
          </p:nvSpPr>
          <p:spPr bwMode="auto">
            <a:xfrm>
              <a:off x="6357855" y="5333055"/>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8" name="Rectangle 89"/>
            <p:cNvSpPr>
              <a:spLocks noChangeArrowheads="1"/>
            </p:cNvSpPr>
            <p:nvPr/>
          </p:nvSpPr>
          <p:spPr bwMode="auto">
            <a:xfrm>
              <a:off x="6565945" y="5333055"/>
              <a:ext cx="121984"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69" name="Rectangle 90"/>
            <p:cNvSpPr>
              <a:spLocks noChangeArrowheads="1"/>
            </p:cNvSpPr>
            <p:nvPr/>
          </p:nvSpPr>
          <p:spPr bwMode="auto">
            <a:xfrm>
              <a:off x="6565945" y="5333055"/>
              <a:ext cx="121984"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0" name="Rectangle 91"/>
            <p:cNvSpPr>
              <a:spLocks noChangeArrowheads="1"/>
            </p:cNvSpPr>
            <p:nvPr/>
          </p:nvSpPr>
          <p:spPr bwMode="auto">
            <a:xfrm>
              <a:off x="6004206" y="4838972"/>
              <a:ext cx="111733" cy="1455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1" name="Rectangle 92"/>
            <p:cNvSpPr>
              <a:spLocks noChangeArrowheads="1"/>
            </p:cNvSpPr>
            <p:nvPr/>
          </p:nvSpPr>
          <p:spPr bwMode="auto">
            <a:xfrm>
              <a:off x="6152841" y="4838972"/>
              <a:ext cx="110707" cy="1455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2" name="Rectangle 93"/>
            <p:cNvSpPr>
              <a:spLocks noChangeArrowheads="1"/>
            </p:cNvSpPr>
            <p:nvPr/>
          </p:nvSpPr>
          <p:spPr bwMode="auto">
            <a:xfrm>
              <a:off x="5573677" y="6543662"/>
              <a:ext cx="348524"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3" name="Rectangle 94"/>
            <p:cNvSpPr>
              <a:spLocks noChangeArrowheads="1"/>
            </p:cNvSpPr>
            <p:nvPr/>
          </p:nvSpPr>
          <p:spPr bwMode="auto">
            <a:xfrm>
              <a:off x="6565945" y="6543662"/>
              <a:ext cx="506384"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4" name="Freeform 95"/>
            <p:cNvSpPr>
              <a:spLocks/>
            </p:cNvSpPr>
            <p:nvPr/>
          </p:nvSpPr>
          <p:spPr bwMode="auto">
            <a:xfrm>
              <a:off x="4407769" y="3522094"/>
              <a:ext cx="1436821" cy="94438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sp>
          <p:nvSpPr>
            <p:cNvPr id="75" name="Freeform 96"/>
            <p:cNvSpPr>
              <a:spLocks/>
            </p:cNvSpPr>
            <p:nvPr/>
          </p:nvSpPr>
          <p:spPr bwMode="auto">
            <a:xfrm>
              <a:off x="4411497" y="4158298"/>
              <a:ext cx="1716742" cy="2109621"/>
            </a:xfrm>
            <a:custGeom>
              <a:avLst/>
              <a:gdLst>
                <a:gd name="T0" fmla="*/ 891 w 897"/>
                <a:gd name="T1" fmla="*/ 900 h 912"/>
                <a:gd name="T2" fmla="*/ 709 w 897"/>
                <a:gd name="T3" fmla="*/ 653 h 912"/>
                <a:gd name="T4" fmla="*/ 631 w 897"/>
                <a:gd name="T5" fmla="*/ 50 h 912"/>
                <a:gd name="T6" fmla="*/ 642 w 897"/>
                <a:gd name="T7" fmla="*/ 49 h 912"/>
                <a:gd name="T8" fmla="*/ 757 w 897"/>
                <a:gd name="T9" fmla="*/ 6 h 912"/>
                <a:gd name="T10" fmla="*/ 751 w 897"/>
                <a:gd name="T11" fmla="*/ 0 h 912"/>
                <a:gd name="T12" fmla="*/ 745 w 897"/>
                <a:gd name="T13" fmla="*/ 6 h 912"/>
                <a:gd name="T14" fmla="*/ 641 w 897"/>
                <a:gd name="T15" fmla="*/ 37 h 912"/>
                <a:gd name="T16" fmla="*/ 378 w 897"/>
                <a:gd name="T17" fmla="*/ 52 h 912"/>
                <a:gd name="T18" fmla="*/ 116 w 897"/>
                <a:gd name="T19" fmla="*/ 37 h 912"/>
                <a:gd name="T20" fmla="*/ 12 w 897"/>
                <a:gd name="T21" fmla="*/ 6 h 912"/>
                <a:gd name="T22" fmla="*/ 6 w 897"/>
                <a:gd name="T23" fmla="*/ 0 h 912"/>
                <a:gd name="T24" fmla="*/ 0 w 897"/>
                <a:gd name="T25" fmla="*/ 6 h 912"/>
                <a:gd name="T26" fmla="*/ 114 w 897"/>
                <a:gd name="T27" fmla="*/ 49 h 912"/>
                <a:gd name="T28" fmla="*/ 378 w 897"/>
                <a:gd name="T29" fmla="*/ 64 h 912"/>
                <a:gd name="T30" fmla="*/ 619 w 897"/>
                <a:gd name="T31" fmla="*/ 52 h 912"/>
                <a:gd name="T32" fmla="*/ 697 w 897"/>
                <a:gd name="T33" fmla="*/ 657 h 912"/>
                <a:gd name="T34" fmla="*/ 891 w 897"/>
                <a:gd name="T35" fmla="*/ 912 h 912"/>
                <a:gd name="T36" fmla="*/ 897 w 897"/>
                <a:gd name="T37" fmla="*/ 906 h 912"/>
                <a:gd name="T38" fmla="*/ 891 w 897"/>
                <a:gd name="T39" fmla="*/ 90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7" h="912">
                  <a:moveTo>
                    <a:pt x="891" y="900"/>
                  </a:moveTo>
                  <a:cubicBezTo>
                    <a:pt x="823" y="900"/>
                    <a:pt x="757" y="810"/>
                    <a:pt x="709" y="653"/>
                  </a:cubicBezTo>
                  <a:cubicBezTo>
                    <a:pt x="659" y="493"/>
                    <a:pt x="631" y="278"/>
                    <a:pt x="631" y="50"/>
                  </a:cubicBezTo>
                  <a:cubicBezTo>
                    <a:pt x="635" y="50"/>
                    <a:pt x="639" y="49"/>
                    <a:pt x="642" y="49"/>
                  </a:cubicBezTo>
                  <a:cubicBezTo>
                    <a:pt x="757" y="33"/>
                    <a:pt x="757" y="12"/>
                    <a:pt x="757" y="6"/>
                  </a:cubicBezTo>
                  <a:cubicBezTo>
                    <a:pt x="757" y="2"/>
                    <a:pt x="754" y="0"/>
                    <a:pt x="751" y="0"/>
                  </a:cubicBezTo>
                  <a:cubicBezTo>
                    <a:pt x="747" y="0"/>
                    <a:pt x="745" y="2"/>
                    <a:pt x="745" y="6"/>
                  </a:cubicBezTo>
                  <a:cubicBezTo>
                    <a:pt x="745" y="6"/>
                    <a:pt x="743" y="23"/>
                    <a:pt x="641" y="37"/>
                  </a:cubicBezTo>
                  <a:cubicBezTo>
                    <a:pt x="571" y="47"/>
                    <a:pt x="478" y="52"/>
                    <a:pt x="378" y="52"/>
                  </a:cubicBezTo>
                  <a:cubicBezTo>
                    <a:pt x="279" y="52"/>
                    <a:pt x="186" y="47"/>
                    <a:pt x="116" y="37"/>
                  </a:cubicBezTo>
                  <a:cubicBezTo>
                    <a:pt x="13" y="23"/>
                    <a:pt x="12" y="6"/>
                    <a:pt x="12" y="6"/>
                  </a:cubicBezTo>
                  <a:cubicBezTo>
                    <a:pt x="12" y="2"/>
                    <a:pt x="10" y="0"/>
                    <a:pt x="6" y="0"/>
                  </a:cubicBezTo>
                  <a:cubicBezTo>
                    <a:pt x="3" y="0"/>
                    <a:pt x="0" y="2"/>
                    <a:pt x="0" y="6"/>
                  </a:cubicBezTo>
                  <a:cubicBezTo>
                    <a:pt x="0" y="12"/>
                    <a:pt x="0" y="33"/>
                    <a:pt x="114" y="49"/>
                  </a:cubicBezTo>
                  <a:cubicBezTo>
                    <a:pt x="185" y="59"/>
                    <a:pt x="279" y="64"/>
                    <a:pt x="378" y="64"/>
                  </a:cubicBezTo>
                  <a:cubicBezTo>
                    <a:pt x="468" y="64"/>
                    <a:pt x="552" y="60"/>
                    <a:pt x="619" y="52"/>
                  </a:cubicBezTo>
                  <a:cubicBezTo>
                    <a:pt x="619" y="281"/>
                    <a:pt x="647" y="495"/>
                    <a:pt x="697" y="657"/>
                  </a:cubicBezTo>
                  <a:cubicBezTo>
                    <a:pt x="748" y="821"/>
                    <a:pt x="817" y="912"/>
                    <a:pt x="891" y="912"/>
                  </a:cubicBezTo>
                  <a:cubicBezTo>
                    <a:pt x="894" y="912"/>
                    <a:pt x="897" y="909"/>
                    <a:pt x="897" y="906"/>
                  </a:cubicBezTo>
                  <a:cubicBezTo>
                    <a:pt x="897" y="902"/>
                    <a:pt x="894" y="900"/>
                    <a:pt x="891" y="90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rgbClr val="505050"/>
                </a:solidFill>
              </a:endParaRPr>
            </a:p>
          </p:txBody>
        </p:sp>
      </p:grpSp>
      <p:sp>
        <p:nvSpPr>
          <p:cNvPr id="133" name="TextBox 132"/>
          <p:cNvSpPr txBox="1"/>
          <p:nvPr/>
        </p:nvSpPr>
        <p:spPr>
          <a:xfrm>
            <a:off x="8531677" y="3858950"/>
            <a:ext cx="2502382" cy="1026727"/>
          </a:xfrm>
          <a:prstGeom prst="rect">
            <a:avLst/>
          </a:prstGeom>
          <a:noFill/>
        </p:spPr>
        <p:txBody>
          <a:bodyPr wrap="square" lIns="0" tIns="0" rIns="0" bIns="0" rtlCol="0">
            <a:spAutoFit/>
          </a:bodyPr>
          <a:lstStyle>
            <a:defPPr>
              <a:defRPr lang="en-US"/>
            </a:defPPr>
            <a:lvl1pPr>
              <a:lnSpc>
                <a:spcPct val="90000"/>
              </a:lnSpc>
              <a:spcBef>
                <a:spcPts val="800"/>
              </a:spcBef>
              <a:defRPr sz="1600" spc="-40"/>
            </a:lvl1pPr>
            <a:lvl2pPr marL="0" lvl="1">
              <a:lnSpc>
                <a:spcPct val="90000"/>
              </a:lnSpc>
              <a:spcBef>
                <a:spcPts val="800"/>
              </a:spcBef>
              <a:defRPr sz="1600" spc="-40"/>
            </a:lvl2pPr>
          </a:lstStyle>
          <a:p>
            <a:pPr defTabSz="932559"/>
            <a:r>
              <a:rPr lang="en-US" sz="1632" dirty="0">
                <a:solidFill>
                  <a:srgbClr val="505050"/>
                </a:solidFill>
              </a:rPr>
              <a:t>Single federated identity </a:t>
            </a:r>
            <a:br>
              <a:rPr lang="en-US" sz="1632" dirty="0">
                <a:solidFill>
                  <a:srgbClr val="505050"/>
                </a:solidFill>
              </a:rPr>
            </a:br>
            <a:r>
              <a:rPr lang="en-US" sz="1632" dirty="0">
                <a:solidFill>
                  <a:srgbClr val="505050"/>
                </a:solidFill>
              </a:rPr>
              <a:t>and credentials </a:t>
            </a:r>
          </a:p>
          <a:p>
            <a:pPr defTabSz="932559"/>
            <a:r>
              <a:rPr lang="en-US" sz="1632" dirty="0">
                <a:solidFill>
                  <a:srgbClr val="505050"/>
                </a:solidFill>
              </a:rPr>
              <a:t>Suitable for medium and large organizations</a:t>
            </a:r>
          </a:p>
        </p:txBody>
      </p:sp>
    </p:spTree>
    <p:extLst>
      <p:ext uri="{BB962C8B-B14F-4D97-AF65-F5344CB8AC3E}">
        <p14:creationId xmlns:p14="http://schemas.microsoft.com/office/powerpoint/2010/main" val="31330426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Spencer Harbar</External_x0020_Speaker>
    <Session_x0020_Code xmlns="12a172fe-0250-434a-85cf-03b10810c5e5">BRK3183</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230e9df3-be65-4c73-a93b-d1236ebd677e"/>
    <ds:schemaRef ds:uri="http://schemas.microsoft.com/sharepoint/v3"/>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12a172fe-0250-434a-85cf-03b10810c5e5"/>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101</TotalTime>
  <Words>2220</Words>
  <Application>Microsoft Office PowerPoint</Application>
  <PresentationFormat>Custom</PresentationFormat>
  <Paragraphs>335</Paragraphs>
  <Slides>46</Slides>
  <Notes>14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Consolas</vt:lpstr>
      <vt:lpstr>Segoe UI</vt:lpstr>
      <vt:lpstr>Segoe UI Light</vt:lpstr>
      <vt:lpstr>Wingdings</vt:lpstr>
      <vt:lpstr>5-30610_Microsoft_Ignite_Keynote_Template</vt:lpstr>
      <vt:lpstr>1_5-30610_Microsoft_Ignite_Keynote_Template</vt:lpstr>
      <vt:lpstr>Visio</vt:lpstr>
      <vt:lpstr>PowerPoint Presentation</vt:lpstr>
      <vt:lpstr>Configuring OneDrive for Business Deployment: Options and Best Practices </vt:lpstr>
      <vt:lpstr>About Spencer Harbar</vt:lpstr>
      <vt:lpstr>Session Objectives And Takeaways</vt:lpstr>
      <vt:lpstr>Contents</vt:lpstr>
      <vt:lpstr>OneDrive for Business</vt:lpstr>
      <vt:lpstr>In SharePoint 2013</vt:lpstr>
      <vt:lpstr>Identity Considerations </vt:lpstr>
      <vt:lpstr>Identity Options</vt:lpstr>
      <vt:lpstr>Cloud Identity</vt:lpstr>
      <vt:lpstr>Cloud Identity</vt:lpstr>
      <vt:lpstr>Directory Synchronization</vt:lpstr>
      <vt:lpstr>Password Synchronization</vt:lpstr>
      <vt:lpstr>Directory &amp; Password Sync</vt:lpstr>
      <vt:lpstr>AD FS</vt:lpstr>
      <vt:lpstr>AD FS</vt:lpstr>
      <vt:lpstr>Redirection in SharePoint Server 2013</vt:lpstr>
      <vt:lpstr>Prerequisites</vt:lpstr>
      <vt:lpstr>Redirection to OneDrive in Office 365</vt:lpstr>
      <vt:lpstr>OneDrive for Business Redirection</vt:lpstr>
      <vt:lpstr>PowerPoint Presentation</vt:lpstr>
      <vt:lpstr>PowerPoint Presentation</vt:lpstr>
      <vt:lpstr>PowerPoint Presentation</vt:lpstr>
      <vt:lpstr>PowerPoint Presentation</vt:lpstr>
      <vt:lpstr>Office 365 Configuration</vt:lpstr>
      <vt:lpstr>Office 365 Configuration and Settings</vt:lpstr>
      <vt:lpstr>PowerPoint Presentation</vt:lpstr>
      <vt:lpstr>Deployment</vt:lpstr>
      <vt:lpstr>Deploy Sync Client with Office Deployment Tool</vt:lpstr>
      <vt:lpstr>Sync Client Updates</vt:lpstr>
      <vt:lpstr>Bandwidth Planning</vt:lpstr>
      <vt:lpstr>Migration</vt:lpstr>
      <vt:lpstr>IW-Led, IT-Managed</vt:lpstr>
      <vt:lpstr>Drag and Drop</vt:lpstr>
      <vt:lpstr>Migration of personal content (personal sites)</vt:lpstr>
      <vt:lpstr>Bulk Provisioning</vt:lpstr>
      <vt:lpstr>Bulk Site Creation: CSOM API</vt:lpstr>
      <vt:lpstr>Calling CSOM from PowerShell</vt:lpstr>
      <vt:lpstr>Assigning Permissions</vt:lpstr>
      <vt:lpstr>New Migration Pipeline SDK</vt:lpstr>
      <vt:lpstr>ISV Solutions</vt:lpstr>
      <vt:lpstr>File and Folder Restrictions</vt:lpstr>
      <vt:lpstr>File and Folder Validation</vt:lpstr>
      <vt:lpstr>In Review: Session Objectives And Takeaways</vt:lpstr>
      <vt:lpstr>PowerPoint Presentation</vt:lpstr>
      <vt:lpstr>PowerPoint Presentation</vt:lpstr>
    </vt:vector>
  </TitlesOfParts>
  <Manager/>
  <Company>Triumph Media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Configuring OneDrive for Business Deployment: Options and Best Practices</dc:title>
  <dc:subject>Microsoft Ignite 2015</dc:subject>
  <dc:creator>Spencer Harbar</dc:creator>
  <cp:keywords>Microsoft Ignite 2015</cp:keywords>
  <dc:description>Template: Mitchell Derrey, Silver Fox Productions
Formatting: 
Audience Type: Internal/External</dc:description>
  <cp:lastModifiedBy>Brittany Hart</cp:lastModifiedBy>
  <cp:revision>10</cp:revision>
  <dcterms:created xsi:type="dcterms:W3CDTF">2015-04-08T16:10:06Z</dcterms:created>
  <dcterms:modified xsi:type="dcterms:W3CDTF">2015-05-06T21:33:54Z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