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47"/>
  </p:notesMasterIdLst>
  <p:handoutMasterIdLst>
    <p:handoutMasterId r:id="rId48"/>
  </p:handoutMasterIdLst>
  <p:sldIdLst>
    <p:sldId id="1368" r:id="rId5"/>
    <p:sldId id="1338" r:id="rId6"/>
    <p:sldId id="1457" r:id="rId7"/>
    <p:sldId id="1458" r:id="rId8"/>
    <p:sldId id="1460" r:id="rId9"/>
    <p:sldId id="1459" r:id="rId10"/>
    <p:sldId id="1461" r:id="rId11"/>
    <p:sldId id="1462" r:id="rId12"/>
    <p:sldId id="1463" r:id="rId13"/>
    <p:sldId id="1466" r:id="rId14"/>
    <p:sldId id="1467" r:id="rId15"/>
    <p:sldId id="1468" r:id="rId16"/>
    <p:sldId id="1470" r:id="rId17"/>
    <p:sldId id="1471" r:id="rId18"/>
    <p:sldId id="1472" r:id="rId19"/>
    <p:sldId id="1474" r:id="rId20"/>
    <p:sldId id="1475" r:id="rId21"/>
    <p:sldId id="1476" r:id="rId22"/>
    <p:sldId id="1478" r:id="rId23"/>
    <p:sldId id="1479" r:id="rId24"/>
    <p:sldId id="1483" r:id="rId25"/>
    <p:sldId id="1499" r:id="rId26"/>
    <p:sldId id="1503" r:id="rId27"/>
    <p:sldId id="1504" r:id="rId28"/>
    <p:sldId id="1480" r:id="rId29"/>
    <p:sldId id="1488" r:id="rId30"/>
    <p:sldId id="1489" r:id="rId31"/>
    <p:sldId id="1485" r:id="rId32"/>
    <p:sldId id="1494" r:id="rId33"/>
    <p:sldId id="1486" r:id="rId34"/>
    <p:sldId id="1495" r:id="rId35"/>
    <p:sldId id="1496" r:id="rId36"/>
    <p:sldId id="1487" r:id="rId37"/>
    <p:sldId id="1498" r:id="rId38"/>
    <p:sldId id="1500" r:id="rId39"/>
    <p:sldId id="1506" r:id="rId40"/>
    <p:sldId id="1507" r:id="rId41"/>
    <p:sldId id="1510" r:id="rId42"/>
    <p:sldId id="1511" r:id="rId43"/>
    <p:sldId id="1501" r:id="rId44"/>
    <p:sldId id="1512" r:id="rId45"/>
    <p:sldId id="1326" r:id="rId4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</p14:sldIdLst>
        </p14:section>
        <p14:section name="Intro" id="{E2FACBEE-6DCB-43E7-8D35-0EC631EDA9BA}">
          <p14:sldIdLst>
            <p14:sldId id="1338"/>
            <p14:sldId id="1457"/>
          </p14:sldIdLst>
        </p14:section>
        <p14:section name="Password Policy" id="{4BC655B2-2681-45CB-95B2-F545F066ADFD}">
          <p14:sldIdLst>
            <p14:sldId id="1458"/>
            <p14:sldId id="1460"/>
            <p14:sldId id="1459"/>
          </p14:sldIdLst>
        </p14:section>
        <p14:section name="DLP" id="{EE7DCEA4-4589-438D-9F6F-229A198969AD}">
          <p14:sldIdLst>
            <p14:sldId id="1461"/>
            <p14:sldId id="1462"/>
            <p14:sldId id="1463"/>
          </p14:sldIdLst>
        </p14:section>
        <p14:section name="Rights Management" id="{D560CDDC-2783-4205-9ABC-8B4E8AFEE534}">
          <p14:sldIdLst>
            <p14:sldId id="1466"/>
            <p14:sldId id="1467"/>
            <p14:sldId id="1468"/>
          </p14:sldIdLst>
        </p14:section>
        <p14:section name="Message Encryption" id="{85B8C984-FDFC-4AE7-A8F8-54B5DC1FD4F5}">
          <p14:sldIdLst>
            <p14:sldId id="1470"/>
            <p14:sldId id="1471"/>
            <p14:sldId id="1472"/>
          </p14:sldIdLst>
        </p14:section>
        <p14:section name="Mobile Device Management" id="{F0DF82D1-B473-4F82-8620-3DC571FAFD6C}">
          <p14:sldIdLst>
            <p14:sldId id="1474"/>
            <p14:sldId id="1475"/>
            <p14:sldId id="1476"/>
          </p14:sldIdLst>
        </p14:section>
        <p14:section name="Multi-Factor Auth" id="{6971D66C-45E8-48EF-B644-A6008C4F7717}">
          <p14:sldIdLst>
            <p14:sldId id="1478"/>
            <p14:sldId id="1479"/>
            <p14:sldId id="1483"/>
          </p14:sldIdLst>
        </p14:section>
        <p14:section name="Antispam" id="{EBA61352-6881-475E-AFBD-D121E694B919}">
          <p14:sldIdLst>
            <p14:sldId id="1499"/>
            <p14:sldId id="1503"/>
            <p14:sldId id="1504"/>
          </p14:sldIdLst>
        </p14:section>
        <p14:section name="Client Security" id="{DEA8B343-69F2-4B4E-9669-9CB7AC71C1A3}">
          <p14:sldIdLst>
            <p14:sldId id="1480"/>
            <p14:sldId id="1488"/>
            <p14:sldId id="1489"/>
          </p14:sldIdLst>
        </p14:section>
        <p14:section name="Click2Run" id="{5B097C8F-6D51-4567-B52F-0742A89562FD}">
          <p14:sldIdLst>
            <p14:sldId id="1485"/>
            <p14:sldId id="1494"/>
          </p14:sldIdLst>
        </p14:section>
        <p14:section name="Sharing Content" id="{31F4AD7C-0A9D-4694-8087-A3BE06CB9DED}">
          <p14:sldIdLst>
            <p14:sldId id="1486"/>
            <p14:sldId id="1495"/>
            <p14:sldId id="1496"/>
          </p14:sldIdLst>
        </p14:section>
        <p14:section name="OD4B Sync" id="{A601A5B3-A136-4010-B055-2A0AB860007F}">
          <p14:sldIdLst>
            <p14:sldId id="1487"/>
          </p14:sldIdLst>
        </p14:section>
        <p14:section name="SSL and TLS" id="{564AD466-483B-4A87-8923-17DBAC644CAB}">
          <p14:sldIdLst>
            <p14:sldId id="1498"/>
          </p14:sldIdLst>
        </p14:section>
        <p14:section name="Office 365 Reports" id="{37D58BA0-4EE8-48A1-B06C-E51CA72A4C6A}">
          <p14:sldIdLst>
            <p14:sldId id="1500"/>
            <p14:sldId id="1506"/>
            <p14:sldId id="1507"/>
          </p14:sldIdLst>
        </p14:section>
        <p14:section name="Enterprise Architecture" id="{F41A7C14-ECA7-4758-BE12-9E1130BD55E9}">
          <p14:sldIdLst>
            <p14:sldId id="1510"/>
            <p14:sldId id="1511"/>
          </p14:sldIdLst>
        </p14:section>
        <p14:section name="Yammer" id="{CA1053E5-97BB-4A1C-B2F1-7E35AA0B2D90}">
          <p14:sldIdLst>
            <p14:sldId id="1501"/>
          </p14:sldIdLst>
        </p14:section>
        <p14:section name="Default Slides" id="{8B15C291-A0E1-42C8-9C8D-E52F3C50146F}">
          <p14:sldIdLst>
            <p14:sldId id="1512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47D8FF"/>
    <a:srgbClr val="11CCFF"/>
    <a:srgbClr val="FFFFFF"/>
    <a:srgbClr val="85E5FF"/>
    <a:srgbClr val="43D7FF"/>
    <a:srgbClr val="B4A0FF"/>
    <a:srgbClr val="505050"/>
    <a:srgbClr val="000000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6262" autoAdjust="0"/>
  </p:normalViewPr>
  <p:slideViewPr>
    <p:cSldViewPr>
      <p:cViewPr varScale="1">
        <p:scale>
          <a:sx n="119" d="100"/>
          <a:sy n="119" d="100"/>
        </p:scale>
        <p:origin x="84" y="144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12:40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9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12:40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5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12:40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2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1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0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3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Microsoft Ignite 2015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5/5/2015 12:40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j.mp/secure1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625204" y="6618991"/>
            <a:ext cx="4830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Questions</a:t>
            </a:r>
            <a:r>
              <a:rPr lang="en-GB" baseline="0" dirty="0" smtClean="0"/>
              <a:t> – add them at </a:t>
            </a:r>
            <a:r>
              <a:rPr lang="en-GB" dirty="0" smtClean="0">
                <a:hlinkClick r:id="rId2"/>
              </a:rPr>
              <a:t>http://j.mp/secure10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mer.com/microsoftignite/uploaded_files/325170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j.mp/secure1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microsoft.com/download/6/D/F/6DFD7614-BBCF-4572-A871-E446B8CF5D79/MSFT_cloud_architecture_security.vsd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hyperlink" Target="http://download.microsoft.com/download/6/D/F/6DFD7614-BBCF-4572-A871-E446B8CF5D79/MSFT_cloud_architecture_security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CloudArchitectu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mmer.com/microsoftignite/#/uploaded_files/32517088?threadId=526833978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hyperlink" Target="http://myignite.microsoft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ka.ms/ssprsetup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Management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86090"/>
          </a:xfrm>
        </p:spPr>
        <p:txBody>
          <a:bodyPr/>
          <a:lstStyle/>
          <a:p>
            <a:r>
              <a:rPr lang="en-GB" dirty="0" smtClean="0"/>
              <a:t>To protect documents and email with </a:t>
            </a:r>
            <a:r>
              <a:rPr lang="en-GB" dirty="0"/>
              <a:t>encryption </a:t>
            </a:r>
            <a:r>
              <a:rPr lang="en-GB" dirty="0" smtClean="0"/>
              <a:t>and an associated </a:t>
            </a:r>
            <a:r>
              <a:rPr lang="en-GB" dirty="0"/>
              <a:t>usage </a:t>
            </a:r>
            <a:r>
              <a:rPr lang="en-GB" dirty="0" smtClean="0"/>
              <a:t>policy</a:t>
            </a:r>
          </a:p>
          <a:p>
            <a:pPr lvl="1"/>
            <a:endParaRPr lang="en-GB" dirty="0"/>
          </a:p>
          <a:p>
            <a:r>
              <a:rPr lang="en-GB" dirty="0"/>
              <a:t>Document can only be used by the intended recipients for the intended purpose</a:t>
            </a:r>
          </a:p>
          <a:p>
            <a:r>
              <a:rPr lang="en-GB" dirty="0"/>
              <a:t>Easy to create policy templates that users can protect documents </a:t>
            </a:r>
            <a:r>
              <a:rPr lang="en-GB" dirty="0" smtClean="0"/>
              <a:t>with</a:t>
            </a:r>
          </a:p>
          <a:p>
            <a:pPr lvl="1"/>
            <a:r>
              <a:rPr lang="en-GB" dirty="0" smtClean="0"/>
              <a:t>Policies include a name (multi-lingual options available) with description, the usage rights and the group of users who can access the document along with validity periods</a:t>
            </a:r>
            <a:endParaRPr lang="en-GB" dirty="0"/>
          </a:p>
          <a:p>
            <a:r>
              <a:rPr lang="en-GB" dirty="0" smtClean="0"/>
              <a:t>Office 365 includes </a:t>
            </a:r>
            <a:r>
              <a:rPr lang="en-GB" dirty="0"/>
              <a:t>per-file encryption at </a:t>
            </a:r>
            <a:r>
              <a:rPr lang="en-GB" dirty="0" smtClean="0"/>
              <a:t>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135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Rights Management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16758"/>
          </a:xfrm>
        </p:spPr>
        <p:txBody>
          <a:bodyPr/>
          <a:lstStyle/>
          <a:p>
            <a:r>
              <a:rPr lang="en-GB" dirty="0" smtClean="0"/>
              <a:t>In this demo we will look at</a:t>
            </a:r>
          </a:p>
          <a:p>
            <a:r>
              <a:rPr lang="en-GB" dirty="0" smtClean="0"/>
              <a:t>The setting up of the RMS service</a:t>
            </a:r>
          </a:p>
          <a:p>
            <a:pPr lvl="1"/>
            <a:r>
              <a:rPr lang="en-GB" dirty="0" smtClean="0"/>
              <a:t>Setting up the rights management configuration in the Office 365 admin portal</a:t>
            </a:r>
          </a:p>
          <a:p>
            <a:pPr lvl="1"/>
            <a:r>
              <a:rPr lang="en-GB" dirty="0" smtClean="0"/>
              <a:t>Enabling Exchange Online via PowerShell </a:t>
            </a:r>
            <a:r>
              <a:rPr lang="en-GB" dirty="0"/>
              <a:t>(Import keys and </a:t>
            </a:r>
            <a:r>
              <a:rPr lang="en-GB" dirty="0" smtClean="0"/>
              <a:t>then running </a:t>
            </a:r>
            <a:r>
              <a:rPr lang="en-GB" dirty="0"/>
              <a:t>Set-</a:t>
            </a:r>
            <a:r>
              <a:rPr lang="en-GB" dirty="0" err="1"/>
              <a:t>IRMConfiguration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Enabling SharePoint Online via the admin portal</a:t>
            </a:r>
          </a:p>
          <a:p>
            <a:r>
              <a:rPr lang="en-GB" dirty="0" smtClean="0"/>
              <a:t>Creating templates for document protection</a:t>
            </a:r>
            <a:endParaRPr lang="en-GB" dirty="0"/>
          </a:p>
          <a:p>
            <a:r>
              <a:rPr lang="en-GB" dirty="0" smtClean="0"/>
              <a:t>Using RMS in the web based and </a:t>
            </a:r>
            <a:r>
              <a:rPr lang="en-GB" dirty="0"/>
              <a:t>Office </a:t>
            </a:r>
            <a:r>
              <a:rPr lang="en-GB" dirty="0" smtClean="0"/>
              <a:t>applications</a:t>
            </a:r>
            <a:endParaRPr lang="en-GB" dirty="0"/>
          </a:p>
          <a:p>
            <a:r>
              <a:rPr lang="en-GB" dirty="0" smtClean="0"/>
              <a:t>Using the RMS </a:t>
            </a:r>
            <a:r>
              <a:rPr lang="en-GB" dirty="0"/>
              <a:t>Sharing Application and protecting any </a:t>
            </a:r>
            <a:r>
              <a:rPr lang="en-GB" dirty="0" smtClean="0"/>
              <a:t>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30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 smtClean="0"/>
              <a:t>Rights Management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“BRK3172: </a:t>
            </a:r>
            <a:r>
              <a:rPr lang="en-GB" dirty="0"/>
              <a:t>Your Encryption Controls in Office 365: Across Devices and </a:t>
            </a:r>
            <a:r>
              <a:rPr lang="en-GB" dirty="0" smtClean="0"/>
              <a:t>Platforms”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8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365 Message Encryption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09091"/>
          </a:xfrm>
        </p:spPr>
        <p:txBody>
          <a:bodyPr/>
          <a:lstStyle/>
          <a:p>
            <a:r>
              <a:rPr lang="en-GB" dirty="0"/>
              <a:t>Provides the ability to “send” encrypted </a:t>
            </a:r>
            <a:r>
              <a:rPr lang="en-GB" dirty="0" smtClean="0"/>
              <a:t>messages that require the recipient to login to read and reply to the message</a:t>
            </a:r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dirty="0"/>
              <a:t>customise the notification email and portal</a:t>
            </a:r>
          </a:p>
          <a:p>
            <a:r>
              <a:rPr lang="en-GB" dirty="0"/>
              <a:t>Can provide one-time passcodes to avoid the recipient having the need to login</a:t>
            </a:r>
          </a:p>
          <a:p>
            <a:r>
              <a:rPr lang="en-GB" dirty="0"/>
              <a:t>Requires that RMS is enabled and </a:t>
            </a:r>
            <a:r>
              <a:rPr lang="en-GB" dirty="0" smtClean="0"/>
              <a:t>configured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415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365 Message Encryption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16758"/>
          </a:xfrm>
        </p:spPr>
        <p:txBody>
          <a:bodyPr/>
          <a:lstStyle/>
          <a:p>
            <a:r>
              <a:rPr lang="en-GB" dirty="0" smtClean="0"/>
              <a:t>In this demo we will look at:</a:t>
            </a:r>
          </a:p>
          <a:p>
            <a:r>
              <a:rPr lang="en-GB" dirty="0" smtClean="0"/>
              <a:t>The enabling of the feature</a:t>
            </a:r>
          </a:p>
          <a:p>
            <a:pPr lvl="1"/>
            <a:r>
              <a:rPr lang="en-GB" dirty="0" smtClean="0"/>
              <a:t>Ensuring that RMS is enabled for Exchange Online correctly</a:t>
            </a:r>
          </a:p>
          <a:p>
            <a:pPr lvl="1"/>
            <a:r>
              <a:rPr lang="en-GB" dirty="0" smtClean="0"/>
              <a:t>Configuring a transport rule to encrypt or decrypt messages</a:t>
            </a:r>
          </a:p>
          <a:p>
            <a:r>
              <a:rPr lang="en-GB" dirty="0" smtClean="0"/>
              <a:t>The end to end process</a:t>
            </a:r>
          </a:p>
          <a:p>
            <a:pPr lvl="1"/>
            <a:r>
              <a:rPr lang="en-GB" dirty="0" smtClean="0"/>
              <a:t>Sending an external email with a message classification that causes message encryption to occur</a:t>
            </a:r>
          </a:p>
          <a:p>
            <a:r>
              <a:rPr lang="en-GB" dirty="0" smtClean="0"/>
              <a:t>Configuring the email and the portal</a:t>
            </a:r>
          </a:p>
          <a:p>
            <a:pPr lvl="1"/>
            <a:r>
              <a:rPr lang="en-GB" dirty="0" smtClean="0"/>
              <a:t>Using Exchange Online remote PowerShell:</a:t>
            </a:r>
          </a:p>
          <a:p>
            <a:pPr lvl="1"/>
            <a:r>
              <a:rPr lang="en-GB" dirty="0" smtClean="0"/>
              <a:t>Set-</a:t>
            </a:r>
            <a:r>
              <a:rPr lang="en-GB" dirty="0" err="1" smtClean="0"/>
              <a:t>OMEConfiguration</a:t>
            </a:r>
            <a:r>
              <a:rPr lang="en-GB" dirty="0" smtClean="0"/>
              <a:t> </a:t>
            </a:r>
            <a:r>
              <a:rPr lang="en-GB" dirty="0"/>
              <a:t>"OME Configuration" -Image (Get-Content "C:\Temp\NBConsult\default-logo2.png" -Encoding Byte) -</a:t>
            </a:r>
            <a:r>
              <a:rPr lang="en-GB" dirty="0" err="1"/>
              <a:t>EmailText</a:t>
            </a:r>
            <a:r>
              <a:rPr lang="en-GB" dirty="0"/>
              <a:t> </a:t>
            </a:r>
            <a:r>
              <a:rPr lang="en-GB" dirty="0" smtClean="0"/>
              <a:t>"You </a:t>
            </a:r>
            <a:r>
              <a:rPr lang="en-GB" dirty="0"/>
              <a:t>have received an encrypted message from the NBConsult secure messaging system." -</a:t>
            </a:r>
            <a:r>
              <a:rPr lang="en-GB" dirty="0" err="1"/>
              <a:t>PortalText</a:t>
            </a:r>
            <a:r>
              <a:rPr lang="en-GB" dirty="0"/>
              <a:t> "NBConsult secure email </a:t>
            </a:r>
            <a:r>
              <a:rPr lang="en-GB" dirty="0" smtClean="0"/>
              <a:t>portal"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9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 smtClean="0"/>
              <a:t>Message Encryption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/>
              <a:t>Also see session “BRK3172: Your Encryption Controls in Office 365: Across Devices and Platforms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0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Device Management (MDM)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47645"/>
          </a:xfrm>
        </p:spPr>
        <p:txBody>
          <a:bodyPr/>
          <a:lstStyle/>
          <a:p>
            <a:r>
              <a:rPr lang="en-GB" dirty="0" smtClean="0"/>
              <a:t>To show how a new feature to Office 365 can help you protect data on end user devices</a:t>
            </a:r>
          </a:p>
          <a:p>
            <a:pPr lvl="1"/>
            <a:endParaRPr lang="en-GB" dirty="0"/>
          </a:p>
          <a:p>
            <a:r>
              <a:rPr lang="en-GB" dirty="0" smtClean="0"/>
              <a:t>Free with Office 365 commercial subscriptions from May 2015</a:t>
            </a:r>
          </a:p>
          <a:p>
            <a:r>
              <a:rPr lang="en-GB" dirty="0" smtClean="0"/>
              <a:t>Includes:</a:t>
            </a:r>
          </a:p>
          <a:p>
            <a:pPr lvl="1"/>
            <a:r>
              <a:rPr lang="en-GB" b="1" dirty="0"/>
              <a:t>Conditional Access </a:t>
            </a:r>
            <a:r>
              <a:rPr lang="en-GB" dirty="0"/>
              <a:t>– device must be compliant with your rules before it can access corporate data</a:t>
            </a:r>
          </a:p>
          <a:p>
            <a:pPr lvl="1"/>
            <a:r>
              <a:rPr lang="en-GB" b="1" dirty="0" smtClean="0"/>
              <a:t>User </a:t>
            </a:r>
            <a:r>
              <a:rPr lang="en-GB" b="1" dirty="0"/>
              <a:t>level </a:t>
            </a:r>
            <a:r>
              <a:rPr lang="en-GB" b="1" dirty="0" smtClean="0"/>
              <a:t>policies </a:t>
            </a:r>
            <a:r>
              <a:rPr lang="en-GB" dirty="0" smtClean="0"/>
              <a:t>– </a:t>
            </a:r>
            <a:r>
              <a:rPr lang="en-GB" dirty="0"/>
              <a:t>therefore does not matter what device the user uses and can target policies to different groups and users</a:t>
            </a:r>
          </a:p>
          <a:p>
            <a:pPr lvl="1"/>
            <a:r>
              <a:rPr lang="en-GB" b="1" dirty="0"/>
              <a:t>Device Management </a:t>
            </a:r>
            <a:r>
              <a:rPr lang="en-GB" dirty="0"/>
              <a:t>– policies to require different security settings and gain reports on the state of these devices</a:t>
            </a:r>
          </a:p>
          <a:p>
            <a:pPr lvl="1"/>
            <a:r>
              <a:rPr lang="en-GB" b="1" dirty="0"/>
              <a:t>Selective Wipe </a:t>
            </a:r>
            <a:r>
              <a:rPr lang="en-GB" dirty="0"/>
              <a:t>– easy to remove corporate data from the device and leave personal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54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Device </a:t>
            </a:r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292662"/>
          </a:xfrm>
        </p:spPr>
        <p:txBody>
          <a:bodyPr/>
          <a:lstStyle/>
          <a:p>
            <a:r>
              <a:rPr lang="en-GB" dirty="0" smtClean="0"/>
              <a:t>In this demo we will configure corporate policies on an iPhone</a:t>
            </a:r>
            <a:endParaRPr lang="en-GB" dirty="0"/>
          </a:p>
        </p:txBody>
      </p:sp>
      <p:pic>
        <p:nvPicPr>
          <p:cNvPr id="7" name="Picture 8" descr="C:\Users\BRIAN~1.REI\AppData\Local\Temp\SNAGHTML1290a29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7" y="2561158"/>
            <a:ext cx="2017817" cy="3589708"/>
          </a:xfrm>
          <a:prstGeom prst="rect">
            <a:avLst/>
          </a:prstGeom>
          <a:noFill/>
          <a:ln>
            <a:solidFill>
              <a:srgbClr val="47D8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14" y="2741392"/>
            <a:ext cx="2023583" cy="3589708"/>
          </a:xfrm>
          <a:prstGeom prst="rect">
            <a:avLst/>
          </a:prstGeom>
          <a:ln>
            <a:solidFill>
              <a:srgbClr val="47D8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088" y="2561158"/>
            <a:ext cx="2023085" cy="3589708"/>
          </a:xfrm>
          <a:prstGeom prst="rect">
            <a:avLst/>
          </a:prstGeom>
          <a:ln>
            <a:solidFill>
              <a:srgbClr val="47D8FF"/>
            </a:solidFill>
          </a:ln>
        </p:spPr>
      </p:pic>
      <p:pic>
        <p:nvPicPr>
          <p:cNvPr id="10" name="Picture 10" descr="C:\Users\BRIAN~1.REI\AppData\Local\Temp\SNAGHTML12936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25" y="2741392"/>
            <a:ext cx="2023085" cy="3589708"/>
          </a:xfrm>
          <a:prstGeom prst="rect">
            <a:avLst/>
          </a:prstGeom>
          <a:noFill/>
          <a:ln>
            <a:solidFill>
              <a:srgbClr val="47D8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301" y="2561158"/>
            <a:ext cx="2026267" cy="3589708"/>
          </a:xfrm>
          <a:prstGeom prst="rect">
            <a:avLst/>
          </a:prstGeom>
          <a:ln>
            <a:solidFill>
              <a:srgbClr val="47D8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8477" y="2741392"/>
            <a:ext cx="2018225" cy="3589708"/>
          </a:xfrm>
          <a:prstGeom prst="rect">
            <a:avLst/>
          </a:prstGeom>
          <a:ln>
            <a:solidFill>
              <a:srgbClr val="47D8FF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4661" y="2578118"/>
            <a:ext cx="2014288" cy="3589708"/>
          </a:xfrm>
          <a:prstGeom prst="rect">
            <a:avLst/>
          </a:prstGeom>
          <a:ln>
            <a:solidFill>
              <a:srgbClr val="47D8FF"/>
            </a:solidFill>
          </a:ln>
        </p:spPr>
      </p:pic>
    </p:spTree>
    <p:extLst>
      <p:ext uri="{BB962C8B-B14F-4D97-AF65-F5344CB8AC3E}">
        <p14:creationId xmlns:p14="http://schemas.microsoft.com/office/powerpoint/2010/main" val="267654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/>
              <a:t>Mobile Device </a:t>
            </a:r>
            <a:r>
              <a:rPr lang="en-GB" dirty="0" smtClean="0"/>
              <a:t>Management 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“BRK3113: </a:t>
            </a:r>
            <a:r>
              <a:rPr lang="en-GB" dirty="0"/>
              <a:t>Device and Data Protection with Mobile Device Management in Office </a:t>
            </a:r>
            <a:r>
              <a:rPr lang="en-GB" dirty="0" smtClean="0"/>
              <a:t>365”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0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Multi-Factor Authentication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09091"/>
          </a:xfrm>
        </p:spPr>
        <p:txBody>
          <a:bodyPr/>
          <a:lstStyle/>
          <a:p>
            <a:r>
              <a:rPr lang="en-GB" dirty="0" smtClean="0"/>
              <a:t>Provides the </a:t>
            </a:r>
            <a:r>
              <a:rPr lang="en-GB" dirty="0"/>
              <a:t>ability to require more than just a username and password to </a:t>
            </a:r>
            <a:r>
              <a:rPr lang="en-GB" dirty="0" smtClean="0"/>
              <a:t>authenticate to Office 365</a:t>
            </a:r>
            <a:endParaRPr lang="en-GB" dirty="0"/>
          </a:p>
          <a:p>
            <a:pPr lvl="1"/>
            <a:r>
              <a:rPr lang="en-GB" dirty="0" smtClean="0"/>
              <a:t>Second factors of authentication include a telephone call, as SMS text or validating the login via an app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Needs </a:t>
            </a:r>
            <a:r>
              <a:rPr lang="en-GB" dirty="0"/>
              <a:t>something you “know” (a password) and something you have “a mobile phone”</a:t>
            </a:r>
          </a:p>
          <a:p>
            <a:r>
              <a:rPr lang="en-GB" dirty="0"/>
              <a:t>Free for Office 365 subscribers</a:t>
            </a:r>
          </a:p>
          <a:p>
            <a:r>
              <a:rPr lang="en-GB" dirty="0"/>
              <a:t>Can extend into on-premises and other apps with Azure </a:t>
            </a:r>
            <a:r>
              <a:rPr lang="en-GB" dirty="0" smtClean="0"/>
              <a:t>MFA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94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Ten Ways to Secure Your Office 365 Tenants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Brian Reid</a:t>
            </a:r>
          </a:p>
          <a:p>
            <a:r>
              <a:rPr lang="en-US" smtClean="0"/>
              <a:t>NBConsult</a:t>
            </a:r>
          </a:p>
          <a:p>
            <a:endParaRPr lang="en-US" smtClean="0"/>
          </a:p>
          <a:p>
            <a:r>
              <a:rPr lang="en-US" smtClean="0"/>
              <a:t>brian@nbconsult.co | +44 7973 428875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2262" y="360323"/>
            <a:ext cx="2667000" cy="406265"/>
          </a:xfrm>
        </p:spPr>
        <p:txBody>
          <a:bodyPr/>
          <a:lstStyle/>
          <a:p>
            <a:r>
              <a:rPr lang="en-US" dirty="0"/>
              <a:t>BRK3191</a:t>
            </a: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Multi-Factor </a:t>
            </a:r>
            <a:r>
              <a:rPr lang="en-GB" dirty="0" smtClean="0"/>
              <a:t>Authentication (MFA)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70646"/>
          </a:xfrm>
        </p:spPr>
        <p:txBody>
          <a:bodyPr/>
          <a:lstStyle/>
          <a:p>
            <a:r>
              <a:rPr lang="en-GB" dirty="0" smtClean="0"/>
              <a:t>In this demo we will:</a:t>
            </a:r>
          </a:p>
          <a:p>
            <a:r>
              <a:rPr lang="en-GB" dirty="0" smtClean="0"/>
              <a:t>Configure Multi-Factor Authentication</a:t>
            </a:r>
          </a:p>
          <a:p>
            <a:r>
              <a:rPr lang="en-GB" dirty="0" smtClean="0"/>
              <a:t>Login with a browser to Office 365</a:t>
            </a:r>
          </a:p>
          <a:p>
            <a:r>
              <a:rPr lang="en-GB" dirty="0" smtClean="0"/>
              <a:t>Login with an Office 2013 app</a:t>
            </a:r>
            <a:br>
              <a:rPr lang="en-GB" dirty="0" smtClean="0"/>
            </a:br>
            <a:r>
              <a:rPr lang="en-GB" dirty="0" smtClean="0"/>
              <a:t>using “modern authentication”</a:t>
            </a:r>
          </a:p>
          <a:p>
            <a:pPr lvl="1"/>
            <a:r>
              <a:rPr lang="en-GB" dirty="0" smtClean="0"/>
              <a:t>“Modern Authentication” is new to Office 2013</a:t>
            </a:r>
            <a:br>
              <a:rPr lang="en-GB" dirty="0" smtClean="0"/>
            </a:br>
            <a:r>
              <a:rPr lang="en-GB" dirty="0" smtClean="0"/>
              <a:t>and Office apps and will be in later versions. It</a:t>
            </a:r>
            <a:br>
              <a:rPr lang="en-GB" dirty="0" smtClean="0"/>
            </a:br>
            <a:r>
              <a:rPr lang="en-GB" dirty="0" smtClean="0"/>
              <a:t>allows the second factor of authentication to</a:t>
            </a:r>
            <a:br>
              <a:rPr lang="en-GB" dirty="0" smtClean="0"/>
            </a:br>
            <a:r>
              <a:rPr lang="en-GB" dirty="0" smtClean="0"/>
              <a:t>be used instead of just username and password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VCF File for </a:t>
            </a:r>
            <a:r>
              <a:rPr lang="en-GB" dirty="0"/>
              <a:t>phone available at http://1drv.ms/1AallXl</a:t>
            </a:r>
            <a:endParaRPr lang="en-GB" dirty="0" smtClean="0"/>
          </a:p>
        </p:txBody>
      </p:sp>
      <p:pic>
        <p:nvPicPr>
          <p:cNvPr id="5" name="Picture 4" descr="C:\Users\BRIAN~1.REI\AppData\Local\Temp\SNAGHTMLe0927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477" y="2273126"/>
            <a:ext cx="3857141" cy="31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BRIAN~1.REI\AppData\Local\Temp\SNAGHTMLe0b70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25" y="3569270"/>
            <a:ext cx="1727733" cy="31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15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/>
              <a:t>Multi-Factor Authentication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“BRK3136: </a:t>
            </a:r>
            <a:r>
              <a:rPr lang="en-GB" dirty="0"/>
              <a:t>Modern Authentication for the Office 2013 </a:t>
            </a:r>
            <a:r>
              <a:rPr lang="en-GB" dirty="0" smtClean="0"/>
              <a:t>Clients”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Threat </a:t>
            </a:r>
            <a:r>
              <a:rPr lang="en-GB" dirty="0" smtClean="0"/>
              <a:t>Protection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r>
              <a:rPr lang="en-GB" dirty="0"/>
              <a:t>All Exchange Online mailboxes are protected by Exchange Online Protection as part of the subscription price</a:t>
            </a:r>
          </a:p>
          <a:p>
            <a:r>
              <a:rPr lang="en-GB" dirty="0"/>
              <a:t>Advanced Threat Protection </a:t>
            </a:r>
            <a:r>
              <a:rPr lang="en-GB" dirty="0" smtClean="0"/>
              <a:t>(coming soon) </a:t>
            </a:r>
            <a:r>
              <a:rPr lang="en-GB" dirty="0"/>
              <a:t>is an additional subscription offering to protect against</a:t>
            </a:r>
          </a:p>
          <a:p>
            <a:pPr lvl="1"/>
            <a:r>
              <a:rPr lang="en-GB" dirty="0" smtClean="0"/>
              <a:t>Spear-phishing (the Safe Links feature)</a:t>
            </a:r>
            <a:endParaRPr lang="en-GB" dirty="0"/>
          </a:p>
          <a:p>
            <a:pPr lvl="1"/>
            <a:r>
              <a:rPr lang="en-GB" dirty="0"/>
              <a:t>Zero-day malware </a:t>
            </a:r>
            <a:r>
              <a:rPr lang="en-GB" dirty="0" smtClean="0"/>
              <a:t>attacks (the Safe Attachments feature)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1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Threat Protection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08872"/>
          </a:xfrm>
        </p:spPr>
        <p:txBody>
          <a:bodyPr/>
          <a:lstStyle/>
          <a:p>
            <a:r>
              <a:rPr lang="en-GB" dirty="0" smtClean="0"/>
              <a:t>In this demo we will see the Advanced Threat Protection feature set</a:t>
            </a:r>
          </a:p>
          <a:p>
            <a:endParaRPr lang="en-GB" dirty="0" smtClean="0"/>
          </a:p>
          <a:p>
            <a:r>
              <a:rPr lang="en-GB" dirty="0" smtClean="0"/>
              <a:t>We will look at configuring</a:t>
            </a:r>
            <a:br>
              <a:rPr lang="en-GB" dirty="0" smtClean="0"/>
            </a:br>
            <a:r>
              <a:rPr lang="en-GB" dirty="0" smtClean="0"/>
              <a:t>settings </a:t>
            </a:r>
            <a:r>
              <a:rPr lang="en-GB" dirty="0"/>
              <a:t>and what the </a:t>
            </a:r>
            <a:r>
              <a:rPr lang="en-GB" dirty="0" smtClean="0"/>
              <a:t>end</a:t>
            </a:r>
            <a:br>
              <a:rPr lang="en-GB" dirty="0" smtClean="0"/>
            </a:br>
            <a:r>
              <a:rPr lang="en-GB" dirty="0" smtClean="0"/>
              <a:t>user sees (or not) in their</a:t>
            </a:r>
            <a:br>
              <a:rPr lang="en-GB" dirty="0" smtClean="0"/>
            </a:br>
            <a:r>
              <a:rPr lang="en-GB" dirty="0" smtClean="0"/>
              <a:t>email client and the reports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277" y="2057102"/>
            <a:ext cx="3557378" cy="3095626"/>
          </a:xfrm>
          <a:prstGeom prst="rect">
            <a:avLst/>
          </a:prstGeom>
          <a:ln>
            <a:solidFill>
              <a:srgbClr val="47D8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707" y="4145334"/>
            <a:ext cx="3569170" cy="2322651"/>
          </a:xfrm>
          <a:prstGeom prst="rect">
            <a:avLst/>
          </a:prstGeom>
          <a:ln>
            <a:solidFill>
              <a:srgbClr val="47D8FF"/>
            </a:solidFill>
          </a:ln>
        </p:spPr>
      </p:pic>
    </p:spTree>
    <p:extLst>
      <p:ext uri="{BB962C8B-B14F-4D97-AF65-F5344CB8AC3E}">
        <p14:creationId xmlns:p14="http://schemas.microsoft.com/office/powerpoint/2010/main" val="2163492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 smtClean="0"/>
              <a:t>Advanced Threat Protection 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theatre presentation “THR0135: </a:t>
            </a:r>
            <a:r>
              <a:rPr lang="en-GB" dirty="0"/>
              <a:t>Advanced Threat Protection in Office </a:t>
            </a:r>
            <a:r>
              <a:rPr lang="en-GB" dirty="0" smtClean="0"/>
              <a:t>365”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9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86090"/>
          </a:xfrm>
        </p:spPr>
        <p:txBody>
          <a:bodyPr/>
          <a:lstStyle/>
          <a:p>
            <a:r>
              <a:rPr lang="en-GB" dirty="0" smtClean="0"/>
              <a:t>Provides the ability to authenticate into Office 365 from your Active Directory and not the Microsoft authentication platform</a:t>
            </a:r>
          </a:p>
          <a:p>
            <a:r>
              <a:rPr lang="en-GB" dirty="0" smtClean="0"/>
              <a:t>This also allows single sign-on and various client restrictions</a:t>
            </a:r>
          </a:p>
          <a:p>
            <a:pPr lvl="1"/>
            <a:r>
              <a:rPr lang="en-GB" dirty="0" smtClean="0"/>
              <a:t>Office 365 MDM Conditional Access will supersede this feature with various device controls and policies</a:t>
            </a:r>
          </a:p>
          <a:p>
            <a:r>
              <a:rPr lang="en-GB" dirty="0" smtClean="0"/>
              <a:t>“Modern Authentication” coming to Office 2013</a:t>
            </a:r>
          </a:p>
          <a:p>
            <a:pPr lvl="1"/>
            <a:r>
              <a:rPr lang="en-GB" dirty="0" smtClean="0"/>
              <a:t>Changes the way Outlook communicates with Exchange Online for authentication</a:t>
            </a:r>
          </a:p>
          <a:p>
            <a:pPr lvl="1"/>
            <a:r>
              <a:rPr lang="en-GB" dirty="0" smtClean="0"/>
              <a:t>A change from the Microsoft Sign-In Assistant to Active Directory Authentication Library (ADAL)</a:t>
            </a:r>
          </a:p>
          <a:p>
            <a:pPr lvl="1"/>
            <a:r>
              <a:rPr lang="en-GB" dirty="0" smtClean="0"/>
              <a:t>Support for web based authentication platforms across most client applications (i.e. SAML 2.0)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038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Client Security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r>
              <a:rPr lang="en-GB" dirty="0" smtClean="0"/>
              <a:t>In this demo we will look at some AD FS Client Access Policies and see how they can restrict client access to Office 365</a:t>
            </a:r>
          </a:p>
          <a:p>
            <a:endParaRPr lang="en-GB" dirty="0"/>
          </a:p>
          <a:p>
            <a:r>
              <a:rPr lang="en-GB" dirty="0" smtClean="0"/>
              <a:t>The policy will allow access only from a given range of IP addresses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501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Security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625060"/>
          </a:xfrm>
        </p:spPr>
        <p:txBody>
          <a:bodyPr/>
          <a:lstStyle/>
          <a:p>
            <a:r>
              <a:rPr lang="en-GB" dirty="0" smtClean="0"/>
              <a:t>Also take the Instructor Led Lab “ILL3851: </a:t>
            </a:r>
            <a:r>
              <a:rPr lang="en-GB" dirty="0"/>
              <a:t>Windows Server 2012 R2: New Features in Active Directory Federation </a:t>
            </a:r>
            <a:r>
              <a:rPr lang="en-GB" dirty="0" smtClean="0"/>
              <a:t>Services”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3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Client Deployment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55312"/>
          </a:xfrm>
        </p:spPr>
        <p:txBody>
          <a:bodyPr/>
          <a:lstStyle/>
          <a:p>
            <a:r>
              <a:rPr lang="en-GB" dirty="0" smtClean="0"/>
              <a:t>Providing the ability to stay up to date with feature and security updates</a:t>
            </a:r>
          </a:p>
          <a:p>
            <a:endParaRPr lang="en-GB" dirty="0"/>
          </a:p>
          <a:p>
            <a:r>
              <a:rPr lang="en-GB" dirty="0" smtClean="0"/>
              <a:t>How to keep client versions of Office up to date</a:t>
            </a:r>
          </a:p>
          <a:p>
            <a:pPr lvl="1"/>
            <a:r>
              <a:rPr lang="en-GB" dirty="0"/>
              <a:t>Getting the latest security changes</a:t>
            </a:r>
          </a:p>
          <a:p>
            <a:pPr lvl="1"/>
            <a:r>
              <a:rPr lang="en-GB" dirty="0"/>
              <a:t>Ensuring that the latest releases don’t break the company</a:t>
            </a:r>
          </a:p>
          <a:p>
            <a:pPr lvl="1"/>
            <a:r>
              <a:rPr lang="en-GB" dirty="0"/>
              <a:t>Flexibility with regard to updates (opt in to feature and bug fixes quarterly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Control using an XML based deployment process</a:t>
            </a:r>
          </a:p>
          <a:p>
            <a:pPr lvl="1"/>
            <a:r>
              <a:rPr lang="en-GB" dirty="0"/>
              <a:t>setup.exe /download \\server\share\config32ProPlus.xml</a:t>
            </a:r>
          </a:p>
          <a:p>
            <a:pPr lvl="1"/>
            <a:r>
              <a:rPr lang="en-GB" dirty="0"/>
              <a:t>setup.exe /configure \\</a:t>
            </a:r>
            <a:r>
              <a:rPr lang="en-GB" dirty="0" smtClean="0"/>
              <a:t>server\share\config32ProPlus.xml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84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Click2Run XML for Download and Deploy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4185761"/>
          </a:xfrm>
        </p:spPr>
        <p:txBody>
          <a:bodyPr/>
          <a:lstStyle/>
          <a:p>
            <a:r>
              <a:rPr lang="en-GB" sz="2000" spc="-100" dirty="0"/>
              <a:t>&lt;Configuration&gt;</a:t>
            </a:r>
          </a:p>
          <a:p>
            <a:r>
              <a:rPr lang="en-GB" sz="2000" spc="-100" dirty="0"/>
              <a:t>  &lt;Add </a:t>
            </a:r>
            <a:r>
              <a:rPr lang="en-GB" sz="2000" spc="-100" dirty="0" err="1"/>
              <a:t>SourcePath</a:t>
            </a:r>
            <a:r>
              <a:rPr lang="en-GB" sz="2000" spc="-100" dirty="0" smtClean="0"/>
              <a:t>="</a:t>
            </a:r>
            <a:r>
              <a:rPr lang="en-GB" sz="2000" spc="-100" dirty="0" smtClean="0">
                <a:ln>
                  <a:solidFill>
                    <a:srgbClr val="11CCFF"/>
                  </a:solidFill>
                </a:ln>
              </a:rPr>
              <a:t>\\server\share\Microsoft\Office\365\Software</a:t>
            </a:r>
            <a:r>
              <a:rPr lang="en-GB" sz="2000" spc="-100" dirty="0" smtClean="0"/>
              <a:t>" </a:t>
            </a:r>
            <a:r>
              <a:rPr lang="en-GB" sz="2000" spc="-100" dirty="0" err="1" smtClean="0"/>
              <a:t>OfficeClientEdition</a:t>
            </a:r>
            <a:r>
              <a:rPr lang="en-GB" sz="2000" spc="-100" dirty="0"/>
              <a:t>="32" &gt;</a:t>
            </a:r>
          </a:p>
          <a:p>
            <a:r>
              <a:rPr lang="en-GB" sz="2000" spc="-100" dirty="0"/>
              <a:t>    &lt;Product ID="O365ProPlusRetail"&gt;</a:t>
            </a:r>
          </a:p>
          <a:p>
            <a:r>
              <a:rPr lang="en-GB" sz="2000" spc="-100" dirty="0"/>
              <a:t>      &lt;Language ID="</a:t>
            </a:r>
            <a:r>
              <a:rPr lang="en-GB" sz="2000" spc="-100" dirty="0" err="1"/>
              <a:t>en</a:t>
            </a:r>
            <a:r>
              <a:rPr lang="en-GB" sz="2000" spc="-100" dirty="0"/>
              <a:t>-us" </a:t>
            </a:r>
            <a:r>
              <a:rPr lang="en-GB" sz="2000" spc="-100" dirty="0" smtClean="0"/>
              <a:t>/&gt;</a:t>
            </a:r>
          </a:p>
          <a:p>
            <a:r>
              <a:rPr lang="en-GB" sz="2000" spc="-100" dirty="0" smtClean="0"/>
              <a:t>      &lt;</a:t>
            </a:r>
            <a:r>
              <a:rPr lang="en-GB" sz="2000" spc="-100" dirty="0"/>
              <a:t>Language ID</a:t>
            </a:r>
            <a:r>
              <a:rPr lang="en-GB" sz="2000" spc="-100" dirty="0" smtClean="0"/>
              <a:t>=“</a:t>
            </a:r>
            <a:r>
              <a:rPr lang="en-GB" sz="2000" spc="-100" dirty="0" err="1" smtClean="0"/>
              <a:t>fr-fr</a:t>
            </a:r>
            <a:r>
              <a:rPr lang="en-GB" sz="2000" spc="-100" dirty="0" smtClean="0"/>
              <a:t>" </a:t>
            </a:r>
            <a:r>
              <a:rPr lang="en-GB" sz="2000" spc="-100" dirty="0"/>
              <a:t>/&gt;</a:t>
            </a:r>
          </a:p>
          <a:p>
            <a:r>
              <a:rPr lang="en-GB" sz="2000" spc="-100" dirty="0"/>
              <a:t>    &lt;/Product&gt;</a:t>
            </a:r>
          </a:p>
          <a:p>
            <a:r>
              <a:rPr lang="en-GB" sz="2000" spc="-100" dirty="0"/>
              <a:t>  &lt;/Add&gt;</a:t>
            </a:r>
          </a:p>
          <a:p>
            <a:r>
              <a:rPr lang="en-GB" sz="2000" spc="-100" dirty="0"/>
              <a:t>  &lt;Updates Enabled="TRUE" </a:t>
            </a:r>
            <a:r>
              <a:rPr lang="en-GB" sz="2000" spc="-100" dirty="0" err="1"/>
              <a:t>UpdatePath</a:t>
            </a:r>
            <a:r>
              <a:rPr lang="en-GB" sz="2000" spc="-100" dirty="0"/>
              <a:t>="</a:t>
            </a:r>
            <a:r>
              <a:rPr lang="en-GB" sz="2000" spc="-100" dirty="0">
                <a:ln>
                  <a:solidFill>
                    <a:srgbClr val="11CCFF"/>
                  </a:solidFill>
                </a:ln>
              </a:rPr>
              <a:t>\\</a:t>
            </a:r>
            <a:r>
              <a:rPr lang="en-GB" sz="2000" spc="-100" dirty="0" smtClean="0">
                <a:ln>
                  <a:solidFill>
                    <a:srgbClr val="11CCFF"/>
                  </a:solidFill>
                </a:ln>
              </a:rPr>
              <a:t>server\share\Microsoft\Office\365\Software</a:t>
            </a:r>
            <a:r>
              <a:rPr lang="en-GB" sz="2000" spc="-100" dirty="0"/>
              <a:t>" /&gt;</a:t>
            </a:r>
          </a:p>
          <a:p>
            <a:r>
              <a:rPr lang="en-GB" sz="2000" spc="-100" dirty="0"/>
              <a:t>  &lt;Display Level="Full" </a:t>
            </a:r>
            <a:r>
              <a:rPr lang="en-GB" sz="2000" spc="-100" dirty="0" err="1"/>
              <a:t>AcceptEULA</a:t>
            </a:r>
            <a:r>
              <a:rPr lang="en-GB" sz="2000" spc="-100" dirty="0"/>
              <a:t>="TRUE" /&gt;</a:t>
            </a:r>
          </a:p>
          <a:p>
            <a:r>
              <a:rPr lang="en-GB" sz="2000" spc="-100" dirty="0"/>
              <a:t>  &lt;Logging Path="%temp%" /&gt;</a:t>
            </a:r>
          </a:p>
          <a:p>
            <a:r>
              <a:rPr lang="en-GB" sz="2000" spc="-100" dirty="0"/>
              <a:t>  &lt;Property Name="AUTOACTIVATE" Value="1" /&gt;</a:t>
            </a:r>
          </a:p>
          <a:p>
            <a:r>
              <a:rPr lang="en-GB" sz="2000" spc="-100" dirty="0"/>
              <a:t>&lt;/Configuration</a:t>
            </a:r>
            <a:r>
              <a:rPr lang="en-GB" sz="2000" spc="-100" dirty="0" smtClean="0"/>
              <a:t>&gt;</a:t>
            </a:r>
            <a:endParaRPr lang="en-GB" sz="2000" spc="-1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-14847" y="5990879"/>
            <a:ext cx="10058401" cy="992260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Also see session “BRK3144: </a:t>
            </a:r>
            <a:r>
              <a:rPr lang="en-GB" sz="2400" dirty="0">
                <a:solidFill>
                  <a:schemeClr val="bg1"/>
                </a:solidFill>
              </a:rPr>
              <a:t>Microsoft Office 365 ProPlus: Have It Your Way</a:t>
            </a:r>
            <a:r>
              <a:rPr lang="en-GB" sz="2400" dirty="0" smtClean="0">
                <a:solidFill>
                  <a:schemeClr val="bg1"/>
                </a:solidFill>
              </a:rPr>
              <a:t>!”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46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47645"/>
          </a:xfrm>
        </p:spPr>
        <p:txBody>
          <a:bodyPr/>
          <a:lstStyle/>
          <a:p>
            <a:r>
              <a:rPr lang="en-GB" dirty="0"/>
              <a:t>Do you want to ensure that your data in Office 365 is protected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In this session we will look at ten (or more, I’m not counting) ways to achieve that aim!</a:t>
            </a:r>
          </a:p>
          <a:p>
            <a:endParaRPr lang="en-GB" dirty="0"/>
          </a:p>
          <a:p>
            <a:r>
              <a:rPr lang="en-GB" dirty="0" smtClean="0"/>
              <a:t>Any questions – add them to the Yammer second screen for this presentation (BRK3191)</a:t>
            </a:r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www.yammer.com/microsoftignite/uploaded_files/32517088</a:t>
            </a:r>
            <a:r>
              <a:rPr lang="en-GB" dirty="0" smtClean="0"/>
              <a:t> (</a:t>
            </a:r>
            <a:r>
              <a:rPr lang="en-GB" dirty="0"/>
              <a:t>or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j.mp/secure10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145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Content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62760"/>
          </a:xfrm>
        </p:spPr>
        <p:txBody>
          <a:bodyPr/>
          <a:lstStyle/>
          <a:p>
            <a:r>
              <a:rPr lang="en-GB" dirty="0"/>
              <a:t>Can enable/disable sharing in the admin portal</a:t>
            </a:r>
          </a:p>
          <a:p>
            <a:r>
              <a:rPr lang="en-GB" dirty="0"/>
              <a:t>Sites</a:t>
            </a:r>
          </a:p>
          <a:p>
            <a:pPr lvl="1"/>
            <a:r>
              <a:rPr lang="en-GB" dirty="0"/>
              <a:t>Share by email address or anonymous link</a:t>
            </a:r>
          </a:p>
          <a:p>
            <a:pPr lvl="1"/>
            <a:r>
              <a:rPr lang="en-GB" dirty="0"/>
              <a:t>Can share documents directly as well</a:t>
            </a:r>
          </a:p>
          <a:p>
            <a:r>
              <a:rPr lang="en-GB" dirty="0"/>
              <a:t>Exchange</a:t>
            </a:r>
          </a:p>
          <a:p>
            <a:pPr lvl="1"/>
            <a:r>
              <a:rPr lang="en-GB" dirty="0"/>
              <a:t>Calendar sharing</a:t>
            </a:r>
          </a:p>
          <a:p>
            <a:r>
              <a:rPr lang="en-GB" dirty="0"/>
              <a:t>Skype For Business</a:t>
            </a:r>
          </a:p>
          <a:p>
            <a:r>
              <a:rPr lang="en-GB" dirty="0"/>
              <a:t>Third Party Apps to access your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530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Content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877985"/>
          </a:xfrm>
        </p:spPr>
        <p:txBody>
          <a:bodyPr/>
          <a:lstStyle/>
          <a:p>
            <a:r>
              <a:rPr lang="en-GB" dirty="0" smtClean="0"/>
              <a:t>In this demo we will configuring </a:t>
            </a:r>
            <a:r>
              <a:rPr lang="en-GB" dirty="0"/>
              <a:t>external sharing </a:t>
            </a:r>
            <a:r>
              <a:rPr lang="en-GB" dirty="0" smtClean="0"/>
              <a:t>the and </a:t>
            </a:r>
            <a:r>
              <a:rPr lang="en-GB" dirty="0"/>
              <a:t>sharing </a:t>
            </a:r>
            <a:r>
              <a:rPr lang="en-GB" dirty="0" smtClean="0"/>
              <a:t>of documents </a:t>
            </a:r>
            <a:r>
              <a:rPr lang="en-GB" dirty="0"/>
              <a:t>and sites to external </a:t>
            </a:r>
            <a:r>
              <a:rPr lang="en-GB" dirty="0" smtClean="0"/>
              <a:t>users</a:t>
            </a:r>
          </a:p>
          <a:p>
            <a:endParaRPr lang="en-GB" dirty="0"/>
          </a:p>
          <a:p>
            <a:r>
              <a:rPr lang="en-GB" dirty="0" smtClean="0"/>
              <a:t>We will look at how we can see what is shared externally and how we can revoke these rights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21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Content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“BRK3135: </a:t>
            </a:r>
            <a:r>
              <a:rPr lang="en-GB" dirty="0"/>
              <a:t>OneDrive for Business for B2B External Sharing, IT-Lead Cross-Org </a:t>
            </a:r>
            <a:r>
              <a:rPr lang="en-GB" dirty="0" smtClean="0"/>
              <a:t>Collaboration”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OneDrive For Business Sync Restrictions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601533"/>
          </a:xfrm>
        </p:spPr>
        <p:txBody>
          <a:bodyPr/>
          <a:lstStyle/>
          <a:p>
            <a:r>
              <a:rPr lang="en-GB" dirty="0"/>
              <a:t>Domain safe list restrictions is a new feature to Office 365 (currently rolling out)</a:t>
            </a:r>
          </a:p>
          <a:p>
            <a:pPr lvl="1"/>
            <a:r>
              <a:rPr lang="en-GB" dirty="0"/>
              <a:t>Ensures that the OneDrive for Business client will only sync document libraries to machines joined to a given domain</a:t>
            </a:r>
          </a:p>
          <a:p>
            <a:r>
              <a:rPr lang="en-GB" dirty="0"/>
              <a:t>Use Set-</a:t>
            </a:r>
            <a:r>
              <a:rPr lang="en-GB" dirty="0" err="1"/>
              <a:t>SPOTenantSyncClientRestriction</a:t>
            </a:r>
            <a:r>
              <a:rPr lang="en-GB" dirty="0"/>
              <a:t> in SharePoint Online remote PowerShell session to set the </a:t>
            </a:r>
            <a:r>
              <a:rPr lang="en-GB" dirty="0" smtClean="0"/>
              <a:t>Active Directory </a:t>
            </a:r>
            <a:r>
              <a:rPr lang="en-GB" dirty="0"/>
              <a:t>Domain </a:t>
            </a:r>
            <a:r>
              <a:rPr lang="en-GB" dirty="0" smtClean="0"/>
              <a:t>GUID client must belong to</a:t>
            </a:r>
            <a:endParaRPr lang="en-GB" dirty="0"/>
          </a:p>
          <a:p>
            <a:pPr lvl="1"/>
            <a:r>
              <a:rPr lang="en-GB" dirty="0"/>
              <a:t>$domains = (Get-</a:t>
            </a:r>
            <a:r>
              <a:rPr lang="en-GB" dirty="0" err="1"/>
              <a:t>ADForest</a:t>
            </a:r>
            <a:r>
              <a:rPr lang="en-GB" dirty="0"/>
              <a:t>).Domains; </a:t>
            </a:r>
            <a:r>
              <a:rPr lang="en-GB" dirty="0" err="1"/>
              <a:t>foreach</a:t>
            </a:r>
            <a:r>
              <a:rPr lang="en-GB" dirty="0"/>
              <a:t>($d in $domains) {Get-</a:t>
            </a:r>
            <a:r>
              <a:rPr lang="en-GB" dirty="0" err="1"/>
              <a:t>ADDomain</a:t>
            </a:r>
            <a:r>
              <a:rPr lang="en-GB" dirty="0"/>
              <a:t> -Identity $d | Select </a:t>
            </a:r>
            <a:r>
              <a:rPr lang="en-GB" dirty="0" err="1"/>
              <a:t>DistinguishedName,ObjectGuid</a:t>
            </a:r>
            <a:r>
              <a:rPr lang="en-GB" dirty="0"/>
              <a:t>} </a:t>
            </a:r>
          </a:p>
          <a:p>
            <a:pPr lvl="1"/>
            <a:r>
              <a:rPr lang="en-GB" dirty="0"/>
              <a:t>Set-</a:t>
            </a:r>
            <a:r>
              <a:rPr lang="en-GB" dirty="0" err="1"/>
              <a:t>SPOTenantSyncClientRestriction</a:t>
            </a:r>
            <a:r>
              <a:rPr lang="en-GB" dirty="0"/>
              <a:t>  -Enable -</a:t>
            </a:r>
            <a:r>
              <a:rPr lang="en-GB" dirty="0" err="1"/>
              <a:t>DomainGuids</a:t>
            </a:r>
            <a:r>
              <a:rPr lang="en-GB" dirty="0"/>
              <a:t> "786548DD-877B-4760-A749-6B1EFBC1190A; 877564FF-877B-4760-A749-6B1EFBC1190A"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520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SSL and TLS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70646"/>
          </a:xfrm>
        </p:spPr>
        <p:txBody>
          <a:bodyPr/>
          <a:lstStyle/>
          <a:p>
            <a:r>
              <a:rPr lang="en-GB" dirty="0"/>
              <a:t>All services are offered over HTTPS</a:t>
            </a:r>
          </a:p>
          <a:p>
            <a:pPr lvl="1"/>
            <a:r>
              <a:rPr lang="en-GB" dirty="0"/>
              <a:t>Secure options provided for all protocols (such as POP/IMAP)</a:t>
            </a:r>
          </a:p>
          <a:p>
            <a:r>
              <a:rPr lang="en-GB" dirty="0"/>
              <a:t>Email connectors to and from EOP can be set to opportunistic </a:t>
            </a:r>
            <a:r>
              <a:rPr lang="en-GB" dirty="0" smtClean="0"/>
              <a:t>TLS</a:t>
            </a:r>
          </a:p>
          <a:p>
            <a:pPr lvl="1"/>
            <a:r>
              <a:rPr lang="en-GB" dirty="0" smtClean="0"/>
              <a:t>Opportunistic means “Go </a:t>
            </a:r>
            <a:r>
              <a:rPr lang="en-GB" dirty="0"/>
              <a:t>secure if you can, insecure if you </a:t>
            </a:r>
            <a:r>
              <a:rPr lang="en-GB" dirty="0" smtClean="0"/>
              <a:t>cannot” </a:t>
            </a:r>
            <a:r>
              <a:rPr lang="en-GB" dirty="0"/>
              <a:t>– therefore consider your connector security options carefully</a:t>
            </a:r>
          </a:p>
          <a:p>
            <a:r>
              <a:rPr lang="en-GB" dirty="0"/>
              <a:t>In hybrid modes, you are responsible for the security of your bit of the network. </a:t>
            </a:r>
            <a:endParaRPr lang="en-GB" dirty="0" smtClean="0"/>
          </a:p>
          <a:p>
            <a:pPr lvl="1"/>
            <a:r>
              <a:rPr lang="en-GB" dirty="0" smtClean="0"/>
              <a:t>Ensure </a:t>
            </a:r>
            <a:r>
              <a:rPr lang="en-GB" dirty="0"/>
              <a:t>you are not open to SSL attacks such as Heartbleed and POODLE.</a:t>
            </a:r>
          </a:p>
          <a:p>
            <a:r>
              <a:rPr lang="en-GB" dirty="0"/>
              <a:t>SHA-1 Certificate issues in Chrome </a:t>
            </a:r>
            <a:r>
              <a:rPr lang="en-GB" dirty="0" smtClean="0"/>
              <a:t>browser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68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365 Reports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55312"/>
          </a:xfrm>
        </p:spPr>
        <p:txBody>
          <a:bodyPr/>
          <a:lstStyle/>
          <a:p>
            <a:r>
              <a:rPr lang="en-GB" dirty="0" smtClean="0"/>
              <a:t>To provide you with lots of data on what is happening with your tenant</a:t>
            </a:r>
          </a:p>
          <a:p>
            <a:endParaRPr lang="en-GB" dirty="0"/>
          </a:p>
          <a:p>
            <a:r>
              <a:rPr lang="en-GB" dirty="0" smtClean="0"/>
              <a:t>Report examples include:</a:t>
            </a:r>
          </a:p>
          <a:p>
            <a:pPr lvl="1"/>
            <a:r>
              <a:rPr lang="en-GB" dirty="0" smtClean="0"/>
              <a:t>Browser versions and operating system versions used</a:t>
            </a:r>
          </a:p>
          <a:p>
            <a:pPr lvl="1"/>
            <a:r>
              <a:rPr lang="en-GB" dirty="0" smtClean="0"/>
              <a:t>OneDrive For Business storage</a:t>
            </a:r>
          </a:p>
          <a:p>
            <a:pPr lvl="1"/>
            <a:r>
              <a:rPr lang="en-GB" dirty="0" smtClean="0"/>
              <a:t>Mailbox access by non-owners</a:t>
            </a:r>
          </a:p>
          <a:p>
            <a:pPr lvl="1"/>
            <a:r>
              <a:rPr lang="en-GB" dirty="0" smtClean="0"/>
              <a:t>Role group changes</a:t>
            </a:r>
          </a:p>
          <a:p>
            <a:pPr lvl="1"/>
            <a:r>
              <a:rPr lang="en-GB" dirty="0" smtClean="0"/>
              <a:t>Malware detections, spam catches and Advanced Threat Protection </a:t>
            </a:r>
          </a:p>
          <a:p>
            <a:pPr lvl="1"/>
            <a:r>
              <a:rPr lang="en-GB" dirty="0" smtClean="0"/>
              <a:t>Auditing administrator actions</a:t>
            </a:r>
          </a:p>
          <a:p>
            <a:pPr lvl="1"/>
            <a:r>
              <a:rPr lang="en-GB" dirty="0" smtClean="0"/>
              <a:t>Azure AD user activity</a:t>
            </a:r>
          </a:p>
          <a:p>
            <a:pPr lvl="1"/>
            <a:r>
              <a:rPr lang="en-GB" dirty="0" smtClean="0"/>
              <a:t>DLP policy and rule matches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850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365 Reports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r>
              <a:rPr lang="en-GB" dirty="0" smtClean="0"/>
              <a:t>In this demo we will look at some of the reports available and discuss what we can learn from them from a security perspective</a:t>
            </a:r>
          </a:p>
          <a:p>
            <a:endParaRPr lang="en-GB" dirty="0"/>
          </a:p>
          <a:p>
            <a:r>
              <a:rPr lang="en-GB" dirty="0" smtClean="0"/>
              <a:t>Reports are available in the compliance </a:t>
            </a:r>
            <a:r>
              <a:rPr lang="en-GB" dirty="0" err="1" smtClean="0"/>
              <a:t>center</a:t>
            </a:r>
            <a:r>
              <a:rPr lang="en-GB" dirty="0" smtClean="0"/>
              <a:t>, the Office 365 portal and under individual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117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365 Reports 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theatre session “THR0166: B</a:t>
            </a:r>
            <a:r>
              <a:rPr lang="en-GB" dirty="0"/>
              <a:t>uilding Custom Reports in the Office Telemetry </a:t>
            </a:r>
            <a:r>
              <a:rPr lang="en-GB" dirty="0" smtClean="0"/>
              <a:t>Dashboard”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Microsoft Cloud Security for Enterprise Architects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7010399" cy="3200876"/>
          </a:xfrm>
        </p:spPr>
        <p:txBody>
          <a:bodyPr/>
          <a:lstStyle/>
          <a:p>
            <a:r>
              <a:rPr lang="en-US" dirty="0" smtClean="0"/>
              <a:t>Systematic approach to securing your identities, data, and applications in the cloud</a:t>
            </a:r>
          </a:p>
          <a:p>
            <a:pPr lvl="1"/>
            <a:r>
              <a:rPr lang="en-US" dirty="0" smtClean="0">
                <a:hlinkClick r:id="rId3"/>
              </a:rPr>
              <a:t>Visio version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PDF version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5270" r="11785" b="5272"/>
          <a:stretch/>
        </p:blipFill>
        <p:spPr>
          <a:xfrm>
            <a:off x="7742237" y="1363662"/>
            <a:ext cx="3352800" cy="51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489789" y="6676598"/>
            <a:ext cx="4946686" cy="288032"/>
          </a:xfrm>
          <a:prstGeom prst="rect">
            <a:avLst/>
          </a:prstGeom>
          <a:solidFill>
            <a:srgbClr val="52525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Microsoft’s Enterprise Cloud Roadmap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5791199" cy="5570756"/>
          </a:xfrm>
        </p:spPr>
        <p:txBody>
          <a:bodyPr/>
          <a:lstStyle/>
          <a:p>
            <a:r>
              <a:rPr lang="en-US" dirty="0" smtClean="0"/>
              <a:t>Resources for IT decision makers</a:t>
            </a:r>
          </a:p>
          <a:p>
            <a:pPr lvl="1"/>
            <a:r>
              <a:rPr lang="en-US" dirty="0" smtClean="0">
                <a:hlinkClick r:id="rId3"/>
              </a:rPr>
              <a:t>http://aka.ms/CloudArchitecture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Map of Microsoft SaaS, PaaS, IaaS, and private cloud offerings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Identity architecture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Security architecture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Deployment and integration options for Exchange, Lync, and SharePoint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Azure architecture blueprints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Cloud design patterns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Design stencils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9" t="24" r="28896" b="-24"/>
          <a:stretch/>
        </p:blipFill>
        <p:spPr>
          <a:xfrm>
            <a:off x="5684837" y="1287462"/>
            <a:ext cx="6096000" cy="5213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489789" y="6676598"/>
            <a:ext cx="4946686" cy="288032"/>
          </a:xfrm>
          <a:prstGeom prst="rect">
            <a:avLst/>
          </a:prstGeom>
          <a:solidFill>
            <a:srgbClr val="52525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518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Password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232202"/>
          </a:xfrm>
        </p:spPr>
        <p:txBody>
          <a:bodyPr/>
          <a:lstStyle/>
          <a:p>
            <a:r>
              <a:rPr lang="en-GB" dirty="0" smtClean="0"/>
              <a:t>Use a policy and password expiry to help secure data and service access</a:t>
            </a:r>
          </a:p>
          <a:p>
            <a:pPr lvl="1"/>
            <a:endParaRPr lang="en-GB" dirty="0"/>
          </a:p>
          <a:p>
            <a:r>
              <a:rPr lang="en-GB" dirty="0" smtClean="0"/>
              <a:t>Different settings for different types of identity</a:t>
            </a:r>
          </a:p>
          <a:p>
            <a:pPr lvl="1"/>
            <a:r>
              <a:rPr lang="en-GB" dirty="0" smtClean="0"/>
              <a:t>Cloud users default to passwords expiring after 90 days</a:t>
            </a:r>
          </a:p>
          <a:p>
            <a:pPr lvl="1"/>
            <a:r>
              <a:rPr lang="en-GB" dirty="0" smtClean="0"/>
              <a:t>Active Directory synced users password expires based on the on-premises policy</a:t>
            </a:r>
          </a:p>
          <a:p>
            <a:r>
              <a:rPr lang="en-GB" dirty="0" smtClean="0"/>
              <a:t>Self-service password reset</a:t>
            </a:r>
          </a:p>
          <a:p>
            <a:pPr lvl="1"/>
            <a:r>
              <a:rPr lang="en-GB" dirty="0" smtClean="0"/>
              <a:t>Cloud users can perform </a:t>
            </a:r>
            <a:r>
              <a:rPr lang="en-GB" dirty="0"/>
              <a:t>self-service password reset </a:t>
            </a:r>
            <a:r>
              <a:rPr lang="en-GB" dirty="0" smtClean="0"/>
              <a:t>(free </a:t>
            </a:r>
            <a:r>
              <a:rPr lang="en-GB" dirty="0"/>
              <a:t>of charge in Office 365) </a:t>
            </a:r>
            <a:endParaRPr lang="en-GB" dirty="0" smtClean="0"/>
          </a:p>
          <a:p>
            <a:pPr lvl="1"/>
            <a:r>
              <a:rPr lang="en-GB" dirty="0" smtClean="0"/>
              <a:t>With </a:t>
            </a:r>
            <a:r>
              <a:rPr lang="en-GB" dirty="0"/>
              <a:t>Azure Active Directory Basic or Premium </a:t>
            </a:r>
            <a:r>
              <a:rPr lang="en-GB" dirty="0" smtClean="0"/>
              <a:t>subscriptions, self-service reset can also apply to on-premises users</a:t>
            </a:r>
          </a:p>
          <a:p>
            <a:pPr lvl="1"/>
            <a:r>
              <a:rPr lang="en-GB" dirty="0"/>
              <a:t>Azure </a:t>
            </a:r>
            <a:r>
              <a:rPr lang="en-GB" dirty="0" smtClean="0"/>
              <a:t>Active Directory </a:t>
            </a:r>
            <a:r>
              <a:rPr lang="en-GB" dirty="0"/>
              <a:t>Premium provides for password write-back – to allow an on-premises synced used to change their password in the </a:t>
            </a:r>
            <a:r>
              <a:rPr lang="en-GB" dirty="0" smtClean="0"/>
              <a:t>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94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from Yammer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662541"/>
          </a:xfrm>
        </p:spPr>
        <p:txBody>
          <a:bodyPr/>
          <a:lstStyle/>
          <a:p>
            <a:r>
              <a:rPr lang="en-GB" dirty="0" smtClean="0"/>
              <a:t>I asked if anyone had any suggestions for this presentation on the Ignite network on Yammer</a:t>
            </a:r>
          </a:p>
          <a:p>
            <a:endParaRPr lang="en-GB" dirty="0" smtClean="0"/>
          </a:p>
          <a:p>
            <a:r>
              <a:rPr lang="en-GB" dirty="0" smtClean="0"/>
              <a:t>Version control and Holds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https://www.yammer.com/microsoftignite/#/uploaded_files/32517088?threadId=526833978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460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Self-Service Password Reset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85652"/>
          </a:xfrm>
        </p:spPr>
        <p:txBody>
          <a:bodyPr/>
          <a:lstStyle/>
          <a:p>
            <a:r>
              <a:rPr lang="en-GB" dirty="0" smtClean="0"/>
              <a:t>In this demo we will look at the following:</a:t>
            </a:r>
          </a:p>
          <a:p>
            <a:pPr lvl="1"/>
            <a:r>
              <a:rPr lang="en-GB" dirty="0"/>
              <a:t>Configuring authentication </a:t>
            </a:r>
            <a:r>
              <a:rPr lang="en-GB" dirty="0" smtClean="0"/>
              <a:t>methods in Azure Active Directory</a:t>
            </a:r>
            <a:endParaRPr lang="en-GB" dirty="0"/>
          </a:p>
          <a:p>
            <a:pPr lvl="1"/>
            <a:r>
              <a:rPr lang="en-GB" dirty="0" smtClean="0"/>
              <a:t>Setting the number </a:t>
            </a:r>
            <a:r>
              <a:rPr lang="en-GB" dirty="0"/>
              <a:t>of </a:t>
            </a:r>
            <a:r>
              <a:rPr lang="en-GB" dirty="0" smtClean="0"/>
              <a:t>questions required </a:t>
            </a:r>
            <a:r>
              <a:rPr lang="en-GB" dirty="0"/>
              <a:t>to complete a password reset</a:t>
            </a:r>
          </a:p>
          <a:p>
            <a:pPr lvl="1"/>
            <a:r>
              <a:rPr lang="en-GB" dirty="0" smtClean="0"/>
              <a:t>Adding security questions that can be asked (up </a:t>
            </a:r>
            <a:r>
              <a:rPr lang="en-GB" dirty="0"/>
              <a:t>to 20 of </a:t>
            </a:r>
            <a:r>
              <a:rPr lang="en-GB" dirty="0" smtClean="0"/>
              <a:t>them)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number of questions needed to register for self service password </a:t>
            </a:r>
            <a:r>
              <a:rPr lang="en-GB" dirty="0" smtClean="0"/>
              <a:t>reset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number of questions to be answered correctly for password reset to occur</a:t>
            </a:r>
          </a:p>
          <a:p>
            <a:pPr lvl="1"/>
            <a:r>
              <a:rPr lang="en-GB" dirty="0"/>
              <a:t>The process of password reset from the viewpoint of the end </a:t>
            </a:r>
            <a:r>
              <a:rPr lang="en-GB" dirty="0" smtClean="0"/>
              <a:t>user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For the user to set the answers required, direct them to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aka.ms/ssprsetup</a:t>
            </a:r>
            <a:r>
              <a:rPr lang="en-GB" dirty="0" smtClean="0"/>
              <a:t>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83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 smtClean="0"/>
              <a:t>Self Service Password Reset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“BRK3863: </a:t>
            </a:r>
            <a:r>
              <a:rPr lang="en-GB" dirty="0"/>
              <a:t>Identity and Access Management </a:t>
            </a:r>
            <a:r>
              <a:rPr lang="en-GB" dirty="0" smtClean="0"/>
              <a:t>Everywhere”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Loss Prevention (DLP)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509200"/>
          </a:xfrm>
        </p:spPr>
        <p:txBody>
          <a:bodyPr/>
          <a:lstStyle/>
          <a:p>
            <a:r>
              <a:rPr lang="en-GB" dirty="0" smtClean="0"/>
              <a:t>To ensure that data of a confidential or personal nature cannot be uploaded, shared or emailed as required</a:t>
            </a:r>
          </a:p>
          <a:p>
            <a:pPr lvl="1"/>
            <a:endParaRPr lang="en-GB" dirty="0"/>
          </a:p>
          <a:p>
            <a:r>
              <a:rPr lang="en-GB" dirty="0" smtClean="0"/>
              <a:t>Available in SharePoint Online and Exchange Online</a:t>
            </a:r>
          </a:p>
          <a:p>
            <a:pPr lvl="1"/>
            <a:r>
              <a:rPr lang="en-GB" dirty="0" smtClean="0"/>
              <a:t>Create policies to restrict content being saved to SharePoint Online or OneDrive for Business, or shared externally, or emailed. Enforced on create/edit and with during background search crawling</a:t>
            </a:r>
          </a:p>
          <a:p>
            <a:pPr lvl="1"/>
            <a:r>
              <a:rPr lang="en-GB" dirty="0" smtClean="0"/>
              <a:t>Can create document fingerprints to ensure standard company forms are not distributed</a:t>
            </a:r>
          </a:p>
          <a:p>
            <a:pPr lvl="1"/>
            <a:r>
              <a:rPr lang="en-GB" dirty="0" smtClean="0"/>
              <a:t>Can extend DLP templates to suit business requirements (Exchange only at present)</a:t>
            </a:r>
          </a:p>
          <a:p>
            <a:pPr lvl="1"/>
            <a:endParaRPr lang="en-GB" dirty="0"/>
          </a:p>
          <a:p>
            <a:r>
              <a:rPr lang="en-GB" dirty="0" smtClean="0"/>
              <a:t>Reporting and incident management available</a:t>
            </a:r>
          </a:p>
          <a:p>
            <a:pPr lvl="1"/>
            <a:r>
              <a:rPr lang="en-GB" dirty="0" smtClean="0"/>
              <a:t>Built into the Office 365 portal and can have emailed incident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059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Loss Prevention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47645"/>
          </a:xfrm>
        </p:spPr>
        <p:txBody>
          <a:bodyPr/>
          <a:lstStyle/>
          <a:p>
            <a:r>
              <a:rPr lang="en-GB" dirty="0" smtClean="0"/>
              <a:t>In this demo we will look at</a:t>
            </a:r>
          </a:p>
          <a:p>
            <a:pPr lvl="1"/>
            <a:r>
              <a:rPr lang="en-GB" dirty="0" smtClean="0"/>
              <a:t>Policy tips in Outlook/OWA and OneDrive for Business</a:t>
            </a:r>
          </a:p>
          <a:p>
            <a:pPr lvl="2"/>
            <a:r>
              <a:rPr lang="en-GB" dirty="0" smtClean="0"/>
              <a:t>A policy exists to block the external distribution of credit cards in Exchange and the uploading of content containing credit cards in SharePoint Online</a:t>
            </a:r>
          </a:p>
          <a:p>
            <a:pPr lvl="2"/>
            <a:r>
              <a:rPr lang="en-GB" dirty="0" smtClean="0"/>
              <a:t>1 to 9 </a:t>
            </a:r>
            <a:r>
              <a:rPr lang="en-GB" dirty="0"/>
              <a:t>credit </a:t>
            </a:r>
            <a:r>
              <a:rPr lang="en-GB" dirty="0" smtClean="0"/>
              <a:t>cards </a:t>
            </a:r>
            <a:r>
              <a:rPr lang="en-GB" dirty="0"/>
              <a:t>in the document it will warn the site collection owner and last modifying user and send an incident report to the site </a:t>
            </a:r>
            <a:r>
              <a:rPr lang="en-GB" dirty="0" smtClean="0"/>
              <a:t>admin</a:t>
            </a:r>
          </a:p>
          <a:p>
            <a:pPr lvl="2"/>
            <a:r>
              <a:rPr lang="en-GB" dirty="0" smtClean="0"/>
              <a:t>10 </a:t>
            </a:r>
            <a:r>
              <a:rPr lang="en-GB" dirty="0"/>
              <a:t>or more credit cards in a document then permissions to the document are blocked except for the site owner, document owner and last modifying user. Fix the compliance issue and all permissions </a:t>
            </a:r>
            <a:r>
              <a:rPr lang="en-GB" dirty="0" smtClean="0"/>
              <a:t>return</a:t>
            </a:r>
          </a:p>
          <a:p>
            <a:pPr lvl="1"/>
            <a:r>
              <a:rPr lang="en-GB" dirty="0"/>
              <a:t>Demo to show blocking content uploads</a:t>
            </a:r>
          </a:p>
          <a:p>
            <a:r>
              <a:rPr lang="en-GB" dirty="0"/>
              <a:t>Demo to show DLP integrated into Enterprise Search</a:t>
            </a:r>
          </a:p>
          <a:p>
            <a:pPr lvl="1"/>
            <a:r>
              <a:rPr lang="en-GB" dirty="0" err="1"/>
              <a:t>SensitiveType</a:t>
            </a:r>
            <a:r>
              <a:rPr lang="en-GB" dirty="0"/>
              <a:t>="Credit Card Number" OR </a:t>
            </a:r>
            <a:r>
              <a:rPr lang="en-GB" dirty="0" err="1"/>
              <a:t>SensitiveType</a:t>
            </a:r>
            <a:r>
              <a:rPr lang="en-GB" dirty="0"/>
              <a:t>="ABA Routing Number“ OR "U.S. / U.K. Passport Number"</a:t>
            </a:r>
          </a:p>
          <a:p>
            <a:pPr lvl="1"/>
            <a:r>
              <a:rPr lang="en-GB" dirty="0" err="1"/>
              <a:t>SensitiveType</a:t>
            </a:r>
            <a:r>
              <a:rPr lang="en-GB" dirty="0"/>
              <a:t>="Credit Card Number|5</a:t>
            </a:r>
            <a:r>
              <a:rPr lang="en-GB" dirty="0" smtClean="0"/>
              <a:t>.." to show documents with five or more credit card numbers in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3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GB" dirty="0" smtClean="0"/>
              <a:t>Data Loss Prevention Demo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639" y="4881266"/>
            <a:ext cx="10058401" cy="1181862"/>
          </a:xfrm>
        </p:spPr>
        <p:txBody>
          <a:bodyPr/>
          <a:lstStyle/>
          <a:p>
            <a:r>
              <a:rPr lang="en-GB" dirty="0" smtClean="0"/>
              <a:t>Also see session “BRK3181: </a:t>
            </a:r>
            <a:r>
              <a:rPr lang="en-GB" dirty="0"/>
              <a:t>End-to-End Data Loss </a:t>
            </a:r>
            <a:r>
              <a:rPr lang="en-GB" dirty="0" smtClean="0"/>
              <a:t>Prevention”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2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2015-05-05T18:00:00-05:00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Brian Reid</External_x0020_Speaker>
    <Session_x0020_Code xmlns="12a172fe-0250-434a-85cf-03b10810c5e5">BRK3191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/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purl.org/dc/dcmitype/"/>
    <ds:schemaRef ds:uri="12a172fe-0250-434a-85cf-03b10810c5e5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2045</TotalTime>
  <Words>2523</Words>
  <Application>Microsoft Office PowerPoint</Application>
  <PresentationFormat>Custom</PresentationFormat>
  <Paragraphs>287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Consolas</vt:lpstr>
      <vt:lpstr>Segoe UI</vt:lpstr>
      <vt:lpstr>Segoe UI Light</vt:lpstr>
      <vt:lpstr>Wingdings</vt:lpstr>
      <vt:lpstr>5-30610_Microsoft_Ignite_Keynote_Template</vt:lpstr>
      <vt:lpstr>PowerPoint Presentation</vt:lpstr>
      <vt:lpstr>Ten Ways to Secure Your Office 365 Tenants </vt:lpstr>
      <vt:lpstr>Introduction</vt:lpstr>
      <vt:lpstr>Password Policy</vt:lpstr>
      <vt:lpstr>Self-Service Password Reset</vt:lpstr>
      <vt:lpstr>Self Service Password Reset Demo</vt:lpstr>
      <vt:lpstr>Data Loss Prevention (DLP)</vt:lpstr>
      <vt:lpstr>Data Loss Prevention </vt:lpstr>
      <vt:lpstr>Data Loss Prevention Demo</vt:lpstr>
      <vt:lpstr>Rights Management</vt:lpstr>
      <vt:lpstr>Rights Management</vt:lpstr>
      <vt:lpstr>Rights Management Demo</vt:lpstr>
      <vt:lpstr>Office 365 Message Encryption</vt:lpstr>
      <vt:lpstr>Office 365 Message Encryption</vt:lpstr>
      <vt:lpstr>Message Encryption Demo</vt:lpstr>
      <vt:lpstr>Mobile Device Management (MDM)</vt:lpstr>
      <vt:lpstr>Mobile Device Management</vt:lpstr>
      <vt:lpstr>Mobile Device Management Demo</vt:lpstr>
      <vt:lpstr>Multi-Factor Authentication</vt:lpstr>
      <vt:lpstr>Multi-Factor Authentication (MFA) Demo</vt:lpstr>
      <vt:lpstr>Multi-Factor Authentication Demo</vt:lpstr>
      <vt:lpstr>Advanced Threat Protection</vt:lpstr>
      <vt:lpstr>Advanced Threat Protection Demo</vt:lpstr>
      <vt:lpstr>Advanced Threat Protection Demo</vt:lpstr>
      <vt:lpstr>Client Security</vt:lpstr>
      <vt:lpstr>Client Security Demo</vt:lpstr>
      <vt:lpstr>Client Security Demo</vt:lpstr>
      <vt:lpstr>Office Client Deployment</vt:lpstr>
      <vt:lpstr>Click2Run XML for Download and Deploy</vt:lpstr>
      <vt:lpstr>Sharing Content</vt:lpstr>
      <vt:lpstr>Sharing Content Demo</vt:lpstr>
      <vt:lpstr>Sharing Content Demo</vt:lpstr>
      <vt:lpstr>OneDrive For Business Sync Restrictions</vt:lpstr>
      <vt:lpstr>SSL and TLS</vt:lpstr>
      <vt:lpstr>Office 365 Reports</vt:lpstr>
      <vt:lpstr>Office 365 Reports Demo</vt:lpstr>
      <vt:lpstr>Office 365 Reports Demo</vt:lpstr>
      <vt:lpstr>Microsoft Cloud Security for Enterprise Architects</vt:lpstr>
      <vt:lpstr>Microsoft’s Enterprise Cloud Roadmap</vt:lpstr>
      <vt:lpstr>Input from Yammer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Ways to Secure Your Office 365 Tenants</dc:title>
  <dc:subject>Microsoft Ignite 2015</dc:subject>
  <dc:creator>Brian Reid</dc:creator>
  <cp:keywords/>
  <dc:description>Template: Mitchell Derrey, Silver Fox Productions
Formatting: 
Audience Type: Internal/External</dc:description>
  <cp:lastModifiedBy>Brittany Hart</cp:lastModifiedBy>
  <cp:revision>83</cp:revision>
  <dcterms:created xsi:type="dcterms:W3CDTF">2015-04-14T19:40:17Z</dcterms:created>
  <dcterms:modified xsi:type="dcterms:W3CDTF">2015-05-05T17:41:54Z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