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47"/>
  </p:notesMasterIdLst>
  <p:handoutMasterIdLst>
    <p:handoutMasterId r:id="rId4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7" r:id="rId45"/>
    <p:sldId id="296"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7" autoAdjust="0"/>
    <p:restoredTop sz="94187" autoAdjust="0"/>
  </p:normalViewPr>
  <p:slideViewPr>
    <p:cSldViewPr>
      <p:cViewPr varScale="1">
        <p:scale>
          <a:sx n="113" d="100"/>
          <a:sy n="113" d="100"/>
        </p:scale>
        <p:origin x="84" y="282"/>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10:59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10:59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10:59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59762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8162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5401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6153E844-C95F-4C59-AF81-36C670E4770C}" type="slidenum">
              <a:rPr lang="en-US" smtClean="0"/>
              <a:t>17</a:t>
            </a:fld>
            <a:endParaRPr lang="en-US"/>
          </a:p>
        </p:txBody>
      </p:sp>
    </p:spTree>
    <p:extLst>
      <p:ext uri="{BB962C8B-B14F-4D97-AF65-F5344CB8AC3E}">
        <p14:creationId xmlns:p14="http://schemas.microsoft.com/office/powerpoint/2010/main" val="112424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1CF22A1-E020-4FB9-88C7-EE5CFE741B4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1860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71591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0529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0529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2BE8FF-A4DC-4CF7-AD70-2F0D56B74BF2}"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5585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5/6/2015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01357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E08932-DA94-40F9-947F-93874A64022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0190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t>26</a:t>
            </a:fld>
            <a:endParaRPr lang="en-US"/>
          </a:p>
        </p:txBody>
      </p:sp>
    </p:spTree>
    <p:extLst>
      <p:ext uri="{BB962C8B-B14F-4D97-AF65-F5344CB8AC3E}">
        <p14:creationId xmlns:p14="http://schemas.microsoft.com/office/powerpoint/2010/main" val="292267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917DB-221C-440E-ACDB-0BA621B4B49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7624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t>3</a:t>
            </a:fld>
            <a:endParaRPr lang="en-US"/>
          </a:p>
        </p:txBody>
      </p:sp>
    </p:spTree>
    <p:extLst>
      <p:ext uri="{BB962C8B-B14F-4D97-AF65-F5344CB8AC3E}">
        <p14:creationId xmlns:p14="http://schemas.microsoft.com/office/powerpoint/2010/main" val="59585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917DB-221C-440E-ACDB-0BA621B4B49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79903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917DB-221C-440E-ACDB-0BA621B4B49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50523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D26AD9-0225-4B31-9207-D3264993DD07}"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35403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8051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685800"/>
            <a:ext cx="4086225" cy="2298700"/>
          </a:xfrm>
        </p:spPr>
      </p:sp>
      <p:sp>
        <p:nvSpPr>
          <p:cNvPr id="3" name="Notes Placeholder 2"/>
          <p:cNvSpPr>
            <a:spLocks noGrp="1"/>
          </p:cNvSpPr>
          <p:nvPr>
            <p:ph type="body" idx="1"/>
          </p:nvPr>
        </p:nvSpPr>
        <p:spPr>
          <a:xfrm>
            <a:off x="685800" y="3416968"/>
            <a:ext cx="5486400" cy="4114800"/>
          </a:xfrm>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FA0240D9-D323-4514-AE97-49276C272829}"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914644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D0AF7779-F378-430A-81BE-4ED20F437382}"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00665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DAE03D46-5360-4F11-B140-B71E7E7F531D}"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642749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10:59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090511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Header Placeholder 3"/>
          <p:cNvSpPr>
            <a:spLocks noGrp="1"/>
          </p:cNvSpPr>
          <p:nvPr>
            <p:ph type="hdr" sz="quarter" idx="10"/>
          </p:nvPr>
        </p:nvSpPr>
        <p:spPr/>
        <p:txBody>
          <a:bodyPr/>
          <a:lstStyle/>
          <a:p>
            <a:r>
              <a:rPr lang="en-US" smtClean="0"/>
              <a:t>Windows Phone Summit_2012</a:t>
            </a:r>
            <a:endParaRPr lang="en-US" dirty="0" smtClean="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7B426D2-685F-4237-987F-E4586C5EBD77}" type="datetime1">
              <a:rPr lang="en-US" smtClean="0"/>
              <a:t>5/6/2015</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36</a:t>
            </a:fld>
            <a:endParaRPr lang="en-US" dirty="0"/>
          </a:p>
        </p:txBody>
      </p:sp>
    </p:spTree>
    <p:extLst>
      <p:ext uri="{BB962C8B-B14F-4D97-AF65-F5344CB8AC3E}">
        <p14:creationId xmlns:p14="http://schemas.microsoft.com/office/powerpoint/2010/main" val="130842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61705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338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271650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903288"/>
            <a:ext cx="8035926" cy="4521200"/>
          </a:xfrm>
        </p:spPr>
      </p:sp>
      <p:sp>
        <p:nvSpPr>
          <p:cNvPr id="3" name="Notes Placeholder 2"/>
          <p:cNvSpPr>
            <a:spLocks noGrp="1"/>
          </p:cNvSpPr>
          <p:nvPr>
            <p:ph type="body" idx="1"/>
          </p:nvPr>
        </p:nvSpPr>
        <p:spPr/>
        <p:txBody>
          <a:bodyPr>
            <a:normAutofit/>
          </a:bodyPr>
          <a:lstStyle/>
          <a:p>
            <a:endParaRPr lang="en-US" sz="1900" dirty="0">
              <a:latin typeface="+mn-lt"/>
            </a:endParaRPr>
          </a:p>
        </p:txBody>
      </p:sp>
      <p:sp>
        <p:nvSpPr>
          <p:cNvPr id="4" name="Slide Number Placeholder 3"/>
          <p:cNvSpPr>
            <a:spLocks noGrp="1"/>
          </p:cNvSpPr>
          <p:nvPr>
            <p:ph type="sldNum" sz="quarter" idx="10"/>
          </p:nvPr>
        </p:nvSpPr>
        <p:spPr>
          <a:xfrm>
            <a:off x="3978133" y="11447595"/>
            <a:ext cx="3043343" cy="602615"/>
          </a:xfrm>
          <a:prstGeom prst="rect">
            <a:avLst/>
          </a:prstGeom>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72158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5/6/2015 10:59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14100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11783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t>7</a:t>
            </a:fld>
            <a:endParaRPr lang="en-US" dirty="0"/>
          </a:p>
        </p:txBody>
      </p:sp>
    </p:spTree>
    <p:extLst>
      <p:ext uri="{BB962C8B-B14F-4D97-AF65-F5344CB8AC3E}">
        <p14:creationId xmlns:p14="http://schemas.microsoft.com/office/powerpoint/2010/main" val="286825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5856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t>5/6/2015</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dirty="0" smtClean="0"/>
              <a:t>TechEd 2011</a:t>
            </a:r>
            <a:endParaRPr lang="en-US" dirty="0"/>
          </a:p>
        </p:txBody>
      </p:sp>
    </p:spTree>
    <p:extLst>
      <p:ext uri="{BB962C8B-B14F-4D97-AF65-F5344CB8AC3E}">
        <p14:creationId xmlns:p14="http://schemas.microsoft.com/office/powerpoint/2010/main" val="294310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CB668-D724-4733-BC17-C69ADA2A8D07}" type="slidenum">
              <a:rPr lang="en-US" smtClean="0"/>
              <a:t>11</a:t>
            </a:fld>
            <a:endParaRPr lang="en-US"/>
          </a:p>
        </p:txBody>
      </p:sp>
    </p:spTree>
    <p:extLst>
      <p:ext uri="{BB962C8B-B14F-4D97-AF65-F5344CB8AC3E}">
        <p14:creationId xmlns:p14="http://schemas.microsoft.com/office/powerpoint/2010/main" val="286995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79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333A3C-A95E-43F8-BCFA-5E61E4CD5DC4}"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9610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40931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561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31133"/>
            <a:ext cx="3840480" cy="2357568"/>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8321292" y="1231133"/>
            <a:ext cx="3840480" cy="2357568"/>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2"/>
          </p:nvPr>
        </p:nvSpPr>
        <p:spPr>
          <a:xfrm>
            <a:off x="4297976" y="1235414"/>
            <a:ext cx="3840480" cy="2357568"/>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44861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 id="2147484279"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hyperlink" Target="http://myignite.microsoft.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49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71" y="235315"/>
            <a:ext cx="11390934" cy="930573"/>
          </a:xfrm>
        </p:spPr>
        <p:txBody>
          <a:bodyPr>
            <a:noAutofit/>
          </a:bodyPr>
          <a:lstStyle/>
          <a:p>
            <a:r>
              <a:rPr lang="en-US" dirty="0" smtClean="0"/>
              <a:t>App platform security </a:t>
            </a:r>
            <a:r>
              <a:rPr lang="en-US" dirty="0"/>
              <a:t>m</a:t>
            </a:r>
            <a:r>
              <a:rPr lang="en-US" dirty="0" smtClean="0"/>
              <a:t>odel</a:t>
            </a:r>
            <a:endParaRPr lang="en-US" dirty="0"/>
          </a:p>
        </p:txBody>
      </p:sp>
      <p:sp>
        <p:nvSpPr>
          <p:cNvPr id="17" name="Rectangle 16"/>
          <p:cNvSpPr/>
          <p:nvPr/>
        </p:nvSpPr>
        <p:spPr>
          <a:xfrm>
            <a:off x="1935629" y="1946885"/>
            <a:ext cx="2517015" cy="2112501"/>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4264" bIns="248530" rtlCol="0" anchor="b" anchorCtr="0"/>
          <a:lstStyle/>
          <a:p>
            <a:pPr algn="ctr" fontAlgn="base">
              <a:lnSpc>
                <a:spcPct val="85000"/>
              </a:lnSpc>
              <a:spcBef>
                <a:spcPts val="306"/>
              </a:spcBef>
              <a:spcAft>
                <a:spcPct val="0"/>
              </a:spcAft>
            </a:pPr>
            <a:r>
              <a:rPr lang="en-US" sz="1902" dirty="0">
                <a:solidFill>
                  <a:schemeClr val="tx1">
                    <a:alpha val="99000"/>
                  </a:schemeClr>
                </a:solidFill>
              </a:rPr>
              <a:t>Least Privilege Chamber (LPC)</a:t>
            </a:r>
          </a:p>
        </p:txBody>
      </p:sp>
      <p:sp>
        <p:nvSpPr>
          <p:cNvPr id="11" name="Rectangle 10"/>
          <p:cNvSpPr/>
          <p:nvPr/>
        </p:nvSpPr>
        <p:spPr>
          <a:xfrm>
            <a:off x="1935629" y="4108647"/>
            <a:ext cx="2517015" cy="889297"/>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4264" bIns="124264" rtlCol="0" anchor="ctr"/>
          <a:lstStyle/>
          <a:p>
            <a:pPr algn="ctr" fontAlgn="base">
              <a:lnSpc>
                <a:spcPct val="85000"/>
              </a:lnSpc>
              <a:spcBef>
                <a:spcPts val="306"/>
              </a:spcBef>
              <a:spcAft>
                <a:spcPct val="0"/>
              </a:spcAft>
            </a:pPr>
            <a:r>
              <a:rPr lang="en-US" sz="1902" dirty="0">
                <a:solidFill>
                  <a:schemeClr val="tx1">
                    <a:alpha val="99000"/>
                  </a:schemeClr>
                </a:solidFill>
              </a:rPr>
              <a:t>Trusted Computing Base (TCB)</a:t>
            </a:r>
          </a:p>
        </p:txBody>
      </p:sp>
      <p:sp>
        <p:nvSpPr>
          <p:cNvPr id="21" name="TextBox 20"/>
          <p:cNvSpPr txBox="1"/>
          <p:nvPr/>
        </p:nvSpPr>
        <p:spPr>
          <a:xfrm>
            <a:off x="592619" y="1277448"/>
            <a:ext cx="1296488" cy="806144"/>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r>
              <a:rPr lang="en-US" sz="1902" dirty="0">
                <a:solidFill>
                  <a:schemeClr val="tx1"/>
                </a:solidFill>
              </a:rPr>
              <a:t>Dynamic</a:t>
            </a:r>
            <a:br>
              <a:rPr lang="en-US" sz="1902" dirty="0">
                <a:solidFill>
                  <a:schemeClr val="tx1"/>
                </a:solidFill>
              </a:rPr>
            </a:br>
            <a:r>
              <a:rPr lang="en-US" sz="1902" dirty="0">
                <a:solidFill>
                  <a:schemeClr val="tx1"/>
                </a:solidFill>
              </a:rPr>
              <a:t>Permissions</a:t>
            </a:r>
            <a:br>
              <a:rPr lang="en-US" sz="1902" dirty="0">
                <a:solidFill>
                  <a:schemeClr val="tx1"/>
                </a:solidFill>
              </a:rPr>
            </a:br>
            <a:r>
              <a:rPr lang="en-US" sz="1902" dirty="0">
                <a:solidFill>
                  <a:schemeClr val="tx1"/>
                </a:solidFill>
              </a:rPr>
              <a:t>(LPC)</a:t>
            </a:r>
          </a:p>
        </p:txBody>
      </p:sp>
      <p:sp>
        <p:nvSpPr>
          <p:cNvPr id="24" name="TextBox 23"/>
          <p:cNvSpPr txBox="1"/>
          <p:nvPr/>
        </p:nvSpPr>
        <p:spPr>
          <a:xfrm>
            <a:off x="4452644" y="4901321"/>
            <a:ext cx="1271181" cy="790409"/>
          </a:xfrm>
          <a:prstGeom prst="rect">
            <a:avLst/>
          </a:prstGeom>
          <a:noFill/>
        </p:spPr>
        <p:txBody>
          <a:bodyPr wrap="none" lIns="0" tIns="0" rIns="0" bIns="0" rtlCol="0" anchor="ctr" anchorCtr="0">
            <a:spAutoFit/>
          </a:bodyPr>
          <a:lstStyle/>
          <a:p>
            <a:pPr algn="ctr">
              <a:lnSpc>
                <a:spcPct val="90000"/>
              </a:lnSpc>
            </a:pPr>
            <a:r>
              <a:rPr lang="en-US" sz="1902" kern="0" dirty="0">
                <a:cs typeface="Segoe"/>
              </a:rPr>
              <a:t>Fixed</a:t>
            </a:r>
            <a:br>
              <a:rPr lang="en-US" sz="1902" kern="0" dirty="0">
                <a:cs typeface="Segoe"/>
              </a:rPr>
            </a:br>
            <a:r>
              <a:rPr lang="en-US" sz="1902" kern="0" dirty="0">
                <a:cs typeface="Segoe"/>
              </a:rPr>
              <a:t>Permissions</a:t>
            </a:r>
            <a:br>
              <a:rPr lang="en-US" sz="1902" kern="0" dirty="0">
                <a:cs typeface="Segoe"/>
              </a:rPr>
            </a:br>
            <a:r>
              <a:rPr lang="en-US" sz="1902" kern="0" dirty="0" smtClean="0">
                <a:cs typeface="Segoe"/>
              </a:rPr>
              <a:t>Chamber</a:t>
            </a:r>
            <a:endParaRPr lang="en-US" sz="1902" kern="0" dirty="0">
              <a:cs typeface="Segoe"/>
            </a:endParaRPr>
          </a:p>
        </p:txBody>
      </p:sp>
      <p:sp>
        <p:nvSpPr>
          <p:cNvPr id="23" name="Arc 22"/>
          <p:cNvSpPr/>
          <p:nvPr/>
        </p:nvSpPr>
        <p:spPr>
          <a:xfrm>
            <a:off x="3759992" y="4357968"/>
            <a:ext cx="869853" cy="869853"/>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118"/>
            <a:endParaRPr lang="en-US" sz="2446" dirty="0"/>
          </a:p>
        </p:txBody>
      </p:sp>
      <p:sp>
        <p:nvSpPr>
          <p:cNvPr id="36" name="Content Placeholder 7"/>
          <p:cNvSpPr txBox="1">
            <a:spLocks/>
          </p:cNvSpPr>
          <p:nvPr/>
        </p:nvSpPr>
        <p:spPr>
          <a:xfrm>
            <a:off x="6115106" y="1832058"/>
            <a:ext cx="6263131" cy="748922"/>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spcBef>
                <a:spcPts val="0"/>
              </a:spcBef>
              <a:buNone/>
            </a:pPr>
            <a:r>
              <a:rPr lang="en-US" sz="2651" spc="-71" dirty="0">
                <a:solidFill>
                  <a:schemeClr val="tx1"/>
                </a:solidFill>
                <a:latin typeface="+mj-lt"/>
                <a:ea typeface="Segoe UI" pitchFamily="34" charset="0"/>
                <a:cs typeface="Segoe UI" pitchFamily="34" charset="0"/>
              </a:rPr>
              <a:t>Central repository of rules</a:t>
            </a:r>
          </a:p>
          <a:p>
            <a:pPr marL="0" indent="0">
              <a:spcBef>
                <a:spcPts val="0"/>
              </a:spcBef>
              <a:buNone/>
            </a:pPr>
            <a:r>
              <a:rPr lang="en-US" sz="2651" spc="-71" dirty="0">
                <a:solidFill>
                  <a:schemeClr val="tx1"/>
                </a:solidFill>
                <a:latin typeface="+mj-lt"/>
                <a:ea typeface="Segoe UI" pitchFamily="34" charset="0"/>
                <a:cs typeface="Segoe UI" pitchFamily="34" charset="0"/>
              </a:rPr>
              <a:t>3-tuple {Principal, Right, Resource}</a:t>
            </a:r>
          </a:p>
        </p:txBody>
      </p:sp>
      <p:sp>
        <p:nvSpPr>
          <p:cNvPr id="37" name="Content Placeholder 7"/>
          <p:cNvSpPr txBox="1">
            <a:spLocks/>
          </p:cNvSpPr>
          <p:nvPr/>
        </p:nvSpPr>
        <p:spPr>
          <a:xfrm>
            <a:off x="6130152" y="3250780"/>
            <a:ext cx="6263131" cy="734304"/>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651" dirty="0">
                <a:solidFill>
                  <a:schemeClr val="tx1"/>
                </a:solidFill>
              </a:rPr>
              <a:t>Chamber boundary is security boundary</a:t>
            </a:r>
          </a:p>
          <a:p>
            <a:r>
              <a:rPr lang="en-US" sz="2651" dirty="0">
                <a:solidFill>
                  <a:schemeClr val="tx1"/>
                </a:solidFill>
              </a:rPr>
              <a:t>Chambers defined using policy </a:t>
            </a:r>
            <a:r>
              <a:rPr lang="en-US" sz="2651" dirty="0" smtClean="0">
                <a:solidFill>
                  <a:schemeClr val="tx1"/>
                </a:solidFill>
              </a:rPr>
              <a:t>rules</a:t>
            </a:r>
            <a:endParaRPr lang="en-US" sz="2651" dirty="0">
              <a:solidFill>
                <a:schemeClr val="tx1"/>
              </a:solidFill>
            </a:endParaRPr>
          </a:p>
        </p:txBody>
      </p:sp>
      <p:sp>
        <p:nvSpPr>
          <p:cNvPr id="38" name="Content Placeholder 7"/>
          <p:cNvSpPr txBox="1">
            <a:spLocks/>
          </p:cNvSpPr>
          <p:nvPr/>
        </p:nvSpPr>
        <p:spPr>
          <a:xfrm>
            <a:off x="6125815" y="4809002"/>
            <a:ext cx="6263134" cy="1123382"/>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651" dirty="0">
                <a:solidFill>
                  <a:schemeClr val="tx1"/>
                </a:solidFill>
              </a:rPr>
              <a:t>Expressed in application manifest</a:t>
            </a:r>
          </a:p>
          <a:p>
            <a:r>
              <a:rPr lang="en-US" sz="2651" dirty="0">
                <a:solidFill>
                  <a:schemeClr val="tx1"/>
                </a:solidFill>
              </a:rPr>
              <a:t>Disclosed </a:t>
            </a:r>
            <a:r>
              <a:rPr lang="en-US" sz="2651" dirty="0" smtClean="0">
                <a:solidFill>
                  <a:schemeClr val="tx1"/>
                </a:solidFill>
              </a:rPr>
              <a:t>in Windows Store</a:t>
            </a:r>
            <a:endParaRPr lang="en-US" sz="2651" dirty="0">
              <a:solidFill>
                <a:schemeClr val="tx1"/>
              </a:solidFill>
            </a:endParaRPr>
          </a:p>
          <a:p>
            <a:r>
              <a:rPr lang="en-US" sz="2651" dirty="0">
                <a:solidFill>
                  <a:schemeClr val="tx1"/>
                </a:solidFill>
              </a:rPr>
              <a:t>Defines app’s security boundary on </a:t>
            </a:r>
            <a:r>
              <a:rPr lang="en-US" sz="2651" dirty="0" smtClean="0">
                <a:solidFill>
                  <a:schemeClr val="tx1"/>
                </a:solidFill>
              </a:rPr>
              <a:t>device</a:t>
            </a:r>
            <a:endParaRPr lang="en-US" sz="2651" dirty="0">
              <a:solidFill>
                <a:schemeClr val="tx1"/>
              </a:solidFill>
            </a:endParaRPr>
          </a:p>
        </p:txBody>
      </p:sp>
      <p:sp>
        <p:nvSpPr>
          <p:cNvPr id="4" name="Rectangle 3"/>
          <p:cNvSpPr/>
          <p:nvPr/>
        </p:nvSpPr>
        <p:spPr>
          <a:xfrm>
            <a:off x="6022062" y="1165888"/>
            <a:ext cx="2907344" cy="670242"/>
          </a:xfrm>
          <a:prstGeom prst="rect">
            <a:avLst/>
          </a:prstGeom>
        </p:spPr>
        <p:txBody>
          <a:bodyPr wrap="none">
            <a:spAutoFit/>
          </a:bodyPr>
          <a:lstStyle/>
          <a:p>
            <a:pPr defTabSz="931812">
              <a:lnSpc>
                <a:spcPct val="90000"/>
              </a:lnSpc>
            </a:pPr>
            <a:r>
              <a:rPr lang="en-US" sz="4079" spc="-122" dirty="0">
                <a:gradFill>
                  <a:gsLst>
                    <a:gs pos="0">
                      <a:srgbClr val="3397D3"/>
                    </a:gs>
                    <a:gs pos="86000">
                      <a:srgbClr val="3397D3"/>
                    </a:gs>
                  </a:gsLst>
                  <a:lin ang="5400000" scaled="0"/>
                </a:gradFill>
                <a:latin typeface="Segoe UI Light" pitchFamily="34" charset="0"/>
                <a:cs typeface="Consolas" pitchFamily="49" charset="0"/>
              </a:rPr>
              <a:t>Policy system</a:t>
            </a:r>
          </a:p>
        </p:txBody>
      </p:sp>
      <p:sp>
        <p:nvSpPr>
          <p:cNvPr id="5" name="Rectangle 4"/>
          <p:cNvSpPr/>
          <p:nvPr/>
        </p:nvSpPr>
        <p:spPr>
          <a:xfrm>
            <a:off x="5998844" y="2581722"/>
            <a:ext cx="3612231" cy="670242"/>
          </a:xfrm>
          <a:prstGeom prst="rect">
            <a:avLst/>
          </a:prstGeom>
        </p:spPr>
        <p:txBody>
          <a:bodyPr wrap="none">
            <a:spAutoFit/>
          </a:bodyPr>
          <a:lstStyle/>
          <a:p>
            <a:pPr defTabSz="931812">
              <a:lnSpc>
                <a:spcPct val="90000"/>
              </a:lnSpc>
            </a:pPr>
            <a:r>
              <a:rPr lang="en-US" sz="4079" spc="-122" dirty="0">
                <a:gradFill>
                  <a:gsLst>
                    <a:gs pos="0">
                      <a:srgbClr val="3397D3"/>
                    </a:gs>
                    <a:gs pos="86000">
                      <a:srgbClr val="3397D3"/>
                    </a:gs>
                  </a:gsLst>
                  <a:lin ang="5400000" scaled="0"/>
                </a:gradFill>
                <a:latin typeface="Segoe UI Light" pitchFamily="34" charset="0"/>
                <a:cs typeface="Consolas" pitchFamily="49" charset="0"/>
              </a:rPr>
              <a:t>Chamber Model</a:t>
            </a:r>
          </a:p>
        </p:txBody>
      </p:sp>
      <p:sp>
        <p:nvSpPr>
          <p:cNvPr id="6" name="Rectangle 5"/>
          <p:cNvSpPr/>
          <p:nvPr/>
        </p:nvSpPr>
        <p:spPr>
          <a:xfrm>
            <a:off x="5998844" y="4137335"/>
            <a:ext cx="2526692" cy="670242"/>
          </a:xfrm>
          <a:prstGeom prst="rect">
            <a:avLst/>
          </a:prstGeom>
        </p:spPr>
        <p:txBody>
          <a:bodyPr wrap="none">
            <a:spAutoFit/>
          </a:bodyPr>
          <a:lstStyle/>
          <a:p>
            <a:pPr defTabSz="931812">
              <a:lnSpc>
                <a:spcPct val="90000"/>
              </a:lnSpc>
            </a:pPr>
            <a:r>
              <a:rPr lang="en-US" sz="4079" spc="-122" dirty="0">
                <a:gradFill>
                  <a:gsLst>
                    <a:gs pos="0">
                      <a:srgbClr val="3397D3"/>
                    </a:gs>
                    <a:gs pos="86000">
                      <a:srgbClr val="3397D3"/>
                    </a:gs>
                  </a:gsLst>
                  <a:lin ang="5400000" scaled="0"/>
                </a:gradFill>
                <a:latin typeface="Segoe UI Light" pitchFamily="34" charset="0"/>
                <a:cs typeface="Consolas" pitchFamily="49" charset="0"/>
              </a:rPr>
              <a:t>Capabilities</a:t>
            </a:r>
          </a:p>
        </p:txBody>
      </p:sp>
      <p:sp>
        <p:nvSpPr>
          <p:cNvPr id="25" name="Arc 24"/>
          <p:cNvSpPr/>
          <p:nvPr/>
        </p:nvSpPr>
        <p:spPr>
          <a:xfrm rot="10266781">
            <a:off x="1699291" y="1742489"/>
            <a:ext cx="869853" cy="869853"/>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118"/>
            <a:endParaRPr lang="en-US" sz="2446" dirty="0"/>
          </a:p>
        </p:txBody>
      </p:sp>
    </p:spTree>
    <p:extLst>
      <p:ext uri="{BB962C8B-B14F-4D97-AF65-F5344CB8AC3E}">
        <p14:creationId xmlns:p14="http://schemas.microsoft.com/office/powerpoint/2010/main" val="3352691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Microsoft universal Windows apps</a:t>
            </a:r>
            <a:endParaRPr lang="en-US" dirty="0"/>
          </a:p>
        </p:txBody>
      </p:sp>
      <p:sp>
        <p:nvSpPr>
          <p:cNvPr id="6" name="Text Placeholder 5"/>
          <p:cNvSpPr>
            <a:spLocks noGrp="1"/>
          </p:cNvSpPr>
          <p:nvPr>
            <p:ph type="body" sz="quarter" idx="10"/>
          </p:nvPr>
        </p:nvSpPr>
        <p:spPr>
          <a:xfrm>
            <a:off x="457518" y="1204547"/>
            <a:ext cx="3200427" cy="5404556"/>
          </a:xfrm>
        </p:spPr>
        <p:txBody>
          <a:bodyPr/>
          <a:lstStyle/>
          <a:p>
            <a:r>
              <a:rPr lang="en-US" dirty="0" smtClean="0"/>
              <a:t>Store</a:t>
            </a:r>
          </a:p>
          <a:p>
            <a:r>
              <a:rPr lang="en-US" dirty="0" smtClean="0"/>
              <a:t>Photos</a:t>
            </a:r>
          </a:p>
          <a:p>
            <a:r>
              <a:rPr lang="en-US" dirty="0"/>
              <a:t>Music</a:t>
            </a:r>
          </a:p>
          <a:p>
            <a:r>
              <a:rPr lang="en-US" dirty="0"/>
              <a:t>Video</a:t>
            </a:r>
          </a:p>
          <a:p>
            <a:r>
              <a:rPr lang="en-US" dirty="0"/>
              <a:t>Bing Apps</a:t>
            </a:r>
          </a:p>
          <a:p>
            <a:r>
              <a:rPr lang="en-US" dirty="0" smtClean="0"/>
              <a:t>Maps</a:t>
            </a:r>
          </a:p>
          <a:p>
            <a:r>
              <a:rPr lang="en-US" dirty="0" smtClean="0"/>
              <a:t>Skype</a:t>
            </a:r>
          </a:p>
          <a:p>
            <a:r>
              <a:rPr lang="en-US" dirty="0"/>
              <a:t>Project Spartan</a:t>
            </a:r>
          </a:p>
          <a:p>
            <a:r>
              <a:rPr lang="en-US" dirty="0" smtClean="0"/>
              <a:t>Xbox Games</a:t>
            </a:r>
            <a:endParaRPr lang="en-US" dirty="0"/>
          </a:p>
        </p:txBody>
      </p:sp>
      <p:sp>
        <p:nvSpPr>
          <p:cNvPr id="12" name="Text Placeholder 11"/>
          <p:cNvSpPr>
            <a:spLocks noGrp="1"/>
          </p:cNvSpPr>
          <p:nvPr>
            <p:ph type="body" sz="quarter" idx="11"/>
          </p:nvPr>
        </p:nvSpPr>
        <p:spPr>
          <a:xfrm>
            <a:off x="3657945" y="1212850"/>
            <a:ext cx="5486399" cy="5404556"/>
          </a:xfrm>
        </p:spPr>
        <p:txBody>
          <a:bodyPr/>
          <a:lstStyle/>
          <a:p>
            <a:r>
              <a:rPr lang="en-US" dirty="0" smtClean="0"/>
              <a:t>Mail  &amp; Calendar</a:t>
            </a:r>
            <a:endParaRPr lang="en-US" dirty="0"/>
          </a:p>
          <a:p>
            <a:r>
              <a:rPr lang="en-US" dirty="0" smtClean="0"/>
              <a:t>Word</a:t>
            </a:r>
            <a:r>
              <a:rPr lang="en-US" dirty="0"/>
              <a:t>, PowerPoint, Excel </a:t>
            </a:r>
          </a:p>
          <a:p>
            <a:r>
              <a:rPr lang="en-US" dirty="0"/>
              <a:t>OneNote</a:t>
            </a:r>
          </a:p>
          <a:p>
            <a:r>
              <a:rPr lang="en-US" dirty="0"/>
              <a:t>File Explorer</a:t>
            </a:r>
          </a:p>
          <a:p>
            <a:r>
              <a:rPr lang="en-US" dirty="0" smtClean="0"/>
              <a:t>Settings</a:t>
            </a:r>
            <a:endParaRPr lang="en-US" dirty="0"/>
          </a:p>
          <a:p>
            <a:r>
              <a:rPr lang="en-US" dirty="0" smtClean="0"/>
              <a:t>Alarms</a:t>
            </a:r>
            <a:r>
              <a:rPr lang="en-US" dirty="0"/>
              <a:t>, Calculator, etc.</a:t>
            </a:r>
          </a:p>
          <a:p>
            <a:r>
              <a:rPr lang="en-US" dirty="0"/>
              <a:t>RDP</a:t>
            </a:r>
          </a:p>
          <a:p>
            <a:r>
              <a:rPr lang="en-US" dirty="0" smtClean="0"/>
              <a:t>(</a:t>
            </a:r>
            <a:r>
              <a:rPr lang="en-US" dirty="0"/>
              <a:t>Skype for Business)</a:t>
            </a:r>
          </a:p>
          <a:p>
            <a:endParaRPr lang="en-US" dirty="0"/>
          </a:p>
        </p:txBody>
      </p:sp>
    </p:spTree>
    <p:extLst>
      <p:ext uri="{BB962C8B-B14F-4D97-AF65-F5344CB8AC3E}">
        <p14:creationId xmlns:p14="http://schemas.microsoft.com/office/powerpoint/2010/main" val="361945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a:t>Enterprise Data Protection</a:t>
            </a:r>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87435400"/>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Identity challenges today</a:t>
            </a:r>
            <a:endParaRPr lang="en-US" dirty="0"/>
          </a:p>
        </p:txBody>
      </p:sp>
      <p:sp>
        <p:nvSpPr>
          <p:cNvPr id="4" name="Text Placeholder 3"/>
          <p:cNvSpPr>
            <a:spLocks noGrp="1"/>
          </p:cNvSpPr>
          <p:nvPr>
            <p:ph type="body" sz="quarter" idx="10"/>
          </p:nvPr>
        </p:nvSpPr>
        <p:spPr>
          <a:xfrm>
            <a:off x="274638" y="1212850"/>
            <a:ext cx="11887200" cy="4093428"/>
          </a:xfrm>
        </p:spPr>
        <p:txBody>
          <a:bodyPr/>
          <a:lstStyle/>
          <a:p>
            <a:r>
              <a:rPr lang="en-US" sz="3600" dirty="0" smtClean="0"/>
              <a:t>Windows Mobile Devices have to be activated with an MSA</a:t>
            </a:r>
          </a:p>
          <a:p>
            <a:pPr lvl="1"/>
            <a:r>
              <a:rPr lang="en-US" sz="1600" dirty="0" smtClean="0"/>
              <a:t>Impossible to manage</a:t>
            </a:r>
          </a:p>
          <a:p>
            <a:r>
              <a:rPr lang="en-US" sz="3600" dirty="0" smtClean="0"/>
              <a:t>Users don’t like complex unlock PIN to access the device</a:t>
            </a:r>
          </a:p>
          <a:p>
            <a:r>
              <a:rPr lang="en-US" sz="3600" dirty="0" smtClean="0"/>
              <a:t>Passwords </a:t>
            </a:r>
          </a:p>
          <a:p>
            <a:pPr lvl="1"/>
            <a:r>
              <a:rPr lang="en-US" sz="1600" dirty="0" smtClean="0"/>
              <a:t>Not enough to protect against modern security threats</a:t>
            </a:r>
          </a:p>
          <a:p>
            <a:pPr lvl="1"/>
            <a:r>
              <a:rPr lang="en-US" sz="1600" dirty="0" smtClean="0"/>
              <a:t>Users are required to provide their identity to more places than ever </a:t>
            </a:r>
          </a:p>
          <a:p>
            <a:r>
              <a:rPr lang="en-US" sz="3600" dirty="0" smtClean="0"/>
              <a:t>Organizations want greater control over the way users provide their identity </a:t>
            </a:r>
          </a:p>
          <a:p>
            <a:pPr lvl="1"/>
            <a:r>
              <a:rPr lang="en-US" sz="1600" dirty="0" smtClean="0"/>
              <a:t>IT has a need to understand patterns, identify potential threats and proactively detect suspicious activity</a:t>
            </a:r>
          </a:p>
        </p:txBody>
      </p:sp>
    </p:spTree>
    <p:extLst>
      <p:ext uri="{BB962C8B-B14F-4D97-AF65-F5344CB8AC3E}">
        <p14:creationId xmlns:p14="http://schemas.microsoft.com/office/powerpoint/2010/main" val="377727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41" y="205458"/>
            <a:ext cx="5486399" cy="849463"/>
          </a:xfrm>
        </p:spPr>
        <p:txBody>
          <a:bodyPr/>
          <a:lstStyle/>
          <a:p>
            <a:r>
              <a:rPr lang="en-US" sz="4800" dirty="0" smtClean="0"/>
              <a:t>Windows Hello</a:t>
            </a:r>
            <a:endParaRPr lang="en-US" sz="4800" dirty="0"/>
          </a:p>
        </p:txBody>
      </p:sp>
      <p:sp>
        <p:nvSpPr>
          <p:cNvPr id="3" name="Text Placeholder 2"/>
          <p:cNvSpPr>
            <a:spLocks noGrp="1"/>
          </p:cNvSpPr>
          <p:nvPr>
            <p:ph type="body" sz="quarter" idx="4294967295"/>
          </p:nvPr>
        </p:nvSpPr>
        <p:spPr>
          <a:xfrm>
            <a:off x="366141" y="1302726"/>
            <a:ext cx="5759134" cy="5509200"/>
          </a:xfrm>
        </p:spPr>
        <p:txBody>
          <a:bodyPr/>
          <a:lstStyle/>
          <a:p>
            <a:pPr marL="0" indent="0">
              <a:buNone/>
            </a:pPr>
            <a:r>
              <a:rPr lang="en-US" dirty="0">
                <a:gradFill>
                  <a:gsLst>
                    <a:gs pos="20354">
                      <a:schemeClr val="tx2"/>
                    </a:gs>
                    <a:gs pos="40000">
                      <a:schemeClr val="tx2"/>
                    </a:gs>
                  </a:gsLst>
                  <a:lin ang="5400000" scaled="0"/>
                </a:gradFill>
              </a:rPr>
              <a:t>Biometrics </a:t>
            </a:r>
            <a:r>
              <a:rPr lang="en-US" dirty="0" smtClean="0">
                <a:gradFill>
                  <a:gsLst>
                    <a:gs pos="20354">
                      <a:schemeClr val="tx2"/>
                    </a:gs>
                    <a:gs pos="40000">
                      <a:schemeClr val="tx2"/>
                    </a:gs>
                  </a:gsLst>
                  <a:lin ang="5400000" scaled="0"/>
                </a:gradFill>
              </a:rPr>
              <a:t>Authentication</a:t>
            </a:r>
          </a:p>
          <a:p>
            <a:pPr marL="0" lvl="1" indent="0">
              <a:buNone/>
            </a:pPr>
            <a:r>
              <a:rPr lang="en-US" sz="2000" dirty="0"/>
              <a:t>Using fingerprint, face, iris</a:t>
            </a:r>
          </a:p>
          <a:p>
            <a:pPr marL="0" lvl="1" indent="0">
              <a:buNone/>
            </a:pPr>
            <a:r>
              <a:rPr lang="en-US" sz="4000" dirty="0">
                <a:gradFill>
                  <a:gsLst>
                    <a:gs pos="20354">
                      <a:schemeClr val="tx2"/>
                    </a:gs>
                    <a:gs pos="40000">
                      <a:schemeClr val="tx2"/>
                    </a:gs>
                  </a:gsLst>
                  <a:lin ang="5400000" scaled="0"/>
                </a:gradFill>
                <a:latin typeface="+mj-lt"/>
              </a:rPr>
              <a:t>Integrated Biometrics Framework</a:t>
            </a:r>
          </a:p>
          <a:p>
            <a:pPr marL="0" lvl="1" indent="0">
              <a:buNone/>
            </a:pPr>
            <a:r>
              <a:rPr lang="en-US" sz="2000" dirty="0"/>
              <a:t>False Acceptance Rate 1/100,000</a:t>
            </a:r>
          </a:p>
          <a:p>
            <a:pPr marL="0" lvl="1" indent="0">
              <a:buNone/>
            </a:pPr>
            <a:r>
              <a:rPr lang="en-US" sz="2000" dirty="0"/>
              <a:t>False Rejection Rate 2-4%</a:t>
            </a:r>
          </a:p>
          <a:p>
            <a:pPr marL="0" lvl="1" indent="0">
              <a:buNone/>
            </a:pPr>
            <a:r>
              <a:rPr lang="en-US" sz="2000" dirty="0"/>
              <a:t>Live-ness and anti-spoof measures, detection (3D/infrared</a:t>
            </a:r>
            <a:r>
              <a:rPr lang="en-US" sz="2000" dirty="0" smtClean="0"/>
              <a:t>)</a:t>
            </a:r>
          </a:p>
          <a:p>
            <a:pPr marL="0" lvl="1" indent="0">
              <a:buNone/>
            </a:pPr>
            <a:r>
              <a:rPr lang="en-US" sz="4000" dirty="0" smtClean="0">
                <a:gradFill>
                  <a:gsLst>
                    <a:gs pos="20354">
                      <a:schemeClr val="tx2"/>
                    </a:gs>
                    <a:gs pos="40000">
                      <a:schemeClr val="tx2"/>
                    </a:gs>
                  </a:gsLst>
                  <a:lin ang="5400000" scaled="0"/>
                </a:gradFill>
                <a:latin typeface="+mj-lt"/>
              </a:rPr>
              <a:t>Regular password/PIN </a:t>
            </a:r>
            <a:r>
              <a:rPr lang="en-US" sz="4000" dirty="0">
                <a:gradFill>
                  <a:gsLst>
                    <a:gs pos="20354">
                      <a:schemeClr val="tx2"/>
                    </a:gs>
                    <a:gs pos="40000">
                      <a:schemeClr val="tx2"/>
                    </a:gs>
                  </a:gsLst>
                  <a:lin ang="5400000" scaled="0"/>
                </a:gradFill>
                <a:latin typeface="+mj-lt"/>
              </a:rPr>
              <a:t>is still </a:t>
            </a:r>
            <a:r>
              <a:rPr lang="en-US" sz="4000" dirty="0" smtClean="0">
                <a:gradFill>
                  <a:gsLst>
                    <a:gs pos="20354">
                      <a:schemeClr val="tx2"/>
                    </a:gs>
                    <a:gs pos="40000">
                      <a:schemeClr val="tx2"/>
                    </a:gs>
                  </a:gsLst>
                  <a:lin ang="5400000" scaled="0"/>
                </a:gradFill>
                <a:latin typeface="+mj-lt"/>
              </a:rPr>
              <a:t>available</a:t>
            </a:r>
          </a:p>
          <a:p>
            <a:pPr marL="0" lvl="1" indent="0">
              <a:buNone/>
            </a:pPr>
            <a:r>
              <a:rPr lang="en-US" sz="4000" dirty="0" smtClean="0">
                <a:gradFill>
                  <a:gsLst>
                    <a:gs pos="20354">
                      <a:schemeClr val="tx2"/>
                    </a:gs>
                    <a:gs pos="40000">
                      <a:schemeClr val="tx2"/>
                    </a:gs>
                  </a:gsLst>
                  <a:lin ang="5400000" scaled="0"/>
                </a:gradFill>
                <a:latin typeface="+mj-lt"/>
              </a:rPr>
              <a:t>MDM managed</a:t>
            </a:r>
            <a:endParaRPr lang="en-US" sz="4000" dirty="0">
              <a:gradFill>
                <a:gsLst>
                  <a:gs pos="20354">
                    <a:schemeClr val="tx2"/>
                  </a:gs>
                  <a:gs pos="40000">
                    <a:schemeClr val="tx2"/>
                  </a:gs>
                </a:gsLst>
                <a:lin ang="5400000" scaled="0"/>
              </a:gradFill>
              <a:latin typeface="+mj-lt"/>
            </a:endParaRPr>
          </a:p>
        </p:txBody>
      </p:sp>
      <p:pic>
        <p:nvPicPr>
          <p:cNvPr id="7" name="Picture Placeholder 6"/>
          <p:cNvPicPr>
            <a:picLocks noGrp="1" noChangeAspect="1"/>
          </p:cNvPicPr>
          <p:nvPr>
            <p:ph type="pic" sz="quarter" idx="10"/>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449" r="3449"/>
          <a:stretch>
            <a:fillRect/>
          </a:stretch>
        </p:blipFill>
        <p:spPr>
          <a:prstGeom prst="rect">
            <a:avLst/>
          </a:prstGeom>
        </p:spPr>
      </p:pic>
    </p:spTree>
    <p:extLst>
      <p:ext uri="{BB962C8B-B14F-4D97-AF65-F5344CB8AC3E}">
        <p14:creationId xmlns:p14="http://schemas.microsoft.com/office/powerpoint/2010/main" val="114388870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Passport</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Replace passwords with a private key </a:t>
            </a:r>
          </a:p>
          <a:p>
            <a:pPr lvl="1"/>
            <a:r>
              <a:rPr lang="en-US" dirty="0" smtClean="0"/>
              <a:t>Unlocked with solely through a “user gesture” (PIN, Windows Hello)</a:t>
            </a:r>
          </a:p>
          <a:p>
            <a:pPr lvl="1"/>
            <a:r>
              <a:rPr lang="en-US" dirty="0" smtClean="0"/>
              <a:t>To IT it’s familiar as it’s based on asymmetrical key pair or certificate</a:t>
            </a:r>
          </a:p>
          <a:p>
            <a:pPr lvl="1"/>
            <a:r>
              <a:rPr lang="en-US" dirty="0" smtClean="0"/>
              <a:t>To the user, it’s familiar (Windows Hello or PIN)</a:t>
            </a:r>
          </a:p>
          <a:p>
            <a:pPr lvl="1"/>
            <a:endParaRPr lang="en-US" dirty="0" smtClean="0"/>
          </a:p>
          <a:p>
            <a:pPr lvl="1"/>
            <a:r>
              <a:rPr lang="en-US" sz="4000" dirty="0">
                <a:gradFill>
                  <a:gsLst>
                    <a:gs pos="20354">
                      <a:schemeClr val="tx2"/>
                    </a:gs>
                    <a:gs pos="40000">
                      <a:schemeClr val="tx2"/>
                    </a:gs>
                  </a:gsLst>
                  <a:lin ang="5400000" scaled="0"/>
                </a:gradFill>
                <a:latin typeface="+mj-lt"/>
              </a:rPr>
              <a:t>Choice of Identity Providers</a:t>
            </a:r>
          </a:p>
          <a:p>
            <a:pPr lvl="1"/>
            <a:r>
              <a:rPr lang="en-US" dirty="0" smtClean="0"/>
              <a:t>Identity providers validate and proof user by OTP, </a:t>
            </a:r>
            <a:r>
              <a:rPr lang="en-US" dirty="0" err="1" smtClean="0"/>
              <a:t>PhoneFactor</a:t>
            </a:r>
            <a:r>
              <a:rPr lang="en-US" dirty="0" smtClean="0"/>
              <a:t> …</a:t>
            </a:r>
          </a:p>
          <a:p>
            <a:pPr lvl="1"/>
            <a:r>
              <a:rPr lang="en-US" dirty="0" smtClean="0"/>
              <a:t>IDPs map </a:t>
            </a:r>
            <a:r>
              <a:rPr lang="en-US" dirty="0"/>
              <a:t>Passport public </a:t>
            </a:r>
            <a:r>
              <a:rPr lang="en-US" dirty="0" smtClean="0"/>
              <a:t>key to a user account</a:t>
            </a:r>
          </a:p>
          <a:p>
            <a:pPr lvl="1"/>
            <a:endParaRPr lang="en-US" dirty="0" smtClean="0"/>
          </a:p>
          <a:p>
            <a:r>
              <a:rPr lang="en-US" dirty="0" smtClean="0"/>
              <a:t>Private key is never shared</a:t>
            </a:r>
          </a:p>
          <a:p>
            <a:pPr lvl="1"/>
            <a:r>
              <a:rPr lang="en-US" dirty="0" smtClean="0"/>
              <a:t>Keys are ideally generated in hardware (TPM)</a:t>
            </a:r>
          </a:p>
          <a:p>
            <a:pPr lvl="1"/>
            <a:r>
              <a:rPr lang="en-US" dirty="0" smtClean="0"/>
              <a:t>Hardware bound keys are attested (Trusted Computing Group Protocols)</a:t>
            </a:r>
          </a:p>
          <a:p>
            <a:pPr lvl="1"/>
            <a:r>
              <a:rPr lang="en-US" dirty="0" smtClean="0"/>
              <a:t>Single “unlock gesture” aka “Windows Hello” provides access to multiple credentials (origin isolated)</a:t>
            </a:r>
          </a:p>
        </p:txBody>
      </p:sp>
    </p:spTree>
    <p:extLst>
      <p:ext uri="{BB962C8B-B14F-4D97-AF65-F5344CB8AC3E}">
        <p14:creationId xmlns:p14="http://schemas.microsoft.com/office/powerpoint/2010/main" val="37627207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 for Orgs &amp; Consumers </a:t>
            </a:r>
            <a:endParaRPr lang="en-US" dirty="0"/>
          </a:p>
        </p:txBody>
      </p:sp>
      <p:sp>
        <p:nvSpPr>
          <p:cNvPr id="56" name="Rectangle 55"/>
          <p:cNvSpPr/>
          <p:nvPr/>
        </p:nvSpPr>
        <p:spPr bwMode="auto">
          <a:xfrm flipH="1">
            <a:off x="9598108" y="2050016"/>
            <a:ext cx="2261901" cy="1538883"/>
          </a:xfrm>
          <a:prstGeom prst="rect">
            <a:avLst/>
          </a:prstGeom>
        </p:spPr>
        <p:txBody>
          <a:bodyPr wrap="none" lIns="0" tIns="0" rIns="0" bIns="0">
            <a:spAutoFit/>
          </a:bodyPr>
          <a:lstStyle/>
          <a:p>
            <a:pPr algn="ctr" defTabSz="932597"/>
            <a:r>
              <a:rPr lang="en-US" sz="2800" dirty="0">
                <a:solidFill>
                  <a:schemeClr val="tx2"/>
                </a:solidFill>
              </a:rPr>
              <a:t>IDP</a:t>
            </a:r>
            <a:endParaRPr lang="en-US" dirty="0">
              <a:solidFill>
                <a:schemeClr val="tx2"/>
              </a:solidFill>
            </a:endParaRPr>
          </a:p>
          <a:p>
            <a:pPr algn="ctr" defTabSz="932597"/>
            <a:r>
              <a:rPr lang="en-US" dirty="0">
                <a:solidFill>
                  <a:schemeClr val="tx1">
                    <a:lumMod val="50000"/>
                  </a:schemeClr>
                </a:solidFill>
              </a:rPr>
              <a:t>Active Directory</a:t>
            </a:r>
          </a:p>
          <a:p>
            <a:pPr algn="ctr" defTabSz="932597"/>
            <a:r>
              <a:rPr lang="en-US" dirty="0"/>
              <a:t>Azure Active Directory</a:t>
            </a:r>
          </a:p>
          <a:p>
            <a:pPr algn="ctr" defTabSz="932597"/>
            <a:r>
              <a:rPr lang="en-US" dirty="0"/>
              <a:t>Microsoft Account</a:t>
            </a:r>
          </a:p>
          <a:p>
            <a:pPr algn="ctr" defTabSz="932597"/>
            <a:r>
              <a:rPr lang="en-US" dirty="0"/>
              <a:t>Other IDP’s</a:t>
            </a:r>
          </a:p>
        </p:txBody>
      </p:sp>
      <p:cxnSp>
        <p:nvCxnSpPr>
          <p:cNvPr id="57" name="Straight Arrow Connector 56"/>
          <p:cNvCxnSpPr/>
          <p:nvPr/>
        </p:nvCxnSpPr>
        <p:spPr>
          <a:xfrm flipH="1">
            <a:off x="3711338" y="2898753"/>
            <a:ext cx="4389120"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flipH="1">
            <a:off x="4283730" y="2774191"/>
            <a:ext cx="274281" cy="268155"/>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1</a:t>
            </a:r>
            <a:endParaRPr lang="en-US" dirty="0"/>
          </a:p>
        </p:txBody>
      </p:sp>
      <p:sp>
        <p:nvSpPr>
          <p:cNvPr id="59" name="TextBox 58"/>
          <p:cNvSpPr txBox="1"/>
          <p:nvPr/>
        </p:nvSpPr>
        <p:spPr>
          <a:xfrm flipH="1">
            <a:off x="3907657" y="2251010"/>
            <a:ext cx="4322238" cy="562718"/>
          </a:xfrm>
          <a:prstGeom prst="rect">
            <a:avLst/>
          </a:prstGeom>
          <a:noFill/>
        </p:spPr>
        <p:txBody>
          <a:bodyPr wrap="square" lIns="0" tIns="0" rIns="0" bIns="0" rtlCol="0">
            <a:spAutoFit/>
          </a:bodyPr>
          <a:lstStyle/>
          <a:p>
            <a:pPr algn="ctr" defTabSz="932597">
              <a:lnSpc>
                <a:spcPct val="90000"/>
              </a:lnSpc>
              <a:spcAft>
                <a:spcPts val="450"/>
              </a:spcAft>
            </a:pPr>
            <a:r>
              <a:rPr lang="en-US" dirty="0"/>
              <a:t>Create Account or </a:t>
            </a:r>
            <a:r>
              <a:rPr lang="en-US" dirty="0" smtClean="0"/>
              <a:t>proves identity</a:t>
            </a:r>
          </a:p>
          <a:p>
            <a:pPr algn="ctr" defTabSz="932597">
              <a:lnSpc>
                <a:spcPct val="90000"/>
              </a:lnSpc>
              <a:spcAft>
                <a:spcPts val="450"/>
              </a:spcAft>
            </a:pPr>
            <a:r>
              <a:rPr lang="en-US" dirty="0"/>
              <a:t>Create and trust unique key</a:t>
            </a:r>
          </a:p>
        </p:txBody>
      </p:sp>
      <p:sp>
        <p:nvSpPr>
          <p:cNvPr id="60" name="TextBox 59"/>
          <p:cNvSpPr txBox="1"/>
          <p:nvPr/>
        </p:nvSpPr>
        <p:spPr>
          <a:xfrm flipH="1">
            <a:off x="3504160" y="3060849"/>
            <a:ext cx="5169860" cy="249299"/>
          </a:xfrm>
          <a:prstGeom prst="rect">
            <a:avLst/>
          </a:prstGeom>
          <a:noFill/>
        </p:spPr>
        <p:txBody>
          <a:bodyPr wrap="square" lIns="0" tIns="0" rIns="0" bIns="0" rtlCol="0">
            <a:spAutoFit/>
          </a:bodyPr>
          <a:lstStyle/>
          <a:p>
            <a:pPr algn="ctr" defTabSz="932597">
              <a:lnSpc>
                <a:spcPct val="90000"/>
              </a:lnSpc>
              <a:spcAft>
                <a:spcPts val="450"/>
              </a:spcAft>
            </a:pPr>
            <a:r>
              <a:rPr lang="en-US" dirty="0" smtClean="0"/>
              <a:t>Authentication </a:t>
            </a:r>
            <a:r>
              <a:rPr lang="en-US" dirty="0"/>
              <a:t>by validating this signed request</a:t>
            </a:r>
          </a:p>
        </p:txBody>
      </p:sp>
      <p:grpSp>
        <p:nvGrpSpPr>
          <p:cNvPr id="63" name="Group 62"/>
          <p:cNvGrpSpPr/>
          <p:nvPr/>
        </p:nvGrpSpPr>
        <p:grpSpPr>
          <a:xfrm flipH="1">
            <a:off x="2724763" y="2213583"/>
            <a:ext cx="531258" cy="1375118"/>
            <a:chOff x="2255561" y="2057415"/>
            <a:chExt cx="481231" cy="1245630"/>
          </a:xfrm>
          <a:solidFill>
            <a:schemeClr val="accent6"/>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noAutofit/>
            </a:bodyPr>
            <a:lstStyle/>
            <a:p>
              <a:pPr defTabSz="932597"/>
              <a:endParaRPr lang="en-US" sz="1199">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932597"/>
              <a:endParaRPr lang="en-US" sz="1199">
                <a:solidFill>
                  <a:srgbClr val="505050"/>
                </a:solidFill>
              </a:endParaRPr>
            </a:p>
          </p:txBody>
        </p:sp>
      </p:grpSp>
      <p:grpSp>
        <p:nvGrpSpPr>
          <p:cNvPr id="14" name="Group 13"/>
          <p:cNvGrpSpPr/>
          <p:nvPr/>
        </p:nvGrpSpPr>
        <p:grpSpPr>
          <a:xfrm>
            <a:off x="3693812" y="3368581"/>
            <a:ext cx="4389120" cy="268155"/>
            <a:chOff x="1824029" y="2783814"/>
            <a:chExt cx="5852987" cy="357591"/>
          </a:xfrm>
        </p:grpSpPr>
        <p:cxnSp>
          <p:nvCxnSpPr>
            <p:cNvPr id="68" name="Straight Arrow Connector 67"/>
            <p:cNvCxnSpPr/>
            <p:nvPr/>
          </p:nvCxnSpPr>
          <p:spPr>
            <a:xfrm flipH="1">
              <a:off x="1824029" y="2966693"/>
              <a:ext cx="5852987"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flipH="1">
              <a:off x="2629800" y="2783814"/>
              <a:ext cx="365758" cy="357591"/>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2</a:t>
              </a:r>
              <a:endParaRPr lang="en-US" dirty="0"/>
            </a:p>
          </p:txBody>
        </p:sp>
      </p:grpSp>
      <p:grpSp>
        <p:nvGrpSpPr>
          <p:cNvPr id="6" name="Group 5"/>
          <p:cNvGrpSpPr/>
          <p:nvPr/>
        </p:nvGrpSpPr>
        <p:grpSpPr>
          <a:xfrm>
            <a:off x="6373144" y="4287469"/>
            <a:ext cx="3017520" cy="274320"/>
            <a:chOff x="4841548" y="3580049"/>
            <a:chExt cx="4023924" cy="357591"/>
          </a:xfrm>
        </p:grpSpPr>
        <p:cxnSp>
          <p:nvCxnSpPr>
            <p:cNvPr id="72" name="Straight Arrow Connector 71"/>
            <p:cNvCxnSpPr/>
            <p:nvPr/>
          </p:nvCxnSpPr>
          <p:spPr>
            <a:xfrm flipH="1">
              <a:off x="4841548" y="3762929"/>
              <a:ext cx="4023924"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flipH="1">
              <a:off x="8171160" y="3580049"/>
              <a:ext cx="365761" cy="357591"/>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3</a:t>
              </a:r>
              <a:endParaRPr lang="en-US" dirty="0"/>
            </a:p>
          </p:txBody>
        </p:sp>
      </p:grpSp>
      <p:grpSp>
        <p:nvGrpSpPr>
          <p:cNvPr id="78" name="Group 77"/>
          <p:cNvGrpSpPr>
            <a:grpSpLocks noChangeAspect="1"/>
          </p:cNvGrpSpPr>
          <p:nvPr/>
        </p:nvGrpSpPr>
        <p:grpSpPr>
          <a:xfrm>
            <a:off x="2788868" y="5128133"/>
            <a:ext cx="715292" cy="617133"/>
            <a:chOff x="1494617" y="5321228"/>
            <a:chExt cx="1059841" cy="914400"/>
          </a:xfrm>
        </p:grpSpPr>
        <p:sp>
          <p:nvSpPr>
            <p:cNvPr id="79"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a:xfrm>
              <a:off x="1608381" y="5588589"/>
              <a:ext cx="802802" cy="239225"/>
            </a:xfrm>
            <a:prstGeom prst="rect">
              <a:avLst/>
            </a:prstGeom>
          </p:spPr>
          <p:txBody>
            <a:bodyPr wrap="none" lIns="0" tIns="0" rIns="0" bIns="0">
              <a:spAutoFit/>
            </a:bodyPr>
            <a:lstStyle/>
            <a:p>
              <a:pPr algn="ctr" defTabSz="932597"/>
              <a:r>
                <a:rPr lang="en-US" sz="1049" dirty="0" smtClean="0"/>
                <a:t>Resource</a:t>
              </a:r>
              <a:endParaRPr lang="en-US" sz="1049" dirty="0"/>
            </a:p>
          </p:txBody>
        </p:sp>
      </p:grpSp>
      <p:grpSp>
        <p:nvGrpSpPr>
          <p:cNvPr id="84" name="Group 83"/>
          <p:cNvGrpSpPr/>
          <p:nvPr/>
        </p:nvGrpSpPr>
        <p:grpSpPr>
          <a:xfrm flipH="1">
            <a:off x="4023701" y="5324445"/>
            <a:ext cx="2103120" cy="268155"/>
            <a:chOff x="3591476" y="3580049"/>
            <a:chExt cx="2804554" cy="357591"/>
          </a:xfrm>
        </p:grpSpPr>
        <p:cxnSp>
          <p:nvCxnSpPr>
            <p:cNvPr id="85" name="Straight Arrow Connector 84"/>
            <p:cNvCxnSpPr/>
            <p:nvPr/>
          </p:nvCxnSpPr>
          <p:spPr>
            <a:xfrm flipH="1">
              <a:off x="3591476" y="3762928"/>
              <a:ext cx="2804554"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flipH="1">
              <a:off x="5393454" y="3580049"/>
              <a:ext cx="365761" cy="357591"/>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4</a:t>
              </a:r>
              <a:endParaRPr lang="en-US" dirty="0"/>
            </a:p>
          </p:txBody>
        </p:sp>
      </p:grpSp>
      <p:sp>
        <p:nvSpPr>
          <p:cNvPr id="90" name="TextBox 89"/>
          <p:cNvSpPr txBox="1"/>
          <p:nvPr/>
        </p:nvSpPr>
        <p:spPr>
          <a:xfrm flipH="1">
            <a:off x="6492554" y="4075443"/>
            <a:ext cx="2430404" cy="249299"/>
          </a:xfrm>
          <a:prstGeom prst="rect">
            <a:avLst/>
          </a:prstGeom>
          <a:noFill/>
        </p:spPr>
        <p:txBody>
          <a:bodyPr wrap="square" lIns="0" tIns="0" rIns="0" bIns="0" rtlCol="0">
            <a:spAutoFit/>
          </a:bodyPr>
          <a:lstStyle/>
          <a:p>
            <a:pPr algn="ctr" defTabSz="932597">
              <a:lnSpc>
                <a:spcPct val="90000"/>
              </a:lnSpc>
              <a:spcAft>
                <a:spcPts val="450"/>
              </a:spcAft>
            </a:pPr>
            <a:r>
              <a:rPr lang="en-US" dirty="0" smtClean="0"/>
              <a:t>Authentication </a:t>
            </a:r>
            <a:r>
              <a:rPr lang="en-US" dirty="0"/>
              <a:t>token</a:t>
            </a:r>
          </a:p>
        </p:txBody>
      </p:sp>
      <p:sp>
        <p:nvSpPr>
          <p:cNvPr id="91" name="TextBox 90"/>
          <p:cNvSpPr txBox="1"/>
          <p:nvPr/>
        </p:nvSpPr>
        <p:spPr>
          <a:xfrm flipH="1">
            <a:off x="2521379" y="4287327"/>
            <a:ext cx="1250269" cy="747897"/>
          </a:xfrm>
          <a:prstGeom prst="rect">
            <a:avLst/>
          </a:prstGeom>
          <a:noFill/>
        </p:spPr>
        <p:txBody>
          <a:bodyPr wrap="square" lIns="0" tIns="0" rIns="0" bIns="0" rtlCol="0">
            <a:spAutoFit/>
          </a:bodyPr>
          <a:lstStyle/>
          <a:p>
            <a:pPr algn="ctr" defTabSz="932597">
              <a:lnSpc>
                <a:spcPct val="90000"/>
              </a:lnSpc>
              <a:spcAft>
                <a:spcPts val="450"/>
              </a:spcAft>
            </a:pPr>
            <a:r>
              <a:rPr lang="en-US" dirty="0" smtClean="0"/>
              <a:t>Trusts </a:t>
            </a:r>
            <a:r>
              <a:rPr lang="en-US" dirty="0"/>
              <a:t>tokens from IDP</a:t>
            </a:r>
          </a:p>
        </p:txBody>
      </p:sp>
      <p:sp>
        <p:nvSpPr>
          <p:cNvPr id="92" name="TextBox 91"/>
          <p:cNvSpPr txBox="1"/>
          <p:nvPr/>
        </p:nvSpPr>
        <p:spPr>
          <a:xfrm flipH="1">
            <a:off x="1751133" y="5956646"/>
            <a:ext cx="801982"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So do I</a:t>
            </a:r>
          </a:p>
        </p:txBody>
      </p:sp>
      <p:sp>
        <p:nvSpPr>
          <p:cNvPr id="76" name="TextBox 75"/>
          <p:cNvSpPr txBox="1"/>
          <p:nvPr/>
        </p:nvSpPr>
        <p:spPr>
          <a:xfrm flipH="1">
            <a:off x="703570" y="2441001"/>
            <a:ext cx="1792907" cy="997196"/>
          </a:xfrm>
          <a:prstGeom prst="rect">
            <a:avLst/>
          </a:prstGeom>
          <a:noFill/>
        </p:spPr>
        <p:txBody>
          <a:bodyPr wrap="square" lIns="0" tIns="0" rIns="0" bIns="0" rtlCol="0">
            <a:spAutoFit/>
          </a:bodyPr>
          <a:lstStyle/>
          <a:p>
            <a:pPr algn="ctr" defTabSz="932597">
              <a:lnSpc>
                <a:spcPct val="90000"/>
              </a:lnSpc>
              <a:spcAft>
                <a:spcPts val="450"/>
              </a:spcAft>
            </a:pPr>
            <a:r>
              <a:rPr lang="en-US" dirty="0"/>
              <a:t>User Unlock Windows identity container w/ PIN or </a:t>
            </a:r>
            <a:r>
              <a:rPr lang="en-US" dirty="0" smtClean="0"/>
              <a:t>Hello</a:t>
            </a:r>
            <a:endParaRPr lang="en-US" dirty="0"/>
          </a:p>
        </p:txBody>
      </p:sp>
      <p:sp>
        <p:nvSpPr>
          <p:cNvPr id="81" name="Freeform 13"/>
          <p:cNvSpPr>
            <a:spLocks noChangeAspect="1" noEditPoints="1"/>
          </p:cNvSpPr>
          <p:nvPr/>
        </p:nvSpPr>
        <p:spPr bwMode="black">
          <a:xfrm>
            <a:off x="5821486" y="4104980"/>
            <a:ext cx="361340" cy="678452"/>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accent6"/>
          </a:solidFill>
        </p:spPr>
        <p:txBody>
          <a:bodyPr vert="horz" wrap="square" lIns="61720" tIns="30860" rIns="61720" bIns="30860" numCol="1" anchor="t" anchorCtr="0" compatLnSpc="1">
            <a:prstTxWarp prst="textNoShape">
              <a:avLst/>
            </a:prstTxWarp>
          </a:bodyPr>
          <a:lstStyle/>
          <a:p>
            <a:pPr defTabSz="932597"/>
            <a:endParaRPr lang="en-US" sz="675" dirty="0">
              <a:solidFill>
                <a:srgbClr val="FFFFFF"/>
              </a:solidFill>
            </a:endParaRPr>
          </a:p>
        </p:txBody>
      </p:sp>
      <p:grpSp>
        <p:nvGrpSpPr>
          <p:cNvPr id="82" name="Group 4"/>
          <p:cNvGrpSpPr>
            <a:grpSpLocks noChangeAspect="1"/>
          </p:cNvGrpSpPr>
          <p:nvPr/>
        </p:nvGrpSpPr>
        <p:grpSpPr bwMode="auto">
          <a:xfrm>
            <a:off x="8828744" y="2563103"/>
            <a:ext cx="654967" cy="650838"/>
            <a:chOff x="3125" y="1415"/>
            <a:chExt cx="1586" cy="1576"/>
          </a:xfrm>
          <a:solidFill>
            <a:schemeClr val="tx2"/>
          </a:solidFill>
        </p:grpSpPr>
        <p:sp>
          <p:nvSpPr>
            <p:cNvPr id="8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sp>
          <p:nvSpPr>
            <p:cNvPr id="9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sp>
          <p:nvSpPr>
            <p:cNvPr id="9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grpSp>
      <p:sp>
        <p:nvSpPr>
          <p:cNvPr id="98" name="TextBox 97"/>
          <p:cNvSpPr txBox="1"/>
          <p:nvPr/>
        </p:nvSpPr>
        <p:spPr>
          <a:xfrm flipH="1">
            <a:off x="6492554" y="4503091"/>
            <a:ext cx="2430404" cy="249299"/>
          </a:xfrm>
          <a:prstGeom prst="rect">
            <a:avLst/>
          </a:prstGeom>
          <a:noFill/>
        </p:spPr>
        <p:txBody>
          <a:bodyPr wrap="square" lIns="0" tIns="0" rIns="0" bIns="0" rtlCol="0">
            <a:spAutoFit/>
          </a:bodyPr>
          <a:lstStyle/>
          <a:p>
            <a:pPr algn="ctr" defTabSz="932597">
              <a:lnSpc>
                <a:spcPct val="90000"/>
              </a:lnSpc>
              <a:spcAft>
                <a:spcPts val="450"/>
              </a:spcAft>
            </a:pPr>
            <a:r>
              <a:rPr lang="en-US" dirty="0" smtClean="0"/>
              <a:t>Token binding</a:t>
            </a:r>
            <a:endParaRPr lang="en-US" dirty="0"/>
          </a:p>
        </p:txBody>
      </p:sp>
      <p:sp>
        <p:nvSpPr>
          <p:cNvPr id="99" name="TextBox 98"/>
          <p:cNvSpPr txBox="1"/>
          <p:nvPr/>
        </p:nvSpPr>
        <p:spPr>
          <a:xfrm flipH="1">
            <a:off x="4237752" y="5122132"/>
            <a:ext cx="2430404" cy="249299"/>
          </a:xfrm>
          <a:prstGeom prst="rect">
            <a:avLst/>
          </a:prstGeom>
          <a:noFill/>
        </p:spPr>
        <p:txBody>
          <a:bodyPr wrap="square" lIns="0" tIns="0" rIns="0" bIns="0" rtlCol="0">
            <a:spAutoFit/>
          </a:bodyPr>
          <a:lstStyle/>
          <a:p>
            <a:pPr algn="ctr" defTabSz="932597">
              <a:lnSpc>
                <a:spcPct val="90000"/>
              </a:lnSpc>
              <a:spcAft>
                <a:spcPts val="450"/>
              </a:spcAft>
            </a:pPr>
            <a:r>
              <a:rPr lang="en-US" dirty="0" smtClean="0"/>
              <a:t>Access Token</a:t>
            </a:r>
            <a:endParaRPr lang="en-US" dirty="0"/>
          </a:p>
        </p:txBody>
      </p:sp>
      <p:sp>
        <p:nvSpPr>
          <p:cNvPr id="4" name="Rectangle 3"/>
          <p:cNvSpPr/>
          <p:nvPr/>
        </p:nvSpPr>
        <p:spPr>
          <a:xfrm>
            <a:off x="2349427" y="5811285"/>
            <a:ext cx="1506374" cy="369332"/>
          </a:xfrm>
          <a:prstGeom prst="rect">
            <a:avLst/>
          </a:prstGeom>
        </p:spPr>
        <p:txBody>
          <a:bodyPr wrap="none">
            <a:spAutoFit/>
          </a:bodyPr>
          <a:lstStyle/>
          <a:p>
            <a:r>
              <a:rPr lang="en-US" dirty="0"/>
              <a:t>Relying Party</a:t>
            </a:r>
          </a:p>
        </p:txBody>
      </p:sp>
    </p:spTree>
    <p:extLst>
      <p:ext uri="{BB962C8B-B14F-4D97-AF65-F5344CB8AC3E}">
        <p14:creationId xmlns:p14="http://schemas.microsoft.com/office/powerpoint/2010/main" val="3314114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90" grpId="0"/>
      <p:bldP spid="91" grpId="0"/>
      <p:bldP spid="76" grpId="0"/>
      <p:bldP spid="81" grpId="0" animBg="1"/>
      <p:bldP spid="98" grpId="0"/>
      <p:bldP spid="9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Two-Factor Authentication</a:t>
            </a:r>
            <a:endParaRPr lang="en-US" dirty="0"/>
          </a:p>
        </p:txBody>
      </p:sp>
      <p:sp>
        <p:nvSpPr>
          <p:cNvPr id="3" name="Text Placeholder 2"/>
          <p:cNvSpPr>
            <a:spLocks noGrp="1"/>
          </p:cNvSpPr>
          <p:nvPr>
            <p:ph type="body" sz="quarter" idx="10"/>
          </p:nvPr>
        </p:nvSpPr>
        <p:spPr>
          <a:xfrm>
            <a:off x="274638" y="1212850"/>
            <a:ext cx="11887200" cy="3108543"/>
          </a:xfrm>
        </p:spPr>
        <p:txBody>
          <a:bodyPr/>
          <a:lstStyle/>
          <a:p>
            <a:r>
              <a:rPr lang="en-US" dirty="0" smtClean="0"/>
              <a:t>Passport as Virtual Smart </a:t>
            </a:r>
          </a:p>
          <a:p>
            <a:pPr lvl="1"/>
            <a:r>
              <a:rPr lang="en-US" dirty="0" smtClean="0"/>
              <a:t>TPM virtualized as a Smart Card </a:t>
            </a:r>
          </a:p>
          <a:p>
            <a:pPr lvl="1"/>
            <a:r>
              <a:rPr lang="en-US" dirty="0" smtClean="0"/>
              <a:t>For authentication, encryption, signing, etc.</a:t>
            </a:r>
          </a:p>
          <a:p>
            <a:pPr lvl="1"/>
            <a:r>
              <a:rPr lang="en-US" dirty="0" smtClean="0"/>
              <a:t>MDM managed</a:t>
            </a:r>
          </a:p>
          <a:p>
            <a:pPr lvl="1"/>
            <a:endParaRPr lang="en-US" dirty="0" smtClean="0"/>
          </a:p>
          <a:p>
            <a:r>
              <a:rPr lang="en-US" dirty="0" smtClean="0"/>
              <a:t>Overcomes top challenges for BYO</a:t>
            </a:r>
          </a:p>
          <a:p>
            <a:pPr lvl="1"/>
            <a:r>
              <a:rPr lang="en-US" dirty="0" smtClean="0"/>
              <a:t>Enrollment process for BYOD (non-domain joined)</a:t>
            </a:r>
            <a:endParaRPr lang="en-US" dirty="0"/>
          </a:p>
        </p:txBody>
      </p:sp>
    </p:spTree>
    <p:extLst>
      <p:ext uri="{BB962C8B-B14F-4D97-AF65-F5344CB8AC3E}">
        <p14:creationId xmlns:p14="http://schemas.microsoft.com/office/powerpoint/2010/main" val="26003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10 Passport scenarios</a:t>
            </a:r>
            <a:endParaRPr lang="en-US" dirty="0"/>
          </a:p>
        </p:txBody>
      </p:sp>
      <p:sp>
        <p:nvSpPr>
          <p:cNvPr id="3" name="Text Placeholder 2"/>
          <p:cNvSpPr>
            <a:spLocks noGrp="1"/>
          </p:cNvSpPr>
          <p:nvPr>
            <p:ph type="body" sz="quarter" idx="10"/>
          </p:nvPr>
        </p:nvSpPr>
        <p:spPr>
          <a:xfrm>
            <a:off x="274640" y="1212849"/>
            <a:ext cx="5486399" cy="5182957"/>
          </a:xfrm>
        </p:spPr>
        <p:txBody>
          <a:bodyPr/>
          <a:lstStyle/>
          <a:p>
            <a:r>
              <a:rPr lang="en-US" dirty="0" smtClean="0"/>
              <a:t>User (BYO)</a:t>
            </a:r>
          </a:p>
          <a:p>
            <a:pPr lvl="1"/>
            <a:endParaRPr lang="en-US" dirty="0" smtClean="0"/>
          </a:p>
          <a:p>
            <a:pPr lvl="1"/>
            <a:r>
              <a:rPr lang="en-US" dirty="0" smtClean="0">
                <a:solidFill>
                  <a:schemeClr val="tx2"/>
                </a:solidFill>
              </a:rPr>
              <a:t>Activates with MS Account</a:t>
            </a:r>
          </a:p>
          <a:p>
            <a:pPr lvl="1"/>
            <a:r>
              <a:rPr lang="en-US" dirty="0">
                <a:solidFill>
                  <a:schemeClr val="tx2"/>
                </a:solidFill>
              </a:rPr>
              <a:t>Adds</a:t>
            </a:r>
            <a:r>
              <a:rPr lang="en-US" dirty="0" smtClean="0"/>
              <a:t> </a:t>
            </a:r>
            <a:r>
              <a:rPr lang="en-US" dirty="0" smtClean="0">
                <a:solidFill>
                  <a:schemeClr val="tx2"/>
                </a:solidFill>
              </a:rPr>
              <a:t>Azure AD Account</a:t>
            </a:r>
            <a:endParaRPr lang="en-US" dirty="0">
              <a:solidFill>
                <a:schemeClr val="tx2"/>
              </a:solidFill>
            </a:endParaRPr>
          </a:p>
          <a:p>
            <a:pPr lvl="1"/>
            <a:endParaRPr lang="en-US" dirty="0" smtClean="0"/>
          </a:p>
          <a:p>
            <a:pPr lvl="1"/>
            <a:endParaRPr lang="en-US" dirty="0" smtClean="0"/>
          </a:p>
          <a:p>
            <a:pPr lvl="1"/>
            <a:r>
              <a:rPr lang="en-US" dirty="0" smtClean="0"/>
              <a:t>User uses MS Account to register with MS</a:t>
            </a:r>
          </a:p>
          <a:p>
            <a:pPr lvl="1"/>
            <a:r>
              <a:rPr lang="en-US" dirty="0" smtClean="0"/>
              <a:t>Users use Org Id to register with Azure AD</a:t>
            </a:r>
          </a:p>
          <a:p>
            <a:pPr lvl="1"/>
            <a:r>
              <a:rPr lang="en-US" dirty="0" smtClean="0"/>
              <a:t>Mobile device registration establishes trust for remote resource access</a:t>
            </a:r>
          </a:p>
          <a:p>
            <a:pPr lvl="1"/>
            <a:r>
              <a:rPr lang="en-US" dirty="0" smtClean="0"/>
              <a:t>User signs in with a Microsoft account, associates an Azure AD account</a:t>
            </a:r>
          </a:p>
          <a:p>
            <a:pPr lvl="1"/>
            <a:r>
              <a:rPr lang="en-US" dirty="0" smtClean="0"/>
              <a:t>Intune/MDM to configure the device and manage apps</a:t>
            </a:r>
          </a:p>
          <a:p>
            <a:pPr lvl="1"/>
            <a:r>
              <a:rPr lang="en-US" dirty="0" smtClean="0"/>
              <a:t>Settings roaming with MS Account</a:t>
            </a:r>
            <a:endParaRPr lang="en-US" dirty="0"/>
          </a:p>
        </p:txBody>
      </p:sp>
      <p:sp>
        <p:nvSpPr>
          <p:cNvPr id="4" name="Text Placeholder 3"/>
          <p:cNvSpPr>
            <a:spLocks noGrp="1"/>
          </p:cNvSpPr>
          <p:nvPr>
            <p:ph type="body" sz="quarter" idx="11"/>
          </p:nvPr>
        </p:nvSpPr>
        <p:spPr>
          <a:xfrm>
            <a:off x="6675440" y="1212849"/>
            <a:ext cx="5486399" cy="5521512"/>
          </a:xfrm>
        </p:spPr>
        <p:txBody>
          <a:bodyPr/>
          <a:lstStyle/>
          <a:p>
            <a:r>
              <a:rPr lang="en-US" dirty="0" smtClean="0"/>
              <a:t>IT (Organization owned)</a:t>
            </a:r>
          </a:p>
          <a:p>
            <a:pPr lvl="1"/>
            <a:endParaRPr lang="en-US" dirty="0" smtClean="0"/>
          </a:p>
          <a:p>
            <a:pPr lvl="1"/>
            <a:r>
              <a:rPr lang="en-US" dirty="0">
                <a:solidFill>
                  <a:schemeClr val="tx2"/>
                </a:solidFill>
              </a:rPr>
              <a:t>Azure AD</a:t>
            </a:r>
          </a:p>
          <a:p>
            <a:pPr lvl="1"/>
            <a:endParaRPr lang="en-US" dirty="0" smtClean="0"/>
          </a:p>
          <a:p>
            <a:pPr lvl="1"/>
            <a:r>
              <a:rPr lang="en-US" dirty="0" smtClean="0"/>
              <a:t>Users use Org ID to register with Azure AD</a:t>
            </a:r>
          </a:p>
          <a:p>
            <a:pPr lvl="1"/>
            <a:r>
              <a:rPr lang="en-US" dirty="0" smtClean="0"/>
              <a:t>Computer joins Azure AD to establish trust</a:t>
            </a:r>
          </a:p>
          <a:p>
            <a:pPr lvl="1"/>
            <a:r>
              <a:rPr lang="en-US" dirty="0" smtClean="0"/>
              <a:t>Mobile device registration establishes trust for remote resource access</a:t>
            </a:r>
          </a:p>
          <a:p>
            <a:pPr lvl="1"/>
            <a:r>
              <a:rPr lang="en-US" dirty="0" smtClean="0"/>
              <a:t>User signs in with a Microsoft account, associates an Azure AD account</a:t>
            </a:r>
          </a:p>
          <a:p>
            <a:pPr lvl="1"/>
            <a:r>
              <a:rPr lang="en-US" dirty="0" smtClean="0"/>
              <a:t>Intune/MDM to configure the device and manage apps</a:t>
            </a:r>
          </a:p>
          <a:p>
            <a:pPr lvl="1"/>
            <a:r>
              <a:rPr lang="en-US" dirty="0" smtClean="0"/>
              <a:t>Settings roaming with Azure</a:t>
            </a:r>
          </a:p>
          <a:p>
            <a:pPr lvl="1"/>
            <a:endParaRPr lang="en-US" dirty="0" smtClean="0"/>
          </a:p>
          <a:p>
            <a:pPr lvl="1"/>
            <a:r>
              <a:rPr lang="en-US" dirty="0" smtClean="0"/>
              <a:t>MS Account </a:t>
            </a:r>
          </a:p>
          <a:p>
            <a:pPr lvl="1"/>
            <a:r>
              <a:rPr lang="en-US" dirty="0" smtClean="0"/>
              <a:t>Can be added if allowed (Cortana)</a:t>
            </a:r>
            <a:endParaRPr lang="en-US" dirty="0"/>
          </a:p>
        </p:txBody>
      </p:sp>
    </p:spTree>
    <p:extLst>
      <p:ext uri="{BB962C8B-B14F-4D97-AF65-F5344CB8AC3E}">
        <p14:creationId xmlns:p14="http://schemas.microsoft.com/office/powerpoint/2010/main" val="3738931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additive="base">
                                        <p:cTn id="6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
                                            <p:txEl>
                                              <p:pRg st="6" end="6"/>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calcmode="lin" valueType="num">
                                      <p:cBhvr additive="base">
                                        <p:cTn id="67"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7" end="7"/>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additive="base">
                                        <p:cTn id="7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
                                            <p:txEl>
                                              <p:pRg st="8" end="8"/>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 calcmode="lin" valueType="num">
                                      <p:cBhvr additive="base">
                                        <p:cTn id="75"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4">
                                            <p:txEl>
                                              <p:pRg st="9" end="9"/>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 calcmode="lin" valueType="num">
                                      <p:cBhvr additive="base">
                                        <p:cTn id="79"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
                                            <p:txEl>
                                              <p:pRg st="11" end="11"/>
                                            </p:tx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
                                            <p:txEl>
                                              <p:pRg st="12" end="12"/>
                                            </p:txEl>
                                          </p:spTgt>
                                        </p:tgtEl>
                                        <p:attrNameLst>
                                          <p:attrName>style.visibility</p:attrName>
                                        </p:attrNameLst>
                                      </p:cBhvr>
                                      <p:to>
                                        <p:strVal val="visible"/>
                                      </p:to>
                                    </p:set>
                                    <p:anim calcmode="lin" valueType="num">
                                      <p:cBhvr additive="base">
                                        <p:cTn id="83"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Passport and MDM</a:t>
            </a:r>
            <a:endParaRPr lang="en-US" dirty="0"/>
          </a:p>
        </p:txBody>
      </p:sp>
    </p:spTree>
    <p:extLst>
      <p:ext uri="{BB962C8B-B14F-4D97-AF65-F5344CB8AC3E}">
        <p14:creationId xmlns:p14="http://schemas.microsoft.com/office/powerpoint/2010/main" val="10947302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Windows 10 for mobile devices </a:t>
            </a:r>
            <a:r>
              <a:rPr lang="en-US" sz="5400" dirty="0" smtClean="0"/>
              <a:t>Secure </a:t>
            </a:r>
            <a:r>
              <a:rPr lang="en-US" sz="5400" dirty="0"/>
              <a:t>by </a:t>
            </a:r>
            <a:r>
              <a:rPr lang="en-US" sz="5400" dirty="0" smtClean="0"/>
              <a:t>design</a:t>
            </a:r>
            <a:endParaRPr lang="en-US" sz="5400" dirty="0"/>
          </a:p>
        </p:txBody>
      </p:sp>
      <p:sp>
        <p:nvSpPr>
          <p:cNvPr id="5" name="Text Placeholder 4"/>
          <p:cNvSpPr>
            <a:spLocks noGrp="1"/>
          </p:cNvSpPr>
          <p:nvPr>
            <p:ph type="body" sz="quarter" idx="12"/>
          </p:nvPr>
        </p:nvSpPr>
        <p:spPr>
          <a:xfrm>
            <a:off x="274702" y="3955785"/>
            <a:ext cx="8686735" cy="1828007"/>
          </a:xfrm>
        </p:spPr>
        <p:txBody>
          <a:bodyPr/>
          <a:lstStyle/>
          <a:p>
            <a:r>
              <a:rPr lang="en-US" dirty="0"/>
              <a:t>Alan Meeus</a:t>
            </a:r>
          </a:p>
          <a:p>
            <a:r>
              <a:rPr lang="en-US" dirty="0"/>
              <a:t>Architect, Microsoft Services</a:t>
            </a:r>
          </a:p>
          <a:p>
            <a:r>
              <a:rPr lang="en-US" dirty="0"/>
              <a:t>Center of Excellence Modern Devices &amp; Mobility</a:t>
            </a:r>
          </a:p>
        </p:txBody>
      </p:sp>
      <p:sp>
        <p:nvSpPr>
          <p:cNvPr id="2" name="Text Placeholder 1"/>
          <p:cNvSpPr>
            <a:spLocks noGrp="1"/>
          </p:cNvSpPr>
          <p:nvPr>
            <p:ph type="body" sz="quarter" idx="13"/>
          </p:nvPr>
        </p:nvSpPr>
        <p:spPr/>
        <p:txBody>
          <a:bodyPr/>
          <a:lstStyle/>
          <a:p>
            <a:r>
              <a:rPr lang="en-US" dirty="0" smtClean="0"/>
              <a:t>BRK3309</a:t>
            </a:r>
            <a:endParaRPr lang="en-US" dirty="0"/>
          </a:p>
        </p:txBody>
      </p:sp>
    </p:spTree>
    <p:extLst>
      <p:ext uri="{BB962C8B-B14F-4D97-AF65-F5344CB8AC3E}">
        <p14:creationId xmlns:p14="http://schemas.microsoft.com/office/powerpoint/2010/main" val="1057912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expectations for corporate access</a:t>
            </a:r>
            <a:br>
              <a:rPr lang="en-US" smtClean="0"/>
            </a:br>
            <a:endParaRPr lang="en-US" dirty="0"/>
          </a:p>
        </p:txBody>
      </p:sp>
      <p:sp>
        <p:nvSpPr>
          <p:cNvPr id="29" name="Text Placeholder 28"/>
          <p:cNvSpPr>
            <a:spLocks noGrp="1"/>
          </p:cNvSpPr>
          <p:nvPr>
            <p:ph type="body" sz="quarter" idx="10"/>
          </p:nvPr>
        </p:nvSpPr>
        <p:spPr/>
        <p:txBody>
          <a:bodyPr/>
          <a:lstStyle/>
          <a:p>
            <a:r>
              <a:rPr lang="en-US" smtClean="0"/>
              <a:t>Anytime, anywhere, secure remote access</a:t>
            </a:r>
            <a:endParaRPr lang="en-US" dirty="0"/>
          </a:p>
        </p:txBody>
      </p:sp>
      <p:grpSp>
        <p:nvGrpSpPr>
          <p:cNvPr id="16" name="Group 15"/>
          <p:cNvGrpSpPr/>
          <p:nvPr/>
        </p:nvGrpSpPr>
        <p:grpSpPr>
          <a:xfrm>
            <a:off x="5902405" y="2869089"/>
            <a:ext cx="2619223" cy="2572191"/>
            <a:chOff x="230274" y="4331716"/>
            <a:chExt cx="2619595" cy="2572556"/>
          </a:xfrm>
        </p:grpSpPr>
        <p:sp>
          <p:nvSpPr>
            <p:cNvPr id="17" name="Rectangle 16"/>
            <p:cNvSpPr/>
            <p:nvPr/>
          </p:nvSpPr>
          <p:spPr bwMode="auto">
            <a:xfrm>
              <a:off x="230274" y="4331716"/>
              <a:ext cx="2619594" cy="257255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02" tIns="146241" rIns="182802" bIns="146241"/>
            <a:lstStyle/>
            <a:p>
              <a:pPr defTabSz="932205">
                <a:lnSpc>
                  <a:spcPct val="90000"/>
                </a:lnSpc>
                <a:defRPr/>
              </a:pP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sp>
          <p:nvSpPr>
            <p:cNvPr id="18" name="Rectangle 17"/>
            <p:cNvSpPr/>
            <p:nvPr/>
          </p:nvSpPr>
          <p:spPr bwMode="auto">
            <a:xfrm>
              <a:off x="230275" y="4346112"/>
              <a:ext cx="2619594" cy="13125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182802" tIns="146241" rIns="182802" bIns="146241">
              <a:spAutoFit/>
            </a:bodyPr>
            <a:lstStyle/>
            <a:p>
              <a:pPr defTabSz="932205">
                <a:lnSpc>
                  <a:spcPct val="90000"/>
                </a:lnSpc>
                <a:defRPr/>
              </a:pPr>
              <a:r>
                <a:rPr lang="en-US" sz="2400" dirty="0">
                  <a:gradFill>
                    <a:gsLst>
                      <a:gs pos="0">
                        <a:srgbClr val="FFFFFF"/>
                      </a:gs>
                      <a:gs pos="100000">
                        <a:srgbClr val="FFFFFF"/>
                      </a:gs>
                    </a:gsLst>
                    <a:lin ang="5400000" scaled="1"/>
                  </a:gradFill>
                </a:rPr>
                <a:t>Easy Management  &amp; Deployment</a:t>
              </a: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sp>
          <p:nvSpPr>
            <p:cNvPr id="19" name="Freeform 13"/>
            <p:cNvSpPr>
              <a:spLocks noEditPoints="1"/>
            </p:cNvSpPr>
            <p:nvPr/>
          </p:nvSpPr>
          <p:spPr bwMode="auto">
            <a:xfrm>
              <a:off x="740630" y="5993736"/>
              <a:ext cx="1598882" cy="555489"/>
            </a:xfrm>
            <a:custGeom>
              <a:avLst/>
              <a:gdLst>
                <a:gd name="T0" fmla="*/ 0 w 1340"/>
                <a:gd name="T1" fmla="*/ 152 h 504"/>
                <a:gd name="T2" fmla="*/ 173 w 1340"/>
                <a:gd name="T3" fmla="*/ 152 h 504"/>
                <a:gd name="T4" fmla="*/ 171 w 1340"/>
                <a:gd name="T5" fmla="*/ 76 h 504"/>
                <a:gd name="T6" fmla="*/ 323 w 1340"/>
                <a:gd name="T7" fmla="*/ 76 h 504"/>
                <a:gd name="T8" fmla="*/ 408 w 1340"/>
                <a:gd name="T9" fmla="*/ 14 h 504"/>
                <a:gd name="T10" fmla="*/ 495 w 1340"/>
                <a:gd name="T11" fmla="*/ 152 h 504"/>
                <a:gd name="T12" fmla="*/ 330 w 1340"/>
                <a:gd name="T13" fmla="*/ 252 h 504"/>
                <a:gd name="T14" fmla="*/ 483 w 1340"/>
                <a:gd name="T15" fmla="*/ 252 h 504"/>
                <a:gd name="T16" fmla="*/ 330 w 1340"/>
                <a:gd name="T17" fmla="*/ 252 h 504"/>
                <a:gd name="T18" fmla="*/ 332 w 1340"/>
                <a:gd name="T19" fmla="*/ 328 h 504"/>
                <a:gd name="T20" fmla="*/ 159 w 1340"/>
                <a:gd name="T21" fmla="*/ 328 h 504"/>
                <a:gd name="T22" fmla="*/ 85 w 1340"/>
                <a:gd name="T23" fmla="*/ 328 h 504"/>
                <a:gd name="T24" fmla="*/ 85 w 1340"/>
                <a:gd name="T25" fmla="*/ 176 h 504"/>
                <a:gd name="T26" fmla="*/ 86 w 1340"/>
                <a:gd name="T27" fmla="*/ 365 h 504"/>
                <a:gd name="T28" fmla="*/ 173 w 1340"/>
                <a:gd name="T29" fmla="*/ 504 h 504"/>
                <a:gd name="T30" fmla="*/ 247 w 1340"/>
                <a:gd name="T31" fmla="*/ 351 h 504"/>
                <a:gd name="T32" fmla="*/ 247 w 1340"/>
                <a:gd name="T33" fmla="*/ 504 h 504"/>
                <a:gd name="T34" fmla="*/ 247 w 1340"/>
                <a:gd name="T35" fmla="*/ 351 h 504"/>
                <a:gd name="T36" fmla="*/ 321 w 1340"/>
                <a:gd name="T37" fmla="*/ 504 h 504"/>
                <a:gd name="T38" fmla="*/ 408 w 1340"/>
                <a:gd name="T39" fmla="*/ 365 h 504"/>
                <a:gd name="T40" fmla="*/ 1340 w 1340"/>
                <a:gd name="T41" fmla="*/ 0 h 504"/>
                <a:gd name="T42" fmla="*/ 800 w 1340"/>
                <a:gd name="T43" fmla="*/ 504 h 504"/>
                <a:gd name="T44" fmla="*/ 860 w 1340"/>
                <a:gd name="T45" fmla="*/ 444 h 504"/>
                <a:gd name="T46" fmla="*/ 1280 w 1340"/>
                <a:gd name="T47" fmla="*/ 60 h 504"/>
                <a:gd name="T48" fmla="*/ 860 w 1340"/>
                <a:gd name="T49" fmla="*/ 444 h 504"/>
                <a:gd name="T50" fmla="*/ 747 w 1340"/>
                <a:gd name="T51" fmla="*/ 420 h 504"/>
                <a:gd name="T52" fmla="*/ 708 w 1340"/>
                <a:gd name="T53" fmla="*/ 404 h 504"/>
                <a:gd name="T54" fmla="*/ 560 w 1340"/>
                <a:gd name="T55" fmla="*/ 436 h 504"/>
                <a:gd name="T56" fmla="*/ 708 w 1340"/>
                <a:gd name="T57" fmla="*/ 459 h 504"/>
                <a:gd name="T58" fmla="*/ 747 w 1340"/>
                <a:gd name="T59" fmla="*/ 84 h 504"/>
                <a:gd name="T60" fmla="*/ 708 w 1340"/>
                <a:gd name="T61" fmla="*/ 68 h 504"/>
                <a:gd name="T62" fmla="*/ 560 w 1340"/>
                <a:gd name="T63" fmla="*/ 100 h 504"/>
                <a:gd name="T64" fmla="*/ 708 w 1340"/>
                <a:gd name="T65" fmla="*/ 122 h 504"/>
                <a:gd name="T66" fmla="*/ 747 w 1340"/>
                <a:gd name="T67" fmla="*/ 252 h 504"/>
                <a:gd name="T68" fmla="*/ 708 w 1340"/>
                <a:gd name="T69" fmla="*/ 236 h 504"/>
                <a:gd name="T70" fmla="*/ 560 w 1340"/>
                <a:gd name="T71" fmla="*/ 268 h 504"/>
                <a:gd name="T72" fmla="*/ 708 w 1340"/>
                <a:gd name="T73" fmla="*/ 2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0" h="504">
                  <a:moveTo>
                    <a:pt x="173" y="152"/>
                  </a:moveTo>
                  <a:cubicBezTo>
                    <a:pt x="0" y="152"/>
                    <a:pt x="0" y="152"/>
                    <a:pt x="0" y="152"/>
                  </a:cubicBezTo>
                  <a:cubicBezTo>
                    <a:pt x="86" y="14"/>
                    <a:pt x="86" y="14"/>
                    <a:pt x="86" y="14"/>
                  </a:cubicBezTo>
                  <a:lnTo>
                    <a:pt x="173" y="152"/>
                  </a:lnTo>
                  <a:close/>
                  <a:moveTo>
                    <a:pt x="247" y="0"/>
                  </a:moveTo>
                  <a:cubicBezTo>
                    <a:pt x="205" y="0"/>
                    <a:pt x="171" y="34"/>
                    <a:pt x="171" y="76"/>
                  </a:cubicBezTo>
                  <a:cubicBezTo>
                    <a:pt x="171" y="118"/>
                    <a:pt x="205" y="152"/>
                    <a:pt x="247" y="152"/>
                  </a:cubicBezTo>
                  <a:cubicBezTo>
                    <a:pt x="289" y="152"/>
                    <a:pt x="323" y="118"/>
                    <a:pt x="323" y="76"/>
                  </a:cubicBezTo>
                  <a:cubicBezTo>
                    <a:pt x="323" y="34"/>
                    <a:pt x="289" y="0"/>
                    <a:pt x="247" y="0"/>
                  </a:cubicBezTo>
                  <a:close/>
                  <a:moveTo>
                    <a:pt x="408" y="14"/>
                  </a:moveTo>
                  <a:cubicBezTo>
                    <a:pt x="321" y="152"/>
                    <a:pt x="321" y="152"/>
                    <a:pt x="321" y="152"/>
                  </a:cubicBezTo>
                  <a:cubicBezTo>
                    <a:pt x="495" y="152"/>
                    <a:pt x="495" y="152"/>
                    <a:pt x="495" y="152"/>
                  </a:cubicBezTo>
                  <a:lnTo>
                    <a:pt x="408" y="14"/>
                  </a:lnTo>
                  <a:close/>
                  <a:moveTo>
                    <a:pt x="330" y="252"/>
                  </a:moveTo>
                  <a:cubicBezTo>
                    <a:pt x="330" y="294"/>
                    <a:pt x="364" y="328"/>
                    <a:pt x="406" y="328"/>
                  </a:cubicBezTo>
                  <a:cubicBezTo>
                    <a:pt x="449" y="328"/>
                    <a:pt x="483" y="294"/>
                    <a:pt x="483" y="252"/>
                  </a:cubicBezTo>
                  <a:cubicBezTo>
                    <a:pt x="483" y="210"/>
                    <a:pt x="449" y="176"/>
                    <a:pt x="406" y="176"/>
                  </a:cubicBezTo>
                  <a:cubicBezTo>
                    <a:pt x="364" y="176"/>
                    <a:pt x="330" y="210"/>
                    <a:pt x="330" y="252"/>
                  </a:cubicBezTo>
                  <a:close/>
                  <a:moveTo>
                    <a:pt x="159" y="328"/>
                  </a:moveTo>
                  <a:cubicBezTo>
                    <a:pt x="332" y="328"/>
                    <a:pt x="332" y="328"/>
                    <a:pt x="332" y="328"/>
                  </a:cubicBezTo>
                  <a:cubicBezTo>
                    <a:pt x="246" y="189"/>
                    <a:pt x="246" y="189"/>
                    <a:pt x="246" y="189"/>
                  </a:cubicBezTo>
                  <a:lnTo>
                    <a:pt x="159" y="328"/>
                  </a:lnTo>
                  <a:close/>
                  <a:moveTo>
                    <a:pt x="8" y="252"/>
                  </a:moveTo>
                  <a:cubicBezTo>
                    <a:pt x="8" y="294"/>
                    <a:pt x="43" y="328"/>
                    <a:pt x="85" y="328"/>
                  </a:cubicBezTo>
                  <a:cubicBezTo>
                    <a:pt x="127" y="328"/>
                    <a:pt x="161" y="294"/>
                    <a:pt x="161" y="252"/>
                  </a:cubicBezTo>
                  <a:cubicBezTo>
                    <a:pt x="161" y="210"/>
                    <a:pt x="127" y="176"/>
                    <a:pt x="85" y="176"/>
                  </a:cubicBezTo>
                  <a:cubicBezTo>
                    <a:pt x="43" y="176"/>
                    <a:pt x="8" y="210"/>
                    <a:pt x="8" y="252"/>
                  </a:cubicBezTo>
                  <a:close/>
                  <a:moveTo>
                    <a:pt x="86" y="365"/>
                  </a:moveTo>
                  <a:cubicBezTo>
                    <a:pt x="0" y="504"/>
                    <a:pt x="0" y="504"/>
                    <a:pt x="0" y="504"/>
                  </a:cubicBezTo>
                  <a:cubicBezTo>
                    <a:pt x="173" y="504"/>
                    <a:pt x="173" y="504"/>
                    <a:pt x="173" y="504"/>
                  </a:cubicBezTo>
                  <a:lnTo>
                    <a:pt x="86" y="365"/>
                  </a:lnTo>
                  <a:close/>
                  <a:moveTo>
                    <a:pt x="247" y="351"/>
                  </a:moveTo>
                  <a:cubicBezTo>
                    <a:pt x="205" y="351"/>
                    <a:pt x="171" y="385"/>
                    <a:pt x="171" y="428"/>
                  </a:cubicBezTo>
                  <a:cubicBezTo>
                    <a:pt x="171" y="470"/>
                    <a:pt x="205" y="504"/>
                    <a:pt x="247" y="504"/>
                  </a:cubicBezTo>
                  <a:cubicBezTo>
                    <a:pt x="289" y="504"/>
                    <a:pt x="323" y="470"/>
                    <a:pt x="323" y="428"/>
                  </a:cubicBezTo>
                  <a:cubicBezTo>
                    <a:pt x="323" y="385"/>
                    <a:pt x="289" y="351"/>
                    <a:pt x="247" y="351"/>
                  </a:cubicBezTo>
                  <a:close/>
                  <a:moveTo>
                    <a:pt x="408" y="365"/>
                  </a:moveTo>
                  <a:cubicBezTo>
                    <a:pt x="321" y="504"/>
                    <a:pt x="321" y="504"/>
                    <a:pt x="321" y="504"/>
                  </a:cubicBezTo>
                  <a:cubicBezTo>
                    <a:pt x="495" y="504"/>
                    <a:pt x="495" y="504"/>
                    <a:pt x="495" y="504"/>
                  </a:cubicBezTo>
                  <a:lnTo>
                    <a:pt x="408" y="365"/>
                  </a:lnTo>
                  <a:close/>
                  <a:moveTo>
                    <a:pt x="800" y="0"/>
                  </a:moveTo>
                  <a:cubicBezTo>
                    <a:pt x="1340" y="0"/>
                    <a:pt x="1340" y="0"/>
                    <a:pt x="1340" y="0"/>
                  </a:cubicBezTo>
                  <a:cubicBezTo>
                    <a:pt x="1340" y="504"/>
                    <a:pt x="1340" y="504"/>
                    <a:pt x="1340" y="504"/>
                  </a:cubicBezTo>
                  <a:cubicBezTo>
                    <a:pt x="800" y="504"/>
                    <a:pt x="800" y="504"/>
                    <a:pt x="800" y="504"/>
                  </a:cubicBezTo>
                  <a:lnTo>
                    <a:pt x="800" y="0"/>
                  </a:lnTo>
                  <a:close/>
                  <a:moveTo>
                    <a:pt x="860" y="444"/>
                  </a:moveTo>
                  <a:cubicBezTo>
                    <a:pt x="1280" y="444"/>
                    <a:pt x="1280" y="444"/>
                    <a:pt x="1280" y="444"/>
                  </a:cubicBezTo>
                  <a:cubicBezTo>
                    <a:pt x="1280" y="60"/>
                    <a:pt x="1280" y="60"/>
                    <a:pt x="1280" y="60"/>
                  </a:cubicBezTo>
                  <a:cubicBezTo>
                    <a:pt x="860" y="60"/>
                    <a:pt x="860" y="60"/>
                    <a:pt x="860" y="60"/>
                  </a:cubicBezTo>
                  <a:lnTo>
                    <a:pt x="860" y="444"/>
                  </a:lnTo>
                  <a:close/>
                  <a:moveTo>
                    <a:pt x="708" y="459"/>
                  </a:moveTo>
                  <a:cubicBezTo>
                    <a:pt x="747" y="420"/>
                    <a:pt x="747" y="420"/>
                    <a:pt x="747" y="420"/>
                  </a:cubicBezTo>
                  <a:cubicBezTo>
                    <a:pt x="708" y="381"/>
                    <a:pt x="708" y="381"/>
                    <a:pt x="708" y="381"/>
                  </a:cubicBezTo>
                  <a:cubicBezTo>
                    <a:pt x="708" y="404"/>
                    <a:pt x="708" y="404"/>
                    <a:pt x="708" y="404"/>
                  </a:cubicBezTo>
                  <a:cubicBezTo>
                    <a:pt x="560" y="404"/>
                    <a:pt x="560" y="404"/>
                    <a:pt x="560" y="404"/>
                  </a:cubicBezTo>
                  <a:cubicBezTo>
                    <a:pt x="560" y="436"/>
                    <a:pt x="560" y="436"/>
                    <a:pt x="560" y="436"/>
                  </a:cubicBezTo>
                  <a:cubicBezTo>
                    <a:pt x="708" y="436"/>
                    <a:pt x="708" y="436"/>
                    <a:pt x="708" y="436"/>
                  </a:cubicBezTo>
                  <a:lnTo>
                    <a:pt x="708" y="459"/>
                  </a:lnTo>
                  <a:close/>
                  <a:moveTo>
                    <a:pt x="708" y="122"/>
                  </a:moveTo>
                  <a:cubicBezTo>
                    <a:pt x="747" y="84"/>
                    <a:pt x="747" y="84"/>
                    <a:pt x="747" y="84"/>
                  </a:cubicBezTo>
                  <a:cubicBezTo>
                    <a:pt x="708" y="45"/>
                    <a:pt x="708" y="45"/>
                    <a:pt x="708" y="45"/>
                  </a:cubicBezTo>
                  <a:cubicBezTo>
                    <a:pt x="708" y="68"/>
                    <a:pt x="708" y="68"/>
                    <a:pt x="708" y="68"/>
                  </a:cubicBezTo>
                  <a:cubicBezTo>
                    <a:pt x="560" y="68"/>
                    <a:pt x="560" y="68"/>
                    <a:pt x="560" y="68"/>
                  </a:cubicBezTo>
                  <a:cubicBezTo>
                    <a:pt x="560" y="100"/>
                    <a:pt x="560" y="100"/>
                    <a:pt x="560" y="100"/>
                  </a:cubicBezTo>
                  <a:cubicBezTo>
                    <a:pt x="708" y="100"/>
                    <a:pt x="708" y="100"/>
                    <a:pt x="708" y="100"/>
                  </a:cubicBezTo>
                  <a:lnTo>
                    <a:pt x="708" y="122"/>
                  </a:lnTo>
                  <a:close/>
                  <a:moveTo>
                    <a:pt x="708" y="291"/>
                  </a:moveTo>
                  <a:cubicBezTo>
                    <a:pt x="747" y="252"/>
                    <a:pt x="747" y="252"/>
                    <a:pt x="747" y="252"/>
                  </a:cubicBezTo>
                  <a:cubicBezTo>
                    <a:pt x="708" y="213"/>
                    <a:pt x="708" y="213"/>
                    <a:pt x="708" y="213"/>
                  </a:cubicBezTo>
                  <a:cubicBezTo>
                    <a:pt x="708" y="236"/>
                    <a:pt x="708" y="236"/>
                    <a:pt x="708" y="236"/>
                  </a:cubicBezTo>
                  <a:cubicBezTo>
                    <a:pt x="560" y="236"/>
                    <a:pt x="560" y="236"/>
                    <a:pt x="560" y="236"/>
                  </a:cubicBezTo>
                  <a:cubicBezTo>
                    <a:pt x="560" y="268"/>
                    <a:pt x="560" y="268"/>
                    <a:pt x="560" y="268"/>
                  </a:cubicBezTo>
                  <a:cubicBezTo>
                    <a:pt x="708" y="268"/>
                    <a:pt x="708" y="268"/>
                    <a:pt x="708" y="268"/>
                  </a:cubicBezTo>
                  <a:lnTo>
                    <a:pt x="708" y="291"/>
                  </a:ln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nvGrpSpPr>
          <p:cNvPr id="5" name="Group 4"/>
          <p:cNvGrpSpPr/>
          <p:nvPr/>
        </p:nvGrpSpPr>
        <p:grpSpPr>
          <a:xfrm>
            <a:off x="448464" y="2869089"/>
            <a:ext cx="2619223" cy="2572192"/>
            <a:chOff x="231124" y="1669003"/>
            <a:chExt cx="2619223" cy="2572192"/>
          </a:xfrm>
        </p:grpSpPr>
        <p:grpSp>
          <p:nvGrpSpPr>
            <p:cNvPr id="11" name="Group 10"/>
            <p:cNvGrpSpPr/>
            <p:nvPr/>
          </p:nvGrpSpPr>
          <p:grpSpPr>
            <a:xfrm>
              <a:off x="231124" y="1669003"/>
              <a:ext cx="2619223" cy="2572192"/>
              <a:chOff x="230274" y="1668743"/>
              <a:chExt cx="2619594" cy="2572557"/>
            </a:xfrm>
            <a:solidFill>
              <a:schemeClr val="tx2">
                <a:lumMod val="50000"/>
              </a:schemeClr>
            </a:solidFill>
          </p:grpSpPr>
          <p:sp>
            <p:nvSpPr>
              <p:cNvPr id="14" name="Rectangle 13"/>
              <p:cNvSpPr/>
              <p:nvPr/>
            </p:nvSpPr>
            <p:spPr bwMode="auto">
              <a:xfrm>
                <a:off x="230274" y="1668744"/>
                <a:ext cx="2619594" cy="257255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02" tIns="146241" rIns="182802" bIns="146241"/>
              <a:lstStyle/>
              <a:p>
                <a:pPr defTabSz="932205">
                  <a:lnSpc>
                    <a:spcPct val="90000"/>
                  </a:lnSpc>
                  <a:defRPr/>
                </a:pP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sp>
            <p:nvSpPr>
              <p:cNvPr id="13" name="Rectangle 12"/>
              <p:cNvSpPr/>
              <p:nvPr/>
            </p:nvSpPr>
            <p:spPr bwMode="auto">
              <a:xfrm>
                <a:off x="230275" y="1668743"/>
                <a:ext cx="2619593" cy="131257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182802" tIns="146241" rIns="182802" bIns="146241">
                <a:spAutoFit/>
              </a:bodyPr>
              <a:lstStyle/>
              <a:p>
                <a:pPr defTabSz="932205">
                  <a:lnSpc>
                    <a:spcPct val="90000"/>
                  </a:lnSpc>
                  <a:defRPr/>
                </a:pPr>
                <a:r>
                  <a:rPr lang="en-US" sz="2400" dirty="0">
                    <a:gradFill>
                      <a:gsLst>
                        <a:gs pos="0">
                          <a:srgbClr val="FFFFFF"/>
                        </a:gs>
                        <a:gs pos="100000">
                          <a:srgbClr val="FFFFFF"/>
                        </a:gs>
                      </a:gsLst>
                      <a:lin ang="5400000" scaled="1"/>
                    </a:gradFill>
                  </a:rPr>
                  <a:t>Access from anywhere using </a:t>
                </a:r>
                <a:r>
                  <a:rPr lang="en-US" sz="2400" dirty="0" smtClean="0">
                    <a:gradFill>
                      <a:gsLst>
                        <a:gs pos="0">
                          <a:srgbClr val="FFFFFF"/>
                        </a:gs>
                        <a:gs pos="100000">
                          <a:srgbClr val="FFFFFF"/>
                        </a:gs>
                      </a:gsLst>
                      <a:lin ang="5400000" scaled="1"/>
                    </a:gradFill>
                  </a:rPr>
                  <a:t>any </a:t>
                </a:r>
                <a:r>
                  <a:rPr lang="en-US" sz="2400" dirty="0">
                    <a:gradFill>
                      <a:gsLst>
                        <a:gs pos="0">
                          <a:srgbClr val="FFFFFF"/>
                        </a:gs>
                        <a:gs pos="100000">
                          <a:srgbClr val="FFFFFF"/>
                        </a:gs>
                      </a:gsLst>
                      <a:lin ang="5400000" scaled="1"/>
                    </a:gradFill>
                  </a:rPr>
                  <a:t>device</a:t>
                </a: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grpSp>
        <p:pic>
          <p:nvPicPr>
            <p:cNvPr id="31" name="Picture 30"/>
            <p:cNvPicPr>
              <a:picLocks noChangeAspect="1"/>
            </p:cNvPicPr>
            <p:nvPr/>
          </p:nvPicPr>
          <p:blipFill>
            <a:blip r:embed="rId2"/>
            <a:stretch>
              <a:fillRect/>
            </a:stretch>
          </p:blipFill>
          <p:spPr>
            <a:xfrm>
              <a:off x="1092086" y="2798144"/>
              <a:ext cx="1443051" cy="1443051"/>
            </a:xfrm>
            <a:prstGeom prst="rect">
              <a:avLst/>
            </a:prstGeom>
          </p:spPr>
        </p:pic>
      </p:grpSp>
      <p:grpSp>
        <p:nvGrpSpPr>
          <p:cNvPr id="34" name="Group 33"/>
          <p:cNvGrpSpPr/>
          <p:nvPr/>
        </p:nvGrpSpPr>
        <p:grpSpPr>
          <a:xfrm>
            <a:off x="3175435" y="2869089"/>
            <a:ext cx="2619222" cy="2578490"/>
            <a:chOff x="3175435" y="2883317"/>
            <a:chExt cx="2619222" cy="2578490"/>
          </a:xfrm>
        </p:grpSpPr>
        <p:grpSp>
          <p:nvGrpSpPr>
            <p:cNvPr id="24" name="Group 23"/>
            <p:cNvGrpSpPr/>
            <p:nvPr/>
          </p:nvGrpSpPr>
          <p:grpSpPr>
            <a:xfrm>
              <a:off x="3175435" y="2883317"/>
              <a:ext cx="2619222" cy="2578490"/>
              <a:chOff x="2948514" y="1668742"/>
              <a:chExt cx="2619594" cy="2578856"/>
            </a:xfrm>
            <a:solidFill>
              <a:schemeClr val="tx2">
                <a:lumMod val="50000"/>
              </a:schemeClr>
            </a:solidFill>
          </p:grpSpPr>
          <p:sp>
            <p:nvSpPr>
              <p:cNvPr id="25" name="Rectangle 24"/>
              <p:cNvSpPr/>
              <p:nvPr/>
            </p:nvSpPr>
            <p:spPr bwMode="auto">
              <a:xfrm>
                <a:off x="2948514" y="1675042"/>
                <a:ext cx="2619594" cy="257255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02" tIns="146241" rIns="182802" bIns="146241"/>
              <a:lstStyle/>
              <a:p>
                <a:pPr defTabSz="932205">
                  <a:lnSpc>
                    <a:spcPct val="90000"/>
                  </a:lnSpc>
                  <a:defRPr/>
                </a:pP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sp>
            <p:nvSpPr>
              <p:cNvPr id="26" name="Rectangle 25"/>
              <p:cNvSpPr/>
              <p:nvPr/>
            </p:nvSpPr>
            <p:spPr bwMode="auto">
              <a:xfrm>
                <a:off x="2948514" y="1668742"/>
                <a:ext cx="2619594" cy="131257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182802" tIns="146241" rIns="182802" bIns="146241">
                <a:spAutoFit/>
              </a:bodyPr>
              <a:lstStyle/>
              <a:p>
                <a:pPr defTabSz="932205">
                  <a:lnSpc>
                    <a:spcPct val="90000"/>
                  </a:lnSpc>
                  <a:defRPr/>
                </a:pPr>
                <a:r>
                  <a:rPr lang="en-US" sz="2400" dirty="0">
                    <a:gradFill>
                      <a:gsLst>
                        <a:gs pos="0">
                          <a:srgbClr val="FFFFFF"/>
                        </a:gs>
                        <a:gs pos="100000">
                          <a:srgbClr val="FFFFFF"/>
                        </a:gs>
                      </a:gsLst>
                      <a:lin ang="5400000" scaled="1"/>
                    </a:gradFill>
                  </a:rPr>
                  <a:t>Protect Access to corporate resources</a:t>
                </a: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grpSp>
        <p:pic>
          <p:nvPicPr>
            <p:cNvPr id="32" name="Picture 31"/>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45200" y="4236389"/>
              <a:ext cx="780290" cy="780290"/>
            </a:xfrm>
            <a:prstGeom prst="rect">
              <a:avLst/>
            </a:prstGeom>
          </p:spPr>
        </p:pic>
        <p:pic>
          <p:nvPicPr>
            <p:cNvPr id="30" name="Picture 2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094901" y="4384523"/>
              <a:ext cx="780290" cy="780290"/>
            </a:xfrm>
            <a:prstGeom prst="rect">
              <a:avLst/>
            </a:prstGeom>
          </p:spPr>
        </p:pic>
      </p:grpSp>
      <p:grpSp>
        <p:nvGrpSpPr>
          <p:cNvPr id="35" name="Group 34"/>
          <p:cNvGrpSpPr/>
          <p:nvPr/>
        </p:nvGrpSpPr>
        <p:grpSpPr>
          <a:xfrm>
            <a:off x="8629375" y="2869089"/>
            <a:ext cx="2619223" cy="2572192"/>
            <a:chOff x="8629375" y="2869089"/>
            <a:chExt cx="2619223" cy="2572192"/>
          </a:xfrm>
        </p:grpSpPr>
        <p:grpSp>
          <p:nvGrpSpPr>
            <p:cNvPr id="20" name="Group 19"/>
            <p:cNvGrpSpPr/>
            <p:nvPr/>
          </p:nvGrpSpPr>
          <p:grpSpPr>
            <a:xfrm>
              <a:off x="8629375" y="2869089"/>
              <a:ext cx="2619223" cy="2572192"/>
              <a:chOff x="2948514" y="4318861"/>
              <a:chExt cx="2619595" cy="2572557"/>
            </a:xfrm>
            <a:solidFill>
              <a:schemeClr val="tx2">
                <a:lumMod val="50000"/>
              </a:schemeClr>
            </a:solidFill>
          </p:grpSpPr>
          <p:sp>
            <p:nvSpPr>
              <p:cNvPr id="21" name="Rectangle 20"/>
              <p:cNvSpPr/>
              <p:nvPr/>
            </p:nvSpPr>
            <p:spPr bwMode="auto">
              <a:xfrm>
                <a:off x="2948514" y="4318862"/>
                <a:ext cx="2619594" cy="257255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02" tIns="146241" rIns="182802" bIns="146241"/>
              <a:lstStyle/>
              <a:p>
                <a:pPr defTabSz="932205">
                  <a:lnSpc>
                    <a:spcPct val="90000"/>
                  </a:lnSpc>
                  <a:defRPr/>
                </a:pP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sp>
            <p:nvSpPr>
              <p:cNvPr id="22" name="Rectangle 21"/>
              <p:cNvSpPr/>
              <p:nvPr/>
            </p:nvSpPr>
            <p:spPr bwMode="auto">
              <a:xfrm>
                <a:off x="2948515" y="4318861"/>
                <a:ext cx="2619594" cy="131257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square" lIns="182802" tIns="146241" rIns="182802" bIns="146241">
                <a:spAutoFit/>
              </a:bodyPr>
              <a:lstStyle/>
              <a:p>
                <a:pPr defTabSz="932205">
                  <a:lnSpc>
                    <a:spcPct val="90000"/>
                  </a:lnSpc>
                  <a:defRPr/>
                </a:pPr>
                <a:r>
                  <a:rPr lang="en-US" sz="2400" dirty="0">
                    <a:gradFill>
                      <a:gsLst>
                        <a:gs pos="0">
                          <a:srgbClr val="FFFFFF"/>
                        </a:gs>
                        <a:gs pos="100000">
                          <a:srgbClr val="FFFFFF"/>
                        </a:gs>
                      </a:gsLst>
                      <a:lin ang="5400000" scaled="1"/>
                    </a:gradFill>
                  </a:rPr>
                  <a:t>Audit usage and protect against data leak</a:t>
                </a:r>
                <a:endParaRPr lang="en-US" sz="2800" spc="-150" dirty="0">
                  <a:gradFill>
                    <a:gsLst>
                      <a:gs pos="0">
                        <a:srgbClr val="FFFFFF"/>
                      </a:gs>
                      <a:gs pos="100000">
                        <a:srgbClr val="FFFFFF"/>
                      </a:gs>
                    </a:gsLst>
                    <a:lin ang="5400000" scaled="1"/>
                  </a:gradFill>
                  <a:latin typeface="Segoe UI Light"/>
                  <a:ea typeface="Segoe UI" pitchFamily="34" charset="0"/>
                  <a:cs typeface="Segoe UI" pitchFamily="34" charset="0"/>
                </a:endParaRPr>
              </a:p>
            </p:txBody>
          </p:sp>
        </p:grpSp>
        <p:sp>
          <p:nvSpPr>
            <p:cNvPr id="33" name="Freeform 6"/>
            <p:cNvSpPr>
              <a:spLocks noChangeAspect="1" noEditPoints="1"/>
            </p:cNvSpPr>
            <p:nvPr/>
          </p:nvSpPr>
          <p:spPr bwMode="black">
            <a:xfrm>
              <a:off x="9784358" y="4226632"/>
              <a:ext cx="1066649" cy="922662"/>
            </a:xfrm>
            <a:custGeom>
              <a:avLst/>
              <a:gdLst>
                <a:gd name="T0" fmla="*/ 572 w 780"/>
                <a:gd name="T1" fmla="*/ 322 h 676"/>
                <a:gd name="T2" fmla="*/ 615 w 780"/>
                <a:gd name="T3" fmla="*/ 322 h 676"/>
                <a:gd name="T4" fmla="*/ 117 w 780"/>
                <a:gd name="T5" fmla="*/ 322 h 676"/>
                <a:gd name="T6" fmla="*/ 159 w 780"/>
                <a:gd name="T7" fmla="*/ 322 h 676"/>
                <a:gd name="T8" fmla="*/ 276 w 780"/>
                <a:gd name="T9" fmla="*/ 190 h 676"/>
                <a:gd name="T10" fmla="*/ 288 w 780"/>
                <a:gd name="T11" fmla="*/ 209 h 676"/>
                <a:gd name="T12" fmla="*/ 455 w 780"/>
                <a:gd name="T13" fmla="*/ 205 h 676"/>
                <a:gd name="T14" fmla="*/ 485 w 780"/>
                <a:gd name="T15" fmla="*/ 173 h 676"/>
                <a:gd name="T16" fmla="*/ 288 w 780"/>
                <a:gd name="T17" fmla="*/ 460 h 676"/>
                <a:gd name="T18" fmla="*/ 288 w 780"/>
                <a:gd name="T19" fmla="*/ 460 h 676"/>
                <a:gd name="T20" fmla="*/ 265 w 780"/>
                <a:gd name="T21" fmla="*/ 496 h 676"/>
                <a:gd name="T22" fmla="*/ 485 w 780"/>
                <a:gd name="T23" fmla="*/ 496 h 676"/>
                <a:gd name="T24" fmla="*/ 463 w 780"/>
                <a:gd name="T25" fmla="*/ 460 h 676"/>
                <a:gd name="T26" fmla="*/ 545 w 780"/>
                <a:gd name="T27" fmla="*/ 341 h 676"/>
                <a:gd name="T28" fmla="*/ 319 w 780"/>
                <a:gd name="T29" fmla="*/ 250 h 676"/>
                <a:gd name="T30" fmla="*/ 261 w 780"/>
                <a:gd name="T31" fmla="*/ 379 h 676"/>
                <a:gd name="T32" fmla="*/ 437 w 780"/>
                <a:gd name="T33" fmla="*/ 423 h 676"/>
                <a:gd name="T34" fmla="*/ 297 w 780"/>
                <a:gd name="T35" fmla="*/ 78 h 676"/>
                <a:gd name="T36" fmla="*/ 177 w 780"/>
                <a:gd name="T37" fmla="*/ 0 h 676"/>
                <a:gd name="T38" fmla="*/ 279 w 780"/>
                <a:gd name="T39" fmla="*/ 11 h 676"/>
                <a:gd name="T40" fmla="*/ 279 w 780"/>
                <a:gd name="T41" fmla="*/ 85 h 676"/>
                <a:gd name="T42" fmla="*/ 324 w 780"/>
                <a:gd name="T43" fmla="*/ 140 h 676"/>
                <a:gd name="T44" fmla="*/ 157 w 780"/>
                <a:gd name="T45" fmla="*/ 105 h 676"/>
                <a:gd name="T46" fmla="*/ 542 w 780"/>
                <a:gd name="T47" fmla="*/ 8 h 676"/>
                <a:gd name="T48" fmla="*/ 419 w 780"/>
                <a:gd name="T49" fmla="*/ 98 h 676"/>
                <a:gd name="T50" fmla="*/ 551 w 780"/>
                <a:gd name="T51" fmla="*/ 98 h 676"/>
                <a:gd name="T52" fmla="*/ 432 w 780"/>
                <a:gd name="T53" fmla="*/ 98 h 676"/>
                <a:gd name="T54" fmla="*/ 530 w 780"/>
                <a:gd name="T55" fmla="*/ 143 h 676"/>
                <a:gd name="T56" fmla="*/ 463 w 780"/>
                <a:gd name="T57" fmla="*/ 129 h 676"/>
                <a:gd name="T58" fmla="*/ 528 w 780"/>
                <a:gd name="T59" fmla="*/ 147 h 676"/>
                <a:gd name="T60" fmla="*/ 639 w 780"/>
                <a:gd name="T61" fmla="*/ 147 h 676"/>
                <a:gd name="T62" fmla="*/ 639 w 780"/>
                <a:gd name="T63" fmla="*/ 8 h 676"/>
                <a:gd name="T64" fmla="*/ 613 w 780"/>
                <a:gd name="T65" fmla="*/ 137 h 676"/>
                <a:gd name="T66" fmla="*/ 22 w 780"/>
                <a:gd name="T67" fmla="*/ 413 h 676"/>
                <a:gd name="T68" fmla="*/ 85 w 780"/>
                <a:gd name="T69" fmla="*/ 387 h 676"/>
                <a:gd name="T70" fmla="*/ 13 w 780"/>
                <a:gd name="T71" fmla="*/ 288 h 676"/>
                <a:gd name="T72" fmla="*/ 546 w 780"/>
                <a:gd name="T73" fmla="*/ 519 h 676"/>
                <a:gd name="T74" fmla="*/ 478 w 780"/>
                <a:gd name="T75" fmla="*/ 542 h 676"/>
                <a:gd name="T76" fmla="*/ 488 w 780"/>
                <a:gd name="T77" fmla="*/ 541 h 676"/>
                <a:gd name="T78" fmla="*/ 763 w 780"/>
                <a:gd name="T79" fmla="*/ 413 h 676"/>
                <a:gd name="T80" fmla="*/ 763 w 780"/>
                <a:gd name="T81" fmla="*/ 251 h 676"/>
                <a:gd name="T82" fmla="*/ 679 w 780"/>
                <a:gd name="T83" fmla="*/ 261 h 676"/>
                <a:gd name="T84" fmla="*/ 770 w 780"/>
                <a:gd name="T85" fmla="*/ 378 h 676"/>
                <a:gd name="T86" fmla="*/ 695 w 780"/>
                <a:gd name="T87" fmla="*/ 397 h 676"/>
                <a:gd name="T88" fmla="*/ 737 w 780"/>
                <a:gd name="T89" fmla="*/ 397 h 676"/>
                <a:gd name="T90" fmla="*/ 716 w 780"/>
                <a:gd name="T91" fmla="*/ 397 h 676"/>
                <a:gd name="T92" fmla="*/ 250 w 780"/>
                <a:gd name="T93" fmla="*/ 504 h 676"/>
                <a:gd name="T94" fmla="*/ 179 w 780"/>
                <a:gd name="T95" fmla="*/ 524 h 676"/>
                <a:gd name="T96" fmla="*/ 187 w 780"/>
                <a:gd name="T97" fmla="*/ 676 h 676"/>
                <a:gd name="T98" fmla="*/ 253 w 780"/>
                <a:gd name="T99" fmla="*/ 527 h 676"/>
                <a:gd name="T100" fmla="*/ 196 w 780"/>
                <a:gd name="T101" fmla="*/ 642 h 676"/>
                <a:gd name="T102" fmla="*/ 253 w 780"/>
                <a:gd name="T103" fmla="*/ 626 h 676"/>
                <a:gd name="T104" fmla="*/ 249 w 780"/>
                <a:gd name="T105" fmla="*/ 630 h 676"/>
                <a:gd name="T106" fmla="*/ 191 w 780"/>
                <a:gd name="T107" fmla="*/ 604 h 676"/>
                <a:gd name="T108" fmla="*/ 246 w 780"/>
                <a:gd name="T109" fmla="*/ 54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 h="676">
                  <a:moveTo>
                    <a:pt x="572" y="322"/>
                  </a:moveTo>
                  <a:cubicBezTo>
                    <a:pt x="594" y="322"/>
                    <a:pt x="594" y="322"/>
                    <a:pt x="594" y="322"/>
                  </a:cubicBezTo>
                  <a:cubicBezTo>
                    <a:pt x="594" y="331"/>
                    <a:pt x="594" y="331"/>
                    <a:pt x="594" y="331"/>
                  </a:cubicBezTo>
                  <a:cubicBezTo>
                    <a:pt x="572" y="331"/>
                    <a:pt x="572" y="331"/>
                    <a:pt x="572" y="331"/>
                  </a:cubicBezTo>
                  <a:cubicBezTo>
                    <a:pt x="572" y="322"/>
                    <a:pt x="572" y="322"/>
                    <a:pt x="572" y="322"/>
                  </a:cubicBezTo>
                  <a:close/>
                  <a:moveTo>
                    <a:pt x="615" y="322"/>
                  </a:moveTo>
                  <a:cubicBezTo>
                    <a:pt x="615" y="331"/>
                    <a:pt x="615" y="331"/>
                    <a:pt x="615" y="331"/>
                  </a:cubicBezTo>
                  <a:cubicBezTo>
                    <a:pt x="636" y="331"/>
                    <a:pt x="636" y="331"/>
                    <a:pt x="636" y="331"/>
                  </a:cubicBezTo>
                  <a:cubicBezTo>
                    <a:pt x="636" y="322"/>
                    <a:pt x="636" y="322"/>
                    <a:pt x="636" y="322"/>
                  </a:cubicBezTo>
                  <a:cubicBezTo>
                    <a:pt x="615" y="322"/>
                    <a:pt x="615" y="322"/>
                    <a:pt x="615" y="322"/>
                  </a:cubicBezTo>
                  <a:close/>
                  <a:moveTo>
                    <a:pt x="117" y="322"/>
                  </a:moveTo>
                  <a:cubicBezTo>
                    <a:pt x="117" y="331"/>
                    <a:pt x="117" y="331"/>
                    <a:pt x="117" y="331"/>
                  </a:cubicBezTo>
                  <a:cubicBezTo>
                    <a:pt x="138" y="331"/>
                    <a:pt x="138" y="331"/>
                    <a:pt x="138" y="331"/>
                  </a:cubicBezTo>
                  <a:cubicBezTo>
                    <a:pt x="138" y="322"/>
                    <a:pt x="138" y="322"/>
                    <a:pt x="138" y="322"/>
                  </a:cubicBezTo>
                  <a:cubicBezTo>
                    <a:pt x="117" y="322"/>
                    <a:pt x="117" y="322"/>
                    <a:pt x="117" y="322"/>
                  </a:cubicBezTo>
                  <a:close/>
                  <a:moveTo>
                    <a:pt x="159" y="322"/>
                  </a:moveTo>
                  <a:cubicBezTo>
                    <a:pt x="159" y="331"/>
                    <a:pt x="159" y="331"/>
                    <a:pt x="159" y="331"/>
                  </a:cubicBezTo>
                  <a:cubicBezTo>
                    <a:pt x="182" y="331"/>
                    <a:pt x="182" y="331"/>
                    <a:pt x="182" y="331"/>
                  </a:cubicBezTo>
                  <a:cubicBezTo>
                    <a:pt x="182" y="322"/>
                    <a:pt x="182" y="322"/>
                    <a:pt x="182" y="322"/>
                  </a:cubicBezTo>
                  <a:cubicBezTo>
                    <a:pt x="159" y="322"/>
                    <a:pt x="159" y="322"/>
                    <a:pt x="159" y="322"/>
                  </a:cubicBezTo>
                  <a:close/>
                  <a:moveTo>
                    <a:pt x="276" y="190"/>
                  </a:moveTo>
                  <a:cubicBezTo>
                    <a:pt x="285" y="186"/>
                    <a:pt x="285" y="186"/>
                    <a:pt x="285" y="186"/>
                  </a:cubicBezTo>
                  <a:cubicBezTo>
                    <a:pt x="273" y="168"/>
                    <a:pt x="273" y="168"/>
                    <a:pt x="273" y="168"/>
                  </a:cubicBezTo>
                  <a:cubicBezTo>
                    <a:pt x="265" y="173"/>
                    <a:pt x="265" y="173"/>
                    <a:pt x="265" y="173"/>
                  </a:cubicBezTo>
                  <a:cubicBezTo>
                    <a:pt x="276" y="190"/>
                    <a:pt x="276" y="190"/>
                    <a:pt x="276" y="190"/>
                  </a:cubicBezTo>
                  <a:cubicBezTo>
                    <a:pt x="276" y="190"/>
                    <a:pt x="276" y="190"/>
                    <a:pt x="276" y="190"/>
                  </a:cubicBezTo>
                  <a:close/>
                  <a:moveTo>
                    <a:pt x="298" y="227"/>
                  </a:moveTo>
                  <a:cubicBezTo>
                    <a:pt x="306" y="223"/>
                    <a:pt x="306" y="223"/>
                    <a:pt x="306" y="223"/>
                  </a:cubicBezTo>
                  <a:cubicBezTo>
                    <a:pt x="295" y="205"/>
                    <a:pt x="295" y="205"/>
                    <a:pt x="295" y="205"/>
                  </a:cubicBezTo>
                  <a:cubicBezTo>
                    <a:pt x="288" y="209"/>
                    <a:pt x="288" y="209"/>
                    <a:pt x="288" y="209"/>
                  </a:cubicBezTo>
                  <a:cubicBezTo>
                    <a:pt x="298" y="227"/>
                    <a:pt x="298" y="227"/>
                    <a:pt x="298" y="227"/>
                  </a:cubicBezTo>
                  <a:cubicBezTo>
                    <a:pt x="298" y="227"/>
                    <a:pt x="298" y="227"/>
                    <a:pt x="298" y="227"/>
                  </a:cubicBezTo>
                  <a:close/>
                  <a:moveTo>
                    <a:pt x="452" y="227"/>
                  </a:moveTo>
                  <a:cubicBezTo>
                    <a:pt x="463" y="209"/>
                    <a:pt x="463" y="209"/>
                    <a:pt x="463" y="209"/>
                  </a:cubicBezTo>
                  <a:cubicBezTo>
                    <a:pt x="455" y="205"/>
                    <a:pt x="455" y="205"/>
                    <a:pt x="455" y="205"/>
                  </a:cubicBezTo>
                  <a:cubicBezTo>
                    <a:pt x="445" y="223"/>
                    <a:pt x="445" y="223"/>
                    <a:pt x="445" y="223"/>
                  </a:cubicBezTo>
                  <a:cubicBezTo>
                    <a:pt x="452" y="227"/>
                    <a:pt x="452" y="227"/>
                    <a:pt x="452" y="227"/>
                  </a:cubicBezTo>
                  <a:cubicBezTo>
                    <a:pt x="452" y="227"/>
                    <a:pt x="452" y="227"/>
                    <a:pt x="452" y="227"/>
                  </a:cubicBezTo>
                  <a:close/>
                  <a:moveTo>
                    <a:pt x="475" y="190"/>
                  </a:moveTo>
                  <a:cubicBezTo>
                    <a:pt x="485" y="173"/>
                    <a:pt x="485" y="173"/>
                    <a:pt x="485" y="173"/>
                  </a:cubicBezTo>
                  <a:cubicBezTo>
                    <a:pt x="478" y="168"/>
                    <a:pt x="478" y="168"/>
                    <a:pt x="478" y="168"/>
                  </a:cubicBezTo>
                  <a:cubicBezTo>
                    <a:pt x="467" y="186"/>
                    <a:pt x="467" y="186"/>
                    <a:pt x="467" y="186"/>
                  </a:cubicBezTo>
                  <a:cubicBezTo>
                    <a:pt x="475" y="190"/>
                    <a:pt x="475" y="190"/>
                    <a:pt x="475" y="190"/>
                  </a:cubicBezTo>
                  <a:cubicBezTo>
                    <a:pt x="475" y="190"/>
                    <a:pt x="475" y="190"/>
                    <a:pt x="475" y="190"/>
                  </a:cubicBezTo>
                  <a:close/>
                  <a:moveTo>
                    <a:pt x="288" y="460"/>
                  </a:moveTo>
                  <a:cubicBezTo>
                    <a:pt x="295" y="464"/>
                    <a:pt x="295" y="464"/>
                    <a:pt x="295" y="464"/>
                  </a:cubicBezTo>
                  <a:cubicBezTo>
                    <a:pt x="306" y="445"/>
                    <a:pt x="306" y="445"/>
                    <a:pt x="306" y="445"/>
                  </a:cubicBezTo>
                  <a:cubicBezTo>
                    <a:pt x="298" y="441"/>
                    <a:pt x="298" y="441"/>
                    <a:pt x="298" y="441"/>
                  </a:cubicBezTo>
                  <a:cubicBezTo>
                    <a:pt x="288" y="460"/>
                    <a:pt x="288" y="460"/>
                    <a:pt x="288" y="460"/>
                  </a:cubicBezTo>
                  <a:cubicBezTo>
                    <a:pt x="288" y="460"/>
                    <a:pt x="288" y="460"/>
                    <a:pt x="288" y="460"/>
                  </a:cubicBezTo>
                  <a:close/>
                  <a:moveTo>
                    <a:pt x="265" y="496"/>
                  </a:moveTo>
                  <a:cubicBezTo>
                    <a:pt x="273" y="501"/>
                    <a:pt x="273" y="501"/>
                    <a:pt x="273" y="501"/>
                  </a:cubicBezTo>
                  <a:cubicBezTo>
                    <a:pt x="285" y="482"/>
                    <a:pt x="285" y="482"/>
                    <a:pt x="285" y="482"/>
                  </a:cubicBezTo>
                  <a:cubicBezTo>
                    <a:pt x="276" y="477"/>
                    <a:pt x="276" y="477"/>
                    <a:pt x="276" y="477"/>
                  </a:cubicBezTo>
                  <a:cubicBezTo>
                    <a:pt x="265" y="496"/>
                    <a:pt x="265" y="496"/>
                    <a:pt x="265" y="496"/>
                  </a:cubicBezTo>
                  <a:cubicBezTo>
                    <a:pt x="265" y="496"/>
                    <a:pt x="265" y="496"/>
                    <a:pt x="265" y="496"/>
                  </a:cubicBezTo>
                  <a:close/>
                  <a:moveTo>
                    <a:pt x="475" y="477"/>
                  </a:moveTo>
                  <a:cubicBezTo>
                    <a:pt x="467" y="482"/>
                    <a:pt x="467" y="482"/>
                    <a:pt x="467" y="482"/>
                  </a:cubicBezTo>
                  <a:cubicBezTo>
                    <a:pt x="478" y="501"/>
                    <a:pt x="478" y="501"/>
                    <a:pt x="478" y="501"/>
                  </a:cubicBezTo>
                  <a:cubicBezTo>
                    <a:pt x="485" y="496"/>
                    <a:pt x="485" y="496"/>
                    <a:pt x="485" y="496"/>
                  </a:cubicBezTo>
                  <a:cubicBezTo>
                    <a:pt x="475" y="477"/>
                    <a:pt x="475" y="477"/>
                    <a:pt x="475" y="477"/>
                  </a:cubicBezTo>
                  <a:cubicBezTo>
                    <a:pt x="475" y="477"/>
                    <a:pt x="475" y="477"/>
                    <a:pt x="475" y="477"/>
                  </a:cubicBezTo>
                  <a:close/>
                  <a:moveTo>
                    <a:pt x="445" y="445"/>
                  </a:moveTo>
                  <a:cubicBezTo>
                    <a:pt x="455" y="464"/>
                    <a:pt x="455" y="464"/>
                    <a:pt x="455" y="464"/>
                  </a:cubicBezTo>
                  <a:cubicBezTo>
                    <a:pt x="463" y="460"/>
                    <a:pt x="463" y="460"/>
                    <a:pt x="463" y="460"/>
                  </a:cubicBezTo>
                  <a:cubicBezTo>
                    <a:pt x="452" y="441"/>
                    <a:pt x="452" y="441"/>
                    <a:pt x="452" y="441"/>
                  </a:cubicBezTo>
                  <a:cubicBezTo>
                    <a:pt x="445" y="445"/>
                    <a:pt x="445" y="445"/>
                    <a:pt x="445" y="445"/>
                  </a:cubicBezTo>
                  <a:cubicBezTo>
                    <a:pt x="445" y="445"/>
                    <a:pt x="445" y="445"/>
                    <a:pt x="445" y="445"/>
                  </a:cubicBezTo>
                  <a:close/>
                  <a:moveTo>
                    <a:pt x="494" y="392"/>
                  </a:moveTo>
                  <a:cubicBezTo>
                    <a:pt x="522" y="392"/>
                    <a:pt x="545" y="369"/>
                    <a:pt x="545" y="341"/>
                  </a:cubicBezTo>
                  <a:cubicBezTo>
                    <a:pt x="545" y="312"/>
                    <a:pt x="522" y="289"/>
                    <a:pt x="494" y="289"/>
                  </a:cubicBezTo>
                  <a:cubicBezTo>
                    <a:pt x="491" y="289"/>
                    <a:pt x="488" y="289"/>
                    <a:pt x="486" y="290"/>
                  </a:cubicBezTo>
                  <a:cubicBezTo>
                    <a:pt x="475" y="259"/>
                    <a:pt x="446" y="238"/>
                    <a:pt x="411" y="238"/>
                  </a:cubicBezTo>
                  <a:cubicBezTo>
                    <a:pt x="389" y="238"/>
                    <a:pt x="369" y="247"/>
                    <a:pt x="354" y="262"/>
                  </a:cubicBezTo>
                  <a:cubicBezTo>
                    <a:pt x="345" y="255"/>
                    <a:pt x="332" y="250"/>
                    <a:pt x="319" y="250"/>
                  </a:cubicBezTo>
                  <a:cubicBezTo>
                    <a:pt x="286" y="250"/>
                    <a:pt x="260" y="274"/>
                    <a:pt x="256" y="305"/>
                  </a:cubicBezTo>
                  <a:cubicBezTo>
                    <a:pt x="253" y="304"/>
                    <a:pt x="249" y="304"/>
                    <a:pt x="246" y="304"/>
                  </a:cubicBezTo>
                  <a:cubicBezTo>
                    <a:pt x="224" y="304"/>
                    <a:pt x="207" y="321"/>
                    <a:pt x="207" y="343"/>
                  </a:cubicBezTo>
                  <a:cubicBezTo>
                    <a:pt x="207" y="364"/>
                    <a:pt x="224" y="382"/>
                    <a:pt x="246" y="382"/>
                  </a:cubicBezTo>
                  <a:cubicBezTo>
                    <a:pt x="251" y="382"/>
                    <a:pt x="256" y="381"/>
                    <a:pt x="261" y="379"/>
                  </a:cubicBezTo>
                  <a:cubicBezTo>
                    <a:pt x="264" y="400"/>
                    <a:pt x="282" y="416"/>
                    <a:pt x="304" y="416"/>
                  </a:cubicBezTo>
                  <a:cubicBezTo>
                    <a:pt x="314" y="416"/>
                    <a:pt x="323" y="413"/>
                    <a:pt x="330" y="407"/>
                  </a:cubicBezTo>
                  <a:cubicBezTo>
                    <a:pt x="338" y="424"/>
                    <a:pt x="354" y="435"/>
                    <a:pt x="374" y="435"/>
                  </a:cubicBezTo>
                  <a:cubicBezTo>
                    <a:pt x="390" y="435"/>
                    <a:pt x="404" y="427"/>
                    <a:pt x="412" y="415"/>
                  </a:cubicBezTo>
                  <a:cubicBezTo>
                    <a:pt x="419" y="420"/>
                    <a:pt x="428" y="423"/>
                    <a:pt x="437" y="423"/>
                  </a:cubicBezTo>
                  <a:cubicBezTo>
                    <a:pt x="457" y="423"/>
                    <a:pt x="474" y="408"/>
                    <a:pt x="477" y="388"/>
                  </a:cubicBezTo>
                  <a:cubicBezTo>
                    <a:pt x="481" y="390"/>
                    <a:pt x="488" y="392"/>
                    <a:pt x="494" y="392"/>
                  </a:cubicBezTo>
                  <a:moveTo>
                    <a:pt x="279" y="0"/>
                  </a:moveTo>
                  <a:cubicBezTo>
                    <a:pt x="288" y="0"/>
                    <a:pt x="297" y="8"/>
                    <a:pt x="297" y="19"/>
                  </a:cubicBezTo>
                  <a:cubicBezTo>
                    <a:pt x="297" y="19"/>
                    <a:pt x="297" y="19"/>
                    <a:pt x="297" y="78"/>
                  </a:cubicBezTo>
                  <a:cubicBezTo>
                    <a:pt x="297" y="88"/>
                    <a:pt x="288" y="96"/>
                    <a:pt x="279" y="96"/>
                  </a:cubicBezTo>
                  <a:cubicBezTo>
                    <a:pt x="279" y="96"/>
                    <a:pt x="279" y="96"/>
                    <a:pt x="177" y="96"/>
                  </a:cubicBezTo>
                  <a:cubicBezTo>
                    <a:pt x="167" y="96"/>
                    <a:pt x="159" y="88"/>
                    <a:pt x="159" y="78"/>
                  </a:cubicBezTo>
                  <a:cubicBezTo>
                    <a:pt x="159" y="78"/>
                    <a:pt x="159" y="78"/>
                    <a:pt x="159" y="19"/>
                  </a:cubicBezTo>
                  <a:cubicBezTo>
                    <a:pt x="159" y="8"/>
                    <a:pt x="167" y="0"/>
                    <a:pt x="177" y="0"/>
                  </a:cubicBezTo>
                  <a:cubicBezTo>
                    <a:pt x="177" y="0"/>
                    <a:pt x="177" y="0"/>
                    <a:pt x="279" y="0"/>
                  </a:cubicBezTo>
                  <a:moveTo>
                    <a:pt x="286" y="78"/>
                  </a:moveTo>
                  <a:cubicBezTo>
                    <a:pt x="286" y="78"/>
                    <a:pt x="286" y="78"/>
                    <a:pt x="286" y="78"/>
                  </a:cubicBezTo>
                  <a:cubicBezTo>
                    <a:pt x="286" y="19"/>
                    <a:pt x="286" y="19"/>
                    <a:pt x="286" y="19"/>
                  </a:cubicBezTo>
                  <a:cubicBezTo>
                    <a:pt x="286" y="15"/>
                    <a:pt x="283" y="11"/>
                    <a:pt x="279" y="11"/>
                  </a:cubicBezTo>
                  <a:cubicBezTo>
                    <a:pt x="279" y="11"/>
                    <a:pt x="279" y="11"/>
                    <a:pt x="177" y="11"/>
                  </a:cubicBezTo>
                  <a:cubicBezTo>
                    <a:pt x="173" y="11"/>
                    <a:pt x="169" y="15"/>
                    <a:pt x="169" y="19"/>
                  </a:cubicBezTo>
                  <a:cubicBezTo>
                    <a:pt x="169" y="19"/>
                    <a:pt x="169" y="19"/>
                    <a:pt x="169" y="78"/>
                  </a:cubicBezTo>
                  <a:cubicBezTo>
                    <a:pt x="169" y="82"/>
                    <a:pt x="173" y="85"/>
                    <a:pt x="177" y="85"/>
                  </a:cubicBezTo>
                  <a:cubicBezTo>
                    <a:pt x="177" y="85"/>
                    <a:pt x="177" y="85"/>
                    <a:pt x="279" y="85"/>
                  </a:cubicBezTo>
                  <a:cubicBezTo>
                    <a:pt x="283" y="85"/>
                    <a:pt x="286" y="82"/>
                    <a:pt x="286" y="78"/>
                  </a:cubicBezTo>
                  <a:close/>
                  <a:moveTo>
                    <a:pt x="137" y="147"/>
                  </a:moveTo>
                  <a:cubicBezTo>
                    <a:pt x="319" y="147"/>
                    <a:pt x="319" y="147"/>
                    <a:pt x="319" y="147"/>
                  </a:cubicBezTo>
                  <a:cubicBezTo>
                    <a:pt x="322" y="147"/>
                    <a:pt x="324" y="145"/>
                    <a:pt x="324" y="142"/>
                  </a:cubicBezTo>
                  <a:cubicBezTo>
                    <a:pt x="324" y="140"/>
                    <a:pt x="324" y="140"/>
                    <a:pt x="324" y="140"/>
                  </a:cubicBezTo>
                  <a:cubicBezTo>
                    <a:pt x="324" y="137"/>
                    <a:pt x="322" y="133"/>
                    <a:pt x="321" y="131"/>
                  </a:cubicBezTo>
                  <a:cubicBezTo>
                    <a:pt x="299" y="105"/>
                    <a:pt x="299" y="105"/>
                    <a:pt x="299" y="105"/>
                  </a:cubicBezTo>
                  <a:cubicBezTo>
                    <a:pt x="297" y="103"/>
                    <a:pt x="294" y="102"/>
                    <a:pt x="291" y="102"/>
                  </a:cubicBezTo>
                  <a:cubicBezTo>
                    <a:pt x="165" y="102"/>
                    <a:pt x="165" y="102"/>
                    <a:pt x="165" y="102"/>
                  </a:cubicBezTo>
                  <a:cubicBezTo>
                    <a:pt x="162" y="102"/>
                    <a:pt x="159" y="103"/>
                    <a:pt x="157" y="105"/>
                  </a:cubicBezTo>
                  <a:cubicBezTo>
                    <a:pt x="135" y="131"/>
                    <a:pt x="135" y="131"/>
                    <a:pt x="135" y="131"/>
                  </a:cubicBezTo>
                  <a:cubicBezTo>
                    <a:pt x="134" y="133"/>
                    <a:pt x="132" y="137"/>
                    <a:pt x="132" y="140"/>
                  </a:cubicBezTo>
                  <a:cubicBezTo>
                    <a:pt x="132" y="142"/>
                    <a:pt x="132" y="142"/>
                    <a:pt x="132" y="142"/>
                  </a:cubicBezTo>
                  <a:cubicBezTo>
                    <a:pt x="132" y="145"/>
                    <a:pt x="134" y="147"/>
                    <a:pt x="137" y="147"/>
                  </a:cubicBezTo>
                  <a:moveTo>
                    <a:pt x="542" y="8"/>
                  </a:moveTo>
                  <a:cubicBezTo>
                    <a:pt x="553" y="8"/>
                    <a:pt x="563" y="17"/>
                    <a:pt x="563" y="29"/>
                  </a:cubicBezTo>
                  <a:cubicBezTo>
                    <a:pt x="563" y="29"/>
                    <a:pt x="563" y="29"/>
                    <a:pt x="563" y="98"/>
                  </a:cubicBezTo>
                  <a:cubicBezTo>
                    <a:pt x="563" y="110"/>
                    <a:pt x="553" y="120"/>
                    <a:pt x="542" y="120"/>
                  </a:cubicBezTo>
                  <a:cubicBezTo>
                    <a:pt x="542" y="120"/>
                    <a:pt x="542" y="120"/>
                    <a:pt x="441" y="120"/>
                  </a:cubicBezTo>
                  <a:cubicBezTo>
                    <a:pt x="429" y="120"/>
                    <a:pt x="419" y="110"/>
                    <a:pt x="419" y="98"/>
                  </a:cubicBezTo>
                  <a:cubicBezTo>
                    <a:pt x="419" y="98"/>
                    <a:pt x="419" y="98"/>
                    <a:pt x="419" y="29"/>
                  </a:cubicBezTo>
                  <a:cubicBezTo>
                    <a:pt x="419" y="17"/>
                    <a:pt x="429" y="8"/>
                    <a:pt x="441" y="8"/>
                  </a:cubicBezTo>
                  <a:cubicBezTo>
                    <a:pt x="441" y="8"/>
                    <a:pt x="441" y="8"/>
                    <a:pt x="542" y="8"/>
                  </a:cubicBezTo>
                  <a:moveTo>
                    <a:pt x="551" y="98"/>
                  </a:moveTo>
                  <a:cubicBezTo>
                    <a:pt x="551" y="98"/>
                    <a:pt x="551" y="98"/>
                    <a:pt x="551" y="98"/>
                  </a:cubicBezTo>
                  <a:cubicBezTo>
                    <a:pt x="551" y="29"/>
                    <a:pt x="551" y="29"/>
                    <a:pt x="551" y="29"/>
                  </a:cubicBezTo>
                  <a:cubicBezTo>
                    <a:pt x="551" y="24"/>
                    <a:pt x="546" y="20"/>
                    <a:pt x="542" y="20"/>
                  </a:cubicBezTo>
                  <a:cubicBezTo>
                    <a:pt x="542" y="20"/>
                    <a:pt x="542" y="20"/>
                    <a:pt x="441" y="20"/>
                  </a:cubicBezTo>
                  <a:cubicBezTo>
                    <a:pt x="436" y="20"/>
                    <a:pt x="432" y="24"/>
                    <a:pt x="432" y="29"/>
                  </a:cubicBezTo>
                  <a:cubicBezTo>
                    <a:pt x="432" y="29"/>
                    <a:pt x="432" y="29"/>
                    <a:pt x="432" y="98"/>
                  </a:cubicBezTo>
                  <a:cubicBezTo>
                    <a:pt x="432" y="103"/>
                    <a:pt x="436" y="107"/>
                    <a:pt x="441" y="107"/>
                  </a:cubicBezTo>
                  <a:cubicBezTo>
                    <a:pt x="441" y="107"/>
                    <a:pt x="441" y="107"/>
                    <a:pt x="542" y="107"/>
                  </a:cubicBezTo>
                  <a:cubicBezTo>
                    <a:pt x="546" y="107"/>
                    <a:pt x="551" y="103"/>
                    <a:pt x="551" y="98"/>
                  </a:cubicBezTo>
                  <a:close/>
                  <a:moveTo>
                    <a:pt x="530" y="145"/>
                  </a:moveTo>
                  <a:cubicBezTo>
                    <a:pt x="530" y="143"/>
                    <a:pt x="530" y="143"/>
                    <a:pt x="530" y="143"/>
                  </a:cubicBezTo>
                  <a:cubicBezTo>
                    <a:pt x="530" y="143"/>
                    <a:pt x="529" y="141"/>
                    <a:pt x="529" y="140"/>
                  </a:cubicBezTo>
                  <a:cubicBezTo>
                    <a:pt x="519" y="129"/>
                    <a:pt x="519" y="129"/>
                    <a:pt x="519" y="129"/>
                  </a:cubicBezTo>
                  <a:cubicBezTo>
                    <a:pt x="518" y="128"/>
                    <a:pt x="517" y="127"/>
                    <a:pt x="516" y="127"/>
                  </a:cubicBezTo>
                  <a:cubicBezTo>
                    <a:pt x="467" y="127"/>
                    <a:pt x="467" y="127"/>
                    <a:pt x="467" y="127"/>
                  </a:cubicBezTo>
                  <a:cubicBezTo>
                    <a:pt x="466" y="127"/>
                    <a:pt x="464" y="128"/>
                    <a:pt x="463" y="129"/>
                  </a:cubicBezTo>
                  <a:cubicBezTo>
                    <a:pt x="454" y="140"/>
                    <a:pt x="454" y="140"/>
                    <a:pt x="454" y="140"/>
                  </a:cubicBezTo>
                  <a:cubicBezTo>
                    <a:pt x="453" y="141"/>
                    <a:pt x="452" y="143"/>
                    <a:pt x="452" y="143"/>
                  </a:cubicBezTo>
                  <a:cubicBezTo>
                    <a:pt x="452" y="145"/>
                    <a:pt x="452" y="145"/>
                    <a:pt x="452" y="145"/>
                  </a:cubicBezTo>
                  <a:cubicBezTo>
                    <a:pt x="452" y="145"/>
                    <a:pt x="453" y="147"/>
                    <a:pt x="454" y="147"/>
                  </a:cubicBezTo>
                  <a:cubicBezTo>
                    <a:pt x="528" y="147"/>
                    <a:pt x="528" y="147"/>
                    <a:pt x="528" y="147"/>
                  </a:cubicBezTo>
                  <a:cubicBezTo>
                    <a:pt x="529" y="147"/>
                    <a:pt x="530" y="145"/>
                    <a:pt x="530" y="145"/>
                  </a:cubicBezTo>
                  <a:moveTo>
                    <a:pt x="639" y="8"/>
                  </a:moveTo>
                  <a:cubicBezTo>
                    <a:pt x="644" y="8"/>
                    <a:pt x="648" y="12"/>
                    <a:pt x="648" y="17"/>
                  </a:cubicBezTo>
                  <a:cubicBezTo>
                    <a:pt x="648" y="17"/>
                    <a:pt x="648" y="17"/>
                    <a:pt x="648" y="137"/>
                  </a:cubicBezTo>
                  <a:cubicBezTo>
                    <a:pt x="648" y="143"/>
                    <a:pt x="644" y="147"/>
                    <a:pt x="639" y="147"/>
                  </a:cubicBezTo>
                  <a:cubicBezTo>
                    <a:pt x="639" y="147"/>
                    <a:pt x="639" y="147"/>
                    <a:pt x="586" y="147"/>
                  </a:cubicBezTo>
                  <a:cubicBezTo>
                    <a:pt x="581" y="147"/>
                    <a:pt x="577" y="143"/>
                    <a:pt x="577" y="137"/>
                  </a:cubicBezTo>
                  <a:cubicBezTo>
                    <a:pt x="577" y="137"/>
                    <a:pt x="577" y="137"/>
                    <a:pt x="577" y="17"/>
                  </a:cubicBezTo>
                  <a:cubicBezTo>
                    <a:pt x="577" y="12"/>
                    <a:pt x="581" y="8"/>
                    <a:pt x="586" y="8"/>
                  </a:cubicBezTo>
                  <a:cubicBezTo>
                    <a:pt x="586" y="8"/>
                    <a:pt x="586" y="8"/>
                    <a:pt x="639" y="8"/>
                  </a:cubicBezTo>
                  <a:moveTo>
                    <a:pt x="613" y="137"/>
                  </a:moveTo>
                  <a:cubicBezTo>
                    <a:pt x="617" y="137"/>
                    <a:pt x="620" y="133"/>
                    <a:pt x="620" y="129"/>
                  </a:cubicBezTo>
                  <a:cubicBezTo>
                    <a:pt x="620" y="124"/>
                    <a:pt x="617" y="120"/>
                    <a:pt x="613" y="120"/>
                  </a:cubicBezTo>
                  <a:cubicBezTo>
                    <a:pt x="608" y="120"/>
                    <a:pt x="604" y="124"/>
                    <a:pt x="604" y="129"/>
                  </a:cubicBezTo>
                  <a:cubicBezTo>
                    <a:pt x="604" y="133"/>
                    <a:pt x="608" y="137"/>
                    <a:pt x="613" y="137"/>
                  </a:cubicBezTo>
                  <a:moveTo>
                    <a:pt x="76" y="263"/>
                  </a:moveTo>
                  <a:cubicBezTo>
                    <a:pt x="88" y="263"/>
                    <a:pt x="98" y="272"/>
                    <a:pt x="98" y="284"/>
                  </a:cubicBezTo>
                  <a:cubicBezTo>
                    <a:pt x="98" y="284"/>
                    <a:pt x="98" y="284"/>
                    <a:pt x="98" y="391"/>
                  </a:cubicBezTo>
                  <a:cubicBezTo>
                    <a:pt x="98" y="403"/>
                    <a:pt x="88" y="413"/>
                    <a:pt x="76" y="413"/>
                  </a:cubicBezTo>
                  <a:cubicBezTo>
                    <a:pt x="76" y="413"/>
                    <a:pt x="76" y="413"/>
                    <a:pt x="22" y="413"/>
                  </a:cubicBezTo>
                  <a:cubicBezTo>
                    <a:pt x="10" y="413"/>
                    <a:pt x="0" y="403"/>
                    <a:pt x="0" y="391"/>
                  </a:cubicBezTo>
                  <a:cubicBezTo>
                    <a:pt x="0" y="391"/>
                    <a:pt x="0" y="391"/>
                    <a:pt x="0" y="284"/>
                  </a:cubicBezTo>
                  <a:cubicBezTo>
                    <a:pt x="0" y="272"/>
                    <a:pt x="10" y="263"/>
                    <a:pt x="22" y="263"/>
                  </a:cubicBezTo>
                  <a:cubicBezTo>
                    <a:pt x="22" y="263"/>
                    <a:pt x="22" y="263"/>
                    <a:pt x="76" y="263"/>
                  </a:cubicBezTo>
                  <a:moveTo>
                    <a:pt x="85" y="387"/>
                  </a:moveTo>
                  <a:cubicBezTo>
                    <a:pt x="85" y="387"/>
                    <a:pt x="85" y="387"/>
                    <a:pt x="85" y="387"/>
                  </a:cubicBezTo>
                  <a:cubicBezTo>
                    <a:pt x="85" y="288"/>
                    <a:pt x="85" y="288"/>
                    <a:pt x="85" y="288"/>
                  </a:cubicBezTo>
                  <a:cubicBezTo>
                    <a:pt x="85" y="281"/>
                    <a:pt x="81" y="276"/>
                    <a:pt x="76" y="276"/>
                  </a:cubicBezTo>
                  <a:cubicBezTo>
                    <a:pt x="76" y="276"/>
                    <a:pt x="76" y="276"/>
                    <a:pt x="22" y="276"/>
                  </a:cubicBezTo>
                  <a:cubicBezTo>
                    <a:pt x="17" y="276"/>
                    <a:pt x="13" y="281"/>
                    <a:pt x="13" y="288"/>
                  </a:cubicBezTo>
                  <a:cubicBezTo>
                    <a:pt x="13" y="288"/>
                    <a:pt x="13" y="288"/>
                    <a:pt x="13" y="387"/>
                  </a:cubicBezTo>
                  <a:cubicBezTo>
                    <a:pt x="13" y="394"/>
                    <a:pt x="17" y="399"/>
                    <a:pt x="22" y="399"/>
                  </a:cubicBezTo>
                  <a:cubicBezTo>
                    <a:pt x="22" y="399"/>
                    <a:pt x="22" y="399"/>
                    <a:pt x="76" y="399"/>
                  </a:cubicBezTo>
                  <a:cubicBezTo>
                    <a:pt x="81" y="399"/>
                    <a:pt x="85" y="394"/>
                    <a:pt x="85" y="387"/>
                  </a:cubicBezTo>
                  <a:close/>
                  <a:moveTo>
                    <a:pt x="546" y="519"/>
                  </a:moveTo>
                  <a:cubicBezTo>
                    <a:pt x="571" y="519"/>
                    <a:pt x="614" y="524"/>
                    <a:pt x="614" y="542"/>
                  </a:cubicBezTo>
                  <a:cubicBezTo>
                    <a:pt x="614" y="542"/>
                    <a:pt x="614" y="542"/>
                    <a:pt x="614" y="654"/>
                  </a:cubicBezTo>
                  <a:cubicBezTo>
                    <a:pt x="614" y="672"/>
                    <a:pt x="571" y="676"/>
                    <a:pt x="546" y="676"/>
                  </a:cubicBezTo>
                  <a:cubicBezTo>
                    <a:pt x="521" y="676"/>
                    <a:pt x="478" y="672"/>
                    <a:pt x="478" y="654"/>
                  </a:cubicBezTo>
                  <a:cubicBezTo>
                    <a:pt x="478" y="654"/>
                    <a:pt x="478" y="654"/>
                    <a:pt x="478" y="542"/>
                  </a:cubicBezTo>
                  <a:cubicBezTo>
                    <a:pt x="478" y="524"/>
                    <a:pt x="521" y="519"/>
                    <a:pt x="546" y="519"/>
                  </a:cubicBezTo>
                  <a:moveTo>
                    <a:pt x="546" y="557"/>
                  </a:moveTo>
                  <a:cubicBezTo>
                    <a:pt x="577" y="557"/>
                    <a:pt x="604" y="550"/>
                    <a:pt x="604" y="541"/>
                  </a:cubicBezTo>
                  <a:cubicBezTo>
                    <a:pt x="604" y="533"/>
                    <a:pt x="577" y="526"/>
                    <a:pt x="546" y="526"/>
                  </a:cubicBezTo>
                  <a:cubicBezTo>
                    <a:pt x="514" y="526"/>
                    <a:pt x="488" y="533"/>
                    <a:pt x="488" y="541"/>
                  </a:cubicBezTo>
                  <a:cubicBezTo>
                    <a:pt x="488" y="550"/>
                    <a:pt x="514" y="557"/>
                    <a:pt x="546" y="557"/>
                  </a:cubicBezTo>
                  <a:moveTo>
                    <a:pt x="763" y="251"/>
                  </a:moveTo>
                  <a:cubicBezTo>
                    <a:pt x="772" y="251"/>
                    <a:pt x="780" y="259"/>
                    <a:pt x="780" y="269"/>
                  </a:cubicBezTo>
                  <a:cubicBezTo>
                    <a:pt x="780" y="269"/>
                    <a:pt x="780" y="269"/>
                    <a:pt x="780" y="396"/>
                  </a:cubicBezTo>
                  <a:cubicBezTo>
                    <a:pt x="780" y="405"/>
                    <a:pt x="772" y="413"/>
                    <a:pt x="763" y="413"/>
                  </a:cubicBezTo>
                  <a:cubicBezTo>
                    <a:pt x="763" y="413"/>
                    <a:pt x="763" y="413"/>
                    <a:pt x="679" y="413"/>
                  </a:cubicBezTo>
                  <a:cubicBezTo>
                    <a:pt x="669" y="413"/>
                    <a:pt x="662" y="405"/>
                    <a:pt x="662" y="396"/>
                  </a:cubicBezTo>
                  <a:cubicBezTo>
                    <a:pt x="662" y="396"/>
                    <a:pt x="662" y="396"/>
                    <a:pt x="662" y="269"/>
                  </a:cubicBezTo>
                  <a:cubicBezTo>
                    <a:pt x="662" y="259"/>
                    <a:pt x="669" y="251"/>
                    <a:pt x="679" y="251"/>
                  </a:cubicBezTo>
                  <a:cubicBezTo>
                    <a:pt x="679" y="251"/>
                    <a:pt x="679" y="251"/>
                    <a:pt x="763" y="251"/>
                  </a:cubicBezTo>
                  <a:moveTo>
                    <a:pt x="770" y="378"/>
                  </a:moveTo>
                  <a:cubicBezTo>
                    <a:pt x="770" y="378"/>
                    <a:pt x="770" y="378"/>
                    <a:pt x="770" y="378"/>
                  </a:cubicBezTo>
                  <a:cubicBezTo>
                    <a:pt x="770" y="269"/>
                    <a:pt x="770" y="269"/>
                    <a:pt x="770" y="269"/>
                  </a:cubicBezTo>
                  <a:cubicBezTo>
                    <a:pt x="770" y="265"/>
                    <a:pt x="767" y="261"/>
                    <a:pt x="763" y="261"/>
                  </a:cubicBezTo>
                  <a:cubicBezTo>
                    <a:pt x="763" y="261"/>
                    <a:pt x="763" y="261"/>
                    <a:pt x="679" y="261"/>
                  </a:cubicBezTo>
                  <a:cubicBezTo>
                    <a:pt x="675" y="261"/>
                    <a:pt x="672" y="265"/>
                    <a:pt x="672" y="269"/>
                  </a:cubicBezTo>
                  <a:cubicBezTo>
                    <a:pt x="672" y="269"/>
                    <a:pt x="672" y="269"/>
                    <a:pt x="672" y="378"/>
                  </a:cubicBezTo>
                  <a:cubicBezTo>
                    <a:pt x="672" y="381"/>
                    <a:pt x="675" y="385"/>
                    <a:pt x="679" y="385"/>
                  </a:cubicBezTo>
                  <a:cubicBezTo>
                    <a:pt x="679" y="385"/>
                    <a:pt x="679" y="385"/>
                    <a:pt x="763" y="385"/>
                  </a:cubicBezTo>
                  <a:cubicBezTo>
                    <a:pt x="767" y="385"/>
                    <a:pt x="770" y="381"/>
                    <a:pt x="770" y="378"/>
                  </a:cubicBezTo>
                  <a:close/>
                  <a:moveTo>
                    <a:pt x="695" y="397"/>
                  </a:moveTo>
                  <a:cubicBezTo>
                    <a:pt x="695" y="399"/>
                    <a:pt x="697" y="401"/>
                    <a:pt x="699" y="401"/>
                  </a:cubicBezTo>
                  <a:cubicBezTo>
                    <a:pt x="702" y="401"/>
                    <a:pt x="704" y="399"/>
                    <a:pt x="704" y="397"/>
                  </a:cubicBezTo>
                  <a:cubicBezTo>
                    <a:pt x="704" y="394"/>
                    <a:pt x="702" y="392"/>
                    <a:pt x="699" y="392"/>
                  </a:cubicBezTo>
                  <a:cubicBezTo>
                    <a:pt x="697" y="392"/>
                    <a:pt x="695" y="394"/>
                    <a:pt x="695" y="397"/>
                  </a:cubicBezTo>
                  <a:close/>
                  <a:moveTo>
                    <a:pt x="737" y="397"/>
                  </a:moveTo>
                  <a:cubicBezTo>
                    <a:pt x="737" y="399"/>
                    <a:pt x="739" y="401"/>
                    <a:pt x="742" y="401"/>
                  </a:cubicBezTo>
                  <a:cubicBezTo>
                    <a:pt x="745" y="401"/>
                    <a:pt x="747" y="399"/>
                    <a:pt x="747" y="397"/>
                  </a:cubicBezTo>
                  <a:cubicBezTo>
                    <a:pt x="747" y="394"/>
                    <a:pt x="745" y="392"/>
                    <a:pt x="742" y="392"/>
                  </a:cubicBezTo>
                  <a:cubicBezTo>
                    <a:pt x="739" y="392"/>
                    <a:pt x="737" y="394"/>
                    <a:pt x="737" y="397"/>
                  </a:cubicBezTo>
                  <a:close/>
                  <a:moveTo>
                    <a:pt x="716" y="397"/>
                  </a:moveTo>
                  <a:cubicBezTo>
                    <a:pt x="716" y="399"/>
                    <a:pt x="718" y="401"/>
                    <a:pt x="721" y="401"/>
                  </a:cubicBezTo>
                  <a:cubicBezTo>
                    <a:pt x="724" y="401"/>
                    <a:pt x="726" y="399"/>
                    <a:pt x="726" y="397"/>
                  </a:cubicBezTo>
                  <a:cubicBezTo>
                    <a:pt x="726" y="394"/>
                    <a:pt x="724" y="392"/>
                    <a:pt x="721" y="392"/>
                  </a:cubicBezTo>
                  <a:cubicBezTo>
                    <a:pt x="718" y="392"/>
                    <a:pt x="716" y="394"/>
                    <a:pt x="716" y="397"/>
                  </a:cubicBezTo>
                  <a:close/>
                  <a:moveTo>
                    <a:pt x="179" y="524"/>
                  </a:moveTo>
                  <a:cubicBezTo>
                    <a:pt x="181" y="522"/>
                    <a:pt x="185" y="521"/>
                    <a:pt x="188" y="521"/>
                  </a:cubicBezTo>
                  <a:cubicBezTo>
                    <a:pt x="252" y="521"/>
                    <a:pt x="252" y="521"/>
                    <a:pt x="252" y="521"/>
                  </a:cubicBezTo>
                  <a:cubicBezTo>
                    <a:pt x="255" y="521"/>
                    <a:pt x="257" y="522"/>
                    <a:pt x="259" y="522"/>
                  </a:cubicBezTo>
                  <a:cubicBezTo>
                    <a:pt x="250" y="504"/>
                    <a:pt x="250" y="504"/>
                    <a:pt x="250" y="504"/>
                  </a:cubicBezTo>
                  <a:cubicBezTo>
                    <a:pt x="248" y="499"/>
                    <a:pt x="240" y="494"/>
                    <a:pt x="234" y="494"/>
                  </a:cubicBezTo>
                  <a:cubicBezTo>
                    <a:pt x="205" y="494"/>
                    <a:pt x="205" y="494"/>
                    <a:pt x="205" y="494"/>
                  </a:cubicBezTo>
                  <a:cubicBezTo>
                    <a:pt x="199" y="494"/>
                    <a:pt x="192" y="499"/>
                    <a:pt x="189" y="504"/>
                  </a:cubicBezTo>
                  <a:cubicBezTo>
                    <a:pt x="179" y="524"/>
                    <a:pt x="179" y="524"/>
                    <a:pt x="179" y="524"/>
                  </a:cubicBezTo>
                  <a:cubicBezTo>
                    <a:pt x="179" y="524"/>
                    <a:pt x="179" y="524"/>
                    <a:pt x="179" y="524"/>
                  </a:cubicBezTo>
                  <a:close/>
                  <a:moveTo>
                    <a:pt x="258" y="528"/>
                  </a:moveTo>
                  <a:cubicBezTo>
                    <a:pt x="262" y="530"/>
                    <a:pt x="264" y="534"/>
                    <a:pt x="264" y="539"/>
                  </a:cubicBezTo>
                  <a:cubicBezTo>
                    <a:pt x="264" y="539"/>
                    <a:pt x="264" y="539"/>
                    <a:pt x="264" y="665"/>
                  </a:cubicBezTo>
                  <a:cubicBezTo>
                    <a:pt x="264" y="671"/>
                    <a:pt x="259" y="676"/>
                    <a:pt x="253" y="676"/>
                  </a:cubicBezTo>
                  <a:cubicBezTo>
                    <a:pt x="253" y="676"/>
                    <a:pt x="253" y="676"/>
                    <a:pt x="187" y="676"/>
                  </a:cubicBezTo>
                  <a:cubicBezTo>
                    <a:pt x="181" y="676"/>
                    <a:pt x="176" y="671"/>
                    <a:pt x="176" y="665"/>
                  </a:cubicBezTo>
                  <a:cubicBezTo>
                    <a:pt x="176" y="665"/>
                    <a:pt x="176" y="665"/>
                    <a:pt x="176" y="539"/>
                  </a:cubicBezTo>
                  <a:cubicBezTo>
                    <a:pt x="176" y="534"/>
                    <a:pt x="178" y="530"/>
                    <a:pt x="182" y="528"/>
                  </a:cubicBezTo>
                  <a:cubicBezTo>
                    <a:pt x="183" y="527"/>
                    <a:pt x="185" y="527"/>
                    <a:pt x="187" y="527"/>
                  </a:cubicBezTo>
                  <a:cubicBezTo>
                    <a:pt x="187" y="527"/>
                    <a:pt x="187" y="527"/>
                    <a:pt x="253" y="527"/>
                  </a:cubicBezTo>
                  <a:cubicBezTo>
                    <a:pt x="255" y="527"/>
                    <a:pt x="256" y="527"/>
                    <a:pt x="258" y="528"/>
                  </a:cubicBezTo>
                  <a:moveTo>
                    <a:pt x="249" y="651"/>
                  </a:moveTo>
                  <a:cubicBezTo>
                    <a:pt x="251" y="651"/>
                    <a:pt x="253" y="649"/>
                    <a:pt x="253" y="647"/>
                  </a:cubicBezTo>
                  <a:cubicBezTo>
                    <a:pt x="253" y="644"/>
                    <a:pt x="251" y="642"/>
                    <a:pt x="249" y="642"/>
                  </a:cubicBezTo>
                  <a:cubicBezTo>
                    <a:pt x="249" y="642"/>
                    <a:pt x="249" y="642"/>
                    <a:pt x="196" y="642"/>
                  </a:cubicBezTo>
                  <a:cubicBezTo>
                    <a:pt x="193" y="642"/>
                    <a:pt x="191" y="644"/>
                    <a:pt x="191" y="647"/>
                  </a:cubicBezTo>
                  <a:cubicBezTo>
                    <a:pt x="191" y="649"/>
                    <a:pt x="193" y="651"/>
                    <a:pt x="196" y="651"/>
                  </a:cubicBezTo>
                  <a:cubicBezTo>
                    <a:pt x="196" y="651"/>
                    <a:pt x="196" y="651"/>
                    <a:pt x="249" y="651"/>
                  </a:cubicBezTo>
                  <a:moveTo>
                    <a:pt x="249" y="630"/>
                  </a:moveTo>
                  <a:cubicBezTo>
                    <a:pt x="251" y="630"/>
                    <a:pt x="253" y="628"/>
                    <a:pt x="253" y="626"/>
                  </a:cubicBezTo>
                  <a:cubicBezTo>
                    <a:pt x="253" y="623"/>
                    <a:pt x="251" y="621"/>
                    <a:pt x="249" y="621"/>
                  </a:cubicBezTo>
                  <a:cubicBezTo>
                    <a:pt x="249" y="621"/>
                    <a:pt x="249" y="621"/>
                    <a:pt x="196" y="621"/>
                  </a:cubicBezTo>
                  <a:cubicBezTo>
                    <a:pt x="193" y="621"/>
                    <a:pt x="191" y="623"/>
                    <a:pt x="191" y="626"/>
                  </a:cubicBezTo>
                  <a:cubicBezTo>
                    <a:pt x="191" y="628"/>
                    <a:pt x="193" y="630"/>
                    <a:pt x="196" y="630"/>
                  </a:cubicBezTo>
                  <a:cubicBezTo>
                    <a:pt x="196" y="630"/>
                    <a:pt x="196" y="630"/>
                    <a:pt x="249" y="630"/>
                  </a:cubicBezTo>
                  <a:moveTo>
                    <a:pt x="249" y="609"/>
                  </a:moveTo>
                  <a:cubicBezTo>
                    <a:pt x="251" y="609"/>
                    <a:pt x="253" y="607"/>
                    <a:pt x="253" y="604"/>
                  </a:cubicBezTo>
                  <a:cubicBezTo>
                    <a:pt x="253" y="602"/>
                    <a:pt x="251" y="600"/>
                    <a:pt x="249" y="600"/>
                  </a:cubicBezTo>
                  <a:cubicBezTo>
                    <a:pt x="249" y="600"/>
                    <a:pt x="249" y="600"/>
                    <a:pt x="196" y="600"/>
                  </a:cubicBezTo>
                  <a:cubicBezTo>
                    <a:pt x="193" y="600"/>
                    <a:pt x="191" y="602"/>
                    <a:pt x="191" y="604"/>
                  </a:cubicBezTo>
                  <a:cubicBezTo>
                    <a:pt x="191" y="607"/>
                    <a:pt x="193" y="609"/>
                    <a:pt x="196" y="609"/>
                  </a:cubicBezTo>
                  <a:cubicBezTo>
                    <a:pt x="196" y="609"/>
                    <a:pt x="196" y="609"/>
                    <a:pt x="249" y="609"/>
                  </a:cubicBezTo>
                  <a:moveTo>
                    <a:pt x="246" y="554"/>
                  </a:moveTo>
                  <a:cubicBezTo>
                    <a:pt x="250" y="554"/>
                    <a:pt x="253" y="552"/>
                    <a:pt x="253" y="548"/>
                  </a:cubicBezTo>
                  <a:cubicBezTo>
                    <a:pt x="253" y="545"/>
                    <a:pt x="250" y="542"/>
                    <a:pt x="246" y="542"/>
                  </a:cubicBezTo>
                  <a:cubicBezTo>
                    <a:pt x="243" y="542"/>
                    <a:pt x="240" y="545"/>
                    <a:pt x="240" y="548"/>
                  </a:cubicBezTo>
                  <a:cubicBezTo>
                    <a:pt x="240" y="552"/>
                    <a:pt x="243" y="554"/>
                    <a:pt x="246" y="554"/>
                  </a:cubicBezTo>
                </a:path>
              </a:pathLst>
            </a:custGeom>
            <a:solidFill>
              <a:schemeClr val="tx1"/>
            </a:solidFill>
            <a:ln>
              <a:noFill/>
            </a:ln>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spTree>
    <p:extLst>
      <p:ext uri="{BB962C8B-B14F-4D97-AF65-F5344CB8AC3E}">
        <p14:creationId xmlns:p14="http://schemas.microsoft.com/office/powerpoint/2010/main" val="2097176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Expanded VPN capability set</a:t>
            </a:r>
            <a:br>
              <a:rPr lang="en-US" smtClean="0"/>
            </a:br>
            <a:endParaRPr lang="en-US" dirty="0"/>
          </a:p>
        </p:txBody>
      </p:sp>
      <p:sp>
        <p:nvSpPr>
          <p:cNvPr id="3" name="Text Placeholder 2"/>
          <p:cNvSpPr>
            <a:spLocks noGrp="1"/>
          </p:cNvSpPr>
          <p:nvPr>
            <p:ph type="body" sz="quarter" idx="10"/>
          </p:nvPr>
        </p:nvSpPr>
        <p:spPr>
          <a:xfrm>
            <a:off x="274638" y="1212850"/>
            <a:ext cx="11887200" cy="5416868"/>
          </a:xfrm>
        </p:spPr>
        <p:txBody>
          <a:bodyPr/>
          <a:lstStyle/>
          <a:p>
            <a:r>
              <a:rPr lang="en-US" dirty="0" smtClean="0"/>
              <a:t>Per-Application VPN</a:t>
            </a:r>
          </a:p>
          <a:p>
            <a:pPr lvl="1"/>
            <a:r>
              <a:rPr lang="en-US" dirty="0" smtClean="0"/>
              <a:t>MDM managed app list</a:t>
            </a:r>
            <a:r>
              <a:rPr lang="en-US" dirty="0"/>
              <a:t> </a:t>
            </a:r>
            <a:r>
              <a:rPr lang="en-US" dirty="0" smtClean="0"/>
              <a:t>and port restrictions</a:t>
            </a:r>
          </a:p>
          <a:p>
            <a:pPr lvl="1"/>
            <a:r>
              <a:rPr lang="en-US" dirty="0" smtClean="0"/>
              <a:t>Integrated </a:t>
            </a:r>
            <a:r>
              <a:rPr lang="en-US" dirty="0"/>
              <a:t>with Enterprise Data </a:t>
            </a:r>
            <a:r>
              <a:rPr lang="en-US" dirty="0" smtClean="0"/>
              <a:t>Protection</a:t>
            </a:r>
            <a:endParaRPr lang="en-US" dirty="0"/>
          </a:p>
          <a:p>
            <a:r>
              <a:rPr lang="en-US" dirty="0" smtClean="0"/>
              <a:t>Always ON support</a:t>
            </a:r>
          </a:p>
          <a:p>
            <a:pPr lvl="1"/>
            <a:r>
              <a:rPr lang="en-US" dirty="0" smtClean="0"/>
              <a:t>Always connected until user disconnects</a:t>
            </a:r>
          </a:p>
          <a:p>
            <a:pPr lvl="1"/>
            <a:r>
              <a:rPr lang="en-US" dirty="0" smtClean="0"/>
              <a:t>MDM managed</a:t>
            </a:r>
          </a:p>
          <a:p>
            <a:r>
              <a:rPr lang="en-US" dirty="0" smtClean="0"/>
              <a:t>Ease of deployment and management</a:t>
            </a:r>
          </a:p>
          <a:p>
            <a:pPr lvl="1"/>
            <a:r>
              <a:rPr lang="en-US" dirty="0" smtClean="0"/>
              <a:t>MDM solutions can uniformly manage both Windows and Windows Phone VPN based remote connectivity. User experience integrated across mobile devices</a:t>
            </a:r>
          </a:p>
          <a:p>
            <a:r>
              <a:rPr lang="en-US" dirty="0"/>
              <a:t>Uniformity in Store based distribution</a:t>
            </a:r>
          </a:p>
          <a:p>
            <a:pPr lvl="1"/>
            <a:r>
              <a:rPr lang="en-US" dirty="0"/>
              <a:t>Open to all VPN solution </a:t>
            </a:r>
            <a:r>
              <a:rPr lang="en-US" dirty="0" smtClean="0"/>
              <a:t>providers, always up-to-date</a:t>
            </a:r>
            <a:endParaRPr lang="en-US" dirty="0"/>
          </a:p>
          <a:p>
            <a:pPr lvl="1"/>
            <a:r>
              <a:rPr lang="en-US" dirty="0" smtClean="0"/>
              <a:t>Microsoft SSTP client also available as a Store application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6814"/>
          <a:stretch/>
        </p:blipFill>
        <p:spPr>
          <a:xfrm>
            <a:off x="9418602" y="1076203"/>
            <a:ext cx="1781310" cy="2108443"/>
          </a:xfrm>
          <a:prstGeom prst="rect">
            <a:avLst/>
          </a:prstGeom>
          <a:noFill/>
          <a:ln w="9525" cap="flat" cmpd="sng" algn="ctr">
            <a:noFill/>
            <a:prstDash val="solid"/>
            <a:headEnd type="none" w="med" len="med"/>
            <a:tailEnd type="none" w="med" len="med"/>
          </a:ln>
          <a:effectLst/>
        </p:spPr>
      </p:pic>
    </p:spTree>
    <p:extLst>
      <p:ext uri="{BB962C8B-B14F-4D97-AF65-F5344CB8AC3E}">
        <p14:creationId xmlns:p14="http://schemas.microsoft.com/office/powerpoint/2010/main" val="41797799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a:t>Enterprise Data Protection</a:t>
            </a:r>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798121"/>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Basics: BitLocker</a:t>
            </a:r>
            <a:endParaRPr lang="en-US" dirty="0"/>
          </a:p>
        </p:txBody>
      </p:sp>
      <p:sp>
        <p:nvSpPr>
          <p:cNvPr id="2" name="Text Placeholder 1"/>
          <p:cNvSpPr>
            <a:spLocks noGrp="1"/>
          </p:cNvSpPr>
          <p:nvPr>
            <p:ph type="body" sz="quarter" idx="10"/>
          </p:nvPr>
        </p:nvSpPr>
        <p:spPr>
          <a:xfrm>
            <a:off x="274638" y="1212850"/>
            <a:ext cx="11887200" cy="4555093"/>
          </a:xfrm>
        </p:spPr>
        <p:txBody>
          <a:bodyPr/>
          <a:lstStyle/>
          <a:p>
            <a:r>
              <a:rPr lang="en-US" dirty="0" smtClean="0"/>
              <a:t>Protects data when a device is lost or stolen using full disk encryption</a:t>
            </a:r>
          </a:p>
          <a:p>
            <a:r>
              <a:rPr lang="en-US" dirty="0" smtClean="0"/>
              <a:t>Provides protection from cold boot attacks</a:t>
            </a:r>
          </a:p>
          <a:p>
            <a:r>
              <a:rPr lang="en-US" dirty="0" smtClean="0"/>
              <a:t>Market leading integration, performance, and reliability </a:t>
            </a:r>
          </a:p>
          <a:p>
            <a:pPr lvl="1"/>
            <a:r>
              <a:rPr lang="en-US" dirty="0"/>
              <a:t>Secure boot is required </a:t>
            </a:r>
          </a:p>
          <a:p>
            <a:pPr lvl="1"/>
            <a:r>
              <a:rPr lang="en-US" dirty="0"/>
              <a:t>All internal storage is encrypted </a:t>
            </a:r>
          </a:p>
          <a:p>
            <a:pPr lvl="1"/>
            <a:r>
              <a:rPr lang="en-US" dirty="0" smtClean="0"/>
              <a:t>Key is discarded when device is on standby.</a:t>
            </a:r>
          </a:p>
          <a:p>
            <a:pPr lvl="1"/>
            <a:r>
              <a:rPr lang="en-US" dirty="0" smtClean="0"/>
              <a:t>Encryption </a:t>
            </a:r>
            <a:r>
              <a:rPr lang="en-US" dirty="0"/>
              <a:t>is available on all phones and tuned on by IT </a:t>
            </a:r>
            <a:r>
              <a:rPr lang="en-US" dirty="0" smtClean="0"/>
              <a:t>Professional or user</a:t>
            </a:r>
            <a:endParaRPr lang="en-US" dirty="0"/>
          </a:p>
        </p:txBody>
      </p:sp>
    </p:spTree>
    <p:extLst>
      <p:ext uri="{BB962C8B-B14F-4D97-AF65-F5344CB8AC3E}">
        <p14:creationId xmlns:p14="http://schemas.microsoft.com/office/powerpoint/2010/main" val="24594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292013" y="205458"/>
            <a:ext cx="5486399" cy="2012859"/>
          </a:xfrm>
        </p:spPr>
        <p:txBody>
          <a:bodyPr/>
          <a:lstStyle/>
          <a:p>
            <a:r>
              <a:rPr lang="en-US" dirty="0" smtClean="0"/>
              <a:t>Enterprise data protection</a:t>
            </a:r>
            <a:endParaRPr lang="en-US" dirty="0"/>
          </a:p>
        </p:txBody>
      </p:sp>
      <p:sp>
        <p:nvSpPr>
          <p:cNvPr id="4" name="Text Placeholder 3"/>
          <p:cNvSpPr>
            <a:spLocks noGrp="1"/>
          </p:cNvSpPr>
          <p:nvPr>
            <p:ph type="body" sz="quarter" idx="4294967295"/>
          </p:nvPr>
        </p:nvSpPr>
        <p:spPr>
          <a:xfrm>
            <a:off x="319393" y="2218317"/>
            <a:ext cx="5624527" cy="4468916"/>
          </a:xfrm>
        </p:spPr>
        <p:txBody>
          <a:bodyPr/>
          <a:lstStyle/>
          <a:p>
            <a:pPr marL="0" indent="0">
              <a:buNone/>
            </a:pPr>
            <a:r>
              <a:rPr lang="en-US" sz="3200" dirty="0">
                <a:gradFill>
                  <a:gsLst>
                    <a:gs pos="20354">
                      <a:schemeClr val="tx2"/>
                    </a:gs>
                    <a:gs pos="40000">
                      <a:schemeClr val="tx2"/>
                    </a:gs>
                  </a:gsLst>
                  <a:lin ang="5400000" scaled="0"/>
                </a:gradFill>
              </a:rPr>
              <a:t>Provides user friendly data separation and containment (corporate v. personal</a:t>
            </a:r>
            <a:r>
              <a:rPr lang="en-US" sz="3200" dirty="0" smtClean="0">
                <a:gradFill>
                  <a:gsLst>
                    <a:gs pos="20354">
                      <a:schemeClr val="tx2"/>
                    </a:gs>
                    <a:gs pos="40000">
                      <a:schemeClr val="tx2"/>
                    </a:gs>
                  </a:gsLst>
                  <a:lin ang="5400000" scaled="0"/>
                </a:gradFill>
              </a:rPr>
              <a:t>)</a:t>
            </a:r>
            <a:endParaRPr lang="en-US" sz="3200" dirty="0">
              <a:gradFill>
                <a:gsLst>
                  <a:gs pos="20354">
                    <a:schemeClr val="tx2"/>
                  </a:gs>
                  <a:gs pos="40000">
                    <a:schemeClr val="tx2"/>
                  </a:gs>
                </a:gsLst>
                <a:lin ang="5400000" scaled="0"/>
              </a:gradFill>
            </a:endParaRPr>
          </a:p>
          <a:p>
            <a:pPr marL="0" indent="0">
              <a:buNone/>
            </a:pPr>
            <a:r>
              <a:rPr lang="en-US" sz="3200" dirty="0">
                <a:gradFill>
                  <a:gsLst>
                    <a:gs pos="20354">
                      <a:schemeClr val="tx2"/>
                    </a:gs>
                    <a:gs pos="40000">
                      <a:schemeClr val="tx2"/>
                    </a:gs>
                  </a:gsLst>
                  <a:lin ang="5400000" scaled="0"/>
                </a:gradFill>
              </a:rPr>
              <a:t>Enables data protection wherever the data </a:t>
            </a:r>
            <a:r>
              <a:rPr lang="en-US" sz="3200" dirty="0" smtClean="0">
                <a:gradFill>
                  <a:gsLst>
                    <a:gs pos="20354">
                      <a:schemeClr val="tx2"/>
                    </a:gs>
                    <a:gs pos="40000">
                      <a:schemeClr val="tx2"/>
                    </a:gs>
                  </a:gsLst>
                  <a:lin ang="5400000" scaled="0"/>
                </a:gradFill>
              </a:rPr>
              <a:t>is</a:t>
            </a:r>
            <a:endParaRPr lang="en-US" sz="3200" dirty="0">
              <a:gradFill>
                <a:gsLst>
                  <a:gs pos="20354">
                    <a:schemeClr val="tx2"/>
                  </a:gs>
                  <a:gs pos="40000">
                    <a:schemeClr val="tx2"/>
                  </a:gs>
                </a:gsLst>
                <a:lin ang="5400000" scaled="0"/>
              </a:gradFill>
            </a:endParaRPr>
          </a:p>
          <a:p>
            <a:pPr marL="0" indent="0">
              <a:buNone/>
            </a:pPr>
            <a:r>
              <a:rPr lang="en-US" sz="3200" dirty="0">
                <a:gradFill>
                  <a:gsLst>
                    <a:gs pos="20354">
                      <a:schemeClr val="tx2"/>
                    </a:gs>
                    <a:gs pos="40000">
                      <a:schemeClr val="tx2"/>
                    </a:gs>
                  </a:gsLst>
                  <a:lin ang="5400000" scaled="0"/>
                </a:gradFill>
              </a:rPr>
              <a:t>Ensures only trusted apps can access your </a:t>
            </a:r>
            <a:r>
              <a:rPr lang="en-US" sz="3200" dirty="0" smtClean="0">
                <a:gradFill>
                  <a:gsLst>
                    <a:gs pos="20354">
                      <a:schemeClr val="tx2"/>
                    </a:gs>
                    <a:gs pos="40000">
                      <a:schemeClr val="tx2"/>
                    </a:gs>
                  </a:gsLst>
                  <a:lin ang="5400000" scaled="0"/>
                </a:gradFill>
              </a:rPr>
              <a:t>data</a:t>
            </a:r>
            <a:endParaRPr lang="en-US" sz="3200" dirty="0">
              <a:gradFill>
                <a:gsLst>
                  <a:gs pos="20354">
                    <a:schemeClr val="tx2"/>
                  </a:gs>
                  <a:gs pos="40000">
                    <a:schemeClr val="tx2"/>
                  </a:gs>
                </a:gsLst>
                <a:lin ang="5400000" scaled="0"/>
              </a:gradFill>
            </a:endParaRPr>
          </a:p>
          <a:p>
            <a:pPr marL="0" indent="0">
              <a:buNone/>
            </a:pPr>
            <a:r>
              <a:rPr lang="en-US" sz="3200" dirty="0">
                <a:gradFill>
                  <a:gsLst>
                    <a:gs pos="20354">
                      <a:schemeClr val="tx2"/>
                    </a:gs>
                    <a:gs pos="40000">
                      <a:schemeClr val="tx2"/>
                    </a:gs>
                  </a:gsLst>
                  <a:lin ang="5400000" scaled="0"/>
                </a:gradFill>
              </a:rPr>
              <a:t>Sharing of EDP content protected with IRM</a:t>
            </a:r>
          </a:p>
        </p:txBody>
      </p:sp>
      <p:pic>
        <p:nvPicPr>
          <p:cNvPr id="13" name="Picture Placeholder 1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982" t="-295" r="39300" b="295"/>
          <a:stretch/>
        </p:blipFill>
        <p:spPr>
          <a:xfrm>
            <a:off x="6219825" y="1938"/>
            <a:ext cx="6216650" cy="6992587"/>
          </a:xfrm>
          <a:prstGeom prst="rect">
            <a:avLst/>
          </a:prstGeom>
          <a:noFill/>
          <a:ln>
            <a:noFill/>
          </a:ln>
        </p:spPr>
      </p:pic>
    </p:spTree>
    <p:extLst>
      <p:ext uri="{BB962C8B-B14F-4D97-AF65-F5344CB8AC3E}">
        <p14:creationId xmlns:p14="http://schemas.microsoft.com/office/powerpoint/2010/main" val="228254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Enterprise Data Protection</a:t>
            </a:r>
          </a:p>
        </p:txBody>
      </p:sp>
      <p:sp>
        <p:nvSpPr>
          <p:cNvPr id="56" name="Rectangle 55"/>
          <p:cNvSpPr/>
          <p:nvPr/>
        </p:nvSpPr>
        <p:spPr bwMode="auto">
          <a:xfrm flipH="1">
            <a:off x="9598108" y="2050016"/>
            <a:ext cx="2261901" cy="1538883"/>
          </a:xfrm>
          <a:prstGeom prst="rect">
            <a:avLst/>
          </a:prstGeom>
        </p:spPr>
        <p:txBody>
          <a:bodyPr wrap="none" lIns="0" tIns="0" rIns="0" bIns="0">
            <a:spAutoFit/>
          </a:bodyPr>
          <a:lstStyle/>
          <a:p>
            <a:pPr algn="ctr" defTabSz="932597"/>
            <a:r>
              <a:rPr lang="en-US" sz="2800" dirty="0">
                <a:solidFill>
                  <a:schemeClr val="tx2"/>
                </a:solidFill>
              </a:rPr>
              <a:t>IDP</a:t>
            </a:r>
            <a:endParaRPr lang="en-US" dirty="0">
              <a:solidFill>
                <a:schemeClr val="tx2"/>
              </a:solidFill>
            </a:endParaRPr>
          </a:p>
          <a:p>
            <a:pPr algn="ctr" defTabSz="932597"/>
            <a:r>
              <a:rPr lang="en-US" dirty="0">
                <a:solidFill>
                  <a:schemeClr val="tx1">
                    <a:lumMod val="50000"/>
                  </a:schemeClr>
                </a:solidFill>
              </a:rPr>
              <a:t>Active Directory</a:t>
            </a:r>
          </a:p>
          <a:p>
            <a:pPr algn="ctr" defTabSz="932597"/>
            <a:r>
              <a:rPr lang="en-US" dirty="0"/>
              <a:t>Azure Active Directory</a:t>
            </a:r>
          </a:p>
          <a:p>
            <a:pPr algn="ctr" defTabSz="932597"/>
            <a:r>
              <a:rPr lang="en-US" dirty="0"/>
              <a:t>Microsoft Account</a:t>
            </a:r>
          </a:p>
          <a:p>
            <a:pPr algn="ctr" defTabSz="932597"/>
            <a:r>
              <a:rPr lang="en-US" dirty="0"/>
              <a:t>Other IDP’s</a:t>
            </a:r>
          </a:p>
        </p:txBody>
      </p:sp>
      <p:cxnSp>
        <p:nvCxnSpPr>
          <p:cNvPr id="57" name="Straight Arrow Connector 56"/>
          <p:cNvCxnSpPr/>
          <p:nvPr/>
        </p:nvCxnSpPr>
        <p:spPr>
          <a:xfrm flipH="1">
            <a:off x="3825388" y="3117883"/>
            <a:ext cx="4389120"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flipH="1">
            <a:off x="4397780" y="2993321"/>
            <a:ext cx="274281" cy="268155"/>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1</a:t>
            </a:r>
            <a:endParaRPr lang="en-US" dirty="0"/>
          </a:p>
        </p:txBody>
      </p:sp>
      <p:sp>
        <p:nvSpPr>
          <p:cNvPr id="59" name="TextBox 58"/>
          <p:cNvSpPr txBox="1"/>
          <p:nvPr/>
        </p:nvSpPr>
        <p:spPr>
          <a:xfrm flipH="1">
            <a:off x="4021707" y="2470140"/>
            <a:ext cx="4322238" cy="562718"/>
          </a:xfrm>
          <a:prstGeom prst="rect">
            <a:avLst/>
          </a:prstGeom>
          <a:noFill/>
        </p:spPr>
        <p:txBody>
          <a:bodyPr wrap="square" lIns="0" tIns="0" rIns="0" bIns="0" rtlCol="0">
            <a:spAutoFit/>
          </a:bodyPr>
          <a:lstStyle/>
          <a:p>
            <a:pPr algn="ctr" defTabSz="932597">
              <a:lnSpc>
                <a:spcPct val="90000"/>
              </a:lnSpc>
              <a:spcAft>
                <a:spcPts val="450"/>
              </a:spcAft>
            </a:pPr>
            <a:r>
              <a:rPr lang="en-US" dirty="0"/>
              <a:t>Create Account or </a:t>
            </a:r>
            <a:r>
              <a:rPr lang="en-US" dirty="0" smtClean="0"/>
              <a:t>proves identity</a:t>
            </a:r>
          </a:p>
          <a:p>
            <a:pPr algn="ctr" defTabSz="932597">
              <a:lnSpc>
                <a:spcPct val="90000"/>
              </a:lnSpc>
              <a:spcAft>
                <a:spcPts val="450"/>
              </a:spcAft>
            </a:pPr>
            <a:r>
              <a:rPr lang="en-US" dirty="0"/>
              <a:t>Create and trust unique key</a:t>
            </a:r>
          </a:p>
        </p:txBody>
      </p:sp>
      <p:grpSp>
        <p:nvGrpSpPr>
          <p:cNvPr id="63" name="Group 62"/>
          <p:cNvGrpSpPr/>
          <p:nvPr/>
        </p:nvGrpSpPr>
        <p:grpSpPr>
          <a:xfrm flipH="1">
            <a:off x="2724763" y="2213583"/>
            <a:ext cx="531258" cy="1375118"/>
            <a:chOff x="2255561" y="2057415"/>
            <a:chExt cx="481231" cy="1245630"/>
          </a:xfrm>
          <a:solidFill>
            <a:schemeClr val="accent6"/>
          </a:solidFill>
        </p:grpSpPr>
        <p:sp>
          <p:nvSpPr>
            <p:cNvPr id="64" name="Freeform 63"/>
            <p:cNvSpPr>
              <a:spLocks/>
            </p:cNvSpPr>
            <p:nvPr/>
          </p:nvSpPr>
          <p:spPr bwMode="black">
            <a:xfrm>
              <a:off x="2255561" y="2288137"/>
              <a:ext cx="481231" cy="1014908"/>
            </a:xfrm>
            <a:custGeom>
              <a:avLst/>
              <a:gdLst>
                <a:gd name="connsiteX0" fmla="*/ 132681 w 481231"/>
                <a:gd name="connsiteY0" fmla="*/ 0 h 1014908"/>
                <a:gd name="connsiteX1" fmla="*/ 233104 w 481231"/>
                <a:gd name="connsiteY1" fmla="*/ 0 h 1014908"/>
                <a:gd name="connsiteX2" fmla="*/ 248127 w 481231"/>
                <a:gd name="connsiteY2" fmla="*/ 0 h 1014908"/>
                <a:gd name="connsiteX3" fmla="*/ 348550 w 481231"/>
                <a:gd name="connsiteY3" fmla="*/ 0 h 1014908"/>
                <a:gd name="connsiteX4" fmla="*/ 481231 w 481231"/>
                <a:gd name="connsiteY4" fmla="*/ 131735 h 1014908"/>
                <a:gd name="connsiteX5" fmla="*/ 481231 w 481231"/>
                <a:gd name="connsiteY5" fmla="*/ 449300 h 1014908"/>
                <a:gd name="connsiteX6" fmla="*/ 436716 w 481231"/>
                <a:gd name="connsiteY6" fmla="*/ 494565 h 1014908"/>
                <a:gd name="connsiteX7" fmla="*/ 392246 w 481231"/>
                <a:gd name="connsiteY7" fmla="*/ 449300 h 1014908"/>
                <a:gd name="connsiteX8" fmla="*/ 392246 w 481231"/>
                <a:gd name="connsiteY8" fmla="*/ 162385 h 1014908"/>
                <a:gd name="connsiteX9" fmla="*/ 368784 w 481231"/>
                <a:gd name="connsiteY9" fmla="*/ 162385 h 1014908"/>
                <a:gd name="connsiteX10" fmla="*/ 368784 w 481231"/>
                <a:gd name="connsiteY10" fmla="*/ 955130 h 1014908"/>
                <a:gd name="connsiteX11" fmla="*/ 308081 w 481231"/>
                <a:gd name="connsiteY11" fmla="*/ 1014908 h 1014908"/>
                <a:gd name="connsiteX12" fmla="*/ 248198 w 481231"/>
                <a:gd name="connsiteY12" fmla="*/ 955130 h 1014908"/>
                <a:gd name="connsiteX13" fmla="*/ 248198 w 481231"/>
                <a:gd name="connsiteY13" fmla="*/ 496899 h 1014908"/>
                <a:gd name="connsiteX14" fmla="*/ 248127 w 481231"/>
                <a:gd name="connsiteY14" fmla="*/ 496899 h 1014908"/>
                <a:gd name="connsiteX15" fmla="*/ 233104 w 481231"/>
                <a:gd name="connsiteY15" fmla="*/ 496899 h 1014908"/>
                <a:gd name="connsiteX16" fmla="*/ 233033 w 481231"/>
                <a:gd name="connsiteY16" fmla="*/ 496899 h 1014908"/>
                <a:gd name="connsiteX17" fmla="*/ 233033 w 481231"/>
                <a:gd name="connsiteY17" fmla="*/ 955130 h 1014908"/>
                <a:gd name="connsiteX18" fmla="*/ 173150 w 481231"/>
                <a:gd name="connsiteY18" fmla="*/ 1014908 h 1014908"/>
                <a:gd name="connsiteX19" fmla="*/ 112447 w 481231"/>
                <a:gd name="connsiteY19" fmla="*/ 955130 h 1014908"/>
                <a:gd name="connsiteX20" fmla="*/ 112447 w 481231"/>
                <a:gd name="connsiteY20" fmla="*/ 162385 h 1014908"/>
                <a:gd name="connsiteX21" fmla="*/ 88985 w 481231"/>
                <a:gd name="connsiteY21" fmla="*/ 162385 h 1014908"/>
                <a:gd name="connsiteX22" fmla="*/ 88985 w 481231"/>
                <a:gd name="connsiteY22" fmla="*/ 449300 h 1014908"/>
                <a:gd name="connsiteX23" fmla="*/ 44515 w 481231"/>
                <a:gd name="connsiteY23" fmla="*/ 494565 h 1014908"/>
                <a:gd name="connsiteX24" fmla="*/ 0 w 481231"/>
                <a:gd name="connsiteY24" fmla="*/ 449300 h 1014908"/>
                <a:gd name="connsiteX25" fmla="*/ 0 w 481231"/>
                <a:gd name="connsiteY25" fmla="*/ 131735 h 1014908"/>
                <a:gd name="connsiteX26" fmla="*/ 132681 w 481231"/>
                <a:gd name="connsiteY26" fmla="*/ 0 h 101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231" h="1014908">
                  <a:moveTo>
                    <a:pt x="132681" y="0"/>
                  </a:moveTo>
                  <a:lnTo>
                    <a:pt x="233104" y="0"/>
                  </a:lnTo>
                  <a:lnTo>
                    <a:pt x="248127" y="0"/>
                  </a:lnTo>
                  <a:lnTo>
                    <a:pt x="348550" y="0"/>
                  </a:lnTo>
                  <a:cubicBezTo>
                    <a:pt x="422165" y="0"/>
                    <a:pt x="481231" y="58966"/>
                    <a:pt x="481231" y="131735"/>
                  </a:cubicBezTo>
                  <a:lnTo>
                    <a:pt x="481231" y="449300"/>
                  </a:lnTo>
                  <a:cubicBezTo>
                    <a:pt x="481231" y="474368"/>
                    <a:pt x="460997" y="494565"/>
                    <a:pt x="436716" y="494565"/>
                  </a:cubicBezTo>
                  <a:cubicBezTo>
                    <a:pt x="411662" y="494565"/>
                    <a:pt x="392246" y="474368"/>
                    <a:pt x="392246" y="449300"/>
                  </a:cubicBezTo>
                  <a:lnTo>
                    <a:pt x="392246" y="162385"/>
                  </a:lnTo>
                  <a:lnTo>
                    <a:pt x="368784" y="162385"/>
                  </a:lnTo>
                  <a:lnTo>
                    <a:pt x="368784" y="955130"/>
                  </a:lnTo>
                  <a:cubicBezTo>
                    <a:pt x="368784" y="988216"/>
                    <a:pt x="341275" y="1014908"/>
                    <a:pt x="308081" y="1014908"/>
                  </a:cubicBezTo>
                  <a:cubicBezTo>
                    <a:pt x="274934" y="1014908"/>
                    <a:pt x="248198" y="988216"/>
                    <a:pt x="248198" y="955130"/>
                  </a:cubicBezTo>
                  <a:lnTo>
                    <a:pt x="248198" y="496899"/>
                  </a:lnTo>
                  <a:lnTo>
                    <a:pt x="248127" y="496899"/>
                  </a:lnTo>
                  <a:lnTo>
                    <a:pt x="233104" y="496899"/>
                  </a:lnTo>
                  <a:lnTo>
                    <a:pt x="233033" y="496899"/>
                  </a:lnTo>
                  <a:lnTo>
                    <a:pt x="233033" y="955130"/>
                  </a:lnTo>
                  <a:cubicBezTo>
                    <a:pt x="233033" y="988216"/>
                    <a:pt x="206297" y="1014908"/>
                    <a:pt x="173150" y="1014908"/>
                  </a:cubicBezTo>
                  <a:cubicBezTo>
                    <a:pt x="139956" y="1014908"/>
                    <a:pt x="112447" y="988216"/>
                    <a:pt x="112447" y="955130"/>
                  </a:cubicBezTo>
                  <a:lnTo>
                    <a:pt x="112447" y="162385"/>
                  </a:lnTo>
                  <a:lnTo>
                    <a:pt x="88985" y="162385"/>
                  </a:lnTo>
                  <a:lnTo>
                    <a:pt x="88985" y="449300"/>
                  </a:lnTo>
                  <a:cubicBezTo>
                    <a:pt x="88985" y="474368"/>
                    <a:pt x="69569" y="494565"/>
                    <a:pt x="44515" y="494565"/>
                  </a:cubicBezTo>
                  <a:cubicBezTo>
                    <a:pt x="20234" y="494565"/>
                    <a:pt x="0" y="474368"/>
                    <a:pt x="0" y="449300"/>
                  </a:cubicBezTo>
                  <a:lnTo>
                    <a:pt x="0" y="131735"/>
                  </a:lnTo>
                  <a:cubicBezTo>
                    <a:pt x="0" y="58966"/>
                    <a:pt x="59066" y="0"/>
                    <a:pt x="1326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noAutofit/>
            </a:bodyPr>
            <a:lstStyle/>
            <a:p>
              <a:pPr defTabSz="932597"/>
              <a:endParaRPr lang="en-US" sz="1199">
                <a:solidFill>
                  <a:srgbClr val="505050"/>
                </a:solidFill>
              </a:endParaRPr>
            </a:p>
          </p:txBody>
        </p:sp>
        <p:sp>
          <p:nvSpPr>
            <p:cNvPr id="65" name="Oval 38"/>
            <p:cNvSpPr>
              <a:spLocks noChangeArrowheads="1"/>
            </p:cNvSpPr>
            <p:nvPr/>
          </p:nvSpPr>
          <p:spPr bwMode="black">
            <a:xfrm>
              <a:off x="2394522" y="2057415"/>
              <a:ext cx="203309" cy="2060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932597"/>
              <a:endParaRPr lang="en-US" sz="1199">
                <a:solidFill>
                  <a:srgbClr val="505050"/>
                </a:solidFill>
              </a:endParaRPr>
            </a:p>
          </p:txBody>
        </p:sp>
      </p:grpSp>
      <p:grpSp>
        <p:nvGrpSpPr>
          <p:cNvPr id="6" name="Group 5"/>
          <p:cNvGrpSpPr/>
          <p:nvPr/>
        </p:nvGrpSpPr>
        <p:grpSpPr>
          <a:xfrm>
            <a:off x="6373144" y="4287469"/>
            <a:ext cx="3017520" cy="274320"/>
            <a:chOff x="4841548" y="3580049"/>
            <a:chExt cx="4023924" cy="357591"/>
          </a:xfrm>
        </p:grpSpPr>
        <p:cxnSp>
          <p:nvCxnSpPr>
            <p:cNvPr id="72" name="Straight Arrow Connector 71"/>
            <p:cNvCxnSpPr/>
            <p:nvPr/>
          </p:nvCxnSpPr>
          <p:spPr>
            <a:xfrm flipH="1">
              <a:off x="4841548" y="3762929"/>
              <a:ext cx="4023924"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flipH="1">
              <a:off x="8171160" y="3580049"/>
              <a:ext cx="365761" cy="357591"/>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smtClean="0"/>
                <a:t>2</a:t>
              </a:r>
              <a:endParaRPr lang="en-US" dirty="0"/>
            </a:p>
          </p:txBody>
        </p:sp>
      </p:grpSp>
      <p:grpSp>
        <p:nvGrpSpPr>
          <p:cNvPr id="78" name="Group 77"/>
          <p:cNvGrpSpPr>
            <a:grpSpLocks noChangeAspect="1"/>
          </p:cNvGrpSpPr>
          <p:nvPr/>
        </p:nvGrpSpPr>
        <p:grpSpPr>
          <a:xfrm>
            <a:off x="4271807" y="4938448"/>
            <a:ext cx="715292" cy="617133"/>
            <a:chOff x="1494617" y="5321228"/>
            <a:chExt cx="1059841" cy="914400"/>
          </a:xfrm>
        </p:grpSpPr>
        <p:sp>
          <p:nvSpPr>
            <p:cNvPr id="79" name="Rounded Rectangle 2067"/>
            <p:cNvSpPr>
              <a:spLocks noChangeAspect="1"/>
            </p:cNvSpPr>
            <p:nvPr/>
          </p:nvSpPr>
          <p:spPr bwMode="auto">
            <a:xfrm>
              <a:off x="1494617" y="5321228"/>
              <a:ext cx="1059841" cy="914400"/>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6"/>
            </a:solidFill>
            <a:ln w="9525" cap="flat" cmpd="sng" algn="ctr">
              <a:noFill/>
              <a:prstDash val="solid"/>
              <a:headEnd type="none" w="med" len="med"/>
              <a:tailEnd type="none" w="med" len="med"/>
            </a:ln>
            <a:effectLst/>
          </p:spPr>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85513" fontAlgn="base">
                <a:spcBef>
                  <a:spcPct val="0"/>
                </a:spcBef>
                <a:spcAft>
                  <a:spcPct val="0"/>
                </a:spcAft>
                <a:defRPr/>
              </a:pPr>
              <a:endParaRPr lang="en-US" sz="1350" kern="0" spc="-38"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a:xfrm>
              <a:off x="1761579" y="5588589"/>
              <a:ext cx="496408" cy="239225"/>
            </a:xfrm>
            <a:prstGeom prst="rect">
              <a:avLst/>
            </a:prstGeom>
          </p:spPr>
          <p:txBody>
            <a:bodyPr wrap="none" lIns="0" tIns="0" rIns="0" bIns="0">
              <a:spAutoFit/>
            </a:bodyPr>
            <a:lstStyle/>
            <a:p>
              <a:pPr algn="ctr" defTabSz="932597"/>
              <a:r>
                <a:rPr lang="en-US" sz="1049" dirty="0" smtClean="0"/>
                <a:t>MDM</a:t>
              </a:r>
              <a:endParaRPr lang="en-US" sz="1049" dirty="0"/>
            </a:p>
          </p:txBody>
        </p:sp>
      </p:grpSp>
      <p:grpSp>
        <p:nvGrpSpPr>
          <p:cNvPr id="84" name="Group 83"/>
          <p:cNvGrpSpPr/>
          <p:nvPr/>
        </p:nvGrpSpPr>
        <p:grpSpPr>
          <a:xfrm flipH="1">
            <a:off x="5127641" y="5112938"/>
            <a:ext cx="2103120" cy="268155"/>
            <a:chOff x="3591476" y="3580049"/>
            <a:chExt cx="2804554" cy="357591"/>
          </a:xfrm>
        </p:grpSpPr>
        <p:cxnSp>
          <p:nvCxnSpPr>
            <p:cNvPr id="85" name="Straight Arrow Connector 84"/>
            <p:cNvCxnSpPr/>
            <p:nvPr/>
          </p:nvCxnSpPr>
          <p:spPr>
            <a:xfrm flipH="1">
              <a:off x="3591476" y="3762928"/>
              <a:ext cx="2804554" cy="0"/>
            </a:xfrm>
            <a:prstGeom prst="straightConnector1">
              <a:avLst/>
            </a:prstGeom>
            <a:ln w="762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flipH="1">
              <a:off x="5393454" y="3580049"/>
              <a:ext cx="365761" cy="357591"/>
            </a:xfrm>
            <a:prstGeom prst="ellipse">
              <a:avLst/>
            </a:prstGeom>
            <a:solidFill>
              <a:schemeClr val="bg2"/>
            </a:solidFill>
            <a:ln w="57150">
              <a:solidFill>
                <a:schemeClr val="tx1"/>
              </a:solidFill>
            </a:ln>
          </p:spPr>
          <p:txBody>
            <a:bodyPr wrap="square" lIns="0" tIns="0" rIns="0" bIns="0" rtlCol="0">
              <a:spAutoFit/>
            </a:bodyPr>
            <a:lstStyle/>
            <a:p>
              <a:pPr algn="ctr" defTabSz="932597">
                <a:lnSpc>
                  <a:spcPct val="90000"/>
                </a:lnSpc>
                <a:spcAft>
                  <a:spcPts val="450"/>
                </a:spcAft>
              </a:pPr>
              <a:r>
                <a:rPr lang="en-US" sz="1350" dirty="0"/>
                <a:t>4</a:t>
              </a:r>
              <a:endParaRPr lang="en-US" dirty="0"/>
            </a:p>
          </p:txBody>
        </p:sp>
      </p:grpSp>
      <p:sp>
        <p:nvSpPr>
          <p:cNvPr id="90" name="TextBox 89"/>
          <p:cNvSpPr txBox="1"/>
          <p:nvPr/>
        </p:nvSpPr>
        <p:spPr>
          <a:xfrm flipH="1">
            <a:off x="6651283" y="4574279"/>
            <a:ext cx="2430404" cy="249299"/>
          </a:xfrm>
          <a:prstGeom prst="rect">
            <a:avLst/>
          </a:prstGeom>
          <a:noFill/>
        </p:spPr>
        <p:txBody>
          <a:bodyPr wrap="square" lIns="0" tIns="0" rIns="0" bIns="0" rtlCol="0">
            <a:spAutoFit/>
          </a:bodyPr>
          <a:lstStyle/>
          <a:p>
            <a:pPr algn="ctr" defTabSz="932597">
              <a:lnSpc>
                <a:spcPct val="90000"/>
              </a:lnSpc>
              <a:spcAft>
                <a:spcPts val="450"/>
              </a:spcAft>
            </a:pPr>
            <a:r>
              <a:rPr lang="en-US" dirty="0" smtClean="0"/>
              <a:t>Authentication </a:t>
            </a:r>
            <a:r>
              <a:rPr lang="en-US" dirty="0"/>
              <a:t>token</a:t>
            </a:r>
          </a:p>
        </p:txBody>
      </p:sp>
      <p:sp>
        <p:nvSpPr>
          <p:cNvPr id="92" name="TextBox 91"/>
          <p:cNvSpPr txBox="1"/>
          <p:nvPr/>
        </p:nvSpPr>
        <p:spPr>
          <a:xfrm flipH="1">
            <a:off x="1751133" y="5956646"/>
            <a:ext cx="801982" cy="116537"/>
          </a:xfrm>
          <a:prstGeom prst="rect">
            <a:avLst/>
          </a:prstGeom>
          <a:noFill/>
        </p:spPr>
        <p:txBody>
          <a:bodyPr wrap="square" lIns="0" tIns="0" rIns="0" bIns="0" rtlCol="0">
            <a:spAutoFit/>
          </a:bodyPr>
          <a:lstStyle/>
          <a:p>
            <a:pPr algn="ctr" defTabSz="932597">
              <a:lnSpc>
                <a:spcPct val="90000"/>
              </a:lnSpc>
              <a:spcAft>
                <a:spcPts val="450"/>
              </a:spcAft>
            </a:pPr>
            <a:r>
              <a:rPr lang="en-US" sz="825" dirty="0">
                <a:gradFill>
                  <a:gsLst>
                    <a:gs pos="2917">
                      <a:srgbClr val="505050"/>
                    </a:gs>
                    <a:gs pos="30000">
                      <a:srgbClr val="505050"/>
                    </a:gs>
                  </a:gsLst>
                  <a:lin ang="5400000" scaled="0"/>
                </a:gradFill>
              </a:rPr>
              <a:t>So do I</a:t>
            </a:r>
          </a:p>
        </p:txBody>
      </p:sp>
      <p:sp>
        <p:nvSpPr>
          <p:cNvPr id="76" name="TextBox 75"/>
          <p:cNvSpPr txBox="1"/>
          <p:nvPr/>
        </p:nvSpPr>
        <p:spPr>
          <a:xfrm flipH="1">
            <a:off x="703570" y="2441001"/>
            <a:ext cx="1792907" cy="997196"/>
          </a:xfrm>
          <a:prstGeom prst="rect">
            <a:avLst/>
          </a:prstGeom>
          <a:noFill/>
        </p:spPr>
        <p:txBody>
          <a:bodyPr wrap="square" lIns="0" tIns="0" rIns="0" bIns="0" rtlCol="0">
            <a:spAutoFit/>
          </a:bodyPr>
          <a:lstStyle/>
          <a:p>
            <a:pPr algn="ctr" defTabSz="932597">
              <a:lnSpc>
                <a:spcPct val="90000"/>
              </a:lnSpc>
              <a:spcAft>
                <a:spcPts val="450"/>
              </a:spcAft>
            </a:pPr>
            <a:r>
              <a:rPr lang="en-US" dirty="0"/>
              <a:t>User Unlock Windows identity container w/ PIN or </a:t>
            </a:r>
            <a:r>
              <a:rPr lang="en-US" dirty="0" smtClean="0"/>
              <a:t>Hello</a:t>
            </a:r>
            <a:endParaRPr lang="en-US" dirty="0"/>
          </a:p>
        </p:txBody>
      </p:sp>
      <p:sp>
        <p:nvSpPr>
          <p:cNvPr id="81" name="Freeform 13"/>
          <p:cNvSpPr>
            <a:spLocks noChangeAspect="1" noEditPoints="1"/>
          </p:cNvSpPr>
          <p:nvPr/>
        </p:nvSpPr>
        <p:spPr bwMode="black">
          <a:xfrm>
            <a:off x="5821486" y="4104980"/>
            <a:ext cx="361340" cy="678452"/>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accent6"/>
          </a:solidFill>
        </p:spPr>
        <p:txBody>
          <a:bodyPr vert="horz" wrap="square" lIns="61720" tIns="30860" rIns="61720" bIns="30860" numCol="1" anchor="t" anchorCtr="0" compatLnSpc="1">
            <a:prstTxWarp prst="textNoShape">
              <a:avLst/>
            </a:prstTxWarp>
          </a:bodyPr>
          <a:lstStyle/>
          <a:p>
            <a:pPr defTabSz="932597"/>
            <a:endParaRPr lang="en-US" sz="675" dirty="0">
              <a:solidFill>
                <a:srgbClr val="FFFFFF"/>
              </a:solidFill>
            </a:endParaRPr>
          </a:p>
        </p:txBody>
      </p:sp>
      <p:grpSp>
        <p:nvGrpSpPr>
          <p:cNvPr id="82" name="Group 4"/>
          <p:cNvGrpSpPr>
            <a:grpSpLocks noChangeAspect="1"/>
          </p:cNvGrpSpPr>
          <p:nvPr/>
        </p:nvGrpSpPr>
        <p:grpSpPr bwMode="auto">
          <a:xfrm>
            <a:off x="8828744" y="2563103"/>
            <a:ext cx="654967" cy="650838"/>
            <a:chOff x="3125" y="1415"/>
            <a:chExt cx="1586" cy="1576"/>
          </a:xfrm>
          <a:solidFill>
            <a:schemeClr val="tx2"/>
          </a:solidFill>
        </p:grpSpPr>
        <p:sp>
          <p:nvSpPr>
            <p:cNvPr id="8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sp>
          <p:nvSpPr>
            <p:cNvPr id="96"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sp>
          <p:nvSpPr>
            <p:cNvPr id="97"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a:solidFill>
                  <a:schemeClr val="bg1"/>
                </a:solidFill>
              </a:endParaRPr>
            </a:p>
          </p:txBody>
        </p:sp>
      </p:grpSp>
      <p:sp>
        <p:nvSpPr>
          <p:cNvPr id="35" name="TextBox 34"/>
          <p:cNvSpPr txBox="1"/>
          <p:nvPr/>
        </p:nvSpPr>
        <p:spPr>
          <a:xfrm flipH="1">
            <a:off x="6952055" y="4029067"/>
            <a:ext cx="3746693" cy="249299"/>
          </a:xfrm>
          <a:prstGeom prst="rect">
            <a:avLst/>
          </a:prstGeom>
          <a:noFill/>
        </p:spPr>
        <p:txBody>
          <a:bodyPr wrap="square" lIns="0" tIns="0" rIns="0" bIns="0" rtlCol="0">
            <a:spAutoFit/>
          </a:bodyPr>
          <a:lstStyle/>
          <a:p>
            <a:pPr defTabSz="932585">
              <a:lnSpc>
                <a:spcPct val="90000"/>
              </a:lnSpc>
              <a:spcAft>
                <a:spcPts val="600"/>
              </a:spcAft>
            </a:pPr>
            <a:r>
              <a:rPr lang="en-US" dirty="0" smtClean="0"/>
              <a:t>MDM enrollment</a:t>
            </a:r>
            <a:endParaRPr lang="en-US" dirty="0"/>
          </a:p>
        </p:txBody>
      </p:sp>
      <p:sp>
        <p:nvSpPr>
          <p:cNvPr id="37" name="TextBox 36"/>
          <p:cNvSpPr txBox="1"/>
          <p:nvPr/>
        </p:nvSpPr>
        <p:spPr>
          <a:xfrm flipH="1">
            <a:off x="1042233" y="3933117"/>
            <a:ext cx="5295457" cy="2206758"/>
          </a:xfrm>
          <a:prstGeom prst="rect">
            <a:avLst/>
          </a:prstGeom>
          <a:noFill/>
        </p:spPr>
        <p:txBody>
          <a:bodyPr wrap="square" lIns="0" tIns="0" rIns="0" bIns="0" rtlCol="0">
            <a:spAutoFit/>
          </a:bodyPr>
          <a:lstStyle/>
          <a:p>
            <a:pPr defTabSz="932585">
              <a:lnSpc>
                <a:spcPct val="90000"/>
              </a:lnSpc>
              <a:spcAft>
                <a:spcPts val="600"/>
              </a:spcAft>
            </a:pPr>
            <a:r>
              <a:rPr lang="en-US" b="1" dirty="0"/>
              <a:t>EDP Policies </a:t>
            </a:r>
            <a:endParaRPr lang="en-US" b="1" dirty="0" smtClean="0"/>
          </a:p>
          <a:p>
            <a:pPr defTabSz="932585">
              <a:lnSpc>
                <a:spcPct val="90000"/>
              </a:lnSpc>
              <a:spcAft>
                <a:spcPts val="600"/>
              </a:spcAft>
            </a:pPr>
            <a:r>
              <a:rPr lang="en-US" dirty="0"/>
              <a:t>Key Management</a:t>
            </a:r>
          </a:p>
          <a:p>
            <a:pPr defTabSz="932585">
              <a:lnSpc>
                <a:spcPct val="90000"/>
              </a:lnSpc>
              <a:spcAft>
                <a:spcPts val="600"/>
              </a:spcAft>
            </a:pPr>
            <a:r>
              <a:rPr lang="en-US" dirty="0" smtClean="0"/>
              <a:t>Enterprise </a:t>
            </a:r>
            <a:r>
              <a:rPr lang="en-US" dirty="0"/>
              <a:t>allowed apps</a:t>
            </a:r>
          </a:p>
          <a:p>
            <a:pPr defTabSz="932585">
              <a:lnSpc>
                <a:spcPct val="90000"/>
              </a:lnSpc>
              <a:spcAft>
                <a:spcPts val="600"/>
              </a:spcAft>
            </a:pPr>
            <a:r>
              <a:rPr lang="en-US" dirty="0"/>
              <a:t>Network / Storage</a:t>
            </a:r>
          </a:p>
          <a:p>
            <a:pPr defTabSz="932585">
              <a:lnSpc>
                <a:spcPct val="90000"/>
              </a:lnSpc>
              <a:spcAft>
                <a:spcPts val="600"/>
              </a:spcAft>
            </a:pPr>
            <a:r>
              <a:rPr lang="en-US" dirty="0"/>
              <a:t>App data flow management</a:t>
            </a:r>
          </a:p>
          <a:p>
            <a:pPr defTabSz="932585">
              <a:lnSpc>
                <a:spcPct val="90000"/>
              </a:lnSpc>
              <a:spcAft>
                <a:spcPts val="600"/>
              </a:spcAft>
            </a:pPr>
            <a:r>
              <a:rPr lang="en-US" dirty="0"/>
              <a:t>Block or Allow/Audit controls</a:t>
            </a:r>
          </a:p>
          <a:p>
            <a:pPr defTabSz="932585">
              <a:lnSpc>
                <a:spcPct val="90000"/>
              </a:lnSpc>
              <a:spcAft>
                <a:spcPts val="600"/>
              </a:spcAft>
            </a:pPr>
            <a:r>
              <a:rPr lang="en-US" dirty="0" smtClean="0"/>
              <a:t>Selective </a:t>
            </a:r>
            <a:r>
              <a:rPr lang="en-US" dirty="0"/>
              <a:t>wipe on </a:t>
            </a:r>
            <a:r>
              <a:rPr lang="en-US" dirty="0" smtClean="0"/>
              <a:t>un-enroll</a:t>
            </a:r>
            <a:endParaRPr lang="en-US" dirty="0"/>
          </a:p>
        </p:txBody>
      </p:sp>
    </p:spTree>
    <p:extLst>
      <p:ext uri="{BB962C8B-B14F-4D97-AF65-F5344CB8AC3E}">
        <p14:creationId xmlns:p14="http://schemas.microsoft.com/office/powerpoint/2010/main" val="2204603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90" grpId="0"/>
      <p:bldP spid="76" grpId="0"/>
      <p:bldP spid="81" grpId="0" animBg="1"/>
      <p:bldP spid="35"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Enterprise Data Protection</a:t>
            </a:r>
            <a:endParaRPr lang="en-US" dirty="0"/>
          </a:p>
        </p:txBody>
      </p:sp>
      <p:sp>
        <p:nvSpPr>
          <p:cNvPr id="23" name="Text Placeholder 22"/>
          <p:cNvSpPr>
            <a:spLocks noGrp="1"/>
          </p:cNvSpPr>
          <p:nvPr>
            <p:ph type="body" sz="quarter" idx="10"/>
          </p:nvPr>
        </p:nvSpPr>
        <p:spPr>
          <a:xfrm>
            <a:off x="274640" y="1212849"/>
            <a:ext cx="5486399" cy="4265783"/>
          </a:xfrm>
        </p:spPr>
        <p:txBody>
          <a:bodyPr/>
          <a:lstStyle/>
          <a:p>
            <a:r>
              <a:rPr lang="en-US" dirty="0" smtClean="0"/>
              <a:t>One experience</a:t>
            </a:r>
          </a:p>
          <a:p>
            <a:pPr lvl="1"/>
            <a:r>
              <a:rPr lang="en-US" dirty="0" smtClean="0"/>
              <a:t/>
            </a:r>
            <a:br>
              <a:rPr lang="en-US" dirty="0" smtClean="0"/>
            </a:br>
            <a:r>
              <a:rPr lang="en-US" dirty="0" smtClean="0"/>
              <a:t>Data is isolated</a:t>
            </a:r>
            <a:br>
              <a:rPr lang="en-US" dirty="0" smtClean="0"/>
            </a:br>
            <a:r>
              <a:rPr lang="en-US" dirty="0" smtClean="0"/>
              <a:t>Data is encrypted at rest</a:t>
            </a:r>
            <a:br>
              <a:rPr lang="en-US" dirty="0" smtClean="0"/>
            </a:br>
            <a:r>
              <a:rPr lang="en-US" dirty="0" smtClean="0"/>
              <a:t>Block/audit data exchange</a:t>
            </a:r>
            <a:br>
              <a:rPr lang="en-US" dirty="0" smtClean="0"/>
            </a:br>
            <a:r>
              <a:rPr lang="en-US" dirty="0" smtClean="0"/>
              <a:t>Organization holds keys</a:t>
            </a:r>
            <a:br>
              <a:rPr lang="en-US" dirty="0" smtClean="0"/>
            </a:br>
            <a:r>
              <a:rPr lang="en-US" dirty="0" smtClean="0"/>
              <a:t>Enlightened apps</a:t>
            </a:r>
            <a:br>
              <a:rPr lang="en-US" dirty="0" smtClean="0"/>
            </a:br>
            <a:r>
              <a:rPr lang="en-US" dirty="0" smtClean="0"/>
              <a:t>APIs for 3rd party apps</a:t>
            </a:r>
          </a:p>
          <a:p>
            <a:r>
              <a:rPr lang="en-US" dirty="0" smtClean="0"/>
              <a:t/>
            </a:r>
            <a:br>
              <a:rPr lang="en-US" dirty="0" smtClean="0"/>
            </a:br>
            <a:r>
              <a:rPr lang="en-US" dirty="0" smtClean="0"/>
              <a:t>MDM managed</a:t>
            </a:r>
          </a:p>
          <a:p>
            <a:endParaRPr lang="en-US" dirty="0"/>
          </a:p>
        </p:txBody>
      </p:sp>
      <p:grpSp>
        <p:nvGrpSpPr>
          <p:cNvPr id="29" name="Group 28"/>
          <p:cNvGrpSpPr/>
          <p:nvPr/>
        </p:nvGrpSpPr>
        <p:grpSpPr>
          <a:xfrm>
            <a:off x="6324439" y="1341631"/>
            <a:ext cx="2543486" cy="4656266"/>
            <a:chOff x="4053853" y="845531"/>
            <a:chExt cx="2543486" cy="465626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254" y="1253424"/>
              <a:ext cx="2084832" cy="3706368"/>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3853" y="845531"/>
              <a:ext cx="2543486" cy="4656266"/>
            </a:xfrm>
            <a:prstGeom prst="rect">
              <a:avLst/>
            </a:prstGeom>
          </p:spPr>
        </p:pic>
      </p:grpSp>
      <p:grpSp>
        <p:nvGrpSpPr>
          <p:cNvPr id="36" name="Group 35"/>
          <p:cNvGrpSpPr/>
          <p:nvPr/>
        </p:nvGrpSpPr>
        <p:grpSpPr>
          <a:xfrm>
            <a:off x="7263141" y="1751716"/>
            <a:ext cx="3901922" cy="3502152"/>
            <a:chOff x="7263141" y="1751716"/>
            <a:chExt cx="3901922" cy="3502152"/>
          </a:xfrm>
        </p:grpSpPr>
        <p:sp>
          <p:nvSpPr>
            <p:cNvPr id="19" name="Rectangle 18"/>
            <p:cNvSpPr/>
            <p:nvPr/>
          </p:nvSpPr>
          <p:spPr>
            <a:xfrm>
              <a:off x="7263141" y="1751716"/>
              <a:ext cx="3901922" cy="3502152"/>
            </a:xfrm>
            <a:prstGeom prst="rect">
              <a:avLst/>
            </a:prstGeom>
            <a:solidFill>
              <a:schemeClr val="accent4">
                <a:alpha val="48000"/>
              </a:schemeClr>
            </a:solidFill>
          </p:spPr>
          <p:txBody>
            <a:bodyPr vert="horz" lIns="248694" tIns="186521" rIns="124347" bIns="62174" rtlCol="0" anchor="t" anchorCtr="0">
              <a:normAutofit/>
            </a:bodyPr>
            <a:lstStyle/>
            <a:p>
              <a:pPr algn="ctr" defTabSz="621731"/>
              <a:endParaRPr lang="en-US" sz="2720" kern="800" dirty="0" err="1">
                <a:solidFill>
                  <a:srgbClr val="FFFFFF"/>
                </a:solidFill>
                <a:cs typeface="Segoe UI Light" panose="020B0502040204020203" pitchFamily="34" charset="0"/>
              </a:endParaRPr>
            </a:p>
          </p:txBody>
        </p:sp>
        <p:sp>
          <p:nvSpPr>
            <p:cNvPr id="22" name="TextBox 21"/>
            <p:cNvSpPr txBox="1"/>
            <p:nvPr/>
          </p:nvSpPr>
          <p:spPr>
            <a:xfrm>
              <a:off x="8943145" y="1924897"/>
              <a:ext cx="2136966" cy="1222451"/>
            </a:xfrm>
            <a:prstGeom prst="rect">
              <a:avLst/>
            </a:prstGeom>
            <a:noFill/>
          </p:spPr>
          <p:txBody>
            <a:bodyPr wrap="square" rtlCol="0">
              <a:spAutoFit/>
            </a:bodyPr>
            <a:lstStyle/>
            <a:p>
              <a:pPr defTabSz="621731"/>
              <a:r>
                <a:rPr lang="en-US" sz="2400" dirty="0">
                  <a:cs typeface="Segoe UI Light" panose="020B0502040204020203" pitchFamily="34" charset="0"/>
                </a:rPr>
                <a:t>Personal Apps &amp; Data</a:t>
              </a:r>
            </a:p>
            <a:p>
              <a:pPr defTabSz="621731"/>
              <a:r>
                <a:rPr lang="en-US" sz="2400" dirty="0">
                  <a:cs typeface="Segoe UI Light" panose="020B0502040204020203" pitchFamily="34" charset="0"/>
                </a:rPr>
                <a:t>(Unmanaged)</a:t>
              </a:r>
            </a:p>
          </p:txBody>
        </p:sp>
      </p:grpSp>
      <p:grpSp>
        <p:nvGrpSpPr>
          <p:cNvPr id="37" name="Group 36"/>
          <p:cNvGrpSpPr/>
          <p:nvPr/>
        </p:nvGrpSpPr>
        <p:grpSpPr>
          <a:xfrm>
            <a:off x="3852898" y="1749524"/>
            <a:ext cx="4088736" cy="3502152"/>
            <a:chOff x="3852898" y="1749524"/>
            <a:chExt cx="4088736" cy="3502152"/>
          </a:xfrm>
        </p:grpSpPr>
        <p:sp>
          <p:nvSpPr>
            <p:cNvPr id="20" name="Rectangle 19"/>
            <p:cNvSpPr/>
            <p:nvPr/>
          </p:nvSpPr>
          <p:spPr>
            <a:xfrm>
              <a:off x="3852898" y="1749524"/>
              <a:ext cx="4088736" cy="3502152"/>
            </a:xfrm>
            <a:prstGeom prst="rect">
              <a:avLst/>
            </a:prstGeom>
            <a:solidFill>
              <a:schemeClr val="accent6">
                <a:alpha val="48000"/>
              </a:schemeClr>
            </a:solidFill>
          </p:spPr>
          <p:txBody>
            <a:bodyPr vert="horz" lIns="248694" tIns="186521" rIns="124347" bIns="62174" rtlCol="0" anchor="t" anchorCtr="0">
              <a:normAutofit/>
            </a:bodyPr>
            <a:lstStyle/>
            <a:p>
              <a:pPr algn="ctr" defTabSz="621731"/>
              <a:endParaRPr lang="en-US" sz="2720" kern="800" dirty="0" err="1">
                <a:solidFill>
                  <a:srgbClr val="FFFFFF"/>
                </a:solidFill>
                <a:cs typeface="Segoe UI Light" panose="020B0502040204020203" pitchFamily="34" charset="0"/>
              </a:endParaRPr>
            </a:p>
          </p:txBody>
        </p:sp>
        <p:sp>
          <p:nvSpPr>
            <p:cNvPr id="21" name="TextBox 20"/>
            <p:cNvSpPr txBox="1"/>
            <p:nvPr/>
          </p:nvSpPr>
          <p:spPr>
            <a:xfrm>
              <a:off x="3956869" y="1795909"/>
              <a:ext cx="1971081" cy="1222451"/>
            </a:xfrm>
            <a:prstGeom prst="rect">
              <a:avLst/>
            </a:prstGeom>
            <a:noFill/>
          </p:spPr>
          <p:txBody>
            <a:bodyPr wrap="square" rtlCol="0">
              <a:spAutoFit/>
            </a:bodyPr>
            <a:lstStyle/>
            <a:p>
              <a:pPr algn="r" defTabSz="621731"/>
              <a:r>
                <a:rPr lang="en-US" sz="2400" dirty="0">
                  <a:cs typeface="Segoe UI Light" panose="020B0502040204020203" pitchFamily="34" charset="0"/>
                </a:rPr>
                <a:t>Business Apps &amp; Data</a:t>
              </a:r>
            </a:p>
            <a:p>
              <a:pPr algn="r" defTabSz="621731"/>
              <a:r>
                <a:rPr lang="en-US" sz="2400" dirty="0">
                  <a:cs typeface="Segoe UI Light" panose="020B0502040204020203" pitchFamily="34" charset="0"/>
                </a:rPr>
                <a:t>(Managed)</a:t>
              </a:r>
            </a:p>
          </p:txBody>
        </p:sp>
      </p:grpSp>
      <p:sp>
        <p:nvSpPr>
          <p:cNvPr id="27" name="Rectangle 26"/>
          <p:cNvSpPr/>
          <p:nvPr/>
        </p:nvSpPr>
        <p:spPr>
          <a:xfrm>
            <a:off x="6313854" y="4459411"/>
            <a:ext cx="2564656" cy="793361"/>
          </a:xfrm>
          <a:prstGeom prst="rect">
            <a:avLst/>
          </a:prstGeom>
          <a:solidFill>
            <a:schemeClr val="accent3"/>
          </a:solidFill>
        </p:spPr>
        <p:txBody>
          <a:bodyPr vert="horz" lIns="186521" tIns="139891" rIns="93260" bIns="46630" rtlCol="0" anchor="t" anchorCtr="0">
            <a:normAutofit lnSpcReduction="10000"/>
          </a:bodyPr>
          <a:lstStyle/>
          <a:p>
            <a:pPr algn="ctr"/>
            <a:r>
              <a:rPr lang="en-US" sz="2040" kern="800" dirty="0">
                <a:solidFill>
                  <a:srgbClr val="FFFFFF"/>
                </a:solidFill>
                <a:cs typeface="Segoe UI Light" panose="020B0502040204020203" pitchFamily="34" charset="0"/>
              </a:rPr>
              <a:t>Data exchange is controlled</a:t>
            </a:r>
          </a:p>
        </p:txBody>
      </p:sp>
    </p:spTree>
    <p:extLst>
      <p:ext uri="{BB962C8B-B14F-4D97-AF65-F5344CB8AC3E}">
        <p14:creationId xmlns:p14="http://schemas.microsoft.com/office/powerpoint/2010/main" val="4028914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anim calcmode="lin" valueType="num">
                                      <p:cBhvr additive="base">
                                        <p:cTn id="29" dur="500" fill="hold"/>
                                        <p:tgtEl>
                                          <p:spTgt spid="23">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additive="base">
                                        <p:cTn id="35" dur="5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 y="2701"/>
            <a:ext cx="12431185" cy="6989128"/>
          </a:xfrm>
          <a:prstGeom prst="rect">
            <a:avLst/>
          </a:prstGeom>
        </p:spPr>
      </p:pic>
      <p:sp>
        <p:nvSpPr>
          <p:cNvPr id="3" name="Rectangular Callout 2"/>
          <p:cNvSpPr/>
          <p:nvPr/>
        </p:nvSpPr>
        <p:spPr>
          <a:xfrm>
            <a:off x="9509332" y="219096"/>
            <a:ext cx="2546792" cy="1079478"/>
          </a:xfrm>
          <a:prstGeom prst="wedgeRectCallout">
            <a:avLst>
              <a:gd name="adj1" fmla="val -66278"/>
              <a:gd name="adj2" fmla="val 11904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r>
              <a:rPr lang="en-US" sz="1072" b="1" dirty="0">
                <a:solidFill>
                  <a:srgbClr val="1A1A1A"/>
                </a:solidFill>
                <a:cs typeface="Segoe UI" panose="020B0502040204020203" pitchFamily="34" charset="0"/>
              </a:rPr>
              <a:t>UPDATE ARTWORK</a:t>
            </a:r>
          </a:p>
          <a:p>
            <a:pPr algn="ctr" defTabSz="932681"/>
            <a:endParaRPr lang="en-US" sz="1072" b="1" dirty="0">
              <a:solidFill>
                <a:srgbClr val="1A1A1A"/>
              </a:solidFill>
              <a:cs typeface="Segoe UI" panose="020B0502040204020203" pitchFamily="34" charset="0"/>
            </a:endParaRPr>
          </a:p>
          <a:p>
            <a:pPr algn="ctr" defTabSz="932681"/>
            <a:r>
              <a:rPr lang="en-US" sz="1072" b="1" dirty="0" err="1">
                <a:solidFill>
                  <a:srgbClr val="1A1A1A"/>
                </a:solidFill>
                <a:cs typeface="Segoe UI" panose="020B0502040204020203" pitchFamily="34" charset="0"/>
              </a:rPr>
              <a:t>Cortana</a:t>
            </a:r>
            <a:r>
              <a:rPr lang="en-US" sz="1072" b="1" dirty="0">
                <a:solidFill>
                  <a:srgbClr val="1A1A1A"/>
                </a:solidFill>
                <a:cs typeface="Segoe UI" panose="020B0502040204020203" pitchFamily="34" charset="0"/>
              </a:rPr>
              <a:t> assets from Shane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 y="2701"/>
            <a:ext cx="12431185" cy="6989128"/>
          </a:xfrm>
          <a:prstGeom prst="rect">
            <a:avLst/>
          </a:prstGeom>
        </p:spPr>
      </p:pic>
      <p:pic>
        <p:nvPicPr>
          <p:cNvPr id="6" name="Picture 5"/>
          <p:cNvPicPr>
            <a:picLocks noChangeAspect="1"/>
          </p:cNvPicPr>
          <p:nvPr/>
        </p:nvPicPr>
        <p:blipFill>
          <a:blip r:embed="rId5"/>
          <a:stretch>
            <a:fillRect/>
          </a:stretch>
        </p:blipFill>
        <p:spPr>
          <a:xfrm>
            <a:off x="5141533" y="5412599"/>
            <a:ext cx="2690187" cy="611847"/>
          </a:xfrm>
          <a:prstGeom prst="rect">
            <a:avLst/>
          </a:prstGeom>
        </p:spPr>
      </p:pic>
      <p:pic>
        <p:nvPicPr>
          <p:cNvPr id="8" name="Picture 7"/>
          <p:cNvPicPr>
            <a:picLocks noChangeAspect="1"/>
          </p:cNvPicPr>
          <p:nvPr/>
        </p:nvPicPr>
        <p:blipFill>
          <a:blip r:embed="rId6"/>
          <a:stretch>
            <a:fillRect/>
          </a:stretch>
        </p:blipFill>
        <p:spPr>
          <a:xfrm>
            <a:off x="7650430" y="5328429"/>
            <a:ext cx="271932" cy="271932"/>
          </a:xfrm>
          <a:prstGeom prst="rect">
            <a:avLst/>
          </a:prstGeom>
        </p:spPr>
      </p:pic>
      <p:sp>
        <p:nvSpPr>
          <p:cNvPr id="7" name="Oval 6"/>
          <p:cNvSpPr/>
          <p:nvPr/>
        </p:nvSpPr>
        <p:spPr>
          <a:xfrm>
            <a:off x="5968661" y="5464396"/>
            <a:ext cx="427321" cy="456458"/>
          </a:xfrm>
          <a:prstGeom prst="ellipse">
            <a:avLst/>
          </a:prstGeom>
          <a:solidFill>
            <a:srgbClr val="F13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white"/>
              </a:solidFill>
            </a:endParaRPr>
          </a:p>
        </p:txBody>
      </p:sp>
      <p:sp>
        <p:nvSpPr>
          <p:cNvPr id="9" name="Oval 8"/>
          <p:cNvSpPr/>
          <p:nvPr/>
        </p:nvSpPr>
        <p:spPr>
          <a:xfrm>
            <a:off x="7572737" y="5236168"/>
            <a:ext cx="427321" cy="456458"/>
          </a:xfrm>
          <a:prstGeom prst="ellipse">
            <a:avLst/>
          </a:prstGeom>
          <a:solidFill>
            <a:srgbClr val="F13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white"/>
              </a:solidFill>
            </a:endParaRPr>
          </a:p>
        </p:txBody>
      </p:sp>
      <p:sp>
        <p:nvSpPr>
          <p:cNvPr id="11" name="Diagonal Stripe 2"/>
          <p:cNvSpPr/>
          <p:nvPr/>
        </p:nvSpPr>
        <p:spPr>
          <a:xfrm rot="5400000">
            <a:off x="10044815" y="-139976"/>
            <a:ext cx="2225910" cy="2506855"/>
          </a:xfrm>
          <a:prstGeom prst="diagStripe">
            <a:avLst>
              <a:gd name="adj" fmla="val 809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black"/>
              </a:solidFill>
              <a:cs typeface="Segoe UI" panose="020B0502040204020203" pitchFamily="34" charset="0"/>
            </a:endParaRPr>
          </a:p>
        </p:txBody>
      </p:sp>
      <p:sp>
        <p:nvSpPr>
          <p:cNvPr id="12" name="TextBox 3"/>
          <p:cNvSpPr txBox="1"/>
          <p:nvPr/>
        </p:nvSpPr>
        <p:spPr>
          <a:xfrm rot="2518278">
            <a:off x="9760044" y="877383"/>
            <a:ext cx="3044973" cy="251159"/>
          </a:xfrm>
          <a:prstGeom prst="rect">
            <a:avLst/>
          </a:prstGeom>
          <a:noFill/>
        </p:spPr>
        <p:txBody>
          <a:bodyPr wrap="square" lIns="0" tIns="0" rIns="0" bIns="0" rtlCol="0">
            <a:spAutoFit/>
          </a:bodyPr>
          <a:lstStyle/>
          <a:p>
            <a:pPr algn="ctr" defTabSz="932681"/>
            <a:r>
              <a:rPr lang="en-US" sz="1632" b="1" spc="-31" dirty="0">
                <a:solidFill>
                  <a:schemeClr val="bg1">
                    <a:alpha val="80000"/>
                  </a:schemeClr>
                </a:solidFill>
                <a:cs typeface="Segoe UI" panose="020B0502040204020203" pitchFamily="34" charset="0"/>
              </a:rPr>
              <a:t>Early Designs Not Final UI</a:t>
            </a:r>
          </a:p>
        </p:txBody>
      </p:sp>
    </p:spTree>
    <p:extLst>
      <p:ext uri="{BB962C8B-B14F-4D97-AF65-F5344CB8AC3E}">
        <p14:creationId xmlns:p14="http://schemas.microsoft.com/office/powerpoint/2010/main" val="39887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5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 y="994"/>
            <a:ext cx="12431185" cy="6992541"/>
          </a:xfrm>
          <a:prstGeom prst="rect">
            <a:avLst/>
          </a:prstGeom>
        </p:spPr>
      </p:pic>
      <p:pic>
        <p:nvPicPr>
          <p:cNvPr id="4" name="Picture 3"/>
          <p:cNvPicPr>
            <a:picLocks noChangeAspect="1"/>
          </p:cNvPicPr>
          <p:nvPr/>
        </p:nvPicPr>
        <p:blipFill>
          <a:blip r:embed="rId4"/>
          <a:stretch>
            <a:fillRect/>
          </a:stretch>
        </p:blipFill>
        <p:spPr>
          <a:xfrm>
            <a:off x="6067287" y="5153716"/>
            <a:ext cx="895426" cy="895426"/>
          </a:xfrm>
          <a:prstGeom prst="rect">
            <a:avLst/>
          </a:prstGeom>
        </p:spPr>
      </p:pic>
      <p:pic>
        <p:nvPicPr>
          <p:cNvPr id="6" name="Picture 5"/>
          <p:cNvPicPr>
            <a:picLocks noChangeAspect="1"/>
          </p:cNvPicPr>
          <p:nvPr/>
        </p:nvPicPr>
        <p:blipFill>
          <a:blip r:embed="rId5"/>
          <a:stretch>
            <a:fillRect/>
          </a:stretch>
        </p:blipFill>
        <p:spPr>
          <a:xfrm>
            <a:off x="5138997" y="5153716"/>
            <a:ext cx="895426" cy="895426"/>
          </a:xfrm>
          <a:prstGeom prst="rect">
            <a:avLst/>
          </a:prstGeom>
        </p:spPr>
      </p:pic>
      <p:sp>
        <p:nvSpPr>
          <p:cNvPr id="7" name="TextBox 6"/>
          <p:cNvSpPr txBox="1"/>
          <p:nvPr/>
        </p:nvSpPr>
        <p:spPr>
          <a:xfrm>
            <a:off x="5031748" y="4869388"/>
            <a:ext cx="1483254" cy="233590"/>
          </a:xfrm>
          <a:prstGeom prst="rect">
            <a:avLst/>
          </a:prstGeom>
          <a:noFill/>
        </p:spPr>
        <p:txBody>
          <a:bodyPr wrap="square" rtlCol="0">
            <a:spAutoFit/>
          </a:bodyPr>
          <a:lstStyle/>
          <a:p>
            <a:pPr defTabSz="932681"/>
            <a:r>
              <a:rPr lang="en-US" sz="918" dirty="0">
                <a:solidFill>
                  <a:prstClr val="white"/>
                </a:solidFill>
                <a:cs typeface="Segoe UI" panose="020B0502040204020203" pitchFamily="34" charset="0"/>
              </a:rPr>
              <a:t>Office</a:t>
            </a:r>
          </a:p>
        </p:txBody>
      </p:sp>
      <p:sp>
        <p:nvSpPr>
          <p:cNvPr id="8" name="Oval 7"/>
          <p:cNvSpPr/>
          <p:nvPr/>
        </p:nvSpPr>
        <p:spPr>
          <a:xfrm>
            <a:off x="5373047" y="5348718"/>
            <a:ext cx="427321" cy="456458"/>
          </a:xfrm>
          <a:prstGeom prst="ellipse">
            <a:avLst/>
          </a:prstGeom>
          <a:solidFill>
            <a:srgbClr val="F13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white"/>
              </a:solidFill>
            </a:endParaRPr>
          </a:p>
        </p:txBody>
      </p:sp>
      <p:sp>
        <p:nvSpPr>
          <p:cNvPr id="10" name="Diagonal Stripe 2"/>
          <p:cNvSpPr/>
          <p:nvPr/>
        </p:nvSpPr>
        <p:spPr>
          <a:xfrm rot="5400000">
            <a:off x="10044815" y="-139976"/>
            <a:ext cx="2225910" cy="2506855"/>
          </a:xfrm>
          <a:prstGeom prst="diagStripe">
            <a:avLst>
              <a:gd name="adj" fmla="val 809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black"/>
              </a:solidFill>
              <a:cs typeface="Segoe UI" panose="020B0502040204020203" pitchFamily="34" charset="0"/>
            </a:endParaRPr>
          </a:p>
        </p:txBody>
      </p:sp>
      <p:sp>
        <p:nvSpPr>
          <p:cNvPr id="11" name="TextBox 3"/>
          <p:cNvSpPr txBox="1"/>
          <p:nvPr/>
        </p:nvSpPr>
        <p:spPr>
          <a:xfrm rot="2497272">
            <a:off x="9742791" y="897787"/>
            <a:ext cx="3044973" cy="251159"/>
          </a:xfrm>
          <a:prstGeom prst="rect">
            <a:avLst/>
          </a:prstGeom>
          <a:noFill/>
        </p:spPr>
        <p:txBody>
          <a:bodyPr wrap="square" lIns="0" tIns="0" rIns="0" bIns="0" rtlCol="0">
            <a:spAutoFit/>
          </a:bodyPr>
          <a:lstStyle/>
          <a:p>
            <a:pPr algn="ctr" defTabSz="932681"/>
            <a:r>
              <a:rPr lang="en-US" sz="1632" b="1" spc="-31" dirty="0">
                <a:solidFill>
                  <a:prstClr val="white">
                    <a:alpha val="80000"/>
                  </a:prstClr>
                </a:solidFill>
                <a:cs typeface="Segoe UI" panose="020B0502040204020203" pitchFamily="34" charset="0"/>
              </a:rPr>
              <a:t>Early Designs Not Final UI</a:t>
            </a:r>
          </a:p>
        </p:txBody>
      </p:sp>
    </p:spTree>
    <p:extLst>
      <p:ext uri="{BB962C8B-B14F-4D97-AF65-F5344CB8AC3E}">
        <p14:creationId xmlns:p14="http://schemas.microsoft.com/office/powerpoint/2010/main" val="16349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 y="2701"/>
            <a:ext cx="12431185" cy="6989128"/>
          </a:xfrm>
          <a:prstGeom prst="rect">
            <a:avLst/>
          </a:prstGeom>
        </p:spPr>
      </p:pic>
      <p:sp>
        <p:nvSpPr>
          <p:cNvPr id="3" name="Rectangular Callout 2"/>
          <p:cNvSpPr/>
          <p:nvPr/>
        </p:nvSpPr>
        <p:spPr>
          <a:xfrm>
            <a:off x="9509332" y="219096"/>
            <a:ext cx="2546792" cy="1079478"/>
          </a:xfrm>
          <a:prstGeom prst="wedgeRectCallout">
            <a:avLst>
              <a:gd name="adj1" fmla="val -66278"/>
              <a:gd name="adj2" fmla="val 11904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r>
              <a:rPr lang="en-US" sz="1072" b="1" dirty="0">
                <a:solidFill>
                  <a:srgbClr val="1A1A1A"/>
                </a:solidFill>
                <a:cs typeface="Segoe UI" panose="020B0502040204020203" pitchFamily="34" charset="0"/>
              </a:rPr>
              <a:t>UPDATE ARTWORK</a:t>
            </a:r>
          </a:p>
          <a:p>
            <a:pPr algn="ctr" defTabSz="932681"/>
            <a:endParaRPr lang="en-US" sz="1072" b="1" dirty="0">
              <a:solidFill>
                <a:srgbClr val="1A1A1A"/>
              </a:solidFill>
              <a:cs typeface="Segoe UI" panose="020B0502040204020203" pitchFamily="34" charset="0"/>
            </a:endParaRPr>
          </a:p>
          <a:p>
            <a:pPr algn="ctr" defTabSz="932681"/>
            <a:r>
              <a:rPr lang="en-US" sz="1072" b="1" dirty="0" err="1">
                <a:solidFill>
                  <a:srgbClr val="1A1A1A"/>
                </a:solidFill>
                <a:cs typeface="Segoe UI" panose="020B0502040204020203" pitchFamily="34" charset="0"/>
              </a:rPr>
              <a:t>Cortana</a:t>
            </a:r>
            <a:r>
              <a:rPr lang="en-US" sz="1072" b="1" dirty="0">
                <a:solidFill>
                  <a:srgbClr val="1A1A1A"/>
                </a:solidFill>
                <a:cs typeface="Segoe UI" panose="020B0502040204020203" pitchFamily="34" charset="0"/>
              </a:rPr>
              <a:t> assets from Shane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 y="2701"/>
            <a:ext cx="12431185" cy="69891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257" y="1424039"/>
            <a:ext cx="3244818" cy="5410017"/>
          </a:xfrm>
          <a:prstGeom prst="rect">
            <a:avLst/>
          </a:prstGeom>
        </p:spPr>
      </p:pic>
      <p:cxnSp>
        <p:nvCxnSpPr>
          <p:cNvPr id="9" name="Straight Connector 8"/>
          <p:cNvCxnSpPr/>
          <p:nvPr/>
        </p:nvCxnSpPr>
        <p:spPr>
          <a:xfrm>
            <a:off x="5112108" y="1804334"/>
            <a:ext cx="0" cy="177881"/>
          </a:xfrm>
          <a:prstGeom prst="line">
            <a:avLst/>
          </a:prstGeom>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6"/>
          <a:stretch>
            <a:fillRect/>
          </a:stretch>
        </p:blipFill>
        <p:spPr>
          <a:xfrm>
            <a:off x="4890005" y="1424036"/>
            <a:ext cx="3246072" cy="2529232"/>
          </a:xfrm>
          <a:prstGeom prst="rect">
            <a:avLst/>
          </a:prstGeom>
        </p:spPr>
      </p:pic>
      <p:sp>
        <p:nvSpPr>
          <p:cNvPr id="11" name="Oval 10"/>
          <p:cNvSpPr/>
          <p:nvPr/>
        </p:nvSpPr>
        <p:spPr>
          <a:xfrm>
            <a:off x="4987763" y="3803925"/>
            <a:ext cx="427321" cy="456458"/>
          </a:xfrm>
          <a:prstGeom prst="ellipse">
            <a:avLst/>
          </a:prstGeom>
          <a:solidFill>
            <a:srgbClr val="F13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white"/>
              </a:solidFill>
            </a:endParaRPr>
          </a:p>
        </p:txBody>
      </p:sp>
      <p:sp>
        <p:nvSpPr>
          <p:cNvPr id="7" name="Rectangle 6"/>
          <p:cNvSpPr/>
          <p:nvPr/>
        </p:nvSpPr>
        <p:spPr>
          <a:xfrm>
            <a:off x="4987762" y="2098755"/>
            <a:ext cx="3148313" cy="134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32681">
              <a:lnSpc>
                <a:spcPct val="114000"/>
              </a:lnSpc>
            </a:pPr>
            <a:r>
              <a:rPr lang="en-US" sz="1224" dirty="0">
                <a:solidFill>
                  <a:srgbClr val="FFFFFF"/>
                </a:solidFill>
              </a:rPr>
              <a:t>Pasting content from a </a:t>
            </a:r>
            <a:r>
              <a:rPr lang="en-US" sz="1224" dirty="0" err="1">
                <a:solidFill>
                  <a:srgbClr val="FFFFFF"/>
                </a:solidFill>
              </a:rPr>
              <a:t>Fabrikam</a:t>
            </a:r>
            <a:r>
              <a:rPr lang="en-US" sz="1224" dirty="0">
                <a:solidFill>
                  <a:srgbClr val="FFFFFF"/>
                </a:solidFill>
              </a:rPr>
              <a:t> file to a personal file is discouraged, and if you choose “paste anyway” your action and the content will be logged for IT review.</a:t>
            </a:r>
          </a:p>
        </p:txBody>
      </p:sp>
      <p:sp>
        <p:nvSpPr>
          <p:cNvPr id="13" name="Diagonal Stripe 2"/>
          <p:cNvSpPr/>
          <p:nvPr/>
        </p:nvSpPr>
        <p:spPr>
          <a:xfrm rot="5400000">
            <a:off x="10044815" y="-139976"/>
            <a:ext cx="2225910" cy="2506855"/>
          </a:xfrm>
          <a:prstGeom prst="diagStripe">
            <a:avLst>
              <a:gd name="adj" fmla="val 809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1"/>
            <a:endParaRPr lang="en-US" sz="1836" dirty="0">
              <a:solidFill>
                <a:prstClr val="black"/>
              </a:solidFill>
              <a:cs typeface="Segoe UI" panose="020B0502040204020203" pitchFamily="34" charset="0"/>
            </a:endParaRPr>
          </a:p>
        </p:txBody>
      </p:sp>
      <p:sp>
        <p:nvSpPr>
          <p:cNvPr id="14" name="TextBox 3"/>
          <p:cNvSpPr txBox="1"/>
          <p:nvPr/>
        </p:nvSpPr>
        <p:spPr>
          <a:xfrm rot="2497272">
            <a:off x="9742791" y="897787"/>
            <a:ext cx="3044973" cy="251159"/>
          </a:xfrm>
          <a:prstGeom prst="rect">
            <a:avLst/>
          </a:prstGeom>
          <a:noFill/>
        </p:spPr>
        <p:txBody>
          <a:bodyPr wrap="square" lIns="0" tIns="0" rIns="0" bIns="0" rtlCol="0">
            <a:spAutoFit/>
          </a:bodyPr>
          <a:lstStyle/>
          <a:p>
            <a:pPr algn="ctr" defTabSz="932681"/>
            <a:r>
              <a:rPr lang="en-US" sz="1632" b="1" spc="-31" dirty="0">
                <a:solidFill>
                  <a:prstClr val="white">
                    <a:alpha val="80000"/>
                  </a:prstClr>
                </a:solidFill>
                <a:cs typeface="Segoe UI" panose="020B0502040204020203" pitchFamily="34" charset="0"/>
              </a:rPr>
              <a:t>Early Designs Not Final UI</a:t>
            </a:r>
          </a:p>
        </p:txBody>
      </p:sp>
      <p:sp>
        <p:nvSpPr>
          <p:cNvPr id="6" name="Rectangle 5">
            <a:hlinkClick r:id="rId7" action="ppaction://hlinksldjump"/>
          </p:cNvPr>
          <p:cNvSpPr/>
          <p:nvPr/>
        </p:nvSpPr>
        <p:spPr bwMode="auto">
          <a:xfrm>
            <a:off x="11323637" y="6392862"/>
            <a:ext cx="732487" cy="441194"/>
          </a:xfrm>
          <a:prstGeom prst="rect">
            <a:avLst/>
          </a:prstGeom>
          <a:solidFill>
            <a:srgbClr val="C1C1C1">
              <a:alpha val="3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851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2601" y="2449636"/>
            <a:ext cx="2967602"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Script Kiddies; Cybercrime</a:t>
            </a:r>
            <a:endParaRPr lang="en-US" sz="3200" dirty="0">
              <a:latin typeface="Segoe UI Light"/>
            </a:endParaRPr>
          </a:p>
        </p:txBody>
      </p:sp>
      <p:sp>
        <p:nvSpPr>
          <p:cNvPr id="5" name="Rectangle 4"/>
          <p:cNvSpPr/>
          <p:nvPr/>
        </p:nvSpPr>
        <p:spPr>
          <a:xfrm>
            <a:off x="6418758" y="2449636"/>
            <a:ext cx="3699533"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Cyber-espionage; Cyber-warfare</a:t>
            </a:r>
          </a:p>
        </p:txBody>
      </p:sp>
      <p:sp>
        <p:nvSpPr>
          <p:cNvPr id="6" name="Rectangle 5"/>
          <p:cNvSpPr/>
          <p:nvPr/>
        </p:nvSpPr>
        <p:spPr>
          <a:xfrm>
            <a:off x="2180359" y="2906870"/>
            <a:ext cx="1749320"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Cybercriminals</a:t>
            </a:r>
            <a:endParaRPr lang="en-US" sz="3200" dirty="0">
              <a:latin typeface="Segoe UI Light"/>
            </a:endParaRPr>
          </a:p>
        </p:txBody>
      </p:sp>
      <p:sp>
        <p:nvSpPr>
          <p:cNvPr id="7" name="Rectangle 6"/>
          <p:cNvSpPr/>
          <p:nvPr/>
        </p:nvSpPr>
        <p:spPr>
          <a:xfrm>
            <a:off x="6792960" y="2906870"/>
            <a:ext cx="4980333"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State sponsored actions; Unlimited resources</a:t>
            </a:r>
          </a:p>
        </p:txBody>
      </p:sp>
      <p:sp>
        <p:nvSpPr>
          <p:cNvPr id="8" name="Rectangle 7"/>
          <p:cNvSpPr/>
          <p:nvPr/>
        </p:nvSpPr>
        <p:spPr>
          <a:xfrm>
            <a:off x="872099" y="4274668"/>
            <a:ext cx="2634241"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Attacks on fortune 500</a:t>
            </a:r>
            <a:endParaRPr lang="en-US" sz="3200" dirty="0">
              <a:latin typeface="Segoe UI Light"/>
            </a:endParaRPr>
          </a:p>
        </p:txBody>
      </p:sp>
      <p:sp>
        <p:nvSpPr>
          <p:cNvPr id="9" name="Rectangle 8"/>
          <p:cNvSpPr/>
          <p:nvPr/>
        </p:nvSpPr>
        <p:spPr>
          <a:xfrm>
            <a:off x="6456151" y="4274668"/>
            <a:ext cx="5244058"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All sectors and even suppliers getting targeted </a:t>
            </a:r>
          </a:p>
        </p:txBody>
      </p:sp>
      <p:sp>
        <p:nvSpPr>
          <p:cNvPr id="10" name="Rectangle 9"/>
          <p:cNvSpPr/>
          <p:nvPr/>
        </p:nvSpPr>
        <p:spPr>
          <a:xfrm>
            <a:off x="1422039" y="3364104"/>
            <a:ext cx="2134041"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Software solutions</a:t>
            </a:r>
            <a:endParaRPr lang="en-US" sz="3200" dirty="0">
              <a:latin typeface="Segoe UI Light"/>
            </a:endParaRPr>
          </a:p>
        </p:txBody>
      </p:sp>
      <p:sp>
        <p:nvSpPr>
          <p:cNvPr id="11" name="Rectangle 10"/>
          <p:cNvSpPr/>
          <p:nvPr/>
        </p:nvSpPr>
        <p:spPr>
          <a:xfrm>
            <a:off x="6510002" y="3364104"/>
            <a:ext cx="3983265"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Hardware rooted trust the only way</a:t>
            </a:r>
          </a:p>
        </p:txBody>
      </p:sp>
      <p:sp>
        <p:nvSpPr>
          <p:cNvPr id="12" name="Rectangle 11"/>
          <p:cNvSpPr/>
          <p:nvPr/>
        </p:nvSpPr>
        <p:spPr>
          <a:xfrm>
            <a:off x="1545749" y="3827532"/>
            <a:ext cx="2437008"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Secure the perimeter</a:t>
            </a:r>
            <a:endParaRPr lang="en-US" sz="3200" dirty="0">
              <a:latin typeface="Segoe UI Light"/>
            </a:endParaRPr>
          </a:p>
        </p:txBody>
      </p:sp>
      <p:sp>
        <p:nvSpPr>
          <p:cNvPr id="13" name="Rectangle 12"/>
          <p:cNvSpPr/>
          <p:nvPr/>
        </p:nvSpPr>
        <p:spPr>
          <a:xfrm>
            <a:off x="6823441" y="3827532"/>
            <a:ext cx="3948319"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Assume breach. Protect at all levels</a:t>
            </a:r>
          </a:p>
        </p:txBody>
      </p:sp>
      <p:sp>
        <p:nvSpPr>
          <p:cNvPr id="14" name="Rectangle 13"/>
          <p:cNvSpPr/>
          <p:nvPr/>
        </p:nvSpPr>
        <p:spPr>
          <a:xfrm>
            <a:off x="904729" y="5233197"/>
            <a:ext cx="3021779" cy="371156"/>
          </a:xfrm>
          <a:prstGeom prst="rect">
            <a:avLst/>
          </a:prstGeom>
          <a:solidFill>
            <a:schemeClr val="accent1"/>
          </a:solidFill>
        </p:spPr>
        <p:txBody>
          <a:bodyPr wrap="square" lIns="93247" tIns="46623" rIns="93247" bIns="46623">
            <a:spAutoFit/>
          </a:bodyPr>
          <a:lstStyle/>
          <a:p>
            <a:pPr defTabSz="932681">
              <a:lnSpc>
                <a:spcPct val="90000"/>
              </a:lnSpc>
            </a:pPr>
            <a:r>
              <a:rPr lang="en-US" sz="2000" dirty="0">
                <a:latin typeface="Segoe UI Light"/>
              </a:rPr>
              <a:t>Hoping I don‘t get hacked</a:t>
            </a:r>
            <a:endParaRPr lang="en-US" sz="3200" dirty="0">
              <a:latin typeface="Segoe UI Light"/>
            </a:endParaRPr>
          </a:p>
        </p:txBody>
      </p:sp>
      <p:sp>
        <p:nvSpPr>
          <p:cNvPr id="15" name="Rectangle 14"/>
          <p:cNvSpPr/>
          <p:nvPr/>
        </p:nvSpPr>
        <p:spPr>
          <a:xfrm>
            <a:off x="6510002" y="5233197"/>
            <a:ext cx="5201867"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You will be hacked.  Did I successfully mitigate?</a:t>
            </a:r>
          </a:p>
        </p:txBody>
      </p:sp>
      <p:sp>
        <p:nvSpPr>
          <p:cNvPr id="16" name="Rectangle 15"/>
          <p:cNvSpPr/>
          <p:nvPr/>
        </p:nvSpPr>
        <p:spPr>
          <a:xfrm>
            <a:off x="282466" y="1485283"/>
            <a:ext cx="5851330" cy="822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282" tIns="0" rIns="0" bIns="0" rtlCol="0" anchor="ctr"/>
          <a:lstStyle/>
          <a:p>
            <a:pPr defTabSz="932681"/>
            <a:r>
              <a:rPr lang="en-US" sz="3600" dirty="0">
                <a:solidFill>
                  <a:srgbClr val="FFFFFF"/>
                </a:solidFill>
                <a:latin typeface="Segoe UI Light" pitchFamily="34" charset="0"/>
              </a:rPr>
              <a:t>Familiar</a:t>
            </a:r>
          </a:p>
        </p:txBody>
      </p:sp>
      <p:sp>
        <p:nvSpPr>
          <p:cNvPr id="17" name="Rectangle 16"/>
          <p:cNvSpPr/>
          <p:nvPr/>
        </p:nvSpPr>
        <p:spPr>
          <a:xfrm>
            <a:off x="6208079" y="1485283"/>
            <a:ext cx="5851330" cy="822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282" tIns="0" rIns="0" bIns="0" rtlCol="0" anchor="ctr"/>
          <a:lstStyle/>
          <a:p>
            <a:pPr defTabSz="932681"/>
            <a:r>
              <a:rPr lang="en-US" sz="3600" dirty="0">
                <a:solidFill>
                  <a:schemeClr val="bg1"/>
                </a:solidFill>
                <a:latin typeface="Segoe UI Light" pitchFamily="34" charset="0"/>
              </a:rPr>
              <a:t>Modern</a:t>
            </a:r>
          </a:p>
        </p:txBody>
      </p:sp>
      <p:sp>
        <p:nvSpPr>
          <p:cNvPr id="18" name="Rectangle 17"/>
          <p:cNvSpPr/>
          <p:nvPr/>
        </p:nvSpPr>
        <p:spPr>
          <a:xfrm>
            <a:off x="595236" y="4749375"/>
            <a:ext cx="5183272" cy="371156"/>
          </a:xfrm>
          <a:prstGeom prst="rect">
            <a:avLst/>
          </a:prstGeom>
          <a:solidFill>
            <a:schemeClr val="accent1"/>
          </a:solidFill>
        </p:spPr>
        <p:txBody>
          <a:bodyPr wrap="none" lIns="93247" tIns="46623" rIns="93247" bIns="46623">
            <a:spAutoFit/>
          </a:bodyPr>
          <a:lstStyle/>
          <a:p>
            <a:pPr defTabSz="932681">
              <a:lnSpc>
                <a:spcPct val="90000"/>
              </a:lnSpc>
            </a:pPr>
            <a:r>
              <a:rPr lang="en-US" sz="2000" dirty="0">
                <a:latin typeface="Segoe UI Light"/>
              </a:rPr>
              <a:t>Company owned and tightly managed devices</a:t>
            </a:r>
            <a:endParaRPr lang="en-US" sz="3200" dirty="0">
              <a:latin typeface="Segoe UI Light"/>
            </a:endParaRPr>
          </a:p>
        </p:txBody>
      </p:sp>
      <p:sp>
        <p:nvSpPr>
          <p:cNvPr id="19" name="Rectangle 18"/>
          <p:cNvSpPr/>
          <p:nvPr/>
        </p:nvSpPr>
        <p:spPr>
          <a:xfrm>
            <a:off x="6926674" y="4749375"/>
            <a:ext cx="4870687" cy="371156"/>
          </a:xfrm>
          <a:prstGeom prst="rect">
            <a:avLst/>
          </a:prstGeom>
          <a:solidFill>
            <a:schemeClr val="accent5"/>
          </a:solidFill>
        </p:spPr>
        <p:txBody>
          <a:bodyPr wrap="none" lIns="93247" tIns="46623" rIns="93247" bIns="46623">
            <a:spAutoFit/>
          </a:bodyPr>
          <a:lstStyle/>
          <a:p>
            <a:pPr defTabSz="932681">
              <a:lnSpc>
                <a:spcPct val="90000"/>
              </a:lnSpc>
            </a:pPr>
            <a:r>
              <a:rPr lang="en-US" sz="2000" dirty="0">
                <a:solidFill>
                  <a:schemeClr val="bg1"/>
                </a:solidFill>
                <a:latin typeface="Segoe UI Light"/>
              </a:rPr>
              <a:t>Bring your own device, varied management</a:t>
            </a:r>
          </a:p>
        </p:txBody>
      </p:sp>
      <p:sp>
        <p:nvSpPr>
          <p:cNvPr id="20" name="Title 19"/>
          <p:cNvSpPr>
            <a:spLocks noGrp="1"/>
          </p:cNvSpPr>
          <p:nvPr>
            <p:ph type="title"/>
          </p:nvPr>
        </p:nvSpPr>
        <p:spPr/>
        <p:txBody>
          <a:bodyPr/>
          <a:lstStyle/>
          <a:p>
            <a:r>
              <a:rPr lang="en-US" dirty="0" smtClean="0"/>
              <a:t>Security challenges</a:t>
            </a:r>
            <a:endParaRPr lang="en-US" dirty="0"/>
          </a:p>
        </p:txBody>
      </p:sp>
    </p:spTree>
    <p:extLst>
      <p:ext uri="{BB962C8B-B14F-4D97-AF65-F5344CB8AC3E}">
        <p14:creationId xmlns:p14="http://schemas.microsoft.com/office/powerpoint/2010/main" val="655783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2"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10000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10000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decel="10000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1+#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decel="10000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1+#ppt_w/2"/>
                                          </p:val>
                                        </p:tav>
                                        <p:tav tm="100000">
                                          <p:val>
                                            <p:strVal val="#ppt_x"/>
                                          </p:val>
                                        </p:tav>
                                      </p:tavLst>
                                    </p:anim>
                                    <p:anim calcmode="lin" valueType="num">
                                      <p:cBhvr additive="base">
                                        <p:cTn id="67" dur="500" fill="hold"/>
                                        <p:tgtEl>
                                          <p:spTgt spid="18"/>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1+#ppt_w/2"/>
                                          </p:val>
                                        </p:tav>
                                        <p:tav tm="100000">
                                          <p:val>
                                            <p:strVal val="#ppt_x"/>
                                          </p:val>
                                        </p:tav>
                                      </p:tavLst>
                                    </p:anim>
                                    <p:anim calcmode="lin" valueType="num">
                                      <p:cBhvr additive="base">
                                        <p:cTn id="7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decel="10000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1+#ppt_w/2"/>
                                          </p:val>
                                        </p:tav>
                                        <p:tav tm="100000">
                                          <p:val>
                                            <p:strVal val="#ppt_x"/>
                                          </p:val>
                                        </p:tav>
                                      </p:tavLst>
                                    </p:anim>
                                    <p:anim calcmode="lin" valueType="num">
                                      <p:cBhvr additive="base">
                                        <p:cTn id="77" dur="500" fill="hold"/>
                                        <p:tgtEl>
                                          <p:spTgt spid="1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25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1+#ppt_w/2"/>
                                          </p:val>
                                        </p:tav>
                                        <p:tav tm="100000">
                                          <p:val>
                                            <p:strVal val="#ppt_x"/>
                                          </p:val>
                                        </p:tav>
                                      </p:tavLst>
                                    </p:anim>
                                    <p:anim calcmode="lin" valueType="num">
                                      <p:cBhvr additive="base">
                                        <p:cTn id="8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device management </a:t>
            </a:r>
            <a:endParaRPr lang="en-US" dirty="0"/>
          </a:p>
        </p:txBody>
      </p:sp>
      <p:sp>
        <p:nvSpPr>
          <p:cNvPr id="34" name="Oval 33"/>
          <p:cNvSpPr/>
          <p:nvPr/>
        </p:nvSpPr>
        <p:spPr bwMode="auto">
          <a:xfrm>
            <a:off x="4788483" y="2160918"/>
            <a:ext cx="2964002" cy="3108519"/>
          </a:xfrm>
          <a:prstGeom prst="ellips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3" tIns="46617" rIns="46617" bIns="93233" numCol="1" spcCol="0" rtlCol="0" fromWordArt="0" anchor="ctr" anchorCtr="0" forceAA="0" compatLnSpc="1">
            <a:prstTxWarp prst="textNoShape">
              <a:avLst/>
            </a:prstTxWarp>
            <a:noAutofit/>
          </a:bodyPr>
          <a:lstStyle/>
          <a:p>
            <a:pPr algn="ctr" defTabSz="932168" fontAlgn="base">
              <a:lnSpc>
                <a:spcPct val="90000"/>
              </a:lnSpc>
              <a:spcBef>
                <a:spcPct val="0"/>
              </a:spcBef>
              <a:spcAft>
                <a:spcPts val="2400"/>
              </a:spcAft>
            </a:pPr>
            <a:r>
              <a:rPr lang="en-US" sz="1599" spc="-52" dirty="0">
                <a:solidFill>
                  <a:schemeClr val="tx1"/>
                </a:solidFill>
                <a:ea typeface="Segoe UI" pitchFamily="34" charset="0"/>
                <a:cs typeface="Segoe UI" pitchFamily="34" charset="0"/>
              </a:rPr>
              <a:t>One consistent set </a:t>
            </a:r>
            <a:br>
              <a:rPr lang="en-US" sz="1599" spc="-52" dirty="0">
                <a:solidFill>
                  <a:schemeClr val="tx1"/>
                </a:solidFill>
                <a:ea typeface="Segoe UI" pitchFamily="34" charset="0"/>
                <a:cs typeface="Segoe UI" pitchFamily="34" charset="0"/>
              </a:rPr>
            </a:br>
            <a:r>
              <a:rPr lang="en-US" sz="1599" spc="-52" dirty="0">
                <a:solidFill>
                  <a:schemeClr val="tx1"/>
                </a:solidFill>
                <a:ea typeface="Segoe UI" pitchFamily="34" charset="0"/>
                <a:cs typeface="Segoe UI" pitchFamily="34" charset="0"/>
              </a:rPr>
              <a:t>of MDM capabilities across Mobile, Desktop, and </a:t>
            </a:r>
            <a:r>
              <a:rPr lang="en-US" sz="1599" spc="-52" dirty="0" err="1" smtClean="0">
                <a:solidFill>
                  <a:schemeClr val="tx1"/>
                </a:solidFill>
                <a:ea typeface="Segoe UI" pitchFamily="34" charset="0"/>
                <a:cs typeface="Segoe UI" pitchFamily="34" charset="0"/>
              </a:rPr>
              <a:t>IoT</a:t>
            </a:r>
            <a:endParaRPr lang="en-US" sz="1599" spc="-52" dirty="0">
              <a:solidFill>
                <a:schemeClr val="tx1"/>
              </a:solidFill>
              <a:ea typeface="Segoe UI" pitchFamily="34" charset="0"/>
              <a:cs typeface="Segoe UI" pitchFamily="34" charset="0"/>
            </a:endParaRPr>
          </a:p>
        </p:txBody>
      </p:sp>
      <p:sp>
        <p:nvSpPr>
          <p:cNvPr id="35" name="Rectangular Callout 34"/>
          <p:cNvSpPr/>
          <p:nvPr/>
        </p:nvSpPr>
        <p:spPr bwMode="auto">
          <a:xfrm>
            <a:off x="9066552" y="1183989"/>
            <a:ext cx="3097651" cy="1523456"/>
          </a:xfrm>
          <a:prstGeom prst="wedgeRectCallout">
            <a:avLst>
              <a:gd name="adj1" fmla="val -94191"/>
              <a:gd name="adj2" fmla="val -19302"/>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37141" rIns="91427" bIns="137141" numCol="1" spcCol="0" rtlCol="0" fromWordArt="0" anchor="t" anchorCtr="0" forceAA="0" compatLnSpc="1">
            <a:prstTxWarp prst="textNoShape">
              <a:avLst/>
            </a:prstTxWarp>
            <a:spAutoFit/>
          </a:bodyPr>
          <a:lstStyle/>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Provisioning</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Bulk enrollment</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Simple bootstrap</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Converged protocol</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Azure AD Integration</a:t>
            </a:r>
          </a:p>
        </p:txBody>
      </p:sp>
      <p:sp>
        <p:nvSpPr>
          <p:cNvPr id="36" name="Rectangular Callout 35"/>
          <p:cNvSpPr/>
          <p:nvPr/>
        </p:nvSpPr>
        <p:spPr bwMode="auto">
          <a:xfrm>
            <a:off x="9061452" y="3595627"/>
            <a:ext cx="3139264" cy="3019250"/>
          </a:xfrm>
          <a:prstGeom prst="wedgeRectCallout">
            <a:avLst>
              <a:gd name="adj1" fmla="val -87883"/>
              <a:gd name="adj2" fmla="val 18213"/>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37141" rIns="91427" bIns="137141" numCol="1" spcCol="0" rtlCol="0" fromWordArt="0" anchor="t" anchorCtr="0" forceAA="0" compatLnSpc="1">
            <a:prstTxWarp prst="textNoShape">
              <a:avLst/>
            </a:prstTxWarp>
            <a:spAutoFit/>
          </a:bodyPr>
          <a:lstStyle/>
          <a:p>
            <a:pPr marL="233155" indent="-233155"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Extended </a:t>
            </a:r>
            <a:r>
              <a:rPr lang="en-US" dirty="0">
                <a:solidFill>
                  <a:schemeClr val="tx1"/>
                </a:solidFill>
                <a:ea typeface="Segoe UI" pitchFamily="34" charset="0"/>
                <a:cs typeface="Segoe UI" pitchFamily="34" charset="0"/>
              </a:rPr>
              <a:t>set of </a:t>
            </a:r>
            <a:r>
              <a:rPr lang="en-US" dirty="0" smtClean="0">
                <a:solidFill>
                  <a:schemeClr val="tx1"/>
                </a:solidFill>
                <a:ea typeface="Segoe UI" pitchFamily="34" charset="0"/>
                <a:cs typeface="Segoe UI" pitchFamily="34" charset="0"/>
              </a:rPr>
              <a:t>policies</a:t>
            </a:r>
            <a:endParaRPr lang="en-US" dirty="0">
              <a:solidFill>
                <a:schemeClr val="tx1"/>
              </a:solidFill>
              <a:ea typeface="Segoe UI" pitchFamily="34" charset="0"/>
              <a:cs typeface="Segoe UI" pitchFamily="34" charset="0"/>
            </a:endParaRPr>
          </a:p>
          <a:p>
            <a:pPr marL="233155" indent="-233155"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Context based policies</a:t>
            </a:r>
          </a:p>
          <a:p>
            <a:pPr marL="233155" indent="-233155"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Client certificates – Direct install (PFX)</a:t>
            </a:r>
          </a:p>
          <a:p>
            <a:pPr marL="228561" indent="-228561" defTabSz="1243087"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Enterprise </a:t>
            </a:r>
            <a:r>
              <a:rPr lang="en-US" dirty="0" smtClean="0">
                <a:solidFill>
                  <a:schemeClr val="tx1"/>
                </a:solidFill>
                <a:ea typeface="Segoe UI" pitchFamily="34" charset="0"/>
                <a:cs typeface="Segoe UI" pitchFamily="34" charset="0"/>
              </a:rPr>
              <a:t>Wi-Fi profiles</a:t>
            </a:r>
            <a:endParaRPr lang="en-US" dirty="0">
              <a:solidFill>
                <a:schemeClr val="tx1"/>
              </a:solidFill>
              <a:ea typeface="Segoe UI" pitchFamily="34" charset="0"/>
              <a:cs typeface="Segoe UI" pitchFamily="34" charset="0"/>
            </a:endParaRPr>
          </a:p>
          <a:p>
            <a:pPr marL="228561" indent="-228561" defTabSz="1243087"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VPN </a:t>
            </a:r>
            <a:r>
              <a:rPr lang="en-US" dirty="0" smtClean="0">
                <a:solidFill>
                  <a:schemeClr val="tx1"/>
                </a:solidFill>
                <a:ea typeface="Segoe UI" pitchFamily="34" charset="0"/>
                <a:cs typeface="Segoe UI" pitchFamily="34" charset="0"/>
              </a:rPr>
              <a:t>profiles</a:t>
            </a:r>
            <a:endParaRPr lang="en-US" dirty="0">
              <a:solidFill>
                <a:schemeClr val="tx1"/>
              </a:solidFill>
              <a:ea typeface="Segoe UI" pitchFamily="34" charset="0"/>
              <a:cs typeface="Segoe UI" pitchFamily="34" charset="0"/>
            </a:endParaRPr>
          </a:p>
          <a:p>
            <a:pPr marL="228561" indent="-228561" defTabSz="1243087"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Email provisioning</a:t>
            </a:r>
          </a:p>
          <a:p>
            <a:pPr marL="228561" indent="-228561" defTabSz="1243087"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MDM Push when user not logged in</a:t>
            </a:r>
          </a:p>
          <a:p>
            <a:pPr marL="228561" indent="-228561" defTabSz="1243087"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Kiosk </a:t>
            </a:r>
            <a:r>
              <a:rPr lang="en-US" dirty="0">
                <a:solidFill>
                  <a:schemeClr val="tx1"/>
                </a:solidFill>
                <a:ea typeface="Segoe UI" pitchFamily="34" charset="0"/>
                <a:cs typeface="Segoe UI" pitchFamily="34" charset="0"/>
              </a:rPr>
              <a:t>Mode, Start </a:t>
            </a:r>
            <a:r>
              <a:rPr lang="en-US" dirty="0" smtClean="0">
                <a:solidFill>
                  <a:schemeClr val="tx1"/>
                </a:solidFill>
                <a:ea typeface="Segoe UI" pitchFamily="34" charset="0"/>
                <a:cs typeface="Segoe UI" pitchFamily="34" charset="0"/>
              </a:rPr>
              <a:t>screen </a:t>
            </a:r>
            <a:r>
              <a:rPr lang="en-US" dirty="0">
                <a:solidFill>
                  <a:schemeClr val="tx1"/>
                </a:solidFill>
                <a:ea typeface="Segoe UI" pitchFamily="34" charset="0"/>
                <a:cs typeface="Segoe UI" pitchFamily="34" charset="0"/>
              </a:rPr>
              <a:t>configuration and control</a:t>
            </a:r>
          </a:p>
        </p:txBody>
      </p:sp>
      <p:sp>
        <p:nvSpPr>
          <p:cNvPr id="37" name="Rectangular Callout 36"/>
          <p:cNvSpPr/>
          <p:nvPr/>
        </p:nvSpPr>
        <p:spPr bwMode="auto">
          <a:xfrm>
            <a:off x="258676" y="3357434"/>
            <a:ext cx="3358833" cy="2520652"/>
          </a:xfrm>
          <a:prstGeom prst="wedgeRectCallout">
            <a:avLst>
              <a:gd name="adj1" fmla="val 89774"/>
              <a:gd name="adj2" fmla="val 32026"/>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37141" rIns="91427" bIns="137141" numCol="1" spcCol="0" rtlCol="0" fromWordArt="0" anchor="t" anchorCtr="0" forceAA="0" compatLnSpc="1">
            <a:prstTxWarp prst="textNoShape">
              <a:avLst/>
            </a:prstTxWarp>
            <a:spAutoFit/>
          </a:bodyPr>
          <a:lstStyle/>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Curated Windows Store</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Volume Purchase Program </a:t>
            </a:r>
            <a:r>
              <a:rPr lang="en-US" dirty="0" smtClean="0">
                <a:solidFill>
                  <a:schemeClr val="tx1"/>
                </a:solidFill>
                <a:ea typeface="Segoe UI" pitchFamily="34" charset="0"/>
                <a:cs typeface="Segoe UI" pitchFamily="34" charset="0"/>
              </a:rPr>
              <a:t>and app distribution </a:t>
            </a:r>
          </a:p>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License </a:t>
            </a:r>
            <a:r>
              <a:rPr lang="en-US" dirty="0">
                <a:solidFill>
                  <a:schemeClr val="tx1"/>
                </a:solidFill>
                <a:ea typeface="Segoe UI" pitchFamily="34" charset="0"/>
                <a:cs typeface="Segoe UI" pitchFamily="34" charset="0"/>
              </a:rPr>
              <a:t>reclaim/re-use</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Enterprise App management</a:t>
            </a:r>
          </a:p>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LOB </a:t>
            </a:r>
            <a:r>
              <a:rPr lang="en-US" dirty="0">
                <a:solidFill>
                  <a:schemeClr val="tx1"/>
                </a:solidFill>
                <a:ea typeface="Segoe UI" pitchFamily="34" charset="0"/>
                <a:cs typeface="Segoe UI" pitchFamily="34" charset="0"/>
              </a:rPr>
              <a:t>app management</a:t>
            </a:r>
          </a:p>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App </a:t>
            </a:r>
            <a:r>
              <a:rPr lang="en-US" dirty="0">
                <a:solidFill>
                  <a:schemeClr val="tx1"/>
                </a:solidFill>
                <a:ea typeface="Segoe UI" pitchFamily="34" charset="0"/>
                <a:cs typeface="Segoe UI" pitchFamily="34" charset="0"/>
              </a:rPr>
              <a:t>inventory (</a:t>
            </a:r>
            <a:r>
              <a:rPr lang="en-US" dirty="0" smtClean="0">
                <a:solidFill>
                  <a:schemeClr val="tx1"/>
                </a:solidFill>
                <a:ea typeface="Segoe UI" pitchFamily="34" charset="0"/>
                <a:cs typeface="Segoe UI" pitchFamily="34" charset="0"/>
              </a:rPr>
              <a:t>MDM/Store)</a:t>
            </a:r>
            <a:endParaRPr lang="en-US" dirty="0">
              <a:solidFill>
                <a:schemeClr val="tx1"/>
              </a:solidFill>
              <a:ea typeface="Segoe UI" pitchFamily="34" charset="0"/>
              <a:cs typeface="Segoe UI" pitchFamily="34" charset="0"/>
            </a:endParaRPr>
          </a:p>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App </a:t>
            </a:r>
            <a:r>
              <a:rPr lang="en-US" dirty="0">
                <a:solidFill>
                  <a:schemeClr val="tx1"/>
                </a:solidFill>
                <a:ea typeface="Segoe UI" pitchFamily="34" charset="0"/>
                <a:cs typeface="Segoe UI" pitchFamily="34" charset="0"/>
              </a:rPr>
              <a:t>allow/deny </a:t>
            </a:r>
            <a:r>
              <a:rPr lang="en-US" dirty="0" smtClean="0">
                <a:solidFill>
                  <a:schemeClr val="tx1"/>
                </a:solidFill>
                <a:ea typeface="Segoe UI" pitchFamily="34" charset="0"/>
                <a:cs typeface="Segoe UI" pitchFamily="34" charset="0"/>
              </a:rPr>
              <a:t>list</a:t>
            </a:r>
            <a:endParaRPr lang="en-US" dirty="0">
              <a:solidFill>
                <a:schemeClr val="tx1"/>
              </a:solidFill>
              <a:ea typeface="Segoe UI" pitchFamily="34" charset="0"/>
              <a:cs typeface="Segoe UI" pitchFamily="34" charset="0"/>
            </a:endParaRP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Enterprise data protection</a:t>
            </a:r>
          </a:p>
        </p:txBody>
      </p:sp>
      <p:sp>
        <p:nvSpPr>
          <p:cNvPr id="38" name="Rectangular Callout 37"/>
          <p:cNvSpPr/>
          <p:nvPr/>
        </p:nvSpPr>
        <p:spPr bwMode="auto">
          <a:xfrm>
            <a:off x="264306" y="2387896"/>
            <a:ext cx="3353203" cy="932563"/>
          </a:xfrm>
          <a:prstGeom prst="wedgeRectCallout">
            <a:avLst>
              <a:gd name="adj1" fmla="val 63440"/>
              <a:gd name="adj2" fmla="val -3120"/>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27" bIns="91440" numCol="1" spcCol="0" rtlCol="0" fromWordArt="0" anchor="t" anchorCtr="0" forceAA="0" compatLnSpc="1">
            <a:prstTxWarp prst="textNoShape">
              <a:avLst/>
            </a:prstTxWarp>
            <a:spAutoFit/>
          </a:bodyPr>
          <a:lstStyle/>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Remote </a:t>
            </a:r>
            <a:r>
              <a:rPr lang="en-US" dirty="0">
                <a:solidFill>
                  <a:schemeClr val="tx1"/>
                </a:solidFill>
                <a:ea typeface="Segoe UI" pitchFamily="34" charset="0"/>
                <a:cs typeface="Segoe UI" pitchFamily="34" charset="0"/>
              </a:rPr>
              <a:t>Lock, PIN reset, Ring, </a:t>
            </a:r>
            <a:r>
              <a:rPr lang="en-US" dirty="0" smtClean="0">
                <a:solidFill>
                  <a:schemeClr val="tx1"/>
                </a:solidFill>
                <a:ea typeface="Segoe UI" pitchFamily="34" charset="0"/>
                <a:cs typeface="Segoe UI" pitchFamily="34" charset="0"/>
              </a:rPr>
              <a:t>Find</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Full device wipe </a:t>
            </a:r>
          </a:p>
        </p:txBody>
      </p:sp>
      <p:sp>
        <p:nvSpPr>
          <p:cNvPr id="39" name="Rectangular Callout 38"/>
          <p:cNvSpPr/>
          <p:nvPr/>
        </p:nvSpPr>
        <p:spPr bwMode="auto">
          <a:xfrm>
            <a:off x="264305" y="1181399"/>
            <a:ext cx="3353203" cy="932563"/>
          </a:xfrm>
          <a:prstGeom prst="wedgeRectCallout">
            <a:avLst>
              <a:gd name="adj1" fmla="val 97527"/>
              <a:gd name="adj2" fmla="val -6040"/>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27" bIns="91440" numCol="1" spcCol="0" rtlCol="0" fromWordArt="0" anchor="t" anchorCtr="0" forceAA="0" compatLnSpc="1">
            <a:prstTxWarp prst="textNoShape">
              <a:avLst/>
            </a:prstTxWarp>
            <a:spAutoFit/>
          </a:bodyPr>
          <a:lstStyle/>
          <a:p>
            <a:pPr marL="112706" indent="-112706" defTabSz="931980" fontAlgn="base">
              <a:lnSpc>
                <a:spcPct val="90000"/>
              </a:lnSpc>
              <a:spcBef>
                <a:spcPct val="0"/>
              </a:spcBef>
              <a:spcAft>
                <a:spcPct val="0"/>
              </a:spcAft>
              <a:buFont typeface="Arial" panose="020B0604020202020204" pitchFamily="34" charset="0"/>
              <a:buChar char="•"/>
            </a:pPr>
            <a:r>
              <a:rPr lang="en-US" dirty="0" smtClean="0">
                <a:solidFill>
                  <a:schemeClr val="tx1"/>
                </a:solidFill>
                <a:ea typeface="Segoe UI" pitchFamily="34" charset="0"/>
                <a:cs typeface="Segoe UI" pitchFamily="34" charset="0"/>
              </a:rPr>
              <a:t>Un-enrollment with </a:t>
            </a:r>
            <a:r>
              <a:rPr lang="en-US" dirty="0">
                <a:solidFill>
                  <a:schemeClr val="tx1"/>
                </a:solidFill>
                <a:ea typeface="Segoe UI" pitchFamily="34" charset="0"/>
                <a:cs typeface="Segoe UI" pitchFamily="34" charset="0"/>
              </a:rPr>
              <a:t>alerts</a:t>
            </a:r>
          </a:p>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Removal of </a:t>
            </a:r>
            <a:r>
              <a:rPr lang="en-US" dirty="0" smtClean="0">
                <a:solidFill>
                  <a:schemeClr val="tx1"/>
                </a:solidFill>
                <a:ea typeface="Segoe UI" pitchFamily="34" charset="0"/>
                <a:cs typeface="Segoe UI" pitchFamily="34" charset="0"/>
              </a:rPr>
              <a:t>configuration</a:t>
            </a:r>
          </a:p>
          <a:p>
            <a:pPr defTabSz="931980" fontAlgn="base">
              <a:lnSpc>
                <a:spcPct val="90000"/>
              </a:lnSpc>
              <a:spcBef>
                <a:spcPct val="0"/>
              </a:spcBef>
              <a:spcAft>
                <a:spcPct val="0"/>
              </a:spcAft>
            </a:pPr>
            <a:r>
              <a:rPr lang="en-US" dirty="0" smtClean="0">
                <a:solidFill>
                  <a:schemeClr val="tx1"/>
                </a:solidFill>
                <a:ea typeface="Segoe UI" pitchFamily="34" charset="0"/>
                <a:cs typeface="Segoe UI" pitchFamily="34" charset="0"/>
              </a:rPr>
              <a:t>  &amp; EDP protected data</a:t>
            </a:r>
            <a:endParaRPr lang="en-US" dirty="0">
              <a:solidFill>
                <a:schemeClr val="tx1"/>
              </a:solidFill>
              <a:ea typeface="Segoe UI" pitchFamily="34" charset="0"/>
              <a:cs typeface="Segoe UI" pitchFamily="34" charset="0"/>
            </a:endParaRPr>
          </a:p>
        </p:txBody>
      </p:sp>
      <p:grpSp>
        <p:nvGrpSpPr>
          <p:cNvPr id="3" name="Group 2"/>
          <p:cNvGrpSpPr/>
          <p:nvPr/>
        </p:nvGrpSpPr>
        <p:grpSpPr>
          <a:xfrm rot="1153166">
            <a:off x="3576310" y="892175"/>
            <a:ext cx="5502528" cy="5668475"/>
            <a:chOff x="2548829" y="997842"/>
            <a:chExt cx="4046344" cy="4168375"/>
          </a:xfrm>
          <a:solidFill>
            <a:schemeClr val="tx1"/>
          </a:solidFill>
        </p:grpSpPr>
        <p:grpSp>
          <p:nvGrpSpPr>
            <p:cNvPr id="6" name="Group 5"/>
            <p:cNvGrpSpPr>
              <a:grpSpLocks noChangeAspect="1"/>
            </p:cNvGrpSpPr>
            <p:nvPr/>
          </p:nvGrpSpPr>
          <p:grpSpPr>
            <a:xfrm>
              <a:off x="2548829" y="997842"/>
              <a:ext cx="4046344" cy="4168375"/>
              <a:chOff x="3534889" y="1525022"/>
              <a:chExt cx="5112679" cy="5266869"/>
            </a:xfrm>
            <a:grpFill/>
          </p:grpSpPr>
          <p:sp>
            <p:nvSpPr>
              <p:cNvPr id="15" name="Freeform 14"/>
              <p:cNvSpPr/>
              <p:nvPr/>
            </p:nvSpPr>
            <p:spPr bwMode="auto">
              <a:xfrm rot="3890768">
                <a:off x="3867635" y="1841986"/>
                <a:ext cx="1561656"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Freeform 17"/>
              <p:cNvSpPr/>
              <p:nvPr/>
            </p:nvSpPr>
            <p:spPr bwMode="auto">
              <a:xfrm rot="11100000">
                <a:off x="7062338" y="2380829"/>
                <a:ext cx="1561656"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19"/>
              <p:cNvSpPr/>
              <p:nvPr/>
            </p:nvSpPr>
            <p:spPr bwMode="auto">
              <a:xfrm rot="3900000" flipH="1" flipV="1">
                <a:off x="6753167" y="4234621"/>
                <a:ext cx="1561656"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Freeform 21"/>
              <p:cNvSpPr/>
              <p:nvPr/>
            </p:nvSpPr>
            <p:spPr bwMode="auto">
              <a:xfrm rot="7500000" flipH="1" flipV="1">
                <a:off x="4996355" y="4897489"/>
                <a:ext cx="1561656"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23"/>
              <p:cNvSpPr/>
              <p:nvPr/>
            </p:nvSpPr>
            <p:spPr bwMode="auto">
              <a:xfrm rot="11160000" flipH="1" flipV="1">
                <a:off x="3546630" y="3696260"/>
                <a:ext cx="1561655"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25"/>
              <p:cNvSpPr/>
              <p:nvPr/>
            </p:nvSpPr>
            <p:spPr bwMode="auto">
              <a:xfrm rot="7500000">
                <a:off x="5613676" y="1192276"/>
                <a:ext cx="1561656" cy="2227147"/>
              </a:xfrm>
              <a:custGeom>
                <a:avLst/>
                <a:gdLst>
                  <a:gd name="connsiteX0" fmla="*/ 0 w 1561656"/>
                  <a:gd name="connsiteY0" fmla="*/ 365760 h 2227147"/>
                  <a:gd name="connsiteX1" fmla="*/ 502920 w 1561656"/>
                  <a:gd name="connsiteY1" fmla="*/ 0 h 2227147"/>
                  <a:gd name="connsiteX2" fmla="*/ 1005840 w 1561656"/>
                  <a:gd name="connsiteY2" fmla="*/ 365760 h 2227147"/>
                  <a:gd name="connsiteX3" fmla="*/ 857990 w 1561656"/>
                  <a:gd name="connsiteY3" fmla="*/ 365760 h 2227147"/>
                  <a:gd name="connsiteX4" fmla="*/ 859722 w 1561656"/>
                  <a:gd name="connsiteY4" fmla="*/ 443726 h 2227147"/>
                  <a:gd name="connsiteX5" fmla="*/ 1471980 w 1561656"/>
                  <a:gd name="connsiteY5" fmla="*/ 1579384 h 2227147"/>
                  <a:gd name="connsiteX6" fmla="*/ 1561656 w 1561656"/>
                  <a:gd name="connsiteY6" fmla="*/ 1638999 h 2227147"/>
                  <a:gd name="connsiteX7" fmla="*/ 1162046 w 1561656"/>
                  <a:gd name="connsiteY7" fmla="*/ 1832619 h 2227147"/>
                  <a:gd name="connsiteX8" fmla="*/ 1209974 w 1561656"/>
                  <a:gd name="connsiteY8" fmla="*/ 2227147 h 2227147"/>
                  <a:gd name="connsiteX9" fmla="*/ 1174182 w 1561656"/>
                  <a:gd name="connsiteY9" fmla="*/ 2204941 h 2227147"/>
                  <a:gd name="connsiteX10" fmla="*/ 178672 w 1561656"/>
                  <a:gd name="connsiteY10" fmla="*/ 491159 h 2227147"/>
                  <a:gd name="connsiteX11" fmla="*/ 175886 w 1561656"/>
                  <a:gd name="connsiteY11" fmla="*/ 365760 h 22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656" h="2227147">
                    <a:moveTo>
                      <a:pt x="0" y="365760"/>
                    </a:moveTo>
                    <a:lnTo>
                      <a:pt x="502920" y="0"/>
                    </a:lnTo>
                    <a:lnTo>
                      <a:pt x="1005840" y="365760"/>
                    </a:lnTo>
                    <a:lnTo>
                      <a:pt x="857990" y="365760"/>
                    </a:lnTo>
                    <a:lnTo>
                      <a:pt x="859722" y="443726"/>
                    </a:lnTo>
                    <a:cubicBezTo>
                      <a:pt x="890656" y="882123"/>
                      <a:pt x="1105451" y="1300660"/>
                      <a:pt x="1471980" y="1579384"/>
                    </a:cubicBezTo>
                    <a:lnTo>
                      <a:pt x="1561656" y="1638999"/>
                    </a:lnTo>
                    <a:lnTo>
                      <a:pt x="1162046" y="1832619"/>
                    </a:lnTo>
                    <a:lnTo>
                      <a:pt x="1209974" y="2227147"/>
                    </a:lnTo>
                    <a:lnTo>
                      <a:pt x="1174182" y="2204941"/>
                    </a:lnTo>
                    <a:cubicBezTo>
                      <a:pt x="577030" y="1807699"/>
                      <a:pt x="226274" y="1165799"/>
                      <a:pt x="178672" y="491159"/>
                    </a:cubicBezTo>
                    <a:lnTo>
                      <a:pt x="175886" y="365760"/>
                    </a:lnTo>
                    <a:close/>
                  </a:path>
                </a:pathLst>
              </a:custGeom>
              <a:grpFill/>
              <a:ln w="381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41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3" name="Rectangle 32"/>
            <p:cNvSpPr/>
            <p:nvPr/>
          </p:nvSpPr>
          <p:spPr>
            <a:xfrm rot="716082">
              <a:off x="4304693" y="1323910"/>
              <a:ext cx="1014659" cy="419431"/>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18">
                <a:lnSpc>
                  <a:spcPct val="90000"/>
                </a:lnSpc>
                <a:spcBef>
                  <a:spcPct val="0"/>
                </a:spcBef>
              </a:pPr>
              <a:r>
                <a:rPr lang="en-US" sz="1047" b="1" dirty="0">
                  <a:solidFill>
                    <a:schemeClr val="accent2">
                      <a:lumMod val="50000"/>
                    </a:schemeClr>
                  </a:solidFill>
                </a:rPr>
                <a:t>ENROLLMENT</a:t>
              </a:r>
            </a:p>
          </p:txBody>
        </p:sp>
        <p:sp>
          <p:nvSpPr>
            <p:cNvPr id="40" name="Rectangle 39"/>
            <p:cNvSpPr/>
            <p:nvPr/>
          </p:nvSpPr>
          <p:spPr>
            <a:xfrm rot="4047511">
              <a:off x="5613956" y="2287975"/>
              <a:ext cx="742146" cy="47225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44471">
                <a:lnSpc>
                  <a:spcPct val="90000"/>
                </a:lnSpc>
                <a:spcBef>
                  <a:spcPct val="0"/>
                </a:spcBef>
                <a:spcAft>
                  <a:spcPct val="35000"/>
                </a:spcAft>
              </a:pPr>
              <a:r>
                <a:rPr lang="en-US" sz="1050" b="1" dirty="0">
                  <a:solidFill>
                    <a:srgbClr val="002050"/>
                  </a:solidFill>
                </a:rPr>
                <a:t>INVENTORY</a:t>
              </a:r>
            </a:p>
          </p:txBody>
        </p:sp>
        <p:sp>
          <p:nvSpPr>
            <p:cNvPr id="41" name="Rectangle 40"/>
            <p:cNvSpPr/>
            <p:nvPr/>
          </p:nvSpPr>
          <p:spPr>
            <a:xfrm rot="824205">
              <a:off x="3905498" y="4386276"/>
              <a:ext cx="716026" cy="45202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44471">
                <a:lnSpc>
                  <a:spcPct val="90000"/>
                </a:lnSpc>
                <a:spcBef>
                  <a:spcPct val="0"/>
                </a:spcBef>
                <a:spcAft>
                  <a:spcPct val="35000"/>
                </a:spcAft>
              </a:pPr>
              <a:r>
                <a:rPr lang="en-US" sz="1000" b="1" dirty="0">
                  <a:solidFill>
                    <a:srgbClr val="002050"/>
                  </a:solidFill>
                </a:rPr>
                <a:t>APPLICATION  MANAGEMENT</a:t>
              </a:r>
            </a:p>
          </p:txBody>
        </p:sp>
        <p:sp>
          <p:nvSpPr>
            <p:cNvPr id="42" name="Rectangle 41"/>
            <p:cNvSpPr/>
            <p:nvPr/>
          </p:nvSpPr>
          <p:spPr>
            <a:xfrm rot="18421824">
              <a:off x="5351673" y="3843406"/>
              <a:ext cx="830973" cy="360444"/>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44471">
                <a:lnSpc>
                  <a:spcPct val="90000"/>
                </a:lnSpc>
                <a:spcBef>
                  <a:spcPct val="0"/>
                </a:spcBef>
                <a:spcAft>
                  <a:spcPct val="35000"/>
                </a:spcAft>
              </a:pPr>
              <a:r>
                <a:rPr lang="en-US" sz="1050" b="1" dirty="0">
                  <a:solidFill>
                    <a:srgbClr val="002050"/>
                  </a:solidFill>
                </a:rPr>
                <a:t>DEVICE CONFIGURATION AND SECURITY</a:t>
              </a:r>
            </a:p>
          </p:txBody>
        </p:sp>
        <p:sp>
          <p:nvSpPr>
            <p:cNvPr id="43" name="Rectangle 42"/>
            <p:cNvSpPr/>
            <p:nvPr/>
          </p:nvSpPr>
          <p:spPr>
            <a:xfrm rot="15340217">
              <a:off x="2597267" y="3375617"/>
              <a:ext cx="1110089" cy="321814"/>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44471">
                <a:lnSpc>
                  <a:spcPct val="90000"/>
                </a:lnSpc>
                <a:spcBef>
                  <a:spcPct val="0"/>
                </a:spcBef>
                <a:spcAft>
                  <a:spcPct val="35000"/>
                </a:spcAft>
              </a:pPr>
              <a:r>
                <a:rPr lang="en-US" sz="1050" b="1" dirty="0">
                  <a:solidFill>
                    <a:srgbClr val="002050"/>
                  </a:solidFill>
                </a:rPr>
                <a:t>REMOTE ASSISTANCE </a:t>
              </a:r>
            </a:p>
          </p:txBody>
        </p:sp>
        <p:sp>
          <p:nvSpPr>
            <p:cNvPr id="44" name="Rectangle 43"/>
            <p:cNvSpPr/>
            <p:nvPr/>
          </p:nvSpPr>
          <p:spPr>
            <a:xfrm rot="18732548">
              <a:off x="2970019" y="1798406"/>
              <a:ext cx="942963" cy="503687"/>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44471">
                <a:lnSpc>
                  <a:spcPct val="90000"/>
                </a:lnSpc>
                <a:spcBef>
                  <a:spcPct val="0"/>
                </a:spcBef>
                <a:spcAft>
                  <a:spcPct val="35000"/>
                </a:spcAft>
              </a:pPr>
              <a:r>
                <a:rPr lang="en-US" sz="1050" b="1" dirty="0">
                  <a:solidFill>
                    <a:srgbClr val="002050"/>
                  </a:solidFill>
                </a:rPr>
                <a:t>UNENROLLMENT</a:t>
              </a:r>
            </a:p>
          </p:txBody>
        </p:sp>
      </p:grpSp>
      <p:sp>
        <p:nvSpPr>
          <p:cNvPr id="25" name="Rectangular Callout 24"/>
          <p:cNvSpPr/>
          <p:nvPr/>
        </p:nvSpPr>
        <p:spPr bwMode="auto">
          <a:xfrm>
            <a:off x="9057325" y="2764530"/>
            <a:ext cx="3125713" cy="775559"/>
          </a:xfrm>
          <a:prstGeom prst="wedgeRectCallout">
            <a:avLst>
              <a:gd name="adj1" fmla="val -58964"/>
              <a:gd name="adj2" fmla="val 28338"/>
            </a:avLst>
          </a:prstGeom>
          <a:solidFill>
            <a:schemeClr val="bg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37141" rIns="91427" bIns="137141" numCol="1" spcCol="0" rtlCol="0" fromWordArt="0" anchor="t" anchorCtr="0" forceAA="0" compatLnSpc="1">
            <a:prstTxWarp prst="textNoShape">
              <a:avLst/>
            </a:prstTxWarp>
            <a:spAutoFit/>
          </a:bodyPr>
          <a:lstStyle/>
          <a:p>
            <a:pPr marL="112706" indent="-112706" defTabSz="931980" fontAlgn="base">
              <a:lnSpc>
                <a:spcPct val="90000"/>
              </a:lnSpc>
              <a:spcBef>
                <a:spcPct val="0"/>
              </a:spcBef>
              <a:spcAft>
                <a:spcPct val="0"/>
              </a:spcAft>
              <a:buFont typeface="Arial" panose="020B0604020202020204" pitchFamily="34" charset="0"/>
              <a:buChar char="•"/>
            </a:pPr>
            <a:r>
              <a:rPr lang="en-US" dirty="0">
                <a:solidFill>
                  <a:schemeClr val="tx1"/>
                </a:solidFill>
                <a:ea typeface="Segoe UI" pitchFamily="34" charset="0"/>
                <a:cs typeface="Segoe UI" pitchFamily="34" charset="0"/>
              </a:rPr>
              <a:t>Enhanced inventory for compliance decisions</a:t>
            </a:r>
          </a:p>
        </p:txBody>
      </p:sp>
    </p:spTree>
    <p:extLst>
      <p:ext uri="{BB962C8B-B14F-4D97-AF65-F5344CB8AC3E}">
        <p14:creationId xmlns:p14="http://schemas.microsoft.com/office/powerpoint/2010/main" val="183411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P spid="37" grpId="0" animBg="1"/>
      <p:bldP spid="38" grpId="0" animBg="1"/>
      <p:bldP spid="39"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a:t>Enterprise Data Protection</a:t>
            </a:r>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00126532"/>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406200" y="1854772"/>
            <a:ext cx="2543486" cy="4656266"/>
            <a:chOff x="-4083471" y="355583"/>
            <a:chExt cx="2543486" cy="4656266"/>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076" y="623470"/>
              <a:ext cx="2103120" cy="3738880"/>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t="7894" r="24901" b="80715"/>
            <a:stretch/>
          </p:blipFill>
          <p:spPr>
            <a:xfrm>
              <a:off x="-3872678" y="1269232"/>
              <a:ext cx="882646" cy="222979"/>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3471" y="355583"/>
              <a:ext cx="2543486" cy="4656266"/>
            </a:xfrm>
            <a:prstGeom prst="rect">
              <a:avLst/>
            </a:prstGeom>
          </p:spPr>
        </p:pic>
      </p:grpSp>
      <p:grpSp>
        <p:nvGrpSpPr>
          <p:cNvPr id="6" name="Group 5"/>
          <p:cNvGrpSpPr/>
          <p:nvPr/>
        </p:nvGrpSpPr>
        <p:grpSpPr>
          <a:xfrm>
            <a:off x="8521018" y="1854772"/>
            <a:ext cx="2543486" cy="4656266"/>
            <a:chOff x="8255083" y="586367"/>
            <a:chExt cx="2543486" cy="465626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647" y="998895"/>
              <a:ext cx="2086105" cy="347472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5083" y="586367"/>
              <a:ext cx="2543486" cy="4656266"/>
            </a:xfrm>
            <a:prstGeom prst="rect">
              <a:avLst/>
            </a:prstGeom>
          </p:spPr>
        </p:pic>
      </p:grpSp>
      <p:sp>
        <p:nvSpPr>
          <p:cNvPr id="2" name="Title 1"/>
          <p:cNvSpPr>
            <a:spLocks noGrp="1"/>
          </p:cNvSpPr>
          <p:nvPr>
            <p:ph type="title"/>
          </p:nvPr>
        </p:nvSpPr>
        <p:spPr/>
        <p:txBody>
          <a:bodyPr/>
          <a:lstStyle/>
          <a:p>
            <a:r>
              <a:rPr lang="en-US" smtClean="0"/>
              <a:t>Windows 10 at a Glance</a:t>
            </a:r>
            <a:endParaRPr lang="en-US" dirty="0"/>
          </a:p>
        </p:txBody>
      </p:sp>
      <p:grpSp>
        <p:nvGrpSpPr>
          <p:cNvPr id="37" name="Group 36"/>
          <p:cNvGrpSpPr/>
          <p:nvPr/>
        </p:nvGrpSpPr>
        <p:grpSpPr>
          <a:xfrm>
            <a:off x="455401" y="1854772"/>
            <a:ext cx="2543486" cy="4656266"/>
            <a:chOff x="-2821390" y="477347"/>
            <a:chExt cx="2543486" cy="4656266"/>
          </a:xfrm>
        </p:grpSpPr>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6279" y="754062"/>
              <a:ext cx="2057400" cy="365760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1390" y="477347"/>
              <a:ext cx="2543486" cy="4656266"/>
            </a:xfrm>
            <a:prstGeom prst="rect">
              <a:avLst/>
            </a:prstGeom>
          </p:spPr>
        </p:pic>
      </p:grpSp>
      <p:sp>
        <p:nvSpPr>
          <p:cNvPr id="3" name="Rectangle 2"/>
          <p:cNvSpPr/>
          <p:nvPr/>
        </p:nvSpPr>
        <p:spPr bwMode="auto">
          <a:xfrm>
            <a:off x="183263" y="3966199"/>
            <a:ext cx="12069948" cy="3028326"/>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Text Placeholder 9"/>
          <p:cNvSpPr>
            <a:spLocks noGrp="1"/>
          </p:cNvSpPr>
          <p:nvPr>
            <p:ph type="body" sz="quarter" idx="12"/>
          </p:nvPr>
        </p:nvSpPr>
        <p:spPr/>
        <p:txBody>
          <a:bodyPr/>
          <a:lstStyle/>
          <a:p>
            <a:r>
              <a:rPr lang="en-US" dirty="0" smtClean="0"/>
              <a:t>Business Store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Modern apps</a:t>
            </a:r>
          </a:p>
          <a:p>
            <a:pPr lvl="1"/>
            <a:r>
              <a:rPr lang="en-US" dirty="0" smtClean="0"/>
              <a:t>Leverages Azure Active </a:t>
            </a:r>
          </a:p>
          <a:p>
            <a:pPr lvl="1"/>
            <a:r>
              <a:rPr lang="en-US" dirty="0" smtClean="0"/>
              <a:t>Private store in the store for Store and LOB apps</a:t>
            </a:r>
          </a:p>
          <a:p>
            <a:pPr lvl="1"/>
            <a:r>
              <a:rPr lang="en-US" dirty="0" smtClean="0"/>
              <a:t>Pay with credit card or PO/invoice</a:t>
            </a:r>
          </a:p>
          <a:p>
            <a:pPr lvl="1"/>
            <a:r>
              <a:rPr lang="en-US" dirty="0" smtClean="0"/>
              <a:t>Modern app license management</a:t>
            </a:r>
            <a:endParaRPr lang="en-US" dirty="0"/>
          </a:p>
        </p:txBody>
      </p:sp>
      <p:sp>
        <p:nvSpPr>
          <p:cNvPr id="8" name="Text Placeholder 7"/>
          <p:cNvSpPr>
            <a:spLocks noGrp="1"/>
          </p:cNvSpPr>
          <p:nvPr>
            <p:ph type="body" sz="quarter" idx="10"/>
          </p:nvPr>
        </p:nvSpPr>
        <p:spPr/>
        <p:txBody>
          <a:bodyPr/>
          <a:lstStyle/>
          <a:p>
            <a:r>
              <a:rPr lang="en-US" dirty="0" smtClean="0"/>
              <a:t>Windows Store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Modern apps</a:t>
            </a:r>
          </a:p>
          <a:p>
            <a:pPr lvl="1"/>
            <a:r>
              <a:rPr lang="en-US" dirty="0" smtClean="0"/>
              <a:t>Sign in with MSA</a:t>
            </a:r>
          </a:p>
          <a:p>
            <a:pPr lvl="1"/>
            <a:r>
              <a:rPr lang="en-US" dirty="0" smtClean="0"/>
              <a:t>Pay with credit card, gift card, </a:t>
            </a:r>
            <a:br>
              <a:rPr lang="en-US" dirty="0" smtClean="0"/>
            </a:br>
            <a:r>
              <a:rPr lang="en-US" dirty="0" smtClean="0"/>
              <a:t>PayPal, mobile operators</a:t>
            </a:r>
            <a:endParaRPr lang="en-US" dirty="0"/>
          </a:p>
        </p:txBody>
      </p:sp>
      <p:sp>
        <p:nvSpPr>
          <p:cNvPr id="9" name="Text Placeholder 8"/>
          <p:cNvSpPr>
            <a:spLocks noGrp="1"/>
          </p:cNvSpPr>
          <p:nvPr>
            <p:ph type="body" sz="quarter" idx="11"/>
          </p:nvPr>
        </p:nvSpPr>
        <p:spPr/>
        <p:txBody>
          <a:bodyPr/>
          <a:lstStyle/>
          <a:p>
            <a:r>
              <a:rPr lang="en-US" dirty="0" smtClean="0"/>
              <a:t>Company Portal</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MDM-driven</a:t>
            </a:r>
          </a:p>
          <a:p>
            <a:pPr lvl="1"/>
            <a:r>
              <a:rPr lang="en-US" dirty="0" smtClean="0"/>
              <a:t>Deploy Line-of-business modern apps from catalogue</a:t>
            </a:r>
          </a:p>
          <a:p>
            <a:pPr lvl="1"/>
            <a:r>
              <a:rPr lang="en-US" dirty="0" smtClean="0"/>
              <a:t>Deploy Windows Store apps (even when the Store UI is disabled) and as well as uploaded LOB apps through BSP integration</a:t>
            </a:r>
            <a:endParaRPr lang="en-US" dirty="0"/>
          </a:p>
        </p:txBody>
      </p:sp>
      <p:pic>
        <p:nvPicPr>
          <p:cNvPr id="38" name="Picture 37"/>
          <p:cNvPicPr>
            <a:picLocks noChangeAspect="1"/>
          </p:cNvPicPr>
          <p:nvPr/>
        </p:nvPicPr>
        <p:blipFill rotWithShape="1">
          <a:blip r:embed="rId6">
            <a:extLst>
              <a:ext uri="{28A0092B-C50C-407E-A947-70E740481C1C}">
                <a14:useLocalDpi xmlns:a14="http://schemas.microsoft.com/office/drawing/2010/main" val="0"/>
              </a:ext>
            </a:extLst>
          </a:blip>
          <a:srcRect t="4161" b="87995"/>
          <a:stretch/>
        </p:blipFill>
        <p:spPr>
          <a:xfrm>
            <a:off x="8795625" y="2267311"/>
            <a:ext cx="2011680" cy="280514"/>
          </a:xfrm>
          <a:prstGeom prst="rect">
            <a:avLst/>
          </a:prstGeom>
        </p:spPr>
      </p:pic>
    </p:spTree>
    <p:extLst>
      <p:ext uri="{BB962C8B-B14F-4D97-AF65-F5344CB8AC3E}">
        <p14:creationId xmlns:p14="http://schemas.microsoft.com/office/powerpoint/2010/main" val="331606980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205458"/>
            <a:ext cx="5486399" cy="794064"/>
          </a:xfrm>
        </p:spPr>
        <p:txBody>
          <a:bodyPr/>
          <a:lstStyle/>
          <a:p>
            <a:r>
              <a:rPr lang="en-US" sz="4400" dirty="0" smtClean="0"/>
              <a:t>Business Store</a:t>
            </a:r>
            <a:endParaRPr lang="en-US" sz="4400" dirty="0"/>
          </a:p>
        </p:txBody>
      </p:sp>
      <p:pic>
        <p:nvPicPr>
          <p:cNvPr id="13" name="Picture Placeholder 1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997" r="24997"/>
          <a:stretch/>
        </p:blipFill>
        <p:spPr/>
      </p:pic>
      <p:sp>
        <p:nvSpPr>
          <p:cNvPr id="9" name="Text Placeholder 8"/>
          <p:cNvSpPr>
            <a:spLocks noGrp="1"/>
          </p:cNvSpPr>
          <p:nvPr>
            <p:ph type="body" sz="quarter" idx="4294967295"/>
          </p:nvPr>
        </p:nvSpPr>
        <p:spPr>
          <a:xfrm>
            <a:off x="276105" y="1119848"/>
            <a:ext cx="5853684" cy="4949047"/>
          </a:xfrm>
        </p:spPr>
        <p:txBody>
          <a:bodyPr/>
          <a:lstStyle/>
          <a:p>
            <a:pPr marL="0" indent="0">
              <a:spcBef>
                <a:spcPts val="1224"/>
              </a:spcBef>
              <a:buNone/>
            </a:pPr>
            <a:r>
              <a:rPr lang="en-US" sz="3200" dirty="0">
                <a:gradFill>
                  <a:gsLst>
                    <a:gs pos="12389">
                      <a:schemeClr val="tx2"/>
                    </a:gs>
                    <a:gs pos="31000">
                      <a:schemeClr val="tx2"/>
                    </a:gs>
                  </a:gsLst>
                  <a:lin ang="5400000" scaled="0"/>
                </a:gradFill>
              </a:rPr>
              <a:t>A web site for businesses, schools, </a:t>
            </a:r>
            <a:r>
              <a:rPr lang="en-US" sz="3200" dirty="0" smtClean="0">
                <a:gradFill>
                  <a:gsLst>
                    <a:gs pos="12389">
                      <a:schemeClr val="tx2"/>
                    </a:gs>
                    <a:gs pos="31000">
                      <a:schemeClr val="tx2"/>
                    </a:gs>
                  </a:gsLst>
                  <a:lin ang="5400000" scaled="0"/>
                </a:gradFill>
              </a:rPr>
              <a:t>or </a:t>
            </a:r>
            <a:r>
              <a:rPr lang="en-US" sz="3200" dirty="0">
                <a:gradFill>
                  <a:gsLst>
                    <a:gs pos="12389">
                      <a:schemeClr val="tx2"/>
                    </a:gs>
                    <a:gs pos="31000">
                      <a:schemeClr val="tx2"/>
                    </a:gs>
                  </a:gsLst>
                  <a:lin ang="5400000" scaled="0"/>
                </a:gradFill>
              </a:rPr>
              <a:t>other organizations</a:t>
            </a:r>
          </a:p>
          <a:p>
            <a:pPr marL="0" lvl="1" indent="0">
              <a:buNone/>
            </a:pPr>
            <a:r>
              <a:rPr lang="en-US" sz="2000" dirty="0"/>
              <a:t>Free to use, easy to sign up</a:t>
            </a:r>
          </a:p>
          <a:p>
            <a:pPr marL="0" lvl="1" indent="0">
              <a:buNone/>
            </a:pPr>
            <a:r>
              <a:rPr lang="en-US" sz="2000" dirty="0"/>
              <a:t>Used by IT administrators, purchasers</a:t>
            </a:r>
          </a:p>
          <a:p>
            <a:pPr marL="0" indent="0">
              <a:spcBef>
                <a:spcPts val="1224"/>
              </a:spcBef>
              <a:buNone/>
            </a:pPr>
            <a:r>
              <a:rPr lang="en-US" sz="3200" dirty="0">
                <a:gradFill>
                  <a:gsLst>
                    <a:gs pos="12389">
                      <a:schemeClr val="tx2"/>
                    </a:gs>
                    <a:gs pos="31000">
                      <a:schemeClr val="tx2"/>
                    </a:gs>
                  </a:gsLst>
                  <a:lin ang="5400000" scaled="0"/>
                </a:gradFill>
              </a:rPr>
              <a:t>Provides key functionality for acquiring, </a:t>
            </a:r>
            <a:r>
              <a:rPr lang="en-US" sz="3200" dirty="0" smtClean="0">
                <a:gradFill>
                  <a:gsLst>
                    <a:gs pos="12389">
                      <a:schemeClr val="tx2"/>
                    </a:gs>
                    <a:gs pos="31000">
                      <a:schemeClr val="tx2"/>
                    </a:gs>
                  </a:gsLst>
                  <a:lin ang="5400000" scaled="0"/>
                </a:gradFill>
              </a:rPr>
              <a:t>using</a:t>
            </a:r>
            <a:r>
              <a:rPr lang="en-US" sz="3200" dirty="0">
                <a:gradFill>
                  <a:gsLst>
                    <a:gs pos="12389">
                      <a:schemeClr val="tx2"/>
                    </a:gs>
                    <a:gs pos="31000">
                      <a:schemeClr val="tx2"/>
                    </a:gs>
                  </a:gsLst>
                  <a:lin ang="5400000" scaled="0"/>
                </a:gradFill>
              </a:rPr>
              <a:t>, and deploying apps in an organization</a:t>
            </a:r>
          </a:p>
          <a:p>
            <a:pPr marL="0" lvl="1" indent="0">
              <a:buNone/>
            </a:pPr>
            <a:r>
              <a:rPr lang="en-US" sz="2000" dirty="0"/>
              <a:t>Including line-of-business </a:t>
            </a:r>
            <a:r>
              <a:rPr lang="en-US" sz="2000" dirty="0" smtClean="0"/>
              <a:t>apps</a:t>
            </a:r>
            <a:endParaRPr lang="en-US" sz="2000" dirty="0"/>
          </a:p>
          <a:p>
            <a:pPr marL="0" indent="0">
              <a:spcBef>
                <a:spcPts val="1224"/>
              </a:spcBef>
              <a:buNone/>
            </a:pPr>
            <a:r>
              <a:rPr lang="en-US" sz="3200" dirty="0">
                <a:gradFill>
                  <a:gsLst>
                    <a:gs pos="12389">
                      <a:schemeClr val="tx2"/>
                    </a:gs>
                    <a:gs pos="31000">
                      <a:schemeClr val="tx2"/>
                    </a:gs>
                  </a:gsLst>
                  <a:lin ang="5400000" scaled="0"/>
                </a:gradFill>
              </a:rPr>
              <a:t>Complements the </a:t>
            </a:r>
            <a:r>
              <a:rPr lang="en-US" sz="3200" dirty="0" smtClean="0">
                <a:gradFill>
                  <a:gsLst>
                    <a:gs pos="12389">
                      <a:schemeClr val="tx2"/>
                    </a:gs>
                    <a:gs pos="31000">
                      <a:schemeClr val="tx2"/>
                    </a:gs>
                  </a:gsLst>
                  <a:lin ang="5400000" scaled="0"/>
                </a:gradFill>
              </a:rPr>
              <a:t>existing </a:t>
            </a:r>
            <a:r>
              <a:rPr lang="en-US" sz="3200" dirty="0">
                <a:gradFill>
                  <a:gsLst>
                    <a:gs pos="12389">
                      <a:schemeClr val="tx2"/>
                    </a:gs>
                    <a:gs pos="31000">
                      <a:schemeClr val="tx2"/>
                    </a:gs>
                  </a:gsLst>
                  <a:lin ang="5400000" scaled="0"/>
                </a:gradFill>
              </a:rPr>
              <a:t>management solutions</a:t>
            </a:r>
          </a:p>
          <a:p>
            <a:pPr marL="0" lvl="1" indent="0">
              <a:buNone/>
            </a:pPr>
            <a:r>
              <a:rPr lang="en-US" sz="2000" dirty="0"/>
              <a:t>Flexible scenarios for any need</a:t>
            </a:r>
          </a:p>
        </p:txBody>
      </p:sp>
    </p:spTree>
    <p:extLst>
      <p:ext uri="{BB962C8B-B14F-4D97-AF65-F5344CB8AC3E}">
        <p14:creationId xmlns:p14="http://schemas.microsoft.com/office/powerpoint/2010/main" val="218694172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297963" y="1212850"/>
            <a:ext cx="2560316"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6" name="Rectangle 25"/>
          <p:cNvSpPr/>
          <p:nvPr/>
        </p:nvSpPr>
        <p:spPr bwMode="auto">
          <a:xfrm>
            <a:off x="8321287" y="1231133"/>
            <a:ext cx="2377477"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 name="Rectangle 18"/>
          <p:cNvSpPr/>
          <p:nvPr/>
        </p:nvSpPr>
        <p:spPr bwMode="auto">
          <a:xfrm>
            <a:off x="274639" y="1216335"/>
            <a:ext cx="2377477"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t>Private online store</a:t>
            </a:r>
            <a:endParaRPr lang="en-US" dirty="0"/>
          </a:p>
        </p:txBody>
      </p:sp>
      <p:sp>
        <p:nvSpPr>
          <p:cNvPr id="9" name="Text Placeholder 8"/>
          <p:cNvSpPr>
            <a:spLocks noGrp="1"/>
          </p:cNvSpPr>
          <p:nvPr>
            <p:ph type="body" sz="quarter" idx="10"/>
          </p:nvPr>
        </p:nvSpPr>
        <p:spPr/>
        <p:txBody>
          <a:bodyPr/>
          <a:lstStyle/>
          <a:p>
            <a:r>
              <a:rPr lang="en-US" dirty="0" smtClean="0"/>
              <a:t>IT Manager</a:t>
            </a:r>
          </a:p>
          <a:p>
            <a:endParaRPr lang="en-US" dirty="0" smtClean="0"/>
          </a:p>
          <a:p>
            <a:r>
              <a:rPr lang="en-US" dirty="0" smtClean="0"/>
              <a:t>Sign in to Business Store</a:t>
            </a:r>
          </a:p>
          <a:p>
            <a:pPr lvl="1"/>
            <a:r>
              <a:rPr lang="en-US" dirty="0" smtClean="0"/>
              <a:t>Uses Azure AD </a:t>
            </a:r>
            <a:r>
              <a:rPr lang="en-US" dirty="0"/>
              <a:t>account</a:t>
            </a:r>
            <a:endParaRPr lang="en-US" dirty="0" smtClean="0"/>
          </a:p>
          <a:p>
            <a:r>
              <a:rPr lang="en-US" dirty="0" smtClean="0"/>
              <a:t>Acquire apps</a:t>
            </a:r>
          </a:p>
          <a:p>
            <a:pPr lvl="1"/>
            <a:r>
              <a:rPr lang="en-US" dirty="0" smtClean="0"/>
              <a:t>Free apps</a:t>
            </a:r>
          </a:p>
          <a:p>
            <a:pPr lvl="1"/>
            <a:r>
              <a:rPr lang="en-US" dirty="0" smtClean="0"/>
              <a:t>Purchased using a PO, invoice, or credit card</a:t>
            </a:r>
          </a:p>
          <a:p>
            <a:r>
              <a:rPr lang="en-US" dirty="0" smtClean="0"/>
              <a:t>Create private store </a:t>
            </a:r>
          </a:p>
          <a:p>
            <a:pPr lvl="1"/>
            <a:r>
              <a:rPr lang="en-US" dirty="0" smtClean="0"/>
              <a:t>Add apps </a:t>
            </a:r>
          </a:p>
          <a:p>
            <a:pPr lvl="1"/>
            <a:endParaRPr lang="en-US" dirty="0"/>
          </a:p>
        </p:txBody>
      </p:sp>
      <p:sp>
        <p:nvSpPr>
          <p:cNvPr id="11" name="Text Placeholder 10"/>
          <p:cNvSpPr>
            <a:spLocks noGrp="1"/>
          </p:cNvSpPr>
          <p:nvPr>
            <p:ph type="body" sz="quarter" idx="11"/>
          </p:nvPr>
        </p:nvSpPr>
        <p:spPr/>
        <p:txBody>
          <a:bodyPr/>
          <a:lstStyle/>
          <a:p>
            <a:r>
              <a:rPr lang="en-US" dirty="0"/>
              <a:t>End User</a:t>
            </a:r>
          </a:p>
          <a:p>
            <a:pPr lvl="0"/>
            <a:endParaRPr lang="en-US" dirty="0" smtClean="0"/>
          </a:p>
          <a:p>
            <a:pPr lvl="0"/>
            <a:r>
              <a:rPr lang="en-US" dirty="0" smtClean="0"/>
              <a:t>Log into windows</a:t>
            </a:r>
          </a:p>
          <a:p>
            <a:pPr lvl="1"/>
            <a:r>
              <a:rPr lang="en-US" dirty="0" smtClean="0"/>
              <a:t>Using Azure AD account</a:t>
            </a:r>
          </a:p>
          <a:p>
            <a:pPr lvl="0"/>
            <a:r>
              <a:rPr lang="en-US" dirty="0" smtClean="0"/>
              <a:t>Open Windows Store app</a:t>
            </a:r>
          </a:p>
          <a:p>
            <a:pPr lvl="1"/>
            <a:r>
              <a:rPr lang="en-US" dirty="0" smtClean="0"/>
              <a:t>Private store and public categories available</a:t>
            </a:r>
          </a:p>
          <a:p>
            <a:r>
              <a:rPr lang="en-US" dirty="0" smtClean="0"/>
              <a:t>Install apps as needed</a:t>
            </a:r>
          </a:p>
          <a:p>
            <a:pPr lvl="1"/>
            <a:r>
              <a:rPr lang="en-US" dirty="0" smtClean="0"/>
              <a:t>Selected </a:t>
            </a:r>
            <a:r>
              <a:rPr lang="en-US" dirty="0"/>
              <a:t>from the Private Store using Azure AD, or public categories using MSA</a:t>
            </a:r>
          </a:p>
          <a:p>
            <a:pPr lvl="1"/>
            <a:endParaRPr lang="en-US" dirty="0" smtClean="0"/>
          </a:p>
          <a:p>
            <a:endParaRPr lang="en-US" dirty="0" smtClean="0"/>
          </a:p>
          <a:p>
            <a:endParaRPr lang="en-US" dirty="0"/>
          </a:p>
        </p:txBody>
      </p:sp>
      <p:sp>
        <p:nvSpPr>
          <p:cNvPr id="27" name="Text Placeholder 26"/>
          <p:cNvSpPr>
            <a:spLocks noGrp="1"/>
          </p:cNvSpPr>
          <p:nvPr>
            <p:ph type="body" sz="quarter" idx="12"/>
          </p:nvPr>
        </p:nvSpPr>
        <p:spPr>
          <a:xfrm>
            <a:off x="4297976" y="1235414"/>
            <a:ext cx="3840480" cy="4687437"/>
          </a:xfrm>
        </p:spPr>
        <p:txBody>
          <a:bodyPr/>
          <a:lstStyle/>
          <a:p>
            <a:r>
              <a:rPr lang="en-US" dirty="0" smtClean="0"/>
              <a:t>Infrastructure</a:t>
            </a:r>
            <a:endParaRPr lang="en-US" dirty="0"/>
          </a:p>
          <a:p>
            <a:pPr lvl="1">
              <a:spcAft>
                <a:spcPts val="600"/>
              </a:spcAft>
            </a:pPr>
            <a:endParaRPr lang="en-US" dirty="0" smtClean="0"/>
          </a:p>
          <a:p>
            <a:pPr lvl="1">
              <a:spcAft>
                <a:spcPts val="600"/>
              </a:spcAft>
            </a:pPr>
            <a:endParaRPr lang="en-US" dirty="0"/>
          </a:p>
          <a:p>
            <a:pPr lvl="1">
              <a:spcAft>
                <a:spcPts val="600"/>
              </a:spcAft>
            </a:pPr>
            <a:r>
              <a:rPr lang="en-US" dirty="0" smtClean="0"/>
              <a:t>Cloud-based</a:t>
            </a:r>
            <a:endParaRPr lang="en-US" dirty="0"/>
          </a:p>
          <a:p>
            <a:pPr lvl="1">
              <a:spcAft>
                <a:spcPts val="600"/>
              </a:spcAft>
            </a:pPr>
            <a:r>
              <a:rPr lang="en-US" dirty="0"/>
              <a:t>No </a:t>
            </a:r>
            <a:r>
              <a:rPr lang="en-US" dirty="0" smtClean="0"/>
              <a:t>on-premises </a:t>
            </a:r>
            <a:r>
              <a:rPr lang="en-US" dirty="0"/>
              <a:t>infrastructure requirements</a:t>
            </a:r>
          </a:p>
          <a:p>
            <a:pPr lvl="1">
              <a:spcAft>
                <a:spcPts val="600"/>
              </a:spcAft>
            </a:pPr>
            <a:r>
              <a:rPr lang="en-US" dirty="0"/>
              <a:t>No MDM service required</a:t>
            </a:r>
          </a:p>
          <a:p>
            <a:pPr lvl="1">
              <a:spcAft>
                <a:spcPts val="600"/>
              </a:spcAft>
            </a:pPr>
            <a:r>
              <a:rPr lang="en-US" dirty="0"/>
              <a:t>Apps automatically updated from the Windows Store</a:t>
            </a:r>
          </a:p>
          <a:p>
            <a:pPr lvl="1">
              <a:spcAft>
                <a:spcPts val="600"/>
              </a:spcAft>
            </a:pPr>
            <a:r>
              <a:rPr lang="en-US" dirty="0"/>
              <a:t>Can include LOB apps</a:t>
            </a:r>
          </a:p>
          <a:p>
            <a:endParaRPr lang="en-US" dirty="0"/>
          </a:p>
        </p:txBody>
      </p:sp>
      <p:sp>
        <p:nvSpPr>
          <p:cNvPr id="8" name="Isosceles Triangle 7"/>
          <p:cNvSpPr/>
          <p:nvPr/>
        </p:nvSpPr>
        <p:spPr bwMode="auto">
          <a:xfrm rot="2784150">
            <a:off x="11557090" y="-105932"/>
            <a:ext cx="1371970" cy="685800"/>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16814">
                      <a:srgbClr val="FFFFFF"/>
                    </a:gs>
                    <a:gs pos="46000">
                      <a:srgbClr val="FFFFFF"/>
                    </a:gs>
                  </a:gsLst>
                  <a:lin ang="5400000" scaled="0"/>
                </a:gradFill>
              </a:rPr>
              <a:t>Scenario</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1374177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297963" y="1212850"/>
            <a:ext cx="2560316"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p:txBody>
          <a:bodyPr/>
          <a:lstStyle/>
          <a:p>
            <a:r>
              <a:rPr lang="en-US" dirty="0" smtClean="0">
                <a:solidFill>
                  <a:schemeClr val="tx1"/>
                </a:solidFill>
              </a:rPr>
              <a:t>Online with Mobile </a:t>
            </a:r>
            <a:r>
              <a:rPr lang="en-US" dirty="0">
                <a:solidFill>
                  <a:schemeClr val="tx1"/>
                </a:solidFill>
              </a:rPr>
              <a:t>Device </a:t>
            </a:r>
            <a:r>
              <a:rPr lang="en-US" dirty="0" smtClean="0">
                <a:solidFill>
                  <a:schemeClr val="tx1"/>
                </a:solidFill>
              </a:rPr>
              <a:t>Management</a:t>
            </a:r>
            <a:endParaRPr lang="en-US" dirty="0"/>
          </a:p>
        </p:txBody>
      </p:sp>
      <p:sp>
        <p:nvSpPr>
          <p:cNvPr id="5" name="Text Placeholder 4"/>
          <p:cNvSpPr>
            <a:spLocks noGrp="1"/>
          </p:cNvSpPr>
          <p:nvPr>
            <p:ph type="body" sz="quarter" idx="12"/>
          </p:nvPr>
        </p:nvSpPr>
        <p:spPr>
          <a:xfrm>
            <a:off x="4297976" y="1235414"/>
            <a:ext cx="3840480" cy="4705904"/>
          </a:xfrm>
        </p:spPr>
        <p:txBody>
          <a:bodyPr/>
          <a:lstStyle/>
          <a:p>
            <a:r>
              <a:rPr lang="en-US" dirty="0"/>
              <a:t>Infrastructure</a:t>
            </a:r>
          </a:p>
          <a:p>
            <a:pPr lvl="1">
              <a:spcAft>
                <a:spcPts val="600"/>
              </a:spcAft>
            </a:pPr>
            <a:endParaRPr lang="en-US" dirty="0"/>
          </a:p>
          <a:p>
            <a:pPr lvl="1">
              <a:spcAft>
                <a:spcPts val="600"/>
              </a:spcAft>
            </a:pPr>
            <a:endParaRPr lang="en-US" dirty="0"/>
          </a:p>
          <a:p>
            <a:pPr lvl="1">
              <a:spcAft>
                <a:spcPts val="600"/>
              </a:spcAft>
            </a:pPr>
            <a:r>
              <a:rPr lang="en-US" dirty="0" smtClean="0"/>
              <a:t>Cloud-based </a:t>
            </a:r>
            <a:r>
              <a:rPr lang="en-US" dirty="0"/>
              <a:t>or </a:t>
            </a:r>
            <a:r>
              <a:rPr lang="en-US" dirty="0" smtClean="0"/>
              <a:t>on-premises (depending </a:t>
            </a:r>
            <a:r>
              <a:rPr lang="en-US" dirty="0"/>
              <a:t>on the MDM service used)</a:t>
            </a:r>
          </a:p>
          <a:p>
            <a:pPr lvl="1">
              <a:spcAft>
                <a:spcPts val="600"/>
              </a:spcAft>
            </a:pPr>
            <a:r>
              <a:rPr lang="en-US" dirty="0" smtClean="0"/>
              <a:t>Store Apps </a:t>
            </a:r>
            <a:r>
              <a:rPr lang="en-US" dirty="0"/>
              <a:t>automatically updated from the Windows Store</a:t>
            </a:r>
          </a:p>
          <a:p>
            <a:pPr lvl="1">
              <a:spcAft>
                <a:spcPts val="600"/>
              </a:spcAft>
            </a:pPr>
            <a:r>
              <a:rPr lang="en-US" dirty="0"/>
              <a:t>The Windows Store app can be disabled if desired</a:t>
            </a:r>
          </a:p>
          <a:p>
            <a:pPr lvl="1">
              <a:spcAft>
                <a:spcPts val="600"/>
              </a:spcAft>
            </a:pPr>
            <a:r>
              <a:rPr lang="en-US" dirty="0"/>
              <a:t>APIs available to ISVs to automate the BSP </a:t>
            </a:r>
            <a:r>
              <a:rPr lang="en-US" dirty="0" smtClean="0"/>
              <a:t>interactions</a:t>
            </a:r>
            <a:endParaRPr lang="en-US" dirty="0"/>
          </a:p>
        </p:txBody>
      </p:sp>
      <p:sp>
        <p:nvSpPr>
          <p:cNvPr id="7" name="Rectangle 6"/>
          <p:cNvSpPr/>
          <p:nvPr/>
        </p:nvSpPr>
        <p:spPr bwMode="auto">
          <a:xfrm>
            <a:off x="8321287" y="1231133"/>
            <a:ext cx="2377477"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274639" y="1216335"/>
            <a:ext cx="2377477" cy="6385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Isosceles Triangle 11"/>
          <p:cNvSpPr/>
          <p:nvPr/>
        </p:nvSpPr>
        <p:spPr bwMode="auto">
          <a:xfrm rot="2784150">
            <a:off x="11557090" y="-105932"/>
            <a:ext cx="1371970" cy="685800"/>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16814">
                      <a:srgbClr val="FFFFFF"/>
                    </a:gs>
                    <a:gs pos="46000">
                      <a:srgbClr val="FFFFFF"/>
                    </a:gs>
                  </a:gsLst>
                  <a:lin ang="5400000" scaled="0"/>
                </a:gradFill>
              </a:rPr>
              <a:t>Scenario</a:t>
            </a:r>
            <a:endParaRPr lang="en-US" sz="2000" dirty="0">
              <a:gradFill>
                <a:gsLst>
                  <a:gs pos="16814">
                    <a:srgbClr val="FFFFFF"/>
                  </a:gs>
                  <a:gs pos="46000">
                    <a:srgbClr val="FFFFFF"/>
                  </a:gs>
                </a:gsLst>
                <a:lin ang="5400000" scaled="0"/>
              </a:gradFill>
            </a:endParaRPr>
          </a:p>
        </p:txBody>
      </p:sp>
      <p:sp>
        <p:nvSpPr>
          <p:cNvPr id="3" name="Text Placeholder 2"/>
          <p:cNvSpPr>
            <a:spLocks noGrp="1"/>
          </p:cNvSpPr>
          <p:nvPr>
            <p:ph type="body" sz="quarter" idx="10"/>
          </p:nvPr>
        </p:nvSpPr>
        <p:spPr>
          <a:xfrm>
            <a:off x="274639" y="1231133"/>
            <a:ext cx="3840480" cy="5367623"/>
          </a:xfrm>
        </p:spPr>
        <p:txBody>
          <a:bodyPr/>
          <a:lstStyle/>
          <a:p>
            <a:r>
              <a:rPr lang="en-US" dirty="0"/>
              <a:t>IT Manager</a:t>
            </a:r>
          </a:p>
          <a:p>
            <a:endParaRPr lang="en-US" dirty="0"/>
          </a:p>
          <a:p>
            <a:r>
              <a:rPr lang="en-US" dirty="0"/>
              <a:t>Sign in to Business Store</a:t>
            </a:r>
          </a:p>
          <a:p>
            <a:pPr lvl="1"/>
            <a:r>
              <a:rPr lang="en-US" dirty="0"/>
              <a:t>Uses Azure AD account</a:t>
            </a:r>
          </a:p>
          <a:p>
            <a:r>
              <a:rPr lang="en-US" dirty="0"/>
              <a:t>Acquire apps</a:t>
            </a:r>
          </a:p>
          <a:p>
            <a:pPr lvl="1"/>
            <a:r>
              <a:rPr lang="en-US" dirty="0"/>
              <a:t>Free apps</a:t>
            </a:r>
          </a:p>
          <a:p>
            <a:pPr lvl="1"/>
            <a:r>
              <a:rPr lang="en-US" dirty="0"/>
              <a:t>Purchased using a PO, invoice, or credit card</a:t>
            </a:r>
          </a:p>
          <a:p>
            <a:r>
              <a:rPr lang="en-US" dirty="0" smtClean="0"/>
              <a:t>Add </a:t>
            </a:r>
            <a:r>
              <a:rPr lang="en-US" dirty="0"/>
              <a:t>a</a:t>
            </a:r>
            <a:r>
              <a:rPr lang="en-US" dirty="0" smtClean="0"/>
              <a:t>pps to MDM</a:t>
            </a:r>
            <a:endParaRPr lang="en-US" dirty="0"/>
          </a:p>
          <a:p>
            <a:pPr lvl="1"/>
            <a:r>
              <a:rPr lang="en-US" dirty="0" smtClean="0"/>
              <a:t>Link </a:t>
            </a:r>
            <a:r>
              <a:rPr lang="en-US" dirty="0"/>
              <a:t>to the app </a:t>
            </a:r>
            <a:r>
              <a:rPr lang="en-US" dirty="0" smtClean="0"/>
              <a:t>in </a:t>
            </a:r>
            <a:r>
              <a:rPr lang="en-US" dirty="0"/>
              <a:t>the </a:t>
            </a:r>
            <a:r>
              <a:rPr lang="en-US" dirty="0" smtClean="0"/>
              <a:t>Business Store</a:t>
            </a:r>
            <a:endParaRPr lang="en-US" dirty="0"/>
          </a:p>
        </p:txBody>
      </p:sp>
      <p:sp>
        <p:nvSpPr>
          <p:cNvPr id="4" name="Text Placeholder 3"/>
          <p:cNvSpPr>
            <a:spLocks noGrp="1"/>
          </p:cNvSpPr>
          <p:nvPr>
            <p:ph type="body" sz="quarter" idx="11"/>
          </p:nvPr>
        </p:nvSpPr>
        <p:spPr>
          <a:xfrm>
            <a:off x="8321292" y="1231133"/>
            <a:ext cx="3840480" cy="5472267"/>
          </a:xfrm>
        </p:spPr>
        <p:txBody>
          <a:bodyPr/>
          <a:lstStyle/>
          <a:p>
            <a:r>
              <a:rPr lang="en-US" dirty="0"/>
              <a:t>End User</a:t>
            </a:r>
          </a:p>
          <a:p>
            <a:endParaRPr lang="en-US" dirty="0"/>
          </a:p>
          <a:p>
            <a:r>
              <a:rPr lang="en-US" dirty="0"/>
              <a:t>Log into windows</a:t>
            </a:r>
          </a:p>
          <a:p>
            <a:pPr lvl="1"/>
            <a:r>
              <a:rPr lang="en-US" dirty="0"/>
              <a:t>Using Azure AD account</a:t>
            </a:r>
          </a:p>
          <a:p>
            <a:r>
              <a:rPr lang="en-US" dirty="0"/>
              <a:t>Open </a:t>
            </a:r>
            <a:r>
              <a:rPr lang="en-US" dirty="0" smtClean="0"/>
              <a:t>Company Portal app</a:t>
            </a:r>
            <a:endParaRPr lang="en-US" dirty="0"/>
          </a:p>
          <a:p>
            <a:pPr lvl="1"/>
            <a:r>
              <a:rPr lang="en-US" dirty="0" smtClean="0"/>
              <a:t>Selected Windows Store apps and private LOB apps available</a:t>
            </a:r>
            <a:endParaRPr lang="en-US" dirty="0"/>
          </a:p>
          <a:p>
            <a:r>
              <a:rPr lang="en-US" dirty="0"/>
              <a:t>Install apps </a:t>
            </a:r>
            <a:r>
              <a:rPr lang="en-US" dirty="0" smtClean="0"/>
              <a:t>from Company Portal</a:t>
            </a:r>
            <a:endParaRPr lang="en-US" dirty="0"/>
          </a:p>
          <a:p>
            <a:pPr lvl="1"/>
            <a:r>
              <a:rPr lang="en-US" dirty="0"/>
              <a:t>I</a:t>
            </a:r>
            <a:r>
              <a:rPr lang="en-US" dirty="0" smtClean="0"/>
              <a:t>nstall public Windows Store apps using MSA</a:t>
            </a:r>
          </a:p>
        </p:txBody>
      </p:sp>
    </p:spTree>
    <p:extLst>
      <p:ext uri="{BB962C8B-B14F-4D97-AF65-F5344CB8AC3E}">
        <p14:creationId xmlns:p14="http://schemas.microsoft.com/office/powerpoint/2010/main" val="129485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Edge</a:t>
            </a:r>
            <a:endParaRPr lang="en-US" dirty="0"/>
          </a:p>
        </p:txBody>
      </p:sp>
      <p:sp>
        <p:nvSpPr>
          <p:cNvPr id="5" name="Text Placeholder 4"/>
          <p:cNvSpPr>
            <a:spLocks noGrp="1"/>
          </p:cNvSpPr>
          <p:nvPr>
            <p:ph type="body" sz="quarter" idx="10"/>
          </p:nvPr>
        </p:nvSpPr>
        <p:spPr/>
        <p:txBody>
          <a:bodyPr/>
          <a:lstStyle/>
          <a:p>
            <a:r>
              <a:rPr lang="en-US" smtClean="0"/>
              <a:t>Only browser on Mobile</a:t>
            </a:r>
          </a:p>
          <a:p>
            <a:r>
              <a:rPr lang="en-US" smtClean="0"/>
              <a:t>Modern Browser</a:t>
            </a:r>
          </a:p>
          <a:p>
            <a:r>
              <a:rPr lang="en-US" smtClean="0"/>
              <a:t>Managed by MDM</a:t>
            </a:r>
          </a:p>
          <a:p>
            <a:pPr lvl="1"/>
            <a:r>
              <a:rPr lang="en-US" smtClean="0"/>
              <a:t>Allow Browser</a:t>
            </a:r>
          </a:p>
          <a:p>
            <a:pPr lvl="1"/>
            <a:r>
              <a:rPr lang="en-US" smtClean="0"/>
              <a:t>Default Browser</a:t>
            </a:r>
          </a:p>
          <a:p>
            <a:pPr lvl="1"/>
            <a:r>
              <a:rPr lang="en-US" smtClean="0"/>
              <a:t>Allow pop-ups</a:t>
            </a:r>
          </a:p>
          <a:p>
            <a:pPr lvl="1"/>
            <a:r>
              <a:rPr lang="en-US" smtClean="0"/>
              <a:t>Allow Cookies</a:t>
            </a:r>
          </a:p>
          <a:p>
            <a:pPr lvl="1"/>
            <a:r>
              <a:rPr lang="en-US" smtClean="0"/>
              <a:t>Configure SmartScreen</a:t>
            </a:r>
          </a:p>
          <a:p>
            <a:pPr lvl="1"/>
            <a:r>
              <a:rPr lang="en-US" smtClean="0"/>
              <a:t>Allow Active Scripting</a:t>
            </a:r>
          </a:p>
          <a:p>
            <a:pPr lvl="1"/>
            <a:r>
              <a:rPr lang="en-US" smtClean="0"/>
              <a:t>Configure Home Page</a:t>
            </a:r>
          </a:p>
          <a:p>
            <a:pPr lvl="1"/>
            <a:r>
              <a:rPr lang="en-US" smtClean="0"/>
              <a:t>Configure Multi Media</a:t>
            </a:r>
          </a:p>
          <a:p>
            <a:pPr lvl="1"/>
            <a:r>
              <a:rPr lang="en-US" smtClean="0"/>
              <a:t>Allow Autofill</a:t>
            </a:r>
          </a:p>
          <a:p>
            <a:pPr lvl="1"/>
            <a:r>
              <a:rPr lang="en-US" smtClean="0"/>
              <a:t>Configure password manager</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189" y="1635155"/>
            <a:ext cx="2417445" cy="429768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6871" y="1176367"/>
            <a:ext cx="2926080" cy="5356667"/>
          </a:xfrm>
          <a:prstGeom prst="rect">
            <a:avLst/>
          </a:prstGeom>
        </p:spPr>
      </p:pic>
    </p:spTree>
    <p:extLst>
      <p:ext uri="{BB962C8B-B14F-4D97-AF65-F5344CB8AC3E}">
        <p14:creationId xmlns:p14="http://schemas.microsoft.com/office/powerpoint/2010/main" val="370107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100000" fill="hold" grpId="0"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accel="100000" fill="hold" grpId="0" nodeType="clickEffect">
                                  <p:stCondLst>
                                    <p:cond delay="0"/>
                                  </p:stCondLst>
                                  <p:childTnLst>
                                    <p:anim calcmode="lin" valueType="num">
                                      <p:cBhvr additive="base">
                                        <p:cTn id="12" dur="500"/>
                                        <p:tgtEl>
                                          <p:spTgt spid="5">
                                            <p:txEl>
                                              <p:pRg st="1" end="1"/>
                                            </p:txEl>
                                          </p:spTgt>
                                        </p:tgtEl>
                                        <p:attrNameLst>
                                          <p:attrName>ppt_x</p:attrName>
                                        </p:attrNameLst>
                                      </p:cBhvr>
                                      <p:tavLst>
                                        <p:tav tm="0">
                                          <p:val>
                                            <p:strVal val="ppt_x"/>
                                          </p:val>
                                        </p:tav>
                                        <p:tav tm="100000">
                                          <p:val>
                                            <p:strVal val="0-ppt_w/2"/>
                                          </p:val>
                                        </p:tav>
                                      </p:tavLst>
                                    </p:anim>
                                    <p:anim calcmode="lin" valueType="num">
                                      <p:cBhvr additive="base">
                                        <p:cTn id="13" dur="500"/>
                                        <p:tgtEl>
                                          <p:spTgt spid="5">
                                            <p:txEl>
                                              <p:pRg st="1" end="1"/>
                                            </p:txEl>
                                          </p:spTgt>
                                        </p:tgtEl>
                                        <p:attrNameLst>
                                          <p:attrName>ppt_y</p:attrName>
                                        </p:attrNameLst>
                                      </p:cBhvr>
                                      <p:tavLst>
                                        <p:tav tm="0">
                                          <p:val>
                                            <p:strVal val="ppt_y"/>
                                          </p:val>
                                        </p:tav>
                                        <p:tav tm="100000">
                                          <p:val>
                                            <p:strVal val="ppt_y"/>
                                          </p:val>
                                        </p:tav>
                                      </p:tavLst>
                                    </p:anim>
                                    <p:set>
                                      <p:cBhvr>
                                        <p:cTn id="14"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accel="100000" fill="hold" grpId="0" nodeType="clickEffect">
                                  <p:stCondLst>
                                    <p:cond delay="0"/>
                                  </p:stCondLst>
                                  <p:childTnLst>
                                    <p:anim calcmode="lin" valueType="num">
                                      <p:cBhvr additive="base">
                                        <p:cTn id="18" dur="500"/>
                                        <p:tgtEl>
                                          <p:spTgt spid="5">
                                            <p:txEl>
                                              <p:pRg st="2" end="2"/>
                                            </p:txEl>
                                          </p:spTgt>
                                        </p:tgtEl>
                                        <p:attrNameLst>
                                          <p:attrName>ppt_x</p:attrName>
                                        </p:attrNameLst>
                                      </p:cBhvr>
                                      <p:tavLst>
                                        <p:tav tm="0">
                                          <p:val>
                                            <p:strVal val="ppt_x"/>
                                          </p:val>
                                        </p:tav>
                                        <p:tav tm="100000">
                                          <p:val>
                                            <p:strVal val="0-ppt_w/2"/>
                                          </p:val>
                                        </p:tav>
                                      </p:tavLst>
                                    </p:anim>
                                    <p:anim calcmode="lin" valueType="num">
                                      <p:cBhvr additive="base">
                                        <p:cTn id="19" dur="500"/>
                                        <p:tgtEl>
                                          <p:spTgt spid="5">
                                            <p:txEl>
                                              <p:pRg st="2" end="2"/>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5">
                                            <p:txEl>
                                              <p:pRg st="2" end="2"/>
                                            </p:txEl>
                                          </p:spTgt>
                                        </p:tgtEl>
                                        <p:attrNameLst>
                                          <p:attrName>style.visibility</p:attrName>
                                        </p:attrNameLst>
                                      </p:cBhvr>
                                      <p:to>
                                        <p:strVal val="hidden"/>
                                      </p:to>
                                    </p:set>
                                  </p:childTnLst>
                                </p:cTn>
                              </p:par>
                              <p:par>
                                <p:cTn id="21" presetID="2" presetClass="exit" presetSubtype="8" accel="100000" fill="hold" grpId="0" nodeType="withEffect">
                                  <p:stCondLst>
                                    <p:cond delay="0"/>
                                  </p:stCondLst>
                                  <p:childTnLst>
                                    <p:anim calcmode="lin" valueType="num">
                                      <p:cBhvr additive="base">
                                        <p:cTn id="22" dur="500"/>
                                        <p:tgtEl>
                                          <p:spTgt spid="5">
                                            <p:txEl>
                                              <p:pRg st="3" end="3"/>
                                            </p:txEl>
                                          </p:spTgt>
                                        </p:tgtEl>
                                        <p:attrNameLst>
                                          <p:attrName>ppt_x</p:attrName>
                                        </p:attrNameLst>
                                      </p:cBhvr>
                                      <p:tavLst>
                                        <p:tav tm="0">
                                          <p:val>
                                            <p:strVal val="ppt_x"/>
                                          </p:val>
                                        </p:tav>
                                        <p:tav tm="100000">
                                          <p:val>
                                            <p:strVal val="0-ppt_w/2"/>
                                          </p:val>
                                        </p:tav>
                                      </p:tavLst>
                                    </p:anim>
                                    <p:anim calcmode="lin" valueType="num">
                                      <p:cBhvr additive="base">
                                        <p:cTn id="23" dur="500"/>
                                        <p:tgtEl>
                                          <p:spTgt spid="5">
                                            <p:txEl>
                                              <p:pRg st="3" end="3"/>
                                            </p:txEl>
                                          </p:spTgt>
                                        </p:tgtEl>
                                        <p:attrNameLst>
                                          <p:attrName>ppt_y</p:attrName>
                                        </p:attrNameLst>
                                      </p:cBhvr>
                                      <p:tavLst>
                                        <p:tav tm="0">
                                          <p:val>
                                            <p:strVal val="ppt_y"/>
                                          </p:val>
                                        </p:tav>
                                        <p:tav tm="100000">
                                          <p:val>
                                            <p:strVal val="ppt_y"/>
                                          </p:val>
                                        </p:tav>
                                      </p:tavLst>
                                    </p:anim>
                                    <p:set>
                                      <p:cBhvr>
                                        <p:cTn id="24" dur="1" fill="hold">
                                          <p:stCondLst>
                                            <p:cond delay="499"/>
                                          </p:stCondLst>
                                        </p:cTn>
                                        <p:tgtEl>
                                          <p:spTgt spid="5">
                                            <p:txEl>
                                              <p:pRg st="3" end="3"/>
                                            </p:txEl>
                                          </p:spTgt>
                                        </p:tgtEl>
                                        <p:attrNameLst>
                                          <p:attrName>style.visibility</p:attrName>
                                        </p:attrNameLst>
                                      </p:cBhvr>
                                      <p:to>
                                        <p:strVal val="hidden"/>
                                      </p:to>
                                    </p:set>
                                  </p:childTnLst>
                                </p:cTn>
                              </p:par>
                              <p:par>
                                <p:cTn id="25" presetID="2" presetClass="exit" presetSubtype="8" accel="100000" fill="hold" grpId="0" nodeType="withEffect">
                                  <p:stCondLst>
                                    <p:cond delay="0"/>
                                  </p:stCondLst>
                                  <p:childTnLst>
                                    <p:anim calcmode="lin" valueType="num">
                                      <p:cBhvr additive="base">
                                        <p:cTn id="26" dur="500"/>
                                        <p:tgtEl>
                                          <p:spTgt spid="5">
                                            <p:txEl>
                                              <p:pRg st="4" end="4"/>
                                            </p:txEl>
                                          </p:spTgt>
                                        </p:tgtEl>
                                        <p:attrNameLst>
                                          <p:attrName>ppt_x</p:attrName>
                                        </p:attrNameLst>
                                      </p:cBhvr>
                                      <p:tavLst>
                                        <p:tav tm="0">
                                          <p:val>
                                            <p:strVal val="ppt_x"/>
                                          </p:val>
                                        </p:tav>
                                        <p:tav tm="100000">
                                          <p:val>
                                            <p:strVal val="0-ppt_w/2"/>
                                          </p:val>
                                        </p:tav>
                                      </p:tavLst>
                                    </p:anim>
                                    <p:anim calcmode="lin" valueType="num">
                                      <p:cBhvr additive="base">
                                        <p:cTn id="27" dur="500"/>
                                        <p:tgtEl>
                                          <p:spTgt spid="5">
                                            <p:txEl>
                                              <p:pRg st="4" end="4"/>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5">
                                            <p:txEl>
                                              <p:pRg st="4" end="4"/>
                                            </p:txEl>
                                          </p:spTgt>
                                        </p:tgtEl>
                                        <p:attrNameLst>
                                          <p:attrName>style.visibility</p:attrName>
                                        </p:attrNameLst>
                                      </p:cBhvr>
                                      <p:to>
                                        <p:strVal val="hidden"/>
                                      </p:to>
                                    </p:set>
                                  </p:childTnLst>
                                </p:cTn>
                              </p:par>
                              <p:par>
                                <p:cTn id="29" presetID="2" presetClass="exit" presetSubtype="8" accel="100000" fill="hold" grpId="0" nodeType="withEffect">
                                  <p:stCondLst>
                                    <p:cond delay="0"/>
                                  </p:stCondLst>
                                  <p:childTnLst>
                                    <p:anim calcmode="lin" valueType="num">
                                      <p:cBhvr additive="base">
                                        <p:cTn id="30" dur="500"/>
                                        <p:tgtEl>
                                          <p:spTgt spid="5">
                                            <p:txEl>
                                              <p:pRg st="5" end="5"/>
                                            </p:txEl>
                                          </p:spTgt>
                                        </p:tgtEl>
                                        <p:attrNameLst>
                                          <p:attrName>ppt_x</p:attrName>
                                        </p:attrNameLst>
                                      </p:cBhvr>
                                      <p:tavLst>
                                        <p:tav tm="0">
                                          <p:val>
                                            <p:strVal val="ppt_x"/>
                                          </p:val>
                                        </p:tav>
                                        <p:tav tm="100000">
                                          <p:val>
                                            <p:strVal val="0-ppt_w/2"/>
                                          </p:val>
                                        </p:tav>
                                      </p:tavLst>
                                    </p:anim>
                                    <p:anim calcmode="lin" valueType="num">
                                      <p:cBhvr additive="base">
                                        <p:cTn id="31" dur="500"/>
                                        <p:tgtEl>
                                          <p:spTgt spid="5">
                                            <p:txEl>
                                              <p:pRg st="5" end="5"/>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5">
                                            <p:txEl>
                                              <p:pRg st="5" end="5"/>
                                            </p:txEl>
                                          </p:spTgt>
                                        </p:tgtEl>
                                        <p:attrNameLst>
                                          <p:attrName>style.visibility</p:attrName>
                                        </p:attrNameLst>
                                      </p:cBhvr>
                                      <p:to>
                                        <p:strVal val="hidden"/>
                                      </p:to>
                                    </p:set>
                                  </p:childTnLst>
                                </p:cTn>
                              </p:par>
                              <p:par>
                                <p:cTn id="33" presetID="2" presetClass="exit" presetSubtype="8" accel="100000" fill="hold" grpId="0" nodeType="withEffect">
                                  <p:stCondLst>
                                    <p:cond delay="0"/>
                                  </p:stCondLst>
                                  <p:childTnLst>
                                    <p:anim calcmode="lin" valueType="num">
                                      <p:cBhvr additive="base">
                                        <p:cTn id="34" dur="500"/>
                                        <p:tgtEl>
                                          <p:spTgt spid="5">
                                            <p:txEl>
                                              <p:pRg st="6" end="6"/>
                                            </p:txEl>
                                          </p:spTgt>
                                        </p:tgtEl>
                                        <p:attrNameLst>
                                          <p:attrName>ppt_x</p:attrName>
                                        </p:attrNameLst>
                                      </p:cBhvr>
                                      <p:tavLst>
                                        <p:tav tm="0">
                                          <p:val>
                                            <p:strVal val="ppt_x"/>
                                          </p:val>
                                        </p:tav>
                                        <p:tav tm="100000">
                                          <p:val>
                                            <p:strVal val="0-ppt_w/2"/>
                                          </p:val>
                                        </p:tav>
                                      </p:tavLst>
                                    </p:anim>
                                    <p:anim calcmode="lin" valueType="num">
                                      <p:cBhvr additive="base">
                                        <p:cTn id="35" dur="500"/>
                                        <p:tgtEl>
                                          <p:spTgt spid="5">
                                            <p:txEl>
                                              <p:pRg st="6" end="6"/>
                                            </p:txEl>
                                          </p:spTgt>
                                        </p:tgtEl>
                                        <p:attrNameLst>
                                          <p:attrName>ppt_y</p:attrName>
                                        </p:attrNameLst>
                                      </p:cBhvr>
                                      <p:tavLst>
                                        <p:tav tm="0">
                                          <p:val>
                                            <p:strVal val="ppt_y"/>
                                          </p:val>
                                        </p:tav>
                                        <p:tav tm="100000">
                                          <p:val>
                                            <p:strVal val="ppt_y"/>
                                          </p:val>
                                        </p:tav>
                                      </p:tavLst>
                                    </p:anim>
                                    <p:set>
                                      <p:cBhvr>
                                        <p:cTn id="36" dur="1" fill="hold">
                                          <p:stCondLst>
                                            <p:cond delay="499"/>
                                          </p:stCondLst>
                                        </p:cTn>
                                        <p:tgtEl>
                                          <p:spTgt spid="5">
                                            <p:txEl>
                                              <p:pRg st="6" end="6"/>
                                            </p:txEl>
                                          </p:spTgt>
                                        </p:tgtEl>
                                        <p:attrNameLst>
                                          <p:attrName>style.visibility</p:attrName>
                                        </p:attrNameLst>
                                      </p:cBhvr>
                                      <p:to>
                                        <p:strVal val="hidden"/>
                                      </p:to>
                                    </p:set>
                                  </p:childTnLst>
                                </p:cTn>
                              </p:par>
                              <p:par>
                                <p:cTn id="37" presetID="2" presetClass="exit" presetSubtype="8" accel="100000" fill="hold" grpId="0" nodeType="withEffect">
                                  <p:stCondLst>
                                    <p:cond delay="0"/>
                                  </p:stCondLst>
                                  <p:childTnLst>
                                    <p:anim calcmode="lin" valueType="num">
                                      <p:cBhvr additive="base">
                                        <p:cTn id="38" dur="500"/>
                                        <p:tgtEl>
                                          <p:spTgt spid="5">
                                            <p:txEl>
                                              <p:pRg st="7" end="7"/>
                                            </p:txEl>
                                          </p:spTgt>
                                        </p:tgtEl>
                                        <p:attrNameLst>
                                          <p:attrName>ppt_x</p:attrName>
                                        </p:attrNameLst>
                                      </p:cBhvr>
                                      <p:tavLst>
                                        <p:tav tm="0">
                                          <p:val>
                                            <p:strVal val="ppt_x"/>
                                          </p:val>
                                        </p:tav>
                                        <p:tav tm="100000">
                                          <p:val>
                                            <p:strVal val="0-ppt_w/2"/>
                                          </p:val>
                                        </p:tav>
                                      </p:tavLst>
                                    </p:anim>
                                    <p:anim calcmode="lin" valueType="num">
                                      <p:cBhvr additive="base">
                                        <p:cTn id="39" dur="500"/>
                                        <p:tgtEl>
                                          <p:spTgt spid="5">
                                            <p:txEl>
                                              <p:pRg st="7" end="7"/>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5">
                                            <p:txEl>
                                              <p:pRg st="7" end="7"/>
                                            </p:txEl>
                                          </p:spTgt>
                                        </p:tgtEl>
                                        <p:attrNameLst>
                                          <p:attrName>style.visibility</p:attrName>
                                        </p:attrNameLst>
                                      </p:cBhvr>
                                      <p:to>
                                        <p:strVal val="hidden"/>
                                      </p:to>
                                    </p:set>
                                  </p:childTnLst>
                                </p:cTn>
                              </p:par>
                              <p:par>
                                <p:cTn id="41" presetID="2" presetClass="exit" presetSubtype="8" accel="100000" fill="hold" grpId="0" nodeType="withEffect">
                                  <p:stCondLst>
                                    <p:cond delay="0"/>
                                  </p:stCondLst>
                                  <p:childTnLst>
                                    <p:anim calcmode="lin" valueType="num">
                                      <p:cBhvr additive="base">
                                        <p:cTn id="42" dur="500"/>
                                        <p:tgtEl>
                                          <p:spTgt spid="5">
                                            <p:txEl>
                                              <p:pRg st="8" end="8"/>
                                            </p:txEl>
                                          </p:spTgt>
                                        </p:tgtEl>
                                        <p:attrNameLst>
                                          <p:attrName>ppt_x</p:attrName>
                                        </p:attrNameLst>
                                      </p:cBhvr>
                                      <p:tavLst>
                                        <p:tav tm="0">
                                          <p:val>
                                            <p:strVal val="ppt_x"/>
                                          </p:val>
                                        </p:tav>
                                        <p:tav tm="100000">
                                          <p:val>
                                            <p:strVal val="0-ppt_w/2"/>
                                          </p:val>
                                        </p:tav>
                                      </p:tavLst>
                                    </p:anim>
                                    <p:anim calcmode="lin" valueType="num">
                                      <p:cBhvr additive="base">
                                        <p:cTn id="43" dur="500"/>
                                        <p:tgtEl>
                                          <p:spTgt spid="5">
                                            <p:txEl>
                                              <p:pRg st="8" end="8"/>
                                            </p:txEl>
                                          </p:spTgt>
                                        </p:tgtEl>
                                        <p:attrNameLst>
                                          <p:attrName>ppt_y</p:attrName>
                                        </p:attrNameLst>
                                      </p:cBhvr>
                                      <p:tavLst>
                                        <p:tav tm="0">
                                          <p:val>
                                            <p:strVal val="ppt_y"/>
                                          </p:val>
                                        </p:tav>
                                        <p:tav tm="100000">
                                          <p:val>
                                            <p:strVal val="ppt_y"/>
                                          </p:val>
                                        </p:tav>
                                      </p:tavLst>
                                    </p:anim>
                                    <p:set>
                                      <p:cBhvr>
                                        <p:cTn id="44" dur="1" fill="hold">
                                          <p:stCondLst>
                                            <p:cond delay="499"/>
                                          </p:stCondLst>
                                        </p:cTn>
                                        <p:tgtEl>
                                          <p:spTgt spid="5">
                                            <p:txEl>
                                              <p:pRg st="8" end="8"/>
                                            </p:txEl>
                                          </p:spTgt>
                                        </p:tgtEl>
                                        <p:attrNameLst>
                                          <p:attrName>style.visibility</p:attrName>
                                        </p:attrNameLst>
                                      </p:cBhvr>
                                      <p:to>
                                        <p:strVal val="hidden"/>
                                      </p:to>
                                    </p:set>
                                  </p:childTnLst>
                                </p:cTn>
                              </p:par>
                              <p:par>
                                <p:cTn id="45" presetID="2" presetClass="exit" presetSubtype="8" accel="100000" fill="hold" grpId="0" nodeType="withEffect">
                                  <p:stCondLst>
                                    <p:cond delay="0"/>
                                  </p:stCondLst>
                                  <p:childTnLst>
                                    <p:anim calcmode="lin" valueType="num">
                                      <p:cBhvr additive="base">
                                        <p:cTn id="46" dur="500"/>
                                        <p:tgtEl>
                                          <p:spTgt spid="5">
                                            <p:txEl>
                                              <p:pRg st="9" end="9"/>
                                            </p:txEl>
                                          </p:spTgt>
                                        </p:tgtEl>
                                        <p:attrNameLst>
                                          <p:attrName>ppt_x</p:attrName>
                                        </p:attrNameLst>
                                      </p:cBhvr>
                                      <p:tavLst>
                                        <p:tav tm="0">
                                          <p:val>
                                            <p:strVal val="ppt_x"/>
                                          </p:val>
                                        </p:tav>
                                        <p:tav tm="100000">
                                          <p:val>
                                            <p:strVal val="0-ppt_w/2"/>
                                          </p:val>
                                        </p:tav>
                                      </p:tavLst>
                                    </p:anim>
                                    <p:anim calcmode="lin" valueType="num">
                                      <p:cBhvr additive="base">
                                        <p:cTn id="47" dur="500"/>
                                        <p:tgtEl>
                                          <p:spTgt spid="5">
                                            <p:txEl>
                                              <p:pRg st="9" end="9"/>
                                            </p:txEl>
                                          </p:spTgt>
                                        </p:tgtEl>
                                        <p:attrNameLst>
                                          <p:attrName>ppt_y</p:attrName>
                                        </p:attrNameLst>
                                      </p:cBhvr>
                                      <p:tavLst>
                                        <p:tav tm="0">
                                          <p:val>
                                            <p:strVal val="ppt_y"/>
                                          </p:val>
                                        </p:tav>
                                        <p:tav tm="100000">
                                          <p:val>
                                            <p:strVal val="ppt_y"/>
                                          </p:val>
                                        </p:tav>
                                      </p:tavLst>
                                    </p:anim>
                                    <p:set>
                                      <p:cBhvr>
                                        <p:cTn id="48" dur="1" fill="hold">
                                          <p:stCondLst>
                                            <p:cond delay="499"/>
                                          </p:stCondLst>
                                        </p:cTn>
                                        <p:tgtEl>
                                          <p:spTgt spid="5">
                                            <p:txEl>
                                              <p:pRg st="9" end="9"/>
                                            </p:txEl>
                                          </p:spTgt>
                                        </p:tgtEl>
                                        <p:attrNameLst>
                                          <p:attrName>style.visibility</p:attrName>
                                        </p:attrNameLst>
                                      </p:cBhvr>
                                      <p:to>
                                        <p:strVal val="hidden"/>
                                      </p:to>
                                    </p:set>
                                  </p:childTnLst>
                                </p:cTn>
                              </p:par>
                              <p:par>
                                <p:cTn id="49" presetID="2" presetClass="exit" presetSubtype="8" accel="100000" fill="hold" grpId="0" nodeType="withEffect">
                                  <p:stCondLst>
                                    <p:cond delay="0"/>
                                  </p:stCondLst>
                                  <p:childTnLst>
                                    <p:anim calcmode="lin" valueType="num">
                                      <p:cBhvr additive="base">
                                        <p:cTn id="50" dur="500"/>
                                        <p:tgtEl>
                                          <p:spTgt spid="5">
                                            <p:txEl>
                                              <p:pRg st="10" end="10"/>
                                            </p:txEl>
                                          </p:spTgt>
                                        </p:tgtEl>
                                        <p:attrNameLst>
                                          <p:attrName>ppt_x</p:attrName>
                                        </p:attrNameLst>
                                      </p:cBhvr>
                                      <p:tavLst>
                                        <p:tav tm="0">
                                          <p:val>
                                            <p:strVal val="ppt_x"/>
                                          </p:val>
                                        </p:tav>
                                        <p:tav tm="100000">
                                          <p:val>
                                            <p:strVal val="0-ppt_w/2"/>
                                          </p:val>
                                        </p:tav>
                                      </p:tavLst>
                                    </p:anim>
                                    <p:anim calcmode="lin" valueType="num">
                                      <p:cBhvr additive="base">
                                        <p:cTn id="51" dur="500"/>
                                        <p:tgtEl>
                                          <p:spTgt spid="5">
                                            <p:txEl>
                                              <p:pRg st="10" end="10"/>
                                            </p:txEl>
                                          </p:spTgt>
                                        </p:tgtEl>
                                        <p:attrNameLst>
                                          <p:attrName>ppt_y</p:attrName>
                                        </p:attrNameLst>
                                      </p:cBhvr>
                                      <p:tavLst>
                                        <p:tav tm="0">
                                          <p:val>
                                            <p:strVal val="ppt_y"/>
                                          </p:val>
                                        </p:tav>
                                        <p:tav tm="100000">
                                          <p:val>
                                            <p:strVal val="ppt_y"/>
                                          </p:val>
                                        </p:tav>
                                      </p:tavLst>
                                    </p:anim>
                                    <p:set>
                                      <p:cBhvr>
                                        <p:cTn id="52" dur="1" fill="hold">
                                          <p:stCondLst>
                                            <p:cond delay="499"/>
                                          </p:stCondLst>
                                        </p:cTn>
                                        <p:tgtEl>
                                          <p:spTgt spid="5">
                                            <p:txEl>
                                              <p:pRg st="10" end="10"/>
                                            </p:txEl>
                                          </p:spTgt>
                                        </p:tgtEl>
                                        <p:attrNameLst>
                                          <p:attrName>style.visibility</p:attrName>
                                        </p:attrNameLst>
                                      </p:cBhvr>
                                      <p:to>
                                        <p:strVal val="hidden"/>
                                      </p:to>
                                    </p:set>
                                  </p:childTnLst>
                                </p:cTn>
                              </p:par>
                              <p:par>
                                <p:cTn id="53" presetID="2" presetClass="exit" presetSubtype="8" accel="100000" fill="hold" grpId="0" nodeType="withEffect">
                                  <p:stCondLst>
                                    <p:cond delay="0"/>
                                  </p:stCondLst>
                                  <p:childTnLst>
                                    <p:anim calcmode="lin" valueType="num">
                                      <p:cBhvr additive="base">
                                        <p:cTn id="54" dur="500"/>
                                        <p:tgtEl>
                                          <p:spTgt spid="5">
                                            <p:txEl>
                                              <p:pRg st="11" end="11"/>
                                            </p:txEl>
                                          </p:spTgt>
                                        </p:tgtEl>
                                        <p:attrNameLst>
                                          <p:attrName>ppt_x</p:attrName>
                                        </p:attrNameLst>
                                      </p:cBhvr>
                                      <p:tavLst>
                                        <p:tav tm="0">
                                          <p:val>
                                            <p:strVal val="ppt_x"/>
                                          </p:val>
                                        </p:tav>
                                        <p:tav tm="100000">
                                          <p:val>
                                            <p:strVal val="0-ppt_w/2"/>
                                          </p:val>
                                        </p:tav>
                                      </p:tavLst>
                                    </p:anim>
                                    <p:anim calcmode="lin" valueType="num">
                                      <p:cBhvr additive="base">
                                        <p:cTn id="55" dur="500"/>
                                        <p:tgtEl>
                                          <p:spTgt spid="5">
                                            <p:txEl>
                                              <p:pRg st="11" end="11"/>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5">
                                            <p:txEl>
                                              <p:pRg st="11" end="11"/>
                                            </p:txEl>
                                          </p:spTgt>
                                        </p:tgtEl>
                                        <p:attrNameLst>
                                          <p:attrName>style.visibility</p:attrName>
                                        </p:attrNameLst>
                                      </p:cBhvr>
                                      <p:to>
                                        <p:strVal val="hidden"/>
                                      </p:to>
                                    </p:set>
                                  </p:childTnLst>
                                </p:cTn>
                              </p:par>
                              <p:par>
                                <p:cTn id="57" presetID="2" presetClass="exit" presetSubtype="8" accel="100000" fill="hold" grpId="0" nodeType="withEffect">
                                  <p:stCondLst>
                                    <p:cond delay="0"/>
                                  </p:stCondLst>
                                  <p:childTnLst>
                                    <p:anim calcmode="lin" valueType="num">
                                      <p:cBhvr additive="base">
                                        <p:cTn id="58" dur="500"/>
                                        <p:tgtEl>
                                          <p:spTgt spid="5">
                                            <p:txEl>
                                              <p:pRg st="12" end="12"/>
                                            </p:txEl>
                                          </p:spTgt>
                                        </p:tgtEl>
                                        <p:attrNameLst>
                                          <p:attrName>ppt_x</p:attrName>
                                        </p:attrNameLst>
                                      </p:cBhvr>
                                      <p:tavLst>
                                        <p:tav tm="0">
                                          <p:val>
                                            <p:strVal val="ppt_x"/>
                                          </p:val>
                                        </p:tav>
                                        <p:tav tm="100000">
                                          <p:val>
                                            <p:strVal val="0-ppt_w/2"/>
                                          </p:val>
                                        </p:tav>
                                      </p:tavLst>
                                    </p:anim>
                                    <p:anim calcmode="lin" valueType="num">
                                      <p:cBhvr additive="base">
                                        <p:cTn id="59" dur="500"/>
                                        <p:tgtEl>
                                          <p:spTgt spid="5">
                                            <p:txEl>
                                              <p:pRg st="12" end="12"/>
                                            </p:txEl>
                                          </p:spTgt>
                                        </p:tgtEl>
                                        <p:attrNameLst>
                                          <p:attrName>ppt_y</p:attrName>
                                        </p:attrNameLst>
                                      </p:cBhvr>
                                      <p:tavLst>
                                        <p:tav tm="0">
                                          <p:val>
                                            <p:strVal val="ppt_y"/>
                                          </p:val>
                                        </p:tav>
                                        <p:tav tm="100000">
                                          <p:val>
                                            <p:strVal val="ppt_y"/>
                                          </p:val>
                                        </p:tav>
                                      </p:tavLst>
                                    </p:anim>
                                    <p:set>
                                      <p:cBhvr>
                                        <p:cTn id="60" dur="1" fill="hold">
                                          <p:stCondLst>
                                            <p:cond delay="499"/>
                                          </p:stCondLst>
                                        </p:cTn>
                                        <p:tgtEl>
                                          <p:spTgt spid="5">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a:t>Enterprise Data Protection</a:t>
            </a:r>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3375347"/>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takeaways</a:t>
            </a:r>
          </a:p>
        </p:txBody>
      </p:sp>
      <p:sp>
        <p:nvSpPr>
          <p:cNvPr id="5" name="Picture Placeholder 4"/>
          <p:cNvSpPr>
            <a:spLocks noGrp="1"/>
          </p:cNvSpPr>
          <p:nvPr>
            <p:ph type="pic" sz="quarter" idx="10"/>
          </p:nvPr>
        </p:nvSpPr>
        <p:spPr/>
      </p:sp>
    </p:spTree>
    <p:extLst>
      <p:ext uri="{BB962C8B-B14F-4D97-AF65-F5344CB8AC3E}">
        <p14:creationId xmlns:p14="http://schemas.microsoft.com/office/powerpoint/2010/main" val="173885070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940469" y="1818832"/>
            <a:ext cx="7146889" cy="4591772"/>
            <a:chOff x="4935134" y="1818832"/>
            <a:chExt cx="7146889" cy="4591772"/>
          </a:xfrm>
        </p:grpSpPr>
        <p:sp>
          <p:nvSpPr>
            <p:cNvPr id="149" name="Rectangle 148"/>
            <p:cNvSpPr/>
            <p:nvPr/>
          </p:nvSpPr>
          <p:spPr bwMode="auto">
            <a:xfrm>
              <a:off x="4935134" y="1818832"/>
              <a:ext cx="7146550" cy="4591772"/>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TextBox 149"/>
            <p:cNvSpPr txBox="1"/>
            <p:nvPr/>
          </p:nvSpPr>
          <p:spPr>
            <a:xfrm>
              <a:off x="5656654" y="1925998"/>
              <a:ext cx="6425369" cy="640641"/>
            </a:xfrm>
            <a:prstGeom prst="rect">
              <a:avLst/>
            </a:prstGeom>
            <a:no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smtClean="0">
                  <a:ln>
                    <a:noFill/>
                  </a:ln>
                  <a:solidFill>
                    <a:srgbClr val="26416A"/>
                  </a:solidFill>
                  <a:effectLst/>
                  <a:uLnTx/>
                  <a:uFillTx/>
                </a:rPr>
                <a:t>Microsoft Cloud</a:t>
              </a:r>
            </a:p>
          </p:txBody>
        </p:sp>
        <p:grpSp>
          <p:nvGrpSpPr>
            <p:cNvPr id="154" name="Group 153"/>
            <p:cNvGrpSpPr/>
            <p:nvPr/>
          </p:nvGrpSpPr>
          <p:grpSpPr>
            <a:xfrm>
              <a:off x="6935482" y="5459882"/>
              <a:ext cx="4057785" cy="606186"/>
              <a:chOff x="7366072" y="5401905"/>
              <a:chExt cx="3505967" cy="518567"/>
            </a:xfrm>
            <a:solidFill>
              <a:srgbClr val="002050"/>
            </a:solidFill>
          </p:grpSpPr>
          <p:sp>
            <p:nvSpPr>
              <p:cNvPr id="158" name="Freeform 157"/>
              <p:cNvSpPr>
                <a:spLocks noChangeAspect="1"/>
              </p:cNvSpPr>
              <p:nvPr/>
            </p:nvSpPr>
            <p:spPr bwMode="black">
              <a:xfrm flipH="1">
                <a:off x="8950454" y="5459802"/>
                <a:ext cx="627334" cy="402775"/>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rgbClr val="26416A"/>
              </a:solidFill>
              <a:ln>
                <a:noFill/>
              </a:ln>
            </p:spPr>
            <p:txBody>
              <a:bodyPr vert="horz" wrap="square" lIns="89621" tIns="44811" rIns="89621" bIns="44811" numCol="1" anchor="t" anchorCtr="0" compatLnSpc="1">
                <a:prstTxWarp prst="textNoShape">
                  <a:avLst/>
                </a:prstTxWarp>
                <a:noAutofit/>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159" name="Freeform 13"/>
              <p:cNvSpPr>
                <a:spLocks noChangeAspect="1" noEditPoints="1"/>
              </p:cNvSpPr>
              <p:nvPr/>
            </p:nvSpPr>
            <p:spPr bwMode="black">
              <a:xfrm>
                <a:off x="10632389" y="5436115"/>
                <a:ext cx="239650" cy="450148"/>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rgbClr val="26416A"/>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sp>
            <p:nvSpPr>
              <p:cNvPr id="160" name="Freeform 159"/>
              <p:cNvSpPr>
                <a:spLocks noChangeAspect="1"/>
              </p:cNvSpPr>
              <p:nvPr/>
            </p:nvSpPr>
            <p:spPr bwMode="black">
              <a:xfrm>
                <a:off x="7366072" y="5401905"/>
                <a:ext cx="536075" cy="518567"/>
              </a:xfrm>
              <a:custGeom>
                <a:avLst/>
                <a:gdLst>
                  <a:gd name="connsiteX0" fmla="*/ 472753 w 3511879"/>
                  <a:gd name="connsiteY0" fmla="*/ 2812993 h 3395812"/>
                  <a:gd name="connsiteX1" fmla="*/ 2982396 w 3511879"/>
                  <a:gd name="connsiteY1" fmla="*/ 2812993 h 3395812"/>
                  <a:gd name="connsiteX2" fmla="*/ 3511879 w 3511879"/>
                  <a:gd name="connsiteY2" fmla="*/ 3395812 h 3395812"/>
                  <a:gd name="connsiteX3" fmla="*/ 0 w 3511879"/>
                  <a:gd name="connsiteY3" fmla="*/ 3395812 h 3395812"/>
                  <a:gd name="connsiteX4" fmla="*/ 805029 w 3511879"/>
                  <a:gd name="connsiteY4" fmla="*/ 2575107 h 3395812"/>
                  <a:gd name="connsiteX5" fmla="*/ 2706847 w 3511879"/>
                  <a:gd name="connsiteY5" fmla="*/ 2575107 h 3395812"/>
                  <a:gd name="connsiteX6" fmla="*/ 2706847 w 3511879"/>
                  <a:gd name="connsiteY6" fmla="*/ 2640526 h 3395812"/>
                  <a:gd name="connsiteX7" fmla="*/ 805029 w 3511879"/>
                  <a:gd name="connsiteY7" fmla="*/ 2640526 h 3395812"/>
                  <a:gd name="connsiteX8" fmla="*/ 256639 w 3511879"/>
                  <a:gd name="connsiteY8" fmla="*/ 196255 h 3395812"/>
                  <a:gd name="connsiteX9" fmla="*/ 256639 w 3511879"/>
                  <a:gd name="connsiteY9" fmla="*/ 1926870 h 3395812"/>
                  <a:gd name="connsiteX10" fmla="*/ 1375035 w 3511879"/>
                  <a:gd name="connsiteY10" fmla="*/ 1926870 h 3395812"/>
                  <a:gd name="connsiteX11" fmla="*/ 2117934 w 3511879"/>
                  <a:gd name="connsiteY11" fmla="*/ 1926870 h 3395812"/>
                  <a:gd name="connsiteX12" fmla="*/ 3276854 w 3511879"/>
                  <a:gd name="connsiteY12" fmla="*/ 1926870 h 3395812"/>
                  <a:gd name="connsiteX13" fmla="*/ 3276854 w 3511879"/>
                  <a:gd name="connsiteY13" fmla="*/ 196255 h 3395812"/>
                  <a:gd name="connsiteX14" fmla="*/ 1755940 w 3511879"/>
                  <a:gd name="connsiteY14" fmla="*/ 44602 h 3395812"/>
                  <a:gd name="connsiteX15" fmla="*/ 1707314 w 3511879"/>
                  <a:gd name="connsiteY15" fmla="*/ 87720 h 3395812"/>
                  <a:gd name="connsiteX16" fmla="*/ 1755940 w 3511879"/>
                  <a:gd name="connsiteY16" fmla="*/ 130837 h 3395812"/>
                  <a:gd name="connsiteX17" fmla="*/ 1804566 w 3511879"/>
                  <a:gd name="connsiteY17" fmla="*/ 87720 h 3395812"/>
                  <a:gd name="connsiteX18" fmla="*/ 1755940 w 3511879"/>
                  <a:gd name="connsiteY18" fmla="*/ 44602 h 3395812"/>
                  <a:gd name="connsiteX19" fmla="*/ 254932 w 3511879"/>
                  <a:gd name="connsiteY19" fmla="*/ 0 h 3395812"/>
                  <a:gd name="connsiteX20" fmla="*/ 3237327 w 3511879"/>
                  <a:gd name="connsiteY20" fmla="*/ 0 h 3395812"/>
                  <a:gd name="connsiteX21" fmla="*/ 3433538 w 3511879"/>
                  <a:gd name="connsiteY21" fmla="*/ 194633 h 3395812"/>
                  <a:gd name="connsiteX22" fmla="*/ 3433538 w 3511879"/>
                  <a:gd name="connsiteY22" fmla="*/ 1924709 h 3395812"/>
                  <a:gd name="connsiteX23" fmla="*/ 3237327 w 3511879"/>
                  <a:gd name="connsiteY23" fmla="*/ 2140967 h 3395812"/>
                  <a:gd name="connsiteX24" fmla="*/ 2252904 w 3511879"/>
                  <a:gd name="connsiteY24" fmla="*/ 2140967 h 3395812"/>
                  <a:gd name="connsiteX25" fmla="*/ 2117934 w 3511879"/>
                  <a:gd name="connsiteY25" fmla="*/ 2140967 h 3395812"/>
                  <a:gd name="connsiteX26" fmla="*/ 2117934 w 3511879"/>
                  <a:gd name="connsiteY26" fmla="*/ 2271804 h 3395812"/>
                  <a:gd name="connsiteX27" fmla="*/ 2117934 w 3511879"/>
                  <a:gd name="connsiteY27" fmla="*/ 2358036 h 3395812"/>
                  <a:gd name="connsiteX28" fmla="*/ 2550163 w 3511879"/>
                  <a:gd name="connsiteY28" fmla="*/ 2358036 h 3395812"/>
                  <a:gd name="connsiteX29" fmla="*/ 2706847 w 3511879"/>
                  <a:gd name="connsiteY29" fmla="*/ 2575106 h 3395812"/>
                  <a:gd name="connsiteX30" fmla="*/ 805029 w 3511879"/>
                  <a:gd name="connsiteY30" fmla="*/ 2575106 h 3395812"/>
                  <a:gd name="connsiteX31" fmla="*/ 961713 w 3511879"/>
                  <a:gd name="connsiteY31" fmla="*/ 2358036 h 3395812"/>
                  <a:gd name="connsiteX32" fmla="*/ 1375035 w 3511879"/>
                  <a:gd name="connsiteY32" fmla="*/ 2358036 h 3395812"/>
                  <a:gd name="connsiteX33" fmla="*/ 1375035 w 3511879"/>
                  <a:gd name="connsiteY33" fmla="*/ 2271804 h 3395812"/>
                  <a:gd name="connsiteX34" fmla="*/ 1375035 w 3511879"/>
                  <a:gd name="connsiteY34" fmla="*/ 2140967 h 3395812"/>
                  <a:gd name="connsiteX35" fmla="*/ 1224064 w 3511879"/>
                  <a:gd name="connsiteY35" fmla="*/ 2140967 h 3395812"/>
                  <a:gd name="connsiteX36" fmla="*/ 254932 w 3511879"/>
                  <a:gd name="connsiteY36" fmla="*/ 2140967 h 3395812"/>
                  <a:gd name="connsiteX37" fmla="*/ 78343 w 3511879"/>
                  <a:gd name="connsiteY37" fmla="*/ 1924709 h 3395812"/>
                  <a:gd name="connsiteX38" fmla="*/ 78343 w 3511879"/>
                  <a:gd name="connsiteY38" fmla="*/ 194633 h 3395812"/>
                  <a:gd name="connsiteX39" fmla="*/ 254932 w 3511879"/>
                  <a:gd name="connsiteY39" fmla="*/ 0 h 3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11879" h="3395812">
                    <a:moveTo>
                      <a:pt x="472753" y="2812993"/>
                    </a:moveTo>
                    <a:lnTo>
                      <a:pt x="2982396" y="2812993"/>
                    </a:lnTo>
                    <a:lnTo>
                      <a:pt x="3511879" y="3395812"/>
                    </a:lnTo>
                    <a:lnTo>
                      <a:pt x="0" y="3395812"/>
                    </a:lnTo>
                    <a:close/>
                    <a:moveTo>
                      <a:pt x="805029" y="2575107"/>
                    </a:moveTo>
                    <a:lnTo>
                      <a:pt x="2706847" y="2575107"/>
                    </a:lnTo>
                    <a:lnTo>
                      <a:pt x="2706847" y="2640526"/>
                    </a:lnTo>
                    <a:lnTo>
                      <a:pt x="805029" y="2640526"/>
                    </a:lnTo>
                    <a:close/>
                    <a:moveTo>
                      <a:pt x="256639" y="196255"/>
                    </a:moveTo>
                    <a:lnTo>
                      <a:pt x="256639" y="1926870"/>
                    </a:lnTo>
                    <a:lnTo>
                      <a:pt x="1375035" y="1926870"/>
                    </a:lnTo>
                    <a:lnTo>
                      <a:pt x="2117934" y="1926870"/>
                    </a:lnTo>
                    <a:lnTo>
                      <a:pt x="3276854" y="1926870"/>
                    </a:lnTo>
                    <a:lnTo>
                      <a:pt x="3276854" y="196255"/>
                    </a:lnTo>
                    <a:close/>
                    <a:moveTo>
                      <a:pt x="1755940" y="44602"/>
                    </a:moveTo>
                    <a:cubicBezTo>
                      <a:pt x="1729084" y="44602"/>
                      <a:pt x="1707314" y="63907"/>
                      <a:pt x="1707314" y="87720"/>
                    </a:cubicBezTo>
                    <a:cubicBezTo>
                      <a:pt x="1707314" y="111532"/>
                      <a:pt x="1729084" y="130837"/>
                      <a:pt x="1755940" y="130837"/>
                    </a:cubicBezTo>
                    <a:cubicBezTo>
                      <a:pt x="1782796" y="130837"/>
                      <a:pt x="1804566" y="111532"/>
                      <a:pt x="1804566" y="87720"/>
                    </a:cubicBezTo>
                    <a:cubicBezTo>
                      <a:pt x="1804566" y="63907"/>
                      <a:pt x="1782796" y="44602"/>
                      <a:pt x="1755940" y="44602"/>
                    </a:cubicBezTo>
                    <a:close/>
                    <a:moveTo>
                      <a:pt x="254932" y="0"/>
                    </a:moveTo>
                    <a:cubicBezTo>
                      <a:pt x="3237327" y="0"/>
                      <a:pt x="3237327" y="0"/>
                      <a:pt x="3237327" y="0"/>
                    </a:cubicBezTo>
                    <a:cubicBezTo>
                      <a:pt x="3355054" y="0"/>
                      <a:pt x="3433538" y="86504"/>
                      <a:pt x="3433538" y="194633"/>
                    </a:cubicBezTo>
                    <a:lnTo>
                      <a:pt x="3433538" y="1924709"/>
                    </a:lnTo>
                    <a:cubicBezTo>
                      <a:pt x="3433538" y="2032838"/>
                      <a:pt x="3355054" y="2140967"/>
                      <a:pt x="3237327" y="2140967"/>
                    </a:cubicBezTo>
                    <a:cubicBezTo>
                      <a:pt x="2864528" y="2140967"/>
                      <a:pt x="2538328" y="2140967"/>
                      <a:pt x="2252904" y="2140967"/>
                    </a:cubicBezTo>
                    <a:lnTo>
                      <a:pt x="2117934" y="2140967"/>
                    </a:lnTo>
                    <a:lnTo>
                      <a:pt x="2117934" y="2271804"/>
                    </a:lnTo>
                    <a:lnTo>
                      <a:pt x="2117934" y="2358036"/>
                    </a:lnTo>
                    <a:lnTo>
                      <a:pt x="2550163" y="2358036"/>
                    </a:lnTo>
                    <a:lnTo>
                      <a:pt x="2706847" y="2575106"/>
                    </a:lnTo>
                    <a:lnTo>
                      <a:pt x="805029" y="2575106"/>
                    </a:lnTo>
                    <a:lnTo>
                      <a:pt x="961713" y="2358036"/>
                    </a:lnTo>
                    <a:lnTo>
                      <a:pt x="1375035" y="2358036"/>
                    </a:lnTo>
                    <a:lnTo>
                      <a:pt x="1375035" y="2271804"/>
                    </a:lnTo>
                    <a:lnTo>
                      <a:pt x="1375035" y="2140967"/>
                    </a:lnTo>
                    <a:lnTo>
                      <a:pt x="1224064" y="2140967"/>
                    </a:lnTo>
                    <a:cubicBezTo>
                      <a:pt x="254932" y="2140967"/>
                      <a:pt x="254932" y="2140967"/>
                      <a:pt x="254932" y="2140967"/>
                    </a:cubicBezTo>
                    <a:cubicBezTo>
                      <a:pt x="156827" y="2140967"/>
                      <a:pt x="78343" y="2032838"/>
                      <a:pt x="78343" y="1924709"/>
                    </a:cubicBezTo>
                    <a:cubicBezTo>
                      <a:pt x="78343" y="194633"/>
                      <a:pt x="78343" y="194633"/>
                      <a:pt x="78343" y="194633"/>
                    </a:cubicBezTo>
                    <a:cubicBezTo>
                      <a:pt x="78343" y="86504"/>
                      <a:pt x="156827" y="0"/>
                      <a:pt x="254932" y="0"/>
                    </a:cubicBezTo>
                    <a:close/>
                  </a:path>
                </a:pathLst>
              </a:custGeom>
              <a:solidFill>
                <a:srgbClr val="26416A"/>
              </a:solidFill>
              <a:ln w="9525" cap="flat" cmpd="sng" algn="ctr">
                <a:noFill/>
                <a:prstDash val="solid"/>
                <a:headEnd type="none" w="med" len="med"/>
                <a:tailEnd type="none" w="med" len="med"/>
              </a:ln>
              <a:effectLst/>
            </p:spPr>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1" name="Freeform 160"/>
              <p:cNvSpPr>
                <a:spLocks noChangeAspect="1"/>
              </p:cNvSpPr>
              <p:nvPr/>
            </p:nvSpPr>
            <p:spPr bwMode="black">
              <a:xfrm>
                <a:off x="8124484" y="5423565"/>
                <a:ext cx="603633" cy="475248"/>
              </a:xfrm>
              <a:custGeom>
                <a:avLst/>
                <a:gdLst>
                  <a:gd name="connsiteX0" fmla="*/ 427036 w 1971675"/>
                  <a:gd name="connsiteY0" fmla="*/ 1374775 h 1409700"/>
                  <a:gd name="connsiteX1" fmla="*/ 1544636 w 1971675"/>
                  <a:gd name="connsiteY1" fmla="*/ 1374775 h 1409700"/>
                  <a:gd name="connsiteX2" fmla="*/ 1544636 w 1971675"/>
                  <a:gd name="connsiteY2" fmla="*/ 1409700 h 1409700"/>
                  <a:gd name="connsiteX3" fmla="*/ 427036 w 1971675"/>
                  <a:gd name="connsiteY3" fmla="*/ 1409700 h 1409700"/>
                  <a:gd name="connsiteX4" fmla="*/ 104775 w 1971675"/>
                  <a:gd name="connsiteY4" fmla="*/ 104775 h 1409700"/>
                  <a:gd name="connsiteX5" fmla="*/ 104775 w 1971675"/>
                  <a:gd name="connsiteY5" fmla="*/ 1028700 h 1409700"/>
                  <a:gd name="connsiteX6" fmla="*/ 761999 w 1971675"/>
                  <a:gd name="connsiteY6" fmla="*/ 1028700 h 1409700"/>
                  <a:gd name="connsiteX7" fmla="*/ 1198562 w 1971675"/>
                  <a:gd name="connsiteY7" fmla="*/ 1028700 h 1409700"/>
                  <a:gd name="connsiteX8" fmla="*/ 1879600 w 1971675"/>
                  <a:gd name="connsiteY8" fmla="*/ 1028700 h 1409700"/>
                  <a:gd name="connsiteX9" fmla="*/ 1879600 w 1971675"/>
                  <a:gd name="connsiteY9" fmla="*/ 104775 h 1409700"/>
                  <a:gd name="connsiteX10" fmla="*/ 985837 w 1971675"/>
                  <a:gd name="connsiteY10" fmla="*/ 23812 h 1409700"/>
                  <a:gd name="connsiteX11" fmla="*/ 957262 w 1971675"/>
                  <a:gd name="connsiteY11" fmla="*/ 46831 h 1409700"/>
                  <a:gd name="connsiteX12" fmla="*/ 985837 w 1971675"/>
                  <a:gd name="connsiteY12" fmla="*/ 69850 h 1409700"/>
                  <a:gd name="connsiteX13" fmla="*/ 1014412 w 1971675"/>
                  <a:gd name="connsiteY13" fmla="*/ 46831 h 1409700"/>
                  <a:gd name="connsiteX14" fmla="*/ 985837 w 1971675"/>
                  <a:gd name="connsiteY14" fmla="*/ 23812 h 1409700"/>
                  <a:gd name="connsiteX15" fmla="*/ 103772 w 1971675"/>
                  <a:gd name="connsiteY15" fmla="*/ 0 h 1409700"/>
                  <a:gd name="connsiteX16" fmla="*/ 1856372 w 1971675"/>
                  <a:gd name="connsiteY16" fmla="*/ 0 h 1409700"/>
                  <a:gd name="connsiteX17" fmla="*/ 1971675 w 1971675"/>
                  <a:gd name="connsiteY17" fmla="*/ 103909 h 1409700"/>
                  <a:gd name="connsiteX18" fmla="*/ 1971675 w 1971675"/>
                  <a:gd name="connsiteY18" fmla="*/ 1027546 h 1409700"/>
                  <a:gd name="connsiteX19" fmla="*/ 1856372 w 1971675"/>
                  <a:gd name="connsiteY19" fmla="*/ 1143000 h 1409700"/>
                  <a:gd name="connsiteX20" fmla="*/ 1277877 w 1971675"/>
                  <a:gd name="connsiteY20" fmla="*/ 1143000 h 1409700"/>
                  <a:gd name="connsiteX21" fmla="*/ 1198562 w 1971675"/>
                  <a:gd name="connsiteY21" fmla="*/ 1143000 h 1409700"/>
                  <a:gd name="connsiteX22" fmla="*/ 1198562 w 1971675"/>
                  <a:gd name="connsiteY22" fmla="*/ 1212850 h 1409700"/>
                  <a:gd name="connsiteX23" fmla="*/ 1198562 w 1971675"/>
                  <a:gd name="connsiteY23" fmla="*/ 1258887 h 1409700"/>
                  <a:gd name="connsiteX24" fmla="*/ 1452561 w 1971675"/>
                  <a:gd name="connsiteY24" fmla="*/ 1258887 h 1409700"/>
                  <a:gd name="connsiteX25" fmla="*/ 1544636 w 1971675"/>
                  <a:gd name="connsiteY25" fmla="*/ 1374774 h 1409700"/>
                  <a:gd name="connsiteX26" fmla="*/ 427036 w 1971675"/>
                  <a:gd name="connsiteY26" fmla="*/ 1374774 h 1409700"/>
                  <a:gd name="connsiteX27" fmla="*/ 519111 w 1971675"/>
                  <a:gd name="connsiteY27" fmla="*/ 1258887 h 1409700"/>
                  <a:gd name="connsiteX28" fmla="*/ 761999 w 1971675"/>
                  <a:gd name="connsiteY28" fmla="*/ 1258887 h 1409700"/>
                  <a:gd name="connsiteX29" fmla="*/ 761999 w 1971675"/>
                  <a:gd name="connsiteY29" fmla="*/ 1212850 h 1409700"/>
                  <a:gd name="connsiteX30" fmla="*/ 761999 w 1971675"/>
                  <a:gd name="connsiteY30" fmla="*/ 1143000 h 1409700"/>
                  <a:gd name="connsiteX31" fmla="*/ 673281 w 1971675"/>
                  <a:gd name="connsiteY31" fmla="*/ 1143000 h 1409700"/>
                  <a:gd name="connsiteX32" fmla="*/ 103772 w 1971675"/>
                  <a:gd name="connsiteY32" fmla="*/ 1143000 h 1409700"/>
                  <a:gd name="connsiteX33" fmla="*/ 0 w 1971675"/>
                  <a:gd name="connsiteY33" fmla="*/ 1027546 h 1409700"/>
                  <a:gd name="connsiteX34" fmla="*/ 0 w 1971675"/>
                  <a:gd name="connsiteY34" fmla="*/ 103909 h 1409700"/>
                  <a:gd name="connsiteX35" fmla="*/ 103772 w 1971675"/>
                  <a:gd name="connsiteY3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71675" h="1409700">
                    <a:moveTo>
                      <a:pt x="427036" y="1374775"/>
                    </a:moveTo>
                    <a:lnTo>
                      <a:pt x="1544636" y="1374775"/>
                    </a:lnTo>
                    <a:lnTo>
                      <a:pt x="1544636" y="1409700"/>
                    </a:lnTo>
                    <a:lnTo>
                      <a:pt x="427036" y="1409700"/>
                    </a:lnTo>
                    <a:close/>
                    <a:moveTo>
                      <a:pt x="104775" y="104775"/>
                    </a:moveTo>
                    <a:lnTo>
                      <a:pt x="104775" y="1028700"/>
                    </a:lnTo>
                    <a:lnTo>
                      <a:pt x="761999" y="1028700"/>
                    </a:lnTo>
                    <a:lnTo>
                      <a:pt x="1198562" y="1028700"/>
                    </a:lnTo>
                    <a:lnTo>
                      <a:pt x="1879600" y="1028700"/>
                    </a:lnTo>
                    <a:lnTo>
                      <a:pt x="1879600" y="104775"/>
                    </a:lnTo>
                    <a:close/>
                    <a:moveTo>
                      <a:pt x="985837" y="23812"/>
                    </a:moveTo>
                    <a:cubicBezTo>
                      <a:pt x="970055" y="23812"/>
                      <a:pt x="957262" y="34118"/>
                      <a:pt x="957262" y="46831"/>
                    </a:cubicBezTo>
                    <a:cubicBezTo>
                      <a:pt x="957262" y="59544"/>
                      <a:pt x="970055" y="69850"/>
                      <a:pt x="985837" y="69850"/>
                    </a:cubicBezTo>
                    <a:cubicBezTo>
                      <a:pt x="1001619" y="69850"/>
                      <a:pt x="1014412" y="59544"/>
                      <a:pt x="1014412" y="46831"/>
                    </a:cubicBezTo>
                    <a:cubicBezTo>
                      <a:pt x="1014412" y="34118"/>
                      <a:pt x="1001619" y="23812"/>
                      <a:pt x="985837" y="23812"/>
                    </a:cubicBezTo>
                    <a:close/>
                    <a:moveTo>
                      <a:pt x="103772" y="0"/>
                    </a:moveTo>
                    <a:cubicBezTo>
                      <a:pt x="1856372" y="0"/>
                      <a:pt x="1856372" y="0"/>
                      <a:pt x="1856372" y="0"/>
                    </a:cubicBezTo>
                    <a:cubicBezTo>
                      <a:pt x="1925554" y="0"/>
                      <a:pt x="1971675" y="46182"/>
                      <a:pt x="1971675" y="103909"/>
                    </a:cubicBezTo>
                    <a:lnTo>
                      <a:pt x="1971675" y="1027546"/>
                    </a:lnTo>
                    <a:cubicBezTo>
                      <a:pt x="1971675" y="1085273"/>
                      <a:pt x="1925554" y="1143000"/>
                      <a:pt x="1856372" y="1143000"/>
                    </a:cubicBezTo>
                    <a:cubicBezTo>
                      <a:pt x="1637297" y="1143000"/>
                      <a:pt x="1445606" y="1143000"/>
                      <a:pt x="1277877" y="1143000"/>
                    </a:cubicBezTo>
                    <a:lnTo>
                      <a:pt x="1198562" y="1143000"/>
                    </a:lnTo>
                    <a:lnTo>
                      <a:pt x="1198562" y="1212850"/>
                    </a:lnTo>
                    <a:lnTo>
                      <a:pt x="1198562" y="1258887"/>
                    </a:lnTo>
                    <a:lnTo>
                      <a:pt x="1452561" y="1258887"/>
                    </a:lnTo>
                    <a:lnTo>
                      <a:pt x="1544636" y="1374774"/>
                    </a:lnTo>
                    <a:lnTo>
                      <a:pt x="427036" y="1374774"/>
                    </a:lnTo>
                    <a:lnTo>
                      <a:pt x="519111" y="1258887"/>
                    </a:lnTo>
                    <a:lnTo>
                      <a:pt x="761999" y="1258887"/>
                    </a:lnTo>
                    <a:lnTo>
                      <a:pt x="761999" y="1212850"/>
                    </a:lnTo>
                    <a:lnTo>
                      <a:pt x="761999" y="1143000"/>
                    </a:lnTo>
                    <a:lnTo>
                      <a:pt x="673281" y="1143000"/>
                    </a:lnTo>
                    <a:cubicBezTo>
                      <a:pt x="103772" y="1143000"/>
                      <a:pt x="103772" y="1143000"/>
                      <a:pt x="103772" y="1143000"/>
                    </a:cubicBezTo>
                    <a:cubicBezTo>
                      <a:pt x="46121" y="1143000"/>
                      <a:pt x="0" y="1085273"/>
                      <a:pt x="0" y="1027546"/>
                    </a:cubicBezTo>
                    <a:cubicBezTo>
                      <a:pt x="0" y="103909"/>
                      <a:pt x="0" y="103909"/>
                      <a:pt x="0" y="103909"/>
                    </a:cubicBezTo>
                    <a:cubicBezTo>
                      <a:pt x="0" y="46182"/>
                      <a:pt x="46121" y="0"/>
                      <a:pt x="103772" y="0"/>
                    </a:cubicBezTo>
                    <a:close/>
                  </a:path>
                </a:pathLst>
              </a:custGeom>
              <a:solidFill>
                <a:srgbClr val="26416A"/>
              </a:solidFill>
              <a:ln w="9525" cap="flat" cmpd="sng" algn="ctr">
                <a:noFill/>
                <a:prstDash val="solid"/>
                <a:headEnd type="none" w="med" len="med"/>
                <a:tailEnd type="none" w="med" len="med"/>
              </a:ln>
              <a:effectLst/>
              <a:extLst/>
            </p:spPr>
            <p:txBody>
              <a:bodyPr rot="0" spcFirstLastPara="0" vertOverflow="overflow" horzOverflow="overflow" vert="horz" wrap="square" lIns="179241" tIns="143392" rIns="179241" bIns="143392" numCol="1" spcCol="0" rtlCol="0" fromWordArt="0" anchor="t" anchorCtr="0" forceAA="0" compatLnSpc="1">
                <a:prstTxWarp prst="textNoShape">
                  <a:avLst/>
                </a:prstTxWarp>
                <a:noAutofit/>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2" name="Freeform 29"/>
              <p:cNvSpPr>
                <a:spLocks noChangeAspect="1" noEditPoints="1"/>
              </p:cNvSpPr>
              <p:nvPr/>
            </p:nvSpPr>
            <p:spPr bwMode="black">
              <a:xfrm>
                <a:off x="9800125" y="5468462"/>
                <a:ext cx="609925" cy="385451"/>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solidFill>
                <a:srgbClr val="26416A"/>
              </a:solidFill>
              <a:ln>
                <a:noFill/>
              </a:ln>
            </p:spPr>
            <p:txBody>
              <a:bodyPr vert="horz" wrap="square" lIns="89621" tIns="44811" rIns="89621" bIns="44811"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endParaRPr>
              </a:p>
            </p:txBody>
          </p:sp>
        </p:grpSp>
        <p:sp>
          <p:nvSpPr>
            <p:cNvPr id="155" name="TextBox 154"/>
            <p:cNvSpPr txBox="1"/>
            <p:nvPr/>
          </p:nvSpPr>
          <p:spPr>
            <a:xfrm>
              <a:off x="6431925" y="2699779"/>
              <a:ext cx="4874827" cy="544765"/>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100" normalizeH="0" baseline="0" noProof="0" dirty="0" smtClean="0">
                  <a:ln w="3175">
                    <a:noFill/>
                  </a:ln>
                  <a:solidFill>
                    <a:srgbClr val="26416A"/>
                  </a:solidFill>
                  <a:effectLst/>
                  <a:uLnTx/>
                  <a:uFillTx/>
                </a:rPr>
                <a:t>Enterprise Mobility Suite + Office 365 + Azure AD</a:t>
              </a:r>
              <a:endParaRPr kumimoji="0" lang="en-US" sz="1800" b="0" i="0" u="none" strike="noStrike" kern="0" cap="none" spc="-100" normalizeH="0" baseline="0" noProof="0" dirty="0">
                <a:ln w="3175">
                  <a:noFill/>
                </a:ln>
                <a:solidFill>
                  <a:srgbClr val="26416A"/>
                </a:solidFill>
                <a:effectLst/>
                <a:uLnTx/>
                <a:uFillTx/>
              </a:endParaRPr>
            </a:p>
          </p:txBody>
        </p:sp>
        <p:sp>
          <p:nvSpPr>
            <p:cNvPr id="156" name="Left Brace 155"/>
            <p:cNvSpPr/>
            <p:nvPr/>
          </p:nvSpPr>
          <p:spPr>
            <a:xfrm rot="5400000">
              <a:off x="8646629" y="123339"/>
              <a:ext cx="445418" cy="5131547"/>
            </a:xfrm>
            <a:prstGeom prst="leftBrace">
              <a:avLst>
                <a:gd name="adj1" fmla="val 0"/>
                <a:gd name="adj2" fmla="val 50000"/>
              </a:avLst>
            </a:prstGeom>
            <a:noFill/>
            <a:ln w="9525" cap="flat" cmpd="sng" algn="ctr">
              <a:noFill/>
              <a:prstDash val="soli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latin typeface="Segoe UI"/>
                <a:ea typeface="+mn-ea"/>
                <a:cs typeface="+mn-cs"/>
              </a:endParaRPr>
            </a:p>
          </p:txBody>
        </p:sp>
        <p:sp>
          <p:nvSpPr>
            <p:cNvPr id="157" name="TextBox 156"/>
            <p:cNvSpPr txBox="1"/>
            <p:nvPr/>
          </p:nvSpPr>
          <p:spPr>
            <a:xfrm>
              <a:off x="6431925" y="3398978"/>
              <a:ext cx="4874827" cy="1292662"/>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100" normalizeH="0" baseline="0" noProof="0" dirty="0" smtClean="0">
                  <a:ln w="3175">
                    <a:noFill/>
                  </a:ln>
                  <a:solidFill>
                    <a:srgbClr val="26416A"/>
                  </a:solidFill>
                  <a:effectLst/>
                  <a:uLnTx/>
                  <a:uFillTx/>
                </a:rPr>
                <a:t>Simplified and </a:t>
              </a:r>
              <a:r>
                <a:rPr kumimoji="0" lang="en-US" sz="1800" b="0" i="0" u="none" strike="noStrike" kern="0" cap="none" spc="-100" normalizeH="0" baseline="0" noProof="0" dirty="0" err="1" smtClean="0">
                  <a:ln w="3175">
                    <a:noFill/>
                  </a:ln>
                  <a:solidFill>
                    <a:srgbClr val="26416A"/>
                  </a:solidFill>
                  <a:effectLst/>
                  <a:uLnTx/>
                  <a:uFillTx/>
                </a:rPr>
                <a:t>Interated</a:t>
              </a:r>
              <a:r>
                <a:rPr kumimoji="0" lang="en-US" sz="1800" b="0" i="0" u="none" strike="noStrike" kern="0" cap="none" spc="-100" normalizeH="0" baseline="0" noProof="0" dirty="0" smtClean="0">
                  <a:ln w="3175">
                    <a:noFill/>
                  </a:ln>
                  <a:solidFill>
                    <a:srgbClr val="26416A"/>
                  </a:solidFill>
                  <a:effectLst/>
                  <a:uLnTx/>
                  <a:uFillTx/>
                </a:rPr>
                <a:t> </a:t>
              </a:r>
            </a:p>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100" normalizeH="0" baseline="0" noProof="0" dirty="0" smtClean="0">
                  <a:ln w="3175">
                    <a:noFill/>
                  </a:ln>
                  <a:solidFill>
                    <a:srgbClr val="26416A"/>
                  </a:solidFill>
                  <a:effectLst/>
                  <a:uLnTx/>
                  <a:uFillTx/>
                </a:rPr>
                <a:t>Flexible options </a:t>
              </a:r>
            </a:p>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100" normalizeH="0" baseline="0" noProof="0" dirty="0" smtClean="0">
                  <a:ln w="3175">
                    <a:noFill/>
                  </a:ln>
                  <a:solidFill>
                    <a:srgbClr val="26416A"/>
                  </a:solidFill>
                  <a:effectLst/>
                  <a:uLnTx/>
                  <a:uFillTx/>
                </a:rPr>
                <a:t>Reduced complexity </a:t>
              </a:r>
              <a:endParaRPr kumimoji="0" lang="en-US" sz="1800" b="0" i="0" u="none" strike="noStrike" kern="0" cap="none" spc="-100" normalizeH="0" baseline="0" noProof="0" dirty="0">
                <a:ln w="3175">
                  <a:noFill/>
                </a:ln>
                <a:solidFill>
                  <a:srgbClr val="26416A"/>
                </a:solidFill>
                <a:effectLst/>
                <a:uLnTx/>
                <a:uFillTx/>
              </a:endParaRPr>
            </a:p>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100" normalizeH="0" baseline="0" noProof="0" dirty="0">
                <a:ln w="3175">
                  <a:noFill/>
                </a:ln>
                <a:solidFill>
                  <a:srgbClr val="002050"/>
                </a:solidFill>
                <a:effectLst/>
                <a:uLnTx/>
                <a:uFillTx/>
              </a:endParaRPr>
            </a:p>
          </p:txBody>
        </p:sp>
      </p:grpSp>
      <p:grpSp>
        <p:nvGrpSpPr>
          <p:cNvPr id="2" name="Group 1"/>
          <p:cNvGrpSpPr/>
          <p:nvPr/>
        </p:nvGrpSpPr>
        <p:grpSpPr>
          <a:xfrm>
            <a:off x="320460" y="1818832"/>
            <a:ext cx="4665942" cy="4591772"/>
            <a:chOff x="320460" y="1818832"/>
            <a:chExt cx="4665942" cy="4591772"/>
          </a:xfrm>
        </p:grpSpPr>
        <p:sp>
          <p:nvSpPr>
            <p:cNvPr id="146" name="Rectangle 145"/>
            <p:cNvSpPr/>
            <p:nvPr/>
          </p:nvSpPr>
          <p:spPr bwMode="auto">
            <a:xfrm>
              <a:off x="321359" y="1818832"/>
              <a:ext cx="4665043" cy="4591772"/>
            </a:xfrm>
            <a:prstGeom prst="rect">
              <a:avLst/>
            </a:prstGeom>
            <a:solidFill>
              <a:srgbClr val="26416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7" name="TextBox 146"/>
            <p:cNvSpPr txBox="1"/>
            <p:nvPr/>
          </p:nvSpPr>
          <p:spPr>
            <a:xfrm>
              <a:off x="320460" y="1925998"/>
              <a:ext cx="4665942" cy="640641"/>
            </a:xfrm>
            <a:prstGeom prst="rect">
              <a:avLst/>
            </a:prstGeom>
            <a:no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smtClean="0">
                  <a:ln>
                    <a:noFill/>
                  </a:ln>
                  <a:solidFill>
                    <a:srgbClr val="FFFFFF"/>
                  </a:solidFill>
                  <a:effectLst/>
                  <a:uLnTx/>
                  <a:uFillTx/>
                </a:rPr>
                <a:t>Windows Security</a:t>
              </a:r>
            </a:p>
          </p:txBody>
        </p:sp>
        <p:grpSp>
          <p:nvGrpSpPr>
            <p:cNvPr id="148" name="Group 147"/>
            <p:cNvGrpSpPr/>
            <p:nvPr/>
          </p:nvGrpSpPr>
          <p:grpSpPr>
            <a:xfrm>
              <a:off x="815542" y="2756489"/>
              <a:ext cx="4149802" cy="3464266"/>
              <a:chOff x="754783" y="3086311"/>
              <a:chExt cx="4067035" cy="3395172"/>
            </a:xfrm>
          </p:grpSpPr>
          <p:grpSp>
            <p:nvGrpSpPr>
              <p:cNvPr id="163" name="Group 162"/>
              <p:cNvGrpSpPr/>
              <p:nvPr/>
            </p:nvGrpSpPr>
            <p:grpSpPr>
              <a:xfrm>
                <a:off x="754783" y="3086311"/>
                <a:ext cx="1625666" cy="1628337"/>
                <a:chOff x="553971" y="7239646"/>
                <a:chExt cx="2510834" cy="2514960"/>
              </a:xfrm>
            </p:grpSpPr>
            <p:sp>
              <p:nvSpPr>
                <p:cNvPr id="187" name="TextBox 186"/>
                <p:cNvSpPr txBox="1"/>
                <p:nvPr/>
              </p:nvSpPr>
              <p:spPr>
                <a:xfrm>
                  <a:off x="553971" y="8956001"/>
                  <a:ext cx="2510834" cy="798605"/>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0" i="0" u="none" strike="noStrike" kern="0" cap="none" spc="-100" normalizeH="0" baseline="0" noProof="0" dirty="0" smtClean="0">
                      <a:ln w="3175">
                        <a:noFill/>
                      </a:ln>
                      <a:solidFill>
                        <a:srgbClr val="FFFFFF"/>
                      </a:solidFill>
                      <a:effectLst/>
                      <a:uLnTx/>
                      <a:uFillTx/>
                    </a:rPr>
                    <a:t>Solid identities</a:t>
                  </a:r>
                </a:p>
              </p:txBody>
            </p:sp>
            <p:grpSp>
              <p:nvGrpSpPr>
                <p:cNvPr id="188" name="Group 187"/>
                <p:cNvGrpSpPr/>
                <p:nvPr/>
              </p:nvGrpSpPr>
              <p:grpSpPr>
                <a:xfrm>
                  <a:off x="884237" y="7239646"/>
                  <a:ext cx="1737360" cy="1737360"/>
                  <a:chOff x="-332912" y="256486"/>
                  <a:chExt cx="1737360" cy="1737360"/>
                </a:xfrm>
              </p:grpSpPr>
              <p:grpSp>
                <p:nvGrpSpPr>
                  <p:cNvPr id="189" name="Group 188"/>
                  <p:cNvGrpSpPr/>
                  <p:nvPr/>
                </p:nvGrpSpPr>
                <p:grpSpPr>
                  <a:xfrm>
                    <a:off x="-332912" y="256486"/>
                    <a:ext cx="1737360" cy="1737360"/>
                    <a:chOff x="-332912" y="256486"/>
                    <a:chExt cx="1737360" cy="1737360"/>
                  </a:xfrm>
                </p:grpSpPr>
                <p:sp>
                  <p:nvSpPr>
                    <p:cNvPr id="191" name="Oval 190"/>
                    <p:cNvSpPr/>
                    <p:nvPr/>
                  </p:nvSpPr>
                  <p:spPr>
                    <a:xfrm>
                      <a:off x="-332912" y="256486"/>
                      <a:ext cx="1737360" cy="173736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sp>
                  <p:nvSpPr>
                    <p:cNvPr id="192" name="Oval 191"/>
                    <p:cNvSpPr/>
                    <p:nvPr/>
                  </p:nvSpPr>
                  <p:spPr>
                    <a:xfrm>
                      <a:off x="-287192" y="302206"/>
                      <a:ext cx="1645920" cy="164592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grpSp>
              <p:sp>
                <p:nvSpPr>
                  <p:cNvPr id="190" name="Freeform 154"/>
                  <p:cNvSpPr>
                    <a:spLocks noEditPoints="1"/>
                  </p:cNvSpPr>
                  <p:nvPr/>
                </p:nvSpPr>
                <p:spPr bwMode="auto">
                  <a:xfrm>
                    <a:off x="228724" y="660085"/>
                    <a:ext cx="625736" cy="930162"/>
                  </a:xfrm>
                  <a:custGeom>
                    <a:avLst/>
                    <a:gdLst>
                      <a:gd name="T0" fmla="*/ 613 w 739"/>
                      <a:gd name="T1" fmla="*/ 1015 h 1099"/>
                      <a:gd name="T2" fmla="*/ 538 w 739"/>
                      <a:gd name="T3" fmla="*/ 957 h 1099"/>
                      <a:gd name="T4" fmla="*/ 348 w 739"/>
                      <a:gd name="T5" fmla="*/ 423 h 1099"/>
                      <a:gd name="T6" fmla="*/ 472 w 739"/>
                      <a:gd name="T7" fmla="*/ 1094 h 1099"/>
                      <a:gd name="T8" fmla="*/ 273 w 739"/>
                      <a:gd name="T9" fmla="*/ 909 h 1099"/>
                      <a:gd name="T10" fmla="*/ 516 w 739"/>
                      <a:gd name="T11" fmla="*/ 737 h 1099"/>
                      <a:gd name="T12" fmla="*/ 617 w 739"/>
                      <a:gd name="T13" fmla="*/ 1009 h 1099"/>
                      <a:gd name="T14" fmla="*/ 347 w 739"/>
                      <a:gd name="T15" fmla="*/ 478 h 1099"/>
                      <a:gd name="T16" fmla="*/ 508 w 739"/>
                      <a:gd name="T17" fmla="*/ 1083 h 1099"/>
                      <a:gd name="T18" fmla="*/ 379 w 739"/>
                      <a:gd name="T19" fmla="*/ 898 h 1099"/>
                      <a:gd name="T20" fmla="*/ 425 w 739"/>
                      <a:gd name="T21" fmla="*/ 850 h 1099"/>
                      <a:gd name="T22" fmla="*/ 581 w 739"/>
                      <a:gd name="T23" fmla="*/ 1042 h 1099"/>
                      <a:gd name="T24" fmla="*/ 261 w 739"/>
                      <a:gd name="T25" fmla="*/ 1061 h 1099"/>
                      <a:gd name="T26" fmla="*/ 350 w 739"/>
                      <a:gd name="T27" fmla="*/ 236 h 1099"/>
                      <a:gd name="T28" fmla="*/ 613 w 739"/>
                      <a:gd name="T29" fmla="*/ 781 h 1099"/>
                      <a:gd name="T30" fmla="*/ 689 w 739"/>
                      <a:gd name="T31" fmla="*/ 918 h 1099"/>
                      <a:gd name="T32" fmla="*/ 651 w 739"/>
                      <a:gd name="T33" fmla="*/ 627 h 1099"/>
                      <a:gd name="T34" fmla="*/ 68 w 739"/>
                      <a:gd name="T35" fmla="*/ 754 h 1099"/>
                      <a:gd name="T36" fmla="*/ 261 w 739"/>
                      <a:gd name="T37" fmla="*/ 1061 h 1099"/>
                      <a:gd name="T38" fmla="*/ 580 w 739"/>
                      <a:gd name="T39" fmla="*/ 658 h 1099"/>
                      <a:gd name="T40" fmla="*/ 170 w 739"/>
                      <a:gd name="T41" fmla="*/ 862 h 1099"/>
                      <a:gd name="T42" fmla="*/ 379 w 739"/>
                      <a:gd name="T43" fmla="*/ 1098 h 1099"/>
                      <a:gd name="T44" fmla="*/ 341 w 739"/>
                      <a:gd name="T45" fmla="*/ 327 h 1099"/>
                      <a:gd name="T46" fmla="*/ 576 w 739"/>
                      <a:gd name="T47" fmla="*/ 910 h 1099"/>
                      <a:gd name="T48" fmla="*/ 656 w 739"/>
                      <a:gd name="T49" fmla="*/ 967 h 1099"/>
                      <a:gd name="T50" fmla="*/ 3 w 739"/>
                      <a:gd name="T51" fmla="*/ 592 h 1099"/>
                      <a:gd name="T52" fmla="*/ 346 w 739"/>
                      <a:gd name="T53" fmla="*/ 151 h 1099"/>
                      <a:gd name="T54" fmla="*/ 678 w 739"/>
                      <a:gd name="T55" fmla="*/ 804 h 1099"/>
                      <a:gd name="T56" fmla="*/ 718 w 739"/>
                      <a:gd name="T57" fmla="*/ 861 h 1099"/>
                      <a:gd name="T58" fmla="*/ 726 w 739"/>
                      <a:gd name="T59" fmla="*/ 589 h 1099"/>
                      <a:gd name="T60" fmla="*/ 3 w 739"/>
                      <a:gd name="T61" fmla="*/ 482 h 1099"/>
                      <a:gd name="T62" fmla="*/ 3 w 739"/>
                      <a:gd name="T63" fmla="*/ 592 h 1099"/>
                      <a:gd name="T64" fmla="*/ 338 w 739"/>
                      <a:gd name="T65" fmla="*/ 12 h 1099"/>
                      <a:gd name="T66" fmla="*/ 339 w 739"/>
                      <a:gd name="T67" fmla="*/ 61 h 1099"/>
                      <a:gd name="T68" fmla="*/ 394 w 739"/>
                      <a:gd name="T69" fmla="*/ 853 h 1099"/>
                      <a:gd name="T70" fmla="*/ 359 w 739"/>
                      <a:gd name="T71" fmla="*/ 562 h 1099"/>
                      <a:gd name="T72" fmla="*/ 342 w 739"/>
                      <a:gd name="T73" fmla="*/ 582 h 1099"/>
                      <a:gd name="T74" fmla="*/ 394 w 739"/>
                      <a:gd name="T75" fmla="*/ 853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9" h="109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solidFill>
                    <a:srgbClr val="021F4F"/>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grpSp>
          <p:grpSp>
            <p:nvGrpSpPr>
              <p:cNvPr id="164" name="Group 163"/>
              <p:cNvGrpSpPr/>
              <p:nvPr/>
            </p:nvGrpSpPr>
            <p:grpSpPr>
              <a:xfrm>
                <a:off x="2736655" y="3086311"/>
                <a:ext cx="1625666" cy="1628337"/>
                <a:chOff x="3403680" y="7239646"/>
                <a:chExt cx="2510834" cy="2514960"/>
              </a:xfrm>
            </p:grpSpPr>
            <p:sp>
              <p:nvSpPr>
                <p:cNvPr id="181" name="TextBox 180"/>
                <p:cNvSpPr txBox="1"/>
                <p:nvPr/>
              </p:nvSpPr>
              <p:spPr>
                <a:xfrm>
                  <a:off x="3403680" y="8956001"/>
                  <a:ext cx="2510834" cy="798605"/>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0" i="0" u="none" strike="noStrike" kern="0" cap="none" spc="-100" normalizeH="0" baseline="0" noProof="0" dirty="0" smtClean="0">
                      <a:ln w="3175">
                        <a:noFill/>
                      </a:ln>
                      <a:solidFill>
                        <a:srgbClr val="FFFFFF"/>
                      </a:solidFill>
                      <a:effectLst/>
                      <a:uLnTx/>
                      <a:uFillTx/>
                    </a:rPr>
                    <a:t>Data protection</a:t>
                  </a:r>
                </a:p>
              </p:txBody>
            </p:sp>
            <p:grpSp>
              <p:nvGrpSpPr>
                <p:cNvPr id="182" name="Group 181"/>
                <p:cNvGrpSpPr/>
                <p:nvPr/>
              </p:nvGrpSpPr>
              <p:grpSpPr>
                <a:xfrm>
                  <a:off x="3752769" y="7239646"/>
                  <a:ext cx="1737360" cy="1737360"/>
                  <a:chOff x="-332912" y="256486"/>
                  <a:chExt cx="1737360" cy="1737360"/>
                </a:xfrm>
              </p:grpSpPr>
              <p:grpSp>
                <p:nvGrpSpPr>
                  <p:cNvPr id="183" name="Group 182"/>
                  <p:cNvGrpSpPr/>
                  <p:nvPr/>
                </p:nvGrpSpPr>
                <p:grpSpPr>
                  <a:xfrm>
                    <a:off x="-332912" y="256486"/>
                    <a:ext cx="1737360" cy="1737360"/>
                    <a:chOff x="-332912" y="256486"/>
                    <a:chExt cx="1737360" cy="1737360"/>
                  </a:xfrm>
                </p:grpSpPr>
                <p:sp>
                  <p:nvSpPr>
                    <p:cNvPr id="185" name="Oval 184"/>
                    <p:cNvSpPr/>
                    <p:nvPr/>
                  </p:nvSpPr>
                  <p:spPr>
                    <a:xfrm>
                      <a:off x="-332912" y="256486"/>
                      <a:ext cx="1737360" cy="173736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sp>
                  <p:nvSpPr>
                    <p:cNvPr id="186" name="Oval 185"/>
                    <p:cNvSpPr/>
                    <p:nvPr/>
                  </p:nvSpPr>
                  <p:spPr>
                    <a:xfrm>
                      <a:off x="-287192" y="302206"/>
                      <a:ext cx="1645920" cy="164592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grpSp>
              <p:sp>
                <p:nvSpPr>
                  <p:cNvPr id="184" name="Freeform 81"/>
                  <p:cNvSpPr>
                    <a:spLocks noEditPoints="1"/>
                  </p:cNvSpPr>
                  <p:nvPr/>
                </p:nvSpPr>
                <p:spPr bwMode="black">
                  <a:xfrm>
                    <a:off x="-102125" y="732533"/>
                    <a:ext cx="1348833" cy="82336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26416A"/>
                  </a:solidFill>
                  <a:ln>
                    <a:noFill/>
                  </a:ln>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505050"/>
                      </a:solidFill>
                      <a:effectLst/>
                      <a:uLnTx/>
                      <a:uFillTx/>
                    </a:endParaRPr>
                  </a:p>
                </p:txBody>
              </p:sp>
            </p:grpSp>
          </p:grpSp>
          <p:grpSp>
            <p:nvGrpSpPr>
              <p:cNvPr id="165" name="Group 164"/>
              <p:cNvGrpSpPr/>
              <p:nvPr/>
            </p:nvGrpSpPr>
            <p:grpSpPr>
              <a:xfrm>
                <a:off x="754783" y="4853146"/>
                <a:ext cx="1625666" cy="1628337"/>
                <a:chOff x="6253390" y="7239646"/>
                <a:chExt cx="2510834" cy="2514960"/>
              </a:xfrm>
            </p:grpSpPr>
            <p:grpSp>
              <p:nvGrpSpPr>
                <p:cNvPr id="173" name="Group 172"/>
                <p:cNvGrpSpPr/>
                <p:nvPr/>
              </p:nvGrpSpPr>
              <p:grpSpPr>
                <a:xfrm>
                  <a:off x="6621301" y="7239646"/>
                  <a:ext cx="1737360" cy="1737360"/>
                  <a:chOff x="-332912" y="256486"/>
                  <a:chExt cx="1737360" cy="1737360"/>
                </a:xfrm>
              </p:grpSpPr>
              <p:grpSp>
                <p:nvGrpSpPr>
                  <p:cNvPr id="175" name="Group 174"/>
                  <p:cNvGrpSpPr/>
                  <p:nvPr/>
                </p:nvGrpSpPr>
                <p:grpSpPr>
                  <a:xfrm>
                    <a:off x="-332912" y="256486"/>
                    <a:ext cx="1737360" cy="1737360"/>
                    <a:chOff x="-332912" y="256486"/>
                    <a:chExt cx="1737360" cy="1737360"/>
                  </a:xfrm>
                </p:grpSpPr>
                <p:sp>
                  <p:nvSpPr>
                    <p:cNvPr id="179" name="Oval 178"/>
                    <p:cNvSpPr/>
                    <p:nvPr/>
                  </p:nvSpPr>
                  <p:spPr>
                    <a:xfrm>
                      <a:off x="-332912" y="256486"/>
                      <a:ext cx="1737360" cy="173736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sp>
                  <p:nvSpPr>
                    <p:cNvPr id="180" name="Oval 179"/>
                    <p:cNvSpPr/>
                    <p:nvPr/>
                  </p:nvSpPr>
                  <p:spPr>
                    <a:xfrm>
                      <a:off x="-287192" y="302206"/>
                      <a:ext cx="1645920" cy="164592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grpSp>
              <p:grpSp>
                <p:nvGrpSpPr>
                  <p:cNvPr id="176" name="Group 175"/>
                  <p:cNvGrpSpPr/>
                  <p:nvPr/>
                </p:nvGrpSpPr>
                <p:grpSpPr>
                  <a:xfrm>
                    <a:off x="112012" y="707891"/>
                    <a:ext cx="846384" cy="826929"/>
                    <a:chOff x="34087" y="616360"/>
                    <a:chExt cx="963263" cy="931803"/>
                  </a:xfrm>
                </p:grpSpPr>
                <p:sp>
                  <p:nvSpPr>
                    <p:cNvPr id="177" name="Freeform 92"/>
                    <p:cNvSpPr>
                      <a:spLocks noChangeAspect="1" noEditPoints="1"/>
                    </p:cNvSpPr>
                    <p:nvPr/>
                  </p:nvSpPr>
                  <p:spPr bwMode="black">
                    <a:xfrm>
                      <a:off x="381197" y="715546"/>
                      <a:ext cx="269042" cy="366715"/>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021F4F">
                        <a:alpha val="90000"/>
                      </a:srgbClr>
                    </a:solidFill>
                    <a:ln w="9525" cap="flat" cmpd="sng" algn="ctr">
                      <a:noFill/>
                      <a:prstDash val="solid"/>
                      <a:headEnd type="none" w="med" len="med"/>
                      <a:tailEnd type="none" w="med" len="med"/>
                    </a:ln>
                    <a:effectLst/>
                    <a:ex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defTabSz="932290" eaLnBrk="1" fontAlgn="base" latinLnBrk="0" hangingPunct="1">
                        <a:lnSpc>
                          <a:spcPct val="100000"/>
                        </a:lnSpc>
                        <a:spcBef>
                          <a:spcPct val="0"/>
                        </a:spcBef>
                        <a:spcAft>
                          <a:spcPct val="0"/>
                        </a:spcAft>
                        <a:buClrTx/>
                        <a:buSzTx/>
                        <a:buFontTx/>
                        <a:buNone/>
                        <a:tabLst/>
                        <a:defRPr/>
                      </a:pPr>
                      <a:endParaRPr kumimoji="0" lang="en-US" sz="16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8" name="Freeform 177"/>
                    <p:cNvSpPr>
                      <a:spLocks noChangeAspect="1"/>
                    </p:cNvSpPr>
                    <p:nvPr/>
                  </p:nvSpPr>
                  <p:spPr bwMode="black">
                    <a:xfrm>
                      <a:off x="34087" y="616360"/>
                      <a:ext cx="963263" cy="931803"/>
                    </a:xfrm>
                    <a:custGeom>
                      <a:avLst/>
                      <a:gdLst>
                        <a:gd name="connsiteX0" fmla="*/ 472753 w 3511879"/>
                        <a:gd name="connsiteY0" fmla="*/ 2812993 h 3395812"/>
                        <a:gd name="connsiteX1" fmla="*/ 2982396 w 3511879"/>
                        <a:gd name="connsiteY1" fmla="*/ 2812993 h 3395812"/>
                        <a:gd name="connsiteX2" fmla="*/ 3511879 w 3511879"/>
                        <a:gd name="connsiteY2" fmla="*/ 3395812 h 3395812"/>
                        <a:gd name="connsiteX3" fmla="*/ 0 w 3511879"/>
                        <a:gd name="connsiteY3" fmla="*/ 3395812 h 3395812"/>
                        <a:gd name="connsiteX4" fmla="*/ 805029 w 3511879"/>
                        <a:gd name="connsiteY4" fmla="*/ 2575107 h 3395812"/>
                        <a:gd name="connsiteX5" fmla="*/ 2706847 w 3511879"/>
                        <a:gd name="connsiteY5" fmla="*/ 2575107 h 3395812"/>
                        <a:gd name="connsiteX6" fmla="*/ 2706847 w 3511879"/>
                        <a:gd name="connsiteY6" fmla="*/ 2640526 h 3395812"/>
                        <a:gd name="connsiteX7" fmla="*/ 805029 w 3511879"/>
                        <a:gd name="connsiteY7" fmla="*/ 2640526 h 3395812"/>
                        <a:gd name="connsiteX8" fmla="*/ 256639 w 3511879"/>
                        <a:gd name="connsiteY8" fmla="*/ 196255 h 3395812"/>
                        <a:gd name="connsiteX9" fmla="*/ 256639 w 3511879"/>
                        <a:gd name="connsiteY9" fmla="*/ 1926870 h 3395812"/>
                        <a:gd name="connsiteX10" fmla="*/ 1375035 w 3511879"/>
                        <a:gd name="connsiteY10" fmla="*/ 1926870 h 3395812"/>
                        <a:gd name="connsiteX11" fmla="*/ 2117934 w 3511879"/>
                        <a:gd name="connsiteY11" fmla="*/ 1926870 h 3395812"/>
                        <a:gd name="connsiteX12" fmla="*/ 3276854 w 3511879"/>
                        <a:gd name="connsiteY12" fmla="*/ 1926870 h 3395812"/>
                        <a:gd name="connsiteX13" fmla="*/ 3276854 w 3511879"/>
                        <a:gd name="connsiteY13" fmla="*/ 196255 h 3395812"/>
                        <a:gd name="connsiteX14" fmla="*/ 1755940 w 3511879"/>
                        <a:gd name="connsiteY14" fmla="*/ 44602 h 3395812"/>
                        <a:gd name="connsiteX15" fmla="*/ 1707314 w 3511879"/>
                        <a:gd name="connsiteY15" fmla="*/ 87720 h 3395812"/>
                        <a:gd name="connsiteX16" fmla="*/ 1755940 w 3511879"/>
                        <a:gd name="connsiteY16" fmla="*/ 130837 h 3395812"/>
                        <a:gd name="connsiteX17" fmla="*/ 1804566 w 3511879"/>
                        <a:gd name="connsiteY17" fmla="*/ 87720 h 3395812"/>
                        <a:gd name="connsiteX18" fmla="*/ 1755940 w 3511879"/>
                        <a:gd name="connsiteY18" fmla="*/ 44602 h 3395812"/>
                        <a:gd name="connsiteX19" fmla="*/ 254932 w 3511879"/>
                        <a:gd name="connsiteY19" fmla="*/ 0 h 3395812"/>
                        <a:gd name="connsiteX20" fmla="*/ 3237327 w 3511879"/>
                        <a:gd name="connsiteY20" fmla="*/ 0 h 3395812"/>
                        <a:gd name="connsiteX21" fmla="*/ 3433538 w 3511879"/>
                        <a:gd name="connsiteY21" fmla="*/ 194633 h 3395812"/>
                        <a:gd name="connsiteX22" fmla="*/ 3433538 w 3511879"/>
                        <a:gd name="connsiteY22" fmla="*/ 1924709 h 3395812"/>
                        <a:gd name="connsiteX23" fmla="*/ 3237327 w 3511879"/>
                        <a:gd name="connsiteY23" fmla="*/ 2140967 h 3395812"/>
                        <a:gd name="connsiteX24" fmla="*/ 2252904 w 3511879"/>
                        <a:gd name="connsiteY24" fmla="*/ 2140967 h 3395812"/>
                        <a:gd name="connsiteX25" fmla="*/ 2117934 w 3511879"/>
                        <a:gd name="connsiteY25" fmla="*/ 2140967 h 3395812"/>
                        <a:gd name="connsiteX26" fmla="*/ 2117934 w 3511879"/>
                        <a:gd name="connsiteY26" fmla="*/ 2271804 h 3395812"/>
                        <a:gd name="connsiteX27" fmla="*/ 2117934 w 3511879"/>
                        <a:gd name="connsiteY27" fmla="*/ 2358036 h 3395812"/>
                        <a:gd name="connsiteX28" fmla="*/ 2550163 w 3511879"/>
                        <a:gd name="connsiteY28" fmla="*/ 2358036 h 3395812"/>
                        <a:gd name="connsiteX29" fmla="*/ 2706847 w 3511879"/>
                        <a:gd name="connsiteY29" fmla="*/ 2575106 h 3395812"/>
                        <a:gd name="connsiteX30" fmla="*/ 805029 w 3511879"/>
                        <a:gd name="connsiteY30" fmla="*/ 2575106 h 3395812"/>
                        <a:gd name="connsiteX31" fmla="*/ 961713 w 3511879"/>
                        <a:gd name="connsiteY31" fmla="*/ 2358036 h 3395812"/>
                        <a:gd name="connsiteX32" fmla="*/ 1375035 w 3511879"/>
                        <a:gd name="connsiteY32" fmla="*/ 2358036 h 3395812"/>
                        <a:gd name="connsiteX33" fmla="*/ 1375035 w 3511879"/>
                        <a:gd name="connsiteY33" fmla="*/ 2271804 h 3395812"/>
                        <a:gd name="connsiteX34" fmla="*/ 1375035 w 3511879"/>
                        <a:gd name="connsiteY34" fmla="*/ 2140967 h 3395812"/>
                        <a:gd name="connsiteX35" fmla="*/ 1224064 w 3511879"/>
                        <a:gd name="connsiteY35" fmla="*/ 2140967 h 3395812"/>
                        <a:gd name="connsiteX36" fmla="*/ 254932 w 3511879"/>
                        <a:gd name="connsiteY36" fmla="*/ 2140967 h 3395812"/>
                        <a:gd name="connsiteX37" fmla="*/ 78343 w 3511879"/>
                        <a:gd name="connsiteY37" fmla="*/ 1924709 h 3395812"/>
                        <a:gd name="connsiteX38" fmla="*/ 78343 w 3511879"/>
                        <a:gd name="connsiteY38" fmla="*/ 194633 h 3395812"/>
                        <a:gd name="connsiteX39" fmla="*/ 254932 w 3511879"/>
                        <a:gd name="connsiteY39" fmla="*/ 0 h 3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11879" h="3395812">
                          <a:moveTo>
                            <a:pt x="472753" y="2812993"/>
                          </a:moveTo>
                          <a:lnTo>
                            <a:pt x="2982396" y="2812993"/>
                          </a:lnTo>
                          <a:lnTo>
                            <a:pt x="3511879" y="3395812"/>
                          </a:lnTo>
                          <a:lnTo>
                            <a:pt x="0" y="3395812"/>
                          </a:lnTo>
                          <a:close/>
                          <a:moveTo>
                            <a:pt x="805029" y="2575107"/>
                          </a:moveTo>
                          <a:lnTo>
                            <a:pt x="2706847" y="2575107"/>
                          </a:lnTo>
                          <a:lnTo>
                            <a:pt x="2706847" y="2640526"/>
                          </a:lnTo>
                          <a:lnTo>
                            <a:pt x="805029" y="2640526"/>
                          </a:lnTo>
                          <a:close/>
                          <a:moveTo>
                            <a:pt x="256639" y="196255"/>
                          </a:moveTo>
                          <a:lnTo>
                            <a:pt x="256639" y="1926870"/>
                          </a:lnTo>
                          <a:lnTo>
                            <a:pt x="1375035" y="1926870"/>
                          </a:lnTo>
                          <a:lnTo>
                            <a:pt x="2117934" y="1926870"/>
                          </a:lnTo>
                          <a:lnTo>
                            <a:pt x="3276854" y="1926870"/>
                          </a:lnTo>
                          <a:lnTo>
                            <a:pt x="3276854" y="196255"/>
                          </a:lnTo>
                          <a:close/>
                          <a:moveTo>
                            <a:pt x="1755940" y="44602"/>
                          </a:moveTo>
                          <a:cubicBezTo>
                            <a:pt x="1729084" y="44602"/>
                            <a:pt x="1707314" y="63907"/>
                            <a:pt x="1707314" y="87720"/>
                          </a:cubicBezTo>
                          <a:cubicBezTo>
                            <a:pt x="1707314" y="111532"/>
                            <a:pt x="1729084" y="130837"/>
                            <a:pt x="1755940" y="130837"/>
                          </a:cubicBezTo>
                          <a:cubicBezTo>
                            <a:pt x="1782796" y="130837"/>
                            <a:pt x="1804566" y="111532"/>
                            <a:pt x="1804566" y="87720"/>
                          </a:cubicBezTo>
                          <a:cubicBezTo>
                            <a:pt x="1804566" y="63907"/>
                            <a:pt x="1782796" y="44602"/>
                            <a:pt x="1755940" y="44602"/>
                          </a:cubicBezTo>
                          <a:close/>
                          <a:moveTo>
                            <a:pt x="254932" y="0"/>
                          </a:moveTo>
                          <a:cubicBezTo>
                            <a:pt x="3237327" y="0"/>
                            <a:pt x="3237327" y="0"/>
                            <a:pt x="3237327" y="0"/>
                          </a:cubicBezTo>
                          <a:cubicBezTo>
                            <a:pt x="3355054" y="0"/>
                            <a:pt x="3433538" y="86504"/>
                            <a:pt x="3433538" y="194633"/>
                          </a:cubicBezTo>
                          <a:lnTo>
                            <a:pt x="3433538" y="1924709"/>
                          </a:lnTo>
                          <a:cubicBezTo>
                            <a:pt x="3433538" y="2032838"/>
                            <a:pt x="3355054" y="2140967"/>
                            <a:pt x="3237327" y="2140967"/>
                          </a:cubicBezTo>
                          <a:cubicBezTo>
                            <a:pt x="2864528" y="2140967"/>
                            <a:pt x="2538328" y="2140967"/>
                            <a:pt x="2252904" y="2140967"/>
                          </a:cubicBezTo>
                          <a:lnTo>
                            <a:pt x="2117934" y="2140967"/>
                          </a:lnTo>
                          <a:lnTo>
                            <a:pt x="2117934" y="2271804"/>
                          </a:lnTo>
                          <a:lnTo>
                            <a:pt x="2117934" y="2358036"/>
                          </a:lnTo>
                          <a:lnTo>
                            <a:pt x="2550163" y="2358036"/>
                          </a:lnTo>
                          <a:lnTo>
                            <a:pt x="2706847" y="2575106"/>
                          </a:lnTo>
                          <a:lnTo>
                            <a:pt x="805029" y="2575106"/>
                          </a:lnTo>
                          <a:lnTo>
                            <a:pt x="961713" y="2358036"/>
                          </a:lnTo>
                          <a:lnTo>
                            <a:pt x="1375035" y="2358036"/>
                          </a:lnTo>
                          <a:lnTo>
                            <a:pt x="1375035" y="2271804"/>
                          </a:lnTo>
                          <a:lnTo>
                            <a:pt x="1375035" y="2140967"/>
                          </a:lnTo>
                          <a:lnTo>
                            <a:pt x="1224064" y="2140967"/>
                          </a:lnTo>
                          <a:cubicBezTo>
                            <a:pt x="254932" y="2140967"/>
                            <a:pt x="254932" y="2140967"/>
                            <a:pt x="254932" y="2140967"/>
                          </a:cubicBezTo>
                          <a:cubicBezTo>
                            <a:pt x="156827" y="2140967"/>
                            <a:pt x="78343" y="2032838"/>
                            <a:pt x="78343" y="1924709"/>
                          </a:cubicBezTo>
                          <a:cubicBezTo>
                            <a:pt x="78343" y="194633"/>
                            <a:pt x="78343" y="194633"/>
                            <a:pt x="78343" y="194633"/>
                          </a:cubicBezTo>
                          <a:cubicBezTo>
                            <a:pt x="78343" y="86504"/>
                            <a:pt x="156827" y="0"/>
                            <a:pt x="254932" y="0"/>
                          </a:cubicBezTo>
                          <a:close/>
                        </a:path>
                      </a:pathLst>
                    </a:custGeom>
                    <a:solidFill>
                      <a:srgbClr val="26416A"/>
                    </a:solidFill>
                    <a:ln w="9525" cap="flat" cmpd="sng" algn="ctr">
                      <a:noFill/>
                      <a:prstDash val="solid"/>
                      <a:headEnd type="none" w="med" len="med"/>
                      <a:tailEnd type="none" w="med" len="med"/>
                    </a:ln>
                    <a:effectLst/>
                  </p:spPr>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0" marR="0" lvl="0" indent="0" defTabSz="932290" eaLnBrk="1" fontAlgn="base" latinLnBrk="0" hangingPunct="1">
                        <a:lnSpc>
                          <a:spcPct val="100000"/>
                        </a:lnSpc>
                        <a:spcBef>
                          <a:spcPct val="0"/>
                        </a:spcBef>
                        <a:spcAft>
                          <a:spcPct val="0"/>
                        </a:spcAft>
                        <a:buClrTx/>
                        <a:buSzTx/>
                        <a:buFontTx/>
                        <a:buNone/>
                        <a:tabLst/>
                        <a:defRPr/>
                      </a:pPr>
                      <a:endParaRPr kumimoji="0" lang="en-US" sz="1600" b="0" i="0" u="none" strike="noStrike" kern="0" cap="none" spc="-51"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74" name="TextBox 173"/>
                <p:cNvSpPr txBox="1"/>
                <p:nvPr/>
              </p:nvSpPr>
              <p:spPr>
                <a:xfrm>
                  <a:off x="6253390" y="8956001"/>
                  <a:ext cx="2510834" cy="798605"/>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600" b="0" i="0" u="none" strike="noStrike" kern="0" cap="none" spc="-100" normalizeH="0" baseline="0" noProof="0" dirty="0">
                      <a:ln w="3175">
                        <a:noFill/>
                      </a:ln>
                      <a:solidFill>
                        <a:srgbClr val="FFFFFF"/>
                      </a:solidFill>
                      <a:effectLst/>
                      <a:uLnTx/>
                      <a:uFillTx/>
                    </a:rPr>
                    <a:t>Secured devices</a:t>
                  </a:r>
                </a:p>
              </p:txBody>
            </p:sp>
          </p:grpSp>
          <p:grpSp>
            <p:nvGrpSpPr>
              <p:cNvPr id="166" name="Group 165"/>
              <p:cNvGrpSpPr/>
              <p:nvPr/>
            </p:nvGrpSpPr>
            <p:grpSpPr>
              <a:xfrm>
                <a:off x="2277160" y="4853146"/>
                <a:ext cx="2544658" cy="1628336"/>
                <a:chOff x="8393409" y="7239647"/>
                <a:chExt cx="3930213" cy="2514959"/>
              </a:xfrm>
            </p:grpSpPr>
            <p:grpSp>
              <p:nvGrpSpPr>
                <p:cNvPr id="167" name="Group 166"/>
                <p:cNvGrpSpPr/>
                <p:nvPr/>
              </p:nvGrpSpPr>
              <p:grpSpPr>
                <a:xfrm>
                  <a:off x="9489834" y="7239647"/>
                  <a:ext cx="1737360" cy="1737361"/>
                  <a:chOff x="-332912" y="256486"/>
                  <a:chExt cx="1737360" cy="1737360"/>
                </a:xfrm>
              </p:grpSpPr>
              <p:sp>
                <p:nvSpPr>
                  <p:cNvPr id="169" name="Oval 168"/>
                  <p:cNvSpPr/>
                  <p:nvPr/>
                </p:nvSpPr>
                <p:spPr>
                  <a:xfrm>
                    <a:off x="-332912" y="256486"/>
                    <a:ext cx="1737360" cy="1737360"/>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grpSp>
                <p:nvGrpSpPr>
                  <p:cNvPr id="170" name="Group 169"/>
                  <p:cNvGrpSpPr/>
                  <p:nvPr/>
                </p:nvGrpSpPr>
                <p:grpSpPr>
                  <a:xfrm>
                    <a:off x="-287192" y="302206"/>
                    <a:ext cx="1645920" cy="1645920"/>
                    <a:chOff x="-411462" y="171598"/>
                    <a:chExt cx="1810448" cy="1810448"/>
                  </a:xfrm>
                </p:grpSpPr>
                <p:sp>
                  <p:nvSpPr>
                    <p:cNvPr id="171" name="Oval 170"/>
                    <p:cNvSpPr/>
                    <p:nvPr/>
                  </p:nvSpPr>
                  <p:spPr>
                    <a:xfrm>
                      <a:off x="-411462" y="171598"/>
                      <a:ext cx="1810448" cy="1810448"/>
                    </a:xfrm>
                    <a:prstGeom prst="ellipse">
                      <a:avLst/>
                    </a:prstGeom>
                    <a:solidFill>
                      <a:srgbClr val="FFFFFF"/>
                    </a:solidFill>
                    <a:ln w="76200"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sp>
                  <p:nvSpPr>
                    <p:cNvPr id="172" name="Freeform 171"/>
                    <p:cNvSpPr/>
                    <p:nvPr/>
                  </p:nvSpPr>
                  <p:spPr>
                    <a:xfrm flipH="1">
                      <a:off x="81862" y="532835"/>
                      <a:ext cx="823801" cy="1087974"/>
                    </a:xfrm>
                    <a:custGeom>
                      <a:avLst/>
                      <a:gdLst>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33586 w 1301308"/>
                        <a:gd name="connsiteY4" fmla="*/ 1623558 h 1739838"/>
                        <a:gd name="connsiteX5" fmla="*/ 633586 w 1301308"/>
                        <a:gd name="connsiteY5" fmla="*/ 1628782 h 1739838"/>
                        <a:gd name="connsiteX6" fmla="*/ 636920 w 1301308"/>
                        <a:gd name="connsiteY6" fmla="*/ 1629205 h 1739838"/>
                        <a:gd name="connsiteX7" fmla="*/ 650654 w 1301308"/>
                        <a:gd name="connsiteY7" fmla="*/ 1626687 h 1739838"/>
                        <a:gd name="connsiteX8" fmla="*/ 664388 w 1301308"/>
                        <a:gd name="connsiteY8" fmla="*/ 1629205 h 1739838"/>
                        <a:gd name="connsiteX9" fmla="*/ 667723 w 1301308"/>
                        <a:gd name="connsiteY9" fmla="*/ 1628782 h 1739838"/>
                        <a:gd name="connsiteX10" fmla="*/ 667723 w 1301308"/>
                        <a:gd name="connsiteY10" fmla="*/ 1623558 h 1739838"/>
                        <a:gd name="connsiteX11" fmla="*/ 738722 w 1301308"/>
                        <a:gd name="connsiteY11" fmla="*/ 1610540 h 1739838"/>
                        <a:gd name="connsiteX12" fmla="*/ 1032444 w 1301308"/>
                        <a:gd name="connsiteY12" fmla="*/ 1439407 h 1739838"/>
                        <a:gd name="connsiteX13" fmla="*/ 1205824 w 1301308"/>
                        <a:gd name="connsiteY13" fmla="*/ 1043062 h 1739838"/>
                        <a:gd name="connsiteX14" fmla="*/ 1203884 w 1301308"/>
                        <a:gd name="connsiteY14" fmla="*/ 775201 h 1739838"/>
                        <a:gd name="connsiteX15" fmla="*/ 1111451 w 1301308"/>
                        <a:gd name="connsiteY15" fmla="*/ 715227 h 1739838"/>
                        <a:gd name="connsiteX16" fmla="*/ 100942 w 1301308"/>
                        <a:gd name="connsiteY16" fmla="*/ 333482 h 1739838"/>
                        <a:gd name="connsiteX17" fmla="*/ 667723 w 1301308"/>
                        <a:gd name="connsiteY17" fmla="*/ 99706 h 1739838"/>
                        <a:gd name="connsiteX18" fmla="*/ 650654 w 1301308"/>
                        <a:gd name="connsiteY18" fmla="*/ 100148 h 1739838"/>
                        <a:gd name="connsiteX19" fmla="*/ 633586 w 1301308"/>
                        <a:gd name="connsiteY19" fmla="*/ 99706 h 1739838"/>
                        <a:gd name="connsiteX20" fmla="*/ 633586 w 1301308"/>
                        <a:gd name="connsiteY20" fmla="*/ 100590 h 1739838"/>
                        <a:gd name="connsiteX21" fmla="*/ 594582 w 1301308"/>
                        <a:gd name="connsiteY21" fmla="*/ 101598 h 1739838"/>
                        <a:gd name="connsiteX22" fmla="*/ 138654 w 1301308"/>
                        <a:gd name="connsiteY22" fmla="*/ 247608 h 1739838"/>
                        <a:gd name="connsiteX23" fmla="*/ 103929 w 1301308"/>
                        <a:gd name="connsiteY23" fmla="*/ 291230 h 1739838"/>
                        <a:gd name="connsiteX24" fmla="*/ 149639 w 1301308"/>
                        <a:gd name="connsiteY24" fmla="*/ 292062 h 1739838"/>
                        <a:gd name="connsiteX25" fmla="*/ 1131888 w 1301308"/>
                        <a:gd name="connsiteY25" fmla="*/ 467152 h 1739838"/>
                        <a:gd name="connsiteX26" fmla="*/ 1201821 w 1301308"/>
                        <a:gd name="connsiteY26" fmla="*/ 490300 h 1739838"/>
                        <a:gd name="connsiteX27" fmla="*/ 1200406 w 1301308"/>
                        <a:gd name="connsiteY27" fmla="*/ 295033 h 1739838"/>
                        <a:gd name="connsiteX28" fmla="*/ 706726 w 1301308"/>
                        <a:gd name="connsiteY28" fmla="*/ 101598 h 1739838"/>
                        <a:gd name="connsiteX29" fmla="*/ 667723 w 1301308"/>
                        <a:gd name="connsiteY29" fmla="*/ 100590 h 1739838"/>
                        <a:gd name="connsiteX30" fmla="*/ 669124 w 1301308"/>
                        <a:gd name="connsiteY30" fmla="*/ 66701 h 1739838"/>
                        <a:gd name="connsiteX31" fmla="*/ 669124 w 1301308"/>
                        <a:gd name="connsiteY31" fmla="*/ 67629 h 1739838"/>
                        <a:gd name="connsiteX32" fmla="*/ 711331 w 1301308"/>
                        <a:gd name="connsiteY32" fmla="*/ 68688 h 1739838"/>
                        <a:gd name="connsiteX33" fmla="*/ 1245556 w 1301308"/>
                        <a:gd name="connsiteY33" fmla="*/ 271853 h 1739838"/>
                        <a:gd name="connsiteX34" fmla="*/ 1251419 w 1301308"/>
                        <a:gd name="connsiteY34" fmla="*/ 1057510 h 1739838"/>
                        <a:gd name="connsiteX35" fmla="*/ 1063800 w 1301308"/>
                        <a:gd name="connsiteY35" fmla="*/ 1473791 h 1739838"/>
                        <a:gd name="connsiteX36" fmla="*/ 745955 w 1301308"/>
                        <a:gd name="connsiteY36" fmla="*/ 1653533 h 1739838"/>
                        <a:gd name="connsiteX37" fmla="*/ 669124 w 1301308"/>
                        <a:gd name="connsiteY37" fmla="*/ 1667206 h 1739838"/>
                        <a:gd name="connsiteX38" fmla="*/ 669124 w 1301308"/>
                        <a:gd name="connsiteY38" fmla="*/ 1672693 h 1739838"/>
                        <a:gd name="connsiteX39" fmla="*/ 665516 w 1301308"/>
                        <a:gd name="connsiteY39" fmla="*/ 1673137 h 1739838"/>
                        <a:gd name="connsiteX40" fmla="*/ 650654 w 1301308"/>
                        <a:gd name="connsiteY40" fmla="*/ 1670493 h 1739838"/>
                        <a:gd name="connsiteX41" fmla="*/ 635792 w 1301308"/>
                        <a:gd name="connsiteY41" fmla="*/ 1673137 h 1739838"/>
                        <a:gd name="connsiteX42" fmla="*/ 632184 w 1301308"/>
                        <a:gd name="connsiteY42" fmla="*/ 1672693 h 1739838"/>
                        <a:gd name="connsiteX43" fmla="*/ 632184 w 1301308"/>
                        <a:gd name="connsiteY43" fmla="*/ 1667206 h 1739838"/>
                        <a:gd name="connsiteX44" fmla="*/ 555353 w 1301308"/>
                        <a:gd name="connsiteY44" fmla="*/ 1653533 h 1739838"/>
                        <a:gd name="connsiteX45" fmla="*/ 237509 w 1301308"/>
                        <a:gd name="connsiteY45" fmla="*/ 1473791 h 1739838"/>
                        <a:gd name="connsiteX46" fmla="*/ 49889 w 1301308"/>
                        <a:gd name="connsiteY46" fmla="*/ 1057510 h 1739838"/>
                        <a:gd name="connsiteX47" fmla="*/ 55752 w 1301308"/>
                        <a:gd name="connsiteY47" fmla="*/ 271853 h 1739838"/>
                        <a:gd name="connsiteX48" fmla="*/ 589977 w 1301308"/>
                        <a:gd name="connsiteY48" fmla="*/ 68688 h 1739838"/>
                        <a:gd name="connsiteX49" fmla="*/ 632184 w 1301308"/>
                        <a:gd name="connsiteY49" fmla="*/ 67629 h 1739838"/>
                        <a:gd name="connsiteX50" fmla="*/ 632184 w 1301308"/>
                        <a:gd name="connsiteY50" fmla="*/ 66701 h 1739838"/>
                        <a:gd name="connsiteX51" fmla="*/ 650654 w 1301308"/>
                        <a:gd name="connsiteY51" fmla="*/ 67165 h 1739838"/>
                        <a:gd name="connsiteX52" fmla="*/ 670658 w 1301308"/>
                        <a:gd name="connsiteY52" fmla="*/ 0 h 1739838"/>
                        <a:gd name="connsiteX53" fmla="*/ 650654 w 1301308"/>
                        <a:gd name="connsiteY53" fmla="*/ 502 h 1739838"/>
                        <a:gd name="connsiteX54" fmla="*/ 630650 w 1301308"/>
                        <a:gd name="connsiteY54" fmla="*/ 0 h 1739838"/>
                        <a:gd name="connsiteX55" fmla="*/ 630650 w 1301308"/>
                        <a:gd name="connsiteY55" fmla="*/ 1005 h 1739838"/>
                        <a:gd name="connsiteX56" fmla="*/ 584938 w 1301308"/>
                        <a:gd name="connsiteY56" fmla="*/ 2152 h 1739838"/>
                        <a:gd name="connsiteX57" fmla="*/ 6350 w 1301308"/>
                        <a:gd name="connsiteY57" fmla="*/ 222188 h 1739838"/>
                        <a:gd name="connsiteX58" fmla="*/ 0 w 1301308"/>
                        <a:gd name="connsiteY58" fmla="*/ 1073088 h 1739838"/>
                        <a:gd name="connsiteX59" fmla="*/ 203200 w 1301308"/>
                        <a:gd name="connsiteY59" fmla="*/ 1523938 h 1739838"/>
                        <a:gd name="connsiteX60" fmla="*/ 547439 w 1301308"/>
                        <a:gd name="connsiteY60" fmla="*/ 1718606 h 1739838"/>
                        <a:gd name="connsiteX61" fmla="*/ 630650 w 1301308"/>
                        <a:gd name="connsiteY61" fmla="*/ 1733414 h 1739838"/>
                        <a:gd name="connsiteX62" fmla="*/ 630650 w 1301308"/>
                        <a:gd name="connsiteY62" fmla="*/ 1739357 h 1739838"/>
                        <a:gd name="connsiteX63" fmla="*/ 634558 w 1301308"/>
                        <a:gd name="connsiteY63" fmla="*/ 1739838 h 1739838"/>
                        <a:gd name="connsiteX64" fmla="*/ 650654 w 1301308"/>
                        <a:gd name="connsiteY64" fmla="*/ 1736974 h 1739838"/>
                        <a:gd name="connsiteX65" fmla="*/ 666750 w 1301308"/>
                        <a:gd name="connsiteY65" fmla="*/ 1739838 h 1739838"/>
                        <a:gd name="connsiteX66" fmla="*/ 670658 w 1301308"/>
                        <a:gd name="connsiteY66" fmla="*/ 1739357 h 1739838"/>
                        <a:gd name="connsiteX67" fmla="*/ 670658 w 1301308"/>
                        <a:gd name="connsiteY67" fmla="*/ 1733414 h 1739838"/>
                        <a:gd name="connsiteX68" fmla="*/ 753869 w 1301308"/>
                        <a:gd name="connsiteY68" fmla="*/ 1718606 h 1739838"/>
                        <a:gd name="connsiteX69" fmla="*/ 1098108 w 1301308"/>
                        <a:gd name="connsiteY69" fmla="*/ 1523938 h 1739838"/>
                        <a:gd name="connsiteX70" fmla="*/ 1301308 w 1301308"/>
                        <a:gd name="connsiteY70" fmla="*/ 1073088 h 1739838"/>
                        <a:gd name="connsiteX71" fmla="*/ 1294958 w 1301308"/>
                        <a:gd name="connsiteY71" fmla="*/ 222188 h 1739838"/>
                        <a:gd name="connsiteX72" fmla="*/ 716370 w 1301308"/>
                        <a:gd name="connsiteY72" fmla="*/ 2152 h 1739838"/>
                        <a:gd name="connsiteX73" fmla="*/ 670658 w 1301308"/>
                        <a:gd name="connsiteY73" fmla="*/ 1005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33586 w 1301308"/>
                        <a:gd name="connsiteY4" fmla="*/ 1623558 h 1739838"/>
                        <a:gd name="connsiteX5" fmla="*/ 633586 w 1301308"/>
                        <a:gd name="connsiteY5" fmla="*/ 1628782 h 1739838"/>
                        <a:gd name="connsiteX6" fmla="*/ 636920 w 1301308"/>
                        <a:gd name="connsiteY6" fmla="*/ 1629205 h 1739838"/>
                        <a:gd name="connsiteX7" fmla="*/ 664388 w 1301308"/>
                        <a:gd name="connsiteY7" fmla="*/ 1629205 h 1739838"/>
                        <a:gd name="connsiteX8" fmla="*/ 667723 w 1301308"/>
                        <a:gd name="connsiteY8" fmla="*/ 1628782 h 1739838"/>
                        <a:gd name="connsiteX9" fmla="*/ 667723 w 1301308"/>
                        <a:gd name="connsiteY9" fmla="*/ 1623558 h 1739838"/>
                        <a:gd name="connsiteX10" fmla="*/ 738722 w 1301308"/>
                        <a:gd name="connsiteY10" fmla="*/ 1610540 h 1739838"/>
                        <a:gd name="connsiteX11" fmla="*/ 1032444 w 1301308"/>
                        <a:gd name="connsiteY11" fmla="*/ 1439407 h 1739838"/>
                        <a:gd name="connsiteX12" fmla="*/ 1205824 w 1301308"/>
                        <a:gd name="connsiteY12" fmla="*/ 1043062 h 1739838"/>
                        <a:gd name="connsiteX13" fmla="*/ 1203884 w 1301308"/>
                        <a:gd name="connsiteY13" fmla="*/ 775201 h 1739838"/>
                        <a:gd name="connsiteX14" fmla="*/ 1111451 w 1301308"/>
                        <a:gd name="connsiteY14" fmla="*/ 715227 h 1739838"/>
                        <a:gd name="connsiteX15" fmla="*/ 100942 w 1301308"/>
                        <a:gd name="connsiteY15" fmla="*/ 333482 h 1739838"/>
                        <a:gd name="connsiteX16" fmla="*/ 100624 w 1301308"/>
                        <a:gd name="connsiteY16" fmla="*/ 333385 h 1739838"/>
                        <a:gd name="connsiteX17" fmla="*/ 667723 w 1301308"/>
                        <a:gd name="connsiteY17" fmla="*/ 99706 h 1739838"/>
                        <a:gd name="connsiteX18" fmla="*/ 650654 w 1301308"/>
                        <a:gd name="connsiteY18" fmla="*/ 100148 h 1739838"/>
                        <a:gd name="connsiteX19" fmla="*/ 633586 w 1301308"/>
                        <a:gd name="connsiteY19" fmla="*/ 99706 h 1739838"/>
                        <a:gd name="connsiteX20" fmla="*/ 633586 w 1301308"/>
                        <a:gd name="connsiteY20" fmla="*/ 100590 h 1739838"/>
                        <a:gd name="connsiteX21" fmla="*/ 594582 w 1301308"/>
                        <a:gd name="connsiteY21" fmla="*/ 101598 h 1739838"/>
                        <a:gd name="connsiteX22" fmla="*/ 138654 w 1301308"/>
                        <a:gd name="connsiteY22" fmla="*/ 247608 h 1739838"/>
                        <a:gd name="connsiteX23" fmla="*/ 103929 w 1301308"/>
                        <a:gd name="connsiteY23" fmla="*/ 291230 h 1739838"/>
                        <a:gd name="connsiteX24" fmla="*/ 149639 w 1301308"/>
                        <a:gd name="connsiteY24" fmla="*/ 292062 h 1739838"/>
                        <a:gd name="connsiteX25" fmla="*/ 1131888 w 1301308"/>
                        <a:gd name="connsiteY25" fmla="*/ 467152 h 1739838"/>
                        <a:gd name="connsiteX26" fmla="*/ 1201821 w 1301308"/>
                        <a:gd name="connsiteY26" fmla="*/ 490300 h 1739838"/>
                        <a:gd name="connsiteX27" fmla="*/ 1200406 w 1301308"/>
                        <a:gd name="connsiteY27" fmla="*/ 295033 h 1739838"/>
                        <a:gd name="connsiteX28" fmla="*/ 706726 w 1301308"/>
                        <a:gd name="connsiteY28" fmla="*/ 101598 h 1739838"/>
                        <a:gd name="connsiteX29" fmla="*/ 667723 w 1301308"/>
                        <a:gd name="connsiteY29" fmla="*/ 100590 h 1739838"/>
                        <a:gd name="connsiteX30" fmla="*/ 667723 w 1301308"/>
                        <a:gd name="connsiteY30" fmla="*/ 99706 h 1739838"/>
                        <a:gd name="connsiteX31" fmla="*/ 669124 w 1301308"/>
                        <a:gd name="connsiteY31" fmla="*/ 66701 h 1739838"/>
                        <a:gd name="connsiteX32" fmla="*/ 669124 w 1301308"/>
                        <a:gd name="connsiteY32" fmla="*/ 67629 h 1739838"/>
                        <a:gd name="connsiteX33" fmla="*/ 711331 w 1301308"/>
                        <a:gd name="connsiteY33" fmla="*/ 68688 h 1739838"/>
                        <a:gd name="connsiteX34" fmla="*/ 1245556 w 1301308"/>
                        <a:gd name="connsiteY34" fmla="*/ 271853 h 1739838"/>
                        <a:gd name="connsiteX35" fmla="*/ 1251419 w 1301308"/>
                        <a:gd name="connsiteY35" fmla="*/ 1057510 h 1739838"/>
                        <a:gd name="connsiteX36" fmla="*/ 1063800 w 1301308"/>
                        <a:gd name="connsiteY36" fmla="*/ 1473791 h 1739838"/>
                        <a:gd name="connsiteX37" fmla="*/ 745955 w 1301308"/>
                        <a:gd name="connsiteY37" fmla="*/ 1653533 h 1739838"/>
                        <a:gd name="connsiteX38" fmla="*/ 669124 w 1301308"/>
                        <a:gd name="connsiteY38" fmla="*/ 1667206 h 1739838"/>
                        <a:gd name="connsiteX39" fmla="*/ 669124 w 1301308"/>
                        <a:gd name="connsiteY39" fmla="*/ 1672693 h 1739838"/>
                        <a:gd name="connsiteX40" fmla="*/ 665516 w 1301308"/>
                        <a:gd name="connsiteY40" fmla="*/ 1673137 h 1739838"/>
                        <a:gd name="connsiteX41" fmla="*/ 650654 w 1301308"/>
                        <a:gd name="connsiteY41" fmla="*/ 1670493 h 1739838"/>
                        <a:gd name="connsiteX42" fmla="*/ 635792 w 1301308"/>
                        <a:gd name="connsiteY42" fmla="*/ 1673137 h 1739838"/>
                        <a:gd name="connsiteX43" fmla="*/ 632184 w 1301308"/>
                        <a:gd name="connsiteY43" fmla="*/ 1672693 h 1739838"/>
                        <a:gd name="connsiteX44" fmla="*/ 632184 w 1301308"/>
                        <a:gd name="connsiteY44" fmla="*/ 1667206 h 1739838"/>
                        <a:gd name="connsiteX45" fmla="*/ 555353 w 1301308"/>
                        <a:gd name="connsiteY45" fmla="*/ 1653533 h 1739838"/>
                        <a:gd name="connsiteX46" fmla="*/ 237509 w 1301308"/>
                        <a:gd name="connsiteY46" fmla="*/ 1473791 h 1739838"/>
                        <a:gd name="connsiteX47" fmla="*/ 49889 w 1301308"/>
                        <a:gd name="connsiteY47" fmla="*/ 1057510 h 1739838"/>
                        <a:gd name="connsiteX48" fmla="*/ 55752 w 1301308"/>
                        <a:gd name="connsiteY48" fmla="*/ 271853 h 1739838"/>
                        <a:gd name="connsiteX49" fmla="*/ 589977 w 1301308"/>
                        <a:gd name="connsiteY49" fmla="*/ 68688 h 1739838"/>
                        <a:gd name="connsiteX50" fmla="*/ 632184 w 1301308"/>
                        <a:gd name="connsiteY50" fmla="*/ 67629 h 1739838"/>
                        <a:gd name="connsiteX51" fmla="*/ 632184 w 1301308"/>
                        <a:gd name="connsiteY51" fmla="*/ 66701 h 1739838"/>
                        <a:gd name="connsiteX52" fmla="*/ 650654 w 1301308"/>
                        <a:gd name="connsiteY52" fmla="*/ 67165 h 1739838"/>
                        <a:gd name="connsiteX53" fmla="*/ 669124 w 1301308"/>
                        <a:gd name="connsiteY53" fmla="*/ 66701 h 1739838"/>
                        <a:gd name="connsiteX54" fmla="*/ 670658 w 1301308"/>
                        <a:gd name="connsiteY54" fmla="*/ 0 h 1739838"/>
                        <a:gd name="connsiteX55" fmla="*/ 650654 w 1301308"/>
                        <a:gd name="connsiteY55" fmla="*/ 502 h 1739838"/>
                        <a:gd name="connsiteX56" fmla="*/ 630650 w 1301308"/>
                        <a:gd name="connsiteY56" fmla="*/ 0 h 1739838"/>
                        <a:gd name="connsiteX57" fmla="*/ 630650 w 1301308"/>
                        <a:gd name="connsiteY57" fmla="*/ 1005 h 1739838"/>
                        <a:gd name="connsiteX58" fmla="*/ 584938 w 1301308"/>
                        <a:gd name="connsiteY58" fmla="*/ 2152 h 1739838"/>
                        <a:gd name="connsiteX59" fmla="*/ 6350 w 1301308"/>
                        <a:gd name="connsiteY59" fmla="*/ 222188 h 1739838"/>
                        <a:gd name="connsiteX60" fmla="*/ 0 w 1301308"/>
                        <a:gd name="connsiteY60" fmla="*/ 1073088 h 1739838"/>
                        <a:gd name="connsiteX61" fmla="*/ 203200 w 1301308"/>
                        <a:gd name="connsiteY61" fmla="*/ 1523938 h 1739838"/>
                        <a:gd name="connsiteX62" fmla="*/ 547439 w 1301308"/>
                        <a:gd name="connsiteY62" fmla="*/ 1718606 h 1739838"/>
                        <a:gd name="connsiteX63" fmla="*/ 630650 w 1301308"/>
                        <a:gd name="connsiteY63" fmla="*/ 1733414 h 1739838"/>
                        <a:gd name="connsiteX64" fmla="*/ 630650 w 1301308"/>
                        <a:gd name="connsiteY64" fmla="*/ 1739357 h 1739838"/>
                        <a:gd name="connsiteX65" fmla="*/ 634558 w 1301308"/>
                        <a:gd name="connsiteY65" fmla="*/ 1739838 h 1739838"/>
                        <a:gd name="connsiteX66" fmla="*/ 650654 w 1301308"/>
                        <a:gd name="connsiteY66" fmla="*/ 1736974 h 1739838"/>
                        <a:gd name="connsiteX67" fmla="*/ 666750 w 1301308"/>
                        <a:gd name="connsiteY67" fmla="*/ 1739838 h 1739838"/>
                        <a:gd name="connsiteX68" fmla="*/ 670658 w 1301308"/>
                        <a:gd name="connsiteY68" fmla="*/ 1739357 h 1739838"/>
                        <a:gd name="connsiteX69" fmla="*/ 670658 w 1301308"/>
                        <a:gd name="connsiteY69" fmla="*/ 1733414 h 1739838"/>
                        <a:gd name="connsiteX70" fmla="*/ 753869 w 1301308"/>
                        <a:gd name="connsiteY70" fmla="*/ 1718606 h 1739838"/>
                        <a:gd name="connsiteX71" fmla="*/ 1098108 w 1301308"/>
                        <a:gd name="connsiteY71" fmla="*/ 1523938 h 1739838"/>
                        <a:gd name="connsiteX72" fmla="*/ 1301308 w 1301308"/>
                        <a:gd name="connsiteY72" fmla="*/ 1073088 h 1739838"/>
                        <a:gd name="connsiteX73" fmla="*/ 1294958 w 1301308"/>
                        <a:gd name="connsiteY73" fmla="*/ 222188 h 1739838"/>
                        <a:gd name="connsiteX74" fmla="*/ 716370 w 1301308"/>
                        <a:gd name="connsiteY74" fmla="*/ 2152 h 1739838"/>
                        <a:gd name="connsiteX75" fmla="*/ 670658 w 1301308"/>
                        <a:gd name="connsiteY75" fmla="*/ 1005 h 1739838"/>
                        <a:gd name="connsiteX76" fmla="*/ 670658 w 1301308"/>
                        <a:gd name="connsiteY76"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33586 w 1301308"/>
                        <a:gd name="connsiteY4" fmla="*/ 1623558 h 1739838"/>
                        <a:gd name="connsiteX5" fmla="*/ 633586 w 1301308"/>
                        <a:gd name="connsiteY5" fmla="*/ 1628782 h 1739838"/>
                        <a:gd name="connsiteX6" fmla="*/ 664388 w 1301308"/>
                        <a:gd name="connsiteY6" fmla="*/ 1629205 h 1739838"/>
                        <a:gd name="connsiteX7" fmla="*/ 667723 w 1301308"/>
                        <a:gd name="connsiteY7" fmla="*/ 1628782 h 1739838"/>
                        <a:gd name="connsiteX8" fmla="*/ 667723 w 1301308"/>
                        <a:gd name="connsiteY8" fmla="*/ 1623558 h 1739838"/>
                        <a:gd name="connsiteX9" fmla="*/ 738722 w 1301308"/>
                        <a:gd name="connsiteY9" fmla="*/ 1610540 h 1739838"/>
                        <a:gd name="connsiteX10" fmla="*/ 1032444 w 1301308"/>
                        <a:gd name="connsiteY10" fmla="*/ 1439407 h 1739838"/>
                        <a:gd name="connsiteX11" fmla="*/ 1205824 w 1301308"/>
                        <a:gd name="connsiteY11" fmla="*/ 1043062 h 1739838"/>
                        <a:gd name="connsiteX12" fmla="*/ 1203884 w 1301308"/>
                        <a:gd name="connsiteY12" fmla="*/ 775201 h 1739838"/>
                        <a:gd name="connsiteX13" fmla="*/ 1111451 w 1301308"/>
                        <a:gd name="connsiteY13" fmla="*/ 715227 h 1739838"/>
                        <a:gd name="connsiteX14" fmla="*/ 100942 w 1301308"/>
                        <a:gd name="connsiteY14" fmla="*/ 333482 h 1739838"/>
                        <a:gd name="connsiteX15" fmla="*/ 100624 w 1301308"/>
                        <a:gd name="connsiteY15" fmla="*/ 333385 h 1739838"/>
                        <a:gd name="connsiteX16" fmla="*/ 667723 w 1301308"/>
                        <a:gd name="connsiteY16" fmla="*/ 99706 h 1739838"/>
                        <a:gd name="connsiteX17" fmla="*/ 650654 w 1301308"/>
                        <a:gd name="connsiteY17" fmla="*/ 100148 h 1739838"/>
                        <a:gd name="connsiteX18" fmla="*/ 633586 w 1301308"/>
                        <a:gd name="connsiteY18" fmla="*/ 99706 h 1739838"/>
                        <a:gd name="connsiteX19" fmla="*/ 633586 w 1301308"/>
                        <a:gd name="connsiteY19" fmla="*/ 100590 h 1739838"/>
                        <a:gd name="connsiteX20" fmla="*/ 594582 w 1301308"/>
                        <a:gd name="connsiteY20" fmla="*/ 101598 h 1739838"/>
                        <a:gd name="connsiteX21" fmla="*/ 138654 w 1301308"/>
                        <a:gd name="connsiteY21" fmla="*/ 247608 h 1739838"/>
                        <a:gd name="connsiteX22" fmla="*/ 103929 w 1301308"/>
                        <a:gd name="connsiteY22" fmla="*/ 291230 h 1739838"/>
                        <a:gd name="connsiteX23" fmla="*/ 149639 w 1301308"/>
                        <a:gd name="connsiteY23" fmla="*/ 292062 h 1739838"/>
                        <a:gd name="connsiteX24" fmla="*/ 1131888 w 1301308"/>
                        <a:gd name="connsiteY24" fmla="*/ 467152 h 1739838"/>
                        <a:gd name="connsiteX25" fmla="*/ 1201821 w 1301308"/>
                        <a:gd name="connsiteY25" fmla="*/ 490300 h 1739838"/>
                        <a:gd name="connsiteX26" fmla="*/ 1200406 w 1301308"/>
                        <a:gd name="connsiteY26" fmla="*/ 295033 h 1739838"/>
                        <a:gd name="connsiteX27" fmla="*/ 706726 w 1301308"/>
                        <a:gd name="connsiteY27" fmla="*/ 101598 h 1739838"/>
                        <a:gd name="connsiteX28" fmla="*/ 667723 w 1301308"/>
                        <a:gd name="connsiteY28" fmla="*/ 100590 h 1739838"/>
                        <a:gd name="connsiteX29" fmla="*/ 667723 w 1301308"/>
                        <a:gd name="connsiteY29" fmla="*/ 99706 h 1739838"/>
                        <a:gd name="connsiteX30" fmla="*/ 669124 w 1301308"/>
                        <a:gd name="connsiteY30" fmla="*/ 66701 h 1739838"/>
                        <a:gd name="connsiteX31" fmla="*/ 669124 w 1301308"/>
                        <a:gd name="connsiteY31" fmla="*/ 67629 h 1739838"/>
                        <a:gd name="connsiteX32" fmla="*/ 711331 w 1301308"/>
                        <a:gd name="connsiteY32" fmla="*/ 68688 h 1739838"/>
                        <a:gd name="connsiteX33" fmla="*/ 1245556 w 1301308"/>
                        <a:gd name="connsiteY33" fmla="*/ 271853 h 1739838"/>
                        <a:gd name="connsiteX34" fmla="*/ 1251419 w 1301308"/>
                        <a:gd name="connsiteY34" fmla="*/ 1057510 h 1739838"/>
                        <a:gd name="connsiteX35" fmla="*/ 1063800 w 1301308"/>
                        <a:gd name="connsiteY35" fmla="*/ 1473791 h 1739838"/>
                        <a:gd name="connsiteX36" fmla="*/ 745955 w 1301308"/>
                        <a:gd name="connsiteY36" fmla="*/ 1653533 h 1739838"/>
                        <a:gd name="connsiteX37" fmla="*/ 669124 w 1301308"/>
                        <a:gd name="connsiteY37" fmla="*/ 1667206 h 1739838"/>
                        <a:gd name="connsiteX38" fmla="*/ 669124 w 1301308"/>
                        <a:gd name="connsiteY38" fmla="*/ 1672693 h 1739838"/>
                        <a:gd name="connsiteX39" fmla="*/ 665516 w 1301308"/>
                        <a:gd name="connsiteY39" fmla="*/ 1673137 h 1739838"/>
                        <a:gd name="connsiteX40" fmla="*/ 650654 w 1301308"/>
                        <a:gd name="connsiteY40" fmla="*/ 1670493 h 1739838"/>
                        <a:gd name="connsiteX41" fmla="*/ 635792 w 1301308"/>
                        <a:gd name="connsiteY41" fmla="*/ 1673137 h 1739838"/>
                        <a:gd name="connsiteX42" fmla="*/ 632184 w 1301308"/>
                        <a:gd name="connsiteY42" fmla="*/ 1672693 h 1739838"/>
                        <a:gd name="connsiteX43" fmla="*/ 632184 w 1301308"/>
                        <a:gd name="connsiteY43" fmla="*/ 1667206 h 1739838"/>
                        <a:gd name="connsiteX44" fmla="*/ 555353 w 1301308"/>
                        <a:gd name="connsiteY44" fmla="*/ 1653533 h 1739838"/>
                        <a:gd name="connsiteX45" fmla="*/ 237509 w 1301308"/>
                        <a:gd name="connsiteY45" fmla="*/ 1473791 h 1739838"/>
                        <a:gd name="connsiteX46" fmla="*/ 49889 w 1301308"/>
                        <a:gd name="connsiteY46" fmla="*/ 1057510 h 1739838"/>
                        <a:gd name="connsiteX47" fmla="*/ 55752 w 1301308"/>
                        <a:gd name="connsiteY47" fmla="*/ 271853 h 1739838"/>
                        <a:gd name="connsiteX48" fmla="*/ 589977 w 1301308"/>
                        <a:gd name="connsiteY48" fmla="*/ 68688 h 1739838"/>
                        <a:gd name="connsiteX49" fmla="*/ 632184 w 1301308"/>
                        <a:gd name="connsiteY49" fmla="*/ 67629 h 1739838"/>
                        <a:gd name="connsiteX50" fmla="*/ 632184 w 1301308"/>
                        <a:gd name="connsiteY50" fmla="*/ 66701 h 1739838"/>
                        <a:gd name="connsiteX51" fmla="*/ 650654 w 1301308"/>
                        <a:gd name="connsiteY51" fmla="*/ 67165 h 1739838"/>
                        <a:gd name="connsiteX52" fmla="*/ 669124 w 1301308"/>
                        <a:gd name="connsiteY52" fmla="*/ 66701 h 1739838"/>
                        <a:gd name="connsiteX53" fmla="*/ 670658 w 1301308"/>
                        <a:gd name="connsiteY53" fmla="*/ 0 h 1739838"/>
                        <a:gd name="connsiteX54" fmla="*/ 650654 w 1301308"/>
                        <a:gd name="connsiteY54" fmla="*/ 502 h 1739838"/>
                        <a:gd name="connsiteX55" fmla="*/ 630650 w 1301308"/>
                        <a:gd name="connsiteY55" fmla="*/ 0 h 1739838"/>
                        <a:gd name="connsiteX56" fmla="*/ 630650 w 1301308"/>
                        <a:gd name="connsiteY56" fmla="*/ 1005 h 1739838"/>
                        <a:gd name="connsiteX57" fmla="*/ 584938 w 1301308"/>
                        <a:gd name="connsiteY57" fmla="*/ 2152 h 1739838"/>
                        <a:gd name="connsiteX58" fmla="*/ 6350 w 1301308"/>
                        <a:gd name="connsiteY58" fmla="*/ 222188 h 1739838"/>
                        <a:gd name="connsiteX59" fmla="*/ 0 w 1301308"/>
                        <a:gd name="connsiteY59" fmla="*/ 1073088 h 1739838"/>
                        <a:gd name="connsiteX60" fmla="*/ 203200 w 1301308"/>
                        <a:gd name="connsiteY60" fmla="*/ 1523938 h 1739838"/>
                        <a:gd name="connsiteX61" fmla="*/ 547439 w 1301308"/>
                        <a:gd name="connsiteY61" fmla="*/ 1718606 h 1739838"/>
                        <a:gd name="connsiteX62" fmla="*/ 630650 w 1301308"/>
                        <a:gd name="connsiteY62" fmla="*/ 1733414 h 1739838"/>
                        <a:gd name="connsiteX63" fmla="*/ 630650 w 1301308"/>
                        <a:gd name="connsiteY63" fmla="*/ 1739357 h 1739838"/>
                        <a:gd name="connsiteX64" fmla="*/ 634558 w 1301308"/>
                        <a:gd name="connsiteY64" fmla="*/ 1739838 h 1739838"/>
                        <a:gd name="connsiteX65" fmla="*/ 650654 w 1301308"/>
                        <a:gd name="connsiteY65" fmla="*/ 1736974 h 1739838"/>
                        <a:gd name="connsiteX66" fmla="*/ 666750 w 1301308"/>
                        <a:gd name="connsiteY66" fmla="*/ 1739838 h 1739838"/>
                        <a:gd name="connsiteX67" fmla="*/ 670658 w 1301308"/>
                        <a:gd name="connsiteY67" fmla="*/ 1739357 h 1739838"/>
                        <a:gd name="connsiteX68" fmla="*/ 670658 w 1301308"/>
                        <a:gd name="connsiteY68" fmla="*/ 1733414 h 1739838"/>
                        <a:gd name="connsiteX69" fmla="*/ 753869 w 1301308"/>
                        <a:gd name="connsiteY69" fmla="*/ 1718606 h 1739838"/>
                        <a:gd name="connsiteX70" fmla="*/ 1098108 w 1301308"/>
                        <a:gd name="connsiteY70" fmla="*/ 1523938 h 1739838"/>
                        <a:gd name="connsiteX71" fmla="*/ 1301308 w 1301308"/>
                        <a:gd name="connsiteY71" fmla="*/ 1073088 h 1739838"/>
                        <a:gd name="connsiteX72" fmla="*/ 1294958 w 1301308"/>
                        <a:gd name="connsiteY72" fmla="*/ 222188 h 1739838"/>
                        <a:gd name="connsiteX73" fmla="*/ 716370 w 1301308"/>
                        <a:gd name="connsiteY73" fmla="*/ 2152 h 1739838"/>
                        <a:gd name="connsiteX74" fmla="*/ 670658 w 1301308"/>
                        <a:gd name="connsiteY74" fmla="*/ 1005 h 1739838"/>
                        <a:gd name="connsiteX75" fmla="*/ 670658 w 1301308"/>
                        <a:gd name="connsiteY75"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33586 w 1301308"/>
                        <a:gd name="connsiteY4" fmla="*/ 1623558 h 1739838"/>
                        <a:gd name="connsiteX5" fmla="*/ 633586 w 1301308"/>
                        <a:gd name="connsiteY5" fmla="*/ 1628782 h 1739838"/>
                        <a:gd name="connsiteX6" fmla="*/ 664388 w 1301308"/>
                        <a:gd name="connsiteY6" fmla="*/ 1629205 h 1739838"/>
                        <a:gd name="connsiteX7" fmla="*/ 667723 w 1301308"/>
                        <a:gd name="connsiteY7" fmla="*/ 1628782 h 1739838"/>
                        <a:gd name="connsiteX8" fmla="*/ 738722 w 1301308"/>
                        <a:gd name="connsiteY8" fmla="*/ 1610540 h 1739838"/>
                        <a:gd name="connsiteX9" fmla="*/ 1032444 w 1301308"/>
                        <a:gd name="connsiteY9" fmla="*/ 1439407 h 1739838"/>
                        <a:gd name="connsiteX10" fmla="*/ 1205824 w 1301308"/>
                        <a:gd name="connsiteY10" fmla="*/ 1043062 h 1739838"/>
                        <a:gd name="connsiteX11" fmla="*/ 1203884 w 1301308"/>
                        <a:gd name="connsiteY11" fmla="*/ 775201 h 1739838"/>
                        <a:gd name="connsiteX12" fmla="*/ 1111451 w 1301308"/>
                        <a:gd name="connsiteY12" fmla="*/ 715227 h 1739838"/>
                        <a:gd name="connsiteX13" fmla="*/ 100942 w 1301308"/>
                        <a:gd name="connsiteY13" fmla="*/ 333482 h 1739838"/>
                        <a:gd name="connsiteX14" fmla="*/ 100624 w 1301308"/>
                        <a:gd name="connsiteY14" fmla="*/ 333385 h 1739838"/>
                        <a:gd name="connsiteX15" fmla="*/ 667723 w 1301308"/>
                        <a:gd name="connsiteY15" fmla="*/ 99706 h 1739838"/>
                        <a:gd name="connsiteX16" fmla="*/ 650654 w 1301308"/>
                        <a:gd name="connsiteY16" fmla="*/ 100148 h 1739838"/>
                        <a:gd name="connsiteX17" fmla="*/ 633586 w 1301308"/>
                        <a:gd name="connsiteY17" fmla="*/ 99706 h 1739838"/>
                        <a:gd name="connsiteX18" fmla="*/ 633586 w 1301308"/>
                        <a:gd name="connsiteY18" fmla="*/ 100590 h 1739838"/>
                        <a:gd name="connsiteX19" fmla="*/ 594582 w 1301308"/>
                        <a:gd name="connsiteY19" fmla="*/ 101598 h 1739838"/>
                        <a:gd name="connsiteX20" fmla="*/ 138654 w 1301308"/>
                        <a:gd name="connsiteY20" fmla="*/ 247608 h 1739838"/>
                        <a:gd name="connsiteX21" fmla="*/ 103929 w 1301308"/>
                        <a:gd name="connsiteY21" fmla="*/ 291230 h 1739838"/>
                        <a:gd name="connsiteX22" fmla="*/ 149639 w 1301308"/>
                        <a:gd name="connsiteY22" fmla="*/ 292062 h 1739838"/>
                        <a:gd name="connsiteX23" fmla="*/ 1131888 w 1301308"/>
                        <a:gd name="connsiteY23" fmla="*/ 467152 h 1739838"/>
                        <a:gd name="connsiteX24" fmla="*/ 1201821 w 1301308"/>
                        <a:gd name="connsiteY24" fmla="*/ 490300 h 1739838"/>
                        <a:gd name="connsiteX25" fmla="*/ 1200406 w 1301308"/>
                        <a:gd name="connsiteY25" fmla="*/ 295033 h 1739838"/>
                        <a:gd name="connsiteX26" fmla="*/ 706726 w 1301308"/>
                        <a:gd name="connsiteY26" fmla="*/ 101598 h 1739838"/>
                        <a:gd name="connsiteX27" fmla="*/ 667723 w 1301308"/>
                        <a:gd name="connsiteY27" fmla="*/ 100590 h 1739838"/>
                        <a:gd name="connsiteX28" fmla="*/ 667723 w 1301308"/>
                        <a:gd name="connsiteY28" fmla="*/ 99706 h 1739838"/>
                        <a:gd name="connsiteX29" fmla="*/ 669124 w 1301308"/>
                        <a:gd name="connsiteY29" fmla="*/ 66701 h 1739838"/>
                        <a:gd name="connsiteX30" fmla="*/ 669124 w 1301308"/>
                        <a:gd name="connsiteY30" fmla="*/ 67629 h 1739838"/>
                        <a:gd name="connsiteX31" fmla="*/ 711331 w 1301308"/>
                        <a:gd name="connsiteY31" fmla="*/ 68688 h 1739838"/>
                        <a:gd name="connsiteX32" fmla="*/ 1245556 w 1301308"/>
                        <a:gd name="connsiteY32" fmla="*/ 271853 h 1739838"/>
                        <a:gd name="connsiteX33" fmla="*/ 1251419 w 1301308"/>
                        <a:gd name="connsiteY33" fmla="*/ 1057510 h 1739838"/>
                        <a:gd name="connsiteX34" fmla="*/ 1063800 w 1301308"/>
                        <a:gd name="connsiteY34" fmla="*/ 1473791 h 1739838"/>
                        <a:gd name="connsiteX35" fmla="*/ 745955 w 1301308"/>
                        <a:gd name="connsiteY35" fmla="*/ 1653533 h 1739838"/>
                        <a:gd name="connsiteX36" fmla="*/ 669124 w 1301308"/>
                        <a:gd name="connsiteY36" fmla="*/ 1667206 h 1739838"/>
                        <a:gd name="connsiteX37" fmla="*/ 669124 w 1301308"/>
                        <a:gd name="connsiteY37" fmla="*/ 1672693 h 1739838"/>
                        <a:gd name="connsiteX38" fmla="*/ 665516 w 1301308"/>
                        <a:gd name="connsiteY38" fmla="*/ 1673137 h 1739838"/>
                        <a:gd name="connsiteX39" fmla="*/ 650654 w 1301308"/>
                        <a:gd name="connsiteY39" fmla="*/ 1670493 h 1739838"/>
                        <a:gd name="connsiteX40" fmla="*/ 635792 w 1301308"/>
                        <a:gd name="connsiteY40" fmla="*/ 1673137 h 1739838"/>
                        <a:gd name="connsiteX41" fmla="*/ 632184 w 1301308"/>
                        <a:gd name="connsiteY41" fmla="*/ 1672693 h 1739838"/>
                        <a:gd name="connsiteX42" fmla="*/ 632184 w 1301308"/>
                        <a:gd name="connsiteY42" fmla="*/ 1667206 h 1739838"/>
                        <a:gd name="connsiteX43" fmla="*/ 555353 w 1301308"/>
                        <a:gd name="connsiteY43" fmla="*/ 1653533 h 1739838"/>
                        <a:gd name="connsiteX44" fmla="*/ 237509 w 1301308"/>
                        <a:gd name="connsiteY44" fmla="*/ 1473791 h 1739838"/>
                        <a:gd name="connsiteX45" fmla="*/ 49889 w 1301308"/>
                        <a:gd name="connsiteY45" fmla="*/ 1057510 h 1739838"/>
                        <a:gd name="connsiteX46" fmla="*/ 55752 w 1301308"/>
                        <a:gd name="connsiteY46" fmla="*/ 271853 h 1739838"/>
                        <a:gd name="connsiteX47" fmla="*/ 589977 w 1301308"/>
                        <a:gd name="connsiteY47" fmla="*/ 68688 h 1739838"/>
                        <a:gd name="connsiteX48" fmla="*/ 632184 w 1301308"/>
                        <a:gd name="connsiteY48" fmla="*/ 67629 h 1739838"/>
                        <a:gd name="connsiteX49" fmla="*/ 632184 w 1301308"/>
                        <a:gd name="connsiteY49" fmla="*/ 66701 h 1739838"/>
                        <a:gd name="connsiteX50" fmla="*/ 650654 w 1301308"/>
                        <a:gd name="connsiteY50" fmla="*/ 67165 h 1739838"/>
                        <a:gd name="connsiteX51" fmla="*/ 669124 w 1301308"/>
                        <a:gd name="connsiteY51" fmla="*/ 66701 h 1739838"/>
                        <a:gd name="connsiteX52" fmla="*/ 670658 w 1301308"/>
                        <a:gd name="connsiteY52" fmla="*/ 0 h 1739838"/>
                        <a:gd name="connsiteX53" fmla="*/ 650654 w 1301308"/>
                        <a:gd name="connsiteY53" fmla="*/ 502 h 1739838"/>
                        <a:gd name="connsiteX54" fmla="*/ 630650 w 1301308"/>
                        <a:gd name="connsiteY54" fmla="*/ 0 h 1739838"/>
                        <a:gd name="connsiteX55" fmla="*/ 630650 w 1301308"/>
                        <a:gd name="connsiteY55" fmla="*/ 1005 h 1739838"/>
                        <a:gd name="connsiteX56" fmla="*/ 584938 w 1301308"/>
                        <a:gd name="connsiteY56" fmla="*/ 2152 h 1739838"/>
                        <a:gd name="connsiteX57" fmla="*/ 6350 w 1301308"/>
                        <a:gd name="connsiteY57" fmla="*/ 222188 h 1739838"/>
                        <a:gd name="connsiteX58" fmla="*/ 0 w 1301308"/>
                        <a:gd name="connsiteY58" fmla="*/ 1073088 h 1739838"/>
                        <a:gd name="connsiteX59" fmla="*/ 203200 w 1301308"/>
                        <a:gd name="connsiteY59" fmla="*/ 1523938 h 1739838"/>
                        <a:gd name="connsiteX60" fmla="*/ 547439 w 1301308"/>
                        <a:gd name="connsiteY60" fmla="*/ 1718606 h 1739838"/>
                        <a:gd name="connsiteX61" fmla="*/ 630650 w 1301308"/>
                        <a:gd name="connsiteY61" fmla="*/ 1733414 h 1739838"/>
                        <a:gd name="connsiteX62" fmla="*/ 630650 w 1301308"/>
                        <a:gd name="connsiteY62" fmla="*/ 1739357 h 1739838"/>
                        <a:gd name="connsiteX63" fmla="*/ 634558 w 1301308"/>
                        <a:gd name="connsiteY63" fmla="*/ 1739838 h 1739838"/>
                        <a:gd name="connsiteX64" fmla="*/ 650654 w 1301308"/>
                        <a:gd name="connsiteY64" fmla="*/ 1736974 h 1739838"/>
                        <a:gd name="connsiteX65" fmla="*/ 666750 w 1301308"/>
                        <a:gd name="connsiteY65" fmla="*/ 1739838 h 1739838"/>
                        <a:gd name="connsiteX66" fmla="*/ 670658 w 1301308"/>
                        <a:gd name="connsiteY66" fmla="*/ 1739357 h 1739838"/>
                        <a:gd name="connsiteX67" fmla="*/ 670658 w 1301308"/>
                        <a:gd name="connsiteY67" fmla="*/ 1733414 h 1739838"/>
                        <a:gd name="connsiteX68" fmla="*/ 753869 w 1301308"/>
                        <a:gd name="connsiteY68" fmla="*/ 1718606 h 1739838"/>
                        <a:gd name="connsiteX69" fmla="*/ 1098108 w 1301308"/>
                        <a:gd name="connsiteY69" fmla="*/ 1523938 h 1739838"/>
                        <a:gd name="connsiteX70" fmla="*/ 1301308 w 1301308"/>
                        <a:gd name="connsiteY70" fmla="*/ 1073088 h 1739838"/>
                        <a:gd name="connsiteX71" fmla="*/ 1294958 w 1301308"/>
                        <a:gd name="connsiteY71" fmla="*/ 222188 h 1739838"/>
                        <a:gd name="connsiteX72" fmla="*/ 716370 w 1301308"/>
                        <a:gd name="connsiteY72" fmla="*/ 2152 h 1739838"/>
                        <a:gd name="connsiteX73" fmla="*/ 670658 w 1301308"/>
                        <a:gd name="connsiteY73" fmla="*/ 1005 h 1739838"/>
                        <a:gd name="connsiteX74" fmla="*/ 670658 w 1301308"/>
                        <a:gd name="connsiteY74"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33586 w 1301308"/>
                        <a:gd name="connsiteY4" fmla="*/ 1623558 h 1739838"/>
                        <a:gd name="connsiteX5" fmla="*/ 664388 w 1301308"/>
                        <a:gd name="connsiteY5" fmla="*/ 1629205 h 1739838"/>
                        <a:gd name="connsiteX6" fmla="*/ 667723 w 1301308"/>
                        <a:gd name="connsiteY6" fmla="*/ 1628782 h 1739838"/>
                        <a:gd name="connsiteX7" fmla="*/ 738722 w 1301308"/>
                        <a:gd name="connsiteY7" fmla="*/ 1610540 h 1739838"/>
                        <a:gd name="connsiteX8" fmla="*/ 1032444 w 1301308"/>
                        <a:gd name="connsiteY8" fmla="*/ 1439407 h 1739838"/>
                        <a:gd name="connsiteX9" fmla="*/ 1205824 w 1301308"/>
                        <a:gd name="connsiteY9" fmla="*/ 1043062 h 1739838"/>
                        <a:gd name="connsiteX10" fmla="*/ 1203884 w 1301308"/>
                        <a:gd name="connsiteY10" fmla="*/ 775201 h 1739838"/>
                        <a:gd name="connsiteX11" fmla="*/ 1111451 w 1301308"/>
                        <a:gd name="connsiteY11" fmla="*/ 715227 h 1739838"/>
                        <a:gd name="connsiteX12" fmla="*/ 100942 w 1301308"/>
                        <a:gd name="connsiteY12" fmla="*/ 333482 h 1739838"/>
                        <a:gd name="connsiteX13" fmla="*/ 100624 w 1301308"/>
                        <a:gd name="connsiteY13" fmla="*/ 333385 h 1739838"/>
                        <a:gd name="connsiteX14" fmla="*/ 667723 w 1301308"/>
                        <a:gd name="connsiteY14" fmla="*/ 99706 h 1739838"/>
                        <a:gd name="connsiteX15" fmla="*/ 650654 w 1301308"/>
                        <a:gd name="connsiteY15" fmla="*/ 100148 h 1739838"/>
                        <a:gd name="connsiteX16" fmla="*/ 633586 w 1301308"/>
                        <a:gd name="connsiteY16" fmla="*/ 99706 h 1739838"/>
                        <a:gd name="connsiteX17" fmla="*/ 633586 w 1301308"/>
                        <a:gd name="connsiteY17" fmla="*/ 100590 h 1739838"/>
                        <a:gd name="connsiteX18" fmla="*/ 594582 w 1301308"/>
                        <a:gd name="connsiteY18" fmla="*/ 101598 h 1739838"/>
                        <a:gd name="connsiteX19" fmla="*/ 138654 w 1301308"/>
                        <a:gd name="connsiteY19" fmla="*/ 247608 h 1739838"/>
                        <a:gd name="connsiteX20" fmla="*/ 103929 w 1301308"/>
                        <a:gd name="connsiteY20" fmla="*/ 291230 h 1739838"/>
                        <a:gd name="connsiteX21" fmla="*/ 149639 w 1301308"/>
                        <a:gd name="connsiteY21" fmla="*/ 292062 h 1739838"/>
                        <a:gd name="connsiteX22" fmla="*/ 1131888 w 1301308"/>
                        <a:gd name="connsiteY22" fmla="*/ 467152 h 1739838"/>
                        <a:gd name="connsiteX23" fmla="*/ 1201821 w 1301308"/>
                        <a:gd name="connsiteY23" fmla="*/ 490300 h 1739838"/>
                        <a:gd name="connsiteX24" fmla="*/ 1200406 w 1301308"/>
                        <a:gd name="connsiteY24" fmla="*/ 295033 h 1739838"/>
                        <a:gd name="connsiteX25" fmla="*/ 706726 w 1301308"/>
                        <a:gd name="connsiteY25" fmla="*/ 101598 h 1739838"/>
                        <a:gd name="connsiteX26" fmla="*/ 667723 w 1301308"/>
                        <a:gd name="connsiteY26" fmla="*/ 100590 h 1739838"/>
                        <a:gd name="connsiteX27" fmla="*/ 667723 w 1301308"/>
                        <a:gd name="connsiteY27" fmla="*/ 99706 h 1739838"/>
                        <a:gd name="connsiteX28" fmla="*/ 669124 w 1301308"/>
                        <a:gd name="connsiteY28" fmla="*/ 66701 h 1739838"/>
                        <a:gd name="connsiteX29" fmla="*/ 669124 w 1301308"/>
                        <a:gd name="connsiteY29" fmla="*/ 67629 h 1739838"/>
                        <a:gd name="connsiteX30" fmla="*/ 711331 w 1301308"/>
                        <a:gd name="connsiteY30" fmla="*/ 68688 h 1739838"/>
                        <a:gd name="connsiteX31" fmla="*/ 1245556 w 1301308"/>
                        <a:gd name="connsiteY31" fmla="*/ 271853 h 1739838"/>
                        <a:gd name="connsiteX32" fmla="*/ 1251419 w 1301308"/>
                        <a:gd name="connsiteY32" fmla="*/ 1057510 h 1739838"/>
                        <a:gd name="connsiteX33" fmla="*/ 1063800 w 1301308"/>
                        <a:gd name="connsiteY33" fmla="*/ 1473791 h 1739838"/>
                        <a:gd name="connsiteX34" fmla="*/ 745955 w 1301308"/>
                        <a:gd name="connsiteY34" fmla="*/ 1653533 h 1739838"/>
                        <a:gd name="connsiteX35" fmla="*/ 669124 w 1301308"/>
                        <a:gd name="connsiteY35" fmla="*/ 1667206 h 1739838"/>
                        <a:gd name="connsiteX36" fmla="*/ 669124 w 1301308"/>
                        <a:gd name="connsiteY36" fmla="*/ 1672693 h 1739838"/>
                        <a:gd name="connsiteX37" fmla="*/ 665516 w 1301308"/>
                        <a:gd name="connsiteY37" fmla="*/ 1673137 h 1739838"/>
                        <a:gd name="connsiteX38" fmla="*/ 650654 w 1301308"/>
                        <a:gd name="connsiteY38" fmla="*/ 1670493 h 1739838"/>
                        <a:gd name="connsiteX39" fmla="*/ 635792 w 1301308"/>
                        <a:gd name="connsiteY39" fmla="*/ 1673137 h 1739838"/>
                        <a:gd name="connsiteX40" fmla="*/ 632184 w 1301308"/>
                        <a:gd name="connsiteY40" fmla="*/ 1672693 h 1739838"/>
                        <a:gd name="connsiteX41" fmla="*/ 632184 w 1301308"/>
                        <a:gd name="connsiteY41" fmla="*/ 1667206 h 1739838"/>
                        <a:gd name="connsiteX42" fmla="*/ 555353 w 1301308"/>
                        <a:gd name="connsiteY42" fmla="*/ 1653533 h 1739838"/>
                        <a:gd name="connsiteX43" fmla="*/ 237509 w 1301308"/>
                        <a:gd name="connsiteY43" fmla="*/ 1473791 h 1739838"/>
                        <a:gd name="connsiteX44" fmla="*/ 49889 w 1301308"/>
                        <a:gd name="connsiteY44" fmla="*/ 1057510 h 1739838"/>
                        <a:gd name="connsiteX45" fmla="*/ 55752 w 1301308"/>
                        <a:gd name="connsiteY45" fmla="*/ 271853 h 1739838"/>
                        <a:gd name="connsiteX46" fmla="*/ 589977 w 1301308"/>
                        <a:gd name="connsiteY46" fmla="*/ 68688 h 1739838"/>
                        <a:gd name="connsiteX47" fmla="*/ 632184 w 1301308"/>
                        <a:gd name="connsiteY47" fmla="*/ 67629 h 1739838"/>
                        <a:gd name="connsiteX48" fmla="*/ 632184 w 1301308"/>
                        <a:gd name="connsiteY48" fmla="*/ 66701 h 1739838"/>
                        <a:gd name="connsiteX49" fmla="*/ 650654 w 1301308"/>
                        <a:gd name="connsiteY49" fmla="*/ 67165 h 1739838"/>
                        <a:gd name="connsiteX50" fmla="*/ 669124 w 1301308"/>
                        <a:gd name="connsiteY50" fmla="*/ 66701 h 1739838"/>
                        <a:gd name="connsiteX51" fmla="*/ 670658 w 1301308"/>
                        <a:gd name="connsiteY51" fmla="*/ 0 h 1739838"/>
                        <a:gd name="connsiteX52" fmla="*/ 650654 w 1301308"/>
                        <a:gd name="connsiteY52" fmla="*/ 502 h 1739838"/>
                        <a:gd name="connsiteX53" fmla="*/ 630650 w 1301308"/>
                        <a:gd name="connsiteY53" fmla="*/ 0 h 1739838"/>
                        <a:gd name="connsiteX54" fmla="*/ 630650 w 1301308"/>
                        <a:gd name="connsiteY54" fmla="*/ 1005 h 1739838"/>
                        <a:gd name="connsiteX55" fmla="*/ 584938 w 1301308"/>
                        <a:gd name="connsiteY55" fmla="*/ 2152 h 1739838"/>
                        <a:gd name="connsiteX56" fmla="*/ 6350 w 1301308"/>
                        <a:gd name="connsiteY56" fmla="*/ 222188 h 1739838"/>
                        <a:gd name="connsiteX57" fmla="*/ 0 w 1301308"/>
                        <a:gd name="connsiteY57" fmla="*/ 1073088 h 1739838"/>
                        <a:gd name="connsiteX58" fmla="*/ 203200 w 1301308"/>
                        <a:gd name="connsiteY58" fmla="*/ 1523938 h 1739838"/>
                        <a:gd name="connsiteX59" fmla="*/ 547439 w 1301308"/>
                        <a:gd name="connsiteY59" fmla="*/ 1718606 h 1739838"/>
                        <a:gd name="connsiteX60" fmla="*/ 630650 w 1301308"/>
                        <a:gd name="connsiteY60" fmla="*/ 1733414 h 1739838"/>
                        <a:gd name="connsiteX61" fmla="*/ 630650 w 1301308"/>
                        <a:gd name="connsiteY61" fmla="*/ 1739357 h 1739838"/>
                        <a:gd name="connsiteX62" fmla="*/ 634558 w 1301308"/>
                        <a:gd name="connsiteY62" fmla="*/ 1739838 h 1739838"/>
                        <a:gd name="connsiteX63" fmla="*/ 650654 w 1301308"/>
                        <a:gd name="connsiteY63" fmla="*/ 1736974 h 1739838"/>
                        <a:gd name="connsiteX64" fmla="*/ 666750 w 1301308"/>
                        <a:gd name="connsiteY64" fmla="*/ 1739838 h 1739838"/>
                        <a:gd name="connsiteX65" fmla="*/ 670658 w 1301308"/>
                        <a:gd name="connsiteY65" fmla="*/ 1739357 h 1739838"/>
                        <a:gd name="connsiteX66" fmla="*/ 670658 w 1301308"/>
                        <a:gd name="connsiteY66" fmla="*/ 1733414 h 1739838"/>
                        <a:gd name="connsiteX67" fmla="*/ 753869 w 1301308"/>
                        <a:gd name="connsiteY67" fmla="*/ 1718606 h 1739838"/>
                        <a:gd name="connsiteX68" fmla="*/ 1098108 w 1301308"/>
                        <a:gd name="connsiteY68" fmla="*/ 1523938 h 1739838"/>
                        <a:gd name="connsiteX69" fmla="*/ 1301308 w 1301308"/>
                        <a:gd name="connsiteY69" fmla="*/ 1073088 h 1739838"/>
                        <a:gd name="connsiteX70" fmla="*/ 1294958 w 1301308"/>
                        <a:gd name="connsiteY70" fmla="*/ 222188 h 1739838"/>
                        <a:gd name="connsiteX71" fmla="*/ 716370 w 1301308"/>
                        <a:gd name="connsiteY71" fmla="*/ 2152 h 1739838"/>
                        <a:gd name="connsiteX72" fmla="*/ 670658 w 1301308"/>
                        <a:gd name="connsiteY72" fmla="*/ 1005 h 1739838"/>
                        <a:gd name="connsiteX73" fmla="*/ 670658 w 1301308"/>
                        <a:gd name="connsiteY73"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64388 w 1301308"/>
                        <a:gd name="connsiteY4" fmla="*/ 1629205 h 1739838"/>
                        <a:gd name="connsiteX5" fmla="*/ 667723 w 1301308"/>
                        <a:gd name="connsiteY5" fmla="*/ 1628782 h 1739838"/>
                        <a:gd name="connsiteX6" fmla="*/ 738722 w 1301308"/>
                        <a:gd name="connsiteY6" fmla="*/ 1610540 h 1739838"/>
                        <a:gd name="connsiteX7" fmla="*/ 1032444 w 1301308"/>
                        <a:gd name="connsiteY7" fmla="*/ 1439407 h 1739838"/>
                        <a:gd name="connsiteX8" fmla="*/ 1205824 w 1301308"/>
                        <a:gd name="connsiteY8" fmla="*/ 1043062 h 1739838"/>
                        <a:gd name="connsiteX9" fmla="*/ 1203884 w 1301308"/>
                        <a:gd name="connsiteY9" fmla="*/ 775201 h 1739838"/>
                        <a:gd name="connsiteX10" fmla="*/ 1111451 w 1301308"/>
                        <a:gd name="connsiteY10" fmla="*/ 715227 h 1739838"/>
                        <a:gd name="connsiteX11" fmla="*/ 100942 w 1301308"/>
                        <a:gd name="connsiteY11" fmla="*/ 333482 h 1739838"/>
                        <a:gd name="connsiteX12" fmla="*/ 100624 w 1301308"/>
                        <a:gd name="connsiteY12" fmla="*/ 333385 h 1739838"/>
                        <a:gd name="connsiteX13" fmla="*/ 667723 w 1301308"/>
                        <a:gd name="connsiteY13" fmla="*/ 99706 h 1739838"/>
                        <a:gd name="connsiteX14" fmla="*/ 650654 w 1301308"/>
                        <a:gd name="connsiteY14" fmla="*/ 100148 h 1739838"/>
                        <a:gd name="connsiteX15" fmla="*/ 633586 w 1301308"/>
                        <a:gd name="connsiteY15" fmla="*/ 99706 h 1739838"/>
                        <a:gd name="connsiteX16" fmla="*/ 633586 w 1301308"/>
                        <a:gd name="connsiteY16" fmla="*/ 100590 h 1739838"/>
                        <a:gd name="connsiteX17" fmla="*/ 594582 w 1301308"/>
                        <a:gd name="connsiteY17" fmla="*/ 101598 h 1739838"/>
                        <a:gd name="connsiteX18" fmla="*/ 138654 w 1301308"/>
                        <a:gd name="connsiteY18" fmla="*/ 247608 h 1739838"/>
                        <a:gd name="connsiteX19" fmla="*/ 103929 w 1301308"/>
                        <a:gd name="connsiteY19" fmla="*/ 291230 h 1739838"/>
                        <a:gd name="connsiteX20" fmla="*/ 149639 w 1301308"/>
                        <a:gd name="connsiteY20" fmla="*/ 292062 h 1739838"/>
                        <a:gd name="connsiteX21" fmla="*/ 1131888 w 1301308"/>
                        <a:gd name="connsiteY21" fmla="*/ 467152 h 1739838"/>
                        <a:gd name="connsiteX22" fmla="*/ 1201821 w 1301308"/>
                        <a:gd name="connsiteY22" fmla="*/ 490300 h 1739838"/>
                        <a:gd name="connsiteX23" fmla="*/ 1200406 w 1301308"/>
                        <a:gd name="connsiteY23" fmla="*/ 295033 h 1739838"/>
                        <a:gd name="connsiteX24" fmla="*/ 706726 w 1301308"/>
                        <a:gd name="connsiteY24" fmla="*/ 101598 h 1739838"/>
                        <a:gd name="connsiteX25" fmla="*/ 667723 w 1301308"/>
                        <a:gd name="connsiteY25" fmla="*/ 100590 h 1739838"/>
                        <a:gd name="connsiteX26" fmla="*/ 667723 w 1301308"/>
                        <a:gd name="connsiteY26" fmla="*/ 99706 h 1739838"/>
                        <a:gd name="connsiteX27" fmla="*/ 669124 w 1301308"/>
                        <a:gd name="connsiteY27" fmla="*/ 66701 h 1739838"/>
                        <a:gd name="connsiteX28" fmla="*/ 669124 w 1301308"/>
                        <a:gd name="connsiteY28" fmla="*/ 67629 h 1739838"/>
                        <a:gd name="connsiteX29" fmla="*/ 711331 w 1301308"/>
                        <a:gd name="connsiteY29" fmla="*/ 68688 h 1739838"/>
                        <a:gd name="connsiteX30" fmla="*/ 1245556 w 1301308"/>
                        <a:gd name="connsiteY30" fmla="*/ 271853 h 1739838"/>
                        <a:gd name="connsiteX31" fmla="*/ 1251419 w 1301308"/>
                        <a:gd name="connsiteY31" fmla="*/ 1057510 h 1739838"/>
                        <a:gd name="connsiteX32" fmla="*/ 1063800 w 1301308"/>
                        <a:gd name="connsiteY32" fmla="*/ 1473791 h 1739838"/>
                        <a:gd name="connsiteX33" fmla="*/ 745955 w 1301308"/>
                        <a:gd name="connsiteY33" fmla="*/ 1653533 h 1739838"/>
                        <a:gd name="connsiteX34" fmla="*/ 669124 w 1301308"/>
                        <a:gd name="connsiteY34" fmla="*/ 1667206 h 1739838"/>
                        <a:gd name="connsiteX35" fmla="*/ 669124 w 1301308"/>
                        <a:gd name="connsiteY35" fmla="*/ 1672693 h 1739838"/>
                        <a:gd name="connsiteX36" fmla="*/ 665516 w 1301308"/>
                        <a:gd name="connsiteY36" fmla="*/ 1673137 h 1739838"/>
                        <a:gd name="connsiteX37" fmla="*/ 650654 w 1301308"/>
                        <a:gd name="connsiteY37" fmla="*/ 1670493 h 1739838"/>
                        <a:gd name="connsiteX38" fmla="*/ 635792 w 1301308"/>
                        <a:gd name="connsiteY38" fmla="*/ 1673137 h 1739838"/>
                        <a:gd name="connsiteX39" fmla="*/ 632184 w 1301308"/>
                        <a:gd name="connsiteY39" fmla="*/ 1672693 h 1739838"/>
                        <a:gd name="connsiteX40" fmla="*/ 632184 w 1301308"/>
                        <a:gd name="connsiteY40" fmla="*/ 1667206 h 1739838"/>
                        <a:gd name="connsiteX41" fmla="*/ 555353 w 1301308"/>
                        <a:gd name="connsiteY41" fmla="*/ 1653533 h 1739838"/>
                        <a:gd name="connsiteX42" fmla="*/ 237509 w 1301308"/>
                        <a:gd name="connsiteY42" fmla="*/ 1473791 h 1739838"/>
                        <a:gd name="connsiteX43" fmla="*/ 49889 w 1301308"/>
                        <a:gd name="connsiteY43" fmla="*/ 1057510 h 1739838"/>
                        <a:gd name="connsiteX44" fmla="*/ 55752 w 1301308"/>
                        <a:gd name="connsiteY44" fmla="*/ 271853 h 1739838"/>
                        <a:gd name="connsiteX45" fmla="*/ 589977 w 1301308"/>
                        <a:gd name="connsiteY45" fmla="*/ 68688 h 1739838"/>
                        <a:gd name="connsiteX46" fmla="*/ 632184 w 1301308"/>
                        <a:gd name="connsiteY46" fmla="*/ 67629 h 1739838"/>
                        <a:gd name="connsiteX47" fmla="*/ 632184 w 1301308"/>
                        <a:gd name="connsiteY47" fmla="*/ 66701 h 1739838"/>
                        <a:gd name="connsiteX48" fmla="*/ 650654 w 1301308"/>
                        <a:gd name="connsiteY48" fmla="*/ 67165 h 1739838"/>
                        <a:gd name="connsiteX49" fmla="*/ 669124 w 1301308"/>
                        <a:gd name="connsiteY49" fmla="*/ 66701 h 1739838"/>
                        <a:gd name="connsiteX50" fmla="*/ 670658 w 1301308"/>
                        <a:gd name="connsiteY50" fmla="*/ 0 h 1739838"/>
                        <a:gd name="connsiteX51" fmla="*/ 650654 w 1301308"/>
                        <a:gd name="connsiteY51" fmla="*/ 502 h 1739838"/>
                        <a:gd name="connsiteX52" fmla="*/ 630650 w 1301308"/>
                        <a:gd name="connsiteY52" fmla="*/ 0 h 1739838"/>
                        <a:gd name="connsiteX53" fmla="*/ 630650 w 1301308"/>
                        <a:gd name="connsiteY53" fmla="*/ 1005 h 1739838"/>
                        <a:gd name="connsiteX54" fmla="*/ 584938 w 1301308"/>
                        <a:gd name="connsiteY54" fmla="*/ 2152 h 1739838"/>
                        <a:gd name="connsiteX55" fmla="*/ 6350 w 1301308"/>
                        <a:gd name="connsiteY55" fmla="*/ 222188 h 1739838"/>
                        <a:gd name="connsiteX56" fmla="*/ 0 w 1301308"/>
                        <a:gd name="connsiteY56" fmla="*/ 1073088 h 1739838"/>
                        <a:gd name="connsiteX57" fmla="*/ 203200 w 1301308"/>
                        <a:gd name="connsiteY57" fmla="*/ 1523938 h 1739838"/>
                        <a:gd name="connsiteX58" fmla="*/ 547439 w 1301308"/>
                        <a:gd name="connsiteY58" fmla="*/ 1718606 h 1739838"/>
                        <a:gd name="connsiteX59" fmla="*/ 630650 w 1301308"/>
                        <a:gd name="connsiteY59" fmla="*/ 1733414 h 1739838"/>
                        <a:gd name="connsiteX60" fmla="*/ 630650 w 1301308"/>
                        <a:gd name="connsiteY60" fmla="*/ 1739357 h 1739838"/>
                        <a:gd name="connsiteX61" fmla="*/ 634558 w 1301308"/>
                        <a:gd name="connsiteY61" fmla="*/ 1739838 h 1739838"/>
                        <a:gd name="connsiteX62" fmla="*/ 650654 w 1301308"/>
                        <a:gd name="connsiteY62" fmla="*/ 1736974 h 1739838"/>
                        <a:gd name="connsiteX63" fmla="*/ 666750 w 1301308"/>
                        <a:gd name="connsiteY63" fmla="*/ 1739838 h 1739838"/>
                        <a:gd name="connsiteX64" fmla="*/ 670658 w 1301308"/>
                        <a:gd name="connsiteY64" fmla="*/ 1739357 h 1739838"/>
                        <a:gd name="connsiteX65" fmla="*/ 670658 w 1301308"/>
                        <a:gd name="connsiteY65" fmla="*/ 1733414 h 1739838"/>
                        <a:gd name="connsiteX66" fmla="*/ 753869 w 1301308"/>
                        <a:gd name="connsiteY66" fmla="*/ 1718606 h 1739838"/>
                        <a:gd name="connsiteX67" fmla="*/ 1098108 w 1301308"/>
                        <a:gd name="connsiteY67" fmla="*/ 1523938 h 1739838"/>
                        <a:gd name="connsiteX68" fmla="*/ 1301308 w 1301308"/>
                        <a:gd name="connsiteY68" fmla="*/ 1073088 h 1739838"/>
                        <a:gd name="connsiteX69" fmla="*/ 1294958 w 1301308"/>
                        <a:gd name="connsiteY69" fmla="*/ 222188 h 1739838"/>
                        <a:gd name="connsiteX70" fmla="*/ 716370 w 1301308"/>
                        <a:gd name="connsiteY70" fmla="*/ 2152 h 1739838"/>
                        <a:gd name="connsiteX71" fmla="*/ 670658 w 1301308"/>
                        <a:gd name="connsiteY71" fmla="*/ 1005 h 1739838"/>
                        <a:gd name="connsiteX72" fmla="*/ 670658 w 1301308"/>
                        <a:gd name="connsiteY72"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664388 w 1301308"/>
                        <a:gd name="connsiteY4" fmla="*/ 1629205 h 1739838"/>
                        <a:gd name="connsiteX5" fmla="*/ 738722 w 1301308"/>
                        <a:gd name="connsiteY5" fmla="*/ 1610540 h 1739838"/>
                        <a:gd name="connsiteX6" fmla="*/ 1032444 w 1301308"/>
                        <a:gd name="connsiteY6" fmla="*/ 1439407 h 1739838"/>
                        <a:gd name="connsiteX7" fmla="*/ 1205824 w 1301308"/>
                        <a:gd name="connsiteY7" fmla="*/ 1043062 h 1739838"/>
                        <a:gd name="connsiteX8" fmla="*/ 1203884 w 1301308"/>
                        <a:gd name="connsiteY8" fmla="*/ 775201 h 1739838"/>
                        <a:gd name="connsiteX9" fmla="*/ 1111451 w 1301308"/>
                        <a:gd name="connsiteY9" fmla="*/ 715227 h 1739838"/>
                        <a:gd name="connsiteX10" fmla="*/ 100942 w 1301308"/>
                        <a:gd name="connsiteY10" fmla="*/ 333482 h 1739838"/>
                        <a:gd name="connsiteX11" fmla="*/ 100624 w 1301308"/>
                        <a:gd name="connsiteY11" fmla="*/ 333385 h 1739838"/>
                        <a:gd name="connsiteX12" fmla="*/ 667723 w 1301308"/>
                        <a:gd name="connsiteY12" fmla="*/ 99706 h 1739838"/>
                        <a:gd name="connsiteX13" fmla="*/ 650654 w 1301308"/>
                        <a:gd name="connsiteY13" fmla="*/ 100148 h 1739838"/>
                        <a:gd name="connsiteX14" fmla="*/ 633586 w 1301308"/>
                        <a:gd name="connsiteY14" fmla="*/ 99706 h 1739838"/>
                        <a:gd name="connsiteX15" fmla="*/ 633586 w 1301308"/>
                        <a:gd name="connsiteY15" fmla="*/ 100590 h 1739838"/>
                        <a:gd name="connsiteX16" fmla="*/ 594582 w 1301308"/>
                        <a:gd name="connsiteY16" fmla="*/ 101598 h 1739838"/>
                        <a:gd name="connsiteX17" fmla="*/ 138654 w 1301308"/>
                        <a:gd name="connsiteY17" fmla="*/ 247608 h 1739838"/>
                        <a:gd name="connsiteX18" fmla="*/ 103929 w 1301308"/>
                        <a:gd name="connsiteY18" fmla="*/ 291230 h 1739838"/>
                        <a:gd name="connsiteX19" fmla="*/ 149639 w 1301308"/>
                        <a:gd name="connsiteY19" fmla="*/ 292062 h 1739838"/>
                        <a:gd name="connsiteX20" fmla="*/ 1131888 w 1301308"/>
                        <a:gd name="connsiteY20" fmla="*/ 467152 h 1739838"/>
                        <a:gd name="connsiteX21" fmla="*/ 1201821 w 1301308"/>
                        <a:gd name="connsiteY21" fmla="*/ 490300 h 1739838"/>
                        <a:gd name="connsiteX22" fmla="*/ 1200406 w 1301308"/>
                        <a:gd name="connsiteY22" fmla="*/ 295033 h 1739838"/>
                        <a:gd name="connsiteX23" fmla="*/ 706726 w 1301308"/>
                        <a:gd name="connsiteY23" fmla="*/ 101598 h 1739838"/>
                        <a:gd name="connsiteX24" fmla="*/ 667723 w 1301308"/>
                        <a:gd name="connsiteY24" fmla="*/ 100590 h 1739838"/>
                        <a:gd name="connsiteX25" fmla="*/ 667723 w 1301308"/>
                        <a:gd name="connsiteY25" fmla="*/ 99706 h 1739838"/>
                        <a:gd name="connsiteX26" fmla="*/ 669124 w 1301308"/>
                        <a:gd name="connsiteY26" fmla="*/ 66701 h 1739838"/>
                        <a:gd name="connsiteX27" fmla="*/ 669124 w 1301308"/>
                        <a:gd name="connsiteY27" fmla="*/ 67629 h 1739838"/>
                        <a:gd name="connsiteX28" fmla="*/ 711331 w 1301308"/>
                        <a:gd name="connsiteY28" fmla="*/ 68688 h 1739838"/>
                        <a:gd name="connsiteX29" fmla="*/ 1245556 w 1301308"/>
                        <a:gd name="connsiteY29" fmla="*/ 271853 h 1739838"/>
                        <a:gd name="connsiteX30" fmla="*/ 1251419 w 1301308"/>
                        <a:gd name="connsiteY30" fmla="*/ 1057510 h 1739838"/>
                        <a:gd name="connsiteX31" fmla="*/ 1063800 w 1301308"/>
                        <a:gd name="connsiteY31" fmla="*/ 1473791 h 1739838"/>
                        <a:gd name="connsiteX32" fmla="*/ 745955 w 1301308"/>
                        <a:gd name="connsiteY32" fmla="*/ 1653533 h 1739838"/>
                        <a:gd name="connsiteX33" fmla="*/ 669124 w 1301308"/>
                        <a:gd name="connsiteY33" fmla="*/ 1667206 h 1739838"/>
                        <a:gd name="connsiteX34" fmla="*/ 669124 w 1301308"/>
                        <a:gd name="connsiteY34" fmla="*/ 1672693 h 1739838"/>
                        <a:gd name="connsiteX35" fmla="*/ 665516 w 1301308"/>
                        <a:gd name="connsiteY35" fmla="*/ 1673137 h 1739838"/>
                        <a:gd name="connsiteX36" fmla="*/ 650654 w 1301308"/>
                        <a:gd name="connsiteY36" fmla="*/ 1670493 h 1739838"/>
                        <a:gd name="connsiteX37" fmla="*/ 635792 w 1301308"/>
                        <a:gd name="connsiteY37" fmla="*/ 1673137 h 1739838"/>
                        <a:gd name="connsiteX38" fmla="*/ 632184 w 1301308"/>
                        <a:gd name="connsiteY38" fmla="*/ 1672693 h 1739838"/>
                        <a:gd name="connsiteX39" fmla="*/ 632184 w 1301308"/>
                        <a:gd name="connsiteY39" fmla="*/ 1667206 h 1739838"/>
                        <a:gd name="connsiteX40" fmla="*/ 555353 w 1301308"/>
                        <a:gd name="connsiteY40" fmla="*/ 1653533 h 1739838"/>
                        <a:gd name="connsiteX41" fmla="*/ 237509 w 1301308"/>
                        <a:gd name="connsiteY41" fmla="*/ 1473791 h 1739838"/>
                        <a:gd name="connsiteX42" fmla="*/ 49889 w 1301308"/>
                        <a:gd name="connsiteY42" fmla="*/ 1057510 h 1739838"/>
                        <a:gd name="connsiteX43" fmla="*/ 55752 w 1301308"/>
                        <a:gd name="connsiteY43" fmla="*/ 271853 h 1739838"/>
                        <a:gd name="connsiteX44" fmla="*/ 589977 w 1301308"/>
                        <a:gd name="connsiteY44" fmla="*/ 68688 h 1739838"/>
                        <a:gd name="connsiteX45" fmla="*/ 632184 w 1301308"/>
                        <a:gd name="connsiteY45" fmla="*/ 67629 h 1739838"/>
                        <a:gd name="connsiteX46" fmla="*/ 632184 w 1301308"/>
                        <a:gd name="connsiteY46" fmla="*/ 66701 h 1739838"/>
                        <a:gd name="connsiteX47" fmla="*/ 650654 w 1301308"/>
                        <a:gd name="connsiteY47" fmla="*/ 67165 h 1739838"/>
                        <a:gd name="connsiteX48" fmla="*/ 669124 w 1301308"/>
                        <a:gd name="connsiteY48" fmla="*/ 66701 h 1739838"/>
                        <a:gd name="connsiteX49" fmla="*/ 670658 w 1301308"/>
                        <a:gd name="connsiteY49" fmla="*/ 0 h 1739838"/>
                        <a:gd name="connsiteX50" fmla="*/ 650654 w 1301308"/>
                        <a:gd name="connsiteY50" fmla="*/ 502 h 1739838"/>
                        <a:gd name="connsiteX51" fmla="*/ 630650 w 1301308"/>
                        <a:gd name="connsiteY51" fmla="*/ 0 h 1739838"/>
                        <a:gd name="connsiteX52" fmla="*/ 630650 w 1301308"/>
                        <a:gd name="connsiteY52" fmla="*/ 1005 h 1739838"/>
                        <a:gd name="connsiteX53" fmla="*/ 584938 w 1301308"/>
                        <a:gd name="connsiteY53" fmla="*/ 2152 h 1739838"/>
                        <a:gd name="connsiteX54" fmla="*/ 6350 w 1301308"/>
                        <a:gd name="connsiteY54" fmla="*/ 222188 h 1739838"/>
                        <a:gd name="connsiteX55" fmla="*/ 0 w 1301308"/>
                        <a:gd name="connsiteY55" fmla="*/ 1073088 h 1739838"/>
                        <a:gd name="connsiteX56" fmla="*/ 203200 w 1301308"/>
                        <a:gd name="connsiteY56" fmla="*/ 1523938 h 1739838"/>
                        <a:gd name="connsiteX57" fmla="*/ 547439 w 1301308"/>
                        <a:gd name="connsiteY57" fmla="*/ 1718606 h 1739838"/>
                        <a:gd name="connsiteX58" fmla="*/ 630650 w 1301308"/>
                        <a:gd name="connsiteY58" fmla="*/ 1733414 h 1739838"/>
                        <a:gd name="connsiteX59" fmla="*/ 630650 w 1301308"/>
                        <a:gd name="connsiteY59" fmla="*/ 1739357 h 1739838"/>
                        <a:gd name="connsiteX60" fmla="*/ 634558 w 1301308"/>
                        <a:gd name="connsiteY60" fmla="*/ 1739838 h 1739838"/>
                        <a:gd name="connsiteX61" fmla="*/ 650654 w 1301308"/>
                        <a:gd name="connsiteY61" fmla="*/ 1736974 h 1739838"/>
                        <a:gd name="connsiteX62" fmla="*/ 666750 w 1301308"/>
                        <a:gd name="connsiteY62" fmla="*/ 1739838 h 1739838"/>
                        <a:gd name="connsiteX63" fmla="*/ 670658 w 1301308"/>
                        <a:gd name="connsiteY63" fmla="*/ 1739357 h 1739838"/>
                        <a:gd name="connsiteX64" fmla="*/ 670658 w 1301308"/>
                        <a:gd name="connsiteY64" fmla="*/ 1733414 h 1739838"/>
                        <a:gd name="connsiteX65" fmla="*/ 753869 w 1301308"/>
                        <a:gd name="connsiteY65" fmla="*/ 1718606 h 1739838"/>
                        <a:gd name="connsiteX66" fmla="*/ 1098108 w 1301308"/>
                        <a:gd name="connsiteY66" fmla="*/ 1523938 h 1739838"/>
                        <a:gd name="connsiteX67" fmla="*/ 1301308 w 1301308"/>
                        <a:gd name="connsiteY67" fmla="*/ 1073088 h 1739838"/>
                        <a:gd name="connsiteX68" fmla="*/ 1294958 w 1301308"/>
                        <a:gd name="connsiteY68" fmla="*/ 222188 h 1739838"/>
                        <a:gd name="connsiteX69" fmla="*/ 716370 w 1301308"/>
                        <a:gd name="connsiteY69" fmla="*/ 2152 h 1739838"/>
                        <a:gd name="connsiteX70" fmla="*/ 670658 w 1301308"/>
                        <a:gd name="connsiteY70" fmla="*/ 1005 h 1739838"/>
                        <a:gd name="connsiteX71" fmla="*/ 670658 w 1301308"/>
                        <a:gd name="connsiteY71"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665516 w 1301308"/>
                        <a:gd name="connsiteY34" fmla="*/ 1673137 h 1739838"/>
                        <a:gd name="connsiteX35" fmla="*/ 650654 w 1301308"/>
                        <a:gd name="connsiteY35" fmla="*/ 1670493 h 1739838"/>
                        <a:gd name="connsiteX36" fmla="*/ 635792 w 1301308"/>
                        <a:gd name="connsiteY36" fmla="*/ 1673137 h 1739838"/>
                        <a:gd name="connsiteX37" fmla="*/ 632184 w 1301308"/>
                        <a:gd name="connsiteY37" fmla="*/ 1672693 h 1739838"/>
                        <a:gd name="connsiteX38" fmla="*/ 632184 w 1301308"/>
                        <a:gd name="connsiteY38" fmla="*/ 1667206 h 1739838"/>
                        <a:gd name="connsiteX39" fmla="*/ 555353 w 1301308"/>
                        <a:gd name="connsiteY39" fmla="*/ 1653533 h 1739838"/>
                        <a:gd name="connsiteX40" fmla="*/ 237509 w 1301308"/>
                        <a:gd name="connsiteY40" fmla="*/ 1473791 h 1739838"/>
                        <a:gd name="connsiteX41" fmla="*/ 49889 w 1301308"/>
                        <a:gd name="connsiteY41" fmla="*/ 1057510 h 1739838"/>
                        <a:gd name="connsiteX42" fmla="*/ 55752 w 1301308"/>
                        <a:gd name="connsiteY42" fmla="*/ 271853 h 1739838"/>
                        <a:gd name="connsiteX43" fmla="*/ 589977 w 1301308"/>
                        <a:gd name="connsiteY43" fmla="*/ 68688 h 1739838"/>
                        <a:gd name="connsiteX44" fmla="*/ 632184 w 1301308"/>
                        <a:gd name="connsiteY44" fmla="*/ 67629 h 1739838"/>
                        <a:gd name="connsiteX45" fmla="*/ 632184 w 1301308"/>
                        <a:gd name="connsiteY45" fmla="*/ 66701 h 1739838"/>
                        <a:gd name="connsiteX46" fmla="*/ 650654 w 1301308"/>
                        <a:gd name="connsiteY46" fmla="*/ 67165 h 1739838"/>
                        <a:gd name="connsiteX47" fmla="*/ 669124 w 1301308"/>
                        <a:gd name="connsiteY47" fmla="*/ 66701 h 1739838"/>
                        <a:gd name="connsiteX48" fmla="*/ 670658 w 1301308"/>
                        <a:gd name="connsiteY48" fmla="*/ 0 h 1739838"/>
                        <a:gd name="connsiteX49" fmla="*/ 650654 w 1301308"/>
                        <a:gd name="connsiteY49" fmla="*/ 502 h 1739838"/>
                        <a:gd name="connsiteX50" fmla="*/ 630650 w 1301308"/>
                        <a:gd name="connsiteY50" fmla="*/ 0 h 1739838"/>
                        <a:gd name="connsiteX51" fmla="*/ 630650 w 1301308"/>
                        <a:gd name="connsiteY51" fmla="*/ 1005 h 1739838"/>
                        <a:gd name="connsiteX52" fmla="*/ 584938 w 1301308"/>
                        <a:gd name="connsiteY52" fmla="*/ 2152 h 1739838"/>
                        <a:gd name="connsiteX53" fmla="*/ 6350 w 1301308"/>
                        <a:gd name="connsiteY53" fmla="*/ 222188 h 1739838"/>
                        <a:gd name="connsiteX54" fmla="*/ 0 w 1301308"/>
                        <a:gd name="connsiteY54" fmla="*/ 1073088 h 1739838"/>
                        <a:gd name="connsiteX55" fmla="*/ 203200 w 1301308"/>
                        <a:gd name="connsiteY55" fmla="*/ 1523938 h 1739838"/>
                        <a:gd name="connsiteX56" fmla="*/ 547439 w 1301308"/>
                        <a:gd name="connsiteY56" fmla="*/ 1718606 h 1739838"/>
                        <a:gd name="connsiteX57" fmla="*/ 630650 w 1301308"/>
                        <a:gd name="connsiteY57" fmla="*/ 1733414 h 1739838"/>
                        <a:gd name="connsiteX58" fmla="*/ 630650 w 1301308"/>
                        <a:gd name="connsiteY58" fmla="*/ 1739357 h 1739838"/>
                        <a:gd name="connsiteX59" fmla="*/ 634558 w 1301308"/>
                        <a:gd name="connsiteY59" fmla="*/ 1739838 h 1739838"/>
                        <a:gd name="connsiteX60" fmla="*/ 650654 w 1301308"/>
                        <a:gd name="connsiteY60" fmla="*/ 1736974 h 1739838"/>
                        <a:gd name="connsiteX61" fmla="*/ 666750 w 1301308"/>
                        <a:gd name="connsiteY61" fmla="*/ 1739838 h 1739838"/>
                        <a:gd name="connsiteX62" fmla="*/ 670658 w 1301308"/>
                        <a:gd name="connsiteY62" fmla="*/ 1739357 h 1739838"/>
                        <a:gd name="connsiteX63" fmla="*/ 670658 w 1301308"/>
                        <a:gd name="connsiteY63" fmla="*/ 1733414 h 1739838"/>
                        <a:gd name="connsiteX64" fmla="*/ 753869 w 1301308"/>
                        <a:gd name="connsiteY64" fmla="*/ 1718606 h 1739838"/>
                        <a:gd name="connsiteX65" fmla="*/ 1098108 w 1301308"/>
                        <a:gd name="connsiteY65" fmla="*/ 1523938 h 1739838"/>
                        <a:gd name="connsiteX66" fmla="*/ 1301308 w 1301308"/>
                        <a:gd name="connsiteY66" fmla="*/ 1073088 h 1739838"/>
                        <a:gd name="connsiteX67" fmla="*/ 1294958 w 1301308"/>
                        <a:gd name="connsiteY67" fmla="*/ 222188 h 1739838"/>
                        <a:gd name="connsiteX68" fmla="*/ 716370 w 1301308"/>
                        <a:gd name="connsiteY68" fmla="*/ 2152 h 1739838"/>
                        <a:gd name="connsiteX69" fmla="*/ 670658 w 1301308"/>
                        <a:gd name="connsiteY69" fmla="*/ 1005 h 1739838"/>
                        <a:gd name="connsiteX70" fmla="*/ 670658 w 1301308"/>
                        <a:gd name="connsiteY70"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665516 w 1301308"/>
                        <a:gd name="connsiteY34" fmla="*/ 1673137 h 1739838"/>
                        <a:gd name="connsiteX35" fmla="*/ 650654 w 1301308"/>
                        <a:gd name="connsiteY35" fmla="*/ 1670493 h 1739838"/>
                        <a:gd name="connsiteX36" fmla="*/ 632184 w 1301308"/>
                        <a:gd name="connsiteY36" fmla="*/ 1672693 h 1739838"/>
                        <a:gd name="connsiteX37" fmla="*/ 632184 w 1301308"/>
                        <a:gd name="connsiteY37" fmla="*/ 1667206 h 1739838"/>
                        <a:gd name="connsiteX38" fmla="*/ 555353 w 1301308"/>
                        <a:gd name="connsiteY38" fmla="*/ 1653533 h 1739838"/>
                        <a:gd name="connsiteX39" fmla="*/ 237509 w 1301308"/>
                        <a:gd name="connsiteY39" fmla="*/ 1473791 h 1739838"/>
                        <a:gd name="connsiteX40" fmla="*/ 49889 w 1301308"/>
                        <a:gd name="connsiteY40" fmla="*/ 1057510 h 1739838"/>
                        <a:gd name="connsiteX41" fmla="*/ 55752 w 1301308"/>
                        <a:gd name="connsiteY41" fmla="*/ 271853 h 1739838"/>
                        <a:gd name="connsiteX42" fmla="*/ 589977 w 1301308"/>
                        <a:gd name="connsiteY42" fmla="*/ 68688 h 1739838"/>
                        <a:gd name="connsiteX43" fmla="*/ 632184 w 1301308"/>
                        <a:gd name="connsiteY43" fmla="*/ 67629 h 1739838"/>
                        <a:gd name="connsiteX44" fmla="*/ 632184 w 1301308"/>
                        <a:gd name="connsiteY44" fmla="*/ 66701 h 1739838"/>
                        <a:gd name="connsiteX45" fmla="*/ 650654 w 1301308"/>
                        <a:gd name="connsiteY45" fmla="*/ 67165 h 1739838"/>
                        <a:gd name="connsiteX46" fmla="*/ 669124 w 1301308"/>
                        <a:gd name="connsiteY46" fmla="*/ 66701 h 1739838"/>
                        <a:gd name="connsiteX47" fmla="*/ 670658 w 1301308"/>
                        <a:gd name="connsiteY47" fmla="*/ 0 h 1739838"/>
                        <a:gd name="connsiteX48" fmla="*/ 650654 w 1301308"/>
                        <a:gd name="connsiteY48" fmla="*/ 502 h 1739838"/>
                        <a:gd name="connsiteX49" fmla="*/ 630650 w 1301308"/>
                        <a:gd name="connsiteY49" fmla="*/ 0 h 1739838"/>
                        <a:gd name="connsiteX50" fmla="*/ 630650 w 1301308"/>
                        <a:gd name="connsiteY50" fmla="*/ 1005 h 1739838"/>
                        <a:gd name="connsiteX51" fmla="*/ 584938 w 1301308"/>
                        <a:gd name="connsiteY51" fmla="*/ 2152 h 1739838"/>
                        <a:gd name="connsiteX52" fmla="*/ 6350 w 1301308"/>
                        <a:gd name="connsiteY52" fmla="*/ 222188 h 1739838"/>
                        <a:gd name="connsiteX53" fmla="*/ 0 w 1301308"/>
                        <a:gd name="connsiteY53" fmla="*/ 1073088 h 1739838"/>
                        <a:gd name="connsiteX54" fmla="*/ 203200 w 1301308"/>
                        <a:gd name="connsiteY54" fmla="*/ 1523938 h 1739838"/>
                        <a:gd name="connsiteX55" fmla="*/ 547439 w 1301308"/>
                        <a:gd name="connsiteY55" fmla="*/ 1718606 h 1739838"/>
                        <a:gd name="connsiteX56" fmla="*/ 630650 w 1301308"/>
                        <a:gd name="connsiteY56" fmla="*/ 1733414 h 1739838"/>
                        <a:gd name="connsiteX57" fmla="*/ 630650 w 1301308"/>
                        <a:gd name="connsiteY57" fmla="*/ 1739357 h 1739838"/>
                        <a:gd name="connsiteX58" fmla="*/ 634558 w 1301308"/>
                        <a:gd name="connsiteY58" fmla="*/ 1739838 h 1739838"/>
                        <a:gd name="connsiteX59" fmla="*/ 650654 w 1301308"/>
                        <a:gd name="connsiteY59" fmla="*/ 1736974 h 1739838"/>
                        <a:gd name="connsiteX60" fmla="*/ 666750 w 1301308"/>
                        <a:gd name="connsiteY60" fmla="*/ 1739838 h 1739838"/>
                        <a:gd name="connsiteX61" fmla="*/ 670658 w 1301308"/>
                        <a:gd name="connsiteY61" fmla="*/ 1739357 h 1739838"/>
                        <a:gd name="connsiteX62" fmla="*/ 670658 w 1301308"/>
                        <a:gd name="connsiteY62" fmla="*/ 1733414 h 1739838"/>
                        <a:gd name="connsiteX63" fmla="*/ 753869 w 1301308"/>
                        <a:gd name="connsiteY63" fmla="*/ 1718606 h 1739838"/>
                        <a:gd name="connsiteX64" fmla="*/ 1098108 w 1301308"/>
                        <a:gd name="connsiteY64" fmla="*/ 1523938 h 1739838"/>
                        <a:gd name="connsiteX65" fmla="*/ 1301308 w 1301308"/>
                        <a:gd name="connsiteY65" fmla="*/ 1073088 h 1739838"/>
                        <a:gd name="connsiteX66" fmla="*/ 1294958 w 1301308"/>
                        <a:gd name="connsiteY66" fmla="*/ 222188 h 1739838"/>
                        <a:gd name="connsiteX67" fmla="*/ 716370 w 1301308"/>
                        <a:gd name="connsiteY67" fmla="*/ 2152 h 1739838"/>
                        <a:gd name="connsiteX68" fmla="*/ 670658 w 1301308"/>
                        <a:gd name="connsiteY68" fmla="*/ 1005 h 1739838"/>
                        <a:gd name="connsiteX69" fmla="*/ 670658 w 1301308"/>
                        <a:gd name="connsiteY69"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665516 w 1301308"/>
                        <a:gd name="connsiteY34" fmla="*/ 1673137 h 1739838"/>
                        <a:gd name="connsiteX35" fmla="*/ 650654 w 1301308"/>
                        <a:gd name="connsiteY35" fmla="*/ 1670493 h 1739838"/>
                        <a:gd name="connsiteX36" fmla="*/ 632184 w 1301308"/>
                        <a:gd name="connsiteY36" fmla="*/ 1672693 h 1739838"/>
                        <a:gd name="connsiteX37" fmla="*/ 555353 w 1301308"/>
                        <a:gd name="connsiteY37" fmla="*/ 1653533 h 1739838"/>
                        <a:gd name="connsiteX38" fmla="*/ 237509 w 1301308"/>
                        <a:gd name="connsiteY38" fmla="*/ 1473791 h 1739838"/>
                        <a:gd name="connsiteX39" fmla="*/ 49889 w 1301308"/>
                        <a:gd name="connsiteY39" fmla="*/ 1057510 h 1739838"/>
                        <a:gd name="connsiteX40" fmla="*/ 55752 w 1301308"/>
                        <a:gd name="connsiteY40" fmla="*/ 271853 h 1739838"/>
                        <a:gd name="connsiteX41" fmla="*/ 589977 w 1301308"/>
                        <a:gd name="connsiteY41" fmla="*/ 68688 h 1739838"/>
                        <a:gd name="connsiteX42" fmla="*/ 632184 w 1301308"/>
                        <a:gd name="connsiteY42" fmla="*/ 67629 h 1739838"/>
                        <a:gd name="connsiteX43" fmla="*/ 632184 w 1301308"/>
                        <a:gd name="connsiteY43" fmla="*/ 66701 h 1739838"/>
                        <a:gd name="connsiteX44" fmla="*/ 650654 w 1301308"/>
                        <a:gd name="connsiteY44" fmla="*/ 67165 h 1739838"/>
                        <a:gd name="connsiteX45" fmla="*/ 669124 w 1301308"/>
                        <a:gd name="connsiteY45" fmla="*/ 66701 h 1739838"/>
                        <a:gd name="connsiteX46" fmla="*/ 670658 w 1301308"/>
                        <a:gd name="connsiteY46" fmla="*/ 0 h 1739838"/>
                        <a:gd name="connsiteX47" fmla="*/ 650654 w 1301308"/>
                        <a:gd name="connsiteY47" fmla="*/ 502 h 1739838"/>
                        <a:gd name="connsiteX48" fmla="*/ 630650 w 1301308"/>
                        <a:gd name="connsiteY48" fmla="*/ 0 h 1739838"/>
                        <a:gd name="connsiteX49" fmla="*/ 630650 w 1301308"/>
                        <a:gd name="connsiteY49" fmla="*/ 1005 h 1739838"/>
                        <a:gd name="connsiteX50" fmla="*/ 584938 w 1301308"/>
                        <a:gd name="connsiteY50" fmla="*/ 2152 h 1739838"/>
                        <a:gd name="connsiteX51" fmla="*/ 6350 w 1301308"/>
                        <a:gd name="connsiteY51" fmla="*/ 222188 h 1739838"/>
                        <a:gd name="connsiteX52" fmla="*/ 0 w 1301308"/>
                        <a:gd name="connsiteY52" fmla="*/ 1073088 h 1739838"/>
                        <a:gd name="connsiteX53" fmla="*/ 203200 w 1301308"/>
                        <a:gd name="connsiteY53" fmla="*/ 1523938 h 1739838"/>
                        <a:gd name="connsiteX54" fmla="*/ 547439 w 1301308"/>
                        <a:gd name="connsiteY54" fmla="*/ 1718606 h 1739838"/>
                        <a:gd name="connsiteX55" fmla="*/ 630650 w 1301308"/>
                        <a:gd name="connsiteY55" fmla="*/ 1733414 h 1739838"/>
                        <a:gd name="connsiteX56" fmla="*/ 630650 w 1301308"/>
                        <a:gd name="connsiteY56" fmla="*/ 1739357 h 1739838"/>
                        <a:gd name="connsiteX57" fmla="*/ 634558 w 1301308"/>
                        <a:gd name="connsiteY57" fmla="*/ 1739838 h 1739838"/>
                        <a:gd name="connsiteX58" fmla="*/ 650654 w 1301308"/>
                        <a:gd name="connsiteY58" fmla="*/ 1736974 h 1739838"/>
                        <a:gd name="connsiteX59" fmla="*/ 666750 w 1301308"/>
                        <a:gd name="connsiteY59" fmla="*/ 1739838 h 1739838"/>
                        <a:gd name="connsiteX60" fmla="*/ 670658 w 1301308"/>
                        <a:gd name="connsiteY60" fmla="*/ 1739357 h 1739838"/>
                        <a:gd name="connsiteX61" fmla="*/ 670658 w 1301308"/>
                        <a:gd name="connsiteY61" fmla="*/ 1733414 h 1739838"/>
                        <a:gd name="connsiteX62" fmla="*/ 753869 w 1301308"/>
                        <a:gd name="connsiteY62" fmla="*/ 1718606 h 1739838"/>
                        <a:gd name="connsiteX63" fmla="*/ 1098108 w 1301308"/>
                        <a:gd name="connsiteY63" fmla="*/ 1523938 h 1739838"/>
                        <a:gd name="connsiteX64" fmla="*/ 1301308 w 1301308"/>
                        <a:gd name="connsiteY64" fmla="*/ 1073088 h 1739838"/>
                        <a:gd name="connsiteX65" fmla="*/ 1294958 w 1301308"/>
                        <a:gd name="connsiteY65" fmla="*/ 222188 h 1739838"/>
                        <a:gd name="connsiteX66" fmla="*/ 716370 w 1301308"/>
                        <a:gd name="connsiteY66" fmla="*/ 2152 h 1739838"/>
                        <a:gd name="connsiteX67" fmla="*/ 670658 w 1301308"/>
                        <a:gd name="connsiteY67" fmla="*/ 1005 h 1739838"/>
                        <a:gd name="connsiteX68" fmla="*/ 670658 w 1301308"/>
                        <a:gd name="connsiteY68"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665516 w 1301308"/>
                        <a:gd name="connsiteY34" fmla="*/ 1673137 h 1739838"/>
                        <a:gd name="connsiteX35" fmla="*/ 632184 w 1301308"/>
                        <a:gd name="connsiteY35" fmla="*/ 1672693 h 1739838"/>
                        <a:gd name="connsiteX36" fmla="*/ 555353 w 1301308"/>
                        <a:gd name="connsiteY36" fmla="*/ 1653533 h 1739838"/>
                        <a:gd name="connsiteX37" fmla="*/ 237509 w 1301308"/>
                        <a:gd name="connsiteY37" fmla="*/ 1473791 h 1739838"/>
                        <a:gd name="connsiteX38" fmla="*/ 49889 w 1301308"/>
                        <a:gd name="connsiteY38" fmla="*/ 1057510 h 1739838"/>
                        <a:gd name="connsiteX39" fmla="*/ 55752 w 1301308"/>
                        <a:gd name="connsiteY39" fmla="*/ 271853 h 1739838"/>
                        <a:gd name="connsiteX40" fmla="*/ 589977 w 1301308"/>
                        <a:gd name="connsiteY40" fmla="*/ 68688 h 1739838"/>
                        <a:gd name="connsiteX41" fmla="*/ 632184 w 1301308"/>
                        <a:gd name="connsiteY41" fmla="*/ 67629 h 1739838"/>
                        <a:gd name="connsiteX42" fmla="*/ 632184 w 1301308"/>
                        <a:gd name="connsiteY42" fmla="*/ 66701 h 1739838"/>
                        <a:gd name="connsiteX43" fmla="*/ 650654 w 1301308"/>
                        <a:gd name="connsiteY43" fmla="*/ 67165 h 1739838"/>
                        <a:gd name="connsiteX44" fmla="*/ 669124 w 1301308"/>
                        <a:gd name="connsiteY44" fmla="*/ 66701 h 1739838"/>
                        <a:gd name="connsiteX45" fmla="*/ 670658 w 1301308"/>
                        <a:gd name="connsiteY45" fmla="*/ 0 h 1739838"/>
                        <a:gd name="connsiteX46" fmla="*/ 650654 w 1301308"/>
                        <a:gd name="connsiteY46" fmla="*/ 502 h 1739838"/>
                        <a:gd name="connsiteX47" fmla="*/ 630650 w 1301308"/>
                        <a:gd name="connsiteY47" fmla="*/ 0 h 1739838"/>
                        <a:gd name="connsiteX48" fmla="*/ 630650 w 1301308"/>
                        <a:gd name="connsiteY48" fmla="*/ 1005 h 1739838"/>
                        <a:gd name="connsiteX49" fmla="*/ 584938 w 1301308"/>
                        <a:gd name="connsiteY49" fmla="*/ 2152 h 1739838"/>
                        <a:gd name="connsiteX50" fmla="*/ 6350 w 1301308"/>
                        <a:gd name="connsiteY50" fmla="*/ 222188 h 1739838"/>
                        <a:gd name="connsiteX51" fmla="*/ 0 w 1301308"/>
                        <a:gd name="connsiteY51" fmla="*/ 1073088 h 1739838"/>
                        <a:gd name="connsiteX52" fmla="*/ 203200 w 1301308"/>
                        <a:gd name="connsiteY52" fmla="*/ 1523938 h 1739838"/>
                        <a:gd name="connsiteX53" fmla="*/ 547439 w 1301308"/>
                        <a:gd name="connsiteY53" fmla="*/ 1718606 h 1739838"/>
                        <a:gd name="connsiteX54" fmla="*/ 630650 w 1301308"/>
                        <a:gd name="connsiteY54" fmla="*/ 1733414 h 1739838"/>
                        <a:gd name="connsiteX55" fmla="*/ 630650 w 1301308"/>
                        <a:gd name="connsiteY55" fmla="*/ 1739357 h 1739838"/>
                        <a:gd name="connsiteX56" fmla="*/ 634558 w 1301308"/>
                        <a:gd name="connsiteY56" fmla="*/ 1739838 h 1739838"/>
                        <a:gd name="connsiteX57" fmla="*/ 650654 w 1301308"/>
                        <a:gd name="connsiteY57" fmla="*/ 1736974 h 1739838"/>
                        <a:gd name="connsiteX58" fmla="*/ 666750 w 1301308"/>
                        <a:gd name="connsiteY58" fmla="*/ 1739838 h 1739838"/>
                        <a:gd name="connsiteX59" fmla="*/ 670658 w 1301308"/>
                        <a:gd name="connsiteY59" fmla="*/ 1739357 h 1739838"/>
                        <a:gd name="connsiteX60" fmla="*/ 670658 w 1301308"/>
                        <a:gd name="connsiteY60" fmla="*/ 1733414 h 1739838"/>
                        <a:gd name="connsiteX61" fmla="*/ 753869 w 1301308"/>
                        <a:gd name="connsiteY61" fmla="*/ 1718606 h 1739838"/>
                        <a:gd name="connsiteX62" fmla="*/ 1098108 w 1301308"/>
                        <a:gd name="connsiteY62" fmla="*/ 1523938 h 1739838"/>
                        <a:gd name="connsiteX63" fmla="*/ 1301308 w 1301308"/>
                        <a:gd name="connsiteY63" fmla="*/ 1073088 h 1739838"/>
                        <a:gd name="connsiteX64" fmla="*/ 1294958 w 1301308"/>
                        <a:gd name="connsiteY64" fmla="*/ 222188 h 1739838"/>
                        <a:gd name="connsiteX65" fmla="*/ 716370 w 1301308"/>
                        <a:gd name="connsiteY65" fmla="*/ 2152 h 1739838"/>
                        <a:gd name="connsiteX66" fmla="*/ 670658 w 1301308"/>
                        <a:gd name="connsiteY66" fmla="*/ 1005 h 1739838"/>
                        <a:gd name="connsiteX67" fmla="*/ 670658 w 1301308"/>
                        <a:gd name="connsiteY67"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632184 w 1301308"/>
                        <a:gd name="connsiteY34" fmla="*/ 1672693 h 1739838"/>
                        <a:gd name="connsiteX35" fmla="*/ 555353 w 1301308"/>
                        <a:gd name="connsiteY35" fmla="*/ 1653533 h 1739838"/>
                        <a:gd name="connsiteX36" fmla="*/ 237509 w 1301308"/>
                        <a:gd name="connsiteY36" fmla="*/ 1473791 h 1739838"/>
                        <a:gd name="connsiteX37" fmla="*/ 49889 w 1301308"/>
                        <a:gd name="connsiteY37" fmla="*/ 1057510 h 1739838"/>
                        <a:gd name="connsiteX38" fmla="*/ 55752 w 1301308"/>
                        <a:gd name="connsiteY38" fmla="*/ 271853 h 1739838"/>
                        <a:gd name="connsiteX39" fmla="*/ 589977 w 1301308"/>
                        <a:gd name="connsiteY39" fmla="*/ 68688 h 1739838"/>
                        <a:gd name="connsiteX40" fmla="*/ 632184 w 1301308"/>
                        <a:gd name="connsiteY40" fmla="*/ 67629 h 1739838"/>
                        <a:gd name="connsiteX41" fmla="*/ 632184 w 1301308"/>
                        <a:gd name="connsiteY41" fmla="*/ 66701 h 1739838"/>
                        <a:gd name="connsiteX42" fmla="*/ 650654 w 1301308"/>
                        <a:gd name="connsiteY42" fmla="*/ 67165 h 1739838"/>
                        <a:gd name="connsiteX43" fmla="*/ 669124 w 1301308"/>
                        <a:gd name="connsiteY43" fmla="*/ 66701 h 1739838"/>
                        <a:gd name="connsiteX44" fmla="*/ 670658 w 1301308"/>
                        <a:gd name="connsiteY44" fmla="*/ 0 h 1739838"/>
                        <a:gd name="connsiteX45" fmla="*/ 650654 w 1301308"/>
                        <a:gd name="connsiteY45" fmla="*/ 502 h 1739838"/>
                        <a:gd name="connsiteX46" fmla="*/ 630650 w 1301308"/>
                        <a:gd name="connsiteY46" fmla="*/ 0 h 1739838"/>
                        <a:gd name="connsiteX47" fmla="*/ 630650 w 1301308"/>
                        <a:gd name="connsiteY47" fmla="*/ 1005 h 1739838"/>
                        <a:gd name="connsiteX48" fmla="*/ 584938 w 1301308"/>
                        <a:gd name="connsiteY48" fmla="*/ 2152 h 1739838"/>
                        <a:gd name="connsiteX49" fmla="*/ 6350 w 1301308"/>
                        <a:gd name="connsiteY49" fmla="*/ 222188 h 1739838"/>
                        <a:gd name="connsiteX50" fmla="*/ 0 w 1301308"/>
                        <a:gd name="connsiteY50" fmla="*/ 1073088 h 1739838"/>
                        <a:gd name="connsiteX51" fmla="*/ 203200 w 1301308"/>
                        <a:gd name="connsiteY51" fmla="*/ 1523938 h 1739838"/>
                        <a:gd name="connsiteX52" fmla="*/ 547439 w 1301308"/>
                        <a:gd name="connsiteY52" fmla="*/ 1718606 h 1739838"/>
                        <a:gd name="connsiteX53" fmla="*/ 630650 w 1301308"/>
                        <a:gd name="connsiteY53" fmla="*/ 1733414 h 1739838"/>
                        <a:gd name="connsiteX54" fmla="*/ 630650 w 1301308"/>
                        <a:gd name="connsiteY54" fmla="*/ 1739357 h 1739838"/>
                        <a:gd name="connsiteX55" fmla="*/ 634558 w 1301308"/>
                        <a:gd name="connsiteY55" fmla="*/ 1739838 h 1739838"/>
                        <a:gd name="connsiteX56" fmla="*/ 650654 w 1301308"/>
                        <a:gd name="connsiteY56" fmla="*/ 1736974 h 1739838"/>
                        <a:gd name="connsiteX57" fmla="*/ 666750 w 1301308"/>
                        <a:gd name="connsiteY57" fmla="*/ 1739838 h 1739838"/>
                        <a:gd name="connsiteX58" fmla="*/ 670658 w 1301308"/>
                        <a:gd name="connsiteY58" fmla="*/ 1739357 h 1739838"/>
                        <a:gd name="connsiteX59" fmla="*/ 670658 w 1301308"/>
                        <a:gd name="connsiteY59" fmla="*/ 1733414 h 1739838"/>
                        <a:gd name="connsiteX60" fmla="*/ 753869 w 1301308"/>
                        <a:gd name="connsiteY60" fmla="*/ 1718606 h 1739838"/>
                        <a:gd name="connsiteX61" fmla="*/ 1098108 w 1301308"/>
                        <a:gd name="connsiteY61" fmla="*/ 1523938 h 1739838"/>
                        <a:gd name="connsiteX62" fmla="*/ 1301308 w 1301308"/>
                        <a:gd name="connsiteY62" fmla="*/ 1073088 h 1739838"/>
                        <a:gd name="connsiteX63" fmla="*/ 1294958 w 1301308"/>
                        <a:gd name="connsiteY63" fmla="*/ 222188 h 1739838"/>
                        <a:gd name="connsiteX64" fmla="*/ 716370 w 1301308"/>
                        <a:gd name="connsiteY64" fmla="*/ 2152 h 1739838"/>
                        <a:gd name="connsiteX65" fmla="*/ 670658 w 1301308"/>
                        <a:gd name="connsiteY65" fmla="*/ 1005 h 1739838"/>
                        <a:gd name="connsiteX66" fmla="*/ 670658 w 1301308"/>
                        <a:gd name="connsiteY66"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669124 w 1301308"/>
                        <a:gd name="connsiteY33" fmla="*/ 1672693 h 1739838"/>
                        <a:gd name="connsiteX34" fmla="*/ 555353 w 1301308"/>
                        <a:gd name="connsiteY34" fmla="*/ 1653533 h 1739838"/>
                        <a:gd name="connsiteX35" fmla="*/ 237509 w 1301308"/>
                        <a:gd name="connsiteY35" fmla="*/ 1473791 h 1739838"/>
                        <a:gd name="connsiteX36" fmla="*/ 49889 w 1301308"/>
                        <a:gd name="connsiteY36" fmla="*/ 1057510 h 1739838"/>
                        <a:gd name="connsiteX37" fmla="*/ 55752 w 1301308"/>
                        <a:gd name="connsiteY37" fmla="*/ 271853 h 1739838"/>
                        <a:gd name="connsiteX38" fmla="*/ 589977 w 1301308"/>
                        <a:gd name="connsiteY38" fmla="*/ 68688 h 1739838"/>
                        <a:gd name="connsiteX39" fmla="*/ 632184 w 1301308"/>
                        <a:gd name="connsiteY39" fmla="*/ 67629 h 1739838"/>
                        <a:gd name="connsiteX40" fmla="*/ 632184 w 1301308"/>
                        <a:gd name="connsiteY40" fmla="*/ 66701 h 1739838"/>
                        <a:gd name="connsiteX41" fmla="*/ 650654 w 1301308"/>
                        <a:gd name="connsiteY41" fmla="*/ 67165 h 1739838"/>
                        <a:gd name="connsiteX42" fmla="*/ 669124 w 1301308"/>
                        <a:gd name="connsiteY42" fmla="*/ 66701 h 1739838"/>
                        <a:gd name="connsiteX43" fmla="*/ 670658 w 1301308"/>
                        <a:gd name="connsiteY43" fmla="*/ 0 h 1739838"/>
                        <a:gd name="connsiteX44" fmla="*/ 650654 w 1301308"/>
                        <a:gd name="connsiteY44" fmla="*/ 502 h 1739838"/>
                        <a:gd name="connsiteX45" fmla="*/ 630650 w 1301308"/>
                        <a:gd name="connsiteY45" fmla="*/ 0 h 1739838"/>
                        <a:gd name="connsiteX46" fmla="*/ 630650 w 1301308"/>
                        <a:gd name="connsiteY46" fmla="*/ 1005 h 1739838"/>
                        <a:gd name="connsiteX47" fmla="*/ 584938 w 1301308"/>
                        <a:gd name="connsiteY47" fmla="*/ 2152 h 1739838"/>
                        <a:gd name="connsiteX48" fmla="*/ 6350 w 1301308"/>
                        <a:gd name="connsiteY48" fmla="*/ 222188 h 1739838"/>
                        <a:gd name="connsiteX49" fmla="*/ 0 w 1301308"/>
                        <a:gd name="connsiteY49" fmla="*/ 1073088 h 1739838"/>
                        <a:gd name="connsiteX50" fmla="*/ 203200 w 1301308"/>
                        <a:gd name="connsiteY50" fmla="*/ 1523938 h 1739838"/>
                        <a:gd name="connsiteX51" fmla="*/ 547439 w 1301308"/>
                        <a:gd name="connsiteY51" fmla="*/ 1718606 h 1739838"/>
                        <a:gd name="connsiteX52" fmla="*/ 630650 w 1301308"/>
                        <a:gd name="connsiteY52" fmla="*/ 1733414 h 1739838"/>
                        <a:gd name="connsiteX53" fmla="*/ 630650 w 1301308"/>
                        <a:gd name="connsiteY53" fmla="*/ 1739357 h 1739838"/>
                        <a:gd name="connsiteX54" fmla="*/ 634558 w 1301308"/>
                        <a:gd name="connsiteY54" fmla="*/ 1739838 h 1739838"/>
                        <a:gd name="connsiteX55" fmla="*/ 650654 w 1301308"/>
                        <a:gd name="connsiteY55" fmla="*/ 1736974 h 1739838"/>
                        <a:gd name="connsiteX56" fmla="*/ 666750 w 1301308"/>
                        <a:gd name="connsiteY56" fmla="*/ 1739838 h 1739838"/>
                        <a:gd name="connsiteX57" fmla="*/ 670658 w 1301308"/>
                        <a:gd name="connsiteY57" fmla="*/ 1739357 h 1739838"/>
                        <a:gd name="connsiteX58" fmla="*/ 670658 w 1301308"/>
                        <a:gd name="connsiteY58" fmla="*/ 1733414 h 1739838"/>
                        <a:gd name="connsiteX59" fmla="*/ 753869 w 1301308"/>
                        <a:gd name="connsiteY59" fmla="*/ 1718606 h 1739838"/>
                        <a:gd name="connsiteX60" fmla="*/ 1098108 w 1301308"/>
                        <a:gd name="connsiteY60" fmla="*/ 1523938 h 1739838"/>
                        <a:gd name="connsiteX61" fmla="*/ 1301308 w 1301308"/>
                        <a:gd name="connsiteY61" fmla="*/ 1073088 h 1739838"/>
                        <a:gd name="connsiteX62" fmla="*/ 1294958 w 1301308"/>
                        <a:gd name="connsiteY62" fmla="*/ 222188 h 1739838"/>
                        <a:gd name="connsiteX63" fmla="*/ 716370 w 1301308"/>
                        <a:gd name="connsiteY63" fmla="*/ 2152 h 1739838"/>
                        <a:gd name="connsiteX64" fmla="*/ 670658 w 1301308"/>
                        <a:gd name="connsiteY64" fmla="*/ 1005 h 1739838"/>
                        <a:gd name="connsiteX65" fmla="*/ 670658 w 1301308"/>
                        <a:gd name="connsiteY65"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669124 w 1301308"/>
                        <a:gd name="connsiteY32" fmla="*/ 1667206 h 1739838"/>
                        <a:gd name="connsiteX33" fmla="*/ 555353 w 1301308"/>
                        <a:gd name="connsiteY33" fmla="*/ 1653533 h 1739838"/>
                        <a:gd name="connsiteX34" fmla="*/ 237509 w 1301308"/>
                        <a:gd name="connsiteY34" fmla="*/ 1473791 h 1739838"/>
                        <a:gd name="connsiteX35" fmla="*/ 49889 w 1301308"/>
                        <a:gd name="connsiteY35" fmla="*/ 1057510 h 1739838"/>
                        <a:gd name="connsiteX36" fmla="*/ 55752 w 1301308"/>
                        <a:gd name="connsiteY36" fmla="*/ 271853 h 1739838"/>
                        <a:gd name="connsiteX37" fmla="*/ 589977 w 1301308"/>
                        <a:gd name="connsiteY37" fmla="*/ 68688 h 1739838"/>
                        <a:gd name="connsiteX38" fmla="*/ 632184 w 1301308"/>
                        <a:gd name="connsiteY38" fmla="*/ 67629 h 1739838"/>
                        <a:gd name="connsiteX39" fmla="*/ 632184 w 1301308"/>
                        <a:gd name="connsiteY39" fmla="*/ 66701 h 1739838"/>
                        <a:gd name="connsiteX40" fmla="*/ 650654 w 1301308"/>
                        <a:gd name="connsiteY40" fmla="*/ 67165 h 1739838"/>
                        <a:gd name="connsiteX41" fmla="*/ 669124 w 1301308"/>
                        <a:gd name="connsiteY41" fmla="*/ 66701 h 1739838"/>
                        <a:gd name="connsiteX42" fmla="*/ 670658 w 1301308"/>
                        <a:gd name="connsiteY42" fmla="*/ 0 h 1739838"/>
                        <a:gd name="connsiteX43" fmla="*/ 650654 w 1301308"/>
                        <a:gd name="connsiteY43" fmla="*/ 502 h 1739838"/>
                        <a:gd name="connsiteX44" fmla="*/ 630650 w 1301308"/>
                        <a:gd name="connsiteY44" fmla="*/ 0 h 1739838"/>
                        <a:gd name="connsiteX45" fmla="*/ 630650 w 1301308"/>
                        <a:gd name="connsiteY45" fmla="*/ 1005 h 1739838"/>
                        <a:gd name="connsiteX46" fmla="*/ 584938 w 1301308"/>
                        <a:gd name="connsiteY46" fmla="*/ 2152 h 1739838"/>
                        <a:gd name="connsiteX47" fmla="*/ 6350 w 1301308"/>
                        <a:gd name="connsiteY47" fmla="*/ 222188 h 1739838"/>
                        <a:gd name="connsiteX48" fmla="*/ 0 w 1301308"/>
                        <a:gd name="connsiteY48" fmla="*/ 1073088 h 1739838"/>
                        <a:gd name="connsiteX49" fmla="*/ 203200 w 1301308"/>
                        <a:gd name="connsiteY49" fmla="*/ 1523938 h 1739838"/>
                        <a:gd name="connsiteX50" fmla="*/ 547439 w 1301308"/>
                        <a:gd name="connsiteY50" fmla="*/ 1718606 h 1739838"/>
                        <a:gd name="connsiteX51" fmla="*/ 630650 w 1301308"/>
                        <a:gd name="connsiteY51" fmla="*/ 1733414 h 1739838"/>
                        <a:gd name="connsiteX52" fmla="*/ 630650 w 1301308"/>
                        <a:gd name="connsiteY52" fmla="*/ 1739357 h 1739838"/>
                        <a:gd name="connsiteX53" fmla="*/ 634558 w 1301308"/>
                        <a:gd name="connsiteY53" fmla="*/ 1739838 h 1739838"/>
                        <a:gd name="connsiteX54" fmla="*/ 650654 w 1301308"/>
                        <a:gd name="connsiteY54" fmla="*/ 1736974 h 1739838"/>
                        <a:gd name="connsiteX55" fmla="*/ 666750 w 1301308"/>
                        <a:gd name="connsiteY55" fmla="*/ 1739838 h 1739838"/>
                        <a:gd name="connsiteX56" fmla="*/ 670658 w 1301308"/>
                        <a:gd name="connsiteY56" fmla="*/ 1739357 h 1739838"/>
                        <a:gd name="connsiteX57" fmla="*/ 670658 w 1301308"/>
                        <a:gd name="connsiteY57" fmla="*/ 1733414 h 1739838"/>
                        <a:gd name="connsiteX58" fmla="*/ 753869 w 1301308"/>
                        <a:gd name="connsiteY58" fmla="*/ 1718606 h 1739838"/>
                        <a:gd name="connsiteX59" fmla="*/ 1098108 w 1301308"/>
                        <a:gd name="connsiteY59" fmla="*/ 1523938 h 1739838"/>
                        <a:gd name="connsiteX60" fmla="*/ 1301308 w 1301308"/>
                        <a:gd name="connsiteY60" fmla="*/ 1073088 h 1739838"/>
                        <a:gd name="connsiteX61" fmla="*/ 1294958 w 1301308"/>
                        <a:gd name="connsiteY61" fmla="*/ 222188 h 1739838"/>
                        <a:gd name="connsiteX62" fmla="*/ 716370 w 1301308"/>
                        <a:gd name="connsiteY62" fmla="*/ 2152 h 1739838"/>
                        <a:gd name="connsiteX63" fmla="*/ 670658 w 1301308"/>
                        <a:gd name="connsiteY63" fmla="*/ 1005 h 1739838"/>
                        <a:gd name="connsiteX64" fmla="*/ 670658 w 1301308"/>
                        <a:gd name="connsiteY64"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555353 w 1301308"/>
                        <a:gd name="connsiteY32" fmla="*/ 1653533 h 1739838"/>
                        <a:gd name="connsiteX33" fmla="*/ 237509 w 1301308"/>
                        <a:gd name="connsiteY33" fmla="*/ 1473791 h 1739838"/>
                        <a:gd name="connsiteX34" fmla="*/ 49889 w 1301308"/>
                        <a:gd name="connsiteY34" fmla="*/ 1057510 h 1739838"/>
                        <a:gd name="connsiteX35" fmla="*/ 55752 w 1301308"/>
                        <a:gd name="connsiteY35" fmla="*/ 271853 h 1739838"/>
                        <a:gd name="connsiteX36" fmla="*/ 589977 w 1301308"/>
                        <a:gd name="connsiteY36" fmla="*/ 68688 h 1739838"/>
                        <a:gd name="connsiteX37" fmla="*/ 632184 w 1301308"/>
                        <a:gd name="connsiteY37" fmla="*/ 67629 h 1739838"/>
                        <a:gd name="connsiteX38" fmla="*/ 632184 w 1301308"/>
                        <a:gd name="connsiteY38" fmla="*/ 66701 h 1739838"/>
                        <a:gd name="connsiteX39" fmla="*/ 650654 w 1301308"/>
                        <a:gd name="connsiteY39" fmla="*/ 67165 h 1739838"/>
                        <a:gd name="connsiteX40" fmla="*/ 669124 w 1301308"/>
                        <a:gd name="connsiteY40" fmla="*/ 66701 h 1739838"/>
                        <a:gd name="connsiteX41" fmla="*/ 670658 w 1301308"/>
                        <a:gd name="connsiteY41" fmla="*/ 0 h 1739838"/>
                        <a:gd name="connsiteX42" fmla="*/ 650654 w 1301308"/>
                        <a:gd name="connsiteY42" fmla="*/ 502 h 1739838"/>
                        <a:gd name="connsiteX43" fmla="*/ 630650 w 1301308"/>
                        <a:gd name="connsiteY43" fmla="*/ 0 h 1739838"/>
                        <a:gd name="connsiteX44" fmla="*/ 630650 w 1301308"/>
                        <a:gd name="connsiteY44" fmla="*/ 1005 h 1739838"/>
                        <a:gd name="connsiteX45" fmla="*/ 584938 w 1301308"/>
                        <a:gd name="connsiteY45" fmla="*/ 2152 h 1739838"/>
                        <a:gd name="connsiteX46" fmla="*/ 6350 w 1301308"/>
                        <a:gd name="connsiteY46" fmla="*/ 222188 h 1739838"/>
                        <a:gd name="connsiteX47" fmla="*/ 0 w 1301308"/>
                        <a:gd name="connsiteY47" fmla="*/ 1073088 h 1739838"/>
                        <a:gd name="connsiteX48" fmla="*/ 203200 w 1301308"/>
                        <a:gd name="connsiteY48" fmla="*/ 1523938 h 1739838"/>
                        <a:gd name="connsiteX49" fmla="*/ 547439 w 1301308"/>
                        <a:gd name="connsiteY49" fmla="*/ 1718606 h 1739838"/>
                        <a:gd name="connsiteX50" fmla="*/ 630650 w 1301308"/>
                        <a:gd name="connsiteY50" fmla="*/ 1733414 h 1739838"/>
                        <a:gd name="connsiteX51" fmla="*/ 630650 w 1301308"/>
                        <a:gd name="connsiteY51" fmla="*/ 1739357 h 1739838"/>
                        <a:gd name="connsiteX52" fmla="*/ 634558 w 1301308"/>
                        <a:gd name="connsiteY52" fmla="*/ 1739838 h 1739838"/>
                        <a:gd name="connsiteX53" fmla="*/ 650654 w 1301308"/>
                        <a:gd name="connsiteY53" fmla="*/ 1736974 h 1739838"/>
                        <a:gd name="connsiteX54" fmla="*/ 666750 w 1301308"/>
                        <a:gd name="connsiteY54" fmla="*/ 1739838 h 1739838"/>
                        <a:gd name="connsiteX55" fmla="*/ 670658 w 1301308"/>
                        <a:gd name="connsiteY55" fmla="*/ 1739357 h 1739838"/>
                        <a:gd name="connsiteX56" fmla="*/ 670658 w 1301308"/>
                        <a:gd name="connsiteY56" fmla="*/ 1733414 h 1739838"/>
                        <a:gd name="connsiteX57" fmla="*/ 753869 w 1301308"/>
                        <a:gd name="connsiteY57" fmla="*/ 1718606 h 1739838"/>
                        <a:gd name="connsiteX58" fmla="*/ 1098108 w 1301308"/>
                        <a:gd name="connsiteY58" fmla="*/ 1523938 h 1739838"/>
                        <a:gd name="connsiteX59" fmla="*/ 1301308 w 1301308"/>
                        <a:gd name="connsiteY59" fmla="*/ 1073088 h 1739838"/>
                        <a:gd name="connsiteX60" fmla="*/ 1294958 w 1301308"/>
                        <a:gd name="connsiteY60" fmla="*/ 222188 h 1739838"/>
                        <a:gd name="connsiteX61" fmla="*/ 716370 w 1301308"/>
                        <a:gd name="connsiteY61" fmla="*/ 2152 h 1739838"/>
                        <a:gd name="connsiteX62" fmla="*/ 670658 w 1301308"/>
                        <a:gd name="connsiteY62" fmla="*/ 1005 h 1739838"/>
                        <a:gd name="connsiteX63" fmla="*/ 670658 w 1301308"/>
                        <a:gd name="connsiteY63"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555353 w 1301308"/>
                        <a:gd name="connsiteY32" fmla="*/ 1653533 h 1739838"/>
                        <a:gd name="connsiteX33" fmla="*/ 237509 w 1301308"/>
                        <a:gd name="connsiteY33" fmla="*/ 1473791 h 1739838"/>
                        <a:gd name="connsiteX34" fmla="*/ 49889 w 1301308"/>
                        <a:gd name="connsiteY34" fmla="*/ 1057510 h 1739838"/>
                        <a:gd name="connsiteX35" fmla="*/ 55752 w 1301308"/>
                        <a:gd name="connsiteY35" fmla="*/ 271853 h 1739838"/>
                        <a:gd name="connsiteX36" fmla="*/ 589977 w 1301308"/>
                        <a:gd name="connsiteY36" fmla="*/ 68688 h 1739838"/>
                        <a:gd name="connsiteX37" fmla="*/ 632184 w 1301308"/>
                        <a:gd name="connsiteY37" fmla="*/ 67629 h 1739838"/>
                        <a:gd name="connsiteX38" fmla="*/ 632184 w 1301308"/>
                        <a:gd name="connsiteY38" fmla="*/ 66701 h 1739838"/>
                        <a:gd name="connsiteX39" fmla="*/ 650654 w 1301308"/>
                        <a:gd name="connsiteY39" fmla="*/ 67165 h 1739838"/>
                        <a:gd name="connsiteX40" fmla="*/ 669124 w 1301308"/>
                        <a:gd name="connsiteY40" fmla="*/ 66701 h 1739838"/>
                        <a:gd name="connsiteX41" fmla="*/ 670658 w 1301308"/>
                        <a:gd name="connsiteY41" fmla="*/ 0 h 1739838"/>
                        <a:gd name="connsiteX42" fmla="*/ 650654 w 1301308"/>
                        <a:gd name="connsiteY42" fmla="*/ 502 h 1739838"/>
                        <a:gd name="connsiteX43" fmla="*/ 630650 w 1301308"/>
                        <a:gd name="connsiteY43" fmla="*/ 0 h 1739838"/>
                        <a:gd name="connsiteX44" fmla="*/ 630650 w 1301308"/>
                        <a:gd name="connsiteY44" fmla="*/ 1005 h 1739838"/>
                        <a:gd name="connsiteX45" fmla="*/ 584938 w 1301308"/>
                        <a:gd name="connsiteY45" fmla="*/ 2152 h 1739838"/>
                        <a:gd name="connsiteX46" fmla="*/ 6350 w 1301308"/>
                        <a:gd name="connsiteY46" fmla="*/ 222188 h 1739838"/>
                        <a:gd name="connsiteX47" fmla="*/ 0 w 1301308"/>
                        <a:gd name="connsiteY47" fmla="*/ 1073088 h 1739838"/>
                        <a:gd name="connsiteX48" fmla="*/ 203200 w 1301308"/>
                        <a:gd name="connsiteY48" fmla="*/ 1523938 h 1739838"/>
                        <a:gd name="connsiteX49" fmla="*/ 547439 w 1301308"/>
                        <a:gd name="connsiteY49" fmla="*/ 1718606 h 1739838"/>
                        <a:gd name="connsiteX50" fmla="*/ 630650 w 1301308"/>
                        <a:gd name="connsiteY50" fmla="*/ 1733414 h 1739838"/>
                        <a:gd name="connsiteX51" fmla="*/ 630650 w 1301308"/>
                        <a:gd name="connsiteY51" fmla="*/ 1739357 h 1739838"/>
                        <a:gd name="connsiteX52" fmla="*/ 634558 w 1301308"/>
                        <a:gd name="connsiteY52" fmla="*/ 1739838 h 1739838"/>
                        <a:gd name="connsiteX53" fmla="*/ 650654 w 1301308"/>
                        <a:gd name="connsiteY53" fmla="*/ 1736974 h 1739838"/>
                        <a:gd name="connsiteX54" fmla="*/ 666750 w 1301308"/>
                        <a:gd name="connsiteY54" fmla="*/ 1739838 h 1739838"/>
                        <a:gd name="connsiteX55" fmla="*/ 670658 w 1301308"/>
                        <a:gd name="connsiteY55" fmla="*/ 1739357 h 1739838"/>
                        <a:gd name="connsiteX56" fmla="*/ 753869 w 1301308"/>
                        <a:gd name="connsiteY56" fmla="*/ 1718606 h 1739838"/>
                        <a:gd name="connsiteX57" fmla="*/ 1098108 w 1301308"/>
                        <a:gd name="connsiteY57" fmla="*/ 1523938 h 1739838"/>
                        <a:gd name="connsiteX58" fmla="*/ 1301308 w 1301308"/>
                        <a:gd name="connsiteY58" fmla="*/ 1073088 h 1739838"/>
                        <a:gd name="connsiteX59" fmla="*/ 1294958 w 1301308"/>
                        <a:gd name="connsiteY59" fmla="*/ 222188 h 1739838"/>
                        <a:gd name="connsiteX60" fmla="*/ 716370 w 1301308"/>
                        <a:gd name="connsiteY60" fmla="*/ 2152 h 1739838"/>
                        <a:gd name="connsiteX61" fmla="*/ 670658 w 1301308"/>
                        <a:gd name="connsiteY61" fmla="*/ 1005 h 1739838"/>
                        <a:gd name="connsiteX62" fmla="*/ 670658 w 1301308"/>
                        <a:gd name="connsiteY62"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555353 w 1301308"/>
                        <a:gd name="connsiteY32" fmla="*/ 1653533 h 1739838"/>
                        <a:gd name="connsiteX33" fmla="*/ 237509 w 1301308"/>
                        <a:gd name="connsiteY33" fmla="*/ 1473791 h 1739838"/>
                        <a:gd name="connsiteX34" fmla="*/ 49889 w 1301308"/>
                        <a:gd name="connsiteY34" fmla="*/ 1057510 h 1739838"/>
                        <a:gd name="connsiteX35" fmla="*/ 55752 w 1301308"/>
                        <a:gd name="connsiteY35" fmla="*/ 271853 h 1739838"/>
                        <a:gd name="connsiteX36" fmla="*/ 589977 w 1301308"/>
                        <a:gd name="connsiteY36" fmla="*/ 68688 h 1739838"/>
                        <a:gd name="connsiteX37" fmla="*/ 632184 w 1301308"/>
                        <a:gd name="connsiteY37" fmla="*/ 67629 h 1739838"/>
                        <a:gd name="connsiteX38" fmla="*/ 632184 w 1301308"/>
                        <a:gd name="connsiteY38" fmla="*/ 66701 h 1739838"/>
                        <a:gd name="connsiteX39" fmla="*/ 650654 w 1301308"/>
                        <a:gd name="connsiteY39" fmla="*/ 67165 h 1739838"/>
                        <a:gd name="connsiteX40" fmla="*/ 669124 w 1301308"/>
                        <a:gd name="connsiteY40" fmla="*/ 66701 h 1739838"/>
                        <a:gd name="connsiteX41" fmla="*/ 670658 w 1301308"/>
                        <a:gd name="connsiteY41" fmla="*/ 0 h 1739838"/>
                        <a:gd name="connsiteX42" fmla="*/ 650654 w 1301308"/>
                        <a:gd name="connsiteY42" fmla="*/ 502 h 1739838"/>
                        <a:gd name="connsiteX43" fmla="*/ 630650 w 1301308"/>
                        <a:gd name="connsiteY43" fmla="*/ 0 h 1739838"/>
                        <a:gd name="connsiteX44" fmla="*/ 630650 w 1301308"/>
                        <a:gd name="connsiteY44" fmla="*/ 1005 h 1739838"/>
                        <a:gd name="connsiteX45" fmla="*/ 584938 w 1301308"/>
                        <a:gd name="connsiteY45" fmla="*/ 2152 h 1739838"/>
                        <a:gd name="connsiteX46" fmla="*/ 6350 w 1301308"/>
                        <a:gd name="connsiteY46" fmla="*/ 222188 h 1739838"/>
                        <a:gd name="connsiteX47" fmla="*/ 0 w 1301308"/>
                        <a:gd name="connsiteY47" fmla="*/ 1073088 h 1739838"/>
                        <a:gd name="connsiteX48" fmla="*/ 203200 w 1301308"/>
                        <a:gd name="connsiteY48" fmla="*/ 1523938 h 1739838"/>
                        <a:gd name="connsiteX49" fmla="*/ 547439 w 1301308"/>
                        <a:gd name="connsiteY49" fmla="*/ 1718606 h 1739838"/>
                        <a:gd name="connsiteX50" fmla="*/ 630650 w 1301308"/>
                        <a:gd name="connsiteY50" fmla="*/ 1733414 h 1739838"/>
                        <a:gd name="connsiteX51" fmla="*/ 630650 w 1301308"/>
                        <a:gd name="connsiteY51" fmla="*/ 1739357 h 1739838"/>
                        <a:gd name="connsiteX52" fmla="*/ 634558 w 1301308"/>
                        <a:gd name="connsiteY52" fmla="*/ 1739838 h 1739838"/>
                        <a:gd name="connsiteX53" fmla="*/ 650654 w 1301308"/>
                        <a:gd name="connsiteY53" fmla="*/ 1736974 h 1739838"/>
                        <a:gd name="connsiteX54" fmla="*/ 670658 w 1301308"/>
                        <a:gd name="connsiteY54" fmla="*/ 1739357 h 1739838"/>
                        <a:gd name="connsiteX55" fmla="*/ 753869 w 1301308"/>
                        <a:gd name="connsiteY55" fmla="*/ 1718606 h 1739838"/>
                        <a:gd name="connsiteX56" fmla="*/ 1098108 w 1301308"/>
                        <a:gd name="connsiteY56" fmla="*/ 1523938 h 1739838"/>
                        <a:gd name="connsiteX57" fmla="*/ 1301308 w 1301308"/>
                        <a:gd name="connsiteY57" fmla="*/ 1073088 h 1739838"/>
                        <a:gd name="connsiteX58" fmla="*/ 1294958 w 1301308"/>
                        <a:gd name="connsiteY58" fmla="*/ 222188 h 1739838"/>
                        <a:gd name="connsiteX59" fmla="*/ 716370 w 1301308"/>
                        <a:gd name="connsiteY59" fmla="*/ 2152 h 1739838"/>
                        <a:gd name="connsiteX60" fmla="*/ 670658 w 1301308"/>
                        <a:gd name="connsiteY60" fmla="*/ 1005 h 1739838"/>
                        <a:gd name="connsiteX61" fmla="*/ 670658 w 1301308"/>
                        <a:gd name="connsiteY61"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555353 w 1301308"/>
                        <a:gd name="connsiteY32" fmla="*/ 1653533 h 1739838"/>
                        <a:gd name="connsiteX33" fmla="*/ 237509 w 1301308"/>
                        <a:gd name="connsiteY33" fmla="*/ 1473791 h 1739838"/>
                        <a:gd name="connsiteX34" fmla="*/ 49889 w 1301308"/>
                        <a:gd name="connsiteY34" fmla="*/ 1057510 h 1739838"/>
                        <a:gd name="connsiteX35" fmla="*/ 55752 w 1301308"/>
                        <a:gd name="connsiteY35" fmla="*/ 271853 h 1739838"/>
                        <a:gd name="connsiteX36" fmla="*/ 589977 w 1301308"/>
                        <a:gd name="connsiteY36" fmla="*/ 68688 h 1739838"/>
                        <a:gd name="connsiteX37" fmla="*/ 632184 w 1301308"/>
                        <a:gd name="connsiteY37" fmla="*/ 67629 h 1739838"/>
                        <a:gd name="connsiteX38" fmla="*/ 632184 w 1301308"/>
                        <a:gd name="connsiteY38" fmla="*/ 66701 h 1739838"/>
                        <a:gd name="connsiteX39" fmla="*/ 650654 w 1301308"/>
                        <a:gd name="connsiteY39" fmla="*/ 67165 h 1739838"/>
                        <a:gd name="connsiteX40" fmla="*/ 669124 w 1301308"/>
                        <a:gd name="connsiteY40" fmla="*/ 66701 h 1739838"/>
                        <a:gd name="connsiteX41" fmla="*/ 670658 w 1301308"/>
                        <a:gd name="connsiteY41" fmla="*/ 0 h 1739838"/>
                        <a:gd name="connsiteX42" fmla="*/ 650654 w 1301308"/>
                        <a:gd name="connsiteY42" fmla="*/ 502 h 1739838"/>
                        <a:gd name="connsiteX43" fmla="*/ 630650 w 1301308"/>
                        <a:gd name="connsiteY43" fmla="*/ 0 h 1739838"/>
                        <a:gd name="connsiteX44" fmla="*/ 630650 w 1301308"/>
                        <a:gd name="connsiteY44" fmla="*/ 1005 h 1739838"/>
                        <a:gd name="connsiteX45" fmla="*/ 584938 w 1301308"/>
                        <a:gd name="connsiteY45" fmla="*/ 2152 h 1739838"/>
                        <a:gd name="connsiteX46" fmla="*/ 6350 w 1301308"/>
                        <a:gd name="connsiteY46" fmla="*/ 222188 h 1739838"/>
                        <a:gd name="connsiteX47" fmla="*/ 0 w 1301308"/>
                        <a:gd name="connsiteY47" fmla="*/ 1073088 h 1739838"/>
                        <a:gd name="connsiteX48" fmla="*/ 203200 w 1301308"/>
                        <a:gd name="connsiteY48" fmla="*/ 1523938 h 1739838"/>
                        <a:gd name="connsiteX49" fmla="*/ 547439 w 1301308"/>
                        <a:gd name="connsiteY49" fmla="*/ 1718606 h 1739838"/>
                        <a:gd name="connsiteX50" fmla="*/ 630650 w 1301308"/>
                        <a:gd name="connsiteY50" fmla="*/ 1733414 h 1739838"/>
                        <a:gd name="connsiteX51" fmla="*/ 630650 w 1301308"/>
                        <a:gd name="connsiteY51" fmla="*/ 1739357 h 1739838"/>
                        <a:gd name="connsiteX52" fmla="*/ 634558 w 1301308"/>
                        <a:gd name="connsiteY52" fmla="*/ 1739838 h 1739838"/>
                        <a:gd name="connsiteX53" fmla="*/ 670658 w 1301308"/>
                        <a:gd name="connsiteY53" fmla="*/ 1739357 h 1739838"/>
                        <a:gd name="connsiteX54" fmla="*/ 753869 w 1301308"/>
                        <a:gd name="connsiteY54" fmla="*/ 1718606 h 1739838"/>
                        <a:gd name="connsiteX55" fmla="*/ 1098108 w 1301308"/>
                        <a:gd name="connsiteY55" fmla="*/ 1523938 h 1739838"/>
                        <a:gd name="connsiteX56" fmla="*/ 1301308 w 1301308"/>
                        <a:gd name="connsiteY56" fmla="*/ 1073088 h 1739838"/>
                        <a:gd name="connsiteX57" fmla="*/ 1294958 w 1301308"/>
                        <a:gd name="connsiteY57" fmla="*/ 222188 h 1739838"/>
                        <a:gd name="connsiteX58" fmla="*/ 716370 w 1301308"/>
                        <a:gd name="connsiteY58" fmla="*/ 2152 h 1739838"/>
                        <a:gd name="connsiteX59" fmla="*/ 670658 w 1301308"/>
                        <a:gd name="connsiteY59" fmla="*/ 1005 h 1739838"/>
                        <a:gd name="connsiteX60" fmla="*/ 670658 w 1301308"/>
                        <a:gd name="connsiteY60" fmla="*/ 0 h 1739838"/>
                        <a:gd name="connsiteX0" fmla="*/ 100624 w 1301308"/>
                        <a:gd name="connsiteY0" fmla="*/ 333385 h 1739838"/>
                        <a:gd name="connsiteX1" fmla="*/ 95484 w 1301308"/>
                        <a:gd name="connsiteY1" fmla="*/ 1043062 h 1739838"/>
                        <a:gd name="connsiteX2" fmla="*/ 268864 w 1301308"/>
                        <a:gd name="connsiteY2" fmla="*/ 1439407 h 1739838"/>
                        <a:gd name="connsiteX3" fmla="*/ 562586 w 1301308"/>
                        <a:gd name="connsiteY3" fmla="*/ 1610540 h 1739838"/>
                        <a:gd name="connsiteX4" fmla="*/ 738722 w 1301308"/>
                        <a:gd name="connsiteY4" fmla="*/ 1610540 h 1739838"/>
                        <a:gd name="connsiteX5" fmla="*/ 1032444 w 1301308"/>
                        <a:gd name="connsiteY5" fmla="*/ 1439407 h 1739838"/>
                        <a:gd name="connsiteX6" fmla="*/ 1205824 w 1301308"/>
                        <a:gd name="connsiteY6" fmla="*/ 1043062 h 1739838"/>
                        <a:gd name="connsiteX7" fmla="*/ 1203884 w 1301308"/>
                        <a:gd name="connsiteY7" fmla="*/ 775201 h 1739838"/>
                        <a:gd name="connsiteX8" fmla="*/ 1111451 w 1301308"/>
                        <a:gd name="connsiteY8" fmla="*/ 715227 h 1739838"/>
                        <a:gd name="connsiteX9" fmla="*/ 100942 w 1301308"/>
                        <a:gd name="connsiteY9" fmla="*/ 333482 h 1739838"/>
                        <a:gd name="connsiteX10" fmla="*/ 100624 w 1301308"/>
                        <a:gd name="connsiteY10" fmla="*/ 333385 h 1739838"/>
                        <a:gd name="connsiteX11" fmla="*/ 667723 w 1301308"/>
                        <a:gd name="connsiteY11" fmla="*/ 99706 h 1739838"/>
                        <a:gd name="connsiteX12" fmla="*/ 650654 w 1301308"/>
                        <a:gd name="connsiteY12" fmla="*/ 100148 h 1739838"/>
                        <a:gd name="connsiteX13" fmla="*/ 633586 w 1301308"/>
                        <a:gd name="connsiteY13" fmla="*/ 99706 h 1739838"/>
                        <a:gd name="connsiteX14" fmla="*/ 633586 w 1301308"/>
                        <a:gd name="connsiteY14" fmla="*/ 100590 h 1739838"/>
                        <a:gd name="connsiteX15" fmla="*/ 594582 w 1301308"/>
                        <a:gd name="connsiteY15" fmla="*/ 101598 h 1739838"/>
                        <a:gd name="connsiteX16" fmla="*/ 138654 w 1301308"/>
                        <a:gd name="connsiteY16" fmla="*/ 247608 h 1739838"/>
                        <a:gd name="connsiteX17" fmla="*/ 103929 w 1301308"/>
                        <a:gd name="connsiteY17" fmla="*/ 291230 h 1739838"/>
                        <a:gd name="connsiteX18" fmla="*/ 149639 w 1301308"/>
                        <a:gd name="connsiteY18" fmla="*/ 292062 h 1739838"/>
                        <a:gd name="connsiteX19" fmla="*/ 1131888 w 1301308"/>
                        <a:gd name="connsiteY19" fmla="*/ 467152 h 1739838"/>
                        <a:gd name="connsiteX20" fmla="*/ 1201821 w 1301308"/>
                        <a:gd name="connsiteY20" fmla="*/ 490300 h 1739838"/>
                        <a:gd name="connsiteX21" fmla="*/ 1200406 w 1301308"/>
                        <a:gd name="connsiteY21" fmla="*/ 295033 h 1739838"/>
                        <a:gd name="connsiteX22" fmla="*/ 706726 w 1301308"/>
                        <a:gd name="connsiteY22" fmla="*/ 101598 h 1739838"/>
                        <a:gd name="connsiteX23" fmla="*/ 667723 w 1301308"/>
                        <a:gd name="connsiteY23" fmla="*/ 100590 h 1739838"/>
                        <a:gd name="connsiteX24" fmla="*/ 667723 w 1301308"/>
                        <a:gd name="connsiteY24" fmla="*/ 99706 h 1739838"/>
                        <a:gd name="connsiteX25" fmla="*/ 669124 w 1301308"/>
                        <a:gd name="connsiteY25" fmla="*/ 66701 h 1739838"/>
                        <a:gd name="connsiteX26" fmla="*/ 669124 w 1301308"/>
                        <a:gd name="connsiteY26" fmla="*/ 67629 h 1739838"/>
                        <a:gd name="connsiteX27" fmla="*/ 711331 w 1301308"/>
                        <a:gd name="connsiteY27" fmla="*/ 68688 h 1739838"/>
                        <a:gd name="connsiteX28" fmla="*/ 1245556 w 1301308"/>
                        <a:gd name="connsiteY28" fmla="*/ 271853 h 1739838"/>
                        <a:gd name="connsiteX29" fmla="*/ 1251419 w 1301308"/>
                        <a:gd name="connsiteY29" fmla="*/ 1057510 h 1739838"/>
                        <a:gd name="connsiteX30" fmla="*/ 1063800 w 1301308"/>
                        <a:gd name="connsiteY30" fmla="*/ 1473791 h 1739838"/>
                        <a:gd name="connsiteX31" fmla="*/ 745955 w 1301308"/>
                        <a:gd name="connsiteY31" fmla="*/ 1653533 h 1739838"/>
                        <a:gd name="connsiteX32" fmla="*/ 555353 w 1301308"/>
                        <a:gd name="connsiteY32" fmla="*/ 1653533 h 1739838"/>
                        <a:gd name="connsiteX33" fmla="*/ 237509 w 1301308"/>
                        <a:gd name="connsiteY33" fmla="*/ 1473791 h 1739838"/>
                        <a:gd name="connsiteX34" fmla="*/ 49889 w 1301308"/>
                        <a:gd name="connsiteY34" fmla="*/ 1057510 h 1739838"/>
                        <a:gd name="connsiteX35" fmla="*/ 55752 w 1301308"/>
                        <a:gd name="connsiteY35" fmla="*/ 271853 h 1739838"/>
                        <a:gd name="connsiteX36" fmla="*/ 589977 w 1301308"/>
                        <a:gd name="connsiteY36" fmla="*/ 68688 h 1739838"/>
                        <a:gd name="connsiteX37" fmla="*/ 632184 w 1301308"/>
                        <a:gd name="connsiteY37" fmla="*/ 67629 h 1739838"/>
                        <a:gd name="connsiteX38" fmla="*/ 632184 w 1301308"/>
                        <a:gd name="connsiteY38" fmla="*/ 66701 h 1739838"/>
                        <a:gd name="connsiteX39" fmla="*/ 650654 w 1301308"/>
                        <a:gd name="connsiteY39" fmla="*/ 67165 h 1739838"/>
                        <a:gd name="connsiteX40" fmla="*/ 669124 w 1301308"/>
                        <a:gd name="connsiteY40" fmla="*/ 66701 h 1739838"/>
                        <a:gd name="connsiteX41" fmla="*/ 670658 w 1301308"/>
                        <a:gd name="connsiteY41" fmla="*/ 0 h 1739838"/>
                        <a:gd name="connsiteX42" fmla="*/ 650654 w 1301308"/>
                        <a:gd name="connsiteY42" fmla="*/ 502 h 1739838"/>
                        <a:gd name="connsiteX43" fmla="*/ 630650 w 1301308"/>
                        <a:gd name="connsiteY43" fmla="*/ 0 h 1739838"/>
                        <a:gd name="connsiteX44" fmla="*/ 630650 w 1301308"/>
                        <a:gd name="connsiteY44" fmla="*/ 1005 h 1739838"/>
                        <a:gd name="connsiteX45" fmla="*/ 584938 w 1301308"/>
                        <a:gd name="connsiteY45" fmla="*/ 2152 h 1739838"/>
                        <a:gd name="connsiteX46" fmla="*/ 6350 w 1301308"/>
                        <a:gd name="connsiteY46" fmla="*/ 222188 h 1739838"/>
                        <a:gd name="connsiteX47" fmla="*/ 0 w 1301308"/>
                        <a:gd name="connsiteY47" fmla="*/ 1073088 h 1739838"/>
                        <a:gd name="connsiteX48" fmla="*/ 203200 w 1301308"/>
                        <a:gd name="connsiteY48" fmla="*/ 1523938 h 1739838"/>
                        <a:gd name="connsiteX49" fmla="*/ 547439 w 1301308"/>
                        <a:gd name="connsiteY49" fmla="*/ 1718606 h 1739838"/>
                        <a:gd name="connsiteX50" fmla="*/ 630650 w 1301308"/>
                        <a:gd name="connsiteY50" fmla="*/ 1733414 h 1739838"/>
                        <a:gd name="connsiteX51" fmla="*/ 630650 w 1301308"/>
                        <a:gd name="connsiteY51" fmla="*/ 1739357 h 1739838"/>
                        <a:gd name="connsiteX52" fmla="*/ 634558 w 1301308"/>
                        <a:gd name="connsiteY52" fmla="*/ 1739838 h 1739838"/>
                        <a:gd name="connsiteX53" fmla="*/ 753869 w 1301308"/>
                        <a:gd name="connsiteY53" fmla="*/ 1718606 h 1739838"/>
                        <a:gd name="connsiteX54" fmla="*/ 1098108 w 1301308"/>
                        <a:gd name="connsiteY54" fmla="*/ 1523938 h 1739838"/>
                        <a:gd name="connsiteX55" fmla="*/ 1301308 w 1301308"/>
                        <a:gd name="connsiteY55" fmla="*/ 1073088 h 1739838"/>
                        <a:gd name="connsiteX56" fmla="*/ 1294958 w 1301308"/>
                        <a:gd name="connsiteY56" fmla="*/ 222188 h 1739838"/>
                        <a:gd name="connsiteX57" fmla="*/ 716370 w 1301308"/>
                        <a:gd name="connsiteY57" fmla="*/ 2152 h 1739838"/>
                        <a:gd name="connsiteX58" fmla="*/ 670658 w 1301308"/>
                        <a:gd name="connsiteY58" fmla="*/ 1005 h 1739838"/>
                        <a:gd name="connsiteX59" fmla="*/ 670658 w 1301308"/>
                        <a:gd name="connsiteY59" fmla="*/ 0 h 1739838"/>
                        <a:gd name="connsiteX0" fmla="*/ 100624 w 1301308"/>
                        <a:gd name="connsiteY0" fmla="*/ 333385 h 1739357"/>
                        <a:gd name="connsiteX1" fmla="*/ 95484 w 1301308"/>
                        <a:gd name="connsiteY1" fmla="*/ 1043062 h 1739357"/>
                        <a:gd name="connsiteX2" fmla="*/ 268864 w 1301308"/>
                        <a:gd name="connsiteY2" fmla="*/ 1439407 h 1739357"/>
                        <a:gd name="connsiteX3" fmla="*/ 562586 w 1301308"/>
                        <a:gd name="connsiteY3" fmla="*/ 1610540 h 1739357"/>
                        <a:gd name="connsiteX4" fmla="*/ 738722 w 1301308"/>
                        <a:gd name="connsiteY4" fmla="*/ 1610540 h 1739357"/>
                        <a:gd name="connsiteX5" fmla="*/ 1032444 w 1301308"/>
                        <a:gd name="connsiteY5" fmla="*/ 1439407 h 1739357"/>
                        <a:gd name="connsiteX6" fmla="*/ 1205824 w 1301308"/>
                        <a:gd name="connsiteY6" fmla="*/ 1043062 h 1739357"/>
                        <a:gd name="connsiteX7" fmla="*/ 1203884 w 1301308"/>
                        <a:gd name="connsiteY7" fmla="*/ 775201 h 1739357"/>
                        <a:gd name="connsiteX8" fmla="*/ 1111451 w 1301308"/>
                        <a:gd name="connsiteY8" fmla="*/ 715227 h 1739357"/>
                        <a:gd name="connsiteX9" fmla="*/ 100942 w 1301308"/>
                        <a:gd name="connsiteY9" fmla="*/ 333482 h 1739357"/>
                        <a:gd name="connsiteX10" fmla="*/ 100624 w 1301308"/>
                        <a:gd name="connsiteY10" fmla="*/ 333385 h 1739357"/>
                        <a:gd name="connsiteX11" fmla="*/ 667723 w 1301308"/>
                        <a:gd name="connsiteY11" fmla="*/ 99706 h 1739357"/>
                        <a:gd name="connsiteX12" fmla="*/ 650654 w 1301308"/>
                        <a:gd name="connsiteY12" fmla="*/ 100148 h 1739357"/>
                        <a:gd name="connsiteX13" fmla="*/ 633586 w 1301308"/>
                        <a:gd name="connsiteY13" fmla="*/ 99706 h 1739357"/>
                        <a:gd name="connsiteX14" fmla="*/ 633586 w 1301308"/>
                        <a:gd name="connsiteY14" fmla="*/ 100590 h 1739357"/>
                        <a:gd name="connsiteX15" fmla="*/ 594582 w 1301308"/>
                        <a:gd name="connsiteY15" fmla="*/ 101598 h 1739357"/>
                        <a:gd name="connsiteX16" fmla="*/ 138654 w 1301308"/>
                        <a:gd name="connsiteY16" fmla="*/ 247608 h 1739357"/>
                        <a:gd name="connsiteX17" fmla="*/ 103929 w 1301308"/>
                        <a:gd name="connsiteY17" fmla="*/ 291230 h 1739357"/>
                        <a:gd name="connsiteX18" fmla="*/ 149639 w 1301308"/>
                        <a:gd name="connsiteY18" fmla="*/ 292062 h 1739357"/>
                        <a:gd name="connsiteX19" fmla="*/ 1131888 w 1301308"/>
                        <a:gd name="connsiteY19" fmla="*/ 467152 h 1739357"/>
                        <a:gd name="connsiteX20" fmla="*/ 1201821 w 1301308"/>
                        <a:gd name="connsiteY20" fmla="*/ 490300 h 1739357"/>
                        <a:gd name="connsiteX21" fmla="*/ 1200406 w 1301308"/>
                        <a:gd name="connsiteY21" fmla="*/ 295033 h 1739357"/>
                        <a:gd name="connsiteX22" fmla="*/ 706726 w 1301308"/>
                        <a:gd name="connsiteY22" fmla="*/ 101598 h 1739357"/>
                        <a:gd name="connsiteX23" fmla="*/ 667723 w 1301308"/>
                        <a:gd name="connsiteY23" fmla="*/ 100590 h 1739357"/>
                        <a:gd name="connsiteX24" fmla="*/ 667723 w 1301308"/>
                        <a:gd name="connsiteY24" fmla="*/ 99706 h 1739357"/>
                        <a:gd name="connsiteX25" fmla="*/ 669124 w 1301308"/>
                        <a:gd name="connsiteY25" fmla="*/ 66701 h 1739357"/>
                        <a:gd name="connsiteX26" fmla="*/ 669124 w 1301308"/>
                        <a:gd name="connsiteY26" fmla="*/ 67629 h 1739357"/>
                        <a:gd name="connsiteX27" fmla="*/ 711331 w 1301308"/>
                        <a:gd name="connsiteY27" fmla="*/ 68688 h 1739357"/>
                        <a:gd name="connsiteX28" fmla="*/ 1245556 w 1301308"/>
                        <a:gd name="connsiteY28" fmla="*/ 271853 h 1739357"/>
                        <a:gd name="connsiteX29" fmla="*/ 1251419 w 1301308"/>
                        <a:gd name="connsiteY29" fmla="*/ 1057510 h 1739357"/>
                        <a:gd name="connsiteX30" fmla="*/ 1063800 w 1301308"/>
                        <a:gd name="connsiteY30" fmla="*/ 1473791 h 1739357"/>
                        <a:gd name="connsiteX31" fmla="*/ 745955 w 1301308"/>
                        <a:gd name="connsiteY31" fmla="*/ 1653533 h 1739357"/>
                        <a:gd name="connsiteX32" fmla="*/ 555353 w 1301308"/>
                        <a:gd name="connsiteY32" fmla="*/ 1653533 h 1739357"/>
                        <a:gd name="connsiteX33" fmla="*/ 237509 w 1301308"/>
                        <a:gd name="connsiteY33" fmla="*/ 1473791 h 1739357"/>
                        <a:gd name="connsiteX34" fmla="*/ 49889 w 1301308"/>
                        <a:gd name="connsiteY34" fmla="*/ 1057510 h 1739357"/>
                        <a:gd name="connsiteX35" fmla="*/ 55752 w 1301308"/>
                        <a:gd name="connsiteY35" fmla="*/ 271853 h 1739357"/>
                        <a:gd name="connsiteX36" fmla="*/ 589977 w 1301308"/>
                        <a:gd name="connsiteY36" fmla="*/ 68688 h 1739357"/>
                        <a:gd name="connsiteX37" fmla="*/ 632184 w 1301308"/>
                        <a:gd name="connsiteY37" fmla="*/ 67629 h 1739357"/>
                        <a:gd name="connsiteX38" fmla="*/ 632184 w 1301308"/>
                        <a:gd name="connsiteY38" fmla="*/ 66701 h 1739357"/>
                        <a:gd name="connsiteX39" fmla="*/ 650654 w 1301308"/>
                        <a:gd name="connsiteY39" fmla="*/ 67165 h 1739357"/>
                        <a:gd name="connsiteX40" fmla="*/ 669124 w 1301308"/>
                        <a:gd name="connsiteY40" fmla="*/ 66701 h 1739357"/>
                        <a:gd name="connsiteX41" fmla="*/ 670658 w 1301308"/>
                        <a:gd name="connsiteY41" fmla="*/ 0 h 1739357"/>
                        <a:gd name="connsiteX42" fmla="*/ 650654 w 1301308"/>
                        <a:gd name="connsiteY42" fmla="*/ 502 h 1739357"/>
                        <a:gd name="connsiteX43" fmla="*/ 630650 w 1301308"/>
                        <a:gd name="connsiteY43" fmla="*/ 0 h 1739357"/>
                        <a:gd name="connsiteX44" fmla="*/ 630650 w 1301308"/>
                        <a:gd name="connsiteY44" fmla="*/ 1005 h 1739357"/>
                        <a:gd name="connsiteX45" fmla="*/ 584938 w 1301308"/>
                        <a:gd name="connsiteY45" fmla="*/ 2152 h 1739357"/>
                        <a:gd name="connsiteX46" fmla="*/ 6350 w 1301308"/>
                        <a:gd name="connsiteY46" fmla="*/ 222188 h 1739357"/>
                        <a:gd name="connsiteX47" fmla="*/ 0 w 1301308"/>
                        <a:gd name="connsiteY47" fmla="*/ 1073088 h 1739357"/>
                        <a:gd name="connsiteX48" fmla="*/ 203200 w 1301308"/>
                        <a:gd name="connsiteY48" fmla="*/ 1523938 h 1739357"/>
                        <a:gd name="connsiteX49" fmla="*/ 547439 w 1301308"/>
                        <a:gd name="connsiteY49" fmla="*/ 1718606 h 1739357"/>
                        <a:gd name="connsiteX50" fmla="*/ 630650 w 1301308"/>
                        <a:gd name="connsiteY50" fmla="*/ 1733414 h 1739357"/>
                        <a:gd name="connsiteX51" fmla="*/ 630650 w 1301308"/>
                        <a:gd name="connsiteY51" fmla="*/ 1739357 h 1739357"/>
                        <a:gd name="connsiteX52" fmla="*/ 753869 w 1301308"/>
                        <a:gd name="connsiteY52" fmla="*/ 1718606 h 1739357"/>
                        <a:gd name="connsiteX53" fmla="*/ 1098108 w 1301308"/>
                        <a:gd name="connsiteY53" fmla="*/ 1523938 h 1739357"/>
                        <a:gd name="connsiteX54" fmla="*/ 1301308 w 1301308"/>
                        <a:gd name="connsiteY54" fmla="*/ 1073088 h 1739357"/>
                        <a:gd name="connsiteX55" fmla="*/ 1294958 w 1301308"/>
                        <a:gd name="connsiteY55" fmla="*/ 222188 h 1739357"/>
                        <a:gd name="connsiteX56" fmla="*/ 716370 w 1301308"/>
                        <a:gd name="connsiteY56" fmla="*/ 2152 h 1739357"/>
                        <a:gd name="connsiteX57" fmla="*/ 670658 w 1301308"/>
                        <a:gd name="connsiteY57" fmla="*/ 1005 h 1739357"/>
                        <a:gd name="connsiteX58" fmla="*/ 670658 w 1301308"/>
                        <a:gd name="connsiteY58" fmla="*/ 0 h 1739357"/>
                        <a:gd name="connsiteX0" fmla="*/ 100624 w 1301308"/>
                        <a:gd name="connsiteY0" fmla="*/ 333385 h 1733413"/>
                        <a:gd name="connsiteX1" fmla="*/ 95484 w 1301308"/>
                        <a:gd name="connsiteY1" fmla="*/ 1043062 h 1733413"/>
                        <a:gd name="connsiteX2" fmla="*/ 268864 w 1301308"/>
                        <a:gd name="connsiteY2" fmla="*/ 1439407 h 1733413"/>
                        <a:gd name="connsiteX3" fmla="*/ 562586 w 1301308"/>
                        <a:gd name="connsiteY3" fmla="*/ 1610540 h 1733413"/>
                        <a:gd name="connsiteX4" fmla="*/ 738722 w 1301308"/>
                        <a:gd name="connsiteY4" fmla="*/ 1610540 h 1733413"/>
                        <a:gd name="connsiteX5" fmla="*/ 1032444 w 1301308"/>
                        <a:gd name="connsiteY5" fmla="*/ 1439407 h 1733413"/>
                        <a:gd name="connsiteX6" fmla="*/ 1205824 w 1301308"/>
                        <a:gd name="connsiteY6" fmla="*/ 1043062 h 1733413"/>
                        <a:gd name="connsiteX7" fmla="*/ 1203884 w 1301308"/>
                        <a:gd name="connsiteY7" fmla="*/ 775201 h 1733413"/>
                        <a:gd name="connsiteX8" fmla="*/ 1111451 w 1301308"/>
                        <a:gd name="connsiteY8" fmla="*/ 715227 h 1733413"/>
                        <a:gd name="connsiteX9" fmla="*/ 100942 w 1301308"/>
                        <a:gd name="connsiteY9" fmla="*/ 333482 h 1733413"/>
                        <a:gd name="connsiteX10" fmla="*/ 100624 w 1301308"/>
                        <a:gd name="connsiteY10" fmla="*/ 333385 h 1733413"/>
                        <a:gd name="connsiteX11" fmla="*/ 667723 w 1301308"/>
                        <a:gd name="connsiteY11" fmla="*/ 99706 h 1733413"/>
                        <a:gd name="connsiteX12" fmla="*/ 650654 w 1301308"/>
                        <a:gd name="connsiteY12" fmla="*/ 100148 h 1733413"/>
                        <a:gd name="connsiteX13" fmla="*/ 633586 w 1301308"/>
                        <a:gd name="connsiteY13" fmla="*/ 99706 h 1733413"/>
                        <a:gd name="connsiteX14" fmla="*/ 633586 w 1301308"/>
                        <a:gd name="connsiteY14" fmla="*/ 100590 h 1733413"/>
                        <a:gd name="connsiteX15" fmla="*/ 594582 w 1301308"/>
                        <a:gd name="connsiteY15" fmla="*/ 101598 h 1733413"/>
                        <a:gd name="connsiteX16" fmla="*/ 138654 w 1301308"/>
                        <a:gd name="connsiteY16" fmla="*/ 247608 h 1733413"/>
                        <a:gd name="connsiteX17" fmla="*/ 103929 w 1301308"/>
                        <a:gd name="connsiteY17" fmla="*/ 291230 h 1733413"/>
                        <a:gd name="connsiteX18" fmla="*/ 149639 w 1301308"/>
                        <a:gd name="connsiteY18" fmla="*/ 292062 h 1733413"/>
                        <a:gd name="connsiteX19" fmla="*/ 1131888 w 1301308"/>
                        <a:gd name="connsiteY19" fmla="*/ 467152 h 1733413"/>
                        <a:gd name="connsiteX20" fmla="*/ 1201821 w 1301308"/>
                        <a:gd name="connsiteY20" fmla="*/ 490300 h 1733413"/>
                        <a:gd name="connsiteX21" fmla="*/ 1200406 w 1301308"/>
                        <a:gd name="connsiteY21" fmla="*/ 295033 h 1733413"/>
                        <a:gd name="connsiteX22" fmla="*/ 706726 w 1301308"/>
                        <a:gd name="connsiteY22" fmla="*/ 101598 h 1733413"/>
                        <a:gd name="connsiteX23" fmla="*/ 667723 w 1301308"/>
                        <a:gd name="connsiteY23" fmla="*/ 100590 h 1733413"/>
                        <a:gd name="connsiteX24" fmla="*/ 667723 w 1301308"/>
                        <a:gd name="connsiteY24" fmla="*/ 99706 h 1733413"/>
                        <a:gd name="connsiteX25" fmla="*/ 669124 w 1301308"/>
                        <a:gd name="connsiteY25" fmla="*/ 66701 h 1733413"/>
                        <a:gd name="connsiteX26" fmla="*/ 669124 w 1301308"/>
                        <a:gd name="connsiteY26" fmla="*/ 67629 h 1733413"/>
                        <a:gd name="connsiteX27" fmla="*/ 711331 w 1301308"/>
                        <a:gd name="connsiteY27" fmla="*/ 68688 h 1733413"/>
                        <a:gd name="connsiteX28" fmla="*/ 1245556 w 1301308"/>
                        <a:gd name="connsiteY28" fmla="*/ 271853 h 1733413"/>
                        <a:gd name="connsiteX29" fmla="*/ 1251419 w 1301308"/>
                        <a:gd name="connsiteY29" fmla="*/ 1057510 h 1733413"/>
                        <a:gd name="connsiteX30" fmla="*/ 1063800 w 1301308"/>
                        <a:gd name="connsiteY30" fmla="*/ 1473791 h 1733413"/>
                        <a:gd name="connsiteX31" fmla="*/ 745955 w 1301308"/>
                        <a:gd name="connsiteY31" fmla="*/ 1653533 h 1733413"/>
                        <a:gd name="connsiteX32" fmla="*/ 555353 w 1301308"/>
                        <a:gd name="connsiteY32" fmla="*/ 1653533 h 1733413"/>
                        <a:gd name="connsiteX33" fmla="*/ 237509 w 1301308"/>
                        <a:gd name="connsiteY33" fmla="*/ 1473791 h 1733413"/>
                        <a:gd name="connsiteX34" fmla="*/ 49889 w 1301308"/>
                        <a:gd name="connsiteY34" fmla="*/ 1057510 h 1733413"/>
                        <a:gd name="connsiteX35" fmla="*/ 55752 w 1301308"/>
                        <a:gd name="connsiteY35" fmla="*/ 271853 h 1733413"/>
                        <a:gd name="connsiteX36" fmla="*/ 589977 w 1301308"/>
                        <a:gd name="connsiteY36" fmla="*/ 68688 h 1733413"/>
                        <a:gd name="connsiteX37" fmla="*/ 632184 w 1301308"/>
                        <a:gd name="connsiteY37" fmla="*/ 67629 h 1733413"/>
                        <a:gd name="connsiteX38" fmla="*/ 632184 w 1301308"/>
                        <a:gd name="connsiteY38" fmla="*/ 66701 h 1733413"/>
                        <a:gd name="connsiteX39" fmla="*/ 650654 w 1301308"/>
                        <a:gd name="connsiteY39" fmla="*/ 67165 h 1733413"/>
                        <a:gd name="connsiteX40" fmla="*/ 669124 w 1301308"/>
                        <a:gd name="connsiteY40" fmla="*/ 66701 h 1733413"/>
                        <a:gd name="connsiteX41" fmla="*/ 670658 w 1301308"/>
                        <a:gd name="connsiteY41" fmla="*/ 0 h 1733413"/>
                        <a:gd name="connsiteX42" fmla="*/ 650654 w 1301308"/>
                        <a:gd name="connsiteY42" fmla="*/ 502 h 1733413"/>
                        <a:gd name="connsiteX43" fmla="*/ 630650 w 1301308"/>
                        <a:gd name="connsiteY43" fmla="*/ 0 h 1733413"/>
                        <a:gd name="connsiteX44" fmla="*/ 630650 w 1301308"/>
                        <a:gd name="connsiteY44" fmla="*/ 1005 h 1733413"/>
                        <a:gd name="connsiteX45" fmla="*/ 584938 w 1301308"/>
                        <a:gd name="connsiteY45" fmla="*/ 2152 h 1733413"/>
                        <a:gd name="connsiteX46" fmla="*/ 6350 w 1301308"/>
                        <a:gd name="connsiteY46" fmla="*/ 222188 h 1733413"/>
                        <a:gd name="connsiteX47" fmla="*/ 0 w 1301308"/>
                        <a:gd name="connsiteY47" fmla="*/ 1073088 h 1733413"/>
                        <a:gd name="connsiteX48" fmla="*/ 203200 w 1301308"/>
                        <a:gd name="connsiteY48" fmla="*/ 1523938 h 1733413"/>
                        <a:gd name="connsiteX49" fmla="*/ 547439 w 1301308"/>
                        <a:gd name="connsiteY49" fmla="*/ 1718606 h 1733413"/>
                        <a:gd name="connsiteX50" fmla="*/ 630650 w 1301308"/>
                        <a:gd name="connsiteY50" fmla="*/ 1733414 h 1733413"/>
                        <a:gd name="connsiteX51" fmla="*/ 753869 w 1301308"/>
                        <a:gd name="connsiteY51" fmla="*/ 1718606 h 1733413"/>
                        <a:gd name="connsiteX52" fmla="*/ 1098108 w 1301308"/>
                        <a:gd name="connsiteY52" fmla="*/ 1523938 h 1733413"/>
                        <a:gd name="connsiteX53" fmla="*/ 1301308 w 1301308"/>
                        <a:gd name="connsiteY53" fmla="*/ 1073088 h 1733413"/>
                        <a:gd name="connsiteX54" fmla="*/ 1294958 w 1301308"/>
                        <a:gd name="connsiteY54" fmla="*/ 222188 h 1733413"/>
                        <a:gd name="connsiteX55" fmla="*/ 716370 w 1301308"/>
                        <a:gd name="connsiteY55" fmla="*/ 2152 h 1733413"/>
                        <a:gd name="connsiteX56" fmla="*/ 670658 w 1301308"/>
                        <a:gd name="connsiteY56" fmla="*/ 1005 h 1733413"/>
                        <a:gd name="connsiteX57" fmla="*/ 670658 w 1301308"/>
                        <a:gd name="connsiteY57" fmla="*/ 0 h 1733413"/>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 name="connsiteX0" fmla="*/ 100624 w 1301308"/>
                        <a:gd name="connsiteY0" fmla="*/ 333385 h 1718606"/>
                        <a:gd name="connsiteX1" fmla="*/ 95484 w 1301308"/>
                        <a:gd name="connsiteY1" fmla="*/ 1043062 h 1718606"/>
                        <a:gd name="connsiteX2" fmla="*/ 268864 w 1301308"/>
                        <a:gd name="connsiteY2" fmla="*/ 1439407 h 1718606"/>
                        <a:gd name="connsiteX3" fmla="*/ 562586 w 1301308"/>
                        <a:gd name="connsiteY3" fmla="*/ 1610540 h 1718606"/>
                        <a:gd name="connsiteX4" fmla="*/ 738722 w 1301308"/>
                        <a:gd name="connsiteY4" fmla="*/ 1610540 h 1718606"/>
                        <a:gd name="connsiteX5" fmla="*/ 1032444 w 1301308"/>
                        <a:gd name="connsiteY5" fmla="*/ 1439407 h 1718606"/>
                        <a:gd name="connsiteX6" fmla="*/ 1205824 w 1301308"/>
                        <a:gd name="connsiteY6" fmla="*/ 1043062 h 1718606"/>
                        <a:gd name="connsiteX7" fmla="*/ 1203884 w 1301308"/>
                        <a:gd name="connsiteY7" fmla="*/ 775201 h 1718606"/>
                        <a:gd name="connsiteX8" fmla="*/ 1111451 w 1301308"/>
                        <a:gd name="connsiteY8" fmla="*/ 715227 h 1718606"/>
                        <a:gd name="connsiteX9" fmla="*/ 100942 w 1301308"/>
                        <a:gd name="connsiteY9" fmla="*/ 333482 h 1718606"/>
                        <a:gd name="connsiteX10" fmla="*/ 100624 w 1301308"/>
                        <a:gd name="connsiteY10" fmla="*/ 333385 h 1718606"/>
                        <a:gd name="connsiteX11" fmla="*/ 667723 w 1301308"/>
                        <a:gd name="connsiteY11" fmla="*/ 99706 h 1718606"/>
                        <a:gd name="connsiteX12" fmla="*/ 650654 w 1301308"/>
                        <a:gd name="connsiteY12" fmla="*/ 100148 h 1718606"/>
                        <a:gd name="connsiteX13" fmla="*/ 633586 w 1301308"/>
                        <a:gd name="connsiteY13" fmla="*/ 99706 h 1718606"/>
                        <a:gd name="connsiteX14" fmla="*/ 633586 w 1301308"/>
                        <a:gd name="connsiteY14" fmla="*/ 100590 h 1718606"/>
                        <a:gd name="connsiteX15" fmla="*/ 594582 w 1301308"/>
                        <a:gd name="connsiteY15" fmla="*/ 101598 h 1718606"/>
                        <a:gd name="connsiteX16" fmla="*/ 138654 w 1301308"/>
                        <a:gd name="connsiteY16" fmla="*/ 247608 h 1718606"/>
                        <a:gd name="connsiteX17" fmla="*/ 103929 w 1301308"/>
                        <a:gd name="connsiteY17" fmla="*/ 291230 h 1718606"/>
                        <a:gd name="connsiteX18" fmla="*/ 149639 w 1301308"/>
                        <a:gd name="connsiteY18" fmla="*/ 292062 h 1718606"/>
                        <a:gd name="connsiteX19" fmla="*/ 1131888 w 1301308"/>
                        <a:gd name="connsiteY19" fmla="*/ 467152 h 1718606"/>
                        <a:gd name="connsiteX20" fmla="*/ 1201821 w 1301308"/>
                        <a:gd name="connsiteY20" fmla="*/ 490300 h 1718606"/>
                        <a:gd name="connsiteX21" fmla="*/ 1200406 w 1301308"/>
                        <a:gd name="connsiteY21" fmla="*/ 295033 h 1718606"/>
                        <a:gd name="connsiteX22" fmla="*/ 706726 w 1301308"/>
                        <a:gd name="connsiteY22" fmla="*/ 101598 h 1718606"/>
                        <a:gd name="connsiteX23" fmla="*/ 667723 w 1301308"/>
                        <a:gd name="connsiteY23" fmla="*/ 100590 h 1718606"/>
                        <a:gd name="connsiteX24" fmla="*/ 667723 w 1301308"/>
                        <a:gd name="connsiteY24" fmla="*/ 99706 h 1718606"/>
                        <a:gd name="connsiteX25" fmla="*/ 669124 w 1301308"/>
                        <a:gd name="connsiteY25" fmla="*/ 66701 h 1718606"/>
                        <a:gd name="connsiteX26" fmla="*/ 669124 w 1301308"/>
                        <a:gd name="connsiteY26" fmla="*/ 67629 h 1718606"/>
                        <a:gd name="connsiteX27" fmla="*/ 711331 w 1301308"/>
                        <a:gd name="connsiteY27" fmla="*/ 68688 h 1718606"/>
                        <a:gd name="connsiteX28" fmla="*/ 1245556 w 1301308"/>
                        <a:gd name="connsiteY28" fmla="*/ 271853 h 1718606"/>
                        <a:gd name="connsiteX29" fmla="*/ 1251419 w 1301308"/>
                        <a:gd name="connsiteY29" fmla="*/ 1057510 h 1718606"/>
                        <a:gd name="connsiteX30" fmla="*/ 1063800 w 1301308"/>
                        <a:gd name="connsiteY30" fmla="*/ 1473791 h 1718606"/>
                        <a:gd name="connsiteX31" fmla="*/ 745955 w 1301308"/>
                        <a:gd name="connsiteY31" fmla="*/ 1653533 h 1718606"/>
                        <a:gd name="connsiteX32" fmla="*/ 555353 w 1301308"/>
                        <a:gd name="connsiteY32" fmla="*/ 1653533 h 1718606"/>
                        <a:gd name="connsiteX33" fmla="*/ 237509 w 1301308"/>
                        <a:gd name="connsiteY33" fmla="*/ 1473791 h 1718606"/>
                        <a:gd name="connsiteX34" fmla="*/ 49889 w 1301308"/>
                        <a:gd name="connsiteY34" fmla="*/ 1057510 h 1718606"/>
                        <a:gd name="connsiteX35" fmla="*/ 55752 w 1301308"/>
                        <a:gd name="connsiteY35" fmla="*/ 271853 h 1718606"/>
                        <a:gd name="connsiteX36" fmla="*/ 589977 w 1301308"/>
                        <a:gd name="connsiteY36" fmla="*/ 68688 h 1718606"/>
                        <a:gd name="connsiteX37" fmla="*/ 632184 w 1301308"/>
                        <a:gd name="connsiteY37" fmla="*/ 67629 h 1718606"/>
                        <a:gd name="connsiteX38" fmla="*/ 632184 w 1301308"/>
                        <a:gd name="connsiteY38" fmla="*/ 66701 h 1718606"/>
                        <a:gd name="connsiteX39" fmla="*/ 650654 w 1301308"/>
                        <a:gd name="connsiteY39" fmla="*/ 67165 h 1718606"/>
                        <a:gd name="connsiteX40" fmla="*/ 669124 w 1301308"/>
                        <a:gd name="connsiteY40" fmla="*/ 66701 h 1718606"/>
                        <a:gd name="connsiteX41" fmla="*/ 670658 w 1301308"/>
                        <a:gd name="connsiteY41" fmla="*/ 0 h 1718606"/>
                        <a:gd name="connsiteX42" fmla="*/ 650654 w 1301308"/>
                        <a:gd name="connsiteY42" fmla="*/ 502 h 1718606"/>
                        <a:gd name="connsiteX43" fmla="*/ 630650 w 1301308"/>
                        <a:gd name="connsiteY43" fmla="*/ 0 h 1718606"/>
                        <a:gd name="connsiteX44" fmla="*/ 630650 w 1301308"/>
                        <a:gd name="connsiteY44" fmla="*/ 1005 h 1718606"/>
                        <a:gd name="connsiteX45" fmla="*/ 584938 w 1301308"/>
                        <a:gd name="connsiteY45" fmla="*/ 2152 h 1718606"/>
                        <a:gd name="connsiteX46" fmla="*/ 6350 w 1301308"/>
                        <a:gd name="connsiteY46" fmla="*/ 222188 h 1718606"/>
                        <a:gd name="connsiteX47" fmla="*/ 0 w 1301308"/>
                        <a:gd name="connsiteY47" fmla="*/ 1073088 h 1718606"/>
                        <a:gd name="connsiteX48" fmla="*/ 203200 w 1301308"/>
                        <a:gd name="connsiteY48" fmla="*/ 1523938 h 1718606"/>
                        <a:gd name="connsiteX49" fmla="*/ 547439 w 1301308"/>
                        <a:gd name="connsiteY49" fmla="*/ 1718606 h 1718606"/>
                        <a:gd name="connsiteX50" fmla="*/ 753869 w 1301308"/>
                        <a:gd name="connsiteY50" fmla="*/ 1718606 h 1718606"/>
                        <a:gd name="connsiteX51" fmla="*/ 1098108 w 1301308"/>
                        <a:gd name="connsiteY51" fmla="*/ 1523938 h 1718606"/>
                        <a:gd name="connsiteX52" fmla="*/ 1301308 w 1301308"/>
                        <a:gd name="connsiteY52" fmla="*/ 1073088 h 1718606"/>
                        <a:gd name="connsiteX53" fmla="*/ 1294958 w 1301308"/>
                        <a:gd name="connsiteY53" fmla="*/ 222188 h 1718606"/>
                        <a:gd name="connsiteX54" fmla="*/ 716370 w 1301308"/>
                        <a:gd name="connsiteY54" fmla="*/ 2152 h 1718606"/>
                        <a:gd name="connsiteX55" fmla="*/ 670658 w 1301308"/>
                        <a:gd name="connsiteY55" fmla="*/ 1005 h 1718606"/>
                        <a:gd name="connsiteX56" fmla="*/ 670658 w 1301308"/>
                        <a:gd name="connsiteY56" fmla="*/ 0 h 171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301308" h="1718606">
                          <a:moveTo>
                            <a:pt x="100624" y="333385"/>
                          </a:moveTo>
                          <a:cubicBezTo>
                            <a:pt x="98911" y="569944"/>
                            <a:pt x="97197" y="806503"/>
                            <a:pt x="95484" y="1043062"/>
                          </a:cubicBezTo>
                          <a:cubicBezTo>
                            <a:pt x="123478" y="1233791"/>
                            <a:pt x="174047" y="1341716"/>
                            <a:pt x="268864" y="1439407"/>
                          </a:cubicBezTo>
                          <a:cubicBezTo>
                            <a:pt x="339978" y="1512675"/>
                            <a:pt x="503874" y="1610540"/>
                            <a:pt x="562586" y="1610540"/>
                          </a:cubicBezTo>
                          <a:lnTo>
                            <a:pt x="738722" y="1610540"/>
                          </a:lnTo>
                          <a:cubicBezTo>
                            <a:pt x="797434" y="1610540"/>
                            <a:pt x="954594" y="1533987"/>
                            <a:pt x="1032444" y="1439407"/>
                          </a:cubicBezTo>
                          <a:cubicBezTo>
                            <a:pt x="1127261" y="1341716"/>
                            <a:pt x="1177831" y="1233791"/>
                            <a:pt x="1205824" y="1043062"/>
                          </a:cubicBezTo>
                          <a:cubicBezTo>
                            <a:pt x="1205177" y="953775"/>
                            <a:pt x="1204531" y="864488"/>
                            <a:pt x="1203884" y="775201"/>
                          </a:cubicBezTo>
                          <a:lnTo>
                            <a:pt x="1111451" y="715227"/>
                          </a:lnTo>
                          <a:cubicBezTo>
                            <a:pt x="737544" y="494812"/>
                            <a:pt x="388352" y="414445"/>
                            <a:pt x="100942" y="333482"/>
                          </a:cubicBezTo>
                          <a:lnTo>
                            <a:pt x="100624" y="333385"/>
                          </a:lnTo>
                          <a:close/>
                          <a:moveTo>
                            <a:pt x="667723" y="99706"/>
                          </a:moveTo>
                          <a:lnTo>
                            <a:pt x="650654" y="100148"/>
                          </a:lnTo>
                          <a:lnTo>
                            <a:pt x="633586" y="99706"/>
                          </a:lnTo>
                          <a:lnTo>
                            <a:pt x="633586" y="100590"/>
                          </a:lnTo>
                          <a:lnTo>
                            <a:pt x="594582" y="101598"/>
                          </a:lnTo>
                          <a:cubicBezTo>
                            <a:pt x="434410" y="109868"/>
                            <a:pt x="240690" y="146429"/>
                            <a:pt x="138654" y="247608"/>
                          </a:cubicBezTo>
                          <a:lnTo>
                            <a:pt x="103929" y="291230"/>
                          </a:lnTo>
                          <a:lnTo>
                            <a:pt x="149639" y="292062"/>
                          </a:lnTo>
                          <a:cubicBezTo>
                            <a:pt x="354098" y="301494"/>
                            <a:pt x="781589" y="360784"/>
                            <a:pt x="1131888" y="467152"/>
                          </a:cubicBezTo>
                          <a:lnTo>
                            <a:pt x="1201821" y="490300"/>
                          </a:lnTo>
                          <a:cubicBezTo>
                            <a:pt x="1201349" y="425211"/>
                            <a:pt x="1200878" y="360122"/>
                            <a:pt x="1200406" y="295033"/>
                          </a:cubicBezTo>
                          <a:cubicBezTo>
                            <a:pt x="1116651" y="157453"/>
                            <a:pt x="889781" y="111049"/>
                            <a:pt x="706726" y="101598"/>
                          </a:cubicBezTo>
                          <a:lnTo>
                            <a:pt x="667723" y="100590"/>
                          </a:lnTo>
                          <a:lnTo>
                            <a:pt x="667723" y="99706"/>
                          </a:lnTo>
                          <a:close/>
                          <a:moveTo>
                            <a:pt x="669124" y="66701"/>
                          </a:moveTo>
                          <a:lnTo>
                            <a:pt x="669124" y="67629"/>
                          </a:lnTo>
                          <a:lnTo>
                            <a:pt x="711331" y="68688"/>
                          </a:lnTo>
                          <a:cubicBezTo>
                            <a:pt x="909420" y="78615"/>
                            <a:pt x="1154923" y="127353"/>
                            <a:pt x="1245556" y="271853"/>
                          </a:cubicBezTo>
                          <a:cubicBezTo>
                            <a:pt x="1247511" y="533738"/>
                            <a:pt x="1249465" y="795625"/>
                            <a:pt x="1251419" y="1057510"/>
                          </a:cubicBezTo>
                          <a:cubicBezTo>
                            <a:pt x="1221127" y="1257833"/>
                            <a:pt x="1166404" y="1371187"/>
                            <a:pt x="1063800" y="1473791"/>
                          </a:cubicBezTo>
                          <a:cubicBezTo>
                            <a:pt x="986846" y="1550745"/>
                            <a:pt x="809489" y="1653533"/>
                            <a:pt x="745955" y="1653533"/>
                          </a:cubicBezTo>
                          <a:lnTo>
                            <a:pt x="555353" y="1653533"/>
                          </a:lnTo>
                          <a:cubicBezTo>
                            <a:pt x="491819" y="1653533"/>
                            <a:pt x="321753" y="1573128"/>
                            <a:pt x="237509" y="1473791"/>
                          </a:cubicBezTo>
                          <a:cubicBezTo>
                            <a:pt x="134904" y="1371187"/>
                            <a:pt x="80182" y="1257833"/>
                            <a:pt x="49889" y="1057510"/>
                          </a:cubicBezTo>
                          <a:cubicBezTo>
                            <a:pt x="51844" y="795625"/>
                            <a:pt x="53798" y="533738"/>
                            <a:pt x="55752" y="271853"/>
                          </a:cubicBezTo>
                          <a:cubicBezTo>
                            <a:pt x="146386" y="127353"/>
                            <a:pt x="391889" y="78615"/>
                            <a:pt x="589977" y="68688"/>
                          </a:cubicBezTo>
                          <a:lnTo>
                            <a:pt x="632184" y="67629"/>
                          </a:lnTo>
                          <a:lnTo>
                            <a:pt x="632184" y="66701"/>
                          </a:lnTo>
                          <a:lnTo>
                            <a:pt x="650654" y="67165"/>
                          </a:lnTo>
                          <a:lnTo>
                            <a:pt x="669124" y="66701"/>
                          </a:lnTo>
                          <a:close/>
                          <a:moveTo>
                            <a:pt x="670658" y="0"/>
                          </a:moveTo>
                          <a:lnTo>
                            <a:pt x="650654" y="502"/>
                          </a:lnTo>
                          <a:lnTo>
                            <a:pt x="630650" y="0"/>
                          </a:lnTo>
                          <a:lnTo>
                            <a:pt x="630650" y="1005"/>
                          </a:lnTo>
                          <a:lnTo>
                            <a:pt x="584938" y="2152"/>
                          </a:lnTo>
                          <a:cubicBezTo>
                            <a:pt x="370400" y="12903"/>
                            <a:pt x="104510" y="65688"/>
                            <a:pt x="6350" y="222188"/>
                          </a:cubicBezTo>
                          <a:cubicBezTo>
                            <a:pt x="4233" y="505821"/>
                            <a:pt x="2117" y="789455"/>
                            <a:pt x="0" y="1073088"/>
                          </a:cubicBezTo>
                          <a:cubicBezTo>
                            <a:pt x="32808" y="1290046"/>
                            <a:pt x="92075" y="1412813"/>
                            <a:pt x="203200" y="1523938"/>
                          </a:cubicBezTo>
                          <a:cubicBezTo>
                            <a:pt x="286544" y="1607282"/>
                            <a:pt x="478629" y="1718606"/>
                            <a:pt x="547439" y="1718606"/>
                          </a:cubicBezTo>
                          <a:lnTo>
                            <a:pt x="753869" y="1718606"/>
                          </a:lnTo>
                          <a:cubicBezTo>
                            <a:pt x="822679" y="1718606"/>
                            <a:pt x="1006868" y="1631524"/>
                            <a:pt x="1098108" y="1523938"/>
                          </a:cubicBezTo>
                          <a:cubicBezTo>
                            <a:pt x="1209233" y="1412813"/>
                            <a:pt x="1268500" y="1290046"/>
                            <a:pt x="1301308" y="1073088"/>
                          </a:cubicBezTo>
                          <a:cubicBezTo>
                            <a:pt x="1299191" y="789455"/>
                            <a:pt x="1297075" y="505821"/>
                            <a:pt x="1294958" y="222188"/>
                          </a:cubicBezTo>
                          <a:cubicBezTo>
                            <a:pt x="1196798" y="65688"/>
                            <a:pt x="930908" y="12903"/>
                            <a:pt x="716370" y="2152"/>
                          </a:cubicBezTo>
                          <a:lnTo>
                            <a:pt x="670658" y="1005"/>
                          </a:lnTo>
                          <a:lnTo>
                            <a:pt x="670658" y="0"/>
                          </a:lnTo>
                          <a:close/>
                        </a:path>
                      </a:pathLst>
                    </a:custGeom>
                    <a:solidFill>
                      <a:srgbClr val="324970"/>
                    </a:solidFill>
                    <a:ln w="10795"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err="1" smtClean="0">
                        <a:ln>
                          <a:noFill/>
                        </a:ln>
                        <a:solidFill>
                          <a:srgbClr val="FFFFFF"/>
                        </a:solidFill>
                        <a:effectLst/>
                        <a:uLnTx/>
                        <a:uFillTx/>
                        <a:latin typeface="Segoe UI"/>
                        <a:ea typeface="+mn-ea"/>
                        <a:cs typeface="+mn-cs"/>
                      </a:endParaRPr>
                    </a:p>
                  </p:txBody>
                </p:sp>
              </p:grpSp>
            </p:grpSp>
            <p:sp>
              <p:nvSpPr>
                <p:cNvPr id="168" name="TextBox 167"/>
                <p:cNvSpPr txBox="1"/>
                <p:nvPr/>
              </p:nvSpPr>
              <p:spPr>
                <a:xfrm>
                  <a:off x="8393409" y="8956001"/>
                  <a:ext cx="3930213" cy="798605"/>
                </a:xfrm>
                <a:prstGeom prst="rect">
                  <a:avLst/>
                </a:prstGeom>
                <a:noFill/>
                <a:ln>
                  <a:noFill/>
                </a:ln>
              </p:spPr>
              <p:txBody>
                <a:bodyPr wrap="square" lIns="182880" tIns="146304" rIns="182880" bIns="146304" rtlCol="0">
                  <a:sp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lang="en-US" sz="1600" kern="0" spc="-100" dirty="0" smtClean="0">
                      <a:ln w="3175">
                        <a:noFill/>
                      </a:ln>
                      <a:solidFill>
                        <a:srgbClr val="FFFFFF"/>
                      </a:solidFill>
                    </a:rPr>
                    <a:t>Application controls</a:t>
                  </a:r>
                  <a:endParaRPr kumimoji="0" lang="en-US" sz="1600" b="0" i="0" u="none" strike="noStrike" kern="0" cap="none" spc="-100" normalizeH="0" baseline="0" noProof="0" dirty="0">
                    <a:ln w="3175">
                      <a:noFill/>
                    </a:ln>
                    <a:solidFill>
                      <a:srgbClr val="FFFFFF"/>
                    </a:solidFill>
                    <a:effectLst/>
                    <a:uLnTx/>
                    <a:uFillTx/>
                  </a:endParaRPr>
                </a:p>
              </p:txBody>
            </p:sp>
          </p:grpSp>
        </p:grpSp>
      </p:grpSp>
      <p:grpSp>
        <p:nvGrpSpPr>
          <p:cNvPr id="10" name="Group 9"/>
          <p:cNvGrpSpPr/>
          <p:nvPr/>
        </p:nvGrpSpPr>
        <p:grpSpPr>
          <a:xfrm>
            <a:off x="4940469" y="1744663"/>
            <a:ext cx="1079452" cy="4665943"/>
            <a:chOff x="4940469" y="1744663"/>
            <a:chExt cx="1079452" cy="4665943"/>
          </a:xfrm>
        </p:grpSpPr>
        <p:sp>
          <p:nvSpPr>
            <p:cNvPr id="151" name="Freeform 150"/>
            <p:cNvSpPr/>
            <p:nvPr/>
          </p:nvSpPr>
          <p:spPr bwMode="auto">
            <a:xfrm rot="5400000">
              <a:off x="3235313" y="3625998"/>
              <a:ext cx="4591772" cy="977444"/>
            </a:xfrm>
            <a:custGeom>
              <a:avLst/>
              <a:gdLst>
                <a:gd name="connsiteX0" fmla="*/ 0 w 4500190"/>
                <a:gd name="connsiteY0" fmla="*/ 2071800 h 2889286"/>
                <a:gd name="connsiteX1" fmla="*/ 2249424 w 4500190"/>
                <a:gd name="connsiteY1" fmla="*/ 0 h 2889286"/>
                <a:gd name="connsiteX2" fmla="*/ 4498848 w 4500190"/>
                <a:gd name="connsiteY2" fmla="*/ 2071800 h 2889286"/>
                <a:gd name="connsiteX3" fmla="*/ 0 w 4500190"/>
                <a:gd name="connsiteY3" fmla="*/ 2889286 h 2889286"/>
                <a:gd name="connsiteX4" fmla="*/ 0 w 4500190"/>
                <a:gd name="connsiteY4" fmla="*/ 2073388 h 2889286"/>
                <a:gd name="connsiteX5" fmla="*/ 4500190 w 4500190"/>
                <a:gd name="connsiteY5" fmla="*/ 2073388 h 2889286"/>
                <a:gd name="connsiteX6" fmla="*/ 4500190 w 4500190"/>
                <a:gd name="connsiteY6" fmla="*/ 2889286 h 288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190" h="2889286">
                  <a:moveTo>
                    <a:pt x="0" y="2071800"/>
                  </a:moveTo>
                  <a:lnTo>
                    <a:pt x="2249424" y="0"/>
                  </a:lnTo>
                  <a:lnTo>
                    <a:pt x="4498848" y="2071800"/>
                  </a:lnTo>
                  <a:close/>
                  <a:moveTo>
                    <a:pt x="0" y="2889286"/>
                  </a:moveTo>
                  <a:lnTo>
                    <a:pt x="0" y="2073388"/>
                  </a:lnTo>
                  <a:lnTo>
                    <a:pt x="4500190" y="2073388"/>
                  </a:lnTo>
                  <a:lnTo>
                    <a:pt x="4500190" y="2889286"/>
                  </a:lnTo>
                  <a:close/>
                </a:path>
              </a:pathLst>
            </a:custGeom>
            <a:solidFill>
              <a:srgbClr val="26416A"/>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2" name="Freeform 151"/>
            <p:cNvSpPr/>
            <p:nvPr/>
          </p:nvSpPr>
          <p:spPr bwMode="auto">
            <a:xfrm rot="5400000">
              <a:off x="3133305" y="3625997"/>
              <a:ext cx="4591772" cy="977444"/>
            </a:xfrm>
            <a:custGeom>
              <a:avLst/>
              <a:gdLst>
                <a:gd name="connsiteX0" fmla="*/ 0 w 4500190"/>
                <a:gd name="connsiteY0" fmla="*/ 2071800 h 2889286"/>
                <a:gd name="connsiteX1" fmla="*/ 2249424 w 4500190"/>
                <a:gd name="connsiteY1" fmla="*/ 0 h 2889286"/>
                <a:gd name="connsiteX2" fmla="*/ 4498848 w 4500190"/>
                <a:gd name="connsiteY2" fmla="*/ 2071800 h 2889286"/>
                <a:gd name="connsiteX3" fmla="*/ 0 w 4500190"/>
                <a:gd name="connsiteY3" fmla="*/ 2889286 h 2889286"/>
                <a:gd name="connsiteX4" fmla="*/ 0 w 4500190"/>
                <a:gd name="connsiteY4" fmla="*/ 2073388 h 2889286"/>
                <a:gd name="connsiteX5" fmla="*/ 4500190 w 4500190"/>
                <a:gd name="connsiteY5" fmla="*/ 2073388 h 2889286"/>
                <a:gd name="connsiteX6" fmla="*/ 4500190 w 4500190"/>
                <a:gd name="connsiteY6" fmla="*/ 2889286 h 288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190" h="2889286">
                  <a:moveTo>
                    <a:pt x="0" y="2071800"/>
                  </a:moveTo>
                  <a:lnTo>
                    <a:pt x="2249424" y="0"/>
                  </a:lnTo>
                  <a:lnTo>
                    <a:pt x="4498848" y="2071800"/>
                  </a:lnTo>
                  <a:close/>
                  <a:moveTo>
                    <a:pt x="0" y="2889286"/>
                  </a:moveTo>
                  <a:lnTo>
                    <a:pt x="0" y="2073388"/>
                  </a:lnTo>
                  <a:lnTo>
                    <a:pt x="4500190" y="2073388"/>
                  </a:lnTo>
                  <a:lnTo>
                    <a:pt x="4500190" y="2889286"/>
                  </a:ln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TextBox 152"/>
            <p:cNvSpPr txBox="1"/>
            <p:nvPr/>
          </p:nvSpPr>
          <p:spPr>
            <a:xfrm rot="16200000">
              <a:off x="2994399" y="3757313"/>
              <a:ext cx="4665942" cy="640641"/>
            </a:xfrm>
            <a:prstGeom prst="rect">
              <a:avLst/>
            </a:prstGeom>
            <a:noFill/>
            <a:ln>
              <a:noFill/>
            </a:ln>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smtClean="0">
                  <a:ln>
                    <a:noFill/>
                  </a:ln>
                  <a:solidFill>
                    <a:srgbClr val="002050"/>
                  </a:solidFill>
                  <a:effectLst/>
                  <a:uLnTx/>
                  <a:uFillTx/>
                </a:rPr>
                <a:t>Enabled By</a:t>
              </a:r>
            </a:p>
          </p:txBody>
        </p:sp>
      </p:grpSp>
      <p:sp>
        <p:nvSpPr>
          <p:cNvPr id="3" name="Title 2"/>
          <p:cNvSpPr>
            <a:spLocks noGrp="1"/>
          </p:cNvSpPr>
          <p:nvPr>
            <p:ph type="title"/>
          </p:nvPr>
        </p:nvSpPr>
        <p:spPr>
          <a:ln>
            <a:noFill/>
          </a:ln>
        </p:spPr>
        <p:txBody>
          <a:bodyPr/>
          <a:lstStyle/>
          <a:p>
            <a:pPr lvl="0"/>
            <a:r>
              <a:rPr lang="en-US" smtClean="0"/>
              <a:t>Built for real world IT</a:t>
            </a:r>
            <a:br>
              <a:rPr lang="en-US" smtClean="0"/>
            </a:br>
            <a:endParaRPr lang="en-US" dirty="0"/>
          </a:p>
        </p:txBody>
      </p:sp>
    </p:spTree>
    <p:extLst>
      <p:ext uri="{BB962C8B-B14F-4D97-AF65-F5344CB8AC3E}">
        <p14:creationId xmlns:p14="http://schemas.microsoft.com/office/powerpoint/2010/main" val="417082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5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Enterprise Data Protection</a:t>
            </a:r>
            <a:endParaRPr lang="en-US" dirty="0"/>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60744336"/>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580" y="6057554"/>
            <a:ext cx="816643" cy="6206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Next Steps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Evaluate Windows 10 for your business</a:t>
            </a:r>
          </a:p>
          <a:p>
            <a:pPr lvl="1"/>
            <a:r>
              <a:rPr lang="en-US" dirty="0" smtClean="0"/>
              <a:t>Windows Insider Program </a:t>
            </a:r>
            <a:r>
              <a:rPr lang="en-US" dirty="0" smtClean="0">
                <a:solidFill>
                  <a:schemeClr val="accent6"/>
                </a:solidFill>
              </a:rPr>
              <a:t>insider.windows.com</a:t>
            </a:r>
          </a:p>
          <a:p>
            <a:r>
              <a:rPr lang="en-US" dirty="0" smtClean="0"/>
              <a:t>Evaluate your readiness for Windows 10</a:t>
            </a:r>
          </a:p>
          <a:p>
            <a:pPr lvl="1"/>
            <a:r>
              <a:rPr lang="en-US" dirty="0" smtClean="0"/>
              <a:t>BYO mobility Lab </a:t>
            </a:r>
          </a:p>
          <a:p>
            <a:r>
              <a:rPr lang="en-US" dirty="0" smtClean="0"/>
              <a:t>Investigate developing Universal Windows app</a:t>
            </a:r>
          </a:p>
          <a:p>
            <a:pPr lvl="1"/>
            <a:r>
              <a:rPr lang="en-US" dirty="0"/>
              <a:t>//BUILD </a:t>
            </a:r>
            <a:r>
              <a:rPr lang="en-US" dirty="0" smtClean="0">
                <a:solidFill>
                  <a:schemeClr val="accent6"/>
                </a:solidFill>
              </a:rPr>
              <a:t>channel9.msdn.com</a:t>
            </a:r>
            <a:endParaRPr lang="en-US" dirty="0">
              <a:solidFill>
                <a:schemeClr val="accent6"/>
              </a:solidFill>
            </a:endParaRPr>
          </a:p>
          <a:p>
            <a:r>
              <a:rPr lang="en-US" dirty="0" smtClean="0"/>
              <a:t>Complete your </a:t>
            </a:r>
            <a:r>
              <a:rPr lang="en-US" dirty="0" err="1" smtClean="0"/>
              <a:t>eval</a:t>
            </a:r>
            <a:endParaRPr lang="en-US" dirty="0" smtClean="0"/>
          </a:p>
          <a:p>
            <a:pPr lvl="1"/>
            <a:r>
              <a:rPr lang="en-US" dirty="0" smtClean="0"/>
              <a:t>Appreciated, thanks</a:t>
            </a:r>
          </a:p>
        </p:txBody>
      </p:sp>
    </p:spTree>
    <p:extLst>
      <p:ext uri="{BB962C8B-B14F-4D97-AF65-F5344CB8AC3E}">
        <p14:creationId xmlns:p14="http://schemas.microsoft.com/office/powerpoint/2010/main" val="327560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700" dirty="0" smtClean="0">
                <a:gradFill>
                  <a:gsLst>
                    <a:gs pos="0">
                      <a:schemeClr val="bg1"/>
                    </a:gs>
                    <a:gs pos="100000">
                      <a:schemeClr val="bg1"/>
                    </a:gs>
                  </a:gsLst>
                  <a:lin ang="5400000" scaled="1"/>
                </a:gradFill>
              </a:rPr>
              <a:t>Visit</a:t>
            </a:r>
            <a:r>
              <a:rPr lang="en-US" sz="2700" dirty="0" smtClean="0">
                <a:gradFill>
                  <a:gsLst>
                    <a:gs pos="0">
                      <a:schemeClr val="bg2"/>
                    </a:gs>
                    <a:gs pos="100000">
                      <a:schemeClr val="bg2"/>
                    </a:gs>
                  </a:gsLst>
                  <a:lin ang="5400000" scaled="1"/>
                </a:gradFill>
              </a:rPr>
              <a:t> </a:t>
            </a:r>
            <a:r>
              <a:rPr lang="en-US" sz="2700" dirty="0" err="1" smtClean="0">
                <a:gradFill>
                  <a:gsLst>
                    <a:gs pos="0">
                      <a:schemeClr val="bg2"/>
                    </a:gs>
                    <a:gs pos="100000">
                      <a:schemeClr val="bg2"/>
                    </a:gs>
                  </a:gsLst>
                  <a:lin ang="5400000" scaled="1"/>
                </a:gradFill>
              </a:rPr>
              <a:t>Myignite</a:t>
            </a:r>
            <a:r>
              <a:rPr lang="en-US" sz="2700" dirty="0" smtClean="0">
                <a:gradFill>
                  <a:gsLst>
                    <a:gs pos="0">
                      <a:schemeClr val="bg2"/>
                    </a:gs>
                    <a:gs pos="100000">
                      <a:schemeClr val="bg2"/>
                    </a:gs>
                  </a:gsLst>
                  <a:lin ang="5400000" scaled="1"/>
                </a:gradFill>
              </a:rPr>
              <a:t> </a:t>
            </a:r>
            <a:r>
              <a:rPr lang="en-US" sz="2700" dirty="0" smtClean="0">
                <a:gradFill>
                  <a:gsLst>
                    <a:gs pos="0">
                      <a:schemeClr val="bg1"/>
                    </a:gs>
                    <a:gs pos="100000">
                      <a:schemeClr val="bg1"/>
                    </a:gs>
                  </a:gsLst>
                  <a:lin ang="5400000" scaled="1"/>
                </a:gradFill>
              </a:rPr>
              <a:t>at</a:t>
            </a:r>
            <a:r>
              <a:rPr lang="en-US" sz="2700" dirty="0" smtClean="0">
                <a:gradFill>
                  <a:gsLst>
                    <a:gs pos="0">
                      <a:schemeClr val="bg2"/>
                    </a:gs>
                    <a:gs pos="100000">
                      <a:schemeClr val="bg2"/>
                    </a:gs>
                  </a:gsLst>
                  <a:lin ang="5400000" scaled="1"/>
                </a:gradFill>
              </a:rPr>
              <a:t> </a:t>
            </a:r>
            <a:r>
              <a:rPr lang="en-US" sz="2700" dirty="0" smtClean="0">
                <a:hlinkClick r:id="rId4"/>
              </a:rPr>
              <a:t>http://myignite.microsoft.com</a:t>
            </a:r>
            <a:r>
              <a:rPr lang="en-US" sz="2700" dirty="0" smtClean="0"/>
              <a:t> </a:t>
            </a:r>
            <a:r>
              <a:rPr lang="en-US" sz="2700" dirty="0" smtClean="0">
                <a:gradFill>
                  <a:gsLst>
                    <a:gs pos="0">
                      <a:schemeClr val="bg2"/>
                    </a:gs>
                    <a:gs pos="100000">
                      <a:schemeClr val="bg2"/>
                    </a:gs>
                  </a:gsLst>
                  <a:lin ang="5400000" scaled="1"/>
                </a:gradFill>
              </a:rPr>
              <a:t> </a:t>
            </a:r>
            <a:br>
              <a:rPr lang="en-US" sz="2700" dirty="0" smtClean="0">
                <a:gradFill>
                  <a:gsLst>
                    <a:gs pos="0">
                      <a:schemeClr val="bg2"/>
                    </a:gs>
                    <a:gs pos="100000">
                      <a:schemeClr val="bg2"/>
                    </a:gs>
                  </a:gsLst>
                  <a:lin ang="5400000" scaled="1"/>
                </a:gradFill>
              </a:rPr>
            </a:br>
            <a:r>
              <a:rPr lang="en-US" sz="2700" dirty="0">
                <a:gradFill>
                  <a:gsLst>
                    <a:gs pos="0">
                      <a:schemeClr val="bg1"/>
                    </a:gs>
                    <a:gs pos="100000">
                      <a:schemeClr val="bg1"/>
                    </a:gs>
                  </a:gsLst>
                  <a:lin ang="5400000" scaled="1"/>
                </a:gradFill>
              </a:rPr>
              <a:t>or download and use the </a:t>
            </a:r>
            <a:r>
              <a:rPr lang="en-US" sz="2700" dirty="0">
                <a:gradFill>
                  <a:gsLst>
                    <a:gs pos="0">
                      <a:schemeClr val="bg2"/>
                    </a:gs>
                    <a:gs pos="100000">
                      <a:schemeClr val="bg2"/>
                    </a:gs>
                  </a:gsLst>
                  <a:lin ang="5400000" scaled="1"/>
                </a:gradFill>
              </a:rPr>
              <a:t>Ignite </a:t>
            </a:r>
            <a:r>
              <a:rPr lang="en-US" sz="2700" dirty="0" smtClean="0">
                <a:gradFill>
                  <a:gsLst>
                    <a:gs pos="0">
                      <a:schemeClr val="bg2"/>
                    </a:gs>
                    <a:gs pos="100000">
                      <a:schemeClr val="bg2"/>
                    </a:gs>
                  </a:gsLst>
                  <a:lin ang="5400000" scaled="1"/>
                </a:gradFill>
              </a:rPr>
              <a:t>Mobile </a:t>
            </a:r>
            <a:r>
              <a:rPr lang="en-US" sz="2700" dirty="0">
                <a:gradFill>
                  <a:gsLst>
                    <a:gs pos="0">
                      <a:schemeClr val="bg2"/>
                    </a:gs>
                    <a:gs pos="100000">
                      <a:schemeClr val="bg2"/>
                    </a:gs>
                  </a:gsLst>
                  <a:lin ang="5400000" scaled="1"/>
                </a:gradFill>
              </a:rPr>
              <a:t>App</a:t>
            </a:r>
            <a:r>
              <a:rPr lang="en-US" sz="2700" dirty="0">
                <a:gradFill>
                  <a:gsLst>
                    <a:gs pos="0">
                      <a:schemeClr val="bg1"/>
                    </a:gs>
                    <a:gs pos="100000">
                      <a:schemeClr val="bg1"/>
                    </a:gs>
                  </a:gsLst>
                  <a:lin ang="5400000" scaled="1"/>
                </a:gradFill>
              </a:rPr>
              <a:t> </a:t>
            </a:r>
            <a:r>
              <a:rPr lang="en-US" sz="2700" dirty="0" smtClean="0">
                <a:gradFill>
                  <a:gsLst>
                    <a:gs pos="0">
                      <a:schemeClr val="bg1"/>
                    </a:gs>
                    <a:gs pos="100000">
                      <a:schemeClr val="bg1"/>
                    </a:gs>
                  </a:gsLst>
                  <a:lin ang="5400000" scaled="1"/>
                </a:gradFill>
              </a:rPr>
              <a:t/>
            </a:r>
            <a:br>
              <a:rPr lang="en-US" sz="2700" dirty="0" smtClean="0">
                <a:gradFill>
                  <a:gsLst>
                    <a:gs pos="0">
                      <a:schemeClr val="bg1"/>
                    </a:gs>
                    <a:gs pos="100000">
                      <a:schemeClr val="bg1"/>
                    </a:gs>
                  </a:gsLst>
                  <a:lin ang="5400000" scaled="1"/>
                </a:gradFill>
              </a:rPr>
            </a:br>
            <a:r>
              <a:rPr lang="en-US" sz="2700" dirty="0" smtClean="0">
                <a:gradFill>
                  <a:gsLst>
                    <a:gs pos="0">
                      <a:schemeClr val="bg1"/>
                    </a:gs>
                    <a:gs pos="100000">
                      <a:schemeClr val="bg1"/>
                    </a:gs>
                  </a:gsLst>
                  <a:lin ang="5400000" scaled="1"/>
                </a:gradFill>
              </a:rPr>
              <a:t>with </a:t>
            </a:r>
            <a:r>
              <a:rPr lang="en-US" sz="2700" dirty="0">
                <a:gradFill>
                  <a:gsLst>
                    <a:gs pos="0">
                      <a:schemeClr val="bg1"/>
                    </a:gs>
                    <a:gs pos="100000">
                      <a:schemeClr val="bg1"/>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smtClean="0">
                <a:gradFill>
                  <a:gsLst>
                    <a:gs pos="1250">
                      <a:schemeClr val="bg1"/>
                    </a:gs>
                    <a:gs pos="100000">
                      <a:schemeClr val="bg1"/>
                    </a:gs>
                  </a:gsLst>
                  <a:lin ang="5400000" scaled="0"/>
                </a:gradFill>
              </a:rPr>
              <a:t>Please evaluate </a:t>
            </a:r>
            <a:r>
              <a:rPr sz="4000" dirty="0">
                <a:gradFill>
                  <a:gsLst>
                    <a:gs pos="1250">
                      <a:schemeClr val="bg1"/>
                    </a:gs>
                    <a:gs pos="100000">
                      <a:schemeClr val="bg1"/>
                    </a:gs>
                  </a:gsLst>
                  <a:lin ang="5400000" scaled="0"/>
                </a:gradFill>
              </a:rPr>
              <a:t>this </a:t>
            </a:r>
            <a:r>
              <a:rPr sz="4000" dirty="0" smtClean="0">
                <a:gradFill>
                  <a:gsLst>
                    <a:gs pos="1250">
                      <a:schemeClr val="bg1"/>
                    </a:gs>
                    <a:gs pos="100000">
                      <a:schemeClr val="bg1"/>
                    </a:gs>
                  </a:gsLst>
                  <a:lin ang="5400000" scaled="0"/>
                </a:gradFill>
              </a:rPr>
              <a:t>session</a:t>
            </a:r>
          </a:p>
          <a:p>
            <a:pPr>
              <a:lnSpc>
                <a:spcPct val="80000"/>
              </a:lnSpc>
            </a:pPr>
            <a:r>
              <a:rPr lang="en-US" sz="3200" dirty="0">
                <a:gradFill>
                  <a:gsLst>
                    <a:gs pos="1250">
                      <a:schemeClr val="accent6"/>
                    </a:gs>
                    <a:gs pos="100000">
                      <a:schemeClr val="accent6"/>
                    </a:gs>
                  </a:gsLst>
                  <a:lin ang="5400000" scaled="0"/>
                </a:gradFill>
              </a:rPr>
              <a:t>Your feedback is </a:t>
            </a:r>
            <a:r>
              <a:rPr lang="en-US" sz="3200" dirty="0" smtClean="0">
                <a:gradFill>
                  <a:gsLst>
                    <a:gs pos="1250">
                      <a:schemeClr val="accent6"/>
                    </a:gs>
                    <a:gs pos="100000">
                      <a:schemeClr val="accent6"/>
                    </a:gs>
                  </a:gsLst>
                  <a:lin ang="5400000" scaled="0"/>
                </a:gradFill>
              </a:rPr>
              <a:t>important to us!</a:t>
            </a:r>
            <a:endParaRPr sz="3600" dirty="0">
              <a:gradFill>
                <a:gsLst>
                  <a:gs pos="1250">
                    <a:schemeClr val="accent6"/>
                  </a:gs>
                  <a:gs pos="100000">
                    <a:schemeClr val="accent6"/>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27129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54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Secure UEFI is a Windows requirement</a:t>
            </a:r>
            <a:br>
              <a:rPr lang="en-US" smtClean="0"/>
            </a:br>
            <a:endParaRPr lang="en-US" dirty="0"/>
          </a:p>
        </p:txBody>
      </p:sp>
      <p:sp>
        <p:nvSpPr>
          <p:cNvPr id="3" name="Text Placeholder 2"/>
          <p:cNvSpPr>
            <a:spLocks noGrp="1"/>
          </p:cNvSpPr>
          <p:nvPr>
            <p:ph type="body" sz="quarter" idx="10"/>
          </p:nvPr>
        </p:nvSpPr>
        <p:spPr/>
        <p:txBody>
          <a:bodyPr/>
          <a:lstStyle/>
          <a:p>
            <a:r>
              <a:rPr lang="en-US" dirty="0" smtClean="0"/>
              <a:t>What is UEFI?</a:t>
            </a:r>
          </a:p>
          <a:p>
            <a:pPr lvl="1"/>
            <a:r>
              <a:rPr lang="en-US" dirty="0" smtClean="0"/>
              <a:t>Hardware initialization and management platform that integrates with the OS</a:t>
            </a:r>
          </a:p>
          <a:p>
            <a:r>
              <a:rPr lang="en-US" dirty="0" smtClean="0"/>
              <a:t>Key Benefits </a:t>
            </a:r>
          </a:p>
          <a:p>
            <a:pPr lvl="1"/>
            <a:r>
              <a:rPr lang="en-US" dirty="0" smtClean="0"/>
              <a:t>Hardware architecture-independent</a:t>
            </a:r>
          </a:p>
          <a:p>
            <a:pPr lvl="1"/>
            <a:r>
              <a:rPr lang="en-US" dirty="0" smtClean="0"/>
              <a:t>It’s an app platform (mouse, pre-</a:t>
            </a:r>
            <a:r>
              <a:rPr lang="en-US" dirty="0" err="1" smtClean="0"/>
              <a:t>os</a:t>
            </a:r>
            <a:r>
              <a:rPr lang="en-US" dirty="0" smtClean="0"/>
              <a:t> apps, menus)</a:t>
            </a:r>
          </a:p>
          <a:p>
            <a:pPr lvl="1"/>
            <a:r>
              <a:rPr lang="en-US" dirty="0" smtClean="0"/>
              <a:t>Secure Boot specification</a:t>
            </a:r>
          </a:p>
          <a:p>
            <a:pPr lvl="1"/>
            <a:r>
              <a:rPr lang="en-US" dirty="0" smtClean="0"/>
              <a:t>Integrates with the OS</a:t>
            </a:r>
          </a:p>
          <a:p>
            <a:r>
              <a:rPr lang="en-US" dirty="0" smtClean="0"/>
              <a:t>A Windows Certification Requirement</a:t>
            </a:r>
            <a:endParaRPr lang="en-US" dirty="0"/>
          </a:p>
        </p:txBody>
      </p:sp>
      <p:sp>
        <p:nvSpPr>
          <p:cNvPr id="6" name="Rectangle 5"/>
          <p:cNvSpPr/>
          <p:nvPr/>
        </p:nvSpPr>
        <p:spPr>
          <a:xfrm>
            <a:off x="457580" y="6148993"/>
            <a:ext cx="3198183" cy="400110"/>
          </a:xfrm>
          <a:prstGeom prst="rect">
            <a:avLst/>
          </a:prstGeom>
        </p:spPr>
        <p:txBody>
          <a:bodyPr wrap="none">
            <a:spAutoFit/>
          </a:bodyPr>
          <a:lstStyle/>
          <a:p>
            <a:r>
              <a:rPr lang="en-US" sz="2000" dirty="0"/>
              <a:t>http://www.uefi.org/specs/</a:t>
            </a:r>
          </a:p>
        </p:txBody>
      </p:sp>
    </p:spTree>
    <p:extLst>
      <p:ext uri="{BB962C8B-B14F-4D97-AF65-F5344CB8AC3E}">
        <p14:creationId xmlns:p14="http://schemas.microsoft.com/office/powerpoint/2010/main" val="8836620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61524" y="1352736"/>
            <a:ext cx="4992012" cy="5250639"/>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9" tIns="46609" rIns="93219" bIns="46609" numCol="1" rtlCol="0" anchor="b" anchorCtr="0" compatLnSpc="1">
            <a:prstTxWarp prst="textNoShape">
              <a:avLst/>
            </a:prstTxWarp>
          </a:bodyPr>
          <a:lstStyle/>
          <a:p>
            <a:pPr defTabSz="931920" fontAlgn="base">
              <a:spcBef>
                <a:spcPct val="0"/>
              </a:spcBef>
              <a:spcAft>
                <a:spcPct val="0"/>
              </a:spcAft>
            </a:pPr>
            <a:r>
              <a:rPr lang="en-US" sz="2243" dirty="0">
                <a:gradFill>
                  <a:gsLst>
                    <a:gs pos="0">
                      <a:srgbClr val="FFFFFF"/>
                    </a:gs>
                    <a:gs pos="100000">
                      <a:srgbClr val="FFFFFF"/>
                    </a:gs>
                  </a:gsLst>
                  <a:lin ang="5400000" scaled="0"/>
                </a:gradFill>
              </a:rPr>
              <a:t>Secure UEFI</a:t>
            </a:r>
          </a:p>
        </p:txBody>
      </p:sp>
      <p:sp>
        <p:nvSpPr>
          <p:cNvPr id="4" name="Title 3"/>
          <p:cNvSpPr>
            <a:spLocks noGrp="1"/>
          </p:cNvSpPr>
          <p:nvPr>
            <p:ph type="title"/>
          </p:nvPr>
        </p:nvSpPr>
        <p:spPr/>
        <p:txBody>
          <a:bodyPr/>
          <a:lstStyle/>
          <a:p>
            <a:r>
              <a:rPr lang="en-US" smtClean="0"/>
              <a:t>Secure boot process</a:t>
            </a:r>
            <a:endParaRPr lang="en-US" dirty="0"/>
          </a:p>
        </p:txBody>
      </p:sp>
      <p:sp>
        <p:nvSpPr>
          <p:cNvPr id="6" name="Rectangle 5"/>
          <p:cNvSpPr>
            <a:spLocks/>
          </p:cNvSpPr>
          <p:nvPr/>
        </p:nvSpPr>
        <p:spPr bwMode="auto">
          <a:xfrm>
            <a:off x="602321" y="1866620"/>
            <a:ext cx="1864457" cy="1957680"/>
          </a:xfrm>
          <a:prstGeom prst="rect">
            <a:avLst/>
          </a:prstGeom>
          <a:solidFill>
            <a:schemeClr val="accent3"/>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Firmware boot loaders</a:t>
            </a:r>
          </a:p>
        </p:txBody>
      </p:sp>
      <p:sp>
        <p:nvSpPr>
          <p:cNvPr id="7" name="Rectangle 6"/>
          <p:cNvSpPr>
            <a:spLocks noChangeAspect="1"/>
          </p:cNvSpPr>
          <p:nvPr/>
        </p:nvSpPr>
        <p:spPr bwMode="auto">
          <a:xfrm>
            <a:off x="3234298" y="1866620"/>
            <a:ext cx="1957680" cy="1957680"/>
          </a:xfrm>
          <a:prstGeom prst="rect">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OEM UEFI applications</a:t>
            </a:r>
          </a:p>
        </p:txBody>
      </p:sp>
      <p:sp>
        <p:nvSpPr>
          <p:cNvPr id="8" name="Rectangle 7"/>
          <p:cNvSpPr>
            <a:spLocks noChangeAspect="1"/>
          </p:cNvSpPr>
          <p:nvPr/>
        </p:nvSpPr>
        <p:spPr bwMode="auto">
          <a:xfrm>
            <a:off x="5866274" y="1888560"/>
            <a:ext cx="1957680" cy="1957680"/>
          </a:xfrm>
          <a:prstGeom prst="rect">
            <a:avLst/>
          </a:prstGeom>
          <a:solidFill>
            <a:schemeClr val="accent4"/>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Windows </a:t>
            </a:r>
            <a:r>
              <a:rPr lang="en-US" sz="2447" dirty="0" smtClean="0"/>
              <a:t>boot </a:t>
            </a:r>
            <a:r>
              <a:rPr lang="en-US" sz="2447" dirty="0"/>
              <a:t>manager</a:t>
            </a:r>
          </a:p>
        </p:txBody>
      </p:sp>
      <p:sp>
        <p:nvSpPr>
          <p:cNvPr id="9" name="TextBox 8"/>
          <p:cNvSpPr txBox="1"/>
          <p:nvPr/>
        </p:nvSpPr>
        <p:spPr>
          <a:xfrm>
            <a:off x="597534" y="1367627"/>
            <a:ext cx="1122359" cy="313804"/>
          </a:xfrm>
          <a:prstGeom prst="rect">
            <a:avLst/>
          </a:prstGeom>
          <a:noFill/>
        </p:spPr>
        <p:txBody>
          <a:bodyPr wrap="none" lIns="0" tIns="0" rIns="0" bIns="0" rtlCol="0">
            <a:spAutoFit/>
          </a:bodyPr>
          <a:lstStyle/>
          <a:p>
            <a:r>
              <a:rPr lang="en-US" sz="2000" dirty="0"/>
              <a:t>Power On</a:t>
            </a:r>
          </a:p>
        </p:txBody>
      </p:sp>
      <p:sp>
        <p:nvSpPr>
          <p:cNvPr id="11" name="Rectangle 10"/>
          <p:cNvSpPr>
            <a:spLocks noChangeAspect="1"/>
          </p:cNvSpPr>
          <p:nvPr/>
        </p:nvSpPr>
        <p:spPr bwMode="auto">
          <a:xfrm>
            <a:off x="8897602" y="1302726"/>
            <a:ext cx="1957680" cy="1957680"/>
          </a:xfrm>
          <a:prstGeom prst="rect">
            <a:avLst/>
          </a:prstGeom>
          <a:solidFill>
            <a:schemeClr val="accent4"/>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Windows </a:t>
            </a:r>
            <a:r>
              <a:rPr lang="en-US" sz="2447" dirty="0" smtClean="0"/>
              <a:t>OS </a:t>
            </a:r>
            <a:r>
              <a:rPr lang="en-US" sz="2447" dirty="0"/>
              <a:t>boot</a:t>
            </a:r>
          </a:p>
        </p:txBody>
      </p:sp>
      <p:sp>
        <p:nvSpPr>
          <p:cNvPr id="12" name="Rectangle 11"/>
          <p:cNvSpPr>
            <a:spLocks noChangeAspect="1"/>
          </p:cNvSpPr>
          <p:nvPr/>
        </p:nvSpPr>
        <p:spPr bwMode="auto">
          <a:xfrm>
            <a:off x="8897602" y="3359302"/>
            <a:ext cx="1957680" cy="1957680"/>
          </a:xfrm>
          <a:prstGeom prst="rect">
            <a:avLst/>
          </a:prstGeom>
          <a:solidFill>
            <a:schemeClr val="accent4"/>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Windows </a:t>
            </a:r>
            <a:r>
              <a:rPr lang="en-US" sz="2447" dirty="0" smtClean="0"/>
              <a:t>update </a:t>
            </a:r>
            <a:r>
              <a:rPr lang="en-US" sz="2447" dirty="0"/>
              <a:t>OS boot</a:t>
            </a:r>
          </a:p>
        </p:txBody>
      </p:sp>
      <p:sp>
        <p:nvSpPr>
          <p:cNvPr id="13" name="Rectangle 12"/>
          <p:cNvSpPr>
            <a:spLocks noChangeAspect="1"/>
          </p:cNvSpPr>
          <p:nvPr/>
        </p:nvSpPr>
        <p:spPr bwMode="auto">
          <a:xfrm>
            <a:off x="5866274" y="4306725"/>
            <a:ext cx="1957680" cy="1957680"/>
          </a:xfrm>
          <a:prstGeom prst="rect">
            <a:avLst/>
          </a:prstGeom>
          <a:solidFill>
            <a:schemeClr val="accent4"/>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19" tIns="46609" rIns="93219" bIns="46609" numCol="1" rtlCol="0" anchor="ctr" anchorCtr="0" compatLnSpc="1">
            <a:prstTxWarp prst="textNoShape">
              <a:avLst/>
            </a:prstTxWarp>
          </a:bodyPr>
          <a:lstStyle/>
          <a:p>
            <a:pPr indent="-354441">
              <a:buClr>
                <a:schemeClr val="tx1">
                  <a:lumMod val="50000"/>
                </a:schemeClr>
              </a:buClr>
              <a:buSzPct val="80000"/>
              <a:defRPr/>
            </a:pPr>
            <a:r>
              <a:rPr lang="en-US" sz="2447" dirty="0"/>
              <a:t>Boot to flashing mode</a:t>
            </a:r>
          </a:p>
        </p:txBody>
      </p:sp>
      <p:sp>
        <p:nvSpPr>
          <p:cNvPr id="14" name="TextBox 13"/>
          <p:cNvSpPr txBox="1"/>
          <p:nvPr/>
        </p:nvSpPr>
        <p:spPr>
          <a:xfrm>
            <a:off x="597534" y="5336868"/>
            <a:ext cx="1321534" cy="320051"/>
          </a:xfrm>
          <a:prstGeom prst="rect">
            <a:avLst/>
          </a:prstGeom>
          <a:noFill/>
        </p:spPr>
        <p:txBody>
          <a:bodyPr wrap="none" lIns="0" tIns="0" rIns="0" bIns="0" rtlCol="0">
            <a:spAutoFit/>
          </a:bodyPr>
          <a:lstStyle/>
          <a:p>
            <a:r>
              <a:rPr lang="en-US" sz="2039" b="1" dirty="0">
                <a:solidFill>
                  <a:schemeClr val="accent3"/>
                </a:solidFill>
                <a:latin typeface="+mj-lt"/>
              </a:rPr>
              <a:t>SoC Vendor</a:t>
            </a:r>
          </a:p>
        </p:txBody>
      </p:sp>
      <p:sp>
        <p:nvSpPr>
          <p:cNvPr id="15" name="TextBox 14"/>
          <p:cNvSpPr txBox="1"/>
          <p:nvPr/>
        </p:nvSpPr>
        <p:spPr>
          <a:xfrm>
            <a:off x="595310" y="5800984"/>
            <a:ext cx="559141" cy="320051"/>
          </a:xfrm>
          <a:prstGeom prst="rect">
            <a:avLst/>
          </a:prstGeom>
          <a:noFill/>
        </p:spPr>
        <p:txBody>
          <a:bodyPr wrap="none" lIns="0" tIns="0" rIns="0" bIns="0" rtlCol="0">
            <a:spAutoFit/>
          </a:bodyPr>
          <a:lstStyle/>
          <a:p>
            <a:r>
              <a:rPr lang="en-US" sz="2039" b="1" dirty="0">
                <a:solidFill>
                  <a:schemeClr val="accent5"/>
                </a:solidFill>
                <a:latin typeface="+mj-lt"/>
              </a:rPr>
              <a:t>OEM</a:t>
            </a:r>
          </a:p>
        </p:txBody>
      </p:sp>
      <p:sp>
        <p:nvSpPr>
          <p:cNvPr id="16" name="TextBox 15"/>
          <p:cNvSpPr txBox="1"/>
          <p:nvPr/>
        </p:nvSpPr>
        <p:spPr>
          <a:xfrm>
            <a:off x="602322" y="6293261"/>
            <a:ext cx="617344" cy="320051"/>
          </a:xfrm>
          <a:prstGeom prst="rect">
            <a:avLst/>
          </a:prstGeom>
          <a:noFill/>
        </p:spPr>
        <p:txBody>
          <a:bodyPr wrap="none" lIns="0" tIns="0" rIns="0" bIns="0" rtlCol="0">
            <a:spAutoFit/>
          </a:bodyPr>
          <a:lstStyle/>
          <a:p>
            <a:r>
              <a:rPr lang="en-US" sz="2039" b="1" dirty="0">
                <a:solidFill>
                  <a:schemeClr val="accent4"/>
                </a:solidFill>
                <a:latin typeface="+mj-lt"/>
              </a:rPr>
              <a:t>MSFT</a:t>
            </a:r>
          </a:p>
        </p:txBody>
      </p:sp>
      <p:cxnSp>
        <p:nvCxnSpPr>
          <p:cNvPr id="18" name="Straight Connector 17"/>
          <p:cNvCxnSpPr/>
          <p:nvPr/>
        </p:nvCxnSpPr>
        <p:spPr>
          <a:xfrm>
            <a:off x="2327404" y="2845459"/>
            <a:ext cx="912417" cy="0"/>
          </a:xfrm>
          <a:prstGeom prst="line">
            <a:avLst/>
          </a:prstGeom>
          <a:ln w="101600" cmpd="sng">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61241" y="2845459"/>
            <a:ext cx="933387" cy="0"/>
          </a:xfrm>
          <a:prstGeom prst="line">
            <a:avLst/>
          </a:prstGeom>
          <a:ln w="101600" cmpd="sng">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86476" y="3041211"/>
            <a:ext cx="1211126" cy="0"/>
          </a:xfrm>
          <a:prstGeom prst="line">
            <a:avLst/>
          </a:prstGeom>
          <a:ln w="101600" cmpd="sng">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86477" y="3628506"/>
            <a:ext cx="1185668" cy="0"/>
          </a:xfrm>
          <a:prstGeom prst="line">
            <a:avLst/>
          </a:prstGeom>
          <a:ln w="101600" cmpd="sng">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45114" y="3628507"/>
            <a:ext cx="0" cy="678218"/>
          </a:xfrm>
          <a:prstGeom prst="line">
            <a:avLst/>
          </a:prstGeom>
          <a:ln w="101600" cmpd="sng">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348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 presetClass="entr" presetSubtype="2"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 presetClass="entr" presetSubtype="2" fill="hold" grpId="0" nodeType="withEffect">
                                  <p:stCondLst>
                                    <p:cond delay="25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5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par>
                                <p:cTn id="67" presetID="2" presetClass="entr" presetSubtype="2"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1+#ppt_w/2"/>
                                          </p:val>
                                        </p:tav>
                                        <p:tav tm="100000">
                                          <p:val>
                                            <p:strVal val="#ppt_x"/>
                                          </p:val>
                                        </p:tav>
                                      </p:tavLst>
                                    </p:anim>
                                    <p:anim calcmode="lin" valueType="num">
                                      <p:cBhvr additive="base">
                                        <p:cTn id="7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11" grpId="0" animBg="1"/>
      <p:bldP spid="12" grpId="0" animBg="1"/>
      <p:bldP spid="13" grpId="0" animBg="1"/>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a:t>
            </a:r>
            <a:r>
              <a:rPr lang="en-US" dirty="0"/>
              <a:t>b</a:t>
            </a:r>
            <a:r>
              <a:rPr lang="en-US" dirty="0" smtClean="0"/>
              <a:t>oot and code </a:t>
            </a:r>
            <a:r>
              <a:rPr lang="en-US" dirty="0"/>
              <a:t>s</a:t>
            </a:r>
            <a:r>
              <a:rPr lang="en-US" dirty="0" smtClean="0"/>
              <a:t>igning</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pPr lvl="0"/>
            <a:r>
              <a:rPr lang="en-US" dirty="0" smtClean="0"/>
              <a:t>During manufacturing </a:t>
            </a:r>
          </a:p>
          <a:p>
            <a:pPr lvl="1"/>
            <a:r>
              <a:rPr lang="en-US" dirty="0" smtClean="0"/>
              <a:t>The hash of the public key used to sign the initial loaders &amp; blow appropriate fuses</a:t>
            </a:r>
          </a:p>
          <a:p>
            <a:pPr lvl="1"/>
            <a:r>
              <a:rPr lang="en-US" dirty="0" smtClean="0"/>
              <a:t>Provisioning of the UFEI key databases</a:t>
            </a:r>
          </a:p>
          <a:p>
            <a:r>
              <a:rPr lang="en-US" dirty="0"/>
              <a:t>UEFI is secure by design</a:t>
            </a:r>
          </a:p>
          <a:p>
            <a:pPr lvl="1"/>
            <a:r>
              <a:rPr lang="en-US" dirty="0"/>
              <a:t>UEFI firmware, drivers, applications, and loaders must be trusted (</a:t>
            </a:r>
            <a:r>
              <a:rPr lang="en-US" dirty="0" smtClean="0"/>
              <a:t>i.e. signed</a:t>
            </a:r>
            <a:r>
              <a:rPr lang="en-US" dirty="0"/>
              <a:t>)</a:t>
            </a:r>
          </a:p>
          <a:p>
            <a:pPr lvl="1"/>
            <a:r>
              <a:rPr lang="en-US" dirty="0"/>
              <a:t>UEFI database lists trusted and untrusted keys, ca’s, and image hashes</a:t>
            </a:r>
          </a:p>
          <a:p>
            <a:pPr lvl="1"/>
            <a:r>
              <a:rPr lang="en-US" dirty="0"/>
              <a:t>Secured rollback feature prevents rollback to insecure version</a:t>
            </a:r>
          </a:p>
          <a:p>
            <a:pPr lvl="1"/>
            <a:r>
              <a:rPr lang="en-US" dirty="0"/>
              <a:t>Untrusted (unsigned) option binaries (firmware) can not </a:t>
            </a:r>
            <a:r>
              <a:rPr lang="en-US" dirty="0" smtClean="0"/>
              <a:t>run</a:t>
            </a:r>
          </a:p>
          <a:p>
            <a:pPr lvl="1"/>
            <a:r>
              <a:rPr lang="en-US" dirty="0"/>
              <a:t>UEFI able to execute UEFI firmware integrity check and </a:t>
            </a:r>
            <a:r>
              <a:rPr lang="en-US" dirty="0" smtClean="0"/>
              <a:t>self-remediate</a:t>
            </a:r>
            <a:endParaRPr lang="en-US" dirty="0"/>
          </a:p>
          <a:p>
            <a:r>
              <a:rPr lang="en-US" dirty="0"/>
              <a:t>Maintaining UEFI with Windows update</a:t>
            </a:r>
          </a:p>
          <a:p>
            <a:pPr lvl="1"/>
            <a:r>
              <a:rPr lang="en-US" dirty="0"/>
              <a:t>Updates to UEFI firmware, drivers, applications, and loaders</a:t>
            </a:r>
          </a:p>
          <a:p>
            <a:pPr lvl="1"/>
            <a:r>
              <a:rPr lang="en-US" dirty="0"/>
              <a:t>Revocation process for signatures and image </a:t>
            </a:r>
            <a:r>
              <a:rPr lang="en-US" dirty="0" smtClean="0"/>
              <a:t>hashes</a:t>
            </a:r>
            <a:endParaRPr lang="en-US" dirty="0"/>
          </a:p>
        </p:txBody>
      </p:sp>
    </p:spTree>
    <p:extLst>
      <p:ext uri="{BB962C8B-B14F-4D97-AF65-F5344CB8AC3E}">
        <p14:creationId xmlns:p14="http://schemas.microsoft.com/office/powerpoint/2010/main" val="58505411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TPM</a:t>
            </a:r>
          </a:p>
        </p:txBody>
      </p:sp>
      <p:sp>
        <p:nvSpPr>
          <p:cNvPr id="2" name="Content Placeholder 1"/>
          <p:cNvSpPr>
            <a:spLocks noGrp="1"/>
          </p:cNvSpPr>
          <p:nvPr>
            <p:ph type="body" sz="quarter" idx="10"/>
          </p:nvPr>
        </p:nvSpPr>
        <p:spPr>
          <a:xfrm>
            <a:off x="274638" y="1212850"/>
            <a:ext cx="11887200" cy="5139869"/>
          </a:xfrm>
        </p:spPr>
        <p:txBody>
          <a:bodyPr/>
          <a:lstStyle/>
          <a:p>
            <a:r>
              <a:rPr lang="en-US" dirty="0"/>
              <a:t>TPM Value Proposition</a:t>
            </a:r>
          </a:p>
          <a:p>
            <a:pPr lvl="1"/>
            <a:r>
              <a:rPr lang="en-US" dirty="0"/>
              <a:t>Enables commercial-grade security via physical and virtual key isolation from OS</a:t>
            </a:r>
          </a:p>
          <a:p>
            <a:pPr lvl="1"/>
            <a:r>
              <a:rPr lang="en-US" dirty="0"/>
              <a:t>TPM </a:t>
            </a:r>
            <a:r>
              <a:rPr lang="en-US" dirty="0" smtClean="0"/>
              <a:t>spec</a:t>
            </a:r>
            <a:r>
              <a:rPr lang="en-US" dirty="0"/>
              <a:t>:  mature standard, years of deployment and hardening</a:t>
            </a:r>
          </a:p>
          <a:p>
            <a:pPr lvl="1"/>
            <a:r>
              <a:rPr lang="en-US" dirty="0"/>
              <a:t>Improvements in TPM provisioning lowers deployment barriers</a:t>
            </a:r>
          </a:p>
          <a:p>
            <a:r>
              <a:rPr lang="en-US" dirty="0" smtClean="0"/>
              <a:t>TCG </a:t>
            </a:r>
            <a:r>
              <a:rPr lang="en-US" dirty="0"/>
              <a:t>Standard evolution:  TPM </a:t>
            </a:r>
            <a:r>
              <a:rPr lang="en-US" dirty="0" smtClean="0"/>
              <a:t>2.0</a:t>
            </a:r>
            <a:endParaRPr lang="en-US" dirty="0"/>
          </a:p>
          <a:p>
            <a:pPr lvl="1"/>
            <a:r>
              <a:rPr lang="en-US" dirty="0"/>
              <a:t>Algorithm extensibility allows for implementation and deployment in additional countries</a:t>
            </a:r>
          </a:p>
          <a:p>
            <a:pPr lvl="1"/>
            <a:r>
              <a:rPr lang="en-US" dirty="0"/>
              <a:t>Security scenarios are compatible with TPM 1.2 or 2.0</a:t>
            </a:r>
          </a:p>
          <a:p>
            <a:r>
              <a:rPr lang="en-US" dirty="0" smtClean="0"/>
              <a:t>TPM </a:t>
            </a:r>
            <a:r>
              <a:rPr lang="en-US" dirty="0"/>
              <a:t>2.0 support enables implementation choice</a:t>
            </a:r>
          </a:p>
          <a:p>
            <a:pPr lvl="1"/>
            <a:r>
              <a:rPr lang="en-US" dirty="0"/>
              <a:t>Discrete </a:t>
            </a:r>
            <a:r>
              <a:rPr lang="en-US" dirty="0" smtClean="0"/>
              <a:t>TPM Firmware-based </a:t>
            </a:r>
            <a:r>
              <a:rPr lang="en-US" dirty="0"/>
              <a:t>(ARM TrustZone® ; Intel’s Platform Trust Technology (PTT))</a:t>
            </a:r>
          </a:p>
          <a:p>
            <a:pPr lvl="1"/>
            <a:r>
              <a:rPr lang="en-US" dirty="0"/>
              <a:t>Windows Logo </a:t>
            </a:r>
            <a:r>
              <a:rPr lang="en-US" dirty="0" smtClean="0"/>
              <a:t>Requirement</a:t>
            </a:r>
            <a:endParaRPr lang="en-US" dirty="0"/>
          </a:p>
          <a:p>
            <a:r>
              <a:rPr lang="en-US" dirty="0" smtClean="0"/>
              <a:t>Health attestation</a:t>
            </a:r>
            <a:endParaRPr lang="en-US" dirty="0"/>
          </a:p>
        </p:txBody>
      </p:sp>
    </p:spTree>
    <p:extLst>
      <p:ext uri="{BB962C8B-B14F-4D97-AF65-F5344CB8AC3E}">
        <p14:creationId xmlns:p14="http://schemas.microsoft.com/office/powerpoint/2010/main" val="7036305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Windows 10 Mobile: Layers of security</a:t>
            </a:r>
            <a:endParaRPr lang="en-US" dirty="0"/>
          </a:p>
        </p:txBody>
      </p:sp>
      <p:sp>
        <p:nvSpPr>
          <p:cNvPr id="75" name="TextBox 74"/>
          <p:cNvSpPr txBox="1"/>
          <p:nvPr/>
        </p:nvSpPr>
        <p:spPr>
          <a:xfrm>
            <a:off x="3725635" y="5778270"/>
            <a:ext cx="6858000" cy="1097280"/>
          </a:xfrm>
          <a:prstGeom prst="rect">
            <a:avLst/>
          </a:prstGeom>
          <a:solidFill>
            <a:schemeClr val="accent6"/>
          </a:solidFill>
          <a:ln w="22225" cap="rnd">
            <a:noFill/>
          </a:ln>
        </p:spPr>
        <p:txBody>
          <a:bodyPr wrap="square" lIns="91427" tIns="109712" rIns="127997" bIns="109712" rtlCol="0" anchor="ctr" anchorCtr="0">
            <a:noAutofit/>
          </a:bodyPr>
          <a:lstStyle/>
          <a:p>
            <a:pPr>
              <a:lnSpc>
                <a:spcPct val="80000"/>
              </a:lnSpc>
            </a:pPr>
            <a:endParaRPr lang="en-US" spc="-20" dirty="0">
              <a:latin typeface="Segoe UI Semibold" panose="020B0702040204020203" pitchFamily="34" charset="0"/>
            </a:endParaRPr>
          </a:p>
        </p:txBody>
      </p:sp>
      <p:sp>
        <p:nvSpPr>
          <p:cNvPr id="76" name="TextBox 75"/>
          <p:cNvSpPr txBox="1"/>
          <p:nvPr/>
        </p:nvSpPr>
        <p:spPr>
          <a:xfrm>
            <a:off x="7352161" y="5834499"/>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smtClean="0"/>
              <a:t>Attestation</a:t>
            </a:r>
            <a:endParaRPr lang="en-US" dirty="0"/>
          </a:p>
        </p:txBody>
      </p:sp>
      <p:sp>
        <p:nvSpPr>
          <p:cNvPr id="77" name="TextBox 76"/>
          <p:cNvSpPr txBox="1"/>
          <p:nvPr/>
        </p:nvSpPr>
        <p:spPr>
          <a:xfrm>
            <a:off x="4274268" y="6346897"/>
            <a:ext cx="3017520" cy="457200"/>
          </a:xfrm>
          <a:prstGeom prst="rect">
            <a:avLst/>
          </a:prstGeom>
          <a:solidFill>
            <a:schemeClr val="tx1">
              <a:lumMod val="85000"/>
              <a:alpha val="70000"/>
            </a:schemeClr>
          </a:solidFill>
        </p:spPr>
        <p:txBody>
          <a:bodyPr wrap="square" lIns="91427" tIns="118855" rIns="182854" bIns="118855" rtlCol="0" anchor="ctr">
            <a:noAutofit/>
          </a:bodyPr>
          <a:lstStyle/>
          <a:p>
            <a:pPr>
              <a:lnSpc>
                <a:spcPct val="80000"/>
              </a:lnSpc>
            </a:pPr>
            <a:r>
              <a:rPr lang="en-US" dirty="0"/>
              <a:t>UEFI Secure Boot</a:t>
            </a:r>
          </a:p>
        </p:txBody>
      </p:sp>
      <p:sp>
        <p:nvSpPr>
          <p:cNvPr id="194" name="TextBox 193"/>
          <p:cNvSpPr txBox="1"/>
          <p:nvPr/>
        </p:nvSpPr>
        <p:spPr>
          <a:xfrm>
            <a:off x="7344689" y="6346897"/>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a:t>TPM </a:t>
            </a:r>
            <a:r>
              <a:rPr lang="en-US" spc="-50" dirty="0" smtClean="0"/>
              <a:t>2.0</a:t>
            </a:r>
            <a:endParaRPr lang="en-US" spc="-50" dirty="0"/>
          </a:p>
        </p:txBody>
      </p:sp>
      <p:sp>
        <p:nvSpPr>
          <p:cNvPr id="195" name="TextBox 194"/>
          <p:cNvSpPr txBox="1"/>
          <p:nvPr/>
        </p:nvSpPr>
        <p:spPr>
          <a:xfrm>
            <a:off x="4274268" y="5832095"/>
            <a:ext cx="3017520" cy="457200"/>
          </a:xfrm>
          <a:prstGeom prst="rect">
            <a:avLst/>
          </a:prstGeom>
          <a:solidFill>
            <a:schemeClr val="tx1">
              <a:lumMod val="85000"/>
              <a:alpha val="70000"/>
            </a:schemeClr>
          </a:solidFill>
        </p:spPr>
        <p:txBody>
          <a:bodyPr wrap="square" lIns="91427" tIns="118855" rIns="0" bIns="118855" rtlCol="0" anchor="ctr">
            <a:noAutofit/>
          </a:bodyPr>
          <a:lstStyle/>
          <a:p>
            <a:pPr>
              <a:lnSpc>
                <a:spcPct val="80000"/>
              </a:lnSpc>
            </a:pPr>
            <a:r>
              <a:rPr lang="en-US" spc="-50" dirty="0" smtClean="0"/>
              <a:t>Only signed binaries</a:t>
            </a:r>
            <a:endParaRPr lang="en-US" spc="-50" dirty="0"/>
          </a:p>
        </p:txBody>
      </p:sp>
      <p:sp>
        <p:nvSpPr>
          <p:cNvPr id="145" name="TextBox 144"/>
          <p:cNvSpPr txBox="1"/>
          <p:nvPr/>
        </p:nvSpPr>
        <p:spPr>
          <a:xfrm>
            <a:off x="3725635" y="4618665"/>
            <a:ext cx="6858000" cy="1097280"/>
          </a:xfrm>
          <a:prstGeom prst="rect">
            <a:avLst/>
          </a:prstGeom>
          <a:solidFill>
            <a:schemeClr val="accent5"/>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146" name="TextBox 145"/>
          <p:cNvSpPr txBox="1"/>
          <p:nvPr/>
        </p:nvSpPr>
        <p:spPr>
          <a:xfrm>
            <a:off x="7340318" y="521139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Single source updates</a:t>
            </a:r>
          </a:p>
        </p:txBody>
      </p:sp>
      <p:sp>
        <p:nvSpPr>
          <p:cNvPr id="147" name="TextBox 146"/>
          <p:cNvSpPr txBox="1"/>
          <p:nvPr/>
        </p:nvSpPr>
        <p:spPr>
          <a:xfrm>
            <a:off x="4274268" y="4701126"/>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OS </a:t>
            </a:r>
            <a:r>
              <a:rPr lang="en-US" dirty="0"/>
              <a:t>Services</a:t>
            </a:r>
          </a:p>
        </p:txBody>
      </p:sp>
      <p:sp>
        <p:nvSpPr>
          <p:cNvPr id="148" name="TextBox 147"/>
          <p:cNvSpPr txBox="1"/>
          <p:nvPr/>
        </p:nvSpPr>
        <p:spPr>
          <a:xfrm>
            <a:off x="4283385" y="520561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Trusted Boot</a:t>
            </a:r>
            <a:endParaRPr lang="en-US" dirty="0"/>
          </a:p>
        </p:txBody>
      </p:sp>
      <p:sp>
        <p:nvSpPr>
          <p:cNvPr id="190" name="Freeform 11"/>
          <p:cNvSpPr>
            <a:spLocks/>
          </p:cNvSpPr>
          <p:nvPr/>
        </p:nvSpPr>
        <p:spPr bwMode="auto">
          <a:xfrm>
            <a:off x="4188443" y="3751078"/>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191" name="Freeform 12"/>
          <p:cNvSpPr>
            <a:spLocks/>
          </p:cNvSpPr>
          <p:nvPr/>
        </p:nvSpPr>
        <p:spPr bwMode="auto">
          <a:xfrm>
            <a:off x="4204260" y="3751078"/>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grpSp>
        <p:nvGrpSpPr>
          <p:cNvPr id="124" name="Group 123"/>
          <p:cNvGrpSpPr/>
          <p:nvPr/>
        </p:nvGrpSpPr>
        <p:grpSpPr>
          <a:xfrm>
            <a:off x="457929" y="5777302"/>
            <a:ext cx="3200400" cy="1097280"/>
            <a:chOff x="274636" y="5594984"/>
            <a:chExt cx="2799900" cy="1097435"/>
          </a:xfrm>
        </p:grpSpPr>
        <p:sp>
          <p:nvSpPr>
            <p:cNvPr id="125" name="TextBox 124"/>
            <p:cNvSpPr txBox="1"/>
            <p:nvPr/>
          </p:nvSpPr>
          <p:spPr>
            <a:xfrm>
              <a:off x="274636" y="5594984"/>
              <a:ext cx="2799900" cy="1097435"/>
            </a:xfrm>
            <a:prstGeom prst="rect">
              <a:avLst/>
            </a:prstGeom>
            <a:solidFill>
              <a:schemeClr val="accent6"/>
            </a:solidFill>
          </p:spPr>
          <p:txBody>
            <a:bodyPr wrap="square" lIns="731520" tIns="146283" rIns="0" bIns="146283" rtlCol="0" anchor="ctr">
              <a:noAutofit/>
            </a:bodyPr>
            <a:lstStyle/>
            <a:p>
              <a:pPr>
                <a:lnSpc>
                  <a:spcPct val="90000"/>
                </a:lnSpc>
              </a:pPr>
              <a:r>
                <a:rPr lang="en-US" dirty="0" smtClean="0">
                  <a:gradFill>
                    <a:gsLst>
                      <a:gs pos="10619">
                        <a:srgbClr val="FFFFFF"/>
                      </a:gs>
                      <a:gs pos="100000">
                        <a:srgbClr val="FFFFFF"/>
                      </a:gs>
                    </a:gsLst>
                    <a:lin ang="5400000" scaled="0"/>
                  </a:gradFill>
                </a:rPr>
                <a:t>Secure Hardware </a:t>
              </a:r>
              <a:endParaRPr lang="en-US" dirty="0">
                <a:gradFill>
                  <a:gsLst>
                    <a:gs pos="10619">
                      <a:srgbClr val="FFFFFF"/>
                    </a:gs>
                    <a:gs pos="100000">
                      <a:srgbClr val="FFFFFF"/>
                    </a:gs>
                  </a:gsLst>
                  <a:lin ang="5400000" scaled="0"/>
                </a:gradFill>
              </a:endParaRPr>
            </a:p>
          </p:txBody>
        </p:sp>
        <p:sp>
          <p:nvSpPr>
            <p:cNvPr id="126" name="Freeform 84"/>
            <p:cNvSpPr>
              <a:spLocks noChangeAspect="1" noEditPoints="1"/>
            </p:cNvSpPr>
            <p:nvPr/>
          </p:nvSpPr>
          <p:spPr bwMode="black">
            <a:xfrm>
              <a:off x="472981" y="6004636"/>
              <a:ext cx="232664" cy="27813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87972" rIns="131960" bIns="87972" numCol="1" spcCol="0" rtlCol="0" fromWordArt="0" anchor="t" anchorCtr="0" forceAA="0" compatLnSpc="1">
              <a:prstTxWarp prst="textNoShape">
                <a:avLst/>
              </a:prstTxWarp>
              <a:noAutofit/>
            </a:bodyPr>
            <a:lstStyle/>
            <a:p>
              <a:pPr>
                <a:lnSpc>
                  <a:spcPct val="90000"/>
                </a:lnSpc>
              </a:pPr>
              <a:endParaRPr lang="en-US" sz="1599" dirty="0">
                <a:gradFill>
                  <a:gsLst>
                    <a:gs pos="79646">
                      <a:srgbClr val="FFFFFF"/>
                    </a:gs>
                    <a:gs pos="61947">
                      <a:srgbClr val="FFFFFF"/>
                    </a:gs>
                  </a:gsLst>
                  <a:lin ang="5400000" scaled="0"/>
                </a:gradFill>
              </a:endParaRPr>
            </a:p>
          </p:txBody>
        </p:sp>
      </p:grpSp>
      <p:sp>
        <p:nvSpPr>
          <p:cNvPr id="128" name="TextBox 127"/>
          <p:cNvSpPr txBox="1"/>
          <p:nvPr/>
        </p:nvSpPr>
        <p:spPr>
          <a:xfrm>
            <a:off x="457929" y="4618665"/>
            <a:ext cx="3200400" cy="1097280"/>
          </a:xfrm>
          <a:prstGeom prst="rect">
            <a:avLst/>
          </a:prstGeom>
          <a:solidFill>
            <a:schemeClr val="accent5"/>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Windows </a:t>
            </a:r>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One Core</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74" name="Freeform 73"/>
          <p:cNvSpPr>
            <a:spLocks noEditPoints="1"/>
          </p:cNvSpPr>
          <p:nvPr/>
        </p:nvSpPr>
        <p:spPr bwMode="auto">
          <a:xfrm>
            <a:off x="642969" y="4989747"/>
            <a:ext cx="341112" cy="36576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62" name="TextBox 61"/>
          <p:cNvSpPr txBox="1"/>
          <p:nvPr/>
        </p:nvSpPr>
        <p:spPr>
          <a:xfrm>
            <a:off x="7340318" y="470478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App Platform</a:t>
            </a:r>
            <a:endParaRPr lang="en-US" spc="-70" dirty="0"/>
          </a:p>
        </p:txBody>
      </p:sp>
      <p:sp>
        <p:nvSpPr>
          <p:cNvPr id="63" name="TextBox 62"/>
          <p:cNvSpPr txBox="1"/>
          <p:nvPr/>
        </p:nvSpPr>
        <p:spPr>
          <a:xfrm>
            <a:off x="3725635" y="3460001"/>
            <a:ext cx="6858000" cy="1097280"/>
          </a:xfrm>
          <a:prstGeom prst="rect">
            <a:avLst/>
          </a:prstGeom>
          <a:solidFill>
            <a:schemeClr val="accent4"/>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64" name="TextBox 63"/>
          <p:cNvSpPr txBox="1"/>
          <p:nvPr/>
        </p:nvSpPr>
        <p:spPr>
          <a:xfrm>
            <a:off x="7340318" y="4052730"/>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Network security</a:t>
            </a:r>
          </a:p>
        </p:txBody>
      </p:sp>
      <p:sp>
        <p:nvSpPr>
          <p:cNvPr id="65" name="TextBox 64"/>
          <p:cNvSpPr txBox="1"/>
          <p:nvPr/>
        </p:nvSpPr>
        <p:spPr>
          <a:xfrm>
            <a:off x="4274268" y="3542462"/>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Microsoft Passport</a:t>
            </a:r>
            <a:endParaRPr lang="en-US" dirty="0"/>
          </a:p>
        </p:txBody>
      </p:sp>
      <p:sp>
        <p:nvSpPr>
          <p:cNvPr id="66" name="TextBox 65"/>
          <p:cNvSpPr txBox="1"/>
          <p:nvPr/>
        </p:nvSpPr>
        <p:spPr>
          <a:xfrm>
            <a:off x="4283385" y="4046949"/>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Two Factor authentication</a:t>
            </a:r>
            <a:endParaRPr lang="en-US" dirty="0"/>
          </a:p>
        </p:txBody>
      </p:sp>
      <p:sp>
        <p:nvSpPr>
          <p:cNvPr id="67" name="TextBox 66"/>
          <p:cNvSpPr txBox="1"/>
          <p:nvPr/>
        </p:nvSpPr>
        <p:spPr>
          <a:xfrm>
            <a:off x="457929" y="3460001"/>
            <a:ext cx="3200400" cy="1097280"/>
          </a:xfrm>
          <a:prstGeom prst="rect">
            <a:avLst/>
          </a:prstGeom>
          <a:solidFill>
            <a:schemeClr val="accent4"/>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Access Control</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69" name="TextBox 68"/>
          <p:cNvSpPr txBox="1"/>
          <p:nvPr/>
        </p:nvSpPr>
        <p:spPr>
          <a:xfrm>
            <a:off x="7340318" y="354611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Windows</a:t>
            </a:r>
            <a:r>
              <a:rPr lang="en-US" spc="-70" dirty="0" smtClean="0"/>
              <a:t> </a:t>
            </a:r>
            <a:r>
              <a:rPr lang="en-US" dirty="0"/>
              <a:t>Hello</a:t>
            </a:r>
          </a:p>
        </p:txBody>
      </p:sp>
      <p:sp>
        <p:nvSpPr>
          <p:cNvPr id="88" name="Freeform 237"/>
          <p:cNvSpPr>
            <a:spLocks noChangeAspect="1"/>
          </p:cNvSpPr>
          <p:nvPr/>
        </p:nvSpPr>
        <p:spPr bwMode="auto">
          <a:xfrm>
            <a:off x="636511" y="3907024"/>
            <a:ext cx="278860" cy="217910"/>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70" name="Freeform 11"/>
          <p:cNvSpPr>
            <a:spLocks/>
          </p:cNvSpPr>
          <p:nvPr/>
        </p:nvSpPr>
        <p:spPr bwMode="auto">
          <a:xfrm>
            <a:off x="4188367" y="2579926"/>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1" name="Freeform 12"/>
          <p:cNvSpPr>
            <a:spLocks/>
          </p:cNvSpPr>
          <p:nvPr/>
        </p:nvSpPr>
        <p:spPr bwMode="auto">
          <a:xfrm>
            <a:off x="4204184" y="2579926"/>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72" name="TextBox 71"/>
          <p:cNvSpPr txBox="1"/>
          <p:nvPr/>
        </p:nvSpPr>
        <p:spPr>
          <a:xfrm>
            <a:off x="3725559" y="2288849"/>
            <a:ext cx="6858000" cy="1097280"/>
          </a:xfrm>
          <a:prstGeom prst="rect">
            <a:avLst/>
          </a:prstGeom>
          <a:solidFill>
            <a:schemeClr val="accent3"/>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73" name="TextBox 72"/>
          <p:cNvSpPr txBox="1"/>
          <p:nvPr/>
        </p:nvSpPr>
        <p:spPr>
          <a:xfrm>
            <a:off x="7340242" y="2881578"/>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Mobile Device Management</a:t>
            </a:r>
            <a:endParaRPr lang="en-US" spc="-70" dirty="0"/>
          </a:p>
        </p:txBody>
      </p:sp>
      <p:sp>
        <p:nvSpPr>
          <p:cNvPr id="79" name="TextBox 78"/>
          <p:cNvSpPr txBox="1"/>
          <p:nvPr/>
        </p:nvSpPr>
        <p:spPr>
          <a:xfrm>
            <a:off x="4274192" y="2371310"/>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a:t>Enterprise Data Protection</a:t>
            </a:r>
          </a:p>
        </p:txBody>
      </p:sp>
      <p:sp>
        <p:nvSpPr>
          <p:cNvPr id="80" name="TextBox 79"/>
          <p:cNvSpPr txBox="1"/>
          <p:nvPr/>
        </p:nvSpPr>
        <p:spPr>
          <a:xfrm>
            <a:off x="4283309" y="287579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smtClean="0"/>
              <a:t>Device encryption	</a:t>
            </a:r>
            <a:endParaRPr lang="en-US" dirty="0"/>
          </a:p>
        </p:txBody>
      </p:sp>
      <p:sp>
        <p:nvSpPr>
          <p:cNvPr id="81" name="TextBox 80"/>
          <p:cNvSpPr txBox="1"/>
          <p:nvPr/>
        </p:nvSpPr>
        <p:spPr>
          <a:xfrm>
            <a:off x="457853" y="2288849"/>
            <a:ext cx="3200400" cy="1097280"/>
          </a:xfrm>
          <a:prstGeom prst="rect">
            <a:avLst/>
          </a:prstGeom>
          <a:solidFill>
            <a:schemeClr val="accent3"/>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Data </a:t>
            </a:r>
            <a:r>
              <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protection</a:t>
            </a:r>
          </a:p>
        </p:txBody>
      </p:sp>
      <p:sp>
        <p:nvSpPr>
          <p:cNvPr id="82" name="TextBox 81"/>
          <p:cNvSpPr txBox="1"/>
          <p:nvPr/>
        </p:nvSpPr>
        <p:spPr>
          <a:xfrm>
            <a:off x="7340242" y="2374964"/>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a:t>IRM &amp; </a:t>
            </a:r>
            <a:r>
              <a:rPr lang="en-US" dirty="0" smtClean="0"/>
              <a:t>S/MIME</a:t>
            </a:r>
            <a:r>
              <a:rPr lang="en-US" spc="-70" dirty="0" smtClean="0"/>
              <a:t> </a:t>
            </a:r>
            <a:endParaRPr lang="en-US" spc="-70" dirty="0"/>
          </a:p>
        </p:txBody>
      </p:sp>
      <p:sp>
        <p:nvSpPr>
          <p:cNvPr id="84" name="Freeform 11"/>
          <p:cNvSpPr>
            <a:spLocks/>
          </p:cNvSpPr>
          <p:nvPr/>
        </p:nvSpPr>
        <p:spPr bwMode="auto">
          <a:xfrm>
            <a:off x="4188094" y="1410925"/>
            <a:ext cx="14763" cy="14631"/>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5" name="Freeform 12"/>
          <p:cNvSpPr>
            <a:spLocks/>
          </p:cNvSpPr>
          <p:nvPr/>
        </p:nvSpPr>
        <p:spPr bwMode="auto">
          <a:xfrm>
            <a:off x="4203911" y="1410925"/>
            <a:ext cx="20034" cy="14631"/>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dirty="0"/>
          </a:p>
        </p:txBody>
      </p:sp>
      <p:sp>
        <p:nvSpPr>
          <p:cNvPr id="86" name="TextBox 85"/>
          <p:cNvSpPr txBox="1"/>
          <p:nvPr/>
        </p:nvSpPr>
        <p:spPr>
          <a:xfrm>
            <a:off x="3725286" y="1119848"/>
            <a:ext cx="6858000" cy="1097280"/>
          </a:xfrm>
          <a:prstGeom prst="rect">
            <a:avLst/>
          </a:prstGeom>
          <a:solidFill>
            <a:schemeClr val="accent1"/>
          </a:solidFill>
        </p:spPr>
        <p:txBody>
          <a:bodyPr wrap="square" lIns="182854" tIns="0" rIns="0" bIns="0" rtlCol="0" anchor="ctr">
            <a:noAutofit/>
          </a:bodyPr>
          <a:lstStyle/>
          <a:p>
            <a:pPr algn="ctr">
              <a:lnSpc>
                <a:spcPct val="80000"/>
              </a:lnSpc>
            </a:pPr>
            <a:endParaRPr lang="en-US" spc="-20" dirty="0">
              <a:latin typeface="Segoe UI Semibold" panose="020B0702040204020203" pitchFamily="34" charset="0"/>
            </a:endParaRPr>
          </a:p>
        </p:txBody>
      </p:sp>
      <p:sp>
        <p:nvSpPr>
          <p:cNvPr id="87" name="TextBox 86"/>
          <p:cNvSpPr txBox="1"/>
          <p:nvPr/>
        </p:nvSpPr>
        <p:spPr>
          <a:xfrm>
            <a:off x="7339969" y="1712577"/>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Browser security</a:t>
            </a:r>
            <a:endParaRPr lang="en-US" spc="-70" dirty="0"/>
          </a:p>
        </p:txBody>
      </p:sp>
      <p:sp>
        <p:nvSpPr>
          <p:cNvPr id="89" name="TextBox 88"/>
          <p:cNvSpPr txBox="1"/>
          <p:nvPr/>
        </p:nvSpPr>
        <p:spPr>
          <a:xfrm>
            <a:off x="4273919" y="1202309"/>
            <a:ext cx="3017520" cy="457200"/>
          </a:xfrm>
          <a:prstGeom prst="rect">
            <a:avLst/>
          </a:prstGeom>
          <a:solidFill>
            <a:schemeClr val="bg2">
              <a:lumMod val="20000"/>
              <a:lumOff val="80000"/>
              <a:alpha val="70000"/>
            </a:schemeClr>
          </a:solidFill>
        </p:spPr>
        <p:txBody>
          <a:bodyPr wrap="square" lIns="91427" tIns="182854" rIns="182854" bIns="118855" rtlCol="0" anchor="ctr">
            <a:noAutofit/>
          </a:bodyPr>
          <a:lstStyle/>
          <a:p>
            <a:pPr>
              <a:lnSpc>
                <a:spcPct val="75000"/>
              </a:lnSpc>
            </a:pPr>
            <a:r>
              <a:rPr lang="en-US" dirty="0" smtClean="0"/>
              <a:t>Store Apps</a:t>
            </a:r>
            <a:endParaRPr lang="en-US" dirty="0"/>
          </a:p>
        </p:txBody>
      </p:sp>
      <p:sp>
        <p:nvSpPr>
          <p:cNvPr id="90" name="TextBox 89"/>
          <p:cNvSpPr txBox="1"/>
          <p:nvPr/>
        </p:nvSpPr>
        <p:spPr>
          <a:xfrm>
            <a:off x="4283036" y="1706796"/>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dirty="0"/>
              <a:t>Business Store Portal</a:t>
            </a:r>
          </a:p>
        </p:txBody>
      </p:sp>
      <p:sp>
        <p:nvSpPr>
          <p:cNvPr id="92" name="TextBox 91"/>
          <p:cNvSpPr txBox="1"/>
          <p:nvPr/>
        </p:nvSpPr>
        <p:spPr>
          <a:xfrm>
            <a:off x="457580" y="1119848"/>
            <a:ext cx="3200400" cy="1097280"/>
          </a:xfrm>
          <a:prstGeom prst="rect">
            <a:avLst/>
          </a:prstGeom>
          <a:solidFill>
            <a:schemeClr val="accent1"/>
          </a:solidFill>
        </p:spPr>
        <p:txBody>
          <a:bodyPr wrap="square" lIns="731520" tIns="146283" rIns="0" bIns="146283" rtlCol="0" anchor="ctr">
            <a:noAutofit/>
          </a:bodyPr>
          <a:lstStyle>
            <a:defPPr>
              <a:defRPr lang="en-US"/>
            </a:defPPr>
            <a:lvl1pPr>
              <a:lnSpc>
                <a:spcPct val="90000"/>
              </a:lnSpc>
              <a:defRPr sz="1800">
                <a:gradFill>
                  <a:gsLst>
                    <a:gs pos="10619">
                      <a:schemeClr val="bg1"/>
                    </a:gs>
                    <a:gs pos="24000">
                      <a:schemeClr val="bg1"/>
                    </a:gs>
                  </a:gsLst>
                  <a:lin ang="5400000" scaled="0"/>
                </a:gradFill>
                <a:latin typeface="Segoe UI Semibold" panose="020B0702040204020203" pitchFamily="34" charset="0"/>
              </a:defRPr>
            </a:lvl1pPr>
          </a:lstStyle>
          <a:p>
            <a:r>
              <a:rPr lang="en-US" dirty="0" smtClean="0">
                <a:gradFill>
                  <a:gsLst>
                    <a:gs pos="39000">
                      <a:srgbClr val="FFFFFF"/>
                    </a:gs>
                    <a:gs pos="96000">
                      <a:srgbClr val="FFFFFF"/>
                    </a:gs>
                  </a:gsLst>
                  <a:lin ang="5400000" scaled="0"/>
                </a:gradFill>
                <a:latin typeface="Segoe UI" panose="020B0502040204020203" pitchFamily="34" charset="0"/>
                <a:cs typeface="Segoe UI" panose="020B0502040204020203" pitchFamily="34" charset="0"/>
              </a:rPr>
              <a:t>App security</a:t>
            </a:r>
            <a:endParaRPr lang="en-US" dirty="0">
              <a:gradFill>
                <a:gsLst>
                  <a:gs pos="39000">
                    <a:srgbClr val="FFFFFF"/>
                  </a:gs>
                  <a:gs pos="96000">
                    <a:srgbClr val="FFFFFF"/>
                  </a:gs>
                </a:gsLst>
                <a:lin ang="5400000" scaled="0"/>
              </a:gradFill>
              <a:latin typeface="Segoe UI" panose="020B0502040204020203" pitchFamily="34" charset="0"/>
              <a:cs typeface="Segoe UI" panose="020B0502040204020203" pitchFamily="34" charset="0"/>
            </a:endParaRPr>
          </a:p>
        </p:txBody>
      </p:sp>
      <p:sp>
        <p:nvSpPr>
          <p:cNvPr id="93" name="TextBox 92"/>
          <p:cNvSpPr txBox="1"/>
          <p:nvPr/>
        </p:nvSpPr>
        <p:spPr>
          <a:xfrm>
            <a:off x="7339969" y="1205963"/>
            <a:ext cx="3017520" cy="457200"/>
          </a:xfrm>
          <a:prstGeom prst="rect">
            <a:avLst/>
          </a:prstGeom>
          <a:solidFill>
            <a:schemeClr val="bg2">
              <a:lumMod val="20000"/>
              <a:lumOff val="80000"/>
              <a:alpha val="70000"/>
            </a:schemeClr>
          </a:solidFill>
        </p:spPr>
        <p:txBody>
          <a:bodyPr wrap="square" lIns="91427" tIns="182854" rIns="0" bIns="118855" rtlCol="0" anchor="ctr">
            <a:noAutofit/>
          </a:bodyPr>
          <a:lstStyle/>
          <a:p>
            <a:pPr>
              <a:lnSpc>
                <a:spcPct val="75000"/>
              </a:lnSpc>
            </a:pPr>
            <a:r>
              <a:rPr lang="en-US" spc="-70" dirty="0" smtClean="0"/>
              <a:t>Cloud Services</a:t>
            </a:r>
            <a:endParaRPr lang="en-US" spc="-70" dirty="0"/>
          </a:p>
        </p:txBody>
      </p:sp>
      <p:sp>
        <p:nvSpPr>
          <p:cNvPr id="96" name="Freeform 6"/>
          <p:cNvSpPr>
            <a:spLocks noChangeAspect="1" noEditPoints="1"/>
          </p:cNvSpPr>
          <p:nvPr/>
        </p:nvSpPr>
        <p:spPr bwMode="auto">
          <a:xfrm>
            <a:off x="667841" y="1519818"/>
            <a:ext cx="216199" cy="289367"/>
          </a:xfrm>
          <a:custGeom>
            <a:avLst/>
            <a:gdLst>
              <a:gd name="T0" fmla="*/ 1562 w 1562"/>
              <a:gd name="T1" fmla="*/ 727 h 2390"/>
              <a:gd name="T2" fmla="*/ 833 w 1562"/>
              <a:gd name="T3" fmla="*/ 727 h 2390"/>
              <a:gd name="T4" fmla="*/ 833 w 1562"/>
              <a:gd name="T5" fmla="*/ 0 h 2390"/>
              <a:gd name="T6" fmla="*/ 1562 w 1562"/>
              <a:gd name="T7" fmla="*/ 0 h 2390"/>
              <a:gd name="T8" fmla="*/ 1562 w 1562"/>
              <a:gd name="T9" fmla="*/ 727 h 2390"/>
              <a:gd name="T10" fmla="*/ 653 w 1562"/>
              <a:gd name="T11" fmla="*/ 76 h 2390"/>
              <a:gd name="T12" fmla="*/ 76 w 1562"/>
              <a:gd name="T13" fmla="*/ 76 h 2390"/>
              <a:gd name="T14" fmla="*/ 76 w 1562"/>
              <a:gd name="T15" fmla="*/ 651 h 2390"/>
              <a:gd name="T16" fmla="*/ 653 w 1562"/>
              <a:gd name="T17" fmla="*/ 651 h 2390"/>
              <a:gd name="T18" fmla="*/ 653 w 1562"/>
              <a:gd name="T19" fmla="*/ 76 h 2390"/>
              <a:gd name="T20" fmla="*/ 729 w 1562"/>
              <a:gd name="T21" fmla="*/ 0 h 2390"/>
              <a:gd name="T22" fmla="*/ 729 w 1562"/>
              <a:gd name="T23" fmla="*/ 727 h 2390"/>
              <a:gd name="T24" fmla="*/ 0 w 1562"/>
              <a:gd name="T25" fmla="*/ 727 h 2390"/>
              <a:gd name="T26" fmla="*/ 0 w 1562"/>
              <a:gd name="T27" fmla="*/ 0 h 2390"/>
              <a:gd name="T28" fmla="*/ 729 w 1562"/>
              <a:gd name="T29" fmla="*/ 0 h 2390"/>
              <a:gd name="T30" fmla="*/ 729 w 1562"/>
              <a:gd name="T31" fmla="*/ 0 h 2390"/>
              <a:gd name="T32" fmla="*/ 653 w 1562"/>
              <a:gd name="T33" fmla="*/ 1739 h 2390"/>
              <a:gd name="T34" fmla="*/ 76 w 1562"/>
              <a:gd name="T35" fmla="*/ 1739 h 2390"/>
              <a:gd name="T36" fmla="*/ 76 w 1562"/>
              <a:gd name="T37" fmla="*/ 2314 h 2390"/>
              <a:gd name="T38" fmla="*/ 653 w 1562"/>
              <a:gd name="T39" fmla="*/ 2314 h 2390"/>
              <a:gd name="T40" fmla="*/ 653 w 1562"/>
              <a:gd name="T41" fmla="*/ 1739 h 2390"/>
              <a:gd name="T42" fmla="*/ 729 w 1562"/>
              <a:gd name="T43" fmla="*/ 1663 h 2390"/>
              <a:gd name="T44" fmla="*/ 729 w 1562"/>
              <a:gd name="T45" fmla="*/ 2390 h 2390"/>
              <a:gd name="T46" fmla="*/ 0 w 1562"/>
              <a:gd name="T47" fmla="*/ 2390 h 2390"/>
              <a:gd name="T48" fmla="*/ 0 w 1562"/>
              <a:gd name="T49" fmla="*/ 1663 h 2390"/>
              <a:gd name="T50" fmla="*/ 729 w 1562"/>
              <a:gd name="T51" fmla="*/ 1663 h 2390"/>
              <a:gd name="T52" fmla="*/ 729 w 1562"/>
              <a:gd name="T53" fmla="*/ 1663 h 2390"/>
              <a:gd name="T54" fmla="*/ 1486 w 1562"/>
              <a:gd name="T55" fmla="*/ 907 h 2390"/>
              <a:gd name="T56" fmla="*/ 76 w 1562"/>
              <a:gd name="T57" fmla="*/ 907 h 2390"/>
              <a:gd name="T58" fmla="*/ 76 w 1562"/>
              <a:gd name="T59" fmla="*/ 1483 h 2390"/>
              <a:gd name="T60" fmla="*/ 1486 w 1562"/>
              <a:gd name="T61" fmla="*/ 1483 h 2390"/>
              <a:gd name="T62" fmla="*/ 1486 w 1562"/>
              <a:gd name="T63" fmla="*/ 907 h 2390"/>
              <a:gd name="T64" fmla="*/ 1562 w 1562"/>
              <a:gd name="T65" fmla="*/ 831 h 2390"/>
              <a:gd name="T66" fmla="*/ 1562 w 1562"/>
              <a:gd name="T67" fmla="*/ 1559 h 2390"/>
              <a:gd name="T68" fmla="*/ 0 w 1562"/>
              <a:gd name="T69" fmla="*/ 1559 h 2390"/>
              <a:gd name="T70" fmla="*/ 0 w 1562"/>
              <a:gd name="T71" fmla="*/ 831 h 2390"/>
              <a:gd name="T72" fmla="*/ 1562 w 1562"/>
              <a:gd name="T73" fmla="*/ 831 h 2390"/>
              <a:gd name="T74" fmla="*/ 1562 w 1562"/>
              <a:gd name="T75" fmla="*/ 831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2" h="2390">
                <a:moveTo>
                  <a:pt x="1562" y="727"/>
                </a:moveTo>
                <a:lnTo>
                  <a:pt x="833" y="727"/>
                </a:lnTo>
                <a:lnTo>
                  <a:pt x="833" y="0"/>
                </a:lnTo>
                <a:lnTo>
                  <a:pt x="1562" y="0"/>
                </a:lnTo>
                <a:lnTo>
                  <a:pt x="1562" y="727"/>
                </a:lnTo>
                <a:close/>
                <a:moveTo>
                  <a:pt x="653" y="76"/>
                </a:moveTo>
                <a:lnTo>
                  <a:pt x="76" y="76"/>
                </a:lnTo>
                <a:lnTo>
                  <a:pt x="76" y="651"/>
                </a:lnTo>
                <a:lnTo>
                  <a:pt x="653" y="651"/>
                </a:lnTo>
                <a:lnTo>
                  <a:pt x="653" y="76"/>
                </a:lnTo>
                <a:close/>
                <a:moveTo>
                  <a:pt x="729" y="0"/>
                </a:moveTo>
                <a:lnTo>
                  <a:pt x="729" y="727"/>
                </a:lnTo>
                <a:lnTo>
                  <a:pt x="0" y="727"/>
                </a:lnTo>
                <a:lnTo>
                  <a:pt x="0" y="0"/>
                </a:lnTo>
                <a:lnTo>
                  <a:pt x="729" y="0"/>
                </a:lnTo>
                <a:lnTo>
                  <a:pt x="729" y="0"/>
                </a:lnTo>
                <a:close/>
                <a:moveTo>
                  <a:pt x="653" y="1739"/>
                </a:moveTo>
                <a:lnTo>
                  <a:pt x="76" y="1739"/>
                </a:lnTo>
                <a:lnTo>
                  <a:pt x="76" y="2314"/>
                </a:lnTo>
                <a:lnTo>
                  <a:pt x="653" y="2314"/>
                </a:lnTo>
                <a:lnTo>
                  <a:pt x="653" y="1739"/>
                </a:lnTo>
                <a:close/>
                <a:moveTo>
                  <a:pt x="729" y="1663"/>
                </a:moveTo>
                <a:lnTo>
                  <a:pt x="729" y="2390"/>
                </a:lnTo>
                <a:lnTo>
                  <a:pt x="0" y="2390"/>
                </a:lnTo>
                <a:lnTo>
                  <a:pt x="0" y="1663"/>
                </a:lnTo>
                <a:lnTo>
                  <a:pt x="729" y="1663"/>
                </a:lnTo>
                <a:lnTo>
                  <a:pt x="729" y="1663"/>
                </a:lnTo>
                <a:close/>
                <a:moveTo>
                  <a:pt x="1486" y="907"/>
                </a:moveTo>
                <a:lnTo>
                  <a:pt x="76" y="907"/>
                </a:lnTo>
                <a:lnTo>
                  <a:pt x="76" y="1483"/>
                </a:lnTo>
                <a:lnTo>
                  <a:pt x="1486" y="1483"/>
                </a:lnTo>
                <a:lnTo>
                  <a:pt x="1486" y="907"/>
                </a:lnTo>
                <a:close/>
                <a:moveTo>
                  <a:pt x="1562" y="831"/>
                </a:moveTo>
                <a:lnTo>
                  <a:pt x="1562" y="1559"/>
                </a:lnTo>
                <a:lnTo>
                  <a:pt x="0" y="1559"/>
                </a:lnTo>
                <a:lnTo>
                  <a:pt x="0" y="831"/>
                </a:lnTo>
                <a:lnTo>
                  <a:pt x="1562" y="831"/>
                </a:lnTo>
                <a:lnTo>
                  <a:pt x="1562" y="831"/>
                </a:lnTo>
                <a:close/>
              </a:path>
            </a:pathLst>
          </a:custGeom>
          <a:solidFill>
            <a:schemeClr val="accent1"/>
          </a:solidFill>
          <a:ln w="3175">
            <a:solidFill>
              <a:schemeClr val="tx1"/>
            </a:solidFill>
          </a:ln>
          <a:extLst/>
        </p:spPr>
        <p:txBody>
          <a:bodyPr vert="horz" wrap="square" lIns="91427" tIns="45713" rIns="91427" bIns="45713" numCol="1" anchor="t" anchorCtr="0" compatLnSpc="1">
            <a:prstTxWarp prst="textNoShape">
              <a:avLst/>
            </a:prstTxWarp>
          </a:bodyPr>
          <a:lstStyle/>
          <a:p>
            <a:endParaRPr lang="en-US" dirty="0">
              <a:gradFill>
                <a:gsLst>
                  <a:gs pos="10619">
                    <a:srgbClr val="FFFFFF"/>
                  </a:gs>
                  <a:gs pos="24000">
                    <a:srgbClr val="FFFFFF"/>
                  </a:gs>
                </a:gsLst>
                <a:lin ang="5400000" scaled="0"/>
              </a:gradFill>
            </a:endParaRPr>
          </a:p>
        </p:txBody>
      </p:sp>
      <p:sp>
        <p:nvSpPr>
          <p:cNvPr id="109" name="TextBox 108"/>
          <p:cNvSpPr txBox="1"/>
          <p:nvPr/>
        </p:nvSpPr>
        <p:spPr>
          <a:xfrm>
            <a:off x="546706" y="2609922"/>
            <a:ext cx="533638" cy="395257"/>
          </a:xfrm>
          <a:prstGeom prst="rect">
            <a:avLst/>
          </a:prstGeom>
          <a:noFill/>
        </p:spPr>
        <p:txBody>
          <a:bodyPr wrap="square" lIns="0" tIns="0" rIns="0" bIns="0" rtlCol="0">
            <a:spAutoFit/>
          </a:bodyPr>
          <a:lstStyle/>
          <a:p>
            <a:pPr>
              <a:lnSpc>
                <a:spcPct val="90000"/>
              </a:lnSpc>
            </a:pPr>
            <a:r>
              <a:rPr lang="en-US" sz="1399" spc="-50" dirty="0" smtClean="0">
                <a:latin typeface="Consolas" panose="020B0609020204030204" pitchFamily="49" charset="0"/>
                <a:cs typeface="Consolas" panose="020B0609020204030204" pitchFamily="49" charset="0"/>
              </a:rPr>
              <a:t>01011</a:t>
            </a:r>
          </a:p>
          <a:p>
            <a:pPr>
              <a:lnSpc>
                <a:spcPct val="90000"/>
              </a:lnSpc>
            </a:pPr>
            <a:r>
              <a:rPr lang="en-US" sz="1399" spc="-50" dirty="0" smtClean="0">
                <a:latin typeface="Consolas" panose="020B0609020204030204" pitchFamily="49" charset="0"/>
                <a:cs typeface="Consolas" panose="020B0609020204030204" pitchFamily="49" charset="0"/>
              </a:rPr>
              <a:t>01101</a:t>
            </a:r>
            <a:endParaRPr lang="en-US" sz="1399" spc="-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29763677"/>
      </p:ext>
    </p:extLst>
  </p:cSld>
  <p:clrMapOvr>
    <a:masterClrMapping/>
  </p:clrMapOvr>
  <mc:AlternateContent xmlns:mc="http://schemas.openxmlformats.org/markup-compatibility/2006" xmlns:p14="http://schemas.microsoft.com/office/powerpoint/2010/main">
    <mc:Choice Requires="p14">
      <p:transition spd="slow" p14:dur="135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Alan Meeus</External_x0020_Speaker>
    <Session_x0020_Code xmlns="12a172fe-0250-434a-85cf-03b10810c5e5"> BRK3309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sharepoint/v3"/>
    <ds:schemaRef ds:uri="http://purl.org/dc/dcmitype/"/>
    <ds:schemaRef ds:uri="12a172fe-0250-434a-85cf-03b10810c5e5"/>
    <ds:schemaRef ds:uri="230e9df3-be65-4c73-a93b-d1236ebd677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7</TotalTime>
  <Words>4142</Words>
  <Application>Microsoft Office PowerPoint</Application>
  <PresentationFormat>Custom</PresentationFormat>
  <Paragraphs>693</Paragraphs>
  <Slides>42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Consolas</vt:lpstr>
      <vt:lpstr>Segoe</vt:lpstr>
      <vt:lpstr>Segoe UI</vt:lpstr>
      <vt:lpstr>Segoe UI Light</vt:lpstr>
      <vt:lpstr>Segoe UI Semibold</vt:lpstr>
      <vt:lpstr>Wingdings</vt:lpstr>
      <vt:lpstr>5-30610_Microsoft_Ignite_Keynote_Template</vt:lpstr>
      <vt:lpstr>PowerPoint Presentation</vt:lpstr>
      <vt:lpstr>Windows 10 for mobile devices Secure by design</vt:lpstr>
      <vt:lpstr>Security challenges</vt:lpstr>
      <vt:lpstr>Windows 10 Mobile: Layers of security</vt:lpstr>
      <vt:lpstr>Secure UEFI is a Windows requirement </vt:lpstr>
      <vt:lpstr>Secure boot process</vt:lpstr>
      <vt:lpstr>Trusted boot and code signing</vt:lpstr>
      <vt:lpstr>TPM</vt:lpstr>
      <vt:lpstr>Windows 10 Mobile: Layers of security</vt:lpstr>
      <vt:lpstr>App platform security model</vt:lpstr>
      <vt:lpstr>Microsoft universal Windows apps</vt:lpstr>
      <vt:lpstr>Windows 10 Mobile: Layers of security</vt:lpstr>
      <vt:lpstr>Identity challenges today</vt:lpstr>
      <vt:lpstr>Windows Hello</vt:lpstr>
      <vt:lpstr>Microsoft Passport</vt:lpstr>
      <vt:lpstr>Authentication for Orgs &amp; Consumers </vt:lpstr>
      <vt:lpstr>Two-Factor Authentication</vt:lpstr>
      <vt:lpstr>Windows 10 Passport scenarios</vt:lpstr>
      <vt:lpstr>Demo Passport and MDM</vt:lpstr>
      <vt:lpstr>Enterprise expectations for corporate access </vt:lpstr>
      <vt:lpstr>Expanded VPN capability set </vt:lpstr>
      <vt:lpstr>Windows 10 Mobile: Layers of security</vt:lpstr>
      <vt:lpstr>Basics: BitLocker</vt:lpstr>
      <vt:lpstr>Enterprise data protection</vt:lpstr>
      <vt:lpstr>Enterprise Data Protection</vt:lpstr>
      <vt:lpstr>Enterprise Data Protection</vt:lpstr>
      <vt:lpstr>PowerPoint Presentation</vt:lpstr>
      <vt:lpstr>PowerPoint Presentation</vt:lpstr>
      <vt:lpstr>PowerPoint Presentation</vt:lpstr>
      <vt:lpstr>Mobile device management </vt:lpstr>
      <vt:lpstr>Windows 10 Mobile: Layers of security</vt:lpstr>
      <vt:lpstr>Windows 10 at a Glance</vt:lpstr>
      <vt:lpstr>Business Store</vt:lpstr>
      <vt:lpstr>Private online store</vt:lpstr>
      <vt:lpstr>Online with Mobile Device Management</vt:lpstr>
      <vt:lpstr>Edge</vt:lpstr>
      <vt:lpstr>Windows 10 Mobile: Layers of security</vt:lpstr>
      <vt:lpstr>Security takeaways</vt:lpstr>
      <vt:lpstr>Built for real world IT </vt:lpstr>
      <vt:lpstr>Next Steps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10 for mobile devices Secure by design</dc:title>
  <dc:subject>Microsoft Ignite 2015</dc:subject>
  <dc:creator>Taylor Denning</dc:creator>
  <cp:keywords>Microsoft Ignite 2015</cp:keywords>
  <dc:description>Template: Mitchell Derrey, Silver Fox Productions
Formatting: 
Audience Type: Internal/External</dc:description>
  <cp:lastModifiedBy>Brittany Hart</cp:lastModifiedBy>
  <cp:revision>2</cp:revision>
  <dcterms:created xsi:type="dcterms:W3CDTF">2015-05-03T14:47:50Z</dcterms:created>
  <dcterms:modified xsi:type="dcterms:W3CDTF">2015-05-06T15:59:50Z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