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3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78" r:id="rId4"/>
    <p:sldMasterId id="2147484306" r:id="rId5"/>
    <p:sldMasterId id="2147484335" r:id="rId6"/>
    <p:sldMasterId id="2147484363" r:id="rId7"/>
  </p:sldMasterIdLst>
  <p:notesMasterIdLst>
    <p:notesMasterId r:id="rId30"/>
  </p:notesMasterIdLst>
  <p:handoutMasterIdLst>
    <p:handoutMasterId r:id="rId31"/>
  </p:handoutMasterIdLst>
  <p:sldIdLst>
    <p:sldId id="256" r:id="rId8"/>
    <p:sldId id="278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7" r:id="rId28"/>
    <p:sldId id="276" r:id="rId29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" id="{A073DAE3-B461-442F-A3D3-6642BD875E45}">
          <p14:sldIdLst>
            <p14:sldId id="256"/>
            <p14:sldId id="278"/>
          </p14:sldIdLst>
        </p14:section>
        <p14:section name="Intro" id="{FD230DC8-13AB-4190-A1F1-B8EE5F178770}">
          <p14:sldIdLst>
            <p14:sldId id="258"/>
            <p14:sldId id="259"/>
            <p14:sldId id="260"/>
            <p14:sldId id="261"/>
            <p14:sldId id="262"/>
          </p14:sldIdLst>
        </p14:section>
        <p14:section name="Deploy MDT" id="{736F6949-A3C1-4A85-B85F-45B1AE3160A9}">
          <p14:sldIdLst>
            <p14:sldId id="263"/>
            <p14:sldId id="264"/>
            <p14:sldId id="265"/>
            <p14:sldId id="266"/>
          </p14:sldIdLst>
        </p14:section>
        <p14:section name="Deploy WICD" id="{4E43C707-5AFD-421A-9ADB-4C0F8772DCB7}">
          <p14:sldIdLst>
            <p14:sldId id="267"/>
            <p14:sldId id="268"/>
            <p14:sldId id="269"/>
            <p14:sldId id="270"/>
            <p14:sldId id="271"/>
            <p14:sldId id="272"/>
          </p14:sldIdLst>
        </p14:section>
        <p14:section name="End" id="{5522D2C4-C757-4452-8610-A3B01B9961E2}">
          <p14:sldIdLst>
            <p14:sldId id="273"/>
            <p14:sldId id="274"/>
            <p14:sldId id="275"/>
            <p14:sldId id="277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7D8FF"/>
    <a:srgbClr val="11CCFF"/>
    <a:srgbClr val="85E5FF"/>
    <a:srgbClr val="43D7FF"/>
    <a:srgbClr val="B4A0FF"/>
    <a:srgbClr val="505050"/>
    <a:srgbClr val="000000"/>
    <a:srgbClr val="00BCF2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5639" autoAdjust="0"/>
  </p:normalViewPr>
  <p:slideViewPr>
    <p:cSldViewPr>
      <p:cViewPr varScale="1">
        <p:scale>
          <a:sx n="117" d="100"/>
          <a:sy n="117" d="100"/>
        </p:scale>
        <p:origin x="84" y="186"/>
      </p:cViewPr>
      <p:guideLst/>
    </p:cSldViewPr>
  </p:slideViewPr>
  <p:outlineViewPr>
    <p:cViewPr>
      <p:scale>
        <a:sx n="33" d="100"/>
        <a:sy n="33" d="100"/>
      </p:scale>
      <p:origin x="0" y="-3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299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>
                <a:latin typeface="Segoe UI" pitchFamily="34" charset="0"/>
              </a:rPr>
              <a:t>Microsoft Ignite 2015</a:t>
            </a:r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5/5/2015 4:39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 smtClean="0"/>
              <a:t>Microsoft Ignite 2015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5/5/2015 4:39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>
                <a:solidFill>
                  <a:prstClr val="black"/>
                </a:solidFill>
              </a:rPr>
              <a:pPr/>
              <a:t>5/5/2015 4:39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836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>
                <a:solidFill>
                  <a:prstClr val="black"/>
                </a:solidFill>
              </a:rPr>
              <a:pPr/>
              <a:t>5/5/2015 4:39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87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>
                <a:solidFill>
                  <a:prstClr val="black"/>
                </a:solidFill>
              </a:rPr>
              <a:pPr/>
              <a:t>5/5/2015 4:39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895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>
                <a:solidFill>
                  <a:prstClr val="black"/>
                </a:solidFill>
              </a:rPr>
              <a:pPr/>
              <a:t>5/5/2015 4:39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611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>
                <a:solidFill>
                  <a:prstClr val="black"/>
                </a:solidFill>
              </a:rPr>
              <a:pPr/>
              <a:t>5/5/2015 4:39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069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>
                <a:solidFill>
                  <a:prstClr val="black"/>
                </a:solidFill>
              </a:rPr>
              <a:pPr/>
              <a:t>5/5/2015 4:39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570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Microsoft Ignite 2015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>
                <a:solidFill>
                  <a:prstClr val="black"/>
                </a:solidFill>
              </a:rPr>
              <a:pPr/>
              <a:t>5/5/2015 4:39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109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19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4B2D9-F344-4463-A3E2-4BE7327096B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220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5/5/2015 4:40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802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pPr/>
              <a:t>5/5/2015 4:39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263823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>
                <a:solidFill>
                  <a:prstClr val="black"/>
                </a:solidFill>
              </a:rPr>
              <a:pPr/>
              <a:t>5/5/2015 4:39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250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>
                <a:solidFill>
                  <a:prstClr val="black"/>
                </a:solidFill>
              </a:rPr>
              <a:pPr/>
              <a:t>5/5/2015 4:39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957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>
                <a:solidFill>
                  <a:prstClr val="black"/>
                </a:solidFill>
              </a:rPr>
              <a:pPr/>
              <a:t>5/5/2015 4:39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23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>
                <a:solidFill>
                  <a:prstClr val="black"/>
                </a:solidFill>
              </a:rPr>
              <a:pPr/>
              <a:t>5/5/2015 4:39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75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>
                <a:solidFill>
                  <a:prstClr val="black"/>
                </a:solidFill>
              </a:rPr>
              <a:pPr/>
              <a:t>5/5/2015 4:39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695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>
                <a:solidFill>
                  <a:prstClr val="black"/>
                </a:solidFill>
              </a:rPr>
              <a:pPr/>
              <a:t>5/5/2015 4:39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86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>
                <a:solidFill>
                  <a:prstClr val="black"/>
                </a:solidFill>
              </a:rPr>
              <a:pPr/>
              <a:t>5/5/2015 4:39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34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>
                <a:solidFill>
                  <a:prstClr val="black"/>
                </a:solidFill>
              </a:rPr>
              <a:pPr/>
              <a:t>5/5/2015 4:39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54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No ti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587"/>
            <a:ext cx="12430199" cy="69919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74638" y="2119165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93752" y="3040063"/>
            <a:ext cx="4333238" cy="7848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>
              <a:lnSpc>
                <a:spcPct val="90000"/>
              </a:lnSpc>
              <a:spcBef>
                <a:spcPct val="0"/>
              </a:spcBef>
            </a:pPr>
            <a:r>
              <a:rPr lang="en-US" sz="5000" spc="-125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latin typeface="Segoe UI Light"/>
                <a:cs typeface="Segoe UI" pitchFamily="34" charset="0"/>
              </a:rPr>
              <a:t>Spark the future.</a:t>
            </a:r>
            <a:endParaRPr lang="en-US" sz="5000" spc="-125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latin typeface="Segoe UI Light"/>
              <a:cs typeface="Segoe UI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441776" y="4617847"/>
            <a:ext cx="2185214" cy="71558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>
              <a:lnSpc>
                <a:spcPct val="90000"/>
              </a:lnSpc>
              <a:spcBef>
                <a:spcPct val="0"/>
              </a:spcBef>
            </a:pPr>
            <a: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  <a:t>May 4 – 8, 2015</a:t>
            </a:r>
            <a:b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</a:br>
            <a: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  <a:t>Chicago, IL</a:t>
            </a:r>
            <a:endParaRPr lang="en-US" sz="225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10" y="4088040"/>
            <a:ext cx="2494315" cy="3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83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9337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9297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40" y="1241426"/>
            <a:ext cx="5486399" cy="2012859"/>
          </a:xfrm>
        </p:spPr>
        <p:txBody>
          <a:bodyPr>
            <a:spAutoFit/>
          </a:bodyPr>
          <a:lstStyle>
            <a:lvl1pPr>
              <a:defRPr sz="659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50/50 photo layout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1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92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245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370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247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966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2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2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9" y="1221158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56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49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885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" y="0"/>
            <a:ext cx="12435840" cy="69951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4868863"/>
            <a:ext cx="12436475" cy="2125662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ext Box 3"/>
          <p:cNvSpPr txBox="1">
            <a:spLocks noChangeArrowheads="1"/>
          </p:cNvSpPr>
          <p:nvPr userDrawn="1"/>
        </p:nvSpPr>
        <p:spPr bwMode="white">
          <a:xfrm>
            <a:off x="7589822" y="6294476"/>
            <a:ext cx="45719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932215" eaLnBrk="0" hangingPunct="0"/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700" dirty="0" smtClean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2015 </a:t>
            </a:r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0" y="5580859"/>
            <a:ext cx="3291840" cy="7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95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490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454" indent="-280966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944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526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107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218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Notes slide Layout No Bar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008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088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36776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9" y="4881266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4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199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95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024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094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24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464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532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40" y="1241426"/>
            <a:ext cx="5486399" cy="2012859"/>
          </a:xfrm>
        </p:spPr>
        <p:txBody>
          <a:bodyPr>
            <a:spAutoFit/>
          </a:bodyPr>
          <a:lstStyle>
            <a:lvl1pPr>
              <a:defRPr sz="659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50/50 photo layout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1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56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7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399" spc="-10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2" y="3955785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30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792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37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782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79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2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2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9" y="1221158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56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49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681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" y="0"/>
            <a:ext cx="12435840" cy="69951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4868863"/>
            <a:ext cx="12436475" cy="2125662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ext Box 3"/>
          <p:cNvSpPr txBox="1">
            <a:spLocks noChangeArrowheads="1"/>
          </p:cNvSpPr>
          <p:nvPr userDrawn="1"/>
        </p:nvSpPr>
        <p:spPr bwMode="white">
          <a:xfrm>
            <a:off x="7589822" y="6294476"/>
            <a:ext cx="45719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932215" eaLnBrk="0" hangingPunct="0"/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700" dirty="0" smtClean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2015 </a:t>
            </a:r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0" y="5580859"/>
            <a:ext cx="3291840" cy="7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80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490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454" indent="-280966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944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526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107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669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Notes slide Layout No Bar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570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No ti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587"/>
            <a:ext cx="12430199" cy="69919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74638" y="2119165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93752" y="3040063"/>
            <a:ext cx="4333238" cy="7848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>
              <a:lnSpc>
                <a:spcPct val="90000"/>
              </a:lnSpc>
              <a:spcBef>
                <a:spcPct val="0"/>
              </a:spcBef>
            </a:pPr>
            <a:r>
              <a:rPr lang="en-US" sz="5000" spc="-125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latin typeface="Segoe UI Light"/>
                <a:cs typeface="Segoe UI" pitchFamily="34" charset="0"/>
              </a:rPr>
              <a:t>Spark the future.</a:t>
            </a:r>
            <a:endParaRPr lang="en-US" sz="5000" spc="-125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latin typeface="Segoe UI Light"/>
              <a:cs typeface="Segoe UI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441776" y="4617847"/>
            <a:ext cx="2185214" cy="71558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>
              <a:lnSpc>
                <a:spcPct val="90000"/>
              </a:lnSpc>
              <a:spcBef>
                <a:spcPct val="0"/>
              </a:spcBef>
            </a:pPr>
            <a: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  <a:t>May 4 – 8, 2015</a:t>
            </a:r>
            <a:b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</a:br>
            <a: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  <a:t>Chicago, IL</a:t>
            </a:r>
            <a:endParaRPr lang="en-US" sz="225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10" y="4088040"/>
            <a:ext cx="2494315" cy="3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86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7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399" spc="-10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2" y="3955785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14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497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2794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837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 sz="4000">
                <a:gradFill>
                  <a:gsLst>
                    <a:gs pos="7080">
                      <a:schemeClr val="tx2"/>
                    </a:gs>
                    <a:gs pos="36283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637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740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509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2053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817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224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811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36776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9" y="4881266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06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3751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199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35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849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6391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677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823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788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40" y="1241426"/>
            <a:ext cx="5486399" cy="2012859"/>
          </a:xfrm>
        </p:spPr>
        <p:txBody>
          <a:bodyPr>
            <a:spAutoFit/>
          </a:bodyPr>
          <a:lstStyle>
            <a:lvl1pPr>
              <a:defRPr sz="659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50/50 photo layout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1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5774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877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040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6106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 sz="4000">
                <a:gradFill>
                  <a:gsLst>
                    <a:gs pos="7080">
                      <a:schemeClr val="tx2"/>
                    </a:gs>
                    <a:gs pos="36283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156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20591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2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2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9" y="1221158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56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49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0649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" y="0"/>
            <a:ext cx="12435840" cy="69951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4868863"/>
            <a:ext cx="12436475" cy="2125662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ext Box 3"/>
          <p:cNvSpPr txBox="1">
            <a:spLocks noChangeArrowheads="1"/>
          </p:cNvSpPr>
          <p:nvPr userDrawn="1"/>
        </p:nvSpPr>
        <p:spPr bwMode="white">
          <a:xfrm>
            <a:off x="7589822" y="6294476"/>
            <a:ext cx="45719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932215" eaLnBrk="0" hangingPunct="0"/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700" dirty="0" smtClean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2015 </a:t>
            </a:r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0" y="5580859"/>
            <a:ext cx="3291840" cy="7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37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490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454" indent="-280966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944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526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107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6496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Notes slide Layout No Bar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33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ue Ti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1819059" y="-457200"/>
            <a:ext cx="914400" cy="914400"/>
          </a:xfrm>
          <a:prstGeom prst="rect">
            <a:avLst/>
          </a:prstGeom>
          <a:noFill/>
        </p:spPr>
        <p:txBody>
          <a:bodyPr wrap="none" lIns="182846" tIns="146277" rIns="182846" bIns="146277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48" dirty="0" smtClean="0">
              <a:gradFill>
                <a:gsLst>
                  <a:gs pos="2917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5918689" y="-3259174"/>
            <a:ext cx="914400" cy="914400"/>
          </a:xfrm>
          <a:prstGeom prst="rect">
            <a:avLst/>
          </a:prstGeom>
          <a:noFill/>
        </p:spPr>
        <p:txBody>
          <a:bodyPr wrap="none" lIns="182846" tIns="146277" rIns="182846" bIns="146277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48" dirty="0" smtClean="0">
              <a:gradFill>
                <a:gsLst>
                  <a:gs pos="2917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"/>
            <a:ext cx="12436475" cy="69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6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No ti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587"/>
            <a:ext cx="12430199" cy="69919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74638" y="2119165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93752" y="3040063"/>
            <a:ext cx="4333238" cy="7848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>
              <a:lnSpc>
                <a:spcPct val="90000"/>
              </a:lnSpc>
              <a:spcBef>
                <a:spcPct val="0"/>
              </a:spcBef>
            </a:pPr>
            <a:r>
              <a:rPr lang="en-US" sz="5000" spc="-125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latin typeface="Segoe UI Light"/>
                <a:cs typeface="Segoe UI" pitchFamily="34" charset="0"/>
              </a:rPr>
              <a:t>Spark the future.</a:t>
            </a:r>
            <a:endParaRPr lang="en-US" sz="5000" spc="-125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latin typeface="Segoe UI Light"/>
              <a:cs typeface="Segoe UI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441776" y="4617847"/>
            <a:ext cx="2185214" cy="71558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>
              <a:lnSpc>
                <a:spcPct val="90000"/>
              </a:lnSpc>
              <a:spcBef>
                <a:spcPct val="0"/>
              </a:spcBef>
            </a:pPr>
            <a: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  <a:t>May 4 – 8, 2015</a:t>
            </a:r>
            <a:b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</a:br>
            <a: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  <a:t>Chicago, IL</a:t>
            </a:r>
            <a:endParaRPr lang="en-US" sz="225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10" y="4088040"/>
            <a:ext cx="2494315" cy="3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59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7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399" spc="-10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2" y="3955785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70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1580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7942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174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 sz="4000">
                <a:gradFill>
                  <a:gsLst>
                    <a:gs pos="7080">
                      <a:schemeClr val="tx2"/>
                    </a:gs>
                    <a:gs pos="36283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82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80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199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6674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41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2722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6644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36776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9" y="4881266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71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199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1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943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3116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458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0736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656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76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40" y="1241426"/>
            <a:ext cx="5486399" cy="2012859"/>
          </a:xfrm>
        </p:spPr>
        <p:txBody>
          <a:bodyPr>
            <a:spAutoFit/>
          </a:bodyPr>
          <a:lstStyle>
            <a:lvl1pPr>
              <a:defRPr sz="659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50/50 photo layout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1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1613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892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054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3506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98361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2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2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9" y="1221158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56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49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7118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9023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" y="0"/>
            <a:ext cx="12435840" cy="69951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4868863"/>
            <a:ext cx="12436475" cy="2125662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ext Box 3"/>
          <p:cNvSpPr txBox="1">
            <a:spLocks noChangeArrowheads="1"/>
          </p:cNvSpPr>
          <p:nvPr userDrawn="1"/>
        </p:nvSpPr>
        <p:spPr bwMode="white">
          <a:xfrm>
            <a:off x="7589822" y="6294476"/>
            <a:ext cx="45719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932215" eaLnBrk="0" hangingPunct="0"/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700" dirty="0" smtClean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2015 </a:t>
            </a:r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0" y="5580859"/>
            <a:ext cx="3291840" cy="7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99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490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454" indent="-280966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944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526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107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863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Notes slide Layout No Bar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170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No ti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587"/>
            <a:ext cx="12430199" cy="69919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74638" y="2119165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93752" y="3040063"/>
            <a:ext cx="4333238" cy="7848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>
              <a:lnSpc>
                <a:spcPct val="90000"/>
              </a:lnSpc>
              <a:spcBef>
                <a:spcPct val="0"/>
              </a:spcBef>
            </a:pPr>
            <a:r>
              <a:rPr lang="en-US" sz="5000" spc="-125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latin typeface="Segoe UI Light"/>
                <a:cs typeface="Segoe UI" pitchFamily="34" charset="0"/>
              </a:rPr>
              <a:t>Spark the future.</a:t>
            </a:r>
            <a:endParaRPr lang="en-US" sz="5000" spc="-125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latin typeface="Segoe UI Light"/>
              <a:cs typeface="Segoe UI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441776" y="4617847"/>
            <a:ext cx="2185214" cy="71558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>
              <a:lnSpc>
                <a:spcPct val="90000"/>
              </a:lnSpc>
              <a:spcBef>
                <a:spcPct val="0"/>
              </a:spcBef>
            </a:pPr>
            <a: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  <a:t>May 4 – 8, 2015</a:t>
            </a:r>
            <a:b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</a:br>
            <a: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  <a:t>Chicago, IL</a:t>
            </a:r>
            <a:endParaRPr lang="en-US" sz="225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10" y="4088040"/>
            <a:ext cx="2494315" cy="3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25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7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399" spc="-10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2" y="3955785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22262" y="360323"/>
            <a:ext cx="2667000" cy="406265"/>
          </a:xfrm>
        </p:spPr>
        <p:txBody>
          <a:bodyPr/>
          <a:lstStyle>
            <a:lvl1pPr marL="0" indent="0">
              <a:buFontTx/>
              <a:buNone/>
              <a:defRPr sz="1600" baseline="0">
                <a:latin typeface="+mn-lt"/>
              </a:defRPr>
            </a:lvl1pPr>
            <a:lvl2pPr marL="342873" indent="0">
              <a:buFontTx/>
              <a:buNone/>
              <a:defRPr sz="1600">
                <a:latin typeface="+mn-lt"/>
              </a:defRPr>
            </a:lvl2pPr>
            <a:lvl3pPr marL="571454" indent="0">
              <a:buFontTx/>
              <a:buNone/>
              <a:defRPr sz="1600">
                <a:latin typeface="+mn-lt"/>
              </a:defRPr>
            </a:lvl3pPr>
            <a:lvl4pPr marL="800036" indent="0">
              <a:buFontTx/>
              <a:buNone/>
              <a:defRPr sz="1600">
                <a:latin typeface="+mn-lt"/>
              </a:defRPr>
            </a:lvl4pPr>
            <a:lvl5pPr marL="1028617" indent="0">
              <a:buFontTx/>
              <a:buNone/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3976570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65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3796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 sz="4000">
                <a:gradFill>
                  <a:gsLst>
                    <a:gs pos="7080">
                      <a:schemeClr val="tx2"/>
                    </a:gs>
                    <a:gs pos="36283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242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252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8284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0773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769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436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14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67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36776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9" y="4881266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88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199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4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079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039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1184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6161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slideLayout" Target="../slideLayouts/slideLayout8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100.xml"/><Relationship Id="rId26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85.xml"/><Relationship Id="rId21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5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20" Type="http://schemas.openxmlformats.org/officeDocument/2006/relationships/slideLayout" Target="../slideLayouts/slideLayout102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24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23" Type="http://schemas.openxmlformats.org/officeDocument/2006/relationships/slideLayout" Target="../slideLayouts/slideLayout105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92.xml"/><Relationship Id="rId19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Relationship Id="rId22" Type="http://schemas.openxmlformats.org/officeDocument/2006/relationships/slideLayout" Target="../slideLayouts/slideLayout104.xml"/><Relationship Id="rId27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5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2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861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  <p:sldLayoutId id="2147484290" r:id="rId12"/>
    <p:sldLayoutId id="2147484291" r:id="rId13"/>
    <p:sldLayoutId id="2147484292" r:id="rId14"/>
    <p:sldLayoutId id="2147484293" r:id="rId15"/>
    <p:sldLayoutId id="2147484294" r:id="rId16"/>
    <p:sldLayoutId id="2147484295" r:id="rId17"/>
    <p:sldLayoutId id="2147484296" r:id="rId18"/>
    <p:sldLayoutId id="2147484297" r:id="rId19"/>
    <p:sldLayoutId id="2147484298" r:id="rId20"/>
    <p:sldLayoutId id="2147484299" r:id="rId21"/>
    <p:sldLayoutId id="2147484300" r:id="rId22"/>
    <p:sldLayoutId id="2147484301" r:id="rId23"/>
    <p:sldLayoutId id="2147484302" r:id="rId24"/>
    <p:sldLayoutId id="2147484303" r:id="rId25"/>
    <p:sldLayoutId id="2147484304" r:id="rId26"/>
    <p:sldLayoutId id="2147484305" r:id="rId2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667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873" marR="0" indent="-342873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154" marR="0" indent="-241281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036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618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199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4834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170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503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838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667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001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002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336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5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2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63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  <p:sldLayoutId id="2147484318" r:id="rId12"/>
    <p:sldLayoutId id="2147484319" r:id="rId13"/>
    <p:sldLayoutId id="2147484320" r:id="rId14"/>
    <p:sldLayoutId id="2147484321" r:id="rId15"/>
    <p:sldLayoutId id="2147484322" r:id="rId16"/>
    <p:sldLayoutId id="2147484323" r:id="rId17"/>
    <p:sldLayoutId id="2147484324" r:id="rId18"/>
    <p:sldLayoutId id="2147484325" r:id="rId19"/>
    <p:sldLayoutId id="2147484326" r:id="rId20"/>
    <p:sldLayoutId id="2147484327" r:id="rId21"/>
    <p:sldLayoutId id="2147484328" r:id="rId22"/>
    <p:sldLayoutId id="2147484329" r:id="rId23"/>
    <p:sldLayoutId id="2147484330" r:id="rId24"/>
    <p:sldLayoutId id="2147484331" r:id="rId25"/>
    <p:sldLayoutId id="2147484332" r:id="rId26"/>
    <p:sldLayoutId id="2147484333" r:id="rId27"/>
    <p:sldLayoutId id="2147484334" r:id="rId2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667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873" marR="0" indent="-342873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154" marR="0" indent="-241281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036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618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199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4834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170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503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838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667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001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002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336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5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2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148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  <p:sldLayoutId id="2147484345" r:id="rId10"/>
    <p:sldLayoutId id="2147484346" r:id="rId11"/>
    <p:sldLayoutId id="2147484347" r:id="rId12"/>
    <p:sldLayoutId id="2147484348" r:id="rId13"/>
    <p:sldLayoutId id="2147484349" r:id="rId14"/>
    <p:sldLayoutId id="2147484350" r:id="rId15"/>
    <p:sldLayoutId id="2147484351" r:id="rId16"/>
    <p:sldLayoutId id="2147484352" r:id="rId17"/>
    <p:sldLayoutId id="2147484353" r:id="rId18"/>
    <p:sldLayoutId id="2147484354" r:id="rId19"/>
    <p:sldLayoutId id="2147484355" r:id="rId20"/>
    <p:sldLayoutId id="2147484356" r:id="rId21"/>
    <p:sldLayoutId id="2147484357" r:id="rId22"/>
    <p:sldLayoutId id="2147484358" r:id="rId23"/>
    <p:sldLayoutId id="2147484359" r:id="rId24"/>
    <p:sldLayoutId id="2147484360" r:id="rId25"/>
    <p:sldLayoutId id="2147484361" r:id="rId26"/>
    <p:sldLayoutId id="2147484362" r:id="rId2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667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873" marR="0" indent="-342873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154" marR="0" indent="-241281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036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618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199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4834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170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503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838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667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001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002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336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187">
          <p15:clr>
            <a:srgbClr val="5ACBF0"/>
          </p15:clr>
        </p15:guide>
        <p15:guide id="4294967295" pos="173">
          <p15:clr>
            <a:srgbClr val="5ACBF0"/>
          </p15:clr>
        </p15:guide>
        <p15:guide id="4294967295" pos="749">
          <p15:clr>
            <a:srgbClr val="5ACBF0"/>
          </p15:clr>
        </p15:guide>
        <p15:guide id="4294967295" pos="1325">
          <p15:clr>
            <a:srgbClr val="5ACBF0"/>
          </p15:clr>
        </p15:guide>
        <p15:guide id="4294967295" pos="1901">
          <p15:clr>
            <a:srgbClr val="5ACBF0"/>
          </p15:clr>
        </p15:guide>
        <p15:guide id="4294967295" pos="2477">
          <p15:clr>
            <a:srgbClr val="5ACBF0"/>
          </p15:clr>
        </p15:guide>
        <p15:guide id="4294967295" pos="3053">
          <p15:clr>
            <a:srgbClr val="5ACBF0"/>
          </p15:clr>
        </p15:guide>
        <p15:guide id="4294967295" pos="3629">
          <p15:clr>
            <a:srgbClr val="5ACBF0"/>
          </p15:clr>
        </p15:guide>
        <p15:guide id="4294967295" pos="4205">
          <p15:clr>
            <a:srgbClr val="5ACBF0"/>
          </p15:clr>
        </p15:guide>
        <p15:guide id="4294967295" pos="4781">
          <p15:clr>
            <a:srgbClr val="5ACBF0"/>
          </p15:clr>
        </p15:guide>
        <p15:guide id="4294967295" pos="5357">
          <p15:clr>
            <a:srgbClr val="5ACBF0"/>
          </p15:clr>
        </p15:guide>
        <p15:guide id="4294967295" pos="5933">
          <p15:clr>
            <a:srgbClr val="5ACBF0"/>
          </p15:clr>
        </p15:guide>
        <p15:guide id="4294967295" pos="6509">
          <p15:clr>
            <a:srgbClr val="5ACBF0"/>
          </p15:clr>
        </p15:guide>
        <p15:guide id="4294967295" pos="7085">
          <p15:clr>
            <a:srgbClr val="5ACBF0"/>
          </p15:clr>
        </p15:guide>
        <p15:guide id="4294967295" pos="7661">
          <p15:clr>
            <a:srgbClr val="5ACBF0"/>
          </p15:clr>
        </p15:guide>
        <p15:guide id="4294967295" pos="288">
          <p15:clr>
            <a:srgbClr val="C35EA4"/>
          </p15:clr>
        </p15:guide>
        <p15:guide id="4294967295" pos="7546">
          <p15:clr>
            <a:srgbClr val="C35EA4"/>
          </p15:clr>
        </p15:guide>
        <p15:guide id="4294967295" orient="horz" pos="763">
          <p15:clr>
            <a:srgbClr val="5ACBF0"/>
          </p15:clr>
        </p15:guide>
        <p15:guide id="4294967295" orient="horz" pos="1339">
          <p15:clr>
            <a:srgbClr val="5ACBF0"/>
          </p15:clr>
        </p15:guide>
        <p15:guide id="4294967295" orient="horz" pos="1915">
          <p15:clr>
            <a:srgbClr val="5ACBF0"/>
          </p15:clr>
        </p15:guide>
        <p15:guide id="4294967295" orient="horz" pos="2491">
          <p15:clr>
            <a:srgbClr val="5ACBF0"/>
          </p15:clr>
        </p15:guide>
        <p15:guide id="4294967295" orient="horz" pos="3067">
          <p15:clr>
            <a:srgbClr val="5ACBF0"/>
          </p15:clr>
        </p15:guide>
        <p15:guide id="4294967295" orient="horz" pos="3643">
          <p15:clr>
            <a:srgbClr val="5ACBF0"/>
          </p15:clr>
        </p15:guide>
        <p15:guide id="4294967295" orient="horz" pos="4219">
          <p15:clr>
            <a:srgbClr val="5ACBF0"/>
          </p15:clr>
        </p15:guide>
        <p15:guide id="4294967295" orient="horz" pos="302">
          <p15:clr>
            <a:srgbClr val="C35EA4"/>
          </p15:clr>
        </p15:guide>
        <p15:guide id="4294967295" orient="horz" pos="4104">
          <p15:clr>
            <a:srgbClr val="C35E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5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2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846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  <p:sldLayoutId id="2147484375" r:id="rId12"/>
    <p:sldLayoutId id="2147484376" r:id="rId13"/>
    <p:sldLayoutId id="2147484377" r:id="rId14"/>
    <p:sldLayoutId id="2147484378" r:id="rId15"/>
    <p:sldLayoutId id="2147484379" r:id="rId16"/>
    <p:sldLayoutId id="2147484380" r:id="rId17"/>
    <p:sldLayoutId id="2147484381" r:id="rId18"/>
    <p:sldLayoutId id="2147484382" r:id="rId19"/>
    <p:sldLayoutId id="2147484383" r:id="rId20"/>
    <p:sldLayoutId id="2147484384" r:id="rId21"/>
    <p:sldLayoutId id="2147484385" r:id="rId22"/>
    <p:sldLayoutId id="2147484386" r:id="rId23"/>
    <p:sldLayoutId id="2147484387" r:id="rId24"/>
    <p:sldLayoutId id="2147484388" r:id="rId25"/>
    <p:sldLayoutId id="2147484389" r:id="rId26"/>
    <p:sldLayoutId id="2147484390" r:id="rId2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667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873" marR="0" indent="-342873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154" marR="0" indent="-241281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036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618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199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4834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170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503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838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667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001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002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336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187">
          <p15:clr>
            <a:srgbClr val="5ACBF0"/>
          </p15:clr>
        </p15:guide>
        <p15:guide id="4294967295" pos="173">
          <p15:clr>
            <a:srgbClr val="5ACBF0"/>
          </p15:clr>
        </p15:guide>
        <p15:guide id="4294967295" pos="749">
          <p15:clr>
            <a:srgbClr val="5ACBF0"/>
          </p15:clr>
        </p15:guide>
        <p15:guide id="4294967295" pos="1325">
          <p15:clr>
            <a:srgbClr val="5ACBF0"/>
          </p15:clr>
        </p15:guide>
        <p15:guide id="4294967295" pos="1901">
          <p15:clr>
            <a:srgbClr val="5ACBF0"/>
          </p15:clr>
        </p15:guide>
        <p15:guide id="4294967295" pos="2477">
          <p15:clr>
            <a:srgbClr val="5ACBF0"/>
          </p15:clr>
        </p15:guide>
        <p15:guide id="4294967295" pos="3053">
          <p15:clr>
            <a:srgbClr val="5ACBF0"/>
          </p15:clr>
        </p15:guide>
        <p15:guide id="4294967295" pos="3629">
          <p15:clr>
            <a:srgbClr val="5ACBF0"/>
          </p15:clr>
        </p15:guide>
        <p15:guide id="4294967295" pos="4205">
          <p15:clr>
            <a:srgbClr val="5ACBF0"/>
          </p15:clr>
        </p15:guide>
        <p15:guide id="4294967295" pos="4781">
          <p15:clr>
            <a:srgbClr val="5ACBF0"/>
          </p15:clr>
        </p15:guide>
        <p15:guide id="4294967295" pos="5357">
          <p15:clr>
            <a:srgbClr val="5ACBF0"/>
          </p15:clr>
        </p15:guide>
        <p15:guide id="4294967295" pos="5933">
          <p15:clr>
            <a:srgbClr val="5ACBF0"/>
          </p15:clr>
        </p15:guide>
        <p15:guide id="4294967295" pos="6509">
          <p15:clr>
            <a:srgbClr val="5ACBF0"/>
          </p15:clr>
        </p15:guide>
        <p15:guide id="4294967295" pos="7085">
          <p15:clr>
            <a:srgbClr val="5ACBF0"/>
          </p15:clr>
        </p15:guide>
        <p15:guide id="4294967295" pos="7661">
          <p15:clr>
            <a:srgbClr val="5ACBF0"/>
          </p15:clr>
        </p15:guide>
        <p15:guide id="4294967295" pos="288">
          <p15:clr>
            <a:srgbClr val="C35EA4"/>
          </p15:clr>
        </p15:guide>
        <p15:guide id="4294967295" pos="7546">
          <p15:clr>
            <a:srgbClr val="C35EA4"/>
          </p15:clr>
        </p15:guide>
        <p15:guide id="4294967295" orient="horz" pos="763">
          <p15:clr>
            <a:srgbClr val="5ACBF0"/>
          </p15:clr>
        </p15:guide>
        <p15:guide id="4294967295" orient="horz" pos="1339">
          <p15:clr>
            <a:srgbClr val="5ACBF0"/>
          </p15:clr>
        </p15:guide>
        <p15:guide id="4294967295" orient="horz" pos="1915">
          <p15:clr>
            <a:srgbClr val="5ACBF0"/>
          </p15:clr>
        </p15:guide>
        <p15:guide id="4294967295" orient="horz" pos="2491">
          <p15:clr>
            <a:srgbClr val="5ACBF0"/>
          </p15:clr>
        </p15:guide>
        <p15:guide id="4294967295" orient="horz" pos="3067">
          <p15:clr>
            <a:srgbClr val="5ACBF0"/>
          </p15:clr>
        </p15:guide>
        <p15:guide id="4294967295" orient="horz" pos="3643">
          <p15:clr>
            <a:srgbClr val="5ACBF0"/>
          </p15:clr>
        </p15:guide>
        <p15:guide id="4294967295" orient="horz" pos="4219">
          <p15:clr>
            <a:srgbClr val="5ACBF0"/>
          </p15:clr>
        </p15:guide>
        <p15:guide id="4294967295" orient="horz" pos="302">
          <p15:clr>
            <a:srgbClr val="C35EA4"/>
          </p15:clr>
        </p15:guide>
        <p15:guide id="4294967295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1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en-us/download/details.aspx?id=45292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1.png"/><Relationship Id="rId5" Type="http://schemas.openxmlformats.org/officeDocument/2006/relationships/hyperlink" Target="http://blog.surface.com/" TargetMode="External"/><Relationship Id="rId4" Type="http://schemas.openxmlformats.org/officeDocument/2006/relationships/hyperlink" Target="http://blogs.technet.com/b/surface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4.png"/><Relationship Id="rId4" Type="http://schemas.openxmlformats.org/officeDocument/2006/relationships/hyperlink" Target="http://myignite.microsoft.com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70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639" y="2136776"/>
            <a:ext cx="10056812" cy="2178802"/>
          </a:xfrm>
        </p:spPr>
        <p:txBody>
          <a:bodyPr/>
          <a:lstStyle/>
          <a:p>
            <a:r>
              <a:rPr lang="en-US" b="1" dirty="0" smtClean="0"/>
              <a:t>Demo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Deployment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2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cs typeface="Segoe UI Light"/>
              </a:rPr>
              <a:t>THE</a:t>
            </a:r>
            <a:r>
              <a:rPr lang="en-US" dirty="0" smtClean="0">
                <a:cs typeface="Segoe UI Light"/>
              </a:rPr>
              <a:t> MSI</a:t>
            </a:r>
            <a:endParaRPr lang="en-US" dirty="0">
              <a:cs typeface="Segoe UI Ligh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142037" y="1531408"/>
            <a:ext cx="0" cy="4784538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7"/>
          <p:cNvSpPr txBox="1"/>
          <p:nvPr/>
        </p:nvSpPr>
        <p:spPr>
          <a:xfrm>
            <a:off x="6446837" y="1520324"/>
            <a:ext cx="5563193" cy="3277578"/>
          </a:xfrm>
          <a:prstGeom prst="rect">
            <a:avLst/>
          </a:prstGeom>
          <a:noFill/>
        </p:spPr>
        <p:txBody>
          <a:bodyPr wrap="square" lIns="68339" tIns="34170" rIns="68339" bIns="34170" rtlCol="0" anchor="t">
            <a:spAutoFit/>
          </a:bodyPr>
          <a:lstStyle>
            <a:defPPr>
              <a:defRPr lang="en-US"/>
            </a:defPPr>
            <a:lvl1pPr marL="0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11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623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8934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245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558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7868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180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491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sz="2000" b="1" dirty="0">
                <a:solidFill>
                  <a:srgbClr val="FFFFFF"/>
                </a:solidFill>
                <a:cs typeface="Segoe UI"/>
              </a:rPr>
              <a:t>A technology you know to:</a:t>
            </a:r>
            <a:endParaRPr lang="en-US" sz="2000" b="1" dirty="0">
              <a:solidFill>
                <a:srgbClr val="FFFFFF"/>
              </a:solidFill>
            </a:endParaRPr>
          </a:p>
          <a:p>
            <a:pPr>
              <a:spcAft>
                <a:spcPts val="300"/>
              </a:spcAft>
            </a:pPr>
            <a:endParaRPr lang="en-US" sz="2000" b="1" dirty="0">
              <a:solidFill>
                <a:srgbClr val="FFFFFF"/>
              </a:solidFill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cs typeface="Segoe UI"/>
              </a:rPr>
              <a:t>Supply deployment drivers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FFFFFF"/>
              </a:solidFill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cs typeface="Segoe UI"/>
              </a:rPr>
              <a:t>Improve device reliability and performance</a:t>
            </a: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cs typeface="Segoe UI"/>
              </a:rPr>
              <a:t>Deliver new features</a:t>
            </a: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>
              <a:spcAft>
                <a:spcPts val="300"/>
              </a:spcAft>
            </a:pPr>
            <a:r>
              <a:rPr lang="en-US" b="1" dirty="0">
                <a:solidFill>
                  <a:srgbClr val="FFFFFF"/>
                </a:solidFill>
                <a:cs typeface="Segoe UI" charset="0"/>
              </a:rPr>
              <a:t>Big benefits in an easy to deploy package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637" y="1668462"/>
            <a:ext cx="2579073" cy="449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306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1181734"/>
          </a:xfrm>
        </p:spPr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838" y="3344862"/>
            <a:ext cx="3810000" cy="2371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152" y="5905362"/>
            <a:ext cx="3693372" cy="248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802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142037" y="1531408"/>
            <a:ext cx="0" cy="4784538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7"/>
          <p:cNvSpPr txBox="1"/>
          <p:nvPr/>
        </p:nvSpPr>
        <p:spPr>
          <a:xfrm>
            <a:off x="6446837" y="1520324"/>
            <a:ext cx="5563193" cy="3069829"/>
          </a:xfrm>
          <a:prstGeom prst="rect">
            <a:avLst/>
          </a:prstGeom>
          <a:noFill/>
        </p:spPr>
        <p:txBody>
          <a:bodyPr wrap="square" lIns="68339" tIns="34170" rIns="68339" bIns="34170" rtlCol="0">
            <a:spAutoFit/>
          </a:bodyPr>
          <a:lstStyle>
            <a:defPPr>
              <a:defRPr lang="en-US"/>
            </a:defPPr>
            <a:lvl1pPr marL="0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11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623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8934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245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558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7868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180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491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New buzz words are all over the place – BYOD, CoIT, CYOD and more…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Manageability is getting very </a:t>
            </a:r>
            <a:r>
              <a:rPr lang="en-US" dirty="0" smtClean="0">
                <a:solidFill>
                  <a:srgbClr val="FFFFFF"/>
                </a:solidFill>
              </a:rPr>
              <a:t>complex, every day more devices </a:t>
            </a:r>
            <a:r>
              <a:rPr lang="en-US" dirty="0">
                <a:solidFill>
                  <a:srgbClr val="FFFFFF"/>
                </a:solidFill>
              </a:rPr>
              <a:t>popping up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FFFF"/>
              </a:solidFill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Traditional </a:t>
            </a:r>
            <a:r>
              <a:rPr lang="en-US" dirty="0" smtClean="0">
                <a:solidFill>
                  <a:srgbClr val="FFFFFF"/>
                </a:solidFill>
              </a:rPr>
              <a:t>deployment and manageability processes are not sufficient anymore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43411">
            <a:off x="1618403" y="1627940"/>
            <a:ext cx="2689548" cy="496285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965" y="3267081"/>
            <a:ext cx="1129359" cy="63997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3035" y="1897062"/>
            <a:ext cx="467289" cy="80713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125" y="4621533"/>
            <a:ext cx="1310555" cy="5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52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142037" y="1531408"/>
            <a:ext cx="0" cy="4784538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7"/>
          <p:cNvSpPr txBox="1"/>
          <p:nvPr/>
        </p:nvSpPr>
        <p:spPr>
          <a:xfrm>
            <a:off x="6446837" y="1520324"/>
            <a:ext cx="5563193" cy="3108301"/>
          </a:xfrm>
          <a:prstGeom prst="rect">
            <a:avLst/>
          </a:prstGeom>
          <a:noFill/>
        </p:spPr>
        <p:txBody>
          <a:bodyPr wrap="square" lIns="68339" tIns="34170" rIns="68339" bIns="34170" rtlCol="0">
            <a:spAutoFit/>
          </a:bodyPr>
          <a:lstStyle>
            <a:defPPr>
              <a:defRPr lang="en-US"/>
            </a:defPPr>
            <a:lvl1pPr marL="0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11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623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8934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245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558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7868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180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491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Windows becomes more mobile with Windows 10, it can now be provisioned just like a smartphone….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FFFF"/>
              </a:solidFill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Regardless of form factor, SKU etc. it just works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FFFF"/>
              </a:solidFill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algn="ctr">
              <a:spcAft>
                <a:spcPts val="300"/>
              </a:spcAft>
            </a:pPr>
            <a:r>
              <a:rPr lang="en-US" b="1" dirty="0">
                <a:solidFill>
                  <a:srgbClr val="FFFFFF"/>
                </a:solidFill>
              </a:rPr>
              <a:t>Perfect for </a:t>
            </a:r>
            <a:r>
              <a:rPr lang="en-US" b="1" dirty="0" smtClean="0">
                <a:solidFill>
                  <a:srgbClr val="FFFFFF"/>
                </a:solidFill>
              </a:rPr>
              <a:t>all those weird buzz words </a:t>
            </a:r>
            <a:r>
              <a:rPr lang="en-US" b="1" dirty="0" smtClean="0">
                <a:solidFill>
                  <a:srgbClr val="FFFFFF"/>
                </a:solidFill>
                <a:sym typeface="Wingdings" panose="05000000000000000000" pitchFamily="2" charset="2"/>
              </a:rPr>
              <a:t></a:t>
            </a:r>
            <a:endParaRPr lang="en-US" b="1" dirty="0" smtClean="0">
              <a:solidFill>
                <a:srgbClr val="FFFFFF"/>
              </a:solidFill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037" y="1668462"/>
            <a:ext cx="264253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642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142037" y="1531408"/>
            <a:ext cx="0" cy="4784538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7"/>
          <p:cNvSpPr txBox="1"/>
          <p:nvPr/>
        </p:nvSpPr>
        <p:spPr>
          <a:xfrm>
            <a:off x="6446837" y="1520324"/>
            <a:ext cx="5563193" cy="4331713"/>
          </a:xfrm>
          <a:prstGeom prst="rect">
            <a:avLst/>
          </a:prstGeom>
          <a:noFill/>
        </p:spPr>
        <p:txBody>
          <a:bodyPr wrap="square" lIns="68339" tIns="34170" rIns="68339" bIns="34170" rtlCol="0">
            <a:spAutoFit/>
          </a:bodyPr>
          <a:lstStyle>
            <a:defPPr>
              <a:defRPr lang="en-US"/>
            </a:defPPr>
            <a:lvl1pPr marL="0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11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623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8934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245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558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7868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180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491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Easy </a:t>
            </a:r>
            <a:r>
              <a:rPr lang="en-US" dirty="0">
                <a:solidFill>
                  <a:srgbClr val="FFFFFF"/>
                </a:solidFill>
              </a:rPr>
              <a:t>way to create images and provisioning </a:t>
            </a:r>
            <a:r>
              <a:rPr lang="en-US" dirty="0" smtClean="0">
                <a:solidFill>
                  <a:srgbClr val="FFFFFF"/>
                </a:solidFill>
              </a:rPr>
              <a:t>packages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Automated process for generating images and medias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FFFF"/>
              </a:solidFill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Flexible imaging and configuration support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FFFF"/>
              </a:solidFill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It’s free, comes with Windows 10 ADK and is project driven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29703" b="8496"/>
          <a:stretch/>
        </p:blipFill>
        <p:spPr>
          <a:xfrm>
            <a:off x="427038" y="1496127"/>
            <a:ext cx="5410200" cy="485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058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639" y="2136776"/>
            <a:ext cx="10056812" cy="2178802"/>
          </a:xfrm>
        </p:spPr>
        <p:txBody>
          <a:bodyPr/>
          <a:lstStyle/>
          <a:p>
            <a:r>
              <a:rPr lang="en-US" b="1" dirty="0" smtClean="0"/>
              <a:t>Demo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Provisioning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12436475" cy="1208086"/>
          </a:xfrm>
          <a:prstGeom prst="rect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82880" rIns="0" bIns="46637" numCol="1" rtlCol="0" anchor="t" anchorCtr="0" compatLnSpc="1">
            <a:prstTxWarp prst="textNoShape">
              <a:avLst/>
            </a:prstTxWarp>
          </a:bodyPr>
          <a:lstStyle/>
          <a:p>
            <a:pPr defTabSz="932901">
              <a:lnSpc>
                <a:spcPct val="90000"/>
              </a:lnSpc>
              <a:spcAft>
                <a:spcPts val="602"/>
              </a:spcAft>
            </a:pPr>
            <a:endParaRPr lang="en-US" sz="2800" spc="-30" dirty="0">
              <a:gradFill>
                <a:gsLst>
                  <a:gs pos="2917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latin typeface="Segoe UI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60798" y="-20240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rgbClr val="289FD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Recommendations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40108" y="2249268"/>
            <a:ext cx="3099623" cy="3800283"/>
            <a:chOff x="1540108" y="2249268"/>
            <a:chExt cx="3099623" cy="3800283"/>
          </a:xfrm>
        </p:grpSpPr>
        <p:grpSp>
          <p:nvGrpSpPr>
            <p:cNvPr id="9" name="Group 8"/>
            <p:cNvGrpSpPr/>
            <p:nvPr/>
          </p:nvGrpSpPr>
          <p:grpSpPr>
            <a:xfrm>
              <a:off x="1540108" y="4529330"/>
              <a:ext cx="3095879" cy="1520221"/>
              <a:chOff x="2973800" y="4027900"/>
              <a:chExt cx="2282824" cy="1520221"/>
            </a:xfrm>
            <a:solidFill>
              <a:schemeClr val="tx1">
                <a:lumMod val="95000"/>
              </a:schemeClr>
            </a:solidFill>
          </p:grpSpPr>
          <p:sp>
            <p:nvSpPr>
              <p:cNvPr id="10" name="TextBox 9"/>
              <p:cNvSpPr txBox="1"/>
              <p:nvPr/>
            </p:nvSpPr>
            <p:spPr>
              <a:xfrm>
                <a:off x="2973800" y="4027900"/>
                <a:ext cx="2282824" cy="1520221"/>
              </a:xfrm>
              <a:prstGeom prst="rect">
                <a:avLst/>
              </a:prstGeom>
              <a:grpFill/>
            </p:spPr>
            <p:txBody>
              <a:bodyPr wrap="square" lIns="91440" tIns="137160" rIns="0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kern="0" dirty="0">
                  <a:solidFill>
                    <a:srgbClr val="505050">
                      <a:lumMod val="60000"/>
                      <a:lumOff val="40000"/>
                    </a:srgbClr>
                  </a:solidFill>
                  <a:latin typeface="Segoe UI Light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984350" y="4027991"/>
                <a:ext cx="2268401" cy="738664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rgbClr val="505050">
                        <a:lumMod val="60000"/>
                        <a:lumOff val="40000"/>
                      </a:srgbClr>
                    </a:solidFill>
                  </a:rPr>
                  <a:t>ICD </a:t>
                </a:r>
                <a:r>
                  <a:rPr lang="en-US" sz="1400" dirty="0">
                    <a:solidFill>
                      <a:srgbClr val="505050">
                        <a:lumMod val="60000"/>
                        <a:lumOff val="40000"/>
                      </a:srgbClr>
                    </a:solidFill>
                  </a:rPr>
                  <a:t>to create </a:t>
                </a:r>
                <a:r>
                  <a:rPr lang="en-US" sz="1400" dirty="0" smtClean="0">
                    <a:solidFill>
                      <a:srgbClr val="505050">
                        <a:lumMod val="60000"/>
                        <a:lumOff val="40000"/>
                      </a:srgbClr>
                    </a:solidFill>
                  </a:rPr>
                  <a:t>full image media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rgbClr val="505050">
                        <a:lumMod val="60000"/>
                        <a:lumOff val="40000"/>
                      </a:srgbClr>
                    </a:solidFill>
                  </a:rPr>
                  <a:t>ICD to create provisioning </a:t>
                </a:r>
                <a:r>
                  <a:rPr lang="en-US" sz="1400" dirty="0">
                    <a:solidFill>
                      <a:srgbClr val="505050">
                        <a:lumMod val="60000"/>
                        <a:lumOff val="40000"/>
                      </a:srgbClr>
                    </a:solidFill>
                  </a:rPr>
                  <a:t>package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543852" y="2249268"/>
              <a:ext cx="3095879" cy="228282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lIns="91440" tIns="137160" rIns="0" rtlCol="0" anchor="ctr">
              <a:noAutofit/>
            </a:bodyPr>
            <a:lstStyle/>
            <a:p>
              <a:pPr algn="ctr" defTabSz="932316">
                <a:lnSpc>
                  <a:spcPts val="3000"/>
                </a:lnSpc>
                <a:defRPr/>
              </a:pPr>
              <a:r>
                <a:rPr lang="en-US" sz="2400" kern="0" dirty="0" smtClean="0">
                  <a:solidFill>
                    <a:srgbClr val="FFFFFF"/>
                  </a:solidFill>
                  <a:latin typeface="Segoe UI Light"/>
                </a:rPr>
                <a:t>Small</a:t>
              </a:r>
            </a:p>
            <a:p>
              <a:pPr algn="ctr" defTabSz="932316">
                <a:lnSpc>
                  <a:spcPts val="3000"/>
                </a:lnSpc>
                <a:defRPr/>
              </a:pPr>
              <a:r>
                <a:rPr lang="en-US" sz="2400" kern="0" spc="-30" dirty="0">
                  <a:solidFill>
                    <a:srgbClr val="FFFFFF"/>
                  </a:solidFill>
                  <a:latin typeface="Segoe UI Light"/>
                </a:rPr>
                <a:t>Organization</a:t>
              </a:r>
              <a:endParaRPr lang="en-US" sz="2400" kern="0" dirty="0" smtClean="0">
                <a:solidFill>
                  <a:srgbClr val="FFFFFF"/>
                </a:solidFill>
                <a:latin typeface="Segoe UI Ligh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32243" y="2249268"/>
            <a:ext cx="3137796" cy="3800284"/>
            <a:chOff x="4632243" y="2249268"/>
            <a:chExt cx="3137796" cy="3800284"/>
          </a:xfrm>
        </p:grpSpPr>
        <p:grpSp>
          <p:nvGrpSpPr>
            <p:cNvPr id="15" name="Group 14"/>
            <p:cNvGrpSpPr/>
            <p:nvPr/>
          </p:nvGrpSpPr>
          <p:grpSpPr>
            <a:xfrm>
              <a:off x="4632243" y="4529331"/>
              <a:ext cx="3137796" cy="1520221"/>
              <a:chOff x="5253863" y="4027901"/>
              <a:chExt cx="2313732" cy="1520221"/>
            </a:xfrm>
            <a:solidFill>
              <a:schemeClr val="tx1"/>
            </a:solidFill>
          </p:grpSpPr>
          <p:sp>
            <p:nvSpPr>
              <p:cNvPr id="16" name="TextBox 15"/>
              <p:cNvSpPr txBox="1"/>
              <p:nvPr/>
            </p:nvSpPr>
            <p:spPr>
              <a:xfrm>
                <a:off x="5253863" y="4027901"/>
                <a:ext cx="2313732" cy="1520221"/>
              </a:xfrm>
              <a:prstGeom prst="rect">
                <a:avLst/>
              </a:prstGeom>
              <a:grpFill/>
            </p:spPr>
            <p:txBody>
              <a:bodyPr wrap="square" lIns="91440" tIns="137160" rIns="0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kern="0" dirty="0">
                  <a:solidFill>
                    <a:srgbClr val="505050">
                      <a:lumMod val="60000"/>
                      <a:lumOff val="40000"/>
                    </a:srgbClr>
                  </a:solidFill>
                  <a:latin typeface="Segoe UI Light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288937" y="4027991"/>
                <a:ext cx="2267414" cy="116955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rgbClr val="505050">
                        <a:lumMod val="60000"/>
                        <a:lumOff val="40000"/>
                      </a:srgbClr>
                    </a:solidFill>
                  </a:rPr>
                  <a:t>MDT/SCCM </a:t>
                </a:r>
                <a:r>
                  <a:rPr lang="en-US" sz="1400" dirty="0">
                    <a:solidFill>
                      <a:srgbClr val="505050">
                        <a:lumMod val="60000"/>
                        <a:lumOff val="40000"/>
                      </a:srgbClr>
                    </a:solidFill>
                  </a:rPr>
                  <a:t>to create and deploy custom </a:t>
                </a:r>
                <a:r>
                  <a:rPr lang="en-US" sz="1400" dirty="0" smtClean="0">
                    <a:solidFill>
                      <a:srgbClr val="505050">
                        <a:lumMod val="60000"/>
                        <a:lumOff val="40000"/>
                      </a:srgbClr>
                    </a:solidFill>
                  </a:rPr>
                  <a:t>image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rgbClr val="505050">
                        <a:lumMod val="60000"/>
                        <a:lumOff val="40000"/>
                      </a:srgbClr>
                    </a:solidFill>
                  </a:rPr>
                  <a:t>ICD to create media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rgbClr val="505050">
                        <a:lumMod val="60000"/>
                        <a:lumOff val="40000"/>
                      </a:srgbClr>
                    </a:solidFill>
                  </a:rPr>
                  <a:t>ICD to create provisioning packages</a:t>
                </a:r>
                <a:endParaRPr lang="en-US" sz="1400" dirty="0">
                  <a:solidFill>
                    <a:srgbClr val="505050">
                      <a:lumMod val="60000"/>
                      <a:lumOff val="40000"/>
                    </a:srgbClr>
                  </a:solidFill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4639733" y="2249268"/>
              <a:ext cx="3095879" cy="22828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lIns="91440" tIns="137160" rIns="0" rtlCol="0" anchor="ctr">
              <a:noAutofit/>
            </a:bodyPr>
            <a:lstStyle/>
            <a:p>
              <a:pPr algn="ctr" defTabSz="932316">
                <a:lnSpc>
                  <a:spcPts val="3000"/>
                </a:lnSpc>
                <a:defRPr/>
              </a:pPr>
              <a:r>
                <a:rPr lang="en-US" sz="2400" kern="0" spc="-30" dirty="0" smtClean="0">
                  <a:solidFill>
                    <a:srgbClr val="FFFFFF"/>
                  </a:solidFill>
                  <a:latin typeface="Segoe UI Light"/>
                </a:rPr>
                <a:t>Mid-sized</a:t>
              </a:r>
            </a:p>
            <a:p>
              <a:pPr algn="ctr" defTabSz="932316">
                <a:lnSpc>
                  <a:spcPts val="3000"/>
                </a:lnSpc>
                <a:defRPr/>
              </a:pPr>
              <a:r>
                <a:rPr lang="en-US" sz="2400" kern="0" spc="-30" dirty="0" smtClean="0">
                  <a:solidFill>
                    <a:srgbClr val="FFFFFF"/>
                  </a:solidFill>
                  <a:latin typeface="Segoe UI Light"/>
                </a:rPr>
                <a:t>Organization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729963" y="2249268"/>
            <a:ext cx="3103369" cy="3800284"/>
            <a:chOff x="7729963" y="2249268"/>
            <a:chExt cx="3103369" cy="3800284"/>
          </a:xfrm>
        </p:grpSpPr>
        <p:grpSp>
          <p:nvGrpSpPr>
            <p:cNvPr id="21" name="Group 20"/>
            <p:cNvGrpSpPr/>
            <p:nvPr/>
          </p:nvGrpSpPr>
          <p:grpSpPr>
            <a:xfrm>
              <a:off x="7729963" y="4529331"/>
              <a:ext cx="3095879" cy="1520221"/>
              <a:chOff x="5253863" y="4027901"/>
              <a:chExt cx="2282824" cy="1520221"/>
            </a:xfrm>
            <a:solidFill>
              <a:schemeClr val="tx1">
                <a:lumMod val="95000"/>
              </a:schemeClr>
            </a:solidFill>
          </p:grpSpPr>
          <p:sp>
            <p:nvSpPr>
              <p:cNvPr id="22" name="TextBox 21"/>
              <p:cNvSpPr txBox="1"/>
              <p:nvPr/>
            </p:nvSpPr>
            <p:spPr>
              <a:xfrm>
                <a:off x="5253863" y="4027901"/>
                <a:ext cx="2282824" cy="1520221"/>
              </a:xfrm>
              <a:prstGeom prst="rect">
                <a:avLst/>
              </a:prstGeom>
              <a:grpFill/>
            </p:spPr>
            <p:txBody>
              <a:bodyPr wrap="square" lIns="91440" tIns="137160" rIns="0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kern="0" dirty="0">
                  <a:solidFill>
                    <a:srgbClr val="505050">
                      <a:lumMod val="60000"/>
                      <a:lumOff val="40000"/>
                    </a:srgbClr>
                  </a:solidFill>
                  <a:latin typeface="Segoe UI Light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288937" y="4027991"/>
                <a:ext cx="2247750" cy="954107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505050">
                        <a:lumMod val="60000"/>
                        <a:lumOff val="40000"/>
                      </a:srgbClr>
                    </a:solidFill>
                  </a:rPr>
                  <a:t>MDT/SCCM to create and deploy custom image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rgbClr val="505050">
                        <a:lumMod val="60000"/>
                        <a:lumOff val="40000"/>
                      </a:srgbClr>
                    </a:solidFill>
                  </a:rPr>
                  <a:t>ICD </a:t>
                </a:r>
                <a:r>
                  <a:rPr lang="en-US" sz="1400" dirty="0">
                    <a:solidFill>
                      <a:srgbClr val="505050">
                        <a:lumMod val="60000"/>
                        <a:lumOff val="40000"/>
                      </a:srgbClr>
                    </a:solidFill>
                  </a:rPr>
                  <a:t>to create provisioning packages</a:t>
                </a: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7737453" y="2249268"/>
              <a:ext cx="3095879" cy="228282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lIns="91440" tIns="137160" rIns="0" rtlCol="0" anchor="ctr">
              <a:noAutofit/>
            </a:bodyPr>
            <a:lstStyle/>
            <a:p>
              <a:pPr algn="ctr" defTabSz="932316">
                <a:lnSpc>
                  <a:spcPts val="3000"/>
                </a:lnSpc>
                <a:defRPr/>
              </a:pPr>
              <a:r>
                <a:rPr lang="en-US" sz="2400" kern="0" spc="-30" dirty="0" smtClean="0">
                  <a:solidFill>
                    <a:srgbClr val="FFFFFF"/>
                  </a:solidFill>
                  <a:latin typeface="Segoe UI Light"/>
                </a:rPr>
                <a:t>Large</a:t>
              </a:r>
            </a:p>
            <a:p>
              <a:pPr algn="ctr" defTabSz="932316">
                <a:lnSpc>
                  <a:spcPts val="3000"/>
                </a:lnSpc>
                <a:defRPr/>
              </a:pPr>
              <a:r>
                <a:rPr lang="en-US" sz="2400" kern="0" spc="-30" dirty="0" smtClean="0">
                  <a:solidFill>
                    <a:srgbClr val="FFFFFF"/>
                  </a:solidFill>
                  <a:latin typeface="Segoe UI Light"/>
                </a:rPr>
                <a:t>Organization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540108" y="6040474"/>
            <a:ext cx="9285734" cy="4616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200" dirty="0" smtClean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  <a:t>Note: Combinations of tools are possible, such as putting ICD provisioning package in custom SCCM, MDT or OEM image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0992">
            <a:off x="9631322" y="568797"/>
            <a:ext cx="2259913" cy="82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389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3416" y="2167978"/>
            <a:ext cx="9307969" cy="4663018"/>
          </a:xfrm>
          <a:prstGeom prst="rect">
            <a:avLst/>
          </a:prstGeom>
          <a:solidFill>
            <a:schemeClr val="tx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304"/>
            <a:endParaRPr lang="en-US" sz="1836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153" y="3203576"/>
            <a:ext cx="8961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51304"/>
            <a:r>
              <a:rPr lang="en-US" sz="4800" dirty="0" smtClean="0">
                <a:gradFill>
                  <a:gsLst>
                    <a:gs pos="0">
                      <a:srgbClr val="289FD7"/>
                    </a:gs>
                    <a:gs pos="100000">
                      <a:srgbClr val="289FD7"/>
                    </a:gs>
                  </a:gsLst>
                  <a:lin ang="5400000" scaled="0"/>
                </a:gradFill>
                <a:latin typeface="Segoe UI Light"/>
              </a:rPr>
              <a:t>Deploy Microsoft Surface Today!</a:t>
            </a:r>
            <a:endParaRPr lang="en-US" sz="4800" dirty="0">
              <a:gradFill>
                <a:gsLst>
                  <a:gs pos="0">
                    <a:srgbClr val="289FD7"/>
                  </a:gs>
                  <a:gs pos="100000">
                    <a:srgbClr val="289FD7"/>
                  </a:gs>
                </a:gsLst>
                <a:lin ang="5400000" scaled="0"/>
              </a:gradFill>
              <a:latin typeface="Segoe UI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4994" y="4316135"/>
            <a:ext cx="8619210" cy="190821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  <a:hlinkClick r:id="rId3"/>
              </a:rPr>
              <a:t>Surface Deployment Guide</a:t>
            </a:r>
            <a:endParaRPr lang="en-US" sz="2400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  <a:hlinkClick r:id="rId4"/>
              </a:rPr>
              <a:t>Surface for IT Pro Blog</a:t>
            </a:r>
            <a:endParaRPr lang="en-US" sz="2400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  <a:hlinkClick r:id="rId5"/>
              </a:rPr>
              <a:t>Surface </a:t>
            </a:r>
            <a:r>
              <a:rPr lang="en-US" sz="2400" dirty="0" smtClean="0">
                <a:solidFill>
                  <a:srgbClr val="0070C0"/>
                </a:solidFill>
                <a:hlinkClick r:id="rId5"/>
              </a:rPr>
              <a:t>Blog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Sarah\Documents\_SSD_Business\Creative_Resources\Logos\MICROSOFT\MICROSOFT (brand)\New_2012\MSFT_logo_rgb_C-Gra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76" y="2233101"/>
            <a:ext cx="1685487" cy="61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60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Breakout Sessions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79437" y="1363662"/>
          <a:ext cx="11277600" cy="5334001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057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62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011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Timeslot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Title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Primary Speaker/s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Room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47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smtClean="0">
                          <a:effectLst/>
                        </a:rPr>
                        <a:t>Tues</a:t>
                      </a:r>
                      <a:r>
                        <a:rPr lang="en-US" sz="1800" u="none" strike="noStrike" dirty="0">
                          <a:effectLst/>
                        </a:rPr>
                        <a:t>, May 5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9:00am - 10:15am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BRK2340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Why Surface IS your next company device!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Cyril </a:t>
                      </a:r>
                      <a:r>
                        <a:rPr lang="en-US" sz="1800" u="none" strike="noStrike" dirty="0" err="1">
                          <a:effectLst/>
                        </a:rPr>
                        <a:t>Belikoff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S106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047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smtClean="0">
                          <a:effectLst/>
                        </a:rPr>
                        <a:t>Tues</a:t>
                      </a:r>
                      <a:r>
                        <a:rPr lang="en-US" sz="1800" u="none" strike="noStrike" dirty="0">
                          <a:effectLst/>
                        </a:rPr>
                        <a:t>, May 5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3:15 - 4:30pm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BRK3327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Deploying Microsoft Surface Pro 3 in the Enterprise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Brett Muzzey; Joao Botto; Milad Aslaner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E450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047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smtClean="0">
                          <a:effectLst/>
                        </a:rPr>
                        <a:t>Wed</a:t>
                      </a:r>
                      <a:r>
                        <a:rPr lang="en-US" sz="1800" u="none" strike="noStrike" dirty="0">
                          <a:effectLst/>
                        </a:rPr>
                        <a:t>, May 6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9:00 - 10:15am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BRK2326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Design Matters for Surface Devices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Ralf Groene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S504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047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smtClean="0">
                          <a:effectLst/>
                        </a:rPr>
                        <a:t>Wed</a:t>
                      </a:r>
                      <a:r>
                        <a:rPr lang="en-US" sz="1800" u="none" strike="noStrike" dirty="0">
                          <a:effectLst/>
                        </a:rPr>
                        <a:t>, May 6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3:15 - 4:30pm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BRK3302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Building Microsoft Surface Pro 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err="1" smtClean="0">
                          <a:effectLst/>
                        </a:rPr>
                        <a:t>Vineet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Thuvara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N427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047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smtClean="0">
                          <a:effectLst/>
                        </a:rPr>
                        <a:t>Thurs</a:t>
                      </a:r>
                      <a:r>
                        <a:rPr lang="en-US" sz="1800" u="none" strike="noStrike" dirty="0">
                          <a:effectLst/>
                        </a:rPr>
                        <a:t>, May 7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5:00  - 6:15pm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BRK4300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Scratching the Surface: Lessons from Support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Scott McArthur; Kyle Blagg, Antonio Vasconcelos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E352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2620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gradFill>
                  <a:gsLst>
                    <a:gs pos="99115">
                      <a:srgbClr val="000000"/>
                    </a:gs>
                    <a:gs pos="79000">
                      <a:srgbClr val="000000"/>
                    </a:gs>
                  </a:gsLst>
                  <a:lin ang="5400000" scaled="0"/>
                </a:gradFill>
              </a:rPr>
              <a:t>Deploying Microsoft Surface </a:t>
            </a:r>
            <a:r>
              <a:rPr lang="en-US" dirty="0" smtClean="0">
                <a:gradFill>
                  <a:gsLst>
                    <a:gs pos="99115">
                      <a:srgbClr val="000000"/>
                    </a:gs>
                    <a:gs pos="79000">
                      <a:srgbClr val="000000"/>
                    </a:gs>
                  </a:gsLst>
                  <a:lin ang="5400000" scaled="0"/>
                </a:gradFill>
              </a:rPr>
              <a:t/>
            </a:r>
            <a:br>
              <a:rPr lang="en-US" dirty="0" smtClean="0">
                <a:gradFill>
                  <a:gsLst>
                    <a:gs pos="99115">
                      <a:srgbClr val="000000"/>
                    </a:gs>
                    <a:gs pos="79000">
                      <a:srgbClr val="000000"/>
                    </a:gs>
                  </a:gsLst>
                  <a:lin ang="5400000" scaled="0"/>
                </a:gradFill>
              </a:rPr>
            </a:br>
            <a:r>
              <a:rPr lang="en-US" dirty="0" smtClean="0">
                <a:gradFill>
                  <a:gsLst>
                    <a:gs pos="99115">
                      <a:srgbClr val="000000"/>
                    </a:gs>
                    <a:gs pos="79000">
                      <a:srgbClr val="000000"/>
                    </a:gs>
                  </a:gsLst>
                  <a:lin ang="5400000" scaled="0"/>
                </a:gradFill>
              </a:rPr>
              <a:t>in </a:t>
            </a:r>
            <a:r>
              <a:rPr lang="en-US" dirty="0">
                <a:gradFill>
                  <a:gsLst>
                    <a:gs pos="99115">
                      <a:srgbClr val="000000"/>
                    </a:gs>
                    <a:gs pos="79000">
                      <a:srgbClr val="000000"/>
                    </a:gs>
                  </a:gsLst>
                  <a:lin ang="5400000" scaled="0"/>
                </a:gradFill>
              </a:rPr>
              <a:t>the Enterprise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BRK3327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74702" y="3955785"/>
            <a:ext cx="9524935" cy="1828007"/>
          </a:xfrm>
        </p:spPr>
        <p:txBody>
          <a:bodyPr/>
          <a:lstStyle/>
          <a:p>
            <a:r>
              <a:rPr lang="en-US" sz="2000" dirty="0" smtClean="0"/>
              <a:t>Brett Muzzey	Milad Aslaner	    Joao Botto</a:t>
            </a:r>
          </a:p>
          <a:p>
            <a:r>
              <a:rPr lang="en-US" sz="2000" dirty="0" smtClean="0"/>
              <a:t>Director of PM	Program Manager   Program Manager</a:t>
            </a:r>
          </a:p>
          <a:p>
            <a:r>
              <a:rPr lang="en-US" sz="2000" dirty="0" smtClean="0"/>
              <a:t>Surface		Surface		    Surface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838" y="3344862"/>
            <a:ext cx="3810000" cy="23715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152" y="5905362"/>
            <a:ext cx="3693372" cy="248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32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855768" y="1861968"/>
            <a:ext cx="10724938" cy="44379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9" name="Picture 8" descr="Slides-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" y="-1"/>
            <a:ext cx="12434711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412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4495" r="4428" b="4311"/>
          <a:stretch/>
        </p:blipFill>
        <p:spPr bwMode="auto">
          <a:xfrm>
            <a:off x="6864125" y="1555974"/>
            <a:ext cx="3813811" cy="381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5"/>
          <p:cNvSpPr txBox="1">
            <a:spLocks/>
          </p:cNvSpPr>
          <p:nvPr/>
        </p:nvSpPr>
        <p:spPr>
          <a:xfrm>
            <a:off x="5380179" y="5515801"/>
            <a:ext cx="7238858" cy="1306512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2742">
              <a:spcBef>
                <a:spcPct val="0"/>
              </a:spcBef>
              <a:buClr>
                <a:srgbClr val="000000"/>
              </a:buClr>
            </a:pP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Visit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err="1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Myignite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at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smtClean="0">
                <a:gradFill>
                  <a:gsLst>
                    <a:gs pos="20354">
                      <a:srgbClr val="505050"/>
                    </a:gs>
                    <a:gs pos="40000">
                      <a:srgbClr val="505050"/>
                    </a:gs>
                  </a:gsLst>
                  <a:lin ang="5400000" scaled="0"/>
                </a:gradFill>
                <a:hlinkClick r:id="rId4"/>
              </a:rPr>
              <a:t>http://myignite.microsoft.com</a:t>
            </a:r>
            <a:r>
              <a:rPr lang="en-US" sz="2700" dirty="0" smtClean="0">
                <a:gradFill>
                  <a:gsLst>
                    <a:gs pos="20354">
                      <a:srgbClr val="505050"/>
                    </a:gs>
                    <a:gs pos="40000">
                      <a:srgbClr val="505050"/>
                    </a:gs>
                  </a:gsLst>
                  <a:lin ang="5400000" scaled="0"/>
                </a:gradFill>
              </a:rPr>
              <a:t> 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b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</a:br>
            <a:r>
              <a:rPr lang="en-US" sz="27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or download and use the </a:t>
            </a:r>
            <a:r>
              <a:rPr lang="en-US" sz="2700" dirty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Ignite 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Mobile </a:t>
            </a:r>
            <a:r>
              <a:rPr lang="en-US" sz="2700" dirty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App</a:t>
            </a:r>
            <a:r>
              <a:rPr lang="en-US" sz="27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/>
            </a:r>
            <a:b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</a:b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with </a:t>
            </a:r>
            <a:r>
              <a:rPr lang="en-US" sz="27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the QR code above.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80037" y="295274"/>
            <a:ext cx="6784166" cy="915989"/>
          </a:xfrm>
          <a:prstGeom prst="rect">
            <a:avLst/>
          </a:prstGeom>
        </p:spPr>
        <p:txBody>
          <a:bodyPr lIns="182880" tIns="146304" rIns="182880" bIns="146304"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sz="400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Please evaluate </a:t>
            </a:r>
            <a:r>
              <a:rPr sz="400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this </a:t>
            </a:r>
            <a:r>
              <a:rPr sz="400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session</a:t>
            </a:r>
          </a:p>
          <a:p>
            <a:pPr>
              <a:lnSpc>
                <a:spcPct val="80000"/>
              </a:lnSpc>
            </a:pPr>
            <a:r>
              <a:rPr sz="3200">
                <a:gradFill>
                  <a:gsLst>
                    <a:gs pos="1250">
                      <a:srgbClr val="FF8C00"/>
                    </a:gs>
                    <a:gs pos="100000">
                      <a:srgbClr val="FF8C00"/>
                    </a:gs>
                  </a:gsLst>
                  <a:lin ang="5400000" scaled="0"/>
                </a:gradFill>
              </a:rPr>
              <a:t>Your feedback is </a:t>
            </a:r>
            <a:r>
              <a:rPr sz="3200">
                <a:gradFill>
                  <a:gsLst>
                    <a:gs pos="1250">
                      <a:srgbClr val="FF8C00"/>
                    </a:gs>
                    <a:gs pos="100000">
                      <a:srgbClr val="FF8C00"/>
                    </a:gs>
                  </a:gsLst>
                  <a:lin ang="5400000" scaled="0"/>
                </a:gradFill>
              </a:rPr>
              <a:t>important to us!</a:t>
            </a:r>
            <a:endParaRPr sz="3600">
              <a:gradFill>
                <a:gsLst>
                  <a:gs pos="1250">
                    <a:srgbClr val="FF8C00"/>
                  </a:gs>
                  <a:gs pos="100000">
                    <a:srgbClr val="FF8C00"/>
                  </a:gs>
                </a:gsLst>
                <a:lin ang="5400000" scaled="0"/>
              </a:gra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29" r="3549"/>
          <a:stretch/>
        </p:blipFill>
        <p:spPr>
          <a:xfrm>
            <a:off x="0" y="-1"/>
            <a:ext cx="5227637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89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85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1181734"/>
          </a:xfrm>
        </p:spPr>
        <p:txBody>
          <a:bodyPr/>
          <a:lstStyle/>
          <a:p>
            <a:r>
              <a:rPr lang="en-US" dirty="0" smtClean="0"/>
              <a:t>Engineering Team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838" y="3344862"/>
            <a:ext cx="3810000" cy="2371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152" y="5905362"/>
            <a:ext cx="3693372" cy="248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87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Engineering Team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142037" y="1531408"/>
            <a:ext cx="0" cy="4784538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7"/>
          <p:cNvSpPr txBox="1"/>
          <p:nvPr/>
        </p:nvSpPr>
        <p:spPr>
          <a:xfrm>
            <a:off x="6446837" y="1520324"/>
            <a:ext cx="5563193" cy="2538914"/>
          </a:xfrm>
          <a:prstGeom prst="rect">
            <a:avLst/>
          </a:prstGeom>
          <a:noFill/>
        </p:spPr>
        <p:txBody>
          <a:bodyPr wrap="square" lIns="68339" tIns="34170" rIns="68339" bIns="34170" rtlCol="0">
            <a:spAutoFit/>
          </a:bodyPr>
          <a:lstStyle>
            <a:defPPr>
              <a:defRPr lang="en-US"/>
            </a:defPPr>
            <a:lvl1pPr marL="0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11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623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8934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245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558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7868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180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491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About Us: </a:t>
            </a:r>
          </a:p>
          <a:p>
            <a:pPr>
              <a:spcAft>
                <a:spcPts val="300"/>
              </a:spcAft>
            </a:pPr>
            <a:endParaRPr lang="en-US" sz="2000" b="1" dirty="0" smtClean="0">
              <a:solidFill>
                <a:srgbClr val="FFFFFF"/>
              </a:solidFill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FFFF"/>
              </a:solidFill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Post </a:t>
            </a:r>
            <a:r>
              <a:rPr lang="en-US" dirty="0">
                <a:solidFill>
                  <a:srgbClr val="FFFFFF"/>
                </a:solidFill>
              </a:rPr>
              <a:t>Launch Engineering </a:t>
            </a:r>
            <a:r>
              <a:rPr lang="en-US" dirty="0" smtClean="0">
                <a:solidFill>
                  <a:srgbClr val="FFFFFF"/>
                </a:solidFill>
              </a:rPr>
              <a:t>is </a:t>
            </a:r>
            <a:r>
              <a:rPr lang="en-US" dirty="0">
                <a:solidFill>
                  <a:srgbClr val="FFFFFF"/>
                </a:solidFill>
              </a:rPr>
              <a:t>responsible for sustaining all shipped Surface </a:t>
            </a:r>
            <a:r>
              <a:rPr lang="en-US" dirty="0" smtClean="0">
                <a:solidFill>
                  <a:srgbClr val="FFFFFF"/>
                </a:solidFill>
              </a:rPr>
              <a:t>devices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Commercial Engineering is part of future-product team to ensure great commercial experience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37" y="2132140"/>
            <a:ext cx="4118273" cy="1709469"/>
          </a:xfrm>
          <a:prstGeom prst="rect">
            <a:avLst/>
          </a:prstGeom>
        </p:spPr>
      </p:pic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1874837" y="1403210"/>
            <a:ext cx="3895725" cy="4911725"/>
            <a:chOff x="1129" y="965"/>
            <a:chExt cx="2454" cy="3094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29" y="965"/>
              <a:ext cx="2454" cy="3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2058" y="1376"/>
              <a:ext cx="490" cy="103"/>
            </a:xfrm>
            <a:custGeom>
              <a:avLst/>
              <a:gdLst>
                <a:gd name="T0" fmla="*/ 181 w 181"/>
                <a:gd name="T1" fmla="*/ 29 h 38"/>
                <a:gd name="T2" fmla="*/ 172 w 181"/>
                <a:gd name="T3" fmla="*/ 38 h 38"/>
                <a:gd name="T4" fmla="*/ 9 w 181"/>
                <a:gd name="T5" fmla="*/ 38 h 38"/>
                <a:gd name="T6" fmla="*/ 0 w 181"/>
                <a:gd name="T7" fmla="*/ 29 h 38"/>
                <a:gd name="T8" fmla="*/ 0 w 181"/>
                <a:gd name="T9" fmla="*/ 9 h 38"/>
                <a:gd name="T10" fmla="*/ 9 w 181"/>
                <a:gd name="T11" fmla="*/ 0 h 38"/>
                <a:gd name="T12" fmla="*/ 172 w 181"/>
                <a:gd name="T13" fmla="*/ 0 h 38"/>
                <a:gd name="T14" fmla="*/ 181 w 181"/>
                <a:gd name="T15" fmla="*/ 9 h 38"/>
                <a:gd name="T16" fmla="*/ 181 w 181"/>
                <a:gd name="T17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38">
                  <a:moveTo>
                    <a:pt x="181" y="29"/>
                  </a:moveTo>
                  <a:cubicBezTo>
                    <a:pt x="181" y="34"/>
                    <a:pt x="177" y="38"/>
                    <a:pt x="172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4" y="38"/>
                    <a:pt x="0" y="34"/>
                    <a:pt x="0" y="2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7" y="0"/>
                    <a:pt x="181" y="4"/>
                    <a:pt x="181" y="9"/>
                  </a:cubicBezTo>
                  <a:lnTo>
                    <a:pt x="181" y="29"/>
                  </a:lnTo>
                  <a:close/>
                </a:path>
              </a:pathLst>
            </a:custGeom>
            <a:solidFill>
              <a:srgbClr val="C69B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034" y="2725"/>
              <a:ext cx="539" cy="176"/>
            </a:xfrm>
            <a:prstGeom prst="rect">
              <a:avLst/>
            </a:pr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034" y="2725"/>
              <a:ext cx="138" cy="1166"/>
            </a:xfrm>
            <a:prstGeom prst="rect">
              <a:avLst/>
            </a:pr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1850" y="3872"/>
              <a:ext cx="325" cy="168"/>
            </a:xfrm>
            <a:custGeom>
              <a:avLst/>
              <a:gdLst>
                <a:gd name="T0" fmla="*/ 68 w 120"/>
                <a:gd name="T1" fmla="*/ 0 h 62"/>
                <a:gd name="T2" fmla="*/ 0 w 120"/>
                <a:gd name="T3" fmla="*/ 62 h 62"/>
                <a:gd name="T4" fmla="*/ 68 w 120"/>
                <a:gd name="T5" fmla="*/ 62 h 62"/>
                <a:gd name="T6" fmla="*/ 120 w 120"/>
                <a:gd name="T7" fmla="*/ 62 h 62"/>
                <a:gd name="T8" fmla="*/ 120 w 120"/>
                <a:gd name="T9" fmla="*/ 0 h 62"/>
                <a:gd name="T10" fmla="*/ 68 w 120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2">
                  <a:moveTo>
                    <a:pt x="68" y="0"/>
                  </a:moveTo>
                  <a:cubicBezTo>
                    <a:pt x="33" y="0"/>
                    <a:pt x="4" y="27"/>
                    <a:pt x="0" y="62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120" y="62"/>
                    <a:pt x="120" y="62"/>
                    <a:pt x="120" y="6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563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2432" y="2725"/>
              <a:ext cx="141" cy="1166"/>
            </a:xfrm>
            <a:prstGeom prst="rect">
              <a:avLst/>
            </a:pr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2250" y="3872"/>
              <a:ext cx="323" cy="168"/>
            </a:xfrm>
            <a:custGeom>
              <a:avLst/>
              <a:gdLst>
                <a:gd name="T0" fmla="*/ 68 w 119"/>
                <a:gd name="T1" fmla="*/ 0 h 62"/>
                <a:gd name="T2" fmla="*/ 0 w 119"/>
                <a:gd name="T3" fmla="*/ 62 h 62"/>
                <a:gd name="T4" fmla="*/ 68 w 119"/>
                <a:gd name="T5" fmla="*/ 62 h 62"/>
                <a:gd name="T6" fmla="*/ 119 w 119"/>
                <a:gd name="T7" fmla="*/ 62 h 62"/>
                <a:gd name="T8" fmla="*/ 119 w 119"/>
                <a:gd name="T9" fmla="*/ 0 h 62"/>
                <a:gd name="T10" fmla="*/ 68 w 119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62">
                  <a:moveTo>
                    <a:pt x="68" y="0"/>
                  </a:moveTo>
                  <a:cubicBezTo>
                    <a:pt x="32" y="0"/>
                    <a:pt x="3" y="27"/>
                    <a:pt x="0" y="62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119" y="62"/>
                    <a:pt x="119" y="62"/>
                    <a:pt x="119" y="62"/>
                  </a:cubicBezTo>
                  <a:cubicBezTo>
                    <a:pt x="119" y="0"/>
                    <a:pt x="119" y="0"/>
                    <a:pt x="119" y="0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563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1836" y="1758"/>
              <a:ext cx="934" cy="967"/>
            </a:xfrm>
            <a:custGeom>
              <a:avLst/>
              <a:gdLst>
                <a:gd name="T0" fmla="*/ 272 w 345"/>
                <a:gd name="T1" fmla="*/ 0 h 357"/>
                <a:gd name="T2" fmla="*/ 73 w 345"/>
                <a:gd name="T3" fmla="*/ 0 h 357"/>
                <a:gd name="T4" fmla="*/ 0 w 345"/>
                <a:gd name="T5" fmla="*/ 73 h 357"/>
                <a:gd name="T6" fmla="*/ 0 w 345"/>
                <a:gd name="T7" fmla="*/ 134 h 357"/>
                <a:gd name="T8" fmla="*/ 73 w 345"/>
                <a:gd name="T9" fmla="*/ 134 h 357"/>
                <a:gd name="T10" fmla="*/ 73 w 345"/>
                <a:gd name="T11" fmla="*/ 357 h 357"/>
                <a:gd name="T12" fmla="*/ 272 w 345"/>
                <a:gd name="T13" fmla="*/ 357 h 357"/>
                <a:gd name="T14" fmla="*/ 272 w 345"/>
                <a:gd name="T15" fmla="*/ 134 h 357"/>
                <a:gd name="T16" fmla="*/ 345 w 345"/>
                <a:gd name="T17" fmla="*/ 134 h 357"/>
                <a:gd name="T18" fmla="*/ 345 w 345"/>
                <a:gd name="T19" fmla="*/ 73 h 357"/>
                <a:gd name="T20" fmla="*/ 272 w 345"/>
                <a:gd name="T21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5" h="357">
                  <a:moveTo>
                    <a:pt x="272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33" y="0"/>
                    <a:pt x="0" y="32"/>
                    <a:pt x="0" y="73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73" y="134"/>
                    <a:pt x="73" y="134"/>
                    <a:pt x="73" y="134"/>
                  </a:cubicBezTo>
                  <a:cubicBezTo>
                    <a:pt x="73" y="357"/>
                    <a:pt x="73" y="357"/>
                    <a:pt x="73" y="357"/>
                  </a:cubicBezTo>
                  <a:cubicBezTo>
                    <a:pt x="272" y="357"/>
                    <a:pt x="272" y="357"/>
                    <a:pt x="272" y="357"/>
                  </a:cubicBezTo>
                  <a:cubicBezTo>
                    <a:pt x="272" y="134"/>
                    <a:pt x="272" y="134"/>
                    <a:pt x="272" y="134"/>
                  </a:cubicBezTo>
                  <a:cubicBezTo>
                    <a:pt x="345" y="134"/>
                    <a:pt x="345" y="134"/>
                    <a:pt x="345" y="134"/>
                  </a:cubicBezTo>
                  <a:cubicBezTo>
                    <a:pt x="345" y="73"/>
                    <a:pt x="345" y="73"/>
                    <a:pt x="345" y="73"/>
                  </a:cubicBezTo>
                  <a:cubicBezTo>
                    <a:pt x="345" y="32"/>
                    <a:pt x="312" y="0"/>
                    <a:pt x="2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1676" y="2121"/>
              <a:ext cx="331" cy="498"/>
            </a:xfrm>
            <a:custGeom>
              <a:avLst/>
              <a:gdLst>
                <a:gd name="T0" fmla="*/ 76 w 122"/>
                <a:gd name="T1" fmla="*/ 184 h 184"/>
                <a:gd name="T2" fmla="*/ 0 w 122"/>
                <a:gd name="T3" fmla="*/ 184 h 184"/>
                <a:gd name="T4" fmla="*/ 0 w 122"/>
                <a:gd name="T5" fmla="*/ 130 h 184"/>
                <a:gd name="T6" fmla="*/ 69 w 122"/>
                <a:gd name="T7" fmla="*/ 130 h 184"/>
                <a:gd name="T8" fmla="*/ 69 w 122"/>
                <a:gd name="T9" fmla="*/ 0 h 184"/>
                <a:gd name="T10" fmla="*/ 122 w 122"/>
                <a:gd name="T11" fmla="*/ 0 h 184"/>
                <a:gd name="T12" fmla="*/ 122 w 122"/>
                <a:gd name="T13" fmla="*/ 138 h 184"/>
                <a:gd name="T14" fmla="*/ 76 w 122"/>
                <a:gd name="T15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84">
                  <a:moveTo>
                    <a:pt x="76" y="18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69" y="130"/>
                    <a:pt x="69" y="130"/>
                    <a:pt x="69" y="13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138"/>
                    <a:pt x="122" y="138"/>
                    <a:pt x="122" y="138"/>
                  </a:cubicBezTo>
                  <a:cubicBezTo>
                    <a:pt x="122" y="163"/>
                    <a:pt x="102" y="184"/>
                    <a:pt x="76" y="184"/>
                  </a:cubicBezTo>
                  <a:close/>
                </a:path>
              </a:pathLst>
            </a:custGeom>
            <a:solidFill>
              <a:srgbClr val="E2B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2600" y="2121"/>
              <a:ext cx="143" cy="863"/>
            </a:xfrm>
            <a:prstGeom prst="rect">
              <a:avLst/>
            </a:prstGeom>
            <a:solidFill>
              <a:srgbClr val="E2B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2600" y="2836"/>
              <a:ext cx="143" cy="292"/>
            </a:xfrm>
            <a:custGeom>
              <a:avLst/>
              <a:gdLst>
                <a:gd name="T0" fmla="*/ 0 w 53"/>
                <a:gd name="T1" fmla="*/ 0 h 108"/>
                <a:gd name="T2" fmla="*/ 0 w 53"/>
                <a:gd name="T3" fmla="*/ 108 h 108"/>
                <a:gd name="T4" fmla="*/ 53 w 53"/>
                <a:gd name="T5" fmla="*/ 54 h 108"/>
                <a:gd name="T6" fmla="*/ 0 w 53"/>
                <a:gd name="T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108">
                  <a:moveTo>
                    <a:pt x="0" y="0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29" y="108"/>
                    <a:pt x="53" y="84"/>
                    <a:pt x="53" y="54"/>
                  </a:cubicBezTo>
                  <a:cubicBezTo>
                    <a:pt x="53" y="24"/>
                    <a:pt x="29" y="0"/>
                    <a:pt x="0" y="0"/>
                  </a:cubicBezTo>
                  <a:close/>
                </a:path>
              </a:pathLst>
            </a:custGeom>
            <a:solidFill>
              <a:srgbClr val="E2B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1530" y="2470"/>
              <a:ext cx="292" cy="149"/>
            </a:xfrm>
            <a:custGeom>
              <a:avLst/>
              <a:gdLst>
                <a:gd name="T0" fmla="*/ 108 w 108"/>
                <a:gd name="T1" fmla="*/ 0 h 55"/>
                <a:gd name="T2" fmla="*/ 0 w 108"/>
                <a:gd name="T3" fmla="*/ 0 h 55"/>
                <a:gd name="T4" fmla="*/ 54 w 108"/>
                <a:gd name="T5" fmla="*/ 55 h 55"/>
                <a:gd name="T6" fmla="*/ 108 w 108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55">
                  <a:moveTo>
                    <a:pt x="10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"/>
                    <a:pt x="24" y="55"/>
                    <a:pt x="54" y="55"/>
                  </a:cubicBezTo>
                  <a:cubicBezTo>
                    <a:pt x="84" y="55"/>
                    <a:pt x="108" y="30"/>
                    <a:pt x="108" y="0"/>
                  </a:cubicBezTo>
                  <a:close/>
                </a:path>
              </a:pathLst>
            </a:custGeom>
            <a:solidFill>
              <a:srgbClr val="E2B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2600" y="2800"/>
              <a:ext cx="146" cy="79"/>
            </a:xfrm>
            <a:prstGeom prst="rect">
              <a:avLst/>
            </a:prstGeom>
            <a:solidFill>
              <a:srgbClr val="E81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2218" y="1558"/>
              <a:ext cx="170" cy="284"/>
            </a:xfrm>
            <a:custGeom>
              <a:avLst/>
              <a:gdLst>
                <a:gd name="T0" fmla="*/ 87 w 170"/>
                <a:gd name="T1" fmla="*/ 284 h 284"/>
                <a:gd name="T2" fmla="*/ 0 w 170"/>
                <a:gd name="T3" fmla="*/ 200 h 284"/>
                <a:gd name="T4" fmla="*/ 0 w 170"/>
                <a:gd name="T5" fmla="*/ 0 h 284"/>
                <a:gd name="T6" fmla="*/ 170 w 170"/>
                <a:gd name="T7" fmla="*/ 0 h 284"/>
                <a:gd name="T8" fmla="*/ 170 w 170"/>
                <a:gd name="T9" fmla="*/ 200 h 284"/>
                <a:gd name="T10" fmla="*/ 87 w 170"/>
                <a:gd name="T11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" h="284">
                  <a:moveTo>
                    <a:pt x="87" y="284"/>
                  </a:moveTo>
                  <a:lnTo>
                    <a:pt x="0" y="200"/>
                  </a:lnTo>
                  <a:lnTo>
                    <a:pt x="0" y="0"/>
                  </a:lnTo>
                  <a:lnTo>
                    <a:pt x="170" y="0"/>
                  </a:lnTo>
                  <a:lnTo>
                    <a:pt x="170" y="200"/>
                  </a:lnTo>
                  <a:lnTo>
                    <a:pt x="87" y="284"/>
                  </a:lnTo>
                  <a:close/>
                </a:path>
              </a:pathLst>
            </a:custGeom>
            <a:solidFill>
              <a:srgbClr val="E2B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2218" y="1558"/>
              <a:ext cx="170" cy="151"/>
            </a:xfrm>
            <a:custGeom>
              <a:avLst/>
              <a:gdLst>
                <a:gd name="T0" fmla="*/ 0 w 63"/>
                <a:gd name="T1" fmla="*/ 51 h 56"/>
                <a:gd name="T2" fmla="*/ 31 w 63"/>
                <a:gd name="T3" fmla="*/ 56 h 56"/>
                <a:gd name="T4" fmla="*/ 63 w 63"/>
                <a:gd name="T5" fmla="*/ 51 h 56"/>
                <a:gd name="T6" fmla="*/ 63 w 63"/>
                <a:gd name="T7" fmla="*/ 0 h 56"/>
                <a:gd name="T8" fmla="*/ 0 w 63"/>
                <a:gd name="T9" fmla="*/ 0 h 56"/>
                <a:gd name="T10" fmla="*/ 0 w 63"/>
                <a:gd name="T11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6">
                  <a:moveTo>
                    <a:pt x="0" y="51"/>
                  </a:moveTo>
                  <a:cubicBezTo>
                    <a:pt x="10" y="54"/>
                    <a:pt x="20" y="56"/>
                    <a:pt x="31" y="56"/>
                  </a:cubicBezTo>
                  <a:cubicBezTo>
                    <a:pt x="42" y="56"/>
                    <a:pt x="53" y="54"/>
                    <a:pt x="63" y="5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1"/>
                  </a:lnTo>
                  <a:close/>
                </a:path>
              </a:pathLst>
            </a:custGeom>
            <a:solidFill>
              <a:srgbClr val="C69B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2047" y="1241"/>
              <a:ext cx="509" cy="54"/>
            </a:xfrm>
            <a:custGeom>
              <a:avLst/>
              <a:gdLst>
                <a:gd name="T0" fmla="*/ 188 w 188"/>
                <a:gd name="T1" fmla="*/ 10 h 20"/>
                <a:gd name="T2" fmla="*/ 179 w 188"/>
                <a:gd name="T3" fmla="*/ 20 h 20"/>
                <a:gd name="T4" fmla="*/ 10 w 188"/>
                <a:gd name="T5" fmla="*/ 20 h 20"/>
                <a:gd name="T6" fmla="*/ 0 w 188"/>
                <a:gd name="T7" fmla="*/ 10 h 20"/>
                <a:gd name="T8" fmla="*/ 0 w 188"/>
                <a:gd name="T9" fmla="*/ 10 h 20"/>
                <a:gd name="T10" fmla="*/ 10 w 188"/>
                <a:gd name="T11" fmla="*/ 0 h 20"/>
                <a:gd name="T12" fmla="*/ 179 w 188"/>
                <a:gd name="T13" fmla="*/ 0 h 20"/>
                <a:gd name="T14" fmla="*/ 188 w 188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20">
                  <a:moveTo>
                    <a:pt x="188" y="10"/>
                  </a:moveTo>
                  <a:cubicBezTo>
                    <a:pt x="188" y="15"/>
                    <a:pt x="184" y="20"/>
                    <a:pt x="17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5" y="20"/>
                    <a:pt x="0" y="1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84" y="0"/>
                    <a:pt x="188" y="5"/>
                    <a:pt x="188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2101" y="968"/>
              <a:ext cx="404" cy="276"/>
            </a:xfrm>
            <a:custGeom>
              <a:avLst/>
              <a:gdLst>
                <a:gd name="T0" fmla="*/ 75 w 149"/>
                <a:gd name="T1" fmla="*/ 0 h 102"/>
                <a:gd name="T2" fmla="*/ 0 w 149"/>
                <a:gd name="T3" fmla="*/ 75 h 102"/>
                <a:gd name="T4" fmla="*/ 0 w 149"/>
                <a:gd name="T5" fmla="*/ 102 h 102"/>
                <a:gd name="T6" fmla="*/ 149 w 149"/>
                <a:gd name="T7" fmla="*/ 102 h 102"/>
                <a:gd name="T8" fmla="*/ 149 w 149"/>
                <a:gd name="T9" fmla="*/ 75 h 102"/>
                <a:gd name="T10" fmla="*/ 75 w 149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102">
                  <a:moveTo>
                    <a:pt x="75" y="0"/>
                  </a:moveTo>
                  <a:cubicBezTo>
                    <a:pt x="33" y="0"/>
                    <a:pt x="0" y="34"/>
                    <a:pt x="0" y="75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49" y="75"/>
                    <a:pt x="149" y="75"/>
                    <a:pt x="149" y="75"/>
                  </a:cubicBezTo>
                  <a:cubicBezTo>
                    <a:pt x="149" y="34"/>
                    <a:pt x="116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2101" y="1171"/>
              <a:ext cx="404" cy="70"/>
            </a:xfrm>
            <a:prstGeom prst="rect">
              <a:avLst/>
            </a:prstGeom>
            <a:solidFill>
              <a:srgbClr val="E81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2101" y="1295"/>
              <a:ext cx="404" cy="379"/>
            </a:xfrm>
            <a:custGeom>
              <a:avLst/>
              <a:gdLst>
                <a:gd name="T0" fmla="*/ 0 w 149"/>
                <a:gd name="T1" fmla="*/ 0 h 140"/>
                <a:gd name="T2" fmla="*/ 0 w 149"/>
                <a:gd name="T3" fmla="*/ 116 h 140"/>
                <a:gd name="T4" fmla="*/ 1 w 149"/>
                <a:gd name="T5" fmla="*/ 116 h 140"/>
                <a:gd name="T6" fmla="*/ 74 w 149"/>
                <a:gd name="T7" fmla="*/ 140 h 140"/>
                <a:gd name="T8" fmla="*/ 149 w 149"/>
                <a:gd name="T9" fmla="*/ 116 h 140"/>
                <a:gd name="T10" fmla="*/ 149 w 149"/>
                <a:gd name="T11" fmla="*/ 0 h 140"/>
                <a:gd name="T12" fmla="*/ 0 w 149"/>
                <a:gd name="T1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40">
                  <a:moveTo>
                    <a:pt x="0" y="0"/>
                  </a:moveTo>
                  <a:cubicBezTo>
                    <a:pt x="0" y="116"/>
                    <a:pt x="0" y="116"/>
                    <a:pt x="0" y="116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21" y="131"/>
                    <a:pt x="47" y="140"/>
                    <a:pt x="74" y="140"/>
                  </a:cubicBezTo>
                  <a:cubicBezTo>
                    <a:pt x="117" y="140"/>
                    <a:pt x="149" y="116"/>
                    <a:pt x="149" y="116"/>
                  </a:cubicBezTo>
                  <a:cubicBezTo>
                    <a:pt x="149" y="0"/>
                    <a:pt x="149" y="0"/>
                    <a:pt x="14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B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2600" y="2121"/>
              <a:ext cx="143" cy="41"/>
            </a:xfrm>
            <a:prstGeom prst="rect">
              <a:avLst/>
            </a:prstGeom>
            <a:solidFill>
              <a:srgbClr val="C69B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1863" y="2121"/>
              <a:ext cx="144" cy="41"/>
            </a:xfrm>
            <a:prstGeom prst="rect">
              <a:avLst/>
            </a:prstGeom>
            <a:solidFill>
              <a:srgbClr val="C69B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2164" y="1487"/>
              <a:ext cx="279" cy="63"/>
            </a:xfrm>
            <a:custGeom>
              <a:avLst/>
              <a:gdLst>
                <a:gd name="T0" fmla="*/ 93 w 103"/>
                <a:gd name="T1" fmla="*/ 0 h 23"/>
                <a:gd name="T2" fmla="*/ 92 w 103"/>
                <a:gd name="T3" fmla="*/ 0 h 23"/>
                <a:gd name="T4" fmla="*/ 99 w 103"/>
                <a:gd name="T5" fmla="*/ 9 h 23"/>
                <a:gd name="T6" fmla="*/ 93 w 103"/>
                <a:gd name="T7" fmla="*/ 17 h 23"/>
                <a:gd name="T8" fmla="*/ 67 w 103"/>
                <a:gd name="T9" fmla="*/ 7 h 23"/>
                <a:gd name="T10" fmla="*/ 52 w 103"/>
                <a:gd name="T11" fmla="*/ 16 h 23"/>
                <a:gd name="T12" fmla="*/ 36 w 103"/>
                <a:gd name="T13" fmla="*/ 7 h 23"/>
                <a:gd name="T14" fmla="*/ 10 w 103"/>
                <a:gd name="T15" fmla="*/ 17 h 23"/>
                <a:gd name="T16" fmla="*/ 4 w 103"/>
                <a:gd name="T17" fmla="*/ 9 h 23"/>
                <a:gd name="T18" fmla="*/ 12 w 103"/>
                <a:gd name="T19" fmla="*/ 0 h 23"/>
                <a:gd name="T20" fmla="*/ 10 w 103"/>
                <a:gd name="T21" fmla="*/ 0 h 23"/>
                <a:gd name="T22" fmla="*/ 0 w 103"/>
                <a:gd name="T23" fmla="*/ 11 h 23"/>
                <a:gd name="T24" fmla="*/ 10 w 103"/>
                <a:gd name="T25" fmla="*/ 23 h 23"/>
                <a:gd name="T26" fmla="*/ 50 w 103"/>
                <a:gd name="T27" fmla="*/ 23 h 23"/>
                <a:gd name="T28" fmla="*/ 54 w 103"/>
                <a:gd name="T29" fmla="*/ 23 h 23"/>
                <a:gd name="T30" fmla="*/ 93 w 103"/>
                <a:gd name="T31" fmla="*/ 23 h 23"/>
                <a:gd name="T32" fmla="*/ 103 w 103"/>
                <a:gd name="T33" fmla="*/ 11 h 23"/>
                <a:gd name="T34" fmla="*/ 93 w 103"/>
                <a:gd name="T3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3" h="23">
                  <a:moveTo>
                    <a:pt x="93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6" y="0"/>
                    <a:pt x="99" y="4"/>
                    <a:pt x="99" y="9"/>
                  </a:cubicBezTo>
                  <a:cubicBezTo>
                    <a:pt x="99" y="13"/>
                    <a:pt x="97" y="17"/>
                    <a:pt x="93" y="17"/>
                  </a:cubicBezTo>
                  <a:cubicBezTo>
                    <a:pt x="80" y="17"/>
                    <a:pt x="78" y="7"/>
                    <a:pt x="67" y="7"/>
                  </a:cubicBezTo>
                  <a:cubicBezTo>
                    <a:pt x="58" y="7"/>
                    <a:pt x="54" y="12"/>
                    <a:pt x="52" y="16"/>
                  </a:cubicBezTo>
                  <a:cubicBezTo>
                    <a:pt x="49" y="12"/>
                    <a:pt x="45" y="7"/>
                    <a:pt x="36" y="7"/>
                  </a:cubicBezTo>
                  <a:cubicBezTo>
                    <a:pt x="25" y="7"/>
                    <a:pt x="23" y="17"/>
                    <a:pt x="10" y="17"/>
                  </a:cubicBezTo>
                  <a:cubicBezTo>
                    <a:pt x="6" y="17"/>
                    <a:pt x="4" y="13"/>
                    <a:pt x="4" y="9"/>
                  </a:cubicBezTo>
                  <a:cubicBezTo>
                    <a:pt x="4" y="4"/>
                    <a:pt x="8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8"/>
                    <a:pt x="4" y="23"/>
                    <a:pt x="10" y="23"/>
                  </a:cubicBezTo>
                  <a:cubicBezTo>
                    <a:pt x="16" y="23"/>
                    <a:pt x="40" y="23"/>
                    <a:pt x="50" y="23"/>
                  </a:cubicBezTo>
                  <a:cubicBezTo>
                    <a:pt x="52" y="23"/>
                    <a:pt x="54" y="23"/>
                    <a:pt x="54" y="23"/>
                  </a:cubicBezTo>
                  <a:cubicBezTo>
                    <a:pt x="63" y="23"/>
                    <a:pt x="87" y="23"/>
                    <a:pt x="93" y="23"/>
                  </a:cubicBezTo>
                  <a:cubicBezTo>
                    <a:pt x="99" y="23"/>
                    <a:pt x="103" y="18"/>
                    <a:pt x="103" y="11"/>
                  </a:cubicBezTo>
                  <a:cubicBezTo>
                    <a:pt x="103" y="5"/>
                    <a:pt x="99" y="0"/>
                    <a:pt x="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" name="Freeform 29"/>
            <p:cNvSpPr>
              <a:spLocks noEditPoints="1"/>
            </p:cNvSpPr>
            <p:nvPr/>
          </p:nvSpPr>
          <p:spPr bwMode="auto">
            <a:xfrm>
              <a:off x="2147" y="1352"/>
              <a:ext cx="312" cy="111"/>
            </a:xfrm>
            <a:custGeom>
              <a:avLst/>
              <a:gdLst>
                <a:gd name="T0" fmla="*/ 63 w 115"/>
                <a:gd name="T1" fmla="*/ 4 h 41"/>
                <a:gd name="T2" fmla="*/ 57 w 115"/>
                <a:gd name="T3" fmla="*/ 4 h 41"/>
                <a:gd name="T4" fmla="*/ 51 w 115"/>
                <a:gd name="T5" fmla="*/ 4 h 41"/>
                <a:gd name="T6" fmla="*/ 0 w 115"/>
                <a:gd name="T7" fmla="*/ 5 h 41"/>
                <a:gd name="T8" fmla="*/ 6 w 115"/>
                <a:gd name="T9" fmla="*/ 29 h 41"/>
                <a:gd name="T10" fmla="*/ 10 w 115"/>
                <a:gd name="T11" fmla="*/ 36 h 41"/>
                <a:gd name="T12" fmla="*/ 57 w 115"/>
                <a:gd name="T13" fmla="*/ 13 h 41"/>
                <a:gd name="T14" fmla="*/ 109 w 115"/>
                <a:gd name="T15" fmla="*/ 29 h 41"/>
                <a:gd name="T16" fmla="*/ 115 w 115"/>
                <a:gd name="T17" fmla="*/ 5 h 41"/>
                <a:gd name="T18" fmla="*/ 42 w 115"/>
                <a:gd name="T19" fmla="*/ 5 h 41"/>
                <a:gd name="T20" fmla="*/ 9 w 115"/>
                <a:gd name="T21" fmla="*/ 7 h 41"/>
                <a:gd name="T22" fmla="*/ 7 w 115"/>
                <a:gd name="T23" fmla="*/ 9 h 41"/>
                <a:gd name="T24" fmla="*/ 1 w 115"/>
                <a:gd name="T25" fmla="*/ 7 h 41"/>
                <a:gd name="T26" fmla="*/ 4 w 115"/>
                <a:gd name="T27" fmla="*/ 8 h 41"/>
                <a:gd name="T28" fmla="*/ 36 w 115"/>
                <a:gd name="T29" fmla="*/ 36 h 41"/>
                <a:gd name="T30" fmla="*/ 12 w 115"/>
                <a:gd name="T31" fmla="*/ 34 h 41"/>
                <a:gd name="T32" fmla="*/ 42 w 115"/>
                <a:gd name="T33" fmla="*/ 32 h 41"/>
                <a:gd name="T34" fmla="*/ 9 w 115"/>
                <a:gd name="T35" fmla="*/ 30 h 41"/>
                <a:gd name="T36" fmla="*/ 43 w 115"/>
                <a:gd name="T37" fmla="*/ 30 h 41"/>
                <a:gd name="T38" fmla="*/ 7 w 115"/>
                <a:gd name="T39" fmla="*/ 23 h 41"/>
                <a:gd name="T40" fmla="*/ 48 w 115"/>
                <a:gd name="T41" fmla="*/ 22 h 41"/>
                <a:gd name="T42" fmla="*/ 48 w 115"/>
                <a:gd name="T43" fmla="*/ 19 h 41"/>
                <a:gd name="T44" fmla="*/ 6 w 115"/>
                <a:gd name="T45" fmla="*/ 18 h 41"/>
                <a:gd name="T46" fmla="*/ 49 w 115"/>
                <a:gd name="T47" fmla="*/ 15 h 41"/>
                <a:gd name="T48" fmla="*/ 6 w 115"/>
                <a:gd name="T49" fmla="*/ 13 h 41"/>
                <a:gd name="T50" fmla="*/ 49 w 115"/>
                <a:gd name="T51" fmla="*/ 13 h 41"/>
                <a:gd name="T52" fmla="*/ 104 w 115"/>
                <a:gd name="T53" fmla="*/ 5 h 41"/>
                <a:gd name="T54" fmla="*/ 70 w 115"/>
                <a:gd name="T55" fmla="*/ 7 h 41"/>
                <a:gd name="T56" fmla="*/ 67 w 115"/>
                <a:gd name="T57" fmla="*/ 9 h 41"/>
                <a:gd name="T58" fmla="*/ 66 w 115"/>
                <a:gd name="T59" fmla="*/ 11 h 41"/>
                <a:gd name="T60" fmla="*/ 66 w 115"/>
                <a:gd name="T61" fmla="*/ 13 h 41"/>
                <a:gd name="T62" fmla="*/ 79 w 115"/>
                <a:gd name="T63" fmla="*/ 36 h 41"/>
                <a:gd name="T64" fmla="*/ 105 w 115"/>
                <a:gd name="T65" fmla="*/ 32 h 41"/>
                <a:gd name="T66" fmla="*/ 73 w 115"/>
                <a:gd name="T67" fmla="*/ 32 h 41"/>
                <a:gd name="T68" fmla="*/ 106 w 115"/>
                <a:gd name="T69" fmla="*/ 30 h 41"/>
                <a:gd name="T70" fmla="*/ 107 w 115"/>
                <a:gd name="T71" fmla="*/ 28 h 41"/>
                <a:gd name="T72" fmla="*/ 69 w 115"/>
                <a:gd name="T73" fmla="*/ 26 h 41"/>
                <a:gd name="T74" fmla="*/ 108 w 115"/>
                <a:gd name="T75" fmla="*/ 26 h 41"/>
                <a:gd name="T76" fmla="*/ 67 w 115"/>
                <a:gd name="T77" fmla="*/ 19 h 41"/>
                <a:gd name="T78" fmla="*/ 109 w 115"/>
                <a:gd name="T79" fmla="*/ 18 h 41"/>
                <a:gd name="T80" fmla="*/ 109 w 115"/>
                <a:gd name="T81" fmla="*/ 15 h 41"/>
                <a:gd name="T82" fmla="*/ 111 w 115"/>
                <a:gd name="T83" fmla="*/ 8 h 41"/>
                <a:gd name="T84" fmla="*/ 114 w 115"/>
                <a:gd name="T85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5" h="41">
                  <a:moveTo>
                    <a:pt x="114" y="3"/>
                  </a:moveTo>
                  <a:cubicBezTo>
                    <a:pt x="114" y="3"/>
                    <a:pt x="101" y="0"/>
                    <a:pt x="90" y="0"/>
                  </a:cubicBezTo>
                  <a:cubicBezTo>
                    <a:pt x="79" y="0"/>
                    <a:pt x="63" y="4"/>
                    <a:pt x="63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35" y="0"/>
                    <a:pt x="24" y="0"/>
                  </a:cubicBezTo>
                  <a:cubicBezTo>
                    <a:pt x="14" y="0"/>
                    <a:pt x="1" y="3"/>
                    <a:pt x="1" y="3"/>
                  </a:cubicBezTo>
                  <a:cubicBezTo>
                    <a:pt x="1" y="3"/>
                    <a:pt x="0" y="3"/>
                    <a:pt x="0" y="5"/>
                  </a:cubicBezTo>
                  <a:cubicBezTo>
                    <a:pt x="0" y="5"/>
                    <a:pt x="0" y="9"/>
                    <a:pt x="0" y="11"/>
                  </a:cubicBezTo>
                  <a:cubicBezTo>
                    <a:pt x="0" y="12"/>
                    <a:pt x="2" y="12"/>
                    <a:pt x="3" y="13"/>
                  </a:cubicBezTo>
                  <a:cubicBezTo>
                    <a:pt x="4" y="15"/>
                    <a:pt x="5" y="23"/>
                    <a:pt x="6" y="29"/>
                  </a:cubicBezTo>
                  <a:cubicBezTo>
                    <a:pt x="6" y="31"/>
                    <a:pt x="7" y="34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3" y="39"/>
                    <a:pt x="17" y="41"/>
                    <a:pt x="25" y="41"/>
                  </a:cubicBezTo>
                  <a:cubicBezTo>
                    <a:pt x="36" y="41"/>
                    <a:pt x="41" y="38"/>
                    <a:pt x="46" y="30"/>
                  </a:cubicBezTo>
                  <a:cubicBezTo>
                    <a:pt x="51" y="22"/>
                    <a:pt x="52" y="13"/>
                    <a:pt x="57" y="13"/>
                  </a:cubicBezTo>
                  <a:cubicBezTo>
                    <a:pt x="62" y="13"/>
                    <a:pt x="63" y="22"/>
                    <a:pt x="68" y="30"/>
                  </a:cubicBezTo>
                  <a:cubicBezTo>
                    <a:pt x="73" y="38"/>
                    <a:pt x="79" y="41"/>
                    <a:pt x="90" y="41"/>
                  </a:cubicBezTo>
                  <a:cubicBezTo>
                    <a:pt x="103" y="41"/>
                    <a:pt x="108" y="35"/>
                    <a:pt x="109" y="29"/>
                  </a:cubicBezTo>
                  <a:cubicBezTo>
                    <a:pt x="110" y="23"/>
                    <a:pt x="111" y="15"/>
                    <a:pt x="112" y="13"/>
                  </a:cubicBezTo>
                  <a:cubicBezTo>
                    <a:pt x="113" y="12"/>
                    <a:pt x="115" y="12"/>
                    <a:pt x="115" y="11"/>
                  </a:cubicBezTo>
                  <a:cubicBezTo>
                    <a:pt x="115" y="9"/>
                    <a:pt x="115" y="5"/>
                    <a:pt x="115" y="5"/>
                  </a:cubicBezTo>
                  <a:cubicBezTo>
                    <a:pt x="115" y="3"/>
                    <a:pt x="114" y="3"/>
                    <a:pt x="114" y="3"/>
                  </a:cubicBezTo>
                  <a:close/>
                  <a:moveTo>
                    <a:pt x="24" y="2"/>
                  </a:moveTo>
                  <a:cubicBezTo>
                    <a:pt x="30" y="2"/>
                    <a:pt x="37" y="3"/>
                    <a:pt x="42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4" y="3"/>
                    <a:pt x="18" y="2"/>
                    <a:pt x="24" y="2"/>
                  </a:cubicBezTo>
                  <a:close/>
                  <a:moveTo>
                    <a:pt x="9" y="7"/>
                  </a:moveTo>
                  <a:cubicBezTo>
                    <a:pt x="45" y="7"/>
                    <a:pt x="45" y="7"/>
                    <a:pt x="45" y="7"/>
                  </a:cubicBezTo>
                  <a:cubicBezTo>
                    <a:pt x="46" y="7"/>
                    <a:pt x="47" y="8"/>
                    <a:pt x="48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8"/>
                    <a:pt x="8" y="7"/>
                    <a:pt x="9" y="7"/>
                  </a:cubicBezTo>
                  <a:close/>
                  <a:moveTo>
                    <a:pt x="4" y="8"/>
                  </a:moveTo>
                  <a:cubicBezTo>
                    <a:pt x="3" y="8"/>
                    <a:pt x="2" y="8"/>
                    <a:pt x="1" y="7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5" y="8"/>
                    <a:pt x="4" y="8"/>
                    <a:pt x="4" y="8"/>
                  </a:cubicBezTo>
                  <a:close/>
                  <a:moveTo>
                    <a:pt x="26" y="39"/>
                  </a:moveTo>
                  <a:cubicBezTo>
                    <a:pt x="21" y="39"/>
                    <a:pt x="18" y="38"/>
                    <a:pt x="15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38"/>
                    <a:pt x="29" y="39"/>
                    <a:pt x="26" y="39"/>
                  </a:cubicBezTo>
                  <a:close/>
                  <a:moveTo>
                    <a:pt x="39" y="34"/>
                  </a:moveTo>
                  <a:cubicBezTo>
                    <a:pt x="12" y="34"/>
                    <a:pt x="12" y="34"/>
                    <a:pt x="12" y="34"/>
                  </a:cubicBezTo>
                  <a:cubicBezTo>
                    <a:pt x="11" y="34"/>
                    <a:pt x="11" y="33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1" y="33"/>
                    <a:pt x="40" y="34"/>
                    <a:pt x="39" y="34"/>
                  </a:cubicBezTo>
                  <a:close/>
                  <a:moveTo>
                    <a:pt x="43" y="30"/>
                  </a:moveTo>
                  <a:cubicBezTo>
                    <a:pt x="9" y="30"/>
                    <a:pt x="9" y="30"/>
                    <a:pt x="9" y="30"/>
                  </a:cubicBezTo>
                  <a:cubicBezTo>
                    <a:pt x="8" y="29"/>
                    <a:pt x="8" y="29"/>
                    <a:pt x="8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9"/>
                    <a:pt x="44" y="29"/>
                    <a:pt x="43" y="30"/>
                  </a:cubicBezTo>
                  <a:close/>
                  <a:moveTo>
                    <a:pt x="46" y="26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7" y="25"/>
                    <a:pt x="7" y="24"/>
                    <a:pt x="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6" y="25"/>
                    <a:pt x="46" y="26"/>
                  </a:cubicBezTo>
                  <a:close/>
                  <a:moveTo>
                    <a:pt x="48" y="22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6" y="21"/>
                    <a:pt x="6" y="20"/>
                    <a:pt x="6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20"/>
                    <a:pt x="48" y="21"/>
                    <a:pt x="48" y="22"/>
                  </a:cubicBezTo>
                  <a:close/>
                  <a:moveTo>
                    <a:pt x="49" y="18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6" y="17"/>
                    <a:pt x="6" y="16"/>
                    <a:pt x="6" y="16"/>
                  </a:cubicBezTo>
                  <a:cubicBezTo>
                    <a:pt x="6" y="16"/>
                    <a:pt x="6" y="15"/>
                    <a:pt x="6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6"/>
                    <a:pt x="49" y="17"/>
                    <a:pt x="49" y="18"/>
                  </a:cubicBezTo>
                  <a:close/>
                  <a:moveTo>
                    <a:pt x="4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12"/>
                    <a:pt x="7" y="12"/>
                    <a:pt x="7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2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lose/>
                  <a:moveTo>
                    <a:pt x="91" y="2"/>
                  </a:moveTo>
                  <a:cubicBezTo>
                    <a:pt x="97" y="2"/>
                    <a:pt x="101" y="3"/>
                    <a:pt x="104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8" y="3"/>
                    <a:pt x="85" y="2"/>
                    <a:pt x="91" y="2"/>
                  </a:cubicBezTo>
                  <a:close/>
                  <a:moveTo>
                    <a:pt x="70" y="7"/>
                  </a:moveTo>
                  <a:cubicBezTo>
                    <a:pt x="106" y="7"/>
                    <a:pt x="106" y="7"/>
                    <a:pt x="106" y="7"/>
                  </a:cubicBezTo>
                  <a:cubicBezTo>
                    <a:pt x="107" y="7"/>
                    <a:pt x="107" y="8"/>
                    <a:pt x="108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8" y="8"/>
                    <a:pt x="69" y="7"/>
                    <a:pt x="70" y="7"/>
                  </a:cubicBezTo>
                  <a:close/>
                  <a:moveTo>
                    <a:pt x="66" y="13"/>
                  </a:moveTo>
                  <a:cubicBezTo>
                    <a:pt x="66" y="12"/>
                    <a:pt x="66" y="11"/>
                    <a:pt x="66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8" y="12"/>
                    <a:pt x="108" y="12"/>
                    <a:pt x="109" y="13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6" y="13"/>
                    <a:pt x="66" y="13"/>
                    <a:pt x="66" y="13"/>
                  </a:cubicBezTo>
                  <a:close/>
                  <a:moveTo>
                    <a:pt x="89" y="39"/>
                  </a:moveTo>
                  <a:cubicBezTo>
                    <a:pt x="86" y="39"/>
                    <a:pt x="82" y="38"/>
                    <a:pt x="79" y="36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7" y="38"/>
                    <a:pt x="93" y="39"/>
                    <a:pt x="89" y="39"/>
                  </a:cubicBezTo>
                  <a:close/>
                  <a:moveTo>
                    <a:pt x="105" y="32"/>
                  </a:moveTo>
                  <a:cubicBezTo>
                    <a:pt x="104" y="33"/>
                    <a:pt x="104" y="34"/>
                    <a:pt x="103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75" y="34"/>
                    <a:pt x="74" y="33"/>
                    <a:pt x="73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lose/>
                  <a:moveTo>
                    <a:pt x="106" y="30"/>
                  </a:moveTo>
                  <a:cubicBezTo>
                    <a:pt x="72" y="30"/>
                    <a:pt x="72" y="30"/>
                    <a:pt x="72" y="30"/>
                  </a:cubicBezTo>
                  <a:cubicBezTo>
                    <a:pt x="71" y="29"/>
                    <a:pt x="70" y="29"/>
                    <a:pt x="70" y="28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7" y="29"/>
                    <a:pt x="107" y="29"/>
                    <a:pt x="106" y="30"/>
                  </a:cubicBezTo>
                  <a:close/>
                  <a:moveTo>
                    <a:pt x="108" y="26"/>
                  </a:moveTo>
                  <a:cubicBezTo>
                    <a:pt x="69" y="26"/>
                    <a:pt x="69" y="26"/>
                    <a:pt x="69" y="26"/>
                  </a:cubicBezTo>
                  <a:cubicBezTo>
                    <a:pt x="68" y="25"/>
                    <a:pt x="68" y="24"/>
                    <a:pt x="68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8" y="24"/>
                    <a:pt x="108" y="25"/>
                    <a:pt x="108" y="26"/>
                  </a:cubicBezTo>
                  <a:close/>
                  <a:moveTo>
                    <a:pt x="108" y="22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21"/>
                    <a:pt x="67" y="20"/>
                    <a:pt x="67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8" y="20"/>
                    <a:pt x="108" y="21"/>
                    <a:pt x="108" y="22"/>
                  </a:cubicBezTo>
                  <a:close/>
                  <a:moveTo>
                    <a:pt x="109" y="18"/>
                  </a:moveTo>
                  <a:cubicBezTo>
                    <a:pt x="66" y="18"/>
                    <a:pt x="66" y="18"/>
                    <a:pt x="66" y="18"/>
                  </a:cubicBezTo>
                  <a:cubicBezTo>
                    <a:pt x="66" y="17"/>
                    <a:pt x="66" y="16"/>
                    <a:pt x="66" y="15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09" y="15"/>
                    <a:pt x="109" y="16"/>
                    <a:pt x="109" y="16"/>
                  </a:cubicBezTo>
                  <a:cubicBezTo>
                    <a:pt x="109" y="16"/>
                    <a:pt x="109" y="17"/>
                    <a:pt x="109" y="18"/>
                  </a:cubicBezTo>
                  <a:close/>
                  <a:moveTo>
                    <a:pt x="111" y="8"/>
                  </a:moveTo>
                  <a:cubicBezTo>
                    <a:pt x="110" y="8"/>
                    <a:pt x="109" y="8"/>
                    <a:pt x="109" y="7"/>
                  </a:cubicBezTo>
                  <a:cubicBezTo>
                    <a:pt x="109" y="7"/>
                    <a:pt x="110" y="7"/>
                    <a:pt x="111" y="7"/>
                  </a:cubicBezTo>
                  <a:cubicBezTo>
                    <a:pt x="112" y="7"/>
                    <a:pt x="113" y="7"/>
                    <a:pt x="114" y="7"/>
                  </a:cubicBezTo>
                  <a:cubicBezTo>
                    <a:pt x="113" y="8"/>
                    <a:pt x="112" y="8"/>
                    <a:pt x="111" y="8"/>
                  </a:cubicBezTo>
                  <a:close/>
                </a:path>
              </a:pathLst>
            </a:custGeom>
            <a:solidFill>
              <a:srgbClr val="682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2101" y="1295"/>
              <a:ext cx="404" cy="17"/>
            </a:xfrm>
            <a:prstGeom prst="rect">
              <a:avLst/>
            </a:prstGeom>
            <a:solidFill>
              <a:srgbClr val="C69B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2234" y="1550"/>
              <a:ext cx="138" cy="54"/>
            </a:xfrm>
            <a:custGeom>
              <a:avLst/>
              <a:gdLst>
                <a:gd name="T0" fmla="*/ 0 w 51"/>
                <a:gd name="T1" fmla="*/ 0 h 20"/>
                <a:gd name="T2" fmla="*/ 26 w 51"/>
                <a:gd name="T3" fmla="*/ 20 h 20"/>
                <a:gd name="T4" fmla="*/ 51 w 51"/>
                <a:gd name="T5" fmla="*/ 0 h 20"/>
                <a:gd name="T6" fmla="*/ 0 w 5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20">
                  <a:moveTo>
                    <a:pt x="0" y="0"/>
                  </a:moveTo>
                  <a:cubicBezTo>
                    <a:pt x="3" y="11"/>
                    <a:pt x="14" y="20"/>
                    <a:pt x="26" y="20"/>
                  </a:cubicBezTo>
                  <a:cubicBezTo>
                    <a:pt x="38" y="20"/>
                    <a:pt x="48" y="11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2101" y="1295"/>
              <a:ext cx="79" cy="360"/>
            </a:xfrm>
            <a:custGeom>
              <a:avLst/>
              <a:gdLst>
                <a:gd name="T0" fmla="*/ 46 w 79"/>
                <a:gd name="T1" fmla="*/ 287 h 360"/>
                <a:gd name="T2" fmla="*/ 46 w 79"/>
                <a:gd name="T3" fmla="*/ 0 h 360"/>
                <a:gd name="T4" fmla="*/ 0 w 79"/>
                <a:gd name="T5" fmla="*/ 0 h 360"/>
                <a:gd name="T6" fmla="*/ 0 w 79"/>
                <a:gd name="T7" fmla="*/ 320 h 360"/>
                <a:gd name="T8" fmla="*/ 79 w 79"/>
                <a:gd name="T9" fmla="*/ 360 h 360"/>
                <a:gd name="T10" fmla="*/ 79 w 79"/>
                <a:gd name="T11" fmla="*/ 309 h 360"/>
                <a:gd name="T12" fmla="*/ 46 w 79"/>
                <a:gd name="T13" fmla="*/ 28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360">
                  <a:moveTo>
                    <a:pt x="46" y="287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0" y="320"/>
                  </a:lnTo>
                  <a:lnTo>
                    <a:pt x="79" y="360"/>
                  </a:lnTo>
                  <a:lnTo>
                    <a:pt x="79" y="309"/>
                  </a:lnTo>
                  <a:lnTo>
                    <a:pt x="46" y="2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2426" y="1295"/>
              <a:ext cx="79" cy="360"/>
            </a:xfrm>
            <a:custGeom>
              <a:avLst/>
              <a:gdLst>
                <a:gd name="T0" fmla="*/ 36 w 79"/>
                <a:gd name="T1" fmla="*/ 287 h 360"/>
                <a:gd name="T2" fmla="*/ 36 w 79"/>
                <a:gd name="T3" fmla="*/ 0 h 360"/>
                <a:gd name="T4" fmla="*/ 79 w 79"/>
                <a:gd name="T5" fmla="*/ 0 h 360"/>
                <a:gd name="T6" fmla="*/ 79 w 79"/>
                <a:gd name="T7" fmla="*/ 320 h 360"/>
                <a:gd name="T8" fmla="*/ 0 w 79"/>
                <a:gd name="T9" fmla="*/ 360 h 360"/>
                <a:gd name="T10" fmla="*/ 0 w 79"/>
                <a:gd name="T11" fmla="*/ 309 h 360"/>
                <a:gd name="T12" fmla="*/ 36 w 79"/>
                <a:gd name="T13" fmla="*/ 28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360">
                  <a:moveTo>
                    <a:pt x="36" y="287"/>
                  </a:moveTo>
                  <a:lnTo>
                    <a:pt x="36" y="0"/>
                  </a:lnTo>
                  <a:lnTo>
                    <a:pt x="79" y="0"/>
                  </a:lnTo>
                  <a:lnTo>
                    <a:pt x="79" y="320"/>
                  </a:lnTo>
                  <a:lnTo>
                    <a:pt x="0" y="360"/>
                  </a:lnTo>
                  <a:lnTo>
                    <a:pt x="0" y="309"/>
                  </a:lnTo>
                  <a:lnTo>
                    <a:pt x="36" y="2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2123" y="1953"/>
              <a:ext cx="81" cy="103"/>
            </a:xfrm>
            <a:custGeom>
              <a:avLst/>
              <a:gdLst>
                <a:gd name="T0" fmla="*/ 30 w 30"/>
                <a:gd name="T1" fmla="*/ 35 h 38"/>
                <a:gd name="T2" fmla="*/ 17 w 30"/>
                <a:gd name="T3" fmla="*/ 38 h 38"/>
                <a:gd name="T4" fmla="*/ 5 w 30"/>
                <a:gd name="T5" fmla="*/ 33 h 38"/>
                <a:gd name="T6" fmla="*/ 0 w 30"/>
                <a:gd name="T7" fmla="*/ 19 h 38"/>
                <a:gd name="T8" fmla="*/ 5 w 30"/>
                <a:gd name="T9" fmla="*/ 5 h 38"/>
                <a:gd name="T10" fmla="*/ 19 w 30"/>
                <a:gd name="T11" fmla="*/ 0 h 38"/>
                <a:gd name="T12" fmla="*/ 29 w 30"/>
                <a:gd name="T13" fmla="*/ 2 h 38"/>
                <a:gd name="T14" fmla="*/ 29 w 30"/>
                <a:gd name="T15" fmla="*/ 6 h 38"/>
                <a:gd name="T16" fmla="*/ 18 w 30"/>
                <a:gd name="T17" fmla="*/ 4 h 38"/>
                <a:gd name="T18" fmla="*/ 8 w 30"/>
                <a:gd name="T19" fmla="*/ 8 h 38"/>
                <a:gd name="T20" fmla="*/ 4 w 30"/>
                <a:gd name="T21" fmla="*/ 19 h 38"/>
                <a:gd name="T22" fmla="*/ 8 w 30"/>
                <a:gd name="T23" fmla="*/ 30 h 38"/>
                <a:gd name="T24" fmla="*/ 18 w 30"/>
                <a:gd name="T25" fmla="*/ 34 h 38"/>
                <a:gd name="T26" fmla="*/ 25 w 30"/>
                <a:gd name="T27" fmla="*/ 32 h 38"/>
                <a:gd name="T28" fmla="*/ 25 w 30"/>
                <a:gd name="T29" fmla="*/ 22 h 38"/>
                <a:gd name="T30" fmla="*/ 17 w 30"/>
                <a:gd name="T31" fmla="*/ 22 h 38"/>
                <a:gd name="T32" fmla="*/ 17 w 30"/>
                <a:gd name="T33" fmla="*/ 18 h 38"/>
                <a:gd name="T34" fmla="*/ 30 w 30"/>
                <a:gd name="T35" fmla="*/ 18 h 38"/>
                <a:gd name="T36" fmla="*/ 30 w 30"/>
                <a:gd name="T37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38">
                  <a:moveTo>
                    <a:pt x="30" y="35"/>
                  </a:moveTo>
                  <a:cubicBezTo>
                    <a:pt x="26" y="37"/>
                    <a:pt x="22" y="38"/>
                    <a:pt x="17" y="38"/>
                  </a:cubicBezTo>
                  <a:cubicBezTo>
                    <a:pt x="12" y="38"/>
                    <a:pt x="8" y="36"/>
                    <a:pt x="5" y="33"/>
                  </a:cubicBezTo>
                  <a:cubicBezTo>
                    <a:pt x="1" y="29"/>
                    <a:pt x="0" y="25"/>
                    <a:pt x="0" y="19"/>
                  </a:cubicBezTo>
                  <a:cubicBezTo>
                    <a:pt x="0" y="14"/>
                    <a:pt x="1" y="9"/>
                    <a:pt x="5" y="5"/>
                  </a:cubicBezTo>
                  <a:cubicBezTo>
                    <a:pt x="9" y="1"/>
                    <a:pt x="13" y="0"/>
                    <a:pt x="19" y="0"/>
                  </a:cubicBezTo>
                  <a:cubicBezTo>
                    <a:pt x="23" y="0"/>
                    <a:pt x="26" y="0"/>
                    <a:pt x="29" y="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6" y="5"/>
                    <a:pt x="22" y="4"/>
                    <a:pt x="18" y="4"/>
                  </a:cubicBezTo>
                  <a:cubicBezTo>
                    <a:pt x="14" y="4"/>
                    <a:pt x="11" y="5"/>
                    <a:pt x="8" y="8"/>
                  </a:cubicBezTo>
                  <a:cubicBezTo>
                    <a:pt x="5" y="11"/>
                    <a:pt x="4" y="14"/>
                    <a:pt x="4" y="19"/>
                  </a:cubicBezTo>
                  <a:cubicBezTo>
                    <a:pt x="4" y="24"/>
                    <a:pt x="5" y="27"/>
                    <a:pt x="8" y="30"/>
                  </a:cubicBezTo>
                  <a:cubicBezTo>
                    <a:pt x="10" y="33"/>
                    <a:pt x="14" y="34"/>
                    <a:pt x="18" y="34"/>
                  </a:cubicBezTo>
                  <a:cubicBezTo>
                    <a:pt x="21" y="34"/>
                    <a:pt x="23" y="33"/>
                    <a:pt x="25" y="3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30" y="18"/>
                    <a:pt x="30" y="18"/>
                    <a:pt x="30" y="18"/>
                  </a:cubicBezTo>
                  <a:lnTo>
                    <a:pt x="3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2248" y="1953"/>
              <a:ext cx="51" cy="100"/>
            </a:xfrm>
            <a:custGeom>
              <a:avLst/>
              <a:gdLst>
                <a:gd name="T0" fmla="*/ 51 w 51"/>
                <a:gd name="T1" fmla="*/ 100 h 100"/>
                <a:gd name="T2" fmla="*/ 0 w 51"/>
                <a:gd name="T3" fmla="*/ 100 h 100"/>
                <a:gd name="T4" fmla="*/ 0 w 51"/>
                <a:gd name="T5" fmla="*/ 0 h 100"/>
                <a:gd name="T6" fmla="*/ 48 w 51"/>
                <a:gd name="T7" fmla="*/ 0 h 100"/>
                <a:gd name="T8" fmla="*/ 48 w 51"/>
                <a:gd name="T9" fmla="*/ 11 h 100"/>
                <a:gd name="T10" fmla="*/ 10 w 51"/>
                <a:gd name="T11" fmla="*/ 11 h 100"/>
                <a:gd name="T12" fmla="*/ 10 w 51"/>
                <a:gd name="T13" fmla="*/ 46 h 100"/>
                <a:gd name="T14" fmla="*/ 46 w 51"/>
                <a:gd name="T15" fmla="*/ 46 h 100"/>
                <a:gd name="T16" fmla="*/ 46 w 51"/>
                <a:gd name="T17" fmla="*/ 54 h 100"/>
                <a:gd name="T18" fmla="*/ 10 w 51"/>
                <a:gd name="T19" fmla="*/ 54 h 100"/>
                <a:gd name="T20" fmla="*/ 10 w 51"/>
                <a:gd name="T21" fmla="*/ 89 h 100"/>
                <a:gd name="T22" fmla="*/ 51 w 51"/>
                <a:gd name="T23" fmla="*/ 89 h 100"/>
                <a:gd name="T24" fmla="*/ 51 w 51"/>
                <a:gd name="T2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100">
                  <a:moveTo>
                    <a:pt x="51" y="100"/>
                  </a:moveTo>
                  <a:lnTo>
                    <a:pt x="0" y="10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11"/>
                  </a:lnTo>
                  <a:lnTo>
                    <a:pt x="10" y="11"/>
                  </a:lnTo>
                  <a:lnTo>
                    <a:pt x="10" y="46"/>
                  </a:lnTo>
                  <a:lnTo>
                    <a:pt x="46" y="46"/>
                  </a:lnTo>
                  <a:lnTo>
                    <a:pt x="46" y="54"/>
                  </a:lnTo>
                  <a:lnTo>
                    <a:pt x="10" y="54"/>
                  </a:lnTo>
                  <a:lnTo>
                    <a:pt x="10" y="89"/>
                  </a:lnTo>
                  <a:lnTo>
                    <a:pt x="51" y="89"/>
                  </a:lnTo>
                  <a:lnTo>
                    <a:pt x="51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2337" y="1953"/>
              <a:ext cx="54" cy="100"/>
            </a:xfrm>
            <a:custGeom>
              <a:avLst/>
              <a:gdLst>
                <a:gd name="T0" fmla="*/ 54 w 54"/>
                <a:gd name="T1" fmla="*/ 100 h 100"/>
                <a:gd name="T2" fmla="*/ 0 w 54"/>
                <a:gd name="T3" fmla="*/ 100 h 100"/>
                <a:gd name="T4" fmla="*/ 0 w 54"/>
                <a:gd name="T5" fmla="*/ 0 h 100"/>
                <a:gd name="T6" fmla="*/ 51 w 54"/>
                <a:gd name="T7" fmla="*/ 0 h 100"/>
                <a:gd name="T8" fmla="*/ 51 w 54"/>
                <a:gd name="T9" fmla="*/ 11 h 100"/>
                <a:gd name="T10" fmla="*/ 11 w 54"/>
                <a:gd name="T11" fmla="*/ 11 h 100"/>
                <a:gd name="T12" fmla="*/ 11 w 54"/>
                <a:gd name="T13" fmla="*/ 46 h 100"/>
                <a:gd name="T14" fmla="*/ 49 w 54"/>
                <a:gd name="T15" fmla="*/ 46 h 100"/>
                <a:gd name="T16" fmla="*/ 49 w 54"/>
                <a:gd name="T17" fmla="*/ 54 h 100"/>
                <a:gd name="T18" fmla="*/ 11 w 54"/>
                <a:gd name="T19" fmla="*/ 54 h 100"/>
                <a:gd name="T20" fmla="*/ 11 w 54"/>
                <a:gd name="T21" fmla="*/ 89 h 100"/>
                <a:gd name="T22" fmla="*/ 54 w 54"/>
                <a:gd name="T23" fmla="*/ 89 h 100"/>
                <a:gd name="T24" fmla="*/ 54 w 54"/>
                <a:gd name="T2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100">
                  <a:moveTo>
                    <a:pt x="54" y="100"/>
                  </a:moveTo>
                  <a:lnTo>
                    <a:pt x="0" y="100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11"/>
                  </a:lnTo>
                  <a:lnTo>
                    <a:pt x="11" y="11"/>
                  </a:lnTo>
                  <a:lnTo>
                    <a:pt x="11" y="46"/>
                  </a:lnTo>
                  <a:lnTo>
                    <a:pt x="49" y="46"/>
                  </a:lnTo>
                  <a:lnTo>
                    <a:pt x="49" y="54"/>
                  </a:lnTo>
                  <a:lnTo>
                    <a:pt x="11" y="54"/>
                  </a:lnTo>
                  <a:lnTo>
                    <a:pt x="11" y="89"/>
                  </a:lnTo>
                  <a:lnTo>
                    <a:pt x="54" y="89"/>
                  </a:lnTo>
                  <a:lnTo>
                    <a:pt x="54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2429" y="1953"/>
              <a:ext cx="68" cy="100"/>
            </a:xfrm>
            <a:custGeom>
              <a:avLst/>
              <a:gdLst>
                <a:gd name="T0" fmla="*/ 25 w 25"/>
                <a:gd name="T1" fmla="*/ 37 h 37"/>
                <a:gd name="T2" fmla="*/ 19 w 25"/>
                <a:gd name="T3" fmla="*/ 37 h 37"/>
                <a:gd name="T4" fmla="*/ 5 w 25"/>
                <a:gd name="T5" fmla="*/ 20 h 37"/>
                <a:gd name="T6" fmla="*/ 4 w 25"/>
                <a:gd name="T7" fmla="*/ 19 h 37"/>
                <a:gd name="T8" fmla="*/ 4 w 25"/>
                <a:gd name="T9" fmla="*/ 19 h 37"/>
                <a:gd name="T10" fmla="*/ 4 w 25"/>
                <a:gd name="T11" fmla="*/ 37 h 37"/>
                <a:gd name="T12" fmla="*/ 0 w 25"/>
                <a:gd name="T13" fmla="*/ 37 h 37"/>
                <a:gd name="T14" fmla="*/ 0 w 25"/>
                <a:gd name="T15" fmla="*/ 0 h 37"/>
                <a:gd name="T16" fmla="*/ 4 w 25"/>
                <a:gd name="T17" fmla="*/ 0 h 37"/>
                <a:gd name="T18" fmla="*/ 4 w 25"/>
                <a:gd name="T19" fmla="*/ 18 h 37"/>
                <a:gd name="T20" fmla="*/ 4 w 25"/>
                <a:gd name="T21" fmla="*/ 18 h 37"/>
                <a:gd name="T22" fmla="*/ 5 w 25"/>
                <a:gd name="T23" fmla="*/ 16 h 37"/>
                <a:gd name="T24" fmla="*/ 19 w 25"/>
                <a:gd name="T25" fmla="*/ 0 h 37"/>
                <a:gd name="T26" fmla="*/ 24 w 25"/>
                <a:gd name="T27" fmla="*/ 0 h 37"/>
                <a:gd name="T28" fmla="*/ 8 w 25"/>
                <a:gd name="T29" fmla="*/ 18 h 37"/>
                <a:gd name="T30" fmla="*/ 25 w 25"/>
                <a:gd name="T3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37">
                  <a:moveTo>
                    <a:pt x="25" y="37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5" y="17"/>
                    <a:pt x="5" y="16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8" y="18"/>
                    <a:pt x="8" y="18"/>
                    <a:pt x="8" y="18"/>
                  </a:cubicBezTo>
                  <a:lnTo>
                    <a:pt x="25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" name="Freeform 38"/>
            <p:cNvSpPr>
              <a:spLocks noEditPoints="1"/>
            </p:cNvSpPr>
            <p:nvPr/>
          </p:nvSpPr>
          <p:spPr bwMode="auto">
            <a:xfrm>
              <a:off x="2795" y="3271"/>
              <a:ext cx="788" cy="788"/>
            </a:xfrm>
            <a:custGeom>
              <a:avLst/>
              <a:gdLst>
                <a:gd name="T0" fmla="*/ 145 w 291"/>
                <a:gd name="T1" fmla="*/ 291 h 291"/>
                <a:gd name="T2" fmla="*/ 0 w 291"/>
                <a:gd name="T3" fmla="*/ 145 h 291"/>
                <a:gd name="T4" fmla="*/ 145 w 291"/>
                <a:gd name="T5" fmla="*/ 0 h 291"/>
                <a:gd name="T6" fmla="*/ 291 w 291"/>
                <a:gd name="T7" fmla="*/ 145 h 291"/>
                <a:gd name="T8" fmla="*/ 145 w 291"/>
                <a:gd name="T9" fmla="*/ 291 h 291"/>
                <a:gd name="T10" fmla="*/ 145 w 291"/>
                <a:gd name="T11" fmla="*/ 23 h 291"/>
                <a:gd name="T12" fmla="*/ 23 w 291"/>
                <a:gd name="T13" fmla="*/ 145 h 291"/>
                <a:gd name="T14" fmla="*/ 145 w 291"/>
                <a:gd name="T15" fmla="*/ 268 h 291"/>
                <a:gd name="T16" fmla="*/ 268 w 291"/>
                <a:gd name="T17" fmla="*/ 145 h 291"/>
                <a:gd name="T18" fmla="*/ 145 w 291"/>
                <a:gd name="T19" fmla="*/ 23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1" h="291">
                  <a:moveTo>
                    <a:pt x="145" y="291"/>
                  </a:moveTo>
                  <a:cubicBezTo>
                    <a:pt x="65" y="291"/>
                    <a:pt x="0" y="225"/>
                    <a:pt x="0" y="145"/>
                  </a:cubicBezTo>
                  <a:cubicBezTo>
                    <a:pt x="0" y="65"/>
                    <a:pt x="65" y="0"/>
                    <a:pt x="145" y="0"/>
                  </a:cubicBezTo>
                  <a:cubicBezTo>
                    <a:pt x="225" y="0"/>
                    <a:pt x="291" y="65"/>
                    <a:pt x="291" y="145"/>
                  </a:cubicBezTo>
                  <a:cubicBezTo>
                    <a:pt x="291" y="225"/>
                    <a:pt x="225" y="291"/>
                    <a:pt x="145" y="291"/>
                  </a:cubicBezTo>
                  <a:close/>
                  <a:moveTo>
                    <a:pt x="145" y="23"/>
                  </a:moveTo>
                  <a:cubicBezTo>
                    <a:pt x="78" y="23"/>
                    <a:pt x="23" y="78"/>
                    <a:pt x="23" y="145"/>
                  </a:cubicBezTo>
                  <a:cubicBezTo>
                    <a:pt x="23" y="213"/>
                    <a:pt x="78" y="268"/>
                    <a:pt x="145" y="268"/>
                  </a:cubicBezTo>
                  <a:cubicBezTo>
                    <a:pt x="213" y="268"/>
                    <a:pt x="268" y="213"/>
                    <a:pt x="268" y="145"/>
                  </a:cubicBezTo>
                  <a:cubicBezTo>
                    <a:pt x="268" y="78"/>
                    <a:pt x="213" y="23"/>
                    <a:pt x="145" y="23"/>
                  </a:cubicBezTo>
                  <a:close/>
                </a:path>
              </a:pathLst>
            </a:custGeom>
            <a:solidFill>
              <a:srgbClr val="26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 flipV="1">
              <a:off x="3187" y="2706"/>
              <a:ext cx="0" cy="974"/>
            </a:xfrm>
            <a:prstGeom prst="line">
              <a:avLst/>
            </a:prstGeom>
            <a:noFill/>
            <a:ln w="106363" cap="rnd">
              <a:solidFill>
                <a:srgbClr val="009E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2941" y="2619"/>
              <a:ext cx="444" cy="125"/>
            </a:xfrm>
            <a:custGeom>
              <a:avLst/>
              <a:gdLst>
                <a:gd name="T0" fmla="*/ 0 w 164"/>
                <a:gd name="T1" fmla="*/ 0 h 46"/>
                <a:gd name="T2" fmla="*/ 104 w 164"/>
                <a:gd name="T3" fmla="*/ 46 h 46"/>
                <a:gd name="T4" fmla="*/ 164 w 164"/>
                <a:gd name="T5" fmla="*/ 0 h 46"/>
                <a:gd name="T6" fmla="*/ 0 w 164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4" h="46">
                  <a:moveTo>
                    <a:pt x="0" y="0"/>
                  </a:moveTo>
                  <a:cubicBezTo>
                    <a:pt x="17" y="27"/>
                    <a:pt x="69" y="46"/>
                    <a:pt x="104" y="46"/>
                  </a:cubicBezTo>
                  <a:cubicBezTo>
                    <a:pt x="139" y="46"/>
                    <a:pt x="164" y="23"/>
                    <a:pt x="16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" name="Oval 41"/>
            <p:cNvSpPr>
              <a:spLocks noChangeArrowheads="1"/>
            </p:cNvSpPr>
            <p:nvPr/>
          </p:nvSpPr>
          <p:spPr bwMode="auto">
            <a:xfrm>
              <a:off x="3101" y="3588"/>
              <a:ext cx="195" cy="195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3109" y="3447"/>
              <a:ext cx="160" cy="461"/>
            </a:xfrm>
            <a:custGeom>
              <a:avLst/>
              <a:gdLst>
                <a:gd name="T0" fmla="*/ 49 w 59"/>
                <a:gd name="T1" fmla="*/ 170 h 170"/>
                <a:gd name="T2" fmla="*/ 41 w 59"/>
                <a:gd name="T3" fmla="*/ 164 h 170"/>
                <a:gd name="T4" fmla="*/ 1 w 59"/>
                <a:gd name="T5" fmla="*/ 12 h 170"/>
                <a:gd name="T6" fmla="*/ 7 w 59"/>
                <a:gd name="T7" fmla="*/ 2 h 170"/>
                <a:gd name="T8" fmla="*/ 18 w 59"/>
                <a:gd name="T9" fmla="*/ 8 h 170"/>
                <a:gd name="T10" fmla="*/ 58 w 59"/>
                <a:gd name="T11" fmla="*/ 159 h 170"/>
                <a:gd name="T12" fmla="*/ 52 w 59"/>
                <a:gd name="T13" fmla="*/ 170 h 170"/>
                <a:gd name="T14" fmla="*/ 49 w 59"/>
                <a:gd name="T15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70">
                  <a:moveTo>
                    <a:pt x="49" y="170"/>
                  </a:moveTo>
                  <a:cubicBezTo>
                    <a:pt x="46" y="170"/>
                    <a:pt x="42" y="168"/>
                    <a:pt x="41" y="164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7"/>
                    <a:pt x="2" y="3"/>
                    <a:pt x="7" y="2"/>
                  </a:cubicBezTo>
                  <a:cubicBezTo>
                    <a:pt x="12" y="0"/>
                    <a:pt x="16" y="3"/>
                    <a:pt x="18" y="8"/>
                  </a:cubicBezTo>
                  <a:cubicBezTo>
                    <a:pt x="58" y="159"/>
                    <a:pt x="58" y="159"/>
                    <a:pt x="58" y="159"/>
                  </a:cubicBezTo>
                  <a:cubicBezTo>
                    <a:pt x="59" y="164"/>
                    <a:pt x="56" y="169"/>
                    <a:pt x="52" y="170"/>
                  </a:cubicBezTo>
                  <a:cubicBezTo>
                    <a:pt x="51" y="170"/>
                    <a:pt x="50" y="170"/>
                    <a:pt x="49" y="170"/>
                  </a:cubicBez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3163" y="3861"/>
              <a:ext cx="160" cy="47"/>
            </a:xfrm>
            <a:custGeom>
              <a:avLst/>
              <a:gdLst>
                <a:gd name="T0" fmla="*/ 50 w 59"/>
                <a:gd name="T1" fmla="*/ 17 h 17"/>
                <a:gd name="T2" fmla="*/ 9 w 59"/>
                <a:gd name="T3" fmla="*/ 17 h 17"/>
                <a:gd name="T4" fmla="*/ 0 w 59"/>
                <a:gd name="T5" fmla="*/ 8 h 17"/>
                <a:gd name="T6" fmla="*/ 9 w 59"/>
                <a:gd name="T7" fmla="*/ 0 h 17"/>
                <a:gd name="T8" fmla="*/ 50 w 59"/>
                <a:gd name="T9" fmla="*/ 0 h 17"/>
                <a:gd name="T10" fmla="*/ 59 w 59"/>
                <a:gd name="T11" fmla="*/ 8 h 17"/>
                <a:gd name="T12" fmla="*/ 50 w 59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17">
                  <a:moveTo>
                    <a:pt x="50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5" y="0"/>
                    <a:pt x="59" y="4"/>
                    <a:pt x="59" y="8"/>
                  </a:cubicBezTo>
                  <a:cubicBezTo>
                    <a:pt x="59" y="13"/>
                    <a:pt x="55" y="17"/>
                    <a:pt x="50" y="17"/>
                  </a:cubicBez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3055" y="3450"/>
              <a:ext cx="160" cy="49"/>
            </a:xfrm>
            <a:custGeom>
              <a:avLst/>
              <a:gdLst>
                <a:gd name="T0" fmla="*/ 50 w 59"/>
                <a:gd name="T1" fmla="*/ 18 h 18"/>
                <a:gd name="T2" fmla="*/ 9 w 59"/>
                <a:gd name="T3" fmla="*/ 18 h 18"/>
                <a:gd name="T4" fmla="*/ 0 w 59"/>
                <a:gd name="T5" fmla="*/ 9 h 18"/>
                <a:gd name="T6" fmla="*/ 9 w 59"/>
                <a:gd name="T7" fmla="*/ 0 h 18"/>
                <a:gd name="T8" fmla="*/ 50 w 59"/>
                <a:gd name="T9" fmla="*/ 0 h 18"/>
                <a:gd name="T10" fmla="*/ 59 w 59"/>
                <a:gd name="T11" fmla="*/ 9 h 18"/>
                <a:gd name="T12" fmla="*/ 50 w 5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18">
                  <a:moveTo>
                    <a:pt x="50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5" y="0"/>
                    <a:pt x="59" y="4"/>
                    <a:pt x="59" y="9"/>
                  </a:cubicBezTo>
                  <a:cubicBezTo>
                    <a:pt x="59" y="14"/>
                    <a:pt x="55" y="18"/>
                    <a:pt x="50" y="18"/>
                  </a:cubicBez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7680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Driven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142037" y="1531408"/>
            <a:ext cx="0" cy="4784538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7"/>
          <p:cNvSpPr txBox="1"/>
          <p:nvPr/>
        </p:nvSpPr>
        <p:spPr>
          <a:xfrm>
            <a:off x="6446837" y="1520324"/>
            <a:ext cx="5563193" cy="3446855"/>
          </a:xfrm>
          <a:prstGeom prst="rect">
            <a:avLst/>
          </a:prstGeom>
          <a:noFill/>
        </p:spPr>
        <p:txBody>
          <a:bodyPr wrap="square" lIns="68339" tIns="34170" rIns="68339" bIns="34170" rtlCol="0">
            <a:spAutoFit/>
          </a:bodyPr>
          <a:lstStyle>
            <a:defPPr>
              <a:defRPr lang="en-US"/>
            </a:defPPr>
            <a:lvl1pPr marL="0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11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623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8934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245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558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7868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180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491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Being Data Driven:</a:t>
            </a:r>
          </a:p>
          <a:p>
            <a:pPr>
              <a:spcAft>
                <a:spcPts val="300"/>
              </a:spcAft>
            </a:pPr>
            <a:endParaRPr lang="en-US" sz="2000" b="1" dirty="0" smtClean="0">
              <a:solidFill>
                <a:srgbClr val="FFFFFF"/>
              </a:solidFill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There is lot of data that starts streaming in prior to launch and </a:t>
            </a:r>
            <a:r>
              <a:rPr lang="en-US" dirty="0" smtClean="0">
                <a:solidFill>
                  <a:srgbClr val="FFFFFF"/>
                </a:solidFill>
              </a:rPr>
              <a:t>increases </a:t>
            </a:r>
            <a:r>
              <a:rPr lang="en-US" dirty="0">
                <a:solidFill>
                  <a:srgbClr val="FFFFFF"/>
                </a:solidFill>
              </a:rPr>
              <a:t>beyond product launch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Data returns in different channels enabling a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real view of the state of the product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Resulted in PLE publishing </a:t>
            </a:r>
            <a:r>
              <a:rPr lang="en-US" dirty="0" smtClean="0">
                <a:solidFill>
                  <a:srgbClr val="FFFFFF"/>
                </a:solidFill>
              </a:rPr>
              <a:t>at least monthly targeted </a:t>
            </a:r>
            <a:r>
              <a:rPr lang="en-US" dirty="0">
                <a:solidFill>
                  <a:srgbClr val="FFFFFF"/>
                </a:solidFill>
              </a:rPr>
              <a:t>updates </a:t>
            </a:r>
            <a:r>
              <a:rPr lang="en-US" dirty="0" smtClean="0">
                <a:solidFill>
                  <a:srgbClr val="FFFFFF"/>
                </a:solidFill>
              </a:rPr>
              <a:t>following launch</a:t>
            </a: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037" y="1820862"/>
            <a:ext cx="2845170" cy="363004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187" y="2793168"/>
            <a:ext cx="2092993" cy="277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353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142037" y="1531408"/>
            <a:ext cx="0" cy="4784538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7"/>
          <p:cNvSpPr txBox="1"/>
          <p:nvPr/>
        </p:nvSpPr>
        <p:spPr>
          <a:xfrm>
            <a:off x="6446837" y="1520324"/>
            <a:ext cx="5563193" cy="3562271"/>
          </a:xfrm>
          <a:prstGeom prst="rect">
            <a:avLst/>
          </a:prstGeom>
          <a:noFill/>
        </p:spPr>
        <p:txBody>
          <a:bodyPr wrap="square" lIns="68339" tIns="34170" rIns="68339" bIns="34170" rtlCol="0">
            <a:spAutoFit/>
          </a:bodyPr>
          <a:lstStyle>
            <a:defPPr>
              <a:defRPr lang="en-US"/>
            </a:defPPr>
            <a:lvl1pPr marL="0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11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623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8934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245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558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7868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180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491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Looking back: Surface Pro 3</a:t>
            </a:r>
          </a:p>
          <a:p>
            <a:pPr>
              <a:spcAft>
                <a:spcPts val="300"/>
              </a:spcAft>
            </a:pPr>
            <a:endParaRPr lang="en-US" sz="2000" b="1" dirty="0" smtClean="0">
              <a:solidFill>
                <a:srgbClr val="FFFFFF"/>
              </a:solidFill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Wi-Fi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FFFF"/>
              </a:solidFill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Connected Standby/</a:t>
            </a:r>
            <a:r>
              <a:rPr lang="en-US" dirty="0" err="1" smtClean="0">
                <a:solidFill>
                  <a:srgbClr val="FFFFFF"/>
                </a:solidFill>
              </a:rPr>
              <a:t>InstantGo</a:t>
            </a:r>
            <a:endParaRPr lang="en-US" dirty="0" smtClean="0">
              <a:solidFill>
                <a:srgbClr val="FFFFFF"/>
              </a:solidFill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Enterprise Applications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Firmware and Driver Updates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637" y="1668462"/>
            <a:ext cx="2579073" cy="449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144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142037" y="1531408"/>
            <a:ext cx="0" cy="4784538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7"/>
          <p:cNvSpPr txBox="1"/>
          <p:nvPr/>
        </p:nvSpPr>
        <p:spPr>
          <a:xfrm>
            <a:off x="6446837" y="1520324"/>
            <a:ext cx="5563193" cy="3562271"/>
          </a:xfrm>
          <a:prstGeom prst="rect">
            <a:avLst/>
          </a:prstGeom>
          <a:noFill/>
        </p:spPr>
        <p:txBody>
          <a:bodyPr wrap="square" lIns="68339" tIns="34170" rIns="68339" bIns="34170" rtlCol="0">
            <a:spAutoFit/>
          </a:bodyPr>
          <a:lstStyle>
            <a:defPPr>
              <a:defRPr lang="en-US"/>
            </a:defPPr>
            <a:lvl1pPr marL="0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11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623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8934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245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558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7868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180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491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Looking forward: Surface 3 &amp; Windows 10</a:t>
            </a:r>
          </a:p>
          <a:p>
            <a:pPr>
              <a:spcAft>
                <a:spcPts val="300"/>
              </a:spcAft>
            </a:pPr>
            <a:endParaRPr lang="en-US" sz="2000" b="1" dirty="0" smtClean="0">
              <a:solidFill>
                <a:srgbClr val="FFFFFF"/>
              </a:solidFill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Wi-Fi</a:t>
            </a:r>
          </a:p>
          <a:p>
            <a:pPr>
              <a:spcAft>
                <a:spcPts val="300"/>
              </a:spcAft>
            </a:pPr>
            <a:endParaRPr lang="en-US" dirty="0" smtClean="0">
              <a:solidFill>
                <a:srgbClr val="FFFFFF"/>
              </a:solidFill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LTE</a:t>
            </a:r>
            <a:endParaRPr lang="en-US" dirty="0">
              <a:solidFill>
                <a:srgbClr val="FFFFFF"/>
              </a:solidFill>
            </a:endParaRPr>
          </a:p>
          <a:p>
            <a:pPr>
              <a:spcAft>
                <a:spcPts val="300"/>
              </a:spcAft>
            </a:pPr>
            <a:endParaRPr lang="en-US" dirty="0" smtClean="0">
              <a:solidFill>
                <a:srgbClr val="FFFFFF"/>
              </a:solidFill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Same Update and Deployment Model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Pro 1/2/3 and Surface 3 </a:t>
            </a:r>
            <a:r>
              <a:rPr lang="en-US" dirty="0" smtClean="0">
                <a:solidFill>
                  <a:srgbClr val="FFFFFF"/>
                </a:solidFill>
              </a:rPr>
              <a:t>- all </a:t>
            </a:r>
            <a:r>
              <a:rPr lang="en-US" dirty="0">
                <a:solidFill>
                  <a:srgbClr val="FFFFFF"/>
                </a:solidFill>
              </a:rPr>
              <a:t>Fully Support Windows 10</a:t>
            </a:r>
          </a:p>
          <a:p>
            <a:pPr>
              <a:spcAft>
                <a:spcPts val="3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637" y="1668462"/>
            <a:ext cx="2579073" cy="449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361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1181734"/>
          </a:xfrm>
        </p:spPr>
        <p:txBody>
          <a:bodyPr/>
          <a:lstStyle/>
          <a:p>
            <a:r>
              <a:rPr lang="en-US" dirty="0" smtClean="0"/>
              <a:t>NOW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838" y="3344862"/>
            <a:ext cx="3810000" cy="2371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152" y="5905362"/>
            <a:ext cx="3693372" cy="248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258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recommendations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142037" y="1531408"/>
            <a:ext cx="0" cy="4784538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7"/>
          <p:cNvSpPr txBox="1"/>
          <p:nvPr/>
        </p:nvSpPr>
        <p:spPr>
          <a:xfrm>
            <a:off x="6446837" y="1520324"/>
            <a:ext cx="5563193" cy="3739243"/>
          </a:xfrm>
          <a:prstGeom prst="rect">
            <a:avLst/>
          </a:prstGeom>
          <a:noFill/>
        </p:spPr>
        <p:txBody>
          <a:bodyPr wrap="square" lIns="68339" tIns="34170" rIns="68339" bIns="34170" rtlCol="0">
            <a:spAutoFit/>
          </a:bodyPr>
          <a:lstStyle>
            <a:defPPr>
              <a:defRPr lang="en-US"/>
            </a:defPPr>
            <a:lvl1pPr marL="0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11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623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8934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245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558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7868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180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491" algn="l" defTabSz="932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endParaRPr lang="en-US" dirty="0" smtClean="0">
              <a:solidFill>
                <a:srgbClr val="FFFFFF"/>
              </a:solidFill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Make sure you are installing the right drivers – if using MDT filter your deployment share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Add packages for hibernation, firmware installation, and </a:t>
            </a:r>
            <a:r>
              <a:rPr lang="en-US" smtClean="0">
                <a:solidFill>
                  <a:srgbClr val="FFFFFF"/>
                </a:solidFill>
              </a:rPr>
              <a:t>quick note-taking</a:t>
            </a:r>
            <a:endParaRPr lang="en-US" dirty="0" smtClean="0">
              <a:solidFill>
                <a:srgbClr val="FFFFFF"/>
              </a:solidFill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Make the device hibernate after 4h of sleep</a:t>
            </a: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FFFF"/>
              </a:solidFill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Enable UEFI management from the OS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Install Surface App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37" y="2132140"/>
            <a:ext cx="4118273" cy="1709469"/>
          </a:xfrm>
          <a:prstGeom prst="rect">
            <a:avLst/>
          </a:prstGeom>
        </p:spPr>
      </p:pic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1874837" y="1403210"/>
            <a:ext cx="3895725" cy="4911725"/>
            <a:chOff x="1129" y="965"/>
            <a:chExt cx="2454" cy="3094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29" y="965"/>
              <a:ext cx="2454" cy="3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2058" y="1376"/>
              <a:ext cx="490" cy="103"/>
            </a:xfrm>
            <a:custGeom>
              <a:avLst/>
              <a:gdLst>
                <a:gd name="T0" fmla="*/ 181 w 181"/>
                <a:gd name="T1" fmla="*/ 29 h 38"/>
                <a:gd name="T2" fmla="*/ 172 w 181"/>
                <a:gd name="T3" fmla="*/ 38 h 38"/>
                <a:gd name="T4" fmla="*/ 9 w 181"/>
                <a:gd name="T5" fmla="*/ 38 h 38"/>
                <a:gd name="T6" fmla="*/ 0 w 181"/>
                <a:gd name="T7" fmla="*/ 29 h 38"/>
                <a:gd name="T8" fmla="*/ 0 w 181"/>
                <a:gd name="T9" fmla="*/ 9 h 38"/>
                <a:gd name="T10" fmla="*/ 9 w 181"/>
                <a:gd name="T11" fmla="*/ 0 h 38"/>
                <a:gd name="T12" fmla="*/ 172 w 181"/>
                <a:gd name="T13" fmla="*/ 0 h 38"/>
                <a:gd name="T14" fmla="*/ 181 w 181"/>
                <a:gd name="T15" fmla="*/ 9 h 38"/>
                <a:gd name="T16" fmla="*/ 181 w 181"/>
                <a:gd name="T17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38">
                  <a:moveTo>
                    <a:pt x="181" y="29"/>
                  </a:moveTo>
                  <a:cubicBezTo>
                    <a:pt x="181" y="34"/>
                    <a:pt x="177" y="38"/>
                    <a:pt x="172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4" y="38"/>
                    <a:pt x="0" y="34"/>
                    <a:pt x="0" y="2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7" y="0"/>
                    <a:pt x="181" y="4"/>
                    <a:pt x="181" y="9"/>
                  </a:cubicBezTo>
                  <a:lnTo>
                    <a:pt x="181" y="29"/>
                  </a:lnTo>
                  <a:close/>
                </a:path>
              </a:pathLst>
            </a:custGeom>
            <a:solidFill>
              <a:srgbClr val="C69B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034" y="2725"/>
              <a:ext cx="539" cy="176"/>
            </a:xfrm>
            <a:prstGeom prst="rect">
              <a:avLst/>
            </a:pr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034" y="2725"/>
              <a:ext cx="138" cy="1166"/>
            </a:xfrm>
            <a:prstGeom prst="rect">
              <a:avLst/>
            </a:pr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1850" y="3872"/>
              <a:ext cx="325" cy="168"/>
            </a:xfrm>
            <a:custGeom>
              <a:avLst/>
              <a:gdLst>
                <a:gd name="T0" fmla="*/ 68 w 120"/>
                <a:gd name="T1" fmla="*/ 0 h 62"/>
                <a:gd name="T2" fmla="*/ 0 w 120"/>
                <a:gd name="T3" fmla="*/ 62 h 62"/>
                <a:gd name="T4" fmla="*/ 68 w 120"/>
                <a:gd name="T5" fmla="*/ 62 h 62"/>
                <a:gd name="T6" fmla="*/ 120 w 120"/>
                <a:gd name="T7" fmla="*/ 62 h 62"/>
                <a:gd name="T8" fmla="*/ 120 w 120"/>
                <a:gd name="T9" fmla="*/ 0 h 62"/>
                <a:gd name="T10" fmla="*/ 68 w 120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2">
                  <a:moveTo>
                    <a:pt x="68" y="0"/>
                  </a:moveTo>
                  <a:cubicBezTo>
                    <a:pt x="33" y="0"/>
                    <a:pt x="4" y="27"/>
                    <a:pt x="0" y="62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120" y="62"/>
                    <a:pt x="120" y="62"/>
                    <a:pt x="120" y="6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563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2432" y="2725"/>
              <a:ext cx="141" cy="1166"/>
            </a:xfrm>
            <a:prstGeom prst="rect">
              <a:avLst/>
            </a:pr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2250" y="3872"/>
              <a:ext cx="323" cy="168"/>
            </a:xfrm>
            <a:custGeom>
              <a:avLst/>
              <a:gdLst>
                <a:gd name="T0" fmla="*/ 68 w 119"/>
                <a:gd name="T1" fmla="*/ 0 h 62"/>
                <a:gd name="T2" fmla="*/ 0 w 119"/>
                <a:gd name="T3" fmla="*/ 62 h 62"/>
                <a:gd name="T4" fmla="*/ 68 w 119"/>
                <a:gd name="T5" fmla="*/ 62 h 62"/>
                <a:gd name="T6" fmla="*/ 119 w 119"/>
                <a:gd name="T7" fmla="*/ 62 h 62"/>
                <a:gd name="T8" fmla="*/ 119 w 119"/>
                <a:gd name="T9" fmla="*/ 0 h 62"/>
                <a:gd name="T10" fmla="*/ 68 w 119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62">
                  <a:moveTo>
                    <a:pt x="68" y="0"/>
                  </a:moveTo>
                  <a:cubicBezTo>
                    <a:pt x="32" y="0"/>
                    <a:pt x="3" y="27"/>
                    <a:pt x="0" y="62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119" y="62"/>
                    <a:pt x="119" y="62"/>
                    <a:pt x="119" y="62"/>
                  </a:cubicBezTo>
                  <a:cubicBezTo>
                    <a:pt x="119" y="0"/>
                    <a:pt x="119" y="0"/>
                    <a:pt x="119" y="0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563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1836" y="1758"/>
              <a:ext cx="934" cy="967"/>
            </a:xfrm>
            <a:custGeom>
              <a:avLst/>
              <a:gdLst>
                <a:gd name="T0" fmla="*/ 272 w 345"/>
                <a:gd name="T1" fmla="*/ 0 h 357"/>
                <a:gd name="T2" fmla="*/ 73 w 345"/>
                <a:gd name="T3" fmla="*/ 0 h 357"/>
                <a:gd name="T4" fmla="*/ 0 w 345"/>
                <a:gd name="T5" fmla="*/ 73 h 357"/>
                <a:gd name="T6" fmla="*/ 0 w 345"/>
                <a:gd name="T7" fmla="*/ 134 h 357"/>
                <a:gd name="T8" fmla="*/ 73 w 345"/>
                <a:gd name="T9" fmla="*/ 134 h 357"/>
                <a:gd name="T10" fmla="*/ 73 w 345"/>
                <a:gd name="T11" fmla="*/ 357 h 357"/>
                <a:gd name="T12" fmla="*/ 272 w 345"/>
                <a:gd name="T13" fmla="*/ 357 h 357"/>
                <a:gd name="T14" fmla="*/ 272 w 345"/>
                <a:gd name="T15" fmla="*/ 134 h 357"/>
                <a:gd name="T16" fmla="*/ 345 w 345"/>
                <a:gd name="T17" fmla="*/ 134 h 357"/>
                <a:gd name="T18" fmla="*/ 345 w 345"/>
                <a:gd name="T19" fmla="*/ 73 h 357"/>
                <a:gd name="T20" fmla="*/ 272 w 345"/>
                <a:gd name="T21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5" h="357">
                  <a:moveTo>
                    <a:pt x="272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33" y="0"/>
                    <a:pt x="0" y="32"/>
                    <a:pt x="0" y="73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73" y="134"/>
                    <a:pt x="73" y="134"/>
                    <a:pt x="73" y="134"/>
                  </a:cubicBezTo>
                  <a:cubicBezTo>
                    <a:pt x="73" y="357"/>
                    <a:pt x="73" y="357"/>
                    <a:pt x="73" y="357"/>
                  </a:cubicBezTo>
                  <a:cubicBezTo>
                    <a:pt x="272" y="357"/>
                    <a:pt x="272" y="357"/>
                    <a:pt x="272" y="357"/>
                  </a:cubicBezTo>
                  <a:cubicBezTo>
                    <a:pt x="272" y="134"/>
                    <a:pt x="272" y="134"/>
                    <a:pt x="272" y="134"/>
                  </a:cubicBezTo>
                  <a:cubicBezTo>
                    <a:pt x="345" y="134"/>
                    <a:pt x="345" y="134"/>
                    <a:pt x="345" y="134"/>
                  </a:cubicBezTo>
                  <a:cubicBezTo>
                    <a:pt x="345" y="73"/>
                    <a:pt x="345" y="73"/>
                    <a:pt x="345" y="73"/>
                  </a:cubicBezTo>
                  <a:cubicBezTo>
                    <a:pt x="345" y="32"/>
                    <a:pt x="312" y="0"/>
                    <a:pt x="2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1676" y="2121"/>
              <a:ext cx="331" cy="498"/>
            </a:xfrm>
            <a:custGeom>
              <a:avLst/>
              <a:gdLst>
                <a:gd name="T0" fmla="*/ 76 w 122"/>
                <a:gd name="T1" fmla="*/ 184 h 184"/>
                <a:gd name="T2" fmla="*/ 0 w 122"/>
                <a:gd name="T3" fmla="*/ 184 h 184"/>
                <a:gd name="T4" fmla="*/ 0 w 122"/>
                <a:gd name="T5" fmla="*/ 130 h 184"/>
                <a:gd name="T6" fmla="*/ 69 w 122"/>
                <a:gd name="T7" fmla="*/ 130 h 184"/>
                <a:gd name="T8" fmla="*/ 69 w 122"/>
                <a:gd name="T9" fmla="*/ 0 h 184"/>
                <a:gd name="T10" fmla="*/ 122 w 122"/>
                <a:gd name="T11" fmla="*/ 0 h 184"/>
                <a:gd name="T12" fmla="*/ 122 w 122"/>
                <a:gd name="T13" fmla="*/ 138 h 184"/>
                <a:gd name="T14" fmla="*/ 76 w 122"/>
                <a:gd name="T15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84">
                  <a:moveTo>
                    <a:pt x="76" y="18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69" y="130"/>
                    <a:pt x="69" y="130"/>
                    <a:pt x="69" y="13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138"/>
                    <a:pt x="122" y="138"/>
                    <a:pt x="122" y="138"/>
                  </a:cubicBezTo>
                  <a:cubicBezTo>
                    <a:pt x="122" y="163"/>
                    <a:pt x="102" y="184"/>
                    <a:pt x="76" y="184"/>
                  </a:cubicBezTo>
                  <a:close/>
                </a:path>
              </a:pathLst>
            </a:custGeom>
            <a:solidFill>
              <a:srgbClr val="E2B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2600" y="2121"/>
              <a:ext cx="143" cy="863"/>
            </a:xfrm>
            <a:prstGeom prst="rect">
              <a:avLst/>
            </a:prstGeom>
            <a:solidFill>
              <a:srgbClr val="E2B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2600" y="2836"/>
              <a:ext cx="143" cy="292"/>
            </a:xfrm>
            <a:custGeom>
              <a:avLst/>
              <a:gdLst>
                <a:gd name="T0" fmla="*/ 0 w 53"/>
                <a:gd name="T1" fmla="*/ 0 h 108"/>
                <a:gd name="T2" fmla="*/ 0 w 53"/>
                <a:gd name="T3" fmla="*/ 108 h 108"/>
                <a:gd name="T4" fmla="*/ 53 w 53"/>
                <a:gd name="T5" fmla="*/ 54 h 108"/>
                <a:gd name="T6" fmla="*/ 0 w 53"/>
                <a:gd name="T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108">
                  <a:moveTo>
                    <a:pt x="0" y="0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29" y="108"/>
                    <a:pt x="53" y="84"/>
                    <a:pt x="53" y="54"/>
                  </a:cubicBezTo>
                  <a:cubicBezTo>
                    <a:pt x="53" y="24"/>
                    <a:pt x="29" y="0"/>
                    <a:pt x="0" y="0"/>
                  </a:cubicBezTo>
                  <a:close/>
                </a:path>
              </a:pathLst>
            </a:custGeom>
            <a:solidFill>
              <a:srgbClr val="E2B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1530" y="2470"/>
              <a:ext cx="292" cy="149"/>
            </a:xfrm>
            <a:custGeom>
              <a:avLst/>
              <a:gdLst>
                <a:gd name="T0" fmla="*/ 108 w 108"/>
                <a:gd name="T1" fmla="*/ 0 h 55"/>
                <a:gd name="T2" fmla="*/ 0 w 108"/>
                <a:gd name="T3" fmla="*/ 0 h 55"/>
                <a:gd name="T4" fmla="*/ 54 w 108"/>
                <a:gd name="T5" fmla="*/ 55 h 55"/>
                <a:gd name="T6" fmla="*/ 108 w 108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55">
                  <a:moveTo>
                    <a:pt x="10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"/>
                    <a:pt x="24" y="55"/>
                    <a:pt x="54" y="55"/>
                  </a:cubicBezTo>
                  <a:cubicBezTo>
                    <a:pt x="84" y="55"/>
                    <a:pt x="108" y="30"/>
                    <a:pt x="108" y="0"/>
                  </a:cubicBezTo>
                  <a:close/>
                </a:path>
              </a:pathLst>
            </a:custGeom>
            <a:solidFill>
              <a:srgbClr val="E2B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2600" y="2800"/>
              <a:ext cx="146" cy="79"/>
            </a:xfrm>
            <a:prstGeom prst="rect">
              <a:avLst/>
            </a:prstGeom>
            <a:solidFill>
              <a:srgbClr val="E81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2218" y="1558"/>
              <a:ext cx="170" cy="284"/>
            </a:xfrm>
            <a:custGeom>
              <a:avLst/>
              <a:gdLst>
                <a:gd name="T0" fmla="*/ 87 w 170"/>
                <a:gd name="T1" fmla="*/ 284 h 284"/>
                <a:gd name="T2" fmla="*/ 0 w 170"/>
                <a:gd name="T3" fmla="*/ 200 h 284"/>
                <a:gd name="T4" fmla="*/ 0 w 170"/>
                <a:gd name="T5" fmla="*/ 0 h 284"/>
                <a:gd name="T6" fmla="*/ 170 w 170"/>
                <a:gd name="T7" fmla="*/ 0 h 284"/>
                <a:gd name="T8" fmla="*/ 170 w 170"/>
                <a:gd name="T9" fmla="*/ 200 h 284"/>
                <a:gd name="T10" fmla="*/ 87 w 170"/>
                <a:gd name="T11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" h="284">
                  <a:moveTo>
                    <a:pt x="87" y="284"/>
                  </a:moveTo>
                  <a:lnTo>
                    <a:pt x="0" y="200"/>
                  </a:lnTo>
                  <a:lnTo>
                    <a:pt x="0" y="0"/>
                  </a:lnTo>
                  <a:lnTo>
                    <a:pt x="170" y="0"/>
                  </a:lnTo>
                  <a:lnTo>
                    <a:pt x="170" y="200"/>
                  </a:lnTo>
                  <a:lnTo>
                    <a:pt x="87" y="284"/>
                  </a:lnTo>
                  <a:close/>
                </a:path>
              </a:pathLst>
            </a:custGeom>
            <a:solidFill>
              <a:srgbClr val="E2B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2218" y="1558"/>
              <a:ext cx="170" cy="151"/>
            </a:xfrm>
            <a:custGeom>
              <a:avLst/>
              <a:gdLst>
                <a:gd name="T0" fmla="*/ 0 w 63"/>
                <a:gd name="T1" fmla="*/ 51 h 56"/>
                <a:gd name="T2" fmla="*/ 31 w 63"/>
                <a:gd name="T3" fmla="*/ 56 h 56"/>
                <a:gd name="T4" fmla="*/ 63 w 63"/>
                <a:gd name="T5" fmla="*/ 51 h 56"/>
                <a:gd name="T6" fmla="*/ 63 w 63"/>
                <a:gd name="T7" fmla="*/ 0 h 56"/>
                <a:gd name="T8" fmla="*/ 0 w 63"/>
                <a:gd name="T9" fmla="*/ 0 h 56"/>
                <a:gd name="T10" fmla="*/ 0 w 63"/>
                <a:gd name="T11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6">
                  <a:moveTo>
                    <a:pt x="0" y="51"/>
                  </a:moveTo>
                  <a:cubicBezTo>
                    <a:pt x="10" y="54"/>
                    <a:pt x="20" y="56"/>
                    <a:pt x="31" y="56"/>
                  </a:cubicBezTo>
                  <a:cubicBezTo>
                    <a:pt x="42" y="56"/>
                    <a:pt x="53" y="54"/>
                    <a:pt x="63" y="5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1"/>
                  </a:lnTo>
                  <a:close/>
                </a:path>
              </a:pathLst>
            </a:custGeom>
            <a:solidFill>
              <a:srgbClr val="C69B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2047" y="1241"/>
              <a:ext cx="509" cy="54"/>
            </a:xfrm>
            <a:custGeom>
              <a:avLst/>
              <a:gdLst>
                <a:gd name="T0" fmla="*/ 188 w 188"/>
                <a:gd name="T1" fmla="*/ 10 h 20"/>
                <a:gd name="T2" fmla="*/ 179 w 188"/>
                <a:gd name="T3" fmla="*/ 20 h 20"/>
                <a:gd name="T4" fmla="*/ 10 w 188"/>
                <a:gd name="T5" fmla="*/ 20 h 20"/>
                <a:gd name="T6" fmla="*/ 0 w 188"/>
                <a:gd name="T7" fmla="*/ 10 h 20"/>
                <a:gd name="T8" fmla="*/ 0 w 188"/>
                <a:gd name="T9" fmla="*/ 10 h 20"/>
                <a:gd name="T10" fmla="*/ 10 w 188"/>
                <a:gd name="T11" fmla="*/ 0 h 20"/>
                <a:gd name="T12" fmla="*/ 179 w 188"/>
                <a:gd name="T13" fmla="*/ 0 h 20"/>
                <a:gd name="T14" fmla="*/ 188 w 188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20">
                  <a:moveTo>
                    <a:pt x="188" y="10"/>
                  </a:moveTo>
                  <a:cubicBezTo>
                    <a:pt x="188" y="15"/>
                    <a:pt x="184" y="20"/>
                    <a:pt x="17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5" y="20"/>
                    <a:pt x="0" y="1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84" y="0"/>
                    <a:pt x="188" y="5"/>
                    <a:pt x="188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2101" y="968"/>
              <a:ext cx="404" cy="276"/>
            </a:xfrm>
            <a:custGeom>
              <a:avLst/>
              <a:gdLst>
                <a:gd name="T0" fmla="*/ 75 w 149"/>
                <a:gd name="T1" fmla="*/ 0 h 102"/>
                <a:gd name="T2" fmla="*/ 0 w 149"/>
                <a:gd name="T3" fmla="*/ 75 h 102"/>
                <a:gd name="T4" fmla="*/ 0 w 149"/>
                <a:gd name="T5" fmla="*/ 102 h 102"/>
                <a:gd name="T6" fmla="*/ 149 w 149"/>
                <a:gd name="T7" fmla="*/ 102 h 102"/>
                <a:gd name="T8" fmla="*/ 149 w 149"/>
                <a:gd name="T9" fmla="*/ 75 h 102"/>
                <a:gd name="T10" fmla="*/ 75 w 149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102">
                  <a:moveTo>
                    <a:pt x="75" y="0"/>
                  </a:moveTo>
                  <a:cubicBezTo>
                    <a:pt x="33" y="0"/>
                    <a:pt x="0" y="34"/>
                    <a:pt x="0" y="75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49" y="75"/>
                    <a:pt x="149" y="75"/>
                    <a:pt x="149" y="75"/>
                  </a:cubicBezTo>
                  <a:cubicBezTo>
                    <a:pt x="149" y="34"/>
                    <a:pt x="116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2101" y="1171"/>
              <a:ext cx="404" cy="70"/>
            </a:xfrm>
            <a:prstGeom prst="rect">
              <a:avLst/>
            </a:prstGeom>
            <a:solidFill>
              <a:srgbClr val="E81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2101" y="1295"/>
              <a:ext cx="404" cy="379"/>
            </a:xfrm>
            <a:custGeom>
              <a:avLst/>
              <a:gdLst>
                <a:gd name="T0" fmla="*/ 0 w 149"/>
                <a:gd name="T1" fmla="*/ 0 h 140"/>
                <a:gd name="T2" fmla="*/ 0 w 149"/>
                <a:gd name="T3" fmla="*/ 116 h 140"/>
                <a:gd name="T4" fmla="*/ 1 w 149"/>
                <a:gd name="T5" fmla="*/ 116 h 140"/>
                <a:gd name="T6" fmla="*/ 74 w 149"/>
                <a:gd name="T7" fmla="*/ 140 h 140"/>
                <a:gd name="T8" fmla="*/ 149 w 149"/>
                <a:gd name="T9" fmla="*/ 116 h 140"/>
                <a:gd name="T10" fmla="*/ 149 w 149"/>
                <a:gd name="T11" fmla="*/ 0 h 140"/>
                <a:gd name="T12" fmla="*/ 0 w 149"/>
                <a:gd name="T1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40">
                  <a:moveTo>
                    <a:pt x="0" y="0"/>
                  </a:moveTo>
                  <a:cubicBezTo>
                    <a:pt x="0" y="116"/>
                    <a:pt x="0" y="116"/>
                    <a:pt x="0" y="116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21" y="131"/>
                    <a:pt x="47" y="140"/>
                    <a:pt x="74" y="140"/>
                  </a:cubicBezTo>
                  <a:cubicBezTo>
                    <a:pt x="117" y="140"/>
                    <a:pt x="149" y="116"/>
                    <a:pt x="149" y="116"/>
                  </a:cubicBezTo>
                  <a:cubicBezTo>
                    <a:pt x="149" y="0"/>
                    <a:pt x="149" y="0"/>
                    <a:pt x="14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B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2600" y="2121"/>
              <a:ext cx="143" cy="41"/>
            </a:xfrm>
            <a:prstGeom prst="rect">
              <a:avLst/>
            </a:prstGeom>
            <a:solidFill>
              <a:srgbClr val="C69B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1863" y="2121"/>
              <a:ext cx="144" cy="41"/>
            </a:xfrm>
            <a:prstGeom prst="rect">
              <a:avLst/>
            </a:prstGeom>
            <a:solidFill>
              <a:srgbClr val="C69B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2164" y="1487"/>
              <a:ext cx="279" cy="63"/>
            </a:xfrm>
            <a:custGeom>
              <a:avLst/>
              <a:gdLst>
                <a:gd name="T0" fmla="*/ 93 w 103"/>
                <a:gd name="T1" fmla="*/ 0 h 23"/>
                <a:gd name="T2" fmla="*/ 92 w 103"/>
                <a:gd name="T3" fmla="*/ 0 h 23"/>
                <a:gd name="T4" fmla="*/ 99 w 103"/>
                <a:gd name="T5" fmla="*/ 9 h 23"/>
                <a:gd name="T6" fmla="*/ 93 w 103"/>
                <a:gd name="T7" fmla="*/ 17 h 23"/>
                <a:gd name="T8" fmla="*/ 67 w 103"/>
                <a:gd name="T9" fmla="*/ 7 h 23"/>
                <a:gd name="T10" fmla="*/ 52 w 103"/>
                <a:gd name="T11" fmla="*/ 16 h 23"/>
                <a:gd name="T12" fmla="*/ 36 w 103"/>
                <a:gd name="T13" fmla="*/ 7 h 23"/>
                <a:gd name="T14" fmla="*/ 10 w 103"/>
                <a:gd name="T15" fmla="*/ 17 h 23"/>
                <a:gd name="T16" fmla="*/ 4 w 103"/>
                <a:gd name="T17" fmla="*/ 9 h 23"/>
                <a:gd name="T18" fmla="*/ 12 w 103"/>
                <a:gd name="T19" fmla="*/ 0 h 23"/>
                <a:gd name="T20" fmla="*/ 10 w 103"/>
                <a:gd name="T21" fmla="*/ 0 h 23"/>
                <a:gd name="T22" fmla="*/ 0 w 103"/>
                <a:gd name="T23" fmla="*/ 11 h 23"/>
                <a:gd name="T24" fmla="*/ 10 w 103"/>
                <a:gd name="T25" fmla="*/ 23 h 23"/>
                <a:gd name="T26" fmla="*/ 50 w 103"/>
                <a:gd name="T27" fmla="*/ 23 h 23"/>
                <a:gd name="T28" fmla="*/ 54 w 103"/>
                <a:gd name="T29" fmla="*/ 23 h 23"/>
                <a:gd name="T30" fmla="*/ 93 w 103"/>
                <a:gd name="T31" fmla="*/ 23 h 23"/>
                <a:gd name="T32" fmla="*/ 103 w 103"/>
                <a:gd name="T33" fmla="*/ 11 h 23"/>
                <a:gd name="T34" fmla="*/ 93 w 103"/>
                <a:gd name="T3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3" h="23">
                  <a:moveTo>
                    <a:pt x="93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6" y="0"/>
                    <a:pt x="99" y="4"/>
                    <a:pt x="99" y="9"/>
                  </a:cubicBezTo>
                  <a:cubicBezTo>
                    <a:pt x="99" y="13"/>
                    <a:pt x="97" y="17"/>
                    <a:pt x="93" y="17"/>
                  </a:cubicBezTo>
                  <a:cubicBezTo>
                    <a:pt x="80" y="17"/>
                    <a:pt x="78" y="7"/>
                    <a:pt x="67" y="7"/>
                  </a:cubicBezTo>
                  <a:cubicBezTo>
                    <a:pt x="58" y="7"/>
                    <a:pt x="54" y="12"/>
                    <a:pt x="52" y="16"/>
                  </a:cubicBezTo>
                  <a:cubicBezTo>
                    <a:pt x="49" y="12"/>
                    <a:pt x="45" y="7"/>
                    <a:pt x="36" y="7"/>
                  </a:cubicBezTo>
                  <a:cubicBezTo>
                    <a:pt x="25" y="7"/>
                    <a:pt x="23" y="17"/>
                    <a:pt x="10" y="17"/>
                  </a:cubicBezTo>
                  <a:cubicBezTo>
                    <a:pt x="6" y="17"/>
                    <a:pt x="4" y="13"/>
                    <a:pt x="4" y="9"/>
                  </a:cubicBezTo>
                  <a:cubicBezTo>
                    <a:pt x="4" y="4"/>
                    <a:pt x="8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8"/>
                    <a:pt x="4" y="23"/>
                    <a:pt x="10" y="23"/>
                  </a:cubicBezTo>
                  <a:cubicBezTo>
                    <a:pt x="16" y="23"/>
                    <a:pt x="40" y="23"/>
                    <a:pt x="50" y="23"/>
                  </a:cubicBezTo>
                  <a:cubicBezTo>
                    <a:pt x="52" y="23"/>
                    <a:pt x="54" y="23"/>
                    <a:pt x="54" y="23"/>
                  </a:cubicBezTo>
                  <a:cubicBezTo>
                    <a:pt x="63" y="23"/>
                    <a:pt x="87" y="23"/>
                    <a:pt x="93" y="23"/>
                  </a:cubicBezTo>
                  <a:cubicBezTo>
                    <a:pt x="99" y="23"/>
                    <a:pt x="103" y="18"/>
                    <a:pt x="103" y="11"/>
                  </a:cubicBezTo>
                  <a:cubicBezTo>
                    <a:pt x="103" y="5"/>
                    <a:pt x="99" y="0"/>
                    <a:pt x="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" name="Freeform 29"/>
            <p:cNvSpPr>
              <a:spLocks noEditPoints="1"/>
            </p:cNvSpPr>
            <p:nvPr/>
          </p:nvSpPr>
          <p:spPr bwMode="auto">
            <a:xfrm>
              <a:off x="2147" y="1352"/>
              <a:ext cx="312" cy="111"/>
            </a:xfrm>
            <a:custGeom>
              <a:avLst/>
              <a:gdLst>
                <a:gd name="T0" fmla="*/ 63 w 115"/>
                <a:gd name="T1" fmla="*/ 4 h 41"/>
                <a:gd name="T2" fmla="*/ 57 w 115"/>
                <a:gd name="T3" fmla="*/ 4 h 41"/>
                <a:gd name="T4" fmla="*/ 51 w 115"/>
                <a:gd name="T5" fmla="*/ 4 h 41"/>
                <a:gd name="T6" fmla="*/ 0 w 115"/>
                <a:gd name="T7" fmla="*/ 5 h 41"/>
                <a:gd name="T8" fmla="*/ 6 w 115"/>
                <a:gd name="T9" fmla="*/ 29 h 41"/>
                <a:gd name="T10" fmla="*/ 10 w 115"/>
                <a:gd name="T11" fmla="*/ 36 h 41"/>
                <a:gd name="T12" fmla="*/ 57 w 115"/>
                <a:gd name="T13" fmla="*/ 13 h 41"/>
                <a:gd name="T14" fmla="*/ 109 w 115"/>
                <a:gd name="T15" fmla="*/ 29 h 41"/>
                <a:gd name="T16" fmla="*/ 115 w 115"/>
                <a:gd name="T17" fmla="*/ 5 h 41"/>
                <a:gd name="T18" fmla="*/ 42 w 115"/>
                <a:gd name="T19" fmla="*/ 5 h 41"/>
                <a:gd name="T20" fmla="*/ 9 w 115"/>
                <a:gd name="T21" fmla="*/ 7 h 41"/>
                <a:gd name="T22" fmla="*/ 7 w 115"/>
                <a:gd name="T23" fmla="*/ 9 h 41"/>
                <a:gd name="T24" fmla="*/ 1 w 115"/>
                <a:gd name="T25" fmla="*/ 7 h 41"/>
                <a:gd name="T26" fmla="*/ 4 w 115"/>
                <a:gd name="T27" fmla="*/ 8 h 41"/>
                <a:gd name="T28" fmla="*/ 36 w 115"/>
                <a:gd name="T29" fmla="*/ 36 h 41"/>
                <a:gd name="T30" fmla="*/ 12 w 115"/>
                <a:gd name="T31" fmla="*/ 34 h 41"/>
                <a:gd name="T32" fmla="*/ 42 w 115"/>
                <a:gd name="T33" fmla="*/ 32 h 41"/>
                <a:gd name="T34" fmla="*/ 9 w 115"/>
                <a:gd name="T35" fmla="*/ 30 h 41"/>
                <a:gd name="T36" fmla="*/ 43 w 115"/>
                <a:gd name="T37" fmla="*/ 30 h 41"/>
                <a:gd name="T38" fmla="*/ 7 w 115"/>
                <a:gd name="T39" fmla="*/ 23 h 41"/>
                <a:gd name="T40" fmla="*/ 48 w 115"/>
                <a:gd name="T41" fmla="*/ 22 h 41"/>
                <a:gd name="T42" fmla="*/ 48 w 115"/>
                <a:gd name="T43" fmla="*/ 19 h 41"/>
                <a:gd name="T44" fmla="*/ 6 w 115"/>
                <a:gd name="T45" fmla="*/ 18 h 41"/>
                <a:gd name="T46" fmla="*/ 49 w 115"/>
                <a:gd name="T47" fmla="*/ 15 h 41"/>
                <a:gd name="T48" fmla="*/ 6 w 115"/>
                <a:gd name="T49" fmla="*/ 13 h 41"/>
                <a:gd name="T50" fmla="*/ 49 w 115"/>
                <a:gd name="T51" fmla="*/ 13 h 41"/>
                <a:gd name="T52" fmla="*/ 104 w 115"/>
                <a:gd name="T53" fmla="*/ 5 h 41"/>
                <a:gd name="T54" fmla="*/ 70 w 115"/>
                <a:gd name="T55" fmla="*/ 7 h 41"/>
                <a:gd name="T56" fmla="*/ 67 w 115"/>
                <a:gd name="T57" fmla="*/ 9 h 41"/>
                <a:gd name="T58" fmla="*/ 66 w 115"/>
                <a:gd name="T59" fmla="*/ 11 h 41"/>
                <a:gd name="T60" fmla="*/ 66 w 115"/>
                <a:gd name="T61" fmla="*/ 13 h 41"/>
                <a:gd name="T62" fmla="*/ 79 w 115"/>
                <a:gd name="T63" fmla="*/ 36 h 41"/>
                <a:gd name="T64" fmla="*/ 105 w 115"/>
                <a:gd name="T65" fmla="*/ 32 h 41"/>
                <a:gd name="T66" fmla="*/ 73 w 115"/>
                <a:gd name="T67" fmla="*/ 32 h 41"/>
                <a:gd name="T68" fmla="*/ 106 w 115"/>
                <a:gd name="T69" fmla="*/ 30 h 41"/>
                <a:gd name="T70" fmla="*/ 107 w 115"/>
                <a:gd name="T71" fmla="*/ 28 h 41"/>
                <a:gd name="T72" fmla="*/ 69 w 115"/>
                <a:gd name="T73" fmla="*/ 26 h 41"/>
                <a:gd name="T74" fmla="*/ 108 w 115"/>
                <a:gd name="T75" fmla="*/ 26 h 41"/>
                <a:gd name="T76" fmla="*/ 67 w 115"/>
                <a:gd name="T77" fmla="*/ 19 h 41"/>
                <a:gd name="T78" fmla="*/ 109 w 115"/>
                <a:gd name="T79" fmla="*/ 18 h 41"/>
                <a:gd name="T80" fmla="*/ 109 w 115"/>
                <a:gd name="T81" fmla="*/ 15 h 41"/>
                <a:gd name="T82" fmla="*/ 111 w 115"/>
                <a:gd name="T83" fmla="*/ 8 h 41"/>
                <a:gd name="T84" fmla="*/ 114 w 115"/>
                <a:gd name="T85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5" h="41">
                  <a:moveTo>
                    <a:pt x="114" y="3"/>
                  </a:moveTo>
                  <a:cubicBezTo>
                    <a:pt x="114" y="3"/>
                    <a:pt x="101" y="0"/>
                    <a:pt x="90" y="0"/>
                  </a:cubicBezTo>
                  <a:cubicBezTo>
                    <a:pt x="79" y="0"/>
                    <a:pt x="63" y="4"/>
                    <a:pt x="63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35" y="0"/>
                    <a:pt x="24" y="0"/>
                  </a:cubicBezTo>
                  <a:cubicBezTo>
                    <a:pt x="14" y="0"/>
                    <a:pt x="1" y="3"/>
                    <a:pt x="1" y="3"/>
                  </a:cubicBezTo>
                  <a:cubicBezTo>
                    <a:pt x="1" y="3"/>
                    <a:pt x="0" y="3"/>
                    <a:pt x="0" y="5"/>
                  </a:cubicBezTo>
                  <a:cubicBezTo>
                    <a:pt x="0" y="5"/>
                    <a:pt x="0" y="9"/>
                    <a:pt x="0" y="11"/>
                  </a:cubicBezTo>
                  <a:cubicBezTo>
                    <a:pt x="0" y="12"/>
                    <a:pt x="2" y="12"/>
                    <a:pt x="3" y="13"/>
                  </a:cubicBezTo>
                  <a:cubicBezTo>
                    <a:pt x="4" y="15"/>
                    <a:pt x="5" y="23"/>
                    <a:pt x="6" y="29"/>
                  </a:cubicBezTo>
                  <a:cubicBezTo>
                    <a:pt x="6" y="31"/>
                    <a:pt x="7" y="34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3" y="39"/>
                    <a:pt x="17" y="41"/>
                    <a:pt x="25" y="41"/>
                  </a:cubicBezTo>
                  <a:cubicBezTo>
                    <a:pt x="36" y="41"/>
                    <a:pt x="41" y="38"/>
                    <a:pt x="46" y="30"/>
                  </a:cubicBezTo>
                  <a:cubicBezTo>
                    <a:pt x="51" y="22"/>
                    <a:pt x="52" y="13"/>
                    <a:pt x="57" y="13"/>
                  </a:cubicBezTo>
                  <a:cubicBezTo>
                    <a:pt x="62" y="13"/>
                    <a:pt x="63" y="22"/>
                    <a:pt x="68" y="30"/>
                  </a:cubicBezTo>
                  <a:cubicBezTo>
                    <a:pt x="73" y="38"/>
                    <a:pt x="79" y="41"/>
                    <a:pt x="90" y="41"/>
                  </a:cubicBezTo>
                  <a:cubicBezTo>
                    <a:pt x="103" y="41"/>
                    <a:pt x="108" y="35"/>
                    <a:pt x="109" y="29"/>
                  </a:cubicBezTo>
                  <a:cubicBezTo>
                    <a:pt x="110" y="23"/>
                    <a:pt x="111" y="15"/>
                    <a:pt x="112" y="13"/>
                  </a:cubicBezTo>
                  <a:cubicBezTo>
                    <a:pt x="113" y="12"/>
                    <a:pt x="115" y="12"/>
                    <a:pt x="115" y="11"/>
                  </a:cubicBezTo>
                  <a:cubicBezTo>
                    <a:pt x="115" y="9"/>
                    <a:pt x="115" y="5"/>
                    <a:pt x="115" y="5"/>
                  </a:cubicBezTo>
                  <a:cubicBezTo>
                    <a:pt x="115" y="3"/>
                    <a:pt x="114" y="3"/>
                    <a:pt x="114" y="3"/>
                  </a:cubicBezTo>
                  <a:close/>
                  <a:moveTo>
                    <a:pt x="24" y="2"/>
                  </a:moveTo>
                  <a:cubicBezTo>
                    <a:pt x="30" y="2"/>
                    <a:pt x="37" y="3"/>
                    <a:pt x="42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4" y="3"/>
                    <a:pt x="18" y="2"/>
                    <a:pt x="24" y="2"/>
                  </a:cubicBezTo>
                  <a:close/>
                  <a:moveTo>
                    <a:pt x="9" y="7"/>
                  </a:moveTo>
                  <a:cubicBezTo>
                    <a:pt x="45" y="7"/>
                    <a:pt x="45" y="7"/>
                    <a:pt x="45" y="7"/>
                  </a:cubicBezTo>
                  <a:cubicBezTo>
                    <a:pt x="46" y="7"/>
                    <a:pt x="47" y="8"/>
                    <a:pt x="48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8"/>
                    <a:pt x="8" y="7"/>
                    <a:pt x="9" y="7"/>
                  </a:cubicBezTo>
                  <a:close/>
                  <a:moveTo>
                    <a:pt x="4" y="8"/>
                  </a:moveTo>
                  <a:cubicBezTo>
                    <a:pt x="3" y="8"/>
                    <a:pt x="2" y="8"/>
                    <a:pt x="1" y="7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5" y="8"/>
                    <a:pt x="4" y="8"/>
                    <a:pt x="4" y="8"/>
                  </a:cubicBezTo>
                  <a:close/>
                  <a:moveTo>
                    <a:pt x="26" y="39"/>
                  </a:moveTo>
                  <a:cubicBezTo>
                    <a:pt x="21" y="39"/>
                    <a:pt x="18" y="38"/>
                    <a:pt x="15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38"/>
                    <a:pt x="29" y="39"/>
                    <a:pt x="26" y="39"/>
                  </a:cubicBezTo>
                  <a:close/>
                  <a:moveTo>
                    <a:pt x="39" y="34"/>
                  </a:moveTo>
                  <a:cubicBezTo>
                    <a:pt x="12" y="34"/>
                    <a:pt x="12" y="34"/>
                    <a:pt x="12" y="34"/>
                  </a:cubicBezTo>
                  <a:cubicBezTo>
                    <a:pt x="11" y="34"/>
                    <a:pt x="11" y="33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1" y="33"/>
                    <a:pt x="40" y="34"/>
                    <a:pt x="39" y="34"/>
                  </a:cubicBezTo>
                  <a:close/>
                  <a:moveTo>
                    <a:pt x="43" y="30"/>
                  </a:moveTo>
                  <a:cubicBezTo>
                    <a:pt x="9" y="30"/>
                    <a:pt x="9" y="30"/>
                    <a:pt x="9" y="30"/>
                  </a:cubicBezTo>
                  <a:cubicBezTo>
                    <a:pt x="8" y="29"/>
                    <a:pt x="8" y="29"/>
                    <a:pt x="8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9"/>
                    <a:pt x="44" y="29"/>
                    <a:pt x="43" y="30"/>
                  </a:cubicBezTo>
                  <a:close/>
                  <a:moveTo>
                    <a:pt x="46" y="26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7" y="25"/>
                    <a:pt x="7" y="24"/>
                    <a:pt x="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6" y="25"/>
                    <a:pt x="46" y="26"/>
                  </a:cubicBezTo>
                  <a:close/>
                  <a:moveTo>
                    <a:pt x="48" y="22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6" y="21"/>
                    <a:pt x="6" y="20"/>
                    <a:pt x="6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20"/>
                    <a:pt x="48" y="21"/>
                    <a:pt x="48" y="22"/>
                  </a:cubicBezTo>
                  <a:close/>
                  <a:moveTo>
                    <a:pt x="49" y="18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6" y="17"/>
                    <a:pt x="6" y="16"/>
                    <a:pt x="6" y="16"/>
                  </a:cubicBezTo>
                  <a:cubicBezTo>
                    <a:pt x="6" y="16"/>
                    <a:pt x="6" y="15"/>
                    <a:pt x="6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6"/>
                    <a:pt x="49" y="17"/>
                    <a:pt x="49" y="18"/>
                  </a:cubicBezTo>
                  <a:close/>
                  <a:moveTo>
                    <a:pt x="4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12"/>
                    <a:pt x="7" y="12"/>
                    <a:pt x="7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2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lose/>
                  <a:moveTo>
                    <a:pt x="91" y="2"/>
                  </a:moveTo>
                  <a:cubicBezTo>
                    <a:pt x="97" y="2"/>
                    <a:pt x="101" y="3"/>
                    <a:pt x="104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8" y="3"/>
                    <a:pt x="85" y="2"/>
                    <a:pt x="91" y="2"/>
                  </a:cubicBezTo>
                  <a:close/>
                  <a:moveTo>
                    <a:pt x="70" y="7"/>
                  </a:moveTo>
                  <a:cubicBezTo>
                    <a:pt x="106" y="7"/>
                    <a:pt x="106" y="7"/>
                    <a:pt x="106" y="7"/>
                  </a:cubicBezTo>
                  <a:cubicBezTo>
                    <a:pt x="107" y="7"/>
                    <a:pt x="107" y="8"/>
                    <a:pt x="108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8" y="8"/>
                    <a:pt x="69" y="7"/>
                    <a:pt x="70" y="7"/>
                  </a:cubicBezTo>
                  <a:close/>
                  <a:moveTo>
                    <a:pt x="66" y="13"/>
                  </a:moveTo>
                  <a:cubicBezTo>
                    <a:pt x="66" y="12"/>
                    <a:pt x="66" y="11"/>
                    <a:pt x="66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8" y="12"/>
                    <a:pt x="108" y="12"/>
                    <a:pt x="109" y="13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6" y="13"/>
                    <a:pt x="66" y="13"/>
                    <a:pt x="66" y="13"/>
                  </a:cubicBezTo>
                  <a:close/>
                  <a:moveTo>
                    <a:pt x="89" y="39"/>
                  </a:moveTo>
                  <a:cubicBezTo>
                    <a:pt x="86" y="39"/>
                    <a:pt x="82" y="38"/>
                    <a:pt x="79" y="36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7" y="38"/>
                    <a:pt x="93" y="39"/>
                    <a:pt x="89" y="39"/>
                  </a:cubicBezTo>
                  <a:close/>
                  <a:moveTo>
                    <a:pt x="105" y="32"/>
                  </a:moveTo>
                  <a:cubicBezTo>
                    <a:pt x="104" y="33"/>
                    <a:pt x="104" y="34"/>
                    <a:pt x="103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75" y="34"/>
                    <a:pt x="74" y="33"/>
                    <a:pt x="73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lose/>
                  <a:moveTo>
                    <a:pt x="106" y="30"/>
                  </a:moveTo>
                  <a:cubicBezTo>
                    <a:pt x="72" y="30"/>
                    <a:pt x="72" y="30"/>
                    <a:pt x="72" y="30"/>
                  </a:cubicBezTo>
                  <a:cubicBezTo>
                    <a:pt x="71" y="29"/>
                    <a:pt x="70" y="29"/>
                    <a:pt x="70" y="28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7" y="29"/>
                    <a:pt x="107" y="29"/>
                    <a:pt x="106" y="30"/>
                  </a:cubicBezTo>
                  <a:close/>
                  <a:moveTo>
                    <a:pt x="108" y="26"/>
                  </a:moveTo>
                  <a:cubicBezTo>
                    <a:pt x="69" y="26"/>
                    <a:pt x="69" y="26"/>
                    <a:pt x="69" y="26"/>
                  </a:cubicBezTo>
                  <a:cubicBezTo>
                    <a:pt x="68" y="25"/>
                    <a:pt x="68" y="24"/>
                    <a:pt x="68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8" y="24"/>
                    <a:pt x="108" y="25"/>
                    <a:pt x="108" y="26"/>
                  </a:cubicBezTo>
                  <a:close/>
                  <a:moveTo>
                    <a:pt x="108" y="22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21"/>
                    <a:pt x="67" y="20"/>
                    <a:pt x="67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8" y="20"/>
                    <a:pt x="108" y="21"/>
                    <a:pt x="108" y="22"/>
                  </a:cubicBezTo>
                  <a:close/>
                  <a:moveTo>
                    <a:pt x="109" y="18"/>
                  </a:moveTo>
                  <a:cubicBezTo>
                    <a:pt x="66" y="18"/>
                    <a:pt x="66" y="18"/>
                    <a:pt x="66" y="18"/>
                  </a:cubicBezTo>
                  <a:cubicBezTo>
                    <a:pt x="66" y="17"/>
                    <a:pt x="66" y="16"/>
                    <a:pt x="66" y="15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09" y="15"/>
                    <a:pt x="109" y="16"/>
                    <a:pt x="109" y="16"/>
                  </a:cubicBezTo>
                  <a:cubicBezTo>
                    <a:pt x="109" y="16"/>
                    <a:pt x="109" y="17"/>
                    <a:pt x="109" y="18"/>
                  </a:cubicBezTo>
                  <a:close/>
                  <a:moveTo>
                    <a:pt x="111" y="8"/>
                  </a:moveTo>
                  <a:cubicBezTo>
                    <a:pt x="110" y="8"/>
                    <a:pt x="109" y="8"/>
                    <a:pt x="109" y="7"/>
                  </a:cubicBezTo>
                  <a:cubicBezTo>
                    <a:pt x="109" y="7"/>
                    <a:pt x="110" y="7"/>
                    <a:pt x="111" y="7"/>
                  </a:cubicBezTo>
                  <a:cubicBezTo>
                    <a:pt x="112" y="7"/>
                    <a:pt x="113" y="7"/>
                    <a:pt x="114" y="7"/>
                  </a:cubicBezTo>
                  <a:cubicBezTo>
                    <a:pt x="113" y="8"/>
                    <a:pt x="112" y="8"/>
                    <a:pt x="111" y="8"/>
                  </a:cubicBezTo>
                  <a:close/>
                </a:path>
              </a:pathLst>
            </a:custGeom>
            <a:solidFill>
              <a:srgbClr val="682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2101" y="1295"/>
              <a:ext cx="404" cy="17"/>
            </a:xfrm>
            <a:prstGeom prst="rect">
              <a:avLst/>
            </a:prstGeom>
            <a:solidFill>
              <a:srgbClr val="C69B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2234" y="1550"/>
              <a:ext cx="138" cy="54"/>
            </a:xfrm>
            <a:custGeom>
              <a:avLst/>
              <a:gdLst>
                <a:gd name="T0" fmla="*/ 0 w 51"/>
                <a:gd name="T1" fmla="*/ 0 h 20"/>
                <a:gd name="T2" fmla="*/ 26 w 51"/>
                <a:gd name="T3" fmla="*/ 20 h 20"/>
                <a:gd name="T4" fmla="*/ 51 w 51"/>
                <a:gd name="T5" fmla="*/ 0 h 20"/>
                <a:gd name="T6" fmla="*/ 0 w 5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20">
                  <a:moveTo>
                    <a:pt x="0" y="0"/>
                  </a:moveTo>
                  <a:cubicBezTo>
                    <a:pt x="3" y="11"/>
                    <a:pt x="14" y="20"/>
                    <a:pt x="26" y="20"/>
                  </a:cubicBezTo>
                  <a:cubicBezTo>
                    <a:pt x="38" y="20"/>
                    <a:pt x="48" y="11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2101" y="1295"/>
              <a:ext cx="79" cy="360"/>
            </a:xfrm>
            <a:custGeom>
              <a:avLst/>
              <a:gdLst>
                <a:gd name="T0" fmla="*/ 46 w 79"/>
                <a:gd name="T1" fmla="*/ 287 h 360"/>
                <a:gd name="T2" fmla="*/ 46 w 79"/>
                <a:gd name="T3" fmla="*/ 0 h 360"/>
                <a:gd name="T4" fmla="*/ 0 w 79"/>
                <a:gd name="T5" fmla="*/ 0 h 360"/>
                <a:gd name="T6" fmla="*/ 0 w 79"/>
                <a:gd name="T7" fmla="*/ 320 h 360"/>
                <a:gd name="T8" fmla="*/ 79 w 79"/>
                <a:gd name="T9" fmla="*/ 360 h 360"/>
                <a:gd name="T10" fmla="*/ 79 w 79"/>
                <a:gd name="T11" fmla="*/ 309 h 360"/>
                <a:gd name="T12" fmla="*/ 46 w 79"/>
                <a:gd name="T13" fmla="*/ 28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360">
                  <a:moveTo>
                    <a:pt x="46" y="287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0" y="320"/>
                  </a:lnTo>
                  <a:lnTo>
                    <a:pt x="79" y="360"/>
                  </a:lnTo>
                  <a:lnTo>
                    <a:pt x="79" y="309"/>
                  </a:lnTo>
                  <a:lnTo>
                    <a:pt x="46" y="2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2426" y="1295"/>
              <a:ext cx="79" cy="360"/>
            </a:xfrm>
            <a:custGeom>
              <a:avLst/>
              <a:gdLst>
                <a:gd name="T0" fmla="*/ 36 w 79"/>
                <a:gd name="T1" fmla="*/ 287 h 360"/>
                <a:gd name="T2" fmla="*/ 36 w 79"/>
                <a:gd name="T3" fmla="*/ 0 h 360"/>
                <a:gd name="T4" fmla="*/ 79 w 79"/>
                <a:gd name="T5" fmla="*/ 0 h 360"/>
                <a:gd name="T6" fmla="*/ 79 w 79"/>
                <a:gd name="T7" fmla="*/ 320 h 360"/>
                <a:gd name="T8" fmla="*/ 0 w 79"/>
                <a:gd name="T9" fmla="*/ 360 h 360"/>
                <a:gd name="T10" fmla="*/ 0 w 79"/>
                <a:gd name="T11" fmla="*/ 309 h 360"/>
                <a:gd name="T12" fmla="*/ 36 w 79"/>
                <a:gd name="T13" fmla="*/ 28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360">
                  <a:moveTo>
                    <a:pt x="36" y="287"/>
                  </a:moveTo>
                  <a:lnTo>
                    <a:pt x="36" y="0"/>
                  </a:lnTo>
                  <a:lnTo>
                    <a:pt x="79" y="0"/>
                  </a:lnTo>
                  <a:lnTo>
                    <a:pt x="79" y="320"/>
                  </a:lnTo>
                  <a:lnTo>
                    <a:pt x="0" y="360"/>
                  </a:lnTo>
                  <a:lnTo>
                    <a:pt x="0" y="309"/>
                  </a:lnTo>
                  <a:lnTo>
                    <a:pt x="36" y="2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2123" y="1953"/>
              <a:ext cx="81" cy="103"/>
            </a:xfrm>
            <a:custGeom>
              <a:avLst/>
              <a:gdLst>
                <a:gd name="T0" fmla="*/ 30 w 30"/>
                <a:gd name="T1" fmla="*/ 35 h 38"/>
                <a:gd name="T2" fmla="*/ 17 w 30"/>
                <a:gd name="T3" fmla="*/ 38 h 38"/>
                <a:gd name="T4" fmla="*/ 5 w 30"/>
                <a:gd name="T5" fmla="*/ 33 h 38"/>
                <a:gd name="T6" fmla="*/ 0 w 30"/>
                <a:gd name="T7" fmla="*/ 19 h 38"/>
                <a:gd name="T8" fmla="*/ 5 w 30"/>
                <a:gd name="T9" fmla="*/ 5 h 38"/>
                <a:gd name="T10" fmla="*/ 19 w 30"/>
                <a:gd name="T11" fmla="*/ 0 h 38"/>
                <a:gd name="T12" fmla="*/ 29 w 30"/>
                <a:gd name="T13" fmla="*/ 2 h 38"/>
                <a:gd name="T14" fmla="*/ 29 w 30"/>
                <a:gd name="T15" fmla="*/ 6 h 38"/>
                <a:gd name="T16" fmla="*/ 18 w 30"/>
                <a:gd name="T17" fmla="*/ 4 h 38"/>
                <a:gd name="T18" fmla="*/ 8 w 30"/>
                <a:gd name="T19" fmla="*/ 8 h 38"/>
                <a:gd name="T20" fmla="*/ 4 w 30"/>
                <a:gd name="T21" fmla="*/ 19 h 38"/>
                <a:gd name="T22" fmla="*/ 8 w 30"/>
                <a:gd name="T23" fmla="*/ 30 h 38"/>
                <a:gd name="T24" fmla="*/ 18 w 30"/>
                <a:gd name="T25" fmla="*/ 34 h 38"/>
                <a:gd name="T26" fmla="*/ 25 w 30"/>
                <a:gd name="T27" fmla="*/ 32 h 38"/>
                <a:gd name="T28" fmla="*/ 25 w 30"/>
                <a:gd name="T29" fmla="*/ 22 h 38"/>
                <a:gd name="T30" fmla="*/ 17 w 30"/>
                <a:gd name="T31" fmla="*/ 22 h 38"/>
                <a:gd name="T32" fmla="*/ 17 w 30"/>
                <a:gd name="T33" fmla="*/ 18 h 38"/>
                <a:gd name="T34" fmla="*/ 30 w 30"/>
                <a:gd name="T35" fmla="*/ 18 h 38"/>
                <a:gd name="T36" fmla="*/ 30 w 30"/>
                <a:gd name="T37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38">
                  <a:moveTo>
                    <a:pt x="30" y="35"/>
                  </a:moveTo>
                  <a:cubicBezTo>
                    <a:pt x="26" y="37"/>
                    <a:pt x="22" y="38"/>
                    <a:pt x="17" y="38"/>
                  </a:cubicBezTo>
                  <a:cubicBezTo>
                    <a:pt x="12" y="38"/>
                    <a:pt x="8" y="36"/>
                    <a:pt x="5" y="33"/>
                  </a:cubicBezTo>
                  <a:cubicBezTo>
                    <a:pt x="1" y="29"/>
                    <a:pt x="0" y="25"/>
                    <a:pt x="0" y="19"/>
                  </a:cubicBezTo>
                  <a:cubicBezTo>
                    <a:pt x="0" y="14"/>
                    <a:pt x="1" y="9"/>
                    <a:pt x="5" y="5"/>
                  </a:cubicBezTo>
                  <a:cubicBezTo>
                    <a:pt x="9" y="1"/>
                    <a:pt x="13" y="0"/>
                    <a:pt x="19" y="0"/>
                  </a:cubicBezTo>
                  <a:cubicBezTo>
                    <a:pt x="23" y="0"/>
                    <a:pt x="26" y="0"/>
                    <a:pt x="29" y="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6" y="5"/>
                    <a:pt x="22" y="4"/>
                    <a:pt x="18" y="4"/>
                  </a:cubicBezTo>
                  <a:cubicBezTo>
                    <a:pt x="14" y="4"/>
                    <a:pt x="11" y="5"/>
                    <a:pt x="8" y="8"/>
                  </a:cubicBezTo>
                  <a:cubicBezTo>
                    <a:pt x="5" y="11"/>
                    <a:pt x="4" y="14"/>
                    <a:pt x="4" y="19"/>
                  </a:cubicBezTo>
                  <a:cubicBezTo>
                    <a:pt x="4" y="24"/>
                    <a:pt x="5" y="27"/>
                    <a:pt x="8" y="30"/>
                  </a:cubicBezTo>
                  <a:cubicBezTo>
                    <a:pt x="10" y="33"/>
                    <a:pt x="14" y="34"/>
                    <a:pt x="18" y="34"/>
                  </a:cubicBezTo>
                  <a:cubicBezTo>
                    <a:pt x="21" y="34"/>
                    <a:pt x="23" y="33"/>
                    <a:pt x="25" y="3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30" y="18"/>
                    <a:pt x="30" y="18"/>
                    <a:pt x="30" y="18"/>
                  </a:cubicBezTo>
                  <a:lnTo>
                    <a:pt x="3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2248" y="1953"/>
              <a:ext cx="51" cy="100"/>
            </a:xfrm>
            <a:custGeom>
              <a:avLst/>
              <a:gdLst>
                <a:gd name="T0" fmla="*/ 51 w 51"/>
                <a:gd name="T1" fmla="*/ 100 h 100"/>
                <a:gd name="T2" fmla="*/ 0 w 51"/>
                <a:gd name="T3" fmla="*/ 100 h 100"/>
                <a:gd name="T4" fmla="*/ 0 w 51"/>
                <a:gd name="T5" fmla="*/ 0 h 100"/>
                <a:gd name="T6" fmla="*/ 48 w 51"/>
                <a:gd name="T7" fmla="*/ 0 h 100"/>
                <a:gd name="T8" fmla="*/ 48 w 51"/>
                <a:gd name="T9" fmla="*/ 11 h 100"/>
                <a:gd name="T10" fmla="*/ 10 w 51"/>
                <a:gd name="T11" fmla="*/ 11 h 100"/>
                <a:gd name="T12" fmla="*/ 10 w 51"/>
                <a:gd name="T13" fmla="*/ 46 h 100"/>
                <a:gd name="T14" fmla="*/ 46 w 51"/>
                <a:gd name="T15" fmla="*/ 46 h 100"/>
                <a:gd name="T16" fmla="*/ 46 w 51"/>
                <a:gd name="T17" fmla="*/ 54 h 100"/>
                <a:gd name="T18" fmla="*/ 10 w 51"/>
                <a:gd name="T19" fmla="*/ 54 h 100"/>
                <a:gd name="T20" fmla="*/ 10 w 51"/>
                <a:gd name="T21" fmla="*/ 89 h 100"/>
                <a:gd name="T22" fmla="*/ 51 w 51"/>
                <a:gd name="T23" fmla="*/ 89 h 100"/>
                <a:gd name="T24" fmla="*/ 51 w 51"/>
                <a:gd name="T2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100">
                  <a:moveTo>
                    <a:pt x="51" y="100"/>
                  </a:moveTo>
                  <a:lnTo>
                    <a:pt x="0" y="10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11"/>
                  </a:lnTo>
                  <a:lnTo>
                    <a:pt x="10" y="11"/>
                  </a:lnTo>
                  <a:lnTo>
                    <a:pt x="10" y="46"/>
                  </a:lnTo>
                  <a:lnTo>
                    <a:pt x="46" y="46"/>
                  </a:lnTo>
                  <a:lnTo>
                    <a:pt x="46" y="54"/>
                  </a:lnTo>
                  <a:lnTo>
                    <a:pt x="10" y="54"/>
                  </a:lnTo>
                  <a:lnTo>
                    <a:pt x="10" y="89"/>
                  </a:lnTo>
                  <a:lnTo>
                    <a:pt x="51" y="89"/>
                  </a:lnTo>
                  <a:lnTo>
                    <a:pt x="51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2337" y="1953"/>
              <a:ext cx="54" cy="100"/>
            </a:xfrm>
            <a:custGeom>
              <a:avLst/>
              <a:gdLst>
                <a:gd name="T0" fmla="*/ 54 w 54"/>
                <a:gd name="T1" fmla="*/ 100 h 100"/>
                <a:gd name="T2" fmla="*/ 0 w 54"/>
                <a:gd name="T3" fmla="*/ 100 h 100"/>
                <a:gd name="T4" fmla="*/ 0 w 54"/>
                <a:gd name="T5" fmla="*/ 0 h 100"/>
                <a:gd name="T6" fmla="*/ 51 w 54"/>
                <a:gd name="T7" fmla="*/ 0 h 100"/>
                <a:gd name="T8" fmla="*/ 51 w 54"/>
                <a:gd name="T9" fmla="*/ 11 h 100"/>
                <a:gd name="T10" fmla="*/ 11 w 54"/>
                <a:gd name="T11" fmla="*/ 11 h 100"/>
                <a:gd name="T12" fmla="*/ 11 w 54"/>
                <a:gd name="T13" fmla="*/ 46 h 100"/>
                <a:gd name="T14" fmla="*/ 49 w 54"/>
                <a:gd name="T15" fmla="*/ 46 h 100"/>
                <a:gd name="T16" fmla="*/ 49 w 54"/>
                <a:gd name="T17" fmla="*/ 54 h 100"/>
                <a:gd name="T18" fmla="*/ 11 w 54"/>
                <a:gd name="T19" fmla="*/ 54 h 100"/>
                <a:gd name="T20" fmla="*/ 11 w 54"/>
                <a:gd name="T21" fmla="*/ 89 h 100"/>
                <a:gd name="T22" fmla="*/ 54 w 54"/>
                <a:gd name="T23" fmla="*/ 89 h 100"/>
                <a:gd name="T24" fmla="*/ 54 w 54"/>
                <a:gd name="T2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100">
                  <a:moveTo>
                    <a:pt x="54" y="100"/>
                  </a:moveTo>
                  <a:lnTo>
                    <a:pt x="0" y="100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11"/>
                  </a:lnTo>
                  <a:lnTo>
                    <a:pt x="11" y="11"/>
                  </a:lnTo>
                  <a:lnTo>
                    <a:pt x="11" y="46"/>
                  </a:lnTo>
                  <a:lnTo>
                    <a:pt x="49" y="46"/>
                  </a:lnTo>
                  <a:lnTo>
                    <a:pt x="49" y="54"/>
                  </a:lnTo>
                  <a:lnTo>
                    <a:pt x="11" y="54"/>
                  </a:lnTo>
                  <a:lnTo>
                    <a:pt x="11" y="89"/>
                  </a:lnTo>
                  <a:lnTo>
                    <a:pt x="54" y="89"/>
                  </a:lnTo>
                  <a:lnTo>
                    <a:pt x="54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2429" y="1953"/>
              <a:ext cx="68" cy="100"/>
            </a:xfrm>
            <a:custGeom>
              <a:avLst/>
              <a:gdLst>
                <a:gd name="T0" fmla="*/ 25 w 25"/>
                <a:gd name="T1" fmla="*/ 37 h 37"/>
                <a:gd name="T2" fmla="*/ 19 w 25"/>
                <a:gd name="T3" fmla="*/ 37 h 37"/>
                <a:gd name="T4" fmla="*/ 5 w 25"/>
                <a:gd name="T5" fmla="*/ 20 h 37"/>
                <a:gd name="T6" fmla="*/ 4 w 25"/>
                <a:gd name="T7" fmla="*/ 19 h 37"/>
                <a:gd name="T8" fmla="*/ 4 w 25"/>
                <a:gd name="T9" fmla="*/ 19 h 37"/>
                <a:gd name="T10" fmla="*/ 4 w 25"/>
                <a:gd name="T11" fmla="*/ 37 h 37"/>
                <a:gd name="T12" fmla="*/ 0 w 25"/>
                <a:gd name="T13" fmla="*/ 37 h 37"/>
                <a:gd name="T14" fmla="*/ 0 w 25"/>
                <a:gd name="T15" fmla="*/ 0 h 37"/>
                <a:gd name="T16" fmla="*/ 4 w 25"/>
                <a:gd name="T17" fmla="*/ 0 h 37"/>
                <a:gd name="T18" fmla="*/ 4 w 25"/>
                <a:gd name="T19" fmla="*/ 18 h 37"/>
                <a:gd name="T20" fmla="*/ 4 w 25"/>
                <a:gd name="T21" fmla="*/ 18 h 37"/>
                <a:gd name="T22" fmla="*/ 5 w 25"/>
                <a:gd name="T23" fmla="*/ 16 h 37"/>
                <a:gd name="T24" fmla="*/ 19 w 25"/>
                <a:gd name="T25" fmla="*/ 0 h 37"/>
                <a:gd name="T26" fmla="*/ 24 w 25"/>
                <a:gd name="T27" fmla="*/ 0 h 37"/>
                <a:gd name="T28" fmla="*/ 8 w 25"/>
                <a:gd name="T29" fmla="*/ 18 h 37"/>
                <a:gd name="T30" fmla="*/ 25 w 25"/>
                <a:gd name="T3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37">
                  <a:moveTo>
                    <a:pt x="25" y="37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5" y="17"/>
                    <a:pt x="5" y="16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8" y="18"/>
                    <a:pt x="8" y="18"/>
                    <a:pt x="8" y="18"/>
                  </a:cubicBezTo>
                  <a:lnTo>
                    <a:pt x="25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" name="Freeform 38"/>
            <p:cNvSpPr>
              <a:spLocks noEditPoints="1"/>
            </p:cNvSpPr>
            <p:nvPr/>
          </p:nvSpPr>
          <p:spPr bwMode="auto">
            <a:xfrm>
              <a:off x="2795" y="3271"/>
              <a:ext cx="788" cy="788"/>
            </a:xfrm>
            <a:custGeom>
              <a:avLst/>
              <a:gdLst>
                <a:gd name="T0" fmla="*/ 145 w 291"/>
                <a:gd name="T1" fmla="*/ 291 h 291"/>
                <a:gd name="T2" fmla="*/ 0 w 291"/>
                <a:gd name="T3" fmla="*/ 145 h 291"/>
                <a:gd name="T4" fmla="*/ 145 w 291"/>
                <a:gd name="T5" fmla="*/ 0 h 291"/>
                <a:gd name="T6" fmla="*/ 291 w 291"/>
                <a:gd name="T7" fmla="*/ 145 h 291"/>
                <a:gd name="T8" fmla="*/ 145 w 291"/>
                <a:gd name="T9" fmla="*/ 291 h 291"/>
                <a:gd name="T10" fmla="*/ 145 w 291"/>
                <a:gd name="T11" fmla="*/ 23 h 291"/>
                <a:gd name="T12" fmla="*/ 23 w 291"/>
                <a:gd name="T13" fmla="*/ 145 h 291"/>
                <a:gd name="T14" fmla="*/ 145 w 291"/>
                <a:gd name="T15" fmla="*/ 268 h 291"/>
                <a:gd name="T16" fmla="*/ 268 w 291"/>
                <a:gd name="T17" fmla="*/ 145 h 291"/>
                <a:gd name="T18" fmla="*/ 145 w 291"/>
                <a:gd name="T19" fmla="*/ 23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1" h="291">
                  <a:moveTo>
                    <a:pt x="145" y="291"/>
                  </a:moveTo>
                  <a:cubicBezTo>
                    <a:pt x="65" y="291"/>
                    <a:pt x="0" y="225"/>
                    <a:pt x="0" y="145"/>
                  </a:cubicBezTo>
                  <a:cubicBezTo>
                    <a:pt x="0" y="65"/>
                    <a:pt x="65" y="0"/>
                    <a:pt x="145" y="0"/>
                  </a:cubicBezTo>
                  <a:cubicBezTo>
                    <a:pt x="225" y="0"/>
                    <a:pt x="291" y="65"/>
                    <a:pt x="291" y="145"/>
                  </a:cubicBezTo>
                  <a:cubicBezTo>
                    <a:pt x="291" y="225"/>
                    <a:pt x="225" y="291"/>
                    <a:pt x="145" y="291"/>
                  </a:cubicBezTo>
                  <a:close/>
                  <a:moveTo>
                    <a:pt x="145" y="23"/>
                  </a:moveTo>
                  <a:cubicBezTo>
                    <a:pt x="78" y="23"/>
                    <a:pt x="23" y="78"/>
                    <a:pt x="23" y="145"/>
                  </a:cubicBezTo>
                  <a:cubicBezTo>
                    <a:pt x="23" y="213"/>
                    <a:pt x="78" y="268"/>
                    <a:pt x="145" y="268"/>
                  </a:cubicBezTo>
                  <a:cubicBezTo>
                    <a:pt x="213" y="268"/>
                    <a:pt x="268" y="213"/>
                    <a:pt x="268" y="145"/>
                  </a:cubicBezTo>
                  <a:cubicBezTo>
                    <a:pt x="268" y="78"/>
                    <a:pt x="213" y="23"/>
                    <a:pt x="145" y="23"/>
                  </a:cubicBezTo>
                  <a:close/>
                </a:path>
              </a:pathLst>
            </a:custGeom>
            <a:solidFill>
              <a:srgbClr val="26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 flipV="1">
              <a:off x="3187" y="2706"/>
              <a:ext cx="0" cy="974"/>
            </a:xfrm>
            <a:prstGeom prst="line">
              <a:avLst/>
            </a:prstGeom>
            <a:noFill/>
            <a:ln w="106363" cap="rnd">
              <a:solidFill>
                <a:srgbClr val="009E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2941" y="2619"/>
              <a:ext cx="444" cy="125"/>
            </a:xfrm>
            <a:custGeom>
              <a:avLst/>
              <a:gdLst>
                <a:gd name="T0" fmla="*/ 0 w 164"/>
                <a:gd name="T1" fmla="*/ 0 h 46"/>
                <a:gd name="T2" fmla="*/ 104 w 164"/>
                <a:gd name="T3" fmla="*/ 46 h 46"/>
                <a:gd name="T4" fmla="*/ 164 w 164"/>
                <a:gd name="T5" fmla="*/ 0 h 46"/>
                <a:gd name="T6" fmla="*/ 0 w 164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4" h="46">
                  <a:moveTo>
                    <a:pt x="0" y="0"/>
                  </a:moveTo>
                  <a:cubicBezTo>
                    <a:pt x="17" y="27"/>
                    <a:pt x="69" y="46"/>
                    <a:pt x="104" y="46"/>
                  </a:cubicBezTo>
                  <a:cubicBezTo>
                    <a:pt x="139" y="46"/>
                    <a:pt x="164" y="23"/>
                    <a:pt x="16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" name="Oval 41"/>
            <p:cNvSpPr>
              <a:spLocks noChangeArrowheads="1"/>
            </p:cNvSpPr>
            <p:nvPr/>
          </p:nvSpPr>
          <p:spPr bwMode="auto">
            <a:xfrm>
              <a:off x="3101" y="3588"/>
              <a:ext cx="195" cy="195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3109" y="3447"/>
              <a:ext cx="160" cy="461"/>
            </a:xfrm>
            <a:custGeom>
              <a:avLst/>
              <a:gdLst>
                <a:gd name="T0" fmla="*/ 49 w 59"/>
                <a:gd name="T1" fmla="*/ 170 h 170"/>
                <a:gd name="T2" fmla="*/ 41 w 59"/>
                <a:gd name="T3" fmla="*/ 164 h 170"/>
                <a:gd name="T4" fmla="*/ 1 w 59"/>
                <a:gd name="T5" fmla="*/ 12 h 170"/>
                <a:gd name="T6" fmla="*/ 7 w 59"/>
                <a:gd name="T7" fmla="*/ 2 h 170"/>
                <a:gd name="T8" fmla="*/ 18 w 59"/>
                <a:gd name="T9" fmla="*/ 8 h 170"/>
                <a:gd name="T10" fmla="*/ 58 w 59"/>
                <a:gd name="T11" fmla="*/ 159 h 170"/>
                <a:gd name="T12" fmla="*/ 52 w 59"/>
                <a:gd name="T13" fmla="*/ 170 h 170"/>
                <a:gd name="T14" fmla="*/ 49 w 59"/>
                <a:gd name="T15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70">
                  <a:moveTo>
                    <a:pt x="49" y="170"/>
                  </a:moveTo>
                  <a:cubicBezTo>
                    <a:pt x="46" y="170"/>
                    <a:pt x="42" y="168"/>
                    <a:pt x="41" y="164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7"/>
                    <a:pt x="2" y="3"/>
                    <a:pt x="7" y="2"/>
                  </a:cubicBezTo>
                  <a:cubicBezTo>
                    <a:pt x="12" y="0"/>
                    <a:pt x="16" y="3"/>
                    <a:pt x="18" y="8"/>
                  </a:cubicBezTo>
                  <a:cubicBezTo>
                    <a:pt x="58" y="159"/>
                    <a:pt x="58" y="159"/>
                    <a:pt x="58" y="159"/>
                  </a:cubicBezTo>
                  <a:cubicBezTo>
                    <a:pt x="59" y="164"/>
                    <a:pt x="56" y="169"/>
                    <a:pt x="52" y="170"/>
                  </a:cubicBezTo>
                  <a:cubicBezTo>
                    <a:pt x="51" y="170"/>
                    <a:pt x="50" y="170"/>
                    <a:pt x="49" y="170"/>
                  </a:cubicBez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3163" y="3861"/>
              <a:ext cx="160" cy="47"/>
            </a:xfrm>
            <a:custGeom>
              <a:avLst/>
              <a:gdLst>
                <a:gd name="T0" fmla="*/ 50 w 59"/>
                <a:gd name="T1" fmla="*/ 17 h 17"/>
                <a:gd name="T2" fmla="*/ 9 w 59"/>
                <a:gd name="T3" fmla="*/ 17 h 17"/>
                <a:gd name="T4" fmla="*/ 0 w 59"/>
                <a:gd name="T5" fmla="*/ 8 h 17"/>
                <a:gd name="T6" fmla="*/ 9 w 59"/>
                <a:gd name="T7" fmla="*/ 0 h 17"/>
                <a:gd name="T8" fmla="*/ 50 w 59"/>
                <a:gd name="T9" fmla="*/ 0 h 17"/>
                <a:gd name="T10" fmla="*/ 59 w 59"/>
                <a:gd name="T11" fmla="*/ 8 h 17"/>
                <a:gd name="T12" fmla="*/ 50 w 59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17">
                  <a:moveTo>
                    <a:pt x="50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5" y="0"/>
                    <a:pt x="59" y="4"/>
                    <a:pt x="59" y="8"/>
                  </a:cubicBezTo>
                  <a:cubicBezTo>
                    <a:pt x="59" y="13"/>
                    <a:pt x="55" y="17"/>
                    <a:pt x="50" y="17"/>
                  </a:cubicBez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3055" y="3450"/>
              <a:ext cx="160" cy="49"/>
            </a:xfrm>
            <a:custGeom>
              <a:avLst/>
              <a:gdLst>
                <a:gd name="T0" fmla="*/ 50 w 59"/>
                <a:gd name="T1" fmla="*/ 18 h 18"/>
                <a:gd name="T2" fmla="*/ 9 w 59"/>
                <a:gd name="T3" fmla="*/ 18 h 18"/>
                <a:gd name="T4" fmla="*/ 0 w 59"/>
                <a:gd name="T5" fmla="*/ 9 h 18"/>
                <a:gd name="T6" fmla="*/ 9 w 59"/>
                <a:gd name="T7" fmla="*/ 0 h 18"/>
                <a:gd name="T8" fmla="*/ 50 w 59"/>
                <a:gd name="T9" fmla="*/ 0 h 18"/>
                <a:gd name="T10" fmla="*/ 59 w 59"/>
                <a:gd name="T11" fmla="*/ 9 h 18"/>
                <a:gd name="T12" fmla="*/ 50 w 5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18">
                  <a:moveTo>
                    <a:pt x="50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5" y="0"/>
                    <a:pt x="59" y="4"/>
                    <a:pt x="59" y="9"/>
                  </a:cubicBezTo>
                  <a:cubicBezTo>
                    <a:pt x="59" y="14"/>
                    <a:pt x="55" y="18"/>
                    <a:pt x="50" y="18"/>
                  </a:cubicBez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87437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5-30610_Microsoft_Ignite_Keynote_Template">
  <a:themeElements>
    <a:clrScheme name="Ignite - Breakout - Gray Back">
      <a:dk1>
        <a:srgbClr val="000000"/>
      </a:dk1>
      <a:lt1>
        <a:srgbClr val="FFFFFF"/>
      </a:lt1>
      <a:dk2>
        <a:srgbClr val="505050"/>
      </a:dk2>
      <a:lt2>
        <a:srgbClr val="47D8FF"/>
      </a:lt2>
      <a:accent1>
        <a:srgbClr val="0078D7"/>
      </a:accent1>
      <a:accent2>
        <a:srgbClr val="5C2D91"/>
      </a:accent2>
      <a:accent3>
        <a:srgbClr val="B4009E"/>
      </a:accent3>
      <a:accent4>
        <a:srgbClr val="00BCF2"/>
      </a:accent4>
      <a:accent5>
        <a:srgbClr val="BAD80A"/>
      </a:accent5>
      <a:accent6>
        <a:srgbClr val="FF8C00"/>
      </a:accent6>
      <a:hlink>
        <a:srgbClr val="47D8FF"/>
      </a:hlink>
      <a:folHlink>
        <a:srgbClr val="47D8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398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16814">
                  <a:srgbClr val="FFFFFF"/>
                </a:gs>
                <a:gs pos="46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5_Breakout_Template.potx" id="{1A2CE55D-C0EF-4064-A39F-620642E032AA}" vid="{A3A9C9DA-6617-4D3E-A382-CDB23C8F3BF1}"/>
    </a:ext>
  </a:extLst>
</a:theme>
</file>

<file path=ppt/theme/theme2.xml><?xml version="1.0" encoding="utf-8"?>
<a:theme xmlns:a="http://schemas.openxmlformats.org/drawingml/2006/main" name="5-30610_Microsoft_Ignite_Keynote_Template">
  <a:themeElements>
    <a:clrScheme name="Ignite - Breakout - Gray Back">
      <a:dk1>
        <a:srgbClr val="000000"/>
      </a:dk1>
      <a:lt1>
        <a:srgbClr val="FFFFFF"/>
      </a:lt1>
      <a:dk2>
        <a:srgbClr val="505050"/>
      </a:dk2>
      <a:lt2>
        <a:srgbClr val="47D8FF"/>
      </a:lt2>
      <a:accent1>
        <a:srgbClr val="0078D7"/>
      </a:accent1>
      <a:accent2>
        <a:srgbClr val="5C2D91"/>
      </a:accent2>
      <a:accent3>
        <a:srgbClr val="B4009E"/>
      </a:accent3>
      <a:accent4>
        <a:srgbClr val="00BCF2"/>
      </a:accent4>
      <a:accent5>
        <a:srgbClr val="BAD80A"/>
      </a:accent5>
      <a:accent6>
        <a:srgbClr val="FF8C00"/>
      </a:accent6>
      <a:hlink>
        <a:srgbClr val="47D8FF"/>
      </a:hlink>
      <a:folHlink>
        <a:srgbClr val="47D8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398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16814">
                  <a:srgbClr val="FFFFFF"/>
                </a:gs>
                <a:gs pos="46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5_Breakout_Template.potx" id="{1A2CE55D-C0EF-4064-A39F-620642E032AA}" vid="{A3A9C9DA-6617-4D3E-A382-CDB23C8F3BF1}"/>
    </a:ext>
  </a:extLst>
</a:theme>
</file>

<file path=ppt/theme/theme3.xml><?xml version="1.0" encoding="utf-8"?>
<a:theme xmlns:a="http://schemas.openxmlformats.org/drawingml/2006/main" name="2_5-30610_Microsoft_Ignite_Keynote_Template">
  <a:themeElements>
    <a:clrScheme name="Ignite - Breakout - Gray Back">
      <a:dk1>
        <a:srgbClr val="000000"/>
      </a:dk1>
      <a:lt1>
        <a:srgbClr val="FFFFFF"/>
      </a:lt1>
      <a:dk2>
        <a:srgbClr val="505050"/>
      </a:dk2>
      <a:lt2>
        <a:srgbClr val="47D8FF"/>
      </a:lt2>
      <a:accent1>
        <a:srgbClr val="0078D7"/>
      </a:accent1>
      <a:accent2>
        <a:srgbClr val="5C2D91"/>
      </a:accent2>
      <a:accent3>
        <a:srgbClr val="B4009E"/>
      </a:accent3>
      <a:accent4>
        <a:srgbClr val="00BCF2"/>
      </a:accent4>
      <a:accent5>
        <a:srgbClr val="BAD80A"/>
      </a:accent5>
      <a:accent6>
        <a:srgbClr val="FF8C00"/>
      </a:accent6>
      <a:hlink>
        <a:srgbClr val="47D8FF"/>
      </a:hlink>
      <a:folHlink>
        <a:srgbClr val="47D8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398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16814">
                  <a:srgbClr val="FFFFFF"/>
                </a:gs>
                <a:gs pos="46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5_Breakout_Template.potx" id="{1A2CE55D-C0EF-4064-A39F-620642E032AA}" vid="{A3A9C9DA-6617-4D3E-A382-CDB23C8F3BF1}"/>
    </a:ext>
  </a:extLst>
</a:theme>
</file>

<file path=ppt/theme/theme4.xml><?xml version="1.0" encoding="utf-8"?>
<a:theme xmlns:a="http://schemas.openxmlformats.org/drawingml/2006/main" name="3_5-30610_Microsoft_Ignite_Keynote_Template">
  <a:themeElements>
    <a:clrScheme name="Ignite - Breakout - Gray Back">
      <a:dk1>
        <a:srgbClr val="000000"/>
      </a:dk1>
      <a:lt1>
        <a:srgbClr val="FFFFFF"/>
      </a:lt1>
      <a:dk2>
        <a:srgbClr val="505050"/>
      </a:dk2>
      <a:lt2>
        <a:srgbClr val="47D8FF"/>
      </a:lt2>
      <a:accent1>
        <a:srgbClr val="0078D7"/>
      </a:accent1>
      <a:accent2>
        <a:srgbClr val="5C2D91"/>
      </a:accent2>
      <a:accent3>
        <a:srgbClr val="B4009E"/>
      </a:accent3>
      <a:accent4>
        <a:srgbClr val="00BCF2"/>
      </a:accent4>
      <a:accent5>
        <a:srgbClr val="BAD80A"/>
      </a:accent5>
      <a:accent6>
        <a:srgbClr val="FF8C00"/>
      </a:accent6>
      <a:hlink>
        <a:srgbClr val="47D8FF"/>
      </a:hlink>
      <a:folHlink>
        <a:srgbClr val="47D8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398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16814">
                  <a:srgbClr val="FFFFFF"/>
                </a:gs>
                <a:gs pos="46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5_Breakout_Template_v02.potx" id="{DA6A3121-A306-4E81-BF43-CBCE095D8B76}" vid="{C3266B5A-74AF-44F8-8FA8-F258E4A695D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9a868b2ee15488883f623ae5237ecae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McCormick Place</TermName>
          <TermId xmlns="http://schemas.microsoft.com/office/infopath/2007/PartnerControls">f42e8eaa-659e-42d3-85a5-a4ea6b6d2ed7</TermId>
        </TermInfo>
      </Terms>
    </h9a868b2ee15488883f623ae5237ecae>
    <k62f7d35b80b40fb8c27985e50b34fcd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k62f7d35b80b40fb8c27985e50b34fcd>
    <LikesCount xmlns="http://schemas.microsoft.com/sharepoint/v3" xsi:nil="true"/>
    <pfbfa50075a04958bd8757dc155d3e08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Chicago</TermName>
          <TermId xmlns="http://schemas.microsoft.com/office/infopath/2007/PartnerControls">b2ea4b94-6e68-4e03-872e-ca2dcc35a47e</TermId>
        </TermInfo>
      </Terms>
    </pfbfa50075a04958bd8757dc155d3e08>
    <Presentation_x0020_Date xmlns="12a172fe-0250-434a-85cf-03b10810c5e5">2015-05-05T00:00:00-05:00</Presentation_x0020_Date>
    <o72fbe6ee5ae4131af0832c08ec51202 xmlns="12a172fe-0250-434a-85cf-03b10810c5e5">
      <Terms xmlns="http://schemas.microsoft.com/office/infopath/2007/PartnerControls"/>
    </o72fbe6ee5ae4131af0832c08ec51202>
    <Event_x0020_Start_x0020_Date xmlns="12a172fe-0250-434a-85cf-03b10810c5e5">2015-05-04T07:00:00+00:00</Event_x0020_Start_x0020_Date>
    <MS_x0020_Content_x0020_Owner xmlns="12a172fe-0250-434a-85cf-03b10810c5e5">
      <UserInfo>
        <DisplayName/>
        <AccountId xsi:nil="true"/>
        <AccountType/>
      </UserInfo>
    </MS_x0020_Content_x0020_Owner>
    <MS_x0020_Speaker xmlns="12a172fe-0250-434a-85cf-03b10810c5e5">
      <UserInfo>
        <DisplayName/>
        <AccountId xsi:nil="true"/>
        <AccountType/>
      </UserInfo>
    </MS_x0020_Speaker>
    <External_x0020_Speaker xmlns="12a172fe-0250-434a-85cf-03b10810c5e5">Brett Muzzey; Joao Botto; Milad Aslaner</External_x0020_Speaker>
    <Session_x0020_Code xmlns="12a172fe-0250-434a-85cf-03b10810c5e5">BRK3327</Session_x0020_Code>
    <le8386062bd54e24a95c83b32ccbdb34 xmlns="12a172fe-0250-434a-85cf-03b10810c5e5">
      <Terms xmlns="http://schemas.microsoft.com/office/infopath/2007/PartnerControls"/>
    </le8386062bd54e24a95c83b32ccbdb34>
    <j4d4d959795b4220a289a041ed046605 xmlns="12a172fe-0250-434a-85cf-03b10810c5e5">
      <Terms xmlns="http://schemas.microsoft.com/office/infopath/2007/PartnerControls"/>
    </j4d4d959795b4220a289a041ed046605>
    <Event_x0020_End_x0020_Date xmlns="12a172fe-0250-434a-85cf-03b10810c5e5">2015-05-08T07:00:00+00:00</Event_x0020_End_x0020_Date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 2015</TermName>
          <TermId xmlns="http://schemas.microsoft.com/office/infopath/2007/PartnerControls">9eb2896f-7457-4443-a47b-f60d2d30355c</TermId>
        </TermInfo>
      </Terms>
    </TaxKeywordTaxHTField>
    <TaxCatchAll xmlns="230e9df3-be65-4c73-a93b-d1236ebd677e">
      <Value>41</Value>
      <Value>44</Value>
      <Value>43</Value>
      <Value>42</Value>
    </TaxCatchAll>
    <eb9cf3a3af7b473faa5c9c98148a90a4 xmlns="12a172fe-0250-434a-85cf-03b10810c5e5">
      <Terms xmlns="http://schemas.microsoft.com/office/infopath/2007/PartnerControls"/>
    </eb9cf3a3af7b473faa5c9c98148a90a4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46EBBE4F454C2C47A5E89CD935B1FC7800E83BCD34BAE21044A0567CF64FDFDE54" ma:contentTypeVersion="3" ma:contentTypeDescription="Create a new document." ma:contentTypeScope="" ma:versionID="ad0318b59f0baaa5619a87a276b8590a">
  <xsd:schema xmlns:xsd="http://www.w3.org/2001/XMLSchema" xmlns:xs="http://www.w3.org/2001/XMLSchema" xmlns:p="http://schemas.microsoft.com/office/2006/metadata/properties" xmlns:ns1="http://schemas.microsoft.com/sharepoint/v3" xmlns:ns2="12a172fe-0250-434a-85cf-03b10810c5e5" xmlns:ns3="230e9df3-be65-4c73-a93b-d1236ebd677e" targetNamespace="http://schemas.microsoft.com/office/2006/metadata/properties" ma:root="true" ma:fieldsID="26205b5b46d9ab9d881e0fa75366d1c2" ns1:_="" ns2:_="" ns3:_="">
    <xsd:import namespace="http://schemas.microsoft.com/sharepoint/v3"/>
    <xsd:import namespace="12a172fe-0250-434a-85cf-03b10810c5e5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k62f7d35b80b40fb8c27985e50b34fcd" minOccurs="0"/>
                <xsd:element ref="ns3:TaxCatchAll" minOccurs="0"/>
                <xsd:element ref="ns3:TaxCatchAllLabel" minOccurs="0"/>
                <xsd:element ref="ns2:pfbfa50075a04958bd8757dc155d3e08" minOccurs="0"/>
                <xsd:element ref="ns2:h9a868b2ee15488883f623ae5237ecae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o72fbe6ee5ae4131af0832c08ec51202" minOccurs="0"/>
                <xsd:element ref="ns2:eb9cf3a3af7b473faa5c9c98148a90a4" minOccurs="0"/>
                <xsd:element ref="ns2:Session_x0020_Code" minOccurs="0"/>
                <xsd:element ref="ns2:MS_x0020_Content_x0020_Owner" minOccurs="0"/>
                <xsd:element ref="ns2:le8386062bd54e24a95c83b32ccbdb34" minOccurs="0"/>
                <xsd:element ref="ns2:j4d4d959795b4220a289a041ed046605" minOccurs="0"/>
                <xsd:element ref="ns3:TaxKeywordTaxHTField" minOccurs="0"/>
                <xsd:element ref="ns1:AverageRating" minOccurs="0"/>
                <xsd:element ref="ns1:RatingCount" minOccurs="0"/>
                <xsd:element ref="ns1:Likes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3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4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5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172fe-0250-434a-85cf-03b10810c5e5" elementFormDefault="qualified">
    <xsd:import namespace="http://schemas.microsoft.com/office/2006/documentManagement/types"/>
    <xsd:import namespace="http://schemas.microsoft.com/office/infopath/2007/PartnerControls"/>
    <xsd:element name="k62f7d35b80b40fb8c27985e50b34fcd" ma:index="8" nillable="true" ma:taxonomy="true" ma:internalName="k62f7d35b80b40fb8c27985e50b34fcd" ma:taxonomyFieldName="Event_x0020_Name" ma:displayName="Event Name" ma:default="" ma:fieldId="{462f7d35-b80b-40fb-8c27-985e50b34fcd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pfbfa50075a04958bd8757dc155d3e08" ma:index="12" nillable="true" ma:taxonomy="true" ma:internalName="pfbfa50075a04958bd8757dc155d3e08" ma:taxonomyFieldName="Event_x0020_Location" ma:displayName="Event Location" ma:default="" ma:fieldId="{9fbfa500-75a0-4958-bd87-57dc155d3e08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9a868b2ee15488883f623ae5237ecae" ma:index="14" nillable="true" ma:taxonomy="true" ma:internalName="h9a868b2ee15488883f623ae5237ecae" ma:taxonomyFieldName="Event_x0020_Venue" ma:displayName="Event Venue" ma:default="" ma:fieldId="{19a868b2-ee15-4888-83f6-23ae5237ecae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o72fbe6ee5ae4131af0832c08ec51202" ma:index="21" nillable="true" ma:taxonomy="true" ma:internalName="o72fbe6ee5ae4131af0832c08ec51202" ma:taxonomyFieldName="Product" ma:displayName="Product" ma:default="" ma:fieldId="{872fbe6e-e5ae-4131-af08-32c08ec51202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b9cf3a3af7b473faa5c9c98148a90a4" ma:index="23" nillable="true" ma:taxonomy="true" ma:internalName="eb9cf3a3af7b473faa5c9c98148a90a4" ma:taxonomyFieldName="Campaign" ma:displayName="Campaign" ma:default="" ma:fieldId="{eb9cf3a3-af7b-473f-aa5c-9c98148a90a4}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e8386062bd54e24a95c83b32ccbdb34" ma:index="27" nillable="true" ma:taxonomy="true" ma:internalName="le8386062bd54e24a95c83b32ccbdb34" ma:taxonomyFieldName="Track" ma:displayName="Track" ma:default="" ma:fieldId="{5e838606-2bd5-4e24-a95c-83b32ccbdb34}" ma:sspId="e385fb40-52d4-4fae-9c5b-3e8ff8a5878e" ma:termSetId="043e2b11-12ce-49cc-a347-2f73f2b7fe4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4d4d959795b4220a289a041ed046605" ma:index="29" nillable="true" ma:taxonomy="true" ma:internalName="j4d4d959795b4220a289a041ed046605" ma:taxonomyFieldName="Audience1" ma:displayName="Audience" ma:default="" ma:fieldId="{34d4d959-795b-4220-a289-a041ed046605}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5b797c71-5459-41dc-9095-63a63c56aa91}" ma:internalName="TaxCatchAll" ma:showField="CatchAllData" ma:web="12a172fe-0250-434a-85cf-03b10810c5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b797c71-5459-41dc-9095-63a63c56aa91}" ma:internalName="TaxCatchAllLabel" ma:readOnly="true" ma:showField="CatchAllDataLabel" ma:web="12a172fe-0250-434a-85cf-03b10810c5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1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90F116-B58F-4255-B05B-DA3808E0E5C6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230e9df3-be65-4c73-a93b-d1236ebd677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2a172fe-0250-434a-85cf-03b10810c5e5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0DEFCE-63D4-4F88-8228-705C0AA705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2a172fe-0250-434a-85cf-03b10810c5e5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Microsoft_Ignite_2015_Breakout_Template</Template>
  <TotalTime>370</TotalTime>
  <Words>1041</Words>
  <Application>Microsoft Office PowerPoint</Application>
  <PresentationFormat>Custom</PresentationFormat>
  <Paragraphs>208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Consolas</vt:lpstr>
      <vt:lpstr>Segoe UI</vt:lpstr>
      <vt:lpstr>Segoe UI Light</vt:lpstr>
      <vt:lpstr>Wingdings</vt:lpstr>
      <vt:lpstr>1_5-30610_Microsoft_Ignite_Keynote_Template</vt:lpstr>
      <vt:lpstr>5-30610_Microsoft_Ignite_Keynote_Template</vt:lpstr>
      <vt:lpstr>2_5-30610_Microsoft_Ignite_Keynote_Template</vt:lpstr>
      <vt:lpstr>3_5-30610_Microsoft_Ignite_Keynote_Template</vt:lpstr>
      <vt:lpstr>PowerPoint Presentation</vt:lpstr>
      <vt:lpstr>Deploying Microsoft Surface  in the Enterprise</vt:lpstr>
      <vt:lpstr>Engineering Team</vt:lpstr>
      <vt:lpstr>Surface Engineering Team</vt:lpstr>
      <vt:lpstr>Data Driven</vt:lpstr>
      <vt:lpstr>Focus</vt:lpstr>
      <vt:lpstr>Focus</vt:lpstr>
      <vt:lpstr>NOW</vt:lpstr>
      <vt:lpstr>Deployment recommendations</vt:lpstr>
      <vt:lpstr>Demo Deployment</vt:lpstr>
      <vt:lpstr>THE MSI</vt:lpstr>
      <vt:lpstr>FUTURE</vt:lpstr>
      <vt:lpstr>Challenges</vt:lpstr>
      <vt:lpstr>Solution</vt:lpstr>
      <vt:lpstr>Solution</vt:lpstr>
      <vt:lpstr>Demo Provisioning</vt:lpstr>
      <vt:lpstr>PowerPoint Presentation</vt:lpstr>
      <vt:lpstr>PowerPoint Presentation</vt:lpstr>
      <vt:lpstr>Surface Breakout Sessions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Deploying Microsoft Surface in the Enterprise</dc:title>
  <dc:subject>Microsoft Ignite 2015</dc:subject>
  <dc:creator>Shows</dc:creator>
  <cp:keywords>Microsoft Ignite 2015</cp:keywords>
  <dc:description>Template: Mitchell Derrey, Silver Fox Productions
Formatting: 
Audience Type: Internal/External</dc:description>
  <cp:lastModifiedBy>Brittany Hart</cp:lastModifiedBy>
  <cp:revision>45</cp:revision>
  <dcterms:created xsi:type="dcterms:W3CDTF">2015-05-02T16:15:48Z</dcterms:created>
  <dcterms:modified xsi:type="dcterms:W3CDTF">2015-05-05T21:41:18Z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0x01010046EBBE4F454C2C47A5E89CD935B1FC7800E83BCD34BAE21044A0567CF64FDFDE54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44;#McCormick Place|f42e8eaa-659e-42d3-85a5-a4ea6b6d2ed7</vt:lpwstr>
  </property>
  <property fmtid="{D5CDD505-2E9C-101B-9397-08002B2CF9AE}" pid="7" name="Track">
    <vt:lpwstr/>
  </property>
  <property fmtid="{D5CDD505-2E9C-101B-9397-08002B2CF9AE}" pid="8" name="Event Location">
    <vt:lpwstr>43;#Chicago|b2ea4b94-6e68-4e03-872e-ca2dcc35a47e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41;#Microsoft Ignite 2015|9eb2896f-7457-4443-a47b-f60d2d30355c</vt:lpwstr>
  </property>
  <property fmtid="{D5CDD505-2E9C-101B-9397-08002B2CF9AE}" pid="12" name="Audience1">
    <vt:lpwstr/>
  </property>
  <property fmtid="{D5CDD505-2E9C-101B-9397-08002B2CF9AE}" pid="13" name="Event Name">
    <vt:lpwstr>42;#Microsoft Ignite|9323c522-fe4b-4922-816b-10a1920d7afb</vt:lpwstr>
  </property>
</Properties>
</file>