
<file path=[Content_Types].xml><?xml version="1.0" encoding="utf-8"?>
<Types xmlns="http://schemas.openxmlformats.org/package/2006/content-types">
  <Default Extension="png" ContentType="image/png"/>
  <Default Extension="cohesiveFT" ContentType="image/jpeg"/>
  <Default Extension="emf" ContentType="image/x-emf"/>
  <Default Extension="jpeg" ContentType="image/jpeg"/>
  <Default Extension="rels" ContentType="application/vnd.openxmlformats-package.relationships+xml"/>
  <Default Extension="xml" ContentType="application/xml"/>
  <Default Extension="aiscaler" ContentType="image/jpeg"/>
  <Default Extension="derdack" ContentType="image/jpeg"/>
  <Default Extension="wdp" ContentType="image/vnd.ms-photo"/>
  <Default Extension="bluestripe" ContentType="image/jpeg"/>
  <Default Extension="alertlogic" ContentType="image/jpeg"/>
  <Default Extension="scalearc" ContentType="image/jpeg"/>
  <Default Extension="jpg" ContentType="image/jpeg"/>
  <Default Extension="apprenda"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7" r:id="rId5"/>
    <p:sldMasterId id="2147484305" r:id="rId6"/>
  </p:sldMasterIdLst>
  <p:notesMasterIdLst>
    <p:notesMasterId r:id="rId50"/>
  </p:notesMasterIdLst>
  <p:handoutMasterIdLst>
    <p:handoutMasterId r:id="rId51"/>
  </p:handoutMasterIdLst>
  <p:sldIdLst>
    <p:sldId id="1368" r:id="rId7"/>
    <p:sldId id="1338" r:id="rId8"/>
    <p:sldId id="1460" r:id="rId9"/>
    <p:sldId id="1461" r:id="rId10"/>
    <p:sldId id="1462" r:id="rId11"/>
    <p:sldId id="1463" r:id="rId12"/>
    <p:sldId id="1464" r:id="rId13"/>
    <p:sldId id="1465" r:id="rId14"/>
    <p:sldId id="1466" r:id="rId15"/>
    <p:sldId id="1467" r:id="rId16"/>
    <p:sldId id="1468" r:id="rId17"/>
    <p:sldId id="1469" r:id="rId18"/>
    <p:sldId id="1470" r:id="rId19"/>
    <p:sldId id="1471" r:id="rId20"/>
    <p:sldId id="1472" r:id="rId21"/>
    <p:sldId id="1473" r:id="rId22"/>
    <p:sldId id="1474" r:id="rId23"/>
    <p:sldId id="1475" r:id="rId24"/>
    <p:sldId id="1476" r:id="rId25"/>
    <p:sldId id="1477" r:id="rId26"/>
    <p:sldId id="1478" r:id="rId27"/>
    <p:sldId id="1479" r:id="rId28"/>
    <p:sldId id="1480" r:id="rId29"/>
    <p:sldId id="1481" r:id="rId30"/>
    <p:sldId id="1482" r:id="rId31"/>
    <p:sldId id="1483" r:id="rId32"/>
    <p:sldId id="1484" r:id="rId33"/>
    <p:sldId id="1485" r:id="rId34"/>
    <p:sldId id="1486" r:id="rId35"/>
    <p:sldId id="1487" r:id="rId36"/>
    <p:sldId id="1488" r:id="rId37"/>
    <p:sldId id="1489" r:id="rId38"/>
    <p:sldId id="1490" r:id="rId39"/>
    <p:sldId id="1491" r:id="rId40"/>
    <p:sldId id="1492" r:id="rId41"/>
    <p:sldId id="1493" r:id="rId42"/>
    <p:sldId id="1494" r:id="rId43"/>
    <p:sldId id="1495" r:id="rId44"/>
    <p:sldId id="1496" r:id="rId45"/>
    <p:sldId id="1497" r:id="rId46"/>
    <p:sldId id="1498" r:id="rId47"/>
    <p:sldId id="1500" r:id="rId48"/>
    <p:sldId id="1499" r:id="rId4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338"/>
            <p14:sldId id="1460"/>
            <p14:sldId id="1461"/>
            <p14:sldId id="1462"/>
            <p14:sldId id="1463"/>
            <p14:sldId id="1464"/>
            <p14:sldId id="1465"/>
            <p14:sldId id="1466"/>
            <p14:sldId id="1467"/>
            <p14:sldId id="1468"/>
            <p14:sldId id="1469"/>
            <p14:sldId id="1470"/>
            <p14:sldId id="1471"/>
            <p14:sldId id="1472"/>
            <p14:sldId id="1473"/>
            <p14:sldId id="1474"/>
            <p14:sldId id="1475"/>
            <p14:sldId id="1476"/>
            <p14:sldId id="1477"/>
            <p14:sldId id="1478"/>
            <p14:sldId id="1479"/>
            <p14:sldId id="1480"/>
            <p14:sldId id="1481"/>
            <p14:sldId id="1482"/>
            <p14:sldId id="1483"/>
            <p14:sldId id="1484"/>
            <p14:sldId id="1485"/>
            <p14:sldId id="1486"/>
            <p14:sldId id="1487"/>
            <p14:sldId id="1488"/>
            <p14:sldId id="1489"/>
            <p14:sldId id="1490"/>
            <p14:sldId id="1491"/>
            <p14:sldId id="1492"/>
            <p14:sldId id="1493"/>
            <p14:sldId id="1494"/>
            <p14:sldId id="1495"/>
            <p14:sldId id="1496"/>
            <p14:sldId id="1497"/>
            <p14:sldId id="1498"/>
            <p14:sldId id="1500"/>
            <p14:sldId id="149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187" autoAdjust="0"/>
  </p:normalViewPr>
  <p:slideViewPr>
    <p:cSldViewPr>
      <p:cViewPr varScale="1">
        <p:scale>
          <a:sx n="69" d="100"/>
          <a:sy n="69" d="100"/>
        </p:scale>
        <p:origin x="1368" y="60"/>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5/5/2015 12:42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5/5/2015 12:42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5/5/2015 12:42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E0D4C-911A-4ACA-9838-A1ABDEDD72C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74922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E0D4C-911A-4ACA-9838-A1ABDEDD72C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938565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3562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366172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274053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735575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2750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437402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998624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06776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492896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459368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989858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53B9473-204C-4147-A2E0-C3E143278840}" type="datetime8">
              <a:rPr lang="en-US" smtClean="0">
                <a:solidFill>
                  <a:prstClr val="black"/>
                </a:solidFill>
              </a:rPr>
              <a:pPr/>
              <a:t>5/5/2015 12:45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839048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5/5/2015 12:46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08138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5/5/2015 12:45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2031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E0D4C-911A-4ACA-9838-A1ABDEDD72C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2555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E0D4C-911A-4ACA-9838-A1ABDEDD72C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8850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E0D4C-911A-4ACA-9838-A1ABDEDD72C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281891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12200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E0D4C-911A-4ACA-9838-A1ABDEDD72C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196969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164143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chemeClr val="tx1"/>
                    </a:gs>
                    <a:gs pos="53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9143937" cy="1828007"/>
          </a:xfrm>
          <a:noFill/>
        </p:spPr>
        <p:txBody>
          <a:bodyPr lIns="182880" tIns="146304" rIns="182880" bIns="146304">
            <a:noAutofit/>
          </a:bodyPr>
          <a:lstStyle>
            <a:lvl1pPr marL="0" indent="0">
              <a:spcBef>
                <a:spcPts val="0"/>
              </a:spcBef>
              <a:buNone/>
              <a:defRPr sz="3599" spc="0" baseline="0">
                <a:gradFill>
                  <a:gsLst>
                    <a:gs pos="5833">
                      <a:schemeClr val="tx1"/>
                    </a:gs>
                    <a:gs pos="53000">
                      <a:schemeClr val="tx1"/>
                    </a:gs>
                  </a:gsLst>
                  <a:lin ang="5400000" scaled="0"/>
                </a:gradFill>
                <a:latin typeface="+mj-lt"/>
              </a:defRPr>
            </a:lvl1pPr>
          </a:lstStyle>
          <a:p>
            <a:pPr lvl="0"/>
            <a:r>
              <a:rPr lang="en-US" dirty="0" smtClean="0"/>
              <a:t>Speaker Name</a:t>
            </a:r>
          </a:p>
        </p:txBody>
      </p:sp>
      <p:sp>
        <p:nvSpPr>
          <p:cNvPr id="2" name="Footer Placeholder 1"/>
          <p:cNvSpPr>
            <a:spLocks noGrp="1"/>
          </p:cNvSpPr>
          <p:nvPr>
            <p:ph type="ftr" sz="quarter" idx="13"/>
          </p:nvPr>
        </p:nvSpPr>
        <p:spPr/>
        <p:txBody>
          <a:bodyPr/>
          <a:lstStyle/>
          <a:p>
            <a:r>
              <a:rPr smtClean="0">
                <a:gradFill>
                  <a:gsLst>
                    <a:gs pos="2239">
                      <a:srgbClr val="FFFFFF"/>
                    </a:gs>
                    <a:gs pos="11940">
                      <a:srgbClr val="FFFFFF"/>
                    </a:gs>
                  </a:gsLst>
                  <a:lin ang="5400000" scaled="0"/>
                </a:gradFill>
              </a:rPr>
              <a:t>Microsoft Confidential</a:t>
            </a:r>
            <a:endParaRPr>
              <a:gradFill>
                <a:gsLst>
                  <a:gs pos="2239">
                    <a:srgbClr val="FFFFFF"/>
                  </a:gs>
                  <a:gs pos="11940">
                    <a:srgbClr val="FFFFFF"/>
                  </a:gs>
                </a:gsLst>
                <a:lin ang="5400000" scaled="0"/>
              </a:gradFill>
            </a:endParaRPr>
          </a:p>
        </p:txBody>
      </p:sp>
      <p:sp>
        <p:nvSpPr>
          <p:cNvPr id="3" name="Slide Number Placeholder 2"/>
          <p:cNvSpPr>
            <a:spLocks noGrp="1"/>
          </p:cNvSpPr>
          <p:nvPr>
            <p:ph type="sldNum" sz="quarter" idx="14"/>
          </p:nvPr>
        </p:nvSpPr>
        <p:spPr/>
        <p:txBody>
          <a:bodyPr/>
          <a:lstStyle/>
          <a:p>
            <a:fld id="{27258FFF-F925-446B-8502-81C933981705}" type="slidenum">
              <a:rPr>
                <a:gradFill>
                  <a:gsLst>
                    <a:gs pos="2239">
                      <a:srgbClr val="FFFFFF"/>
                    </a:gs>
                    <a:gs pos="11940">
                      <a:srgbClr val="FFFFFF"/>
                    </a:gs>
                  </a:gsLst>
                  <a:lin ang="5400000" scaled="0"/>
                </a:gradFill>
              </a:rPr>
              <a:pPr/>
              <a:t>‹#›</a:t>
            </a:fld>
            <a:endParaRPr>
              <a:gradFill>
                <a:gsLst>
                  <a:gs pos="2239">
                    <a:srgbClr val="FFFFFF"/>
                  </a:gs>
                  <a:gs pos="11940">
                    <a:srgbClr val="FFFFFF"/>
                  </a:gs>
                </a:gsLst>
                <a:lin ang="5400000" scaled="0"/>
              </a:gra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64355" y="479775"/>
            <a:ext cx="1639084" cy="359162"/>
          </a:xfrm>
          <a:prstGeom prst="rect">
            <a:avLst/>
          </a:prstGeom>
        </p:spPr>
      </p:pic>
    </p:spTree>
    <p:extLst>
      <p:ext uri="{BB962C8B-B14F-4D97-AF65-F5344CB8AC3E}">
        <p14:creationId xmlns:p14="http://schemas.microsoft.com/office/powerpoint/2010/main" val="18987980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pos="288">
          <p15:clr>
            <a:srgbClr val="C35EA4"/>
          </p15:clr>
        </p15:guide>
        <p15:guide id="4294967295" pos="7546">
          <p15:clr>
            <a:srgbClr val="C35EA4"/>
          </p15:clr>
        </p15:guide>
        <p15:guide id="4294967295" orient="horz" pos="302">
          <p15:clr>
            <a:srgbClr val="C35EA4"/>
          </p15:clr>
        </p15:guide>
        <p15:guide id="4294967295"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3">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436475" cy="742187"/>
          </a:xfrm>
        </p:spPr>
        <p:txBody>
          <a:bodyPr/>
          <a:lstStyle>
            <a:lvl1pPr marL="0" indent="0">
              <a:buNone/>
              <a:defRPr/>
            </a:lvl1pPr>
          </a:lstStyle>
          <a:p>
            <a:r>
              <a:rPr lang="en-US" smtClean="0"/>
              <a:t>Click icon to add picture</a:t>
            </a: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8530"/>
          <a:stretch/>
        </p:blipFill>
        <p:spPr>
          <a:xfrm>
            <a:off x="262938" y="832966"/>
            <a:ext cx="11910600" cy="5876623"/>
          </a:xfrm>
          <a:prstGeom prst="rect">
            <a:avLst/>
          </a:prstGeom>
          <a:noFill/>
          <a:ln>
            <a:noFill/>
          </a:ln>
        </p:spPr>
      </p:pic>
      <p:sp>
        <p:nvSpPr>
          <p:cNvPr id="5" name="Text Placeholder 4"/>
          <p:cNvSpPr>
            <a:spLocks noGrp="1"/>
          </p:cNvSpPr>
          <p:nvPr>
            <p:ph type="body" sz="quarter" idx="12" hasCustomPrompt="1"/>
          </p:nvPr>
        </p:nvSpPr>
        <p:spPr>
          <a:xfrm>
            <a:off x="276542" y="3954457"/>
            <a:ext cx="5197379" cy="1018969"/>
          </a:xfrm>
          <a:noFill/>
        </p:spPr>
        <p:txBody>
          <a:bodyPr lIns="182880" tIns="146304" rIns="182880" bIns="146304">
            <a:noAutofit/>
          </a:bodyPr>
          <a:lstStyle>
            <a:lvl1pPr marL="0" indent="0">
              <a:spcBef>
                <a:spcPts val="0"/>
              </a:spcBef>
              <a:buNone/>
              <a:defRPr sz="3599" spc="0" baseline="0">
                <a:gradFill>
                  <a:gsLst>
                    <a:gs pos="7965">
                      <a:schemeClr val="tx1"/>
                    </a:gs>
                    <a:gs pos="8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25677"/>
            <a:ext cx="5187450" cy="1828800"/>
          </a:xfrm>
          <a:noFill/>
        </p:spPr>
        <p:txBody>
          <a:bodyPr lIns="146304" tIns="91440" rIns="146304" bIns="91440" anchor="t" anchorCtr="0"/>
          <a:lstStyle>
            <a:lvl1pPr>
              <a:defRPr sz="5999" spc="-100" baseline="0">
                <a:gradFill>
                  <a:gsLst>
                    <a:gs pos="7965">
                      <a:schemeClr val="tx1"/>
                    </a:gs>
                    <a:gs pos="8000">
                      <a:schemeClr val="tx1"/>
                    </a:gs>
                  </a:gsLst>
                  <a:lin ang="5400000" scaled="0"/>
                </a:gradFill>
              </a:defRPr>
            </a:lvl1pPr>
          </a:lstStyle>
          <a:p>
            <a:r>
              <a:rPr lang="en-US" dirty="0" smtClean="0"/>
              <a:t>Presentation title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6749" t="685"/>
          <a:stretch/>
        </p:blipFill>
        <p:spPr>
          <a:xfrm>
            <a:off x="2257798" y="328910"/>
            <a:ext cx="9915740" cy="6380679"/>
          </a:xfrm>
          <a:prstGeom prst="rect">
            <a:avLst/>
          </a:prstGeom>
          <a:noFill/>
          <a:ln>
            <a:noFill/>
          </a:ln>
        </p:spPr>
      </p:pic>
    </p:spTree>
    <p:extLst>
      <p:ext uri="{BB962C8B-B14F-4D97-AF65-F5344CB8AC3E}">
        <p14:creationId xmlns:p14="http://schemas.microsoft.com/office/powerpoint/2010/main" val="1540746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302">
          <p15:clr>
            <a:srgbClr val="C35EA4"/>
          </p15:clr>
        </p15:guide>
        <p15:guide id="4294967295" orient="horz" pos="4104">
          <p15:clr>
            <a:srgbClr val="C35EA4"/>
          </p15:clr>
        </p15:guide>
        <p15:guide id="4294967295" pos="288">
          <p15:clr>
            <a:srgbClr val="C35EA4"/>
          </p15:clr>
        </p15:guide>
        <p15:guide id="4294967295" pos="754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2">
    <p:bg bwMode="gray">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436475" cy="742187"/>
          </a:xfrm>
        </p:spPr>
        <p:txBody>
          <a:bodyPr/>
          <a:lstStyle>
            <a:lvl1pPr marL="0" indent="0">
              <a:buNone/>
              <a:defRPr/>
            </a:lvl1pPr>
          </a:lstStyle>
          <a:p>
            <a:r>
              <a:rPr lang="en-US" smtClean="0"/>
              <a:t>Click icon to add picture</a:t>
            </a:r>
            <a:endParaRPr lang="en-US"/>
          </a:p>
        </p:txBody>
      </p:sp>
      <p:sp>
        <p:nvSpPr>
          <p:cNvPr id="2" name="Footer Placeholder 1"/>
          <p:cNvSpPr>
            <a:spLocks noGrp="1"/>
          </p:cNvSpPr>
          <p:nvPr>
            <p:ph type="ftr" sz="quarter" idx="13"/>
          </p:nvPr>
        </p:nvSpPr>
        <p:spPr/>
        <p:txBody>
          <a:bodyPr/>
          <a:lstStyle/>
          <a:p>
            <a:r>
              <a:rPr smtClean="0">
                <a:gradFill>
                  <a:gsLst>
                    <a:gs pos="2239">
                      <a:srgbClr val="505050"/>
                    </a:gs>
                    <a:gs pos="11940">
                      <a:srgbClr val="505050"/>
                    </a:gs>
                  </a:gsLst>
                  <a:lin ang="5400000" scaled="0"/>
                </a:gradFill>
              </a:rPr>
              <a:t>Microsoft Confidential</a:t>
            </a:r>
            <a:endParaRPr>
              <a:gradFill>
                <a:gsLst>
                  <a:gs pos="2239">
                    <a:srgbClr val="505050"/>
                  </a:gs>
                  <a:gs pos="11940">
                    <a:srgbClr val="505050"/>
                  </a:gs>
                </a:gsLst>
                <a:lin ang="5400000" scaled="0"/>
              </a:gradFill>
            </a:endParaRPr>
          </a:p>
        </p:txBody>
      </p:sp>
      <p:sp>
        <p:nvSpPr>
          <p:cNvPr id="3" name="Slide Number Placeholder 2"/>
          <p:cNvSpPr>
            <a:spLocks noGrp="1"/>
          </p:cNvSpPr>
          <p:nvPr>
            <p:ph type="sldNum" sz="quarter" idx="14"/>
          </p:nvPr>
        </p:nvSpPr>
        <p:spPr/>
        <p:txBody>
          <a:bodyPr/>
          <a:lstStyle/>
          <a:p>
            <a:fld id="{27258FFF-F925-446B-8502-81C933981705}" type="slidenum">
              <a:rPr>
                <a:gradFill>
                  <a:gsLst>
                    <a:gs pos="2239">
                      <a:srgbClr val="505050"/>
                    </a:gs>
                    <a:gs pos="11940">
                      <a:srgbClr val="505050"/>
                    </a:gs>
                  </a:gsLst>
                  <a:lin ang="5400000" scaled="0"/>
                </a:gradFill>
              </a:rPr>
              <a:pPr/>
              <a:t>‹#›</a:t>
            </a:fld>
            <a:endParaRPr>
              <a:gradFill>
                <a:gsLst>
                  <a:gs pos="2239">
                    <a:srgbClr val="505050"/>
                  </a:gs>
                  <a:gs pos="11940">
                    <a:srgbClr val="505050"/>
                  </a:gs>
                </a:gsLst>
                <a:lin ang="5400000" scaled="0"/>
              </a:gradFill>
            </a:endParaRPr>
          </a:p>
        </p:txBody>
      </p:sp>
      <p:sp>
        <p:nvSpPr>
          <p:cNvPr id="7" name="Text Placeholder 4"/>
          <p:cNvSpPr>
            <a:spLocks noGrp="1"/>
          </p:cNvSpPr>
          <p:nvPr>
            <p:ph type="body" sz="quarter" idx="12" hasCustomPrompt="1"/>
          </p:nvPr>
        </p:nvSpPr>
        <p:spPr>
          <a:xfrm>
            <a:off x="276542" y="3954457"/>
            <a:ext cx="5197379" cy="1018969"/>
          </a:xfrm>
          <a:noFill/>
        </p:spPr>
        <p:txBody>
          <a:bodyPr lIns="182880" tIns="146304" rIns="182880" bIns="146304">
            <a:noAutofit/>
          </a:bodyPr>
          <a:lstStyle>
            <a:lvl1pPr marL="0" indent="0">
              <a:spcBef>
                <a:spcPts val="0"/>
              </a:spcBef>
              <a:buNone/>
              <a:defRPr sz="3599" spc="0" baseline="0">
                <a:gradFill>
                  <a:gsLst>
                    <a:gs pos="7965">
                      <a:schemeClr val="tx1"/>
                    </a:gs>
                    <a:gs pos="8000">
                      <a:schemeClr val="tx1"/>
                    </a:gs>
                  </a:gsLst>
                  <a:lin ang="5400000" scaled="0"/>
                </a:gradFill>
                <a:latin typeface="+mj-lt"/>
              </a:defRPr>
            </a:lvl1pPr>
          </a:lstStyle>
          <a:p>
            <a:pPr lvl="0"/>
            <a:r>
              <a:rPr lang="en-US" dirty="0" smtClean="0"/>
              <a:t>Speaker Name</a:t>
            </a:r>
          </a:p>
        </p:txBody>
      </p:sp>
      <p:sp>
        <p:nvSpPr>
          <p:cNvPr id="8" name="Title 1"/>
          <p:cNvSpPr>
            <a:spLocks noGrp="1"/>
          </p:cNvSpPr>
          <p:nvPr>
            <p:ph type="title" hasCustomPrompt="1"/>
          </p:nvPr>
        </p:nvSpPr>
        <p:spPr>
          <a:xfrm>
            <a:off x="274703" y="2125677"/>
            <a:ext cx="5187450" cy="1828800"/>
          </a:xfrm>
          <a:noFill/>
        </p:spPr>
        <p:txBody>
          <a:bodyPr lIns="146304" tIns="91440" rIns="146304" bIns="91440" anchor="t" anchorCtr="0"/>
          <a:lstStyle>
            <a:lvl1pPr>
              <a:defRPr sz="5999" spc="-100" baseline="0">
                <a:gradFill>
                  <a:gsLst>
                    <a:gs pos="7965">
                      <a:schemeClr val="tx1"/>
                    </a:gs>
                    <a:gs pos="8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745219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302">
          <p15:clr>
            <a:srgbClr val="C35EA4"/>
          </p15:clr>
        </p15:guide>
        <p15:guide id="4294967295" orient="horz" pos="4104">
          <p15:clr>
            <a:srgbClr val="C35EA4"/>
          </p15:clr>
        </p15:guide>
        <p15:guide id="4294967295" pos="288">
          <p15:clr>
            <a:srgbClr val="C35EA4"/>
          </p15:clr>
        </p15:guide>
        <p15:guide id="4294967295" pos="754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4">
    <p:bg bwMode="gray">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12436475" cy="742187"/>
          </a:xfrm>
        </p:spPr>
        <p:txBody>
          <a:bodyPr/>
          <a:lstStyle>
            <a:lvl1pPr marL="0" indent="0">
              <a:buNone/>
              <a:defRPr/>
            </a:lvl1pPr>
          </a:lstStyle>
          <a:p>
            <a:r>
              <a:rPr lang="en-US" smtClean="0"/>
              <a:t>Click icon to add picture</a:t>
            </a:r>
            <a:endParaRPr lang="en-US"/>
          </a:p>
        </p:txBody>
      </p:sp>
      <p:sp>
        <p:nvSpPr>
          <p:cNvPr id="5" name="Text Placeholder 4"/>
          <p:cNvSpPr>
            <a:spLocks noGrp="1"/>
          </p:cNvSpPr>
          <p:nvPr>
            <p:ph type="body" sz="quarter" idx="12" hasCustomPrompt="1"/>
          </p:nvPr>
        </p:nvSpPr>
        <p:spPr>
          <a:xfrm>
            <a:off x="276541" y="2125663"/>
            <a:ext cx="5484498" cy="1828806"/>
          </a:xfrm>
          <a:noFill/>
        </p:spPr>
        <p:txBody>
          <a:bodyPr lIns="182880" tIns="146304" rIns="182880" bIns="146304">
            <a:noAutofit/>
          </a:bodyPr>
          <a:lstStyle>
            <a:lvl1pPr marL="0" indent="0">
              <a:spcBef>
                <a:spcPts val="0"/>
              </a:spcBef>
              <a:buNone/>
              <a:defRPr sz="3599" spc="0" baseline="0">
                <a:gradFill>
                  <a:gsLst>
                    <a:gs pos="46903">
                      <a:srgbClr val="FFFFFF"/>
                    </a:gs>
                    <a:gs pos="83000">
                      <a:srgbClr val="FFFFFF"/>
                    </a:gs>
                  </a:gsLst>
                  <a:lin ang="5400000" scaled="1"/>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4" y="296863"/>
            <a:ext cx="5486335" cy="1828800"/>
          </a:xfrm>
          <a:noFill/>
        </p:spPr>
        <p:txBody>
          <a:bodyPr lIns="146304" tIns="91440" rIns="146304" bIns="91440" anchor="t" anchorCtr="0"/>
          <a:lstStyle>
            <a:lvl1pPr>
              <a:defRPr sz="5999" spc="-100" baseline="0">
                <a:gradFill>
                  <a:gsLst>
                    <a:gs pos="46903">
                      <a:srgbClr val="FFFFFF"/>
                    </a:gs>
                    <a:gs pos="83000">
                      <a:srgbClr val="FFFFFF"/>
                    </a:gs>
                  </a:gsLst>
                  <a:lin ang="5400000" scaled="1"/>
                </a:gradFill>
              </a:defRPr>
            </a:lvl1pPr>
          </a:lstStyle>
          <a:p>
            <a:r>
              <a:rPr lang="en-US" dirty="0" smtClean="0"/>
              <a:t>Presentation title</a:t>
            </a:r>
            <a:endParaRPr lang="en-US" dirty="0"/>
          </a:p>
        </p:txBody>
      </p:sp>
    </p:spTree>
    <p:extLst>
      <p:ext uri="{BB962C8B-B14F-4D97-AF65-F5344CB8AC3E}">
        <p14:creationId xmlns:p14="http://schemas.microsoft.com/office/powerpoint/2010/main" val="3541977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302">
          <p15:clr>
            <a:srgbClr val="C35EA4"/>
          </p15:clr>
        </p15:guide>
        <p15:guide id="4294967295" orient="horz" pos="4104">
          <p15:clr>
            <a:srgbClr val="C35EA4"/>
          </p15:clr>
        </p15:guide>
        <p15:guide id="4294967295" pos="288">
          <p15:clr>
            <a:srgbClr val="C35EA4"/>
          </p15:clr>
        </p15:guide>
        <p15:guide id="4294967295" pos="754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ll Quote 1">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436475" cy="742187"/>
          </a:xfrm>
        </p:spPr>
        <p:txBody>
          <a:bodyPr/>
          <a:lstStyle>
            <a:lvl1pPr marL="0" indent="0">
              <a:buNone/>
              <a:defRPr/>
            </a:lvl1pPr>
          </a:lstStyle>
          <a:p>
            <a:r>
              <a:rPr lang="en-US" smtClean="0"/>
              <a:t>Click icon to add picture</a:t>
            </a:r>
            <a:endParaRPr lang="en-US"/>
          </a:p>
        </p:txBody>
      </p:sp>
      <p:sp>
        <p:nvSpPr>
          <p:cNvPr id="9" name="Title 1"/>
          <p:cNvSpPr>
            <a:spLocks noGrp="1"/>
          </p:cNvSpPr>
          <p:nvPr>
            <p:ph type="title" hasCustomPrompt="1"/>
          </p:nvPr>
        </p:nvSpPr>
        <p:spPr>
          <a:xfrm>
            <a:off x="274704" y="2125663"/>
            <a:ext cx="5486335" cy="3657600"/>
          </a:xfrm>
          <a:noFill/>
        </p:spPr>
        <p:txBody>
          <a:bodyPr lIns="146304" tIns="91440" rIns="146304" bIns="91440" anchor="t" anchorCtr="0"/>
          <a:lstStyle>
            <a:lvl1pPr>
              <a:defRPr sz="5999" spc="-100" baseline="0">
                <a:gradFill>
                  <a:gsLst>
                    <a:gs pos="46903">
                      <a:schemeClr val="tx1"/>
                    </a:gs>
                    <a:gs pos="83000">
                      <a:schemeClr val="tx1"/>
                    </a:gs>
                  </a:gsLst>
                  <a:lin ang="5400000" scaled="1"/>
                </a:gradFill>
              </a:defRPr>
            </a:lvl1pPr>
          </a:lstStyle>
          <a:p>
            <a:r>
              <a:rPr lang="en-US" dirty="0" smtClean="0"/>
              <a:t>Pull quote</a:t>
            </a:r>
            <a:endParaRPr lang="en-US" dirty="0"/>
          </a:p>
        </p:txBody>
      </p:sp>
    </p:spTree>
    <p:extLst>
      <p:ext uri="{BB962C8B-B14F-4D97-AF65-F5344CB8AC3E}">
        <p14:creationId xmlns:p14="http://schemas.microsoft.com/office/powerpoint/2010/main" val="1390370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302">
          <p15:clr>
            <a:srgbClr val="C35EA4"/>
          </p15:clr>
        </p15:guide>
        <p15:guide id="4294967295" orient="horz" pos="4104">
          <p15:clr>
            <a:srgbClr val="C35EA4"/>
          </p15:clr>
        </p15:guide>
        <p15:guide id="4294967295" pos="288">
          <p15:clr>
            <a:srgbClr val="C35EA4"/>
          </p15:clr>
        </p15:guide>
        <p15:guide id="4294967295" pos="7546">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ll Quote 2">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0" y="0"/>
            <a:ext cx="12436475" cy="742187"/>
          </a:xfrm>
        </p:spPr>
        <p:txBody>
          <a:bodyPr/>
          <a:lstStyle>
            <a:lvl1pPr marL="0" indent="0">
              <a:buNone/>
              <a:defRPr/>
            </a:lvl1pPr>
          </a:lstStyle>
          <a:p>
            <a:r>
              <a:rPr lang="en-US" smtClean="0"/>
              <a:t>Click icon to add picture</a:t>
            </a:r>
            <a:endParaRPr lang="en-US"/>
          </a:p>
        </p:txBody>
      </p:sp>
      <p:sp>
        <p:nvSpPr>
          <p:cNvPr id="13" name="Text Placeholder 5"/>
          <p:cNvSpPr>
            <a:spLocks noGrp="1"/>
          </p:cNvSpPr>
          <p:nvPr>
            <p:ph type="body" sz="quarter" idx="15" hasCustomPrompt="1"/>
          </p:nvPr>
        </p:nvSpPr>
        <p:spPr>
          <a:xfrm>
            <a:off x="6033080" y="723012"/>
            <a:ext cx="640080" cy="640080"/>
          </a:xfrm>
          <a:solidFill>
            <a:srgbClr val="68217A"/>
          </a:solidFill>
        </p:spPr>
        <p:txBody>
          <a:bodyPr anchor="ctr">
            <a:noAutofit/>
          </a:bodyPr>
          <a:lstStyle>
            <a:lvl1pPr marL="0" indent="0">
              <a:lnSpc>
                <a:spcPts val="600"/>
              </a:lnSpc>
              <a:spcBef>
                <a:spcPts val="0"/>
              </a:spcBef>
              <a:buNone/>
              <a:defRPr sz="600">
                <a:solidFill>
                  <a:schemeClr val="bg1"/>
                </a:solidFill>
              </a:defRPr>
            </a:lvl1pPr>
            <a:lvl2pPr marL="342834" indent="0">
              <a:buNone/>
              <a:defRPr sz="3199"/>
            </a:lvl2pPr>
            <a:lvl3pPr marL="571390" indent="0">
              <a:buNone/>
              <a:defRPr sz="3199"/>
            </a:lvl3pPr>
            <a:lvl4pPr marL="799946" indent="0">
              <a:buNone/>
              <a:defRPr sz="3199"/>
            </a:lvl4pPr>
            <a:lvl5pPr marL="1028503" indent="0">
              <a:buNone/>
              <a:defRPr sz="3199"/>
            </a:lvl5pPr>
          </a:lstStyle>
          <a:p>
            <a:pPr lvl="0"/>
            <a:r>
              <a:rPr lang="en-US" smtClean="0"/>
              <a:t> </a:t>
            </a:r>
            <a:endParaRPr lang="en-US"/>
          </a:p>
        </p:txBody>
      </p:sp>
      <p:sp>
        <p:nvSpPr>
          <p:cNvPr id="14" name="Text Placeholder 5"/>
          <p:cNvSpPr>
            <a:spLocks noGrp="1"/>
          </p:cNvSpPr>
          <p:nvPr>
            <p:ph type="body" sz="quarter" idx="16" hasCustomPrompt="1"/>
          </p:nvPr>
        </p:nvSpPr>
        <p:spPr>
          <a:xfrm>
            <a:off x="9418639" y="909643"/>
            <a:ext cx="640080" cy="266818"/>
          </a:xfrm>
          <a:solidFill>
            <a:srgbClr val="68217A"/>
          </a:solidFill>
        </p:spPr>
        <p:txBody>
          <a:bodyPr anchor="ctr"/>
          <a:lstStyle>
            <a:lvl1pPr marL="0" indent="0">
              <a:lnSpc>
                <a:spcPts val="600"/>
              </a:lnSpc>
              <a:spcBef>
                <a:spcPts val="0"/>
              </a:spcBef>
              <a:buNone/>
              <a:defRPr sz="600">
                <a:solidFill>
                  <a:schemeClr val="bg1"/>
                </a:solidFill>
              </a:defRPr>
            </a:lvl1pPr>
            <a:lvl2pPr marL="342834" indent="0">
              <a:buNone/>
              <a:defRPr sz="3199"/>
            </a:lvl2pPr>
            <a:lvl3pPr marL="571390" indent="0">
              <a:buNone/>
              <a:defRPr sz="3199"/>
            </a:lvl3pPr>
            <a:lvl4pPr marL="799946" indent="0">
              <a:buNone/>
              <a:defRPr sz="3199"/>
            </a:lvl4pPr>
            <a:lvl5pPr marL="1028503" indent="0">
              <a:buNone/>
              <a:defRPr sz="3199"/>
            </a:lvl5pPr>
          </a:lstStyle>
          <a:p>
            <a:pPr lvl="0"/>
            <a:r>
              <a:rPr lang="en-US" smtClean="0"/>
              <a:t> </a:t>
            </a:r>
            <a:endParaRPr lang="en-US"/>
          </a:p>
        </p:txBody>
      </p:sp>
      <p:sp>
        <p:nvSpPr>
          <p:cNvPr id="15" name="Text Placeholder 5"/>
          <p:cNvSpPr>
            <a:spLocks noGrp="1"/>
          </p:cNvSpPr>
          <p:nvPr>
            <p:ph type="body" sz="quarter" idx="17" hasCustomPrompt="1"/>
          </p:nvPr>
        </p:nvSpPr>
        <p:spPr>
          <a:xfrm>
            <a:off x="9418639" y="3818464"/>
            <a:ext cx="640080" cy="266818"/>
          </a:xfrm>
          <a:solidFill>
            <a:srgbClr val="68217A"/>
          </a:solidFill>
        </p:spPr>
        <p:txBody>
          <a:bodyPr anchor="ctr"/>
          <a:lstStyle>
            <a:lvl1pPr marL="0" indent="0">
              <a:lnSpc>
                <a:spcPts val="600"/>
              </a:lnSpc>
              <a:spcBef>
                <a:spcPts val="0"/>
              </a:spcBef>
              <a:buNone/>
              <a:defRPr sz="600">
                <a:solidFill>
                  <a:schemeClr val="bg1"/>
                </a:solidFill>
              </a:defRPr>
            </a:lvl1pPr>
            <a:lvl2pPr marL="342834" indent="0">
              <a:buNone/>
              <a:defRPr sz="3199"/>
            </a:lvl2pPr>
            <a:lvl3pPr marL="571390" indent="0">
              <a:buNone/>
              <a:defRPr sz="3199"/>
            </a:lvl3pPr>
            <a:lvl4pPr marL="799946" indent="0">
              <a:buNone/>
              <a:defRPr sz="3199"/>
            </a:lvl4pPr>
            <a:lvl5pPr marL="1028503" indent="0">
              <a:buNone/>
              <a:defRPr sz="3199"/>
            </a:lvl5pPr>
          </a:lstStyle>
          <a:p>
            <a:pPr lvl="0"/>
            <a:r>
              <a:rPr lang="en-US" smtClean="0"/>
              <a:t> </a:t>
            </a:r>
            <a:endParaRPr lang="en-US"/>
          </a:p>
        </p:txBody>
      </p:sp>
      <p:sp>
        <p:nvSpPr>
          <p:cNvPr id="17" name="Title 16"/>
          <p:cNvSpPr>
            <a:spLocks noGrp="1"/>
          </p:cNvSpPr>
          <p:nvPr>
            <p:ph type="title"/>
          </p:nvPr>
        </p:nvSpPr>
        <p:spPr>
          <a:xfrm>
            <a:off x="4394200" y="3628285"/>
            <a:ext cx="2278960" cy="2272453"/>
          </a:xfrm>
          <a:solidFill>
            <a:srgbClr val="68217A"/>
          </a:solidFill>
        </p:spPr>
        <p:txBody>
          <a:bodyPr lIns="182880" tIns="146304" rIns="182880" bIns="146304"/>
          <a:lstStyle>
            <a:lvl1pPr>
              <a:defRPr sz="3199">
                <a:gradFill>
                  <a:gsLst>
                    <a:gs pos="14159">
                      <a:schemeClr val="bg1"/>
                    </a:gs>
                    <a:gs pos="37000">
                      <a:schemeClr val="bg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9289044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p:cTn id="7" dur="500" fill="hold"/>
                                        <p:tgtEl>
                                          <p:spTgt spid="13">
                                            <p:bg/>
                                          </p:spTgt>
                                        </p:tgtEl>
                                        <p:attrNameLst>
                                          <p:attrName>ppt_w</p:attrName>
                                        </p:attrNameLst>
                                      </p:cBhvr>
                                      <p:tavLst>
                                        <p:tav tm="0">
                                          <p:val>
                                            <p:fltVal val="0"/>
                                          </p:val>
                                        </p:tav>
                                        <p:tav tm="100000">
                                          <p:val>
                                            <p:strVal val="#ppt_w"/>
                                          </p:val>
                                        </p:tav>
                                      </p:tavLst>
                                    </p:anim>
                                    <p:anim calcmode="lin" valueType="num">
                                      <p:cBhvr>
                                        <p:cTn id="8" dur="500" fill="hold"/>
                                        <p:tgtEl>
                                          <p:spTgt spid="13">
                                            <p:bg/>
                                          </p:spTgt>
                                        </p:tgtEl>
                                        <p:attrNameLst>
                                          <p:attrName>ppt_h</p:attrName>
                                        </p:attrNameLst>
                                      </p:cBhvr>
                                      <p:tavLst>
                                        <p:tav tm="0">
                                          <p:val>
                                            <p:fltVal val="0"/>
                                          </p:val>
                                        </p:tav>
                                        <p:tav tm="100000">
                                          <p:val>
                                            <p:strVal val="#ppt_h"/>
                                          </p:val>
                                        </p:tav>
                                      </p:tavLst>
                                    </p:anim>
                                    <p:animEffect transition="in" filter="fade">
                                      <p:cBhvr>
                                        <p:cTn id="9" dur="500"/>
                                        <p:tgtEl>
                                          <p:spTgt spid="13">
                                            <p:bg/>
                                          </p:spTgt>
                                        </p:tgtEl>
                                      </p:cBhvr>
                                    </p:animEffect>
                                    <p:anim calcmode="lin" valueType="num">
                                      <p:cBhvr>
                                        <p:cTn id="10" dur="500" fill="hold"/>
                                        <p:tgtEl>
                                          <p:spTgt spid="13">
                                            <p:bg/>
                                          </p:spTgt>
                                        </p:tgtEl>
                                        <p:attrNameLst>
                                          <p:attrName>ppt_x</p:attrName>
                                        </p:attrNameLst>
                                      </p:cBhvr>
                                      <p:tavLst>
                                        <p:tav tm="0">
                                          <p:val>
                                            <p:fltVal val="0.5"/>
                                          </p:val>
                                        </p:tav>
                                        <p:tav tm="100000">
                                          <p:val>
                                            <p:strVal val="#ppt_x"/>
                                          </p:val>
                                        </p:tav>
                                      </p:tavLst>
                                    </p:anim>
                                    <p:anim calcmode="lin" valueType="num">
                                      <p:cBhvr>
                                        <p:cTn id="11" dur="500" fill="hold"/>
                                        <p:tgtEl>
                                          <p:spTgt spid="13">
                                            <p:bg/>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
                                            <p:txEl>
                                              <p:pRg st="0" end="0"/>
                                            </p:txEl>
                                          </p:spTgt>
                                        </p:tgtEl>
                                      </p:cBhvr>
                                    </p:animEffect>
                                    <p:anim calcmode="lin" valueType="num">
                                      <p:cBhvr>
                                        <p:cTn id="17"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13">
                                            <p:txEl>
                                              <p:pRg st="0" end="0"/>
                                            </p:tx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4">
                                            <p:bg/>
                                          </p:spTgt>
                                        </p:tgtEl>
                                        <p:attrNameLst>
                                          <p:attrName>style.visibility</p:attrName>
                                        </p:attrNameLst>
                                      </p:cBhvr>
                                      <p:to>
                                        <p:strVal val="visible"/>
                                      </p:to>
                                    </p:set>
                                    <p:anim calcmode="lin" valueType="num">
                                      <p:cBhvr>
                                        <p:cTn id="21" dur="500" fill="hold"/>
                                        <p:tgtEl>
                                          <p:spTgt spid="14">
                                            <p:bg/>
                                          </p:spTgt>
                                        </p:tgtEl>
                                        <p:attrNameLst>
                                          <p:attrName>ppt_w</p:attrName>
                                        </p:attrNameLst>
                                      </p:cBhvr>
                                      <p:tavLst>
                                        <p:tav tm="0">
                                          <p:val>
                                            <p:fltVal val="0"/>
                                          </p:val>
                                        </p:tav>
                                        <p:tav tm="100000">
                                          <p:val>
                                            <p:strVal val="#ppt_w"/>
                                          </p:val>
                                        </p:tav>
                                      </p:tavLst>
                                    </p:anim>
                                    <p:anim calcmode="lin" valueType="num">
                                      <p:cBhvr>
                                        <p:cTn id="22" dur="500" fill="hold"/>
                                        <p:tgtEl>
                                          <p:spTgt spid="14">
                                            <p:bg/>
                                          </p:spTgt>
                                        </p:tgtEl>
                                        <p:attrNameLst>
                                          <p:attrName>ppt_h</p:attrName>
                                        </p:attrNameLst>
                                      </p:cBhvr>
                                      <p:tavLst>
                                        <p:tav tm="0">
                                          <p:val>
                                            <p:fltVal val="0"/>
                                          </p:val>
                                        </p:tav>
                                        <p:tav tm="100000">
                                          <p:val>
                                            <p:strVal val="#ppt_h"/>
                                          </p:val>
                                        </p:tav>
                                      </p:tavLst>
                                    </p:anim>
                                    <p:animEffect transition="in" filter="fade">
                                      <p:cBhvr>
                                        <p:cTn id="23" dur="500"/>
                                        <p:tgtEl>
                                          <p:spTgt spid="14">
                                            <p:bg/>
                                          </p:spTgt>
                                        </p:tgtEl>
                                      </p:cBhvr>
                                    </p:animEffect>
                                    <p:anim calcmode="lin" valueType="num">
                                      <p:cBhvr>
                                        <p:cTn id="24" dur="500" fill="hold"/>
                                        <p:tgtEl>
                                          <p:spTgt spid="14">
                                            <p:bg/>
                                          </p:spTgt>
                                        </p:tgtEl>
                                        <p:attrNameLst>
                                          <p:attrName>ppt_x</p:attrName>
                                        </p:attrNameLst>
                                      </p:cBhvr>
                                      <p:tavLst>
                                        <p:tav tm="0">
                                          <p:val>
                                            <p:fltVal val="0.5"/>
                                          </p:val>
                                        </p:tav>
                                        <p:tav tm="100000">
                                          <p:val>
                                            <p:strVal val="#ppt_x"/>
                                          </p:val>
                                        </p:tav>
                                      </p:tavLst>
                                    </p:anim>
                                    <p:anim calcmode="lin" valueType="num">
                                      <p:cBhvr>
                                        <p:cTn id="25" dur="500" fill="hold"/>
                                        <p:tgtEl>
                                          <p:spTgt spid="14">
                                            <p:bg/>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p:cTn id="28"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4">
                                            <p:txEl>
                                              <p:pRg st="0" end="0"/>
                                            </p:txEl>
                                          </p:spTgt>
                                        </p:tgtEl>
                                      </p:cBhvr>
                                    </p:animEffect>
                                    <p:anim calcmode="lin" valueType="num">
                                      <p:cBhvr>
                                        <p:cTn id="31" dur="500" fill="hold"/>
                                        <p:tgtEl>
                                          <p:spTgt spid="14">
                                            <p:txEl>
                                              <p:pRg st="0" end="0"/>
                                            </p:txEl>
                                          </p:spTgt>
                                        </p:tgtEl>
                                        <p:attrNameLst>
                                          <p:attrName>ppt_x</p:attrName>
                                        </p:attrNameLst>
                                      </p:cBhvr>
                                      <p:tavLst>
                                        <p:tav tm="0">
                                          <p:val>
                                            <p:fltVal val="0.5"/>
                                          </p:val>
                                        </p:tav>
                                        <p:tav tm="100000">
                                          <p:val>
                                            <p:strVal val="#ppt_x"/>
                                          </p:val>
                                        </p:tav>
                                      </p:tavLst>
                                    </p:anim>
                                    <p:anim calcmode="lin" valueType="num">
                                      <p:cBhvr>
                                        <p:cTn id="32" dur="500" fill="hold"/>
                                        <p:tgtEl>
                                          <p:spTgt spid="14">
                                            <p:txEl>
                                              <p:pRg st="0" end="0"/>
                                            </p:tx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5">
                                            <p:bg/>
                                          </p:spTgt>
                                        </p:tgtEl>
                                        <p:attrNameLst>
                                          <p:attrName>style.visibility</p:attrName>
                                        </p:attrNameLst>
                                      </p:cBhvr>
                                      <p:to>
                                        <p:strVal val="visible"/>
                                      </p:to>
                                    </p:set>
                                    <p:anim calcmode="lin" valueType="num">
                                      <p:cBhvr>
                                        <p:cTn id="35" dur="500" fill="hold"/>
                                        <p:tgtEl>
                                          <p:spTgt spid="15">
                                            <p:bg/>
                                          </p:spTgt>
                                        </p:tgtEl>
                                        <p:attrNameLst>
                                          <p:attrName>ppt_w</p:attrName>
                                        </p:attrNameLst>
                                      </p:cBhvr>
                                      <p:tavLst>
                                        <p:tav tm="0">
                                          <p:val>
                                            <p:fltVal val="0"/>
                                          </p:val>
                                        </p:tav>
                                        <p:tav tm="100000">
                                          <p:val>
                                            <p:strVal val="#ppt_w"/>
                                          </p:val>
                                        </p:tav>
                                      </p:tavLst>
                                    </p:anim>
                                    <p:anim calcmode="lin" valueType="num">
                                      <p:cBhvr>
                                        <p:cTn id="36" dur="500" fill="hold"/>
                                        <p:tgtEl>
                                          <p:spTgt spid="15">
                                            <p:bg/>
                                          </p:spTgt>
                                        </p:tgtEl>
                                        <p:attrNameLst>
                                          <p:attrName>ppt_h</p:attrName>
                                        </p:attrNameLst>
                                      </p:cBhvr>
                                      <p:tavLst>
                                        <p:tav tm="0">
                                          <p:val>
                                            <p:fltVal val="0"/>
                                          </p:val>
                                        </p:tav>
                                        <p:tav tm="100000">
                                          <p:val>
                                            <p:strVal val="#ppt_h"/>
                                          </p:val>
                                        </p:tav>
                                      </p:tavLst>
                                    </p:anim>
                                    <p:animEffect transition="in" filter="fade">
                                      <p:cBhvr>
                                        <p:cTn id="37" dur="500"/>
                                        <p:tgtEl>
                                          <p:spTgt spid="15">
                                            <p:bg/>
                                          </p:spTgt>
                                        </p:tgtEl>
                                      </p:cBhvr>
                                    </p:animEffect>
                                    <p:anim calcmode="lin" valueType="num">
                                      <p:cBhvr>
                                        <p:cTn id="38" dur="500" fill="hold"/>
                                        <p:tgtEl>
                                          <p:spTgt spid="15">
                                            <p:bg/>
                                          </p:spTgt>
                                        </p:tgtEl>
                                        <p:attrNameLst>
                                          <p:attrName>ppt_x</p:attrName>
                                        </p:attrNameLst>
                                      </p:cBhvr>
                                      <p:tavLst>
                                        <p:tav tm="0">
                                          <p:val>
                                            <p:fltVal val="0.5"/>
                                          </p:val>
                                        </p:tav>
                                        <p:tav tm="100000">
                                          <p:val>
                                            <p:strVal val="#ppt_x"/>
                                          </p:val>
                                        </p:tav>
                                      </p:tavLst>
                                    </p:anim>
                                    <p:anim calcmode="lin" valueType="num">
                                      <p:cBhvr>
                                        <p:cTn id="39" dur="500" fill="hold"/>
                                        <p:tgtEl>
                                          <p:spTgt spid="15">
                                            <p:bg/>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p:cTn id="4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5">
                                            <p:txEl>
                                              <p:pRg st="0" end="0"/>
                                            </p:txEl>
                                          </p:spTgt>
                                        </p:tgtEl>
                                      </p:cBhvr>
                                    </p:animEffect>
                                    <p:anim calcmode="lin" valueType="num">
                                      <p:cBhvr>
                                        <p:cTn id="45" dur="500" fill="hold"/>
                                        <p:tgtEl>
                                          <p:spTgt spid="15">
                                            <p:txEl>
                                              <p:pRg st="0" end="0"/>
                                            </p:txEl>
                                          </p:spTgt>
                                        </p:tgtEl>
                                        <p:attrNameLst>
                                          <p:attrName>ppt_x</p:attrName>
                                        </p:attrNameLst>
                                      </p:cBhvr>
                                      <p:tavLst>
                                        <p:tav tm="0">
                                          <p:val>
                                            <p:fltVal val="0.5"/>
                                          </p:val>
                                        </p:tav>
                                        <p:tav tm="100000">
                                          <p:val>
                                            <p:strVal val="#ppt_x"/>
                                          </p:val>
                                        </p:tav>
                                      </p:tavLst>
                                    </p:anim>
                                    <p:anim calcmode="lin" valueType="num">
                                      <p:cBhvr>
                                        <p:cTn id="46" dur="500" fill="hold"/>
                                        <p:tgtEl>
                                          <p:spTgt spid="15">
                                            <p:txEl>
                                              <p:pRg st="0" end="0"/>
                                            </p:tx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tmplLst>
          <p:tmpl>
            <p:tnLst>
              <p:par>
                <p:cTn presetID="53" presetClass="entr" presetSubtype="52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anim calcmode="lin" valueType="num">
                      <p:cBhvr>
                        <p:cTn dur="500" fill="hold"/>
                        <p:tgtEl>
                          <p:spTgt spid="13"/>
                        </p:tgtEl>
                        <p:attrNameLst>
                          <p:attrName>ppt_x</p:attrName>
                        </p:attrNameLst>
                      </p:cBhvr>
                      <p:tavLst>
                        <p:tav tm="0">
                          <p:val>
                            <p:fltVal val="0.5"/>
                          </p:val>
                        </p:tav>
                        <p:tav tm="100000">
                          <p:val>
                            <p:strVal val="#ppt_x"/>
                          </p:val>
                        </p:tav>
                      </p:tavLst>
                    </p:anim>
                    <p:anim calcmode="lin" valueType="num">
                      <p:cBhvr>
                        <p:cTn dur="500" fill="hold"/>
                        <p:tgtEl>
                          <p:spTgt spid="13"/>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anim calcmode="lin" valueType="num">
                      <p:cBhvr>
                        <p:cTn dur="500" fill="hold"/>
                        <p:tgtEl>
                          <p:spTgt spid="13"/>
                        </p:tgtEl>
                        <p:attrNameLst>
                          <p:attrName>ppt_x</p:attrName>
                        </p:attrNameLst>
                      </p:cBhvr>
                      <p:tavLst>
                        <p:tav tm="0">
                          <p:val>
                            <p:fltVal val="0.5"/>
                          </p:val>
                        </p:tav>
                        <p:tav tm="100000">
                          <p:val>
                            <p:strVal val="#ppt_x"/>
                          </p:val>
                        </p:tav>
                      </p:tavLst>
                    </p:anim>
                    <p:anim calcmode="lin" valueType="num">
                      <p:cBhvr>
                        <p:cTn dur="500" fill="hold"/>
                        <p:tgtEl>
                          <p:spTgt spid="13"/>
                        </p:tgtEl>
                        <p:attrNameLst>
                          <p:attrName>ppt_y</p:attrName>
                        </p:attrNameLst>
                      </p:cBhvr>
                      <p:tavLst>
                        <p:tav tm="0">
                          <p:val>
                            <p:fltVal val="0.5"/>
                          </p:val>
                        </p:tav>
                        <p:tav tm="100000">
                          <p:val>
                            <p:strVal val="#ppt_y"/>
                          </p:val>
                        </p:tav>
                      </p:tavLst>
                    </p:anim>
                  </p:childTnLst>
                </p:cTn>
              </p:par>
            </p:tnLst>
          </p:tmpl>
        </p:tmplLst>
      </p:bldP>
      <p:bldP spid="14" grpId="0" build="p" animBg="1">
        <p:tmplLst>
          <p:tmpl>
            <p:tnLst>
              <p:par>
                <p:cTn presetID="53" presetClass="entr" presetSubtype="52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anim calcmode="lin" valueType="num">
                      <p:cBhvr>
                        <p:cTn dur="500" fill="hold"/>
                        <p:tgtEl>
                          <p:spTgt spid="14"/>
                        </p:tgtEl>
                        <p:attrNameLst>
                          <p:attrName>ppt_x</p:attrName>
                        </p:attrNameLst>
                      </p:cBhvr>
                      <p:tavLst>
                        <p:tav tm="0">
                          <p:val>
                            <p:fltVal val="0.5"/>
                          </p:val>
                        </p:tav>
                        <p:tav tm="100000">
                          <p:val>
                            <p:strVal val="#ppt_x"/>
                          </p:val>
                        </p:tav>
                      </p:tavLst>
                    </p:anim>
                    <p:anim calcmode="lin" valueType="num">
                      <p:cBhvr>
                        <p:cTn dur="500" fill="hold"/>
                        <p:tgtEl>
                          <p:spTgt spid="14"/>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anim calcmode="lin" valueType="num">
                      <p:cBhvr>
                        <p:cTn dur="500" fill="hold"/>
                        <p:tgtEl>
                          <p:spTgt spid="14"/>
                        </p:tgtEl>
                        <p:attrNameLst>
                          <p:attrName>ppt_x</p:attrName>
                        </p:attrNameLst>
                      </p:cBhvr>
                      <p:tavLst>
                        <p:tav tm="0">
                          <p:val>
                            <p:fltVal val="0.5"/>
                          </p:val>
                        </p:tav>
                        <p:tav tm="100000">
                          <p:val>
                            <p:strVal val="#ppt_x"/>
                          </p:val>
                        </p:tav>
                      </p:tavLst>
                    </p:anim>
                    <p:anim calcmode="lin" valueType="num">
                      <p:cBhvr>
                        <p:cTn dur="500" fill="hold"/>
                        <p:tgtEl>
                          <p:spTgt spid="14"/>
                        </p:tgtEl>
                        <p:attrNameLst>
                          <p:attrName>ppt_y</p:attrName>
                        </p:attrNameLst>
                      </p:cBhvr>
                      <p:tavLst>
                        <p:tav tm="0">
                          <p:val>
                            <p:fltVal val="0.5"/>
                          </p:val>
                        </p:tav>
                        <p:tav tm="100000">
                          <p:val>
                            <p:strVal val="#ppt_y"/>
                          </p:val>
                        </p:tav>
                      </p:tavLst>
                    </p:anim>
                  </p:childTnLst>
                </p:cTn>
              </p:par>
            </p:tnLst>
          </p:tmpl>
        </p:tmplLst>
      </p:bldP>
      <p:bldP spid="15" grpId="0" build="p" animBg="1">
        <p:tmplLst>
          <p:tmpl>
            <p:tnLst>
              <p:par>
                <p:cTn presetID="53" presetClass="entr" presetSubtype="528"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anim calcmode="lin" valueType="num">
                      <p:cBhvr>
                        <p:cTn dur="500" fill="hold"/>
                        <p:tgtEl>
                          <p:spTgt spid="15"/>
                        </p:tgtEl>
                        <p:attrNameLst>
                          <p:attrName>ppt_x</p:attrName>
                        </p:attrNameLst>
                      </p:cBhvr>
                      <p:tavLst>
                        <p:tav tm="0">
                          <p:val>
                            <p:fltVal val="0.5"/>
                          </p:val>
                        </p:tav>
                        <p:tav tm="100000">
                          <p:val>
                            <p:strVal val="#ppt_x"/>
                          </p:val>
                        </p:tav>
                      </p:tavLst>
                    </p:anim>
                    <p:anim calcmode="lin" valueType="num">
                      <p:cBhvr>
                        <p:cTn dur="500" fill="hold"/>
                        <p:tgtEl>
                          <p:spTgt spid="15"/>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anim calcmode="lin" valueType="num">
                      <p:cBhvr>
                        <p:cTn dur="500" fill="hold"/>
                        <p:tgtEl>
                          <p:spTgt spid="15"/>
                        </p:tgtEl>
                        <p:attrNameLst>
                          <p:attrName>ppt_x</p:attrName>
                        </p:attrNameLst>
                      </p:cBhvr>
                      <p:tavLst>
                        <p:tav tm="0">
                          <p:val>
                            <p:fltVal val="0.5"/>
                          </p:val>
                        </p:tav>
                        <p:tav tm="100000">
                          <p:val>
                            <p:strVal val="#ppt_x"/>
                          </p:val>
                        </p:tav>
                      </p:tavLst>
                    </p:anim>
                    <p:anim calcmode="lin" valueType="num">
                      <p:cBhvr>
                        <p:cTn dur="500" fill="hold"/>
                        <p:tgtEl>
                          <p:spTgt spid="15"/>
                        </p:tgtEl>
                        <p:attrNameLst>
                          <p:attrName>ppt_y</p:attrName>
                        </p:attrNameLst>
                      </p:cBhvr>
                      <p:tavLst>
                        <p:tav tm="0">
                          <p:val>
                            <p:fltVal val="0.5"/>
                          </p:val>
                        </p:tav>
                        <p:tav tm="100000">
                          <p:val>
                            <p:strVal val="#ppt_y"/>
                          </p:val>
                        </p:tav>
                      </p:tavLst>
                    </p:anim>
                  </p:childTnLst>
                </p:cTn>
              </p:par>
            </p:tnLst>
          </p:tmpl>
        </p:tmplLst>
      </p:bldP>
      <p:bldP spid="17" grpId="0" animBg="1"/>
    </p:bldLst>
  </p:timing>
  <p:extLst mod="1">
    <p:ext uri="{DCECCB84-F9BA-43D5-87BE-67443E8EF086}">
      <p15:sldGuideLst xmlns:p15="http://schemas.microsoft.com/office/powerpoint/2012/main">
        <p15:guide id="4294967295" orient="horz" pos="302">
          <p15:clr>
            <a:srgbClr val="C35EA4"/>
          </p15:clr>
        </p15:guide>
        <p15:guide id="4294967295" orient="horz" pos="4104">
          <p15:clr>
            <a:srgbClr val="C35EA4"/>
          </p15:clr>
        </p15:guide>
        <p15:guide id="4294967295" pos="288">
          <p15:clr>
            <a:srgbClr val="C35EA4"/>
          </p15:clr>
        </p15:guide>
        <p15:guide id="4294967295" pos="7546">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7518" cy="3200365"/>
          </a:xfrm>
        </p:spPr>
        <p:txBody>
          <a:bodyPr/>
          <a:lstStyle>
            <a:lvl1pPr>
              <a:defRPr sz="5799">
                <a:gradFill>
                  <a:gsLst>
                    <a:gs pos="6195">
                      <a:schemeClr val="tx1"/>
                    </a:gs>
                    <a:gs pos="39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954463"/>
            <a:ext cx="5486400" cy="409841"/>
          </a:xfrm>
        </p:spPr>
        <p:txBody>
          <a:bodyPr/>
          <a:lstStyle>
            <a:lvl1pPr marL="0" indent="0">
              <a:buNone/>
              <a:defRPr sz="1599">
                <a:gradFill>
                  <a:gsLst>
                    <a:gs pos="1250">
                      <a:schemeClr val="tx1"/>
                    </a:gs>
                    <a:gs pos="100000">
                      <a:schemeClr val="tx1"/>
                    </a:gs>
                  </a:gsLst>
                  <a:lin ang="5400000" scaled="0"/>
                </a:gradFill>
                <a:latin typeface="+mn-lt"/>
              </a:defRPr>
            </a:lvl1pPr>
            <a:lvl2pPr>
              <a:defRPr sz="1599"/>
            </a:lvl2pPr>
            <a:lvl3pPr>
              <a:defRPr sz="1599"/>
            </a:lvl3pPr>
            <a:lvl4pPr>
              <a:defRPr sz="1599"/>
            </a:lvl4pPr>
            <a:lvl5pPr marL="1028503" indent="0">
              <a:buNone/>
              <a:defRPr sz="1599"/>
            </a:lvl5pPr>
          </a:lstStyle>
          <a:p>
            <a:pPr lvl="0"/>
            <a:r>
              <a:rPr lang="en-US" smtClean="0"/>
              <a:t>Click to edit Master text styles</a:t>
            </a:r>
          </a:p>
        </p:txBody>
      </p:sp>
    </p:spTree>
    <p:extLst>
      <p:ext uri="{BB962C8B-B14F-4D97-AF65-F5344CB8AC3E}">
        <p14:creationId xmlns:p14="http://schemas.microsoft.com/office/powerpoint/2010/main" val="258765683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Blue">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7518" cy="3200365"/>
          </a:xfrm>
        </p:spPr>
        <p:txBody>
          <a:bodyPr/>
          <a:lstStyle>
            <a:lvl1pPr>
              <a:defRPr sz="5799">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954464"/>
            <a:ext cx="5486400" cy="406265"/>
          </a:xfrm>
        </p:spPr>
        <p:txBody>
          <a:bodyPr/>
          <a:lstStyle>
            <a:lvl1pPr marL="0" indent="0">
              <a:buNone/>
              <a:defRPr sz="1599">
                <a:gradFill>
                  <a:gsLst>
                    <a:gs pos="92035">
                      <a:schemeClr val="tx1"/>
                    </a:gs>
                    <a:gs pos="84000">
                      <a:schemeClr val="tx1"/>
                    </a:gs>
                  </a:gsLst>
                  <a:lin ang="5400000" scaled="0"/>
                </a:gradFill>
                <a:latin typeface="+mn-lt"/>
              </a:defRPr>
            </a:lvl1pPr>
            <a:lvl2pPr>
              <a:defRPr sz="1599">
                <a:gradFill>
                  <a:gsLst>
                    <a:gs pos="94030">
                      <a:srgbClr val="FFFFFF"/>
                    </a:gs>
                    <a:gs pos="68000">
                      <a:srgbClr val="FFFFFF"/>
                    </a:gs>
                  </a:gsLst>
                  <a:lin ang="5400000" scaled="0"/>
                </a:gradFill>
              </a:defRPr>
            </a:lvl2pPr>
            <a:lvl3pPr>
              <a:defRPr sz="1599">
                <a:gradFill>
                  <a:gsLst>
                    <a:gs pos="94030">
                      <a:srgbClr val="FFFFFF"/>
                    </a:gs>
                    <a:gs pos="68000">
                      <a:srgbClr val="FFFFFF"/>
                    </a:gs>
                  </a:gsLst>
                  <a:lin ang="5400000" scaled="0"/>
                </a:gradFill>
              </a:defRPr>
            </a:lvl3pPr>
            <a:lvl4pPr>
              <a:defRPr sz="1599">
                <a:gradFill>
                  <a:gsLst>
                    <a:gs pos="94030">
                      <a:srgbClr val="FFFFFF"/>
                    </a:gs>
                    <a:gs pos="68000">
                      <a:srgbClr val="FFFFFF"/>
                    </a:gs>
                  </a:gsLst>
                  <a:lin ang="5400000" scaled="0"/>
                </a:gradFill>
              </a:defRPr>
            </a:lvl4pPr>
            <a:lvl5pPr>
              <a:defRPr sz="1599">
                <a:gradFill>
                  <a:gsLst>
                    <a:gs pos="94030">
                      <a:srgbClr val="FFFFFF"/>
                    </a:gs>
                    <a:gs pos="68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22826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urple">
    <p:bg bwMode="lt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7518" cy="3200365"/>
          </a:xfrm>
        </p:spPr>
        <p:txBody>
          <a:bodyPr/>
          <a:lstStyle>
            <a:lvl1pPr>
              <a:defRPr sz="5799">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954463"/>
            <a:ext cx="5486400" cy="409841"/>
          </a:xfrm>
        </p:spPr>
        <p:txBody>
          <a:bodyPr/>
          <a:lstStyle>
            <a:lvl1pPr marL="0" indent="0">
              <a:buNone/>
              <a:defRPr sz="1599">
                <a:gradFill>
                  <a:gsLst>
                    <a:gs pos="94690">
                      <a:schemeClr val="tx1"/>
                    </a:gs>
                    <a:gs pos="86000">
                      <a:schemeClr val="tx1"/>
                    </a:gs>
                  </a:gsLst>
                  <a:lin ang="5400000" scaled="0"/>
                </a:gradFill>
                <a:latin typeface="+mn-lt"/>
              </a:defRPr>
            </a:lvl1pPr>
            <a:lvl2pPr>
              <a:defRPr sz="1599">
                <a:gradFill>
                  <a:gsLst>
                    <a:gs pos="94030">
                      <a:srgbClr val="FFFFFF"/>
                    </a:gs>
                    <a:gs pos="68000">
                      <a:srgbClr val="FFFFFF"/>
                    </a:gs>
                  </a:gsLst>
                  <a:lin ang="5400000" scaled="0"/>
                </a:gradFill>
              </a:defRPr>
            </a:lvl2pPr>
            <a:lvl3pPr>
              <a:defRPr sz="1599">
                <a:gradFill>
                  <a:gsLst>
                    <a:gs pos="94030">
                      <a:srgbClr val="FFFFFF"/>
                    </a:gs>
                    <a:gs pos="68000">
                      <a:srgbClr val="FFFFFF"/>
                    </a:gs>
                  </a:gsLst>
                  <a:lin ang="5400000" scaled="0"/>
                </a:gradFill>
              </a:defRPr>
            </a:lvl3pPr>
            <a:lvl4pPr>
              <a:defRPr sz="1599">
                <a:gradFill>
                  <a:gsLst>
                    <a:gs pos="94030">
                      <a:srgbClr val="FFFFFF"/>
                    </a:gs>
                    <a:gs pos="68000">
                      <a:srgbClr val="FFFFFF"/>
                    </a:gs>
                  </a:gsLst>
                  <a:lin ang="5400000" scaled="0"/>
                </a:gradFill>
              </a:defRPr>
            </a:lvl4pPr>
            <a:lvl5pPr>
              <a:defRPr sz="1599">
                <a:gradFill>
                  <a:gsLst>
                    <a:gs pos="94030">
                      <a:srgbClr val="FFFFFF"/>
                    </a:gs>
                    <a:gs pos="68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41636929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2">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9"/>
            <a:ext cx="11887518" cy="1828766"/>
          </a:xfrm>
        </p:spPr>
        <p:txBody>
          <a:bodyPr/>
          <a:lstStyle>
            <a:lvl1pPr>
              <a:defRPr sz="5799">
                <a:gradFill>
                  <a:gsLst>
                    <a:gs pos="56637">
                      <a:schemeClr val="tx1"/>
                    </a:gs>
                    <a:gs pos="33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9" y="2597163"/>
            <a:ext cx="7315200" cy="520687"/>
          </a:xfrm>
        </p:spPr>
        <p:txBody>
          <a:bodyPr/>
          <a:lstStyle>
            <a:lvl1pPr marL="0" indent="0">
              <a:buNone/>
              <a:defRPr sz="2400">
                <a:gradFill>
                  <a:gsLst>
                    <a:gs pos="1250">
                      <a:schemeClr val="tx1"/>
                    </a:gs>
                    <a:gs pos="100000">
                      <a:schemeClr val="tx1"/>
                    </a:gs>
                  </a:gsLst>
                  <a:lin ang="5400000" scaled="0"/>
                </a:gradFill>
                <a:latin typeface="+mn-lt"/>
              </a:defRPr>
            </a:lvl1pPr>
            <a:lvl2pPr>
              <a:defRPr sz="2400"/>
            </a:lvl2pPr>
            <a:lvl3pPr>
              <a:defRPr sz="2400"/>
            </a:lvl3pPr>
            <a:lvl4pPr>
              <a:defRPr sz="2400"/>
            </a:lvl4pPr>
            <a:lvl5pPr>
              <a:defRPr sz="2400"/>
            </a:lvl5pPr>
          </a:lstStyle>
          <a:p>
            <a:pPr lvl="0"/>
            <a:r>
              <a:rPr lang="en-US" smtClean="0"/>
              <a:t>Click to edit Master text styles</a:t>
            </a:r>
          </a:p>
        </p:txBody>
      </p:sp>
    </p:spTree>
    <p:extLst>
      <p:ext uri="{BB962C8B-B14F-4D97-AF65-F5344CB8AC3E}">
        <p14:creationId xmlns:p14="http://schemas.microsoft.com/office/powerpoint/2010/main" val="134864443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2 Gray">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9"/>
            <a:ext cx="11887518" cy="1828766"/>
          </a:xfrm>
        </p:spPr>
        <p:txBody>
          <a:bodyPr/>
          <a:lstStyle>
            <a:lvl1pPr>
              <a:defRPr sz="5799">
                <a:gradFill>
                  <a:gsLst>
                    <a:gs pos="99115">
                      <a:schemeClr val="tx1"/>
                    </a:gs>
                    <a:gs pos="87611">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9" y="2597163"/>
            <a:ext cx="7315200" cy="517064"/>
          </a:xfrm>
        </p:spPr>
        <p:txBody>
          <a:bodyPr/>
          <a:lstStyle>
            <a:lvl1pPr marL="0" indent="0">
              <a:buNone/>
              <a:defRPr sz="2400">
                <a:gradFill>
                  <a:gsLst>
                    <a:gs pos="14159">
                      <a:schemeClr val="tx1"/>
                    </a:gs>
                    <a:gs pos="31000">
                      <a:schemeClr val="tx1"/>
                    </a:gs>
                  </a:gsLst>
                  <a:lin ang="5400000" scaled="0"/>
                </a:gradFill>
                <a:latin typeface="+mn-lt"/>
              </a:defRPr>
            </a:lvl1pPr>
            <a:lvl2pPr>
              <a:defRPr sz="2400">
                <a:gradFill>
                  <a:gsLst>
                    <a:gs pos="5224">
                      <a:srgbClr val="FFFFFF"/>
                    </a:gs>
                    <a:gs pos="31000">
                      <a:srgbClr val="FFFFFF"/>
                    </a:gs>
                  </a:gsLst>
                  <a:lin ang="5400000" scaled="0"/>
                </a:gradFill>
              </a:defRPr>
            </a:lvl2pPr>
            <a:lvl3pPr>
              <a:defRPr sz="2400">
                <a:gradFill>
                  <a:gsLst>
                    <a:gs pos="5224">
                      <a:srgbClr val="FFFFFF"/>
                    </a:gs>
                    <a:gs pos="31000">
                      <a:srgbClr val="FFFFFF"/>
                    </a:gs>
                  </a:gsLst>
                  <a:lin ang="5400000" scaled="0"/>
                </a:gradFill>
              </a:defRPr>
            </a:lvl3pPr>
            <a:lvl4pPr>
              <a:defRPr sz="2400">
                <a:gradFill>
                  <a:gsLst>
                    <a:gs pos="5224">
                      <a:srgbClr val="FFFFFF"/>
                    </a:gs>
                    <a:gs pos="31000">
                      <a:srgbClr val="FFFFFF"/>
                    </a:gs>
                  </a:gsLst>
                  <a:lin ang="5400000" scaled="0"/>
                </a:gradFill>
              </a:defRPr>
            </a:lvl4pPr>
            <a:lvl5pPr>
              <a:defRPr sz="2400">
                <a:gradFill>
                  <a:gsLst>
                    <a:gs pos="5224">
                      <a:srgbClr val="FFFFFF"/>
                    </a:gs>
                    <a:gs pos="31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7520418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2 Orange">
    <p:bg bwMode="lt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9"/>
            <a:ext cx="11887518" cy="1828766"/>
          </a:xfrm>
        </p:spPr>
        <p:txBody>
          <a:bodyPr/>
          <a:lstStyle>
            <a:lvl1pPr>
              <a:defRPr sz="5799">
                <a:gradFill>
                  <a:gsLst>
                    <a:gs pos="85821">
                      <a:schemeClr val="tx1"/>
                    </a:gs>
                    <a:gs pos="61194">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9" y="2597163"/>
            <a:ext cx="7315200" cy="517064"/>
          </a:xfrm>
        </p:spPr>
        <p:txBody>
          <a:bodyPr/>
          <a:lstStyle>
            <a:lvl1pPr marL="0" indent="0">
              <a:buNone/>
              <a:defRPr sz="2400">
                <a:gradFill>
                  <a:gsLst>
                    <a:gs pos="54867">
                      <a:schemeClr val="tx1"/>
                    </a:gs>
                    <a:gs pos="31000">
                      <a:schemeClr val="tx1"/>
                    </a:gs>
                  </a:gsLst>
                  <a:lin ang="5400000" scaled="0"/>
                </a:gradFill>
                <a:latin typeface="+mn-lt"/>
              </a:defRPr>
            </a:lvl1pPr>
            <a:lvl2pPr>
              <a:defRPr sz="2400">
                <a:gradFill>
                  <a:gsLst>
                    <a:gs pos="5224">
                      <a:srgbClr val="FFFFFF"/>
                    </a:gs>
                    <a:gs pos="31000">
                      <a:srgbClr val="FFFFFF"/>
                    </a:gs>
                  </a:gsLst>
                  <a:lin ang="5400000" scaled="0"/>
                </a:gradFill>
              </a:defRPr>
            </a:lvl2pPr>
            <a:lvl3pPr>
              <a:defRPr sz="2400">
                <a:gradFill>
                  <a:gsLst>
                    <a:gs pos="5224">
                      <a:srgbClr val="FFFFFF"/>
                    </a:gs>
                    <a:gs pos="31000">
                      <a:srgbClr val="FFFFFF"/>
                    </a:gs>
                  </a:gsLst>
                  <a:lin ang="5400000" scaled="0"/>
                </a:gradFill>
              </a:defRPr>
            </a:lvl3pPr>
            <a:lvl4pPr>
              <a:defRPr sz="2400">
                <a:gradFill>
                  <a:gsLst>
                    <a:gs pos="5224">
                      <a:srgbClr val="FFFFFF"/>
                    </a:gs>
                    <a:gs pos="31000">
                      <a:srgbClr val="FFFFFF"/>
                    </a:gs>
                  </a:gsLst>
                  <a:lin ang="5400000" scaled="0"/>
                </a:gradFill>
              </a:defRPr>
            </a:lvl4pPr>
            <a:lvl5pPr>
              <a:defRPr sz="2400">
                <a:gradFill>
                  <a:gsLst>
                    <a:gs pos="5224">
                      <a:srgbClr val="FFFFFF"/>
                    </a:gs>
                    <a:gs pos="31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16048870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Content Bulleted Tex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799">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3"/>
            <a:ext cx="10972800" cy="1902453"/>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902281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amp; Content Only">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 y="0"/>
            <a:ext cx="6002338" cy="742187"/>
          </a:xfrm>
        </p:spPr>
        <p:txBody>
          <a:bodyPr/>
          <a:lstStyle>
            <a:lvl1pPr marL="0" indent="0">
              <a:buNone/>
              <a:defRPr/>
            </a:lvl1pPr>
          </a:lstStyle>
          <a:p>
            <a:r>
              <a:rPr lang="en-US" smtClean="0"/>
              <a:t>Click icon to add picture</a:t>
            </a:r>
            <a:endParaRPr lang="en-US" dirty="0"/>
          </a:p>
        </p:txBody>
      </p:sp>
      <p:sp>
        <p:nvSpPr>
          <p:cNvPr id="6" name="Content Placeholder 5"/>
          <p:cNvSpPr>
            <a:spLocks noGrp="1"/>
          </p:cNvSpPr>
          <p:nvPr>
            <p:ph sz="quarter" idx="10"/>
          </p:nvPr>
        </p:nvSpPr>
        <p:spPr>
          <a:xfrm>
            <a:off x="5761038" y="1211264"/>
            <a:ext cx="6400800" cy="600163"/>
          </a:xfrm>
        </p:spPr>
        <p:txBody>
          <a:bodyPr/>
          <a:lstStyle>
            <a:lvl1pPr marL="0" indent="0">
              <a:buNone/>
              <a:defRPr sz="3000"/>
            </a:lvl1pPr>
          </a:lstStyle>
          <a:p>
            <a:pPr lvl="0"/>
            <a:r>
              <a:rPr lang="en-US" smtClean="0"/>
              <a:t>Click to edit Master text styles</a:t>
            </a:r>
          </a:p>
        </p:txBody>
      </p:sp>
    </p:spTree>
    <p:extLst>
      <p:ext uri="{BB962C8B-B14F-4D97-AF65-F5344CB8AC3E}">
        <p14:creationId xmlns:p14="http://schemas.microsoft.com/office/powerpoint/2010/main" val="301687275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57031422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 Title &amp; Conten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38"/>
            <a:ext cx="9144000" cy="683264"/>
          </a:xfrm>
        </p:spPr>
        <p:txBody>
          <a:bodyPr/>
          <a:lstStyle>
            <a:lvl1pPr marL="0" indent="0">
              <a:buNone/>
              <a:defRPr sz="3599"/>
            </a:lvl1pPr>
            <a:lvl2pPr>
              <a:defRPr sz="3599"/>
            </a:lvl2pPr>
            <a:lvl3pPr>
              <a:defRPr sz="3599"/>
            </a:lvl3pPr>
            <a:lvl4pPr>
              <a:defRPr sz="3599"/>
            </a:lvl4pPr>
            <a:lvl5pPr>
              <a:defRPr sz="3599"/>
            </a:lvl5pPr>
          </a:lstStyle>
          <a:p>
            <a:pPr lvl="0"/>
            <a:r>
              <a:rPr lang="en-US" smtClean="0"/>
              <a:t>Click to edit Master text styles</a:t>
            </a:r>
          </a:p>
        </p:txBody>
      </p:sp>
    </p:spTree>
    <p:extLst>
      <p:ext uri="{BB962C8B-B14F-4D97-AF65-F5344CB8AC3E}">
        <p14:creationId xmlns:p14="http://schemas.microsoft.com/office/powerpoint/2010/main" val="133363928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box">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99"/>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3"/>
            <a:ext cx="3657600" cy="433966"/>
          </a:xfrm>
        </p:spPr>
        <p:txBody>
          <a:bodyPr/>
          <a:lstStyle>
            <a:lvl1pPr marL="0" indent="0">
              <a:buNone/>
              <a:defRPr sz="1800">
                <a:latin typeface="+mn-lt"/>
              </a:defRPr>
            </a:lvl1pPr>
            <a:lvl2pPr>
              <a:defRPr sz="1800"/>
            </a:lvl2pPr>
            <a:lvl3pPr>
              <a:defRPr sz="1800"/>
            </a:lvl3pPr>
            <a:lvl4pPr>
              <a:defRPr sz="1800"/>
            </a:lvl4pPr>
            <a:lvl5pPr>
              <a:defRPr sz="1800"/>
            </a:lvl5pPr>
          </a:lstStyle>
          <a:p>
            <a:pPr lvl="0"/>
            <a:r>
              <a:rPr lang="en-US" smtClean="0"/>
              <a:t>Click to edit Master text styles</a:t>
            </a:r>
          </a:p>
        </p:txBody>
      </p:sp>
    </p:spTree>
    <p:extLst>
      <p:ext uri="{BB962C8B-B14F-4D97-AF65-F5344CB8AC3E}">
        <p14:creationId xmlns:p14="http://schemas.microsoft.com/office/powerpoint/2010/main" val="351054991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photo">
    <p:bg bwMode="ltGray">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436475" cy="742187"/>
          </a:xfrm>
        </p:spPr>
        <p:txBody>
          <a:bodyPr/>
          <a:lstStyle/>
          <a:p>
            <a:r>
              <a:rPr lang="en-US" smtClean="0"/>
              <a:t>Click icon to add picture</a:t>
            </a:r>
            <a:endParaRPr lang="en-US" dirty="0"/>
          </a:p>
        </p:txBody>
      </p:sp>
      <p:sp>
        <p:nvSpPr>
          <p:cNvPr id="2" name="Title 1"/>
          <p:cNvSpPr>
            <a:spLocks noGrp="1"/>
          </p:cNvSpPr>
          <p:nvPr>
            <p:ph type="title"/>
          </p:nvPr>
        </p:nvSpPr>
        <p:spPr/>
        <p:txBody>
          <a:bodyPr/>
          <a:lstStyle>
            <a:lvl1pPr>
              <a:defRPr sz="4799">
                <a:gradFill>
                  <a:gsLst>
                    <a:gs pos="69027">
                      <a:schemeClr val="tx1"/>
                    </a:gs>
                    <a:gs pos="22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56682072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4 Categories">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98"/>
            <a:ext cx="11889564" cy="752093"/>
          </a:xfrm>
        </p:spPr>
        <p:txBody>
          <a:bodyPr/>
          <a:lstStyle>
            <a:lvl1pPr>
              <a:defRPr sz="3599"/>
            </a:lvl1pPr>
          </a:lstStyle>
          <a:p>
            <a:r>
              <a:rPr lang="en-US" smtClean="0"/>
              <a:t>Click to edit Master title style</a:t>
            </a:r>
            <a:endParaRPr lang="en-US" dirty="0"/>
          </a:p>
        </p:txBody>
      </p:sp>
      <p:sp>
        <p:nvSpPr>
          <p:cNvPr id="4" name="Content Placeholder 3"/>
          <p:cNvSpPr>
            <a:spLocks noGrp="1"/>
          </p:cNvSpPr>
          <p:nvPr>
            <p:ph sz="quarter" idx="10"/>
          </p:nvPr>
        </p:nvSpPr>
        <p:spPr>
          <a:xfrm>
            <a:off x="274639" y="3040064"/>
            <a:ext cx="11887200" cy="517064"/>
          </a:xfrm>
        </p:spPr>
        <p:txBody>
          <a:bodyPr/>
          <a:lstStyle>
            <a:lvl1pPr marL="0" indent="0">
              <a:buNone/>
              <a:defRPr sz="2400"/>
            </a:lvl1pPr>
          </a:lstStyle>
          <a:p>
            <a:pPr lvl="0"/>
            <a:r>
              <a:rPr lang="en-US" smtClean="0"/>
              <a:t>Click to edit Master text styles</a:t>
            </a:r>
          </a:p>
        </p:txBody>
      </p:sp>
      <p:sp>
        <p:nvSpPr>
          <p:cNvPr id="6" name="Content Placeholder 5"/>
          <p:cNvSpPr>
            <a:spLocks noGrp="1"/>
          </p:cNvSpPr>
          <p:nvPr>
            <p:ph sz="quarter" idx="11"/>
          </p:nvPr>
        </p:nvSpPr>
        <p:spPr>
          <a:xfrm>
            <a:off x="274638"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7" name="Content Placeholder 5"/>
          <p:cNvSpPr>
            <a:spLocks noGrp="1"/>
          </p:cNvSpPr>
          <p:nvPr>
            <p:ph sz="quarter" idx="12"/>
          </p:nvPr>
        </p:nvSpPr>
        <p:spPr>
          <a:xfrm>
            <a:off x="3321740"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8" name="Content Placeholder 5"/>
          <p:cNvSpPr>
            <a:spLocks noGrp="1"/>
          </p:cNvSpPr>
          <p:nvPr>
            <p:ph sz="quarter" idx="13"/>
          </p:nvPr>
        </p:nvSpPr>
        <p:spPr>
          <a:xfrm>
            <a:off x="6368842"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9" name="Content Placeholder 5"/>
          <p:cNvSpPr>
            <a:spLocks noGrp="1"/>
          </p:cNvSpPr>
          <p:nvPr>
            <p:ph sz="quarter" idx="14"/>
          </p:nvPr>
        </p:nvSpPr>
        <p:spPr>
          <a:xfrm>
            <a:off x="9415946"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Tree>
    <p:extLst>
      <p:ext uri="{BB962C8B-B14F-4D97-AF65-F5344CB8AC3E}">
        <p14:creationId xmlns:p14="http://schemas.microsoft.com/office/powerpoint/2010/main" val="54579101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Dark Content Box">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99"/>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37"/>
            <a:ext cx="5486400" cy="5000626"/>
          </a:xfrm>
          <a:solidFill>
            <a:schemeClr val="accent1">
              <a:alpha val="90000"/>
            </a:schemeClr>
          </a:solidFill>
        </p:spPr>
        <p:txBody>
          <a:bodyPr lIns="182880" tIns="146304" rIns="182880" bIns="146304">
            <a:noAutofit/>
          </a:bodyPr>
          <a:lstStyle>
            <a:lvl1pPr marL="0" indent="0">
              <a:buNone/>
              <a:defRPr sz="2400">
                <a:gradFill>
                  <a:gsLst>
                    <a:gs pos="10619">
                      <a:schemeClr val="bg1"/>
                    </a:gs>
                    <a:gs pos="33000">
                      <a:schemeClr val="bg1"/>
                    </a:gs>
                  </a:gsLst>
                  <a:lin ang="5400000" scaled="0"/>
                </a:gradFill>
              </a:defRPr>
            </a:lvl1pPr>
            <a:lvl2pPr>
              <a:defRPr sz="2000"/>
            </a:lvl2pPr>
            <a:lvl3pPr>
              <a:defRPr sz="2000"/>
            </a:lvl3pPr>
            <a:lvl4pPr>
              <a:defRPr sz="1800"/>
            </a:lvl4pPr>
            <a:lvl5pPr>
              <a:defRPr sz="1800"/>
            </a:lvl5pPr>
          </a:lstStyle>
          <a:p>
            <a:pPr lvl="0"/>
            <a:r>
              <a:rPr lang="en-US" smtClean="0"/>
              <a:t>Click to edit Master text styles</a:t>
            </a:r>
          </a:p>
        </p:txBody>
      </p:sp>
    </p:spTree>
    <p:extLst>
      <p:ext uri="{BB962C8B-B14F-4D97-AF65-F5344CB8AC3E}">
        <p14:creationId xmlns:p14="http://schemas.microsoft.com/office/powerpoint/2010/main" val="235496049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 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154143430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0413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1">
    <p:bg bwMode="ltGray">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278609" y="296864"/>
            <a:ext cx="11887200" cy="6247693"/>
            <a:chOff x="274638" y="297107"/>
            <a:chExt cx="11887200" cy="6247693"/>
          </a:xfrm>
        </p:grpSpPr>
        <p:pic>
          <p:nvPicPr>
            <p:cNvPr id="4" name="Picture 3"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38" y="298483"/>
              <a:ext cx="3657356" cy="3657356"/>
            </a:xfrm>
            <a:prstGeom prst="rect">
              <a:avLst/>
            </a:prstGeom>
          </p:spPr>
        </p:pic>
        <p:pic>
          <p:nvPicPr>
            <p:cNvPr id="5" name="Picture 4"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9838" y="298727"/>
              <a:ext cx="3657356" cy="3657356"/>
            </a:xfrm>
            <a:prstGeom prst="rect">
              <a:avLst/>
            </a:prstGeom>
          </p:spPr>
        </p:pic>
        <p:pic>
          <p:nvPicPr>
            <p:cNvPr id="6" name="Picture 5"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2482" y="298483"/>
              <a:ext cx="3657356" cy="3657356"/>
            </a:xfrm>
            <a:prstGeom prst="rect">
              <a:avLst/>
            </a:prstGeom>
          </p:spPr>
        </p:pic>
        <p:pic>
          <p:nvPicPr>
            <p:cNvPr id="7" name="Picture 6" descr="NewGridTile_8x8.png"/>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74882" y="3954584"/>
              <a:ext cx="3657356" cy="2583015"/>
            </a:xfrm>
            <a:prstGeom prst="rect">
              <a:avLst/>
            </a:prstGeom>
          </p:spPr>
        </p:pic>
        <p:pic>
          <p:nvPicPr>
            <p:cNvPr id="8" name="Picture 7"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7589838" y="3954707"/>
              <a:ext cx="3657356" cy="2590093"/>
            </a:xfrm>
            <a:prstGeom prst="rect">
              <a:avLst/>
            </a:prstGeom>
          </p:spPr>
        </p:pic>
        <p:pic>
          <p:nvPicPr>
            <p:cNvPr id="9" name="Picture 8"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3932482" y="3954463"/>
              <a:ext cx="3657356" cy="2590337"/>
            </a:xfrm>
            <a:prstGeom prst="rect">
              <a:avLst/>
            </a:prstGeom>
          </p:spPr>
        </p:pic>
        <p:pic>
          <p:nvPicPr>
            <p:cNvPr id="10" name="Picture 9" descr="NewGridTile_8x8.png"/>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11247438" y="297107"/>
              <a:ext cx="914400" cy="3657356"/>
            </a:xfrm>
            <a:prstGeom prst="rect">
              <a:avLst/>
            </a:prstGeom>
          </p:spPr>
        </p:pic>
        <p:pic>
          <p:nvPicPr>
            <p:cNvPr id="11" name="Picture 10" descr="NewGridTile_8x8.png"/>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11247438" y="3952515"/>
              <a:ext cx="914400" cy="2590093"/>
            </a:xfrm>
            <a:prstGeom prst="rect">
              <a:avLst/>
            </a:prstGeom>
          </p:spPr>
        </p:pic>
      </p:grpSp>
      <p:sp>
        <p:nvSpPr>
          <p:cNvPr id="2" name="Title 1"/>
          <p:cNvSpPr>
            <a:spLocks noGrp="1"/>
          </p:cNvSpPr>
          <p:nvPr>
            <p:ph type="title"/>
          </p:nvPr>
        </p:nvSpPr>
        <p:spPr>
          <a:xfrm>
            <a:off x="274321" y="2122489"/>
            <a:ext cx="11889564" cy="2746375"/>
          </a:xfrm>
        </p:spPr>
        <p:txBody>
          <a:bodyPr/>
          <a:lstStyle>
            <a:lvl1pPr>
              <a:defRPr sz="8799">
                <a:gradFill>
                  <a:gsLst>
                    <a:gs pos="885">
                      <a:schemeClr val="tx1"/>
                    </a:gs>
                    <a:gs pos="11194">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4368466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2">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122489"/>
            <a:ext cx="11889564" cy="2746375"/>
          </a:xfrm>
        </p:spPr>
        <p:txBody>
          <a:bodyPr/>
          <a:lstStyle>
            <a:lvl1pPr>
              <a:defRPr sz="8799">
                <a:gradFill>
                  <a:gsLst>
                    <a:gs pos="0">
                      <a:schemeClr val="tx1"/>
                    </a:gs>
                    <a:gs pos="11194">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80285994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3">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64"/>
            <a:ext cx="11889564" cy="1828800"/>
          </a:xfrm>
        </p:spPr>
        <p:txBody>
          <a:bodyPr/>
          <a:lstStyle>
            <a:lvl1pPr>
              <a:defRPr sz="5399">
                <a:gradFill>
                  <a:gsLst>
                    <a:gs pos="885">
                      <a:schemeClr val="tx1"/>
                    </a:gs>
                    <a:gs pos="11194">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0852645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1" y="2129450"/>
            <a:ext cx="11889564" cy="917575"/>
          </a:xfrm>
        </p:spPr>
        <p:txBody>
          <a:bodyPr/>
          <a:lstStyle>
            <a:lvl1pPr>
              <a:defRPr sz="5999"/>
            </a:lvl1pPr>
          </a:lstStyle>
          <a:p>
            <a:r>
              <a:rPr lang="en-US" dirty="0" smtClean="0"/>
              <a:t>Thank you</a:t>
            </a:r>
            <a:endParaRPr lang="en-US" dirty="0"/>
          </a:p>
        </p:txBody>
      </p:sp>
    </p:spTree>
    <p:extLst>
      <p:ext uri="{BB962C8B-B14F-4D97-AF65-F5344CB8AC3E}">
        <p14:creationId xmlns:p14="http://schemas.microsoft.com/office/powerpoint/2010/main" val="111371034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nk Blue">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08758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11745763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1580657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37638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708635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714466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1448601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241115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9622441"/>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356726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301918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5906550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02298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242453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6808022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7736367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0973856"/>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51780438"/>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67102912"/>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691448826"/>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2082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880171"/>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161427"/>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379240"/>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7212205"/>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550174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71522848"/>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850156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3"/>
          </p:nvPr>
        </p:nvSpPr>
        <p:spPr>
          <a:xfrm>
            <a:off x="274638" y="6689365"/>
            <a:ext cx="3937000" cy="137160"/>
          </a:xfrm>
          <a:prstGeom prst="rect">
            <a:avLst/>
          </a:prstGeom>
        </p:spPr>
        <p:txBody>
          <a:bodyPr vert="horz" lIns="0" tIns="0" rIns="91440" bIns="0" rtlCol="0" anchor="ctr"/>
          <a:lstStyle>
            <a:lvl1pPr marL="0" algn="l" defTabSz="932563" rtl="0" eaLnBrk="1" latinLnBrk="0" hangingPunct="1">
              <a:defRPr lang="en-US" sz="900" kern="1200">
                <a:gradFill>
                  <a:gsLst>
                    <a:gs pos="2239">
                      <a:schemeClr val="tx1"/>
                    </a:gs>
                    <a:gs pos="11940">
                      <a:schemeClr val="tx1"/>
                    </a:gs>
                  </a:gsLst>
                  <a:lin ang="5400000" scaled="0"/>
                </a:gradFill>
                <a:latin typeface="+mn-lt"/>
                <a:ea typeface="+mn-ea"/>
                <a:cs typeface="+mn-cs"/>
              </a:defRPr>
            </a:lvl1pPr>
          </a:lstStyle>
          <a:p>
            <a:r>
              <a:rPr smtClean="0">
                <a:gradFill>
                  <a:gsLst>
                    <a:gs pos="2239">
                      <a:srgbClr val="505050"/>
                    </a:gs>
                    <a:gs pos="11940">
                      <a:srgbClr val="505050"/>
                    </a:gs>
                  </a:gsLst>
                  <a:lin ang="5400000" scaled="0"/>
                </a:gradFill>
              </a:rPr>
              <a:t>Microsoft Confidential</a:t>
            </a:r>
            <a:endParaRPr>
              <a:gradFill>
                <a:gsLst>
                  <a:gs pos="2239">
                    <a:srgbClr val="505050"/>
                  </a:gs>
                  <a:gs pos="11940">
                    <a:srgbClr val="505050"/>
                  </a:gs>
                </a:gsLst>
                <a:lin ang="5400000" scaled="0"/>
              </a:gradFill>
            </a:endParaRPr>
          </a:p>
        </p:txBody>
      </p:sp>
      <p:sp>
        <p:nvSpPr>
          <p:cNvPr id="6" name="Slide Number Placeholder 4"/>
          <p:cNvSpPr>
            <a:spLocks noGrp="1"/>
          </p:cNvSpPr>
          <p:nvPr>
            <p:ph type="sldNum" sz="quarter" idx="4"/>
          </p:nvPr>
        </p:nvSpPr>
        <p:spPr>
          <a:xfrm>
            <a:off x="11595101" y="6689365"/>
            <a:ext cx="566737" cy="137160"/>
          </a:xfrm>
          <a:prstGeom prst="rect">
            <a:avLst/>
          </a:prstGeom>
        </p:spPr>
        <p:txBody>
          <a:bodyPr vert="horz" lIns="91440" tIns="0" rIns="0" bIns="0" rtlCol="0" anchor="ctr"/>
          <a:lstStyle>
            <a:lvl1pPr algn="r">
              <a:defRPr lang="en-US" sz="900" b="0" kern="1200" smtClean="0">
                <a:gradFill>
                  <a:gsLst>
                    <a:gs pos="2239">
                      <a:schemeClr val="tx1"/>
                    </a:gs>
                    <a:gs pos="11940">
                      <a:schemeClr val="tx1"/>
                    </a:gs>
                  </a:gsLst>
                  <a:lin ang="5400000" scaled="0"/>
                </a:gradFill>
                <a:latin typeface="+mn-lt"/>
                <a:ea typeface="+mn-ea"/>
                <a:cs typeface="+mn-cs"/>
              </a:defRPr>
            </a:lvl1pPr>
          </a:lstStyle>
          <a:p>
            <a:pPr defTabSz="932563"/>
            <a:fld id="{27258FFF-F925-446B-8502-81C933981705}" type="slidenum">
              <a:rPr>
                <a:gradFill>
                  <a:gsLst>
                    <a:gs pos="2239">
                      <a:srgbClr val="505050"/>
                    </a:gs>
                    <a:gs pos="11940">
                      <a:srgbClr val="505050"/>
                    </a:gs>
                  </a:gsLst>
                  <a:lin ang="5400000" scaled="0"/>
                </a:gradFill>
              </a:rPr>
              <a:pPr defTabSz="932563"/>
              <a:t>‹#›</a:t>
            </a:fld>
            <a:endParaRPr>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3904964555"/>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Lst>
  <p:transition>
    <p:fade/>
  </p:transition>
  <p:timing>
    <p:tnLst>
      <p:par>
        <p:cTn id="1" dur="indefinite" restart="never" nodeType="tmRoot"/>
      </p:par>
    </p:tnLst>
  </p:timing>
  <p:hf sldNum="0" hdr="0" dt="0"/>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87">
          <p15:clr>
            <a:srgbClr val="5ACBF0"/>
          </p15:clr>
        </p15:guide>
        <p15:guide id="4294967295" pos="173">
          <p15:clr>
            <a:srgbClr val="5ACBF0"/>
          </p15:clr>
        </p15:guide>
        <p15:guide id="4294967295" orient="horz" pos="763">
          <p15:clr>
            <a:srgbClr val="A4A3A4"/>
          </p15:clr>
        </p15:guide>
        <p15:guide id="4294967295" orient="horz" pos="1339">
          <p15:clr>
            <a:srgbClr val="A4A3A4"/>
          </p15:clr>
        </p15:guide>
        <p15:guide id="4294967295" orient="horz" pos="1915">
          <p15:clr>
            <a:srgbClr val="A4A3A4"/>
          </p15:clr>
        </p15:guide>
        <p15:guide id="4294967295" orient="horz" pos="2491">
          <p15:clr>
            <a:srgbClr val="A4A3A4"/>
          </p15:clr>
        </p15:guide>
        <p15:guide id="4294967295" orient="horz" pos="3067">
          <p15:clr>
            <a:srgbClr val="A4A3A4"/>
          </p15:clr>
        </p15:guide>
        <p15:guide id="4294967295" orient="horz" pos="3643">
          <p15:clr>
            <a:srgbClr val="A4A3A4"/>
          </p15:clr>
        </p15:guide>
        <p15:guide id="4294967295" orient="horz" pos="4219">
          <p15:clr>
            <a:srgbClr val="5ACBF0"/>
          </p15:clr>
        </p15:guide>
        <p15:guide id="4294967295" pos="749">
          <p15:clr>
            <a:srgbClr val="A4A3A4"/>
          </p15:clr>
        </p15:guide>
        <p15:guide id="4294967295" pos="1325">
          <p15:clr>
            <a:srgbClr val="A4A3A4"/>
          </p15:clr>
        </p15:guide>
        <p15:guide id="4294967295" pos="1901">
          <p15:clr>
            <a:srgbClr val="A4A3A4"/>
          </p15:clr>
        </p15:guide>
        <p15:guide id="4294967295" pos="2477">
          <p15:clr>
            <a:srgbClr val="A4A3A4"/>
          </p15:clr>
        </p15:guide>
        <p15:guide id="4294967295" pos="3053">
          <p15:clr>
            <a:srgbClr val="A4A3A4"/>
          </p15:clr>
        </p15:guide>
        <p15:guide id="4294967295" pos="3629">
          <p15:clr>
            <a:srgbClr val="A4A3A4"/>
          </p15:clr>
        </p15:guide>
        <p15:guide id="4294967295" pos="4205">
          <p15:clr>
            <a:srgbClr val="A4A3A4"/>
          </p15:clr>
        </p15:guide>
        <p15:guide id="4294967295" pos="4781">
          <p15:clr>
            <a:srgbClr val="A4A3A4"/>
          </p15:clr>
        </p15:guide>
        <p15:guide id="4294967295" pos="5357">
          <p15:clr>
            <a:srgbClr val="A4A3A4"/>
          </p15:clr>
        </p15:guide>
        <p15:guide id="4294967295" pos="5933">
          <p15:clr>
            <a:srgbClr val="A4A3A4"/>
          </p15:clr>
        </p15:guide>
        <p15:guide id="4294967295" pos="6509">
          <p15:clr>
            <a:srgbClr val="A4A3A4"/>
          </p15:clr>
        </p15:guide>
        <p15:guide id="4294967295" pos="7085">
          <p15:clr>
            <a:srgbClr val="A4A3A4"/>
          </p15:clr>
        </p15:guide>
        <p15:guide id="4294967295"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783144376"/>
      </p:ext>
    </p:extLst>
  </p:cSld>
  <p:clrMap bg1="dk1" tx1="lt1" bg2="dk2" tx2="lt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 id="2147484322" r:id="rId17"/>
    <p:sldLayoutId id="2147484323" r:id="rId18"/>
    <p:sldLayoutId id="2147484324" r:id="rId19"/>
    <p:sldLayoutId id="2147484325" r:id="rId20"/>
    <p:sldLayoutId id="2147484326" r:id="rId21"/>
    <p:sldLayoutId id="2147484327" r:id="rId22"/>
    <p:sldLayoutId id="2147484328" r:id="rId23"/>
    <p:sldLayoutId id="2147484329" r:id="rId24"/>
    <p:sldLayoutId id="2147484330" r:id="rId25"/>
    <p:sldLayoutId id="2147484331" r:id="rId26"/>
    <p:sldLayoutId id="2147484332"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87">
          <p15:clr>
            <a:srgbClr val="5ACBF0"/>
          </p15:clr>
        </p15:guide>
        <p15:guide id="4294967295" pos="173">
          <p15:clr>
            <a:srgbClr val="5ACBF0"/>
          </p15:clr>
        </p15:guide>
        <p15:guide id="4294967295" pos="749">
          <p15:clr>
            <a:srgbClr val="5ACBF0"/>
          </p15:clr>
        </p15:guide>
        <p15:guide id="4294967295" pos="1325">
          <p15:clr>
            <a:srgbClr val="5ACBF0"/>
          </p15:clr>
        </p15:guide>
        <p15:guide id="4294967295" pos="1901">
          <p15:clr>
            <a:srgbClr val="5ACBF0"/>
          </p15:clr>
        </p15:guide>
        <p15:guide id="4294967295" pos="2477">
          <p15:clr>
            <a:srgbClr val="5ACBF0"/>
          </p15:clr>
        </p15:guide>
        <p15:guide id="4294967295" pos="3053">
          <p15:clr>
            <a:srgbClr val="5ACBF0"/>
          </p15:clr>
        </p15:guide>
        <p15:guide id="4294967295" pos="3629">
          <p15:clr>
            <a:srgbClr val="5ACBF0"/>
          </p15:clr>
        </p15:guide>
        <p15:guide id="4294967295" pos="4205">
          <p15:clr>
            <a:srgbClr val="5ACBF0"/>
          </p15:clr>
        </p15:guide>
        <p15:guide id="4294967295" pos="4781">
          <p15:clr>
            <a:srgbClr val="5ACBF0"/>
          </p15:clr>
        </p15:guide>
        <p15:guide id="4294967295" pos="5357">
          <p15:clr>
            <a:srgbClr val="5ACBF0"/>
          </p15:clr>
        </p15:guide>
        <p15:guide id="4294967295" pos="5933">
          <p15:clr>
            <a:srgbClr val="5ACBF0"/>
          </p15:clr>
        </p15:guide>
        <p15:guide id="4294967295" pos="6509">
          <p15:clr>
            <a:srgbClr val="5ACBF0"/>
          </p15:clr>
        </p15:guide>
        <p15:guide id="4294967295" pos="7085">
          <p15:clr>
            <a:srgbClr val="5ACBF0"/>
          </p15:clr>
        </p15:guide>
        <p15:guide id="4294967295" pos="7661">
          <p15:clr>
            <a:srgbClr val="5ACBF0"/>
          </p15:clr>
        </p15:guide>
        <p15:guide id="4294967295" pos="288">
          <p15:clr>
            <a:srgbClr val="C35EA4"/>
          </p15:clr>
        </p15:guide>
        <p15:guide id="4294967295" pos="7546">
          <p15:clr>
            <a:srgbClr val="C35EA4"/>
          </p15:clr>
        </p15:guide>
        <p15:guide id="4294967295" orient="horz" pos="763">
          <p15:clr>
            <a:srgbClr val="5ACBF0"/>
          </p15:clr>
        </p15:guide>
        <p15:guide id="4294967295" orient="horz" pos="1339">
          <p15:clr>
            <a:srgbClr val="5ACBF0"/>
          </p15:clr>
        </p15:guide>
        <p15:guide id="4294967295" orient="horz" pos="1915">
          <p15:clr>
            <a:srgbClr val="5ACBF0"/>
          </p15:clr>
        </p15:guide>
        <p15:guide id="4294967295" orient="horz" pos="2491">
          <p15:clr>
            <a:srgbClr val="5ACBF0"/>
          </p15:clr>
        </p15:guide>
        <p15:guide id="4294967295" orient="horz" pos="3067">
          <p15:clr>
            <a:srgbClr val="5ACBF0"/>
          </p15:clr>
        </p15:guide>
        <p15:guide id="4294967295" orient="horz" pos="3643">
          <p15:clr>
            <a:srgbClr val="5ACBF0"/>
          </p15:clr>
        </p15:guide>
        <p15:guide id="4294967295" orient="horz" pos="4219">
          <p15:clr>
            <a:srgbClr val="5ACBF0"/>
          </p15:clr>
        </p15:guide>
        <p15:guide id="4294967295" orient="horz" pos="302">
          <p15:clr>
            <a:srgbClr val="C35EA4"/>
          </p15:clr>
        </p15:guide>
        <p15:guide id="4294967295"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hyperlink" Target="https://vmdepot.msopentech.com/List/Index" TargetMode="Externa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9.xml"/><Relationship Id="rId1" Type="http://schemas.openxmlformats.org/officeDocument/2006/relationships/slideLayout" Target="../slideLayouts/slideLayout60.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1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hyperlink" Target="http://www.azure.com/certified" TargetMode="Externa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21.png"/><Relationship Id="rId18" Type="http://schemas.openxmlformats.org/officeDocument/2006/relationships/image" Target="../media/image124.png"/><Relationship Id="rId3" Type="http://schemas.openxmlformats.org/officeDocument/2006/relationships/image" Target="../media/image116.png"/><Relationship Id="rId21" Type="http://schemas.openxmlformats.org/officeDocument/2006/relationships/image" Target="../media/image127.png"/><Relationship Id="rId7" Type="http://schemas.openxmlformats.org/officeDocument/2006/relationships/image" Target="../media/image111.png"/><Relationship Id="rId12" Type="http://schemas.openxmlformats.org/officeDocument/2006/relationships/image" Target="../media/image120.png"/><Relationship Id="rId17" Type="http://schemas.openxmlformats.org/officeDocument/2006/relationships/image" Target="../media/image28.png"/><Relationship Id="rId2" Type="http://schemas.openxmlformats.org/officeDocument/2006/relationships/notesSlide" Target="../notesSlides/notesSlide13.xml"/><Relationship Id="rId16" Type="http://schemas.openxmlformats.org/officeDocument/2006/relationships/image" Target="../media/image123.png"/><Relationship Id="rId20" Type="http://schemas.openxmlformats.org/officeDocument/2006/relationships/image" Target="../media/image126.png"/><Relationship Id="rId1" Type="http://schemas.openxmlformats.org/officeDocument/2006/relationships/slideLayout" Target="../slideLayouts/slideLayout57.xml"/><Relationship Id="rId6" Type="http://schemas.openxmlformats.org/officeDocument/2006/relationships/image" Target="../media/image110.png"/><Relationship Id="rId11" Type="http://schemas.openxmlformats.org/officeDocument/2006/relationships/image" Target="../media/image119.png"/><Relationship Id="rId24" Type="http://schemas.openxmlformats.org/officeDocument/2006/relationships/image" Target="../media/image130.JPG"/><Relationship Id="rId5" Type="http://schemas.openxmlformats.org/officeDocument/2006/relationships/image" Target="../media/image109.png"/><Relationship Id="rId15" Type="http://schemas.openxmlformats.org/officeDocument/2006/relationships/image" Target="../media/image122.png"/><Relationship Id="rId23" Type="http://schemas.openxmlformats.org/officeDocument/2006/relationships/image" Target="../media/image129.png"/><Relationship Id="rId10" Type="http://schemas.openxmlformats.org/officeDocument/2006/relationships/image" Target="../media/image118.png"/><Relationship Id="rId19" Type="http://schemas.openxmlformats.org/officeDocument/2006/relationships/image" Target="../media/image125.png"/><Relationship Id="rId4" Type="http://schemas.openxmlformats.org/officeDocument/2006/relationships/image" Target="../media/image108.png"/><Relationship Id="rId9" Type="http://schemas.openxmlformats.org/officeDocument/2006/relationships/image" Target="../media/image117.png"/><Relationship Id="rId14" Type="http://schemas.openxmlformats.org/officeDocument/2006/relationships/image" Target="../media/image29.png"/><Relationship Id="rId22" Type="http://schemas.openxmlformats.org/officeDocument/2006/relationships/image" Target="../media/image128.png"/></Relationships>
</file>

<file path=ppt/slides/_rels/slide22.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5.xml"/><Relationship Id="rId1" Type="http://schemas.openxmlformats.org/officeDocument/2006/relationships/slideLayout" Target="../slideLayouts/slideLayout59.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9.xml"/><Relationship Id="rId1" Type="http://schemas.openxmlformats.org/officeDocument/2006/relationships/slideLayout" Target="../slideLayouts/slideLayout57.xml"/><Relationship Id="rId5" Type="http://schemas.openxmlformats.org/officeDocument/2006/relationships/image" Target="../media/image130.JPG"/><Relationship Id="rId4" Type="http://schemas.openxmlformats.org/officeDocument/2006/relationships/image" Target="../media/image1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59.xml"/><Relationship Id="rId4" Type="http://schemas.openxmlformats.org/officeDocument/2006/relationships/image" Target="../media/image141.png"/></Relationships>
</file>

<file path=ppt/slides/_rels/slide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22.xml"/><Relationship Id="rId1" Type="http://schemas.openxmlformats.org/officeDocument/2006/relationships/slideLayout" Target="../slideLayouts/slideLayout65.xml"/><Relationship Id="rId6" Type="http://schemas.openxmlformats.org/officeDocument/2006/relationships/image" Target="../media/image145.png"/><Relationship Id="rId5" Type="http://schemas.openxmlformats.org/officeDocument/2006/relationships/image" Target="../media/image144.jpeg"/><Relationship Id="rId4" Type="http://schemas.openxmlformats.org/officeDocument/2006/relationships/image" Target="../media/image143.jpeg"/></Relationships>
</file>

<file path=ppt/slides/_rels/slide4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3.xml"/><Relationship Id="rId1" Type="http://schemas.openxmlformats.org/officeDocument/2006/relationships/slideLayout" Target="../slideLayouts/slideLayout74.xml"/><Relationship Id="rId5" Type="http://schemas.openxmlformats.org/officeDocument/2006/relationships/image" Target="../media/image147.png"/><Relationship Id="rId4" Type="http://schemas.openxmlformats.org/officeDocument/2006/relationships/hyperlink" Target="http://myignite.microsoft.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6" Type="http://schemas.openxmlformats.org/officeDocument/2006/relationships/image" Target="../media/image45.jpeg"/><Relationship Id="rId21" Type="http://schemas.openxmlformats.org/officeDocument/2006/relationships/image" Target="../media/image40.png"/><Relationship Id="rId42" Type="http://schemas.openxmlformats.org/officeDocument/2006/relationships/image" Target="../media/image61.jpg"/><Relationship Id="rId47" Type="http://schemas.openxmlformats.org/officeDocument/2006/relationships/image" Target="../media/image66.jpg"/><Relationship Id="rId63" Type="http://schemas.openxmlformats.org/officeDocument/2006/relationships/image" Target="../media/image82.png"/><Relationship Id="rId68" Type="http://schemas.openxmlformats.org/officeDocument/2006/relationships/image" Target="../media/image87.png"/><Relationship Id="rId16" Type="http://schemas.openxmlformats.org/officeDocument/2006/relationships/image" Target="../media/image35.jpe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jpg"/><Relationship Id="rId40" Type="http://schemas.openxmlformats.org/officeDocument/2006/relationships/image" Target="../media/image59.png"/><Relationship Id="rId45" Type="http://schemas.openxmlformats.org/officeDocument/2006/relationships/image" Target="../media/image64.jpeg"/><Relationship Id="rId53" Type="http://schemas.openxmlformats.org/officeDocument/2006/relationships/image" Target="../media/image72.jpg"/><Relationship Id="rId58" Type="http://schemas.openxmlformats.org/officeDocument/2006/relationships/image" Target="../media/image77.png"/><Relationship Id="rId66" Type="http://schemas.openxmlformats.org/officeDocument/2006/relationships/image" Target="../media/image85.png"/><Relationship Id="rId74" Type="http://schemas.openxmlformats.org/officeDocument/2006/relationships/image" Target="../media/image93.png"/><Relationship Id="rId5" Type="http://schemas.openxmlformats.org/officeDocument/2006/relationships/image" Target="../media/image24.emf"/><Relationship Id="rId61" Type="http://schemas.openxmlformats.org/officeDocument/2006/relationships/image" Target="../media/image80.png"/><Relationship Id="rId19" Type="http://schemas.openxmlformats.org/officeDocument/2006/relationships/image" Target="../media/image38.jpeg"/><Relationship Id="rId14" Type="http://schemas.openxmlformats.org/officeDocument/2006/relationships/image" Target="../media/image33.jpeg"/><Relationship Id="rId22" Type="http://schemas.openxmlformats.org/officeDocument/2006/relationships/image" Target="../media/image41.png"/><Relationship Id="rId27" Type="http://schemas.openxmlformats.org/officeDocument/2006/relationships/image" Target="../media/image46.aiscaler"/><Relationship Id="rId30" Type="http://schemas.openxmlformats.org/officeDocument/2006/relationships/image" Target="../media/image49.derdack"/><Relationship Id="rId35" Type="http://schemas.openxmlformats.org/officeDocument/2006/relationships/image" Target="../media/image54.jpg"/><Relationship Id="rId43" Type="http://schemas.openxmlformats.org/officeDocument/2006/relationships/image" Target="../media/image62.jpeg"/><Relationship Id="rId48" Type="http://schemas.openxmlformats.org/officeDocument/2006/relationships/image" Target="../media/image67.png"/><Relationship Id="rId56" Type="http://schemas.openxmlformats.org/officeDocument/2006/relationships/image" Target="../media/image75.png"/><Relationship Id="rId64" Type="http://schemas.openxmlformats.org/officeDocument/2006/relationships/image" Target="../media/image83.png"/><Relationship Id="rId69" Type="http://schemas.openxmlformats.org/officeDocument/2006/relationships/image" Target="../media/image88.png"/><Relationship Id="rId77" Type="http://schemas.openxmlformats.org/officeDocument/2006/relationships/image" Target="../media/image96.png"/><Relationship Id="rId8" Type="http://schemas.openxmlformats.org/officeDocument/2006/relationships/image" Target="../media/image27.png"/><Relationship Id="rId51" Type="http://schemas.openxmlformats.org/officeDocument/2006/relationships/image" Target="../media/image70.jpg"/><Relationship Id="rId72" Type="http://schemas.openxmlformats.org/officeDocument/2006/relationships/image" Target="../media/image91.png"/><Relationship Id="rId3" Type="http://schemas.openxmlformats.org/officeDocument/2006/relationships/image" Target="../media/image23.png"/><Relationship Id="rId12" Type="http://schemas.openxmlformats.org/officeDocument/2006/relationships/image" Target="../media/image31.png"/><Relationship Id="rId17" Type="http://schemas.openxmlformats.org/officeDocument/2006/relationships/image" Target="../media/image36.jpeg"/><Relationship Id="rId25" Type="http://schemas.openxmlformats.org/officeDocument/2006/relationships/image" Target="../media/image44.png"/><Relationship Id="rId33" Type="http://schemas.openxmlformats.org/officeDocument/2006/relationships/image" Target="../media/image52.jpg"/><Relationship Id="rId38" Type="http://schemas.openxmlformats.org/officeDocument/2006/relationships/image" Target="../media/image57.scalearc"/><Relationship Id="rId46" Type="http://schemas.openxmlformats.org/officeDocument/2006/relationships/image" Target="../media/image65.jpg"/><Relationship Id="rId59" Type="http://schemas.openxmlformats.org/officeDocument/2006/relationships/image" Target="../media/image78.png"/><Relationship Id="rId67" Type="http://schemas.openxmlformats.org/officeDocument/2006/relationships/image" Target="../media/image86.png"/><Relationship Id="rId20" Type="http://schemas.openxmlformats.org/officeDocument/2006/relationships/image" Target="../media/image39.png"/><Relationship Id="rId41" Type="http://schemas.openxmlformats.org/officeDocument/2006/relationships/image" Target="../media/image60.jpeg"/><Relationship Id="rId54" Type="http://schemas.openxmlformats.org/officeDocument/2006/relationships/image" Target="../media/image73.png"/><Relationship Id="rId62" Type="http://schemas.openxmlformats.org/officeDocument/2006/relationships/image" Target="../media/image81.png"/><Relationship Id="rId70" Type="http://schemas.openxmlformats.org/officeDocument/2006/relationships/image" Target="../media/image89.png"/><Relationship Id="rId75" Type="http://schemas.openxmlformats.org/officeDocument/2006/relationships/image" Target="../media/image94.png"/><Relationship Id="rId1" Type="http://schemas.openxmlformats.org/officeDocument/2006/relationships/slideLayout" Target="../slideLayouts/slideLayout78.xml"/><Relationship Id="rId6" Type="http://schemas.openxmlformats.org/officeDocument/2006/relationships/image" Target="../media/image25.emf"/><Relationship Id="rId15" Type="http://schemas.openxmlformats.org/officeDocument/2006/relationships/image" Target="../media/image34.jpeg"/><Relationship Id="rId23" Type="http://schemas.openxmlformats.org/officeDocument/2006/relationships/image" Target="../media/image42.png"/><Relationship Id="rId28" Type="http://schemas.openxmlformats.org/officeDocument/2006/relationships/image" Target="../media/image47.bluestripe"/><Relationship Id="rId36" Type="http://schemas.openxmlformats.org/officeDocument/2006/relationships/image" Target="../media/image55.alertlogic"/><Relationship Id="rId49" Type="http://schemas.openxmlformats.org/officeDocument/2006/relationships/image" Target="../media/image68.png"/><Relationship Id="rId57" Type="http://schemas.openxmlformats.org/officeDocument/2006/relationships/image" Target="../media/image76.png"/><Relationship Id="rId10" Type="http://schemas.openxmlformats.org/officeDocument/2006/relationships/image" Target="../media/image29.png"/><Relationship Id="rId31" Type="http://schemas.openxmlformats.org/officeDocument/2006/relationships/image" Target="../media/image50.apprenda"/><Relationship Id="rId44" Type="http://schemas.openxmlformats.org/officeDocument/2006/relationships/image" Target="../media/image63.jpg"/><Relationship Id="rId52" Type="http://schemas.openxmlformats.org/officeDocument/2006/relationships/image" Target="../media/image71.jpg"/><Relationship Id="rId60" Type="http://schemas.openxmlformats.org/officeDocument/2006/relationships/image" Target="../media/image79.png"/><Relationship Id="rId65" Type="http://schemas.openxmlformats.org/officeDocument/2006/relationships/image" Target="../media/image84.png"/><Relationship Id="rId73" Type="http://schemas.openxmlformats.org/officeDocument/2006/relationships/image" Target="../media/image92.png"/><Relationship Id="rId78" Type="http://schemas.openxmlformats.org/officeDocument/2006/relationships/image" Target="../media/image97.png"/><Relationship Id="rId4" Type="http://schemas.microsoft.com/office/2007/relationships/hdphoto" Target="../media/hdphoto1.wdp"/><Relationship Id="rId9"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7.png"/><Relationship Id="rId39" Type="http://schemas.openxmlformats.org/officeDocument/2006/relationships/image" Target="../media/image58.jpg"/><Relationship Id="rId34" Type="http://schemas.openxmlformats.org/officeDocument/2006/relationships/image" Target="../media/image53.jpeg"/><Relationship Id="rId50" Type="http://schemas.openxmlformats.org/officeDocument/2006/relationships/image" Target="../media/image69.png"/><Relationship Id="rId55" Type="http://schemas.openxmlformats.org/officeDocument/2006/relationships/image" Target="../media/image74.png"/><Relationship Id="rId76" Type="http://schemas.openxmlformats.org/officeDocument/2006/relationships/image" Target="../media/image95.png"/><Relationship Id="rId7" Type="http://schemas.openxmlformats.org/officeDocument/2006/relationships/image" Target="../media/image26.emf"/><Relationship Id="rId71" Type="http://schemas.openxmlformats.org/officeDocument/2006/relationships/image" Target="../media/image90.png"/><Relationship Id="rId2" Type="http://schemas.openxmlformats.org/officeDocument/2006/relationships/notesSlide" Target="../notesSlides/notesSlide4.xml"/><Relationship Id="rId29" Type="http://schemas.openxmlformats.org/officeDocument/2006/relationships/image" Target="../media/image48.cohesiveFT"/></Relationships>
</file>

<file path=ppt/slides/_rels/slide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xml"/><Relationship Id="rId1" Type="http://schemas.openxmlformats.org/officeDocument/2006/relationships/slideLayout" Target="../slideLayouts/slideLayout78.xml"/><Relationship Id="rId6" Type="http://schemas.openxmlformats.org/officeDocument/2006/relationships/image" Target="../media/image101.png"/><Relationship Id="rId5" Type="http://schemas.openxmlformats.org/officeDocument/2006/relationships/image" Target="../media/image100.jpg"/><Relationship Id="rId4" Type="http://schemas.openxmlformats.org/officeDocument/2006/relationships/image" Target="../media/image99.png"/></Relationships>
</file>

<file path=ppt/slides/_rels/slide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xml"/><Relationship Id="rId1" Type="http://schemas.openxmlformats.org/officeDocument/2006/relationships/slideLayout" Target="../slideLayouts/slideLayout78.xml"/><Relationship Id="rId5" Type="http://schemas.openxmlformats.org/officeDocument/2006/relationships/image" Target="../media/image104.png"/><Relationship Id="rId4" Type="http://schemas.openxmlformats.org/officeDocument/2006/relationships/image" Target="../media/image10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latin typeface="Segoe UI Light" panose="020B0502040204020203" pitchFamily="34" charset="0"/>
                <a:cs typeface="Segoe UI Light" panose="020B0502040204020203" pitchFamily="34" charset="0"/>
              </a:rPr>
              <a:t>Customer Benefits</a:t>
            </a:r>
          </a:p>
        </p:txBody>
      </p:sp>
      <p:sp>
        <p:nvSpPr>
          <p:cNvPr id="5" name="Rectangle 4"/>
          <p:cNvSpPr/>
          <p:nvPr/>
        </p:nvSpPr>
        <p:spPr>
          <a:xfrm>
            <a:off x="412324" y="1310697"/>
            <a:ext cx="2466004" cy="1251585"/>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GROWING PORTFOLIO OF SOLUTIONS</a:t>
            </a:r>
          </a:p>
        </p:txBody>
      </p:sp>
      <p:sp>
        <p:nvSpPr>
          <p:cNvPr id="6" name="Rectangle 5"/>
          <p:cNvSpPr/>
          <p:nvPr/>
        </p:nvSpPr>
        <p:spPr>
          <a:xfrm>
            <a:off x="412324" y="4178854"/>
            <a:ext cx="2466005" cy="1236191"/>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INTEGRATED &amp; CONSISTENT MANAGEMENT XP</a:t>
            </a:r>
          </a:p>
        </p:txBody>
      </p:sp>
      <p:sp>
        <p:nvSpPr>
          <p:cNvPr id="7" name="Rectangle 6"/>
          <p:cNvSpPr/>
          <p:nvPr/>
        </p:nvSpPr>
        <p:spPr>
          <a:xfrm>
            <a:off x="412324" y="2735262"/>
            <a:ext cx="2466004" cy="1251585"/>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BILLING ON YOUR TERMS</a:t>
            </a:r>
          </a:p>
        </p:txBody>
      </p:sp>
      <p:sp>
        <p:nvSpPr>
          <p:cNvPr id="8" name="Rectangle 7"/>
          <p:cNvSpPr/>
          <p:nvPr/>
        </p:nvSpPr>
        <p:spPr>
          <a:xfrm>
            <a:off x="412323" y="5605941"/>
            <a:ext cx="2466005" cy="1236191"/>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DEPLOY </a:t>
            </a:r>
            <a:r>
              <a:rPr lang="en-US" sz="1428" dirty="0" smtClean="0">
                <a:solidFill>
                  <a:srgbClr val="FFFFFF"/>
                </a:solidFill>
              </a:rPr>
              <a:t>MULTI-RESOURCE SOLUTIONS WITH A CLICK</a:t>
            </a:r>
            <a:endParaRPr lang="en-US" sz="1428" dirty="0">
              <a:solidFill>
                <a:srgbClr val="FFFFFF"/>
              </a:solidFill>
            </a:endParaRPr>
          </a:p>
        </p:txBody>
      </p:sp>
      <p:pic>
        <p:nvPicPr>
          <p:cNvPr id="3" name="Picture 2"/>
          <p:cNvPicPr>
            <a:picLocks noChangeAspect="1"/>
          </p:cNvPicPr>
          <p:nvPr/>
        </p:nvPicPr>
        <p:blipFill>
          <a:blip r:embed="rId3"/>
          <a:stretch>
            <a:fillRect/>
          </a:stretch>
        </p:blipFill>
        <p:spPr>
          <a:xfrm>
            <a:off x="3413784" y="2106823"/>
            <a:ext cx="8572435" cy="3575318"/>
          </a:xfrm>
          <a:prstGeom prst="rect">
            <a:avLst/>
          </a:prstGeom>
          <a:ln>
            <a:solidFill>
              <a:schemeClr val="bg1"/>
            </a:solidFill>
          </a:ln>
        </p:spPr>
      </p:pic>
    </p:spTree>
    <p:extLst>
      <p:ext uri="{BB962C8B-B14F-4D97-AF65-F5344CB8AC3E}">
        <p14:creationId xmlns:p14="http://schemas.microsoft.com/office/powerpoint/2010/main" val="425012761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IaaS Ecosystem</a:t>
            </a:r>
            <a:endParaRPr lang="en-US" dirty="0"/>
          </a:p>
        </p:txBody>
      </p:sp>
      <p:sp>
        <p:nvSpPr>
          <p:cNvPr id="3" name="Text Placeholder 2"/>
          <p:cNvSpPr>
            <a:spLocks noGrp="1"/>
          </p:cNvSpPr>
          <p:nvPr>
            <p:ph type="body" sz="quarter" idx="12"/>
          </p:nvPr>
        </p:nvSpPr>
        <p:spPr/>
        <p:txBody>
          <a:bodyPr/>
          <a:lstStyle/>
          <a:p>
            <a:r>
              <a:rPr lang="en-US" dirty="0" smtClean="0"/>
              <a:t>Bryon Surace</a:t>
            </a:r>
            <a:endParaRPr lang="en-US" dirty="0"/>
          </a:p>
        </p:txBody>
      </p:sp>
    </p:spTree>
    <p:extLst>
      <p:ext uri="{BB962C8B-B14F-4D97-AF65-F5344CB8AC3E}">
        <p14:creationId xmlns:p14="http://schemas.microsoft.com/office/powerpoint/2010/main" val="15273164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Marketplace and Virtual Machines</a:t>
            </a:r>
            <a:endParaRPr lang="en-US" dirty="0"/>
          </a:p>
        </p:txBody>
      </p:sp>
      <p:sp>
        <p:nvSpPr>
          <p:cNvPr id="3" name="Text Placeholder 2"/>
          <p:cNvSpPr>
            <a:spLocks noGrp="1"/>
          </p:cNvSpPr>
          <p:nvPr>
            <p:ph type="body" sz="quarter" idx="10"/>
          </p:nvPr>
        </p:nvSpPr>
        <p:spPr>
          <a:xfrm>
            <a:off x="302499" y="1516062"/>
            <a:ext cx="11887200" cy="5663089"/>
          </a:xfrm>
        </p:spPr>
        <p:txBody>
          <a:bodyPr/>
          <a:lstStyle/>
          <a:p>
            <a:r>
              <a:rPr lang="en-US" b="1" dirty="0" smtClean="0"/>
              <a:t>VM Depot</a:t>
            </a:r>
            <a:r>
              <a:rPr lang="en-US" sz="3600" b="1" dirty="0" smtClean="0"/>
              <a:t>: </a:t>
            </a:r>
            <a:r>
              <a:rPr lang="en-US" sz="3600" dirty="0" smtClean="0"/>
              <a:t>A community managed repository of Linux and Free BSD virtual machine images</a:t>
            </a:r>
          </a:p>
          <a:p>
            <a:endParaRPr lang="en-US" sz="3600" dirty="0"/>
          </a:p>
          <a:p>
            <a:r>
              <a:rPr lang="en-US" b="1" dirty="0"/>
              <a:t>Azure OS Images: </a:t>
            </a:r>
            <a:r>
              <a:rPr lang="en-US" dirty="0"/>
              <a:t>First and </a:t>
            </a:r>
            <a:r>
              <a:rPr lang="en-US" dirty="0" smtClean="0"/>
              <a:t>Third Party Operating Systems ready to run on Azure</a:t>
            </a:r>
            <a:endParaRPr lang="en-US" dirty="0"/>
          </a:p>
          <a:p>
            <a:endParaRPr lang="en-US" b="1" dirty="0"/>
          </a:p>
          <a:p>
            <a:r>
              <a:rPr lang="en-US" b="1" dirty="0" smtClean="0"/>
              <a:t>Azure Certified: </a:t>
            </a:r>
            <a:r>
              <a:rPr lang="en-US" sz="3600" dirty="0" smtClean="0"/>
              <a:t>Certified, production ready VMs w/ complete billing mechanism </a:t>
            </a:r>
          </a:p>
          <a:p>
            <a:endParaRPr lang="en-US" dirty="0" smtClean="0"/>
          </a:p>
        </p:txBody>
      </p:sp>
    </p:spTree>
    <p:extLst>
      <p:ext uri="{BB962C8B-B14F-4D97-AF65-F5344CB8AC3E}">
        <p14:creationId xmlns:p14="http://schemas.microsoft.com/office/powerpoint/2010/main" val="154327237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VM Depot</a:t>
            </a:r>
            <a:endParaRPr lang="en-US" dirty="0"/>
          </a:p>
        </p:txBody>
      </p:sp>
      <p:sp>
        <p:nvSpPr>
          <p:cNvPr id="3" name="Text Placeholder 2"/>
          <p:cNvSpPr>
            <a:spLocks noGrp="1"/>
          </p:cNvSpPr>
          <p:nvPr>
            <p:ph type="body" sz="quarter" idx="10"/>
          </p:nvPr>
        </p:nvSpPr>
        <p:spPr>
          <a:xfrm>
            <a:off x="274639" y="1686305"/>
            <a:ext cx="5867399" cy="4124206"/>
          </a:xfrm>
        </p:spPr>
        <p:txBody>
          <a:bodyPr/>
          <a:lstStyle/>
          <a:p>
            <a:pPr marL="457200" indent="-457200">
              <a:buFont typeface="Arial" panose="020B0604020202020204" pitchFamily="34" charset="0"/>
              <a:buChar char="•"/>
            </a:pPr>
            <a:r>
              <a:rPr lang="en-US" sz="3200" dirty="0"/>
              <a:t>A community managed repository of Linux and Free BSD virtual machine </a:t>
            </a:r>
            <a:r>
              <a:rPr lang="en-US" sz="3200" dirty="0" smtClean="0"/>
              <a:t>images.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hlinkClick r:id="rId2"/>
              </a:rPr>
              <a:t>https://</a:t>
            </a:r>
            <a:r>
              <a:rPr lang="en-US" sz="3200" dirty="0" smtClean="0">
                <a:hlinkClick r:id="rId2"/>
              </a:rPr>
              <a:t>vmdepot.msopentech.com/List/Index</a:t>
            </a: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pic>
        <p:nvPicPr>
          <p:cNvPr id="4" name="Picture 3"/>
          <p:cNvPicPr>
            <a:picLocks noChangeAspect="1"/>
          </p:cNvPicPr>
          <p:nvPr/>
        </p:nvPicPr>
        <p:blipFill>
          <a:blip r:embed="rId3"/>
          <a:stretch>
            <a:fillRect/>
          </a:stretch>
        </p:blipFill>
        <p:spPr>
          <a:xfrm>
            <a:off x="6354533" y="1820862"/>
            <a:ext cx="5809670" cy="3855092"/>
          </a:xfrm>
          <a:prstGeom prst="rect">
            <a:avLst/>
          </a:prstGeom>
        </p:spPr>
      </p:pic>
    </p:spTree>
    <p:extLst>
      <p:ext uri="{BB962C8B-B14F-4D97-AF65-F5344CB8AC3E}">
        <p14:creationId xmlns:p14="http://schemas.microsoft.com/office/powerpoint/2010/main" val="25702297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Azure OS Images</a:t>
            </a:r>
            <a:endParaRPr lang="en-US" dirty="0"/>
          </a:p>
        </p:txBody>
      </p:sp>
      <p:sp>
        <p:nvSpPr>
          <p:cNvPr id="3" name="Text Placeholder 2"/>
          <p:cNvSpPr>
            <a:spLocks noGrp="1"/>
          </p:cNvSpPr>
          <p:nvPr>
            <p:ph type="body" sz="quarter" idx="10"/>
          </p:nvPr>
        </p:nvSpPr>
        <p:spPr>
          <a:xfrm>
            <a:off x="274639" y="1686305"/>
            <a:ext cx="11201398" cy="2696123"/>
          </a:xfrm>
        </p:spPr>
        <p:txBody>
          <a:bodyPr/>
          <a:lstStyle/>
          <a:p>
            <a:pPr marL="457200" indent="-457200">
              <a:buFont typeface="Arial" panose="020B0604020202020204" pitchFamily="34" charset="0"/>
              <a:buChar char="•"/>
            </a:pPr>
            <a:r>
              <a:rPr lang="en-US" sz="3200" dirty="0" smtClean="0"/>
              <a:t>Operating Systems and Platform Images from Microsoft and 3</a:t>
            </a:r>
            <a:r>
              <a:rPr lang="en-US" sz="3200" baseline="30000" dirty="0" smtClean="0"/>
              <a:t>rd</a:t>
            </a:r>
            <a:r>
              <a:rPr lang="en-US" sz="3200" dirty="0" smtClean="0"/>
              <a:t> party.</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pic>
        <p:nvPicPr>
          <p:cNvPr id="5" name="Picture 4"/>
          <p:cNvPicPr>
            <a:picLocks noChangeAspect="1"/>
          </p:cNvPicPr>
          <p:nvPr/>
        </p:nvPicPr>
        <p:blipFill>
          <a:blip r:embed="rId2"/>
          <a:stretch>
            <a:fillRect/>
          </a:stretch>
        </p:blipFill>
        <p:spPr>
          <a:xfrm>
            <a:off x="2713037" y="2670078"/>
            <a:ext cx="8382000" cy="3424699"/>
          </a:xfrm>
          <a:prstGeom prst="rect">
            <a:avLst/>
          </a:prstGeom>
        </p:spPr>
      </p:pic>
    </p:spTree>
    <p:extLst>
      <p:ext uri="{BB962C8B-B14F-4D97-AF65-F5344CB8AC3E}">
        <p14:creationId xmlns:p14="http://schemas.microsoft.com/office/powerpoint/2010/main" val="308859705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4175821" y="1495791"/>
            <a:ext cx="7988382" cy="514778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Linux Distributions</a:t>
            </a:r>
            <a:endParaRPr lang="en-US" dirty="0"/>
          </a:p>
        </p:txBody>
      </p:sp>
      <p:sp>
        <p:nvSpPr>
          <p:cNvPr id="4" name="Content Placeholder 2"/>
          <p:cNvSpPr txBox="1">
            <a:spLocks/>
          </p:cNvSpPr>
          <p:nvPr/>
        </p:nvSpPr>
        <p:spPr>
          <a:xfrm>
            <a:off x="378732" y="1495791"/>
            <a:ext cx="6619456" cy="3539404"/>
          </a:xfrm>
          <a:prstGeom prst="rect">
            <a:avLst/>
          </a:prstGeom>
          <a:noFill/>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1199"/>
              </a:spcBef>
              <a:buClr>
                <a:srgbClr val="505050"/>
              </a:buClr>
              <a:buFont typeface="Wingdings" panose="05000000000000000000" pitchFamily="2" charset="2"/>
              <a:buNone/>
            </a:pPr>
            <a:r>
              <a:rPr lang="en-US" sz="2800" dirty="0" smtClean="0">
                <a:solidFill>
                  <a:srgbClr val="FFFFFF"/>
                </a:solidFill>
                <a:latin typeface="Segoe UI"/>
              </a:rPr>
              <a:t>Ubuntu</a:t>
            </a:r>
          </a:p>
          <a:p>
            <a:pPr marL="0" indent="0">
              <a:lnSpc>
                <a:spcPct val="100000"/>
              </a:lnSpc>
              <a:spcBef>
                <a:spcPts val="1199"/>
              </a:spcBef>
              <a:buClr>
                <a:srgbClr val="505050"/>
              </a:buClr>
              <a:buFont typeface="Wingdings" panose="05000000000000000000" pitchFamily="2" charset="2"/>
              <a:buNone/>
            </a:pPr>
            <a:r>
              <a:rPr lang="en-US" sz="2800" dirty="0" smtClean="0">
                <a:solidFill>
                  <a:srgbClr val="FFFFFF"/>
                </a:solidFill>
                <a:latin typeface="Segoe UI"/>
              </a:rPr>
              <a:t>Oracle Linux</a:t>
            </a:r>
          </a:p>
          <a:p>
            <a:pPr marL="0" indent="0">
              <a:lnSpc>
                <a:spcPct val="100000"/>
              </a:lnSpc>
              <a:spcBef>
                <a:spcPts val="1199"/>
              </a:spcBef>
              <a:buClr>
                <a:srgbClr val="505050"/>
              </a:buClr>
              <a:buFont typeface="Wingdings" panose="05000000000000000000" pitchFamily="2" charset="2"/>
              <a:buNone/>
            </a:pPr>
            <a:r>
              <a:rPr lang="en-US" sz="2800" dirty="0" smtClean="0">
                <a:solidFill>
                  <a:srgbClr val="FFFFFF"/>
                </a:solidFill>
                <a:latin typeface="Segoe UI"/>
              </a:rPr>
              <a:t>SUSE</a:t>
            </a:r>
          </a:p>
          <a:p>
            <a:pPr marL="0" indent="0">
              <a:lnSpc>
                <a:spcPct val="100000"/>
              </a:lnSpc>
              <a:spcBef>
                <a:spcPts val="1199"/>
              </a:spcBef>
              <a:buClr>
                <a:srgbClr val="505050"/>
              </a:buClr>
              <a:buFont typeface="Wingdings" panose="05000000000000000000" pitchFamily="2" charset="2"/>
              <a:buNone/>
            </a:pPr>
            <a:r>
              <a:rPr lang="en-US" sz="2800" dirty="0" smtClean="0">
                <a:solidFill>
                  <a:srgbClr val="FFFFFF"/>
                </a:solidFill>
                <a:latin typeface="Segoe UI"/>
              </a:rPr>
              <a:t>CentOS-Based</a:t>
            </a:r>
          </a:p>
          <a:p>
            <a:pPr marL="0" indent="0">
              <a:lnSpc>
                <a:spcPct val="100000"/>
              </a:lnSpc>
              <a:spcBef>
                <a:spcPts val="1199"/>
              </a:spcBef>
              <a:buClr>
                <a:srgbClr val="505050"/>
              </a:buClr>
              <a:buFont typeface="Wingdings" panose="05000000000000000000" pitchFamily="2" charset="2"/>
              <a:buNone/>
            </a:pPr>
            <a:r>
              <a:rPr lang="en-US" sz="2800" dirty="0" err="1" smtClean="0">
                <a:solidFill>
                  <a:srgbClr val="FFFFFF"/>
                </a:solidFill>
                <a:latin typeface="Segoe UI"/>
              </a:rPr>
              <a:t>CoreOS</a:t>
            </a:r>
            <a:endParaRPr lang="en-US" sz="2800" dirty="0" smtClean="0">
              <a:solidFill>
                <a:srgbClr val="FFFFFF"/>
              </a:solidFill>
              <a:latin typeface="Segoe UI"/>
            </a:endParaRPr>
          </a:p>
          <a:p>
            <a:pPr marL="0" indent="0">
              <a:lnSpc>
                <a:spcPct val="100000"/>
              </a:lnSpc>
              <a:spcBef>
                <a:spcPts val="1199"/>
              </a:spcBef>
              <a:buClr>
                <a:srgbClr val="505050"/>
              </a:buClr>
              <a:buFont typeface="Wingdings" panose="05000000000000000000" pitchFamily="2" charset="2"/>
              <a:buNone/>
            </a:pPr>
            <a:r>
              <a:rPr lang="en-US" sz="2800" dirty="0" smtClean="0">
                <a:solidFill>
                  <a:srgbClr val="FFFFFF"/>
                </a:solidFill>
                <a:latin typeface="Segoe UI"/>
              </a:rPr>
              <a:t>Community</a:t>
            </a:r>
          </a:p>
        </p:txBody>
      </p:sp>
      <p:cxnSp>
        <p:nvCxnSpPr>
          <p:cNvPr id="5" name="Straight Connector 4"/>
          <p:cNvCxnSpPr/>
          <p:nvPr/>
        </p:nvCxnSpPr>
        <p:spPr>
          <a:xfrm>
            <a:off x="360769" y="1379461"/>
            <a:ext cx="4983026" cy="0"/>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8273395" y="4138772"/>
            <a:ext cx="1685092" cy="2467456"/>
          </a:xfrm>
          <a:prstGeom prst="rect">
            <a:avLst/>
          </a:prstGeom>
        </p:spPr>
      </p:pic>
      <p:pic>
        <p:nvPicPr>
          <p:cNvPr id="8" name="Picture 7"/>
          <p:cNvPicPr>
            <a:picLocks noChangeAspect="1"/>
          </p:cNvPicPr>
          <p:nvPr/>
        </p:nvPicPr>
        <p:blipFill>
          <a:blip r:embed="rId4"/>
          <a:stretch>
            <a:fillRect/>
          </a:stretch>
        </p:blipFill>
        <p:spPr>
          <a:xfrm>
            <a:off x="4292960" y="1592150"/>
            <a:ext cx="7737854" cy="2570883"/>
          </a:xfrm>
          <a:prstGeom prst="rect">
            <a:avLst/>
          </a:prstGeom>
        </p:spPr>
      </p:pic>
      <p:pic>
        <p:nvPicPr>
          <p:cNvPr id="9" name="Picture 8"/>
          <p:cNvPicPr>
            <a:picLocks noChangeAspect="1"/>
          </p:cNvPicPr>
          <p:nvPr/>
        </p:nvPicPr>
        <p:blipFill>
          <a:blip r:embed="rId5"/>
          <a:stretch>
            <a:fillRect/>
          </a:stretch>
        </p:blipFill>
        <p:spPr>
          <a:xfrm>
            <a:off x="4292959" y="4010633"/>
            <a:ext cx="1816915" cy="2595593"/>
          </a:xfrm>
          <a:prstGeom prst="rect">
            <a:avLst/>
          </a:prstGeom>
        </p:spPr>
      </p:pic>
      <p:pic>
        <p:nvPicPr>
          <p:cNvPr id="10" name="Picture 9"/>
          <p:cNvPicPr>
            <a:picLocks noChangeAspect="1"/>
          </p:cNvPicPr>
          <p:nvPr/>
        </p:nvPicPr>
        <p:blipFill rotWithShape="1">
          <a:blip r:embed="rId6"/>
          <a:srcRect b="7208"/>
          <a:stretch/>
        </p:blipFill>
        <p:spPr>
          <a:xfrm>
            <a:off x="10395681" y="4088739"/>
            <a:ext cx="1635133" cy="2436495"/>
          </a:xfrm>
          <a:prstGeom prst="rect">
            <a:avLst/>
          </a:prstGeom>
        </p:spPr>
      </p:pic>
      <p:pic>
        <p:nvPicPr>
          <p:cNvPr id="11" name="Picture 10"/>
          <p:cNvPicPr>
            <a:picLocks noChangeAspect="1"/>
          </p:cNvPicPr>
          <p:nvPr/>
        </p:nvPicPr>
        <p:blipFill>
          <a:blip r:embed="rId7"/>
          <a:stretch>
            <a:fillRect/>
          </a:stretch>
        </p:blipFill>
        <p:spPr>
          <a:xfrm>
            <a:off x="6259519" y="4077292"/>
            <a:ext cx="1731635" cy="2528935"/>
          </a:xfrm>
          <a:prstGeom prst="rect">
            <a:avLst/>
          </a:prstGeom>
        </p:spPr>
      </p:pic>
      <p:pic>
        <p:nvPicPr>
          <p:cNvPr id="12" name="Picture 11"/>
          <p:cNvPicPr>
            <a:picLocks noChangeAspect="1"/>
          </p:cNvPicPr>
          <p:nvPr/>
        </p:nvPicPr>
        <p:blipFill>
          <a:blip r:embed="rId8"/>
          <a:stretch>
            <a:fillRect/>
          </a:stretch>
        </p:blipFill>
        <p:spPr>
          <a:xfrm>
            <a:off x="4064313" y="1212849"/>
            <a:ext cx="8195147" cy="7556362"/>
          </a:xfrm>
          <a:prstGeom prst="rect">
            <a:avLst/>
          </a:prstGeom>
        </p:spPr>
      </p:pic>
    </p:spTree>
    <p:extLst>
      <p:ext uri="{BB962C8B-B14F-4D97-AF65-F5344CB8AC3E}">
        <p14:creationId xmlns:p14="http://schemas.microsoft.com/office/powerpoint/2010/main" val="3434409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par>
                          <p:cTn id="37" fill="hold">
                            <p:stCondLst>
                              <p:cond delay="500"/>
                            </p:stCondLst>
                            <p:childTnLst>
                              <p:par>
                                <p:cTn id="38" presetID="42"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par>
                          <p:cTn id="48" fill="hold">
                            <p:stCondLst>
                              <p:cond delay="500"/>
                            </p:stCondLst>
                            <p:childTnLst>
                              <p:par>
                                <p:cTn id="49" presetID="42" presetClass="entr" presetSubtype="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fade">
                                      <p:cBhvr>
                                        <p:cTn id="58" dur="500"/>
                                        <p:tgtEl>
                                          <p:spTgt spid="4">
                                            <p:txEl>
                                              <p:pRg st="4" end="4"/>
                                            </p:txEl>
                                          </p:spTgt>
                                        </p:tgtEl>
                                      </p:cBhvr>
                                    </p:animEffect>
                                  </p:childTnLst>
                                </p:cTn>
                              </p:par>
                            </p:childTnLst>
                          </p:cTn>
                        </p:par>
                        <p:par>
                          <p:cTn id="59" fill="hold">
                            <p:stCondLst>
                              <p:cond delay="500"/>
                            </p:stCondLst>
                            <p:childTnLst>
                              <p:par>
                                <p:cTn id="60" presetID="42" presetClass="entr" presetSubtype="0"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Effect transition="in" filter="fade">
                                      <p:cBhvr>
                                        <p:cTn id="69" dur="500"/>
                                        <p:tgtEl>
                                          <p:spTgt spid="4">
                                            <p:txEl>
                                              <p:pRg st="5" end="5"/>
                                            </p:txEl>
                                          </p:spTgt>
                                        </p:tgtEl>
                                      </p:cBhvr>
                                    </p:animEffect>
                                  </p:childTnLst>
                                </p:cTn>
                              </p:par>
                            </p:childTnLst>
                          </p:cTn>
                        </p:par>
                        <p:par>
                          <p:cTn id="70" fill="hold">
                            <p:stCondLst>
                              <p:cond delay="500"/>
                            </p:stCondLst>
                            <p:childTnLst>
                              <p:par>
                                <p:cTn id="71" presetID="42"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Azure Certified </a:t>
            </a:r>
            <a:endParaRPr lang="en-US" dirty="0"/>
          </a:p>
        </p:txBody>
      </p:sp>
      <p:sp>
        <p:nvSpPr>
          <p:cNvPr id="3" name="Text Placeholder 2"/>
          <p:cNvSpPr>
            <a:spLocks noGrp="1"/>
          </p:cNvSpPr>
          <p:nvPr>
            <p:ph type="body" sz="quarter" idx="10"/>
          </p:nvPr>
        </p:nvSpPr>
        <p:spPr>
          <a:xfrm>
            <a:off x="274639" y="1686305"/>
            <a:ext cx="11658598" cy="2252924"/>
          </a:xfrm>
        </p:spPr>
        <p:txBody>
          <a:bodyPr/>
          <a:lstStyle/>
          <a:p>
            <a:pPr marL="457200" indent="-457200">
              <a:buFont typeface="Arial" panose="020B0604020202020204" pitchFamily="34" charset="0"/>
              <a:buChar char="•"/>
            </a:pPr>
            <a:r>
              <a:rPr lang="en-US" sz="3200" dirty="0"/>
              <a:t>Certified, production ready VMs w/ complete billing mechanism </a:t>
            </a:r>
          </a:p>
          <a:p>
            <a:pPr marL="457200" indent="-457200">
              <a:buFont typeface="Arial" panose="020B0604020202020204" pitchFamily="34" charset="0"/>
              <a:buChar char="•"/>
            </a:pPr>
            <a:r>
              <a:rPr lang="en-US" sz="3200" dirty="0" smtClean="0">
                <a:hlinkClick r:id="rId2"/>
              </a:rPr>
              <a:t>www.azure.com/certified</a:t>
            </a:r>
            <a:r>
              <a:rPr lang="en-US" sz="3200" dirty="0" smtClean="0"/>
              <a:t>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pic>
        <p:nvPicPr>
          <p:cNvPr id="6" name="Picture 5"/>
          <p:cNvPicPr>
            <a:picLocks noChangeAspect="1"/>
          </p:cNvPicPr>
          <p:nvPr/>
        </p:nvPicPr>
        <p:blipFill>
          <a:blip r:embed="rId3"/>
          <a:stretch>
            <a:fillRect/>
          </a:stretch>
        </p:blipFill>
        <p:spPr>
          <a:xfrm>
            <a:off x="3017837" y="3501643"/>
            <a:ext cx="6706295" cy="3228169"/>
          </a:xfrm>
          <a:prstGeom prst="rect">
            <a:avLst/>
          </a:prstGeom>
        </p:spPr>
      </p:pic>
    </p:spTree>
    <p:extLst>
      <p:ext uri="{BB962C8B-B14F-4D97-AF65-F5344CB8AC3E}">
        <p14:creationId xmlns:p14="http://schemas.microsoft.com/office/powerpoint/2010/main" val="16262415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81" y="4539780"/>
            <a:ext cx="5956696" cy="2454745"/>
            <a:chOff x="0" y="4451170"/>
            <a:chExt cx="5840428" cy="2406831"/>
          </a:xfrm>
        </p:grpSpPr>
        <p:grpSp>
          <p:nvGrpSpPr>
            <p:cNvPr id="8" name="Group 7"/>
            <p:cNvGrpSpPr/>
            <p:nvPr/>
          </p:nvGrpSpPr>
          <p:grpSpPr>
            <a:xfrm>
              <a:off x="0" y="4451170"/>
              <a:ext cx="5840428" cy="2406831"/>
              <a:chOff x="0" y="4451170"/>
              <a:chExt cx="5840428" cy="2406831"/>
            </a:xfrm>
          </p:grpSpPr>
          <p:sp>
            <p:nvSpPr>
              <p:cNvPr id="21" name="Freeform 8"/>
              <p:cNvSpPr>
                <a:spLocks/>
              </p:cNvSpPr>
              <p:nvPr/>
            </p:nvSpPr>
            <p:spPr bwMode="auto">
              <a:xfrm>
                <a:off x="0" y="5102560"/>
                <a:ext cx="2877893" cy="1755441"/>
              </a:xfrm>
              <a:custGeom>
                <a:avLst/>
                <a:gdLst>
                  <a:gd name="T0" fmla="*/ 314 w 782"/>
                  <a:gd name="T1" fmla="*/ 80 h 477"/>
                  <a:gd name="T2" fmla="*/ 314 w 782"/>
                  <a:gd name="T3" fmla="*/ 0 h 477"/>
                  <a:gd name="T4" fmla="*/ 112 w 782"/>
                  <a:gd name="T5" fmla="*/ 0 h 477"/>
                  <a:gd name="T6" fmla="*/ 112 w 782"/>
                  <a:gd name="T7" fmla="*/ 80 h 477"/>
                  <a:gd name="T8" fmla="*/ 0 w 782"/>
                  <a:gd name="T9" fmla="*/ 80 h 477"/>
                  <a:gd name="T10" fmla="*/ 0 w 782"/>
                  <a:gd name="T11" fmla="*/ 101 h 477"/>
                  <a:gd name="T12" fmla="*/ 26 w 782"/>
                  <a:gd name="T13" fmla="*/ 101 h 477"/>
                  <a:gd name="T14" fmla="*/ 26 w 782"/>
                  <a:gd name="T15" fmla="*/ 477 h 477"/>
                  <a:gd name="T16" fmla="*/ 195 w 782"/>
                  <a:gd name="T17" fmla="*/ 477 h 477"/>
                  <a:gd name="T18" fmla="*/ 262 w 782"/>
                  <a:gd name="T19" fmla="*/ 477 h 477"/>
                  <a:gd name="T20" fmla="*/ 314 w 782"/>
                  <a:gd name="T21" fmla="*/ 477 h 477"/>
                  <a:gd name="T22" fmla="*/ 590 w 782"/>
                  <a:gd name="T23" fmla="*/ 477 h 477"/>
                  <a:gd name="T24" fmla="*/ 756 w 782"/>
                  <a:gd name="T25" fmla="*/ 477 h 477"/>
                  <a:gd name="T26" fmla="*/ 756 w 782"/>
                  <a:gd name="T27" fmla="*/ 101 h 477"/>
                  <a:gd name="T28" fmla="*/ 782 w 782"/>
                  <a:gd name="T29" fmla="*/ 101 h 477"/>
                  <a:gd name="T30" fmla="*/ 782 w 782"/>
                  <a:gd name="T31" fmla="*/ 80 h 477"/>
                  <a:gd name="T32" fmla="*/ 314 w 782"/>
                  <a:gd name="T33" fmla="*/ 8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2" h="477">
                    <a:moveTo>
                      <a:pt x="314" y="80"/>
                    </a:moveTo>
                    <a:lnTo>
                      <a:pt x="314" y="0"/>
                    </a:lnTo>
                    <a:lnTo>
                      <a:pt x="112" y="0"/>
                    </a:lnTo>
                    <a:lnTo>
                      <a:pt x="112" y="80"/>
                    </a:lnTo>
                    <a:lnTo>
                      <a:pt x="0" y="80"/>
                    </a:lnTo>
                    <a:lnTo>
                      <a:pt x="0" y="101"/>
                    </a:lnTo>
                    <a:lnTo>
                      <a:pt x="26" y="101"/>
                    </a:lnTo>
                    <a:lnTo>
                      <a:pt x="26" y="477"/>
                    </a:lnTo>
                    <a:lnTo>
                      <a:pt x="195" y="477"/>
                    </a:lnTo>
                    <a:lnTo>
                      <a:pt x="262" y="477"/>
                    </a:lnTo>
                    <a:lnTo>
                      <a:pt x="314" y="477"/>
                    </a:lnTo>
                    <a:lnTo>
                      <a:pt x="590" y="477"/>
                    </a:lnTo>
                    <a:lnTo>
                      <a:pt x="756" y="477"/>
                    </a:lnTo>
                    <a:lnTo>
                      <a:pt x="756" y="101"/>
                    </a:lnTo>
                    <a:lnTo>
                      <a:pt x="782" y="101"/>
                    </a:lnTo>
                    <a:lnTo>
                      <a:pt x="782" y="80"/>
                    </a:lnTo>
                    <a:lnTo>
                      <a:pt x="314" y="8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2" name="Freeform 9"/>
              <p:cNvSpPr>
                <a:spLocks/>
              </p:cNvSpPr>
              <p:nvPr/>
            </p:nvSpPr>
            <p:spPr bwMode="auto">
              <a:xfrm>
                <a:off x="3470399" y="4583656"/>
                <a:ext cx="2370029" cy="2274342"/>
              </a:xfrm>
              <a:custGeom>
                <a:avLst/>
                <a:gdLst>
                  <a:gd name="T0" fmla="*/ 311 w 644"/>
                  <a:gd name="T1" fmla="*/ 83 h 618"/>
                  <a:gd name="T2" fmla="*/ 311 w 644"/>
                  <a:gd name="T3" fmla="*/ 0 h 618"/>
                  <a:gd name="T4" fmla="*/ 109 w 644"/>
                  <a:gd name="T5" fmla="*/ 0 h 618"/>
                  <a:gd name="T6" fmla="*/ 109 w 644"/>
                  <a:gd name="T7" fmla="*/ 83 h 618"/>
                  <a:gd name="T8" fmla="*/ 0 w 644"/>
                  <a:gd name="T9" fmla="*/ 83 h 618"/>
                  <a:gd name="T10" fmla="*/ 0 w 644"/>
                  <a:gd name="T11" fmla="*/ 102 h 618"/>
                  <a:gd name="T12" fmla="*/ 23 w 644"/>
                  <a:gd name="T13" fmla="*/ 102 h 618"/>
                  <a:gd name="T14" fmla="*/ 23 w 644"/>
                  <a:gd name="T15" fmla="*/ 618 h 618"/>
                  <a:gd name="T16" fmla="*/ 195 w 644"/>
                  <a:gd name="T17" fmla="*/ 618 h 618"/>
                  <a:gd name="T18" fmla="*/ 262 w 644"/>
                  <a:gd name="T19" fmla="*/ 618 h 618"/>
                  <a:gd name="T20" fmla="*/ 311 w 644"/>
                  <a:gd name="T21" fmla="*/ 618 h 618"/>
                  <a:gd name="T22" fmla="*/ 449 w 644"/>
                  <a:gd name="T23" fmla="*/ 618 h 618"/>
                  <a:gd name="T24" fmla="*/ 618 w 644"/>
                  <a:gd name="T25" fmla="*/ 618 h 618"/>
                  <a:gd name="T26" fmla="*/ 618 w 644"/>
                  <a:gd name="T27" fmla="*/ 102 h 618"/>
                  <a:gd name="T28" fmla="*/ 644 w 644"/>
                  <a:gd name="T29" fmla="*/ 102 h 618"/>
                  <a:gd name="T30" fmla="*/ 644 w 644"/>
                  <a:gd name="T31" fmla="*/ 83 h 618"/>
                  <a:gd name="T32" fmla="*/ 311 w 644"/>
                  <a:gd name="T33" fmla="*/ 83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4" h="618">
                    <a:moveTo>
                      <a:pt x="311" y="83"/>
                    </a:moveTo>
                    <a:lnTo>
                      <a:pt x="311" y="0"/>
                    </a:lnTo>
                    <a:lnTo>
                      <a:pt x="109" y="0"/>
                    </a:lnTo>
                    <a:lnTo>
                      <a:pt x="109" y="83"/>
                    </a:lnTo>
                    <a:lnTo>
                      <a:pt x="0" y="83"/>
                    </a:lnTo>
                    <a:lnTo>
                      <a:pt x="0" y="102"/>
                    </a:lnTo>
                    <a:lnTo>
                      <a:pt x="23" y="102"/>
                    </a:lnTo>
                    <a:lnTo>
                      <a:pt x="23" y="618"/>
                    </a:lnTo>
                    <a:lnTo>
                      <a:pt x="195" y="618"/>
                    </a:lnTo>
                    <a:lnTo>
                      <a:pt x="262" y="618"/>
                    </a:lnTo>
                    <a:lnTo>
                      <a:pt x="311" y="618"/>
                    </a:lnTo>
                    <a:lnTo>
                      <a:pt x="449" y="618"/>
                    </a:lnTo>
                    <a:lnTo>
                      <a:pt x="618" y="618"/>
                    </a:lnTo>
                    <a:lnTo>
                      <a:pt x="618" y="102"/>
                    </a:lnTo>
                    <a:lnTo>
                      <a:pt x="644" y="102"/>
                    </a:lnTo>
                    <a:lnTo>
                      <a:pt x="644" y="83"/>
                    </a:lnTo>
                    <a:lnTo>
                      <a:pt x="311" y="83"/>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3" name="Rectangle 10"/>
              <p:cNvSpPr>
                <a:spLocks noChangeArrowheads="1"/>
              </p:cNvSpPr>
              <p:nvPr/>
            </p:nvSpPr>
            <p:spPr bwMode="auto">
              <a:xfrm>
                <a:off x="2046175" y="4451170"/>
                <a:ext cx="1928409" cy="2406828"/>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8" name="Rectangle 15"/>
              <p:cNvSpPr>
                <a:spLocks noChangeArrowheads="1"/>
              </p:cNvSpPr>
              <p:nvPr/>
            </p:nvSpPr>
            <p:spPr bwMode="auto">
              <a:xfrm>
                <a:off x="2237543" y="5102560"/>
                <a:ext cx="1556713" cy="246573"/>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9" name="Rectangle 16"/>
              <p:cNvSpPr>
                <a:spLocks noChangeArrowheads="1"/>
              </p:cNvSpPr>
              <p:nvPr/>
            </p:nvSpPr>
            <p:spPr bwMode="auto">
              <a:xfrm>
                <a:off x="2237543" y="5529461"/>
                <a:ext cx="1556713" cy="25025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30" name="Rectangle 17"/>
              <p:cNvSpPr>
                <a:spLocks noChangeArrowheads="1"/>
              </p:cNvSpPr>
              <p:nvPr/>
            </p:nvSpPr>
            <p:spPr bwMode="auto">
              <a:xfrm>
                <a:off x="2237543" y="5960039"/>
                <a:ext cx="1556713" cy="2576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48" name="Rectangle 19"/>
              <p:cNvSpPr>
                <a:spLocks noChangeArrowheads="1"/>
              </p:cNvSpPr>
              <p:nvPr/>
            </p:nvSpPr>
            <p:spPr bwMode="auto">
              <a:xfrm>
                <a:off x="1299099" y="6478942"/>
                <a:ext cx="95685" cy="37905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49" name="Oval 20"/>
              <p:cNvSpPr>
                <a:spLocks noChangeArrowheads="1"/>
              </p:cNvSpPr>
              <p:nvPr/>
            </p:nvSpPr>
            <p:spPr bwMode="auto">
              <a:xfrm>
                <a:off x="1089330" y="6144046"/>
                <a:ext cx="507863" cy="5041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0" name="Oval 21"/>
              <p:cNvSpPr>
                <a:spLocks noChangeArrowheads="1"/>
              </p:cNvSpPr>
              <p:nvPr/>
            </p:nvSpPr>
            <p:spPr bwMode="auto">
              <a:xfrm>
                <a:off x="1155572" y="5875395"/>
                <a:ext cx="375378" cy="37169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1" name="Rectangle 22"/>
              <p:cNvSpPr>
                <a:spLocks noChangeArrowheads="1"/>
              </p:cNvSpPr>
              <p:nvPr/>
            </p:nvSpPr>
            <p:spPr bwMode="auto">
              <a:xfrm>
                <a:off x="621948" y="6478942"/>
                <a:ext cx="95685" cy="37905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3" name="Oval 23"/>
              <p:cNvSpPr>
                <a:spLocks noChangeArrowheads="1"/>
              </p:cNvSpPr>
              <p:nvPr/>
            </p:nvSpPr>
            <p:spPr bwMode="auto">
              <a:xfrm>
                <a:off x="412180" y="6144046"/>
                <a:ext cx="504184" cy="5041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4" name="Oval 24"/>
              <p:cNvSpPr>
                <a:spLocks noChangeArrowheads="1"/>
              </p:cNvSpPr>
              <p:nvPr/>
            </p:nvSpPr>
            <p:spPr bwMode="auto">
              <a:xfrm>
                <a:off x="478422" y="5875395"/>
                <a:ext cx="371698" cy="37169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5" name="Rectangle 25"/>
              <p:cNvSpPr>
                <a:spLocks noChangeArrowheads="1"/>
              </p:cNvSpPr>
              <p:nvPr/>
            </p:nvSpPr>
            <p:spPr bwMode="auto">
              <a:xfrm>
                <a:off x="5115435" y="6478942"/>
                <a:ext cx="103045" cy="37905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6" name="Oval 26"/>
              <p:cNvSpPr>
                <a:spLocks noChangeArrowheads="1"/>
              </p:cNvSpPr>
              <p:nvPr/>
            </p:nvSpPr>
            <p:spPr bwMode="auto">
              <a:xfrm>
                <a:off x="4901984" y="6144046"/>
                <a:ext cx="507863" cy="5041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7" name="Oval 27"/>
              <p:cNvSpPr>
                <a:spLocks noChangeArrowheads="1"/>
              </p:cNvSpPr>
              <p:nvPr/>
            </p:nvSpPr>
            <p:spPr bwMode="auto">
              <a:xfrm>
                <a:off x="4971908" y="5875395"/>
                <a:ext cx="371698" cy="37169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8" name="Rectangle 28"/>
              <p:cNvSpPr>
                <a:spLocks noChangeArrowheads="1"/>
              </p:cNvSpPr>
              <p:nvPr/>
            </p:nvSpPr>
            <p:spPr bwMode="auto">
              <a:xfrm>
                <a:off x="4434602" y="6478942"/>
                <a:ext cx="106726" cy="37905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9" name="Oval 29"/>
              <p:cNvSpPr>
                <a:spLocks noChangeArrowheads="1"/>
              </p:cNvSpPr>
              <p:nvPr/>
            </p:nvSpPr>
            <p:spPr bwMode="auto">
              <a:xfrm>
                <a:off x="4224833" y="6144046"/>
                <a:ext cx="507863" cy="5041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60" name="Oval 30"/>
              <p:cNvSpPr>
                <a:spLocks noChangeArrowheads="1"/>
              </p:cNvSpPr>
              <p:nvPr/>
            </p:nvSpPr>
            <p:spPr bwMode="auto">
              <a:xfrm>
                <a:off x="4291078" y="5875395"/>
                <a:ext cx="371698" cy="37169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grpSp>
        <p:sp>
          <p:nvSpPr>
            <p:cNvPr id="25" name="Rectangle 12"/>
            <p:cNvSpPr>
              <a:spLocks noChangeArrowheads="1"/>
            </p:cNvSpPr>
            <p:nvPr/>
          </p:nvSpPr>
          <p:spPr bwMode="auto">
            <a:xfrm>
              <a:off x="3106063" y="6372216"/>
              <a:ext cx="250251" cy="48578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6" name="Rectangle 13"/>
            <p:cNvSpPr>
              <a:spLocks noChangeArrowheads="1"/>
            </p:cNvSpPr>
            <p:nvPr/>
          </p:nvSpPr>
          <p:spPr bwMode="auto">
            <a:xfrm>
              <a:off x="2668121" y="6372216"/>
              <a:ext cx="257612" cy="48578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grpSp>
      <p:sp>
        <p:nvSpPr>
          <p:cNvPr id="246" name="Freeform 56"/>
          <p:cNvSpPr>
            <a:spLocks/>
          </p:cNvSpPr>
          <p:nvPr/>
        </p:nvSpPr>
        <p:spPr bwMode="auto">
          <a:xfrm>
            <a:off x="6904737" y="4852246"/>
            <a:ext cx="5343822" cy="652822"/>
          </a:xfrm>
          <a:prstGeom prst="rect">
            <a:avLst/>
          </a:prstGeom>
          <a:noFill/>
          <a:ln w="9525">
            <a:noFill/>
            <a:round/>
            <a:headEnd/>
            <a:tailEnd/>
          </a:ln>
        </p:spPr>
        <p:txBody>
          <a:bodyPr vert="horz" wrap="square" lIns="93260" tIns="46630" rIns="93260" bIns="46630" numCol="1" anchor="ctr" anchorCtr="0" compatLnSpc="1">
            <a:prstTxWarp prst="textNoShape">
              <a:avLst/>
            </a:prstTxWarp>
          </a:bodyPr>
          <a:lstStyle/>
          <a:p>
            <a:pPr defTabSz="951028" fontAlgn="base">
              <a:spcBef>
                <a:spcPct val="0"/>
              </a:spcBef>
              <a:spcAft>
                <a:spcPct val="0"/>
              </a:spcAft>
            </a:pPr>
            <a:r>
              <a:rPr lang="en-IN" sz="2040" dirty="0">
                <a:solidFill>
                  <a:srgbClr val="FFFFFF"/>
                </a:solidFill>
                <a:latin typeface="Segoe UI Light"/>
                <a:ea typeface="Segoe UI" pitchFamily="34" charset="0"/>
                <a:cs typeface="Segoe UI" pitchFamily="34" charset="0"/>
              </a:rPr>
              <a:t>Gives you access to sales and marketing</a:t>
            </a:r>
            <a:br>
              <a:rPr lang="en-IN" sz="2040" dirty="0">
                <a:solidFill>
                  <a:srgbClr val="FFFFFF"/>
                </a:solidFill>
                <a:latin typeface="Segoe UI Light"/>
                <a:ea typeface="Segoe UI" pitchFamily="34" charset="0"/>
                <a:cs typeface="Segoe UI" pitchFamily="34" charset="0"/>
              </a:rPr>
            </a:br>
            <a:r>
              <a:rPr lang="en-IN" sz="2040" dirty="0">
                <a:solidFill>
                  <a:srgbClr val="FFFFFF"/>
                </a:solidFill>
                <a:latin typeface="Segoe UI Light"/>
                <a:ea typeface="Segoe UI" pitchFamily="34" charset="0"/>
                <a:cs typeface="Segoe UI" pitchFamily="34" charset="0"/>
              </a:rPr>
              <a:t>resources to help drive business growth</a:t>
            </a:r>
          </a:p>
        </p:txBody>
      </p:sp>
      <p:sp>
        <p:nvSpPr>
          <p:cNvPr id="242" name="Freeform 56"/>
          <p:cNvSpPr>
            <a:spLocks/>
          </p:cNvSpPr>
          <p:nvPr/>
        </p:nvSpPr>
        <p:spPr bwMode="auto">
          <a:xfrm>
            <a:off x="6904737" y="3813062"/>
            <a:ext cx="5343822" cy="652822"/>
          </a:xfrm>
          <a:prstGeom prst="rect">
            <a:avLst/>
          </a:prstGeom>
          <a:noFill/>
          <a:ln w="9525">
            <a:noFill/>
            <a:round/>
            <a:headEnd/>
            <a:tailEnd/>
          </a:ln>
        </p:spPr>
        <p:txBody>
          <a:bodyPr vert="horz" wrap="square" lIns="93260" tIns="46630" rIns="93260" bIns="46630" numCol="1" anchor="ctr" anchorCtr="0" compatLnSpc="1">
            <a:prstTxWarp prst="textNoShape">
              <a:avLst/>
            </a:prstTxWarp>
          </a:bodyPr>
          <a:lstStyle/>
          <a:p>
            <a:pPr defTabSz="951028" fontAlgn="base">
              <a:spcBef>
                <a:spcPct val="0"/>
              </a:spcBef>
              <a:spcAft>
                <a:spcPct val="0"/>
              </a:spcAft>
            </a:pPr>
            <a:r>
              <a:rPr lang="en-IN" sz="2040" dirty="0">
                <a:solidFill>
                  <a:srgbClr val="FFFFFF"/>
                </a:solidFill>
                <a:latin typeface="Segoe UI Light"/>
                <a:ea typeface="Segoe UI" pitchFamily="34" charset="0"/>
                <a:cs typeface="Segoe UI" pitchFamily="34" charset="0"/>
              </a:rPr>
              <a:t>Reassures customers that your applications and services are compatible with Microsoft Azure</a:t>
            </a:r>
          </a:p>
        </p:txBody>
      </p:sp>
      <p:sp>
        <p:nvSpPr>
          <p:cNvPr id="43" name="Freeform 56"/>
          <p:cNvSpPr>
            <a:spLocks/>
          </p:cNvSpPr>
          <p:nvPr/>
        </p:nvSpPr>
        <p:spPr bwMode="auto">
          <a:xfrm>
            <a:off x="6904737" y="2699863"/>
            <a:ext cx="5343822" cy="652822"/>
          </a:xfrm>
          <a:prstGeom prst="rect">
            <a:avLst/>
          </a:prstGeom>
          <a:noFill/>
          <a:ln w="9525">
            <a:noFill/>
            <a:round/>
            <a:headEnd/>
            <a:tailEnd/>
          </a:ln>
        </p:spPr>
        <p:txBody>
          <a:bodyPr vert="horz" wrap="square" lIns="93260" tIns="46630" rIns="93260" bIns="46630" numCol="1" anchor="ctr" anchorCtr="0" compatLnSpc="1">
            <a:prstTxWarp prst="textNoShape">
              <a:avLst/>
            </a:prstTxWarp>
          </a:bodyPr>
          <a:lstStyle/>
          <a:p>
            <a:pPr defTabSz="951028" fontAlgn="base">
              <a:spcBef>
                <a:spcPct val="0"/>
              </a:spcBef>
              <a:spcAft>
                <a:spcPct val="0"/>
              </a:spcAft>
            </a:pPr>
            <a:r>
              <a:rPr lang="en-IN" sz="2040" dirty="0">
                <a:solidFill>
                  <a:srgbClr val="FFFFFF"/>
                </a:solidFill>
                <a:latin typeface="Segoe UI Light"/>
                <a:ea typeface="Segoe UI" pitchFamily="34" charset="0"/>
                <a:cs typeface="Segoe UI" pitchFamily="34" charset="0"/>
              </a:rPr>
              <a:t>Enables you to sell your application in the</a:t>
            </a:r>
            <a:br>
              <a:rPr lang="en-IN" sz="2040" dirty="0">
                <a:solidFill>
                  <a:srgbClr val="FFFFFF"/>
                </a:solidFill>
                <a:latin typeface="Segoe UI Light"/>
                <a:ea typeface="Segoe UI" pitchFamily="34" charset="0"/>
                <a:cs typeface="Segoe UI" pitchFamily="34" charset="0"/>
              </a:rPr>
            </a:br>
            <a:r>
              <a:rPr lang="en-IN" sz="2040" dirty="0">
                <a:solidFill>
                  <a:srgbClr val="FFFFFF"/>
                </a:solidFill>
                <a:latin typeface="Segoe UI Light"/>
                <a:ea typeface="Segoe UI" pitchFamily="34" charset="0"/>
                <a:cs typeface="Segoe UI" pitchFamily="34" charset="0"/>
              </a:rPr>
              <a:t>Azure Marketplace</a:t>
            </a:r>
          </a:p>
        </p:txBody>
      </p:sp>
      <p:grpSp>
        <p:nvGrpSpPr>
          <p:cNvPr id="39" name="Group 38"/>
          <p:cNvGrpSpPr/>
          <p:nvPr/>
        </p:nvGrpSpPr>
        <p:grpSpPr>
          <a:xfrm>
            <a:off x="3281311" y="1761828"/>
            <a:ext cx="1487942" cy="415821"/>
            <a:chOff x="1716784" y="3030006"/>
            <a:chExt cx="1458899" cy="407705"/>
          </a:xfrm>
        </p:grpSpPr>
        <p:sp>
          <p:nvSpPr>
            <p:cNvPr id="32" name="Freeform 50"/>
            <p:cNvSpPr>
              <a:spLocks/>
            </p:cNvSpPr>
            <p:nvPr/>
          </p:nvSpPr>
          <p:spPr bwMode="auto">
            <a:xfrm>
              <a:off x="1716784" y="3290348"/>
              <a:ext cx="643487" cy="147363"/>
            </a:xfrm>
            <a:custGeom>
              <a:avLst/>
              <a:gdLst>
                <a:gd name="T0" fmla="*/ 73 w 101"/>
                <a:gd name="T1" fmla="*/ 0 h 23"/>
                <a:gd name="T2" fmla="*/ 55 w 101"/>
                <a:gd name="T3" fmla="*/ 5 h 23"/>
                <a:gd name="T4" fmla="*/ 36 w 101"/>
                <a:gd name="T5" fmla="*/ 0 h 23"/>
                <a:gd name="T6" fmla="*/ 0 w 101"/>
                <a:gd name="T7" fmla="*/ 23 h 23"/>
                <a:gd name="T8" fmla="*/ 36 w 101"/>
                <a:gd name="T9" fmla="*/ 9 h 23"/>
                <a:gd name="T10" fmla="*/ 49 w 101"/>
                <a:gd name="T11" fmla="*/ 11 h 23"/>
                <a:gd name="T12" fmla="*/ 45 w 101"/>
                <a:gd name="T13" fmla="*/ 18 h 23"/>
                <a:gd name="T14" fmla="*/ 53 w 101"/>
                <a:gd name="T15" fmla="*/ 12 h 23"/>
                <a:gd name="T16" fmla="*/ 61 w 101"/>
                <a:gd name="T17" fmla="*/ 9 h 23"/>
                <a:gd name="T18" fmla="*/ 73 w 101"/>
                <a:gd name="T19" fmla="*/ 7 h 23"/>
                <a:gd name="T20" fmla="*/ 101 w 101"/>
                <a:gd name="T21" fmla="*/ 18 h 23"/>
                <a:gd name="T22" fmla="*/ 73 w 10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23">
                  <a:moveTo>
                    <a:pt x="73" y="0"/>
                  </a:moveTo>
                  <a:cubicBezTo>
                    <a:pt x="66" y="0"/>
                    <a:pt x="60" y="2"/>
                    <a:pt x="55" y="5"/>
                  </a:cubicBezTo>
                  <a:cubicBezTo>
                    <a:pt x="50" y="2"/>
                    <a:pt x="43" y="0"/>
                    <a:pt x="36" y="0"/>
                  </a:cubicBezTo>
                  <a:cubicBezTo>
                    <a:pt x="20" y="0"/>
                    <a:pt x="6" y="9"/>
                    <a:pt x="0" y="23"/>
                  </a:cubicBezTo>
                  <a:cubicBezTo>
                    <a:pt x="8" y="15"/>
                    <a:pt x="21" y="9"/>
                    <a:pt x="36" y="9"/>
                  </a:cubicBezTo>
                  <a:cubicBezTo>
                    <a:pt x="40" y="9"/>
                    <a:pt x="45" y="10"/>
                    <a:pt x="49" y="11"/>
                  </a:cubicBezTo>
                  <a:cubicBezTo>
                    <a:pt x="48" y="13"/>
                    <a:pt x="46" y="15"/>
                    <a:pt x="45" y="18"/>
                  </a:cubicBezTo>
                  <a:cubicBezTo>
                    <a:pt x="47" y="15"/>
                    <a:pt x="50" y="13"/>
                    <a:pt x="53" y="12"/>
                  </a:cubicBezTo>
                  <a:cubicBezTo>
                    <a:pt x="55" y="11"/>
                    <a:pt x="58" y="10"/>
                    <a:pt x="61" y="9"/>
                  </a:cubicBezTo>
                  <a:cubicBezTo>
                    <a:pt x="64" y="8"/>
                    <a:pt x="69" y="7"/>
                    <a:pt x="73" y="7"/>
                  </a:cubicBezTo>
                  <a:cubicBezTo>
                    <a:pt x="84" y="7"/>
                    <a:pt x="94" y="11"/>
                    <a:pt x="101" y="18"/>
                  </a:cubicBezTo>
                  <a:cubicBezTo>
                    <a:pt x="96" y="7"/>
                    <a:pt x="85" y="0"/>
                    <a:pt x="73" y="0"/>
                  </a:cubicBezTo>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33" name="Freeform 51"/>
            <p:cNvSpPr>
              <a:spLocks/>
            </p:cNvSpPr>
            <p:nvPr/>
          </p:nvSpPr>
          <p:spPr bwMode="auto">
            <a:xfrm>
              <a:off x="2232557" y="3030006"/>
              <a:ext cx="638575" cy="139996"/>
            </a:xfrm>
            <a:custGeom>
              <a:avLst/>
              <a:gdLst>
                <a:gd name="T0" fmla="*/ 72 w 100"/>
                <a:gd name="T1" fmla="*/ 0 h 22"/>
                <a:gd name="T2" fmla="*/ 55 w 100"/>
                <a:gd name="T3" fmla="*/ 5 h 22"/>
                <a:gd name="T4" fmla="*/ 35 w 100"/>
                <a:gd name="T5" fmla="*/ 0 h 22"/>
                <a:gd name="T6" fmla="*/ 0 w 100"/>
                <a:gd name="T7" fmla="*/ 22 h 22"/>
                <a:gd name="T8" fmla="*/ 35 w 100"/>
                <a:gd name="T9" fmla="*/ 9 h 22"/>
                <a:gd name="T10" fmla="*/ 49 w 100"/>
                <a:gd name="T11" fmla="*/ 11 h 22"/>
                <a:gd name="T12" fmla="*/ 45 w 100"/>
                <a:gd name="T13" fmla="*/ 17 h 22"/>
                <a:gd name="T14" fmla="*/ 53 w 100"/>
                <a:gd name="T15" fmla="*/ 12 h 22"/>
                <a:gd name="T16" fmla="*/ 60 w 100"/>
                <a:gd name="T17" fmla="*/ 9 h 22"/>
                <a:gd name="T18" fmla="*/ 72 w 100"/>
                <a:gd name="T19" fmla="*/ 7 h 22"/>
                <a:gd name="T20" fmla="*/ 100 w 100"/>
                <a:gd name="T21" fmla="*/ 17 h 22"/>
                <a:gd name="T22" fmla="*/ 72 w 100"/>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22">
                  <a:moveTo>
                    <a:pt x="72" y="0"/>
                  </a:moveTo>
                  <a:cubicBezTo>
                    <a:pt x="66" y="0"/>
                    <a:pt x="60" y="2"/>
                    <a:pt x="55" y="5"/>
                  </a:cubicBezTo>
                  <a:cubicBezTo>
                    <a:pt x="49" y="2"/>
                    <a:pt x="43" y="0"/>
                    <a:pt x="35" y="0"/>
                  </a:cubicBezTo>
                  <a:cubicBezTo>
                    <a:pt x="19" y="0"/>
                    <a:pt x="6" y="9"/>
                    <a:pt x="0" y="22"/>
                  </a:cubicBezTo>
                  <a:cubicBezTo>
                    <a:pt x="8" y="14"/>
                    <a:pt x="21" y="9"/>
                    <a:pt x="35" y="9"/>
                  </a:cubicBezTo>
                  <a:cubicBezTo>
                    <a:pt x="40" y="9"/>
                    <a:pt x="45" y="10"/>
                    <a:pt x="49" y="11"/>
                  </a:cubicBezTo>
                  <a:cubicBezTo>
                    <a:pt x="47" y="13"/>
                    <a:pt x="46" y="15"/>
                    <a:pt x="45" y="17"/>
                  </a:cubicBezTo>
                  <a:cubicBezTo>
                    <a:pt x="47" y="15"/>
                    <a:pt x="50" y="13"/>
                    <a:pt x="53" y="12"/>
                  </a:cubicBezTo>
                  <a:cubicBezTo>
                    <a:pt x="55" y="10"/>
                    <a:pt x="58" y="9"/>
                    <a:pt x="60" y="9"/>
                  </a:cubicBezTo>
                  <a:cubicBezTo>
                    <a:pt x="64" y="8"/>
                    <a:pt x="68" y="7"/>
                    <a:pt x="72" y="7"/>
                  </a:cubicBezTo>
                  <a:cubicBezTo>
                    <a:pt x="83" y="7"/>
                    <a:pt x="93" y="11"/>
                    <a:pt x="100" y="17"/>
                  </a:cubicBezTo>
                  <a:cubicBezTo>
                    <a:pt x="95" y="7"/>
                    <a:pt x="85" y="0"/>
                    <a:pt x="72" y="0"/>
                  </a:cubicBezTo>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37" name="Freeform 52"/>
            <p:cNvSpPr>
              <a:spLocks/>
            </p:cNvSpPr>
            <p:nvPr/>
          </p:nvSpPr>
          <p:spPr bwMode="auto">
            <a:xfrm>
              <a:off x="2532196" y="3233857"/>
              <a:ext cx="643487" cy="152276"/>
            </a:xfrm>
            <a:custGeom>
              <a:avLst/>
              <a:gdLst>
                <a:gd name="T0" fmla="*/ 73 w 101"/>
                <a:gd name="T1" fmla="*/ 0 h 24"/>
                <a:gd name="T2" fmla="*/ 56 w 101"/>
                <a:gd name="T3" fmla="*/ 6 h 24"/>
                <a:gd name="T4" fmla="*/ 36 w 101"/>
                <a:gd name="T5" fmla="*/ 0 h 24"/>
                <a:gd name="T6" fmla="*/ 0 w 101"/>
                <a:gd name="T7" fmla="*/ 24 h 24"/>
                <a:gd name="T8" fmla="*/ 36 w 101"/>
                <a:gd name="T9" fmla="*/ 10 h 24"/>
                <a:gd name="T10" fmla="*/ 49 w 101"/>
                <a:gd name="T11" fmla="*/ 12 h 24"/>
                <a:gd name="T12" fmla="*/ 45 w 101"/>
                <a:gd name="T13" fmla="*/ 19 h 24"/>
                <a:gd name="T14" fmla="*/ 53 w 101"/>
                <a:gd name="T15" fmla="*/ 13 h 24"/>
                <a:gd name="T16" fmla="*/ 61 w 101"/>
                <a:gd name="T17" fmla="*/ 9 h 24"/>
                <a:gd name="T18" fmla="*/ 73 w 101"/>
                <a:gd name="T19" fmla="*/ 8 h 24"/>
                <a:gd name="T20" fmla="*/ 101 w 101"/>
                <a:gd name="T21" fmla="*/ 19 h 24"/>
                <a:gd name="T22" fmla="*/ 73 w 101"/>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24">
                  <a:moveTo>
                    <a:pt x="73" y="0"/>
                  </a:moveTo>
                  <a:cubicBezTo>
                    <a:pt x="67" y="0"/>
                    <a:pt x="61" y="2"/>
                    <a:pt x="56" y="6"/>
                  </a:cubicBezTo>
                  <a:cubicBezTo>
                    <a:pt x="50" y="2"/>
                    <a:pt x="43" y="0"/>
                    <a:pt x="36" y="0"/>
                  </a:cubicBezTo>
                  <a:cubicBezTo>
                    <a:pt x="20" y="0"/>
                    <a:pt x="6" y="10"/>
                    <a:pt x="0" y="24"/>
                  </a:cubicBezTo>
                  <a:cubicBezTo>
                    <a:pt x="9" y="15"/>
                    <a:pt x="22" y="10"/>
                    <a:pt x="36" y="10"/>
                  </a:cubicBezTo>
                  <a:cubicBezTo>
                    <a:pt x="41" y="10"/>
                    <a:pt x="45" y="10"/>
                    <a:pt x="49" y="12"/>
                  </a:cubicBezTo>
                  <a:cubicBezTo>
                    <a:pt x="48" y="14"/>
                    <a:pt x="46" y="16"/>
                    <a:pt x="45" y="19"/>
                  </a:cubicBezTo>
                  <a:cubicBezTo>
                    <a:pt x="48" y="16"/>
                    <a:pt x="50" y="14"/>
                    <a:pt x="53" y="13"/>
                  </a:cubicBezTo>
                  <a:cubicBezTo>
                    <a:pt x="56" y="11"/>
                    <a:pt x="58" y="10"/>
                    <a:pt x="61" y="9"/>
                  </a:cubicBezTo>
                  <a:cubicBezTo>
                    <a:pt x="65" y="8"/>
                    <a:pt x="69" y="8"/>
                    <a:pt x="73" y="8"/>
                  </a:cubicBezTo>
                  <a:cubicBezTo>
                    <a:pt x="84" y="8"/>
                    <a:pt x="94" y="12"/>
                    <a:pt x="101" y="19"/>
                  </a:cubicBezTo>
                  <a:cubicBezTo>
                    <a:pt x="96" y="8"/>
                    <a:pt x="85" y="0"/>
                    <a:pt x="73" y="0"/>
                  </a:cubicBezTo>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grpSp>
      <p:sp>
        <p:nvSpPr>
          <p:cNvPr id="2" name="Title 1"/>
          <p:cNvSpPr>
            <a:spLocks noGrp="1"/>
          </p:cNvSpPr>
          <p:nvPr>
            <p:ph type="title"/>
          </p:nvPr>
        </p:nvSpPr>
        <p:spPr/>
        <p:txBody>
          <a:bodyPr/>
          <a:lstStyle/>
          <a:p>
            <a:r>
              <a:rPr lang="en-IN" dirty="0"/>
              <a:t>The role </a:t>
            </a:r>
            <a:r>
              <a:rPr lang="en-IN" dirty="0" smtClean="0"/>
              <a:t>of Azure Certified – Software Provider</a:t>
            </a:r>
            <a:endParaRPr lang="en-IN" dirty="0"/>
          </a:p>
        </p:txBody>
      </p:sp>
      <p:sp>
        <p:nvSpPr>
          <p:cNvPr id="209" name="Rectangle 212"/>
          <p:cNvSpPr>
            <a:spLocks noChangeArrowheads="1"/>
          </p:cNvSpPr>
          <p:nvPr/>
        </p:nvSpPr>
        <p:spPr bwMode="auto">
          <a:xfrm>
            <a:off x="882" y="6972509"/>
            <a:ext cx="12431602" cy="37304"/>
          </a:xfrm>
          <a:prstGeom prst="rect">
            <a:avLst/>
          </a:prstGeom>
          <a:solidFill>
            <a:schemeClr val="accent1"/>
          </a:solidFill>
          <a:ln>
            <a:noFill/>
          </a:ln>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4" name="Rectangle 11"/>
          <p:cNvSpPr>
            <a:spLocks noChangeArrowheads="1"/>
          </p:cNvSpPr>
          <p:nvPr/>
        </p:nvSpPr>
        <p:spPr bwMode="auto">
          <a:xfrm>
            <a:off x="1990200" y="4460960"/>
            <a:ext cx="2161977" cy="78823"/>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64" name="Oval 34"/>
          <p:cNvSpPr>
            <a:spLocks noChangeArrowheads="1"/>
          </p:cNvSpPr>
          <p:nvPr/>
        </p:nvSpPr>
        <p:spPr bwMode="auto">
          <a:xfrm>
            <a:off x="372471" y="2190136"/>
            <a:ext cx="3712146" cy="3715893"/>
          </a:xfrm>
          <a:prstGeom prst="ellipse">
            <a:avLst/>
          </a:prstGeom>
          <a:solidFill>
            <a:srgbClr val="F5F5F5">
              <a:alpha val="49000"/>
            </a:srgbClr>
          </a:solidFill>
          <a:ln>
            <a:noFill/>
          </a:ln>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70" name="Freeform 69"/>
          <p:cNvSpPr>
            <a:spLocks/>
          </p:cNvSpPr>
          <p:nvPr/>
        </p:nvSpPr>
        <p:spPr bwMode="auto">
          <a:xfrm>
            <a:off x="177292" y="1994957"/>
            <a:ext cx="5956697" cy="4102498"/>
          </a:xfrm>
          <a:custGeom>
            <a:avLst/>
            <a:gdLst>
              <a:gd name="connsiteX0" fmla="*/ 4434602 w 5840429"/>
              <a:gd name="connsiteY0" fmla="*/ 1597191 h 4022422"/>
              <a:gd name="connsiteX1" fmla="*/ 4578129 w 5840429"/>
              <a:gd name="connsiteY1" fmla="*/ 1740505 h 4022422"/>
              <a:gd name="connsiteX2" fmla="*/ 4578129 w 5840429"/>
              <a:gd name="connsiteY2" fmla="*/ 1799711 h 4022422"/>
              <a:gd name="connsiteX3" fmla="*/ 4578129 w 5840429"/>
              <a:gd name="connsiteY3" fmla="*/ 1814324 h 4022422"/>
              <a:gd name="connsiteX4" fmla="*/ 5553376 w 5840429"/>
              <a:gd name="connsiteY4" fmla="*/ 1814324 h 4022422"/>
              <a:gd name="connsiteX5" fmla="*/ 5553376 w 5840429"/>
              <a:gd name="connsiteY5" fmla="*/ 1740505 h 4022422"/>
              <a:gd name="connsiteX6" fmla="*/ 5696903 w 5840429"/>
              <a:gd name="connsiteY6" fmla="*/ 1597191 h 4022422"/>
              <a:gd name="connsiteX7" fmla="*/ 5840429 w 5840429"/>
              <a:gd name="connsiteY7" fmla="*/ 1740505 h 4022422"/>
              <a:gd name="connsiteX8" fmla="*/ 5840429 w 5840429"/>
              <a:gd name="connsiteY8" fmla="*/ 2447521 h 4022422"/>
              <a:gd name="connsiteX9" fmla="*/ 5696903 w 5840429"/>
              <a:gd name="connsiteY9" fmla="*/ 2590835 h 4022422"/>
              <a:gd name="connsiteX10" fmla="*/ 5553376 w 5840429"/>
              <a:gd name="connsiteY10" fmla="*/ 2447521 h 4022422"/>
              <a:gd name="connsiteX11" fmla="*/ 5553376 w 5840429"/>
              <a:gd name="connsiteY11" fmla="*/ 2388316 h 4022422"/>
              <a:gd name="connsiteX12" fmla="*/ 5553376 w 5840429"/>
              <a:gd name="connsiteY12" fmla="*/ 2370029 h 4022422"/>
              <a:gd name="connsiteX13" fmla="*/ 4578129 w 5840429"/>
              <a:gd name="connsiteY13" fmla="*/ 2370029 h 4022422"/>
              <a:gd name="connsiteX14" fmla="*/ 4578129 w 5840429"/>
              <a:gd name="connsiteY14" fmla="*/ 2447521 h 4022422"/>
              <a:gd name="connsiteX15" fmla="*/ 4434602 w 5840429"/>
              <a:gd name="connsiteY15" fmla="*/ 2590835 h 4022422"/>
              <a:gd name="connsiteX16" fmla="*/ 4291076 w 5840429"/>
              <a:gd name="connsiteY16" fmla="*/ 2447521 h 4022422"/>
              <a:gd name="connsiteX17" fmla="*/ 4291076 w 5840429"/>
              <a:gd name="connsiteY17" fmla="*/ 1740505 h 4022422"/>
              <a:gd name="connsiteX18" fmla="*/ 4434602 w 5840429"/>
              <a:gd name="connsiteY18" fmla="*/ 1597191 h 4022422"/>
              <a:gd name="connsiteX19" fmla="*/ 2011213 w 5840429"/>
              <a:gd name="connsiteY19" fmla="*/ 0 h 4022422"/>
              <a:gd name="connsiteX20" fmla="*/ 4012042 w 5840429"/>
              <a:gd name="connsiteY20" fmla="*/ 1805577 h 4022422"/>
              <a:gd name="connsiteX21" fmla="*/ 4012484 w 5840429"/>
              <a:gd name="connsiteY21" fmla="*/ 1814324 h 4022422"/>
              <a:gd name="connsiteX22" fmla="*/ 4291075 w 5840429"/>
              <a:gd name="connsiteY22" fmla="*/ 1814324 h 4022422"/>
              <a:gd name="connsiteX23" fmla="*/ 4291075 w 5840429"/>
              <a:gd name="connsiteY23" fmla="*/ 2370029 h 4022422"/>
              <a:gd name="connsiteX24" fmla="*/ 3988664 w 5840429"/>
              <a:gd name="connsiteY24" fmla="*/ 2370029 h 4022422"/>
              <a:gd name="connsiteX25" fmla="*/ 3981565 w 5840429"/>
              <a:gd name="connsiteY25" fmla="*/ 2416540 h 4022422"/>
              <a:gd name="connsiteX26" fmla="*/ 2011213 w 5840429"/>
              <a:gd name="connsiteY26" fmla="*/ 4022422 h 4022422"/>
              <a:gd name="connsiteX27" fmla="*/ 0 w 5840429"/>
              <a:gd name="connsiteY27" fmla="*/ 2011211 h 4022422"/>
              <a:gd name="connsiteX28" fmla="*/ 2011213 w 5840429"/>
              <a:gd name="connsiteY28" fmla="*/ 0 h 402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40429" h="4022422">
                <a:moveTo>
                  <a:pt x="4434602" y="1597191"/>
                </a:moveTo>
                <a:cubicBezTo>
                  <a:pt x="4511150" y="1597191"/>
                  <a:pt x="4578129" y="1664071"/>
                  <a:pt x="4578129" y="1740505"/>
                </a:cubicBezTo>
                <a:cubicBezTo>
                  <a:pt x="4578129" y="1740505"/>
                  <a:pt x="4578129" y="1740505"/>
                  <a:pt x="4578129" y="1799711"/>
                </a:cubicBezTo>
                <a:lnTo>
                  <a:pt x="4578129" y="1814324"/>
                </a:lnTo>
                <a:lnTo>
                  <a:pt x="5553376" y="1814324"/>
                </a:lnTo>
                <a:lnTo>
                  <a:pt x="5553376" y="1740505"/>
                </a:lnTo>
                <a:cubicBezTo>
                  <a:pt x="5553376" y="1664071"/>
                  <a:pt x="5620355" y="1597191"/>
                  <a:pt x="5696903" y="1597191"/>
                </a:cubicBezTo>
                <a:cubicBezTo>
                  <a:pt x="5773450" y="1597191"/>
                  <a:pt x="5840429" y="1664071"/>
                  <a:pt x="5840429" y="1740505"/>
                </a:cubicBezTo>
                <a:cubicBezTo>
                  <a:pt x="5840429" y="1740505"/>
                  <a:pt x="5840429" y="1740505"/>
                  <a:pt x="5840429" y="2447521"/>
                </a:cubicBezTo>
                <a:cubicBezTo>
                  <a:pt x="5840429" y="2533510"/>
                  <a:pt x="5773450" y="2590835"/>
                  <a:pt x="5696903" y="2590835"/>
                </a:cubicBezTo>
                <a:cubicBezTo>
                  <a:pt x="5620355" y="2590835"/>
                  <a:pt x="5553376" y="2533510"/>
                  <a:pt x="5553376" y="2447521"/>
                </a:cubicBezTo>
                <a:cubicBezTo>
                  <a:pt x="5553376" y="2447521"/>
                  <a:pt x="5553376" y="2447521"/>
                  <a:pt x="5553376" y="2388316"/>
                </a:cubicBezTo>
                <a:lnTo>
                  <a:pt x="5553376" y="2370029"/>
                </a:lnTo>
                <a:lnTo>
                  <a:pt x="4578129" y="2370029"/>
                </a:lnTo>
                <a:lnTo>
                  <a:pt x="4578129" y="2447521"/>
                </a:lnTo>
                <a:cubicBezTo>
                  <a:pt x="4578129" y="2533510"/>
                  <a:pt x="4511150" y="2590835"/>
                  <a:pt x="4434602" y="2590835"/>
                </a:cubicBezTo>
                <a:cubicBezTo>
                  <a:pt x="4348486" y="2590835"/>
                  <a:pt x="4291076" y="2533510"/>
                  <a:pt x="4291076" y="2447521"/>
                </a:cubicBezTo>
                <a:cubicBezTo>
                  <a:pt x="4291076" y="2447521"/>
                  <a:pt x="4291076" y="2447521"/>
                  <a:pt x="4291076" y="1740505"/>
                </a:cubicBezTo>
                <a:cubicBezTo>
                  <a:pt x="4291076" y="1664071"/>
                  <a:pt x="4348486" y="1597191"/>
                  <a:pt x="4434602" y="1597191"/>
                </a:cubicBezTo>
                <a:close/>
                <a:moveTo>
                  <a:pt x="2011213" y="0"/>
                </a:moveTo>
                <a:cubicBezTo>
                  <a:pt x="3052552" y="0"/>
                  <a:pt x="3909048" y="791411"/>
                  <a:pt x="4012042" y="1805577"/>
                </a:cubicBezTo>
                <a:lnTo>
                  <a:pt x="4012484" y="1814324"/>
                </a:lnTo>
                <a:lnTo>
                  <a:pt x="4291075" y="1814324"/>
                </a:lnTo>
                <a:lnTo>
                  <a:pt x="4291075" y="2370029"/>
                </a:lnTo>
                <a:lnTo>
                  <a:pt x="3988664" y="2370029"/>
                </a:lnTo>
                <a:lnTo>
                  <a:pt x="3981565" y="2416540"/>
                </a:lnTo>
                <a:cubicBezTo>
                  <a:pt x="3794027" y="3333015"/>
                  <a:pt x="2983130" y="4022422"/>
                  <a:pt x="2011213" y="4022422"/>
                </a:cubicBezTo>
                <a:cubicBezTo>
                  <a:pt x="900451" y="4022422"/>
                  <a:pt x="0" y="3121972"/>
                  <a:pt x="0" y="2011211"/>
                </a:cubicBezTo>
                <a:cubicBezTo>
                  <a:pt x="0" y="900450"/>
                  <a:pt x="900451" y="0"/>
                  <a:pt x="2011213" y="0"/>
                </a:cubicBezTo>
                <a:close/>
              </a:path>
            </a:pathLst>
          </a:custGeom>
          <a:solidFill>
            <a:schemeClr val="bg1">
              <a:lumMod val="20000"/>
              <a:lumOff val="80000"/>
              <a:alpha val="29000"/>
            </a:schemeClr>
          </a:solidFill>
          <a:ln>
            <a:noFill/>
          </a:ln>
        </p:spPr>
        <p:txBody>
          <a:bodyPr vert="horz" wrap="square" lIns="93260" tIns="46630" rIns="93260" bIns="46630" numCol="1" anchor="t" anchorCtr="0" compatLnSpc="1">
            <a:prstTxWarp prst="textNoShape">
              <a:avLst/>
            </a:prstTxWarp>
            <a:noAutofit/>
          </a:bodyPr>
          <a:lstStyle/>
          <a:p>
            <a:pPr defTabSz="932597"/>
            <a:endParaRPr lang="en-IN" sz="1836">
              <a:solidFill>
                <a:srgbClr val="FFFFFF"/>
              </a:solidFill>
            </a:endParaRPr>
          </a:p>
        </p:txBody>
      </p:sp>
      <p:grpSp>
        <p:nvGrpSpPr>
          <p:cNvPr id="48" name="Group 47"/>
          <p:cNvGrpSpPr/>
          <p:nvPr/>
        </p:nvGrpSpPr>
        <p:grpSpPr>
          <a:xfrm>
            <a:off x="368870" y="1194297"/>
            <a:ext cx="2573922" cy="1085920"/>
            <a:chOff x="191573" y="1051945"/>
            <a:chExt cx="3178858" cy="1341138"/>
          </a:xfrm>
        </p:grpSpPr>
        <p:sp>
          <p:nvSpPr>
            <p:cNvPr id="2078" name="Freeform 48"/>
            <p:cNvSpPr>
              <a:spLocks/>
            </p:cNvSpPr>
            <p:nvPr/>
          </p:nvSpPr>
          <p:spPr bwMode="auto">
            <a:xfrm>
              <a:off x="2520636" y="1051945"/>
              <a:ext cx="849795" cy="555069"/>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77" name="Freeform 47"/>
            <p:cNvSpPr>
              <a:spLocks/>
            </p:cNvSpPr>
            <p:nvPr/>
          </p:nvSpPr>
          <p:spPr bwMode="auto">
            <a:xfrm>
              <a:off x="1521697" y="1174748"/>
              <a:ext cx="1173997" cy="771202"/>
            </a:xfrm>
            <a:custGeom>
              <a:avLst/>
              <a:gdLst>
                <a:gd name="T0" fmla="*/ 154 w 184"/>
                <a:gd name="T1" fmla="*/ 53 h 121"/>
                <a:gd name="T2" fmla="*/ 154 w 184"/>
                <a:gd name="T3" fmla="*/ 51 h 121"/>
                <a:gd name="T4" fmla="*/ 104 w 184"/>
                <a:gd name="T5" fmla="*/ 0 h 121"/>
                <a:gd name="T6" fmla="*/ 61 w 184"/>
                <a:gd name="T7" fmla="*/ 23 h 121"/>
                <a:gd name="T8" fmla="*/ 48 w 184"/>
                <a:gd name="T9" fmla="*/ 19 h 121"/>
                <a:gd name="T10" fmla="*/ 31 w 184"/>
                <a:gd name="T11" fmla="*/ 24 h 121"/>
                <a:gd name="T12" fmla="*/ 18 w 184"/>
                <a:gd name="T13" fmla="*/ 48 h 121"/>
                <a:gd name="T14" fmla="*/ 0 w 184"/>
                <a:gd name="T15" fmla="*/ 81 h 121"/>
                <a:gd name="T16" fmla="*/ 35 w 184"/>
                <a:gd name="T17" fmla="*/ 121 h 121"/>
                <a:gd name="T18" fmla="*/ 40 w 184"/>
                <a:gd name="T19" fmla="*/ 121 h 121"/>
                <a:gd name="T20" fmla="*/ 44 w 184"/>
                <a:gd name="T21" fmla="*/ 121 h 121"/>
                <a:gd name="T22" fmla="*/ 127 w 184"/>
                <a:gd name="T23" fmla="*/ 121 h 121"/>
                <a:gd name="T24" fmla="*/ 128 w 184"/>
                <a:gd name="T25" fmla="*/ 121 h 121"/>
                <a:gd name="T26" fmla="*/ 130 w 184"/>
                <a:gd name="T27" fmla="*/ 121 h 121"/>
                <a:gd name="T28" fmla="*/ 136 w 184"/>
                <a:gd name="T29" fmla="*/ 121 h 121"/>
                <a:gd name="T30" fmla="*/ 150 w 184"/>
                <a:gd name="T31" fmla="*/ 121 h 121"/>
                <a:gd name="T32" fmla="*/ 184 w 184"/>
                <a:gd name="T33" fmla="*/ 87 h 121"/>
                <a:gd name="T34" fmla="*/ 154 w 184"/>
                <a:gd name="T35"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21">
                  <a:moveTo>
                    <a:pt x="154" y="53"/>
                  </a:moveTo>
                  <a:cubicBezTo>
                    <a:pt x="154" y="53"/>
                    <a:pt x="154" y="52"/>
                    <a:pt x="154" y="51"/>
                  </a:cubicBezTo>
                  <a:cubicBezTo>
                    <a:pt x="154" y="23"/>
                    <a:pt x="132" y="0"/>
                    <a:pt x="104" y="0"/>
                  </a:cubicBezTo>
                  <a:cubicBezTo>
                    <a:pt x="86" y="0"/>
                    <a:pt x="71" y="9"/>
                    <a:pt x="61" y="23"/>
                  </a:cubicBezTo>
                  <a:cubicBezTo>
                    <a:pt x="57" y="20"/>
                    <a:pt x="53" y="19"/>
                    <a:pt x="48" y="19"/>
                  </a:cubicBezTo>
                  <a:cubicBezTo>
                    <a:pt x="41" y="19"/>
                    <a:pt x="36" y="21"/>
                    <a:pt x="31" y="24"/>
                  </a:cubicBezTo>
                  <a:cubicBezTo>
                    <a:pt x="23" y="29"/>
                    <a:pt x="18" y="38"/>
                    <a:pt x="18" y="48"/>
                  </a:cubicBezTo>
                  <a:cubicBezTo>
                    <a:pt x="7" y="55"/>
                    <a:pt x="0" y="67"/>
                    <a:pt x="0" y="81"/>
                  </a:cubicBezTo>
                  <a:cubicBezTo>
                    <a:pt x="0" y="102"/>
                    <a:pt x="15" y="119"/>
                    <a:pt x="35" y="121"/>
                  </a:cubicBezTo>
                  <a:cubicBezTo>
                    <a:pt x="37" y="121"/>
                    <a:pt x="38" y="121"/>
                    <a:pt x="40" y="121"/>
                  </a:cubicBezTo>
                  <a:cubicBezTo>
                    <a:pt x="41" y="121"/>
                    <a:pt x="42" y="121"/>
                    <a:pt x="44" y="121"/>
                  </a:cubicBezTo>
                  <a:cubicBezTo>
                    <a:pt x="62" y="121"/>
                    <a:pt x="106" y="121"/>
                    <a:pt x="127" y="121"/>
                  </a:cubicBezTo>
                  <a:cubicBezTo>
                    <a:pt x="127" y="121"/>
                    <a:pt x="128" y="121"/>
                    <a:pt x="128" y="121"/>
                  </a:cubicBezTo>
                  <a:cubicBezTo>
                    <a:pt x="130" y="121"/>
                    <a:pt x="130" y="121"/>
                    <a:pt x="130" y="121"/>
                  </a:cubicBezTo>
                  <a:cubicBezTo>
                    <a:pt x="131" y="121"/>
                    <a:pt x="134" y="121"/>
                    <a:pt x="136" y="121"/>
                  </a:cubicBezTo>
                  <a:cubicBezTo>
                    <a:pt x="150" y="121"/>
                    <a:pt x="150" y="121"/>
                    <a:pt x="150" y="121"/>
                  </a:cubicBezTo>
                  <a:cubicBezTo>
                    <a:pt x="169" y="121"/>
                    <a:pt x="184" y="106"/>
                    <a:pt x="184" y="87"/>
                  </a:cubicBezTo>
                  <a:cubicBezTo>
                    <a:pt x="184" y="70"/>
                    <a:pt x="171" y="56"/>
                    <a:pt x="154" y="53"/>
                  </a:cubicBezTo>
                  <a:close/>
                </a:path>
              </a:pathLst>
            </a:custGeom>
            <a:solidFill>
              <a:srgbClr val="00B0F0"/>
            </a:solidFill>
            <a:ln>
              <a:noFill/>
            </a:ln>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79" name="Freeform 49"/>
            <p:cNvSpPr>
              <a:spLocks/>
            </p:cNvSpPr>
            <p:nvPr/>
          </p:nvSpPr>
          <p:spPr bwMode="auto">
            <a:xfrm>
              <a:off x="191573" y="1371363"/>
              <a:ext cx="1542405" cy="1021720"/>
            </a:xfrm>
            <a:custGeom>
              <a:avLst/>
              <a:gdLst>
                <a:gd name="T0" fmla="*/ 203 w 242"/>
                <a:gd name="T1" fmla="*/ 70 h 160"/>
                <a:gd name="T2" fmla="*/ 203 w 242"/>
                <a:gd name="T3" fmla="*/ 67 h 160"/>
                <a:gd name="T4" fmla="*/ 136 w 242"/>
                <a:gd name="T5" fmla="*/ 0 h 160"/>
                <a:gd name="T6" fmla="*/ 81 w 242"/>
                <a:gd name="T7" fmla="*/ 30 h 160"/>
                <a:gd name="T8" fmla="*/ 62 w 242"/>
                <a:gd name="T9" fmla="*/ 25 h 160"/>
                <a:gd name="T10" fmla="*/ 24 w 242"/>
                <a:gd name="T11" fmla="*/ 63 h 160"/>
                <a:gd name="T12" fmla="*/ 0 w 242"/>
                <a:gd name="T13" fmla="*/ 107 h 160"/>
                <a:gd name="T14" fmla="*/ 46 w 242"/>
                <a:gd name="T15" fmla="*/ 160 h 160"/>
                <a:gd name="T16" fmla="*/ 52 w 242"/>
                <a:gd name="T17" fmla="*/ 160 h 160"/>
                <a:gd name="T18" fmla="*/ 57 w 242"/>
                <a:gd name="T19" fmla="*/ 160 h 160"/>
                <a:gd name="T20" fmla="*/ 166 w 242"/>
                <a:gd name="T21" fmla="*/ 160 h 160"/>
                <a:gd name="T22" fmla="*/ 171 w 242"/>
                <a:gd name="T23" fmla="*/ 160 h 160"/>
                <a:gd name="T24" fmla="*/ 179 w 242"/>
                <a:gd name="T25" fmla="*/ 160 h 160"/>
                <a:gd name="T26" fmla="*/ 197 w 242"/>
                <a:gd name="T27" fmla="*/ 160 h 160"/>
                <a:gd name="T28" fmla="*/ 242 w 242"/>
                <a:gd name="T29" fmla="*/ 115 h 160"/>
                <a:gd name="T30" fmla="*/ 203 w 242"/>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160">
                  <a:moveTo>
                    <a:pt x="203" y="70"/>
                  </a:moveTo>
                  <a:cubicBezTo>
                    <a:pt x="203" y="69"/>
                    <a:pt x="203" y="68"/>
                    <a:pt x="203" y="67"/>
                  </a:cubicBezTo>
                  <a:cubicBezTo>
                    <a:pt x="203" y="30"/>
                    <a:pt x="173" y="0"/>
                    <a:pt x="136" y="0"/>
                  </a:cubicBezTo>
                  <a:cubicBezTo>
                    <a:pt x="113" y="0"/>
                    <a:pt x="93" y="12"/>
                    <a:pt x="81" y="30"/>
                  </a:cubicBezTo>
                  <a:cubicBezTo>
                    <a:pt x="75" y="27"/>
                    <a:pt x="69" y="25"/>
                    <a:pt x="62" y="25"/>
                  </a:cubicBezTo>
                  <a:cubicBezTo>
                    <a:pt x="41" y="25"/>
                    <a:pt x="24" y="42"/>
                    <a:pt x="24" y="63"/>
                  </a:cubicBezTo>
                  <a:cubicBezTo>
                    <a:pt x="9" y="73"/>
                    <a:pt x="0" y="89"/>
                    <a:pt x="0" y="107"/>
                  </a:cubicBezTo>
                  <a:cubicBezTo>
                    <a:pt x="0" y="135"/>
                    <a:pt x="20" y="157"/>
                    <a:pt x="46" y="160"/>
                  </a:cubicBezTo>
                  <a:cubicBezTo>
                    <a:pt x="48" y="160"/>
                    <a:pt x="50" y="160"/>
                    <a:pt x="52" y="160"/>
                  </a:cubicBezTo>
                  <a:cubicBezTo>
                    <a:pt x="54" y="160"/>
                    <a:pt x="56" y="160"/>
                    <a:pt x="57" y="160"/>
                  </a:cubicBezTo>
                  <a:cubicBezTo>
                    <a:pt x="82" y="160"/>
                    <a:pt x="139" y="160"/>
                    <a:pt x="166" y="160"/>
                  </a:cubicBezTo>
                  <a:cubicBezTo>
                    <a:pt x="171" y="160"/>
                    <a:pt x="171" y="160"/>
                    <a:pt x="171" y="160"/>
                  </a:cubicBezTo>
                  <a:cubicBezTo>
                    <a:pt x="173" y="160"/>
                    <a:pt x="177" y="160"/>
                    <a:pt x="179" y="160"/>
                  </a:cubicBezTo>
                  <a:cubicBezTo>
                    <a:pt x="197" y="160"/>
                    <a:pt x="197" y="160"/>
                    <a:pt x="197" y="160"/>
                  </a:cubicBezTo>
                  <a:cubicBezTo>
                    <a:pt x="222" y="160"/>
                    <a:pt x="242" y="139"/>
                    <a:pt x="242" y="115"/>
                  </a:cubicBezTo>
                  <a:cubicBezTo>
                    <a:pt x="242" y="92"/>
                    <a:pt x="225" y="73"/>
                    <a:pt x="203" y="70"/>
                  </a:cubicBezTo>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grpSp>
      <p:sp>
        <p:nvSpPr>
          <p:cNvPr id="31" name="Rectangle 18"/>
          <p:cNvSpPr>
            <a:spLocks noChangeArrowheads="1"/>
          </p:cNvSpPr>
          <p:nvPr/>
        </p:nvSpPr>
        <p:spPr bwMode="auto">
          <a:xfrm>
            <a:off x="2410586" y="4160685"/>
            <a:ext cx="758194" cy="3002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67" name="Freeform 37"/>
          <p:cNvSpPr>
            <a:spLocks/>
          </p:cNvSpPr>
          <p:nvPr/>
        </p:nvSpPr>
        <p:spPr bwMode="auto">
          <a:xfrm>
            <a:off x="1404665" y="2355286"/>
            <a:ext cx="2484772" cy="3381841"/>
          </a:xfrm>
          <a:custGeom>
            <a:avLst/>
            <a:gdLst>
              <a:gd name="T0" fmla="*/ 65 w 255"/>
              <a:gd name="T1" fmla="*/ 277 h 347"/>
              <a:gd name="T2" fmla="*/ 226 w 255"/>
              <a:gd name="T3" fmla="*/ 277 h 347"/>
              <a:gd name="T4" fmla="*/ 255 w 255"/>
              <a:gd name="T5" fmla="*/ 214 h 347"/>
              <a:gd name="T6" fmla="*/ 65 w 255"/>
              <a:gd name="T7" fmla="*/ 214 h 347"/>
              <a:gd name="T8" fmla="*/ 65 w 255"/>
              <a:gd name="T9" fmla="*/ 128 h 347"/>
              <a:gd name="T10" fmla="*/ 254 w 255"/>
              <a:gd name="T11" fmla="*/ 128 h 347"/>
              <a:gd name="T12" fmla="*/ 223 w 255"/>
              <a:gd name="T13" fmla="*/ 66 h 347"/>
              <a:gd name="T14" fmla="*/ 65 w 255"/>
              <a:gd name="T15" fmla="*/ 66 h 347"/>
              <a:gd name="T16" fmla="*/ 65 w 255"/>
              <a:gd name="T17" fmla="*/ 0 h 347"/>
              <a:gd name="T18" fmla="*/ 0 w 255"/>
              <a:gd name="T19" fmla="*/ 21 h 347"/>
              <a:gd name="T20" fmla="*/ 0 w 255"/>
              <a:gd name="T21" fmla="*/ 326 h 347"/>
              <a:gd name="T22" fmla="*/ 65 w 255"/>
              <a:gd name="T23" fmla="*/ 347 h 347"/>
              <a:gd name="T24" fmla="*/ 65 w 255"/>
              <a:gd name="T25" fmla="*/ 27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347">
                <a:moveTo>
                  <a:pt x="65" y="277"/>
                </a:moveTo>
                <a:cubicBezTo>
                  <a:pt x="226" y="277"/>
                  <a:pt x="226" y="277"/>
                  <a:pt x="226" y="277"/>
                </a:cubicBezTo>
                <a:cubicBezTo>
                  <a:pt x="240" y="258"/>
                  <a:pt x="250" y="237"/>
                  <a:pt x="255" y="214"/>
                </a:cubicBezTo>
                <a:cubicBezTo>
                  <a:pt x="65" y="214"/>
                  <a:pt x="65" y="214"/>
                  <a:pt x="65" y="214"/>
                </a:cubicBezTo>
                <a:cubicBezTo>
                  <a:pt x="65" y="128"/>
                  <a:pt x="65" y="128"/>
                  <a:pt x="65" y="128"/>
                </a:cubicBezTo>
                <a:cubicBezTo>
                  <a:pt x="254" y="128"/>
                  <a:pt x="254" y="128"/>
                  <a:pt x="254" y="128"/>
                </a:cubicBezTo>
                <a:cubicBezTo>
                  <a:pt x="248" y="105"/>
                  <a:pt x="237" y="84"/>
                  <a:pt x="223" y="66"/>
                </a:cubicBezTo>
                <a:cubicBezTo>
                  <a:pt x="65" y="66"/>
                  <a:pt x="65" y="66"/>
                  <a:pt x="65" y="66"/>
                </a:cubicBezTo>
                <a:cubicBezTo>
                  <a:pt x="65" y="0"/>
                  <a:pt x="65" y="0"/>
                  <a:pt x="65" y="0"/>
                </a:cubicBezTo>
                <a:cubicBezTo>
                  <a:pt x="42" y="3"/>
                  <a:pt x="20" y="10"/>
                  <a:pt x="0" y="21"/>
                </a:cubicBezTo>
                <a:cubicBezTo>
                  <a:pt x="0" y="326"/>
                  <a:pt x="0" y="326"/>
                  <a:pt x="0" y="326"/>
                </a:cubicBezTo>
                <a:cubicBezTo>
                  <a:pt x="20" y="337"/>
                  <a:pt x="42" y="344"/>
                  <a:pt x="65" y="347"/>
                </a:cubicBezTo>
                <a:cubicBezTo>
                  <a:pt x="65" y="277"/>
                  <a:pt x="65" y="277"/>
                  <a:pt x="65" y="277"/>
                </a:cubicBezTo>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68" name="Freeform 38"/>
          <p:cNvSpPr>
            <a:spLocks/>
          </p:cNvSpPr>
          <p:nvPr/>
        </p:nvSpPr>
        <p:spPr bwMode="auto">
          <a:xfrm>
            <a:off x="2038994" y="2347779"/>
            <a:ext cx="1538907" cy="653097"/>
          </a:xfrm>
          <a:custGeom>
            <a:avLst/>
            <a:gdLst>
              <a:gd name="T0" fmla="*/ 158 w 158"/>
              <a:gd name="T1" fmla="*/ 67 h 67"/>
              <a:gd name="T2" fmla="*/ 20 w 158"/>
              <a:gd name="T3" fmla="*/ 0 h 67"/>
              <a:gd name="T4" fmla="*/ 0 w 158"/>
              <a:gd name="T5" fmla="*/ 1 h 67"/>
              <a:gd name="T6" fmla="*/ 0 w 158"/>
              <a:gd name="T7" fmla="*/ 67 h 67"/>
              <a:gd name="T8" fmla="*/ 158 w 158"/>
              <a:gd name="T9" fmla="*/ 67 h 67"/>
            </a:gdLst>
            <a:ahLst/>
            <a:cxnLst>
              <a:cxn ang="0">
                <a:pos x="T0" y="T1"/>
              </a:cxn>
              <a:cxn ang="0">
                <a:pos x="T2" y="T3"/>
              </a:cxn>
              <a:cxn ang="0">
                <a:pos x="T4" y="T5"/>
              </a:cxn>
              <a:cxn ang="0">
                <a:pos x="T6" y="T7"/>
              </a:cxn>
              <a:cxn ang="0">
                <a:pos x="T8" y="T9"/>
              </a:cxn>
            </a:cxnLst>
            <a:rect l="0" t="0" r="r" b="b"/>
            <a:pathLst>
              <a:path w="158" h="67">
                <a:moveTo>
                  <a:pt x="158" y="67"/>
                </a:moveTo>
                <a:cubicBezTo>
                  <a:pt x="126" y="26"/>
                  <a:pt x="76" y="0"/>
                  <a:pt x="20" y="0"/>
                </a:cubicBezTo>
                <a:cubicBezTo>
                  <a:pt x="14" y="0"/>
                  <a:pt x="7" y="0"/>
                  <a:pt x="0" y="1"/>
                </a:cubicBezTo>
                <a:cubicBezTo>
                  <a:pt x="0" y="67"/>
                  <a:pt x="0" y="67"/>
                  <a:pt x="0" y="67"/>
                </a:cubicBezTo>
                <a:cubicBezTo>
                  <a:pt x="158" y="67"/>
                  <a:pt x="158" y="67"/>
                  <a:pt x="158" y="67"/>
                </a:cubicBezTo>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69" name="Freeform 39"/>
          <p:cNvSpPr>
            <a:spLocks/>
          </p:cNvSpPr>
          <p:nvPr/>
        </p:nvSpPr>
        <p:spPr bwMode="auto">
          <a:xfrm>
            <a:off x="2038994" y="3605179"/>
            <a:ext cx="1899237" cy="837016"/>
          </a:xfrm>
          <a:custGeom>
            <a:avLst/>
            <a:gdLst>
              <a:gd name="T0" fmla="*/ 0 w 195"/>
              <a:gd name="T1" fmla="*/ 86 h 86"/>
              <a:gd name="T2" fmla="*/ 190 w 195"/>
              <a:gd name="T3" fmla="*/ 86 h 86"/>
              <a:gd name="T4" fmla="*/ 195 w 195"/>
              <a:gd name="T5" fmla="*/ 45 h 86"/>
              <a:gd name="T6" fmla="*/ 189 w 195"/>
              <a:gd name="T7" fmla="*/ 0 h 86"/>
              <a:gd name="T8" fmla="*/ 0 w 195"/>
              <a:gd name="T9" fmla="*/ 0 h 86"/>
              <a:gd name="T10" fmla="*/ 0 w 195"/>
              <a:gd name="T11" fmla="*/ 86 h 86"/>
            </a:gdLst>
            <a:ahLst/>
            <a:cxnLst>
              <a:cxn ang="0">
                <a:pos x="T0" y="T1"/>
              </a:cxn>
              <a:cxn ang="0">
                <a:pos x="T2" y="T3"/>
              </a:cxn>
              <a:cxn ang="0">
                <a:pos x="T4" y="T5"/>
              </a:cxn>
              <a:cxn ang="0">
                <a:pos x="T6" y="T7"/>
              </a:cxn>
              <a:cxn ang="0">
                <a:pos x="T8" y="T9"/>
              </a:cxn>
              <a:cxn ang="0">
                <a:pos x="T10" y="T11"/>
              </a:cxn>
            </a:cxnLst>
            <a:rect l="0" t="0" r="r" b="b"/>
            <a:pathLst>
              <a:path w="195" h="86">
                <a:moveTo>
                  <a:pt x="0" y="86"/>
                </a:moveTo>
                <a:cubicBezTo>
                  <a:pt x="190" y="86"/>
                  <a:pt x="190" y="86"/>
                  <a:pt x="190" y="86"/>
                </a:cubicBezTo>
                <a:cubicBezTo>
                  <a:pt x="193" y="73"/>
                  <a:pt x="195" y="59"/>
                  <a:pt x="195" y="45"/>
                </a:cubicBezTo>
                <a:cubicBezTo>
                  <a:pt x="195" y="30"/>
                  <a:pt x="193" y="15"/>
                  <a:pt x="189" y="0"/>
                </a:cubicBezTo>
                <a:cubicBezTo>
                  <a:pt x="0" y="0"/>
                  <a:pt x="0" y="0"/>
                  <a:pt x="0" y="0"/>
                </a:cubicBezTo>
                <a:cubicBezTo>
                  <a:pt x="0" y="86"/>
                  <a:pt x="0" y="86"/>
                  <a:pt x="0" y="86"/>
                </a:cubicBezTo>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70" name="Freeform 40"/>
          <p:cNvSpPr>
            <a:spLocks/>
          </p:cNvSpPr>
          <p:nvPr/>
        </p:nvSpPr>
        <p:spPr bwMode="auto">
          <a:xfrm>
            <a:off x="2038994" y="5057754"/>
            <a:ext cx="1568935" cy="690630"/>
          </a:xfrm>
          <a:custGeom>
            <a:avLst/>
            <a:gdLst>
              <a:gd name="T0" fmla="*/ 0 w 161"/>
              <a:gd name="T1" fmla="*/ 70 h 71"/>
              <a:gd name="T2" fmla="*/ 20 w 161"/>
              <a:gd name="T3" fmla="*/ 71 h 71"/>
              <a:gd name="T4" fmla="*/ 161 w 161"/>
              <a:gd name="T5" fmla="*/ 0 h 71"/>
              <a:gd name="T6" fmla="*/ 0 w 161"/>
              <a:gd name="T7" fmla="*/ 0 h 71"/>
              <a:gd name="T8" fmla="*/ 0 w 161"/>
              <a:gd name="T9" fmla="*/ 70 h 71"/>
            </a:gdLst>
            <a:ahLst/>
            <a:cxnLst>
              <a:cxn ang="0">
                <a:pos x="T0" y="T1"/>
              </a:cxn>
              <a:cxn ang="0">
                <a:pos x="T2" y="T3"/>
              </a:cxn>
              <a:cxn ang="0">
                <a:pos x="T4" y="T5"/>
              </a:cxn>
              <a:cxn ang="0">
                <a:pos x="T6" y="T7"/>
              </a:cxn>
              <a:cxn ang="0">
                <a:pos x="T8" y="T9"/>
              </a:cxn>
            </a:cxnLst>
            <a:rect l="0" t="0" r="r" b="b"/>
            <a:pathLst>
              <a:path w="161" h="71">
                <a:moveTo>
                  <a:pt x="0" y="70"/>
                </a:moveTo>
                <a:cubicBezTo>
                  <a:pt x="7" y="71"/>
                  <a:pt x="14" y="71"/>
                  <a:pt x="20" y="71"/>
                </a:cubicBezTo>
                <a:cubicBezTo>
                  <a:pt x="78" y="71"/>
                  <a:pt x="129" y="43"/>
                  <a:pt x="161" y="0"/>
                </a:cubicBezTo>
                <a:cubicBezTo>
                  <a:pt x="0" y="0"/>
                  <a:pt x="0" y="0"/>
                  <a:pt x="0" y="0"/>
                </a:cubicBezTo>
                <a:lnTo>
                  <a:pt x="0" y="7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pic>
        <p:nvPicPr>
          <p:cNvPr id="233" name="Picture 4" descr="http://www.azulsystems.com/sites/default/files/images/Microsoft_Azure_Certified_RGB.PNG?timestamp=141264000009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9781" y="2904997"/>
            <a:ext cx="2271218" cy="227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2" name="Freeform 81"/>
          <p:cNvSpPr>
            <a:spLocks/>
          </p:cNvSpPr>
          <p:nvPr/>
        </p:nvSpPr>
        <p:spPr bwMode="auto">
          <a:xfrm>
            <a:off x="672746" y="2441615"/>
            <a:ext cx="3111594" cy="1231126"/>
          </a:xfrm>
          <a:custGeom>
            <a:avLst/>
            <a:gdLst>
              <a:gd name="connsiteX0" fmla="*/ 1530745 w 3050859"/>
              <a:gd name="connsiteY0" fmla="*/ 0 h 1207096"/>
              <a:gd name="connsiteX1" fmla="*/ 2601919 w 3050859"/>
              <a:gd name="connsiteY1" fmla="*/ 428114 h 1207096"/>
              <a:gd name="connsiteX2" fmla="*/ 2714899 w 3050859"/>
              <a:gd name="connsiteY2" fmla="*/ 547223 h 1207096"/>
              <a:gd name="connsiteX3" fmla="*/ 2714906 w 3050859"/>
              <a:gd name="connsiteY3" fmla="*/ 547223 h 1207096"/>
              <a:gd name="connsiteX4" fmla="*/ 2714933 w 3050859"/>
              <a:gd name="connsiteY4" fmla="*/ 547260 h 1207096"/>
              <a:gd name="connsiteX5" fmla="*/ 2715964 w 3050859"/>
              <a:gd name="connsiteY5" fmla="*/ 548346 h 1207096"/>
              <a:gd name="connsiteX6" fmla="*/ 2715756 w 3050859"/>
              <a:gd name="connsiteY6" fmla="*/ 548346 h 1207096"/>
              <a:gd name="connsiteX7" fmla="*/ 2816741 w 3050859"/>
              <a:gd name="connsiteY7" fmla="*/ 681717 h 1207096"/>
              <a:gd name="connsiteX8" fmla="*/ 3039821 w 3050859"/>
              <a:gd name="connsiteY8" fmla="*/ 1140853 h 1207096"/>
              <a:gd name="connsiteX9" fmla="*/ 3041045 w 3050859"/>
              <a:gd name="connsiteY9" fmla="*/ 1140853 h 1207096"/>
              <a:gd name="connsiteX10" fmla="*/ 3050859 w 3050859"/>
              <a:gd name="connsiteY10" fmla="*/ 1207096 h 1207096"/>
              <a:gd name="connsiteX11" fmla="*/ 2962536 w 3050859"/>
              <a:gd name="connsiteY11" fmla="*/ 1140853 h 1207096"/>
              <a:gd name="connsiteX12" fmla="*/ 2963370 w 3050859"/>
              <a:gd name="connsiteY12" fmla="*/ 1140853 h 1207096"/>
              <a:gd name="connsiteX13" fmla="*/ 1529921 w 3050859"/>
              <a:gd name="connsiteY13" fmla="*/ 757866 h 1207096"/>
              <a:gd name="connsiteX14" fmla="*/ 717633 w 3050859"/>
              <a:gd name="connsiteY14" fmla="*/ 863187 h 1207096"/>
              <a:gd name="connsiteX15" fmla="*/ 717633 w 3050859"/>
              <a:gd name="connsiteY15" fmla="*/ 862375 h 1207096"/>
              <a:gd name="connsiteX16" fmla="*/ 520733 w 3050859"/>
              <a:gd name="connsiteY16" fmla="*/ 928356 h 1207096"/>
              <a:gd name="connsiteX17" fmla="*/ 0 w 3050859"/>
              <a:gd name="connsiteY17" fmla="*/ 1207095 h 1207096"/>
              <a:gd name="connsiteX18" fmla="*/ 717634 w 3050859"/>
              <a:gd name="connsiteY18" fmla="*/ 220811 h 1207096"/>
              <a:gd name="connsiteX19" fmla="*/ 717634 w 3050859"/>
              <a:gd name="connsiteY19" fmla="*/ 221684 h 1207096"/>
              <a:gd name="connsiteX20" fmla="*/ 864412 w 3050859"/>
              <a:gd name="connsiteY20" fmla="*/ 148378 h 1207096"/>
              <a:gd name="connsiteX21" fmla="*/ 1338794 w 3050859"/>
              <a:gd name="connsiteY21" fmla="*/ 11041 h 1207096"/>
              <a:gd name="connsiteX22" fmla="*/ 1338794 w 3050859"/>
              <a:gd name="connsiteY22" fmla="*/ 547223 h 1207096"/>
              <a:gd name="connsiteX23" fmla="*/ 1339581 w 3050859"/>
              <a:gd name="connsiteY23" fmla="*/ 547223 h 1207096"/>
              <a:gd name="connsiteX24" fmla="*/ 1339581 w 3050859"/>
              <a:gd name="connsiteY24" fmla="*/ 539929 h 1207096"/>
              <a:gd name="connsiteX25" fmla="*/ 1339581 w 3050859"/>
              <a:gd name="connsiteY25" fmla="*/ 9620 h 1207096"/>
              <a:gd name="connsiteX26" fmla="*/ 1530745 w 3050859"/>
              <a:gd name="connsiteY26" fmla="*/ 0 h 120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50859" h="1207096">
                <a:moveTo>
                  <a:pt x="1530745" y="0"/>
                </a:moveTo>
                <a:cubicBezTo>
                  <a:pt x="1940554" y="0"/>
                  <a:pt x="2321090" y="162039"/>
                  <a:pt x="2601919" y="428114"/>
                </a:cubicBezTo>
                <a:lnTo>
                  <a:pt x="2714899" y="547223"/>
                </a:lnTo>
                <a:lnTo>
                  <a:pt x="2714906" y="547223"/>
                </a:lnTo>
                <a:lnTo>
                  <a:pt x="2714933" y="547260"/>
                </a:lnTo>
                <a:lnTo>
                  <a:pt x="2715964" y="548346"/>
                </a:lnTo>
                <a:lnTo>
                  <a:pt x="2715756" y="548346"/>
                </a:lnTo>
                <a:lnTo>
                  <a:pt x="2816741" y="681717"/>
                </a:lnTo>
                <a:cubicBezTo>
                  <a:pt x="2912603" y="821298"/>
                  <a:pt x="2989650" y="975690"/>
                  <a:pt x="3039821" y="1140853"/>
                </a:cubicBezTo>
                <a:lnTo>
                  <a:pt x="3041045" y="1140853"/>
                </a:lnTo>
                <a:cubicBezTo>
                  <a:pt x="3041045" y="1169243"/>
                  <a:pt x="3050859" y="1188170"/>
                  <a:pt x="3050859" y="1207096"/>
                </a:cubicBezTo>
                <a:cubicBezTo>
                  <a:pt x="3021418" y="1188170"/>
                  <a:pt x="2991977" y="1159780"/>
                  <a:pt x="2962536" y="1140853"/>
                </a:cubicBezTo>
                <a:lnTo>
                  <a:pt x="2963370" y="1140853"/>
                </a:lnTo>
                <a:cubicBezTo>
                  <a:pt x="2590674" y="901486"/>
                  <a:pt x="2084188" y="757866"/>
                  <a:pt x="1529921" y="757866"/>
                </a:cubicBezTo>
                <a:cubicBezTo>
                  <a:pt x="1243231" y="757866"/>
                  <a:pt x="966097" y="796165"/>
                  <a:pt x="717633" y="863187"/>
                </a:cubicBezTo>
                <a:lnTo>
                  <a:pt x="717633" y="862375"/>
                </a:lnTo>
                <a:lnTo>
                  <a:pt x="520733" y="928356"/>
                </a:lnTo>
                <a:cubicBezTo>
                  <a:pt x="328318" y="1002417"/>
                  <a:pt x="150703" y="1099370"/>
                  <a:pt x="0" y="1207095"/>
                </a:cubicBezTo>
                <a:cubicBezTo>
                  <a:pt x="95685" y="785770"/>
                  <a:pt x="363601" y="441049"/>
                  <a:pt x="717634" y="220811"/>
                </a:cubicBezTo>
                <a:lnTo>
                  <a:pt x="717634" y="221684"/>
                </a:lnTo>
                <a:lnTo>
                  <a:pt x="864412" y="148378"/>
                </a:lnTo>
                <a:cubicBezTo>
                  <a:pt x="1014476" y="81056"/>
                  <a:pt x="1173948" y="32584"/>
                  <a:pt x="1338794" y="11041"/>
                </a:cubicBezTo>
                <a:cubicBezTo>
                  <a:pt x="1338794" y="11041"/>
                  <a:pt x="1338794" y="11041"/>
                  <a:pt x="1338794" y="547223"/>
                </a:cubicBezTo>
                <a:lnTo>
                  <a:pt x="1339581" y="547223"/>
                </a:lnTo>
                <a:lnTo>
                  <a:pt x="1339581" y="539929"/>
                </a:lnTo>
                <a:cubicBezTo>
                  <a:pt x="1339581" y="514676"/>
                  <a:pt x="1339581" y="413665"/>
                  <a:pt x="1339581" y="9620"/>
                </a:cubicBezTo>
                <a:cubicBezTo>
                  <a:pt x="1406489" y="0"/>
                  <a:pt x="1463838" y="0"/>
                  <a:pt x="1530745" y="0"/>
                </a:cubicBezTo>
                <a:close/>
              </a:path>
            </a:pathLst>
          </a:custGeom>
          <a:solidFill>
            <a:srgbClr val="FAFAFA">
              <a:alpha val="19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noAutofit/>
          </a:bodyPr>
          <a:lstStyle/>
          <a:p>
            <a:pPr defTabSz="932597"/>
            <a:endParaRPr lang="en-IN" sz="1836">
              <a:solidFill>
                <a:srgbClr val="FFFFFF"/>
              </a:solidFill>
            </a:endParaRPr>
          </a:p>
        </p:txBody>
      </p:sp>
      <p:grpSp>
        <p:nvGrpSpPr>
          <p:cNvPr id="17" name="Group 16"/>
          <p:cNvGrpSpPr/>
          <p:nvPr/>
        </p:nvGrpSpPr>
        <p:grpSpPr>
          <a:xfrm>
            <a:off x="6130806" y="2398122"/>
            <a:ext cx="6207641" cy="3490322"/>
            <a:chOff x="6029325" y="3399321"/>
            <a:chExt cx="6067425" cy="1281387"/>
          </a:xfrm>
        </p:grpSpPr>
        <p:sp>
          <p:nvSpPr>
            <p:cNvPr id="16" name="Freeform 15"/>
            <p:cNvSpPr/>
            <p:nvPr/>
          </p:nvSpPr>
          <p:spPr bwMode="auto">
            <a:xfrm>
              <a:off x="6029325" y="3399321"/>
              <a:ext cx="6067425" cy="478249"/>
            </a:xfrm>
            <a:custGeom>
              <a:avLst/>
              <a:gdLst>
                <a:gd name="connsiteX0" fmla="*/ 0 w 6067425"/>
                <a:gd name="connsiteY0" fmla="*/ 342900 h 342900"/>
                <a:gd name="connsiteX1" fmla="*/ 342900 w 6067425"/>
                <a:gd name="connsiteY1" fmla="*/ 0 h 342900"/>
                <a:gd name="connsiteX2" fmla="*/ 6067425 w 6067425"/>
                <a:gd name="connsiteY2" fmla="*/ 0 h 342900"/>
              </a:gdLst>
              <a:ahLst/>
              <a:cxnLst>
                <a:cxn ang="0">
                  <a:pos x="connsiteX0" y="connsiteY0"/>
                </a:cxn>
                <a:cxn ang="0">
                  <a:pos x="connsiteX1" y="connsiteY1"/>
                </a:cxn>
                <a:cxn ang="0">
                  <a:pos x="connsiteX2" y="connsiteY2"/>
                </a:cxn>
              </a:cxnLst>
              <a:rect l="l" t="t" r="r" b="b"/>
              <a:pathLst>
                <a:path w="6067425" h="342900">
                  <a:moveTo>
                    <a:pt x="0" y="342900"/>
                  </a:moveTo>
                  <a:lnTo>
                    <a:pt x="342900" y="0"/>
                  </a:lnTo>
                  <a:lnTo>
                    <a:pt x="6067425" y="0"/>
                  </a:lnTo>
                </a:path>
              </a:pathLst>
            </a:custGeom>
            <a:noFill/>
            <a:ln w="28575">
              <a:solidFill>
                <a:schemeClr val="tx1"/>
              </a:solidFill>
              <a:prstDash val="sysDot"/>
              <a:headEnd type="none" w="med" len="med"/>
              <a:tailEnd type="oval"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32597"/>
              <a:endParaRPr lang="en-IN" sz="1836">
                <a:solidFill>
                  <a:srgbClr val="FFFFFF"/>
                </a:solidFill>
              </a:endParaRPr>
            </a:p>
          </p:txBody>
        </p:sp>
        <p:sp>
          <p:nvSpPr>
            <p:cNvPr id="77" name="Freeform 76"/>
            <p:cNvSpPr/>
            <p:nvPr/>
          </p:nvSpPr>
          <p:spPr bwMode="auto">
            <a:xfrm flipV="1">
              <a:off x="6029325" y="4203648"/>
              <a:ext cx="6067425" cy="477060"/>
            </a:xfrm>
            <a:custGeom>
              <a:avLst/>
              <a:gdLst>
                <a:gd name="connsiteX0" fmla="*/ 0 w 6067425"/>
                <a:gd name="connsiteY0" fmla="*/ 342900 h 342900"/>
                <a:gd name="connsiteX1" fmla="*/ 342900 w 6067425"/>
                <a:gd name="connsiteY1" fmla="*/ 0 h 342900"/>
                <a:gd name="connsiteX2" fmla="*/ 6067425 w 6067425"/>
                <a:gd name="connsiteY2" fmla="*/ 0 h 342900"/>
              </a:gdLst>
              <a:ahLst/>
              <a:cxnLst>
                <a:cxn ang="0">
                  <a:pos x="connsiteX0" y="connsiteY0"/>
                </a:cxn>
                <a:cxn ang="0">
                  <a:pos x="connsiteX1" y="connsiteY1"/>
                </a:cxn>
                <a:cxn ang="0">
                  <a:pos x="connsiteX2" y="connsiteY2"/>
                </a:cxn>
              </a:cxnLst>
              <a:rect l="l" t="t" r="r" b="b"/>
              <a:pathLst>
                <a:path w="6067425" h="342900">
                  <a:moveTo>
                    <a:pt x="0" y="342900"/>
                  </a:moveTo>
                  <a:lnTo>
                    <a:pt x="342900" y="0"/>
                  </a:lnTo>
                  <a:lnTo>
                    <a:pt x="6067425" y="0"/>
                  </a:lnTo>
                </a:path>
              </a:pathLst>
            </a:custGeom>
            <a:noFill/>
            <a:ln w="28575">
              <a:solidFill>
                <a:schemeClr val="tx1"/>
              </a:solidFill>
              <a:prstDash val="sysDot"/>
              <a:headEnd type="none" w="med" len="med"/>
              <a:tailEnd type="oval"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32597"/>
              <a:endParaRPr lang="en-IN" sz="1836">
                <a:solidFill>
                  <a:srgbClr val="FFFFFF"/>
                </a:solidFill>
              </a:endParaRPr>
            </a:p>
          </p:txBody>
        </p:sp>
      </p:grpSp>
      <p:sp>
        <p:nvSpPr>
          <p:cNvPr id="3" name="TextBox 2"/>
          <p:cNvSpPr txBox="1"/>
          <p:nvPr/>
        </p:nvSpPr>
        <p:spPr>
          <a:xfrm>
            <a:off x="6577879" y="2555641"/>
            <a:ext cx="313905" cy="950802"/>
          </a:xfrm>
          <a:prstGeom prst="rect">
            <a:avLst/>
          </a:prstGeom>
          <a:noFill/>
        </p:spPr>
        <p:txBody>
          <a:bodyPr wrap="none" lIns="0" tIns="0" rIns="0" bIns="0" rtlCol="0">
            <a:spAutoFit/>
          </a:bodyPr>
          <a:lstStyle/>
          <a:p>
            <a:pPr algn="r" defTabSz="932597">
              <a:lnSpc>
                <a:spcPct val="90000"/>
              </a:lnSpc>
              <a:spcAft>
                <a:spcPts val="612"/>
              </a:spcAft>
            </a:pPr>
            <a:r>
              <a:rPr lang="en-IN" sz="6731" dirty="0">
                <a:solidFill>
                  <a:srgbClr val="68217A">
                    <a:lumMod val="40000"/>
                    <a:lumOff val="60000"/>
                  </a:srgbClr>
                </a:solidFill>
                <a:latin typeface="Segoe UI Light"/>
              </a:rPr>
              <a:t>1</a:t>
            </a:r>
          </a:p>
        </p:txBody>
      </p:sp>
      <p:sp>
        <p:nvSpPr>
          <p:cNvPr id="54" name="TextBox 53"/>
          <p:cNvSpPr txBox="1"/>
          <p:nvPr/>
        </p:nvSpPr>
        <p:spPr>
          <a:xfrm>
            <a:off x="6438912" y="3665049"/>
            <a:ext cx="452872" cy="950802"/>
          </a:xfrm>
          <a:prstGeom prst="rect">
            <a:avLst/>
          </a:prstGeom>
          <a:noFill/>
        </p:spPr>
        <p:txBody>
          <a:bodyPr wrap="none" lIns="0" tIns="0" rIns="0" bIns="0" rtlCol="0">
            <a:spAutoFit/>
          </a:bodyPr>
          <a:lstStyle/>
          <a:p>
            <a:pPr algn="r" defTabSz="932597">
              <a:lnSpc>
                <a:spcPct val="90000"/>
              </a:lnSpc>
              <a:spcAft>
                <a:spcPts val="612"/>
              </a:spcAft>
            </a:pPr>
            <a:r>
              <a:rPr lang="en-IN" sz="6731" dirty="0">
                <a:solidFill>
                  <a:srgbClr val="68217A">
                    <a:lumMod val="40000"/>
                    <a:lumOff val="60000"/>
                  </a:srgbClr>
                </a:solidFill>
                <a:latin typeface="Segoe UI Light"/>
              </a:rPr>
              <a:t>2</a:t>
            </a:r>
          </a:p>
        </p:txBody>
      </p:sp>
      <p:sp>
        <p:nvSpPr>
          <p:cNvPr id="55" name="TextBox 54"/>
          <p:cNvSpPr txBox="1"/>
          <p:nvPr/>
        </p:nvSpPr>
        <p:spPr>
          <a:xfrm>
            <a:off x="6438912" y="4693014"/>
            <a:ext cx="452872" cy="950802"/>
          </a:xfrm>
          <a:prstGeom prst="rect">
            <a:avLst/>
          </a:prstGeom>
          <a:noFill/>
        </p:spPr>
        <p:txBody>
          <a:bodyPr wrap="none" lIns="0" tIns="0" rIns="0" bIns="0" rtlCol="0">
            <a:spAutoFit/>
          </a:bodyPr>
          <a:lstStyle/>
          <a:p>
            <a:pPr algn="r" defTabSz="932597">
              <a:lnSpc>
                <a:spcPct val="90000"/>
              </a:lnSpc>
              <a:spcAft>
                <a:spcPts val="612"/>
              </a:spcAft>
            </a:pPr>
            <a:r>
              <a:rPr lang="en-IN" sz="6731" dirty="0">
                <a:solidFill>
                  <a:srgbClr val="68217A">
                    <a:lumMod val="40000"/>
                    <a:lumOff val="60000"/>
                  </a:srgbClr>
                </a:solidFill>
                <a:latin typeface="Segoe UI Light"/>
              </a:rPr>
              <a:t>3</a:t>
            </a:r>
          </a:p>
        </p:txBody>
      </p:sp>
    </p:spTree>
    <p:extLst>
      <p:ext uri="{BB962C8B-B14F-4D97-AF65-F5344CB8AC3E}">
        <p14:creationId xmlns:p14="http://schemas.microsoft.com/office/powerpoint/2010/main" val="409967177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81" y="4539780"/>
            <a:ext cx="5956696" cy="2454745"/>
            <a:chOff x="0" y="4451170"/>
            <a:chExt cx="5840428" cy="2406831"/>
          </a:xfrm>
        </p:grpSpPr>
        <p:grpSp>
          <p:nvGrpSpPr>
            <p:cNvPr id="8" name="Group 7"/>
            <p:cNvGrpSpPr/>
            <p:nvPr/>
          </p:nvGrpSpPr>
          <p:grpSpPr>
            <a:xfrm>
              <a:off x="0" y="4451170"/>
              <a:ext cx="5840428" cy="2406831"/>
              <a:chOff x="0" y="4451170"/>
              <a:chExt cx="5840428" cy="2406831"/>
            </a:xfrm>
          </p:grpSpPr>
          <p:sp>
            <p:nvSpPr>
              <p:cNvPr id="21" name="Freeform 8"/>
              <p:cNvSpPr>
                <a:spLocks/>
              </p:cNvSpPr>
              <p:nvPr/>
            </p:nvSpPr>
            <p:spPr bwMode="auto">
              <a:xfrm>
                <a:off x="0" y="5102560"/>
                <a:ext cx="2877893" cy="1755441"/>
              </a:xfrm>
              <a:custGeom>
                <a:avLst/>
                <a:gdLst>
                  <a:gd name="T0" fmla="*/ 314 w 782"/>
                  <a:gd name="T1" fmla="*/ 80 h 477"/>
                  <a:gd name="T2" fmla="*/ 314 w 782"/>
                  <a:gd name="T3" fmla="*/ 0 h 477"/>
                  <a:gd name="T4" fmla="*/ 112 w 782"/>
                  <a:gd name="T5" fmla="*/ 0 h 477"/>
                  <a:gd name="T6" fmla="*/ 112 w 782"/>
                  <a:gd name="T7" fmla="*/ 80 h 477"/>
                  <a:gd name="T8" fmla="*/ 0 w 782"/>
                  <a:gd name="T9" fmla="*/ 80 h 477"/>
                  <a:gd name="T10" fmla="*/ 0 w 782"/>
                  <a:gd name="T11" fmla="*/ 101 h 477"/>
                  <a:gd name="T12" fmla="*/ 26 w 782"/>
                  <a:gd name="T13" fmla="*/ 101 h 477"/>
                  <a:gd name="T14" fmla="*/ 26 w 782"/>
                  <a:gd name="T15" fmla="*/ 477 h 477"/>
                  <a:gd name="T16" fmla="*/ 195 w 782"/>
                  <a:gd name="T17" fmla="*/ 477 h 477"/>
                  <a:gd name="T18" fmla="*/ 262 w 782"/>
                  <a:gd name="T19" fmla="*/ 477 h 477"/>
                  <a:gd name="T20" fmla="*/ 314 w 782"/>
                  <a:gd name="T21" fmla="*/ 477 h 477"/>
                  <a:gd name="T22" fmla="*/ 590 w 782"/>
                  <a:gd name="T23" fmla="*/ 477 h 477"/>
                  <a:gd name="T24" fmla="*/ 756 w 782"/>
                  <a:gd name="T25" fmla="*/ 477 h 477"/>
                  <a:gd name="T26" fmla="*/ 756 w 782"/>
                  <a:gd name="T27" fmla="*/ 101 h 477"/>
                  <a:gd name="T28" fmla="*/ 782 w 782"/>
                  <a:gd name="T29" fmla="*/ 101 h 477"/>
                  <a:gd name="T30" fmla="*/ 782 w 782"/>
                  <a:gd name="T31" fmla="*/ 80 h 477"/>
                  <a:gd name="T32" fmla="*/ 314 w 782"/>
                  <a:gd name="T33" fmla="*/ 8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2" h="477">
                    <a:moveTo>
                      <a:pt x="314" y="80"/>
                    </a:moveTo>
                    <a:lnTo>
                      <a:pt x="314" y="0"/>
                    </a:lnTo>
                    <a:lnTo>
                      <a:pt x="112" y="0"/>
                    </a:lnTo>
                    <a:lnTo>
                      <a:pt x="112" y="80"/>
                    </a:lnTo>
                    <a:lnTo>
                      <a:pt x="0" y="80"/>
                    </a:lnTo>
                    <a:lnTo>
                      <a:pt x="0" y="101"/>
                    </a:lnTo>
                    <a:lnTo>
                      <a:pt x="26" y="101"/>
                    </a:lnTo>
                    <a:lnTo>
                      <a:pt x="26" y="477"/>
                    </a:lnTo>
                    <a:lnTo>
                      <a:pt x="195" y="477"/>
                    </a:lnTo>
                    <a:lnTo>
                      <a:pt x="262" y="477"/>
                    </a:lnTo>
                    <a:lnTo>
                      <a:pt x="314" y="477"/>
                    </a:lnTo>
                    <a:lnTo>
                      <a:pt x="590" y="477"/>
                    </a:lnTo>
                    <a:lnTo>
                      <a:pt x="756" y="477"/>
                    </a:lnTo>
                    <a:lnTo>
                      <a:pt x="756" y="101"/>
                    </a:lnTo>
                    <a:lnTo>
                      <a:pt x="782" y="101"/>
                    </a:lnTo>
                    <a:lnTo>
                      <a:pt x="782" y="80"/>
                    </a:lnTo>
                    <a:lnTo>
                      <a:pt x="314" y="8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2" name="Freeform 9"/>
              <p:cNvSpPr>
                <a:spLocks/>
              </p:cNvSpPr>
              <p:nvPr/>
            </p:nvSpPr>
            <p:spPr bwMode="auto">
              <a:xfrm>
                <a:off x="3470399" y="4583656"/>
                <a:ext cx="2370029" cy="2274342"/>
              </a:xfrm>
              <a:custGeom>
                <a:avLst/>
                <a:gdLst>
                  <a:gd name="T0" fmla="*/ 311 w 644"/>
                  <a:gd name="T1" fmla="*/ 83 h 618"/>
                  <a:gd name="T2" fmla="*/ 311 w 644"/>
                  <a:gd name="T3" fmla="*/ 0 h 618"/>
                  <a:gd name="T4" fmla="*/ 109 w 644"/>
                  <a:gd name="T5" fmla="*/ 0 h 618"/>
                  <a:gd name="T6" fmla="*/ 109 w 644"/>
                  <a:gd name="T7" fmla="*/ 83 h 618"/>
                  <a:gd name="T8" fmla="*/ 0 w 644"/>
                  <a:gd name="T9" fmla="*/ 83 h 618"/>
                  <a:gd name="T10" fmla="*/ 0 w 644"/>
                  <a:gd name="T11" fmla="*/ 102 h 618"/>
                  <a:gd name="T12" fmla="*/ 23 w 644"/>
                  <a:gd name="T13" fmla="*/ 102 h 618"/>
                  <a:gd name="T14" fmla="*/ 23 w 644"/>
                  <a:gd name="T15" fmla="*/ 618 h 618"/>
                  <a:gd name="T16" fmla="*/ 195 w 644"/>
                  <a:gd name="T17" fmla="*/ 618 h 618"/>
                  <a:gd name="T18" fmla="*/ 262 w 644"/>
                  <a:gd name="T19" fmla="*/ 618 h 618"/>
                  <a:gd name="T20" fmla="*/ 311 w 644"/>
                  <a:gd name="T21" fmla="*/ 618 h 618"/>
                  <a:gd name="T22" fmla="*/ 449 w 644"/>
                  <a:gd name="T23" fmla="*/ 618 h 618"/>
                  <a:gd name="T24" fmla="*/ 618 w 644"/>
                  <a:gd name="T25" fmla="*/ 618 h 618"/>
                  <a:gd name="T26" fmla="*/ 618 w 644"/>
                  <a:gd name="T27" fmla="*/ 102 h 618"/>
                  <a:gd name="T28" fmla="*/ 644 w 644"/>
                  <a:gd name="T29" fmla="*/ 102 h 618"/>
                  <a:gd name="T30" fmla="*/ 644 w 644"/>
                  <a:gd name="T31" fmla="*/ 83 h 618"/>
                  <a:gd name="T32" fmla="*/ 311 w 644"/>
                  <a:gd name="T33" fmla="*/ 83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4" h="618">
                    <a:moveTo>
                      <a:pt x="311" y="83"/>
                    </a:moveTo>
                    <a:lnTo>
                      <a:pt x="311" y="0"/>
                    </a:lnTo>
                    <a:lnTo>
                      <a:pt x="109" y="0"/>
                    </a:lnTo>
                    <a:lnTo>
                      <a:pt x="109" y="83"/>
                    </a:lnTo>
                    <a:lnTo>
                      <a:pt x="0" y="83"/>
                    </a:lnTo>
                    <a:lnTo>
                      <a:pt x="0" y="102"/>
                    </a:lnTo>
                    <a:lnTo>
                      <a:pt x="23" y="102"/>
                    </a:lnTo>
                    <a:lnTo>
                      <a:pt x="23" y="618"/>
                    </a:lnTo>
                    <a:lnTo>
                      <a:pt x="195" y="618"/>
                    </a:lnTo>
                    <a:lnTo>
                      <a:pt x="262" y="618"/>
                    </a:lnTo>
                    <a:lnTo>
                      <a:pt x="311" y="618"/>
                    </a:lnTo>
                    <a:lnTo>
                      <a:pt x="449" y="618"/>
                    </a:lnTo>
                    <a:lnTo>
                      <a:pt x="618" y="618"/>
                    </a:lnTo>
                    <a:lnTo>
                      <a:pt x="618" y="102"/>
                    </a:lnTo>
                    <a:lnTo>
                      <a:pt x="644" y="102"/>
                    </a:lnTo>
                    <a:lnTo>
                      <a:pt x="644" y="83"/>
                    </a:lnTo>
                    <a:lnTo>
                      <a:pt x="311" y="83"/>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3" name="Rectangle 10"/>
              <p:cNvSpPr>
                <a:spLocks noChangeArrowheads="1"/>
              </p:cNvSpPr>
              <p:nvPr/>
            </p:nvSpPr>
            <p:spPr bwMode="auto">
              <a:xfrm>
                <a:off x="2046175" y="4451170"/>
                <a:ext cx="1928409" cy="2406828"/>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8" name="Rectangle 15"/>
              <p:cNvSpPr>
                <a:spLocks noChangeArrowheads="1"/>
              </p:cNvSpPr>
              <p:nvPr/>
            </p:nvSpPr>
            <p:spPr bwMode="auto">
              <a:xfrm>
                <a:off x="2237543" y="5102560"/>
                <a:ext cx="1556713" cy="246573"/>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9" name="Rectangle 16"/>
              <p:cNvSpPr>
                <a:spLocks noChangeArrowheads="1"/>
              </p:cNvSpPr>
              <p:nvPr/>
            </p:nvSpPr>
            <p:spPr bwMode="auto">
              <a:xfrm>
                <a:off x="2237543" y="5529461"/>
                <a:ext cx="1556713" cy="25025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30" name="Rectangle 17"/>
              <p:cNvSpPr>
                <a:spLocks noChangeArrowheads="1"/>
              </p:cNvSpPr>
              <p:nvPr/>
            </p:nvSpPr>
            <p:spPr bwMode="auto">
              <a:xfrm>
                <a:off x="2237543" y="5960039"/>
                <a:ext cx="1556713" cy="2576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48" name="Rectangle 19"/>
              <p:cNvSpPr>
                <a:spLocks noChangeArrowheads="1"/>
              </p:cNvSpPr>
              <p:nvPr/>
            </p:nvSpPr>
            <p:spPr bwMode="auto">
              <a:xfrm>
                <a:off x="1299099" y="6478942"/>
                <a:ext cx="95685" cy="37905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49" name="Oval 20"/>
              <p:cNvSpPr>
                <a:spLocks noChangeArrowheads="1"/>
              </p:cNvSpPr>
              <p:nvPr/>
            </p:nvSpPr>
            <p:spPr bwMode="auto">
              <a:xfrm>
                <a:off x="1089330" y="6144046"/>
                <a:ext cx="507863" cy="5041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0" name="Oval 21"/>
              <p:cNvSpPr>
                <a:spLocks noChangeArrowheads="1"/>
              </p:cNvSpPr>
              <p:nvPr/>
            </p:nvSpPr>
            <p:spPr bwMode="auto">
              <a:xfrm>
                <a:off x="1155572" y="5875395"/>
                <a:ext cx="375378" cy="37169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1" name="Rectangle 22"/>
              <p:cNvSpPr>
                <a:spLocks noChangeArrowheads="1"/>
              </p:cNvSpPr>
              <p:nvPr/>
            </p:nvSpPr>
            <p:spPr bwMode="auto">
              <a:xfrm>
                <a:off x="621948" y="6478942"/>
                <a:ext cx="95685" cy="37905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3" name="Oval 23"/>
              <p:cNvSpPr>
                <a:spLocks noChangeArrowheads="1"/>
              </p:cNvSpPr>
              <p:nvPr/>
            </p:nvSpPr>
            <p:spPr bwMode="auto">
              <a:xfrm>
                <a:off x="412180" y="6144046"/>
                <a:ext cx="504184" cy="5041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4" name="Oval 24"/>
              <p:cNvSpPr>
                <a:spLocks noChangeArrowheads="1"/>
              </p:cNvSpPr>
              <p:nvPr/>
            </p:nvSpPr>
            <p:spPr bwMode="auto">
              <a:xfrm>
                <a:off x="478422" y="5875395"/>
                <a:ext cx="371698" cy="37169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5" name="Rectangle 25"/>
              <p:cNvSpPr>
                <a:spLocks noChangeArrowheads="1"/>
              </p:cNvSpPr>
              <p:nvPr/>
            </p:nvSpPr>
            <p:spPr bwMode="auto">
              <a:xfrm>
                <a:off x="5115435" y="6478942"/>
                <a:ext cx="103045" cy="37905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6" name="Oval 26"/>
              <p:cNvSpPr>
                <a:spLocks noChangeArrowheads="1"/>
              </p:cNvSpPr>
              <p:nvPr/>
            </p:nvSpPr>
            <p:spPr bwMode="auto">
              <a:xfrm>
                <a:off x="4901984" y="6144046"/>
                <a:ext cx="507863" cy="5041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7" name="Oval 27"/>
              <p:cNvSpPr>
                <a:spLocks noChangeArrowheads="1"/>
              </p:cNvSpPr>
              <p:nvPr/>
            </p:nvSpPr>
            <p:spPr bwMode="auto">
              <a:xfrm>
                <a:off x="4971908" y="5875395"/>
                <a:ext cx="371698" cy="37169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8" name="Rectangle 28"/>
              <p:cNvSpPr>
                <a:spLocks noChangeArrowheads="1"/>
              </p:cNvSpPr>
              <p:nvPr/>
            </p:nvSpPr>
            <p:spPr bwMode="auto">
              <a:xfrm>
                <a:off x="4434602" y="6478942"/>
                <a:ext cx="106726" cy="37905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59" name="Oval 29"/>
              <p:cNvSpPr>
                <a:spLocks noChangeArrowheads="1"/>
              </p:cNvSpPr>
              <p:nvPr/>
            </p:nvSpPr>
            <p:spPr bwMode="auto">
              <a:xfrm>
                <a:off x="4224833" y="6144046"/>
                <a:ext cx="507863" cy="5041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60" name="Oval 30"/>
              <p:cNvSpPr>
                <a:spLocks noChangeArrowheads="1"/>
              </p:cNvSpPr>
              <p:nvPr/>
            </p:nvSpPr>
            <p:spPr bwMode="auto">
              <a:xfrm>
                <a:off x="4291078" y="5875395"/>
                <a:ext cx="371698" cy="37169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grpSp>
        <p:sp>
          <p:nvSpPr>
            <p:cNvPr id="25" name="Rectangle 12"/>
            <p:cNvSpPr>
              <a:spLocks noChangeArrowheads="1"/>
            </p:cNvSpPr>
            <p:nvPr/>
          </p:nvSpPr>
          <p:spPr bwMode="auto">
            <a:xfrm>
              <a:off x="3106063" y="6372216"/>
              <a:ext cx="250251" cy="48578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6" name="Rectangle 13"/>
            <p:cNvSpPr>
              <a:spLocks noChangeArrowheads="1"/>
            </p:cNvSpPr>
            <p:nvPr/>
          </p:nvSpPr>
          <p:spPr bwMode="auto">
            <a:xfrm>
              <a:off x="2668121" y="6372216"/>
              <a:ext cx="257612" cy="48578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grpSp>
      <p:sp>
        <p:nvSpPr>
          <p:cNvPr id="246" name="Freeform 56"/>
          <p:cNvSpPr>
            <a:spLocks/>
          </p:cNvSpPr>
          <p:nvPr/>
        </p:nvSpPr>
        <p:spPr bwMode="auto">
          <a:xfrm>
            <a:off x="6904737" y="4422267"/>
            <a:ext cx="5343822" cy="652822"/>
          </a:xfrm>
          <a:prstGeom prst="rect">
            <a:avLst/>
          </a:prstGeom>
          <a:noFill/>
          <a:ln w="9525">
            <a:noFill/>
            <a:round/>
            <a:headEnd/>
            <a:tailEnd/>
          </a:ln>
        </p:spPr>
        <p:txBody>
          <a:bodyPr vert="horz" wrap="square" lIns="93260" tIns="46630" rIns="93260" bIns="46630" numCol="1" anchor="ctr" anchorCtr="0" compatLnSpc="1">
            <a:prstTxWarp prst="textNoShape">
              <a:avLst/>
            </a:prstTxWarp>
          </a:bodyPr>
          <a:lstStyle/>
          <a:p>
            <a:pPr defTabSz="951028" fontAlgn="base">
              <a:spcBef>
                <a:spcPct val="0"/>
              </a:spcBef>
              <a:spcAft>
                <a:spcPct val="0"/>
              </a:spcAft>
            </a:pPr>
            <a:r>
              <a:rPr lang="en-IN" sz="2040" dirty="0" smtClean="0">
                <a:solidFill>
                  <a:srgbClr val="FFFFFF"/>
                </a:solidFill>
                <a:latin typeface="Segoe UI Light"/>
                <a:ea typeface="Segoe UI" pitchFamily="34" charset="0"/>
                <a:cs typeface="Segoe UI" pitchFamily="34" charset="0"/>
              </a:rPr>
              <a:t>Production ready solutions that have billing enabled (BYOL and/or Hourly)</a:t>
            </a:r>
            <a:endParaRPr lang="en-IN" sz="2040" dirty="0">
              <a:solidFill>
                <a:srgbClr val="FFFFFF"/>
              </a:solidFill>
              <a:latin typeface="Segoe UI Light"/>
              <a:ea typeface="Segoe UI" pitchFamily="34" charset="0"/>
              <a:cs typeface="Segoe UI" pitchFamily="34" charset="0"/>
            </a:endParaRPr>
          </a:p>
        </p:txBody>
      </p:sp>
      <p:sp>
        <p:nvSpPr>
          <p:cNvPr id="242" name="Freeform 56"/>
          <p:cNvSpPr>
            <a:spLocks/>
          </p:cNvSpPr>
          <p:nvPr/>
        </p:nvSpPr>
        <p:spPr bwMode="auto">
          <a:xfrm>
            <a:off x="6904737" y="3383083"/>
            <a:ext cx="5343822" cy="652822"/>
          </a:xfrm>
          <a:prstGeom prst="rect">
            <a:avLst/>
          </a:prstGeom>
          <a:noFill/>
          <a:ln w="9525">
            <a:noFill/>
            <a:round/>
            <a:headEnd/>
            <a:tailEnd/>
          </a:ln>
        </p:spPr>
        <p:txBody>
          <a:bodyPr vert="horz" wrap="square" lIns="93260" tIns="46630" rIns="93260" bIns="46630" numCol="1" anchor="ctr" anchorCtr="0" compatLnSpc="1">
            <a:prstTxWarp prst="textNoShape">
              <a:avLst/>
            </a:prstTxWarp>
          </a:bodyPr>
          <a:lstStyle/>
          <a:p>
            <a:pPr defTabSz="951028" fontAlgn="base">
              <a:spcBef>
                <a:spcPct val="0"/>
              </a:spcBef>
              <a:spcAft>
                <a:spcPct val="0"/>
              </a:spcAft>
            </a:pPr>
            <a:r>
              <a:rPr lang="en-IN" sz="2040" dirty="0" smtClean="0">
                <a:solidFill>
                  <a:srgbClr val="FFFFFF"/>
                </a:solidFill>
                <a:latin typeface="Segoe UI Light"/>
                <a:ea typeface="Segoe UI" pitchFamily="34" charset="0"/>
                <a:cs typeface="Segoe UI" pitchFamily="34" charset="0"/>
              </a:rPr>
              <a:t>Built and maintained by the ISV to ensure proper configuration and integration.  ISV backed support </a:t>
            </a:r>
            <a:endParaRPr lang="en-IN" sz="2040" dirty="0">
              <a:solidFill>
                <a:srgbClr val="FFFFFF"/>
              </a:solidFill>
              <a:latin typeface="Segoe UI Light"/>
              <a:ea typeface="Segoe UI" pitchFamily="34" charset="0"/>
              <a:cs typeface="Segoe UI" pitchFamily="34" charset="0"/>
            </a:endParaRPr>
          </a:p>
        </p:txBody>
      </p:sp>
      <p:sp>
        <p:nvSpPr>
          <p:cNvPr id="43" name="Freeform 56"/>
          <p:cNvSpPr>
            <a:spLocks/>
          </p:cNvSpPr>
          <p:nvPr/>
        </p:nvSpPr>
        <p:spPr bwMode="auto">
          <a:xfrm>
            <a:off x="6904737" y="2269884"/>
            <a:ext cx="5343822" cy="652822"/>
          </a:xfrm>
          <a:prstGeom prst="rect">
            <a:avLst/>
          </a:prstGeom>
          <a:noFill/>
          <a:ln w="9525">
            <a:noFill/>
            <a:round/>
            <a:headEnd/>
            <a:tailEnd/>
          </a:ln>
        </p:spPr>
        <p:txBody>
          <a:bodyPr vert="horz" wrap="square" lIns="93260" tIns="46630" rIns="93260" bIns="46630" numCol="1" anchor="ctr" anchorCtr="0" compatLnSpc="1">
            <a:prstTxWarp prst="textNoShape">
              <a:avLst/>
            </a:prstTxWarp>
          </a:bodyPr>
          <a:lstStyle/>
          <a:p>
            <a:pPr defTabSz="951028" fontAlgn="base">
              <a:spcBef>
                <a:spcPct val="0"/>
              </a:spcBef>
              <a:spcAft>
                <a:spcPct val="0"/>
              </a:spcAft>
            </a:pPr>
            <a:r>
              <a:rPr lang="en-IN" sz="2040" dirty="0" smtClean="0">
                <a:solidFill>
                  <a:srgbClr val="FFFFFF"/>
                </a:solidFill>
                <a:latin typeface="Segoe UI Light"/>
                <a:ea typeface="Segoe UI" pitchFamily="34" charset="0"/>
                <a:cs typeface="Segoe UI" pitchFamily="34" charset="0"/>
              </a:rPr>
              <a:t>Enabling a large ecosystem of applications and workload that you can leverage to build your business on Azure</a:t>
            </a:r>
            <a:endParaRPr lang="en-IN" sz="2040" dirty="0">
              <a:solidFill>
                <a:srgbClr val="FFFFFF"/>
              </a:solidFill>
              <a:latin typeface="Segoe UI Light"/>
              <a:ea typeface="Segoe UI" pitchFamily="34" charset="0"/>
              <a:cs typeface="Segoe UI" pitchFamily="34" charset="0"/>
            </a:endParaRPr>
          </a:p>
        </p:txBody>
      </p:sp>
      <p:grpSp>
        <p:nvGrpSpPr>
          <p:cNvPr id="39" name="Group 38"/>
          <p:cNvGrpSpPr/>
          <p:nvPr/>
        </p:nvGrpSpPr>
        <p:grpSpPr>
          <a:xfrm>
            <a:off x="3281311" y="1761828"/>
            <a:ext cx="1487942" cy="415821"/>
            <a:chOff x="1716784" y="3030006"/>
            <a:chExt cx="1458899" cy="407705"/>
          </a:xfrm>
        </p:grpSpPr>
        <p:sp>
          <p:nvSpPr>
            <p:cNvPr id="32" name="Freeform 50"/>
            <p:cNvSpPr>
              <a:spLocks/>
            </p:cNvSpPr>
            <p:nvPr/>
          </p:nvSpPr>
          <p:spPr bwMode="auto">
            <a:xfrm>
              <a:off x="1716784" y="3290348"/>
              <a:ext cx="643487" cy="147363"/>
            </a:xfrm>
            <a:custGeom>
              <a:avLst/>
              <a:gdLst>
                <a:gd name="T0" fmla="*/ 73 w 101"/>
                <a:gd name="T1" fmla="*/ 0 h 23"/>
                <a:gd name="T2" fmla="*/ 55 w 101"/>
                <a:gd name="T3" fmla="*/ 5 h 23"/>
                <a:gd name="T4" fmla="*/ 36 w 101"/>
                <a:gd name="T5" fmla="*/ 0 h 23"/>
                <a:gd name="T6" fmla="*/ 0 w 101"/>
                <a:gd name="T7" fmla="*/ 23 h 23"/>
                <a:gd name="T8" fmla="*/ 36 w 101"/>
                <a:gd name="T9" fmla="*/ 9 h 23"/>
                <a:gd name="T10" fmla="*/ 49 w 101"/>
                <a:gd name="T11" fmla="*/ 11 h 23"/>
                <a:gd name="T12" fmla="*/ 45 w 101"/>
                <a:gd name="T13" fmla="*/ 18 h 23"/>
                <a:gd name="T14" fmla="*/ 53 w 101"/>
                <a:gd name="T15" fmla="*/ 12 h 23"/>
                <a:gd name="T16" fmla="*/ 61 w 101"/>
                <a:gd name="T17" fmla="*/ 9 h 23"/>
                <a:gd name="T18" fmla="*/ 73 w 101"/>
                <a:gd name="T19" fmla="*/ 7 h 23"/>
                <a:gd name="T20" fmla="*/ 101 w 101"/>
                <a:gd name="T21" fmla="*/ 18 h 23"/>
                <a:gd name="T22" fmla="*/ 73 w 10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23">
                  <a:moveTo>
                    <a:pt x="73" y="0"/>
                  </a:moveTo>
                  <a:cubicBezTo>
                    <a:pt x="66" y="0"/>
                    <a:pt x="60" y="2"/>
                    <a:pt x="55" y="5"/>
                  </a:cubicBezTo>
                  <a:cubicBezTo>
                    <a:pt x="50" y="2"/>
                    <a:pt x="43" y="0"/>
                    <a:pt x="36" y="0"/>
                  </a:cubicBezTo>
                  <a:cubicBezTo>
                    <a:pt x="20" y="0"/>
                    <a:pt x="6" y="9"/>
                    <a:pt x="0" y="23"/>
                  </a:cubicBezTo>
                  <a:cubicBezTo>
                    <a:pt x="8" y="15"/>
                    <a:pt x="21" y="9"/>
                    <a:pt x="36" y="9"/>
                  </a:cubicBezTo>
                  <a:cubicBezTo>
                    <a:pt x="40" y="9"/>
                    <a:pt x="45" y="10"/>
                    <a:pt x="49" y="11"/>
                  </a:cubicBezTo>
                  <a:cubicBezTo>
                    <a:pt x="48" y="13"/>
                    <a:pt x="46" y="15"/>
                    <a:pt x="45" y="18"/>
                  </a:cubicBezTo>
                  <a:cubicBezTo>
                    <a:pt x="47" y="15"/>
                    <a:pt x="50" y="13"/>
                    <a:pt x="53" y="12"/>
                  </a:cubicBezTo>
                  <a:cubicBezTo>
                    <a:pt x="55" y="11"/>
                    <a:pt x="58" y="10"/>
                    <a:pt x="61" y="9"/>
                  </a:cubicBezTo>
                  <a:cubicBezTo>
                    <a:pt x="64" y="8"/>
                    <a:pt x="69" y="7"/>
                    <a:pt x="73" y="7"/>
                  </a:cubicBezTo>
                  <a:cubicBezTo>
                    <a:pt x="84" y="7"/>
                    <a:pt x="94" y="11"/>
                    <a:pt x="101" y="18"/>
                  </a:cubicBezTo>
                  <a:cubicBezTo>
                    <a:pt x="96" y="7"/>
                    <a:pt x="85" y="0"/>
                    <a:pt x="73" y="0"/>
                  </a:cubicBezTo>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33" name="Freeform 51"/>
            <p:cNvSpPr>
              <a:spLocks/>
            </p:cNvSpPr>
            <p:nvPr/>
          </p:nvSpPr>
          <p:spPr bwMode="auto">
            <a:xfrm>
              <a:off x="2232557" y="3030006"/>
              <a:ext cx="638575" cy="139996"/>
            </a:xfrm>
            <a:custGeom>
              <a:avLst/>
              <a:gdLst>
                <a:gd name="T0" fmla="*/ 72 w 100"/>
                <a:gd name="T1" fmla="*/ 0 h 22"/>
                <a:gd name="T2" fmla="*/ 55 w 100"/>
                <a:gd name="T3" fmla="*/ 5 h 22"/>
                <a:gd name="T4" fmla="*/ 35 w 100"/>
                <a:gd name="T5" fmla="*/ 0 h 22"/>
                <a:gd name="T6" fmla="*/ 0 w 100"/>
                <a:gd name="T7" fmla="*/ 22 h 22"/>
                <a:gd name="T8" fmla="*/ 35 w 100"/>
                <a:gd name="T9" fmla="*/ 9 h 22"/>
                <a:gd name="T10" fmla="*/ 49 w 100"/>
                <a:gd name="T11" fmla="*/ 11 h 22"/>
                <a:gd name="T12" fmla="*/ 45 w 100"/>
                <a:gd name="T13" fmla="*/ 17 h 22"/>
                <a:gd name="T14" fmla="*/ 53 w 100"/>
                <a:gd name="T15" fmla="*/ 12 h 22"/>
                <a:gd name="T16" fmla="*/ 60 w 100"/>
                <a:gd name="T17" fmla="*/ 9 h 22"/>
                <a:gd name="T18" fmla="*/ 72 w 100"/>
                <a:gd name="T19" fmla="*/ 7 h 22"/>
                <a:gd name="T20" fmla="*/ 100 w 100"/>
                <a:gd name="T21" fmla="*/ 17 h 22"/>
                <a:gd name="T22" fmla="*/ 72 w 100"/>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22">
                  <a:moveTo>
                    <a:pt x="72" y="0"/>
                  </a:moveTo>
                  <a:cubicBezTo>
                    <a:pt x="66" y="0"/>
                    <a:pt x="60" y="2"/>
                    <a:pt x="55" y="5"/>
                  </a:cubicBezTo>
                  <a:cubicBezTo>
                    <a:pt x="49" y="2"/>
                    <a:pt x="43" y="0"/>
                    <a:pt x="35" y="0"/>
                  </a:cubicBezTo>
                  <a:cubicBezTo>
                    <a:pt x="19" y="0"/>
                    <a:pt x="6" y="9"/>
                    <a:pt x="0" y="22"/>
                  </a:cubicBezTo>
                  <a:cubicBezTo>
                    <a:pt x="8" y="14"/>
                    <a:pt x="21" y="9"/>
                    <a:pt x="35" y="9"/>
                  </a:cubicBezTo>
                  <a:cubicBezTo>
                    <a:pt x="40" y="9"/>
                    <a:pt x="45" y="10"/>
                    <a:pt x="49" y="11"/>
                  </a:cubicBezTo>
                  <a:cubicBezTo>
                    <a:pt x="47" y="13"/>
                    <a:pt x="46" y="15"/>
                    <a:pt x="45" y="17"/>
                  </a:cubicBezTo>
                  <a:cubicBezTo>
                    <a:pt x="47" y="15"/>
                    <a:pt x="50" y="13"/>
                    <a:pt x="53" y="12"/>
                  </a:cubicBezTo>
                  <a:cubicBezTo>
                    <a:pt x="55" y="10"/>
                    <a:pt x="58" y="9"/>
                    <a:pt x="60" y="9"/>
                  </a:cubicBezTo>
                  <a:cubicBezTo>
                    <a:pt x="64" y="8"/>
                    <a:pt x="68" y="7"/>
                    <a:pt x="72" y="7"/>
                  </a:cubicBezTo>
                  <a:cubicBezTo>
                    <a:pt x="83" y="7"/>
                    <a:pt x="93" y="11"/>
                    <a:pt x="100" y="17"/>
                  </a:cubicBezTo>
                  <a:cubicBezTo>
                    <a:pt x="95" y="7"/>
                    <a:pt x="85" y="0"/>
                    <a:pt x="72" y="0"/>
                  </a:cubicBezTo>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37" name="Freeform 52"/>
            <p:cNvSpPr>
              <a:spLocks/>
            </p:cNvSpPr>
            <p:nvPr/>
          </p:nvSpPr>
          <p:spPr bwMode="auto">
            <a:xfrm>
              <a:off x="2532196" y="3233857"/>
              <a:ext cx="643487" cy="152276"/>
            </a:xfrm>
            <a:custGeom>
              <a:avLst/>
              <a:gdLst>
                <a:gd name="T0" fmla="*/ 73 w 101"/>
                <a:gd name="T1" fmla="*/ 0 h 24"/>
                <a:gd name="T2" fmla="*/ 56 w 101"/>
                <a:gd name="T3" fmla="*/ 6 h 24"/>
                <a:gd name="T4" fmla="*/ 36 w 101"/>
                <a:gd name="T5" fmla="*/ 0 h 24"/>
                <a:gd name="T6" fmla="*/ 0 w 101"/>
                <a:gd name="T7" fmla="*/ 24 h 24"/>
                <a:gd name="T8" fmla="*/ 36 w 101"/>
                <a:gd name="T9" fmla="*/ 10 h 24"/>
                <a:gd name="T10" fmla="*/ 49 w 101"/>
                <a:gd name="T11" fmla="*/ 12 h 24"/>
                <a:gd name="T12" fmla="*/ 45 w 101"/>
                <a:gd name="T13" fmla="*/ 19 h 24"/>
                <a:gd name="T14" fmla="*/ 53 w 101"/>
                <a:gd name="T15" fmla="*/ 13 h 24"/>
                <a:gd name="T16" fmla="*/ 61 w 101"/>
                <a:gd name="T17" fmla="*/ 9 h 24"/>
                <a:gd name="T18" fmla="*/ 73 w 101"/>
                <a:gd name="T19" fmla="*/ 8 h 24"/>
                <a:gd name="T20" fmla="*/ 101 w 101"/>
                <a:gd name="T21" fmla="*/ 19 h 24"/>
                <a:gd name="T22" fmla="*/ 73 w 101"/>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24">
                  <a:moveTo>
                    <a:pt x="73" y="0"/>
                  </a:moveTo>
                  <a:cubicBezTo>
                    <a:pt x="67" y="0"/>
                    <a:pt x="61" y="2"/>
                    <a:pt x="56" y="6"/>
                  </a:cubicBezTo>
                  <a:cubicBezTo>
                    <a:pt x="50" y="2"/>
                    <a:pt x="43" y="0"/>
                    <a:pt x="36" y="0"/>
                  </a:cubicBezTo>
                  <a:cubicBezTo>
                    <a:pt x="20" y="0"/>
                    <a:pt x="6" y="10"/>
                    <a:pt x="0" y="24"/>
                  </a:cubicBezTo>
                  <a:cubicBezTo>
                    <a:pt x="9" y="15"/>
                    <a:pt x="22" y="10"/>
                    <a:pt x="36" y="10"/>
                  </a:cubicBezTo>
                  <a:cubicBezTo>
                    <a:pt x="41" y="10"/>
                    <a:pt x="45" y="10"/>
                    <a:pt x="49" y="12"/>
                  </a:cubicBezTo>
                  <a:cubicBezTo>
                    <a:pt x="48" y="14"/>
                    <a:pt x="46" y="16"/>
                    <a:pt x="45" y="19"/>
                  </a:cubicBezTo>
                  <a:cubicBezTo>
                    <a:pt x="48" y="16"/>
                    <a:pt x="50" y="14"/>
                    <a:pt x="53" y="13"/>
                  </a:cubicBezTo>
                  <a:cubicBezTo>
                    <a:pt x="56" y="11"/>
                    <a:pt x="58" y="10"/>
                    <a:pt x="61" y="9"/>
                  </a:cubicBezTo>
                  <a:cubicBezTo>
                    <a:pt x="65" y="8"/>
                    <a:pt x="69" y="8"/>
                    <a:pt x="73" y="8"/>
                  </a:cubicBezTo>
                  <a:cubicBezTo>
                    <a:pt x="84" y="8"/>
                    <a:pt x="94" y="12"/>
                    <a:pt x="101" y="19"/>
                  </a:cubicBezTo>
                  <a:cubicBezTo>
                    <a:pt x="96" y="8"/>
                    <a:pt x="85" y="0"/>
                    <a:pt x="73" y="0"/>
                  </a:cubicBezTo>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grpSp>
      <p:sp>
        <p:nvSpPr>
          <p:cNvPr id="2" name="Title 1"/>
          <p:cNvSpPr>
            <a:spLocks noGrp="1"/>
          </p:cNvSpPr>
          <p:nvPr>
            <p:ph type="title"/>
          </p:nvPr>
        </p:nvSpPr>
        <p:spPr/>
        <p:txBody>
          <a:bodyPr/>
          <a:lstStyle/>
          <a:p>
            <a:r>
              <a:rPr lang="en-IN" sz="4400" dirty="0"/>
              <a:t>The role of Azure Certified – </a:t>
            </a:r>
            <a:r>
              <a:rPr lang="en-IN" sz="4400" dirty="0" smtClean="0"/>
              <a:t>Customer/Consumer</a:t>
            </a:r>
            <a:endParaRPr lang="en-IN" sz="4400" dirty="0"/>
          </a:p>
        </p:txBody>
      </p:sp>
      <p:sp>
        <p:nvSpPr>
          <p:cNvPr id="209" name="Rectangle 212"/>
          <p:cNvSpPr>
            <a:spLocks noChangeArrowheads="1"/>
          </p:cNvSpPr>
          <p:nvPr/>
        </p:nvSpPr>
        <p:spPr bwMode="auto">
          <a:xfrm>
            <a:off x="882" y="6972509"/>
            <a:ext cx="12431602" cy="37304"/>
          </a:xfrm>
          <a:prstGeom prst="rect">
            <a:avLst/>
          </a:prstGeom>
          <a:solidFill>
            <a:schemeClr val="accent1"/>
          </a:solidFill>
          <a:ln>
            <a:noFill/>
          </a:ln>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4" name="Rectangle 11"/>
          <p:cNvSpPr>
            <a:spLocks noChangeArrowheads="1"/>
          </p:cNvSpPr>
          <p:nvPr/>
        </p:nvSpPr>
        <p:spPr bwMode="auto">
          <a:xfrm>
            <a:off x="1990200" y="4460960"/>
            <a:ext cx="2161977" cy="78823"/>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64" name="Oval 34"/>
          <p:cNvSpPr>
            <a:spLocks noChangeArrowheads="1"/>
          </p:cNvSpPr>
          <p:nvPr/>
        </p:nvSpPr>
        <p:spPr bwMode="auto">
          <a:xfrm>
            <a:off x="372471" y="2190136"/>
            <a:ext cx="3712146" cy="3715893"/>
          </a:xfrm>
          <a:prstGeom prst="ellipse">
            <a:avLst/>
          </a:prstGeom>
          <a:solidFill>
            <a:srgbClr val="F5F5F5">
              <a:alpha val="49000"/>
            </a:srgbClr>
          </a:solidFill>
          <a:ln>
            <a:noFill/>
          </a:ln>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70" name="Freeform 69"/>
          <p:cNvSpPr>
            <a:spLocks/>
          </p:cNvSpPr>
          <p:nvPr/>
        </p:nvSpPr>
        <p:spPr bwMode="auto">
          <a:xfrm>
            <a:off x="177292" y="1994957"/>
            <a:ext cx="5956697" cy="4102498"/>
          </a:xfrm>
          <a:custGeom>
            <a:avLst/>
            <a:gdLst>
              <a:gd name="connsiteX0" fmla="*/ 4434602 w 5840429"/>
              <a:gd name="connsiteY0" fmla="*/ 1597191 h 4022422"/>
              <a:gd name="connsiteX1" fmla="*/ 4578129 w 5840429"/>
              <a:gd name="connsiteY1" fmla="*/ 1740505 h 4022422"/>
              <a:gd name="connsiteX2" fmla="*/ 4578129 w 5840429"/>
              <a:gd name="connsiteY2" fmla="*/ 1799711 h 4022422"/>
              <a:gd name="connsiteX3" fmla="*/ 4578129 w 5840429"/>
              <a:gd name="connsiteY3" fmla="*/ 1814324 h 4022422"/>
              <a:gd name="connsiteX4" fmla="*/ 5553376 w 5840429"/>
              <a:gd name="connsiteY4" fmla="*/ 1814324 h 4022422"/>
              <a:gd name="connsiteX5" fmla="*/ 5553376 w 5840429"/>
              <a:gd name="connsiteY5" fmla="*/ 1740505 h 4022422"/>
              <a:gd name="connsiteX6" fmla="*/ 5696903 w 5840429"/>
              <a:gd name="connsiteY6" fmla="*/ 1597191 h 4022422"/>
              <a:gd name="connsiteX7" fmla="*/ 5840429 w 5840429"/>
              <a:gd name="connsiteY7" fmla="*/ 1740505 h 4022422"/>
              <a:gd name="connsiteX8" fmla="*/ 5840429 w 5840429"/>
              <a:gd name="connsiteY8" fmla="*/ 2447521 h 4022422"/>
              <a:gd name="connsiteX9" fmla="*/ 5696903 w 5840429"/>
              <a:gd name="connsiteY9" fmla="*/ 2590835 h 4022422"/>
              <a:gd name="connsiteX10" fmla="*/ 5553376 w 5840429"/>
              <a:gd name="connsiteY10" fmla="*/ 2447521 h 4022422"/>
              <a:gd name="connsiteX11" fmla="*/ 5553376 w 5840429"/>
              <a:gd name="connsiteY11" fmla="*/ 2388316 h 4022422"/>
              <a:gd name="connsiteX12" fmla="*/ 5553376 w 5840429"/>
              <a:gd name="connsiteY12" fmla="*/ 2370029 h 4022422"/>
              <a:gd name="connsiteX13" fmla="*/ 4578129 w 5840429"/>
              <a:gd name="connsiteY13" fmla="*/ 2370029 h 4022422"/>
              <a:gd name="connsiteX14" fmla="*/ 4578129 w 5840429"/>
              <a:gd name="connsiteY14" fmla="*/ 2447521 h 4022422"/>
              <a:gd name="connsiteX15" fmla="*/ 4434602 w 5840429"/>
              <a:gd name="connsiteY15" fmla="*/ 2590835 h 4022422"/>
              <a:gd name="connsiteX16" fmla="*/ 4291076 w 5840429"/>
              <a:gd name="connsiteY16" fmla="*/ 2447521 h 4022422"/>
              <a:gd name="connsiteX17" fmla="*/ 4291076 w 5840429"/>
              <a:gd name="connsiteY17" fmla="*/ 1740505 h 4022422"/>
              <a:gd name="connsiteX18" fmla="*/ 4434602 w 5840429"/>
              <a:gd name="connsiteY18" fmla="*/ 1597191 h 4022422"/>
              <a:gd name="connsiteX19" fmla="*/ 2011213 w 5840429"/>
              <a:gd name="connsiteY19" fmla="*/ 0 h 4022422"/>
              <a:gd name="connsiteX20" fmla="*/ 4012042 w 5840429"/>
              <a:gd name="connsiteY20" fmla="*/ 1805577 h 4022422"/>
              <a:gd name="connsiteX21" fmla="*/ 4012484 w 5840429"/>
              <a:gd name="connsiteY21" fmla="*/ 1814324 h 4022422"/>
              <a:gd name="connsiteX22" fmla="*/ 4291075 w 5840429"/>
              <a:gd name="connsiteY22" fmla="*/ 1814324 h 4022422"/>
              <a:gd name="connsiteX23" fmla="*/ 4291075 w 5840429"/>
              <a:gd name="connsiteY23" fmla="*/ 2370029 h 4022422"/>
              <a:gd name="connsiteX24" fmla="*/ 3988664 w 5840429"/>
              <a:gd name="connsiteY24" fmla="*/ 2370029 h 4022422"/>
              <a:gd name="connsiteX25" fmla="*/ 3981565 w 5840429"/>
              <a:gd name="connsiteY25" fmla="*/ 2416540 h 4022422"/>
              <a:gd name="connsiteX26" fmla="*/ 2011213 w 5840429"/>
              <a:gd name="connsiteY26" fmla="*/ 4022422 h 4022422"/>
              <a:gd name="connsiteX27" fmla="*/ 0 w 5840429"/>
              <a:gd name="connsiteY27" fmla="*/ 2011211 h 4022422"/>
              <a:gd name="connsiteX28" fmla="*/ 2011213 w 5840429"/>
              <a:gd name="connsiteY28" fmla="*/ 0 h 402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40429" h="4022422">
                <a:moveTo>
                  <a:pt x="4434602" y="1597191"/>
                </a:moveTo>
                <a:cubicBezTo>
                  <a:pt x="4511150" y="1597191"/>
                  <a:pt x="4578129" y="1664071"/>
                  <a:pt x="4578129" y="1740505"/>
                </a:cubicBezTo>
                <a:cubicBezTo>
                  <a:pt x="4578129" y="1740505"/>
                  <a:pt x="4578129" y="1740505"/>
                  <a:pt x="4578129" y="1799711"/>
                </a:cubicBezTo>
                <a:lnTo>
                  <a:pt x="4578129" y="1814324"/>
                </a:lnTo>
                <a:lnTo>
                  <a:pt x="5553376" y="1814324"/>
                </a:lnTo>
                <a:lnTo>
                  <a:pt x="5553376" y="1740505"/>
                </a:lnTo>
                <a:cubicBezTo>
                  <a:pt x="5553376" y="1664071"/>
                  <a:pt x="5620355" y="1597191"/>
                  <a:pt x="5696903" y="1597191"/>
                </a:cubicBezTo>
                <a:cubicBezTo>
                  <a:pt x="5773450" y="1597191"/>
                  <a:pt x="5840429" y="1664071"/>
                  <a:pt x="5840429" y="1740505"/>
                </a:cubicBezTo>
                <a:cubicBezTo>
                  <a:pt x="5840429" y="1740505"/>
                  <a:pt x="5840429" y="1740505"/>
                  <a:pt x="5840429" y="2447521"/>
                </a:cubicBezTo>
                <a:cubicBezTo>
                  <a:pt x="5840429" y="2533510"/>
                  <a:pt x="5773450" y="2590835"/>
                  <a:pt x="5696903" y="2590835"/>
                </a:cubicBezTo>
                <a:cubicBezTo>
                  <a:pt x="5620355" y="2590835"/>
                  <a:pt x="5553376" y="2533510"/>
                  <a:pt x="5553376" y="2447521"/>
                </a:cubicBezTo>
                <a:cubicBezTo>
                  <a:pt x="5553376" y="2447521"/>
                  <a:pt x="5553376" y="2447521"/>
                  <a:pt x="5553376" y="2388316"/>
                </a:cubicBezTo>
                <a:lnTo>
                  <a:pt x="5553376" y="2370029"/>
                </a:lnTo>
                <a:lnTo>
                  <a:pt x="4578129" y="2370029"/>
                </a:lnTo>
                <a:lnTo>
                  <a:pt x="4578129" y="2447521"/>
                </a:lnTo>
                <a:cubicBezTo>
                  <a:pt x="4578129" y="2533510"/>
                  <a:pt x="4511150" y="2590835"/>
                  <a:pt x="4434602" y="2590835"/>
                </a:cubicBezTo>
                <a:cubicBezTo>
                  <a:pt x="4348486" y="2590835"/>
                  <a:pt x="4291076" y="2533510"/>
                  <a:pt x="4291076" y="2447521"/>
                </a:cubicBezTo>
                <a:cubicBezTo>
                  <a:pt x="4291076" y="2447521"/>
                  <a:pt x="4291076" y="2447521"/>
                  <a:pt x="4291076" y="1740505"/>
                </a:cubicBezTo>
                <a:cubicBezTo>
                  <a:pt x="4291076" y="1664071"/>
                  <a:pt x="4348486" y="1597191"/>
                  <a:pt x="4434602" y="1597191"/>
                </a:cubicBezTo>
                <a:close/>
                <a:moveTo>
                  <a:pt x="2011213" y="0"/>
                </a:moveTo>
                <a:cubicBezTo>
                  <a:pt x="3052552" y="0"/>
                  <a:pt x="3909048" y="791411"/>
                  <a:pt x="4012042" y="1805577"/>
                </a:cubicBezTo>
                <a:lnTo>
                  <a:pt x="4012484" y="1814324"/>
                </a:lnTo>
                <a:lnTo>
                  <a:pt x="4291075" y="1814324"/>
                </a:lnTo>
                <a:lnTo>
                  <a:pt x="4291075" y="2370029"/>
                </a:lnTo>
                <a:lnTo>
                  <a:pt x="3988664" y="2370029"/>
                </a:lnTo>
                <a:lnTo>
                  <a:pt x="3981565" y="2416540"/>
                </a:lnTo>
                <a:cubicBezTo>
                  <a:pt x="3794027" y="3333015"/>
                  <a:pt x="2983130" y="4022422"/>
                  <a:pt x="2011213" y="4022422"/>
                </a:cubicBezTo>
                <a:cubicBezTo>
                  <a:pt x="900451" y="4022422"/>
                  <a:pt x="0" y="3121972"/>
                  <a:pt x="0" y="2011211"/>
                </a:cubicBezTo>
                <a:cubicBezTo>
                  <a:pt x="0" y="900450"/>
                  <a:pt x="900451" y="0"/>
                  <a:pt x="2011213" y="0"/>
                </a:cubicBezTo>
                <a:close/>
              </a:path>
            </a:pathLst>
          </a:custGeom>
          <a:solidFill>
            <a:schemeClr val="bg1">
              <a:lumMod val="20000"/>
              <a:lumOff val="80000"/>
              <a:alpha val="29000"/>
            </a:schemeClr>
          </a:solidFill>
          <a:ln>
            <a:noFill/>
          </a:ln>
        </p:spPr>
        <p:txBody>
          <a:bodyPr vert="horz" wrap="square" lIns="93260" tIns="46630" rIns="93260" bIns="46630" numCol="1" anchor="t" anchorCtr="0" compatLnSpc="1">
            <a:prstTxWarp prst="textNoShape">
              <a:avLst/>
            </a:prstTxWarp>
            <a:noAutofit/>
          </a:bodyPr>
          <a:lstStyle/>
          <a:p>
            <a:pPr defTabSz="932597"/>
            <a:endParaRPr lang="en-IN" sz="1836">
              <a:solidFill>
                <a:srgbClr val="FFFFFF"/>
              </a:solidFill>
            </a:endParaRPr>
          </a:p>
        </p:txBody>
      </p:sp>
      <p:grpSp>
        <p:nvGrpSpPr>
          <p:cNvPr id="48" name="Group 47"/>
          <p:cNvGrpSpPr/>
          <p:nvPr/>
        </p:nvGrpSpPr>
        <p:grpSpPr>
          <a:xfrm>
            <a:off x="368870" y="1194297"/>
            <a:ext cx="2573922" cy="1085920"/>
            <a:chOff x="191573" y="1051945"/>
            <a:chExt cx="3178858" cy="1341138"/>
          </a:xfrm>
        </p:grpSpPr>
        <p:sp>
          <p:nvSpPr>
            <p:cNvPr id="2078" name="Freeform 48"/>
            <p:cNvSpPr>
              <a:spLocks/>
            </p:cNvSpPr>
            <p:nvPr/>
          </p:nvSpPr>
          <p:spPr bwMode="auto">
            <a:xfrm>
              <a:off x="2520636" y="1051945"/>
              <a:ext cx="849795" cy="555069"/>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77" name="Freeform 47"/>
            <p:cNvSpPr>
              <a:spLocks/>
            </p:cNvSpPr>
            <p:nvPr/>
          </p:nvSpPr>
          <p:spPr bwMode="auto">
            <a:xfrm>
              <a:off x="1521697" y="1174748"/>
              <a:ext cx="1173997" cy="771202"/>
            </a:xfrm>
            <a:custGeom>
              <a:avLst/>
              <a:gdLst>
                <a:gd name="T0" fmla="*/ 154 w 184"/>
                <a:gd name="T1" fmla="*/ 53 h 121"/>
                <a:gd name="T2" fmla="*/ 154 w 184"/>
                <a:gd name="T3" fmla="*/ 51 h 121"/>
                <a:gd name="T4" fmla="*/ 104 w 184"/>
                <a:gd name="T5" fmla="*/ 0 h 121"/>
                <a:gd name="T6" fmla="*/ 61 w 184"/>
                <a:gd name="T7" fmla="*/ 23 h 121"/>
                <a:gd name="T8" fmla="*/ 48 w 184"/>
                <a:gd name="T9" fmla="*/ 19 h 121"/>
                <a:gd name="T10" fmla="*/ 31 w 184"/>
                <a:gd name="T11" fmla="*/ 24 h 121"/>
                <a:gd name="T12" fmla="*/ 18 w 184"/>
                <a:gd name="T13" fmla="*/ 48 h 121"/>
                <a:gd name="T14" fmla="*/ 0 w 184"/>
                <a:gd name="T15" fmla="*/ 81 h 121"/>
                <a:gd name="T16" fmla="*/ 35 w 184"/>
                <a:gd name="T17" fmla="*/ 121 h 121"/>
                <a:gd name="T18" fmla="*/ 40 w 184"/>
                <a:gd name="T19" fmla="*/ 121 h 121"/>
                <a:gd name="T20" fmla="*/ 44 w 184"/>
                <a:gd name="T21" fmla="*/ 121 h 121"/>
                <a:gd name="T22" fmla="*/ 127 w 184"/>
                <a:gd name="T23" fmla="*/ 121 h 121"/>
                <a:gd name="T24" fmla="*/ 128 w 184"/>
                <a:gd name="T25" fmla="*/ 121 h 121"/>
                <a:gd name="T26" fmla="*/ 130 w 184"/>
                <a:gd name="T27" fmla="*/ 121 h 121"/>
                <a:gd name="T28" fmla="*/ 136 w 184"/>
                <a:gd name="T29" fmla="*/ 121 h 121"/>
                <a:gd name="T30" fmla="*/ 150 w 184"/>
                <a:gd name="T31" fmla="*/ 121 h 121"/>
                <a:gd name="T32" fmla="*/ 184 w 184"/>
                <a:gd name="T33" fmla="*/ 87 h 121"/>
                <a:gd name="T34" fmla="*/ 154 w 184"/>
                <a:gd name="T35"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21">
                  <a:moveTo>
                    <a:pt x="154" y="53"/>
                  </a:moveTo>
                  <a:cubicBezTo>
                    <a:pt x="154" y="53"/>
                    <a:pt x="154" y="52"/>
                    <a:pt x="154" y="51"/>
                  </a:cubicBezTo>
                  <a:cubicBezTo>
                    <a:pt x="154" y="23"/>
                    <a:pt x="132" y="0"/>
                    <a:pt x="104" y="0"/>
                  </a:cubicBezTo>
                  <a:cubicBezTo>
                    <a:pt x="86" y="0"/>
                    <a:pt x="71" y="9"/>
                    <a:pt x="61" y="23"/>
                  </a:cubicBezTo>
                  <a:cubicBezTo>
                    <a:pt x="57" y="20"/>
                    <a:pt x="53" y="19"/>
                    <a:pt x="48" y="19"/>
                  </a:cubicBezTo>
                  <a:cubicBezTo>
                    <a:pt x="41" y="19"/>
                    <a:pt x="36" y="21"/>
                    <a:pt x="31" y="24"/>
                  </a:cubicBezTo>
                  <a:cubicBezTo>
                    <a:pt x="23" y="29"/>
                    <a:pt x="18" y="38"/>
                    <a:pt x="18" y="48"/>
                  </a:cubicBezTo>
                  <a:cubicBezTo>
                    <a:pt x="7" y="55"/>
                    <a:pt x="0" y="67"/>
                    <a:pt x="0" y="81"/>
                  </a:cubicBezTo>
                  <a:cubicBezTo>
                    <a:pt x="0" y="102"/>
                    <a:pt x="15" y="119"/>
                    <a:pt x="35" y="121"/>
                  </a:cubicBezTo>
                  <a:cubicBezTo>
                    <a:pt x="37" y="121"/>
                    <a:pt x="38" y="121"/>
                    <a:pt x="40" y="121"/>
                  </a:cubicBezTo>
                  <a:cubicBezTo>
                    <a:pt x="41" y="121"/>
                    <a:pt x="42" y="121"/>
                    <a:pt x="44" y="121"/>
                  </a:cubicBezTo>
                  <a:cubicBezTo>
                    <a:pt x="62" y="121"/>
                    <a:pt x="106" y="121"/>
                    <a:pt x="127" y="121"/>
                  </a:cubicBezTo>
                  <a:cubicBezTo>
                    <a:pt x="127" y="121"/>
                    <a:pt x="128" y="121"/>
                    <a:pt x="128" y="121"/>
                  </a:cubicBezTo>
                  <a:cubicBezTo>
                    <a:pt x="130" y="121"/>
                    <a:pt x="130" y="121"/>
                    <a:pt x="130" y="121"/>
                  </a:cubicBezTo>
                  <a:cubicBezTo>
                    <a:pt x="131" y="121"/>
                    <a:pt x="134" y="121"/>
                    <a:pt x="136" y="121"/>
                  </a:cubicBezTo>
                  <a:cubicBezTo>
                    <a:pt x="150" y="121"/>
                    <a:pt x="150" y="121"/>
                    <a:pt x="150" y="121"/>
                  </a:cubicBezTo>
                  <a:cubicBezTo>
                    <a:pt x="169" y="121"/>
                    <a:pt x="184" y="106"/>
                    <a:pt x="184" y="87"/>
                  </a:cubicBezTo>
                  <a:cubicBezTo>
                    <a:pt x="184" y="70"/>
                    <a:pt x="171" y="56"/>
                    <a:pt x="154" y="53"/>
                  </a:cubicBezTo>
                  <a:close/>
                </a:path>
              </a:pathLst>
            </a:custGeom>
            <a:solidFill>
              <a:srgbClr val="00B0F0"/>
            </a:solidFill>
            <a:ln>
              <a:noFill/>
            </a:ln>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79" name="Freeform 49"/>
            <p:cNvSpPr>
              <a:spLocks/>
            </p:cNvSpPr>
            <p:nvPr/>
          </p:nvSpPr>
          <p:spPr bwMode="auto">
            <a:xfrm>
              <a:off x="191573" y="1371363"/>
              <a:ext cx="1542405" cy="1021720"/>
            </a:xfrm>
            <a:custGeom>
              <a:avLst/>
              <a:gdLst>
                <a:gd name="T0" fmla="*/ 203 w 242"/>
                <a:gd name="T1" fmla="*/ 70 h 160"/>
                <a:gd name="T2" fmla="*/ 203 w 242"/>
                <a:gd name="T3" fmla="*/ 67 h 160"/>
                <a:gd name="T4" fmla="*/ 136 w 242"/>
                <a:gd name="T5" fmla="*/ 0 h 160"/>
                <a:gd name="T6" fmla="*/ 81 w 242"/>
                <a:gd name="T7" fmla="*/ 30 h 160"/>
                <a:gd name="T8" fmla="*/ 62 w 242"/>
                <a:gd name="T9" fmla="*/ 25 h 160"/>
                <a:gd name="T10" fmla="*/ 24 w 242"/>
                <a:gd name="T11" fmla="*/ 63 h 160"/>
                <a:gd name="T12" fmla="*/ 0 w 242"/>
                <a:gd name="T13" fmla="*/ 107 h 160"/>
                <a:gd name="T14" fmla="*/ 46 w 242"/>
                <a:gd name="T15" fmla="*/ 160 h 160"/>
                <a:gd name="T16" fmla="*/ 52 w 242"/>
                <a:gd name="T17" fmla="*/ 160 h 160"/>
                <a:gd name="T18" fmla="*/ 57 w 242"/>
                <a:gd name="T19" fmla="*/ 160 h 160"/>
                <a:gd name="T20" fmla="*/ 166 w 242"/>
                <a:gd name="T21" fmla="*/ 160 h 160"/>
                <a:gd name="T22" fmla="*/ 171 w 242"/>
                <a:gd name="T23" fmla="*/ 160 h 160"/>
                <a:gd name="T24" fmla="*/ 179 w 242"/>
                <a:gd name="T25" fmla="*/ 160 h 160"/>
                <a:gd name="T26" fmla="*/ 197 w 242"/>
                <a:gd name="T27" fmla="*/ 160 h 160"/>
                <a:gd name="T28" fmla="*/ 242 w 242"/>
                <a:gd name="T29" fmla="*/ 115 h 160"/>
                <a:gd name="T30" fmla="*/ 203 w 242"/>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160">
                  <a:moveTo>
                    <a:pt x="203" y="70"/>
                  </a:moveTo>
                  <a:cubicBezTo>
                    <a:pt x="203" y="69"/>
                    <a:pt x="203" y="68"/>
                    <a:pt x="203" y="67"/>
                  </a:cubicBezTo>
                  <a:cubicBezTo>
                    <a:pt x="203" y="30"/>
                    <a:pt x="173" y="0"/>
                    <a:pt x="136" y="0"/>
                  </a:cubicBezTo>
                  <a:cubicBezTo>
                    <a:pt x="113" y="0"/>
                    <a:pt x="93" y="12"/>
                    <a:pt x="81" y="30"/>
                  </a:cubicBezTo>
                  <a:cubicBezTo>
                    <a:pt x="75" y="27"/>
                    <a:pt x="69" y="25"/>
                    <a:pt x="62" y="25"/>
                  </a:cubicBezTo>
                  <a:cubicBezTo>
                    <a:pt x="41" y="25"/>
                    <a:pt x="24" y="42"/>
                    <a:pt x="24" y="63"/>
                  </a:cubicBezTo>
                  <a:cubicBezTo>
                    <a:pt x="9" y="73"/>
                    <a:pt x="0" y="89"/>
                    <a:pt x="0" y="107"/>
                  </a:cubicBezTo>
                  <a:cubicBezTo>
                    <a:pt x="0" y="135"/>
                    <a:pt x="20" y="157"/>
                    <a:pt x="46" y="160"/>
                  </a:cubicBezTo>
                  <a:cubicBezTo>
                    <a:pt x="48" y="160"/>
                    <a:pt x="50" y="160"/>
                    <a:pt x="52" y="160"/>
                  </a:cubicBezTo>
                  <a:cubicBezTo>
                    <a:pt x="54" y="160"/>
                    <a:pt x="56" y="160"/>
                    <a:pt x="57" y="160"/>
                  </a:cubicBezTo>
                  <a:cubicBezTo>
                    <a:pt x="82" y="160"/>
                    <a:pt x="139" y="160"/>
                    <a:pt x="166" y="160"/>
                  </a:cubicBezTo>
                  <a:cubicBezTo>
                    <a:pt x="171" y="160"/>
                    <a:pt x="171" y="160"/>
                    <a:pt x="171" y="160"/>
                  </a:cubicBezTo>
                  <a:cubicBezTo>
                    <a:pt x="173" y="160"/>
                    <a:pt x="177" y="160"/>
                    <a:pt x="179" y="160"/>
                  </a:cubicBezTo>
                  <a:cubicBezTo>
                    <a:pt x="197" y="160"/>
                    <a:pt x="197" y="160"/>
                    <a:pt x="197" y="160"/>
                  </a:cubicBezTo>
                  <a:cubicBezTo>
                    <a:pt x="222" y="160"/>
                    <a:pt x="242" y="139"/>
                    <a:pt x="242" y="115"/>
                  </a:cubicBezTo>
                  <a:cubicBezTo>
                    <a:pt x="242" y="92"/>
                    <a:pt x="225" y="73"/>
                    <a:pt x="203" y="70"/>
                  </a:cubicBezTo>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grpSp>
      <p:sp>
        <p:nvSpPr>
          <p:cNvPr id="31" name="Rectangle 18"/>
          <p:cNvSpPr>
            <a:spLocks noChangeArrowheads="1"/>
          </p:cNvSpPr>
          <p:nvPr/>
        </p:nvSpPr>
        <p:spPr bwMode="auto">
          <a:xfrm>
            <a:off x="2410586" y="4160685"/>
            <a:ext cx="758194" cy="3002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67" name="Freeform 37"/>
          <p:cNvSpPr>
            <a:spLocks/>
          </p:cNvSpPr>
          <p:nvPr/>
        </p:nvSpPr>
        <p:spPr bwMode="auto">
          <a:xfrm>
            <a:off x="1404665" y="2355286"/>
            <a:ext cx="2484772" cy="3381841"/>
          </a:xfrm>
          <a:custGeom>
            <a:avLst/>
            <a:gdLst>
              <a:gd name="T0" fmla="*/ 65 w 255"/>
              <a:gd name="T1" fmla="*/ 277 h 347"/>
              <a:gd name="T2" fmla="*/ 226 w 255"/>
              <a:gd name="T3" fmla="*/ 277 h 347"/>
              <a:gd name="T4" fmla="*/ 255 w 255"/>
              <a:gd name="T5" fmla="*/ 214 h 347"/>
              <a:gd name="T6" fmla="*/ 65 w 255"/>
              <a:gd name="T7" fmla="*/ 214 h 347"/>
              <a:gd name="T8" fmla="*/ 65 w 255"/>
              <a:gd name="T9" fmla="*/ 128 h 347"/>
              <a:gd name="T10" fmla="*/ 254 w 255"/>
              <a:gd name="T11" fmla="*/ 128 h 347"/>
              <a:gd name="T12" fmla="*/ 223 w 255"/>
              <a:gd name="T13" fmla="*/ 66 h 347"/>
              <a:gd name="T14" fmla="*/ 65 w 255"/>
              <a:gd name="T15" fmla="*/ 66 h 347"/>
              <a:gd name="T16" fmla="*/ 65 w 255"/>
              <a:gd name="T17" fmla="*/ 0 h 347"/>
              <a:gd name="T18" fmla="*/ 0 w 255"/>
              <a:gd name="T19" fmla="*/ 21 h 347"/>
              <a:gd name="T20" fmla="*/ 0 w 255"/>
              <a:gd name="T21" fmla="*/ 326 h 347"/>
              <a:gd name="T22" fmla="*/ 65 w 255"/>
              <a:gd name="T23" fmla="*/ 347 h 347"/>
              <a:gd name="T24" fmla="*/ 65 w 255"/>
              <a:gd name="T25" fmla="*/ 27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347">
                <a:moveTo>
                  <a:pt x="65" y="277"/>
                </a:moveTo>
                <a:cubicBezTo>
                  <a:pt x="226" y="277"/>
                  <a:pt x="226" y="277"/>
                  <a:pt x="226" y="277"/>
                </a:cubicBezTo>
                <a:cubicBezTo>
                  <a:pt x="240" y="258"/>
                  <a:pt x="250" y="237"/>
                  <a:pt x="255" y="214"/>
                </a:cubicBezTo>
                <a:cubicBezTo>
                  <a:pt x="65" y="214"/>
                  <a:pt x="65" y="214"/>
                  <a:pt x="65" y="214"/>
                </a:cubicBezTo>
                <a:cubicBezTo>
                  <a:pt x="65" y="128"/>
                  <a:pt x="65" y="128"/>
                  <a:pt x="65" y="128"/>
                </a:cubicBezTo>
                <a:cubicBezTo>
                  <a:pt x="254" y="128"/>
                  <a:pt x="254" y="128"/>
                  <a:pt x="254" y="128"/>
                </a:cubicBezTo>
                <a:cubicBezTo>
                  <a:pt x="248" y="105"/>
                  <a:pt x="237" y="84"/>
                  <a:pt x="223" y="66"/>
                </a:cubicBezTo>
                <a:cubicBezTo>
                  <a:pt x="65" y="66"/>
                  <a:pt x="65" y="66"/>
                  <a:pt x="65" y="66"/>
                </a:cubicBezTo>
                <a:cubicBezTo>
                  <a:pt x="65" y="0"/>
                  <a:pt x="65" y="0"/>
                  <a:pt x="65" y="0"/>
                </a:cubicBezTo>
                <a:cubicBezTo>
                  <a:pt x="42" y="3"/>
                  <a:pt x="20" y="10"/>
                  <a:pt x="0" y="21"/>
                </a:cubicBezTo>
                <a:cubicBezTo>
                  <a:pt x="0" y="326"/>
                  <a:pt x="0" y="326"/>
                  <a:pt x="0" y="326"/>
                </a:cubicBezTo>
                <a:cubicBezTo>
                  <a:pt x="20" y="337"/>
                  <a:pt x="42" y="344"/>
                  <a:pt x="65" y="347"/>
                </a:cubicBezTo>
                <a:cubicBezTo>
                  <a:pt x="65" y="277"/>
                  <a:pt x="65" y="277"/>
                  <a:pt x="65" y="277"/>
                </a:cubicBezTo>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68" name="Freeform 38"/>
          <p:cNvSpPr>
            <a:spLocks/>
          </p:cNvSpPr>
          <p:nvPr/>
        </p:nvSpPr>
        <p:spPr bwMode="auto">
          <a:xfrm>
            <a:off x="2038994" y="2347779"/>
            <a:ext cx="1538907" cy="653097"/>
          </a:xfrm>
          <a:custGeom>
            <a:avLst/>
            <a:gdLst>
              <a:gd name="T0" fmla="*/ 158 w 158"/>
              <a:gd name="T1" fmla="*/ 67 h 67"/>
              <a:gd name="T2" fmla="*/ 20 w 158"/>
              <a:gd name="T3" fmla="*/ 0 h 67"/>
              <a:gd name="T4" fmla="*/ 0 w 158"/>
              <a:gd name="T5" fmla="*/ 1 h 67"/>
              <a:gd name="T6" fmla="*/ 0 w 158"/>
              <a:gd name="T7" fmla="*/ 67 h 67"/>
              <a:gd name="T8" fmla="*/ 158 w 158"/>
              <a:gd name="T9" fmla="*/ 67 h 67"/>
            </a:gdLst>
            <a:ahLst/>
            <a:cxnLst>
              <a:cxn ang="0">
                <a:pos x="T0" y="T1"/>
              </a:cxn>
              <a:cxn ang="0">
                <a:pos x="T2" y="T3"/>
              </a:cxn>
              <a:cxn ang="0">
                <a:pos x="T4" y="T5"/>
              </a:cxn>
              <a:cxn ang="0">
                <a:pos x="T6" y="T7"/>
              </a:cxn>
              <a:cxn ang="0">
                <a:pos x="T8" y="T9"/>
              </a:cxn>
            </a:cxnLst>
            <a:rect l="0" t="0" r="r" b="b"/>
            <a:pathLst>
              <a:path w="158" h="67">
                <a:moveTo>
                  <a:pt x="158" y="67"/>
                </a:moveTo>
                <a:cubicBezTo>
                  <a:pt x="126" y="26"/>
                  <a:pt x="76" y="0"/>
                  <a:pt x="20" y="0"/>
                </a:cubicBezTo>
                <a:cubicBezTo>
                  <a:pt x="14" y="0"/>
                  <a:pt x="7" y="0"/>
                  <a:pt x="0" y="1"/>
                </a:cubicBezTo>
                <a:cubicBezTo>
                  <a:pt x="0" y="67"/>
                  <a:pt x="0" y="67"/>
                  <a:pt x="0" y="67"/>
                </a:cubicBezTo>
                <a:cubicBezTo>
                  <a:pt x="158" y="67"/>
                  <a:pt x="158" y="67"/>
                  <a:pt x="158" y="67"/>
                </a:cubicBezTo>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69" name="Freeform 39"/>
          <p:cNvSpPr>
            <a:spLocks/>
          </p:cNvSpPr>
          <p:nvPr/>
        </p:nvSpPr>
        <p:spPr bwMode="auto">
          <a:xfrm>
            <a:off x="2038994" y="3605179"/>
            <a:ext cx="1899237" cy="837016"/>
          </a:xfrm>
          <a:custGeom>
            <a:avLst/>
            <a:gdLst>
              <a:gd name="T0" fmla="*/ 0 w 195"/>
              <a:gd name="T1" fmla="*/ 86 h 86"/>
              <a:gd name="T2" fmla="*/ 190 w 195"/>
              <a:gd name="T3" fmla="*/ 86 h 86"/>
              <a:gd name="T4" fmla="*/ 195 w 195"/>
              <a:gd name="T5" fmla="*/ 45 h 86"/>
              <a:gd name="T6" fmla="*/ 189 w 195"/>
              <a:gd name="T7" fmla="*/ 0 h 86"/>
              <a:gd name="T8" fmla="*/ 0 w 195"/>
              <a:gd name="T9" fmla="*/ 0 h 86"/>
              <a:gd name="T10" fmla="*/ 0 w 195"/>
              <a:gd name="T11" fmla="*/ 86 h 86"/>
            </a:gdLst>
            <a:ahLst/>
            <a:cxnLst>
              <a:cxn ang="0">
                <a:pos x="T0" y="T1"/>
              </a:cxn>
              <a:cxn ang="0">
                <a:pos x="T2" y="T3"/>
              </a:cxn>
              <a:cxn ang="0">
                <a:pos x="T4" y="T5"/>
              </a:cxn>
              <a:cxn ang="0">
                <a:pos x="T6" y="T7"/>
              </a:cxn>
              <a:cxn ang="0">
                <a:pos x="T8" y="T9"/>
              </a:cxn>
              <a:cxn ang="0">
                <a:pos x="T10" y="T11"/>
              </a:cxn>
            </a:cxnLst>
            <a:rect l="0" t="0" r="r" b="b"/>
            <a:pathLst>
              <a:path w="195" h="86">
                <a:moveTo>
                  <a:pt x="0" y="86"/>
                </a:moveTo>
                <a:cubicBezTo>
                  <a:pt x="190" y="86"/>
                  <a:pt x="190" y="86"/>
                  <a:pt x="190" y="86"/>
                </a:cubicBezTo>
                <a:cubicBezTo>
                  <a:pt x="193" y="73"/>
                  <a:pt x="195" y="59"/>
                  <a:pt x="195" y="45"/>
                </a:cubicBezTo>
                <a:cubicBezTo>
                  <a:pt x="195" y="30"/>
                  <a:pt x="193" y="15"/>
                  <a:pt x="189" y="0"/>
                </a:cubicBezTo>
                <a:cubicBezTo>
                  <a:pt x="0" y="0"/>
                  <a:pt x="0" y="0"/>
                  <a:pt x="0" y="0"/>
                </a:cubicBezTo>
                <a:cubicBezTo>
                  <a:pt x="0" y="86"/>
                  <a:pt x="0" y="86"/>
                  <a:pt x="0" y="86"/>
                </a:cubicBezTo>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sp>
        <p:nvSpPr>
          <p:cNvPr id="2070" name="Freeform 40"/>
          <p:cNvSpPr>
            <a:spLocks/>
          </p:cNvSpPr>
          <p:nvPr/>
        </p:nvSpPr>
        <p:spPr bwMode="auto">
          <a:xfrm>
            <a:off x="2038994" y="5057754"/>
            <a:ext cx="1568935" cy="690630"/>
          </a:xfrm>
          <a:custGeom>
            <a:avLst/>
            <a:gdLst>
              <a:gd name="T0" fmla="*/ 0 w 161"/>
              <a:gd name="T1" fmla="*/ 70 h 71"/>
              <a:gd name="T2" fmla="*/ 20 w 161"/>
              <a:gd name="T3" fmla="*/ 71 h 71"/>
              <a:gd name="T4" fmla="*/ 161 w 161"/>
              <a:gd name="T5" fmla="*/ 0 h 71"/>
              <a:gd name="T6" fmla="*/ 0 w 161"/>
              <a:gd name="T7" fmla="*/ 0 h 71"/>
              <a:gd name="T8" fmla="*/ 0 w 161"/>
              <a:gd name="T9" fmla="*/ 70 h 71"/>
            </a:gdLst>
            <a:ahLst/>
            <a:cxnLst>
              <a:cxn ang="0">
                <a:pos x="T0" y="T1"/>
              </a:cxn>
              <a:cxn ang="0">
                <a:pos x="T2" y="T3"/>
              </a:cxn>
              <a:cxn ang="0">
                <a:pos x="T4" y="T5"/>
              </a:cxn>
              <a:cxn ang="0">
                <a:pos x="T6" y="T7"/>
              </a:cxn>
              <a:cxn ang="0">
                <a:pos x="T8" y="T9"/>
              </a:cxn>
            </a:cxnLst>
            <a:rect l="0" t="0" r="r" b="b"/>
            <a:pathLst>
              <a:path w="161" h="71">
                <a:moveTo>
                  <a:pt x="0" y="70"/>
                </a:moveTo>
                <a:cubicBezTo>
                  <a:pt x="7" y="71"/>
                  <a:pt x="14" y="71"/>
                  <a:pt x="20" y="71"/>
                </a:cubicBezTo>
                <a:cubicBezTo>
                  <a:pt x="78" y="71"/>
                  <a:pt x="129" y="43"/>
                  <a:pt x="161" y="0"/>
                </a:cubicBezTo>
                <a:cubicBezTo>
                  <a:pt x="0" y="0"/>
                  <a:pt x="0" y="0"/>
                  <a:pt x="0" y="0"/>
                </a:cubicBezTo>
                <a:lnTo>
                  <a:pt x="0" y="7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IN" sz="1836">
              <a:solidFill>
                <a:srgbClr val="FFFFFF"/>
              </a:solidFill>
            </a:endParaRPr>
          </a:p>
        </p:txBody>
      </p:sp>
      <p:pic>
        <p:nvPicPr>
          <p:cNvPr id="233" name="Picture 4" descr="http://www.azulsystems.com/sites/default/files/images/Microsoft_Azure_Certified_RGB.PNG?timestamp=141264000009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9781" y="2904997"/>
            <a:ext cx="2271218" cy="2271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2" name="Freeform 81"/>
          <p:cNvSpPr>
            <a:spLocks/>
          </p:cNvSpPr>
          <p:nvPr/>
        </p:nvSpPr>
        <p:spPr bwMode="auto">
          <a:xfrm>
            <a:off x="672746" y="2441615"/>
            <a:ext cx="3111594" cy="1231126"/>
          </a:xfrm>
          <a:custGeom>
            <a:avLst/>
            <a:gdLst>
              <a:gd name="connsiteX0" fmla="*/ 1530745 w 3050859"/>
              <a:gd name="connsiteY0" fmla="*/ 0 h 1207096"/>
              <a:gd name="connsiteX1" fmla="*/ 2601919 w 3050859"/>
              <a:gd name="connsiteY1" fmla="*/ 428114 h 1207096"/>
              <a:gd name="connsiteX2" fmla="*/ 2714899 w 3050859"/>
              <a:gd name="connsiteY2" fmla="*/ 547223 h 1207096"/>
              <a:gd name="connsiteX3" fmla="*/ 2714906 w 3050859"/>
              <a:gd name="connsiteY3" fmla="*/ 547223 h 1207096"/>
              <a:gd name="connsiteX4" fmla="*/ 2714933 w 3050859"/>
              <a:gd name="connsiteY4" fmla="*/ 547260 h 1207096"/>
              <a:gd name="connsiteX5" fmla="*/ 2715964 w 3050859"/>
              <a:gd name="connsiteY5" fmla="*/ 548346 h 1207096"/>
              <a:gd name="connsiteX6" fmla="*/ 2715756 w 3050859"/>
              <a:gd name="connsiteY6" fmla="*/ 548346 h 1207096"/>
              <a:gd name="connsiteX7" fmla="*/ 2816741 w 3050859"/>
              <a:gd name="connsiteY7" fmla="*/ 681717 h 1207096"/>
              <a:gd name="connsiteX8" fmla="*/ 3039821 w 3050859"/>
              <a:gd name="connsiteY8" fmla="*/ 1140853 h 1207096"/>
              <a:gd name="connsiteX9" fmla="*/ 3041045 w 3050859"/>
              <a:gd name="connsiteY9" fmla="*/ 1140853 h 1207096"/>
              <a:gd name="connsiteX10" fmla="*/ 3050859 w 3050859"/>
              <a:gd name="connsiteY10" fmla="*/ 1207096 h 1207096"/>
              <a:gd name="connsiteX11" fmla="*/ 2962536 w 3050859"/>
              <a:gd name="connsiteY11" fmla="*/ 1140853 h 1207096"/>
              <a:gd name="connsiteX12" fmla="*/ 2963370 w 3050859"/>
              <a:gd name="connsiteY12" fmla="*/ 1140853 h 1207096"/>
              <a:gd name="connsiteX13" fmla="*/ 1529921 w 3050859"/>
              <a:gd name="connsiteY13" fmla="*/ 757866 h 1207096"/>
              <a:gd name="connsiteX14" fmla="*/ 717633 w 3050859"/>
              <a:gd name="connsiteY14" fmla="*/ 863187 h 1207096"/>
              <a:gd name="connsiteX15" fmla="*/ 717633 w 3050859"/>
              <a:gd name="connsiteY15" fmla="*/ 862375 h 1207096"/>
              <a:gd name="connsiteX16" fmla="*/ 520733 w 3050859"/>
              <a:gd name="connsiteY16" fmla="*/ 928356 h 1207096"/>
              <a:gd name="connsiteX17" fmla="*/ 0 w 3050859"/>
              <a:gd name="connsiteY17" fmla="*/ 1207095 h 1207096"/>
              <a:gd name="connsiteX18" fmla="*/ 717634 w 3050859"/>
              <a:gd name="connsiteY18" fmla="*/ 220811 h 1207096"/>
              <a:gd name="connsiteX19" fmla="*/ 717634 w 3050859"/>
              <a:gd name="connsiteY19" fmla="*/ 221684 h 1207096"/>
              <a:gd name="connsiteX20" fmla="*/ 864412 w 3050859"/>
              <a:gd name="connsiteY20" fmla="*/ 148378 h 1207096"/>
              <a:gd name="connsiteX21" fmla="*/ 1338794 w 3050859"/>
              <a:gd name="connsiteY21" fmla="*/ 11041 h 1207096"/>
              <a:gd name="connsiteX22" fmla="*/ 1338794 w 3050859"/>
              <a:gd name="connsiteY22" fmla="*/ 547223 h 1207096"/>
              <a:gd name="connsiteX23" fmla="*/ 1339581 w 3050859"/>
              <a:gd name="connsiteY23" fmla="*/ 547223 h 1207096"/>
              <a:gd name="connsiteX24" fmla="*/ 1339581 w 3050859"/>
              <a:gd name="connsiteY24" fmla="*/ 539929 h 1207096"/>
              <a:gd name="connsiteX25" fmla="*/ 1339581 w 3050859"/>
              <a:gd name="connsiteY25" fmla="*/ 9620 h 1207096"/>
              <a:gd name="connsiteX26" fmla="*/ 1530745 w 3050859"/>
              <a:gd name="connsiteY26" fmla="*/ 0 h 120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50859" h="1207096">
                <a:moveTo>
                  <a:pt x="1530745" y="0"/>
                </a:moveTo>
                <a:cubicBezTo>
                  <a:pt x="1940554" y="0"/>
                  <a:pt x="2321090" y="162039"/>
                  <a:pt x="2601919" y="428114"/>
                </a:cubicBezTo>
                <a:lnTo>
                  <a:pt x="2714899" y="547223"/>
                </a:lnTo>
                <a:lnTo>
                  <a:pt x="2714906" y="547223"/>
                </a:lnTo>
                <a:lnTo>
                  <a:pt x="2714933" y="547260"/>
                </a:lnTo>
                <a:lnTo>
                  <a:pt x="2715964" y="548346"/>
                </a:lnTo>
                <a:lnTo>
                  <a:pt x="2715756" y="548346"/>
                </a:lnTo>
                <a:lnTo>
                  <a:pt x="2816741" y="681717"/>
                </a:lnTo>
                <a:cubicBezTo>
                  <a:pt x="2912603" y="821298"/>
                  <a:pt x="2989650" y="975690"/>
                  <a:pt x="3039821" y="1140853"/>
                </a:cubicBezTo>
                <a:lnTo>
                  <a:pt x="3041045" y="1140853"/>
                </a:lnTo>
                <a:cubicBezTo>
                  <a:pt x="3041045" y="1169243"/>
                  <a:pt x="3050859" y="1188170"/>
                  <a:pt x="3050859" y="1207096"/>
                </a:cubicBezTo>
                <a:cubicBezTo>
                  <a:pt x="3021418" y="1188170"/>
                  <a:pt x="2991977" y="1159780"/>
                  <a:pt x="2962536" y="1140853"/>
                </a:cubicBezTo>
                <a:lnTo>
                  <a:pt x="2963370" y="1140853"/>
                </a:lnTo>
                <a:cubicBezTo>
                  <a:pt x="2590674" y="901486"/>
                  <a:pt x="2084188" y="757866"/>
                  <a:pt x="1529921" y="757866"/>
                </a:cubicBezTo>
                <a:cubicBezTo>
                  <a:pt x="1243231" y="757866"/>
                  <a:pt x="966097" y="796165"/>
                  <a:pt x="717633" y="863187"/>
                </a:cubicBezTo>
                <a:lnTo>
                  <a:pt x="717633" y="862375"/>
                </a:lnTo>
                <a:lnTo>
                  <a:pt x="520733" y="928356"/>
                </a:lnTo>
                <a:cubicBezTo>
                  <a:pt x="328318" y="1002417"/>
                  <a:pt x="150703" y="1099370"/>
                  <a:pt x="0" y="1207095"/>
                </a:cubicBezTo>
                <a:cubicBezTo>
                  <a:pt x="95685" y="785770"/>
                  <a:pt x="363601" y="441049"/>
                  <a:pt x="717634" y="220811"/>
                </a:cubicBezTo>
                <a:lnTo>
                  <a:pt x="717634" y="221684"/>
                </a:lnTo>
                <a:lnTo>
                  <a:pt x="864412" y="148378"/>
                </a:lnTo>
                <a:cubicBezTo>
                  <a:pt x="1014476" y="81056"/>
                  <a:pt x="1173948" y="32584"/>
                  <a:pt x="1338794" y="11041"/>
                </a:cubicBezTo>
                <a:cubicBezTo>
                  <a:pt x="1338794" y="11041"/>
                  <a:pt x="1338794" y="11041"/>
                  <a:pt x="1338794" y="547223"/>
                </a:cubicBezTo>
                <a:lnTo>
                  <a:pt x="1339581" y="547223"/>
                </a:lnTo>
                <a:lnTo>
                  <a:pt x="1339581" y="539929"/>
                </a:lnTo>
                <a:cubicBezTo>
                  <a:pt x="1339581" y="514676"/>
                  <a:pt x="1339581" y="413665"/>
                  <a:pt x="1339581" y="9620"/>
                </a:cubicBezTo>
                <a:cubicBezTo>
                  <a:pt x="1406489" y="0"/>
                  <a:pt x="1463838" y="0"/>
                  <a:pt x="1530745" y="0"/>
                </a:cubicBezTo>
                <a:close/>
              </a:path>
            </a:pathLst>
          </a:custGeom>
          <a:solidFill>
            <a:srgbClr val="FAFAFA">
              <a:alpha val="19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noAutofit/>
          </a:bodyPr>
          <a:lstStyle/>
          <a:p>
            <a:pPr defTabSz="932597"/>
            <a:endParaRPr lang="en-IN" sz="1836">
              <a:solidFill>
                <a:srgbClr val="FFFFFF"/>
              </a:solidFill>
            </a:endParaRPr>
          </a:p>
        </p:txBody>
      </p:sp>
      <p:grpSp>
        <p:nvGrpSpPr>
          <p:cNvPr id="17" name="Group 16"/>
          <p:cNvGrpSpPr/>
          <p:nvPr/>
        </p:nvGrpSpPr>
        <p:grpSpPr>
          <a:xfrm>
            <a:off x="6130806" y="1668936"/>
            <a:ext cx="6207641" cy="4702520"/>
            <a:chOff x="6029325" y="3399321"/>
            <a:chExt cx="6067425" cy="1281387"/>
          </a:xfrm>
        </p:grpSpPr>
        <p:sp>
          <p:nvSpPr>
            <p:cNvPr id="16" name="Freeform 15"/>
            <p:cNvSpPr/>
            <p:nvPr/>
          </p:nvSpPr>
          <p:spPr bwMode="auto">
            <a:xfrm>
              <a:off x="6029325" y="3399321"/>
              <a:ext cx="6067425" cy="478249"/>
            </a:xfrm>
            <a:custGeom>
              <a:avLst/>
              <a:gdLst>
                <a:gd name="connsiteX0" fmla="*/ 0 w 6067425"/>
                <a:gd name="connsiteY0" fmla="*/ 342900 h 342900"/>
                <a:gd name="connsiteX1" fmla="*/ 342900 w 6067425"/>
                <a:gd name="connsiteY1" fmla="*/ 0 h 342900"/>
                <a:gd name="connsiteX2" fmla="*/ 6067425 w 6067425"/>
                <a:gd name="connsiteY2" fmla="*/ 0 h 342900"/>
              </a:gdLst>
              <a:ahLst/>
              <a:cxnLst>
                <a:cxn ang="0">
                  <a:pos x="connsiteX0" y="connsiteY0"/>
                </a:cxn>
                <a:cxn ang="0">
                  <a:pos x="connsiteX1" y="connsiteY1"/>
                </a:cxn>
                <a:cxn ang="0">
                  <a:pos x="connsiteX2" y="connsiteY2"/>
                </a:cxn>
              </a:cxnLst>
              <a:rect l="l" t="t" r="r" b="b"/>
              <a:pathLst>
                <a:path w="6067425" h="342900">
                  <a:moveTo>
                    <a:pt x="0" y="342900"/>
                  </a:moveTo>
                  <a:lnTo>
                    <a:pt x="342900" y="0"/>
                  </a:lnTo>
                  <a:lnTo>
                    <a:pt x="6067425" y="0"/>
                  </a:lnTo>
                </a:path>
              </a:pathLst>
            </a:custGeom>
            <a:noFill/>
            <a:ln w="28575">
              <a:solidFill>
                <a:schemeClr val="tx1"/>
              </a:solidFill>
              <a:prstDash val="sysDot"/>
              <a:headEnd type="none" w="med" len="med"/>
              <a:tailEnd type="oval"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32597"/>
              <a:endParaRPr lang="en-IN" sz="1836">
                <a:solidFill>
                  <a:srgbClr val="FFFFFF"/>
                </a:solidFill>
              </a:endParaRPr>
            </a:p>
          </p:txBody>
        </p:sp>
        <p:sp>
          <p:nvSpPr>
            <p:cNvPr id="77" name="Freeform 76"/>
            <p:cNvSpPr/>
            <p:nvPr/>
          </p:nvSpPr>
          <p:spPr bwMode="auto">
            <a:xfrm flipV="1">
              <a:off x="6029325" y="4203648"/>
              <a:ext cx="6067425" cy="477060"/>
            </a:xfrm>
            <a:custGeom>
              <a:avLst/>
              <a:gdLst>
                <a:gd name="connsiteX0" fmla="*/ 0 w 6067425"/>
                <a:gd name="connsiteY0" fmla="*/ 342900 h 342900"/>
                <a:gd name="connsiteX1" fmla="*/ 342900 w 6067425"/>
                <a:gd name="connsiteY1" fmla="*/ 0 h 342900"/>
                <a:gd name="connsiteX2" fmla="*/ 6067425 w 6067425"/>
                <a:gd name="connsiteY2" fmla="*/ 0 h 342900"/>
              </a:gdLst>
              <a:ahLst/>
              <a:cxnLst>
                <a:cxn ang="0">
                  <a:pos x="connsiteX0" y="connsiteY0"/>
                </a:cxn>
                <a:cxn ang="0">
                  <a:pos x="connsiteX1" y="connsiteY1"/>
                </a:cxn>
                <a:cxn ang="0">
                  <a:pos x="connsiteX2" y="connsiteY2"/>
                </a:cxn>
              </a:cxnLst>
              <a:rect l="l" t="t" r="r" b="b"/>
              <a:pathLst>
                <a:path w="6067425" h="342900">
                  <a:moveTo>
                    <a:pt x="0" y="342900"/>
                  </a:moveTo>
                  <a:lnTo>
                    <a:pt x="342900" y="0"/>
                  </a:lnTo>
                  <a:lnTo>
                    <a:pt x="6067425" y="0"/>
                  </a:lnTo>
                </a:path>
              </a:pathLst>
            </a:custGeom>
            <a:noFill/>
            <a:ln w="28575">
              <a:solidFill>
                <a:schemeClr val="tx1"/>
              </a:solidFill>
              <a:prstDash val="sysDot"/>
              <a:headEnd type="none" w="med" len="med"/>
              <a:tailEnd type="oval"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32597"/>
              <a:endParaRPr lang="en-IN" sz="1836">
                <a:solidFill>
                  <a:srgbClr val="FFFFFF"/>
                </a:solidFill>
              </a:endParaRPr>
            </a:p>
          </p:txBody>
        </p:sp>
      </p:grpSp>
      <p:sp>
        <p:nvSpPr>
          <p:cNvPr id="3" name="TextBox 2"/>
          <p:cNvSpPr txBox="1"/>
          <p:nvPr/>
        </p:nvSpPr>
        <p:spPr>
          <a:xfrm>
            <a:off x="6577879" y="2125662"/>
            <a:ext cx="313905" cy="950802"/>
          </a:xfrm>
          <a:prstGeom prst="rect">
            <a:avLst/>
          </a:prstGeom>
          <a:noFill/>
        </p:spPr>
        <p:txBody>
          <a:bodyPr wrap="none" lIns="0" tIns="0" rIns="0" bIns="0" rtlCol="0">
            <a:spAutoFit/>
          </a:bodyPr>
          <a:lstStyle/>
          <a:p>
            <a:pPr algn="r" defTabSz="932597">
              <a:lnSpc>
                <a:spcPct val="90000"/>
              </a:lnSpc>
              <a:spcAft>
                <a:spcPts val="612"/>
              </a:spcAft>
            </a:pPr>
            <a:r>
              <a:rPr lang="en-IN" sz="6731" dirty="0">
                <a:solidFill>
                  <a:srgbClr val="68217A">
                    <a:lumMod val="40000"/>
                    <a:lumOff val="60000"/>
                  </a:srgbClr>
                </a:solidFill>
                <a:latin typeface="Segoe UI Light"/>
              </a:rPr>
              <a:t>1</a:t>
            </a:r>
          </a:p>
        </p:txBody>
      </p:sp>
      <p:sp>
        <p:nvSpPr>
          <p:cNvPr id="54" name="TextBox 53"/>
          <p:cNvSpPr txBox="1"/>
          <p:nvPr/>
        </p:nvSpPr>
        <p:spPr>
          <a:xfrm>
            <a:off x="6438912" y="3235070"/>
            <a:ext cx="452872" cy="950802"/>
          </a:xfrm>
          <a:prstGeom prst="rect">
            <a:avLst/>
          </a:prstGeom>
          <a:noFill/>
        </p:spPr>
        <p:txBody>
          <a:bodyPr wrap="none" lIns="0" tIns="0" rIns="0" bIns="0" rtlCol="0">
            <a:spAutoFit/>
          </a:bodyPr>
          <a:lstStyle/>
          <a:p>
            <a:pPr algn="r" defTabSz="932597">
              <a:lnSpc>
                <a:spcPct val="90000"/>
              </a:lnSpc>
              <a:spcAft>
                <a:spcPts val="612"/>
              </a:spcAft>
            </a:pPr>
            <a:r>
              <a:rPr lang="en-IN" sz="6731" dirty="0">
                <a:solidFill>
                  <a:srgbClr val="68217A">
                    <a:lumMod val="40000"/>
                    <a:lumOff val="60000"/>
                  </a:srgbClr>
                </a:solidFill>
                <a:latin typeface="Segoe UI Light"/>
              </a:rPr>
              <a:t>2</a:t>
            </a:r>
          </a:p>
        </p:txBody>
      </p:sp>
      <p:sp>
        <p:nvSpPr>
          <p:cNvPr id="55" name="TextBox 54"/>
          <p:cNvSpPr txBox="1"/>
          <p:nvPr/>
        </p:nvSpPr>
        <p:spPr>
          <a:xfrm>
            <a:off x="6438912" y="4263035"/>
            <a:ext cx="452872" cy="950802"/>
          </a:xfrm>
          <a:prstGeom prst="rect">
            <a:avLst/>
          </a:prstGeom>
          <a:noFill/>
        </p:spPr>
        <p:txBody>
          <a:bodyPr wrap="none" lIns="0" tIns="0" rIns="0" bIns="0" rtlCol="0">
            <a:spAutoFit/>
          </a:bodyPr>
          <a:lstStyle/>
          <a:p>
            <a:pPr algn="r" defTabSz="932597">
              <a:lnSpc>
                <a:spcPct val="90000"/>
              </a:lnSpc>
              <a:spcAft>
                <a:spcPts val="612"/>
              </a:spcAft>
            </a:pPr>
            <a:r>
              <a:rPr lang="en-IN" sz="6731" dirty="0">
                <a:solidFill>
                  <a:srgbClr val="68217A">
                    <a:lumMod val="40000"/>
                    <a:lumOff val="60000"/>
                  </a:srgbClr>
                </a:solidFill>
                <a:latin typeface="Segoe UI Light"/>
              </a:rPr>
              <a:t>3</a:t>
            </a:r>
          </a:p>
        </p:txBody>
      </p:sp>
      <p:sp>
        <p:nvSpPr>
          <p:cNvPr id="53" name="TextBox 52"/>
          <p:cNvSpPr txBox="1"/>
          <p:nvPr/>
        </p:nvSpPr>
        <p:spPr>
          <a:xfrm>
            <a:off x="6446837" y="5154201"/>
            <a:ext cx="458460" cy="932243"/>
          </a:xfrm>
          <a:prstGeom prst="rect">
            <a:avLst/>
          </a:prstGeom>
          <a:noFill/>
        </p:spPr>
        <p:txBody>
          <a:bodyPr wrap="none" lIns="0" tIns="0" rIns="0" bIns="0" rtlCol="0">
            <a:spAutoFit/>
          </a:bodyPr>
          <a:lstStyle/>
          <a:p>
            <a:pPr algn="r" defTabSz="932597">
              <a:lnSpc>
                <a:spcPct val="90000"/>
              </a:lnSpc>
              <a:spcAft>
                <a:spcPts val="612"/>
              </a:spcAft>
            </a:pPr>
            <a:r>
              <a:rPr lang="en-IN" sz="6731" dirty="0" smtClean="0">
                <a:solidFill>
                  <a:srgbClr val="68217A">
                    <a:lumMod val="40000"/>
                    <a:lumOff val="60000"/>
                  </a:srgbClr>
                </a:solidFill>
                <a:latin typeface="Segoe UI Light"/>
              </a:rPr>
              <a:t>4</a:t>
            </a:r>
            <a:endParaRPr lang="en-IN" sz="6731" dirty="0">
              <a:solidFill>
                <a:srgbClr val="68217A">
                  <a:lumMod val="40000"/>
                  <a:lumOff val="60000"/>
                </a:srgbClr>
              </a:solidFill>
              <a:latin typeface="Segoe UI Light"/>
            </a:endParaRPr>
          </a:p>
        </p:txBody>
      </p:sp>
      <p:sp>
        <p:nvSpPr>
          <p:cNvPr id="56" name="Freeform 56"/>
          <p:cNvSpPr>
            <a:spLocks/>
          </p:cNvSpPr>
          <p:nvPr/>
        </p:nvSpPr>
        <p:spPr bwMode="auto">
          <a:xfrm>
            <a:off x="6936448" y="5214561"/>
            <a:ext cx="5343822" cy="652822"/>
          </a:xfrm>
          <a:prstGeom prst="rect">
            <a:avLst/>
          </a:prstGeom>
          <a:noFill/>
          <a:ln w="9525">
            <a:noFill/>
            <a:round/>
            <a:headEnd/>
            <a:tailEnd/>
          </a:ln>
        </p:spPr>
        <p:txBody>
          <a:bodyPr vert="horz" wrap="square" lIns="93260" tIns="46630" rIns="93260" bIns="46630" numCol="1" anchor="ctr" anchorCtr="0" compatLnSpc="1">
            <a:prstTxWarp prst="textNoShape">
              <a:avLst/>
            </a:prstTxWarp>
          </a:bodyPr>
          <a:lstStyle/>
          <a:p>
            <a:pPr defTabSz="951028" fontAlgn="base">
              <a:spcBef>
                <a:spcPct val="0"/>
              </a:spcBef>
              <a:spcAft>
                <a:spcPct val="0"/>
              </a:spcAft>
            </a:pPr>
            <a:r>
              <a:rPr lang="en-IN" sz="2040" dirty="0" smtClean="0">
                <a:solidFill>
                  <a:srgbClr val="FFFFFF"/>
                </a:solidFill>
                <a:latin typeface="Segoe UI Light"/>
                <a:ea typeface="Segoe UI" pitchFamily="34" charset="0"/>
                <a:cs typeface="Segoe UI" pitchFamily="34" charset="0"/>
              </a:rPr>
              <a:t>Certified and validated by Microsoft</a:t>
            </a:r>
            <a:endParaRPr lang="en-IN" sz="2040" dirty="0">
              <a:solidFill>
                <a:srgbClr val="FFFFFF"/>
              </a:soli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18762413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8802"/>
          </a:xfrm>
        </p:spPr>
        <p:txBody>
          <a:bodyPr/>
          <a:lstStyle/>
          <a:p>
            <a:r>
              <a:rPr lang="en-US" dirty="0" smtClean="0"/>
              <a:t>So what can I do and how can I do it?</a:t>
            </a:r>
            <a:endParaRPr lang="en-US" dirty="0"/>
          </a:p>
        </p:txBody>
      </p:sp>
      <p:sp>
        <p:nvSpPr>
          <p:cNvPr id="3" name="Text Placeholder 2"/>
          <p:cNvSpPr>
            <a:spLocks noGrp="1"/>
          </p:cNvSpPr>
          <p:nvPr>
            <p:ph type="body" sz="quarter" idx="12"/>
          </p:nvPr>
        </p:nvSpPr>
        <p:spPr>
          <a:xfrm>
            <a:off x="274639" y="4881266"/>
            <a:ext cx="10058401" cy="1625060"/>
          </a:xfrm>
        </p:spPr>
        <p:txBody>
          <a:bodyPr/>
          <a:lstStyle/>
          <a:p>
            <a:r>
              <a:rPr lang="en-US" dirty="0" smtClean="0"/>
              <a:t>Christine Avanessians</a:t>
            </a:r>
          </a:p>
          <a:p>
            <a:r>
              <a:rPr lang="en-US" dirty="0" smtClean="0"/>
              <a:t>Senior Program Manager</a:t>
            </a:r>
          </a:p>
          <a:p>
            <a:r>
              <a:rPr lang="en-US" dirty="0" smtClean="0"/>
              <a:t>Compute VM Team</a:t>
            </a:r>
            <a:endParaRPr lang="en-US" dirty="0"/>
          </a:p>
        </p:txBody>
      </p:sp>
    </p:spTree>
    <p:extLst>
      <p:ext uri="{BB962C8B-B14F-4D97-AF65-F5344CB8AC3E}">
        <p14:creationId xmlns:p14="http://schemas.microsoft.com/office/powerpoint/2010/main" val="12340333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Microsoft Azure Marketplace</a:t>
            </a:r>
            <a:endParaRPr lang="en-US" dirty="0"/>
          </a:p>
        </p:txBody>
      </p:sp>
      <p:sp>
        <p:nvSpPr>
          <p:cNvPr id="5" name="Text Placeholder 4"/>
          <p:cNvSpPr>
            <a:spLocks noGrp="1"/>
          </p:cNvSpPr>
          <p:nvPr>
            <p:ph type="body" sz="quarter" idx="12"/>
          </p:nvPr>
        </p:nvSpPr>
        <p:spPr/>
        <p:txBody>
          <a:bodyPr/>
          <a:lstStyle/>
          <a:p>
            <a:r>
              <a:rPr lang="en-US" dirty="0" err="1"/>
              <a:t>Asim</a:t>
            </a:r>
            <a:r>
              <a:rPr lang="en-US" dirty="0"/>
              <a:t> </a:t>
            </a:r>
            <a:r>
              <a:rPr lang="en-US" dirty="0" err="1" smtClean="0"/>
              <a:t>Mitra</a:t>
            </a:r>
            <a:r>
              <a:rPr lang="en-US" dirty="0" smtClean="0"/>
              <a:t>, </a:t>
            </a:r>
            <a:r>
              <a:rPr lang="en-US" dirty="0"/>
              <a:t>Christine </a:t>
            </a:r>
            <a:r>
              <a:rPr lang="en-US" dirty="0" err="1"/>
              <a:t>Avanessians</a:t>
            </a:r>
            <a:endParaRPr lang="en-US" dirty="0"/>
          </a:p>
        </p:txBody>
      </p:sp>
      <p:sp>
        <p:nvSpPr>
          <p:cNvPr id="6" name="Text Placeholder 5"/>
          <p:cNvSpPr>
            <a:spLocks noGrp="1"/>
          </p:cNvSpPr>
          <p:nvPr>
            <p:ph type="body" sz="quarter" idx="13"/>
          </p:nvPr>
        </p:nvSpPr>
        <p:spPr/>
        <p:txBody>
          <a:bodyPr/>
          <a:lstStyle/>
          <a:p>
            <a:r>
              <a:rPr lang="en-US" dirty="0" smtClean="0"/>
              <a:t>BRK3450</a:t>
            </a:r>
            <a:endParaRPr lang="en-US" dirty="0"/>
          </a:p>
        </p:txBody>
      </p:sp>
    </p:spTree>
    <p:extLst>
      <p:ext uri="{BB962C8B-B14F-4D97-AF65-F5344CB8AC3E}">
        <p14:creationId xmlns:p14="http://schemas.microsoft.com/office/powerpoint/2010/main" val="342433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972" y="1363662"/>
            <a:ext cx="11887200" cy="1181862"/>
          </a:xfrm>
        </p:spPr>
        <p:txBody>
          <a:bodyPr/>
          <a:lstStyle/>
          <a:p>
            <a:r>
              <a:rPr lang="en-US" dirty="0" smtClean="0"/>
              <a:t>Deep Dive Topics</a:t>
            </a:r>
            <a:endParaRPr lang="en-US" dirty="0"/>
          </a:p>
        </p:txBody>
      </p:sp>
      <p:sp>
        <p:nvSpPr>
          <p:cNvPr id="5" name="Text Placeholder 4"/>
          <p:cNvSpPr>
            <a:spLocks noGrp="1"/>
          </p:cNvSpPr>
          <p:nvPr>
            <p:ph type="body" sz="quarter" idx="4294967295"/>
          </p:nvPr>
        </p:nvSpPr>
        <p:spPr>
          <a:xfrm>
            <a:off x="273972" y="2735262"/>
            <a:ext cx="11887200" cy="4193456"/>
          </a:xfrm>
        </p:spPr>
        <p:txBody>
          <a:bodyPr/>
          <a:lstStyle/>
          <a:p>
            <a:pPr>
              <a:buFont typeface="Wingdings" panose="05000000000000000000" pitchFamily="2" charset="2"/>
              <a:buChar char="Ø"/>
            </a:pPr>
            <a:r>
              <a:rPr lang="en-US" sz="4400" dirty="0" smtClean="0">
                <a:solidFill>
                  <a:schemeClr val="bg1"/>
                </a:solidFill>
              </a:rPr>
              <a:t>Basic Building Block Overview</a:t>
            </a:r>
          </a:p>
          <a:p>
            <a:r>
              <a:rPr lang="en-US" dirty="0" smtClean="0"/>
              <a:t>Creating &amp; Debugging a Single Marketplace VM </a:t>
            </a:r>
          </a:p>
          <a:p>
            <a:r>
              <a:rPr lang="en-US" dirty="0" smtClean="0"/>
              <a:t>Multi-VM Template: SharePoint</a:t>
            </a:r>
          </a:p>
          <a:p>
            <a:r>
              <a:rPr lang="en-US" dirty="0" smtClean="0"/>
              <a:t>Putting it altogether: Highly Available File Share</a:t>
            </a:r>
          </a:p>
          <a:p>
            <a:endParaRPr lang="en-US" dirty="0" smtClean="0"/>
          </a:p>
          <a:p>
            <a:endParaRPr lang="en-US" dirty="0"/>
          </a:p>
        </p:txBody>
      </p:sp>
    </p:spTree>
    <p:extLst>
      <p:ext uri="{BB962C8B-B14F-4D97-AF65-F5344CB8AC3E}">
        <p14:creationId xmlns:p14="http://schemas.microsoft.com/office/powerpoint/2010/main" val="375563770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Your ingredients</a:t>
            </a:r>
            <a:endParaRPr lang="en-US" dirty="0"/>
          </a:p>
        </p:txBody>
      </p:sp>
      <p:sp>
        <p:nvSpPr>
          <p:cNvPr id="12" name="Text Placeholder 11"/>
          <p:cNvSpPr>
            <a:spLocks noGrp="1"/>
          </p:cNvSpPr>
          <p:nvPr>
            <p:ph type="body" sz="quarter" idx="10"/>
          </p:nvPr>
        </p:nvSpPr>
        <p:spPr>
          <a:xfrm>
            <a:off x="274638" y="1212850"/>
            <a:ext cx="11887200" cy="6155531"/>
          </a:xfrm>
        </p:spPr>
        <p:txBody>
          <a:bodyPr/>
          <a:lstStyle/>
          <a:p>
            <a:r>
              <a:rPr lang="en-US" dirty="0" smtClean="0"/>
              <a:t>VM Images</a:t>
            </a:r>
          </a:p>
          <a:p>
            <a:pPr lvl="1"/>
            <a:r>
              <a:rPr lang="en-US" dirty="0" smtClean="0"/>
              <a:t>Windows base OSs</a:t>
            </a:r>
          </a:p>
          <a:p>
            <a:pPr lvl="1"/>
            <a:r>
              <a:rPr lang="en-US" dirty="0" smtClean="0"/>
              <a:t>Linux base OSs</a:t>
            </a:r>
          </a:p>
          <a:p>
            <a:pPr lvl="1"/>
            <a:r>
              <a:rPr lang="en-US" dirty="0" smtClean="0"/>
              <a:t>Pre-installed application</a:t>
            </a:r>
          </a:p>
          <a:p>
            <a:pPr lvl="1"/>
            <a:r>
              <a:rPr lang="en-US" dirty="0"/>
              <a:t>Community images</a:t>
            </a:r>
          </a:p>
          <a:p>
            <a:r>
              <a:rPr lang="en-US" dirty="0" smtClean="0"/>
              <a:t>VM Extensions</a:t>
            </a:r>
          </a:p>
          <a:p>
            <a:pPr lvl="1"/>
            <a:r>
              <a:rPr lang="en-US" dirty="0" smtClean="0"/>
              <a:t>Security</a:t>
            </a:r>
          </a:p>
          <a:p>
            <a:pPr lvl="1"/>
            <a:r>
              <a:rPr lang="en-US" dirty="0" smtClean="0"/>
              <a:t>Deployment</a:t>
            </a:r>
          </a:p>
          <a:p>
            <a:pPr lvl="1"/>
            <a:r>
              <a:rPr lang="en-US" dirty="0" smtClean="0"/>
              <a:t>Configuration</a:t>
            </a:r>
          </a:p>
          <a:p>
            <a:pPr lvl="1"/>
            <a:r>
              <a:rPr lang="en-US" dirty="0" smtClean="0"/>
              <a:t>Others</a:t>
            </a:r>
          </a:p>
          <a:p>
            <a:pPr lvl="1"/>
            <a:r>
              <a:rPr lang="en-US" sz="4000" dirty="0" smtClean="0">
                <a:gradFill>
                  <a:gsLst>
                    <a:gs pos="20354">
                      <a:schemeClr val="tx2"/>
                    </a:gs>
                    <a:gs pos="40000">
                      <a:schemeClr val="tx2"/>
                    </a:gs>
                  </a:gsLst>
                  <a:lin ang="5400000" scaled="0"/>
                </a:gradFill>
                <a:latin typeface="+mj-lt"/>
              </a:rPr>
              <a:t>ARM Templates</a:t>
            </a:r>
          </a:p>
          <a:p>
            <a:pPr lvl="1"/>
            <a:r>
              <a:rPr lang="en-US" dirty="0" smtClean="0"/>
              <a:t>Single VM deployment</a:t>
            </a:r>
          </a:p>
          <a:p>
            <a:pPr lvl="1"/>
            <a:r>
              <a:rPr lang="en-US" dirty="0" smtClean="0"/>
              <a:t>Multi VM solution</a:t>
            </a:r>
          </a:p>
          <a:p>
            <a:pPr lvl="1"/>
            <a:r>
              <a:rPr lang="en-US" dirty="0" smtClean="0"/>
              <a:t>Multi-application solutions</a:t>
            </a:r>
            <a:endParaRPr lang="en-US" dirty="0"/>
          </a:p>
          <a:p>
            <a:pPr lvl="1"/>
            <a:endParaRPr lang="en-US" dirty="0"/>
          </a:p>
        </p:txBody>
      </p:sp>
      <p:pic>
        <p:nvPicPr>
          <p:cNvPr id="5" name="Picture 4"/>
          <p:cNvPicPr>
            <a:picLocks noChangeAspect="1"/>
          </p:cNvPicPr>
          <p:nvPr/>
        </p:nvPicPr>
        <p:blipFill>
          <a:blip r:embed="rId3"/>
          <a:stretch>
            <a:fillRect/>
          </a:stretch>
        </p:blipFill>
        <p:spPr>
          <a:xfrm>
            <a:off x="7132637" y="1592262"/>
            <a:ext cx="2943225" cy="4333875"/>
          </a:xfrm>
          <a:prstGeom prst="rect">
            <a:avLst/>
          </a:prstGeom>
        </p:spPr>
      </p:pic>
      <p:grpSp>
        <p:nvGrpSpPr>
          <p:cNvPr id="30" name="Group 29"/>
          <p:cNvGrpSpPr/>
          <p:nvPr/>
        </p:nvGrpSpPr>
        <p:grpSpPr>
          <a:xfrm>
            <a:off x="4423373" y="1833355"/>
            <a:ext cx="7988382" cy="5147789"/>
            <a:chOff x="4175821" y="1495791"/>
            <a:chExt cx="7988382" cy="5147789"/>
          </a:xfrm>
        </p:grpSpPr>
        <p:sp>
          <p:nvSpPr>
            <p:cNvPr id="31" name="Rectangle 30"/>
            <p:cNvSpPr/>
            <p:nvPr/>
          </p:nvSpPr>
          <p:spPr bwMode="auto">
            <a:xfrm>
              <a:off x="4175821" y="1495791"/>
              <a:ext cx="7988382" cy="514778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2" name="Picture 31"/>
            <p:cNvPicPr>
              <a:picLocks noChangeAspect="1"/>
            </p:cNvPicPr>
            <p:nvPr/>
          </p:nvPicPr>
          <p:blipFill>
            <a:blip r:embed="rId4"/>
            <a:stretch>
              <a:fillRect/>
            </a:stretch>
          </p:blipFill>
          <p:spPr>
            <a:xfrm>
              <a:off x="8273395" y="4138772"/>
              <a:ext cx="1685092" cy="2467456"/>
            </a:xfrm>
            <a:prstGeom prst="rect">
              <a:avLst/>
            </a:prstGeom>
          </p:spPr>
        </p:pic>
        <p:pic>
          <p:nvPicPr>
            <p:cNvPr id="33" name="Picture 32"/>
            <p:cNvPicPr>
              <a:picLocks noChangeAspect="1"/>
            </p:cNvPicPr>
            <p:nvPr/>
          </p:nvPicPr>
          <p:blipFill>
            <a:blip r:embed="rId5"/>
            <a:stretch>
              <a:fillRect/>
            </a:stretch>
          </p:blipFill>
          <p:spPr>
            <a:xfrm>
              <a:off x="4292960" y="1592150"/>
              <a:ext cx="7737854" cy="2570883"/>
            </a:xfrm>
            <a:prstGeom prst="rect">
              <a:avLst/>
            </a:prstGeom>
          </p:spPr>
        </p:pic>
        <p:pic>
          <p:nvPicPr>
            <p:cNvPr id="34" name="Picture 33"/>
            <p:cNvPicPr>
              <a:picLocks noChangeAspect="1"/>
            </p:cNvPicPr>
            <p:nvPr/>
          </p:nvPicPr>
          <p:blipFill>
            <a:blip r:embed="rId6"/>
            <a:stretch>
              <a:fillRect/>
            </a:stretch>
          </p:blipFill>
          <p:spPr>
            <a:xfrm>
              <a:off x="4292959" y="4010633"/>
              <a:ext cx="1816915" cy="2595593"/>
            </a:xfrm>
            <a:prstGeom prst="rect">
              <a:avLst/>
            </a:prstGeom>
          </p:spPr>
        </p:pic>
        <p:pic>
          <p:nvPicPr>
            <p:cNvPr id="35" name="Picture 34"/>
            <p:cNvPicPr>
              <a:picLocks noChangeAspect="1"/>
            </p:cNvPicPr>
            <p:nvPr/>
          </p:nvPicPr>
          <p:blipFill rotWithShape="1">
            <a:blip r:embed="rId7"/>
            <a:srcRect b="7208"/>
            <a:stretch/>
          </p:blipFill>
          <p:spPr>
            <a:xfrm>
              <a:off x="10395681" y="4088739"/>
              <a:ext cx="1635133" cy="2436495"/>
            </a:xfrm>
            <a:prstGeom prst="rect">
              <a:avLst/>
            </a:prstGeom>
          </p:spPr>
        </p:pic>
        <p:pic>
          <p:nvPicPr>
            <p:cNvPr id="36" name="Picture 35"/>
            <p:cNvPicPr>
              <a:picLocks noChangeAspect="1"/>
            </p:cNvPicPr>
            <p:nvPr/>
          </p:nvPicPr>
          <p:blipFill>
            <a:blip r:embed="rId8"/>
            <a:stretch>
              <a:fillRect/>
            </a:stretch>
          </p:blipFill>
          <p:spPr>
            <a:xfrm>
              <a:off x="6259519" y="4077292"/>
              <a:ext cx="1731635" cy="2528935"/>
            </a:xfrm>
            <a:prstGeom prst="rect">
              <a:avLst/>
            </a:prstGeom>
          </p:spPr>
        </p:pic>
      </p:grpSp>
      <p:grpSp>
        <p:nvGrpSpPr>
          <p:cNvPr id="37" name="Group 36"/>
          <p:cNvGrpSpPr/>
          <p:nvPr/>
        </p:nvGrpSpPr>
        <p:grpSpPr>
          <a:xfrm>
            <a:off x="4447702" y="1844158"/>
            <a:ext cx="7772400" cy="3886200"/>
            <a:chOff x="4237037" y="2430462"/>
            <a:chExt cx="7772400" cy="3886200"/>
          </a:xfrm>
        </p:grpSpPr>
        <p:sp>
          <p:nvSpPr>
            <p:cNvPr id="38" name="Rectangle 37"/>
            <p:cNvSpPr/>
            <p:nvPr/>
          </p:nvSpPr>
          <p:spPr bwMode="auto">
            <a:xfrm>
              <a:off x="4237037" y="2430462"/>
              <a:ext cx="7772400" cy="388620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39" name="Picture 38"/>
            <p:cNvPicPr>
              <a:picLocks noChangeAspect="1"/>
            </p:cNvPicPr>
            <p:nvPr/>
          </p:nvPicPr>
          <p:blipFill>
            <a:blip r:embed="rId9"/>
            <a:stretch>
              <a:fillRect/>
            </a:stretch>
          </p:blipFill>
          <p:spPr>
            <a:xfrm>
              <a:off x="4389437" y="2597844"/>
              <a:ext cx="1114425" cy="1895475"/>
            </a:xfrm>
            <a:prstGeom prst="rect">
              <a:avLst/>
            </a:prstGeom>
          </p:spPr>
        </p:pic>
        <p:pic>
          <p:nvPicPr>
            <p:cNvPr id="40" name="Picture 39"/>
            <p:cNvPicPr>
              <a:picLocks noChangeAspect="1"/>
            </p:cNvPicPr>
            <p:nvPr/>
          </p:nvPicPr>
          <p:blipFill>
            <a:blip r:embed="rId10"/>
            <a:stretch>
              <a:fillRect/>
            </a:stretch>
          </p:blipFill>
          <p:spPr>
            <a:xfrm>
              <a:off x="4370387" y="4478337"/>
              <a:ext cx="7639050" cy="1838325"/>
            </a:xfrm>
            <a:prstGeom prst="rect">
              <a:avLst/>
            </a:prstGeom>
          </p:spPr>
        </p:pic>
        <p:pic>
          <p:nvPicPr>
            <p:cNvPr id="41" name="Picture 40"/>
            <p:cNvPicPr>
              <a:picLocks noChangeAspect="1"/>
            </p:cNvPicPr>
            <p:nvPr/>
          </p:nvPicPr>
          <p:blipFill>
            <a:blip r:embed="rId11"/>
            <a:stretch>
              <a:fillRect/>
            </a:stretch>
          </p:blipFill>
          <p:spPr>
            <a:xfrm>
              <a:off x="5656262" y="2595349"/>
              <a:ext cx="6343650" cy="1809750"/>
            </a:xfrm>
            <a:prstGeom prst="rect">
              <a:avLst/>
            </a:prstGeom>
          </p:spPr>
        </p:pic>
      </p:grpSp>
      <p:grpSp>
        <p:nvGrpSpPr>
          <p:cNvPr id="42" name="Group 41"/>
          <p:cNvGrpSpPr/>
          <p:nvPr/>
        </p:nvGrpSpPr>
        <p:grpSpPr>
          <a:xfrm>
            <a:off x="4406386" y="2103626"/>
            <a:ext cx="7988382" cy="2209800"/>
            <a:chOff x="4197722" y="2049462"/>
            <a:chExt cx="7988382" cy="2209800"/>
          </a:xfrm>
        </p:grpSpPr>
        <p:sp>
          <p:nvSpPr>
            <p:cNvPr id="43" name="Rectangle 42"/>
            <p:cNvSpPr/>
            <p:nvPr/>
          </p:nvSpPr>
          <p:spPr bwMode="auto">
            <a:xfrm>
              <a:off x="4197722" y="2049462"/>
              <a:ext cx="7988382" cy="2209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4" name="Picture 43"/>
            <p:cNvPicPr>
              <a:picLocks noChangeAspect="1"/>
            </p:cNvPicPr>
            <p:nvPr/>
          </p:nvPicPr>
          <p:blipFill>
            <a:blip r:embed="rId12"/>
            <a:stretch>
              <a:fillRect/>
            </a:stretch>
          </p:blipFill>
          <p:spPr>
            <a:xfrm>
              <a:off x="4313748" y="2278061"/>
              <a:ext cx="7734300" cy="1781175"/>
            </a:xfrm>
            <a:prstGeom prst="rect">
              <a:avLst/>
            </a:prstGeom>
          </p:spPr>
        </p:pic>
      </p:grpSp>
      <p:grpSp>
        <p:nvGrpSpPr>
          <p:cNvPr id="45" name="Group 44"/>
          <p:cNvGrpSpPr/>
          <p:nvPr/>
        </p:nvGrpSpPr>
        <p:grpSpPr>
          <a:xfrm>
            <a:off x="6194080" y="778432"/>
            <a:ext cx="5849025" cy="3606622"/>
            <a:chOff x="6194080" y="778432"/>
            <a:chExt cx="5849025" cy="3606622"/>
          </a:xfrm>
        </p:grpSpPr>
        <p:grpSp>
          <p:nvGrpSpPr>
            <p:cNvPr id="46" name="Group 45"/>
            <p:cNvGrpSpPr/>
            <p:nvPr/>
          </p:nvGrpSpPr>
          <p:grpSpPr>
            <a:xfrm>
              <a:off x="7259002" y="778432"/>
              <a:ext cx="3487252" cy="1335266"/>
              <a:chOff x="6219422" y="1790103"/>
              <a:chExt cx="4381329" cy="1606251"/>
            </a:xfrm>
          </p:grpSpPr>
          <p:pic>
            <p:nvPicPr>
              <p:cNvPr id="59" name="Picture 2" descr="http://download.microsoft.com/download/B/1/0/B102AB56-BB7E-4BCF-9D80-1278A029F95A/MSFT_logo_png.png"/>
              <p:cNvPicPr>
                <a:picLocks noChangeAspect="1" noChangeArrowheads="1"/>
              </p:cNvPicPr>
              <p:nvPr/>
            </p:nvPicPr>
            <p:blipFill rotWithShape="1">
              <a:blip r:embed="rId13">
                <a:biLevel thresh="25000"/>
                <a:extLst>
                  <a:ext uri="{28A0092B-C50C-407E-A947-70E740481C1C}">
                    <a14:useLocalDpi xmlns:a14="http://schemas.microsoft.com/office/drawing/2010/main" val="0"/>
                  </a:ext>
                </a:extLst>
              </a:blip>
              <a:srcRect l="31048"/>
              <a:stretch/>
            </p:blipFill>
            <p:spPr bwMode="auto">
              <a:xfrm>
                <a:off x="7589837" y="1790103"/>
                <a:ext cx="3010914" cy="160625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http://download.microsoft.com/download/B/1/0/B102AB56-BB7E-4BCF-9D80-1278A029F95A/MSFT_logo_png.png"/>
              <p:cNvPicPr>
                <a:picLocks noChangeAspect="1" noChangeArrowheads="1"/>
              </p:cNvPicPr>
              <p:nvPr/>
            </p:nvPicPr>
            <p:blipFill rotWithShape="1">
              <a:blip r:embed="rId13">
                <a:extLst>
                  <a:ext uri="{28A0092B-C50C-407E-A947-70E740481C1C}">
                    <a14:useLocalDpi xmlns:a14="http://schemas.microsoft.com/office/drawing/2010/main" val="0"/>
                  </a:ext>
                </a:extLst>
              </a:blip>
              <a:srcRect r="68616"/>
              <a:stretch/>
            </p:blipFill>
            <p:spPr bwMode="auto">
              <a:xfrm>
                <a:off x="6219422" y="1790103"/>
                <a:ext cx="1370416" cy="16062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9234700" y="2187377"/>
              <a:ext cx="2805779" cy="1030286"/>
              <a:chOff x="9779354" y="667169"/>
              <a:chExt cx="2805779" cy="1030286"/>
            </a:xfrm>
          </p:grpSpPr>
          <p:sp>
            <p:nvSpPr>
              <p:cNvPr id="57" name="Rectangle 56"/>
              <p:cNvSpPr/>
              <p:nvPr/>
            </p:nvSpPr>
            <p:spPr bwMode="auto">
              <a:xfrm>
                <a:off x="9779354" y="667169"/>
                <a:ext cx="2805779" cy="103028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8" name="Picture 57"/>
              <p:cNvPicPr>
                <a:picLocks noChangeAspect="1"/>
              </p:cNvPicPr>
              <p:nvPr/>
            </p:nvPicPr>
            <p:blipFill>
              <a:blip r:embed="rId14">
                <a:clrChange>
                  <a:clrFrom>
                    <a:srgbClr val="FFFFFF"/>
                  </a:clrFrom>
                  <a:clrTo>
                    <a:srgbClr val="FFFFFF">
                      <a:alpha val="0"/>
                    </a:srgbClr>
                  </a:clrTo>
                </a:clrChange>
              </a:blip>
              <a:stretch>
                <a:fillRect/>
              </a:stretch>
            </p:blipFill>
            <p:spPr>
              <a:xfrm>
                <a:off x="9889458" y="882796"/>
                <a:ext cx="2547017" cy="600920"/>
              </a:xfrm>
              <a:prstGeom prst="rect">
                <a:avLst/>
              </a:prstGeom>
            </p:spPr>
          </p:pic>
        </p:grpSp>
        <p:grpSp>
          <p:nvGrpSpPr>
            <p:cNvPr id="48" name="Group 47"/>
            <p:cNvGrpSpPr/>
            <p:nvPr/>
          </p:nvGrpSpPr>
          <p:grpSpPr>
            <a:xfrm>
              <a:off x="9237326" y="3344193"/>
              <a:ext cx="2805779" cy="1030286"/>
              <a:chOff x="9779353" y="1869175"/>
              <a:chExt cx="2805779" cy="1030286"/>
            </a:xfrm>
          </p:grpSpPr>
          <p:sp>
            <p:nvSpPr>
              <p:cNvPr id="55" name="Rectangle 54"/>
              <p:cNvSpPr/>
              <p:nvPr/>
            </p:nvSpPr>
            <p:spPr bwMode="auto">
              <a:xfrm>
                <a:off x="9779353" y="1869175"/>
                <a:ext cx="2805779" cy="103028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6" name="Picture 55"/>
              <p:cNvPicPr>
                <a:picLocks noChangeAspect="1"/>
              </p:cNvPicPr>
              <p:nvPr/>
            </p:nvPicPr>
            <p:blipFill>
              <a:blip r:embed="rId15">
                <a:clrChange>
                  <a:clrFrom>
                    <a:srgbClr val="FFFFFF"/>
                  </a:clrFrom>
                  <a:clrTo>
                    <a:srgbClr val="FFFFFF">
                      <a:alpha val="0"/>
                    </a:srgbClr>
                  </a:clrTo>
                </a:clrChange>
              </a:blip>
              <a:stretch>
                <a:fillRect/>
              </a:stretch>
            </p:blipFill>
            <p:spPr>
              <a:xfrm>
                <a:off x="9902614" y="2047002"/>
                <a:ext cx="2508460" cy="671016"/>
              </a:xfrm>
              <a:prstGeom prst="rect">
                <a:avLst/>
              </a:prstGeom>
            </p:spPr>
          </p:pic>
        </p:grpSp>
        <p:grpSp>
          <p:nvGrpSpPr>
            <p:cNvPr id="49" name="Group 48"/>
            <p:cNvGrpSpPr/>
            <p:nvPr/>
          </p:nvGrpSpPr>
          <p:grpSpPr>
            <a:xfrm>
              <a:off x="6194080" y="2183959"/>
              <a:ext cx="2805779" cy="1030286"/>
              <a:chOff x="9779355" y="3012597"/>
              <a:chExt cx="2805779" cy="1030286"/>
            </a:xfrm>
          </p:grpSpPr>
          <p:sp>
            <p:nvSpPr>
              <p:cNvPr id="53" name="Rectangle 52"/>
              <p:cNvSpPr/>
              <p:nvPr/>
            </p:nvSpPr>
            <p:spPr bwMode="auto">
              <a:xfrm>
                <a:off x="9779355" y="3012597"/>
                <a:ext cx="2805779" cy="103028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4" name="Picture 53"/>
              <p:cNvPicPr>
                <a:picLocks noChangeAspect="1"/>
              </p:cNvPicPr>
              <p:nvPr/>
            </p:nvPicPr>
            <p:blipFill>
              <a:blip r:embed="rId16">
                <a:clrChange>
                  <a:clrFrom>
                    <a:srgbClr val="FFFFFF"/>
                  </a:clrFrom>
                  <a:clrTo>
                    <a:srgbClr val="FFFFFF">
                      <a:alpha val="0"/>
                    </a:srgbClr>
                  </a:clrTo>
                </a:clrChange>
              </a:blip>
              <a:stretch>
                <a:fillRect/>
              </a:stretch>
            </p:blipFill>
            <p:spPr>
              <a:xfrm>
                <a:off x="10000283" y="3172966"/>
                <a:ext cx="2396043" cy="629096"/>
              </a:xfrm>
              <a:prstGeom prst="rect">
                <a:avLst/>
              </a:prstGeom>
            </p:spPr>
          </p:pic>
        </p:grpSp>
        <p:grpSp>
          <p:nvGrpSpPr>
            <p:cNvPr id="50" name="Group 49"/>
            <p:cNvGrpSpPr/>
            <p:nvPr/>
          </p:nvGrpSpPr>
          <p:grpSpPr>
            <a:xfrm>
              <a:off x="6196849" y="3354768"/>
              <a:ext cx="2805779" cy="1030286"/>
              <a:chOff x="9944555" y="5177531"/>
              <a:chExt cx="2805779" cy="1030286"/>
            </a:xfrm>
          </p:grpSpPr>
          <p:sp>
            <p:nvSpPr>
              <p:cNvPr id="51" name="Rectangle 50"/>
              <p:cNvSpPr/>
              <p:nvPr/>
            </p:nvSpPr>
            <p:spPr bwMode="auto">
              <a:xfrm>
                <a:off x="9944555" y="5177531"/>
                <a:ext cx="2805779" cy="103028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2" name="Picture 51"/>
              <p:cNvPicPr>
                <a:picLocks noChangeAspect="1"/>
              </p:cNvPicPr>
              <p:nvPr/>
            </p:nvPicPr>
            <p:blipFill>
              <a:blip r:embed="rId17">
                <a:clrChange>
                  <a:clrFrom>
                    <a:srgbClr val="FFFFFF"/>
                  </a:clrFrom>
                  <a:clrTo>
                    <a:srgbClr val="FFFFFF">
                      <a:alpha val="0"/>
                    </a:srgbClr>
                  </a:clrTo>
                </a:clrChange>
              </a:blip>
              <a:stretch>
                <a:fillRect/>
              </a:stretch>
            </p:blipFill>
            <p:spPr>
              <a:xfrm>
                <a:off x="10382371" y="5339828"/>
                <a:ext cx="1930146" cy="646699"/>
              </a:xfrm>
              <a:prstGeom prst="rect">
                <a:avLst/>
              </a:prstGeom>
            </p:spPr>
          </p:pic>
        </p:grpSp>
      </p:grpSp>
      <p:pic>
        <p:nvPicPr>
          <p:cNvPr id="61" name="Picture 60"/>
          <p:cNvPicPr>
            <a:picLocks noChangeAspect="1"/>
          </p:cNvPicPr>
          <p:nvPr/>
        </p:nvPicPr>
        <p:blipFill rotWithShape="1">
          <a:blip r:embed="rId18"/>
          <a:srcRect b="13392"/>
          <a:stretch/>
        </p:blipFill>
        <p:spPr>
          <a:xfrm>
            <a:off x="5675274" y="1204019"/>
            <a:ext cx="6412800" cy="2932311"/>
          </a:xfrm>
          <a:prstGeom prst="rect">
            <a:avLst/>
          </a:prstGeom>
        </p:spPr>
      </p:pic>
      <p:pic>
        <p:nvPicPr>
          <p:cNvPr id="62" name="Picture 2" descr="image004"/>
          <p:cNvPicPr>
            <a:picLocks noChangeAspect="1" noChangeArrowheads="1"/>
          </p:cNvPicPr>
          <p:nvPr/>
        </p:nvPicPr>
        <p:blipFill rotWithShape="1">
          <a:blip r:embed="rId19">
            <a:extLst>
              <a:ext uri="{28A0092B-C50C-407E-A947-70E740481C1C}">
                <a14:useLocalDpi xmlns:a14="http://schemas.microsoft.com/office/drawing/2010/main" val="0"/>
              </a:ext>
            </a:extLst>
          </a:blip>
          <a:srcRect r="1860"/>
          <a:stretch/>
        </p:blipFill>
        <p:spPr bwMode="auto">
          <a:xfrm>
            <a:off x="6008980" y="1987994"/>
            <a:ext cx="6417570" cy="411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 descr="image00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97318" y="2899328"/>
            <a:ext cx="6408721" cy="429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p:cNvPicPr>
            <a:picLocks noChangeAspect="1"/>
          </p:cNvPicPr>
          <p:nvPr/>
        </p:nvPicPr>
        <p:blipFill>
          <a:blip r:embed="rId21"/>
          <a:stretch>
            <a:fillRect/>
          </a:stretch>
        </p:blipFill>
        <p:spPr>
          <a:xfrm>
            <a:off x="5989128" y="3779897"/>
            <a:ext cx="6360393" cy="2651371"/>
          </a:xfrm>
          <a:prstGeom prst="rect">
            <a:avLst/>
          </a:prstGeom>
        </p:spPr>
      </p:pic>
      <p:pic>
        <p:nvPicPr>
          <p:cNvPr id="65" name="Picture 1" descr="image00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75977" y="1212850"/>
            <a:ext cx="6579086"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p:cNvPicPr>
          <p:nvPr/>
        </p:nvPicPr>
        <p:blipFill>
          <a:blip r:embed="rId23"/>
          <a:stretch>
            <a:fillRect/>
          </a:stretch>
        </p:blipFill>
        <p:spPr>
          <a:xfrm>
            <a:off x="7001678" y="5371539"/>
            <a:ext cx="4234355" cy="1676400"/>
          </a:xfrm>
          <a:prstGeom prst="rect">
            <a:avLst/>
          </a:prstGeom>
        </p:spPr>
      </p:pic>
      <p:sp>
        <p:nvSpPr>
          <p:cNvPr id="67" name="TextBox 66"/>
          <p:cNvSpPr txBox="1"/>
          <p:nvPr/>
        </p:nvSpPr>
        <p:spPr>
          <a:xfrm>
            <a:off x="6581026" y="1916241"/>
            <a:ext cx="4017959" cy="2674578"/>
          </a:xfrm>
          <a:prstGeom prst="rect">
            <a:avLst/>
          </a:prstGeom>
          <a:solidFill>
            <a:srgbClr val="47D8FF"/>
          </a:solid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solidFill>
                  <a:sysClr val="windowText" lastClr="000000"/>
                </a:solidFill>
              </a:rPr>
              <a:t>Visual Studio debuggers</a:t>
            </a:r>
          </a:p>
          <a:p>
            <a:pPr marL="342900" indent="-342900">
              <a:lnSpc>
                <a:spcPct val="90000"/>
              </a:lnSpc>
              <a:spcAft>
                <a:spcPts val="600"/>
              </a:spcAft>
              <a:buFont typeface="Arial" panose="020B0604020202020204" pitchFamily="34" charset="0"/>
              <a:buChar char="•"/>
            </a:pPr>
            <a:r>
              <a:rPr lang="en-US" sz="2400" dirty="0" smtClean="0">
                <a:solidFill>
                  <a:sysClr val="windowText" lastClr="000000"/>
                </a:solidFill>
              </a:rPr>
              <a:t>Diagnostics agents</a:t>
            </a:r>
          </a:p>
          <a:p>
            <a:pPr marL="342900" indent="-342900">
              <a:lnSpc>
                <a:spcPct val="90000"/>
              </a:lnSpc>
              <a:spcAft>
                <a:spcPts val="600"/>
              </a:spcAft>
              <a:buFont typeface="Arial" panose="020B0604020202020204" pitchFamily="34" charset="0"/>
              <a:buChar char="•"/>
            </a:pPr>
            <a:r>
              <a:rPr lang="en-US" sz="2400" dirty="0" smtClean="0">
                <a:solidFill>
                  <a:sysClr val="windowText" lastClr="000000"/>
                </a:solidFill>
              </a:rPr>
              <a:t>Monitoring agents</a:t>
            </a:r>
          </a:p>
          <a:p>
            <a:pPr marL="342900" indent="-342900">
              <a:lnSpc>
                <a:spcPct val="90000"/>
              </a:lnSpc>
              <a:spcAft>
                <a:spcPts val="600"/>
              </a:spcAft>
              <a:buFont typeface="Arial" panose="020B0604020202020204" pitchFamily="34" charset="0"/>
              <a:buChar char="•"/>
            </a:pPr>
            <a:r>
              <a:rPr lang="en-US" sz="2400" dirty="0" smtClean="0">
                <a:solidFill>
                  <a:sysClr val="windowText" lastClr="000000"/>
                </a:solidFill>
              </a:rPr>
              <a:t>Access recovery</a:t>
            </a:r>
          </a:p>
          <a:p>
            <a:pPr marL="342900" indent="-342900">
              <a:lnSpc>
                <a:spcPct val="90000"/>
              </a:lnSpc>
              <a:spcAft>
                <a:spcPts val="600"/>
              </a:spcAft>
              <a:buFont typeface="Arial" panose="020B0604020202020204" pitchFamily="34" charset="0"/>
              <a:buChar char="•"/>
            </a:pPr>
            <a:r>
              <a:rPr lang="en-US" sz="2400" dirty="0" smtClean="0">
                <a:solidFill>
                  <a:sysClr val="windowText" lastClr="000000"/>
                </a:solidFill>
              </a:rPr>
              <a:t>Docker extension</a:t>
            </a:r>
          </a:p>
          <a:p>
            <a:pPr marL="342900" indent="-342900">
              <a:lnSpc>
                <a:spcPct val="90000"/>
              </a:lnSpc>
              <a:spcAft>
                <a:spcPts val="600"/>
              </a:spcAft>
              <a:buFont typeface="Arial" panose="020B0604020202020204" pitchFamily="34" charset="0"/>
              <a:buChar char="•"/>
            </a:pPr>
            <a:r>
              <a:rPr lang="en-US" sz="2400" dirty="0" smtClean="0">
                <a:solidFill>
                  <a:sysClr val="windowText" lastClr="000000"/>
                </a:solidFill>
              </a:rPr>
              <a:t>Backup helper</a:t>
            </a:r>
          </a:p>
        </p:txBody>
      </p:sp>
      <p:pic>
        <p:nvPicPr>
          <p:cNvPr id="2" name="Picture 1"/>
          <p:cNvPicPr>
            <a:picLocks noChangeAspect="1"/>
          </p:cNvPicPr>
          <p:nvPr/>
        </p:nvPicPr>
        <p:blipFill rotWithShape="1">
          <a:blip r:embed="rId24">
            <a:extLst>
              <a:ext uri="{28A0092B-C50C-407E-A947-70E740481C1C}">
                <a14:useLocalDpi xmlns:a14="http://schemas.microsoft.com/office/drawing/2010/main" val="0"/>
              </a:ext>
            </a:extLst>
          </a:blip>
          <a:srcRect l="45154" t="13552" b="2025"/>
          <a:stretch/>
        </p:blipFill>
        <p:spPr>
          <a:xfrm>
            <a:off x="5232487" y="626840"/>
            <a:ext cx="7030172" cy="5895709"/>
          </a:xfrm>
          <a:prstGeom prst="rect">
            <a:avLst/>
          </a:prstGeom>
        </p:spPr>
      </p:pic>
    </p:spTree>
    <p:extLst>
      <p:ext uri="{BB962C8B-B14F-4D97-AF65-F5344CB8AC3E}">
        <p14:creationId xmlns:p14="http://schemas.microsoft.com/office/powerpoint/2010/main" val="2061878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1000"/>
                                        <p:tgtEl>
                                          <p:spTgt spid="12">
                                            <p:txEl>
                                              <p:pRg st="2" end="2"/>
                                            </p:txEl>
                                          </p:spTgt>
                                        </p:tgtEl>
                                      </p:cBhvr>
                                    </p:animEffect>
                                    <p:anim calcmode="lin" valueType="num">
                                      <p:cBhvr>
                                        <p:cTn id="2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10" presetClass="exit" presetSubtype="0" fill="hold"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fade">
                                      <p:cBhvr>
                                        <p:cTn id="34" dur="1000"/>
                                        <p:tgtEl>
                                          <p:spTgt spid="12">
                                            <p:txEl>
                                              <p:pRg st="3" end="3"/>
                                            </p:txEl>
                                          </p:spTgt>
                                        </p:tgtEl>
                                      </p:cBhvr>
                                    </p:animEffect>
                                    <p:anim calcmode="lin" valueType="num">
                                      <p:cBhvr>
                                        <p:cTn id="3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37" presetID="10" presetClass="exit" presetSubtype="0" fill="hold" nodeType="withEffect">
                                  <p:stCondLst>
                                    <p:cond delay="0"/>
                                  </p:stCondLst>
                                  <p:childTnLst>
                                    <p:animEffect transition="out" filter="fade">
                                      <p:cBhvr>
                                        <p:cTn id="38" dur="500"/>
                                        <p:tgtEl>
                                          <p:spTgt spid="30"/>
                                        </p:tgtEl>
                                      </p:cBhvr>
                                    </p:animEffect>
                                    <p:set>
                                      <p:cBhvr>
                                        <p:cTn id="39" dur="1" fill="hold">
                                          <p:stCondLst>
                                            <p:cond delay="499"/>
                                          </p:stCondLst>
                                        </p:cTn>
                                        <p:tgtEl>
                                          <p:spTgt spid="30"/>
                                        </p:tgtEl>
                                        <p:attrNameLst>
                                          <p:attrName>style.visibility</p:attrName>
                                        </p:attrNameLst>
                                      </p:cBhvr>
                                      <p:to>
                                        <p:strVal val="hidden"/>
                                      </p:to>
                                    </p:set>
                                  </p:childTnLst>
                                </p:cTn>
                              </p:par>
                              <p:par>
                                <p:cTn id="40" presetID="42"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animEffect transition="in" filter="fade">
                                      <p:cBhvr>
                                        <p:cTn id="49" dur="1000"/>
                                        <p:tgtEl>
                                          <p:spTgt spid="12">
                                            <p:txEl>
                                              <p:pRg st="4" end="4"/>
                                            </p:txEl>
                                          </p:spTgt>
                                        </p:tgtEl>
                                      </p:cBhvr>
                                    </p:animEffect>
                                    <p:anim calcmode="lin" valueType="num">
                                      <p:cBhvr>
                                        <p:cTn id="50"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10" presetClass="exit" presetSubtype="0" fill="hold" nodeType="withEffect">
                                  <p:stCondLst>
                                    <p:cond delay="0"/>
                                  </p:stCondLst>
                                  <p:childTnLst>
                                    <p:animEffect transition="out" filter="fade">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2">
                                            <p:txEl>
                                              <p:pRg st="6" end="6"/>
                                            </p:txEl>
                                          </p:spTgt>
                                        </p:tgtEl>
                                        <p:attrNameLst>
                                          <p:attrName>style.visibility</p:attrName>
                                        </p:attrNameLst>
                                      </p:cBhvr>
                                      <p:to>
                                        <p:strVal val="visible"/>
                                      </p:to>
                                    </p:set>
                                    <p:animEffect transition="in" filter="fade">
                                      <p:cBhvr>
                                        <p:cTn id="64" dur="1000"/>
                                        <p:tgtEl>
                                          <p:spTgt spid="12">
                                            <p:txEl>
                                              <p:pRg st="6" end="6"/>
                                            </p:txEl>
                                          </p:spTgt>
                                        </p:tgtEl>
                                      </p:cBhvr>
                                    </p:animEffect>
                                    <p:anim calcmode="lin" valueType="num">
                                      <p:cBhvr>
                                        <p:cTn id="65"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12">
                                            <p:txEl>
                                              <p:pRg st="6" end="6"/>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1000"/>
                                        <p:tgtEl>
                                          <p:spTgt spid="45"/>
                                        </p:tgtEl>
                                      </p:cBhvr>
                                    </p:animEffect>
                                    <p:anim calcmode="lin" valueType="num">
                                      <p:cBhvr>
                                        <p:cTn id="70" dur="1000" fill="hold"/>
                                        <p:tgtEl>
                                          <p:spTgt spid="45"/>
                                        </p:tgtEl>
                                        <p:attrNameLst>
                                          <p:attrName>ppt_x</p:attrName>
                                        </p:attrNameLst>
                                      </p:cBhvr>
                                      <p:tavLst>
                                        <p:tav tm="0">
                                          <p:val>
                                            <p:strVal val="#ppt_x"/>
                                          </p:val>
                                        </p:tav>
                                        <p:tav tm="100000">
                                          <p:val>
                                            <p:strVal val="#ppt_x"/>
                                          </p:val>
                                        </p:tav>
                                      </p:tavLst>
                                    </p:anim>
                                    <p:anim calcmode="lin" valueType="num">
                                      <p:cBhvr>
                                        <p:cTn id="71" dur="1000" fill="hold"/>
                                        <p:tgtEl>
                                          <p:spTgt spid="45"/>
                                        </p:tgtEl>
                                        <p:attrNameLst>
                                          <p:attrName>ppt_y</p:attrName>
                                        </p:attrNameLst>
                                      </p:cBhvr>
                                      <p:tavLst>
                                        <p:tav tm="0">
                                          <p:val>
                                            <p:strVal val="#ppt_y+.1"/>
                                          </p:val>
                                        </p:tav>
                                        <p:tav tm="100000">
                                          <p:val>
                                            <p:strVal val="#ppt_y"/>
                                          </p:val>
                                        </p:tav>
                                      </p:tavLst>
                                    </p:anim>
                                  </p:childTnLst>
                                </p:cTn>
                              </p:par>
                              <p:par>
                                <p:cTn id="72" presetID="10" presetClass="exit" presetSubtype="0" fill="hold" nodeType="withEffect">
                                  <p:stCondLst>
                                    <p:cond delay="0"/>
                                  </p:stCondLst>
                                  <p:childTnLst>
                                    <p:animEffect transition="out" filter="fade">
                                      <p:cBhvr>
                                        <p:cTn id="73" dur="500"/>
                                        <p:tgtEl>
                                          <p:spTgt spid="42"/>
                                        </p:tgtEl>
                                      </p:cBhvr>
                                    </p:animEffect>
                                    <p:set>
                                      <p:cBhvr>
                                        <p:cTn id="74" dur="1" fill="hold">
                                          <p:stCondLst>
                                            <p:cond delay="499"/>
                                          </p:stCondLst>
                                        </p:cTn>
                                        <p:tgtEl>
                                          <p:spTgt spid="4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2">
                                            <p:txEl>
                                              <p:pRg st="7" end="7"/>
                                            </p:txEl>
                                          </p:spTgt>
                                        </p:tgtEl>
                                        <p:attrNameLst>
                                          <p:attrName>style.visibility</p:attrName>
                                        </p:attrNameLst>
                                      </p:cBhvr>
                                      <p:to>
                                        <p:strVal val="visible"/>
                                      </p:to>
                                    </p:set>
                                    <p:animEffect transition="in" filter="fade">
                                      <p:cBhvr>
                                        <p:cTn id="79" dur="1000"/>
                                        <p:tgtEl>
                                          <p:spTgt spid="12">
                                            <p:txEl>
                                              <p:pRg st="7" end="7"/>
                                            </p:txEl>
                                          </p:spTgt>
                                        </p:tgtEl>
                                      </p:cBhvr>
                                    </p:animEffect>
                                    <p:anim calcmode="lin" valueType="num">
                                      <p:cBhvr>
                                        <p:cTn id="80"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81" dur="1000" fill="hold"/>
                                        <p:tgtEl>
                                          <p:spTgt spid="12">
                                            <p:txEl>
                                              <p:pRg st="7" end="7"/>
                                            </p:txEl>
                                          </p:spTgt>
                                        </p:tgtEl>
                                        <p:attrNameLst>
                                          <p:attrName>ppt_y</p:attrName>
                                        </p:attrNameLst>
                                      </p:cBhvr>
                                      <p:tavLst>
                                        <p:tav tm="0">
                                          <p:val>
                                            <p:strVal val="#ppt_y+.1"/>
                                          </p:val>
                                        </p:tav>
                                        <p:tav tm="100000">
                                          <p:val>
                                            <p:strVal val="#ppt_y"/>
                                          </p:val>
                                        </p:tav>
                                      </p:tavLst>
                                    </p:anim>
                                  </p:childTnLst>
                                </p:cTn>
                              </p:par>
                              <p:par>
                                <p:cTn id="82" presetID="10" presetClass="exit" presetSubtype="0" fill="hold" nodeType="withEffect">
                                  <p:stCondLst>
                                    <p:cond delay="0"/>
                                  </p:stCondLst>
                                  <p:childTnLst>
                                    <p:animEffect transition="out" filter="fade">
                                      <p:cBhvr>
                                        <p:cTn id="83" dur="500"/>
                                        <p:tgtEl>
                                          <p:spTgt spid="45"/>
                                        </p:tgtEl>
                                      </p:cBhvr>
                                    </p:animEffect>
                                    <p:set>
                                      <p:cBhvr>
                                        <p:cTn id="84" dur="1" fill="hold">
                                          <p:stCondLst>
                                            <p:cond delay="499"/>
                                          </p:stCondLst>
                                        </p:cTn>
                                        <p:tgtEl>
                                          <p:spTgt spid="45"/>
                                        </p:tgtEl>
                                        <p:attrNameLst>
                                          <p:attrName>style.visibility</p:attrName>
                                        </p:attrNameLst>
                                      </p:cBhvr>
                                      <p:to>
                                        <p:strVal val="hidden"/>
                                      </p:to>
                                    </p:set>
                                  </p:childTnLst>
                                </p:cTn>
                              </p:par>
                              <p:par>
                                <p:cTn id="85" presetID="42" presetClass="entr" presetSubtype="0" fill="hold"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1000"/>
                                        <p:tgtEl>
                                          <p:spTgt spid="61"/>
                                        </p:tgtEl>
                                      </p:cBhvr>
                                    </p:animEffect>
                                    <p:anim calcmode="lin" valueType="num">
                                      <p:cBhvr>
                                        <p:cTn id="88" dur="1000" fill="hold"/>
                                        <p:tgtEl>
                                          <p:spTgt spid="61"/>
                                        </p:tgtEl>
                                        <p:attrNameLst>
                                          <p:attrName>ppt_x</p:attrName>
                                        </p:attrNameLst>
                                      </p:cBhvr>
                                      <p:tavLst>
                                        <p:tav tm="0">
                                          <p:val>
                                            <p:strVal val="#ppt_x"/>
                                          </p:val>
                                        </p:tav>
                                        <p:tav tm="100000">
                                          <p:val>
                                            <p:strVal val="#ppt_x"/>
                                          </p:val>
                                        </p:tav>
                                      </p:tavLst>
                                    </p:anim>
                                    <p:anim calcmode="lin" valueType="num">
                                      <p:cBhvr>
                                        <p:cTn id="89" dur="1000" fill="hold"/>
                                        <p:tgtEl>
                                          <p:spTgt spid="61"/>
                                        </p:tgtEl>
                                        <p:attrNameLst>
                                          <p:attrName>ppt_y</p:attrName>
                                        </p:attrNameLst>
                                      </p:cBhvr>
                                      <p:tavLst>
                                        <p:tav tm="0">
                                          <p:val>
                                            <p:strVal val="#ppt_y+.1"/>
                                          </p:val>
                                        </p:tav>
                                        <p:tav tm="100000">
                                          <p:val>
                                            <p:strVal val="#ppt_y"/>
                                          </p:val>
                                        </p:tav>
                                      </p:tavLst>
                                    </p:anim>
                                  </p:childTnLst>
                                </p:cTn>
                              </p:par>
                            </p:childTnLst>
                          </p:cTn>
                        </p:par>
                        <p:par>
                          <p:cTn id="90" fill="hold">
                            <p:stCondLst>
                              <p:cond delay="1000"/>
                            </p:stCondLst>
                            <p:childTnLst>
                              <p:par>
                                <p:cTn id="91" presetID="42" presetClass="entr" presetSubtype="0"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childTnLst>
                          </p:cTn>
                        </p:par>
                        <p:par>
                          <p:cTn id="96" fill="hold">
                            <p:stCondLst>
                              <p:cond delay="2000"/>
                            </p:stCondLst>
                            <p:childTnLst>
                              <p:par>
                                <p:cTn id="97" presetID="42" presetClass="entr" presetSubtype="0" fill="hold"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1000"/>
                                        <p:tgtEl>
                                          <p:spTgt spid="63"/>
                                        </p:tgtEl>
                                      </p:cBhvr>
                                    </p:animEffect>
                                    <p:anim calcmode="lin" valueType="num">
                                      <p:cBhvr>
                                        <p:cTn id="100" dur="1000" fill="hold"/>
                                        <p:tgtEl>
                                          <p:spTgt spid="63"/>
                                        </p:tgtEl>
                                        <p:attrNameLst>
                                          <p:attrName>ppt_x</p:attrName>
                                        </p:attrNameLst>
                                      </p:cBhvr>
                                      <p:tavLst>
                                        <p:tav tm="0">
                                          <p:val>
                                            <p:strVal val="#ppt_x"/>
                                          </p:val>
                                        </p:tav>
                                        <p:tav tm="100000">
                                          <p:val>
                                            <p:strVal val="#ppt_x"/>
                                          </p:val>
                                        </p:tav>
                                      </p:tavLst>
                                    </p:anim>
                                    <p:anim calcmode="lin" valueType="num">
                                      <p:cBhvr>
                                        <p:cTn id="101" dur="1000" fill="hold"/>
                                        <p:tgtEl>
                                          <p:spTgt spid="63"/>
                                        </p:tgtEl>
                                        <p:attrNameLst>
                                          <p:attrName>ppt_y</p:attrName>
                                        </p:attrNameLst>
                                      </p:cBhvr>
                                      <p:tavLst>
                                        <p:tav tm="0">
                                          <p:val>
                                            <p:strVal val="#ppt_y+.1"/>
                                          </p:val>
                                        </p:tav>
                                        <p:tav tm="100000">
                                          <p:val>
                                            <p:strVal val="#ppt_y"/>
                                          </p:val>
                                        </p:tav>
                                      </p:tavLst>
                                    </p:anim>
                                  </p:childTnLst>
                                </p:cTn>
                              </p:par>
                            </p:childTnLst>
                          </p:cTn>
                        </p:par>
                        <p:par>
                          <p:cTn id="102" fill="hold">
                            <p:stCondLst>
                              <p:cond delay="3000"/>
                            </p:stCondLst>
                            <p:childTnLst>
                              <p:par>
                                <p:cTn id="103" presetID="42" presetClass="entr" presetSubtype="0" fill="hold"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12">
                                            <p:txEl>
                                              <p:pRg st="8" end="8"/>
                                            </p:txEl>
                                          </p:spTgt>
                                        </p:tgtEl>
                                        <p:attrNameLst>
                                          <p:attrName>style.visibility</p:attrName>
                                        </p:attrNameLst>
                                      </p:cBhvr>
                                      <p:to>
                                        <p:strVal val="visible"/>
                                      </p:to>
                                    </p:set>
                                    <p:animEffect transition="in" filter="fade">
                                      <p:cBhvr>
                                        <p:cTn id="112" dur="1000"/>
                                        <p:tgtEl>
                                          <p:spTgt spid="12">
                                            <p:txEl>
                                              <p:pRg st="8" end="8"/>
                                            </p:txEl>
                                          </p:spTgt>
                                        </p:tgtEl>
                                      </p:cBhvr>
                                    </p:animEffect>
                                    <p:anim calcmode="lin" valueType="num">
                                      <p:cBhvr>
                                        <p:cTn id="113"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114" dur="1000" fill="hold"/>
                                        <p:tgtEl>
                                          <p:spTgt spid="12">
                                            <p:txEl>
                                              <p:pRg st="8" end="8"/>
                                            </p:txEl>
                                          </p:spTgt>
                                        </p:tgtEl>
                                        <p:attrNameLst>
                                          <p:attrName>ppt_y</p:attrName>
                                        </p:attrNameLst>
                                      </p:cBhvr>
                                      <p:tavLst>
                                        <p:tav tm="0">
                                          <p:val>
                                            <p:strVal val="#ppt_y+.1"/>
                                          </p:val>
                                        </p:tav>
                                        <p:tav tm="100000">
                                          <p:val>
                                            <p:strVal val="#ppt_y"/>
                                          </p:val>
                                        </p:tav>
                                      </p:tavLst>
                                    </p:anim>
                                  </p:childTnLst>
                                </p:cTn>
                              </p:par>
                              <p:par>
                                <p:cTn id="115" presetID="10" presetClass="exit" presetSubtype="0" fill="hold" nodeType="withEffect">
                                  <p:stCondLst>
                                    <p:cond delay="0"/>
                                  </p:stCondLst>
                                  <p:childTnLst>
                                    <p:animEffect transition="out" filter="fade">
                                      <p:cBhvr>
                                        <p:cTn id="116" dur="500"/>
                                        <p:tgtEl>
                                          <p:spTgt spid="61"/>
                                        </p:tgtEl>
                                      </p:cBhvr>
                                    </p:animEffect>
                                    <p:set>
                                      <p:cBhvr>
                                        <p:cTn id="117" dur="1" fill="hold">
                                          <p:stCondLst>
                                            <p:cond delay="499"/>
                                          </p:stCondLst>
                                        </p:cTn>
                                        <p:tgtEl>
                                          <p:spTgt spid="61"/>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62"/>
                                        </p:tgtEl>
                                      </p:cBhvr>
                                    </p:animEffect>
                                    <p:set>
                                      <p:cBhvr>
                                        <p:cTn id="120" dur="1" fill="hold">
                                          <p:stCondLst>
                                            <p:cond delay="499"/>
                                          </p:stCondLst>
                                        </p:cTn>
                                        <p:tgtEl>
                                          <p:spTgt spid="62"/>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63"/>
                                        </p:tgtEl>
                                      </p:cBhvr>
                                    </p:animEffect>
                                    <p:set>
                                      <p:cBhvr>
                                        <p:cTn id="123" dur="1" fill="hold">
                                          <p:stCondLst>
                                            <p:cond delay="499"/>
                                          </p:stCondLst>
                                        </p:cTn>
                                        <p:tgtEl>
                                          <p:spTgt spid="63"/>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64"/>
                                        </p:tgtEl>
                                      </p:cBhvr>
                                    </p:animEffect>
                                    <p:set>
                                      <p:cBhvr>
                                        <p:cTn id="126" dur="1" fill="hold">
                                          <p:stCondLst>
                                            <p:cond delay="499"/>
                                          </p:stCondLst>
                                        </p:cTn>
                                        <p:tgtEl>
                                          <p:spTgt spid="64"/>
                                        </p:tgtEl>
                                        <p:attrNameLst>
                                          <p:attrName>style.visibility</p:attrName>
                                        </p:attrNameLst>
                                      </p:cBhvr>
                                      <p:to>
                                        <p:strVal val="hidden"/>
                                      </p:to>
                                    </p:set>
                                  </p:childTnLst>
                                </p:cTn>
                              </p:par>
                              <p:par>
                                <p:cTn id="127" presetID="42" presetClass="entr" presetSubtype="0" fill="hold" nodeType="with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fade">
                                      <p:cBhvr>
                                        <p:cTn id="129" dur="1000"/>
                                        <p:tgtEl>
                                          <p:spTgt spid="65"/>
                                        </p:tgtEl>
                                      </p:cBhvr>
                                    </p:animEffect>
                                    <p:anim calcmode="lin" valueType="num">
                                      <p:cBhvr>
                                        <p:cTn id="130" dur="1000" fill="hold"/>
                                        <p:tgtEl>
                                          <p:spTgt spid="65"/>
                                        </p:tgtEl>
                                        <p:attrNameLst>
                                          <p:attrName>ppt_x</p:attrName>
                                        </p:attrNameLst>
                                      </p:cBhvr>
                                      <p:tavLst>
                                        <p:tav tm="0">
                                          <p:val>
                                            <p:strVal val="#ppt_x"/>
                                          </p:val>
                                        </p:tav>
                                        <p:tav tm="100000">
                                          <p:val>
                                            <p:strVal val="#ppt_x"/>
                                          </p:val>
                                        </p:tav>
                                      </p:tavLst>
                                    </p:anim>
                                    <p:anim calcmode="lin" valueType="num">
                                      <p:cBhvr>
                                        <p:cTn id="131" dur="1000" fill="hold"/>
                                        <p:tgtEl>
                                          <p:spTgt spid="65"/>
                                        </p:tgtEl>
                                        <p:attrNameLst>
                                          <p:attrName>ppt_y</p:attrName>
                                        </p:attrNameLst>
                                      </p:cBhvr>
                                      <p:tavLst>
                                        <p:tav tm="0">
                                          <p:val>
                                            <p:strVal val="#ppt_y+.1"/>
                                          </p:val>
                                        </p:tav>
                                        <p:tav tm="100000">
                                          <p:val>
                                            <p:strVal val="#ppt_y"/>
                                          </p:val>
                                        </p:tav>
                                      </p:tavLst>
                                    </p:anim>
                                  </p:childTnLst>
                                </p:cTn>
                              </p:par>
                            </p:childTnLst>
                          </p:cTn>
                        </p:par>
                        <p:par>
                          <p:cTn id="132" fill="hold">
                            <p:stCondLst>
                              <p:cond delay="1000"/>
                            </p:stCondLst>
                            <p:childTnLst>
                              <p:par>
                                <p:cTn id="133" presetID="42" presetClass="entr" presetSubtype="0" fill="hold" nodeType="afterEffect">
                                  <p:stCondLst>
                                    <p:cond delay="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1000"/>
                                        <p:tgtEl>
                                          <p:spTgt spid="66"/>
                                        </p:tgtEl>
                                      </p:cBhvr>
                                    </p:animEffect>
                                    <p:anim calcmode="lin" valueType="num">
                                      <p:cBhvr>
                                        <p:cTn id="136" dur="1000" fill="hold"/>
                                        <p:tgtEl>
                                          <p:spTgt spid="66"/>
                                        </p:tgtEl>
                                        <p:attrNameLst>
                                          <p:attrName>ppt_x</p:attrName>
                                        </p:attrNameLst>
                                      </p:cBhvr>
                                      <p:tavLst>
                                        <p:tav tm="0">
                                          <p:val>
                                            <p:strVal val="#ppt_x"/>
                                          </p:val>
                                        </p:tav>
                                        <p:tav tm="100000">
                                          <p:val>
                                            <p:strVal val="#ppt_x"/>
                                          </p:val>
                                        </p:tav>
                                      </p:tavLst>
                                    </p:anim>
                                    <p:anim calcmode="lin" valueType="num">
                                      <p:cBhvr>
                                        <p:cTn id="13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nodeType="clickEffect">
                                  <p:stCondLst>
                                    <p:cond delay="0"/>
                                  </p:stCondLst>
                                  <p:childTnLst>
                                    <p:set>
                                      <p:cBhvr>
                                        <p:cTn id="141" dur="1" fill="hold">
                                          <p:stCondLst>
                                            <p:cond delay="0"/>
                                          </p:stCondLst>
                                        </p:cTn>
                                        <p:tgtEl>
                                          <p:spTgt spid="12">
                                            <p:txEl>
                                              <p:pRg st="9" end="9"/>
                                            </p:txEl>
                                          </p:spTgt>
                                        </p:tgtEl>
                                        <p:attrNameLst>
                                          <p:attrName>style.visibility</p:attrName>
                                        </p:attrNameLst>
                                      </p:cBhvr>
                                      <p:to>
                                        <p:strVal val="visible"/>
                                      </p:to>
                                    </p:set>
                                    <p:animEffect transition="in" filter="fade">
                                      <p:cBhvr>
                                        <p:cTn id="142" dur="1000"/>
                                        <p:tgtEl>
                                          <p:spTgt spid="12">
                                            <p:txEl>
                                              <p:pRg st="9" end="9"/>
                                            </p:txEl>
                                          </p:spTgt>
                                        </p:tgtEl>
                                      </p:cBhvr>
                                    </p:animEffect>
                                    <p:anim calcmode="lin" valueType="num">
                                      <p:cBhvr>
                                        <p:cTn id="143"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144" dur="10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000"/>
                            </p:stCondLst>
                            <p:childTnLst>
                              <p:par>
                                <p:cTn id="146" presetID="42" presetClass="entr" presetSubtype="0" fill="hold" grpId="0" nodeType="afterEffect">
                                  <p:stCondLst>
                                    <p:cond delay="0"/>
                                  </p:stCondLst>
                                  <p:childTnLst>
                                    <p:set>
                                      <p:cBhvr>
                                        <p:cTn id="147" dur="1" fill="hold">
                                          <p:stCondLst>
                                            <p:cond delay="0"/>
                                          </p:stCondLst>
                                        </p:cTn>
                                        <p:tgtEl>
                                          <p:spTgt spid="67"/>
                                        </p:tgtEl>
                                        <p:attrNameLst>
                                          <p:attrName>style.visibility</p:attrName>
                                        </p:attrNameLst>
                                      </p:cBhvr>
                                      <p:to>
                                        <p:strVal val="visible"/>
                                      </p:to>
                                    </p:set>
                                    <p:animEffect transition="in" filter="fade">
                                      <p:cBhvr>
                                        <p:cTn id="148" dur="1000"/>
                                        <p:tgtEl>
                                          <p:spTgt spid="67"/>
                                        </p:tgtEl>
                                      </p:cBhvr>
                                    </p:animEffect>
                                    <p:anim calcmode="lin" valueType="num">
                                      <p:cBhvr>
                                        <p:cTn id="149" dur="1000" fill="hold"/>
                                        <p:tgtEl>
                                          <p:spTgt spid="67"/>
                                        </p:tgtEl>
                                        <p:attrNameLst>
                                          <p:attrName>ppt_x</p:attrName>
                                        </p:attrNameLst>
                                      </p:cBhvr>
                                      <p:tavLst>
                                        <p:tav tm="0">
                                          <p:val>
                                            <p:strVal val="#ppt_x"/>
                                          </p:val>
                                        </p:tav>
                                        <p:tav tm="100000">
                                          <p:val>
                                            <p:strVal val="#ppt_x"/>
                                          </p:val>
                                        </p:tav>
                                      </p:tavLst>
                                    </p:anim>
                                    <p:anim calcmode="lin" valueType="num">
                                      <p:cBhvr>
                                        <p:cTn id="150" dur="1000" fill="hold"/>
                                        <p:tgtEl>
                                          <p:spTgt spid="67"/>
                                        </p:tgtEl>
                                        <p:attrNameLst>
                                          <p:attrName>ppt_y</p:attrName>
                                        </p:attrNameLst>
                                      </p:cBhvr>
                                      <p:tavLst>
                                        <p:tav tm="0">
                                          <p:val>
                                            <p:strVal val="#ppt_y+.1"/>
                                          </p:val>
                                        </p:tav>
                                        <p:tav tm="100000">
                                          <p:val>
                                            <p:strVal val="#ppt_y"/>
                                          </p:val>
                                        </p:tav>
                                      </p:tavLst>
                                    </p:anim>
                                  </p:childTnLst>
                                </p:cTn>
                              </p:par>
                              <p:par>
                                <p:cTn id="151" presetID="10" presetClass="exit" presetSubtype="0" fill="hold" nodeType="withEffect">
                                  <p:stCondLst>
                                    <p:cond delay="0"/>
                                  </p:stCondLst>
                                  <p:childTnLst>
                                    <p:animEffect transition="out" filter="fade">
                                      <p:cBhvr>
                                        <p:cTn id="152" dur="500"/>
                                        <p:tgtEl>
                                          <p:spTgt spid="65"/>
                                        </p:tgtEl>
                                      </p:cBhvr>
                                    </p:animEffect>
                                    <p:set>
                                      <p:cBhvr>
                                        <p:cTn id="153" dur="1" fill="hold">
                                          <p:stCondLst>
                                            <p:cond delay="499"/>
                                          </p:stCondLst>
                                        </p:cTn>
                                        <p:tgtEl>
                                          <p:spTgt spid="65"/>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66"/>
                                        </p:tgtEl>
                                      </p:cBhvr>
                                    </p:animEffect>
                                    <p:set>
                                      <p:cBhvr>
                                        <p:cTn id="156" dur="1" fill="hold">
                                          <p:stCondLst>
                                            <p:cond delay="499"/>
                                          </p:stCondLst>
                                        </p:cTn>
                                        <p:tgtEl>
                                          <p:spTgt spid="66"/>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grpId="1" nodeType="clickEffect">
                                  <p:stCondLst>
                                    <p:cond delay="0"/>
                                  </p:stCondLst>
                                  <p:childTnLst>
                                    <p:animEffect transition="out" filter="fade">
                                      <p:cBhvr>
                                        <p:cTn id="160" dur="500"/>
                                        <p:tgtEl>
                                          <p:spTgt spid="67"/>
                                        </p:tgtEl>
                                      </p:cBhvr>
                                    </p:animEffect>
                                    <p:set>
                                      <p:cBhvr>
                                        <p:cTn id="161" dur="1" fill="hold">
                                          <p:stCondLst>
                                            <p:cond delay="499"/>
                                          </p:stCondLst>
                                        </p:cTn>
                                        <p:tgtEl>
                                          <p:spTgt spid="67"/>
                                        </p:tgtEl>
                                        <p:attrNameLst>
                                          <p:attrName>style.visibility</p:attrName>
                                        </p:attrNameLst>
                                      </p:cBhvr>
                                      <p:to>
                                        <p:strVal val="hidden"/>
                                      </p:to>
                                    </p:set>
                                  </p:childTnLst>
                                </p:cTn>
                              </p:par>
                            </p:childTnLst>
                          </p:cTn>
                        </p:par>
                        <p:par>
                          <p:cTn id="162" fill="hold">
                            <p:stCondLst>
                              <p:cond delay="500"/>
                            </p:stCondLst>
                            <p:childTnLst>
                              <p:par>
                                <p:cTn id="163" presetID="10" presetClass="entr" presetSubtype="0" fill="hold" nodeType="afterEffect">
                                  <p:stCondLst>
                                    <p:cond delay="0"/>
                                  </p:stCondLst>
                                  <p:childTnLst>
                                    <p:set>
                                      <p:cBhvr>
                                        <p:cTn id="164" dur="1" fill="hold">
                                          <p:stCondLst>
                                            <p:cond delay="0"/>
                                          </p:stCondLst>
                                        </p:cTn>
                                        <p:tgtEl>
                                          <p:spTgt spid="2"/>
                                        </p:tgtEl>
                                        <p:attrNameLst>
                                          <p:attrName>style.visibility</p:attrName>
                                        </p:attrNameLst>
                                      </p:cBhvr>
                                      <p:to>
                                        <p:strVal val="visible"/>
                                      </p:to>
                                    </p:set>
                                    <p:animEffect transition="in" filter="fade">
                                      <p:cBhvr>
                                        <p:cTn id="165" dur="500"/>
                                        <p:tgtEl>
                                          <p:spTgt spid="2"/>
                                        </p:tgtEl>
                                      </p:cBhvr>
                                    </p:animEffect>
                                  </p:childTnLst>
                                </p:cTn>
                              </p:par>
                            </p:childTnLst>
                          </p:cTn>
                        </p:par>
                        <p:par>
                          <p:cTn id="166" fill="hold">
                            <p:stCondLst>
                              <p:cond delay="1000"/>
                            </p:stCondLst>
                            <p:childTnLst>
                              <p:par>
                                <p:cTn id="167" presetID="42" presetClass="entr" presetSubtype="0" fill="hold" nodeType="afterEffect">
                                  <p:stCondLst>
                                    <p:cond delay="0"/>
                                  </p:stCondLst>
                                  <p:childTnLst>
                                    <p:set>
                                      <p:cBhvr>
                                        <p:cTn id="168" dur="1" fill="hold">
                                          <p:stCondLst>
                                            <p:cond delay="0"/>
                                          </p:stCondLst>
                                        </p:cTn>
                                        <p:tgtEl>
                                          <p:spTgt spid="12">
                                            <p:txEl>
                                              <p:pRg st="11" end="11"/>
                                            </p:txEl>
                                          </p:spTgt>
                                        </p:tgtEl>
                                        <p:attrNameLst>
                                          <p:attrName>style.visibility</p:attrName>
                                        </p:attrNameLst>
                                      </p:cBhvr>
                                      <p:to>
                                        <p:strVal val="visible"/>
                                      </p:to>
                                    </p:set>
                                    <p:animEffect transition="in" filter="fade">
                                      <p:cBhvr>
                                        <p:cTn id="169" dur="1000"/>
                                        <p:tgtEl>
                                          <p:spTgt spid="12">
                                            <p:txEl>
                                              <p:pRg st="11" end="11"/>
                                            </p:txEl>
                                          </p:spTgt>
                                        </p:tgtEl>
                                      </p:cBhvr>
                                    </p:animEffect>
                                    <p:anim calcmode="lin" valueType="num">
                                      <p:cBhvr>
                                        <p:cTn id="170" dur="1000" fill="hold"/>
                                        <p:tgtEl>
                                          <p:spTgt spid="12">
                                            <p:txEl>
                                              <p:pRg st="11" end="11"/>
                                            </p:txEl>
                                          </p:spTgt>
                                        </p:tgtEl>
                                        <p:attrNameLst>
                                          <p:attrName>ppt_x</p:attrName>
                                        </p:attrNameLst>
                                      </p:cBhvr>
                                      <p:tavLst>
                                        <p:tav tm="0">
                                          <p:val>
                                            <p:strVal val="#ppt_x"/>
                                          </p:val>
                                        </p:tav>
                                        <p:tav tm="100000">
                                          <p:val>
                                            <p:strVal val="#ppt_x"/>
                                          </p:val>
                                        </p:tav>
                                      </p:tavLst>
                                    </p:anim>
                                    <p:anim calcmode="lin" valueType="num">
                                      <p:cBhvr>
                                        <p:cTn id="171" dur="1000" fill="hold"/>
                                        <p:tgtEl>
                                          <p:spTgt spid="12">
                                            <p:txEl>
                                              <p:pRg st="11" end="11"/>
                                            </p:txEl>
                                          </p:spTgt>
                                        </p:tgtEl>
                                        <p:attrNameLst>
                                          <p:attrName>ppt_y</p:attrName>
                                        </p:attrNameLst>
                                      </p:cBhvr>
                                      <p:tavLst>
                                        <p:tav tm="0">
                                          <p:val>
                                            <p:strVal val="#ppt_y+.1"/>
                                          </p:val>
                                        </p:tav>
                                        <p:tav tm="100000">
                                          <p:val>
                                            <p:strVal val="#ppt_y"/>
                                          </p:val>
                                        </p:tav>
                                      </p:tavLst>
                                    </p:anim>
                                  </p:childTnLst>
                                </p:cTn>
                              </p:par>
                            </p:childTnLst>
                          </p:cTn>
                        </p:par>
                        <p:par>
                          <p:cTn id="172" fill="hold">
                            <p:stCondLst>
                              <p:cond delay="2000"/>
                            </p:stCondLst>
                            <p:childTnLst>
                              <p:par>
                                <p:cTn id="173" presetID="42" presetClass="entr" presetSubtype="0" fill="hold" nodeType="afterEffect">
                                  <p:stCondLst>
                                    <p:cond delay="0"/>
                                  </p:stCondLst>
                                  <p:childTnLst>
                                    <p:set>
                                      <p:cBhvr>
                                        <p:cTn id="174" dur="1" fill="hold">
                                          <p:stCondLst>
                                            <p:cond delay="0"/>
                                          </p:stCondLst>
                                        </p:cTn>
                                        <p:tgtEl>
                                          <p:spTgt spid="12">
                                            <p:txEl>
                                              <p:pRg st="12" end="12"/>
                                            </p:txEl>
                                          </p:spTgt>
                                        </p:tgtEl>
                                        <p:attrNameLst>
                                          <p:attrName>style.visibility</p:attrName>
                                        </p:attrNameLst>
                                      </p:cBhvr>
                                      <p:to>
                                        <p:strVal val="visible"/>
                                      </p:to>
                                    </p:set>
                                    <p:animEffect transition="in" filter="fade">
                                      <p:cBhvr>
                                        <p:cTn id="175" dur="1000"/>
                                        <p:tgtEl>
                                          <p:spTgt spid="12">
                                            <p:txEl>
                                              <p:pRg st="12" end="12"/>
                                            </p:txEl>
                                          </p:spTgt>
                                        </p:tgtEl>
                                      </p:cBhvr>
                                    </p:animEffect>
                                    <p:anim calcmode="lin" valueType="num">
                                      <p:cBhvr>
                                        <p:cTn id="176" dur="1000" fill="hold"/>
                                        <p:tgtEl>
                                          <p:spTgt spid="12">
                                            <p:txEl>
                                              <p:pRg st="12" end="12"/>
                                            </p:txEl>
                                          </p:spTgt>
                                        </p:tgtEl>
                                        <p:attrNameLst>
                                          <p:attrName>ppt_x</p:attrName>
                                        </p:attrNameLst>
                                      </p:cBhvr>
                                      <p:tavLst>
                                        <p:tav tm="0">
                                          <p:val>
                                            <p:strVal val="#ppt_x"/>
                                          </p:val>
                                        </p:tav>
                                        <p:tav tm="100000">
                                          <p:val>
                                            <p:strVal val="#ppt_x"/>
                                          </p:val>
                                        </p:tav>
                                      </p:tavLst>
                                    </p:anim>
                                    <p:anim calcmode="lin" valueType="num">
                                      <p:cBhvr>
                                        <p:cTn id="177" dur="1000" fill="hold"/>
                                        <p:tgtEl>
                                          <p:spTgt spid="12">
                                            <p:txEl>
                                              <p:pRg st="12" end="12"/>
                                            </p:txEl>
                                          </p:spTgt>
                                        </p:tgtEl>
                                        <p:attrNameLst>
                                          <p:attrName>ppt_y</p:attrName>
                                        </p:attrNameLst>
                                      </p:cBhvr>
                                      <p:tavLst>
                                        <p:tav tm="0">
                                          <p:val>
                                            <p:strVal val="#ppt_y+.1"/>
                                          </p:val>
                                        </p:tav>
                                        <p:tav tm="100000">
                                          <p:val>
                                            <p:strVal val="#ppt_y"/>
                                          </p:val>
                                        </p:tav>
                                      </p:tavLst>
                                    </p:anim>
                                  </p:childTnLst>
                                </p:cTn>
                              </p:par>
                            </p:childTnLst>
                          </p:cTn>
                        </p:par>
                        <p:par>
                          <p:cTn id="178" fill="hold">
                            <p:stCondLst>
                              <p:cond delay="3000"/>
                            </p:stCondLst>
                            <p:childTnLst>
                              <p:par>
                                <p:cTn id="179" presetID="42" presetClass="entr" presetSubtype="0" fill="hold" nodeType="afterEffect">
                                  <p:stCondLst>
                                    <p:cond delay="0"/>
                                  </p:stCondLst>
                                  <p:childTnLst>
                                    <p:set>
                                      <p:cBhvr>
                                        <p:cTn id="180" dur="1" fill="hold">
                                          <p:stCondLst>
                                            <p:cond delay="0"/>
                                          </p:stCondLst>
                                        </p:cTn>
                                        <p:tgtEl>
                                          <p:spTgt spid="12">
                                            <p:txEl>
                                              <p:pRg st="13" end="13"/>
                                            </p:txEl>
                                          </p:spTgt>
                                        </p:tgtEl>
                                        <p:attrNameLst>
                                          <p:attrName>style.visibility</p:attrName>
                                        </p:attrNameLst>
                                      </p:cBhvr>
                                      <p:to>
                                        <p:strVal val="visible"/>
                                      </p:to>
                                    </p:set>
                                    <p:animEffect transition="in" filter="fade">
                                      <p:cBhvr>
                                        <p:cTn id="181" dur="1000"/>
                                        <p:tgtEl>
                                          <p:spTgt spid="12">
                                            <p:txEl>
                                              <p:pRg st="13" end="13"/>
                                            </p:txEl>
                                          </p:spTgt>
                                        </p:tgtEl>
                                      </p:cBhvr>
                                    </p:animEffect>
                                    <p:anim calcmode="lin" valueType="num">
                                      <p:cBhvr>
                                        <p:cTn id="182" dur="1000" fill="hold"/>
                                        <p:tgtEl>
                                          <p:spTgt spid="12">
                                            <p:txEl>
                                              <p:pRg st="13" end="13"/>
                                            </p:txEl>
                                          </p:spTgt>
                                        </p:tgtEl>
                                        <p:attrNameLst>
                                          <p:attrName>ppt_x</p:attrName>
                                        </p:attrNameLst>
                                      </p:cBhvr>
                                      <p:tavLst>
                                        <p:tav tm="0">
                                          <p:val>
                                            <p:strVal val="#ppt_x"/>
                                          </p:val>
                                        </p:tav>
                                        <p:tav tm="100000">
                                          <p:val>
                                            <p:strVal val="#ppt_x"/>
                                          </p:val>
                                        </p:tav>
                                      </p:tavLst>
                                    </p:anim>
                                    <p:anim calcmode="lin" valueType="num">
                                      <p:cBhvr>
                                        <p:cTn id="183" dur="1000" fill="hold"/>
                                        <p:tgtEl>
                                          <p:spTgt spid="1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1969770"/>
          </a:xfrm>
        </p:spPr>
        <p:txBody>
          <a:bodyPr/>
          <a:lstStyle/>
          <a:p>
            <a:r>
              <a:rPr lang="en-US" dirty="0" smtClean="0"/>
              <a:t>Entity that encapsulates </a:t>
            </a:r>
            <a:r>
              <a:rPr lang="en-US" dirty="0"/>
              <a:t>complete storage profile of a virtual </a:t>
            </a:r>
            <a:r>
              <a:rPr lang="en-US" dirty="0" smtClean="0"/>
              <a:t>machine from which to create a single VM</a:t>
            </a:r>
          </a:p>
          <a:p>
            <a:pPr marL="0" indent="0">
              <a:buNone/>
            </a:pPr>
            <a:endParaRPr lang="en-US" dirty="0"/>
          </a:p>
        </p:txBody>
      </p:sp>
      <p:sp>
        <p:nvSpPr>
          <p:cNvPr id="3" name="Title 2"/>
          <p:cNvSpPr>
            <a:spLocks noGrp="1"/>
          </p:cNvSpPr>
          <p:nvPr>
            <p:ph type="title"/>
          </p:nvPr>
        </p:nvSpPr>
        <p:spPr/>
        <p:txBody>
          <a:bodyPr/>
          <a:lstStyle/>
          <a:p>
            <a:r>
              <a:rPr lang="en-US" dirty="0" smtClean="0"/>
              <a:t>VM Images</a:t>
            </a:r>
            <a:endParaRPr lang="en-US" dirty="0"/>
          </a:p>
        </p:txBody>
      </p:sp>
      <p:pic>
        <p:nvPicPr>
          <p:cNvPr id="50" name="Picture 49"/>
          <p:cNvPicPr>
            <a:picLocks noChangeAspect="1"/>
          </p:cNvPicPr>
          <p:nvPr/>
        </p:nvPicPr>
        <p:blipFill rotWithShape="1">
          <a:blip r:embed="rId3">
            <a:extLst>
              <a:ext uri="{28A0092B-C50C-407E-A947-70E740481C1C}">
                <a14:useLocalDpi xmlns:a14="http://schemas.microsoft.com/office/drawing/2010/main" val="0"/>
              </a:ext>
            </a:extLst>
          </a:blip>
          <a:srcRect b="51286"/>
          <a:stretch/>
        </p:blipFill>
        <p:spPr>
          <a:xfrm>
            <a:off x="272273" y="2506662"/>
            <a:ext cx="11168824" cy="3429000"/>
          </a:xfrm>
          <a:prstGeom prst="rect">
            <a:avLst/>
          </a:prstGeom>
        </p:spPr>
      </p:pic>
      <p:pic>
        <p:nvPicPr>
          <p:cNvPr id="49" name="Picture 48"/>
          <p:cNvPicPr>
            <a:picLocks noChangeAspect="1"/>
          </p:cNvPicPr>
          <p:nvPr/>
        </p:nvPicPr>
        <p:blipFill rotWithShape="1">
          <a:blip r:embed="rId3">
            <a:extLst>
              <a:ext uri="{28A0092B-C50C-407E-A947-70E740481C1C}">
                <a14:useLocalDpi xmlns:a14="http://schemas.microsoft.com/office/drawing/2010/main" val="0"/>
              </a:ext>
            </a:extLst>
          </a:blip>
          <a:srcRect t="51660"/>
          <a:stretch/>
        </p:blipFill>
        <p:spPr>
          <a:xfrm>
            <a:off x="1896266" y="3573462"/>
            <a:ext cx="10505130" cy="3200400"/>
          </a:xfrm>
          <a:prstGeom prst="rect">
            <a:avLst/>
          </a:prstGeom>
        </p:spPr>
      </p:pic>
    </p:spTree>
    <p:extLst>
      <p:ext uri="{BB962C8B-B14F-4D97-AF65-F5344CB8AC3E}">
        <p14:creationId xmlns:p14="http://schemas.microsoft.com/office/powerpoint/2010/main" val="524641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VM Extensions</a:t>
            </a:r>
            <a:endParaRPr lang="en-US" dirty="0"/>
          </a:p>
        </p:txBody>
      </p:sp>
      <p:sp>
        <p:nvSpPr>
          <p:cNvPr id="4" name="Text Placeholder 2"/>
          <p:cNvSpPr>
            <a:spLocks noGrp="1"/>
          </p:cNvSpPr>
          <p:nvPr>
            <p:ph type="body" sz="quarter" idx="4294967295"/>
          </p:nvPr>
        </p:nvSpPr>
        <p:spPr>
          <a:xfrm>
            <a:off x="5045243" y="544775"/>
            <a:ext cx="7392717" cy="2769596"/>
          </a:xfrm>
          <a:prstGeom prst="rect">
            <a:avLst/>
          </a:prstGeom>
        </p:spPr>
        <p:txBody>
          <a:bodyPr/>
          <a:lstStyle/>
          <a:p>
            <a:r>
              <a:rPr lang="en-US" sz="3800" dirty="0">
                <a:gradFill>
                  <a:gsLst>
                    <a:gs pos="7080">
                      <a:schemeClr val="tx2"/>
                    </a:gs>
                    <a:gs pos="36283">
                      <a:schemeClr val="tx2"/>
                    </a:gs>
                  </a:gsLst>
                  <a:lin ang="5400000" scaled="0"/>
                </a:gradFill>
              </a:rPr>
              <a:t>Extending the power of your VM</a:t>
            </a:r>
          </a:p>
          <a:p>
            <a:r>
              <a:rPr lang="en-US" sz="3800" dirty="0">
                <a:gradFill>
                  <a:gsLst>
                    <a:gs pos="7080">
                      <a:schemeClr val="tx2"/>
                    </a:gs>
                    <a:gs pos="36283">
                      <a:schemeClr val="tx2"/>
                    </a:gs>
                  </a:gsLst>
                  <a:lin ang="5400000" scaled="0"/>
                </a:gradFill>
              </a:rPr>
              <a:t>Enable easier management</a:t>
            </a:r>
          </a:p>
          <a:p>
            <a:r>
              <a:rPr lang="en-US" sz="3800" dirty="0">
                <a:gradFill>
                  <a:gsLst>
                    <a:gs pos="7080">
                      <a:schemeClr val="tx2"/>
                    </a:gs>
                    <a:gs pos="36283">
                      <a:schemeClr val="tx2"/>
                    </a:gs>
                  </a:gsLst>
                  <a:lin ang="5400000" scaled="0"/>
                </a:gradFill>
              </a:rPr>
              <a:t>Support partner ecosystem</a:t>
            </a:r>
          </a:p>
          <a:p>
            <a:r>
              <a:rPr lang="en-US" sz="3800" dirty="0">
                <a:gradFill>
                  <a:gsLst>
                    <a:gs pos="7080">
                      <a:schemeClr val="tx2"/>
                    </a:gs>
                    <a:gs pos="36283">
                      <a:schemeClr val="tx2"/>
                    </a:gs>
                  </a:gsLst>
                  <a:lin ang="5400000" scaled="0"/>
                </a:gradFill>
              </a:rPr>
              <a:t>Full control still with you!</a:t>
            </a:r>
          </a:p>
        </p:txBody>
      </p:sp>
      <p:sp>
        <p:nvSpPr>
          <p:cNvPr id="5" name="Text Placeholder 12"/>
          <p:cNvSpPr txBox="1">
            <a:spLocks/>
          </p:cNvSpPr>
          <p:nvPr/>
        </p:nvSpPr>
        <p:spPr>
          <a:xfrm>
            <a:off x="276016" y="2070953"/>
            <a:ext cx="4113681" cy="862486"/>
          </a:xfrm>
          <a:prstGeom prst="rect">
            <a:avLst/>
          </a:prstGeom>
          <a:solidFill>
            <a:srgbClr val="008172"/>
          </a:solidFill>
        </p:spPr>
        <p:txBody>
          <a:bodyPr vert="horz" wrap="square" lIns="146241" tIns="91400" rIns="146241" bIns="91400"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468">
              <a:buFont typeface="Arial" pitchFamily="34" charset="0"/>
              <a:buNone/>
              <a:defRPr/>
            </a:pPr>
            <a:r>
              <a:rPr lang="en-US" sz="4799" dirty="0">
                <a:gradFill>
                  <a:gsLst>
                    <a:gs pos="1250">
                      <a:srgbClr val="FFFFFF"/>
                    </a:gs>
                    <a:gs pos="100000">
                      <a:srgbClr val="FFFFFF"/>
                    </a:gs>
                  </a:gsLst>
                  <a:lin ang="5400000" scaled="0"/>
                </a:gradFill>
              </a:rPr>
              <a:t>IaaS extended</a:t>
            </a:r>
          </a:p>
        </p:txBody>
      </p:sp>
      <p:grpSp>
        <p:nvGrpSpPr>
          <p:cNvPr id="6" name="Group 5"/>
          <p:cNvGrpSpPr/>
          <p:nvPr/>
        </p:nvGrpSpPr>
        <p:grpSpPr>
          <a:xfrm>
            <a:off x="275235" y="5474958"/>
            <a:ext cx="736393" cy="777655"/>
            <a:chOff x="252413" y="1214438"/>
            <a:chExt cx="736601" cy="777875"/>
          </a:xfrm>
        </p:grpSpPr>
        <p:sp>
          <p:nvSpPr>
            <p:cNvPr id="7" name="AutoShape 3"/>
            <p:cNvSpPr>
              <a:spLocks noChangeAspect="1" noChangeArrowheads="1" noTextEdit="1"/>
            </p:cNvSpPr>
            <p:nvPr/>
          </p:nvSpPr>
          <p:spPr bwMode="auto">
            <a:xfrm>
              <a:off x="271463" y="1214438"/>
              <a:ext cx="7175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2384">
                <a:defRPr/>
              </a:pPr>
              <a:endParaRPr lang="en-GB" kern="0">
                <a:solidFill>
                  <a:srgbClr val="505050"/>
                </a:solidFill>
              </a:endParaRPr>
            </a:p>
          </p:txBody>
        </p:sp>
        <p:sp>
          <p:nvSpPr>
            <p:cNvPr id="8" name="Freeform 5"/>
            <p:cNvSpPr>
              <a:spLocks/>
            </p:cNvSpPr>
            <p:nvPr/>
          </p:nvSpPr>
          <p:spPr bwMode="auto">
            <a:xfrm>
              <a:off x="252413" y="1303338"/>
              <a:ext cx="300038" cy="485775"/>
            </a:xfrm>
            <a:custGeom>
              <a:avLst/>
              <a:gdLst>
                <a:gd name="T0" fmla="*/ 295 w 463"/>
                <a:gd name="T1" fmla="*/ 587 h 753"/>
                <a:gd name="T2" fmla="*/ 456 w 463"/>
                <a:gd name="T3" fmla="*/ 349 h 753"/>
                <a:gd name="T4" fmla="*/ 395 w 463"/>
                <a:gd name="T5" fmla="*/ 320 h 753"/>
                <a:gd name="T6" fmla="*/ 463 w 463"/>
                <a:gd name="T7" fmla="*/ 258 h 753"/>
                <a:gd name="T8" fmla="*/ 432 w 463"/>
                <a:gd name="T9" fmla="*/ 121 h 753"/>
                <a:gd name="T10" fmla="*/ 440 w 463"/>
                <a:gd name="T11" fmla="*/ 51 h 753"/>
                <a:gd name="T12" fmla="*/ 320 w 463"/>
                <a:gd name="T13" fmla="*/ 0 h 753"/>
                <a:gd name="T14" fmla="*/ 151 w 463"/>
                <a:gd name="T15" fmla="*/ 169 h 753"/>
                <a:gd name="T16" fmla="*/ 233 w 463"/>
                <a:gd name="T17" fmla="*/ 313 h 753"/>
                <a:gd name="T18" fmla="*/ 58 w 463"/>
                <a:gd name="T19" fmla="*/ 489 h 753"/>
                <a:gd name="T20" fmla="*/ 43 w 463"/>
                <a:gd name="T21" fmla="*/ 662 h 753"/>
                <a:gd name="T22" fmla="*/ 74 w 463"/>
                <a:gd name="T23" fmla="*/ 597 h 753"/>
                <a:gd name="T24" fmla="*/ 83 w 463"/>
                <a:gd name="T25" fmla="*/ 684 h 753"/>
                <a:gd name="T26" fmla="*/ 246 w 463"/>
                <a:gd name="T27" fmla="*/ 753 h 753"/>
                <a:gd name="T28" fmla="*/ 295 w 463"/>
                <a:gd name="T29" fmla="*/ 58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3" h="753">
                  <a:moveTo>
                    <a:pt x="295" y="587"/>
                  </a:moveTo>
                  <a:cubicBezTo>
                    <a:pt x="340" y="484"/>
                    <a:pt x="386" y="404"/>
                    <a:pt x="456" y="349"/>
                  </a:cubicBezTo>
                  <a:cubicBezTo>
                    <a:pt x="437" y="337"/>
                    <a:pt x="417" y="327"/>
                    <a:pt x="395" y="320"/>
                  </a:cubicBezTo>
                  <a:cubicBezTo>
                    <a:pt x="423" y="306"/>
                    <a:pt x="447" y="284"/>
                    <a:pt x="463" y="258"/>
                  </a:cubicBezTo>
                  <a:cubicBezTo>
                    <a:pt x="443" y="215"/>
                    <a:pt x="432" y="169"/>
                    <a:pt x="432" y="121"/>
                  </a:cubicBezTo>
                  <a:cubicBezTo>
                    <a:pt x="432" y="97"/>
                    <a:pt x="435" y="73"/>
                    <a:pt x="440" y="51"/>
                  </a:cubicBezTo>
                  <a:cubicBezTo>
                    <a:pt x="410" y="20"/>
                    <a:pt x="367" y="0"/>
                    <a:pt x="320" y="0"/>
                  </a:cubicBezTo>
                  <a:cubicBezTo>
                    <a:pt x="227" y="0"/>
                    <a:pt x="151" y="76"/>
                    <a:pt x="151" y="169"/>
                  </a:cubicBezTo>
                  <a:cubicBezTo>
                    <a:pt x="151" y="230"/>
                    <a:pt x="184" y="284"/>
                    <a:pt x="233" y="313"/>
                  </a:cubicBezTo>
                  <a:cubicBezTo>
                    <a:pt x="149" y="331"/>
                    <a:pt x="105" y="382"/>
                    <a:pt x="58" y="489"/>
                  </a:cubicBezTo>
                  <a:cubicBezTo>
                    <a:pt x="0" y="625"/>
                    <a:pt x="43" y="662"/>
                    <a:pt x="43" y="662"/>
                  </a:cubicBezTo>
                  <a:cubicBezTo>
                    <a:pt x="74" y="597"/>
                    <a:pt x="74" y="597"/>
                    <a:pt x="74" y="597"/>
                  </a:cubicBezTo>
                  <a:cubicBezTo>
                    <a:pt x="83" y="684"/>
                    <a:pt x="83" y="684"/>
                    <a:pt x="83" y="684"/>
                  </a:cubicBezTo>
                  <a:cubicBezTo>
                    <a:pt x="83" y="684"/>
                    <a:pt x="126" y="736"/>
                    <a:pt x="246" y="753"/>
                  </a:cubicBezTo>
                  <a:cubicBezTo>
                    <a:pt x="251" y="709"/>
                    <a:pt x="266" y="654"/>
                    <a:pt x="295" y="58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defRPr/>
              </a:pPr>
              <a:endParaRPr lang="en-GB" kern="0">
                <a:solidFill>
                  <a:srgbClr val="505050"/>
                </a:solidFill>
              </a:endParaRPr>
            </a:p>
          </p:txBody>
        </p:sp>
        <p:sp>
          <p:nvSpPr>
            <p:cNvPr id="9" name="Freeform 6"/>
            <p:cNvSpPr>
              <a:spLocks/>
            </p:cNvSpPr>
            <p:nvPr/>
          </p:nvSpPr>
          <p:spPr bwMode="auto">
            <a:xfrm>
              <a:off x="422276" y="1214438"/>
              <a:ext cx="566738" cy="777875"/>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defRPr/>
              </a:pPr>
              <a:endParaRPr lang="en-GB" kern="0">
                <a:solidFill>
                  <a:srgbClr val="505050"/>
                </a:solidFill>
              </a:endParaRPr>
            </a:p>
          </p:txBody>
        </p:sp>
      </p:grpSp>
      <p:cxnSp>
        <p:nvCxnSpPr>
          <p:cNvPr id="10" name="Straight Connector 9"/>
          <p:cNvCxnSpPr/>
          <p:nvPr/>
        </p:nvCxnSpPr>
        <p:spPr>
          <a:xfrm flipH="1">
            <a:off x="1011628" y="5801605"/>
            <a:ext cx="533959" cy="0"/>
          </a:xfrm>
          <a:prstGeom prst="line">
            <a:avLst/>
          </a:prstGeom>
          <a:noFill/>
          <a:ln w="60325" cap="flat" cmpd="sng" algn="ctr">
            <a:solidFill>
              <a:srgbClr val="00BCF2"/>
            </a:solidFill>
            <a:prstDash val="sysDash"/>
            <a:headEnd type="triangle"/>
            <a:tailEnd type="none"/>
          </a:ln>
          <a:effectLst/>
        </p:spPr>
      </p:cxnSp>
      <p:cxnSp>
        <p:nvCxnSpPr>
          <p:cNvPr id="11" name="Straight Connector 10"/>
          <p:cNvCxnSpPr/>
          <p:nvPr/>
        </p:nvCxnSpPr>
        <p:spPr>
          <a:xfrm>
            <a:off x="5740931" y="3081712"/>
            <a:ext cx="0" cy="0"/>
          </a:xfrm>
          <a:prstGeom prst="line">
            <a:avLst/>
          </a:prstGeom>
          <a:noFill/>
          <a:ln w="9525" cap="flat" cmpd="sng" algn="ctr">
            <a:solidFill>
              <a:srgbClr val="505050"/>
            </a:solidFill>
            <a:prstDash val="solid"/>
            <a:headEnd type="none"/>
            <a:tailEnd type="none"/>
          </a:ln>
          <a:effectLst/>
        </p:spPr>
      </p:cxnSp>
      <p:cxnSp>
        <p:nvCxnSpPr>
          <p:cNvPr id="12" name="Straight Connector 11"/>
          <p:cNvCxnSpPr/>
          <p:nvPr/>
        </p:nvCxnSpPr>
        <p:spPr>
          <a:xfrm>
            <a:off x="5909901" y="2970449"/>
            <a:ext cx="0" cy="0"/>
          </a:xfrm>
          <a:prstGeom prst="line">
            <a:avLst/>
          </a:prstGeom>
          <a:noFill/>
          <a:ln w="25400" cap="flat" cmpd="sng" algn="ctr">
            <a:solidFill>
              <a:srgbClr val="DC3C00"/>
            </a:solidFill>
            <a:prstDash val="solid"/>
            <a:headEnd type="none"/>
            <a:tailEnd type="none"/>
          </a:ln>
          <a:effectLst/>
        </p:spPr>
      </p:cxnSp>
      <p:sp>
        <p:nvSpPr>
          <p:cNvPr id="13" name="Freeform 128"/>
          <p:cNvSpPr>
            <a:spLocks noChangeAspect="1"/>
          </p:cNvSpPr>
          <p:nvPr/>
        </p:nvSpPr>
        <p:spPr bwMode="black">
          <a:xfrm>
            <a:off x="3814831" y="3344884"/>
            <a:ext cx="7081906" cy="315102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2C6"/>
          </a:solidFill>
          <a:extLst/>
        </p:spPr>
        <p:txBody>
          <a:bodyPr vert="horz" wrap="square" lIns="89616" tIns="44809" rIns="89616" bIns="44809" numCol="1" anchor="b" anchorCtr="1" compatLnSpc="1">
            <a:prstTxWarp prst="textNoShape">
              <a:avLst/>
            </a:prstTxWarp>
          </a:bodyPr>
          <a:lstStyle/>
          <a:p>
            <a:pPr defTabSz="913782">
              <a:defRPr/>
            </a:pPr>
            <a:endParaRPr lang="en-US" sz="1763" kern="0" dirty="0">
              <a:solidFill>
                <a:srgbClr val="FFFFFF"/>
              </a:solidFill>
            </a:endParaRPr>
          </a:p>
        </p:txBody>
      </p:sp>
      <p:cxnSp>
        <p:nvCxnSpPr>
          <p:cNvPr id="14" name="Elbow Connector 13"/>
          <p:cNvCxnSpPr>
            <a:stCxn id="16" idx="3"/>
          </p:cNvCxnSpPr>
          <p:nvPr/>
        </p:nvCxnSpPr>
        <p:spPr>
          <a:xfrm flipV="1">
            <a:off x="3102028" y="4467656"/>
            <a:ext cx="2508999" cy="249375"/>
          </a:xfrm>
          <a:prstGeom prst="bentConnector3">
            <a:avLst>
              <a:gd name="adj1" fmla="val 50000"/>
            </a:avLst>
          </a:prstGeom>
          <a:noFill/>
          <a:ln w="60325" cap="flat" cmpd="sng" algn="ctr">
            <a:solidFill>
              <a:schemeClr val="accent6">
                <a:lumMod val="40000"/>
                <a:lumOff val="60000"/>
              </a:schemeClr>
            </a:solidFill>
            <a:prstDash val="sysDash"/>
            <a:headEnd type="none"/>
            <a:tailEnd type="triangle"/>
          </a:ln>
          <a:effectLst/>
        </p:spPr>
      </p:cxnSp>
      <p:sp>
        <p:nvSpPr>
          <p:cNvPr id="15" name="Rectangle 14"/>
          <p:cNvSpPr/>
          <p:nvPr/>
        </p:nvSpPr>
        <p:spPr bwMode="auto">
          <a:xfrm>
            <a:off x="5844182" y="5789825"/>
            <a:ext cx="2193770" cy="775317"/>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r>
              <a:rPr lang="en-US" sz="4399" kern="0" dirty="0">
                <a:gradFill>
                  <a:gsLst>
                    <a:gs pos="0">
                      <a:srgbClr val="FFFFFF"/>
                    </a:gs>
                    <a:gs pos="100000">
                      <a:srgbClr val="FFFFFF"/>
                    </a:gs>
                  </a:gsLst>
                  <a:lin ang="5400000" scaled="0"/>
                </a:gradFill>
                <a:ea typeface="Segoe UI" pitchFamily="34" charset="0"/>
                <a:cs typeface="Segoe UI" pitchFamily="34" charset="0"/>
              </a:rPr>
              <a:t>Azure</a:t>
            </a:r>
          </a:p>
        </p:txBody>
      </p:sp>
      <p:pic>
        <p:nvPicPr>
          <p:cNvPr id="16" name="Picture 4" descr="http://www.getinthesky.com/wp-content/uploads/logo-powershe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984" y="3859509"/>
            <a:ext cx="1715044" cy="1715044"/>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flipH="1">
            <a:off x="1011627" y="4711322"/>
            <a:ext cx="686339" cy="1090284"/>
          </a:xfrm>
          <a:prstGeom prst="line">
            <a:avLst/>
          </a:prstGeom>
          <a:noFill/>
          <a:ln w="60325" cap="flat" cmpd="sng" algn="ctr">
            <a:solidFill>
              <a:srgbClr val="00BCF2"/>
            </a:solidFill>
            <a:prstDash val="sysDash"/>
            <a:headEnd type="triangle"/>
            <a:tailEnd type="none"/>
          </a:ln>
          <a:effectLst/>
        </p:spPr>
      </p:cxnSp>
      <p:cxnSp>
        <p:nvCxnSpPr>
          <p:cNvPr id="18" name="Elbow Connector 17"/>
          <p:cNvCxnSpPr/>
          <p:nvPr/>
        </p:nvCxnSpPr>
        <p:spPr>
          <a:xfrm flipV="1">
            <a:off x="3510856" y="4966240"/>
            <a:ext cx="2119063" cy="897545"/>
          </a:xfrm>
          <a:prstGeom prst="bentConnector3">
            <a:avLst>
              <a:gd name="adj1" fmla="val 50000"/>
            </a:avLst>
          </a:prstGeom>
          <a:noFill/>
          <a:ln w="60325" cap="flat" cmpd="sng" algn="ctr">
            <a:solidFill>
              <a:schemeClr val="accent6">
                <a:lumMod val="40000"/>
                <a:lumOff val="60000"/>
              </a:schemeClr>
            </a:solidFill>
            <a:prstDash val="sysDash"/>
            <a:headEnd type="none"/>
            <a:tailEnd type="triangle"/>
          </a:ln>
          <a:effectLst/>
        </p:spPr>
      </p:cxnSp>
      <p:sp>
        <p:nvSpPr>
          <p:cNvPr id="19" name="Rectangle 5"/>
          <p:cNvSpPr>
            <a:spLocks noChangeArrowheads="1"/>
          </p:cNvSpPr>
          <p:nvPr/>
        </p:nvSpPr>
        <p:spPr bwMode="auto">
          <a:xfrm>
            <a:off x="5675802" y="3925952"/>
            <a:ext cx="1322118" cy="1725421"/>
          </a:xfrm>
          <a:prstGeom prst="rect">
            <a:avLst/>
          </a:prstGeom>
          <a:solidFill>
            <a:srgbClr val="7030A0"/>
          </a:solidFill>
          <a:ln>
            <a:noFill/>
          </a:ln>
        </p:spPr>
        <p:txBody>
          <a:bodyPr vert="horz" wrap="square" lIns="91414" tIns="45706" rIns="91414" bIns="45706" numCol="1" anchor="t" anchorCtr="0" compatLnSpc="1">
            <a:prstTxWarp prst="textNoShape">
              <a:avLst/>
            </a:prstTxWarp>
          </a:bodyPr>
          <a:lstStyle/>
          <a:p>
            <a:pPr defTabSz="931958">
              <a:defRPr/>
            </a:pPr>
            <a:endParaRPr lang="en-US" sz="1836" kern="0">
              <a:solidFill>
                <a:srgbClr val="000000"/>
              </a:solidFill>
              <a:latin typeface="Calibri" panose="020F0502020204030204"/>
            </a:endParaRPr>
          </a:p>
        </p:txBody>
      </p:sp>
      <p:sp>
        <p:nvSpPr>
          <p:cNvPr id="20" name="Freeform 8"/>
          <p:cNvSpPr>
            <a:spLocks/>
          </p:cNvSpPr>
          <p:nvPr/>
        </p:nvSpPr>
        <p:spPr bwMode="auto">
          <a:xfrm>
            <a:off x="5817413" y="4562980"/>
            <a:ext cx="1038901" cy="330432"/>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1414" tIns="45706" rIns="91414" bIns="45706" numCol="1" anchor="t" anchorCtr="0" compatLnSpc="1">
            <a:prstTxWarp prst="textNoShape">
              <a:avLst/>
            </a:prstTxWarp>
          </a:bodyPr>
          <a:lstStyle/>
          <a:p>
            <a:pPr defTabSz="931958">
              <a:defRPr/>
            </a:pPr>
            <a:endParaRPr lang="en-US" sz="1836" kern="0">
              <a:solidFill>
                <a:srgbClr val="000000"/>
              </a:solidFill>
              <a:latin typeface="Calibri" panose="020F0502020204030204"/>
            </a:endParaRPr>
          </a:p>
        </p:txBody>
      </p:sp>
      <p:sp>
        <p:nvSpPr>
          <p:cNvPr id="21" name="Freeform 9"/>
          <p:cNvSpPr>
            <a:spLocks/>
          </p:cNvSpPr>
          <p:nvPr/>
        </p:nvSpPr>
        <p:spPr bwMode="auto">
          <a:xfrm>
            <a:off x="5817413" y="5059217"/>
            <a:ext cx="1038901" cy="27269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1414" tIns="45706" rIns="91414" bIns="45706" numCol="1" anchor="t" anchorCtr="0" compatLnSpc="1">
            <a:prstTxWarp prst="textNoShape">
              <a:avLst/>
            </a:prstTxWarp>
          </a:bodyPr>
          <a:lstStyle/>
          <a:p>
            <a:pPr defTabSz="931958">
              <a:defRPr/>
            </a:pPr>
            <a:endParaRPr lang="en-US" sz="1836" b="1" kern="0" dirty="0">
              <a:solidFill>
                <a:srgbClr val="000000"/>
              </a:solidFill>
              <a:latin typeface="Calibri" panose="020F0502020204030204"/>
            </a:endParaRPr>
          </a:p>
        </p:txBody>
      </p:sp>
      <p:sp>
        <p:nvSpPr>
          <p:cNvPr id="22" name="Oval 16"/>
          <p:cNvSpPr>
            <a:spLocks noChangeArrowheads="1"/>
          </p:cNvSpPr>
          <p:nvPr/>
        </p:nvSpPr>
        <p:spPr bwMode="auto">
          <a:xfrm>
            <a:off x="6657797" y="4741669"/>
            <a:ext cx="100581" cy="96991"/>
          </a:xfrm>
          <a:prstGeom prst="ellipse">
            <a:avLst/>
          </a:prstGeom>
          <a:solidFill>
            <a:srgbClr val="5B9BD5"/>
          </a:solidFill>
          <a:ln>
            <a:noFill/>
          </a:ln>
        </p:spPr>
        <p:txBody>
          <a:bodyPr vert="horz" wrap="square" lIns="91414" tIns="45706" rIns="91414" bIns="45706" numCol="1" anchor="t" anchorCtr="0" compatLnSpc="1">
            <a:prstTxWarp prst="textNoShape">
              <a:avLst/>
            </a:prstTxWarp>
          </a:bodyPr>
          <a:lstStyle/>
          <a:p>
            <a:pPr defTabSz="931958">
              <a:defRPr/>
            </a:pPr>
            <a:endParaRPr lang="en-US" sz="1836" kern="0">
              <a:solidFill>
                <a:srgbClr val="000000"/>
              </a:solidFill>
              <a:latin typeface="Calibri" panose="020F0502020204030204"/>
            </a:endParaRPr>
          </a:p>
        </p:txBody>
      </p:sp>
      <p:sp>
        <p:nvSpPr>
          <p:cNvPr id="23" name="Oval 17"/>
          <p:cNvSpPr>
            <a:spLocks noChangeArrowheads="1"/>
          </p:cNvSpPr>
          <p:nvPr/>
        </p:nvSpPr>
        <p:spPr bwMode="auto">
          <a:xfrm>
            <a:off x="6657797" y="5153255"/>
            <a:ext cx="100581" cy="96991"/>
          </a:xfrm>
          <a:prstGeom prst="ellipse">
            <a:avLst/>
          </a:prstGeom>
          <a:solidFill>
            <a:srgbClr val="5B9BD5"/>
          </a:solidFill>
          <a:ln>
            <a:noFill/>
          </a:ln>
        </p:spPr>
        <p:txBody>
          <a:bodyPr vert="horz" wrap="square" lIns="91414" tIns="45706" rIns="91414" bIns="45706" numCol="1" anchor="t" anchorCtr="0" compatLnSpc="1">
            <a:prstTxWarp prst="textNoShape">
              <a:avLst/>
            </a:prstTxWarp>
          </a:bodyPr>
          <a:lstStyle/>
          <a:p>
            <a:pPr defTabSz="931958">
              <a:defRPr/>
            </a:pPr>
            <a:endParaRPr lang="en-US" sz="1836" kern="0">
              <a:solidFill>
                <a:srgbClr val="000000"/>
              </a:solidFill>
              <a:latin typeface="Calibri" panose="020F0502020204030204"/>
            </a:endParaRPr>
          </a:p>
        </p:txBody>
      </p:sp>
      <p:sp>
        <p:nvSpPr>
          <p:cNvPr id="24" name="Flowchart: Magnetic Disk 23"/>
          <p:cNvSpPr/>
          <p:nvPr/>
        </p:nvSpPr>
        <p:spPr bwMode="auto">
          <a:xfrm>
            <a:off x="7566779" y="4572986"/>
            <a:ext cx="1701740" cy="1476483"/>
          </a:xfrm>
          <a:prstGeom prst="flowChartMagneticDisk">
            <a:avLst/>
          </a:prstGeom>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25" name="Straight Arrow Connector 24"/>
          <p:cNvCxnSpPr>
            <a:stCxn id="24" idx="4"/>
          </p:cNvCxnSpPr>
          <p:nvPr/>
        </p:nvCxnSpPr>
        <p:spPr>
          <a:xfrm flipV="1">
            <a:off x="9268519" y="5235332"/>
            <a:ext cx="665624" cy="75895"/>
          </a:xfrm>
          <a:prstGeom prst="straightConnector1">
            <a:avLst/>
          </a:prstGeom>
          <a:ln w="57150">
            <a:solidFill>
              <a:srgbClr val="FFFFFF"/>
            </a:solidFill>
            <a:headEnd type="none"/>
            <a:tailEnd type="triangle"/>
          </a:ln>
        </p:spPr>
        <p:style>
          <a:lnRef idx="3">
            <a:schemeClr val="dk1"/>
          </a:lnRef>
          <a:fillRef idx="0">
            <a:schemeClr val="dk1"/>
          </a:fillRef>
          <a:effectRef idx="2">
            <a:schemeClr val="dk1"/>
          </a:effectRef>
          <a:fontRef idx="minor">
            <a:schemeClr val="tx1"/>
          </a:fontRef>
        </p:style>
      </p:cxnSp>
      <p:sp>
        <p:nvSpPr>
          <p:cNvPr id="26" name="Rectangle 25"/>
          <p:cNvSpPr/>
          <p:nvPr/>
        </p:nvSpPr>
        <p:spPr bwMode="auto">
          <a:xfrm>
            <a:off x="9746267" y="4595714"/>
            <a:ext cx="2690208" cy="87924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r>
              <a:rPr lang="en-US" sz="2800" kern="0" dirty="0" smtClean="0">
                <a:gradFill>
                  <a:gsLst>
                    <a:gs pos="0">
                      <a:srgbClr val="FFFFFF"/>
                    </a:gs>
                    <a:gs pos="100000">
                      <a:srgbClr val="FFFFFF"/>
                    </a:gs>
                  </a:gsLst>
                  <a:lin ang="5400000" scaled="0"/>
                </a:gradFill>
                <a:ea typeface="Segoe UI" pitchFamily="34" charset="0"/>
                <a:cs typeface="Segoe UI" pitchFamily="34" charset="0"/>
              </a:rPr>
              <a:t>Curated</a:t>
            </a:r>
          </a:p>
          <a:p>
            <a:pPr algn="ctr" defTabSz="950846" fontAlgn="base">
              <a:lnSpc>
                <a:spcPct val="90000"/>
              </a:lnSpc>
              <a:spcBef>
                <a:spcPct val="0"/>
              </a:spcBef>
              <a:spcAft>
                <a:spcPct val="0"/>
              </a:spcAft>
              <a:defRPr/>
            </a:pPr>
            <a:r>
              <a:rPr lang="en-US" sz="2800" kern="0" dirty="0" smtClean="0">
                <a:gradFill>
                  <a:gsLst>
                    <a:gs pos="0">
                      <a:srgbClr val="FFFFFF"/>
                    </a:gs>
                    <a:gs pos="100000">
                      <a:srgbClr val="FFFFFF"/>
                    </a:gs>
                  </a:gsLst>
                  <a:lin ang="5400000" scaled="0"/>
                </a:gradFill>
                <a:ea typeface="Segoe UI" pitchFamily="34" charset="0"/>
                <a:cs typeface="Segoe UI" pitchFamily="34" charset="0"/>
              </a:rPr>
              <a:t>Marketplace of </a:t>
            </a:r>
            <a:r>
              <a:rPr lang="en-US" sz="2800" kern="0" dirty="0">
                <a:gradFill>
                  <a:gsLst>
                    <a:gs pos="0">
                      <a:srgbClr val="FFFFFF"/>
                    </a:gs>
                    <a:gs pos="100000">
                      <a:srgbClr val="FFFFFF"/>
                    </a:gs>
                  </a:gsLst>
                  <a:lin ang="5400000" scaled="0"/>
                </a:gradFill>
                <a:ea typeface="Segoe UI" pitchFamily="34" charset="0"/>
                <a:cs typeface="Segoe UI" pitchFamily="34" charset="0"/>
              </a:rPr>
              <a:t>Extensions</a:t>
            </a:r>
          </a:p>
        </p:txBody>
      </p:sp>
      <p:pic>
        <p:nvPicPr>
          <p:cNvPr id="27" name="Picture 4" descr="http://www.getinthesky.com/wp-content/uploads/logo-powershel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1963" y="5083913"/>
            <a:ext cx="914289" cy="91428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9877" y="4669069"/>
            <a:ext cx="1048381" cy="276381"/>
          </a:xfrm>
          <a:prstGeom prst="rect">
            <a:avLst/>
          </a:prstGeom>
        </p:spPr>
      </p:pic>
      <p:cxnSp>
        <p:nvCxnSpPr>
          <p:cNvPr id="29" name="Elbow Connector 28"/>
          <p:cNvCxnSpPr>
            <a:endCxn id="27" idx="1"/>
          </p:cNvCxnSpPr>
          <p:nvPr/>
        </p:nvCxnSpPr>
        <p:spPr>
          <a:xfrm>
            <a:off x="6863835" y="5204930"/>
            <a:ext cx="708126" cy="336128"/>
          </a:xfrm>
          <a:prstGeom prst="bentConnector3">
            <a:avLst>
              <a:gd name="adj1" fmla="val 50000"/>
            </a:avLst>
          </a:prstGeom>
          <a:noFill/>
          <a:ln w="60325" cap="flat" cmpd="sng" algn="ctr">
            <a:solidFill>
              <a:schemeClr val="accent6">
                <a:lumMod val="40000"/>
                <a:lumOff val="60000"/>
              </a:schemeClr>
            </a:solidFill>
            <a:prstDash val="sysDash"/>
            <a:headEnd type="none"/>
            <a:tailEnd type="triangle"/>
          </a:ln>
          <a:effectLst/>
        </p:spPr>
      </p:cxnSp>
      <p:sp>
        <p:nvSpPr>
          <p:cNvPr id="30" name="Rectangle 29"/>
          <p:cNvSpPr/>
          <p:nvPr/>
        </p:nvSpPr>
        <p:spPr>
          <a:xfrm>
            <a:off x="5807840" y="5001751"/>
            <a:ext cx="767102" cy="376684"/>
          </a:xfrm>
          <a:prstGeom prst="rect">
            <a:avLst/>
          </a:prstGeom>
        </p:spPr>
        <p:txBody>
          <a:bodyPr wrap="none">
            <a:spAutoFit/>
          </a:bodyPr>
          <a:lstStyle/>
          <a:p>
            <a:pPr defTabSz="931958">
              <a:defRPr/>
            </a:pPr>
            <a:r>
              <a:rPr lang="en-US" b="1" kern="0" dirty="0">
                <a:solidFill>
                  <a:srgbClr val="000000"/>
                </a:solidFill>
                <a:latin typeface="Calibri" panose="020F0502020204030204"/>
              </a:rPr>
              <a:t>Agent</a:t>
            </a:r>
          </a:p>
        </p:txBody>
      </p:sp>
      <p:sp>
        <p:nvSpPr>
          <p:cNvPr id="31" name="Oval 16"/>
          <p:cNvSpPr>
            <a:spLocks noChangeArrowheads="1"/>
          </p:cNvSpPr>
          <p:nvPr/>
        </p:nvSpPr>
        <p:spPr bwMode="auto">
          <a:xfrm>
            <a:off x="6654140" y="4596690"/>
            <a:ext cx="100581" cy="96991"/>
          </a:xfrm>
          <a:prstGeom prst="ellipse">
            <a:avLst/>
          </a:prstGeom>
          <a:solidFill>
            <a:srgbClr val="5B9BD5"/>
          </a:solidFill>
          <a:ln>
            <a:noFill/>
          </a:ln>
        </p:spPr>
        <p:txBody>
          <a:bodyPr vert="horz" wrap="square" lIns="91414" tIns="45706" rIns="91414" bIns="45706" numCol="1" anchor="t" anchorCtr="0" compatLnSpc="1">
            <a:prstTxWarp prst="textNoShape">
              <a:avLst/>
            </a:prstTxWarp>
          </a:bodyPr>
          <a:lstStyle/>
          <a:p>
            <a:pPr defTabSz="931958">
              <a:defRPr/>
            </a:pPr>
            <a:endParaRPr lang="en-US" sz="1836" kern="0">
              <a:solidFill>
                <a:srgbClr val="000000"/>
              </a:solidFill>
              <a:latin typeface="Calibri" panose="020F0502020204030204"/>
            </a:endParaRPr>
          </a:p>
        </p:txBody>
      </p:sp>
      <p:pic>
        <p:nvPicPr>
          <p:cNvPr id="32" name="Picture 31"/>
          <p:cNvPicPr/>
          <p:nvPr/>
        </p:nvPicPr>
        <p:blipFill rotWithShape="1">
          <a:blip r:embed="rId5" cstate="print">
            <a:extLst>
              <a:ext uri="{28A0092B-C50C-407E-A947-70E740481C1C}">
                <a14:useLocalDpi xmlns:a14="http://schemas.microsoft.com/office/drawing/2010/main" val="0"/>
              </a:ext>
            </a:extLst>
          </a:blip>
          <a:srcRect b="10114"/>
          <a:stretch/>
        </p:blipFill>
        <p:spPr bwMode="auto">
          <a:xfrm>
            <a:off x="1618338" y="5380730"/>
            <a:ext cx="1841013" cy="1148938"/>
          </a:xfrm>
          <a:prstGeom prst="rect">
            <a:avLst/>
          </a:prstGeom>
          <a:noFill/>
          <a:ln>
            <a:noFill/>
          </a:ln>
        </p:spPr>
      </p:pic>
      <p:pic>
        <p:nvPicPr>
          <p:cNvPr id="33" name="Picture 32"/>
          <p:cNvPicPr>
            <a:picLocks noChangeAspect="1"/>
          </p:cNvPicPr>
          <p:nvPr/>
        </p:nvPicPr>
        <p:blipFill>
          <a:blip r:embed="rId6">
            <a:biLevel thresh="75000"/>
          </a:blip>
          <a:stretch>
            <a:fillRect/>
          </a:stretch>
        </p:blipFill>
        <p:spPr>
          <a:xfrm>
            <a:off x="8393432" y="5065978"/>
            <a:ext cx="886125" cy="969853"/>
          </a:xfrm>
          <a:prstGeom prst="rect">
            <a:avLst/>
          </a:prstGeom>
        </p:spPr>
      </p:pic>
    </p:spTree>
    <p:extLst>
      <p:ext uri="{BB962C8B-B14F-4D97-AF65-F5344CB8AC3E}">
        <p14:creationId xmlns:p14="http://schemas.microsoft.com/office/powerpoint/2010/main" val="1662512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1000"/>
                            </p:stCondLst>
                            <p:childTnLst>
                              <p:par>
                                <p:cTn id="42" presetID="42"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par>
                                <p:cTn id="56" presetID="22" presetClass="entr" presetSubtype="8"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par>
                          <p:cTn id="65" fill="hold">
                            <p:stCondLst>
                              <p:cond delay="2500"/>
                            </p:stCondLst>
                            <p:childTnLst>
                              <p:par>
                                <p:cTn id="66" presetID="10" presetClass="entr" presetSubtype="0" fill="hold" grpId="1"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down)">
                                      <p:cBhvr>
                                        <p:cTn id="71" dur="500"/>
                                        <p:tgtEl>
                                          <p:spTgt spid="20"/>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down)">
                                      <p:cBhvr>
                                        <p:cTn id="74" dur="500"/>
                                        <p:tgtEl>
                                          <p:spTgt spid="21"/>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down)">
                                      <p:cBhvr>
                                        <p:cTn id="80" dur="500"/>
                                        <p:tgtEl>
                                          <p:spTgt spid="23"/>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down)">
                                      <p:cBhvr>
                                        <p:cTn id="83" dur="500"/>
                                        <p:tgtEl>
                                          <p:spTgt spid="31"/>
                                        </p:tgtEl>
                                      </p:cBhvr>
                                    </p:animEffect>
                                  </p:childTnLst>
                                </p:cTn>
                              </p:par>
                            </p:childTnLst>
                          </p:cTn>
                        </p:par>
                        <p:par>
                          <p:cTn id="84" fill="hold">
                            <p:stCondLst>
                              <p:cond delay="3000"/>
                            </p:stCondLst>
                            <p:childTnLst>
                              <p:par>
                                <p:cTn id="85" presetID="10"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par>
                                <p:cTn id="88" presetID="10" presetClass="entr" presetSubtype="0"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par>
                                <p:cTn id="94" presetID="10" presetClass="entr" presetSubtype="0"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childTnLst>
                                </p:cTn>
                              </p:par>
                              <p:par>
                                <p:cTn id="97" presetID="10" presetClass="entr" presetSubtype="0" fill="hold"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par>
                          <p:cTn id="100" fill="hold">
                            <p:stCondLst>
                              <p:cond delay="3500"/>
                            </p:stCondLst>
                            <p:childTnLst>
                              <p:par>
                                <p:cTn id="101" presetID="10" presetClass="entr" presetSubtype="0" fill="hold"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left)">
                                      <p:cBhvr>
                                        <p:cTn id="111" dur="500"/>
                                        <p:tgtEl>
                                          <p:spTgt spid="29"/>
                                        </p:tgtEl>
                                      </p:cBhvr>
                                    </p:animEffect>
                                  </p:childTnLst>
                                </p:cTn>
                              </p:par>
                            </p:childTnLst>
                          </p:cTn>
                        </p:par>
                        <p:par>
                          <p:cTn id="112" fill="hold">
                            <p:stCondLst>
                              <p:cond delay="500"/>
                            </p:stCondLst>
                            <p:childTnLst>
                              <p:par>
                                <p:cTn id="113" presetID="42" presetClass="path" presetSubtype="0" accel="50000" decel="50000" fill="hold" nodeType="afterEffect">
                                  <p:stCondLst>
                                    <p:cond delay="0"/>
                                  </p:stCondLst>
                                  <p:childTnLst>
                                    <p:animMotion origin="layout" path="M 2.82104E-6 1.35724E-6 L -0.14335 -0.18566 " pathEditMode="relative" rAng="0" ptsTypes="AA">
                                      <p:cBhvr>
                                        <p:cTn id="114" dur="2000" fill="hold"/>
                                        <p:tgtEl>
                                          <p:spTgt spid="27"/>
                                        </p:tgtEl>
                                        <p:attrNameLst>
                                          <p:attrName>ppt_x</p:attrName>
                                          <p:attrName>ppt_y</p:attrName>
                                        </p:attrNameLst>
                                      </p:cBhvr>
                                      <p:rCtr x="-7174" y="-9283"/>
                                    </p:animMotion>
                                  </p:childTnLst>
                                </p:cTn>
                              </p:par>
                              <p:par>
                                <p:cTn id="115" presetID="42" presetClass="path" presetSubtype="0" accel="50000" decel="50000" fill="hold" nodeType="withEffect">
                                  <p:stCondLst>
                                    <p:cond delay="0"/>
                                  </p:stCondLst>
                                  <p:childTnLst>
                                    <p:animMotion origin="layout" path="M 6.15267E-7 -4.66636E-6 L -0.16977 0.09873 " pathEditMode="relative" rAng="0" ptsTypes="AA">
                                      <p:cBhvr>
                                        <p:cTn id="116" dur="2000" fill="hold"/>
                                        <p:tgtEl>
                                          <p:spTgt spid="28"/>
                                        </p:tgtEl>
                                        <p:attrNameLst>
                                          <p:attrName>ppt_x</p:attrName>
                                          <p:attrName>ppt_y</p:attrName>
                                        </p:attrNameLst>
                                      </p:cBhvr>
                                      <p:rCtr x="-8489" y="4925"/>
                                    </p:animMotion>
                                  </p:childTnLst>
                                </p:cTn>
                              </p:par>
                            </p:childTnLst>
                          </p:cTn>
                        </p:par>
                        <p:par>
                          <p:cTn id="117" fill="hold">
                            <p:stCondLst>
                              <p:cond delay="2500"/>
                            </p:stCondLst>
                            <p:childTnLst>
                              <p:par>
                                <p:cTn id="118" presetID="27" presetClass="emph" presetSubtype="0" fill="remove" grpId="0" nodeType="afterEffect">
                                  <p:stCondLst>
                                    <p:cond delay="0"/>
                                  </p:stCondLst>
                                  <p:childTnLst>
                                    <p:animClr clrSpc="rgb" dir="cw">
                                      <p:cBhvr override="childStyle">
                                        <p:cTn id="119" dur="250" autoRev="1" fill="remove"/>
                                        <p:tgtEl>
                                          <p:spTgt spid="19"/>
                                        </p:tgtEl>
                                        <p:attrNameLst>
                                          <p:attrName>style.color</p:attrName>
                                        </p:attrNameLst>
                                      </p:cBhvr>
                                      <p:to>
                                        <a:srgbClr val="FFC000"/>
                                      </p:to>
                                    </p:animClr>
                                    <p:animClr clrSpc="rgb" dir="cw">
                                      <p:cBhvr>
                                        <p:cTn id="120" dur="250" autoRev="1" fill="remove"/>
                                        <p:tgtEl>
                                          <p:spTgt spid="19"/>
                                        </p:tgtEl>
                                        <p:attrNameLst>
                                          <p:attrName>fillcolor</p:attrName>
                                        </p:attrNameLst>
                                      </p:cBhvr>
                                      <p:to>
                                        <a:srgbClr val="FFC000"/>
                                      </p:to>
                                    </p:animClr>
                                    <p:set>
                                      <p:cBhvr>
                                        <p:cTn id="121" dur="250" autoRev="1" fill="remove"/>
                                        <p:tgtEl>
                                          <p:spTgt spid="19"/>
                                        </p:tgtEl>
                                        <p:attrNameLst>
                                          <p:attrName>fill.type</p:attrName>
                                        </p:attrNameLst>
                                      </p:cBhvr>
                                      <p:to>
                                        <p:strVal val="solid"/>
                                      </p:to>
                                    </p:set>
                                    <p:set>
                                      <p:cBhvr>
                                        <p:cTn id="122" dur="25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13" grpId="0" animBg="1"/>
      <p:bldP spid="15" grpId="0"/>
      <p:bldP spid="19" grpId="0" animBg="1"/>
      <p:bldP spid="19" grpId="1" animBg="1"/>
      <p:bldP spid="20" grpId="0" animBg="1"/>
      <p:bldP spid="21" grpId="0" animBg="1"/>
      <p:bldP spid="22" grpId="0" animBg="1"/>
      <p:bldP spid="23" grpId="0" animBg="1"/>
      <p:bldP spid="24" grpId="0" animBg="1"/>
      <p:bldP spid="26" grpId="0"/>
      <p:bldP spid="30" grpId="0"/>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1846659"/>
          </a:xfrm>
        </p:spPr>
        <p:txBody>
          <a:bodyPr/>
          <a:lstStyle/>
          <a:p>
            <a:r>
              <a:rPr lang="en-US" dirty="0" smtClean="0"/>
              <a:t>Deploy and manage the lifecycle of a collection of resources through declarative, model-based template language</a:t>
            </a:r>
          </a:p>
        </p:txBody>
      </p:sp>
      <p:sp>
        <p:nvSpPr>
          <p:cNvPr id="3" name="Title 2"/>
          <p:cNvSpPr>
            <a:spLocks noGrp="1"/>
          </p:cNvSpPr>
          <p:nvPr>
            <p:ph type="title"/>
          </p:nvPr>
        </p:nvSpPr>
        <p:spPr/>
        <p:txBody>
          <a:bodyPr/>
          <a:lstStyle/>
          <a:p>
            <a:r>
              <a:rPr lang="en-US" dirty="0" smtClean="0"/>
              <a:t>Azure Resource Manager &amp; Templates</a:t>
            </a:r>
            <a:endParaRPr lang="en-US" dirty="0"/>
          </a:p>
        </p:txBody>
      </p:sp>
      <p:grpSp>
        <p:nvGrpSpPr>
          <p:cNvPr id="138" name="Group 137"/>
          <p:cNvGrpSpPr/>
          <p:nvPr/>
        </p:nvGrpSpPr>
        <p:grpSpPr>
          <a:xfrm>
            <a:off x="1282842" y="3097627"/>
            <a:ext cx="1114267" cy="950777"/>
            <a:chOff x="7411093" y="3727548"/>
            <a:chExt cx="1114267" cy="950777"/>
          </a:xfrm>
        </p:grpSpPr>
        <p:sp>
          <p:nvSpPr>
            <p:cNvPr id="46" name="Freeform 42"/>
            <p:cNvSpPr>
              <a:spLocks/>
            </p:cNvSpPr>
            <p:nvPr/>
          </p:nvSpPr>
          <p:spPr bwMode="auto">
            <a:xfrm>
              <a:off x="7411093" y="3897386"/>
              <a:ext cx="1114267" cy="780939"/>
            </a:xfrm>
            <a:custGeom>
              <a:avLst/>
              <a:gdLst>
                <a:gd name="T0" fmla="*/ 0 w 599"/>
                <a:gd name="T1" fmla="*/ 398 h 420"/>
                <a:gd name="T2" fmla="*/ 22 w 599"/>
                <a:gd name="T3" fmla="*/ 420 h 420"/>
                <a:gd name="T4" fmla="*/ 577 w 599"/>
                <a:gd name="T5" fmla="*/ 420 h 420"/>
                <a:gd name="T6" fmla="*/ 599 w 599"/>
                <a:gd name="T7" fmla="*/ 398 h 420"/>
                <a:gd name="T8" fmla="*/ 599 w 599"/>
                <a:gd name="T9" fmla="*/ 0 h 420"/>
                <a:gd name="T10" fmla="*/ 0 w 599"/>
                <a:gd name="T11" fmla="*/ 0 h 420"/>
                <a:gd name="T12" fmla="*/ 0 w 599"/>
                <a:gd name="T13" fmla="*/ 398 h 420"/>
              </a:gdLst>
              <a:ahLst/>
              <a:cxnLst>
                <a:cxn ang="0">
                  <a:pos x="T0" y="T1"/>
                </a:cxn>
                <a:cxn ang="0">
                  <a:pos x="T2" y="T3"/>
                </a:cxn>
                <a:cxn ang="0">
                  <a:pos x="T4" y="T5"/>
                </a:cxn>
                <a:cxn ang="0">
                  <a:pos x="T6" y="T7"/>
                </a:cxn>
                <a:cxn ang="0">
                  <a:pos x="T8" y="T9"/>
                </a:cxn>
                <a:cxn ang="0">
                  <a:pos x="T10" y="T11"/>
                </a:cxn>
                <a:cxn ang="0">
                  <a:pos x="T12" y="T13"/>
                </a:cxn>
              </a:cxnLst>
              <a:rect l="0" t="0" r="r" b="b"/>
              <a:pathLst>
                <a:path w="599" h="420">
                  <a:moveTo>
                    <a:pt x="0" y="398"/>
                  </a:moveTo>
                  <a:cubicBezTo>
                    <a:pt x="0" y="410"/>
                    <a:pt x="10" y="420"/>
                    <a:pt x="22" y="420"/>
                  </a:cubicBezTo>
                  <a:cubicBezTo>
                    <a:pt x="577" y="420"/>
                    <a:pt x="577" y="420"/>
                    <a:pt x="577" y="420"/>
                  </a:cubicBezTo>
                  <a:cubicBezTo>
                    <a:pt x="589" y="420"/>
                    <a:pt x="599" y="410"/>
                    <a:pt x="599" y="398"/>
                  </a:cubicBezTo>
                  <a:cubicBezTo>
                    <a:pt x="599" y="0"/>
                    <a:pt x="599" y="0"/>
                    <a:pt x="599" y="0"/>
                  </a:cubicBezTo>
                  <a:cubicBezTo>
                    <a:pt x="0" y="0"/>
                    <a:pt x="0" y="0"/>
                    <a:pt x="0" y="0"/>
                  </a:cubicBezTo>
                  <a:cubicBezTo>
                    <a:pt x="0" y="398"/>
                    <a:pt x="0" y="398"/>
                    <a:pt x="0" y="39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47" name="Freeform 43"/>
            <p:cNvSpPr>
              <a:spLocks/>
            </p:cNvSpPr>
            <p:nvPr/>
          </p:nvSpPr>
          <p:spPr bwMode="auto">
            <a:xfrm>
              <a:off x="7411093" y="3727548"/>
              <a:ext cx="1114267" cy="169838"/>
            </a:xfrm>
            <a:custGeom>
              <a:avLst/>
              <a:gdLst>
                <a:gd name="T0" fmla="*/ 577 w 599"/>
                <a:gd name="T1" fmla="*/ 0 h 91"/>
                <a:gd name="T2" fmla="*/ 22 w 599"/>
                <a:gd name="T3" fmla="*/ 0 h 91"/>
                <a:gd name="T4" fmla="*/ 0 w 599"/>
                <a:gd name="T5" fmla="*/ 22 h 91"/>
                <a:gd name="T6" fmla="*/ 0 w 599"/>
                <a:gd name="T7" fmla="*/ 91 h 91"/>
                <a:gd name="T8" fmla="*/ 599 w 599"/>
                <a:gd name="T9" fmla="*/ 91 h 91"/>
                <a:gd name="T10" fmla="*/ 599 w 599"/>
                <a:gd name="T11" fmla="*/ 22 h 91"/>
                <a:gd name="T12" fmla="*/ 577 w 59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99" h="91">
                  <a:moveTo>
                    <a:pt x="577" y="0"/>
                  </a:moveTo>
                  <a:cubicBezTo>
                    <a:pt x="22" y="0"/>
                    <a:pt x="22" y="0"/>
                    <a:pt x="22" y="0"/>
                  </a:cubicBezTo>
                  <a:cubicBezTo>
                    <a:pt x="10" y="0"/>
                    <a:pt x="0" y="10"/>
                    <a:pt x="0" y="22"/>
                  </a:cubicBezTo>
                  <a:cubicBezTo>
                    <a:pt x="0" y="91"/>
                    <a:pt x="0" y="91"/>
                    <a:pt x="0" y="91"/>
                  </a:cubicBezTo>
                  <a:cubicBezTo>
                    <a:pt x="599" y="91"/>
                    <a:pt x="599" y="91"/>
                    <a:pt x="599" y="91"/>
                  </a:cubicBezTo>
                  <a:cubicBezTo>
                    <a:pt x="599" y="22"/>
                    <a:pt x="599" y="22"/>
                    <a:pt x="599" y="22"/>
                  </a:cubicBezTo>
                  <a:cubicBezTo>
                    <a:pt x="599" y="10"/>
                    <a:pt x="589" y="0"/>
                    <a:pt x="577" y="0"/>
                  </a:cubicBezTo>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48" name="Rectangle 44"/>
            <p:cNvSpPr>
              <a:spLocks noChangeArrowheads="1"/>
            </p:cNvSpPr>
            <p:nvPr/>
          </p:nvSpPr>
          <p:spPr bwMode="auto">
            <a:xfrm>
              <a:off x="7739659" y="4140239"/>
              <a:ext cx="206346" cy="1253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51" name="Rectangle 45"/>
            <p:cNvSpPr>
              <a:spLocks noChangeArrowheads="1"/>
            </p:cNvSpPr>
            <p:nvPr/>
          </p:nvSpPr>
          <p:spPr bwMode="auto">
            <a:xfrm>
              <a:off x="7739659" y="4140239"/>
              <a:ext cx="206346" cy="12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52" name="Rectangle 46"/>
            <p:cNvSpPr>
              <a:spLocks noChangeArrowheads="1"/>
            </p:cNvSpPr>
            <p:nvPr/>
          </p:nvSpPr>
          <p:spPr bwMode="auto">
            <a:xfrm>
              <a:off x="7739659" y="3975163"/>
              <a:ext cx="206346" cy="1238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53" name="Rectangle 47"/>
            <p:cNvSpPr>
              <a:spLocks noChangeArrowheads="1"/>
            </p:cNvSpPr>
            <p:nvPr/>
          </p:nvSpPr>
          <p:spPr bwMode="auto">
            <a:xfrm>
              <a:off x="7739659" y="3975163"/>
              <a:ext cx="206346" cy="1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54" name="Rectangle 48"/>
            <p:cNvSpPr>
              <a:spLocks noChangeArrowheads="1"/>
            </p:cNvSpPr>
            <p:nvPr/>
          </p:nvSpPr>
          <p:spPr bwMode="auto">
            <a:xfrm>
              <a:off x="7739659" y="4305316"/>
              <a:ext cx="206346" cy="12539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55" name="Rectangle 49"/>
            <p:cNvSpPr>
              <a:spLocks noChangeArrowheads="1"/>
            </p:cNvSpPr>
            <p:nvPr/>
          </p:nvSpPr>
          <p:spPr bwMode="auto">
            <a:xfrm>
              <a:off x="7739659" y="4305316"/>
              <a:ext cx="206346" cy="12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56" name="Rectangle 50"/>
            <p:cNvSpPr>
              <a:spLocks noChangeArrowheads="1"/>
            </p:cNvSpPr>
            <p:nvPr/>
          </p:nvSpPr>
          <p:spPr bwMode="auto">
            <a:xfrm>
              <a:off x="7987274" y="4305316"/>
              <a:ext cx="206346" cy="12539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57" name="Rectangle 51"/>
            <p:cNvSpPr>
              <a:spLocks noChangeArrowheads="1"/>
            </p:cNvSpPr>
            <p:nvPr/>
          </p:nvSpPr>
          <p:spPr bwMode="auto">
            <a:xfrm>
              <a:off x="7987274" y="4140239"/>
              <a:ext cx="206346" cy="1253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58" name="Rectangle 52"/>
            <p:cNvSpPr>
              <a:spLocks noChangeArrowheads="1"/>
            </p:cNvSpPr>
            <p:nvPr/>
          </p:nvSpPr>
          <p:spPr bwMode="auto">
            <a:xfrm>
              <a:off x="7987274" y="4140239"/>
              <a:ext cx="206346" cy="12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59" name="Rectangle 53"/>
            <p:cNvSpPr>
              <a:spLocks noChangeArrowheads="1"/>
            </p:cNvSpPr>
            <p:nvPr/>
          </p:nvSpPr>
          <p:spPr bwMode="auto">
            <a:xfrm>
              <a:off x="7987274" y="3975163"/>
              <a:ext cx="206346" cy="1238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0" name="Rectangle 54"/>
            <p:cNvSpPr>
              <a:spLocks noChangeArrowheads="1"/>
            </p:cNvSpPr>
            <p:nvPr/>
          </p:nvSpPr>
          <p:spPr bwMode="auto">
            <a:xfrm>
              <a:off x="7987274" y="3975163"/>
              <a:ext cx="206346" cy="1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1" name="Rectangle 55"/>
            <p:cNvSpPr>
              <a:spLocks noChangeArrowheads="1"/>
            </p:cNvSpPr>
            <p:nvPr/>
          </p:nvSpPr>
          <p:spPr bwMode="auto">
            <a:xfrm>
              <a:off x="7493631" y="3975163"/>
              <a:ext cx="206346" cy="1238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2" name="Rectangle 56"/>
            <p:cNvSpPr>
              <a:spLocks noChangeArrowheads="1"/>
            </p:cNvSpPr>
            <p:nvPr/>
          </p:nvSpPr>
          <p:spPr bwMode="auto">
            <a:xfrm>
              <a:off x="7493631" y="3975163"/>
              <a:ext cx="206346" cy="1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3" name="Rectangle 57"/>
            <p:cNvSpPr>
              <a:spLocks noChangeArrowheads="1"/>
            </p:cNvSpPr>
            <p:nvPr/>
          </p:nvSpPr>
          <p:spPr bwMode="auto">
            <a:xfrm>
              <a:off x="7493631" y="4140239"/>
              <a:ext cx="206346" cy="1253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4" name="Rectangle 58"/>
            <p:cNvSpPr>
              <a:spLocks noChangeArrowheads="1"/>
            </p:cNvSpPr>
            <p:nvPr/>
          </p:nvSpPr>
          <p:spPr bwMode="auto">
            <a:xfrm>
              <a:off x="7493631" y="4140239"/>
              <a:ext cx="206346" cy="12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5" name="Rectangle 59"/>
            <p:cNvSpPr>
              <a:spLocks noChangeArrowheads="1"/>
            </p:cNvSpPr>
            <p:nvPr/>
          </p:nvSpPr>
          <p:spPr bwMode="auto">
            <a:xfrm>
              <a:off x="7493631" y="4305316"/>
              <a:ext cx="206346" cy="12539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6" name="Rectangle 60"/>
            <p:cNvSpPr>
              <a:spLocks noChangeArrowheads="1"/>
            </p:cNvSpPr>
            <p:nvPr/>
          </p:nvSpPr>
          <p:spPr bwMode="auto">
            <a:xfrm>
              <a:off x="7493631" y="4305316"/>
              <a:ext cx="206346" cy="12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7" name="Rectangle 61"/>
            <p:cNvSpPr>
              <a:spLocks noChangeArrowheads="1"/>
            </p:cNvSpPr>
            <p:nvPr/>
          </p:nvSpPr>
          <p:spPr bwMode="auto">
            <a:xfrm>
              <a:off x="7493631" y="4471980"/>
              <a:ext cx="206346" cy="12222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8" name="Rectangle 62"/>
            <p:cNvSpPr>
              <a:spLocks noChangeArrowheads="1"/>
            </p:cNvSpPr>
            <p:nvPr/>
          </p:nvSpPr>
          <p:spPr bwMode="auto">
            <a:xfrm>
              <a:off x="7493631" y="4471980"/>
              <a:ext cx="206346" cy="12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9" name="Rectangle 63"/>
            <p:cNvSpPr>
              <a:spLocks noChangeArrowheads="1"/>
            </p:cNvSpPr>
            <p:nvPr/>
          </p:nvSpPr>
          <p:spPr bwMode="auto">
            <a:xfrm>
              <a:off x="7739659" y="4471980"/>
              <a:ext cx="206346" cy="12222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0" name="Rectangle 64"/>
            <p:cNvSpPr>
              <a:spLocks noChangeArrowheads="1"/>
            </p:cNvSpPr>
            <p:nvPr/>
          </p:nvSpPr>
          <p:spPr bwMode="auto">
            <a:xfrm>
              <a:off x="7987274" y="4471980"/>
              <a:ext cx="206346" cy="12222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1" name="Rectangle 65"/>
            <p:cNvSpPr>
              <a:spLocks noChangeArrowheads="1"/>
            </p:cNvSpPr>
            <p:nvPr/>
          </p:nvSpPr>
          <p:spPr bwMode="auto">
            <a:xfrm>
              <a:off x="8236476" y="4305316"/>
              <a:ext cx="206346" cy="12539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2" name="Rectangle 66"/>
            <p:cNvSpPr>
              <a:spLocks noChangeArrowheads="1"/>
            </p:cNvSpPr>
            <p:nvPr/>
          </p:nvSpPr>
          <p:spPr bwMode="auto">
            <a:xfrm>
              <a:off x="8236476" y="4140239"/>
              <a:ext cx="206346" cy="1253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3" name="Rectangle 67"/>
            <p:cNvSpPr>
              <a:spLocks noChangeArrowheads="1"/>
            </p:cNvSpPr>
            <p:nvPr/>
          </p:nvSpPr>
          <p:spPr bwMode="auto">
            <a:xfrm>
              <a:off x="8236476" y="3975163"/>
              <a:ext cx="206346" cy="1238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4" name="Rectangle 68"/>
            <p:cNvSpPr>
              <a:spLocks noChangeArrowheads="1"/>
            </p:cNvSpPr>
            <p:nvPr/>
          </p:nvSpPr>
          <p:spPr bwMode="auto">
            <a:xfrm>
              <a:off x="8236476" y="4471980"/>
              <a:ext cx="206346" cy="12222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7" name="Freeform 71"/>
            <p:cNvSpPr>
              <a:spLocks/>
            </p:cNvSpPr>
            <p:nvPr/>
          </p:nvSpPr>
          <p:spPr bwMode="auto">
            <a:xfrm>
              <a:off x="7449187" y="4678325"/>
              <a:ext cx="55555" cy="0"/>
            </a:xfrm>
            <a:custGeom>
              <a:avLst/>
              <a:gdLst>
                <a:gd name="T0" fmla="*/ 0 w 30"/>
                <a:gd name="T1" fmla="*/ 4 w 30"/>
                <a:gd name="T2" fmla="*/ 30 w 30"/>
                <a:gd name="T3" fmla="*/ 30 w 30"/>
                <a:gd name="T4" fmla="*/ 2 w 30"/>
                <a:gd name="T5" fmla="*/ 0 w 30"/>
              </a:gdLst>
              <a:ahLst/>
              <a:cxnLst>
                <a:cxn ang="0">
                  <a:pos x="T0" y="0"/>
                </a:cxn>
                <a:cxn ang="0">
                  <a:pos x="T1" y="0"/>
                </a:cxn>
                <a:cxn ang="0">
                  <a:pos x="T2" y="0"/>
                </a:cxn>
                <a:cxn ang="0">
                  <a:pos x="T3" y="0"/>
                </a:cxn>
                <a:cxn ang="0">
                  <a:pos x="T4" y="0"/>
                </a:cxn>
                <a:cxn ang="0">
                  <a:pos x="T5" y="0"/>
                </a:cxn>
              </a:cxnLst>
              <a:rect l="0" t="0" r="r" b="b"/>
              <a:pathLst>
                <a:path w="30">
                  <a:moveTo>
                    <a:pt x="0" y="0"/>
                  </a:moveTo>
                  <a:cubicBezTo>
                    <a:pt x="1" y="0"/>
                    <a:pt x="2" y="0"/>
                    <a:pt x="4" y="0"/>
                  </a:cubicBezTo>
                  <a:cubicBezTo>
                    <a:pt x="30" y="0"/>
                    <a:pt x="30" y="0"/>
                    <a:pt x="30" y="0"/>
                  </a:cubicBezTo>
                  <a:cubicBezTo>
                    <a:pt x="30" y="0"/>
                    <a:pt x="30" y="0"/>
                    <a:pt x="30" y="0"/>
                  </a:cubicBezTo>
                  <a:cubicBezTo>
                    <a:pt x="2" y="0"/>
                    <a:pt x="2" y="0"/>
                    <a:pt x="2" y="0"/>
                  </a:cubicBezTo>
                  <a:cubicBezTo>
                    <a:pt x="1" y="0"/>
                    <a:pt x="0" y="0"/>
                    <a:pt x="0"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8" name="Freeform 72"/>
            <p:cNvSpPr>
              <a:spLocks noEditPoints="1"/>
            </p:cNvSpPr>
            <p:nvPr/>
          </p:nvSpPr>
          <p:spPr bwMode="auto">
            <a:xfrm>
              <a:off x="7411093" y="3897386"/>
              <a:ext cx="814272" cy="780939"/>
            </a:xfrm>
            <a:custGeom>
              <a:avLst/>
              <a:gdLst>
                <a:gd name="T0" fmla="*/ 44 w 438"/>
                <a:gd name="T1" fmla="*/ 287 h 420"/>
                <a:gd name="T2" fmla="*/ 44 w 438"/>
                <a:gd name="T3" fmla="*/ 220 h 420"/>
                <a:gd name="T4" fmla="*/ 155 w 438"/>
                <a:gd name="T5" fmla="*/ 220 h 420"/>
                <a:gd name="T6" fmla="*/ 155 w 438"/>
                <a:gd name="T7" fmla="*/ 287 h 420"/>
                <a:gd name="T8" fmla="*/ 44 w 438"/>
                <a:gd name="T9" fmla="*/ 287 h 420"/>
                <a:gd name="T10" fmla="*/ 44 w 438"/>
                <a:gd name="T11" fmla="*/ 198 h 420"/>
                <a:gd name="T12" fmla="*/ 44 w 438"/>
                <a:gd name="T13" fmla="*/ 131 h 420"/>
                <a:gd name="T14" fmla="*/ 155 w 438"/>
                <a:gd name="T15" fmla="*/ 131 h 420"/>
                <a:gd name="T16" fmla="*/ 155 w 438"/>
                <a:gd name="T17" fmla="*/ 198 h 420"/>
                <a:gd name="T18" fmla="*/ 44 w 438"/>
                <a:gd name="T19" fmla="*/ 198 h 420"/>
                <a:gd name="T20" fmla="*/ 44 w 438"/>
                <a:gd name="T21" fmla="*/ 109 h 420"/>
                <a:gd name="T22" fmla="*/ 44 w 438"/>
                <a:gd name="T23" fmla="*/ 42 h 420"/>
                <a:gd name="T24" fmla="*/ 155 w 438"/>
                <a:gd name="T25" fmla="*/ 42 h 420"/>
                <a:gd name="T26" fmla="*/ 155 w 438"/>
                <a:gd name="T27" fmla="*/ 109 h 420"/>
                <a:gd name="T28" fmla="*/ 44 w 438"/>
                <a:gd name="T29" fmla="*/ 109 h 420"/>
                <a:gd name="T30" fmla="*/ 177 w 438"/>
                <a:gd name="T31" fmla="*/ 109 h 420"/>
                <a:gd name="T32" fmla="*/ 177 w 438"/>
                <a:gd name="T33" fmla="*/ 42 h 420"/>
                <a:gd name="T34" fmla="*/ 288 w 438"/>
                <a:gd name="T35" fmla="*/ 42 h 420"/>
                <a:gd name="T36" fmla="*/ 288 w 438"/>
                <a:gd name="T37" fmla="*/ 109 h 420"/>
                <a:gd name="T38" fmla="*/ 177 w 438"/>
                <a:gd name="T39" fmla="*/ 109 h 420"/>
                <a:gd name="T40" fmla="*/ 438 w 438"/>
                <a:gd name="T41" fmla="*/ 0 h 420"/>
                <a:gd name="T42" fmla="*/ 0 w 438"/>
                <a:gd name="T43" fmla="*/ 0 h 420"/>
                <a:gd name="T44" fmla="*/ 0 w 438"/>
                <a:gd name="T45" fmla="*/ 20 h 420"/>
                <a:gd name="T46" fmla="*/ 0 w 438"/>
                <a:gd name="T47" fmla="*/ 60 h 420"/>
                <a:gd name="T48" fmla="*/ 0 w 438"/>
                <a:gd name="T49" fmla="*/ 396 h 420"/>
                <a:gd name="T50" fmla="*/ 20 w 438"/>
                <a:gd name="T51" fmla="*/ 420 h 420"/>
                <a:gd name="T52" fmla="*/ 22 w 438"/>
                <a:gd name="T53" fmla="*/ 420 h 420"/>
                <a:gd name="T54" fmla="*/ 50 w 438"/>
                <a:gd name="T55" fmla="*/ 420 h 420"/>
                <a:gd name="T56" fmla="*/ 91 w 438"/>
                <a:gd name="T57" fmla="*/ 375 h 420"/>
                <a:gd name="T58" fmla="*/ 44 w 438"/>
                <a:gd name="T59" fmla="*/ 375 h 420"/>
                <a:gd name="T60" fmla="*/ 44 w 438"/>
                <a:gd name="T61" fmla="*/ 309 h 420"/>
                <a:gd name="T62" fmla="*/ 153 w 438"/>
                <a:gd name="T63" fmla="*/ 309 h 420"/>
                <a:gd name="T64" fmla="*/ 177 w 438"/>
                <a:gd name="T65" fmla="*/ 282 h 420"/>
                <a:gd name="T66" fmla="*/ 177 w 438"/>
                <a:gd name="T67" fmla="*/ 220 h 420"/>
                <a:gd name="T68" fmla="*/ 235 w 438"/>
                <a:gd name="T69" fmla="*/ 220 h 420"/>
                <a:gd name="T70" fmla="*/ 255 w 438"/>
                <a:gd name="T71" fmla="*/ 198 h 420"/>
                <a:gd name="T72" fmla="*/ 177 w 438"/>
                <a:gd name="T73" fmla="*/ 198 h 420"/>
                <a:gd name="T74" fmla="*/ 177 w 438"/>
                <a:gd name="T75" fmla="*/ 131 h 420"/>
                <a:gd name="T76" fmla="*/ 288 w 438"/>
                <a:gd name="T77" fmla="*/ 131 h 420"/>
                <a:gd name="T78" fmla="*/ 288 w 438"/>
                <a:gd name="T79" fmla="*/ 162 h 420"/>
                <a:gd name="T80" fmla="*/ 310 w 438"/>
                <a:gd name="T81" fmla="*/ 138 h 420"/>
                <a:gd name="T82" fmla="*/ 310 w 438"/>
                <a:gd name="T83" fmla="*/ 131 h 420"/>
                <a:gd name="T84" fmla="*/ 317 w 438"/>
                <a:gd name="T85" fmla="*/ 131 h 420"/>
                <a:gd name="T86" fmla="*/ 338 w 438"/>
                <a:gd name="T87" fmla="*/ 109 h 420"/>
                <a:gd name="T88" fmla="*/ 310 w 438"/>
                <a:gd name="T89" fmla="*/ 109 h 420"/>
                <a:gd name="T90" fmla="*/ 310 w 438"/>
                <a:gd name="T91" fmla="*/ 42 h 420"/>
                <a:gd name="T92" fmla="*/ 399 w 438"/>
                <a:gd name="T93" fmla="*/ 42 h 420"/>
                <a:gd name="T94" fmla="*/ 438 w 438"/>
                <a:gd name="T9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8" h="420">
                  <a:moveTo>
                    <a:pt x="44" y="287"/>
                  </a:moveTo>
                  <a:cubicBezTo>
                    <a:pt x="44" y="220"/>
                    <a:pt x="44" y="220"/>
                    <a:pt x="44" y="220"/>
                  </a:cubicBezTo>
                  <a:cubicBezTo>
                    <a:pt x="155" y="220"/>
                    <a:pt x="155" y="220"/>
                    <a:pt x="155" y="220"/>
                  </a:cubicBezTo>
                  <a:cubicBezTo>
                    <a:pt x="155" y="287"/>
                    <a:pt x="155" y="287"/>
                    <a:pt x="155" y="287"/>
                  </a:cubicBezTo>
                  <a:cubicBezTo>
                    <a:pt x="44" y="287"/>
                    <a:pt x="44" y="287"/>
                    <a:pt x="44" y="287"/>
                  </a:cubicBezTo>
                  <a:moveTo>
                    <a:pt x="44" y="198"/>
                  </a:moveTo>
                  <a:cubicBezTo>
                    <a:pt x="44" y="131"/>
                    <a:pt x="44" y="131"/>
                    <a:pt x="44" y="131"/>
                  </a:cubicBezTo>
                  <a:cubicBezTo>
                    <a:pt x="155" y="131"/>
                    <a:pt x="155" y="131"/>
                    <a:pt x="155" y="131"/>
                  </a:cubicBezTo>
                  <a:cubicBezTo>
                    <a:pt x="155" y="198"/>
                    <a:pt x="155" y="198"/>
                    <a:pt x="155" y="198"/>
                  </a:cubicBezTo>
                  <a:cubicBezTo>
                    <a:pt x="44" y="198"/>
                    <a:pt x="44" y="198"/>
                    <a:pt x="44" y="198"/>
                  </a:cubicBezTo>
                  <a:moveTo>
                    <a:pt x="44" y="109"/>
                  </a:moveTo>
                  <a:cubicBezTo>
                    <a:pt x="44" y="42"/>
                    <a:pt x="44" y="42"/>
                    <a:pt x="44" y="42"/>
                  </a:cubicBezTo>
                  <a:cubicBezTo>
                    <a:pt x="155" y="42"/>
                    <a:pt x="155" y="42"/>
                    <a:pt x="155" y="42"/>
                  </a:cubicBezTo>
                  <a:cubicBezTo>
                    <a:pt x="155" y="109"/>
                    <a:pt x="155" y="109"/>
                    <a:pt x="155" y="109"/>
                  </a:cubicBezTo>
                  <a:cubicBezTo>
                    <a:pt x="44" y="109"/>
                    <a:pt x="44" y="109"/>
                    <a:pt x="44" y="109"/>
                  </a:cubicBezTo>
                  <a:moveTo>
                    <a:pt x="177" y="109"/>
                  </a:moveTo>
                  <a:cubicBezTo>
                    <a:pt x="177" y="42"/>
                    <a:pt x="177" y="42"/>
                    <a:pt x="177" y="42"/>
                  </a:cubicBezTo>
                  <a:cubicBezTo>
                    <a:pt x="288" y="42"/>
                    <a:pt x="288" y="42"/>
                    <a:pt x="288" y="42"/>
                  </a:cubicBezTo>
                  <a:cubicBezTo>
                    <a:pt x="288" y="109"/>
                    <a:pt x="288" y="109"/>
                    <a:pt x="288" y="109"/>
                  </a:cubicBezTo>
                  <a:cubicBezTo>
                    <a:pt x="177" y="109"/>
                    <a:pt x="177" y="109"/>
                    <a:pt x="177" y="109"/>
                  </a:cubicBezTo>
                  <a:moveTo>
                    <a:pt x="438" y="0"/>
                  </a:moveTo>
                  <a:cubicBezTo>
                    <a:pt x="0" y="0"/>
                    <a:pt x="0" y="0"/>
                    <a:pt x="0" y="0"/>
                  </a:cubicBezTo>
                  <a:cubicBezTo>
                    <a:pt x="0" y="20"/>
                    <a:pt x="0" y="20"/>
                    <a:pt x="0" y="20"/>
                  </a:cubicBezTo>
                  <a:cubicBezTo>
                    <a:pt x="0" y="60"/>
                    <a:pt x="0" y="60"/>
                    <a:pt x="0" y="60"/>
                  </a:cubicBezTo>
                  <a:cubicBezTo>
                    <a:pt x="0" y="396"/>
                    <a:pt x="0" y="396"/>
                    <a:pt x="0" y="396"/>
                  </a:cubicBezTo>
                  <a:cubicBezTo>
                    <a:pt x="0" y="408"/>
                    <a:pt x="8" y="418"/>
                    <a:pt x="20" y="420"/>
                  </a:cubicBezTo>
                  <a:cubicBezTo>
                    <a:pt x="20" y="420"/>
                    <a:pt x="21" y="420"/>
                    <a:pt x="22" y="420"/>
                  </a:cubicBezTo>
                  <a:cubicBezTo>
                    <a:pt x="50" y="420"/>
                    <a:pt x="50" y="420"/>
                    <a:pt x="50" y="420"/>
                  </a:cubicBezTo>
                  <a:cubicBezTo>
                    <a:pt x="91" y="375"/>
                    <a:pt x="91" y="375"/>
                    <a:pt x="91" y="375"/>
                  </a:cubicBezTo>
                  <a:cubicBezTo>
                    <a:pt x="44" y="375"/>
                    <a:pt x="44" y="375"/>
                    <a:pt x="44" y="375"/>
                  </a:cubicBezTo>
                  <a:cubicBezTo>
                    <a:pt x="44" y="309"/>
                    <a:pt x="44" y="309"/>
                    <a:pt x="44" y="309"/>
                  </a:cubicBezTo>
                  <a:cubicBezTo>
                    <a:pt x="153" y="309"/>
                    <a:pt x="153" y="309"/>
                    <a:pt x="153" y="309"/>
                  </a:cubicBezTo>
                  <a:cubicBezTo>
                    <a:pt x="177" y="282"/>
                    <a:pt x="177" y="282"/>
                    <a:pt x="177" y="282"/>
                  </a:cubicBezTo>
                  <a:cubicBezTo>
                    <a:pt x="177" y="220"/>
                    <a:pt x="177" y="220"/>
                    <a:pt x="177" y="220"/>
                  </a:cubicBezTo>
                  <a:cubicBezTo>
                    <a:pt x="235" y="220"/>
                    <a:pt x="235" y="220"/>
                    <a:pt x="235" y="220"/>
                  </a:cubicBezTo>
                  <a:cubicBezTo>
                    <a:pt x="255" y="198"/>
                    <a:pt x="255" y="198"/>
                    <a:pt x="255" y="198"/>
                  </a:cubicBezTo>
                  <a:cubicBezTo>
                    <a:pt x="177" y="198"/>
                    <a:pt x="177" y="198"/>
                    <a:pt x="177" y="198"/>
                  </a:cubicBezTo>
                  <a:cubicBezTo>
                    <a:pt x="177" y="131"/>
                    <a:pt x="177" y="131"/>
                    <a:pt x="177" y="131"/>
                  </a:cubicBezTo>
                  <a:cubicBezTo>
                    <a:pt x="288" y="131"/>
                    <a:pt x="288" y="131"/>
                    <a:pt x="288" y="131"/>
                  </a:cubicBezTo>
                  <a:cubicBezTo>
                    <a:pt x="288" y="162"/>
                    <a:pt x="288" y="162"/>
                    <a:pt x="288" y="162"/>
                  </a:cubicBezTo>
                  <a:cubicBezTo>
                    <a:pt x="310" y="138"/>
                    <a:pt x="310" y="138"/>
                    <a:pt x="310" y="138"/>
                  </a:cubicBezTo>
                  <a:cubicBezTo>
                    <a:pt x="310" y="131"/>
                    <a:pt x="310" y="131"/>
                    <a:pt x="310" y="131"/>
                  </a:cubicBezTo>
                  <a:cubicBezTo>
                    <a:pt x="317" y="131"/>
                    <a:pt x="317" y="131"/>
                    <a:pt x="317" y="131"/>
                  </a:cubicBezTo>
                  <a:cubicBezTo>
                    <a:pt x="338" y="109"/>
                    <a:pt x="338" y="109"/>
                    <a:pt x="338" y="109"/>
                  </a:cubicBezTo>
                  <a:cubicBezTo>
                    <a:pt x="310" y="109"/>
                    <a:pt x="310" y="109"/>
                    <a:pt x="310" y="109"/>
                  </a:cubicBezTo>
                  <a:cubicBezTo>
                    <a:pt x="310" y="42"/>
                    <a:pt x="310" y="42"/>
                    <a:pt x="310" y="42"/>
                  </a:cubicBezTo>
                  <a:cubicBezTo>
                    <a:pt x="399" y="42"/>
                    <a:pt x="399" y="42"/>
                    <a:pt x="399" y="42"/>
                  </a:cubicBezTo>
                  <a:cubicBezTo>
                    <a:pt x="438" y="0"/>
                    <a:pt x="438" y="0"/>
                    <a:pt x="438"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9" name="Freeform 73"/>
            <p:cNvSpPr>
              <a:spLocks/>
            </p:cNvSpPr>
            <p:nvPr/>
          </p:nvSpPr>
          <p:spPr bwMode="auto">
            <a:xfrm>
              <a:off x="7411093" y="3727548"/>
              <a:ext cx="969825" cy="169838"/>
            </a:xfrm>
            <a:custGeom>
              <a:avLst/>
              <a:gdLst>
                <a:gd name="T0" fmla="*/ 522 w 522"/>
                <a:gd name="T1" fmla="*/ 0 h 91"/>
                <a:gd name="T2" fmla="*/ 178 w 522"/>
                <a:gd name="T3" fmla="*/ 0 h 91"/>
                <a:gd name="T4" fmla="*/ 159 w 522"/>
                <a:gd name="T5" fmla="*/ 0 h 91"/>
                <a:gd name="T6" fmla="*/ 22 w 522"/>
                <a:gd name="T7" fmla="*/ 0 h 91"/>
                <a:gd name="T8" fmla="*/ 19 w 522"/>
                <a:gd name="T9" fmla="*/ 0 h 91"/>
                <a:gd name="T10" fmla="*/ 0 w 522"/>
                <a:gd name="T11" fmla="*/ 24 h 91"/>
                <a:gd name="T12" fmla="*/ 0 w 522"/>
                <a:gd name="T13" fmla="*/ 91 h 91"/>
                <a:gd name="T14" fmla="*/ 438 w 522"/>
                <a:gd name="T15" fmla="*/ 91 h 91"/>
                <a:gd name="T16" fmla="*/ 522 w 522"/>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91">
                  <a:moveTo>
                    <a:pt x="522" y="0"/>
                  </a:moveTo>
                  <a:cubicBezTo>
                    <a:pt x="178" y="0"/>
                    <a:pt x="178" y="0"/>
                    <a:pt x="178" y="0"/>
                  </a:cubicBezTo>
                  <a:cubicBezTo>
                    <a:pt x="159" y="0"/>
                    <a:pt x="159" y="0"/>
                    <a:pt x="159" y="0"/>
                  </a:cubicBezTo>
                  <a:cubicBezTo>
                    <a:pt x="22" y="0"/>
                    <a:pt x="22" y="0"/>
                    <a:pt x="22" y="0"/>
                  </a:cubicBezTo>
                  <a:cubicBezTo>
                    <a:pt x="21" y="0"/>
                    <a:pt x="20" y="0"/>
                    <a:pt x="19" y="0"/>
                  </a:cubicBezTo>
                  <a:cubicBezTo>
                    <a:pt x="8" y="3"/>
                    <a:pt x="0" y="12"/>
                    <a:pt x="0" y="24"/>
                  </a:cubicBezTo>
                  <a:cubicBezTo>
                    <a:pt x="0" y="91"/>
                    <a:pt x="0" y="91"/>
                    <a:pt x="0" y="91"/>
                  </a:cubicBezTo>
                  <a:cubicBezTo>
                    <a:pt x="438" y="91"/>
                    <a:pt x="438" y="91"/>
                    <a:pt x="438" y="91"/>
                  </a:cubicBezTo>
                  <a:cubicBezTo>
                    <a:pt x="522" y="0"/>
                    <a:pt x="522" y="0"/>
                    <a:pt x="522" y="0"/>
                  </a:cubicBezTo>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0" name="Freeform 74"/>
            <p:cNvSpPr>
              <a:spLocks/>
            </p:cNvSpPr>
            <p:nvPr/>
          </p:nvSpPr>
          <p:spPr bwMode="auto">
            <a:xfrm>
              <a:off x="7739659" y="4140239"/>
              <a:ext cx="206346" cy="125395"/>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1" name="Freeform 75"/>
            <p:cNvSpPr>
              <a:spLocks/>
            </p:cNvSpPr>
            <p:nvPr/>
          </p:nvSpPr>
          <p:spPr bwMode="auto">
            <a:xfrm>
              <a:off x="7739659" y="4140239"/>
              <a:ext cx="206346" cy="125395"/>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2" name="Rectangle 76"/>
            <p:cNvSpPr>
              <a:spLocks noChangeArrowheads="1"/>
            </p:cNvSpPr>
            <p:nvPr/>
          </p:nvSpPr>
          <p:spPr bwMode="auto">
            <a:xfrm>
              <a:off x="7739659" y="3975163"/>
              <a:ext cx="206346" cy="1238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3" name="Rectangle 77"/>
            <p:cNvSpPr>
              <a:spLocks noChangeArrowheads="1"/>
            </p:cNvSpPr>
            <p:nvPr/>
          </p:nvSpPr>
          <p:spPr bwMode="auto">
            <a:xfrm>
              <a:off x="7739659" y="3975163"/>
              <a:ext cx="206346" cy="1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4" name="Freeform 78"/>
            <p:cNvSpPr>
              <a:spLocks/>
            </p:cNvSpPr>
            <p:nvPr/>
          </p:nvSpPr>
          <p:spPr bwMode="auto">
            <a:xfrm>
              <a:off x="7739659" y="4305316"/>
              <a:ext cx="107935" cy="115871"/>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5" name="Freeform 79"/>
            <p:cNvSpPr>
              <a:spLocks/>
            </p:cNvSpPr>
            <p:nvPr/>
          </p:nvSpPr>
          <p:spPr bwMode="auto">
            <a:xfrm>
              <a:off x="7739659" y="4305316"/>
              <a:ext cx="107935" cy="115871"/>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6" name="Freeform 80"/>
            <p:cNvSpPr>
              <a:spLocks/>
            </p:cNvSpPr>
            <p:nvPr/>
          </p:nvSpPr>
          <p:spPr bwMode="auto">
            <a:xfrm>
              <a:off x="7987274" y="4140239"/>
              <a:ext cx="12698" cy="12698"/>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7" name="Freeform 81"/>
            <p:cNvSpPr>
              <a:spLocks/>
            </p:cNvSpPr>
            <p:nvPr/>
          </p:nvSpPr>
          <p:spPr bwMode="auto">
            <a:xfrm>
              <a:off x="7987274" y="4140239"/>
              <a:ext cx="12698" cy="12698"/>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8" name="Freeform 82"/>
            <p:cNvSpPr>
              <a:spLocks/>
            </p:cNvSpPr>
            <p:nvPr/>
          </p:nvSpPr>
          <p:spPr bwMode="auto">
            <a:xfrm>
              <a:off x="7987274" y="3975163"/>
              <a:ext cx="165077" cy="123807"/>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9" name="Freeform 83"/>
            <p:cNvSpPr>
              <a:spLocks/>
            </p:cNvSpPr>
            <p:nvPr/>
          </p:nvSpPr>
          <p:spPr bwMode="auto">
            <a:xfrm>
              <a:off x="7987274" y="3975163"/>
              <a:ext cx="165077" cy="123807"/>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90" name="Rectangle 84"/>
            <p:cNvSpPr>
              <a:spLocks noChangeArrowheads="1"/>
            </p:cNvSpPr>
            <p:nvPr/>
          </p:nvSpPr>
          <p:spPr bwMode="auto">
            <a:xfrm>
              <a:off x="7493631" y="3975163"/>
              <a:ext cx="206346" cy="1238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91" name="Rectangle 85"/>
            <p:cNvSpPr>
              <a:spLocks noChangeArrowheads="1"/>
            </p:cNvSpPr>
            <p:nvPr/>
          </p:nvSpPr>
          <p:spPr bwMode="auto">
            <a:xfrm>
              <a:off x="7493631" y="3975163"/>
              <a:ext cx="206346" cy="1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92" name="Rectangle 86"/>
            <p:cNvSpPr>
              <a:spLocks noChangeArrowheads="1"/>
            </p:cNvSpPr>
            <p:nvPr/>
          </p:nvSpPr>
          <p:spPr bwMode="auto">
            <a:xfrm>
              <a:off x="7493631" y="4140239"/>
              <a:ext cx="206346" cy="1253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93" name="Rectangle 87"/>
            <p:cNvSpPr>
              <a:spLocks noChangeArrowheads="1"/>
            </p:cNvSpPr>
            <p:nvPr/>
          </p:nvSpPr>
          <p:spPr bwMode="auto">
            <a:xfrm>
              <a:off x="7493631" y="4140239"/>
              <a:ext cx="206346" cy="12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94" name="Rectangle 88"/>
            <p:cNvSpPr>
              <a:spLocks noChangeArrowheads="1"/>
            </p:cNvSpPr>
            <p:nvPr/>
          </p:nvSpPr>
          <p:spPr bwMode="auto">
            <a:xfrm>
              <a:off x="7493631" y="4305316"/>
              <a:ext cx="206346" cy="125395"/>
            </a:xfrm>
            <a:prstGeom prst="rect">
              <a:avLst/>
            </a:prstGeom>
            <a:solidFill>
              <a:srgbClr val="99CC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95" name="Rectangle 89"/>
            <p:cNvSpPr>
              <a:spLocks noChangeArrowheads="1"/>
            </p:cNvSpPr>
            <p:nvPr/>
          </p:nvSpPr>
          <p:spPr bwMode="auto">
            <a:xfrm>
              <a:off x="7493631" y="4305316"/>
              <a:ext cx="206346" cy="12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96" name="Freeform 90"/>
            <p:cNvSpPr>
              <a:spLocks/>
            </p:cNvSpPr>
            <p:nvPr/>
          </p:nvSpPr>
          <p:spPr bwMode="auto">
            <a:xfrm>
              <a:off x="7493631" y="4471980"/>
              <a:ext cx="201584" cy="122220"/>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97" name="Freeform 91"/>
            <p:cNvSpPr>
              <a:spLocks/>
            </p:cNvSpPr>
            <p:nvPr/>
          </p:nvSpPr>
          <p:spPr bwMode="auto">
            <a:xfrm>
              <a:off x="7493631" y="4471980"/>
              <a:ext cx="201584" cy="122220"/>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grpSp>
      <p:grpSp>
        <p:nvGrpSpPr>
          <p:cNvPr id="136" name="Group 135"/>
          <p:cNvGrpSpPr/>
          <p:nvPr/>
        </p:nvGrpSpPr>
        <p:grpSpPr>
          <a:xfrm>
            <a:off x="407251" y="4698896"/>
            <a:ext cx="1307915" cy="1155536"/>
            <a:chOff x="7314269" y="1835516"/>
            <a:chExt cx="1307915" cy="1155536"/>
          </a:xfrm>
        </p:grpSpPr>
        <p:sp>
          <p:nvSpPr>
            <p:cNvPr id="14" name="Freeform 10"/>
            <p:cNvSpPr>
              <a:spLocks/>
            </p:cNvSpPr>
            <p:nvPr/>
          </p:nvSpPr>
          <p:spPr bwMode="auto">
            <a:xfrm>
              <a:off x="7314269" y="1835516"/>
              <a:ext cx="1307915" cy="1155536"/>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5" name="Freeform 11"/>
            <p:cNvSpPr>
              <a:spLocks/>
            </p:cNvSpPr>
            <p:nvPr/>
          </p:nvSpPr>
          <p:spPr bwMode="auto">
            <a:xfrm>
              <a:off x="7314269" y="1835516"/>
              <a:ext cx="1307915" cy="1155536"/>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6" name="Freeform 12"/>
            <p:cNvSpPr>
              <a:spLocks/>
            </p:cNvSpPr>
            <p:nvPr/>
          </p:nvSpPr>
          <p:spPr bwMode="auto">
            <a:xfrm>
              <a:off x="7472996" y="2008529"/>
              <a:ext cx="157140" cy="415866"/>
            </a:xfrm>
            <a:custGeom>
              <a:avLst/>
              <a:gdLst>
                <a:gd name="T0" fmla="*/ 54 w 85"/>
                <a:gd name="T1" fmla="*/ 224 h 224"/>
                <a:gd name="T2" fmla="*/ 85 w 85"/>
                <a:gd name="T3" fmla="*/ 172 h 224"/>
                <a:gd name="T4" fmla="*/ 44 w 85"/>
                <a:gd name="T5" fmla="*/ 0 h 224"/>
                <a:gd name="T6" fmla="*/ 10 w 85"/>
                <a:gd name="T7" fmla="*/ 41 h 224"/>
                <a:gd name="T8" fmla="*/ 54 w 85"/>
                <a:gd name="T9" fmla="*/ 224 h 224"/>
              </a:gdLst>
              <a:ahLst/>
              <a:cxnLst>
                <a:cxn ang="0">
                  <a:pos x="T0" y="T1"/>
                </a:cxn>
                <a:cxn ang="0">
                  <a:pos x="T2" y="T3"/>
                </a:cxn>
                <a:cxn ang="0">
                  <a:pos x="T4" y="T5"/>
                </a:cxn>
                <a:cxn ang="0">
                  <a:pos x="T6" y="T7"/>
                </a:cxn>
                <a:cxn ang="0">
                  <a:pos x="T8" y="T9"/>
                </a:cxn>
              </a:cxnLst>
              <a:rect l="0" t="0" r="r" b="b"/>
              <a:pathLst>
                <a:path w="85" h="224">
                  <a:moveTo>
                    <a:pt x="54" y="224"/>
                  </a:moveTo>
                  <a:cubicBezTo>
                    <a:pt x="63" y="207"/>
                    <a:pt x="73" y="189"/>
                    <a:pt x="85" y="172"/>
                  </a:cubicBezTo>
                  <a:cubicBezTo>
                    <a:pt x="36" y="94"/>
                    <a:pt x="38" y="30"/>
                    <a:pt x="44" y="0"/>
                  </a:cubicBezTo>
                  <a:cubicBezTo>
                    <a:pt x="31" y="13"/>
                    <a:pt x="20" y="27"/>
                    <a:pt x="10" y="41"/>
                  </a:cubicBezTo>
                  <a:cubicBezTo>
                    <a:pt x="0" y="81"/>
                    <a:pt x="0" y="146"/>
                    <a:pt x="54"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7" name="Freeform 13"/>
            <p:cNvSpPr>
              <a:spLocks/>
            </p:cNvSpPr>
            <p:nvPr/>
          </p:nvSpPr>
          <p:spPr bwMode="auto">
            <a:xfrm>
              <a:off x="7668231" y="2443442"/>
              <a:ext cx="777765" cy="385708"/>
            </a:xfrm>
            <a:custGeom>
              <a:avLst/>
              <a:gdLst>
                <a:gd name="T0" fmla="*/ 88 w 419"/>
                <a:gd name="T1" fmla="*/ 54 h 208"/>
                <a:gd name="T2" fmla="*/ 29 w 419"/>
                <a:gd name="T3" fmla="*/ 0 h 208"/>
                <a:gd name="T4" fmla="*/ 0 w 419"/>
                <a:gd name="T5" fmla="*/ 49 h 208"/>
                <a:gd name="T6" fmla="*/ 54 w 419"/>
                <a:gd name="T7" fmla="*/ 97 h 208"/>
                <a:gd name="T8" fmla="*/ 379 w 419"/>
                <a:gd name="T9" fmla="*/ 208 h 208"/>
                <a:gd name="T10" fmla="*/ 419 w 419"/>
                <a:gd name="T11" fmla="*/ 159 h 208"/>
                <a:gd name="T12" fmla="*/ 88 w 419"/>
                <a:gd name="T13" fmla="*/ 54 h 208"/>
              </a:gdLst>
              <a:ahLst/>
              <a:cxnLst>
                <a:cxn ang="0">
                  <a:pos x="T0" y="T1"/>
                </a:cxn>
                <a:cxn ang="0">
                  <a:pos x="T2" y="T3"/>
                </a:cxn>
                <a:cxn ang="0">
                  <a:pos x="T4" y="T5"/>
                </a:cxn>
                <a:cxn ang="0">
                  <a:pos x="T6" y="T7"/>
                </a:cxn>
                <a:cxn ang="0">
                  <a:pos x="T8" y="T9"/>
                </a:cxn>
                <a:cxn ang="0">
                  <a:pos x="T10" y="T11"/>
                </a:cxn>
                <a:cxn ang="0">
                  <a:pos x="T12" y="T13"/>
                </a:cxn>
              </a:cxnLst>
              <a:rect l="0" t="0" r="r" b="b"/>
              <a:pathLst>
                <a:path w="419" h="208">
                  <a:moveTo>
                    <a:pt x="88" y="54"/>
                  </a:moveTo>
                  <a:cubicBezTo>
                    <a:pt x="65" y="36"/>
                    <a:pt x="46" y="17"/>
                    <a:pt x="29" y="0"/>
                  </a:cubicBezTo>
                  <a:cubicBezTo>
                    <a:pt x="18" y="16"/>
                    <a:pt x="8" y="33"/>
                    <a:pt x="0" y="49"/>
                  </a:cubicBezTo>
                  <a:cubicBezTo>
                    <a:pt x="15" y="65"/>
                    <a:pt x="33" y="81"/>
                    <a:pt x="54" y="97"/>
                  </a:cubicBezTo>
                  <a:cubicBezTo>
                    <a:pt x="181" y="198"/>
                    <a:pt x="308" y="208"/>
                    <a:pt x="379" y="208"/>
                  </a:cubicBezTo>
                  <a:cubicBezTo>
                    <a:pt x="384" y="208"/>
                    <a:pt x="406" y="177"/>
                    <a:pt x="419" y="159"/>
                  </a:cubicBezTo>
                  <a:cubicBezTo>
                    <a:pt x="387" y="165"/>
                    <a:pt x="251" y="183"/>
                    <a:pt x="8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8" name="Freeform 14"/>
            <p:cNvSpPr>
              <a:spLocks/>
            </p:cNvSpPr>
            <p:nvPr/>
          </p:nvSpPr>
          <p:spPr bwMode="auto">
            <a:xfrm>
              <a:off x="7977750" y="2151383"/>
              <a:ext cx="552372" cy="463484"/>
            </a:xfrm>
            <a:custGeom>
              <a:avLst/>
              <a:gdLst>
                <a:gd name="T0" fmla="*/ 0 w 297"/>
                <a:gd name="T1" fmla="*/ 26 h 249"/>
                <a:gd name="T2" fmla="*/ 289 w 297"/>
                <a:gd name="T3" fmla="*/ 249 h 249"/>
                <a:gd name="T4" fmla="*/ 297 w 297"/>
                <a:gd name="T5" fmla="*/ 223 h 249"/>
                <a:gd name="T6" fmla="*/ 43 w 297"/>
                <a:gd name="T7" fmla="*/ 0 h 249"/>
                <a:gd name="T8" fmla="*/ 0 w 297"/>
                <a:gd name="T9" fmla="*/ 26 h 249"/>
              </a:gdLst>
              <a:ahLst/>
              <a:cxnLst>
                <a:cxn ang="0">
                  <a:pos x="T0" y="T1"/>
                </a:cxn>
                <a:cxn ang="0">
                  <a:pos x="T2" y="T3"/>
                </a:cxn>
                <a:cxn ang="0">
                  <a:pos x="T4" y="T5"/>
                </a:cxn>
                <a:cxn ang="0">
                  <a:pos x="T6" y="T7"/>
                </a:cxn>
                <a:cxn ang="0">
                  <a:pos x="T8" y="T9"/>
                </a:cxn>
              </a:cxnLst>
              <a:rect l="0" t="0" r="r" b="b"/>
              <a:pathLst>
                <a:path w="297" h="249">
                  <a:moveTo>
                    <a:pt x="0" y="26"/>
                  </a:moveTo>
                  <a:cubicBezTo>
                    <a:pt x="116" y="134"/>
                    <a:pt x="254" y="225"/>
                    <a:pt x="289" y="249"/>
                  </a:cubicBezTo>
                  <a:cubicBezTo>
                    <a:pt x="293" y="240"/>
                    <a:pt x="295" y="232"/>
                    <a:pt x="297" y="223"/>
                  </a:cubicBezTo>
                  <a:cubicBezTo>
                    <a:pt x="260" y="195"/>
                    <a:pt x="161" y="118"/>
                    <a:pt x="43" y="0"/>
                  </a:cubicBezTo>
                  <a:cubicBezTo>
                    <a:pt x="29" y="8"/>
                    <a:pt x="15" y="16"/>
                    <a:pt x="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9" name="Freeform 15"/>
            <p:cNvSpPr>
              <a:spLocks/>
            </p:cNvSpPr>
            <p:nvPr/>
          </p:nvSpPr>
          <p:spPr bwMode="auto">
            <a:xfrm>
              <a:off x="7712675" y="1860912"/>
              <a:ext cx="238091" cy="230155"/>
            </a:xfrm>
            <a:custGeom>
              <a:avLst/>
              <a:gdLst>
                <a:gd name="T0" fmla="*/ 128 w 128"/>
                <a:gd name="T1" fmla="*/ 96 h 124"/>
                <a:gd name="T2" fmla="*/ 41 w 128"/>
                <a:gd name="T3" fmla="*/ 0 h 124"/>
                <a:gd name="T4" fmla="*/ 0 w 128"/>
                <a:gd name="T5" fmla="*/ 17 h 124"/>
                <a:gd name="T6" fmla="*/ 84 w 128"/>
                <a:gd name="T7" fmla="*/ 124 h 124"/>
                <a:gd name="T8" fmla="*/ 128 w 128"/>
                <a:gd name="T9" fmla="*/ 96 h 124"/>
              </a:gdLst>
              <a:ahLst/>
              <a:cxnLst>
                <a:cxn ang="0">
                  <a:pos x="T0" y="T1"/>
                </a:cxn>
                <a:cxn ang="0">
                  <a:pos x="T2" y="T3"/>
                </a:cxn>
                <a:cxn ang="0">
                  <a:pos x="T4" y="T5"/>
                </a:cxn>
                <a:cxn ang="0">
                  <a:pos x="T6" y="T7"/>
                </a:cxn>
                <a:cxn ang="0">
                  <a:pos x="T8" y="T9"/>
                </a:cxn>
              </a:cxnLst>
              <a:rect l="0" t="0" r="r" b="b"/>
              <a:pathLst>
                <a:path w="128" h="124">
                  <a:moveTo>
                    <a:pt x="128" y="96"/>
                  </a:moveTo>
                  <a:cubicBezTo>
                    <a:pt x="100" y="67"/>
                    <a:pt x="71" y="35"/>
                    <a:pt x="41" y="0"/>
                  </a:cubicBezTo>
                  <a:cubicBezTo>
                    <a:pt x="27" y="5"/>
                    <a:pt x="13" y="11"/>
                    <a:pt x="0" y="17"/>
                  </a:cubicBezTo>
                  <a:cubicBezTo>
                    <a:pt x="22" y="53"/>
                    <a:pt x="51" y="89"/>
                    <a:pt x="84" y="124"/>
                  </a:cubicBezTo>
                  <a:cubicBezTo>
                    <a:pt x="99" y="113"/>
                    <a:pt x="113" y="104"/>
                    <a:pt x="128"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0" name="Freeform 16"/>
            <p:cNvSpPr>
              <a:spLocks/>
            </p:cNvSpPr>
            <p:nvPr/>
          </p:nvSpPr>
          <p:spPr bwMode="auto">
            <a:xfrm>
              <a:off x="7493631" y="2424395"/>
              <a:ext cx="174600" cy="439675"/>
            </a:xfrm>
            <a:custGeom>
              <a:avLst/>
              <a:gdLst>
                <a:gd name="T0" fmla="*/ 43 w 94"/>
                <a:gd name="T1" fmla="*/ 0 h 236"/>
                <a:gd name="T2" fmla="*/ 0 w 94"/>
                <a:gd name="T3" fmla="*/ 173 h 236"/>
                <a:gd name="T4" fmla="*/ 6 w 94"/>
                <a:gd name="T5" fmla="*/ 185 h 236"/>
                <a:gd name="T6" fmla="*/ 58 w 94"/>
                <a:gd name="T7" fmla="*/ 236 h 236"/>
                <a:gd name="T8" fmla="*/ 94 w 94"/>
                <a:gd name="T9" fmla="*/ 59 h 236"/>
                <a:gd name="T10" fmla="*/ 43 w 94"/>
                <a:gd name="T11" fmla="*/ 0 h 236"/>
              </a:gdLst>
              <a:ahLst/>
              <a:cxnLst>
                <a:cxn ang="0">
                  <a:pos x="T0" y="T1"/>
                </a:cxn>
                <a:cxn ang="0">
                  <a:pos x="T2" y="T3"/>
                </a:cxn>
                <a:cxn ang="0">
                  <a:pos x="T4" y="T5"/>
                </a:cxn>
                <a:cxn ang="0">
                  <a:pos x="T6" y="T7"/>
                </a:cxn>
                <a:cxn ang="0">
                  <a:pos x="T8" y="T9"/>
                </a:cxn>
                <a:cxn ang="0">
                  <a:pos x="T10" y="T11"/>
                </a:cxn>
              </a:cxnLst>
              <a:rect l="0" t="0" r="r" b="b"/>
              <a:pathLst>
                <a:path w="94" h="236">
                  <a:moveTo>
                    <a:pt x="43" y="0"/>
                  </a:moveTo>
                  <a:cubicBezTo>
                    <a:pt x="13" y="61"/>
                    <a:pt x="3" y="123"/>
                    <a:pt x="0" y="173"/>
                  </a:cubicBezTo>
                  <a:cubicBezTo>
                    <a:pt x="3" y="177"/>
                    <a:pt x="3" y="181"/>
                    <a:pt x="6" y="185"/>
                  </a:cubicBezTo>
                  <a:cubicBezTo>
                    <a:pt x="21" y="204"/>
                    <a:pt x="40" y="222"/>
                    <a:pt x="58" y="236"/>
                  </a:cubicBezTo>
                  <a:cubicBezTo>
                    <a:pt x="55" y="195"/>
                    <a:pt x="59" y="129"/>
                    <a:pt x="94" y="59"/>
                  </a:cubicBezTo>
                  <a:cubicBezTo>
                    <a:pt x="73" y="39"/>
                    <a:pt x="57" y="19"/>
                    <a:pt x="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1" name="Freeform 17"/>
            <p:cNvSpPr>
              <a:spLocks/>
            </p:cNvSpPr>
            <p:nvPr/>
          </p:nvSpPr>
          <p:spPr bwMode="auto">
            <a:xfrm>
              <a:off x="7572995" y="2091067"/>
              <a:ext cx="404755" cy="442850"/>
            </a:xfrm>
            <a:custGeom>
              <a:avLst/>
              <a:gdLst>
                <a:gd name="T0" fmla="*/ 159 w 218"/>
                <a:gd name="T1" fmla="*/ 0 h 238"/>
                <a:gd name="T2" fmla="*/ 73 w 218"/>
                <a:gd name="T3" fmla="*/ 75 h 238"/>
                <a:gd name="T4" fmla="*/ 31 w 218"/>
                <a:gd name="T5" fmla="*/ 127 h 238"/>
                <a:gd name="T6" fmla="*/ 31 w 218"/>
                <a:gd name="T7" fmla="*/ 127 h 238"/>
                <a:gd name="T8" fmla="*/ 0 w 218"/>
                <a:gd name="T9" fmla="*/ 179 h 238"/>
                <a:gd name="T10" fmla="*/ 51 w 218"/>
                <a:gd name="T11" fmla="*/ 238 h 238"/>
                <a:gd name="T12" fmla="*/ 80 w 218"/>
                <a:gd name="T13" fmla="*/ 189 h 238"/>
                <a:gd name="T14" fmla="*/ 80 w 218"/>
                <a:gd name="T15" fmla="*/ 189 h 238"/>
                <a:gd name="T16" fmla="*/ 137 w 218"/>
                <a:gd name="T17" fmla="*/ 124 h 238"/>
                <a:gd name="T18" fmla="*/ 218 w 218"/>
                <a:gd name="T19" fmla="*/ 58 h 238"/>
                <a:gd name="T20" fmla="*/ 159 w 218"/>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38">
                  <a:moveTo>
                    <a:pt x="159" y="0"/>
                  </a:moveTo>
                  <a:cubicBezTo>
                    <a:pt x="131" y="19"/>
                    <a:pt x="102" y="44"/>
                    <a:pt x="73" y="75"/>
                  </a:cubicBezTo>
                  <a:cubicBezTo>
                    <a:pt x="57" y="92"/>
                    <a:pt x="43" y="109"/>
                    <a:pt x="31" y="127"/>
                  </a:cubicBezTo>
                  <a:cubicBezTo>
                    <a:pt x="31" y="127"/>
                    <a:pt x="31" y="127"/>
                    <a:pt x="31" y="127"/>
                  </a:cubicBezTo>
                  <a:cubicBezTo>
                    <a:pt x="19" y="144"/>
                    <a:pt x="9" y="162"/>
                    <a:pt x="0" y="179"/>
                  </a:cubicBezTo>
                  <a:cubicBezTo>
                    <a:pt x="14" y="198"/>
                    <a:pt x="30" y="218"/>
                    <a:pt x="51" y="238"/>
                  </a:cubicBezTo>
                  <a:cubicBezTo>
                    <a:pt x="59" y="222"/>
                    <a:pt x="69" y="205"/>
                    <a:pt x="80" y="189"/>
                  </a:cubicBezTo>
                  <a:cubicBezTo>
                    <a:pt x="80" y="189"/>
                    <a:pt x="80" y="189"/>
                    <a:pt x="80" y="189"/>
                  </a:cubicBezTo>
                  <a:cubicBezTo>
                    <a:pt x="96" y="167"/>
                    <a:pt x="114" y="145"/>
                    <a:pt x="137" y="124"/>
                  </a:cubicBezTo>
                  <a:cubicBezTo>
                    <a:pt x="166" y="97"/>
                    <a:pt x="193" y="76"/>
                    <a:pt x="218" y="58"/>
                  </a:cubicBezTo>
                  <a:cubicBezTo>
                    <a:pt x="198" y="39"/>
                    <a:pt x="178" y="20"/>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2" name="Freeform 18"/>
            <p:cNvSpPr>
              <a:spLocks/>
            </p:cNvSpPr>
            <p:nvPr/>
          </p:nvSpPr>
          <p:spPr bwMode="auto">
            <a:xfrm>
              <a:off x="7868228" y="1954561"/>
              <a:ext cx="552372" cy="244440"/>
            </a:xfrm>
            <a:custGeom>
              <a:avLst/>
              <a:gdLst>
                <a:gd name="T0" fmla="*/ 252 w 297"/>
                <a:gd name="T1" fmla="*/ 8 h 132"/>
                <a:gd name="T2" fmla="*/ 44 w 297"/>
                <a:gd name="T3" fmla="*/ 47 h 132"/>
                <a:gd name="T4" fmla="*/ 44 w 297"/>
                <a:gd name="T5" fmla="*/ 46 h 132"/>
                <a:gd name="T6" fmla="*/ 0 w 297"/>
                <a:gd name="T7" fmla="*/ 74 h 132"/>
                <a:gd name="T8" fmla="*/ 59 w 297"/>
                <a:gd name="T9" fmla="*/ 132 h 132"/>
                <a:gd name="T10" fmla="*/ 102 w 297"/>
                <a:gd name="T11" fmla="*/ 106 h 132"/>
                <a:gd name="T12" fmla="*/ 102 w 297"/>
                <a:gd name="T13" fmla="*/ 106 h 132"/>
                <a:gd name="T14" fmla="*/ 297 w 297"/>
                <a:gd name="T15" fmla="*/ 54 h 132"/>
                <a:gd name="T16" fmla="*/ 252 w 297"/>
                <a:gd name="T17"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32">
                  <a:moveTo>
                    <a:pt x="252" y="8"/>
                  </a:moveTo>
                  <a:cubicBezTo>
                    <a:pt x="204" y="0"/>
                    <a:pt x="130" y="1"/>
                    <a:pt x="44" y="47"/>
                  </a:cubicBezTo>
                  <a:cubicBezTo>
                    <a:pt x="44" y="46"/>
                    <a:pt x="44" y="46"/>
                    <a:pt x="44" y="46"/>
                  </a:cubicBezTo>
                  <a:cubicBezTo>
                    <a:pt x="30" y="54"/>
                    <a:pt x="15" y="63"/>
                    <a:pt x="0" y="74"/>
                  </a:cubicBezTo>
                  <a:cubicBezTo>
                    <a:pt x="19" y="94"/>
                    <a:pt x="39" y="113"/>
                    <a:pt x="59" y="132"/>
                  </a:cubicBezTo>
                  <a:cubicBezTo>
                    <a:pt x="74" y="122"/>
                    <a:pt x="88" y="114"/>
                    <a:pt x="102" y="106"/>
                  </a:cubicBezTo>
                  <a:cubicBezTo>
                    <a:pt x="102" y="106"/>
                    <a:pt x="102" y="106"/>
                    <a:pt x="102" y="106"/>
                  </a:cubicBezTo>
                  <a:cubicBezTo>
                    <a:pt x="216" y="45"/>
                    <a:pt x="297" y="54"/>
                    <a:pt x="297" y="54"/>
                  </a:cubicBezTo>
                  <a:cubicBezTo>
                    <a:pt x="284" y="36"/>
                    <a:pt x="268" y="21"/>
                    <a:pt x="25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3" name="Freeform 19"/>
            <p:cNvSpPr>
              <a:spLocks/>
            </p:cNvSpPr>
            <p:nvPr/>
          </p:nvSpPr>
          <p:spPr bwMode="auto">
            <a:xfrm>
              <a:off x="8171398" y="2300587"/>
              <a:ext cx="280948" cy="279360"/>
            </a:xfrm>
            <a:custGeom>
              <a:avLst/>
              <a:gdLst>
                <a:gd name="T0" fmla="*/ 35 w 151"/>
                <a:gd name="T1" fmla="*/ 22 h 151"/>
                <a:gd name="T2" fmla="*/ 22 w 151"/>
                <a:gd name="T3" fmla="*/ 116 h 151"/>
                <a:gd name="T4" fmla="*/ 116 w 151"/>
                <a:gd name="T5" fmla="*/ 128 h 151"/>
                <a:gd name="T6" fmla="*/ 129 w 151"/>
                <a:gd name="T7" fmla="*/ 35 h 151"/>
                <a:gd name="T8" fmla="*/ 35 w 151"/>
                <a:gd name="T9" fmla="*/ 22 h 151"/>
              </a:gdLst>
              <a:ahLst/>
              <a:cxnLst>
                <a:cxn ang="0">
                  <a:pos x="T0" y="T1"/>
                </a:cxn>
                <a:cxn ang="0">
                  <a:pos x="T2" y="T3"/>
                </a:cxn>
                <a:cxn ang="0">
                  <a:pos x="T4" y="T5"/>
                </a:cxn>
                <a:cxn ang="0">
                  <a:pos x="T6" y="T7"/>
                </a:cxn>
                <a:cxn ang="0">
                  <a:pos x="T8" y="T9"/>
                </a:cxn>
              </a:cxnLst>
              <a:rect l="0" t="0" r="r" b="b"/>
              <a:pathLst>
                <a:path w="151" h="151">
                  <a:moveTo>
                    <a:pt x="35" y="22"/>
                  </a:moveTo>
                  <a:cubicBezTo>
                    <a:pt x="6" y="45"/>
                    <a:pt x="0" y="86"/>
                    <a:pt x="22" y="116"/>
                  </a:cubicBezTo>
                  <a:cubicBezTo>
                    <a:pt x="45" y="145"/>
                    <a:pt x="87" y="151"/>
                    <a:pt x="116" y="128"/>
                  </a:cubicBezTo>
                  <a:cubicBezTo>
                    <a:pt x="145" y="106"/>
                    <a:pt x="151" y="64"/>
                    <a:pt x="129" y="35"/>
                  </a:cubicBezTo>
                  <a:cubicBezTo>
                    <a:pt x="106" y="5"/>
                    <a:pt x="64" y="0"/>
                    <a:pt x="35"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4" name="Freeform 20"/>
            <p:cNvSpPr>
              <a:spLocks/>
            </p:cNvSpPr>
            <p:nvPr/>
          </p:nvSpPr>
          <p:spPr bwMode="auto">
            <a:xfrm>
              <a:off x="7920608" y="2611693"/>
              <a:ext cx="258726" cy="260313"/>
            </a:xfrm>
            <a:custGeom>
              <a:avLst/>
              <a:gdLst>
                <a:gd name="T0" fmla="*/ 32 w 139"/>
                <a:gd name="T1" fmla="*/ 21 h 140"/>
                <a:gd name="T2" fmla="*/ 20 w 139"/>
                <a:gd name="T3" fmla="*/ 108 h 140"/>
                <a:gd name="T4" fmla="*/ 107 w 139"/>
                <a:gd name="T5" fmla="*/ 119 h 140"/>
                <a:gd name="T6" fmla="*/ 119 w 139"/>
                <a:gd name="T7" fmla="*/ 33 h 140"/>
                <a:gd name="T8" fmla="*/ 32 w 139"/>
                <a:gd name="T9" fmla="*/ 21 h 140"/>
              </a:gdLst>
              <a:ahLst/>
              <a:cxnLst>
                <a:cxn ang="0">
                  <a:pos x="T0" y="T1"/>
                </a:cxn>
                <a:cxn ang="0">
                  <a:pos x="T2" y="T3"/>
                </a:cxn>
                <a:cxn ang="0">
                  <a:pos x="T4" y="T5"/>
                </a:cxn>
                <a:cxn ang="0">
                  <a:pos x="T6" y="T7"/>
                </a:cxn>
                <a:cxn ang="0">
                  <a:pos x="T8" y="T9"/>
                </a:cxn>
              </a:cxnLst>
              <a:rect l="0" t="0" r="r" b="b"/>
              <a:pathLst>
                <a:path w="139" h="140">
                  <a:moveTo>
                    <a:pt x="32" y="21"/>
                  </a:moveTo>
                  <a:cubicBezTo>
                    <a:pt x="5" y="42"/>
                    <a:pt x="0" y="81"/>
                    <a:pt x="20" y="108"/>
                  </a:cubicBezTo>
                  <a:cubicBezTo>
                    <a:pt x="41" y="135"/>
                    <a:pt x="80" y="140"/>
                    <a:pt x="107" y="119"/>
                  </a:cubicBezTo>
                  <a:cubicBezTo>
                    <a:pt x="134" y="98"/>
                    <a:pt x="139" y="60"/>
                    <a:pt x="119" y="33"/>
                  </a:cubicBezTo>
                  <a:cubicBezTo>
                    <a:pt x="98" y="5"/>
                    <a:pt x="59" y="0"/>
                    <a:pt x="32"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5" name="Freeform 21"/>
            <p:cNvSpPr>
              <a:spLocks/>
            </p:cNvSpPr>
            <p:nvPr/>
          </p:nvSpPr>
          <p:spPr bwMode="auto">
            <a:xfrm>
              <a:off x="7455536" y="2225985"/>
              <a:ext cx="395232" cy="395232"/>
            </a:xfrm>
            <a:custGeom>
              <a:avLst/>
              <a:gdLst>
                <a:gd name="T0" fmla="*/ 49 w 212"/>
                <a:gd name="T1" fmla="*/ 32 h 213"/>
                <a:gd name="T2" fmla="*/ 31 w 212"/>
                <a:gd name="T3" fmla="*/ 163 h 213"/>
                <a:gd name="T4" fmla="*/ 163 w 212"/>
                <a:gd name="T5" fmla="*/ 181 h 213"/>
                <a:gd name="T6" fmla="*/ 181 w 212"/>
                <a:gd name="T7" fmla="*/ 49 h 213"/>
                <a:gd name="T8" fmla="*/ 49 w 212"/>
                <a:gd name="T9" fmla="*/ 32 h 213"/>
              </a:gdLst>
              <a:ahLst/>
              <a:cxnLst>
                <a:cxn ang="0">
                  <a:pos x="T0" y="T1"/>
                </a:cxn>
                <a:cxn ang="0">
                  <a:pos x="T2" y="T3"/>
                </a:cxn>
                <a:cxn ang="0">
                  <a:pos x="T4" y="T5"/>
                </a:cxn>
                <a:cxn ang="0">
                  <a:pos x="T6" y="T7"/>
                </a:cxn>
                <a:cxn ang="0">
                  <a:pos x="T8" y="T9"/>
                </a:cxn>
              </a:cxnLst>
              <a:rect l="0" t="0" r="r" b="b"/>
              <a:pathLst>
                <a:path w="212" h="213">
                  <a:moveTo>
                    <a:pt x="49" y="32"/>
                  </a:moveTo>
                  <a:cubicBezTo>
                    <a:pt x="8" y="63"/>
                    <a:pt x="0" y="122"/>
                    <a:pt x="31" y="163"/>
                  </a:cubicBezTo>
                  <a:cubicBezTo>
                    <a:pt x="63" y="205"/>
                    <a:pt x="122" y="213"/>
                    <a:pt x="163" y="181"/>
                  </a:cubicBezTo>
                  <a:cubicBezTo>
                    <a:pt x="204" y="149"/>
                    <a:pt x="212" y="91"/>
                    <a:pt x="181" y="49"/>
                  </a:cubicBezTo>
                  <a:cubicBezTo>
                    <a:pt x="149" y="8"/>
                    <a:pt x="90" y="0"/>
                    <a:pt x="49"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grpSp>
      <p:grpSp>
        <p:nvGrpSpPr>
          <p:cNvPr id="123" name="Group 122"/>
          <p:cNvGrpSpPr/>
          <p:nvPr/>
        </p:nvGrpSpPr>
        <p:grpSpPr>
          <a:xfrm>
            <a:off x="2080167" y="4755726"/>
            <a:ext cx="1143000" cy="1047508"/>
            <a:chOff x="9817402" y="3665644"/>
            <a:chExt cx="1163473" cy="1072998"/>
          </a:xfrm>
        </p:grpSpPr>
        <p:sp>
          <p:nvSpPr>
            <p:cNvPr id="124" name="Freeform 31"/>
            <p:cNvSpPr>
              <a:spLocks/>
            </p:cNvSpPr>
            <p:nvPr/>
          </p:nvSpPr>
          <p:spPr bwMode="auto">
            <a:xfrm>
              <a:off x="10017399" y="4516423"/>
              <a:ext cx="760305" cy="222219"/>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25" name="Freeform 32"/>
            <p:cNvSpPr>
              <a:spLocks noEditPoints="1"/>
            </p:cNvSpPr>
            <p:nvPr/>
          </p:nvSpPr>
          <p:spPr bwMode="auto">
            <a:xfrm>
              <a:off x="9817402" y="3665644"/>
              <a:ext cx="1163473" cy="850779"/>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26" name="Freeform 33"/>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27" name="Freeform 34"/>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28" name="Freeform 35"/>
            <p:cNvSpPr>
              <a:spLocks/>
            </p:cNvSpPr>
            <p:nvPr/>
          </p:nvSpPr>
          <p:spPr bwMode="auto">
            <a:xfrm>
              <a:off x="9817402" y="3665644"/>
              <a:ext cx="1092045" cy="850779"/>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29" name="Freeform 36"/>
            <p:cNvSpPr>
              <a:spLocks/>
            </p:cNvSpPr>
            <p:nvPr/>
          </p:nvSpPr>
          <p:spPr bwMode="auto">
            <a:xfrm>
              <a:off x="9904702" y="3754531"/>
              <a:ext cx="901572" cy="671417"/>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30" name="Rectangle 37"/>
            <p:cNvSpPr>
              <a:spLocks noChangeArrowheads="1"/>
            </p:cNvSpPr>
            <p:nvPr/>
          </p:nvSpPr>
          <p:spPr bwMode="auto">
            <a:xfrm>
              <a:off x="10017399" y="4668802"/>
              <a:ext cx="760305" cy="6984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31" name="Freeform 39"/>
            <p:cNvSpPr>
              <a:spLocks/>
            </p:cNvSpPr>
            <p:nvPr/>
          </p:nvSpPr>
          <p:spPr bwMode="auto">
            <a:xfrm>
              <a:off x="10187237" y="3832308"/>
              <a:ext cx="419041" cy="246028"/>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32" name="Freeform 40"/>
            <p:cNvSpPr>
              <a:spLocks/>
            </p:cNvSpPr>
            <p:nvPr/>
          </p:nvSpPr>
          <p:spPr bwMode="auto">
            <a:xfrm>
              <a:off x="10158666" y="3998972"/>
              <a:ext cx="215869" cy="368248"/>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33" name="Freeform 41"/>
            <p:cNvSpPr>
              <a:spLocks/>
            </p:cNvSpPr>
            <p:nvPr/>
          </p:nvSpPr>
          <p:spPr bwMode="auto">
            <a:xfrm>
              <a:off x="10420567" y="4000559"/>
              <a:ext cx="215869" cy="36666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grpSp>
      <p:sp>
        <p:nvSpPr>
          <p:cNvPr id="165" name="TextBox 164"/>
          <p:cNvSpPr txBox="1"/>
          <p:nvPr/>
        </p:nvSpPr>
        <p:spPr>
          <a:xfrm>
            <a:off x="2332037" y="3021798"/>
            <a:ext cx="253434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Resource Group</a:t>
            </a:r>
          </a:p>
        </p:txBody>
      </p:sp>
      <p:sp>
        <p:nvSpPr>
          <p:cNvPr id="166" name="TextBox 165"/>
          <p:cNvSpPr txBox="1"/>
          <p:nvPr/>
        </p:nvSpPr>
        <p:spPr>
          <a:xfrm>
            <a:off x="274637" y="5994838"/>
            <a:ext cx="381758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Resources: 1 </a:t>
            </a:r>
            <a:r>
              <a:rPr lang="en-US" sz="2400" dirty="0" err="1" smtClean="0">
                <a:gradFill>
                  <a:gsLst>
                    <a:gs pos="2917">
                      <a:srgbClr val="FFFFFF"/>
                    </a:gs>
                    <a:gs pos="30000">
                      <a:srgbClr val="FFFFFF"/>
                    </a:gs>
                  </a:gsLst>
                  <a:lin ang="5400000" scaled="0"/>
                </a:gradFill>
              </a:rPr>
              <a:t>VNet</a:t>
            </a:r>
            <a:r>
              <a:rPr lang="en-US" sz="2400" dirty="0" smtClean="0">
                <a:gradFill>
                  <a:gsLst>
                    <a:gs pos="2917">
                      <a:srgbClr val="FFFFFF"/>
                    </a:gs>
                    <a:gs pos="30000">
                      <a:srgbClr val="FFFFFF"/>
                    </a:gs>
                  </a:gsLst>
                  <a:lin ang="5400000" scaled="0"/>
                </a:gradFill>
              </a:rPr>
              <a:t>, 3 VMs</a:t>
            </a:r>
          </a:p>
        </p:txBody>
      </p:sp>
      <p:grpSp>
        <p:nvGrpSpPr>
          <p:cNvPr id="262" name="Group 261"/>
          <p:cNvGrpSpPr/>
          <p:nvPr/>
        </p:nvGrpSpPr>
        <p:grpSpPr>
          <a:xfrm>
            <a:off x="9055817" y="3152277"/>
            <a:ext cx="3124200" cy="1379014"/>
            <a:chOff x="9055817" y="3152277"/>
            <a:chExt cx="3124200" cy="1379014"/>
          </a:xfrm>
        </p:grpSpPr>
        <p:sp>
          <p:nvSpPr>
            <p:cNvPr id="209" name="Rounded Rectangle 208"/>
            <p:cNvSpPr/>
            <p:nvPr/>
          </p:nvSpPr>
          <p:spPr bwMode="auto">
            <a:xfrm>
              <a:off x="9055817" y="3152277"/>
              <a:ext cx="3124200" cy="1379014"/>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r" defTabSz="932398" fontAlgn="base">
                <a:spcBef>
                  <a:spcPct val="0"/>
                </a:spcBef>
                <a:spcAft>
                  <a:spcPct val="0"/>
                </a:spcAft>
              </a:pPr>
              <a:r>
                <a:rPr lang="en-US" sz="2000" b="1" dirty="0" smtClean="0">
                  <a:solidFill>
                    <a:srgbClr val="FFFFFF"/>
                  </a:solidFill>
                </a:rPr>
                <a:t>Domain </a:t>
              </a:r>
            </a:p>
            <a:p>
              <a:pPr algn="r" defTabSz="932398" fontAlgn="base">
                <a:spcBef>
                  <a:spcPct val="0"/>
                </a:spcBef>
                <a:spcAft>
                  <a:spcPct val="0"/>
                </a:spcAft>
              </a:pPr>
              <a:r>
                <a:rPr lang="en-US" sz="2000" b="1" dirty="0" smtClean="0">
                  <a:solidFill>
                    <a:srgbClr val="FFFFFF"/>
                  </a:solidFill>
                </a:rPr>
                <a:t>Controller</a:t>
              </a:r>
              <a:endParaRPr lang="en-US" sz="2000" b="1" dirty="0">
                <a:solidFill>
                  <a:srgbClr val="FFFFFF"/>
                </a:solidFill>
              </a:endParaRPr>
            </a:p>
          </p:txBody>
        </p:sp>
        <p:grpSp>
          <p:nvGrpSpPr>
            <p:cNvPr id="210" name="Group 209"/>
            <p:cNvGrpSpPr/>
            <p:nvPr/>
          </p:nvGrpSpPr>
          <p:grpSpPr>
            <a:xfrm>
              <a:off x="9284416" y="3291213"/>
              <a:ext cx="1143000" cy="1047508"/>
              <a:chOff x="9817402" y="3665644"/>
              <a:chExt cx="1163473" cy="1072998"/>
            </a:xfrm>
          </p:grpSpPr>
          <p:sp>
            <p:nvSpPr>
              <p:cNvPr id="211" name="Freeform 31"/>
              <p:cNvSpPr>
                <a:spLocks/>
              </p:cNvSpPr>
              <p:nvPr/>
            </p:nvSpPr>
            <p:spPr bwMode="auto">
              <a:xfrm>
                <a:off x="10017399" y="4516423"/>
                <a:ext cx="760305" cy="222219"/>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12" name="Freeform 32"/>
              <p:cNvSpPr>
                <a:spLocks noEditPoints="1"/>
              </p:cNvSpPr>
              <p:nvPr/>
            </p:nvSpPr>
            <p:spPr bwMode="auto">
              <a:xfrm>
                <a:off x="9817402" y="3665644"/>
                <a:ext cx="1163473" cy="850779"/>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13" name="Freeform 33"/>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14" name="Freeform 34"/>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15" name="Freeform 35"/>
              <p:cNvSpPr>
                <a:spLocks/>
              </p:cNvSpPr>
              <p:nvPr/>
            </p:nvSpPr>
            <p:spPr bwMode="auto">
              <a:xfrm>
                <a:off x="9817402" y="3665644"/>
                <a:ext cx="1092045" cy="850779"/>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16" name="Freeform 36"/>
              <p:cNvSpPr>
                <a:spLocks/>
              </p:cNvSpPr>
              <p:nvPr/>
            </p:nvSpPr>
            <p:spPr bwMode="auto">
              <a:xfrm>
                <a:off x="9904702" y="3754531"/>
                <a:ext cx="901572" cy="671417"/>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17" name="Rectangle 37"/>
              <p:cNvSpPr>
                <a:spLocks noChangeArrowheads="1"/>
              </p:cNvSpPr>
              <p:nvPr/>
            </p:nvSpPr>
            <p:spPr bwMode="auto">
              <a:xfrm>
                <a:off x="10017399" y="4668802"/>
                <a:ext cx="760305" cy="6984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18" name="Freeform 39"/>
              <p:cNvSpPr>
                <a:spLocks/>
              </p:cNvSpPr>
              <p:nvPr/>
            </p:nvSpPr>
            <p:spPr bwMode="auto">
              <a:xfrm>
                <a:off x="10187237" y="3832308"/>
                <a:ext cx="419041" cy="246028"/>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19" name="Freeform 40"/>
              <p:cNvSpPr>
                <a:spLocks/>
              </p:cNvSpPr>
              <p:nvPr/>
            </p:nvSpPr>
            <p:spPr bwMode="auto">
              <a:xfrm>
                <a:off x="10158666" y="3998972"/>
                <a:ext cx="215869" cy="368248"/>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20" name="Freeform 41"/>
              <p:cNvSpPr>
                <a:spLocks/>
              </p:cNvSpPr>
              <p:nvPr/>
            </p:nvSpPr>
            <p:spPr bwMode="auto">
              <a:xfrm>
                <a:off x="10420567" y="4000559"/>
                <a:ext cx="215869" cy="36666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grpSp>
      </p:grpSp>
      <p:grpSp>
        <p:nvGrpSpPr>
          <p:cNvPr id="258" name="Group 257"/>
          <p:cNvGrpSpPr/>
          <p:nvPr/>
        </p:nvGrpSpPr>
        <p:grpSpPr>
          <a:xfrm>
            <a:off x="9071368" y="5471048"/>
            <a:ext cx="3124200" cy="1379014"/>
            <a:chOff x="9071368" y="5471048"/>
            <a:chExt cx="3124200" cy="1379014"/>
          </a:xfrm>
        </p:grpSpPr>
        <p:sp>
          <p:nvSpPr>
            <p:cNvPr id="221" name="Rounded Rectangle 220"/>
            <p:cNvSpPr/>
            <p:nvPr/>
          </p:nvSpPr>
          <p:spPr bwMode="auto">
            <a:xfrm>
              <a:off x="9071368" y="5471048"/>
              <a:ext cx="3124200" cy="1379014"/>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r" defTabSz="932398" fontAlgn="base">
                <a:spcBef>
                  <a:spcPct val="0"/>
                </a:spcBef>
                <a:spcAft>
                  <a:spcPct val="0"/>
                </a:spcAft>
              </a:pPr>
              <a:r>
                <a:rPr lang="en-US" sz="2000" b="1" dirty="0" smtClean="0">
                  <a:solidFill>
                    <a:srgbClr val="FFFFFF"/>
                  </a:solidFill>
                </a:rPr>
                <a:t>SQL </a:t>
              </a:r>
            </a:p>
            <a:p>
              <a:pPr algn="r" defTabSz="932398" fontAlgn="base">
                <a:spcBef>
                  <a:spcPct val="0"/>
                </a:spcBef>
                <a:spcAft>
                  <a:spcPct val="0"/>
                </a:spcAft>
              </a:pPr>
              <a:r>
                <a:rPr lang="en-US" sz="2000" b="1" dirty="0" smtClean="0">
                  <a:solidFill>
                    <a:srgbClr val="FFFFFF"/>
                  </a:solidFill>
                </a:rPr>
                <a:t>Server</a:t>
              </a:r>
              <a:endParaRPr lang="en-US" sz="2000" b="1" dirty="0">
                <a:solidFill>
                  <a:srgbClr val="FFFFFF"/>
                </a:solidFill>
              </a:endParaRPr>
            </a:p>
          </p:txBody>
        </p:sp>
        <p:grpSp>
          <p:nvGrpSpPr>
            <p:cNvPr id="222" name="Group 221"/>
            <p:cNvGrpSpPr/>
            <p:nvPr/>
          </p:nvGrpSpPr>
          <p:grpSpPr>
            <a:xfrm>
              <a:off x="9318229" y="5636069"/>
              <a:ext cx="1143000" cy="1047508"/>
              <a:chOff x="9817402" y="3665644"/>
              <a:chExt cx="1163473" cy="1072998"/>
            </a:xfrm>
          </p:grpSpPr>
          <p:sp>
            <p:nvSpPr>
              <p:cNvPr id="223" name="Freeform 31"/>
              <p:cNvSpPr>
                <a:spLocks/>
              </p:cNvSpPr>
              <p:nvPr/>
            </p:nvSpPr>
            <p:spPr bwMode="auto">
              <a:xfrm>
                <a:off x="10017399" y="4516423"/>
                <a:ext cx="760305" cy="222219"/>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24" name="Freeform 32"/>
              <p:cNvSpPr>
                <a:spLocks noEditPoints="1"/>
              </p:cNvSpPr>
              <p:nvPr/>
            </p:nvSpPr>
            <p:spPr bwMode="auto">
              <a:xfrm>
                <a:off x="9817402" y="3665644"/>
                <a:ext cx="1163473" cy="850779"/>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25" name="Freeform 33"/>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26" name="Freeform 34"/>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27" name="Freeform 35"/>
              <p:cNvSpPr>
                <a:spLocks/>
              </p:cNvSpPr>
              <p:nvPr/>
            </p:nvSpPr>
            <p:spPr bwMode="auto">
              <a:xfrm>
                <a:off x="9817402" y="3665644"/>
                <a:ext cx="1092045" cy="850779"/>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28" name="Freeform 36"/>
              <p:cNvSpPr>
                <a:spLocks/>
              </p:cNvSpPr>
              <p:nvPr/>
            </p:nvSpPr>
            <p:spPr bwMode="auto">
              <a:xfrm>
                <a:off x="9904702" y="3754531"/>
                <a:ext cx="901572" cy="671417"/>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29" name="Rectangle 37"/>
              <p:cNvSpPr>
                <a:spLocks noChangeArrowheads="1"/>
              </p:cNvSpPr>
              <p:nvPr/>
            </p:nvSpPr>
            <p:spPr bwMode="auto">
              <a:xfrm>
                <a:off x="10017399" y="4668802"/>
                <a:ext cx="760305" cy="6984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30" name="Freeform 39"/>
              <p:cNvSpPr>
                <a:spLocks/>
              </p:cNvSpPr>
              <p:nvPr/>
            </p:nvSpPr>
            <p:spPr bwMode="auto">
              <a:xfrm>
                <a:off x="10187237" y="3832308"/>
                <a:ext cx="419041" cy="246028"/>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31" name="Freeform 40"/>
              <p:cNvSpPr>
                <a:spLocks/>
              </p:cNvSpPr>
              <p:nvPr/>
            </p:nvSpPr>
            <p:spPr bwMode="auto">
              <a:xfrm>
                <a:off x="10158666" y="3998972"/>
                <a:ext cx="215869" cy="368248"/>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32" name="Freeform 41"/>
              <p:cNvSpPr>
                <a:spLocks/>
              </p:cNvSpPr>
              <p:nvPr/>
            </p:nvSpPr>
            <p:spPr bwMode="auto">
              <a:xfrm>
                <a:off x="10420567" y="4000559"/>
                <a:ext cx="215869" cy="36666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grpSp>
      </p:grpSp>
      <p:grpSp>
        <p:nvGrpSpPr>
          <p:cNvPr id="257" name="Group 256"/>
          <p:cNvGrpSpPr/>
          <p:nvPr/>
        </p:nvGrpSpPr>
        <p:grpSpPr>
          <a:xfrm>
            <a:off x="3856037" y="4075607"/>
            <a:ext cx="3124200" cy="1379014"/>
            <a:chOff x="3856037" y="4075607"/>
            <a:chExt cx="3124200" cy="1379014"/>
          </a:xfrm>
        </p:grpSpPr>
        <p:sp>
          <p:nvSpPr>
            <p:cNvPr id="233" name="Rounded Rectangle 232"/>
            <p:cNvSpPr/>
            <p:nvPr/>
          </p:nvSpPr>
          <p:spPr bwMode="auto">
            <a:xfrm>
              <a:off x="3856037" y="4075607"/>
              <a:ext cx="3124200" cy="1379014"/>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r" defTabSz="932398" fontAlgn="base">
                <a:spcBef>
                  <a:spcPct val="0"/>
                </a:spcBef>
                <a:spcAft>
                  <a:spcPct val="0"/>
                </a:spcAft>
              </a:pPr>
              <a:r>
                <a:rPr lang="en-US" sz="2000" b="1" dirty="0" smtClean="0">
                  <a:solidFill>
                    <a:srgbClr val="FFFFFF"/>
                  </a:solidFill>
                </a:rPr>
                <a:t>SharePoint </a:t>
              </a:r>
            </a:p>
            <a:p>
              <a:pPr algn="r" defTabSz="932398" fontAlgn="base">
                <a:spcBef>
                  <a:spcPct val="0"/>
                </a:spcBef>
                <a:spcAft>
                  <a:spcPct val="0"/>
                </a:spcAft>
              </a:pPr>
              <a:r>
                <a:rPr lang="en-US" sz="2000" b="1" dirty="0" smtClean="0">
                  <a:solidFill>
                    <a:srgbClr val="FFFFFF"/>
                  </a:solidFill>
                </a:rPr>
                <a:t>Server</a:t>
              </a:r>
              <a:endParaRPr lang="en-US" sz="2000" b="1" dirty="0">
                <a:solidFill>
                  <a:srgbClr val="FFFFFF"/>
                </a:solidFill>
              </a:endParaRPr>
            </a:p>
          </p:txBody>
        </p:sp>
        <p:grpSp>
          <p:nvGrpSpPr>
            <p:cNvPr id="234" name="Group 233"/>
            <p:cNvGrpSpPr/>
            <p:nvPr/>
          </p:nvGrpSpPr>
          <p:grpSpPr>
            <a:xfrm>
              <a:off x="4102898" y="4215367"/>
              <a:ext cx="1143000" cy="1047508"/>
              <a:chOff x="9817402" y="3665644"/>
              <a:chExt cx="1163473" cy="1072998"/>
            </a:xfrm>
          </p:grpSpPr>
          <p:sp>
            <p:nvSpPr>
              <p:cNvPr id="235" name="Freeform 31"/>
              <p:cNvSpPr>
                <a:spLocks/>
              </p:cNvSpPr>
              <p:nvPr/>
            </p:nvSpPr>
            <p:spPr bwMode="auto">
              <a:xfrm>
                <a:off x="10017399" y="4516423"/>
                <a:ext cx="760305" cy="222219"/>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36" name="Freeform 32"/>
              <p:cNvSpPr>
                <a:spLocks noEditPoints="1"/>
              </p:cNvSpPr>
              <p:nvPr/>
            </p:nvSpPr>
            <p:spPr bwMode="auto">
              <a:xfrm>
                <a:off x="9817402" y="3665644"/>
                <a:ext cx="1163473" cy="850779"/>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37" name="Freeform 33"/>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38" name="Freeform 34"/>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39" name="Freeform 35"/>
              <p:cNvSpPr>
                <a:spLocks/>
              </p:cNvSpPr>
              <p:nvPr/>
            </p:nvSpPr>
            <p:spPr bwMode="auto">
              <a:xfrm>
                <a:off x="9817402" y="3665644"/>
                <a:ext cx="1092045" cy="850779"/>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40" name="Freeform 36"/>
              <p:cNvSpPr>
                <a:spLocks/>
              </p:cNvSpPr>
              <p:nvPr/>
            </p:nvSpPr>
            <p:spPr bwMode="auto">
              <a:xfrm>
                <a:off x="9904702" y="3754531"/>
                <a:ext cx="901572" cy="671417"/>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41" name="Rectangle 37"/>
              <p:cNvSpPr>
                <a:spLocks noChangeArrowheads="1"/>
              </p:cNvSpPr>
              <p:nvPr/>
            </p:nvSpPr>
            <p:spPr bwMode="auto">
              <a:xfrm>
                <a:off x="10017399" y="4668802"/>
                <a:ext cx="760305" cy="6984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42" name="Freeform 39"/>
              <p:cNvSpPr>
                <a:spLocks/>
              </p:cNvSpPr>
              <p:nvPr/>
            </p:nvSpPr>
            <p:spPr bwMode="auto">
              <a:xfrm>
                <a:off x="10187237" y="3832308"/>
                <a:ext cx="419041" cy="246028"/>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43" name="Freeform 40"/>
              <p:cNvSpPr>
                <a:spLocks/>
              </p:cNvSpPr>
              <p:nvPr/>
            </p:nvSpPr>
            <p:spPr bwMode="auto">
              <a:xfrm>
                <a:off x="10158666" y="3998972"/>
                <a:ext cx="215869" cy="368248"/>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44" name="Freeform 41"/>
              <p:cNvSpPr>
                <a:spLocks/>
              </p:cNvSpPr>
              <p:nvPr/>
            </p:nvSpPr>
            <p:spPr bwMode="auto">
              <a:xfrm>
                <a:off x="10420567" y="4000559"/>
                <a:ext cx="215869" cy="36666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grpSp>
      </p:grpSp>
      <p:cxnSp>
        <p:nvCxnSpPr>
          <p:cNvPr id="245" name="Straight Arrow Connector 244"/>
          <p:cNvCxnSpPr/>
          <p:nvPr/>
        </p:nvCxnSpPr>
        <p:spPr>
          <a:xfrm>
            <a:off x="7037616" y="4985139"/>
            <a:ext cx="1860957" cy="1077835"/>
          </a:xfrm>
          <a:prstGeom prst="straightConnector1">
            <a:avLst/>
          </a:prstGeom>
          <a:ln w="5715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flipV="1">
            <a:off x="7053955" y="3757008"/>
            <a:ext cx="1798722" cy="818703"/>
          </a:xfrm>
          <a:prstGeom prst="straightConnector1">
            <a:avLst/>
          </a:prstGeom>
          <a:ln w="5715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H="1" flipV="1">
            <a:off x="10427416" y="4629875"/>
            <a:ext cx="1279" cy="721271"/>
          </a:xfrm>
          <a:prstGeom prst="straightConnector1">
            <a:avLst/>
          </a:prstGeom>
          <a:ln w="5715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48" name="TextBox 247"/>
          <p:cNvSpPr txBox="1"/>
          <p:nvPr/>
        </p:nvSpPr>
        <p:spPr>
          <a:xfrm>
            <a:off x="10553728" y="4715678"/>
            <a:ext cx="20653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Depends On</a:t>
            </a:r>
          </a:p>
        </p:txBody>
      </p:sp>
      <p:sp>
        <p:nvSpPr>
          <p:cNvPr id="249" name="TextBox 248"/>
          <p:cNvSpPr txBox="1"/>
          <p:nvPr/>
        </p:nvSpPr>
        <p:spPr>
          <a:xfrm>
            <a:off x="6510032" y="5597815"/>
            <a:ext cx="20653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Depends On</a:t>
            </a:r>
          </a:p>
        </p:txBody>
      </p:sp>
      <p:sp>
        <p:nvSpPr>
          <p:cNvPr id="250" name="TextBox 249"/>
          <p:cNvSpPr txBox="1"/>
          <p:nvPr/>
        </p:nvSpPr>
        <p:spPr>
          <a:xfrm>
            <a:off x="6690513" y="3405591"/>
            <a:ext cx="20653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Depends On</a:t>
            </a:r>
          </a:p>
        </p:txBody>
      </p:sp>
      <p:cxnSp>
        <p:nvCxnSpPr>
          <p:cNvPr id="251" name="Straight Arrow Connector 250"/>
          <p:cNvCxnSpPr/>
          <p:nvPr/>
        </p:nvCxnSpPr>
        <p:spPr>
          <a:xfrm>
            <a:off x="1995080" y="4160618"/>
            <a:ext cx="346640" cy="469257"/>
          </a:xfrm>
          <a:prstGeom prst="straightConnector1">
            <a:avLst/>
          </a:prstGeom>
          <a:ln w="5715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flipH="1">
            <a:off x="1353682" y="4160618"/>
            <a:ext cx="361484" cy="482317"/>
          </a:xfrm>
          <a:prstGeom prst="straightConnector1">
            <a:avLst/>
          </a:prstGeom>
          <a:ln w="5715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076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5"/>
                                        </p:tgtEl>
                                        <p:attrNameLst>
                                          <p:attrName>style.visibility</p:attrName>
                                        </p:attrNameLst>
                                      </p:cBhvr>
                                      <p:to>
                                        <p:strVal val="visible"/>
                                      </p:to>
                                    </p:set>
                                    <p:animEffect transition="in" filter="wipe(left)">
                                      <p:cBhvr>
                                        <p:cTn id="11" dur="500"/>
                                        <p:tgtEl>
                                          <p:spTgt spid="16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53"/>
                                        </p:tgtEl>
                                        <p:attrNameLst>
                                          <p:attrName>style.visibility</p:attrName>
                                        </p:attrNameLst>
                                      </p:cBhvr>
                                      <p:to>
                                        <p:strVal val="visible"/>
                                      </p:to>
                                    </p:set>
                                    <p:animEffect transition="in" filter="wipe(up)">
                                      <p:cBhvr>
                                        <p:cTn id="16" dur="500"/>
                                        <p:tgtEl>
                                          <p:spTgt spid="253"/>
                                        </p:tgtEl>
                                      </p:cBhvr>
                                    </p:animEffect>
                                  </p:childTnLst>
                                </p:cTn>
                              </p:par>
                              <p:par>
                                <p:cTn id="17" presetID="22" presetClass="entr" presetSubtype="1" fill="hold" nodeType="withEffect">
                                  <p:stCondLst>
                                    <p:cond delay="0"/>
                                  </p:stCondLst>
                                  <p:childTnLst>
                                    <p:set>
                                      <p:cBhvr>
                                        <p:cTn id="18" dur="1" fill="hold">
                                          <p:stCondLst>
                                            <p:cond delay="0"/>
                                          </p:stCondLst>
                                        </p:cTn>
                                        <p:tgtEl>
                                          <p:spTgt spid="251"/>
                                        </p:tgtEl>
                                        <p:attrNameLst>
                                          <p:attrName>style.visibility</p:attrName>
                                        </p:attrNameLst>
                                      </p:cBhvr>
                                      <p:to>
                                        <p:strVal val="visible"/>
                                      </p:to>
                                    </p:set>
                                    <p:animEffect transition="in" filter="wipe(up)">
                                      <p:cBhvr>
                                        <p:cTn id="19" dur="500"/>
                                        <p:tgtEl>
                                          <p:spTgt spid="25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36"/>
                                        </p:tgtEl>
                                        <p:attrNameLst>
                                          <p:attrName>style.visibility</p:attrName>
                                        </p:attrNameLst>
                                      </p:cBhvr>
                                      <p:to>
                                        <p:strVal val="visible"/>
                                      </p:to>
                                    </p:set>
                                    <p:animEffect transition="in" filter="fade">
                                      <p:cBhvr>
                                        <p:cTn id="23" dur="500"/>
                                        <p:tgtEl>
                                          <p:spTgt spid="136"/>
                                        </p:tgtEl>
                                      </p:cBhvr>
                                    </p:animEffect>
                                  </p:childTnLst>
                                </p:cTn>
                              </p:par>
                              <p:par>
                                <p:cTn id="24" presetID="10" presetClass="entr" presetSubtype="0" fill="hold" nodeType="with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fade">
                                      <p:cBhvr>
                                        <p:cTn id="26" dur="500"/>
                                        <p:tgtEl>
                                          <p:spTgt spid="123"/>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66"/>
                                        </p:tgtEl>
                                        <p:attrNameLst>
                                          <p:attrName>style.visibility</p:attrName>
                                        </p:attrNameLst>
                                      </p:cBhvr>
                                      <p:to>
                                        <p:strVal val="visible"/>
                                      </p:to>
                                    </p:set>
                                    <p:animEffect transition="in" filter="wipe(left)">
                                      <p:cBhvr>
                                        <p:cTn id="30" dur="500"/>
                                        <p:tgtEl>
                                          <p:spTgt spid="1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7"/>
                                        </p:tgtEl>
                                        <p:attrNameLst>
                                          <p:attrName>style.visibility</p:attrName>
                                        </p:attrNameLst>
                                      </p:cBhvr>
                                      <p:to>
                                        <p:strVal val="visible"/>
                                      </p:to>
                                    </p:set>
                                    <p:animEffect transition="in" filter="fade">
                                      <p:cBhvr>
                                        <p:cTn id="35" dur="500"/>
                                        <p:tgtEl>
                                          <p:spTgt spid="25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45"/>
                                        </p:tgtEl>
                                        <p:attrNameLst>
                                          <p:attrName>style.visibility</p:attrName>
                                        </p:attrNameLst>
                                      </p:cBhvr>
                                      <p:to>
                                        <p:strVal val="visible"/>
                                      </p:to>
                                    </p:set>
                                    <p:animEffect transition="in" filter="wipe(left)">
                                      <p:cBhvr>
                                        <p:cTn id="40" dur="500"/>
                                        <p:tgtEl>
                                          <p:spTgt spid="24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wipe(left)">
                                      <p:cBhvr>
                                        <p:cTn id="43" dur="500"/>
                                        <p:tgtEl>
                                          <p:spTgt spid="249"/>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58"/>
                                        </p:tgtEl>
                                        <p:attrNameLst>
                                          <p:attrName>style.visibility</p:attrName>
                                        </p:attrNameLst>
                                      </p:cBhvr>
                                      <p:to>
                                        <p:strVal val="visible"/>
                                      </p:to>
                                    </p:set>
                                    <p:animEffect transition="in" filter="fade">
                                      <p:cBhvr>
                                        <p:cTn id="47" dur="500"/>
                                        <p:tgtEl>
                                          <p:spTgt spid="258"/>
                                        </p:tgtEl>
                                      </p:cBhvr>
                                    </p:animEffect>
                                  </p:childTnLst>
                                </p:cTn>
                              </p:par>
                            </p:childTnLst>
                          </p:cTn>
                        </p:par>
                        <p:par>
                          <p:cTn id="48" fill="hold">
                            <p:stCondLst>
                              <p:cond delay="1000"/>
                            </p:stCondLst>
                            <p:childTnLst>
                              <p:par>
                                <p:cTn id="49" presetID="22" presetClass="entr" presetSubtype="4" fill="hold" nodeType="afterEffect">
                                  <p:stCondLst>
                                    <p:cond delay="0"/>
                                  </p:stCondLst>
                                  <p:childTnLst>
                                    <p:set>
                                      <p:cBhvr>
                                        <p:cTn id="50" dur="1" fill="hold">
                                          <p:stCondLst>
                                            <p:cond delay="0"/>
                                          </p:stCondLst>
                                        </p:cTn>
                                        <p:tgtEl>
                                          <p:spTgt spid="246"/>
                                        </p:tgtEl>
                                        <p:attrNameLst>
                                          <p:attrName>style.visibility</p:attrName>
                                        </p:attrNameLst>
                                      </p:cBhvr>
                                      <p:to>
                                        <p:strVal val="visible"/>
                                      </p:to>
                                    </p:set>
                                    <p:animEffect transition="in" filter="wipe(down)">
                                      <p:cBhvr>
                                        <p:cTn id="51" dur="500"/>
                                        <p:tgtEl>
                                          <p:spTgt spid="24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50"/>
                                        </p:tgtEl>
                                        <p:attrNameLst>
                                          <p:attrName>style.visibility</p:attrName>
                                        </p:attrNameLst>
                                      </p:cBhvr>
                                      <p:to>
                                        <p:strVal val="visible"/>
                                      </p:to>
                                    </p:set>
                                    <p:animEffect transition="in" filter="wipe(left)">
                                      <p:cBhvr>
                                        <p:cTn id="54" dur="500"/>
                                        <p:tgtEl>
                                          <p:spTgt spid="250"/>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262"/>
                                        </p:tgtEl>
                                        <p:attrNameLst>
                                          <p:attrName>style.visibility</p:attrName>
                                        </p:attrNameLst>
                                      </p:cBhvr>
                                      <p:to>
                                        <p:strVal val="visible"/>
                                      </p:to>
                                    </p:set>
                                    <p:animEffect transition="in" filter="fade">
                                      <p:cBhvr>
                                        <p:cTn id="58" dur="500"/>
                                        <p:tgtEl>
                                          <p:spTgt spid="26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47"/>
                                        </p:tgtEl>
                                        <p:attrNameLst>
                                          <p:attrName>style.visibility</p:attrName>
                                        </p:attrNameLst>
                                      </p:cBhvr>
                                      <p:to>
                                        <p:strVal val="visible"/>
                                      </p:to>
                                    </p:set>
                                    <p:animEffect transition="in" filter="wipe(down)">
                                      <p:cBhvr>
                                        <p:cTn id="63" dur="500"/>
                                        <p:tgtEl>
                                          <p:spTgt spid="24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48"/>
                                        </p:tgtEl>
                                        <p:attrNameLst>
                                          <p:attrName>style.visibility</p:attrName>
                                        </p:attrNameLst>
                                      </p:cBhvr>
                                      <p:to>
                                        <p:strVal val="visible"/>
                                      </p:to>
                                    </p:set>
                                    <p:animEffect transition="in" filter="wipe(down)">
                                      <p:cBhvr>
                                        <p:cTn id="66" dur="500"/>
                                        <p:tgtEl>
                                          <p:spTgt spid="248"/>
                                        </p:tgtEl>
                                      </p:cBhvr>
                                    </p:animEffect>
                                  </p:childTnLst>
                                </p:cTn>
                              </p:par>
                            </p:childTnLst>
                          </p:cTn>
                        </p:par>
                        <p:par>
                          <p:cTn id="67" fill="hold">
                            <p:stCondLst>
                              <p:cond delay="500"/>
                            </p:stCondLst>
                            <p:childTnLst>
                              <p:par>
                                <p:cTn id="68" presetID="1" presetClass="exit" presetSubtype="0" fill="hold" nodeType="afterEffect">
                                  <p:stCondLst>
                                    <p:cond delay="0"/>
                                  </p:stCondLst>
                                  <p:childTnLst>
                                    <p:set>
                                      <p:cBhvr>
                                        <p:cTn id="69" dur="1" fill="hold">
                                          <p:stCondLst>
                                            <p:cond delay="0"/>
                                          </p:stCondLst>
                                        </p:cTn>
                                        <p:tgtEl>
                                          <p:spTgt spid="246"/>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2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6" grpId="0"/>
      <p:bldP spid="248" grpId="0"/>
      <p:bldP spid="249" grpId="0"/>
      <p:bldP spid="250" grpId="0"/>
      <p:bldP spid="25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972" y="1363662"/>
            <a:ext cx="11887200" cy="1181862"/>
          </a:xfrm>
        </p:spPr>
        <p:txBody>
          <a:bodyPr/>
          <a:lstStyle/>
          <a:p>
            <a:r>
              <a:rPr lang="en-US" dirty="0" smtClean="0"/>
              <a:t>Deep Dive Topics</a:t>
            </a:r>
            <a:endParaRPr lang="en-US" dirty="0"/>
          </a:p>
        </p:txBody>
      </p:sp>
      <p:sp>
        <p:nvSpPr>
          <p:cNvPr id="5" name="Text Placeholder 4"/>
          <p:cNvSpPr>
            <a:spLocks noGrp="1"/>
          </p:cNvSpPr>
          <p:nvPr>
            <p:ph type="body" sz="quarter" idx="4294967295"/>
          </p:nvPr>
        </p:nvSpPr>
        <p:spPr>
          <a:xfrm>
            <a:off x="273971" y="2735262"/>
            <a:ext cx="12162503" cy="4832092"/>
          </a:xfrm>
        </p:spPr>
        <p:txBody>
          <a:bodyPr/>
          <a:lstStyle/>
          <a:p>
            <a:r>
              <a:rPr lang="en-US" dirty="0">
                <a:solidFill>
                  <a:schemeClr val="tx1"/>
                </a:solidFill>
              </a:rPr>
              <a:t>Basic Building Block Overview</a:t>
            </a:r>
          </a:p>
          <a:p>
            <a:pPr>
              <a:buFont typeface="Wingdings" panose="05000000000000000000" pitchFamily="2" charset="2"/>
              <a:buChar char="Ø"/>
            </a:pPr>
            <a:r>
              <a:rPr lang="en-US" sz="4400" dirty="0" smtClean="0">
                <a:solidFill>
                  <a:schemeClr val="bg1"/>
                </a:solidFill>
              </a:rPr>
              <a:t>Creating &amp; Debugging a Single Marketplace VM </a:t>
            </a:r>
          </a:p>
          <a:p>
            <a:r>
              <a:rPr lang="en-US" dirty="0" smtClean="0"/>
              <a:t>Multi-VM Template: SharePoint</a:t>
            </a:r>
          </a:p>
          <a:p>
            <a:r>
              <a:rPr lang="en-US" dirty="0" smtClean="0"/>
              <a:t>Putting it altogether: Highly Available File Share</a:t>
            </a:r>
          </a:p>
          <a:p>
            <a:endParaRPr lang="en-US" dirty="0" smtClean="0"/>
          </a:p>
          <a:p>
            <a:endParaRPr lang="en-US" dirty="0"/>
          </a:p>
        </p:txBody>
      </p:sp>
    </p:spTree>
    <p:extLst>
      <p:ext uri="{BB962C8B-B14F-4D97-AF65-F5344CB8AC3E}">
        <p14:creationId xmlns:p14="http://schemas.microsoft.com/office/powerpoint/2010/main" val="429146939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1439862"/>
            <a:ext cx="11887200" cy="3175869"/>
          </a:xfrm>
        </p:spPr>
        <p:txBody>
          <a:bodyPr/>
          <a:lstStyle/>
          <a:p>
            <a:r>
              <a:rPr lang="en-US" dirty="0" smtClean="0"/>
              <a:t>Demo:</a:t>
            </a:r>
            <a:br>
              <a:rPr lang="en-US" dirty="0" smtClean="0"/>
            </a:br>
            <a:r>
              <a:rPr lang="en-US" dirty="0" smtClean="0"/>
              <a:t>Create a VM from Marketplace VM </a:t>
            </a:r>
            <a:r>
              <a:rPr lang="en-US" dirty="0"/>
              <a:t>Image in PowerShell </a:t>
            </a:r>
          </a:p>
        </p:txBody>
      </p:sp>
    </p:spTree>
    <p:extLst>
      <p:ext uri="{BB962C8B-B14F-4D97-AF65-F5344CB8AC3E}">
        <p14:creationId xmlns:p14="http://schemas.microsoft.com/office/powerpoint/2010/main" val="386206376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Snippet of Create VM PS script</a:t>
            </a:r>
            <a:endParaRPr lang="en-US" dirty="0"/>
          </a:p>
        </p:txBody>
      </p:sp>
      <p:sp>
        <p:nvSpPr>
          <p:cNvPr id="4" name="Text Placeholder 3"/>
          <p:cNvSpPr>
            <a:spLocks noGrp="1"/>
          </p:cNvSpPr>
          <p:nvPr>
            <p:ph type="body" sz="quarter" idx="10"/>
          </p:nvPr>
        </p:nvSpPr>
        <p:spPr>
          <a:xfrm>
            <a:off x="274639" y="1324627"/>
            <a:ext cx="11887199" cy="5669244"/>
          </a:xfrm>
        </p:spPr>
        <p:txBody>
          <a:bodyPr/>
          <a:lstStyle/>
          <a:p>
            <a:r>
              <a:rPr lang="en-US" sz="2200" dirty="0"/>
              <a:t>$vm = </a:t>
            </a:r>
            <a:r>
              <a:rPr lang="en-US" sz="2200" b="1" dirty="0">
                <a:solidFill>
                  <a:schemeClr val="accent1"/>
                </a:solidFill>
              </a:rPr>
              <a:t>New-</a:t>
            </a:r>
            <a:r>
              <a:rPr lang="en-US" sz="2200" b="1" dirty="0" err="1">
                <a:solidFill>
                  <a:schemeClr val="accent1"/>
                </a:solidFill>
              </a:rPr>
              <a:t>AzureVMConfig</a:t>
            </a:r>
            <a:r>
              <a:rPr lang="en-US" sz="2200" dirty="0"/>
              <a:t> -</a:t>
            </a:r>
            <a:r>
              <a:rPr lang="en-US" sz="2200" dirty="0" err="1"/>
              <a:t>VMName</a:t>
            </a:r>
            <a:r>
              <a:rPr lang="en-US" sz="2200" dirty="0"/>
              <a:t> $</a:t>
            </a:r>
            <a:r>
              <a:rPr lang="en-US" sz="2200" dirty="0" err="1"/>
              <a:t>vmName</a:t>
            </a:r>
            <a:r>
              <a:rPr lang="en-US" sz="2200" dirty="0"/>
              <a:t> -</a:t>
            </a:r>
            <a:r>
              <a:rPr lang="en-US" sz="2200" dirty="0" err="1"/>
              <a:t>VMSize</a:t>
            </a:r>
            <a:r>
              <a:rPr lang="en-US" sz="2200" dirty="0"/>
              <a:t> $</a:t>
            </a:r>
            <a:r>
              <a:rPr lang="en-US" sz="2200" dirty="0" err="1"/>
              <a:t>vmSize</a:t>
            </a:r>
            <a:endParaRPr lang="en-US" sz="2200" dirty="0"/>
          </a:p>
          <a:p>
            <a:r>
              <a:rPr lang="en-US" sz="2200" dirty="0"/>
              <a:t>$vm = </a:t>
            </a:r>
            <a:r>
              <a:rPr lang="en-US" sz="2200" b="1" dirty="0">
                <a:solidFill>
                  <a:schemeClr val="accent1"/>
                </a:solidFill>
              </a:rPr>
              <a:t>Set-</a:t>
            </a:r>
            <a:r>
              <a:rPr lang="en-US" sz="2200" b="1" dirty="0" err="1">
                <a:solidFill>
                  <a:schemeClr val="accent1"/>
                </a:solidFill>
              </a:rPr>
              <a:t>AzureVMOperatingSystem</a:t>
            </a:r>
            <a:r>
              <a:rPr lang="en-US" sz="2200" dirty="0"/>
              <a:t> -VM $vm -Windows -</a:t>
            </a:r>
            <a:r>
              <a:rPr lang="en-US" sz="2200" dirty="0" err="1"/>
              <a:t>ComputerName</a:t>
            </a:r>
            <a:r>
              <a:rPr lang="en-US" sz="2200" dirty="0"/>
              <a:t> $</a:t>
            </a:r>
            <a:r>
              <a:rPr lang="en-US" sz="2200" dirty="0" err="1"/>
              <a:t>computerName</a:t>
            </a:r>
            <a:r>
              <a:rPr lang="en-US" sz="2200" dirty="0"/>
              <a:t> -Credential $cred -</a:t>
            </a:r>
            <a:r>
              <a:rPr lang="en-US" sz="2200" dirty="0" err="1"/>
              <a:t>ProvisionVMAgent</a:t>
            </a:r>
            <a:r>
              <a:rPr lang="en-US" sz="2200" dirty="0"/>
              <a:t> -</a:t>
            </a:r>
            <a:r>
              <a:rPr lang="en-US" sz="2200" dirty="0" err="1"/>
              <a:t>EnableAutoUpdate$vm</a:t>
            </a:r>
            <a:r>
              <a:rPr lang="en-US" sz="2200" dirty="0"/>
              <a:t> = </a:t>
            </a:r>
            <a:r>
              <a:rPr lang="en-US" sz="2200" b="1" dirty="0">
                <a:solidFill>
                  <a:schemeClr val="accent1"/>
                </a:solidFill>
              </a:rPr>
              <a:t>Set-</a:t>
            </a:r>
            <a:r>
              <a:rPr lang="en-US" sz="2200" b="1" dirty="0" err="1">
                <a:solidFill>
                  <a:schemeClr val="accent1"/>
                </a:solidFill>
              </a:rPr>
              <a:t>AzureVMSourceImage</a:t>
            </a:r>
            <a:r>
              <a:rPr lang="en-US" sz="2200" dirty="0"/>
              <a:t> -VM $vm -</a:t>
            </a:r>
            <a:r>
              <a:rPr lang="en-US" sz="2200" dirty="0" err="1"/>
              <a:t>PublisherName</a:t>
            </a:r>
            <a:r>
              <a:rPr lang="en-US" sz="2200" dirty="0"/>
              <a:t> "</a:t>
            </a:r>
            <a:r>
              <a:rPr lang="en-US" sz="2200" dirty="0" err="1"/>
              <a:t>imc</a:t>
            </a:r>
            <a:r>
              <a:rPr lang="en-US" sz="2200" dirty="0"/>
              <a:t>" -Offer "</a:t>
            </a:r>
            <a:r>
              <a:rPr lang="en-US" sz="2200" dirty="0" err="1"/>
              <a:t>imc</a:t>
            </a:r>
            <a:r>
              <a:rPr lang="en-US" sz="2200" dirty="0"/>
              <a:t>-process-guidance-suite" -</a:t>
            </a:r>
            <a:r>
              <a:rPr lang="en-US" sz="2200" dirty="0" err="1" smtClean="0"/>
              <a:t>Skus</a:t>
            </a:r>
            <a:r>
              <a:rPr lang="en-US" sz="2200" dirty="0" smtClean="0"/>
              <a:t> </a:t>
            </a:r>
            <a:r>
              <a:rPr lang="en-US" sz="2200" dirty="0"/>
              <a:t>"imc_pgs41_l" -Version "latest" </a:t>
            </a:r>
            <a:endParaRPr lang="en-US" sz="2200" dirty="0" smtClean="0"/>
          </a:p>
          <a:p>
            <a:endParaRPr lang="en-US" sz="2200" dirty="0"/>
          </a:p>
          <a:p>
            <a:r>
              <a:rPr lang="en-US" sz="2200" dirty="0"/>
              <a:t>$vm = </a:t>
            </a:r>
            <a:r>
              <a:rPr lang="en-US" sz="2200" b="1" dirty="0">
                <a:solidFill>
                  <a:schemeClr val="accent1"/>
                </a:solidFill>
              </a:rPr>
              <a:t>Add-</a:t>
            </a:r>
            <a:r>
              <a:rPr lang="en-US" sz="2200" b="1" dirty="0" err="1">
                <a:solidFill>
                  <a:schemeClr val="accent1"/>
                </a:solidFill>
              </a:rPr>
              <a:t>AzureVMNetworkInterface</a:t>
            </a:r>
            <a:r>
              <a:rPr lang="en-US" sz="2200" dirty="0"/>
              <a:t> -VM $vm -Id $</a:t>
            </a:r>
            <a:r>
              <a:rPr lang="en-US" sz="2200" dirty="0" err="1" smtClean="0"/>
              <a:t>nic.Id</a:t>
            </a:r>
            <a:endParaRPr lang="en-US" sz="2200" dirty="0" smtClean="0"/>
          </a:p>
          <a:p>
            <a:endParaRPr lang="en-US" sz="2200" dirty="0"/>
          </a:p>
          <a:p>
            <a:r>
              <a:rPr lang="en-US" sz="2200" dirty="0"/>
              <a:t>$</a:t>
            </a:r>
            <a:r>
              <a:rPr lang="en-US" sz="2200" dirty="0" err="1"/>
              <a:t>osDiskUri</a:t>
            </a:r>
            <a:r>
              <a:rPr lang="en-US" sz="2200" dirty="0"/>
              <a:t> = $</a:t>
            </a:r>
            <a:r>
              <a:rPr lang="en-US" sz="2200" dirty="0" err="1"/>
              <a:t>storageacc.PrimaryEndpoints.Blob.ToString</a:t>
            </a:r>
            <a:r>
              <a:rPr lang="en-US" sz="2200" dirty="0"/>
              <a:t>() + "</a:t>
            </a:r>
            <a:r>
              <a:rPr lang="en-US" sz="2200" dirty="0" err="1"/>
              <a:t>vhds</a:t>
            </a:r>
            <a:r>
              <a:rPr lang="en-US" sz="2200" dirty="0"/>
              <a:t>/" + $</a:t>
            </a:r>
            <a:r>
              <a:rPr lang="en-US" sz="2200" dirty="0" err="1"/>
              <a:t>osDiskName</a:t>
            </a:r>
            <a:r>
              <a:rPr lang="en-US" sz="2200" dirty="0"/>
              <a:t> + ".</a:t>
            </a:r>
            <a:r>
              <a:rPr lang="en-US" sz="2200" dirty="0" err="1"/>
              <a:t>vhd</a:t>
            </a:r>
            <a:r>
              <a:rPr lang="en-US" sz="2200" dirty="0"/>
              <a:t>"</a:t>
            </a:r>
          </a:p>
          <a:p>
            <a:r>
              <a:rPr lang="en-US" sz="2200" dirty="0"/>
              <a:t>$vm = </a:t>
            </a:r>
            <a:r>
              <a:rPr lang="en-US" sz="2200" b="1" dirty="0">
                <a:solidFill>
                  <a:schemeClr val="accent1"/>
                </a:solidFill>
              </a:rPr>
              <a:t>Set-</a:t>
            </a:r>
            <a:r>
              <a:rPr lang="en-US" sz="2200" b="1" dirty="0" err="1">
                <a:solidFill>
                  <a:schemeClr val="accent1"/>
                </a:solidFill>
              </a:rPr>
              <a:t>AzureVMOSDisk</a:t>
            </a:r>
            <a:r>
              <a:rPr lang="en-US" sz="2200" dirty="0"/>
              <a:t> -VM $vm -Name $</a:t>
            </a:r>
            <a:r>
              <a:rPr lang="en-US" sz="2200" dirty="0" err="1"/>
              <a:t>osDiskName</a:t>
            </a:r>
            <a:r>
              <a:rPr lang="en-US" sz="2200" dirty="0"/>
              <a:t> -</a:t>
            </a:r>
            <a:r>
              <a:rPr lang="en-US" sz="2200" dirty="0" err="1"/>
              <a:t>VhdUri</a:t>
            </a:r>
            <a:r>
              <a:rPr lang="en-US" sz="2200" dirty="0"/>
              <a:t> $</a:t>
            </a:r>
            <a:r>
              <a:rPr lang="en-US" sz="2200" dirty="0" err="1"/>
              <a:t>osDiskUri</a:t>
            </a:r>
            <a:r>
              <a:rPr lang="en-US" sz="2200" dirty="0"/>
              <a:t> -</a:t>
            </a:r>
            <a:r>
              <a:rPr lang="en-US" sz="2200" dirty="0" err="1"/>
              <a:t>CreateOption</a:t>
            </a:r>
            <a:r>
              <a:rPr lang="en-US" sz="2200" dirty="0"/>
              <a:t> </a:t>
            </a:r>
            <a:r>
              <a:rPr lang="en-US" sz="2200" dirty="0" err="1"/>
              <a:t>fromImage</a:t>
            </a:r>
            <a:endParaRPr lang="en-US" sz="2200" dirty="0"/>
          </a:p>
          <a:p>
            <a:r>
              <a:rPr lang="en-US" sz="2200" dirty="0"/>
              <a:t>$</a:t>
            </a:r>
            <a:r>
              <a:rPr lang="en-US" sz="2200" dirty="0" err="1"/>
              <a:t>dataDiskUri</a:t>
            </a:r>
            <a:r>
              <a:rPr lang="en-US" sz="2200" dirty="0"/>
              <a:t> = $</a:t>
            </a:r>
            <a:r>
              <a:rPr lang="en-US" sz="2200" dirty="0" err="1"/>
              <a:t>storageacc.PrimaryEndpoints.Blob.ToString</a:t>
            </a:r>
            <a:r>
              <a:rPr lang="en-US" sz="2200" dirty="0"/>
              <a:t>() + "</a:t>
            </a:r>
            <a:r>
              <a:rPr lang="en-US" sz="2200" dirty="0" err="1"/>
              <a:t>vhds</a:t>
            </a:r>
            <a:r>
              <a:rPr lang="en-US" sz="2200" dirty="0"/>
              <a:t>/" + $</a:t>
            </a:r>
            <a:r>
              <a:rPr lang="en-US" sz="2200" dirty="0" err="1"/>
              <a:t>dataDiskName</a:t>
            </a:r>
            <a:r>
              <a:rPr lang="en-US" sz="2200" dirty="0"/>
              <a:t> + ".</a:t>
            </a:r>
            <a:r>
              <a:rPr lang="en-US" sz="2200" dirty="0" err="1"/>
              <a:t>vhd</a:t>
            </a:r>
            <a:r>
              <a:rPr lang="en-US" sz="2200" dirty="0"/>
              <a:t>"</a:t>
            </a:r>
          </a:p>
          <a:p>
            <a:r>
              <a:rPr lang="en-US" sz="2200" dirty="0"/>
              <a:t>$vm = </a:t>
            </a:r>
            <a:r>
              <a:rPr lang="en-US" sz="2200" b="1" dirty="0">
                <a:solidFill>
                  <a:schemeClr val="accent1"/>
                </a:solidFill>
              </a:rPr>
              <a:t>Add-</a:t>
            </a:r>
            <a:r>
              <a:rPr lang="en-US" sz="2200" b="1" dirty="0" err="1">
                <a:solidFill>
                  <a:schemeClr val="accent1"/>
                </a:solidFill>
              </a:rPr>
              <a:t>AzureVMDataDisk</a:t>
            </a:r>
            <a:r>
              <a:rPr lang="en-US" sz="2200" dirty="0"/>
              <a:t> -VM $vm -Name $</a:t>
            </a:r>
            <a:r>
              <a:rPr lang="en-US" sz="2200" dirty="0" err="1"/>
              <a:t>dataDiskname</a:t>
            </a:r>
            <a:r>
              <a:rPr lang="en-US" sz="2200" dirty="0"/>
              <a:t> -</a:t>
            </a:r>
            <a:r>
              <a:rPr lang="en-US" sz="2200" dirty="0" err="1"/>
              <a:t>VhdUri</a:t>
            </a:r>
            <a:r>
              <a:rPr lang="en-US" sz="2200" dirty="0"/>
              <a:t> $</a:t>
            </a:r>
            <a:r>
              <a:rPr lang="en-US" sz="2200" dirty="0" err="1"/>
              <a:t>dataDiskUri</a:t>
            </a:r>
            <a:r>
              <a:rPr lang="en-US" sz="2200" dirty="0"/>
              <a:t> -</a:t>
            </a:r>
            <a:r>
              <a:rPr lang="en-US" sz="2200" dirty="0" err="1"/>
              <a:t>CreateOption</a:t>
            </a:r>
            <a:r>
              <a:rPr lang="en-US" sz="2200" dirty="0"/>
              <a:t> </a:t>
            </a:r>
            <a:r>
              <a:rPr lang="en-US" sz="2200" dirty="0" err="1"/>
              <a:t>fromImage</a:t>
            </a:r>
            <a:r>
              <a:rPr lang="en-US" sz="2200" dirty="0"/>
              <a:t> -</a:t>
            </a:r>
            <a:r>
              <a:rPr lang="en-US" sz="2200" dirty="0" err="1"/>
              <a:t>Lun</a:t>
            </a:r>
            <a:r>
              <a:rPr lang="en-US" sz="2200" dirty="0"/>
              <a:t> 0 -</a:t>
            </a:r>
            <a:r>
              <a:rPr lang="en-US" sz="2200" dirty="0" err="1"/>
              <a:t>DiskSizeInGB</a:t>
            </a:r>
            <a:r>
              <a:rPr lang="en-US" sz="2200" dirty="0"/>
              <a:t> </a:t>
            </a:r>
            <a:r>
              <a:rPr lang="en-US" sz="2200" dirty="0" smtClean="0"/>
              <a:t>100</a:t>
            </a:r>
            <a:endParaRPr lang="en-US" sz="2200" dirty="0"/>
          </a:p>
        </p:txBody>
      </p:sp>
    </p:spTree>
    <p:extLst>
      <p:ext uri="{BB962C8B-B14F-4D97-AF65-F5344CB8AC3E}">
        <p14:creationId xmlns:p14="http://schemas.microsoft.com/office/powerpoint/2010/main" val="324113476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Snippet of Create VM PS script</a:t>
            </a:r>
            <a:endParaRPr lang="en-US" dirty="0"/>
          </a:p>
        </p:txBody>
      </p:sp>
      <p:sp>
        <p:nvSpPr>
          <p:cNvPr id="4" name="Text Placeholder 3"/>
          <p:cNvSpPr>
            <a:spLocks noGrp="1"/>
          </p:cNvSpPr>
          <p:nvPr>
            <p:ph type="body" sz="quarter" idx="10"/>
          </p:nvPr>
        </p:nvSpPr>
        <p:spPr>
          <a:xfrm>
            <a:off x="274639" y="1324627"/>
            <a:ext cx="11887199" cy="4958280"/>
          </a:xfrm>
        </p:spPr>
        <p:txBody>
          <a:bodyPr/>
          <a:lstStyle/>
          <a:p>
            <a:r>
              <a:rPr lang="en-US" sz="2200" dirty="0"/>
              <a:t>$</a:t>
            </a:r>
            <a:r>
              <a:rPr lang="en-US" sz="2200" dirty="0" err="1"/>
              <a:t>vm.Plan</a:t>
            </a:r>
            <a:r>
              <a:rPr lang="en-US" sz="2200" dirty="0"/>
              <a:t> = New-Object </a:t>
            </a:r>
            <a:r>
              <a:rPr lang="en-US" sz="2200" dirty="0" err="1"/>
              <a:t>Microsoft.Azure.Management.Compute.Models.Plan</a:t>
            </a:r>
            <a:r>
              <a:rPr lang="en-US" sz="2200" dirty="0"/>
              <a:t>;</a:t>
            </a:r>
          </a:p>
          <a:p>
            <a:r>
              <a:rPr lang="en-US" sz="2200" dirty="0"/>
              <a:t>$</a:t>
            </a:r>
            <a:r>
              <a:rPr lang="en-US" sz="2200" dirty="0" err="1"/>
              <a:t>vm.Plan.Name</a:t>
            </a:r>
            <a:r>
              <a:rPr lang="en-US" sz="2200" dirty="0"/>
              <a:t> = "imc_pgs41_l";</a:t>
            </a:r>
          </a:p>
          <a:p>
            <a:r>
              <a:rPr lang="en-US" sz="2200" dirty="0"/>
              <a:t>$</a:t>
            </a:r>
            <a:r>
              <a:rPr lang="en-US" sz="2200" dirty="0" err="1"/>
              <a:t>vm.Plan.Publisher</a:t>
            </a:r>
            <a:r>
              <a:rPr lang="en-US" sz="2200" dirty="0"/>
              <a:t> = "</a:t>
            </a:r>
            <a:r>
              <a:rPr lang="en-US" sz="2200" dirty="0" err="1"/>
              <a:t>imc</a:t>
            </a:r>
            <a:r>
              <a:rPr lang="en-US" sz="2200" dirty="0"/>
              <a:t>";</a:t>
            </a:r>
          </a:p>
          <a:p>
            <a:r>
              <a:rPr lang="en-US" sz="2200" dirty="0"/>
              <a:t>$</a:t>
            </a:r>
            <a:r>
              <a:rPr lang="en-US" sz="2200" dirty="0" err="1"/>
              <a:t>vm.Plan.Product</a:t>
            </a:r>
            <a:r>
              <a:rPr lang="en-US" sz="2200" dirty="0"/>
              <a:t> = "</a:t>
            </a:r>
            <a:r>
              <a:rPr lang="en-US" sz="2200" dirty="0" err="1"/>
              <a:t>imc</a:t>
            </a:r>
            <a:r>
              <a:rPr lang="en-US" sz="2200" dirty="0"/>
              <a:t>-process-guidance-suite";</a:t>
            </a:r>
          </a:p>
          <a:p>
            <a:r>
              <a:rPr lang="en-US" sz="2200" dirty="0"/>
              <a:t>$</a:t>
            </a:r>
            <a:r>
              <a:rPr lang="en-US" sz="2200" dirty="0" err="1"/>
              <a:t>vm.Plan.PromotionCode</a:t>
            </a:r>
            <a:r>
              <a:rPr lang="en-US" sz="2200" dirty="0"/>
              <a:t> = $null;</a:t>
            </a:r>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endParaRPr lang="en-US" sz="2200" dirty="0"/>
          </a:p>
          <a:p>
            <a:r>
              <a:rPr lang="en-US" sz="2200" b="1" dirty="0" smtClean="0">
                <a:solidFill>
                  <a:schemeClr val="accent1"/>
                </a:solidFill>
              </a:rPr>
              <a:t>New-</a:t>
            </a:r>
            <a:r>
              <a:rPr lang="en-US" sz="2200" b="1" dirty="0" err="1" smtClean="0">
                <a:solidFill>
                  <a:schemeClr val="accent1"/>
                </a:solidFill>
              </a:rPr>
              <a:t>AzureVM</a:t>
            </a:r>
            <a:r>
              <a:rPr lang="en-US" sz="2200" dirty="0" smtClean="0"/>
              <a:t> </a:t>
            </a:r>
            <a:r>
              <a:rPr lang="en-US" sz="2200" dirty="0"/>
              <a:t>-</a:t>
            </a:r>
            <a:r>
              <a:rPr lang="en-US" sz="2200" dirty="0" err="1"/>
              <a:t>ResourceGroupName</a:t>
            </a:r>
            <a:r>
              <a:rPr lang="en-US" sz="2200" dirty="0"/>
              <a:t> $</a:t>
            </a:r>
            <a:r>
              <a:rPr lang="en-US" sz="2200" dirty="0" err="1"/>
              <a:t>rgName</a:t>
            </a:r>
            <a:r>
              <a:rPr lang="en-US" sz="2200" dirty="0"/>
              <a:t> -Location $location -VM $vm </a:t>
            </a:r>
          </a:p>
        </p:txBody>
      </p:sp>
      <p:pic>
        <p:nvPicPr>
          <p:cNvPr id="2" name="Picture 1"/>
          <p:cNvPicPr>
            <a:picLocks noChangeAspect="1"/>
          </p:cNvPicPr>
          <p:nvPr/>
        </p:nvPicPr>
        <p:blipFill>
          <a:blip r:embed="rId3"/>
          <a:stretch>
            <a:fillRect/>
          </a:stretch>
        </p:blipFill>
        <p:spPr>
          <a:xfrm>
            <a:off x="296095" y="1324627"/>
            <a:ext cx="11582400" cy="4290784"/>
          </a:xfrm>
          <a:prstGeom prst="rect">
            <a:avLst/>
          </a:prstGeom>
        </p:spPr>
      </p:pic>
    </p:spTree>
    <p:extLst>
      <p:ext uri="{BB962C8B-B14F-4D97-AF65-F5344CB8AC3E}">
        <p14:creationId xmlns:p14="http://schemas.microsoft.com/office/powerpoint/2010/main" val="1740746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1439862"/>
            <a:ext cx="11887200" cy="3175869"/>
          </a:xfrm>
        </p:spPr>
        <p:txBody>
          <a:bodyPr/>
          <a:lstStyle/>
          <a:p>
            <a:r>
              <a:rPr lang="en-US" dirty="0" smtClean="0"/>
              <a:t>Demo:</a:t>
            </a:r>
            <a:br>
              <a:rPr lang="en-US" dirty="0" smtClean="0"/>
            </a:br>
            <a:r>
              <a:rPr lang="en-US" dirty="0" smtClean="0"/>
              <a:t>Add an extension to a VM using an ARM Template</a:t>
            </a:r>
            <a:endParaRPr lang="en-US" dirty="0"/>
          </a:p>
        </p:txBody>
      </p:sp>
    </p:spTree>
    <p:extLst>
      <p:ext uri="{BB962C8B-B14F-4D97-AF65-F5344CB8AC3E}">
        <p14:creationId xmlns:p14="http://schemas.microsoft.com/office/powerpoint/2010/main" val="129684042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1" y="369887"/>
            <a:ext cx="11889564" cy="917575"/>
          </a:xfrm>
        </p:spPr>
        <p:txBody>
          <a:bodyPr/>
          <a:lstStyle/>
          <a:p>
            <a:r>
              <a:rPr lang="en-US" dirty="0"/>
              <a:t>Agenda</a:t>
            </a:r>
          </a:p>
        </p:txBody>
      </p:sp>
      <p:sp>
        <p:nvSpPr>
          <p:cNvPr id="3" name="Text Placeholder 28"/>
          <p:cNvSpPr txBox="1">
            <a:spLocks/>
          </p:cNvSpPr>
          <p:nvPr/>
        </p:nvSpPr>
        <p:spPr>
          <a:xfrm>
            <a:off x="274639" y="1532564"/>
            <a:ext cx="11887200" cy="3336298"/>
          </a:xfrm>
          <a:prstGeom prst="rect">
            <a:avLst/>
          </a:prstGeom>
        </p:spPr>
        <p:txBody>
          <a:bodyPr/>
          <a:lst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en-US" sz="2800" dirty="0" smtClean="0">
                <a:solidFill>
                  <a:srgbClr val="0070C0"/>
                </a:solidFill>
              </a:rPr>
              <a:t>Overview of </a:t>
            </a:r>
            <a:r>
              <a:rPr lang="en-US" sz="2800" b="1" dirty="0" smtClean="0">
                <a:solidFill>
                  <a:srgbClr val="0070C0"/>
                </a:solidFill>
              </a:rPr>
              <a:t>Microsoft Azure Marketplace </a:t>
            </a:r>
            <a:r>
              <a:rPr lang="en-US" sz="2800" dirty="0" smtClean="0">
                <a:solidFill>
                  <a:srgbClr val="0070C0"/>
                </a:solidFill>
              </a:rPr>
              <a:t>and its benefits</a:t>
            </a:r>
          </a:p>
          <a:p>
            <a:pPr>
              <a:lnSpc>
                <a:spcPct val="150000"/>
              </a:lnSpc>
              <a:buFont typeface="Wingdings" panose="05000000000000000000" pitchFamily="2" charset="2"/>
              <a:buChar char="Ø"/>
            </a:pPr>
            <a:r>
              <a:rPr lang="en-US" sz="2800" dirty="0" smtClean="0">
                <a:solidFill>
                  <a:srgbClr val="0070C0"/>
                </a:solidFill>
              </a:rPr>
              <a:t>Review of Breadth, Depth, and Quality of Marketplace Content</a:t>
            </a:r>
          </a:p>
          <a:p>
            <a:pPr>
              <a:lnSpc>
                <a:spcPct val="150000"/>
              </a:lnSpc>
              <a:buFont typeface="Wingdings" panose="05000000000000000000" pitchFamily="2" charset="2"/>
              <a:buChar char="Ø"/>
            </a:pPr>
            <a:r>
              <a:rPr lang="en-US" sz="2800" dirty="0" smtClean="0">
                <a:solidFill>
                  <a:srgbClr val="0070C0"/>
                </a:solidFill>
              </a:rPr>
              <a:t>Deep Dive with use cases for Marketplace content with Compute on Azure Resource Manager</a:t>
            </a:r>
            <a:endParaRPr lang="en-US" sz="3600" dirty="0">
              <a:solidFill>
                <a:srgbClr val="0070C0"/>
              </a:solidFill>
            </a:endParaRPr>
          </a:p>
        </p:txBody>
      </p:sp>
    </p:spTree>
    <p:extLst>
      <p:ext uri="{BB962C8B-B14F-4D97-AF65-F5344CB8AC3E}">
        <p14:creationId xmlns:p14="http://schemas.microsoft.com/office/powerpoint/2010/main" val="373826671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Template Snippet</a:t>
            </a:r>
            <a:endParaRPr lang="en-US" dirty="0"/>
          </a:p>
        </p:txBody>
      </p:sp>
      <p:sp>
        <p:nvSpPr>
          <p:cNvPr id="4" name="Text Placeholder 3"/>
          <p:cNvSpPr>
            <a:spLocks noGrp="1"/>
          </p:cNvSpPr>
          <p:nvPr>
            <p:ph type="body" sz="quarter" idx="10"/>
          </p:nvPr>
        </p:nvSpPr>
        <p:spPr>
          <a:xfrm>
            <a:off x="274639" y="1221158"/>
            <a:ext cx="11887199" cy="5918543"/>
          </a:xfrm>
        </p:spPr>
        <p:txBody>
          <a:bodyPr/>
          <a:lstStyle/>
          <a:p>
            <a:r>
              <a:rPr lang="it-IT" sz="1800" dirty="0"/>
              <a:t>{</a:t>
            </a:r>
          </a:p>
          <a:p>
            <a:r>
              <a:rPr lang="it-IT" sz="1800" dirty="0" smtClean="0"/>
              <a:t>"$</a:t>
            </a:r>
            <a:r>
              <a:rPr lang="it-IT" sz="1800" dirty="0"/>
              <a:t>schema": "http://schema.management.azure.com/schemas/2015-01-01/deploymentTemplate.json", </a:t>
            </a:r>
          </a:p>
          <a:p>
            <a:r>
              <a:rPr lang="it-IT" sz="1800" dirty="0" smtClean="0"/>
              <a:t>"</a:t>
            </a:r>
            <a:r>
              <a:rPr lang="it-IT" sz="1800" dirty="0"/>
              <a:t>contentVersion": "1.0.0.0</a:t>
            </a:r>
            <a:r>
              <a:rPr lang="it-IT" sz="1800" dirty="0" smtClean="0"/>
              <a:t>",</a:t>
            </a:r>
          </a:p>
          <a:p>
            <a:r>
              <a:rPr lang="it-IT" sz="1800" dirty="0" smtClean="0"/>
              <a:t>...</a:t>
            </a:r>
            <a:endParaRPr lang="it-IT" sz="1800" dirty="0"/>
          </a:p>
          <a:p>
            <a:r>
              <a:rPr lang="en-US" sz="1800" dirty="0" smtClean="0"/>
              <a:t>"</a:t>
            </a:r>
            <a:r>
              <a:rPr lang="en-US" sz="1800" dirty="0"/>
              <a:t>resources": [ </a:t>
            </a:r>
          </a:p>
          <a:p>
            <a:r>
              <a:rPr lang="en-US" sz="1800" dirty="0" smtClean="0"/>
              <a:t>	{ </a:t>
            </a:r>
            <a:endParaRPr lang="en-US" sz="1800" dirty="0"/>
          </a:p>
          <a:p>
            <a:r>
              <a:rPr lang="en-US" sz="1800" dirty="0"/>
              <a:t>	</a:t>
            </a:r>
            <a:r>
              <a:rPr lang="en-US" sz="1800" dirty="0" smtClean="0"/>
              <a:t>	"</a:t>
            </a:r>
            <a:r>
              <a:rPr lang="en-US" sz="1800" dirty="0"/>
              <a:t>type": "</a:t>
            </a:r>
            <a:r>
              <a:rPr lang="en-US" sz="1800" dirty="0" err="1"/>
              <a:t>Microsoft.Compute</a:t>
            </a:r>
            <a:r>
              <a:rPr lang="en-US" sz="1800" dirty="0"/>
              <a:t>/</a:t>
            </a:r>
            <a:r>
              <a:rPr lang="en-US" sz="1800" dirty="0" err="1"/>
              <a:t>virtualMachines</a:t>
            </a:r>
            <a:r>
              <a:rPr lang="en-US" sz="1800" dirty="0"/>
              <a:t>/extensions", </a:t>
            </a:r>
          </a:p>
          <a:p>
            <a:r>
              <a:rPr lang="en-US" sz="1800" dirty="0"/>
              <a:t>		</a:t>
            </a:r>
            <a:r>
              <a:rPr lang="en-US" sz="1800" dirty="0" smtClean="0"/>
              <a:t>"</a:t>
            </a:r>
            <a:r>
              <a:rPr lang="en-US" sz="1800" dirty="0"/>
              <a:t>name": "[</a:t>
            </a:r>
            <a:r>
              <a:rPr lang="en-US" sz="1800" dirty="0" err="1"/>
              <a:t>concat</a:t>
            </a:r>
            <a:r>
              <a:rPr lang="en-US" sz="1800" dirty="0"/>
              <a:t>(variables('</a:t>
            </a:r>
            <a:r>
              <a:rPr lang="en-US" sz="1800" dirty="0" err="1"/>
              <a:t>vmName</a:t>
            </a:r>
            <a:r>
              <a:rPr lang="en-US" sz="1800" dirty="0"/>
              <a:t>'),'/', variables('</a:t>
            </a:r>
            <a:r>
              <a:rPr lang="en-US" sz="1800" dirty="0" err="1"/>
              <a:t>extensionName</a:t>
            </a:r>
            <a:r>
              <a:rPr lang="en-US" sz="1800" dirty="0"/>
              <a:t>'))]", </a:t>
            </a:r>
          </a:p>
          <a:p>
            <a:r>
              <a:rPr lang="en-US" sz="1800" dirty="0"/>
              <a:t>		</a:t>
            </a:r>
            <a:r>
              <a:rPr lang="en-US" sz="1800" dirty="0" smtClean="0"/>
              <a:t>"</a:t>
            </a:r>
            <a:r>
              <a:rPr lang="en-US" sz="1800" dirty="0" err="1"/>
              <a:t>apiVersion</a:t>
            </a:r>
            <a:r>
              <a:rPr lang="en-US" sz="1800" dirty="0"/>
              <a:t>": "2015-05-01-preview", </a:t>
            </a:r>
          </a:p>
          <a:p>
            <a:r>
              <a:rPr lang="en-US" sz="1800" dirty="0"/>
              <a:t>		</a:t>
            </a:r>
            <a:r>
              <a:rPr lang="en-US" sz="1800" dirty="0" smtClean="0"/>
              <a:t>"</a:t>
            </a:r>
            <a:r>
              <a:rPr lang="en-US" sz="1800" dirty="0"/>
              <a:t>location": "[variables('location')]", </a:t>
            </a:r>
          </a:p>
          <a:p>
            <a:r>
              <a:rPr lang="en-US" sz="1800" dirty="0"/>
              <a:t>		</a:t>
            </a:r>
            <a:r>
              <a:rPr lang="en-US" sz="1800" dirty="0" smtClean="0"/>
              <a:t>"</a:t>
            </a:r>
            <a:r>
              <a:rPr lang="en-US" sz="1800" dirty="0"/>
              <a:t>properties": { </a:t>
            </a:r>
          </a:p>
          <a:p>
            <a:r>
              <a:rPr lang="en-US" sz="1800" dirty="0"/>
              <a:t>			</a:t>
            </a:r>
            <a:r>
              <a:rPr lang="en-US" sz="1800" dirty="0" smtClean="0"/>
              <a:t>"</a:t>
            </a:r>
            <a:r>
              <a:rPr lang="en-US" sz="1800" dirty="0"/>
              <a:t>publisher": "[variables('</a:t>
            </a:r>
            <a:r>
              <a:rPr lang="en-US" sz="1800" dirty="0" err="1"/>
              <a:t>extensionPublisher</a:t>
            </a:r>
            <a:r>
              <a:rPr lang="en-US" sz="1800" dirty="0"/>
              <a:t>')]", </a:t>
            </a:r>
          </a:p>
          <a:p>
            <a:r>
              <a:rPr lang="en-US" sz="1800" dirty="0"/>
              <a:t>			</a:t>
            </a:r>
            <a:r>
              <a:rPr lang="en-US" sz="1800" dirty="0" smtClean="0"/>
              <a:t>"</a:t>
            </a:r>
            <a:r>
              <a:rPr lang="en-US" sz="1800" dirty="0"/>
              <a:t>type": "[variables('</a:t>
            </a:r>
            <a:r>
              <a:rPr lang="en-US" sz="1800" dirty="0" err="1"/>
              <a:t>extensionType</a:t>
            </a:r>
            <a:r>
              <a:rPr lang="en-US" sz="1800" dirty="0"/>
              <a:t>')]", </a:t>
            </a:r>
          </a:p>
          <a:p>
            <a:r>
              <a:rPr lang="en-US" sz="1800" dirty="0"/>
              <a:t>			</a:t>
            </a:r>
            <a:r>
              <a:rPr lang="en-US" sz="1800" dirty="0" smtClean="0"/>
              <a:t>"</a:t>
            </a:r>
            <a:r>
              <a:rPr lang="en-US" sz="1800" dirty="0" err="1"/>
              <a:t>typeHandlerVersion</a:t>
            </a:r>
            <a:r>
              <a:rPr lang="en-US" sz="1800" dirty="0"/>
              <a:t>": "[variables('</a:t>
            </a:r>
            <a:r>
              <a:rPr lang="en-US" sz="1800" dirty="0" err="1"/>
              <a:t>handlerVersion</a:t>
            </a:r>
            <a:r>
              <a:rPr lang="en-US" sz="1800" dirty="0" smtClean="0"/>
              <a:t>')]" </a:t>
            </a:r>
          </a:p>
          <a:p>
            <a:r>
              <a:rPr lang="en-US" sz="1800" dirty="0"/>
              <a:t>		</a:t>
            </a:r>
            <a:r>
              <a:rPr lang="en-US" sz="1800" dirty="0" smtClean="0"/>
              <a:t>} </a:t>
            </a:r>
            <a:endParaRPr lang="en-US" sz="1800" dirty="0"/>
          </a:p>
          <a:p>
            <a:r>
              <a:rPr lang="en-US" sz="1800" dirty="0"/>
              <a:t>	</a:t>
            </a:r>
            <a:r>
              <a:rPr lang="en-US" sz="1800" dirty="0" smtClean="0"/>
              <a:t>}</a:t>
            </a:r>
            <a:endParaRPr lang="en-US" sz="1800" dirty="0"/>
          </a:p>
          <a:p>
            <a:r>
              <a:rPr lang="en-US" sz="1800" dirty="0" smtClean="0"/>
              <a:t>]</a:t>
            </a:r>
            <a:endParaRPr lang="en-US" sz="1800" dirty="0"/>
          </a:p>
          <a:p>
            <a:r>
              <a:rPr lang="en-US" sz="1800" dirty="0" smtClean="0"/>
              <a:t>…</a:t>
            </a:r>
          </a:p>
          <a:p>
            <a:r>
              <a:rPr lang="en-US" sz="1800" dirty="0"/>
              <a:t>}</a:t>
            </a:r>
            <a:endParaRPr lang="en-US" sz="1800" dirty="0" smtClean="0"/>
          </a:p>
        </p:txBody>
      </p:sp>
    </p:spTree>
    <p:extLst>
      <p:ext uri="{BB962C8B-B14F-4D97-AF65-F5344CB8AC3E}">
        <p14:creationId xmlns:p14="http://schemas.microsoft.com/office/powerpoint/2010/main" val="128236234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972" y="1363662"/>
            <a:ext cx="11887200" cy="1181862"/>
          </a:xfrm>
        </p:spPr>
        <p:txBody>
          <a:bodyPr/>
          <a:lstStyle/>
          <a:p>
            <a:r>
              <a:rPr lang="en-US" dirty="0" smtClean="0"/>
              <a:t>Deep Dive Topics</a:t>
            </a:r>
            <a:endParaRPr lang="en-US" dirty="0"/>
          </a:p>
        </p:txBody>
      </p:sp>
      <p:sp>
        <p:nvSpPr>
          <p:cNvPr id="5" name="Text Placeholder 4"/>
          <p:cNvSpPr>
            <a:spLocks noGrp="1"/>
          </p:cNvSpPr>
          <p:nvPr>
            <p:ph type="body" sz="quarter" idx="4294967295"/>
          </p:nvPr>
        </p:nvSpPr>
        <p:spPr>
          <a:xfrm>
            <a:off x="273972" y="2735262"/>
            <a:ext cx="11887200" cy="4191917"/>
          </a:xfrm>
        </p:spPr>
        <p:txBody>
          <a:bodyPr/>
          <a:lstStyle/>
          <a:p>
            <a:r>
              <a:rPr lang="en-US" dirty="0">
                <a:solidFill>
                  <a:schemeClr val="tx1"/>
                </a:solidFill>
              </a:rPr>
              <a:t>Basic Building Block Overview</a:t>
            </a:r>
          </a:p>
          <a:p>
            <a:r>
              <a:rPr lang="en-US" dirty="0">
                <a:solidFill>
                  <a:schemeClr val="tx1"/>
                </a:solidFill>
              </a:rPr>
              <a:t>Creating &amp; Debugging a Single Marketplace VM </a:t>
            </a:r>
          </a:p>
          <a:p>
            <a:pPr>
              <a:buFont typeface="Wingdings" panose="05000000000000000000" pitchFamily="2" charset="2"/>
              <a:buChar char="Ø"/>
            </a:pPr>
            <a:r>
              <a:rPr lang="en-US" sz="4400" dirty="0" smtClean="0">
                <a:solidFill>
                  <a:schemeClr val="bg1"/>
                </a:solidFill>
              </a:rPr>
              <a:t>Multi-VM Template: SharePoint</a:t>
            </a:r>
          </a:p>
          <a:p>
            <a:r>
              <a:rPr lang="en-US" dirty="0" smtClean="0"/>
              <a:t>Putting it altogether: Highly Available File Share</a:t>
            </a:r>
          </a:p>
          <a:p>
            <a:endParaRPr lang="en-US" dirty="0" smtClean="0"/>
          </a:p>
          <a:p>
            <a:endParaRPr lang="en-US" dirty="0"/>
          </a:p>
        </p:txBody>
      </p:sp>
    </p:spTree>
    <p:extLst>
      <p:ext uri="{BB962C8B-B14F-4D97-AF65-F5344CB8AC3E}">
        <p14:creationId xmlns:p14="http://schemas.microsoft.com/office/powerpoint/2010/main" val="249015957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Placeholder 1"/>
          <p:cNvSpPr>
            <a:spLocks noGrp="1"/>
          </p:cNvSpPr>
          <p:nvPr>
            <p:ph type="body" sz="quarter" idx="10"/>
          </p:nvPr>
        </p:nvSpPr>
        <p:spPr/>
        <p:txBody>
          <a:bodyPr/>
          <a:lstStyle/>
          <a:p>
            <a:r>
              <a:rPr lang="en-US" dirty="0" smtClean="0"/>
              <a:t>Remember SharePoint?</a:t>
            </a:r>
          </a:p>
        </p:txBody>
      </p:sp>
      <p:sp>
        <p:nvSpPr>
          <p:cNvPr id="4" name="Title 3"/>
          <p:cNvSpPr>
            <a:spLocks noGrp="1"/>
          </p:cNvSpPr>
          <p:nvPr>
            <p:ph type="title"/>
          </p:nvPr>
        </p:nvSpPr>
        <p:spPr/>
        <p:txBody>
          <a:bodyPr/>
          <a:lstStyle/>
          <a:p>
            <a:r>
              <a:rPr lang="en-US" sz="4700" dirty="0" smtClean="0"/>
              <a:t>More interesting, complicated topologies</a:t>
            </a:r>
            <a:endParaRPr lang="en-US" sz="4700" dirty="0"/>
          </a:p>
        </p:txBody>
      </p:sp>
      <p:grpSp>
        <p:nvGrpSpPr>
          <p:cNvPr id="50" name="Group 49"/>
          <p:cNvGrpSpPr/>
          <p:nvPr/>
        </p:nvGrpSpPr>
        <p:grpSpPr>
          <a:xfrm>
            <a:off x="6998417" y="1973262"/>
            <a:ext cx="3124200" cy="1379014"/>
            <a:chOff x="9055817" y="3152277"/>
            <a:chExt cx="3124200" cy="1379014"/>
          </a:xfrm>
        </p:grpSpPr>
        <p:sp>
          <p:nvSpPr>
            <p:cNvPr id="51" name="Rounded Rectangle 50"/>
            <p:cNvSpPr/>
            <p:nvPr/>
          </p:nvSpPr>
          <p:spPr bwMode="auto">
            <a:xfrm>
              <a:off x="9055817" y="3152277"/>
              <a:ext cx="3124200" cy="1379014"/>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r" defTabSz="932398" fontAlgn="base">
                <a:spcBef>
                  <a:spcPct val="0"/>
                </a:spcBef>
                <a:spcAft>
                  <a:spcPct val="0"/>
                </a:spcAft>
              </a:pPr>
              <a:r>
                <a:rPr lang="en-US" sz="2000" b="1" dirty="0" smtClean="0">
                  <a:solidFill>
                    <a:srgbClr val="FFFFFF"/>
                  </a:solidFill>
                </a:rPr>
                <a:t>Domain </a:t>
              </a:r>
            </a:p>
            <a:p>
              <a:pPr algn="r" defTabSz="932398" fontAlgn="base">
                <a:spcBef>
                  <a:spcPct val="0"/>
                </a:spcBef>
                <a:spcAft>
                  <a:spcPct val="0"/>
                </a:spcAft>
              </a:pPr>
              <a:r>
                <a:rPr lang="en-US" sz="2000" b="1" dirty="0" smtClean="0">
                  <a:solidFill>
                    <a:srgbClr val="FFFFFF"/>
                  </a:solidFill>
                </a:rPr>
                <a:t>Controller</a:t>
              </a:r>
              <a:endParaRPr lang="en-US" sz="2000" b="1" dirty="0">
                <a:solidFill>
                  <a:srgbClr val="FFFFFF"/>
                </a:solidFill>
              </a:endParaRPr>
            </a:p>
          </p:txBody>
        </p:sp>
        <p:grpSp>
          <p:nvGrpSpPr>
            <p:cNvPr id="52" name="Group 51"/>
            <p:cNvGrpSpPr/>
            <p:nvPr/>
          </p:nvGrpSpPr>
          <p:grpSpPr>
            <a:xfrm>
              <a:off x="9284416" y="3291213"/>
              <a:ext cx="1143000" cy="1047508"/>
              <a:chOff x="9817402" y="3665644"/>
              <a:chExt cx="1163473" cy="1072998"/>
            </a:xfrm>
          </p:grpSpPr>
          <p:sp>
            <p:nvSpPr>
              <p:cNvPr id="53" name="Freeform 31"/>
              <p:cNvSpPr>
                <a:spLocks/>
              </p:cNvSpPr>
              <p:nvPr/>
            </p:nvSpPr>
            <p:spPr bwMode="auto">
              <a:xfrm>
                <a:off x="10017399" y="4516423"/>
                <a:ext cx="760305" cy="222219"/>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54" name="Freeform 32"/>
              <p:cNvSpPr>
                <a:spLocks noEditPoints="1"/>
              </p:cNvSpPr>
              <p:nvPr/>
            </p:nvSpPr>
            <p:spPr bwMode="auto">
              <a:xfrm>
                <a:off x="9817402" y="3665644"/>
                <a:ext cx="1163473" cy="850779"/>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55" name="Freeform 33"/>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56" name="Freeform 34"/>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57" name="Freeform 35"/>
              <p:cNvSpPr>
                <a:spLocks/>
              </p:cNvSpPr>
              <p:nvPr/>
            </p:nvSpPr>
            <p:spPr bwMode="auto">
              <a:xfrm>
                <a:off x="9817402" y="3665644"/>
                <a:ext cx="1092045" cy="850779"/>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58" name="Freeform 36"/>
              <p:cNvSpPr>
                <a:spLocks/>
              </p:cNvSpPr>
              <p:nvPr/>
            </p:nvSpPr>
            <p:spPr bwMode="auto">
              <a:xfrm>
                <a:off x="9904702" y="3754531"/>
                <a:ext cx="901572" cy="671417"/>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59" name="Rectangle 37"/>
              <p:cNvSpPr>
                <a:spLocks noChangeArrowheads="1"/>
              </p:cNvSpPr>
              <p:nvPr/>
            </p:nvSpPr>
            <p:spPr bwMode="auto">
              <a:xfrm>
                <a:off x="10017399" y="4668802"/>
                <a:ext cx="760305" cy="6984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0" name="Freeform 39"/>
              <p:cNvSpPr>
                <a:spLocks/>
              </p:cNvSpPr>
              <p:nvPr/>
            </p:nvSpPr>
            <p:spPr bwMode="auto">
              <a:xfrm>
                <a:off x="10187237" y="3832308"/>
                <a:ext cx="419041" cy="246028"/>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1" name="Freeform 40"/>
              <p:cNvSpPr>
                <a:spLocks/>
              </p:cNvSpPr>
              <p:nvPr/>
            </p:nvSpPr>
            <p:spPr bwMode="auto">
              <a:xfrm>
                <a:off x="10158666" y="3998972"/>
                <a:ext cx="215869" cy="368248"/>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2" name="Freeform 41"/>
              <p:cNvSpPr>
                <a:spLocks/>
              </p:cNvSpPr>
              <p:nvPr/>
            </p:nvSpPr>
            <p:spPr bwMode="auto">
              <a:xfrm>
                <a:off x="10420567" y="4000559"/>
                <a:ext cx="215869" cy="36666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grpSp>
      </p:grpSp>
      <p:grpSp>
        <p:nvGrpSpPr>
          <p:cNvPr id="63" name="Group 62"/>
          <p:cNvGrpSpPr/>
          <p:nvPr/>
        </p:nvGrpSpPr>
        <p:grpSpPr>
          <a:xfrm>
            <a:off x="7013968" y="4292033"/>
            <a:ext cx="3124200" cy="1379014"/>
            <a:chOff x="9071368" y="5471048"/>
            <a:chExt cx="3124200" cy="1379014"/>
          </a:xfrm>
        </p:grpSpPr>
        <p:sp>
          <p:nvSpPr>
            <p:cNvPr id="64" name="Rounded Rectangle 63"/>
            <p:cNvSpPr/>
            <p:nvPr/>
          </p:nvSpPr>
          <p:spPr bwMode="auto">
            <a:xfrm>
              <a:off x="9071368" y="5471048"/>
              <a:ext cx="3124200" cy="1379014"/>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r" defTabSz="932398" fontAlgn="base">
                <a:spcBef>
                  <a:spcPct val="0"/>
                </a:spcBef>
                <a:spcAft>
                  <a:spcPct val="0"/>
                </a:spcAft>
              </a:pPr>
              <a:r>
                <a:rPr lang="en-US" sz="2000" b="1" dirty="0" smtClean="0">
                  <a:solidFill>
                    <a:srgbClr val="FFFFFF"/>
                  </a:solidFill>
                </a:rPr>
                <a:t>SQL </a:t>
              </a:r>
            </a:p>
            <a:p>
              <a:pPr algn="r" defTabSz="932398" fontAlgn="base">
                <a:spcBef>
                  <a:spcPct val="0"/>
                </a:spcBef>
                <a:spcAft>
                  <a:spcPct val="0"/>
                </a:spcAft>
              </a:pPr>
              <a:r>
                <a:rPr lang="en-US" sz="2000" b="1" dirty="0" smtClean="0">
                  <a:solidFill>
                    <a:srgbClr val="FFFFFF"/>
                  </a:solidFill>
                </a:rPr>
                <a:t>Server</a:t>
              </a:r>
              <a:endParaRPr lang="en-US" sz="2000" b="1" dirty="0">
                <a:solidFill>
                  <a:srgbClr val="FFFFFF"/>
                </a:solidFill>
              </a:endParaRPr>
            </a:p>
          </p:txBody>
        </p:sp>
        <p:grpSp>
          <p:nvGrpSpPr>
            <p:cNvPr id="65" name="Group 64"/>
            <p:cNvGrpSpPr/>
            <p:nvPr/>
          </p:nvGrpSpPr>
          <p:grpSpPr>
            <a:xfrm>
              <a:off x="9318229" y="5636069"/>
              <a:ext cx="1143000" cy="1047508"/>
              <a:chOff x="9817402" y="3665644"/>
              <a:chExt cx="1163473" cy="1072998"/>
            </a:xfrm>
          </p:grpSpPr>
          <p:sp>
            <p:nvSpPr>
              <p:cNvPr id="66" name="Freeform 31"/>
              <p:cNvSpPr>
                <a:spLocks/>
              </p:cNvSpPr>
              <p:nvPr/>
            </p:nvSpPr>
            <p:spPr bwMode="auto">
              <a:xfrm>
                <a:off x="10017399" y="4516423"/>
                <a:ext cx="760305" cy="222219"/>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7" name="Freeform 32"/>
              <p:cNvSpPr>
                <a:spLocks noEditPoints="1"/>
              </p:cNvSpPr>
              <p:nvPr/>
            </p:nvSpPr>
            <p:spPr bwMode="auto">
              <a:xfrm>
                <a:off x="9817402" y="3665644"/>
                <a:ext cx="1163473" cy="850779"/>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8" name="Freeform 33"/>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69" name="Freeform 34"/>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0" name="Freeform 35"/>
              <p:cNvSpPr>
                <a:spLocks/>
              </p:cNvSpPr>
              <p:nvPr/>
            </p:nvSpPr>
            <p:spPr bwMode="auto">
              <a:xfrm>
                <a:off x="9817402" y="3665644"/>
                <a:ext cx="1092045" cy="850779"/>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1" name="Freeform 36"/>
              <p:cNvSpPr>
                <a:spLocks/>
              </p:cNvSpPr>
              <p:nvPr/>
            </p:nvSpPr>
            <p:spPr bwMode="auto">
              <a:xfrm>
                <a:off x="9904702" y="3754531"/>
                <a:ext cx="901572" cy="671417"/>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2" name="Rectangle 37"/>
              <p:cNvSpPr>
                <a:spLocks noChangeArrowheads="1"/>
              </p:cNvSpPr>
              <p:nvPr/>
            </p:nvSpPr>
            <p:spPr bwMode="auto">
              <a:xfrm>
                <a:off x="10017399" y="4668802"/>
                <a:ext cx="760305" cy="6984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3" name="Freeform 39"/>
              <p:cNvSpPr>
                <a:spLocks/>
              </p:cNvSpPr>
              <p:nvPr/>
            </p:nvSpPr>
            <p:spPr bwMode="auto">
              <a:xfrm>
                <a:off x="10187237" y="3832308"/>
                <a:ext cx="419041" cy="246028"/>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4" name="Freeform 40"/>
              <p:cNvSpPr>
                <a:spLocks/>
              </p:cNvSpPr>
              <p:nvPr/>
            </p:nvSpPr>
            <p:spPr bwMode="auto">
              <a:xfrm>
                <a:off x="10158666" y="3998972"/>
                <a:ext cx="215869" cy="368248"/>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5" name="Freeform 41"/>
              <p:cNvSpPr>
                <a:spLocks/>
              </p:cNvSpPr>
              <p:nvPr/>
            </p:nvSpPr>
            <p:spPr bwMode="auto">
              <a:xfrm>
                <a:off x="10420567" y="4000559"/>
                <a:ext cx="215869" cy="36666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grpSp>
      </p:grpSp>
      <p:grpSp>
        <p:nvGrpSpPr>
          <p:cNvPr id="76" name="Group 75"/>
          <p:cNvGrpSpPr/>
          <p:nvPr/>
        </p:nvGrpSpPr>
        <p:grpSpPr>
          <a:xfrm>
            <a:off x="1798637" y="2896592"/>
            <a:ext cx="3124200" cy="1379014"/>
            <a:chOff x="3856037" y="4075607"/>
            <a:chExt cx="3124200" cy="1379014"/>
          </a:xfrm>
        </p:grpSpPr>
        <p:sp>
          <p:nvSpPr>
            <p:cNvPr id="77" name="Rounded Rectangle 76"/>
            <p:cNvSpPr/>
            <p:nvPr/>
          </p:nvSpPr>
          <p:spPr bwMode="auto">
            <a:xfrm>
              <a:off x="3856037" y="4075607"/>
              <a:ext cx="3124200" cy="1379014"/>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r" defTabSz="932398" fontAlgn="base">
                <a:spcBef>
                  <a:spcPct val="0"/>
                </a:spcBef>
                <a:spcAft>
                  <a:spcPct val="0"/>
                </a:spcAft>
              </a:pPr>
              <a:r>
                <a:rPr lang="en-US" sz="2000" b="1" dirty="0" smtClean="0">
                  <a:solidFill>
                    <a:srgbClr val="FFFFFF"/>
                  </a:solidFill>
                </a:rPr>
                <a:t>SharePoint </a:t>
              </a:r>
            </a:p>
            <a:p>
              <a:pPr algn="r" defTabSz="932398" fontAlgn="base">
                <a:spcBef>
                  <a:spcPct val="0"/>
                </a:spcBef>
                <a:spcAft>
                  <a:spcPct val="0"/>
                </a:spcAft>
              </a:pPr>
              <a:r>
                <a:rPr lang="en-US" sz="2000" b="1" dirty="0" smtClean="0">
                  <a:solidFill>
                    <a:srgbClr val="FFFFFF"/>
                  </a:solidFill>
                </a:rPr>
                <a:t>Server</a:t>
              </a:r>
              <a:endParaRPr lang="en-US" sz="2000" b="1" dirty="0">
                <a:solidFill>
                  <a:srgbClr val="FFFFFF"/>
                </a:solidFill>
              </a:endParaRPr>
            </a:p>
          </p:txBody>
        </p:sp>
        <p:grpSp>
          <p:nvGrpSpPr>
            <p:cNvPr id="78" name="Group 77"/>
            <p:cNvGrpSpPr/>
            <p:nvPr/>
          </p:nvGrpSpPr>
          <p:grpSpPr>
            <a:xfrm>
              <a:off x="4102898" y="4215367"/>
              <a:ext cx="1143000" cy="1047508"/>
              <a:chOff x="9817402" y="3665644"/>
              <a:chExt cx="1163473" cy="1072998"/>
            </a:xfrm>
          </p:grpSpPr>
          <p:sp>
            <p:nvSpPr>
              <p:cNvPr id="79" name="Freeform 31"/>
              <p:cNvSpPr>
                <a:spLocks/>
              </p:cNvSpPr>
              <p:nvPr/>
            </p:nvSpPr>
            <p:spPr bwMode="auto">
              <a:xfrm>
                <a:off x="10017399" y="4516423"/>
                <a:ext cx="760305" cy="222219"/>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0" name="Freeform 32"/>
              <p:cNvSpPr>
                <a:spLocks noEditPoints="1"/>
              </p:cNvSpPr>
              <p:nvPr/>
            </p:nvSpPr>
            <p:spPr bwMode="auto">
              <a:xfrm>
                <a:off x="9817402" y="3665644"/>
                <a:ext cx="1163473" cy="850779"/>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1" name="Freeform 33"/>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2" name="Freeform 34"/>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3" name="Freeform 35"/>
              <p:cNvSpPr>
                <a:spLocks/>
              </p:cNvSpPr>
              <p:nvPr/>
            </p:nvSpPr>
            <p:spPr bwMode="auto">
              <a:xfrm>
                <a:off x="9817402" y="3665644"/>
                <a:ext cx="1092045" cy="850779"/>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4" name="Freeform 36"/>
              <p:cNvSpPr>
                <a:spLocks/>
              </p:cNvSpPr>
              <p:nvPr/>
            </p:nvSpPr>
            <p:spPr bwMode="auto">
              <a:xfrm>
                <a:off x="9904702" y="3754531"/>
                <a:ext cx="901572" cy="671417"/>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5" name="Rectangle 37"/>
              <p:cNvSpPr>
                <a:spLocks noChangeArrowheads="1"/>
              </p:cNvSpPr>
              <p:nvPr/>
            </p:nvSpPr>
            <p:spPr bwMode="auto">
              <a:xfrm>
                <a:off x="10017399" y="4668802"/>
                <a:ext cx="760305" cy="6984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6" name="Freeform 39"/>
              <p:cNvSpPr>
                <a:spLocks/>
              </p:cNvSpPr>
              <p:nvPr/>
            </p:nvSpPr>
            <p:spPr bwMode="auto">
              <a:xfrm>
                <a:off x="10187237" y="3832308"/>
                <a:ext cx="419041" cy="246028"/>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7" name="Freeform 40"/>
              <p:cNvSpPr>
                <a:spLocks/>
              </p:cNvSpPr>
              <p:nvPr/>
            </p:nvSpPr>
            <p:spPr bwMode="auto">
              <a:xfrm>
                <a:off x="10158666" y="3998972"/>
                <a:ext cx="215869" cy="368248"/>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8" name="Freeform 41"/>
              <p:cNvSpPr>
                <a:spLocks/>
              </p:cNvSpPr>
              <p:nvPr/>
            </p:nvSpPr>
            <p:spPr bwMode="auto">
              <a:xfrm>
                <a:off x="10420567" y="4000559"/>
                <a:ext cx="215869" cy="36666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grpSp>
      </p:grpSp>
      <p:cxnSp>
        <p:nvCxnSpPr>
          <p:cNvPr id="89" name="Straight Arrow Connector 88"/>
          <p:cNvCxnSpPr/>
          <p:nvPr/>
        </p:nvCxnSpPr>
        <p:spPr>
          <a:xfrm>
            <a:off x="4980216" y="3806124"/>
            <a:ext cx="1860957" cy="1077835"/>
          </a:xfrm>
          <a:prstGeom prst="straightConnector1">
            <a:avLst/>
          </a:prstGeom>
          <a:ln w="5715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4996555" y="2577993"/>
            <a:ext cx="1798722" cy="818703"/>
          </a:xfrm>
          <a:prstGeom prst="straightConnector1">
            <a:avLst/>
          </a:prstGeom>
          <a:ln w="5715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8370016" y="3450860"/>
            <a:ext cx="1279" cy="721271"/>
          </a:xfrm>
          <a:prstGeom prst="straightConnector1">
            <a:avLst/>
          </a:prstGeom>
          <a:ln w="5715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8496328" y="3536663"/>
            <a:ext cx="20653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Depends On</a:t>
            </a:r>
          </a:p>
        </p:txBody>
      </p:sp>
      <p:sp>
        <p:nvSpPr>
          <p:cNvPr id="93" name="TextBox 92"/>
          <p:cNvSpPr txBox="1"/>
          <p:nvPr/>
        </p:nvSpPr>
        <p:spPr>
          <a:xfrm>
            <a:off x="4452632" y="4418800"/>
            <a:ext cx="20653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Depends On</a:t>
            </a:r>
          </a:p>
        </p:txBody>
      </p:sp>
      <p:sp>
        <p:nvSpPr>
          <p:cNvPr id="94" name="TextBox 93"/>
          <p:cNvSpPr txBox="1"/>
          <p:nvPr/>
        </p:nvSpPr>
        <p:spPr>
          <a:xfrm>
            <a:off x="4633113" y="2226576"/>
            <a:ext cx="20653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Depends On</a:t>
            </a:r>
          </a:p>
        </p:txBody>
      </p:sp>
    </p:spTree>
    <p:extLst>
      <p:ext uri="{BB962C8B-B14F-4D97-AF65-F5344CB8AC3E}">
        <p14:creationId xmlns:p14="http://schemas.microsoft.com/office/powerpoint/2010/main" val="99408698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1439862"/>
            <a:ext cx="11887200" cy="4172937"/>
          </a:xfrm>
        </p:spPr>
        <p:txBody>
          <a:bodyPr/>
          <a:lstStyle/>
          <a:p>
            <a:r>
              <a:rPr lang="en-US" dirty="0" smtClean="0"/>
              <a:t>Demo: </a:t>
            </a:r>
            <a:br>
              <a:rPr lang="en-US" dirty="0" smtClean="0"/>
            </a:br>
            <a:r>
              <a:rPr lang="en-US" dirty="0" smtClean="0"/>
              <a:t>Azure </a:t>
            </a:r>
            <a:r>
              <a:rPr lang="en-US" dirty="0" err="1" smtClean="0"/>
              <a:t>QuickStart</a:t>
            </a:r>
            <a:r>
              <a:rPr lang="en-US" dirty="0" smtClean="0"/>
              <a:t> Templates -</a:t>
            </a:r>
            <a:r>
              <a:rPr lang="en-US" dirty="0"/>
              <a:t> </a:t>
            </a:r>
            <a:r>
              <a:rPr lang="en-US" dirty="0" smtClean="0"/>
              <a:t>Review and Deploy 3 VM SharePoint Farm</a:t>
            </a:r>
            <a:endParaRPr lang="en-US" dirty="0"/>
          </a:p>
        </p:txBody>
      </p:sp>
    </p:spTree>
    <p:extLst>
      <p:ext uri="{BB962C8B-B14F-4D97-AF65-F5344CB8AC3E}">
        <p14:creationId xmlns:p14="http://schemas.microsoft.com/office/powerpoint/2010/main" val="391312938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500" dirty="0" smtClean="0"/>
              <a:t>Template Community in GitHub &amp; Deploy To Azure</a:t>
            </a:r>
            <a:endParaRPr lang="en-US" sz="4500" dirty="0"/>
          </a:p>
        </p:txBody>
      </p:sp>
      <p:pic>
        <p:nvPicPr>
          <p:cNvPr id="6" name="Picture 5"/>
          <p:cNvPicPr>
            <a:picLocks noChangeAspect="1"/>
          </p:cNvPicPr>
          <p:nvPr/>
        </p:nvPicPr>
        <p:blipFill>
          <a:blip r:embed="rId3"/>
          <a:stretch>
            <a:fillRect/>
          </a:stretch>
        </p:blipFill>
        <p:spPr>
          <a:xfrm>
            <a:off x="122237" y="1058862"/>
            <a:ext cx="9627054" cy="5715000"/>
          </a:xfrm>
          <a:prstGeom prst="rect">
            <a:avLst/>
          </a:prstGeom>
        </p:spPr>
      </p:pic>
      <p:pic>
        <p:nvPicPr>
          <p:cNvPr id="9" name="Picture 8"/>
          <p:cNvPicPr>
            <a:picLocks noChangeAspect="1"/>
          </p:cNvPicPr>
          <p:nvPr/>
        </p:nvPicPr>
        <p:blipFill>
          <a:blip r:embed="rId4"/>
          <a:stretch>
            <a:fillRect/>
          </a:stretch>
        </p:blipFill>
        <p:spPr>
          <a:xfrm>
            <a:off x="2713037" y="3268662"/>
            <a:ext cx="5029200" cy="10983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437" y="296862"/>
            <a:ext cx="12028319" cy="6553200"/>
          </a:xfrm>
          <a:prstGeom prst="rect">
            <a:avLst/>
          </a:prstGeom>
        </p:spPr>
      </p:pic>
    </p:spTree>
    <p:extLst>
      <p:ext uri="{BB962C8B-B14F-4D97-AF65-F5344CB8AC3E}">
        <p14:creationId xmlns:p14="http://schemas.microsoft.com/office/powerpoint/2010/main" val="120090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80">
                                          <p:stCondLst>
                                            <p:cond delay="0"/>
                                          </p:stCondLst>
                                        </p:cTn>
                                        <p:tgtEl>
                                          <p:spTgt spid="9"/>
                                        </p:tgtEl>
                                      </p:cBhvr>
                                    </p:animEffect>
                                    <p:anim calcmode="lin" valueType="num">
                                      <p:cBhvr>
                                        <p:cTn id="1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 dur="26">
                                          <p:stCondLst>
                                            <p:cond delay="650"/>
                                          </p:stCondLst>
                                        </p:cTn>
                                        <p:tgtEl>
                                          <p:spTgt spid="9"/>
                                        </p:tgtEl>
                                      </p:cBhvr>
                                      <p:to x="100000" y="60000"/>
                                    </p:animScale>
                                    <p:animScale>
                                      <p:cBhvr>
                                        <p:cTn id="18" dur="166" decel="50000">
                                          <p:stCondLst>
                                            <p:cond delay="676"/>
                                          </p:stCondLst>
                                        </p:cTn>
                                        <p:tgtEl>
                                          <p:spTgt spid="9"/>
                                        </p:tgtEl>
                                      </p:cBhvr>
                                      <p:to x="100000" y="100000"/>
                                    </p:animScale>
                                    <p:animScale>
                                      <p:cBhvr>
                                        <p:cTn id="19" dur="26">
                                          <p:stCondLst>
                                            <p:cond delay="1312"/>
                                          </p:stCondLst>
                                        </p:cTn>
                                        <p:tgtEl>
                                          <p:spTgt spid="9"/>
                                        </p:tgtEl>
                                      </p:cBhvr>
                                      <p:to x="100000" y="80000"/>
                                    </p:animScale>
                                    <p:animScale>
                                      <p:cBhvr>
                                        <p:cTn id="20" dur="166" decel="50000">
                                          <p:stCondLst>
                                            <p:cond delay="1338"/>
                                          </p:stCondLst>
                                        </p:cTn>
                                        <p:tgtEl>
                                          <p:spTgt spid="9"/>
                                        </p:tgtEl>
                                      </p:cBhvr>
                                      <p:to x="100000" y="100000"/>
                                    </p:animScale>
                                    <p:animScale>
                                      <p:cBhvr>
                                        <p:cTn id="21" dur="26">
                                          <p:stCondLst>
                                            <p:cond delay="1642"/>
                                          </p:stCondLst>
                                        </p:cTn>
                                        <p:tgtEl>
                                          <p:spTgt spid="9"/>
                                        </p:tgtEl>
                                      </p:cBhvr>
                                      <p:to x="100000" y="90000"/>
                                    </p:animScale>
                                    <p:animScale>
                                      <p:cBhvr>
                                        <p:cTn id="22" dur="166" decel="50000">
                                          <p:stCondLst>
                                            <p:cond delay="1668"/>
                                          </p:stCondLst>
                                        </p:cTn>
                                        <p:tgtEl>
                                          <p:spTgt spid="9"/>
                                        </p:tgtEl>
                                      </p:cBhvr>
                                      <p:to x="100000" y="100000"/>
                                    </p:animScale>
                                    <p:animScale>
                                      <p:cBhvr>
                                        <p:cTn id="23" dur="26">
                                          <p:stCondLst>
                                            <p:cond delay="1808"/>
                                          </p:stCondLst>
                                        </p:cTn>
                                        <p:tgtEl>
                                          <p:spTgt spid="9"/>
                                        </p:tgtEl>
                                      </p:cBhvr>
                                      <p:to x="100000" y="95000"/>
                                    </p:animScale>
                                    <p:animScale>
                                      <p:cBhvr>
                                        <p:cTn id="24" dur="166" decel="50000">
                                          <p:stCondLst>
                                            <p:cond delay="1834"/>
                                          </p:stCondLst>
                                        </p:cTn>
                                        <p:tgtEl>
                                          <p:spTgt spid="9"/>
                                        </p:tgtEl>
                                      </p:cBhvr>
                                      <p:to x="100000" y="100000"/>
                                    </p:animScale>
                                  </p:childTnLst>
                                </p:cTn>
                              </p:par>
                            </p:childTnLst>
                          </p:cTn>
                        </p:par>
                        <p:par>
                          <p:cTn id="25" fill="hold">
                            <p:stCondLst>
                              <p:cond delay="2500"/>
                            </p:stCondLst>
                            <p:childTnLst>
                              <p:par>
                                <p:cTn id="26" presetID="8" presetClass="emph" presetSubtype="0" fill="hold" nodeType="afterEffect">
                                  <p:stCondLst>
                                    <p:cond delay="0"/>
                                  </p:stCondLst>
                                  <p:childTnLst>
                                    <p:animRot by="21600000">
                                      <p:cBhvr>
                                        <p:cTn id="27" dur="2000" fill="hold"/>
                                        <p:tgtEl>
                                          <p:spTgt spid="9"/>
                                        </p:tgtEl>
                                        <p:attrNameLst>
                                          <p:attrName>r</p:attrName>
                                        </p:attrNameLst>
                                      </p:cBhvr>
                                    </p:animRo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972" y="1363662"/>
            <a:ext cx="11887200" cy="1181862"/>
          </a:xfrm>
        </p:spPr>
        <p:txBody>
          <a:bodyPr/>
          <a:lstStyle/>
          <a:p>
            <a:r>
              <a:rPr lang="en-US" dirty="0" smtClean="0"/>
              <a:t>Deep Dive Topics</a:t>
            </a:r>
            <a:endParaRPr lang="en-US" dirty="0"/>
          </a:p>
        </p:txBody>
      </p:sp>
      <p:sp>
        <p:nvSpPr>
          <p:cNvPr id="5" name="Text Placeholder 4"/>
          <p:cNvSpPr>
            <a:spLocks noGrp="1"/>
          </p:cNvSpPr>
          <p:nvPr>
            <p:ph type="body" sz="quarter" idx="4294967295"/>
          </p:nvPr>
        </p:nvSpPr>
        <p:spPr>
          <a:xfrm>
            <a:off x="273972" y="2735262"/>
            <a:ext cx="11887200" cy="4259628"/>
          </a:xfrm>
        </p:spPr>
        <p:txBody>
          <a:bodyPr/>
          <a:lstStyle/>
          <a:p>
            <a:r>
              <a:rPr lang="en-US" dirty="0">
                <a:solidFill>
                  <a:schemeClr val="tx1"/>
                </a:solidFill>
              </a:rPr>
              <a:t>Basic Building Block Overview</a:t>
            </a:r>
          </a:p>
          <a:p>
            <a:r>
              <a:rPr lang="en-US" dirty="0">
                <a:solidFill>
                  <a:schemeClr val="tx1"/>
                </a:solidFill>
              </a:rPr>
              <a:t>Creating &amp; Debugging a Single Marketplace VM </a:t>
            </a:r>
          </a:p>
          <a:p>
            <a:r>
              <a:rPr lang="en-US" sz="4400" dirty="0" smtClean="0">
                <a:solidFill>
                  <a:schemeClr val="tx1"/>
                </a:solidFill>
              </a:rPr>
              <a:t>Multi-VM Template: SharePoint</a:t>
            </a:r>
          </a:p>
          <a:p>
            <a:pPr>
              <a:buFont typeface="Wingdings" panose="05000000000000000000" pitchFamily="2" charset="2"/>
              <a:buChar char="Ø"/>
            </a:pPr>
            <a:r>
              <a:rPr lang="en-US" sz="4400" dirty="0" smtClean="0">
                <a:solidFill>
                  <a:schemeClr val="bg1"/>
                </a:solidFill>
              </a:rPr>
              <a:t>Putting it altogether: Highly Available File Share</a:t>
            </a:r>
          </a:p>
          <a:p>
            <a:endParaRPr lang="en-US" dirty="0" smtClean="0"/>
          </a:p>
          <a:p>
            <a:endParaRPr lang="en-US" dirty="0"/>
          </a:p>
        </p:txBody>
      </p:sp>
    </p:spTree>
    <p:extLst>
      <p:ext uri="{BB962C8B-B14F-4D97-AF65-F5344CB8AC3E}">
        <p14:creationId xmlns:p14="http://schemas.microsoft.com/office/powerpoint/2010/main" val="407684217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a:t>High Availability for a File Share </a:t>
            </a:r>
            <a:r>
              <a:rPr lang="en-US" sz="4500" dirty="0" smtClean="0"/>
              <a:t>with </a:t>
            </a:r>
            <a:r>
              <a:rPr lang="en-US" sz="4500" dirty="0"/>
              <a:t>Marketplace App: SIOS </a:t>
            </a:r>
            <a:r>
              <a:rPr lang="en-US" sz="4500" dirty="0" err="1"/>
              <a:t>DataKeeper</a:t>
            </a:r>
            <a:r>
              <a:rPr lang="en-US" sz="4500" dirty="0"/>
              <a:t> Cluster Edition</a:t>
            </a:r>
            <a:br>
              <a:rPr lang="en-US" sz="4500" dirty="0"/>
            </a:br>
            <a:endParaRPr lang="en-US" sz="4500" dirty="0"/>
          </a:p>
        </p:txBody>
      </p:sp>
      <p:sp>
        <p:nvSpPr>
          <p:cNvPr id="4" name="Cloud 3"/>
          <p:cNvSpPr/>
          <p:nvPr/>
        </p:nvSpPr>
        <p:spPr bwMode="auto">
          <a:xfrm>
            <a:off x="731839" y="1676400"/>
            <a:ext cx="10058398" cy="5249862"/>
          </a:xfrm>
          <a:prstGeom prst="cloud">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r>
              <a:rPr lang="en-US" sz="2500" dirty="0" err="1" smtClean="0">
                <a:solidFill>
                  <a:srgbClr val="FFFFFF"/>
                </a:solidFill>
              </a:rPr>
              <a:t>VNet</a:t>
            </a:r>
            <a:endParaRPr lang="en-US" sz="2500" dirty="0">
              <a:solidFill>
                <a:srgbClr val="FFFFFF"/>
              </a:solidFill>
            </a:endParaRPr>
          </a:p>
        </p:txBody>
      </p:sp>
      <p:sp>
        <p:nvSpPr>
          <p:cNvPr id="6" name="Cloud 5"/>
          <p:cNvSpPr/>
          <p:nvPr/>
        </p:nvSpPr>
        <p:spPr bwMode="auto">
          <a:xfrm>
            <a:off x="1646237" y="3268661"/>
            <a:ext cx="4065341" cy="2667000"/>
          </a:xfrm>
          <a:prstGeom prst="cloud">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398" fontAlgn="base">
              <a:spcBef>
                <a:spcPct val="0"/>
              </a:spcBef>
              <a:spcAft>
                <a:spcPct val="0"/>
              </a:spcAft>
            </a:pPr>
            <a:r>
              <a:rPr lang="en-US" sz="2000" dirty="0" smtClean="0">
                <a:solidFill>
                  <a:srgbClr val="000000"/>
                </a:solidFill>
              </a:rPr>
              <a:t>SN1</a:t>
            </a:r>
            <a:endParaRPr lang="en-US" sz="2000" dirty="0">
              <a:solidFill>
                <a:srgbClr val="000000"/>
              </a:solidFill>
            </a:endParaRPr>
          </a:p>
        </p:txBody>
      </p:sp>
      <p:sp>
        <p:nvSpPr>
          <p:cNvPr id="8" name="Rounded Rectangle 7"/>
          <p:cNvSpPr/>
          <p:nvPr/>
        </p:nvSpPr>
        <p:spPr bwMode="auto">
          <a:xfrm>
            <a:off x="3282641" y="3577611"/>
            <a:ext cx="1000125" cy="648185"/>
          </a:xfrm>
          <a:prstGeom prst="round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ILB1</a:t>
            </a:r>
            <a:endParaRPr lang="en-US" sz="2000" dirty="0">
              <a:gradFill>
                <a:gsLst>
                  <a:gs pos="16814">
                    <a:srgbClr val="FFFFFF"/>
                  </a:gs>
                  <a:gs pos="46000">
                    <a:srgbClr val="FFFFFF"/>
                  </a:gs>
                </a:gsLst>
                <a:lin ang="5400000" scaled="0"/>
              </a:gradFill>
            </a:endParaRPr>
          </a:p>
        </p:txBody>
      </p:sp>
      <p:grpSp>
        <p:nvGrpSpPr>
          <p:cNvPr id="11" name="Group 10"/>
          <p:cNvGrpSpPr/>
          <p:nvPr/>
        </p:nvGrpSpPr>
        <p:grpSpPr>
          <a:xfrm>
            <a:off x="3536002" y="4615776"/>
            <a:ext cx="746764" cy="729692"/>
            <a:chOff x="9817402" y="3665644"/>
            <a:chExt cx="1163473" cy="1072998"/>
          </a:xfrm>
        </p:grpSpPr>
        <p:sp>
          <p:nvSpPr>
            <p:cNvPr id="12" name="Freeform 31"/>
            <p:cNvSpPr>
              <a:spLocks/>
            </p:cNvSpPr>
            <p:nvPr/>
          </p:nvSpPr>
          <p:spPr bwMode="auto">
            <a:xfrm>
              <a:off x="10017399" y="4516423"/>
              <a:ext cx="760305" cy="222219"/>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3" name="Freeform 32"/>
            <p:cNvSpPr>
              <a:spLocks noEditPoints="1"/>
            </p:cNvSpPr>
            <p:nvPr/>
          </p:nvSpPr>
          <p:spPr bwMode="auto">
            <a:xfrm>
              <a:off x="9817402" y="3665644"/>
              <a:ext cx="1163473" cy="850779"/>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4" name="Freeform 33"/>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5" name="Freeform 34"/>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6" name="Freeform 35"/>
            <p:cNvSpPr>
              <a:spLocks/>
            </p:cNvSpPr>
            <p:nvPr/>
          </p:nvSpPr>
          <p:spPr bwMode="auto">
            <a:xfrm>
              <a:off x="9817402" y="3665644"/>
              <a:ext cx="1092045" cy="850779"/>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7" name="Freeform 36"/>
            <p:cNvSpPr>
              <a:spLocks/>
            </p:cNvSpPr>
            <p:nvPr/>
          </p:nvSpPr>
          <p:spPr bwMode="auto">
            <a:xfrm>
              <a:off x="9904702" y="3754531"/>
              <a:ext cx="901572" cy="671417"/>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8" name="Rectangle 37"/>
            <p:cNvSpPr>
              <a:spLocks noChangeArrowheads="1"/>
            </p:cNvSpPr>
            <p:nvPr/>
          </p:nvSpPr>
          <p:spPr bwMode="auto">
            <a:xfrm>
              <a:off x="10017399" y="4668802"/>
              <a:ext cx="760305" cy="6984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9" name="Freeform 39"/>
            <p:cNvSpPr>
              <a:spLocks/>
            </p:cNvSpPr>
            <p:nvPr/>
          </p:nvSpPr>
          <p:spPr bwMode="auto">
            <a:xfrm>
              <a:off x="10187237" y="3832308"/>
              <a:ext cx="419041" cy="246028"/>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0" name="Freeform 40"/>
            <p:cNvSpPr>
              <a:spLocks/>
            </p:cNvSpPr>
            <p:nvPr/>
          </p:nvSpPr>
          <p:spPr bwMode="auto">
            <a:xfrm>
              <a:off x="10158666" y="3998972"/>
              <a:ext cx="215869" cy="368248"/>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21" name="Freeform 41"/>
            <p:cNvSpPr>
              <a:spLocks/>
            </p:cNvSpPr>
            <p:nvPr/>
          </p:nvSpPr>
          <p:spPr bwMode="auto">
            <a:xfrm>
              <a:off x="10420567" y="4000559"/>
              <a:ext cx="215869" cy="36666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grpSp>
      <p:cxnSp>
        <p:nvCxnSpPr>
          <p:cNvPr id="67" name="Straight Arrow Connector 66"/>
          <p:cNvCxnSpPr>
            <a:stCxn id="8" idx="2"/>
          </p:cNvCxnSpPr>
          <p:nvPr/>
        </p:nvCxnSpPr>
        <p:spPr>
          <a:xfrm>
            <a:off x="3782704" y="4225796"/>
            <a:ext cx="98663" cy="389980"/>
          </a:xfrm>
          <a:prstGeom prst="straightConnector1">
            <a:avLst/>
          </a:prstGeom>
          <a:ln w="47625">
            <a:solidFill>
              <a:schemeClr val="accent6"/>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9" name="Cloud 68"/>
          <p:cNvSpPr/>
          <p:nvPr/>
        </p:nvSpPr>
        <p:spPr bwMode="auto">
          <a:xfrm>
            <a:off x="5758747" y="2693098"/>
            <a:ext cx="4065341" cy="2667000"/>
          </a:xfrm>
          <a:prstGeom prst="cloud">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398" fontAlgn="base">
              <a:spcBef>
                <a:spcPct val="0"/>
              </a:spcBef>
              <a:spcAft>
                <a:spcPct val="0"/>
              </a:spcAft>
            </a:pPr>
            <a:r>
              <a:rPr lang="en-US" sz="2000" dirty="0" smtClean="0">
                <a:solidFill>
                  <a:srgbClr val="000000"/>
                </a:solidFill>
              </a:rPr>
              <a:t>SN2</a:t>
            </a:r>
            <a:endParaRPr lang="en-US" sz="2000" dirty="0">
              <a:solidFill>
                <a:srgbClr val="000000"/>
              </a:solidFill>
            </a:endParaRPr>
          </a:p>
        </p:txBody>
      </p:sp>
      <p:sp>
        <p:nvSpPr>
          <p:cNvPr id="70" name="Rounded Rectangle 69"/>
          <p:cNvSpPr/>
          <p:nvPr/>
        </p:nvSpPr>
        <p:spPr bwMode="auto">
          <a:xfrm>
            <a:off x="7105587" y="3116261"/>
            <a:ext cx="1000125" cy="648185"/>
          </a:xfrm>
          <a:prstGeom prst="round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ILB2</a:t>
            </a:r>
            <a:endParaRPr lang="en-US" sz="2000" dirty="0">
              <a:gradFill>
                <a:gsLst>
                  <a:gs pos="16814">
                    <a:srgbClr val="FFFFFF"/>
                  </a:gs>
                  <a:gs pos="46000">
                    <a:srgbClr val="FFFFFF"/>
                  </a:gs>
                </a:gsLst>
                <a:lin ang="5400000" scaled="0"/>
              </a:gradFill>
            </a:endParaRPr>
          </a:p>
        </p:txBody>
      </p:sp>
      <p:grpSp>
        <p:nvGrpSpPr>
          <p:cNvPr id="71" name="Group 70"/>
          <p:cNvGrpSpPr/>
          <p:nvPr/>
        </p:nvGrpSpPr>
        <p:grpSpPr>
          <a:xfrm>
            <a:off x="7757473" y="4154426"/>
            <a:ext cx="746764" cy="729692"/>
            <a:chOff x="9817402" y="3665644"/>
            <a:chExt cx="1163473" cy="1072998"/>
          </a:xfrm>
        </p:grpSpPr>
        <p:sp>
          <p:nvSpPr>
            <p:cNvPr id="72" name="Freeform 31"/>
            <p:cNvSpPr>
              <a:spLocks/>
            </p:cNvSpPr>
            <p:nvPr/>
          </p:nvSpPr>
          <p:spPr bwMode="auto">
            <a:xfrm>
              <a:off x="10017399" y="4516423"/>
              <a:ext cx="760305" cy="222219"/>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3" name="Freeform 32"/>
            <p:cNvSpPr>
              <a:spLocks noEditPoints="1"/>
            </p:cNvSpPr>
            <p:nvPr/>
          </p:nvSpPr>
          <p:spPr bwMode="auto">
            <a:xfrm>
              <a:off x="9817402" y="3665644"/>
              <a:ext cx="1163473" cy="850779"/>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4" name="Freeform 33"/>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5" name="Freeform 34"/>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6" name="Freeform 35"/>
            <p:cNvSpPr>
              <a:spLocks/>
            </p:cNvSpPr>
            <p:nvPr/>
          </p:nvSpPr>
          <p:spPr bwMode="auto">
            <a:xfrm>
              <a:off x="9817402" y="3665644"/>
              <a:ext cx="1092045" cy="850779"/>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7" name="Freeform 36"/>
            <p:cNvSpPr>
              <a:spLocks/>
            </p:cNvSpPr>
            <p:nvPr/>
          </p:nvSpPr>
          <p:spPr bwMode="auto">
            <a:xfrm>
              <a:off x="9904702" y="3754531"/>
              <a:ext cx="901572" cy="671417"/>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8" name="Rectangle 37"/>
            <p:cNvSpPr>
              <a:spLocks noChangeArrowheads="1"/>
            </p:cNvSpPr>
            <p:nvPr/>
          </p:nvSpPr>
          <p:spPr bwMode="auto">
            <a:xfrm>
              <a:off x="10017399" y="4668802"/>
              <a:ext cx="760305" cy="6984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79" name="Freeform 39"/>
            <p:cNvSpPr>
              <a:spLocks/>
            </p:cNvSpPr>
            <p:nvPr/>
          </p:nvSpPr>
          <p:spPr bwMode="auto">
            <a:xfrm>
              <a:off x="10187237" y="3832308"/>
              <a:ext cx="419041" cy="246028"/>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0" name="Freeform 40"/>
            <p:cNvSpPr>
              <a:spLocks/>
            </p:cNvSpPr>
            <p:nvPr/>
          </p:nvSpPr>
          <p:spPr bwMode="auto">
            <a:xfrm>
              <a:off x="10158666" y="3998972"/>
              <a:ext cx="215869" cy="368248"/>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1" name="Freeform 41"/>
            <p:cNvSpPr>
              <a:spLocks/>
            </p:cNvSpPr>
            <p:nvPr/>
          </p:nvSpPr>
          <p:spPr bwMode="auto">
            <a:xfrm>
              <a:off x="10420567" y="4000559"/>
              <a:ext cx="215869" cy="36666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grpSp>
      <p:cxnSp>
        <p:nvCxnSpPr>
          <p:cNvPr id="82" name="Straight Arrow Connector 81"/>
          <p:cNvCxnSpPr/>
          <p:nvPr/>
        </p:nvCxnSpPr>
        <p:spPr>
          <a:xfrm>
            <a:off x="7673970" y="3764446"/>
            <a:ext cx="235903" cy="380428"/>
          </a:xfrm>
          <a:prstGeom prst="straightConnector1">
            <a:avLst/>
          </a:prstGeom>
          <a:ln w="47625">
            <a:solidFill>
              <a:schemeClr val="accent6"/>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6705909" y="4159622"/>
            <a:ext cx="746764" cy="729692"/>
            <a:chOff x="9817402" y="3665644"/>
            <a:chExt cx="1163473" cy="1072998"/>
          </a:xfrm>
        </p:grpSpPr>
        <p:sp>
          <p:nvSpPr>
            <p:cNvPr id="84" name="Freeform 31"/>
            <p:cNvSpPr>
              <a:spLocks/>
            </p:cNvSpPr>
            <p:nvPr/>
          </p:nvSpPr>
          <p:spPr bwMode="auto">
            <a:xfrm>
              <a:off x="10017399" y="4516423"/>
              <a:ext cx="760305" cy="222219"/>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5" name="Freeform 32"/>
            <p:cNvSpPr>
              <a:spLocks noEditPoints="1"/>
            </p:cNvSpPr>
            <p:nvPr/>
          </p:nvSpPr>
          <p:spPr bwMode="auto">
            <a:xfrm>
              <a:off x="9817402" y="3665644"/>
              <a:ext cx="1163473" cy="850779"/>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6" name="Freeform 33"/>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7" name="Freeform 34"/>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8" name="Freeform 35"/>
            <p:cNvSpPr>
              <a:spLocks/>
            </p:cNvSpPr>
            <p:nvPr/>
          </p:nvSpPr>
          <p:spPr bwMode="auto">
            <a:xfrm>
              <a:off x="9817402" y="3665644"/>
              <a:ext cx="1092045" cy="850779"/>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89" name="Freeform 36"/>
            <p:cNvSpPr>
              <a:spLocks/>
            </p:cNvSpPr>
            <p:nvPr/>
          </p:nvSpPr>
          <p:spPr bwMode="auto">
            <a:xfrm>
              <a:off x="9904702" y="3754531"/>
              <a:ext cx="901572" cy="671417"/>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90" name="Rectangle 37"/>
            <p:cNvSpPr>
              <a:spLocks noChangeArrowheads="1"/>
            </p:cNvSpPr>
            <p:nvPr/>
          </p:nvSpPr>
          <p:spPr bwMode="auto">
            <a:xfrm>
              <a:off x="10017399" y="4668802"/>
              <a:ext cx="760305" cy="6984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91" name="Freeform 39"/>
            <p:cNvSpPr>
              <a:spLocks/>
            </p:cNvSpPr>
            <p:nvPr/>
          </p:nvSpPr>
          <p:spPr bwMode="auto">
            <a:xfrm>
              <a:off x="10187237" y="3832308"/>
              <a:ext cx="419041" cy="246028"/>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92" name="Freeform 40"/>
            <p:cNvSpPr>
              <a:spLocks/>
            </p:cNvSpPr>
            <p:nvPr/>
          </p:nvSpPr>
          <p:spPr bwMode="auto">
            <a:xfrm>
              <a:off x="10158666" y="3998972"/>
              <a:ext cx="215869" cy="368248"/>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93" name="Freeform 41"/>
            <p:cNvSpPr>
              <a:spLocks/>
            </p:cNvSpPr>
            <p:nvPr/>
          </p:nvSpPr>
          <p:spPr bwMode="auto">
            <a:xfrm>
              <a:off x="10420567" y="4000559"/>
              <a:ext cx="215869" cy="36666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grpSp>
      <p:cxnSp>
        <p:nvCxnSpPr>
          <p:cNvPr id="94" name="Straight Arrow Connector 93"/>
          <p:cNvCxnSpPr/>
          <p:nvPr/>
        </p:nvCxnSpPr>
        <p:spPr>
          <a:xfrm flipH="1">
            <a:off x="7250096" y="3754894"/>
            <a:ext cx="242397" cy="389980"/>
          </a:xfrm>
          <a:prstGeom prst="straightConnector1">
            <a:avLst/>
          </a:prstGeom>
          <a:ln w="47625">
            <a:solidFill>
              <a:schemeClr val="accent6"/>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121" name="Group 120"/>
          <p:cNvGrpSpPr/>
          <p:nvPr/>
        </p:nvGrpSpPr>
        <p:grpSpPr>
          <a:xfrm>
            <a:off x="8751636" y="3206896"/>
            <a:ext cx="746764" cy="729692"/>
            <a:chOff x="9817402" y="3665644"/>
            <a:chExt cx="1163473" cy="1072998"/>
          </a:xfrm>
        </p:grpSpPr>
        <p:sp>
          <p:nvSpPr>
            <p:cNvPr id="122" name="Freeform 31"/>
            <p:cNvSpPr>
              <a:spLocks/>
            </p:cNvSpPr>
            <p:nvPr/>
          </p:nvSpPr>
          <p:spPr bwMode="auto">
            <a:xfrm>
              <a:off x="10017399" y="4516423"/>
              <a:ext cx="760305" cy="222219"/>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23" name="Freeform 32"/>
            <p:cNvSpPr>
              <a:spLocks noEditPoints="1"/>
            </p:cNvSpPr>
            <p:nvPr/>
          </p:nvSpPr>
          <p:spPr bwMode="auto">
            <a:xfrm>
              <a:off x="9817402" y="3665644"/>
              <a:ext cx="1163473" cy="850779"/>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24" name="Freeform 33"/>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25" name="Freeform 34"/>
            <p:cNvSpPr>
              <a:spLocks/>
            </p:cNvSpPr>
            <p:nvPr/>
          </p:nvSpPr>
          <p:spPr bwMode="auto">
            <a:xfrm>
              <a:off x="9904702" y="3754531"/>
              <a:ext cx="985698" cy="671417"/>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26" name="Freeform 35"/>
            <p:cNvSpPr>
              <a:spLocks/>
            </p:cNvSpPr>
            <p:nvPr/>
          </p:nvSpPr>
          <p:spPr bwMode="auto">
            <a:xfrm>
              <a:off x="9817402" y="3665644"/>
              <a:ext cx="1092045" cy="850779"/>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27" name="Freeform 36"/>
            <p:cNvSpPr>
              <a:spLocks/>
            </p:cNvSpPr>
            <p:nvPr/>
          </p:nvSpPr>
          <p:spPr bwMode="auto">
            <a:xfrm>
              <a:off x="9904702" y="3754531"/>
              <a:ext cx="901572" cy="671417"/>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28" name="Rectangle 37"/>
            <p:cNvSpPr>
              <a:spLocks noChangeArrowheads="1"/>
            </p:cNvSpPr>
            <p:nvPr/>
          </p:nvSpPr>
          <p:spPr bwMode="auto">
            <a:xfrm>
              <a:off x="10017399" y="4668802"/>
              <a:ext cx="760305" cy="6984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29" name="Freeform 39"/>
            <p:cNvSpPr>
              <a:spLocks/>
            </p:cNvSpPr>
            <p:nvPr/>
          </p:nvSpPr>
          <p:spPr bwMode="auto">
            <a:xfrm>
              <a:off x="10187237" y="3832308"/>
              <a:ext cx="419041" cy="246028"/>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30" name="Freeform 40"/>
            <p:cNvSpPr>
              <a:spLocks/>
            </p:cNvSpPr>
            <p:nvPr/>
          </p:nvSpPr>
          <p:spPr bwMode="auto">
            <a:xfrm>
              <a:off x="10158666" y="3998972"/>
              <a:ext cx="215869" cy="368248"/>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sp>
          <p:nvSpPr>
            <p:cNvPr id="131" name="Freeform 41"/>
            <p:cNvSpPr>
              <a:spLocks/>
            </p:cNvSpPr>
            <p:nvPr/>
          </p:nvSpPr>
          <p:spPr bwMode="auto">
            <a:xfrm>
              <a:off x="10420567" y="4000559"/>
              <a:ext cx="215869" cy="36666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00B0F0"/>
                </a:solidFill>
              </a:endParaRPr>
            </a:p>
          </p:txBody>
        </p:sp>
      </p:grpSp>
      <p:sp>
        <p:nvSpPr>
          <p:cNvPr id="132" name="TextBox 131"/>
          <p:cNvSpPr txBox="1"/>
          <p:nvPr/>
        </p:nvSpPr>
        <p:spPr>
          <a:xfrm>
            <a:off x="8688858" y="3835549"/>
            <a:ext cx="1034579" cy="503215"/>
          </a:xfrm>
          <a:prstGeom prst="rect">
            <a:avLst/>
          </a:prstGeom>
          <a:noFill/>
        </p:spPr>
        <p:txBody>
          <a:bodyPr wrap="none" lIns="182880" tIns="146304" rIns="182880" bIns="146304" rtlCol="0">
            <a:spAutoFit/>
          </a:bodyPr>
          <a:lstStyle/>
          <a:p>
            <a:pPr>
              <a:lnSpc>
                <a:spcPct val="90000"/>
              </a:lnSpc>
              <a:spcAft>
                <a:spcPts val="600"/>
              </a:spcAft>
            </a:pPr>
            <a:r>
              <a:rPr lang="en-US" sz="1500" dirty="0" smtClean="0">
                <a:solidFill>
                  <a:srgbClr val="000000"/>
                </a:solidFill>
              </a:rPr>
              <a:t>Witness</a:t>
            </a:r>
          </a:p>
        </p:txBody>
      </p:sp>
      <p:sp>
        <p:nvSpPr>
          <p:cNvPr id="133" name="TextBox 132"/>
          <p:cNvSpPr txBox="1"/>
          <p:nvPr/>
        </p:nvSpPr>
        <p:spPr>
          <a:xfrm>
            <a:off x="4152797" y="4538153"/>
            <a:ext cx="1213153" cy="787908"/>
          </a:xfrm>
          <a:prstGeom prst="rect">
            <a:avLst/>
          </a:prstGeom>
          <a:noFill/>
        </p:spPr>
        <p:txBody>
          <a:bodyPr wrap="none" lIns="182880" tIns="146304" rIns="182880" bIns="146304" rtlCol="0">
            <a:spAutoFit/>
          </a:bodyPr>
          <a:lstStyle/>
          <a:p>
            <a:pPr>
              <a:lnSpc>
                <a:spcPct val="90000"/>
              </a:lnSpc>
              <a:spcAft>
                <a:spcPts val="600"/>
              </a:spcAft>
            </a:pPr>
            <a:r>
              <a:rPr lang="en-US" sz="1500" dirty="0" smtClean="0">
                <a:solidFill>
                  <a:srgbClr val="000000"/>
                </a:solidFill>
              </a:rPr>
              <a:t>Domain </a:t>
            </a:r>
          </a:p>
          <a:p>
            <a:pPr>
              <a:lnSpc>
                <a:spcPct val="90000"/>
              </a:lnSpc>
              <a:spcAft>
                <a:spcPts val="600"/>
              </a:spcAft>
            </a:pPr>
            <a:r>
              <a:rPr lang="en-US" sz="1500" dirty="0" smtClean="0">
                <a:solidFill>
                  <a:srgbClr val="000000"/>
                </a:solidFill>
              </a:rPr>
              <a:t>Controller</a:t>
            </a:r>
          </a:p>
        </p:txBody>
      </p:sp>
      <p:sp>
        <p:nvSpPr>
          <p:cNvPr id="134" name="Rectangle 133"/>
          <p:cNvSpPr/>
          <p:nvPr/>
        </p:nvSpPr>
        <p:spPr>
          <a:xfrm>
            <a:off x="9601234" y="4559624"/>
            <a:ext cx="1609864" cy="553998"/>
          </a:xfrm>
          <a:prstGeom prst="rect">
            <a:avLst/>
          </a:prstGeom>
        </p:spPr>
        <p:txBody>
          <a:bodyPr wrap="none">
            <a:spAutoFit/>
          </a:bodyPr>
          <a:lstStyle/>
          <a:p>
            <a:r>
              <a:rPr lang="en-US" sz="1500" dirty="0" smtClean="0">
                <a:solidFill>
                  <a:srgbClr val="B4009E"/>
                </a:solidFill>
              </a:rPr>
              <a:t>Windows Server </a:t>
            </a:r>
          </a:p>
          <a:p>
            <a:r>
              <a:rPr lang="en-US" sz="1500" dirty="0" smtClean="0">
                <a:solidFill>
                  <a:srgbClr val="B4009E"/>
                </a:solidFill>
              </a:rPr>
              <a:t>Failover Cluster</a:t>
            </a:r>
            <a:endParaRPr lang="en-US" sz="1500" dirty="0">
              <a:solidFill>
                <a:srgbClr val="B4009E"/>
              </a:solidFill>
            </a:endParaRPr>
          </a:p>
        </p:txBody>
      </p:sp>
      <p:sp>
        <p:nvSpPr>
          <p:cNvPr id="3" name="Freeform 2"/>
          <p:cNvSpPr/>
          <p:nvPr/>
        </p:nvSpPr>
        <p:spPr bwMode="auto">
          <a:xfrm>
            <a:off x="6169319" y="2802422"/>
            <a:ext cx="3937569" cy="2378567"/>
          </a:xfrm>
          <a:custGeom>
            <a:avLst/>
            <a:gdLst>
              <a:gd name="connsiteX0" fmla="*/ 2326288 w 3937569"/>
              <a:gd name="connsiteY0" fmla="*/ 855178 h 2378567"/>
              <a:gd name="connsiteX1" fmla="*/ 2359539 w 3937569"/>
              <a:gd name="connsiteY1" fmla="*/ 7280 h 2378567"/>
              <a:gd name="connsiteX2" fmla="*/ 3789328 w 3937569"/>
              <a:gd name="connsiteY2" fmla="*/ 506043 h 2378567"/>
              <a:gd name="connsiteX3" fmla="*/ 3789328 w 3937569"/>
              <a:gd name="connsiteY3" fmla="*/ 1536822 h 2378567"/>
              <a:gd name="connsiteX4" fmla="*/ 2874928 w 3937569"/>
              <a:gd name="connsiteY4" fmla="*/ 2035585 h 2378567"/>
              <a:gd name="connsiteX5" fmla="*/ 1744397 w 3937569"/>
              <a:gd name="connsiteY5" fmla="*/ 2334843 h 2378567"/>
              <a:gd name="connsiteX6" fmla="*/ 430986 w 3937569"/>
              <a:gd name="connsiteY6" fmla="*/ 2318218 h 2378567"/>
              <a:gd name="connsiteX7" fmla="*/ 15350 w 3937569"/>
              <a:gd name="connsiteY7" fmla="*/ 1786203 h 2378567"/>
              <a:gd name="connsiteX8" fmla="*/ 131728 w 3937569"/>
              <a:gd name="connsiteY8" fmla="*/ 1287440 h 2378567"/>
              <a:gd name="connsiteX9" fmla="*/ 530739 w 3937569"/>
              <a:gd name="connsiteY9" fmla="*/ 1087934 h 2378567"/>
              <a:gd name="connsiteX10" fmla="*/ 1195757 w 3937569"/>
              <a:gd name="connsiteY10" fmla="*/ 1087934 h 2378567"/>
              <a:gd name="connsiteX11" fmla="*/ 1844150 w 3937569"/>
              <a:gd name="connsiteY11" fmla="*/ 1204313 h 2378567"/>
              <a:gd name="connsiteX12" fmla="*/ 2243161 w 3937569"/>
              <a:gd name="connsiteY12" fmla="*/ 1137811 h 2378567"/>
              <a:gd name="connsiteX13" fmla="*/ 2326288 w 3937569"/>
              <a:gd name="connsiteY13" fmla="*/ 855178 h 237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37569" h="2378567">
                <a:moveTo>
                  <a:pt x="2326288" y="855178"/>
                </a:moveTo>
                <a:cubicBezTo>
                  <a:pt x="2345684" y="666756"/>
                  <a:pt x="2115699" y="65469"/>
                  <a:pt x="2359539" y="7280"/>
                </a:cubicBezTo>
                <a:cubicBezTo>
                  <a:pt x="2603379" y="-50909"/>
                  <a:pt x="3551030" y="251119"/>
                  <a:pt x="3789328" y="506043"/>
                </a:cubicBezTo>
                <a:cubicBezTo>
                  <a:pt x="4027626" y="760967"/>
                  <a:pt x="3941728" y="1281898"/>
                  <a:pt x="3789328" y="1536822"/>
                </a:cubicBezTo>
                <a:cubicBezTo>
                  <a:pt x="3636928" y="1791746"/>
                  <a:pt x="3215750" y="1902582"/>
                  <a:pt x="2874928" y="2035585"/>
                </a:cubicBezTo>
                <a:cubicBezTo>
                  <a:pt x="2534106" y="2168588"/>
                  <a:pt x="2151721" y="2287738"/>
                  <a:pt x="1744397" y="2334843"/>
                </a:cubicBezTo>
                <a:cubicBezTo>
                  <a:pt x="1337073" y="2381949"/>
                  <a:pt x="719161" y="2409658"/>
                  <a:pt x="430986" y="2318218"/>
                </a:cubicBezTo>
                <a:cubicBezTo>
                  <a:pt x="142811" y="2226778"/>
                  <a:pt x="65226" y="1957999"/>
                  <a:pt x="15350" y="1786203"/>
                </a:cubicBezTo>
                <a:cubicBezTo>
                  <a:pt x="-34526" y="1614407"/>
                  <a:pt x="45830" y="1403818"/>
                  <a:pt x="131728" y="1287440"/>
                </a:cubicBezTo>
                <a:cubicBezTo>
                  <a:pt x="217626" y="1171062"/>
                  <a:pt x="353401" y="1121185"/>
                  <a:pt x="530739" y="1087934"/>
                </a:cubicBezTo>
                <a:cubicBezTo>
                  <a:pt x="708077" y="1054683"/>
                  <a:pt x="976855" y="1068538"/>
                  <a:pt x="1195757" y="1087934"/>
                </a:cubicBezTo>
                <a:cubicBezTo>
                  <a:pt x="1414659" y="1107331"/>
                  <a:pt x="1669583" y="1196000"/>
                  <a:pt x="1844150" y="1204313"/>
                </a:cubicBezTo>
                <a:cubicBezTo>
                  <a:pt x="2018717" y="1212626"/>
                  <a:pt x="2160034" y="1198771"/>
                  <a:pt x="2243161" y="1137811"/>
                </a:cubicBezTo>
                <a:cubicBezTo>
                  <a:pt x="2326288" y="1076851"/>
                  <a:pt x="2306892" y="1043600"/>
                  <a:pt x="2326288" y="855178"/>
                </a:cubicBezTo>
                <a:close/>
              </a:path>
            </a:pathLst>
          </a:custGeom>
          <a:noFill/>
          <a:ln w="381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9" name="TextBox 58"/>
          <p:cNvSpPr txBox="1"/>
          <p:nvPr/>
        </p:nvSpPr>
        <p:spPr>
          <a:xfrm>
            <a:off x="6268736" y="5141648"/>
            <a:ext cx="3098412" cy="503215"/>
          </a:xfrm>
          <a:prstGeom prst="rect">
            <a:avLst/>
          </a:prstGeom>
          <a:noFill/>
        </p:spPr>
        <p:txBody>
          <a:bodyPr wrap="none" lIns="182880" tIns="146304" rIns="182880" bIns="146304" rtlCol="0">
            <a:spAutoFit/>
          </a:bodyPr>
          <a:lstStyle/>
          <a:p>
            <a:pPr>
              <a:lnSpc>
                <a:spcPct val="90000"/>
              </a:lnSpc>
              <a:spcAft>
                <a:spcPts val="600"/>
              </a:spcAft>
            </a:pPr>
            <a:r>
              <a:rPr lang="en-US" sz="1500" dirty="0" smtClean="0">
                <a:solidFill>
                  <a:srgbClr val="000000"/>
                </a:solidFill>
              </a:rPr>
              <a:t>SIOS </a:t>
            </a:r>
            <a:r>
              <a:rPr lang="en-US" sz="1500" dirty="0" err="1" smtClean="0">
                <a:solidFill>
                  <a:srgbClr val="000000"/>
                </a:solidFill>
              </a:rPr>
              <a:t>DataKeeper</a:t>
            </a:r>
            <a:r>
              <a:rPr lang="en-US" sz="1500" dirty="0" smtClean="0">
                <a:solidFill>
                  <a:srgbClr val="000000"/>
                </a:solidFill>
              </a:rPr>
              <a:t> Cluster Edition</a:t>
            </a:r>
          </a:p>
        </p:txBody>
      </p:sp>
    </p:spTree>
    <p:extLst>
      <p:ext uri="{BB962C8B-B14F-4D97-AF65-F5344CB8AC3E}">
        <p14:creationId xmlns:p14="http://schemas.microsoft.com/office/powerpoint/2010/main" val="3938896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up)">
                                      <p:cBhvr>
                                        <p:cTn id="25" dur="500"/>
                                        <p:tgtEl>
                                          <p:spTgt spid="67"/>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33"/>
                                        </p:tgtEl>
                                        <p:attrNameLst>
                                          <p:attrName>style.visibility</p:attrName>
                                        </p:attrNameLst>
                                      </p:cBhvr>
                                      <p:to>
                                        <p:strVal val="visible"/>
                                      </p:to>
                                    </p:set>
                                    <p:animEffect transition="in" filter="fade">
                                      <p:cBhvr>
                                        <p:cTn id="33" dur="500"/>
                                        <p:tgtEl>
                                          <p:spTgt spid="1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wipe(up)">
                                      <p:cBhvr>
                                        <p:cTn id="42" dur="500"/>
                                        <p:tgtEl>
                                          <p:spTgt spid="94"/>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500"/>
                                        <p:tgtEl>
                                          <p:spTgt spid="83"/>
                                        </p:tgtEl>
                                      </p:cBhvr>
                                    </p:animEffect>
                                  </p:childTnLst>
                                </p:cTn>
                              </p:par>
                            </p:childTnLst>
                          </p:cTn>
                        </p:par>
                        <p:par>
                          <p:cTn id="47" fill="hold">
                            <p:stCondLst>
                              <p:cond delay="1500"/>
                            </p:stCondLst>
                            <p:childTnLst>
                              <p:par>
                                <p:cTn id="48" presetID="22" presetClass="entr" presetSubtype="1" fill="hold" nodeType="after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wipe(up)">
                                      <p:cBhvr>
                                        <p:cTn id="50" dur="500"/>
                                        <p:tgtEl>
                                          <p:spTgt spid="82"/>
                                        </p:tgtEl>
                                      </p:cBhvr>
                                    </p:animEffect>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500"/>
                                        <p:tgtEl>
                                          <p:spTgt spid="71"/>
                                        </p:tgtEl>
                                      </p:cBhvr>
                                    </p:animEffect>
                                  </p:childTnLst>
                                </p:cTn>
                              </p:par>
                            </p:childTnLst>
                          </p:cTn>
                        </p:par>
                        <p:par>
                          <p:cTn id="55" fill="hold">
                            <p:stCondLst>
                              <p:cond delay="2500"/>
                            </p:stCondLst>
                            <p:childTnLst>
                              <p:par>
                                <p:cTn id="56" presetID="10" presetClass="entr" presetSubtype="0"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fade">
                                      <p:cBhvr>
                                        <p:cTn id="63" dur="500"/>
                                        <p:tgtEl>
                                          <p:spTgt spid="121"/>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fade">
                                      <p:cBhvr>
                                        <p:cTn id="67" dur="500"/>
                                        <p:tgtEl>
                                          <p:spTgt spid="1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left)">
                                      <p:cBhvr>
                                        <p:cTn id="72" dur="1000"/>
                                        <p:tgtEl>
                                          <p:spTgt spid="3"/>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134"/>
                                        </p:tgtEl>
                                        <p:attrNameLst>
                                          <p:attrName>style.visibility</p:attrName>
                                        </p:attrNameLst>
                                      </p:cBhvr>
                                      <p:to>
                                        <p:strVal val="visible"/>
                                      </p:to>
                                    </p:set>
                                    <p:animEffect transition="in" filter="fade">
                                      <p:cBhvr>
                                        <p:cTn id="7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69" grpId="0" animBg="1"/>
      <p:bldP spid="70" grpId="0" animBg="1"/>
      <p:bldP spid="132" grpId="0"/>
      <p:bldP spid="133" grpId="0"/>
      <p:bldP spid="134" grpId="0"/>
      <p:bldP spid="3" grpId="0" animBg="1"/>
      <p:bldP spid="5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478423"/>
          </a:xfrm>
        </p:spPr>
        <p:txBody>
          <a:bodyPr/>
          <a:lstStyle/>
          <a:p>
            <a:pPr marL="0" indent="0">
              <a:buNone/>
            </a:pPr>
            <a:r>
              <a:rPr lang="en-US" dirty="0" smtClean="0"/>
              <a:t>Pre-existing ARM Templates as a starting point +</a:t>
            </a:r>
          </a:p>
          <a:p>
            <a:pPr marL="0" indent="0">
              <a:buNone/>
            </a:pPr>
            <a:r>
              <a:rPr lang="en-US" dirty="0" smtClean="0"/>
              <a:t>Template Linking Construct +</a:t>
            </a:r>
          </a:p>
          <a:p>
            <a:pPr marL="0" indent="0">
              <a:buNone/>
            </a:pPr>
            <a:r>
              <a:rPr lang="en-US" dirty="0" smtClean="0"/>
              <a:t>Windows Server Image +</a:t>
            </a:r>
          </a:p>
          <a:p>
            <a:pPr marL="0" indent="0">
              <a:buNone/>
            </a:pPr>
            <a:r>
              <a:rPr lang="en-US" dirty="0" smtClean="0"/>
              <a:t>SIOS </a:t>
            </a:r>
            <a:r>
              <a:rPr lang="en-US" dirty="0" err="1" smtClean="0"/>
              <a:t>DataKeeper</a:t>
            </a:r>
            <a:r>
              <a:rPr lang="en-US" dirty="0" smtClean="0"/>
              <a:t> Cluster Edition VM Image +</a:t>
            </a:r>
          </a:p>
          <a:p>
            <a:pPr marL="0" indent="0">
              <a:buNone/>
            </a:pPr>
            <a:r>
              <a:rPr lang="en-US" dirty="0"/>
              <a:t>Desired State Configuration (DSC</a:t>
            </a:r>
            <a:r>
              <a:rPr lang="en-US" dirty="0" smtClean="0"/>
              <a:t>) Extension +</a:t>
            </a:r>
          </a:p>
          <a:p>
            <a:pPr marL="0" indent="0">
              <a:buNone/>
            </a:pPr>
            <a:r>
              <a:rPr lang="en-US" dirty="0" smtClean="0"/>
              <a:t>Scripts +</a:t>
            </a:r>
          </a:p>
          <a:p>
            <a:pPr marL="0" indent="0">
              <a:buNone/>
            </a:pPr>
            <a:r>
              <a:rPr lang="en-US" dirty="0"/>
              <a:t>Our Own ARM </a:t>
            </a:r>
            <a:r>
              <a:rPr lang="en-US" dirty="0" smtClean="0"/>
              <a:t>Template =</a:t>
            </a:r>
          </a:p>
          <a:p>
            <a:pPr marL="0" indent="0">
              <a:buNone/>
            </a:pPr>
            <a:r>
              <a:rPr lang="en-US" dirty="0" smtClean="0"/>
              <a:t>One Awesome Multi-VM deployment </a:t>
            </a:r>
            <a:r>
              <a:rPr lang="en-US" dirty="0" smtClean="0">
                <a:sym typeface="Wingdings" panose="05000000000000000000" pitchFamily="2" charset="2"/>
              </a:rPr>
              <a:t></a:t>
            </a:r>
            <a:endParaRPr lang="en-US" dirty="0"/>
          </a:p>
        </p:txBody>
      </p:sp>
      <p:sp>
        <p:nvSpPr>
          <p:cNvPr id="3" name="Title 2"/>
          <p:cNvSpPr>
            <a:spLocks noGrp="1"/>
          </p:cNvSpPr>
          <p:nvPr>
            <p:ph type="title"/>
          </p:nvPr>
        </p:nvSpPr>
        <p:spPr/>
        <p:txBody>
          <a:bodyPr/>
          <a:lstStyle/>
          <a:p>
            <a:r>
              <a:rPr lang="en-US" dirty="0" smtClean="0"/>
              <a:t>Our Tool Box</a:t>
            </a:r>
            <a:endParaRPr lang="en-US" dirty="0"/>
          </a:p>
        </p:txBody>
      </p:sp>
    </p:spTree>
    <p:extLst>
      <p:ext uri="{BB962C8B-B14F-4D97-AF65-F5344CB8AC3E}">
        <p14:creationId xmlns:p14="http://schemas.microsoft.com/office/powerpoint/2010/main" val="252754694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1439862"/>
            <a:ext cx="11887200" cy="3175869"/>
          </a:xfrm>
        </p:spPr>
        <p:txBody>
          <a:bodyPr/>
          <a:lstStyle/>
          <a:p>
            <a:r>
              <a:rPr lang="en-US" dirty="0" smtClean="0"/>
              <a:t>Demo: </a:t>
            </a:r>
            <a:br>
              <a:rPr lang="en-US" dirty="0" smtClean="0"/>
            </a:br>
            <a:r>
              <a:rPr lang="en-US" dirty="0" smtClean="0"/>
              <a:t>Develop and Deploy a Highly </a:t>
            </a:r>
            <a:r>
              <a:rPr lang="en-US" dirty="0"/>
              <a:t>A</a:t>
            </a:r>
            <a:r>
              <a:rPr lang="en-US" dirty="0" smtClean="0"/>
              <a:t>vailable </a:t>
            </a:r>
            <a:r>
              <a:rPr lang="en-US" dirty="0"/>
              <a:t>F</a:t>
            </a:r>
            <a:r>
              <a:rPr lang="en-US" dirty="0" smtClean="0"/>
              <a:t>ile </a:t>
            </a:r>
            <a:r>
              <a:rPr lang="en-US" dirty="0"/>
              <a:t>S</a:t>
            </a:r>
            <a:r>
              <a:rPr lang="en-US" dirty="0" smtClean="0"/>
              <a:t>hare</a:t>
            </a:r>
            <a:endParaRPr lang="en-US" dirty="0"/>
          </a:p>
        </p:txBody>
      </p:sp>
    </p:spTree>
    <p:extLst>
      <p:ext uri="{BB962C8B-B14F-4D97-AF65-F5344CB8AC3E}">
        <p14:creationId xmlns:p14="http://schemas.microsoft.com/office/powerpoint/2010/main" val="404527556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Have Questions?  Want to help us define our Marketplace roadmap?</a:t>
            </a:r>
            <a:endParaRPr lang="en-US" dirty="0"/>
          </a:p>
        </p:txBody>
      </p:sp>
      <p:sp>
        <p:nvSpPr>
          <p:cNvPr id="5" name="Rectangle 4"/>
          <p:cNvSpPr/>
          <p:nvPr/>
        </p:nvSpPr>
        <p:spPr>
          <a:xfrm>
            <a:off x="427037" y="1973262"/>
            <a:ext cx="11737166" cy="784830"/>
          </a:xfrm>
          <a:prstGeom prst="rect">
            <a:avLst/>
          </a:prstGeom>
        </p:spPr>
        <p:txBody>
          <a:bodyPr wrap="square">
            <a:spAutoFit/>
          </a:bodyPr>
          <a:lstStyle/>
          <a:p>
            <a:pPr defTabSz="932563">
              <a:defRPr/>
            </a:pPr>
            <a:r>
              <a:rPr lang="en-US" sz="3500" dirty="0">
                <a:gradFill>
                  <a:gsLst>
                    <a:gs pos="7080">
                      <a:srgbClr val="47D8FF"/>
                    </a:gs>
                    <a:gs pos="36283">
                      <a:srgbClr val="47D8FF"/>
                    </a:gs>
                  </a:gsLst>
                  <a:lin ang="5400000" scaled="0"/>
                </a:gradFill>
              </a:rPr>
              <a:t>Come chat with us at the </a:t>
            </a:r>
            <a:r>
              <a:rPr lang="en-US" sz="4500" b="1" dirty="0">
                <a:gradFill>
                  <a:gsLst>
                    <a:gs pos="7080">
                      <a:srgbClr val="47D8FF"/>
                    </a:gs>
                    <a:gs pos="36283">
                      <a:srgbClr val="47D8FF"/>
                    </a:gs>
                  </a:gsLst>
                  <a:lin ang="5400000" scaled="0"/>
                </a:gradFill>
              </a:rPr>
              <a:t>Azure Marketplace </a:t>
            </a:r>
            <a:r>
              <a:rPr lang="en-US" sz="3500" dirty="0">
                <a:gradFill>
                  <a:gsLst>
                    <a:gs pos="7080">
                      <a:srgbClr val="47D8FF"/>
                    </a:gs>
                    <a:gs pos="36283">
                      <a:srgbClr val="47D8FF"/>
                    </a:gs>
                  </a:gsLst>
                  <a:lin ang="5400000" scaled="0"/>
                </a:gradFill>
              </a:rPr>
              <a:t>booth</a:t>
            </a:r>
          </a:p>
        </p:txBody>
      </p:sp>
      <p:sp>
        <p:nvSpPr>
          <p:cNvPr id="6" name="Rectangle 5"/>
          <p:cNvSpPr/>
          <p:nvPr/>
        </p:nvSpPr>
        <p:spPr bwMode="auto">
          <a:xfrm>
            <a:off x="6351354" y="3040062"/>
            <a:ext cx="5543317" cy="3675760"/>
          </a:xfrm>
          <a:prstGeom prst="rect">
            <a:avLst/>
          </a:prstGeom>
          <a:solidFill>
            <a:schemeClr val="tx1"/>
          </a:solidFill>
          <a:ln w="9525" cap="flat" cmpd="sng" algn="ctr">
            <a:solidFill>
              <a:srgbClr val="D2D2D2"/>
            </a:solidFill>
            <a:prstDash val="solid"/>
            <a:headEnd type="none"/>
            <a:tailEnd type="none"/>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808037" y="3040062"/>
            <a:ext cx="5543317" cy="3675760"/>
          </a:xfrm>
          <a:prstGeom prst="rect">
            <a:avLst/>
          </a:prstGeom>
          <a:solidFill>
            <a:schemeClr val="tx1"/>
          </a:solidFill>
          <a:ln w="9525" cap="flat" cmpd="sng" algn="ctr">
            <a:solidFill>
              <a:srgbClr val="D2D2D2"/>
            </a:solidFill>
            <a:prstDash val="solid"/>
            <a:headEnd type="none"/>
            <a:tailEnd type="none"/>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a:xfrm rot="7570068">
            <a:off x="3816832" y="5832680"/>
            <a:ext cx="551023" cy="560174"/>
          </a:xfrm>
          <a:prstGeom prst="ellipse">
            <a:avLst/>
          </a:prstGeom>
          <a:solidFill>
            <a:srgbClr val="FFFFFF">
              <a:lumMod val="95000"/>
              <a:alpha val="99000"/>
            </a:srgbClr>
          </a:solidFill>
          <a:ln w="10795" cap="flat" cmpd="sng" algn="ctr">
            <a:noFill/>
            <a:prstDash val="solid"/>
          </a:ln>
          <a:effectLst/>
          <a:scene3d>
            <a:camera prst="isometricLeftDown"/>
            <a:lightRig rig="soft" dir="t"/>
          </a:scene3d>
          <a:sp3d extrusionH="76200" prstMaterial="matte">
            <a:bevelT w="152400" h="50800" prst="softRound"/>
            <a:bevelB/>
            <a:extrusionClr>
              <a:srgbClr val="FFFFFF">
                <a:lumMod val="85000"/>
              </a:srgbClr>
            </a:extrusionClr>
          </a:sp3d>
        </p:spPr>
        <p:txBody>
          <a:bodyPr rtlCol="0" anchor="ctr"/>
          <a:lstStyle/>
          <a:p>
            <a:pPr algn="ctr" defTabSz="914400">
              <a:defRPr/>
            </a:pPr>
            <a:endParaRPr lang="en-US" kern="0" smtClean="0">
              <a:solidFill>
                <a:srgbClr val="FFFFFF"/>
              </a:solidFill>
            </a:endParaRPr>
          </a:p>
        </p:txBody>
      </p:sp>
      <p:sp>
        <p:nvSpPr>
          <p:cNvPr id="9" name="Oval 8"/>
          <p:cNvSpPr/>
          <p:nvPr/>
        </p:nvSpPr>
        <p:spPr>
          <a:xfrm rot="7323725">
            <a:off x="4434325" y="5133265"/>
            <a:ext cx="748152" cy="880409"/>
          </a:xfrm>
          <a:prstGeom prst="ellipse">
            <a:avLst/>
          </a:prstGeom>
          <a:solidFill>
            <a:srgbClr val="FFFFFF">
              <a:lumMod val="95000"/>
              <a:alpha val="99000"/>
            </a:srgbClr>
          </a:solidFill>
          <a:ln w="10795" cap="flat" cmpd="sng" algn="ctr">
            <a:noFill/>
            <a:prstDash val="solid"/>
          </a:ln>
          <a:effectLst/>
          <a:scene3d>
            <a:camera prst="isometricLeftDown"/>
            <a:lightRig rig="soft" dir="t"/>
          </a:scene3d>
          <a:sp3d extrusionH="76200" prstMaterial="matte">
            <a:bevelT w="152400" h="50800" prst="softRound"/>
            <a:bevelB/>
            <a:extrusionClr>
              <a:srgbClr val="FFFFFF">
                <a:lumMod val="85000"/>
              </a:srgbClr>
            </a:extrusionClr>
          </a:sp3d>
        </p:spPr>
        <p:txBody>
          <a:bodyPr rtlCol="0" anchor="ctr"/>
          <a:lstStyle/>
          <a:p>
            <a:pPr algn="ctr" defTabSz="914400">
              <a:defRPr/>
            </a:pPr>
            <a:endParaRPr lang="en-US" kern="0" smtClean="0">
              <a:solidFill>
                <a:srgbClr val="FFFFFF"/>
              </a:solidFill>
            </a:endParaRPr>
          </a:p>
        </p:txBody>
      </p:sp>
      <p:sp>
        <p:nvSpPr>
          <p:cNvPr id="10" name="Oval 9"/>
          <p:cNvSpPr/>
          <p:nvPr/>
        </p:nvSpPr>
        <p:spPr>
          <a:xfrm rot="7323725">
            <a:off x="5424925" y="5781760"/>
            <a:ext cx="748152" cy="880409"/>
          </a:xfrm>
          <a:prstGeom prst="ellipse">
            <a:avLst/>
          </a:prstGeom>
          <a:solidFill>
            <a:srgbClr val="FFFFFF">
              <a:lumMod val="95000"/>
              <a:alpha val="99000"/>
            </a:srgbClr>
          </a:solidFill>
          <a:ln w="10795" cap="flat" cmpd="sng" algn="ctr">
            <a:noFill/>
            <a:prstDash val="solid"/>
          </a:ln>
          <a:effectLst/>
          <a:scene3d>
            <a:camera prst="isometricLeftDown"/>
            <a:lightRig rig="soft" dir="t"/>
          </a:scene3d>
          <a:sp3d extrusionH="76200" prstMaterial="matte">
            <a:bevelT w="152400" h="50800" prst="softRound"/>
            <a:bevelB/>
            <a:extrusionClr>
              <a:srgbClr val="FFFFFF">
                <a:lumMod val="85000"/>
              </a:srgbClr>
            </a:extrusionClr>
          </a:sp3d>
        </p:spPr>
        <p:txBody>
          <a:bodyPr rtlCol="0" anchor="ctr"/>
          <a:lstStyle/>
          <a:p>
            <a:pPr algn="ctr" defTabSz="914400">
              <a:defRPr/>
            </a:pPr>
            <a:endParaRPr lang="en-US" kern="0" smtClean="0">
              <a:solidFill>
                <a:srgbClr val="FFFFFF"/>
              </a:solidFill>
            </a:endParaRPr>
          </a:p>
        </p:txBody>
      </p:sp>
      <p:sp>
        <p:nvSpPr>
          <p:cNvPr id="11" name="Oval 10"/>
          <p:cNvSpPr/>
          <p:nvPr/>
        </p:nvSpPr>
        <p:spPr>
          <a:xfrm rot="6573208">
            <a:off x="3314538" y="4401652"/>
            <a:ext cx="748152" cy="880409"/>
          </a:xfrm>
          <a:prstGeom prst="ellipse">
            <a:avLst/>
          </a:prstGeom>
          <a:solidFill>
            <a:srgbClr val="FFFFFF">
              <a:lumMod val="95000"/>
              <a:alpha val="99000"/>
            </a:srgbClr>
          </a:solidFill>
          <a:ln w="10795" cap="flat" cmpd="sng" algn="ctr">
            <a:noFill/>
            <a:prstDash val="solid"/>
          </a:ln>
          <a:effectLst/>
          <a:scene3d>
            <a:camera prst="isometricLeftDown"/>
            <a:lightRig rig="soft" dir="t"/>
          </a:scene3d>
          <a:sp3d extrusionH="76200" prstMaterial="matte">
            <a:bevelT w="152400" h="50800" prst="softRound"/>
            <a:bevelB/>
            <a:extrusionClr>
              <a:srgbClr val="FFFFFF">
                <a:lumMod val="85000"/>
              </a:srgbClr>
            </a:extrusionClr>
          </a:sp3d>
        </p:spPr>
        <p:txBody>
          <a:bodyPr rtlCol="0" anchor="ctr"/>
          <a:lstStyle/>
          <a:p>
            <a:pPr algn="ctr" defTabSz="914400">
              <a:defRPr/>
            </a:pPr>
            <a:endParaRPr lang="en-US" kern="0" smtClean="0">
              <a:solidFill>
                <a:srgbClr val="FFFFFF"/>
              </a:solidFill>
            </a:endParaRPr>
          </a:p>
        </p:txBody>
      </p:sp>
      <p:sp>
        <p:nvSpPr>
          <p:cNvPr id="12" name="Oval 11"/>
          <p:cNvSpPr/>
          <p:nvPr/>
        </p:nvSpPr>
        <p:spPr>
          <a:xfrm rot="6901840">
            <a:off x="2937009" y="5832681"/>
            <a:ext cx="551023" cy="560174"/>
          </a:xfrm>
          <a:prstGeom prst="ellipse">
            <a:avLst/>
          </a:prstGeom>
          <a:solidFill>
            <a:srgbClr val="FFFFFF">
              <a:lumMod val="95000"/>
              <a:alpha val="99000"/>
            </a:srgbClr>
          </a:solidFill>
          <a:ln w="10795" cap="flat" cmpd="sng" algn="ctr">
            <a:noFill/>
            <a:prstDash val="solid"/>
          </a:ln>
          <a:effectLst/>
          <a:scene3d>
            <a:camera prst="isometricLeftDown"/>
            <a:lightRig rig="soft" dir="t"/>
          </a:scene3d>
          <a:sp3d extrusionH="76200" prstMaterial="matte">
            <a:bevelT w="152400" h="50800" prst="softRound"/>
            <a:bevelB/>
            <a:extrusionClr>
              <a:srgbClr val="FFFFFF">
                <a:lumMod val="85000"/>
              </a:srgbClr>
            </a:extrusionClr>
          </a:sp3d>
        </p:spPr>
        <p:txBody>
          <a:bodyPr rtlCol="0" anchor="ctr"/>
          <a:lstStyle/>
          <a:p>
            <a:pPr algn="ctr" defTabSz="914400">
              <a:defRPr/>
            </a:pPr>
            <a:endParaRPr lang="en-US" kern="0" smtClean="0">
              <a:solidFill>
                <a:srgbClr val="FFFFFF"/>
              </a:solidFill>
            </a:endParaRPr>
          </a:p>
        </p:txBody>
      </p:sp>
      <p:sp>
        <p:nvSpPr>
          <p:cNvPr id="13" name="Oval 12"/>
          <p:cNvSpPr/>
          <p:nvPr/>
        </p:nvSpPr>
        <p:spPr>
          <a:xfrm rot="6245110">
            <a:off x="1028168" y="5786298"/>
            <a:ext cx="748152" cy="880409"/>
          </a:xfrm>
          <a:prstGeom prst="ellipse">
            <a:avLst/>
          </a:prstGeom>
          <a:solidFill>
            <a:srgbClr val="FFFFFF">
              <a:lumMod val="95000"/>
              <a:alpha val="99000"/>
            </a:srgbClr>
          </a:solidFill>
          <a:ln w="10795" cap="flat" cmpd="sng" algn="ctr">
            <a:noFill/>
            <a:prstDash val="solid"/>
          </a:ln>
          <a:effectLst/>
          <a:scene3d>
            <a:camera prst="isometricLeftDown"/>
            <a:lightRig rig="soft" dir="t"/>
          </a:scene3d>
          <a:sp3d extrusionH="76200" prstMaterial="matte">
            <a:bevelT w="152400" h="50800" prst="softRound"/>
            <a:bevelB/>
            <a:extrusionClr>
              <a:srgbClr val="FFFFFF">
                <a:lumMod val="85000"/>
              </a:srgbClr>
            </a:extrusionClr>
          </a:sp3d>
        </p:spPr>
        <p:txBody>
          <a:bodyPr rtlCol="0" anchor="ctr"/>
          <a:lstStyle/>
          <a:p>
            <a:pPr algn="ctr" defTabSz="914400">
              <a:defRPr/>
            </a:pPr>
            <a:endParaRPr lang="en-US" kern="0" smtClean="0">
              <a:solidFill>
                <a:srgbClr val="FFFFFF"/>
              </a:solidFill>
            </a:endParaRPr>
          </a:p>
        </p:txBody>
      </p:sp>
      <p:sp>
        <p:nvSpPr>
          <p:cNvPr id="14" name="Rectangle 13"/>
          <p:cNvSpPr/>
          <p:nvPr/>
        </p:nvSpPr>
        <p:spPr>
          <a:xfrm>
            <a:off x="2305315" y="3092630"/>
            <a:ext cx="3276600" cy="461665"/>
          </a:xfrm>
          <a:prstGeom prst="rect">
            <a:avLst/>
          </a:prstGeom>
        </p:spPr>
        <p:txBody>
          <a:bodyPr wrap="square">
            <a:spAutoFit/>
          </a:bodyPr>
          <a:lstStyle/>
          <a:p>
            <a:pPr defTabSz="932563">
              <a:defRPr/>
            </a:pPr>
            <a:r>
              <a:rPr lang="en-US" sz="2400" kern="0" dirty="0" smtClean="0">
                <a:solidFill>
                  <a:srgbClr val="505050"/>
                </a:solidFill>
              </a:rPr>
              <a:t>Organizational Gallery</a:t>
            </a:r>
          </a:p>
        </p:txBody>
      </p:sp>
      <p:sp>
        <p:nvSpPr>
          <p:cNvPr id="15" name="Freeform 9"/>
          <p:cNvSpPr>
            <a:spLocks noEditPoints="1"/>
          </p:cNvSpPr>
          <p:nvPr/>
        </p:nvSpPr>
        <p:spPr bwMode="black">
          <a:xfrm>
            <a:off x="1859200" y="3168830"/>
            <a:ext cx="363320" cy="364795"/>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72C6"/>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sz="2000" kern="0" dirty="0" smtClean="0">
              <a:solidFill>
                <a:srgbClr val="505050"/>
              </a:solidFill>
            </a:endParaRPr>
          </a:p>
        </p:txBody>
      </p:sp>
      <p:sp>
        <p:nvSpPr>
          <p:cNvPr id="16" name="Rectangle 15"/>
          <p:cNvSpPr/>
          <p:nvPr/>
        </p:nvSpPr>
        <p:spPr>
          <a:xfrm>
            <a:off x="8035952" y="3092630"/>
            <a:ext cx="3204543" cy="461665"/>
          </a:xfrm>
          <a:prstGeom prst="rect">
            <a:avLst/>
          </a:prstGeom>
        </p:spPr>
        <p:txBody>
          <a:bodyPr wrap="square">
            <a:spAutoFit/>
          </a:bodyPr>
          <a:lstStyle/>
          <a:p>
            <a:pPr defTabSz="932563">
              <a:defRPr/>
            </a:pPr>
            <a:r>
              <a:rPr lang="en-US" sz="2400" kern="0" dirty="0" smtClean="0">
                <a:solidFill>
                  <a:srgbClr val="505050"/>
                </a:solidFill>
              </a:rPr>
              <a:t>SI Partner Program</a:t>
            </a:r>
          </a:p>
        </p:txBody>
      </p:sp>
      <p:sp>
        <p:nvSpPr>
          <p:cNvPr id="17" name="Freeform 9"/>
          <p:cNvSpPr>
            <a:spLocks noEditPoints="1"/>
          </p:cNvSpPr>
          <p:nvPr/>
        </p:nvSpPr>
        <p:spPr bwMode="black">
          <a:xfrm>
            <a:off x="7589837" y="3147430"/>
            <a:ext cx="363320" cy="364795"/>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72C6"/>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sz="2000" kern="0" dirty="0" smtClean="0">
              <a:solidFill>
                <a:srgbClr val="505050"/>
              </a:solidFill>
            </a:endParaRPr>
          </a:p>
        </p:txBody>
      </p:sp>
      <p:sp>
        <p:nvSpPr>
          <p:cNvPr id="18" name="Oval 17"/>
          <p:cNvSpPr/>
          <p:nvPr/>
        </p:nvSpPr>
        <p:spPr>
          <a:xfrm>
            <a:off x="7709951" y="3808423"/>
            <a:ext cx="1511417" cy="1393038"/>
          </a:xfrm>
          <a:prstGeom prst="ellipse">
            <a:avLst/>
          </a:prstGeom>
          <a:solidFill>
            <a:srgbClr val="FFC000"/>
          </a:solidFill>
          <a:ln w="10795" cap="flat" cmpd="sng" algn="ctr">
            <a:noFill/>
            <a:prstDash val="solid"/>
          </a:ln>
          <a:effectLst/>
        </p:spPr>
        <p:txBody>
          <a:bodyPr rtlCol="0" anchor="ctr"/>
          <a:lstStyle/>
          <a:p>
            <a:pPr algn="ctr" defTabSz="914400">
              <a:defRPr/>
            </a:pPr>
            <a:r>
              <a:rPr lang="en-US" sz="2000" kern="0" dirty="0" smtClean="0">
                <a:solidFill>
                  <a:srgbClr val="FFFFFF"/>
                </a:solidFill>
              </a:rPr>
              <a:t>SI</a:t>
            </a:r>
          </a:p>
        </p:txBody>
      </p:sp>
      <p:sp>
        <p:nvSpPr>
          <p:cNvPr id="19" name="Oval 18"/>
          <p:cNvSpPr/>
          <p:nvPr/>
        </p:nvSpPr>
        <p:spPr>
          <a:xfrm>
            <a:off x="9233951" y="3808423"/>
            <a:ext cx="1511417" cy="1393038"/>
          </a:xfrm>
          <a:prstGeom prst="ellipse">
            <a:avLst/>
          </a:prstGeom>
          <a:solidFill>
            <a:srgbClr val="0072C6">
              <a:lumMod val="60000"/>
              <a:lumOff val="40000"/>
            </a:srgbClr>
          </a:solidFill>
          <a:ln w="10795" cap="flat" cmpd="sng" algn="ctr">
            <a:noFill/>
            <a:prstDash val="solid"/>
          </a:ln>
          <a:effectLst/>
        </p:spPr>
        <p:txBody>
          <a:bodyPr rtlCol="0" anchor="ctr"/>
          <a:lstStyle/>
          <a:p>
            <a:pPr algn="ctr" defTabSz="914400">
              <a:defRPr/>
            </a:pPr>
            <a:r>
              <a:rPr lang="en-US" sz="2000" kern="0" dirty="0" smtClean="0">
                <a:solidFill>
                  <a:srgbClr val="FFFFFF"/>
                </a:solidFill>
              </a:rPr>
              <a:t>ISV</a:t>
            </a:r>
          </a:p>
        </p:txBody>
      </p:sp>
      <p:sp>
        <p:nvSpPr>
          <p:cNvPr id="20" name="Oval 19"/>
          <p:cNvSpPr/>
          <p:nvPr/>
        </p:nvSpPr>
        <p:spPr>
          <a:xfrm>
            <a:off x="8459368" y="5022773"/>
            <a:ext cx="1511417" cy="1393038"/>
          </a:xfrm>
          <a:prstGeom prst="ellipse">
            <a:avLst/>
          </a:prstGeom>
          <a:solidFill>
            <a:srgbClr val="BAD80A"/>
          </a:solidFill>
          <a:ln w="10795" cap="flat" cmpd="sng" algn="ctr">
            <a:noFill/>
            <a:prstDash val="solid"/>
          </a:ln>
          <a:effectLst/>
        </p:spPr>
        <p:txBody>
          <a:bodyPr rtlCol="0" anchor="ctr"/>
          <a:lstStyle/>
          <a:p>
            <a:pPr algn="ctr" defTabSz="914400">
              <a:defRPr/>
            </a:pPr>
            <a:r>
              <a:rPr lang="en-US" sz="2000" kern="0" dirty="0" smtClean="0">
                <a:solidFill>
                  <a:srgbClr val="FFFFFF"/>
                </a:solidFill>
              </a:rPr>
              <a:t>End User</a:t>
            </a:r>
          </a:p>
        </p:txBody>
      </p:sp>
      <p:sp>
        <p:nvSpPr>
          <p:cNvPr id="21" name="Oval 20"/>
          <p:cNvSpPr/>
          <p:nvPr/>
        </p:nvSpPr>
        <p:spPr>
          <a:xfrm rot="6245110">
            <a:off x="2161810" y="5052528"/>
            <a:ext cx="748152" cy="880409"/>
          </a:xfrm>
          <a:prstGeom prst="ellipse">
            <a:avLst/>
          </a:prstGeom>
          <a:solidFill>
            <a:srgbClr val="FFFFFF">
              <a:lumMod val="95000"/>
              <a:alpha val="99000"/>
            </a:srgbClr>
          </a:solidFill>
          <a:ln w="10795" cap="flat" cmpd="sng" algn="ctr">
            <a:noFill/>
            <a:prstDash val="solid"/>
          </a:ln>
          <a:effectLst/>
          <a:scene3d>
            <a:camera prst="isometricLeftDown"/>
            <a:lightRig rig="soft" dir="t"/>
          </a:scene3d>
          <a:sp3d extrusionH="76200" prstMaterial="matte">
            <a:bevelT w="152400" h="50800" prst="softRound"/>
            <a:bevelB/>
            <a:extrusionClr>
              <a:srgbClr val="FFFFFF">
                <a:lumMod val="85000"/>
              </a:srgbClr>
            </a:extrusionClr>
          </a:sp3d>
        </p:spPr>
        <p:txBody>
          <a:bodyPr rtlCol="0" anchor="ctr"/>
          <a:lstStyle/>
          <a:p>
            <a:pPr algn="ctr" defTabSz="914400">
              <a:defRPr/>
            </a:pPr>
            <a:endParaRPr lang="en-US" kern="0" smtClean="0">
              <a:solidFill>
                <a:srgbClr val="FFFFFF"/>
              </a:solidFill>
            </a:endParaRPr>
          </a:p>
        </p:txBody>
      </p:sp>
      <p:pic>
        <p:nvPicPr>
          <p:cNvPr id="22" name="Picture 21"/>
          <p:cNvPicPr>
            <a:picLocks noChangeAspect="1"/>
          </p:cNvPicPr>
          <p:nvPr/>
        </p:nvPicPr>
        <p:blipFill>
          <a:blip r:embed="rId2"/>
          <a:stretch>
            <a:fillRect/>
          </a:stretch>
        </p:blipFill>
        <p:spPr>
          <a:xfrm>
            <a:off x="3318028" y="3724662"/>
            <a:ext cx="1071409" cy="1071409"/>
          </a:xfrm>
          <a:prstGeom prst="rect">
            <a:avLst/>
          </a:prstGeom>
        </p:spPr>
      </p:pic>
      <p:pic>
        <p:nvPicPr>
          <p:cNvPr id="23" name="Picture 22"/>
          <p:cNvPicPr>
            <a:picLocks noChangeAspect="1"/>
          </p:cNvPicPr>
          <p:nvPr/>
        </p:nvPicPr>
        <p:blipFill>
          <a:blip r:embed="rId3"/>
          <a:stretch>
            <a:fillRect/>
          </a:stretch>
        </p:blipFill>
        <p:spPr>
          <a:xfrm>
            <a:off x="5487297" y="5650719"/>
            <a:ext cx="476250" cy="476250"/>
          </a:xfrm>
          <a:prstGeom prst="rect">
            <a:avLst/>
          </a:prstGeom>
        </p:spPr>
      </p:pic>
      <p:pic>
        <p:nvPicPr>
          <p:cNvPr id="24" name="Picture 23"/>
          <p:cNvPicPr>
            <a:picLocks noChangeAspect="1"/>
          </p:cNvPicPr>
          <p:nvPr/>
        </p:nvPicPr>
        <p:blipFill>
          <a:blip r:embed="rId3"/>
          <a:stretch>
            <a:fillRect/>
          </a:stretch>
        </p:blipFill>
        <p:spPr>
          <a:xfrm>
            <a:off x="4584066" y="5060706"/>
            <a:ext cx="476250" cy="476250"/>
          </a:xfrm>
          <a:prstGeom prst="rect">
            <a:avLst/>
          </a:prstGeom>
        </p:spPr>
      </p:pic>
      <p:pic>
        <p:nvPicPr>
          <p:cNvPr id="25" name="Picture 24"/>
          <p:cNvPicPr>
            <a:picLocks noChangeAspect="1"/>
          </p:cNvPicPr>
          <p:nvPr/>
        </p:nvPicPr>
        <p:blipFill>
          <a:blip r:embed="rId3"/>
          <a:stretch>
            <a:fillRect/>
          </a:stretch>
        </p:blipFill>
        <p:spPr>
          <a:xfrm>
            <a:off x="2257330" y="5008995"/>
            <a:ext cx="476250" cy="476250"/>
          </a:xfrm>
          <a:prstGeom prst="rect">
            <a:avLst/>
          </a:prstGeom>
        </p:spPr>
      </p:pic>
      <p:pic>
        <p:nvPicPr>
          <p:cNvPr id="26" name="Picture 25"/>
          <p:cNvPicPr>
            <a:picLocks noChangeAspect="1"/>
          </p:cNvPicPr>
          <p:nvPr/>
        </p:nvPicPr>
        <p:blipFill>
          <a:blip r:embed="rId3"/>
          <a:stretch>
            <a:fillRect/>
          </a:stretch>
        </p:blipFill>
        <p:spPr>
          <a:xfrm>
            <a:off x="1161781" y="5659039"/>
            <a:ext cx="476250" cy="476250"/>
          </a:xfrm>
          <a:prstGeom prst="rect">
            <a:avLst/>
          </a:prstGeom>
        </p:spPr>
      </p:pic>
      <p:pic>
        <p:nvPicPr>
          <p:cNvPr id="27" name="Picture 26"/>
          <p:cNvPicPr>
            <a:picLocks noChangeAspect="1"/>
          </p:cNvPicPr>
          <p:nvPr/>
        </p:nvPicPr>
        <p:blipFill>
          <a:blip r:embed="rId4"/>
          <a:stretch>
            <a:fillRect/>
          </a:stretch>
        </p:blipFill>
        <p:spPr>
          <a:xfrm>
            <a:off x="3963608" y="5624994"/>
            <a:ext cx="285750" cy="514350"/>
          </a:xfrm>
          <a:prstGeom prst="rect">
            <a:avLst/>
          </a:prstGeom>
        </p:spPr>
      </p:pic>
      <p:pic>
        <p:nvPicPr>
          <p:cNvPr id="28" name="Picture 27"/>
          <p:cNvPicPr>
            <a:picLocks noChangeAspect="1"/>
          </p:cNvPicPr>
          <p:nvPr/>
        </p:nvPicPr>
        <p:blipFill>
          <a:blip r:embed="rId4"/>
          <a:stretch>
            <a:fillRect/>
          </a:stretch>
        </p:blipFill>
        <p:spPr>
          <a:xfrm>
            <a:off x="3083015" y="5624994"/>
            <a:ext cx="285750" cy="514350"/>
          </a:xfrm>
          <a:prstGeom prst="rect">
            <a:avLst/>
          </a:prstGeom>
        </p:spPr>
      </p:pic>
      <p:cxnSp>
        <p:nvCxnSpPr>
          <p:cNvPr id="29" name="Straight Connector 28"/>
          <p:cNvCxnSpPr/>
          <p:nvPr/>
        </p:nvCxnSpPr>
        <p:spPr>
          <a:xfrm flipV="1">
            <a:off x="2880512" y="5096262"/>
            <a:ext cx="442125" cy="286535"/>
          </a:xfrm>
          <a:prstGeom prst="line">
            <a:avLst/>
          </a:prstGeom>
          <a:noFill/>
          <a:ln w="9525" cap="flat" cmpd="sng" algn="ctr">
            <a:solidFill>
              <a:srgbClr val="505050"/>
            </a:solidFill>
            <a:prstDash val="solid"/>
          </a:ln>
          <a:effectLst/>
        </p:spPr>
      </p:cxnSp>
      <p:cxnSp>
        <p:nvCxnSpPr>
          <p:cNvPr id="30" name="Straight Connector 29"/>
          <p:cNvCxnSpPr/>
          <p:nvPr/>
        </p:nvCxnSpPr>
        <p:spPr>
          <a:xfrm flipV="1">
            <a:off x="1719647" y="5782062"/>
            <a:ext cx="536190" cy="332002"/>
          </a:xfrm>
          <a:prstGeom prst="line">
            <a:avLst/>
          </a:prstGeom>
          <a:noFill/>
          <a:ln w="9525" cap="flat" cmpd="sng" algn="ctr">
            <a:solidFill>
              <a:srgbClr val="505050"/>
            </a:solidFill>
            <a:prstDash val="solid"/>
          </a:ln>
          <a:effectLst/>
        </p:spPr>
      </p:cxnSp>
      <p:cxnSp>
        <p:nvCxnSpPr>
          <p:cNvPr id="31" name="Straight Connector 30"/>
          <p:cNvCxnSpPr/>
          <p:nvPr/>
        </p:nvCxnSpPr>
        <p:spPr>
          <a:xfrm flipV="1">
            <a:off x="4267306" y="5777376"/>
            <a:ext cx="282397" cy="243782"/>
          </a:xfrm>
          <a:prstGeom prst="line">
            <a:avLst/>
          </a:prstGeom>
          <a:noFill/>
          <a:ln w="9525" cap="flat" cmpd="sng" algn="ctr">
            <a:solidFill>
              <a:srgbClr val="505050"/>
            </a:solidFill>
            <a:prstDash val="solid"/>
          </a:ln>
          <a:effectLst/>
        </p:spPr>
      </p:cxnSp>
      <p:cxnSp>
        <p:nvCxnSpPr>
          <p:cNvPr id="32" name="Straight Connector 31"/>
          <p:cNvCxnSpPr/>
          <p:nvPr/>
        </p:nvCxnSpPr>
        <p:spPr>
          <a:xfrm flipH="1" flipV="1">
            <a:off x="4024368" y="5081913"/>
            <a:ext cx="422218" cy="331519"/>
          </a:xfrm>
          <a:prstGeom prst="line">
            <a:avLst/>
          </a:prstGeom>
          <a:noFill/>
          <a:ln w="9525" cap="flat" cmpd="sng" algn="ctr">
            <a:solidFill>
              <a:srgbClr val="505050"/>
            </a:solidFill>
            <a:prstDash val="solid"/>
          </a:ln>
          <a:effectLst/>
        </p:spPr>
      </p:cxnSp>
      <p:cxnSp>
        <p:nvCxnSpPr>
          <p:cNvPr id="33" name="Straight Connector 32"/>
          <p:cNvCxnSpPr/>
          <p:nvPr/>
        </p:nvCxnSpPr>
        <p:spPr>
          <a:xfrm flipH="1" flipV="1">
            <a:off x="5102482" y="5861381"/>
            <a:ext cx="305346" cy="254716"/>
          </a:xfrm>
          <a:prstGeom prst="line">
            <a:avLst/>
          </a:prstGeom>
          <a:noFill/>
          <a:ln w="9525" cap="flat" cmpd="sng" algn="ctr">
            <a:solidFill>
              <a:srgbClr val="505050"/>
            </a:solidFill>
            <a:prstDash val="solid"/>
          </a:ln>
          <a:effectLst/>
        </p:spPr>
      </p:cxnSp>
      <p:cxnSp>
        <p:nvCxnSpPr>
          <p:cNvPr id="34" name="Straight Connector 33"/>
          <p:cNvCxnSpPr/>
          <p:nvPr/>
        </p:nvCxnSpPr>
        <p:spPr>
          <a:xfrm flipH="1" flipV="1">
            <a:off x="2748505" y="5747307"/>
            <a:ext cx="305346" cy="254716"/>
          </a:xfrm>
          <a:prstGeom prst="line">
            <a:avLst/>
          </a:prstGeom>
          <a:noFill/>
          <a:ln w="9525" cap="flat" cmpd="sng" algn="ctr">
            <a:solidFill>
              <a:srgbClr val="505050"/>
            </a:solidFill>
            <a:prstDash val="solid"/>
          </a:ln>
          <a:effectLst/>
        </p:spPr>
      </p:cxnSp>
    </p:spTree>
    <p:extLst>
      <p:ext uri="{BB962C8B-B14F-4D97-AF65-F5344CB8AC3E}">
        <p14:creationId xmlns:p14="http://schemas.microsoft.com/office/powerpoint/2010/main" val="26550825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98"/>
            <a:ext cx="11889564" cy="620687"/>
          </a:xfrm>
        </p:spPr>
        <p:txBody>
          <a:bodyPr/>
          <a:lstStyle/>
          <a:p>
            <a:r>
              <a:rPr lang="en-US" sz="3600" dirty="0" smtClean="0"/>
              <a:t>Enterprise Environments </a:t>
            </a:r>
            <a:endParaRPr lang="en-US" sz="3600" dirty="0"/>
          </a:p>
        </p:txBody>
      </p:sp>
      <p:grpSp>
        <p:nvGrpSpPr>
          <p:cNvPr id="18" name="Group 17"/>
          <p:cNvGrpSpPr/>
          <p:nvPr/>
        </p:nvGrpSpPr>
        <p:grpSpPr>
          <a:xfrm>
            <a:off x="323153" y="3137598"/>
            <a:ext cx="1699125" cy="1731264"/>
            <a:chOff x="4697240" y="1669465"/>
            <a:chExt cx="2798064" cy="2798064"/>
          </a:xfrm>
          <a:solidFill>
            <a:srgbClr val="0072C6"/>
          </a:solidFill>
        </p:grpSpPr>
        <p:sp>
          <p:nvSpPr>
            <p:cNvPr id="22" name="Presentation Title Rectangle"/>
            <p:cNvSpPr txBox="1">
              <a:spLocks/>
            </p:cNvSpPr>
            <p:nvPr/>
          </p:nvSpPr>
          <p:spPr>
            <a:xfrm>
              <a:off x="4697240" y="1669465"/>
              <a:ext cx="2798064" cy="2798064"/>
            </a:xfrm>
            <a:prstGeom prst="rect">
              <a:avLst/>
            </a:prstGeom>
            <a:grpFill/>
            <a:effectLst/>
          </p:spPr>
          <p:txBody>
            <a:bodyPr lIns="137160" tIns="137160" rIns="137160" bIns="182880" anchor="t"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pPr algn="ctr" defTabSz="914400">
                <a:defRPr/>
              </a:pPr>
              <a:r>
                <a:rPr sz="2000" b="0" kern="0" spc="0" dirty="0" smtClean="0">
                  <a:latin typeface="Segoe UI" pitchFamily="34" charset="0"/>
                  <a:ea typeface="Segoe UI" pitchFamily="34" charset="0"/>
                  <a:cs typeface="Segoe UI" pitchFamily="34" charset="0"/>
                </a:rPr>
                <a:t>Public</a:t>
              </a:r>
              <a:endParaRPr sz="2000" b="0" kern="0" spc="0" dirty="0">
                <a:latin typeface="Segoe UI" pitchFamily="34" charset="0"/>
                <a:ea typeface="Segoe UI" pitchFamily="34" charset="0"/>
                <a:cs typeface="Segoe UI" pitchFamily="34" charset="0"/>
              </a:endParaRPr>
            </a:p>
          </p:txBody>
        </p:sp>
        <p:pic>
          <p:nvPicPr>
            <p:cNvPr id="23" name="Picture 6" descr="\\MAGNUM\Projects\Microsoft\Cloud Power FY12\Design\ICONS_PNG\Cloud.png"/>
            <p:cNvPicPr>
              <a:picLocks noChangeAspect="1" noChangeArrowheads="1"/>
            </p:cNvPicPr>
            <p:nvPr/>
          </p:nvPicPr>
          <p:blipFill>
            <a:blip r:embed="rId3" cstate="print">
              <a:lum bright="100000"/>
            </a:blip>
            <a:srcRect/>
            <a:stretch>
              <a:fillRect/>
            </a:stretch>
          </p:blipFill>
          <p:spPr bwMode="auto">
            <a:xfrm>
              <a:off x="5089066" y="2284236"/>
              <a:ext cx="2014415" cy="2014415"/>
            </a:xfrm>
            <a:prstGeom prst="rect">
              <a:avLst/>
            </a:prstGeom>
            <a:noFill/>
          </p:spPr>
        </p:pic>
      </p:grpSp>
      <p:grpSp>
        <p:nvGrpSpPr>
          <p:cNvPr id="19" name="Group 18"/>
          <p:cNvGrpSpPr/>
          <p:nvPr/>
        </p:nvGrpSpPr>
        <p:grpSpPr>
          <a:xfrm>
            <a:off x="323153" y="4890198"/>
            <a:ext cx="1699951" cy="1731264"/>
            <a:chOff x="1714936" y="1669466"/>
            <a:chExt cx="2799425" cy="2798064"/>
          </a:xfrm>
          <a:solidFill>
            <a:srgbClr val="0072C6"/>
          </a:solidFill>
        </p:grpSpPr>
        <p:sp>
          <p:nvSpPr>
            <p:cNvPr id="20" name="Presentation Title Rectangle"/>
            <p:cNvSpPr txBox="1">
              <a:spLocks/>
            </p:cNvSpPr>
            <p:nvPr/>
          </p:nvSpPr>
          <p:spPr>
            <a:xfrm>
              <a:off x="1714936" y="1669466"/>
              <a:ext cx="2799425" cy="2798064"/>
            </a:xfrm>
            <a:prstGeom prst="rect">
              <a:avLst/>
            </a:prstGeom>
            <a:grpFill/>
            <a:effectLst/>
          </p:spPr>
          <p:txBody>
            <a:bodyPr lIns="137160" tIns="137160" rIns="137160" bIns="182880" anchor="t"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charset="0"/>
                </a:defRPr>
              </a:lvl1pPr>
            </a:lstStyle>
            <a:p>
              <a:pPr algn="ctr" defTabSz="1088105">
                <a:defRPr/>
              </a:pPr>
              <a:r>
                <a:rPr lang="en-US" sz="2000" b="0" kern="0" dirty="0" smtClean="0">
                  <a:latin typeface="Segoe UI" pitchFamily="34" charset="0"/>
                  <a:ea typeface="Segoe UI" pitchFamily="34" charset="0"/>
                  <a:cs typeface="Segoe UI" pitchFamily="34" charset="0"/>
                </a:rPr>
                <a:t>On-Premise</a:t>
              </a:r>
              <a:endParaRPr lang="en-US" sz="2000" b="0" kern="0" dirty="0">
                <a:latin typeface="Segoe UI" pitchFamily="34" charset="0"/>
                <a:ea typeface="Segoe UI" pitchFamily="34" charset="0"/>
                <a:cs typeface="Segoe UI" pitchFamily="34" charset="0"/>
              </a:endParaRPr>
            </a:p>
          </p:txBody>
        </p:sp>
        <p:pic>
          <p:nvPicPr>
            <p:cNvPr id="21" name="Picture 6" descr="\\MAGNUM\Projects\Microsoft\Cloud Power FY12\Design\ICONS_PNG\Flexible_Workspace.png"/>
            <p:cNvPicPr>
              <a:picLocks noChangeAspect="1" noChangeArrowheads="1"/>
            </p:cNvPicPr>
            <p:nvPr/>
          </p:nvPicPr>
          <p:blipFill rotWithShape="1">
            <a:blip r:embed="rId4" cstate="print">
              <a:lum bright="100000"/>
            </a:blip>
            <a:srcRect l="34860" b="50000"/>
            <a:stretch/>
          </p:blipFill>
          <p:spPr bwMode="auto">
            <a:xfrm>
              <a:off x="2207752" y="2566652"/>
              <a:ext cx="1813792" cy="1392255"/>
            </a:xfrm>
            <a:prstGeom prst="rect">
              <a:avLst/>
            </a:prstGeom>
            <a:noFill/>
          </p:spPr>
        </p:pic>
      </p:grpSp>
      <p:grpSp>
        <p:nvGrpSpPr>
          <p:cNvPr id="5" name="Group 4"/>
          <p:cNvGrpSpPr/>
          <p:nvPr/>
        </p:nvGrpSpPr>
        <p:grpSpPr>
          <a:xfrm>
            <a:off x="323153" y="1388165"/>
            <a:ext cx="1699125" cy="1727786"/>
            <a:chOff x="3770311" y="1916181"/>
            <a:chExt cx="1699125" cy="1727786"/>
          </a:xfrm>
        </p:grpSpPr>
        <p:sp>
          <p:nvSpPr>
            <p:cNvPr id="13" name="Presentation Title Rectangle"/>
            <p:cNvSpPr txBox="1">
              <a:spLocks/>
            </p:cNvSpPr>
            <p:nvPr/>
          </p:nvSpPr>
          <p:spPr>
            <a:xfrm>
              <a:off x="3770311" y="1916181"/>
              <a:ext cx="1699125" cy="1727786"/>
            </a:xfrm>
            <a:prstGeom prst="rect">
              <a:avLst/>
            </a:prstGeom>
            <a:solidFill>
              <a:srgbClr val="0072C6"/>
            </a:solidFill>
            <a:effectLst/>
          </p:spPr>
          <p:txBody>
            <a:bodyPr lIns="137160" tIns="137160" rIns="137160" bIns="182880" anchor="t"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pPr algn="ctr" defTabSz="914400">
                <a:defRPr/>
              </a:pPr>
              <a:r>
                <a:rPr sz="2000" b="0" kern="0" spc="0" dirty="0" smtClean="0">
                  <a:latin typeface="Segoe UI" pitchFamily="34" charset="0"/>
                  <a:ea typeface="Segoe UI" pitchFamily="34" charset="0"/>
                  <a:cs typeface="Segoe UI" pitchFamily="34" charset="0"/>
                </a:rPr>
                <a:t>Hybrid</a:t>
              </a:r>
              <a:endParaRPr sz="2000" b="0" kern="0" spc="0" dirty="0">
                <a:latin typeface="Segoe UI" pitchFamily="34" charset="0"/>
                <a:ea typeface="Segoe UI" pitchFamily="34" charset="0"/>
                <a:cs typeface="Segoe UI" pitchFamily="34" charset="0"/>
              </a:endParaRPr>
            </a:p>
          </p:txBody>
        </p:sp>
        <p:grpSp>
          <p:nvGrpSpPr>
            <p:cNvPr id="24" name="Group 23"/>
            <p:cNvGrpSpPr/>
            <p:nvPr/>
          </p:nvGrpSpPr>
          <p:grpSpPr>
            <a:xfrm>
              <a:off x="4064604" y="2296563"/>
              <a:ext cx="1110539" cy="1131545"/>
              <a:chOff x="10094945" y="1330776"/>
              <a:chExt cx="1448656" cy="1448656"/>
            </a:xfrm>
          </p:grpSpPr>
          <p:sp>
            <p:nvSpPr>
              <p:cNvPr id="25" name="Circular Arrow 24"/>
              <p:cNvSpPr/>
              <p:nvPr/>
            </p:nvSpPr>
            <p:spPr>
              <a:xfrm>
                <a:off x="10094945" y="1330776"/>
                <a:ext cx="1448656" cy="1448656"/>
              </a:xfrm>
              <a:prstGeom prst="circularArrow">
                <a:avLst>
                  <a:gd name="adj1" fmla="val 9373"/>
                  <a:gd name="adj2" fmla="val 1142319"/>
                  <a:gd name="adj3" fmla="val 20413656"/>
                  <a:gd name="adj4" fmla="val 11966005"/>
                  <a:gd name="adj5" fmla="val 12907"/>
                </a:avLst>
              </a:prstGeom>
              <a:solidFill>
                <a:schemeClr val="bg1"/>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1088105">
                  <a:defRPr/>
                </a:pPr>
                <a:endParaRPr lang="en-US" sz="1200" kern="0" dirty="0" smtClean="0">
                  <a:solidFill>
                    <a:srgbClr val="505050"/>
                  </a:solidFill>
                </a:endParaRPr>
              </a:p>
            </p:txBody>
          </p:sp>
          <p:sp>
            <p:nvSpPr>
              <p:cNvPr id="26" name="Circular Arrow 25"/>
              <p:cNvSpPr/>
              <p:nvPr/>
            </p:nvSpPr>
            <p:spPr>
              <a:xfrm rot="10800000">
                <a:off x="10094945" y="1330776"/>
                <a:ext cx="1448656" cy="1448656"/>
              </a:xfrm>
              <a:prstGeom prst="circularArrow">
                <a:avLst>
                  <a:gd name="adj1" fmla="val 9373"/>
                  <a:gd name="adj2" fmla="val 1142319"/>
                  <a:gd name="adj3" fmla="val 20413656"/>
                  <a:gd name="adj4" fmla="val 11966005"/>
                  <a:gd name="adj5" fmla="val 12907"/>
                </a:avLst>
              </a:prstGeom>
              <a:solidFill>
                <a:schemeClr val="bg1"/>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1088105">
                  <a:defRPr/>
                </a:pPr>
                <a:endParaRPr lang="en-US" sz="1200" kern="0" dirty="0" smtClean="0">
                  <a:solidFill>
                    <a:srgbClr val="505050"/>
                  </a:solidFill>
                </a:endParaRPr>
              </a:p>
            </p:txBody>
          </p:sp>
        </p:grpSp>
      </p:grpSp>
      <p:grpSp>
        <p:nvGrpSpPr>
          <p:cNvPr id="4" name="Group 3"/>
          <p:cNvGrpSpPr/>
          <p:nvPr/>
        </p:nvGrpSpPr>
        <p:grpSpPr>
          <a:xfrm>
            <a:off x="2220523" y="1091926"/>
            <a:ext cx="5374389" cy="5605736"/>
            <a:chOff x="6980236" y="1282545"/>
            <a:chExt cx="5374389" cy="5605736"/>
          </a:xfrm>
        </p:grpSpPr>
        <p:pic>
          <p:nvPicPr>
            <p:cNvPr id="72" name="Picture 71"/>
            <p:cNvPicPr>
              <a:picLocks noChangeAspect="1"/>
            </p:cNvPicPr>
            <p:nvPr/>
          </p:nvPicPr>
          <p:blipFill>
            <a:blip r:embed="rId5"/>
            <a:stretch>
              <a:fillRect/>
            </a:stretch>
          </p:blipFill>
          <p:spPr>
            <a:xfrm>
              <a:off x="8355578" y="4144764"/>
              <a:ext cx="3357927" cy="1839110"/>
            </a:xfrm>
            <a:prstGeom prst="rect">
              <a:avLst/>
            </a:prstGeom>
          </p:spPr>
        </p:pic>
        <p:grpSp>
          <p:nvGrpSpPr>
            <p:cNvPr id="111" name="Group 110"/>
            <p:cNvGrpSpPr/>
            <p:nvPr/>
          </p:nvGrpSpPr>
          <p:grpSpPr>
            <a:xfrm>
              <a:off x="6980236" y="1282545"/>
              <a:ext cx="4876801" cy="1689451"/>
              <a:chOff x="-924524" y="5149390"/>
              <a:chExt cx="6771530" cy="2146612"/>
            </a:xfrm>
          </p:grpSpPr>
          <p:pic>
            <p:nvPicPr>
              <p:cNvPr id="112" name="Picture 111"/>
              <p:cNvPicPr>
                <a:picLocks noChangeAspect="1"/>
              </p:cNvPicPr>
              <p:nvPr/>
            </p:nvPicPr>
            <p:blipFill>
              <a:blip r:embed="rId6"/>
              <a:stretch>
                <a:fillRect/>
              </a:stretch>
            </p:blipFill>
            <p:spPr>
              <a:xfrm>
                <a:off x="2176557" y="5689480"/>
                <a:ext cx="3670449" cy="1521304"/>
              </a:xfrm>
              <a:prstGeom prst="rect">
                <a:avLst/>
              </a:prstGeom>
            </p:spPr>
          </p:pic>
          <p:grpSp>
            <p:nvGrpSpPr>
              <p:cNvPr id="113" name="Group 112"/>
              <p:cNvGrpSpPr/>
              <p:nvPr/>
            </p:nvGrpSpPr>
            <p:grpSpPr>
              <a:xfrm>
                <a:off x="-924524" y="5149390"/>
                <a:ext cx="6320686" cy="2146612"/>
                <a:chOff x="-924524" y="5263960"/>
                <a:chExt cx="6320686" cy="2146612"/>
              </a:xfrm>
            </p:grpSpPr>
            <p:pic>
              <p:nvPicPr>
                <p:cNvPr id="114" name="Picture 113"/>
                <p:cNvPicPr>
                  <a:picLocks noChangeAspect="1"/>
                </p:cNvPicPr>
                <p:nvPr/>
              </p:nvPicPr>
              <p:blipFill>
                <a:blip r:embed="rId6"/>
                <a:stretch>
                  <a:fillRect/>
                </a:stretch>
              </p:blipFill>
              <p:spPr>
                <a:xfrm>
                  <a:off x="217032" y="5263960"/>
                  <a:ext cx="5179130" cy="2146612"/>
                </a:xfrm>
                <a:prstGeom prst="rect">
                  <a:avLst/>
                </a:prstGeom>
              </p:spPr>
            </p:pic>
            <p:pic>
              <p:nvPicPr>
                <p:cNvPr id="115" name="Picture 114"/>
                <p:cNvPicPr>
                  <a:picLocks noChangeAspect="1"/>
                </p:cNvPicPr>
                <p:nvPr/>
              </p:nvPicPr>
              <p:blipFill>
                <a:blip r:embed="rId6"/>
                <a:stretch>
                  <a:fillRect/>
                </a:stretch>
              </p:blipFill>
              <p:spPr>
                <a:xfrm>
                  <a:off x="-924524" y="5426598"/>
                  <a:ext cx="3670449" cy="1521304"/>
                </a:xfrm>
                <a:prstGeom prst="rect">
                  <a:avLst/>
                </a:prstGeom>
              </p:spPr>
            </p:pic>
          </p:grpSp>
        </p:grpSp>
        <p:sp>
          <p:nvSpPr>
            <p:cNvPr id="178" name="Text Placeholder 69"/>
            <p:cNvSpPr txBox="1">
              <a:spLocks/>
            </p:cNvSpPr>
            <p:nvPr/>
          </p:nvSpPr>
          <p:spPr>
            <a:xfrm>
              <a:off x="9038906" y="3317944"/>
              <a:ext cx="1921313" cy="941318"/>
            </a:xfrm>
            <a:prstGeom prst="rect">
              <a:avLst/>
            </a:prstGeom>
            <a:noFill/>
          </p:spPr>
          <p:txBody>
            <a:bodyPr anchor="t"/>
            <a:lst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Font typeface="Arial" pitchFamily="34" charset="0"/>
                <a:buNone/>
              </a:pPr>
              <a:r>
                <a:rPr lang="en-US" sz="1200" dirty="0" smtClean="0">
                  <a:gradFill>
                    <a:gsLst>
                      <a:gs pos="2917">
                        <a:srgbClr val="505050"/>
                      </a:gs>
                      <a:gs pos="30000">
                        <a:srgbClr val="505050"/>
                      </a:gs>
                    </a:gsLst>
                    <a:lin ang="5400000" scaled="0"/>
                  </a:gradFill>
                  <a:latin typeface="Segoe UI"/>
                </a:rPr>
                <a:t>of total IT services spent on cloud services by 2020</a:t>
              </a:r>
              <a:r>
                <a:rPr lang="en-US" sz="1200" baseline="30000" dirty="0" smtClean="0">
                  <a:gradFill>
                    <a:gsLst>
                      <a:gs pos="2917">
                        <a:srgbClr val="505050"/>
                      </a:gs>
                      <a:gs pos="30000">
                        <a:srgbClr val="505050"/>
                      </a:gs>
                    </a:gsLst>
                    <a:lin ang="5400000" scaled="0"/>
                  </a:gradFill>
                  <a:latin typeface="Segoe UI"/>
                </a:rPr>
                <a:t>2</a:t>
              </a:r>
              <a:endParaRPr lang="en-US" sz="1200" dirty="0">
                <a:gradFill>
                  <a:gsLst>
                    <a:gs pos="2917">
                      <a:srgbClr val="505050"/>
                    </a:gs>
                    <a:gs pos="30000">
                      <a:srgbClr val="505050"/>
                    </a:gs>
                  </a:gsLst>
                  <a:lin ang="5400000" scaled="0"/>
                </a:gradFill>
                <a:latin typeface="Segoe UI"/>
              </a:endParaRPr>
            </a:p>
          </p:txBody>
        </p:sp>
        <p:sp>
          <p:nvSpPr>
            <p:cNvPr id="179" name="Rectangle 178"/>
            <p:cNvSpPr/>
            <p:nvPr/>
          </p:nvSpPr>
          <p:spPr>
            <a:xfrm>
              <a:off x="9921637" y="4717084"/>
              <a:ext cx="748923" cy="461665"/>
            </a:xfrm>
            <a:prstGeom prst="rect">
              <a:avLst/>
            </a:prstGeom>
          </p:spPr>
          <p:txBody>
            <a:bodyPr wrap="none">
              <a:spAutoFit/>
            </a:bodyPr>
            <a:lstStyle/>
            <a:p>
              <a:pPr defTabSz="932563"/>
              <a:r>
                <a:rPr lang="en-US" sz="2400" dirty="0">
                  <a:solidFill>
                    <a:srgbClr val="0072C6"/>
                  </a:solidFill>
                  <a:latin typeface="Segoe UI Light"/>
                </a:rPr>
                <a:t>40%</a:t>
              </a:r>
            </a:p>
          </p:txBody>
        </p:sp>
        <p:sp>
          <p:nvSpPr>
            <p:cNvPr id="180" name="Rectangle 179"/>
            <p:cNvSpPr/>
            <p:nvPr/>
          </p:nvSpPr>
          <p:spPr>
            <a:xfrm>
              <a:off x="9038906" y="2962102"/>
              <a:ext cx="748923" cy="461665"/>
            </a:xfrm>
            <a:prstGeom prst="rect">
              <a:avLst/>
            </a:prstGeom>
          </p:spPr>
          <p:txBody>
            <a:bodyPr wrap="none">
              <a:spAutoFit/>
            </a:bodyPr>
            <a:lstStyle/>
            <a:p>
              <a:pPr defTabSz="932563"/>
              <a:r>
                <a:rPr lang="en-US" sz="2400" dirty="0">
                  <a:solidFill>
                    <a:srgbClr val="002050"/>
                  </a:solidFill>
                  <a:latin typeface="Segoe UI Light"/>
                </a:rPr>
                <a:t>45%</a:t>
              </a:r>
            </a:p>
          </p:txBody>
        </p:sp>
        <p:grpSp>
          <p:nvGrpSpPr>
            <p:cNvPr id="181" name="Group 180"/>
            <p:cNvGrpSpPr/>
            <p:nvPr/>
          </p:nvGrpSpPr>
          <p:grpSpPr>
            <a:xfrm>
              <a:off x="7537958" y="1800886"/>
              <a:ext cx="3205169" cy="784831"/>
              <a:chOff x="1195064" y="1432645"/>
              <a:chExt cx="3205624" cy="784942"/>
            </a:xfrm>
          </p:grpSpPr>
          <p:sp>
            <p:nvSpPr>
              <p:cNvPr id="182" name="Rectangle 181"/>
              <p:cNvSpPr/>
              <p:nvPr/>
            </p:nvSpPr>
            <p:spPr>
              <a:xfrm>
                <a:off x="1195064" y="1571164"/>
                <a:ext cx="3205624" cy="646423"/>
              </a:xfrm>
              <a:prstGeom prst="rect">
                <a:avLst/>
              </a:prstGeom>
            </p:spPr>
            <p:txBody>
              <a:bodyPr wrap="square">
                <a:spAutoFit/>
              </a:bodyPr>
              <a:lstStyle/>
              <a:p>
                <a:pPr defTabSz="932563"/>
                <a:r>
                  <a:rPr lang="en-US" sz="1200" dirty="0">
                    <a:solidFill>
                      <a:srgbClr val="505050"/>
                    </a:solidFill>
                    <a:ea typeface="Segoe UI" panose="020B0502040204020203" pitchFamily="34" charset="0"/>
                    <a:cs typeface="Segoe UI" panose="020B0502040204020203" pitchFamily="34" charset="0"/>
                  </a:rPr>
                  <a:t>    “Nearly </a:t>
                </a:r>
                <a:r>
                  <a:rPr lang="en-US" sz="1200" b="1" dirty="0">
                    <a:solidFill>
                      <a:srgbClr val="505050"/>
                    </a:solidFill>
                    <a:ea typeface="Segoe UI" panose="020B0502040204020203" pitchFamily="34" charset="0"/>
                    <a:cs typeface="Segoe UI" panose="020B0502040204020203" pitchFamily="34" charset="0"/>
                  </a:rPr>
                  <a:t>            </a:t>
                </a:r>
                <a:r>
                  <a:rPr lang="en-US" sz="1200" dirty="0">
                    <a:solidFill>
                      <a:srgbClr val="505050"/>
                    </a:solidFill>
                    <a:ea typeface="Segoe UI" panose="020B0502040204020203" pitchFamily="34" charset="0"/>
                    <a:cs typeface="Segoe UI" panose="020B0502040204020203" pitchFamily="34" charset="0"/>
                  </a:rPr>
                  <a:t>      of large enterprises will likely have hybrid cloud deployments by the end of 2017.”</a:t>
                </a:r>
                <a:r>
                  <a:rPr lang="en-US" sz="1200" baseline="30000" dirty="0">
                    <a:solidFill>
                      <a:srgbClr val="505050"/>
                    </a:solidFill>
                    <a:ea typeface="Segoe UI" panose="020B0502040204020203" pitchFamily="34" charset="0"/>
                    <a:cs typeface="Segoe UI" panose="020B0502040204020203" pitchFamily="34" charset="0"/>
                  </a:rPr>
                  <a:t>1</a:t>
                </a:r>
                <a:r>
                  <a:rPr lang="en-US" sz="1200" dirty="0">
                    <a:solidFill>
                      <a:srgbClr val="505050"/>
                    </a:solidFill>
                    <a:ea typeface="Segoe UI" panose="020B0502040204020203" pitchFamily="34" charset="0"/>
                    <a:cs typeface="Segoe UI" panose="020B0502040204020203" pitchFamily="34" charset="0"/>
                  </a:rPr>
                  <a:t> </a:t>
                </a:r>
              </a:p>
            </p:txBody>
          </p:sp>
          <p:sp>
            <p:nvSpPr>
              <p:cNvPr id="183" name="Rectangle 182"/>
              <p:cNvSpPr/>
              <p:nvPr/>
            </p:nvSpPr>
            <p:spPr>
              <a:xfrm>
                <a:off x="1954103" y="1432645"/>
                <a:ext cx="744220" cy="461731"/>
              </a:xfrm>
              <a:prstGeom prst="rect">
                <a:avLst/>
              </a:prstGeom>
            </p:spPr>
            <p:txBody>
              <a:bodyPr wrap="none">
                <a:spAutoFit/>
              </a:bodyPr>
              <a:lstStyle/>
              <a:p>
                <a:pPr defTabSz="932563"/>
                <a:r>
                  <a:rPr lang="en-US" sz="2400" dirty="0">
                    <a:solidFill>
                      <a:srgbClr val="0072C6"/>
                    </a:solidFill>
                    <a:latin typeface="Segoe UI Light"/>
                  </a:rPr>
                  <a:t>50%</a:t>
                </a:r>
              </a:p>
            </p:txBody>
          </p:sp>
        </p:grpSp>
        <p:sp>
          <p:nvSpPr>
            <p:cNvPr id="184" name="Rectangle 183"/>
            <p:cNvSpPr/>
            <p:nvPr/>
          </p:nvSpPr>
          <p:spPr>
            <a:xfrm>
              <a:off x="7285037" y="6088062"/>
              <a:ext cx="5069588" cy="800219"/>
            </a:xfrm>
            <a:prstGeom prst="rect">
              <a:avLst/>
            </a:prstGeom>
          </p:spPr>
          <p:txBody>
            <a:bodyPr wrap="square">
              <a:spAutoFit/>
            </a:bodyPr>
            <a:lstStyle/>
            <a:p>
              <a:pPr defTabSz="932563">
                <a:lnSpc>
                  <a:spcPct val="90000"/>
                </a:lnSpc>
                <a:spcAft>
                  <a:spcPts val="400"/>
                </a:spcAft>
                <a:defRPr/>
              </a:pPr>
              <a:r>
                <a:rPr lang="en-US" sz="800" baseline="30000" dirty="0">
                  <a:solidFill>
                    <a:srgbClr val="505050"/>
                  </a:solidFill>
                </a:rPr>
                <a:t>1</a:t>
              </a:r>
              <a:r>
                <a:rPr lang="en-US" sz="800" dirty="0">
                  <a:solidFill>
                    <a:srgbClr val="505050"/>
                  </a:solidFill>
                </a:rPr>
                <a:t>Gartner, Inc. 2013. Press Release: http://www.gartner.com/newsroom/id/2599315 </a:t>
              </a:r>
              <a:endParaRPr lang="en-US" sz="800" baseline="30000" dirty="0">
                <a:solidFill>
                  <a:srgbClr val="505050"/>
                </a:solidFill>
              </a:endParaRPr>
            </a:p>
            <a:p>
              <a:pPr defTabSz="932563">
                <a:lnSpc>
                  <a:spcPct val="90000"/>
                </a:lnSpc>
                <a:spcAft>
                  <a:spcPts val="400"/>
                </a:spcAft>
                <a:defRPr/>
              </a:pPr>
              <a:r>
                <a:rPr lang="en-US" sz="800" baseline="30000" dirty="0">
                  <a:solidFill>
                    <a:srgbClr val="505050"/>
                  </a:solidFill>
                </a:rPr>
                <a:t>2</a:t>
              </a:r>
              <a:r>
                <a:rPr lang="en-US" sz="800" dirty="0">
                  <a:solidFill>
                    <a:srgbClr val="505050"/>
                  </a:solidFill>
                </a:rPr>
                <a:t>2020: Transform Your IT Infrastructure And Operations Practice, Forrester Research, Inc., October, 2012</a:t>
              </a:r>
            </a:p>
            <a:p>
              <a:pPr defTabSz="932563">
                <a:lnSpc>
                  <a:spcPct val="90000"/>
                </a:lnSpc>
                <a:spcAft>
                  <a:spcPts val="400"/>
                </a:spcAft>
                <a:defRPr/>
              </a:pPr>
              <a:r>
                <a:rPr lang="en-US" sz="800" baseline="30000" dirty="0">
                  <a:solidFill>
                    <a:srgbClr val="505050"/>
                  </a:solidFill>
                </a:rPr>
                <a:t>3</a:t>
              </a:r>
              <a:r>
                <a:rPr lang="en-US" sz="800" dirty="0">
                  <a:solidFill>
                    <a:srgbClr val="505050"/>
                  </a:solidFill>
                </a:rPr>
                <a:t>Sources:  IDC, 2014, Successful Cloud Partners 2.0: </a:t>
              </a:r>
              <a:r>
                <a:rPr lang="en-US" sz="800" i="1" dirty="0">
                  <a:solidFill>
                    <a:srgbClr val="505050"/>
                  </a:solidFill>
                </a:rPr>
                <a:t>What IT Solution Providers Need To Know To Build Profitable Cloud Practices</a:t>
              </a:r>
              <a:endParaRPr lang="en-US" sz="800" dirty="0">
                <a:solidFill>
                  <a:srgbClr val="505050"/>
                </a:solidFill>
              </a:endParaRPr>
            </a:p>
            <a:p>
              <a:pPr defTabSz="932563">
                <a:lnSpc>
                  <a:spcPct val="90000"/>
                </a:lnSpc>
                <a:spcAft>
                  <a:spcPts val="400"/>
                </a:spcAft>
                <a:defRPr/>
              </a:pPr>
              <a:r>
                <a:rPr lang="en-US" sz="800" baseline="30000" dirty="0">
                  <a:solidFill>
                    <a:srgbClr val="505050"/>
                  </a:solidFill>
                </a:rPr>
                <a:t>4</a:t>
              </a:r>
              <a:r>
                <a:rPr lang="en-US" sz="800" dirty="0">
                  <a:solidFill>
                    <a:srgbClr val="505050"/>
                  </a:solidFill>
                </a:rPr>
                <a:t>Source: 451 Research, 2014. </a:t>
              </a:r>
              <a:r>
                <a:rPr lang="en-US" sz="800" i="1" dirty="0">
                  <a:solidFill>
                    <a:srgbClr val="505050"/>
                  </a:solidFill>
                </a:rPr>
                <a:t>Hosting and Cloud Study 2014 Hosting and Cloud Go Mainstream</a:t>
              </a:r>
            </a:p>
          </p:txBody>
        </p:sp>
        <p:sp>
          <p:nvSpPr>
            <p:cNvPr id="185" name="Text Placeholder 68"/>
            <p:cNvSpPr txBox="1">
              <a:spLocks/>
            </p:cNvSpPr>
            <p:nvPr/>
          </p:nvSpPr>
          <p:spPr>
            <a:xfrm>
              <a:off x="8800404" y="4299741"/>
              <a:ext cx="3178840" cy="1160920"/>
            </a:xfrm>
            <a:prstGeom prst="rect">
              <a:avLst/>
            </a:prstGeom>
            <a:noFill/>
          </p:spPr>
          <p:txBody>
            <a:bodyPr anchor="b"/>
            <a:lst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Font typeface="Arial" pitchFamily="34" charset="0"/>
                <a:buNone/>
              </a:pPr>
              <a:r>
                <a:rPr lang="en-US" sz="1200" dirty="0" smtClean="0">
                  <a:gradFill>
                    <a:gsLst>
                      <a:gs pos="2917">
                        <a:srgbClr val="505050"/>
                      </a:gs>
                      <a:gs pos="30000">
                        <a:srgbClr val="505050"/>
                      </a:gs>
                    </a:gsLst>
                    <a:lin ang="5400000" scaled="0"/>
                  </a:gradFill>
                  <a:latin typeface="Segoe UI"/>
                </a:rPr>
                <a:t>Partners expect</a:t>
              </a:r>
            </a:p>
            <a:p>
              <a:pPr marL="0" indent="0">
                <a:lnSpc>
                  <a:spcPct val="100000"/>
                </a:lnSpc>
                <a:spcBef>
                  <a:spcPts val="0"/>
                </a:spcBef>
                <a:buFont typeface="Arial" pitchFamily="34" charset="0"/>
                <a:buNone/>
              </a:pPr>
              <a:r>
                <a:rPr lang="en-US" sz="1200" dirty="0" smtClean="0">
                  <a:gradFill>
                    <a:gsLst>
                      <a:gs pos="2917">
                        <a:srgbClr val="505050"/>
                      </a:gs>
                      <a:gs pos="30000">
                        <a:srgbClr val="505050"/>
                      </a:gs>
                    </a:gsLst>
                    <a:lin ang="5400000" scaled="0"/>
                  </a:gradFill>
                  <a:latin typeface="Segoe UI"/>
                </a:rPr>
                <a:t>of revenue to come from cloud-related products &amp; services in 2-years time</a:t>
              </a:r>
              <a:r>
                <a:rPr lang="en-US" sz="1200" baseline="30000" dirty="0" smtClean="0">
                  <a:gradFill>
                    <a:gsLst>
                      <a:gs pos="2917">
                        <a:srgbClr val="505050"/>
                      </a:gs>
                      <a:gs pos="30000">
                        <a:srgbClr val="505050"/>
                      </a:gs>
                    </a:gsLst>
                    <a:lin ang="5400000" scaled="0"/>
                  </a:gradFill>
                  <a:latin typeface="Segoe UI"/>
                </a:rPr>
                <a:t>3</a:t>
              </a:r>
              <a:endParaRPr lang="en-US" sz="1200" dirty="0">
                <a:gradFill>
                  <a:gsLst>
                    <a:gs pos="2917">
                      <a:srgbClr val="505050"/>
                    </a:gs>
                    <a:gs pos="30000">
                      <a:srgbClr val="505050"/>
                    </a:gs>
                  </a:gsLst>
                  <a:lin ang="5400000" scaled="0"/>
                </a:gradFill>
                <a:latin typeface="Segoe UI"/>
              </a:endParaRPr>
            </a:p>
          </p:txBody>
        </p:sp>
        <p:pic>
          <p:nvPicPr>
            <p:cNvPr id="186" name="Picture 185"/>
            <p:cNvPicPr>
              <a:picLocks noChangeAspect="1"/>
            </p:cNvPicPr>
            <p:nvPr/>
          </p:nvPicPr>
          <p:blipFill rotWithShape="1">
            <a:blip r:embed="rId7" cstate="print">
              <a:extLst>
                <a:ext uri="{28A0092B-C50C-407E-A947-70E740481C1C}">
                  <a14:useLocalDpi xmlns:a14="http://schemas.microsoft.com/office/drawing/2010/main" val="0"/>
                </a:ext>
              </a:extLst>
            </a:blip>
            <a:srcRect l="58654" t="51285" r="23396"/>
            <a:stretch/>
          </p:blipFill>
          <p:spPr>
            <a:xfrm>
              <a:off x="8449745" y="3284852"/>
              <a:ext cx="534292" cy="844412"/>
            </a:xfrm>
            <a:prstGeom prst="rect">
              <a:avLst/>
            </a:prstGeom>
          </p:spPr>
        </p:pic>
        <p:pic>
          <p:nvPicPr>
            <p:cNvPr id="187" name="Picture 186"/>
            <p:cNvPicPr>
              <a:picLocks noChangeAspect="1"/>
            </p:cNvPicPr>
            <p:nvPr/>
          </p:nvPicPr>
          <p:blipFill>
            <a:blip r:embed="rId5">
              <a:duotone>
                <a:prstClr val="black"/>
                <a:schemeClr val="tx2">
                  <a:tint val="45000"/>
                  <a:satMod val="400000"/>
                </a:schemeClr>
              </a:duotone>
            </a:blip>
            <a:stretch>
              <a:fillRect/>
            </a:stretch>
          </p:blipFill>
          <p:spPr>
            <a:xfrm>
              <a:off x="7968503" y="3762370"/>
              <a:ext cx="1059421" cy="580237"/>
            </a:xfrm>
            <a:prstGeom prst="rect">
              <a:avLst/>
            </a:prstGeom>
          </p:spPr>
        </p:pic>
        <p:pic>
          <p:nvPicPr>
            <p:cNvPr id="188" name="Picture 187"/>
            <p:cNvPicPr>
              <a:picLocks noChangeAspect="1"/>
            </p:cNvPicPr>
            <p:nvPr/>
          </p:nvPicPr>
          <p:blipFill rotWithShape="1">
            <a:blip r:embed="rId8"/>
            <a:srcRect r="52385"/>
            <a:stretch/>
          </p:blipFill>
          <p:spPr>
            <a:xfrm>
              <a:off x="7287513" y="2653790"/>
              <a:ext cx="796437" cy="2594492"/>
            </a:xfrm>
            <a:prstGeom prst="rect">
              <a:avLst/>
            </a:prstGeom>
          </p:spPr>
        </p:pic>
        <p:pic>
          <p:nvPicPr>
            <p:cNvPr id="189" name="Picture 188"/>
            <p:cNvPicPr>
              <a:picLocks noChangeAspect="1"/>
            </p:cNvPicPr>
            <p:nvPr/>
          </p:nvPicPr>
          <p:blipFill rotWithShape="1">
            <a:blip r:embed="rId8"/>
            <a:srcRect l="45908"/>
            <a:stretch/>
          </p:blipFill>
          <p:spPr>
            <a:xfrm>
              <a:off x="7793928" y="3461270"/>
              <a:ext cx="904774" cy="2594492"/>
            </a:xfrm>
            <a:prstGeom prst="rect">
              <a:avLst/>
            </a:prstGeom>
          </p:spPr>
        </p:pic>
      </p:grpSp>
      <p:cxnSp>
        <p:nvCxnSpPr>
          <p:cNvPr id="53" name="Straight Connector 52"/>
          <p:cNvCxnSpPr/>
          <p:nvPr/>
        </p:nvCxnSpPr>
        <p:spPr>
          <a:xfrm flipV="1">
            <a:off x="7594912" y="1454506"/>
            <a:ext cx="0" cy="5166956"/>
          </a:xfrm>
          <a:prstGeom prst="line">
            <a:avLst/>
          </a:prstGeom>
          <a:ln w="12700">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7970293" y="1479559"/>
            <a:ext cx="4079130" cy="5047342"/>
            <a:chOff x="2419429" y="1349018"/>
            <a:chExt cx="4079130" cy="5047342"/>
          </a:xfrm>
        </p:grpSpPr>
        <p:grpSp>
          <p:nvGrpSpPr>
            <p:cNvPr id="10" name="Group 9"/>
            <p:cNvGrpSpPr/>
            <p:nvPr/>
          </p:nvGrpSpPr>
          <p:grpSpPr>
            <a:xfrm>
              <a:off x="2789085" y="2031719"/>
              <a:ext cx="2221759" cy="4364641"/>
              <a:chOff x="2252565" y="2043070"/>
              <a:chExt cx="2221759" cy="4364641"/>
            </a:xfrm>
          </p:grpSpPr>
          <p:grpSp>
            <p:nvGrpSpPr>
              <p:cNvPr id="190" name="Group 189"/>
              <p:cNvGrpSpPr/>
              <p:nvPr/>
            </p:nvGrpSpPr>
            <p:grpSpPr>
              <a:xfrm>
                <a:off x="3405032" y="2043070"/>
                <a:ext cx="1069292" cy="4364641"/>
                <a:chOff x="6939329" y="2400261"/>
                <a:chExt cx="1669990" cy="5122156"/>
              </a:xfrm>
            </p:grpSpPr>
            <p:cxnSp>
              <p:nvCxnSpPr>
                <p:cNvPr id="191" name="Straight Arrow Connector 190"/>
                <p:cNvCxnSpPr/>
                <p:nvPr/>
              </p:nvCxnSpPr>
              <p:spPr>
                <a:xfrm>
                  <a:off x="6939329" y="2411179"/>
                  <a:ext cx="4024" cy="2763144"/>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a:off x="6948484" y="5276753"/>
                  <a:ext cx="2012" cy="1690782"/>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bwMode="auto">
                <a:xfrm>
                  <a:off x="7131079" y="5779244"/>
                  <a:ext cx="1478240" cy="1743173"/>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7131077" y="4307603"/>
                  <a:ext cx="1478241" cy="594360"/>
                </a:xfrm>
                <a:prstGeom prst="rect">
                  <a:avLst/>
                </a:prstGeom>
                <a:solidFill>
                  <a:schemeClr val="accent5">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7131077" y="3492447"/>
                  <a:ext cx="1478241" cy="822960"/>
                </a:xfrm>
                <a:prstGeom prst="rect">
                  <a:avLst/>
                </a:prstGeom>
                <a:solidFill>
                  <a:schemeClr val="accent5">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7131077" y="2400261"/>
                  <a:ext cx="1478241" cy="6858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7131078" y="3086061"/>
                  <a:ext cx="1478241" cy="4114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7131078" y="4900003"/>
                  <a:ext cx="1478241" cy="27432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99" name="TextBox 198"/>
                <p:cNvSpPr txBox="1"/>
                <p:nvPr/>
              </p:nvSpPr>
              <p:spPr>
                <a:xfrm>
                  <a:off x="7290653" y="2638019"/>
                  <a:ext cx="1178889" cy="171322"/>
                </a:xfrm>
                <a:prstGeom prst="rect">
                  <a:avLst/>
                </a:prstGeom>
                <a:noFill/>
              </p:spPr>
              <p:txBody>
                <a:bodyPr wrap="square" lIns="0" tIns="0" rIns="0" bIns="0" rtlCol="0">
                  <a:spAutoFit/>
                </a:bodyPr>
                <a:lstStyle/>
                <a:p>
                  <a:pPr algn="ctr" defTabSz="914367">
                    <a:lnSpc>
                      <a:spcPct val="90000"/>
                    </a:lnSpc>
                    <a:spcAft>
                      <a:spcPts val="588"/>
                    </a:spcAft>
                  </a:pPr>
                  <a:r>
                    <a:rPr lang="en-US" sz="1372" dirty="0">
                      <a:solidFill>
                        <a:srgbClr val="FFFFFF"/>
                      </a:solidFill>
                      <a:latin typeface="Segoe UI Semibold" panose="020B0702040204020203" pitchFamily="34" charset="0"/>
                    </a:rPr>
                    <a:t>15%</a:t>
                  </a:r>
                </a:p>
              </p:txBody>
            </p:sp>
            <p:sp>
              <p:nvSpPr>
                <p:cNvPr id="200" name="TextBox 199"/>
                <p:cNvSpPr txBox="1"/>
                <p:nvPr/>
              </p:nvSpPr>
              <p:spPr>
                <a:xfrm>
                  <a:off x="7285655" y="3806977"/>
                  <a:ext cx="1178889" cy="171322"/>
                </a:xfrm>
                <a:prstGeom prst="rect">
                  <a:avLst/>
                </a:prstGeom>
                <a:noFill/>
              </p:spPr>
              <p:txBody>
                <a:bodyPr wrap="square" lIns="0" tIns="0" rIns="0" bIns="0" rtlCol="0">
                  <a:spAutoFit/>
                </a:bodyPr>
                <a:lstStyle/>
                <a:p>
                  <a:pPr algn="ctr" defTabSz="914367">
                    <a:lnSpc>
                      <a:spcPct val="90000"/>
                    </a:lnSpc>
                    <a:spcAft>
                      <a:spcPts val="588"/>
                    </a:spcAft>
                  </a:pPr>
                  <a:r>
                    <a:rPr lang="en-US" sz="1372" dirty="0">
                      <a:solidFill>
                        <a:srgbClr val="FFFFFF"/>
                      </a:solidFill>
                      <a:latin typeface="Segoe UI Semibold" panose="020B0702040204020203" pitchFamily="34" charset="0"/>
                    </a:rPr>
                    <a:t>18%</a:t>
                  </a:r>
                </a:p>
              </p:txBody>
            </p:sp>
            <p:sp>
              <p:nvSpPr>
                <p:cNvPr id="201" name="TextBox 200"/>
                <p:cNvSpPr txBox="1"/>
                <p:nvPr/>
              </p:nvSpPr>
              <p:spPr>
                <a:xfrm>
                  <a:off x="7285654" y="4506228"/>
                  <a:ext cx="1178889" cy="171322"/>
                </a:xfrm>
                <a:prstGeom prst="rect">
                  <a:avLst/>
                </a:prstGeom>
                <a:noFill/>
              </p:spPr>
              <p:txBody>
                <a:bodyPr wrap="square" lIns="0" tIns="0" rIns="0" bIns="0" rtlCol="0">
                  <a:spAutoFit/>
                </a:bodyPr>
                <a:lstStyle/>
                <a:p>
                  <a:pPr algn="ctr" defTabSz="914367">
                    <a:lnSpc>
                      <a:spcPct val="90000"/>
                    </a:lnSpc>
                    <a:spcAft>
                      <a:spcPts val="588"/>
                    </a:spcAft>
                  </a:pPr>
                  <a:r>
                    <a:rPr lang="en-US" sz="1372" dirty="0">
                      <a:solidFill>
                        <a:srgbClr val="FFFFFF"/>
                      </a:solidFill>
                      <a:latin typeface="Segoe UI Semibold" panose="020B0702040204020203" pitchFamily="34" charset="0"/>
                    </a:rPr>
                    <a:t>13%</a:t>
                  </a:r>
                </a:p>
              </p:txBody>
            </p:sp>
            <p:sp>
              <p:nvSpPr>
                <p:cNvPr id="202" name="TextBox 201"/>
                <p:cNvSpPr txBox="1"/>
                <p:nvPr/>
              </p:nvSpPr>
              <p:spPr>
                <a:xfrm>
                  <a:off x="7325347" y="6456845"/>
                  <a:ext cx="1178889" cy="171322"/>
                </a:xfrm>
                <a:prstGeom prst="rect">
                  <a:avLst/>
                </a:prstGeom>
                <a:noFill/>
              </p:spPr>
              <p:txBody>
                <a:bodyPr wrap="square" lIns="0" tIns="0" rIns="0" bIns="0" rtlCol="0">
                  <a:spAutoFit/>
                </a:bodyPr>
                <a:lstStyle/>
                <a:p>
                  <a:pPr algn="ctr" defTabSz="914367">
                    <a:lnSpc>
                      <a:spcPct val="90000"/>
                    </a:lnSpc>
                    <a:spcAft>
                      <a:spcPts val="588"/>
                    </a:spcAft>
                  </a:pPr>
                  <a:r>
                    <a:rPr lang="en-US" sz="1372" dirty="0">
                      <a:solidFill>
                        <a:srgbClr val="FFFFFF"/>
                      </a:solidFill>
                      <a:latin typeface="Segoe UI Semibold" panose="020B0702040204020203" pitchFamily="34" charset="0"/>
                    </a:rPr>
                    <a:t>38%</a:t>
                  </a:r>
                </a:p>
              </p:txBody>
            </p:sp>
            <p:sp>
              <p:nvSpPr>
                <p:cNvPr id="203" name="TextBox 202"/>
                <p:cNvSpPr txBox="1"/>
                <p:nvPr/>
              </p:nvSpPr>
              <p:spPr>
                <a:xfrm>
                  <a:off x="7285655" y="3210450"/>
                  <a:ext cx="1178889" cy="171322"/>
                </a:xfrm>
                <a:prstGeom prst="rect">
                  <a:avLst/>
                </a:prstGeom>
                <a:noFill/>
              </p:spPr>
              <p:txBody>
                <a:bodyPr wrap="square" lIns="0" tIns="0" rIns="0" bIns="0" rtlCol="0">
                  <a:spAutoFit/>
                </a:bodyPr>
                <a:lstStyle/>
                <a:p>
                  <a:pPr algn="ctr" defTabSz="914367">
                    <a:lnSpc>
                      <a:spcPct val="90000"/>
                    </a:lnSpc>
                    <a:spcAft>
                      <a:spcPts val="588"/>
                    </a:spcAft>
                  </a:pPr>
                  <a:r>
                    <a:rPr lang="en-US" sz="1372" dirty="0">
                      <a:solidFill>
                        <a:srgbClr val="FFFFFF"/>
                      </a:solidFill>
                      <a:latin typeface="Segoe UI Semibold" panose="020B0702040204020203" pitchFamily="34" charset="0"/>
                    </a:rPr>
                    <a:t>9%</a:t>
                  </a:r>
                </a:p>
              </p:txBody>
            </p:sp>
            <p:sp>
              <p:nvSpPr>
                <p:cNvPr id="204" name="TextBox 203"/>
                <p:cNvSpPr txBox="1"/>
                <p:nvPr/>
              </p:nvSpPr>
              <p:spPr>
                <a:xfrm>
                  <a:off x="7278030" y="4946226"/>
                  <a:ext cx="1178889" cy="171322"/>
                </a:xfrm>
                <a:prstGeom prst="rect">
                  <a:avLst/>
                </a:prstGeom>
                <a:noFill/>
              </p:spPr>
              <p:txBody>
                <a:bodyPr wrap="square" lIns="0" tIns="0" rIns="0" bIns="0" rtlCol="0">
                  <a:spAutoFit/>
                </a:bodyPr>
                <a:lstStyle/>
                <a:p>
                  <a:pPr algn="ctr" defTabSz="914367">
                    <a:lnSpc>
                      <a:spcPct val="90000"/>
                    </a:lnSpc>
                    <a:spcAft>
                      <a:spcPts val="588"/>
                    </a:spcAft>
                  </a:pPr>
                  <a:r>
                    <a:rPr lang="en-US" sz="1372" dirty="0">
                      <a:solidFill>
                        <a:srgbClr val="FFFFFF"/>
                      </a:solidFill>
                      <a:latin typeface="Segoe UI Semibold" panose="020B0702040204020203" pitchFamily="34" charset="0"/>
                    </a:rPr>
                    <a:t>6%</a:t>
                  </a:r>
                </a:p>
              </p:txBody>
            </p:sp>
          </p:grpSp>
          <p:sp>
            <p:nvSpPr>
              <p:cNvPr id="51" name="TextBox 50"/>
              <p:cNvSpPr txBox="1"/>
              <p:nvPr/>
            </p:nvSpPr>
            <p:spPr>
              <a:xfrm>
                <a:off x="2314061" y="5312293"/>
                <a:ext cx="1165972" cy="703227"/>
              </a:xfrm>
              <a:prstGeom prst="rect">
                <a:avLst/>
              </a:prstGeom>
              <a:noFill/>
            </p:spPr>
            <p:txBody>
              <a:bodyPr wrap="none" lIns="182854" tIns="146283" rIns="182854" bIns="146283" rtlCol="0">
                <a:spAutoFit/>
              </a:bodyPr>
              <a:lstStyle/>
              <a:p>
                <a:pPr defTabSz="932563">
                  <a:lnSpc>
                    <a:spcPct val="50000"/>
                  </a:lnSpc>
                </a:pPr>
                <a:r>
                  <a:rPr lang="en-US" sz="3200" dirty="0">
                    <a:solidFill>
                      <a:srgbClr val="505050"/>
                    </a:solidFill>
                    <a:latin typeface="Segoe UI Light"/>
                  </a:rPr>
                  <a:t>38%</a:t>
                </a:r>
              </a:p>
              <a:p>
                <a:pPr defTabSz="932563">
                  <a:lnSpc>
                    <a:spcPct val="50000"/>
                  </a:lnSpc>
                  <a:spcBef>
                    <a:spcPts val="600"/>
                  </a:spcBef>
                  <a:spcAft>
                    <a:spcPts val="600"/>
                  </a:spcAft>
                </a:pPr>
                <a:r>
                  <a:rPr lang="en-US" sz="1100" dirty="0">
                    <a:gradFill>
                      <a:gsLst>
                        <a:gs pos="2917">
                          <a:srgbClr val="505050"/>
                        </a:gs>
                        <a:gs pos="30000">
                          <a:srgbClr val="505050"/>
                        </a:gs>
                      </a:gsLst>
                      <a:lin ang="5400000" scaled="0"/>
                    </a:gradFill>
                  </a:rPr>
                  <a:t>On-premises</a:t>
                </a:r>
              </a:p>
            </p:txBody>
          </p:sp>
          <p:sp>
            <p:nvSpPr>
              <p:cNvPr id="52" name="TextBox 51"/>
              <p:cNvSpPr txBox="1"/>
              <p:nvPr/>
            </p:nvSpPr>
            <p:spPr>
              <a:xfrm>
                <a:off x="2252565" y="2881270"/>
                <a:ext cx="1356319" cy="957143"/>
              </a:xfrm>
              <a:prstGeom prst="rect">
                <a:avLst/>
              </a:prstGeom>
              <a:noFill/>
            </p:spPr>
            <p:txBody>
              <a:bodyPr wrap="square" lIns="182854" tIns="146283" rIns="182854" bIns="146283" rtlCol="0">
                <a:spAutoFit/>
              </a:bodyPr>
              <a:lstStyle/>
              <a:p>
                <a:pPr defTabSz="932563">
                  <a:lnSpc>
                    <a:spcPct val="50000"/>
                  </a:lnSpc>
                </a:pPr>
                <a:r>
                  <a:rPr lang="en-US" sz="3200" dirty="0">
                    <a:solidFill>
                      <a:srgbClr val="0072C6"/>
                    </a:solidFill>
                    <a:latin typeface="Segoe UI Light"/>
                  </a:rPr>
                  <a:t>62%</a:t>
                </a:r>
              </a:p>
              <a:p>
                <a:pPr defTabSz="932563">
                  <a:spcBef>
                    <a:spcPts val="600"/>
                  </a:spcBef>
                </a:pPr>
                <a:r>
                  <a:rPr lang="en-US" sz="1100" dirty="0">
                    <a:gradFill>
                      <a:gsLst>
                        <a:gs pos="2917">
                          <a:srgbClr val="505050"/>
                        </a:gs>
                        <a:gs pos="30000">
                          <a:srgbClr val="505050"/>
                        </a:gs>
                      </a:gsLst>
                      <a:lin ang="5400000" scaled="0"/>
                    </a:gradFill>
                  </a:rPr>
                  <a:t>Hybrid &amp; pubic cloud services</a:t>
                </a:r>
              </a:p>
            </p:txBody>
          </p:sp>
        </p:grpSp>
        <p:sp>
          <p:nvSpPr>
            <p:cNvPr id="9" name="Rectangle 8"/>
            <p:cNvSpPr/>
            <p:nvPr/>
          </p:nvSpPr>
          <p:spPr>
            <a:xfrm>
              <a:off x="2419429" y="1349018"/>
              <a:ext cx="4079130" cy="338554"/>
            </a:xfrm>
            <a:prstGeom prst="rect">
              <a:avLst/>
            </a:prstGeom>
          </p:spPr>
          <p:txBody>
            <a:bodyPr wrap="none">
              <a:spAutoFit/>
            </a:bodyPr>
            <a:lstStyle/>
            <a:p>
              <a:r>
                <a:rPr lang="en-US" sz="1600" b="1" dirty="0">
                  <a:gradFill>
                    <a:gsLst>
                      <a:gs pos="2917">
                        <a:srgbClr val="505050"/>
                      </a:gs>
                      <a:gs pos="30000">
                        <a:srgbClr val="505050"/>
                      </a:gs>
                    </a:gsLst>
                    <a:lin ang="5400000" scaled="0"/>
                  </a:gradFill>
                </a:rPr>
                <a:t>Customer IT Budget Allocations in 2015</a:t>
              </a:r>
              <a:r>
                <a:rPr lang="en-US" sz="1600" b="1" baseline="30000" dirty="0">
                  <a:gradFill>
                    <a:gsLst>
                      <a:gs pos="2917">
                        <a:srgbClr val="505050"/>
                      </a:gs>
                      <a:gs pos="30000">
                        <a:srgbClr val="505050"/>
                      </a:gs>
                    </a:gsLst>
                    <a:lin ang="5400000" scaled="0"/>
                  </a:gradFill>
                </a:rPr>
                <a:t>4</a:t>
              </a:r>
              <a:endParaRPr lang="en-US" sz="1600" b="1" dirty="0">
                <a:gradFill>
                  <a:gsLst>
                    <a:gs pos="2917">
                      <a:srgbClr val="505050"/>
                    </a:gs>
                    <a:gs pos="30000">
                      <a:srgbClr val="505050"/>
                    </a:gs>
                  </a:gsLst>
                  <a:lin ang="5400000" scaled="0"/>
                </a:gradFill>
              </a:endParaRPr>
            </a:p>
          </p:txBody>
        </p:sp>
      </p:grpSp>
      <p:sp>
        <p:nvSpPr>
          <p:cNvPr id="54" name="TextBox 53"/>
          <p:cNvSpPr txBox="1"/>
          <p:nvPr/>
        </p:nvSpPr>
        <p:spPr>
          <a:xfrm>
            <a:off x="10485437" y="5342814"/>
            <a:ext cx="1678448" cy="710964"/>
          </a:xfrm>
          <a:prstGeom prst="rect">
            <a:avLst/>
          </a:prstGeom>
          <a:noFill/>
        </p:spPr>
        <p:txBody>
          <a:bodyPr wrap="square" lIns="182880" tIns="146304" rIns="182880" bIns="146304" rtlCol="0">
            <a:spAutoFit/>
          </a:bodyPr>
          <a:lstStyle/>
          <a:p>
            <a:pPr>
              <a:lnSpc>
                <a:spcPct val="90000"/>
              </a:lnSpc>
              <a:spcAft>
                <a:spcPts val="600"/>
              </a:spcAft>
            </a:pPr>
            <a:r>
              <a:rPr lang="en-US" sz="1000" dirty="0" smtClean="0">
                <a:solidFill>
                  <a:srgbClr val="0072C6"/>
                </a:solidFill>
                <a:latin typeface="Segoe UI Semibold" panose="020B0702040204020203" pitchFamily="34" charset="0"/>
              </a:rPr>
              <a:t>In datacenters or sites your organization operates</a:t>
            </a:r>
          </a:p>
        </p:txBody>
      </p:sp>
      <p:sp>
        <p:nvSpPr>
          <p:cNvPr id="55" name="TextBox 54"/>
          <p:cNvSpPr txBox="1"/>
          <p:nvPr/>
        </p:nvSpPr>
        <p:spPr>
          <a:xfrm>
            <a:off x="10487638" y="3848198"/>
            <a:ext cx="2405310" cy="440890"/>
          </a:xfrm>
          <a:prstGeom prst="rect">
            <a:avLst/>
          </a:prstGeom>
          <a:noFill/>
        </p:spPr>
        <p:txBody>
          <a:bodyPr wrap="square" lIns="182880" tIns="146304" rIns="182880" bIns="146304" rtlCol="0">
            <a:spAutoFit/>
          </a:bodyPr>
          <a:lstStyle/>
          <a:p>
            <a:pPr>
              <a:lnSpc>
                <a:spcPct val="90000"/>
              </a:lnSpc>
              <a:spcAft>
                <a:spcPts val="600"/>
              </a:spcAft>
            </a:pPr>
            <a:r>
              <a:rPr lang="en-US" sz="1000" dirty="0" smtClean="0">
                <a:solidFill>
                  <a:srgbClr val="002050">
                    <a:lumMod val="90000"/>
                    <a:lumOff val="10000"/>
                  </a:srgbClr>
                </a:solidFill>
                <a:latin typeface="Segoe UI Semibold" panose="020B0702040204020203" pitchFamily="34" charset="0"/>
              </a:rPr>
              <a:t>Outsourcing Services</a:t>
            </a:r>
          </a:p>
        </p:txBody>
      </p:sp>
      <p:sp>
        <p:nvSpPr>
          <p:cNvPr id="56" name="TextBox 55"/>
          <p:cNvSpPr txBox="1"/>
          <p:nvPr/>
        </p:nvSpPr>
        <p:spPr>
          <a:xfrm>
            <a:off x="10489603" y="3153398"/>
            <a:ext cx="1674281" cy="572464"/>
          </a:xfrm>
          <a:prstGeom prst="rect">
            <a:avLst/>
          </a:prstGeom>
          <a:noFill/>
        </p:spPr>
        <p:txBody>
          <a:bodyPr wrap="square" lIns="182880" tIns="146304" rIns="182880" bIns="146304" rtlCol="0">
            <a:spAutoFit/>
          </a:bodyPr>
          <a:lstStyle/>
          <a:p>
            <a:pPr>
              <a:lnSpc>
                <a:spcPct val="90000"/>
              </a:lnSpc>
              <a:spcAft>
                <a:spcPts val="600"/>
              </a:spcAft>
            </a:pPr>
            <a:r>
              <a:rPr lang="en-US" sz="1000" dirty="0" smtClean="0">
                <a:solidFill>
                  <a:srgbClr val="002050">
                    <a:lumMod val="75000"/>
                    <a:lumOff val="25000"/>
                  </a:srgbClr>
                </a:solidFill>
                <a:latin typeface="Segoe UI Semibold" panose="020B0702040204020203" pitchFamily="34" charset="0"/>
              </a:rPr>
              <a:t>Hosted Infrastructure Services (</a:t>
            </a:r>
            <a:r>
              <a:rPr lang="en-US" sz="1000" dirty="0" err="1" smtClean="0">
                <a:solidFill>
                  <a:srgbClr val="002050">
                    <a:lumMod val="75000"/>
                    <a:lumOff val="25000"/>
                  </a:srgbClr>
                </a:solidFill>
                <a:latin typeface="Segoe UI Semibold" panose="020B0702040204020203" pitchFamily="34" charset="0"/>
              </a:rPr>
              <a:t>IaaS</a:t>
            </a:r>
            <a:r>
              <a:rPr lang="en-US" sz="1000" dirty="0" smtClean="0">
                <a:solidFill>
                  <a:srgbClr val="002050">
                    <a:lumMod val="75000"/>
                    <a:lumOff val="25000"/>
                  </a:srgbClr>
                </a:solidFill>
                <a:latin typeface="Segoe UI Semibold" panose="020B0702040204020203" pitchFamily="34" charset="0"/>
              </a:rPr>
              <a:t>)</a:t>
            </a:r>
          </a:p>
        </p:txBody>
      </p:sp>
      <p:sp>
        <p:nvSpPr>
          <p:cNvPr id="57" name="TextBox 56"/>
          <p:cNvSpPr txBox="1"/>
          <p:nvPr/>
        </p:nvSpPr>
        <p:spPr>
          <a:xfrm>
            <a:off x="10489605" y="2218172"/>
            <a:ext cx="959689" cy="440890"/>
          </a:xfrm>
          <a:prstGeom prst="rect">
            <a:avLst/>
          </a:prstGeom>
          <a:noFill/>
        </p:spPr>
        <p:txBody>
          <a:bodyPr wrap="square" lIns="182880" tIns="146304" rIns="182880" bIns="146304" rtlCol="0">
            <a:spAutoFit/>
          </a:bodyPr>
          <a:lstStyle/>
          <a:p>
            <a:pPr>
              <a:lnSpc>
                <a:spcPct val="90000"/>
              </a:lnSpc>
              <a:spcAft>
                <a:spcPts val="600"/>
              </a:spcAft>
            </a:pPr>
            <a:r>
              <a:rPr lang="en-US" sz="1000" dirty="0" smtClean="0">
                <a:solidFill>
                  <a:srgbClr val="68217A"/>
                </a:solidFill>
                <a:latin typeface="Segoe UI Semibold" panose="020B0702040204020203" pitchFamily="34" charset="0"/>
              </a:rPr>
              <a:t>SaaS</a:t>
            </a:r>
          </a:p>
        </p:txBody>
      </p:sp>
      <p:sp>
        <p:nvSpPr>
          <p:cNvPr id="58" name="TextBox 57"/>
          <p:cNvSpPr txBox="1"/>
          <p:nvPr/>
        </p:nvSpPr>
        <p:spPr>
          <a:xfrm>
            <a:off x="10489605" y="2709542"/>
            <a:ext cx="1132151" cy="440890"/>
          </a:xfrm>
          <a:prstGeom prst="rect">
            <a:avLst/>
          </a:prstGeom>
          <a:noFill/>
        </p:spPr>
        <p:txBody>
          <a:bodyPr wrap="square" lIns="182880" tIns="146304" rIns="182880" bIns="146304" rtlCol="0">
            <a:spAutoFit/>
          </a:bodyPr>
          <a:lstStyle/>
          <a:p>
            <a:pPr>
              <a:lnSpc>
                <a:spcPct val="90000"/>
              </a:lnSpc>
              <a:spcAft>
                <a:spcPts val="600"/>
              </a:spcAft>
            </a:pPr>
            <a:r>
              <a:rPr lang="en-US" sz="1000" dirty="0" err="1" smtClean="0">
                <a:solidFill>
                  <a:srgbClr val="0072C6"/>
                </a:solidFill>
                <a:latin typeface="Segoe UI Semibold" panose="020B0702040204020203" pitchFamily="34" charset="0"/>
              </a:rPr>
              <a:t>PaaS</a:t>
            </a:r>
            <a:endParaRPr lang="en-US" sz="1000" dirty="0" smtClean="0">
              <a:solidFill>
                <a:srgbClr val="0072C6"/>
              </a:solidFill>
              <a:latin typeface="Segoe UI Semibold" panose="020B0702040204020203" pitchFamily="34" charset="0"/>
            </a:endParaRPr>
          </a:p>
        </p:txBody>
      </p:sp>
      <p:sp>
        <p:nvSpPr>
          <p:cNvPr id="59" name="TextBox 58"/>
          <p:cNvSpPr txBox="1"/>
          <p:nvPr/>
        </p:nvSpPr>
        <p:spPr>
          <a:xfrm>
            <a:off x="10487637" y="4204158"/>
            <a:ext cx="1552948" cy="440890"/>
          </a:xfrm>
          <a:prstGeom prst="rect">
            <a:avLst/>
          </a:prstGeom>
          <a:noFill/>
        </p:spPr>
        <p:txBody>
          <a:bodyPr wrap="square" lIns="182880" tIns="146304" rIns="182880" bIns="146304" rtlCol="0">
            <a:spAutoFit/>
          </a:bodyPr>
          <a:lstStyle/>
          <a:p>
            <a:pPr>
              <a:lnSpc>
                <a:spcPct val="90000"/>
              </a:lnSpc>
              <a:spcAft>
                <a:spcPts val="600"/>
              </a:spcAft>
            </a:pPr>
            <a:r>
              <a:rPr lang="en-US" sz="1000" dirty="0" smtClean="0">
                <a:solidFill>
                  <a:srgbClr val="002050"/>
                </a:solidFill>
                <a:latin typeface="Segoe UI Semibold" panose="020B0702040204020203" pitchFamily="34" charset="0"/>
              </a:rPr>
              <a:t>Colocation</a:t>
            </a:r>
          </a:p>
        </p:txBody>
      </p:sp>
    </p:spTree>
    <p:extLst>
      <p:ext uri="{BB962C8B-B14F-4D97-AF65-F5344CB8AC3E}">
        <p14:creationId xmlns:p14="http://schemas.microsoft.com/office/powerpoint/2010/main" val="194809455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Related Sessions</a:t>
            </a:r>
            <a:endParaRPr lang="en-US" dirty="0"/>
          </a:p>
        </p:txBody>
      </p:sp>
      <p:graphicFrame>
        <p:nvGraphicFramePr>
          <p:cNvPr id="7" name="Table 6"/>
          <p:cNvGraphicFramePr>
            <a:graphicFrameLocks noGrp="1"/>
          </p:cNvGraphicFramePr>
          <p:nvPr>
            <p:extLst/>
          </p:nvPr>
        </p:nvGraphicFramePr>
        <p:xfrm>
          <a:off x="427037" y="1504797"/>
          <a:ext cx="11737167" cy="3467100"/>
        </p:xfrm>
        <a:graphic>
          <a:graphicData uri="http://schemas.openxmlformats.org/drawingml/2006/table">
            <a:tbl>
              <a:tblPr firstRow="1" firstCol="1" bandRow="1">
                <a:tableStyleId>{775DCB02-9BB8-47FD-8907-85C794F793BA}</a:tableStyleId>
              </a:tblPr>
              <a:tblGrid>
                <a:gridCol w="1805718"/>
                <a:gridCol w="4514295"/>
                <a:gridCol w="2633339"/>
                <a:gridCol w="2783815"/>
              </a:tblGrid>
              <a:tr h="0">
                <a:tc>
                  <a:txBody>
                    <a:bodyPr/>
                    <a:lstStyle/>
                    <a:p>
                      <a:pPr marL="0" marR="0">
                        <a:spcBef>
                          <a:spcPts val="0"/>
                        </a:spcBef>
                        <a:spcAft>
                          <a:spcPts val="0"/>
                        </a:spcAft>
                      </a:pPr>
                      <a:r>
                        <a:rPr lang="en-US" sz="2000" dirty="0">
                          <a:effectLst/>
                        </a:rPr>
                        <a:t>Session Code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a:effectLst/>
                        </a:rPr>
                        <a:t>Session Title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a:effectLst/>
                        </a:rPr>
                        <a:t>Date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a:effectLst/>
                        </a:rPr>
                        <a:t>Time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0">
                <a:tc>
                  <a:txBody>
                    <a:bodyPr/>
                    <a:lstStyle/>
                    <a:p>
                      <a:pPr marL="0" marR="0">
                        <a:spcBef>
                          <a:spcPts val="0"/>
                        </a:spcBef>
                        <a:spcAft>
                          <a:spcPts val="0"/>
                        </a:spcAft>
                      </a:pPr>
                      <a:r>
                        <a:rPr lang="en-US" sz="2000">
                          <a:effectLst/>
                        </a:rPr>
                        <a:t>BRK2491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a:effectLst/>
                        </a:rPr>
                        <a:t>Getting Started with Microsoft Azure IaaS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dirty="0">
                          <a:effectLst/>
                        </a:rPr>
                        <a:t>Tuesday, May 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a:effectLst/>
                        </a:rPr>
                        <a:t>01:30PM – 2:45PM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0">
                <a:tc>
                  <a:txBody>
                    <a:bodyPr/>
                    <a:lstStyle/>
                    <a:p>
                      <a:pPr marL="0" marR="0">
                        <a:spcBef>
                          <a:spcPts val="0"/>
                        </a:spcBef>
                        <a:spcAft>
                          <a:spcPts val="0"/>
                        </a:spcAft>
                      </a:pPr>
                      <a:r>
                        <a:rPr lang="en-US" sz="2000" dirty="0">
                          <a:effectLst/>
                        </a:rPr>
                        <a:t>BRK3733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a:effectLst/>
                        </a:rPr>
                        <a:t>Deploying and Managing Hyper Scale Applications on Azure VMs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a:effectLst/>
                        </a:rPr>
                        <a:t>Wednesday, May 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a:effectLst/>
                        </a:rPr>
                        <a:t>09:00AM - 10:15AM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0">
                <a:tc>
                  <a:txBody>
                    <a:bodyPr/>
                    <a:lstStyle/>
                    <a:p>
                      <a:pPr marL="0" marR="0">
                        <a:spcBef>
                          <a:spcPts val="0"/>
                        </a:spcBef>
                        <a:spcAft>
                          <a:spcPts val="0"/>
                        </a:spcAft>
                      </a:pPr>
                      <a:r>
                        <a:rPr lang="en-US" sz="2000">
                          <a:effectLst/>
                        </a:rPr>
                        <a:t>BRK3725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a:effectLst/>
                        </a:rPr>
                        <a:t>Deploying and Running Linux and Non Microsoft Solution Stack on Azure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a:effectLst/>
                        </a:rPr>
                        <a:t>Wednesday, May 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dirty="0">
                          <a:effectLst/>
                        </a:rPr>
                        <a:t>3:15 PM - 4:30 PM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0">
                <a:tc>
                  <a:txBody>
                    <a:bodyPr/>
                    <a:lstStyle/>
                    <a:p>
                      <a:pPr marL="0" marR="0">
                        <a:spcBef>
                          <a:spcPts val="0"/>
                        </a:spcBef>
                        <a:spcAft>
                          <a:spcPts val="0"/>
                        </a:spcAft>
                      </a:pPr>
                      <a:r>
                        <a:rPr lang="en-US" sz="2000">
                          <a:effectLst/>
                        </a:rPr>
                        <a:t>BRK3722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a:effectLst/>
                        </a:rPr>
                        <a:t>Managing Linux and Windows on Microsoft Azure with Chef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a:effectLst/>
                        </a:rPr>
                        <a:t>Thursday May 7th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a:effectLst/>
                        </a:rPr>
                        <a:t>09:00AM - 10:15AM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0">
                <a:tc>
                  <a:txBody>
                    <a:bodyPr/>
                    <a:lstStyle/>
                    <a:p>
                      <a:pPr marL="0" marR="0">
                        <a:spcBef>
                          <a:spcPts val="0"/>
                        </a:spcBef>
                        <a:spcAft>
                          <a:spcPts val="0"/>
                        </a:spcAft>
                      </a:pPr>
                      <a:r>
                        <a:rPr lang="en-US" sz="2000" dirty="0">
                          <a:effectLst/>
                        </a:rPr>
                        <a:t>BRK3702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dirty="0">
                          <a:effectLst/>
                        </a:rPr>
                        <a:t>Running </a:t>
                      </a:r>
                      <a:r>
                        <a:rPr lang="en-US" sz="2000" dirty="0" err="1">
                          <a:effectLst/>
                        </a:rPr>
                        <a:t>Docker</a:t>
                      </a:r>
                      <a:r>
                        <a:rPr lang="en-US" sz="2000" dirty="0">
                          <a:effectLst/>
                        </a:rPr>
                        <a:t> Containers on Microsoft Azure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a:effectLst/>
                        </a:rPr>
                        <a:t>Thursday, May 7th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2000" dirty="0">
                          <a:effectLst/>
                        </a:rPr>
                        <a:t>10:45 AM - 12:00 PM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bl>
          </a:graphicData>
        </a:graphic>
      </p:graphicFrame>
      <p:sp>
        <p:nvSpPr>
          <p:cNvPr id="8" name="Rectangle 1"/>
          <p:cNvSpPr>
            <a:spLocks noChangeArrowheads="1"/>
          </p:cNvSpPr>
          <p:nvPr/>
        </p:nvSpPr>
        <p:spPr bwMode="auto">
          <a:xfrm>
            <a:off x="274638" y="1516063"/>
            <a:ext cx="1243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FFFFFF"/>
              </a:solidFill>
            </a:endParaRPr>
          </a:p>
        </p:txBody>
      </p:sp>
    </p:spTree>
    <p:extLst>
      <p:ext uri="{BB962C8B-B14F-4D97-AF65-F5344CB8AC3E}">
        <p14:creationId xmlns:p14="http://schemas.microsoft.com/office/powerpoint/2010/main" val="94043114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Ignite Azure Challenge Sweepstakes</a:t>
            </a:r>
            <a:endParaRPr lang="en-US" dirty="0"/>
          </a:p>
        </p:txBody>
      </p:sp>
      <p:sp>
        <p:nvSpPr>
          <p:cNvPr id="19" name="Text Placeholder 2"/>
          <p:cNvSpPr txBox="1">
            <a:spLocks/>
          </p:cNvSpPr>
          <p:nvPr/>
        </p:nvSpPr>
        <p:spPr>
          <a:xfrm>
            <a:off x="275482" y="1228168"/>
            <a:ext cx="8090852" cy="5905927"/>
          </a:xfrm>
          <a:prstGeom prst="rect">
            <a:avLst/>
          </a:prstGeom>
        </p:spPr>
        <p:txBody>
          <a:bodyPr vert="horz" wrap="square" lIns="182854" tIns="146283" rIns="182854" bIns="146283"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264" dirty="0">
              <a:gradFill>
                <a:gsLst>
                  <a:gs pos="100000">
                    <a:srgbClr val="E7E6E6"/>
                  </a:gs>
                  <a:gs pos="0">
                    <a:srgbClr val="E7E6E6"/>
                  </a:gs>
                </a:gsLst>
                <a:lin ang="5400000" scaled="0"/>
              </a:gradFill>
            </a:endParaRPr>
          </a:p>
          <a:p>
            <a:r>
              <a:rPr lang="en-US" sz="3264" dirty="0">
                <a:gradFill>
                  <a:gsLst>
                    <a:gs pos="100000">
                      <a:srgbClr val="E7E6E6"/>
                    </a:gs>
                    <a:gs pos="0">
                      <a:srgbClr val="E7E6E6"/>
                    </a:gs>
                  </a:gsLst>
                  <a:lin ang="5400000" scaled="0"/>
                </a:gradFill>
              </a:rPr>
              <a:t>Attend Azure sessions and activities, track your progress online, win raffle tickets for great prizes!</a:t>
            </a:r>
          </a:p>
          <a:p>
            <a:r>
              <a:rPr lang="en-US" sz="3264" dirty="0">
                <a:gradFill>
                  <a:gsLst>
                    <a:gs pos="100000">
                      <a:prstClr val="white"/>
                    </a:gs>
                    <a:gs pos="0">
                      <a:prstClr val="white"/>
                    </a:gs>
                  </a:gsLst>
                  <a:lin ang="5400000" scaled="0"/>
                </a:gradFill>
              </a:rPr>
              <a:t>Aka.ms/</a:t>
            </a:r>
            <a:r>
              <a:rPr lang="en-US" sz="3264" dirty="0" err="1">
                <a:gradFill>
                  <a:gsLst>
                    <a:gs pos="100000">
                      <a:prstClr val="white"/>
                    </a:gs>
                    <a:gs pos="0">
                      <a:prstClr val="white"/>
                    </a:gs>
                  </a:gsLst>
                  <a:lin ang="5400000" scaled="0"/>
                </a:gradFill>
              </a:rPr>
              <a:t>MyAzureChallenge</a:t>
            </a:r>
            <a:endParaRPr lang="en-US" sz="3264" dirty="0">
              <a:gradFill>
                <a:gsLst>
                  <a:gs pos="100000">
                    <a:prstClr val="white"/>
                  </a:gs>
                  <a:gs pos="0">
                    <a:prstClr val="white"/>
                  </a:gs>
                </a:gsLst>
                <a:lin ang="5400000" scaled="0"/>
              </a:gradFill>
            </a:endParaRPr>
          </a:p>
          <a:p>
            <a:r>
              <a:rPr lang="en-US" sz="3264" dirty="0">
                <a:gradFill>
                  <a:gsLst>
                    <a:gs pos="100000">
                      <a:prstClr val="white"/>
                    </a:gs>
                    <a:gs pos="0">
                      <a:prstClr val="white"/>
                    </a:gs>
                  </a:gsLst>
                  <a:lin ang="5400000" scaled="0"/>
                </a:gradFill>
              </a:rPr>
              <a:t>Enter this session code online</a:t>
            </a:r>
            <a:r>
              <a:rPr lang="en-US" sz="3264">
                <a:gradFill>
                  <a:gsLst>
                    <a:gs pos="100000">
                      <a:prstClr val="white"/>
                    </a:gs>
                    <a:gs pos="0">
                      <a:prstClr val="white"/>
                    </a:gs>
                  </a:gsLst>
                  <a:lin ang="5400000" scaled="0"/>
                </a:gradFill>
              </a:rPr>
              <a:t>:  “</a:t>
            </a:r>
            <a:r>
              <a:rPr lang="en-US" sz="3264">
                <a:gradFill>
                  <a:gsLst>
                    <a:gs pos="100000">
                      <a:srgbClr val="47D8FF"/>
                    </a:gs>
                    <a:gs pos="0">
                      <a:srgbClr val="47D8FF"/>
                    </a:gs>
                  </a:gsLst>
                  <a:lin ang="5400000" scaled="0"/>
                </a:gradFill>
              </a:rPr>
              <a:t>DNPS</a:t>
            </a:r>
            <a:r>
              <a:rPr lang="en-US" sz="3264">
                <a:gradFill>
                  <a:gsLst>
                    <a:gs pos="100000">
                      <a:prstClr val="white"/>
                    </a:gs>
                    <a:gs pos="0">
                      <a:prstClr val="white"/>
                    </a:gs>
                  </a:gsLst>
                  <a:lin ang="5400000" scaled="0"/>
                </a:gradFill>
              </a:rPr>
              <a:t>”</a:t>
            </a:r>
            <a:endParaRPr lang="en-US" sz="3264" dirty="0">
              <a:gradFill>
                <a:gsLst>
                  <a:gs pos="100000">
                    <a:prstClr val="white"/>
                  </a:gs>
                  <a:gs pos="0">
                    <a:prstClr val="white"/>
                  </a:gs>
                </a:gsLst>
                <a:lin ang="5400000" scaled="0"/>
              </a:gradFill>
            </a:endParaRPr>
          </a:p>
          <a:p>
            <a:endParaRPr lang="en-US" sz="3199" dirty="0">
              <a:gradFill>
                <a:gsLst>
                  <a:gs pos="100000">
                    <a:prstClr val="white"/>
                  </a:gs>
                  <a:gs pos="0">
                    <a:prstClr val="white"/>
                  </a:gs>
                </a:gsLst>
                <a:lin ang="5400000" scaled="0"/>
              </a:gradFill>
            </a:endParaRPr>
          </a:p>
          <a:p>
            <a:endParaRPr lang="en-US" sz="1800" dirty="0">
              <a:gradFill>
                <a:gsLst>
                  <a:gs pos="100000">
                    <a:srgbClr val="E7E6E6"/>
                  </a:gs>
                  <a:gs pos="0">
                    <a:srgbClr val="E7E6E6"/>
                  </a:gs>
                </a:gsLst>
                <a:lin ang="5400000" scaled="0"/>
              </a:gradFill>
            </a:endParaRPr>
          </a:p>
          <a:p>
            <a:endParaRPr lang="en-US" sz="1800" dirty="0">
              <a:gradFill>
                <a:gsLst>
                  <a:gs pos="100000">
                    <a:srgbClr val="E7E6E6"/>
                  </a:gs>
                  <a:gs pos="0">
                    <a:srgbClr val="E7E6E6"/>
                  </a:gs>
                </a:gsLst>
                <a:lin ang="5400000" scaled="0"/>
              </a:gra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5478" y="1223170"/>
            <a:ext cx="1478078" cy="105504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0597" y="4158848"/>
            <a:ext cx="1446403" cy="1048077"/>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9326" t="629" r="19098" b="1"/>
          <a:stretch/>
        </p:blipFill>
        <p:spPr>
          <a:xfrm>
            <a:off x="10222365" y="2633058"/>
            <a:ext cx="1451192" cy="1170945"/>
          </a:xfrm>
          <a:prstGeom prst="rect">
            <a:avLst/>
          </a:prstGeom>
        </p:spPr>
      </p:pic>
      <p:sp>
        <p:nvSpPr>
          <p:cNvPr id="4" name="TextBox 3"/>
          <p:cNvSpPr txBox="1"/>
          <p:nvPr/>
        </p:nvSpPr>
        <p:spPr>
          <a:xfrm>
            <a:off x="8549343" y="1212850"/>
            <a:ext cx="1743968" cy="878930"/>
          </a:xfrm>
          <a:prstGeom prst="rect">
            <a:avLst/>
          </a:prstGeom>
          <a:noFill/>
        </p:spPr>
        <p:txBody>
          <a:bodyPr wrap="square" rtlCol="0">
            <a:spAutoFit/>
          </a:bodyPr>
          <a:lstStyle/>
          <a:p>
            <a:r>
              <a:rPr lang="en-US" sz="1632" dirty="0">
                <a:solidFill>
                  <a:prstClr val="white"/>
                </a:solidFill>
              </a:rPr>
              <a:t>(10) - Microsoft Surface Pro 3</a:t>
            </a:r>
          </a:p>
          <a:p>
            <a:r>
              <a:rPr lang="en-US" sz="1632" dirty="0">
                <a:solidFill>
                  <a:prstClr val="white"/>
                </a:solidFill>
              </a:rPr>
              <a:t>Core i5 256GB</a:t>
            </a:r>
          </a:p>
        </p:txBody>
      </p:sp>
      <p:sp>
        <p:nvSpPr>
          <p:cNvPr id="8" name="TextBox 7"/>
          <p:cNvSpPr txBox="1"/>
          <p:nvPr/>
        </p:nvSpPr>
        <p:spPr>
          <a:xfrm>
            <a:off x="8464952" y="2633058"/>
            <a:ext cx="1743968" cy="1118805"/>
          </a:xfrm>
          <a:prstGeom prst="rect">
            <a:avLst/>
          </a:prstGeom>
          <a:noFill/>
        </p:spPr>
        <p:txBody>
          <a:bodyPr wrap="square" rtlCol="0">
            <a:spAutoFit/>
          </a:bodyPr>
          <a:lstStyle/>
          <a:p>
            <a:r>
              <a:rPr lang="en-US" sz="1632" dirty="0">
                <a:solidFill>
                  <a:prstClr val="white"/>
                </a:solidFill>
              </a:rPr>
              <a:t>(30) – Xbox One Master Chief Collection Bundle</a:t>
            </a:r>
          </a:p>
        </p:txBody>
      </p:sp>
      <p:sp>
        <p:nvSpPr>
          <p:cNvPr id="9" name="TextBox 8"/>
          <p:cNvSpPr txBox="1"/>
          <p:nvPr/>
        </p:nvSpPr>
        <p:spPr>
          <a:xfrm>
            <a:off x="8496629" y="4158847"/>
            <a:ext cx="1743968" cy="606488"/>
          </a:xfrm>
          <a:prstGeom prst="rect">
            <a:avLst/>
          </a:prstGeom>
          <a:noFill/>
        </p:spPr>
        <p:txBody>
          <a:bodyPr wrap="square" rtlCol="0">
            <a:spAutoFit/>
          </a:bodyPr>
          <a:lstStyle/>
          <a:p>
            <a:r>
              <a:rPr lang="en-US" sz="1632" dirty="0">
                <a:solidFill>
                  <a:prstClr val="white"/>
                </a:solidFill>
              </a:rPr>
              <a:t>(55) – Microsoft Band</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3899" y="5561769"/>
            <a:ext cx="1503102" cy="465962"/>
          </a:xfrm>
          <a:prstGeom prst="rect">
            <a:avLst/>
          </a:prstGeom>
        </p:spPr>
      </p:pic>
      <p:sp>
        <p:nvSpPr>
          <p:cNvPr id="6" name="TextBox 5"/>
          <p:cNvSpPr txBox="1"/>
          <p:nvPr/>
        </p:nvSpPr>
        <p:spPr>
          <a:xfrm>
            <a:off x="275481" y="6027731"/>
            <a:ext cx="7848376" cy="990628"/>
          </a:xfrm>
          <a:prstGeom prst="rect">
            <a:avLst/>
          </a:prstGeom>
          <a:noFill/>
        </p:spPr>
        <p:txBody>
          <a:bodyPr wrap="square" rtlCol="0">
            <a:spAutoFit/>
          </a:bodyPr>
          <a:lstStyle/>
          <a:p>
            <a:r>
              <a:rPr lang="en-US" sz="1428" dirty="0">
                <a:gradFill>
                  <a:gsLst>
                    <a:gs pos="100000">
                      <a:srgbClr val="E7E6E6"/>
                    </a:gs>
                    <a:gs pos="0">
                      <a:srgbClr val="E7E6E6"/>
                    </a:gs>
                  </a:gsLst>
                  <a:lin ang="5400000" scaled="0"/>
                </a:gradFill>
              </a:rPr>
              <a:t>NO PURCHASE NECESSARY. Open only to event attendees. Winners must be present to win. Game ends May 9</a:t>
            </a:r>
            <a:r>
              <a:rPr lang="en-US" sz="1428" baseline="30000" dirty="0">
                <a:gradFill>
                  <a:gsLst>
                    <a:gs pos="100000">
                      <a:srgbClr val="E7E6E6"/>
                    </a:gs>
                    <a:gs pos="0">
                      <a:srgbClr val="E7E6E6"/>
                    </a:gs>
                  </a:gsLst>
                  <a:lin ang="5400000" scaled="0"/>
                </a:gradFill>
              </a:rPr>
              <a:t>th</a:t>
            </a:r>
            <a:r>
              <a:rPr lang="en-US" sz="1428" dirty="0">
                <a:gradFill>
                  <a:gsLst>
                    <a:gs pos="100000">
                      <a:srgbClr val="E7E6E6"/>
                    </a:gs>
                    <a:gs pos="0">
                      <a:srgbClr val="E7E6E6"/>
                    </a:gs>
                  </a:gsLst>
                  <a:lin ang="5400000" scaled="0"/>
                </a:gradFill>
              </a:rPr>
              <a:t>, 2015. For Official Rules, see The Cloud and Enterprise Lounge or myignite.com/challenge</a:t>
            </a:r>
            <a:endParaRPr lang="en-US" sz="2448" dirty="0">
              <a:gradFill>
                <a:gsLst>
                  <a:gs pos="100000">
                    <a:prstClr val="white"/>
                  </a:gs>
                  <a:gs pos="0">
                    <a:prstClr val="white"/>
                  </a:gs>
                </a:gsLst>
                <a:lin ang="5400000" scaled="0"/>
              </a:gradFill>
            </a:endParaRPr>
          </a:p>
          <a:p>
            <a:endParaRPr lang="en-US" sz="1428" dirty="0">
              <a:solidFill>
                <a:prstClr val="white"/>
              </a:solidFill>
            </a:endParaRPr>
          </a:p>
        </p:txBody>
      </p:sp>
      <p:sp>
        <p:nvSpPr>
          <p:cNvPr id="14" name="TextBox 13"/>
          <p:cNvSpPr txBox="1"/>
          <p:nvPr/>
        </p:nvSpPr>
        <p:spPr>
          <a:xfrm>
            <a:off x="8496629" y="5561769"/>
            <a:ext cx="1743968" cy="862647"/>
          </a:xfrm>
          <a:prstGeom prst="rect">
            <a:avLst/>
          </a:prstGeom>
          <a:noFill/>
        </p:spPr>
        <p:txBody>
          <a:bodyPr wrap="square" rtlCol="0">
            <a:spAutoFit/>
          </a:bodyPr>
          <a:lstStyle/>
          <a:p>
            <a:r>
              <a:rPr lang="en-US" sz="1632" dirty="0">
                <a:solidFill>
                  <a:prstClr val="white"/>
                </a:solidFill>
              </a:rPr>
              <a:t>Offers throughout the week</a:t>
            </a:r>
          </a:p>
        </p:txBody>
      </p:sp>
    </p:spTree>
    <p:extLst>
      <p:ext uri="{BB962C8B-B14F-4D97-AF65-F5344CB8AC3E}">
        <p14:creationId xmlns:p14="http://schemas.microsoft.com/office/powerpoint/2010/main" val="548257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a:t>
            </a:r>
            <a:r>
              <a:rPr sz="4000">
                <a:gradFill>
                  <a:gsLst>
                    <a:gs pos="1250">
                      <a:srgbClr val="FFFFFF"/>
                    </a:gs>
                    <a:gs pos="100000">
                      <a:srgbClr val="FFFFFF"/>
                    </a:gs>
                  </a:gsLst>
                  <a:lin ang="5400000" scaled="0"/>
                </a:gradFill>
              </a:rPr>
              <a:t>this </a:t>
            </a:r>
            <a:r>
              <a:rPr sz="4000">
                <a:gradFill>
                  <a:gsLst>
                    <a:gs pos="1250">
                      <a:srgbClr val="FFFFFF"/>
                    </a:gs>
                    <a:gs pos="100000">
                      <a:srgbClr val="FFFFFF"/>
                    </a:gs>
                  </a:gsLst>
                  <a:lin ang="5400000" scaled="0"/>
                </a:gradFill>
              </a:rPr>
              <a:t>session</a:t>
            </a:r>
          </a:p>
          <a:p>
            <a:pPr>
              <a:lnSpc>
                <a:spcPct val="80000"/>
              </a:lnSpc>
            </a:pPr>
            <a:r>
              <a:rPr sz="3200">
                <a:gradFill>
                  <a:gsLst>
                    <a:gs pos="1250">
                      <a:srgbClr val="FF8C00"/>
                    </a:gs>
                    <a:gs pos="100000">
                      <a:srgbClr val="FF8C00"/>
                    </a:gs>
                  </a:gsLst>
                  <a:lin ang="5400000" scaled="0"/>
                </a:gradFill>
              </a:rPr>
              <a:t>Your feedback is </a:t>
            </a:r>
            <a:r>
              <a:rPr sz="3200">
                <a:gradFill>
                  <a:gsLst>
                    <a:gs pos="1250">
                      <a:srgbClr val="FF8C00"/>
                    </a:gs>
                    <a:gs pos="100000">
                      <a:srgbClr val="FF8C00"/>
                    </a:gs>
                  </a:gsLst>
                  <a:lin ang="5400000" scaled="0"/>
                </a:gradFill>
              </a:rPr>
              <a:t>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37603578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08437" y="2811462"/>
            <a:ext cx="3793090" cy="1057212"/>
          </a:xfrm>
          <a:prstGeom prst="rect">
            <a:avLst/>
          </a:prstGeom>
          <a:noFill/>
        </p:spPr>
        <p:txBody>
          <a:bodyPr wrap="none" lIns="182880" tIns="146304" rIns="182880" bIns="146304" rtlCol="0">
            <a:spAutoFit/>
          </a:bodyPr>
          <a:lstStyle/>
          <a:p>
            <a:pPr>
              <a:lnSpc>
                <a:spcPct val="90000"/>
              </a:lnSpc>
              <a:spcAft>
                <a:spcPts val="600"/>
              </a:spcAft>
            </a:pPr>
            <a:r>
              <a:rPr lang="en-US" sz="5500" dirty="0" smtClean="0">
                <a:solidFill>
                  <a:srgbClr val="FFFFFF"/>
                </a:solidFill>
              </a:rPr>
              <a:t>Thank you!</a:t>
            </a:r>
          </a:p>
        </p:txBody>
      </p:sp>
    </p:spTree>
    <p:extLst>
      <p:ext uri="{BB962C8B-B14F-4D97-AF65-F5344CB8AC3E}">
        <p14:creationId xmlns:p14="http://schemas.microsoft.com/office/powerpoint/2010/main" val="47583606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 name="Picture 353"/>
          <p:cNvPicPr>
            <a:picLocks noChangeAspect="1"/>
          </p:cNvPicPr>
          <p:nvPr/>
        </p:nvPicPr>
        <p:blipFill rotWithShape="1">
          <a:blip r:embed="rId3">
            <a:extLst>
              <a:ext uri="{28A0092B-C50C-407E-A947-70E740481C1C}">
                <a14:useLocalDpi xmlns:a14="http://schemas.microsoft.com/office/drawing/2010/main" val="0"/>
              </a:ext>
            </a:extLst>
          </a:blip>
          <a:srcRect l="3711" r="484"/>
          <a:stretch/>
        </p:blipFill>
        <p:spPr>
          <a:xfrm>
            <a:off x="882" y="5159685"/>
            <a:ext cx="12434711" cy="1834344"/>
          </a:xfrm>
          <a:prstGeom prst="rect">
            <a:avLst/>
          </a:prstGeom>
        </p:spPr>
      </p:pic>
      <p:sp>
        <p:nvSpPr>
          <p:cNvPr id="4" name="Rectangle 3"/>
          <p:cNvSpPr/>
          <p:nvPr/>
        </p:nvSpPr>
        <p:spPr bwMode="auto">
          <a:xfrm>
            <a:off x="882" y="6793832"/>
            <a:ext cx="12434711" cy="20019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1" y="296898"/>
            <a:ext cx="11889564" cy="532801"/>
          </a:xfrm>
        </p:spPr>
        <p:txBody>
          <a:bodyPr/>
          <a:lstStyle/>
          <a:p>
            <a:r>
              <a:rPr lang="en-US" sz="3600" dirty="0" smtClean="0"/>
              <a:t>Microsoft Azure Marketplace</a:t>
            </a:r>
            <a:endParaRPr lang="en-US" sz="3600" dirty="0"/>
          </a:p>
        </p:txBody>
      </p:sp>
      <p:sp>
        <p:nvSpPr>
          <p:cNvPr id="3" name="Rectangle 2"/>
          <p:cNvSpPr/>
          <p:nvPr/>
        </p:nvSpPr>
        <p:spPr>
          <a:xfrm>
            <a:off x="449433" y="1374074"/>
            <a:ext cx="6651465" cy="707886"/>
          </a:xfrm>
          <a:prstGeom prst="rect">
            <a:avLst/>
          </a:prstGeom>
        </p:spPr>
        <p:txBody>
          <a:bodyPr wrap="square">
            <a:spAutoFit/>
          </a:bodyPr>
          <a:lstStyle/>
          <a:p>
            <a:pPr defTabSz="932563"/>
            <a:r>
              <a:rPr lang="en-IN" sz="2000" dirty="0">
                <a:solidFill>
                  <a:srgbClr val="505050"/>
                </a:solidFill>
                <a:latin typeface="Segoe UI Light"/>
              </a:rPr>
              <a:t>An online store for integrated applications and services ready to deploy on Microsoft Azure</a:t>
            </a:r>
          </a:p>
        </p:txBody>
      </p:sp>
      <p:pic>
        <p:nvPicPr>
          <p:cNvPr id="31" name="Picture 30"/>
          <p:cNvPicPr>
            <a:picLocks noChangeAspect="1"/>
          </p:cNvPicPr>
          <p:nvPr/>
        </p:nvPicPr>
        <p:blipFill rotWithShape="1">
          <a:blip r:embed="rId4"/>
          <a:srcRect t="11825" r="84501" b="4283"/>
          <a:stretch/>
        </p:blipFill>
        <p:spPr>
          <a:xfrm>
            <a:off x="7327020" y="1188423"/>
            <a:ext cx="4882451" cy="5246786"/>
          </a:xfrm>
          <a:prstGeom prst="rect">
            <a:avLst/>
          </a:prstGeom>
        </p:spPr>
      </p:pic>
      <p:sp>
        <p:nvSpPr>
          <p:cNvPr id="32" name="Rectangle 6"/>
          <p:cNvSpPr>
            <a:spLocks noChangeArrowheads="1"/>
          </p:cNvSpPr>
          <p:nvPr/>
        </p:nvSpPr>
        <p:spPr bwMode="auto">
          <a:xfrm>
            <a:off x="1801166" y="5706039"/>
            <a:ext cx="541261" cy="121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3" name="Rectangle 10"/>
          <p:cNvSpPr>
            <a:spLocks noChangeArrowheads="1"/>
          </p:cNvSpPr>
          <p:nvPr/>
        </p:nvSpPr>
        <p:spPr bwMode="auto">
          <a:xfrm>
            <a:off x="655153" y="5496519"/>
            <a:ext cx="541261" cy="142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4" name="Rectangle 11"/>
          <p:cNvSpPr>
            <a:spLocks noChangeArrowheads="1"/>
          </p:cNvSpPr>
          <p:nvPr/>
        </p:nvSpPr>
        <p:spPr bwMode="auto">
          <a:xfrm>
            <a:off x="655154" y="5973971"/>
            <a:ext cx="1704733" cy="8793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5" name="Rectangle 12"/>
          <p:cNvSpPr>
            <a:spLocks noChangeArrowheads="1"/>
          </p:cNvSpPr>
          <p:nvPr/>
        </p:nvSpPr>
        <p:spPr bwMode="auto">
          <a:xfrm>
            <a:off x="655154" y="6042542"/>
            <a:ext cx="1704733" cy="87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6" name="Rectangle 13"/>
          <p:cNvSpPr>
            <a:spLocks noChangeArrowheads="1"/>
          </p:cNvSpPr>
          <p:nvPr/>
        </p:nvSpPr>
        <p:spPr bwMode="auto">
          <a:xfrm>
            <a:off x="632931" y="6013971"/>
            <a:ext cx="1753939" cy="2857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7" name="Rectangle 14"/>
          <p:cNvSpPr>
            <a:spLocks noChangeArrowheads="1"/>
          </p:cNvSpPr>
          <p:nvPr/>
        </p:nvSpPr>
        <p:spPr bwMode="auto">
          <a:xfrm>
            <a:off x="710707" y="613428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8" name="Rectangle 15"/>
          <p:cNvSpPr>
            <a:spLocks noChangeArrowheads="1"/>
          </p:cNvSpPr>
          <p:nvPr/>
        </p:nvSpPr>
        <p:spPr bwMode="auto">
          <a:xfrm>
            <a:off x="710707" y="6032701"/>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9" name="Rectangle 16"/>
          <p:cNvSpPr>
            <a:spLocks noChangeArrowheads="1"/>
          </p:cNvSpPr>
          <p:nvPr/>
        </p:nvSpPr>
        <p:spPr bwMode="auto">
          <a:xfrm>
            <a:off x="710707" y="608666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40" name="Rectangle 17"/>
          <p:cNvSpPr>
            <a:spLocks noChangeArrowheads="1"/>
          </p:cNvSpPr>
          <p:nvPr/>
        </p:nvSpPr>
        <p:spPr bwMode="auto">
          <a:xfrm>
            <a:off x="761500" y="613428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41" name="Rectangle 18"/>
          <p:cNvSpPr>
            <a:spLocks noChangeArrowheads="1"/>
          </p:cNvSpPr>
          <p:nvPr/>
        </p:nvSpPr>
        <p:spPr bwMode="auto">
          <a:xfrm>
            <a:off x="761500" y="608666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42" name="Rectangle 19"/>
          <p:cNvSpPr>
            <a:spLocks noChangeArrowheads="1"/>
          </p:cNvSpPr>
          <p:nvPr/>
        </p:nvSpPr>
        <p:spPr bwMode="auto">
          <a:xfrm>
            <a:off x="761500" y="6032701"/>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43" name="Rectangle 20"/>
          <p:cNvSpPr>
            <a:spLocks noChangeArrowheads="1"/>
          </p:cNvSpPr>
          <p:nvPr/>
        </p:nvSpPr>
        <p:spPr bwMode="auto">
          <a:xfrm>
            <a:off x="888482" y="608666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44" name="Rectangle 21"/>
          <p:cNvSpPr>
            <a:spLocks noChangeArrowheads="1"/>
          </p:cNvSpPr>
          <p:nvPr/>
        </p:nvSpPr>
        <p:spPr bwMode="auto">
          <a:xfrm>
            <a:off x="837689" y="613428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45" name="Rectangle 22"/>
          <p:cNvSpPr>
            <a:spLocks noChangeArrowheads="1"/>
          </p:cNvSpPr>
          <p:nvPr/>
        </p:nvSpPr>
        <p:spPr bwMode="auto">
          <a:xfrm>
            <a:off x="888482" y="613428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46" name="Rectangle 23"/>
          <p:cNvSpPr>
            <a:spLocks noChangeArrowheads="1"/>
          </p:cNvSpPr>
          <p:nvPr/>
        </p:nvSpPr>
        <p:spPr bwMode="auto">
          <a:xfrm>
            <a:off x="837689" y="608666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47" name="Rectangle 24"/>
          <p:cNvSpPr>
            <a:spLocks noChangeArrowheads="1"/>
          </p:cNvSpPr>
          <p:nvPr/>
        </p:nvSpPr>
        <p:spPr bwMode="auto">
          <a:xfrm>
            <a:off x="888482" y="6032701"/>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48" name="Rectangle 25"/>
          <p:cNvSpPr>
            <a:spLocks noChangeArrowheads="1"/>
          </p:cNvSpPr>
          <p:nvPr/>
        </p:nvSpPr>
        <p:spPr bwMode="auto">
          <a:xfrm>
            <a:off x="837689" y="6032701"/>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49" name="Rectangle 26"/>
          <p:cNvSpPr>
            <a:spLocks noChangeArrowheads="1"/>
          </p:cNvSpPr>
          <p:nvPr/>
        </p:nvSpPr>
        <p:spPr bwMode="auto">
          <a:xfrm>
            <a:off x="1015464" y="608666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50" name="Rectangle 27"/>
          <p:cNvSpPr>
            <a:spLocks noChangeArrowheads="1"/>
          </p:cNvSpPr>
          <p:nvPr/>
        </p:nvSpPr>
        <p:spPr bwMode="auto">
          <a:xfrm>
            <a:off x="1015464" y="613428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51" name="Rectangle 28"/>
          <p:cNvSpPr>
            <a:spLocks noChangeArrowheads="1"/>
          </p:cNvSpPr>
          <p:nvPr/>
        </p:nvSpPr>
        <p:spPr bwMode="auto">
          <a:xfrm>
            <a:off x="1015464" y="6032701"/>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52" name="Rectangle 29"/>
          <p:cNvSpPr>
            <a:spLocks noChangeArrowheads="1"/>
          </p:cNvSpPr>
          <p:nvPr/>
        </p:nvSpPr>
        <p:spPr bwMode="auto">
          <a:xfrm>
            <a:off x="963084" y="6134287"/>
            <a:ext cx="41270"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53" name="Rectangle 30"/>
          <p:cNvSpPr>
            <a:spLocks noChangeArrowheads="1"/>
          </p:cNvSpPr>
          <p:nvPr/>
        </p:nvSpPr>
        <p:spPr bwMode="auto">
          <a:xfrm>
            <a:off x="963084" y="6086668"/>
            <a:ext cx="41270"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54" name="Rectangle 31"/>
          <p:cNvSpPr>
            <a:spLocks noChangeArrowheads="1"/>
          </p:cNvSpPr>
          <p:nvPr/>
        </p:nvSpPr>
        <p:spPr bwMode="auto">
          <a:xfrm>
            <a:off x="963084" y="6032701"/>
            <a:ext cx="41270"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55" name="Rectangle 32"/>
          <p:cNvSpPr>
            <a:spLocks noChangeArrowheads="1"/>
          </p:cNvSpPr>
          <p:nvPr/>
        </p:nvSpPr>
        <p:spPr bwMode="auto">
          <a:xfrm>
            <a:off x="1140859" y="6202857"/>
            <a:ext cx="42857"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56" name="Rectangle 33"/>
          <p:cNvSpPr>
            <a:spLocks noChangeArrowheads="1"/>
          </p:cNvSpPr>
          <p:nvPr/>
        </p:nvSpPr>
        <p:spPr bwMode="auto">
          <a:xfrm>
            <a:off x="1090066" y="613428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57" name="Rectangle 34"/>
          <p:cNvSpPr>
            <a:spLocks noChangeArrowheads="1"/>
          </p:cNvSpPr>
          <p:nvPr/>
        </p:nvSpPr>
        <p:spPr bwMode="auto">
          <a:xfrm>
            <a:off x="1140859" y="6101271"/>
            <a:ext cx="42857"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58" name="Rectangle 35"/>
          <p:cNvSpPr>
            <a:spLocks noChangeArrowheads="1"/>
          </p:cNvSpPr>
          <p:nvPr/>
        </p:nvSpPr>
        <p:spPr bwMode="auto">
          <a:xfrm>
            <a:off x="1140859" y="6155237"/>
            <a:ext cx="42857"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59" name="Rectangle 36"/>
          <p:cNvSpPr>
            <a:spLocks noChangeArrowheads="1"/>
          </p:cNvSpPr>
          <p:nvPr/>
        </p:nvSpPr>
        <p:spPr bwMode="auto">
          <a:xfrm>
            <a:off x="1090066" y="608666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60" name="Rectangle 37"/>
          <p:cNvSpPr>
            <a:spLocks noChangeArrowheads="1"/>
          </p:cNvSpPr>
          <p:nvPr/>
        </p:nvSpPr>
        <p:spPr bwMode="auto">
          <a:xfrm>
            <a:off x="1090066" y="6032701"/>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61" name="Rectangle 38"/>
          <p:cNvSpPr>
            <a:spLocks noChangeArrowheads="1"/>
          </p:cNvSpPr>
          <p:nvPr/>
        </p:nvSpPr>
        <p:spPr bwMode="auto">
          <a:xfrm>
            <a:off x="710707" y="634380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62" name="Rectangle 39"/>
          <p:cNvSpPr>
            <a:spLocks noChangeArrowheads="1"/>
          </p:cNvSpPr>
          <p:nvPr/>
        </p:nvSpPr>
        <p:spPr bwMode="auto">
          <a:xfrm>
            <a:off x="710707" y="6243808"/>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63" name="Rectangle 40"/>
          <p:cNvSpPr>
            <a:spLocks noChangeArrowheads="1"/>
          </p:cNvSpPr>
          <p:nvPr/>
        </p:nvSpPr>
        <p:spPr bwMode="auto">
          <a:xfrm>
            <a:off x="710707" y="6294600"/>
            <a:ext cx="39683"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64" name="Rectangle 41"/>
          <p:cNvSpPr>
            <a:spLocks noChangeArrowheads="1"/>
          </p:cNvSpPr>
          <p:nvPr/>
        </p:nvSpPr>
        <p:spPr bwMode="auto">
          <a:xfrm>
            <a:off x="761500" y="634380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65" name="Rectangle 42"/>
          <p:cNvSpPr>
            <a:spLocks noChangeArrowheads="1"/>
          </p:cNvSpPr>
          <p:nvPr/>
        </p:nvSpPr>
        <p:spPr bwMode="auto">
          <a:xfrm>
            <a:off x="761500" y="6294600"/>
            <a:ext cx="39683"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66" name="Rectangle 43"/>
          <p:cNvSpPr>
            <a:spLocks noChangeArrowheads="1"/>
          </p:cNvSpPr>
          <p:nvPr/>
        </p:nvSpPr>
        <p:spPr bwMode="auto">
          <a:xfrm>
            <a:off x="761500" y="6243808"/>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67" name="Rectangle 44"/>
          <p:cNvSpPr>
            <a:spLocks noChangeArrowheads="1"/>
          </p:cNvSpPr>
          <p:nvPr/>
        </p:nvSpPr>
        <p:spPr bwMode="auto">
          <a:xfrm>
            <a:off x="888482" y="6294600"/>
            <a:ext cx="39683"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68" name="Rectangle 45"/>
          <p:cNvSpPr>
            <a:spLocks noChangeArrowheads="1"/>
          </p:cNvSpPr>
          <p:nvPr/>
        </p:nvSpPr>
        <p:spPr bwMode="auto">
          <a:xfrm>
            <a:off x="837689" y="634380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69" name="Rectangle 46"/>
          <p:cNvSpPr>
            <a:spLocks noChangeArrowheads="1"/>
          </p:cNvSpPr>
          <p:nvPr/>
        </p:nvSpPr>
        <p:spPr bwMode="auto">
          <a:xfrm>
            <a:off x="888482" y="634380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70" name="Rectangle 47"/>
          <p:cNvSpPr>
            <a:spLocks noChangeArrowheads="1"/>
          </p:cNvSpPr>
          <p:nvPr/>
        </p:nvSpPr>
        <p:spPr bwMode="auto">
          <a:xfrm>
            <a:off x="837689" y="6294600"/>
            <a:ext cx="39683"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71" name="Rectangle 48"/>
          <p:cNvSpPr>
            <a:spLocks noChangeArrowheads="1"/>
          </p:cNvSpPr>
          <p:nvPr/>
        </p:nvSpPr>
        <p:spPr bwMode="auto">
          <a:xfrm>
            <a:off x="888482" y="6243808"/>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72" name="Rectangle 49"/>
          <p:cNvSpPr>
            <a:spLocks noChangeArrowheads="1"/>
          </p:cNvSpPr>
          <p:nvPr/>
        </p:nvSpPr>
        <p:spPr bwMode="auto">
          <a:xfrm>
            <a:off x="837689" y="6243808"/>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73" name="Rectangle 50"/>
          <p:cNvSpPr>
            <a:spLocks noChangeArrowheads="1"/>
          </p:cNvSpPr>
          <p:nvPr/>
        </p:nvSpPr>
        <p:spPr bwMode="auto">
          <a:xfrm>
            <a:off x="1015464" y="6294600"/>
            <a:ext cx="39683"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74" name="Rectangle 51"/>
          <p:cNvSpPr>
            <a:spLocks noChangeArrowheads="1"/>
          </p:cNvSpPr>
          <p:nvPr/>
        </p:nvSpPr>
        <p:spPr bwMode="auto">
          <a:xfrm>
            <a:off x="1015464" y="634380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75" name="Rectangle 52"/>
          <p:cNvSpPr>
            <a:spLocks noChangeArrowheads="1"/>
          </p:cNvSpPr>
          <p:nvPr/>
        </p:nvSpPr>
        <p:spPr bwMode="auto">
          <a:xfrm>
            <a:off x="1015464" y="6243808"/>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76" name="Rectangle 53"/>
          <p:cNvSpPr>
            <a:spLocks noChangeArrowheads="1"/>
          </p:cNvSpPr>
          <p:nvPr/>
        </p:nvSpPr>
        <p:spPr bwMode="auto">
          <a:xfrm>
            <a:off x="963084" y="6343807"/>
            <a:ext cx="41270"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77" name="Rectangle 54"/>
          <p:cNvSpPr>
            <a:spLocks noChangeArrowheads="1"/>
          </p:cNvSpPr>
          <p:nvPr/>
        </p:nvSpPr>
        <p:spPr bwMode="auto">
          <a:xfrm>
            <a:off x="963084" y="6294600"/>
            <a:ext cx="41270"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78" name="Rectangle 55"/>
          <p:cNvSpPr>
            <a:spLocks noChangeArrowheads="1"/>
          </p:cNvSpPr>
          <p:nvPr/>
        </p:nvSpPr>
        <p:spPr bwMode="auto">
          <a:xfrm>
            <a:off x="963084" y="6243808"/>
            <a:ext cx="41270"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79" name="Rectangle 56"/>
          <p:cNvSpPr>
            <a:spLocks noChangeArrowheads="1"/>
          </p:cNvSpPr>
          <p:nvPr/>
        </p:nvSpPr>
        <p:spPr bwMode="auto">
          <a:xfrm>
            <a:off x="1140859" y="6412377"/>
            <a:ext cx="42857"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80" name="Rectangle 57"/>
          <p:cNvSpPr>
            <a:spLocks noChangeArrowheads="1"/>
          </p:cNvSpPr>
          <p:nvPr/>
        </p:nvSpPr>
        <p:spPr bwMode="auto">
          <a:xfrm>
            <a:off x="1090066" y="634380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81" name="Rectangle 58"/>
          <p:cNvSpPr>
            <a:spLocks noChangeArrowheads="1"/>
          </p:cNvSpPr>
          <p:nvPr/>
        </p:nvSpPr>
        <p:spPr bwMode="auto">
          <a:xfrm>
            <a:off x="1140859" y="6312379"/>
            <a:ext cx="42857"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82" name="Rectangle 59"/>
          <p:cNvSpPr>
            <a:spLocks noChangeArrowheads="1"/>
          </p:cNvSpPr>
          <p:nvPr/>
        </p:nvSpPr>
        <p:spPr bwMode="auto">
          <a:xfrm>
            <a:off x="1140859" y="6363170"/>
            <a:ext cx="42857"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83" name="Rectangle 60"/>
          <p:cNvSpPr>
            <a:spLocks noChangeArrowheads="1"/>
          </p:cNvSpPr>
          <p:nvPr/>
        </p:nvSpPr>
        <p:spPr bwMode="auto">
          <a:xfrm>
            <a:off x="1090066" y="6294600"/>
            <a:ext cx="39683"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84" name="Rectangle 61"/>
          <p:cNvSpPr>
            <a:spLocks noChangeArrowheads="1"/>
          </p:cNvSpPr>
          <p:nvPr/>
        </p:nvSpPr>
        <p:spPr bwMode="auto">
          <a:xfrm>
            <a:off x="1090066" y="6243808"/>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85" name="Rectangle 62"/>
          <p:cNvSpPr>
            <a:spLocks noChangeArrowheads="1"/>
          </p:cNvSpPr>
          <p:nvPr/>
        </p:nvSpPr>
        <p:spPr bwMode="auto">
          <a:xfrm>
            <a:off x="710707" y="6553327"/>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86" name="Rectangle 63"/>
          <p:cNvSpPr>
            <a:spLocks noChangeArrowheads="1"/>
          </p:cNvSpPr>
          <p:nvPr/>
        </p:nvSpPr>
        <p:spPr bwMode="auto">
          <a:xfrm>
            <a:off x="710707" y="6453328"/>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87" name="Rectangle 64"/>
          <p:cNvSpPr>
            <a:spLocks noChangeArrowheads="1"/>
          </p:cNvSpPr>
          <p:nvPr/>
        </p:nvSpPr>
        <p:spPr bwMode="auto">
          <a:xfrm>
            <a:off x="710707" y="650570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88" name="Rectangle 65"/>
          <p:cNvSpPr>
            <a:spLocks noChangeArrowheads="1"/>
          </p:cNvSpPr>
          <p:nvPr/>
        </p:nvSpPr>
        <p:spPr bwMode="auto">
          <a:xfrm>
            <a:off x="761500" y="6553327"/>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89" name="Rectangle 66"/>
          <p:cNvSpPr>
            <a:spLocks noChangeArrowheads="1"/>
          </p:cNvSpPr>
          <p:nvPr/>
        </p:nvSpPr>
        <p:spPr bwMode="auto">
          <a:xfrm>
            <a:off x="761500" y="650570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90" name="Rectangle 67"/>
          <p:cNvSpPr>
            <a:spLocks noChangeArrowheads="1"/>
          </p:cNvSpPr>
          <p:nvPr/>
        </p:nvSpPr>
        <p:spPr bwMode="auto">
          <a:xfrm>
            <a:off x="761500" y="6453328"/>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91" name="Rectangle 68"/>
          <p:cNvSpPr>
            <a:spLocks noChangeArrowheads="1"/>
          </p:cNvSpPr>
          <p:nvPr/>
        </p:nvSpPr>
        <p:spPr bwMode="auto">
          <a:xfrm>
            <a:off x="888482" y="650570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92" name="Rectangle 69"/>
          <p:cNvSpPr>
            <a:spLocks noChangeArrowheads="1"/>
          </p:cNvSpPr>
          <p:nvPr/>
        </p:nvSpPr>
        <p:spPr bwMode="auto">
          <a:xfrm>
            <a:off x="837689" y="6553327"/>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93" name="Rectangle 70"/>
          <p:cNvSpPr>
            <a:spLocks noChangeArrowheads="1"/>
          </p:cNvSpPr>
          <p:nvPr/>
        </p:nvSpPr>
        <p:spPr bwMode="auto">
          <a:xfrm>
            <a:off x="888482" y="6553327"/>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94" name="Rectangle 71"/>
          <p:cNvSpPr>
            <a:spLocks noChangeArrowheads="1"/>
          </p:cNvSpPr>
          <p:nvPr/>
        </p:nvSpPr>
        <p:spPr bwMode="auto">
          <a:xfrm>
            <a:off x="837689" y="650570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95" name="Rectangle 72"/>
          <p:cNvSpPr>
            <a:spLocks noChangeArrowheads="1"/>
          </p:cNvSpPr>
          <p:nvPr/>
        </p:nvSpPr>
        <p:spPr bwMode="auto">
          <a:xfrm>
            <a:off x="888482" y="6453328"/>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96" name="Rectangle 73"/>
          <p:cNvSpPr>
            <a:spLocks noChangeArrowheads="1"/>
          </p:cNvSpPr>
          <p:nvPr/>
        </p:nvSpPr>
        <p:spPr bwMode="auto">
          <a:xfrm>
            <a:off x="837689" y="6453328"/>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97" name="Rectangle 74"/>
          <p:cNvSpPr>
            <a:spLocks noChangeArrowheads="1"/>
          </p:cNvSpPr>
          <p:nvPr/>
        </p:nvSpPr>
        <p:spPr bwMode="auto">
          <a:xfrm>
            <a:off x="1015464" y="650570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98" name="Rectangle 75"/>
          <p:cNvSpPr>
            <a:spLocks noChangeArrowheads="1"/>
          </p:cNvSpPr>
          <p:nvPr/>
        </p:nvSpPr>
        <p:spPr bwMode="auto">
          <a:xfrm>
            <a:off x="1015464" y="6553327"/>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99" name="Rectangle 76"/>
          <p:cNvSpPr>
            <a:spLocks noChangeArrowheads="1"/>
          </p:cNvSpPr>
          <p:nvPr/>
        </p:nvSpPr>
        <p:spPr bwMode="auto">
          <a:xfrm>
            <a:off x="1015464" y="6453328"/>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00" name="Rectangle 77"/>
          <p:cNvSpPr>
            <a:spLocks noChangeArrowheads="1"/>
          </p:cNvSpPr>
          <p:nvPr/>
        </p:nvSpPr>
        <p:spPr bwMode="auto">
          <a:xfrm>
            <a:off x="963084" y="6553327"/>
            <a:ext cx="41270"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01" name="Rectangle 78"/>
          <p:cNvSpPr>
            <a:spLocks noChangeArrowheads="1"/>
          </p:cNvSpPr>
          <p:nvPr/>
        </p:nvSpPr>
        <p:spPr bwMode="auto">
          <a:xfrm>
            <a:off x="963084" y="6505708"/>
            <a:ext cx="41270"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02" name="Rectangle 79"/>
          <p:cNvSpPr>
            <a:spLocks noChangeArrowheads="1"/>
          </p:cNvSpPr>
          <p:nvPr/>
        </p:nvSpPr>
        <p:spPr bwMode="auto">
          <a:xfrm>
            <a:off x="963084" y="6453328"/>
            <a:ext cx="41270"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03" name="Rectangle 80"/>
          <p:cNvSpPr>
            <a:spLocks noChangeArrowheads="1"/>
          </p:cNvSpPr>
          <p:nvPr/>
        </p:nvSpPr>
        <p:spPr bwMode="auto">
          <a:xfrm>
            <a:off x="1140859" y="6621897"/>
            <a:ext cx="42857"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04" name="Rectangle 81"/>
          <p:cNvSpPr>
            <a:spLocks noChangeArrowheads="1"/>
          </p:cNvSpPr>
          <p:nvPr/>
        </p:nvSpPr>
        <p:spPr bwMode="auto">
          <a:xfrm>
            <a:off x="1090066" y="6553327"/>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05" name="Rectangle 82"/>
          <p:cNvSpPr>
            <a:spLocks noChangeArrowheads="1"/>
          </p:cNvSpPr>
          <p:nvPr/>
        </p:nvSpPr>
        <p:spPr bwMode="auto">
          <a:xfrm>
            <a:off x="1140859" y="6521898"/>
            <a:ext cx="42857"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06" name="Rectangle 83"/>
          <p:cNvSpPr>
            <a:spLocks noChangeArrowheads="1"/>
          </p:cNvSpPr>
          <p:nvPr/>
        </p:nvSpPr>
        <p:spPr bwMode="auto">
          <a:xfrm>
            <a:off x="1140859" y="6574279"/>
            <a:ext cx="42857"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07" name="Rectangle 84"/>
          <p:cNvSpPr>
            <a:spLocks noChangeArrowheads="1"/>
          </p:cNvSpPr>
          <p:nvPr/>
        </p:nvSpPr>
        <p:spPr bwMode="auto">
          <a:xfrm>
            <a:off x="1090066" y="650570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08" name="Rectangle 85"/>
          <p:cNvSpPr>
            <a:spLocks noChangeArrowheads="1"/>
          </p:cNvSpPr>
          <p:nvPr/>
        </p:nvSpPr>
        <p:spPr bwMode="auto">
          <a:xfrm>
            <a:off x="1090066" y="6453328"/>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09" name="Rectangle 86"/>
          <p:cNvSpPr>
            <a:spLocks noChangeArrowheads="1"/>
          </p:cNvSpPr>
          <p:nvPr/>
        </p:nvSpPr>
        <p:spPr bwMode="auto">
          <a:xfrm>
            <a:off x="1842435" y="6202857"/>
            <a:ext cx="41270"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0" name="Rectangle 87"/>
          <p:cNvSpPr>
            <a:spLocks noChangeArrowheads="1"/>
          </p:cNvSpPr>
          <p:nvPr/>
        </p:nvSpPr>
        <p:spPr bwMode="auto">
          <a:xfrm>
            <a:off x="1842435" y="6101271"/>
            <a:ext cx="41270"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1" name="Rectangle 88"/>
          <p:cNvSpPr>
            <a:spLocks noChangeArrowheads="1"/>
          </p:cNvSpPr>
          <p:nvPr/>
        </p:nvSpPr>
        <p:spPr bwMode="auto">
          <a:xfrm>
            <a:off x="1842435" y="6155237"/>
            <a:ext cx="41270"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2" name="Rectangle 89"/>
          <p:cNvSpPr>
            <a:spLocks noChangeArrowheads="1"/>
          </p:cNvSpPr>
          <p:nvPr/>
        </p:nvSpPr>
        <p:spPr bwMode="auto">
          <a:xfrm>
            <a:off x="1894814" y="613428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3" name="Rectangle 90"/>
          <p:cNvSpPr>
            <a:spLocks noChangeArrowheads="1"/>
          </p:cNvSpPr>
          <p:nvPr/>
        </p:nvSpPr>
        <p:spPr bwMode="auto">
          <a:xfrm>
            <a:off x="1894814" y="608666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4" name="Rectangle 91"/>
          <p:cNvSpPr>
            <a:spLocks noChangeArrowheads="1"/>
          </p:cNvSpPr>
          <p:nvPr/>
        </p:nvSpPr>
        <p:spPr bwMode="auto">
          <a:xfrm>
            <a:off x="1894814" y="6032701"/>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5" name="Rectangle 92"/>
          <p:cNvSpPr>
            <a:spLocks noChangeArrowheads="1"/>
          </p:cNvSpPr>
          <p:nvPr/>
        </p:nvSpPr>
        <p:spPr bwMode="auto">
          <a:xfrm>
            <a:off x="2020209" y="6086668"/>
            <a:ext cx="41270"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6" name="Rectangle 93"/>
          <p:cNvSpPr>
            <a:spLocks noChangeArrowheads="1"/>
          </p:cNvSpPr>
          <p:nvPr/>
        </p:nvSpPr>
        <p:spPr bwMode="auto">
          <a:xfrm>
            <a:off x="1969417" y="613428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7" name="Rectangle 94"/>
          <p:cNvSpPr>
            <a:spLocks noChangeArrowheads="1"/>
          </p:cNvSpPr>
          <p:nvPr/>
        </p:nvSpPr>
        <p:spPr bwMode="auto">
          <a:xfrm>
            <a:off x="2020209" y="6134287"/>
            <a:ext cx="41270"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8" name="Rectangle 95"/>
          <p:cNvSpPr>
            <a:spLocks noChangeArrowheads="1"/>
          </p:cNvSpPr>
          <p:nvPr/>
        </p:nvSpPr>
        <p:spPr bwMode="auto">
          <a:xfrm>
            <a:off x="1969417" y="608666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9" name="Rectangle 96"/>
          <p:cNvSpPr>
            <a:spLocks noChangeArrowheads="1"/>
          </p:cNvSpPr>
          <p:nvPr/>
        </p:nvSpPr>
        <p:spPr bwMode="auto">
          <a:xfrm>
            <a:off x="2020209" y="6032701"/>
            <a:ext cx="41270"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0" name="Rectangle 97"/>
          <p:cNvSpPr>
            <a:spLocks noChangeArrowheads="1"/>
          </p:cNvSpPr>
          <p:nvPr/>
        </p:nvSpPr>
        <p:spPr bwMode="auto">
          <a:xfrm>
            <a:off x="1969417" y="6032701"/>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1" name="Rectangle 98"/>
          <p:cNvSpPr>
            <a:spLocks noChangeArrowheads="1"/>
          </p:cNvSpPr>
          <p:nvPr/>
        </p:nvSpPr>
        <p:spPr bwMode="auto">
          <a:xfrm>
            <a:off x="2147192" y="6086668"/>
            <a:ext cx="42857"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2" name="Rectangle 99"/>
          <p:cNvSpPr>
            <a:spLocks noChangeArrowheads="1"/>
          </p:cNvSpPr>
          <p:nvPr/>
        </p:nvSpPr>
        <p:spPr bwMode="auto">
          <a:xfrm>
            <a:off x="2147192" y="6134287"/>
            <a:ext cx="42857"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3" name="Rectangle 100"/>
          <p:cNvSpPr>
            <a:spLocks noChangeArrowheads="1"/>
          </p:cNvSpPr>
          <p:nvPr/>
        </p:nvSpPr>
        <p:spPr bwMode="auto">
          <a:xfrm>
            <a:off x="2546982" y="5767962"/>
            <a:ext cx="42857"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4" name="Rectangle 101"/>
          <p:cNvSpPr>
            <a:spLocks noChangeArrowheads="1"/>
          </p:cNvSpPr>
          <p:nvPr/>
        </p:nvSpPr>
        <p:spPr bwMode="auto">
          <a:xfrm>
            <a:off x="2096398" y="613428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5" name="Rectangle 102"/>
          <p:cNvSpPr>
            <a:spLocks noChangeArrowheads="1"/>
          </p:cNvSpPr>
          <p:nvPr/>
        </p:nvSpPr>
        <p:spPr bwMode="auto">
          <a:xfrm>
            <a:off x="2096398" y="608666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6" name="Rectangle 103"/>
          <p:cNvSpPr>
            <a:spLocks noChangeArrowheads="1"/>
          </p:cNvSpPr>
          <p:nvPr/>
        </p:nvSpPr>
        <p:spPr bwMode="auto">
          <a:xfrm>
            <a:off x="2496189" y="5767962"/>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7" name="Rectangle 104"/>
          <p:cNvSpPr>
            <a:spLocks noChangeArrowheads="1"/>
          </p:cNvSpPr>
          <p:nvPr/>
        </p:nvSpPr>
        <p:spPr bwMode="auto">
          <a:xfrm>
            <a:off x="2274174" y="6134287"/>
            <a:ext cx="42857"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8" name="Rectangle 105"/>
          <p:cNvSpPr>
            <a:spLocks noChangeArrowheads="1"/>
          </p:cNvSpPr>
          <p:nvPr/>
        </p:nvSpPr>
        <p:spPr bwMode="auto">
          <a:xfrm>
            <a:off x="2223381" y="6134287"/>
            <a:ext cx="41270"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9" name="Rectangle 106"/>
          <p:cNvSpPr>
            <a:spLocks noChangeArrowheads="1"/>
          </p:cNvSpPr>
          <p:nvPr/>
        </p:nvSpPr>
        <p:spPr bwMode="auto">
          <a:xfrm>
            <a:off x="2673965" y="5767962"/>
            <a:ext cx="42857"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30" name="Rectangle 107"/>
          <p:cNvSpPr>
            <a:spLocks noChangeArrowheads="1"/>
          </p:cNvSpPr>
          <p:nvPr/>
        </p:nvSpPr>
        <p:spPr bwMode="auto">
          <a:xfrm>
            <a:off x="2274174" y="6086668"/>
            <a:ext cx="42857"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31" name="Rectangle 108"/>
          <p:cNvSpPr>
            <a:spLocks noChangeArrowheads="1"/>
          </p:cNvSpPr>
          <p:nvPr/>
        </p:nvSpPr>
        <p:spPr bwMode="auto">
          <a:xfrm>
            <a:off x="2223381" y="6086668"/>
            <a:ext cx="41270"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32" name="Rectangle 109"/>
          <p:cNvSpPr>
            <a:spLocks noChangeArrowheads="1"/>
          </p:cNvSpPr>
          <p:nvPr/>
        </p:nvSpPr>
        <p:spPr bwMode="auto">
          <a:xfrm>
            <a:off x="2623171" y="5767962"/>
            <a:ext cx="41270"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33" name="Rectangle 110"/>
          <p:cNvSpPr>
            <a:spLocks noChangeArrowheads="1"/>
          </p:cNvSpPr>
          <p:nvPr/>
        </p:nvSpPr>
        <p:spPr bwMode="auto">
          <a:xfrm>
            <a:off x="1842435" y="6412377"/>
            <a:ext cx="41270"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34" name="Rectangle 111"/>
          <p:cNvSpPr>
            <a:spLocks noChangeArrowheads="1"/>
          </p:cNvSpPr>
          <p:nvPr/>
        </p:nvSpPr>
        <p:spPr bwMode="auto">
          <a:xfrm>
            <a:off x="1842435" y="6312379"/>
            <a:ext cx="41270"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35" name="Rectangle 112"/>
          <p:cNvSpPr>
            <a:spLocks noChangeArrowheads="1"/>
          </p:cNvSpPr>
          <p:nvPr/>
        </p:nvSpPr>
        <p:spPr bwMode="auto">
          <a:xfrm>
            <a:off x="1842435" y="6363170"/>
            <a:ext cx="41270"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36" name="Rectangle 113"/>
          <p:cNvSpPr>
            <a:spLocks noChangeArrowheads="1"/>
          </p:cNvSpPr>
          <p:nvPr/>
        </p:nvSpPr>
        <p:spPr bwMode="auto">
          <a:xfrm>
            <a:off x="1894814" y="634380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37" name="Rectangle 114"/>
          <p:cNvSpPr>
            <a:spLocks noChangeArrowheads="1"/>
          </p:cNvSpPr>
          <p:nvPr/>
        </p:nvSpPr>
        <p:spPr bwMode="auto">
          <a:xfrm>
            <a:off x="1894814" y="6294600"/>
            <a:ext cx="39683"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38" name="Rectangle 115"/>
          <p:cNvSpPr>
            <a:spLocks noChangeArrowheads="1"/>
          </p:cNvSpPr>
          <p:nvPr/>
        </p:nvSpPr>
        <p:spPr bwMode="auto">
          <a:xfrm>
            <a:off x="1894814" y="6243808"/>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39" name="Rectangle 116"/>
          <p:cNvSpPr>
            <a:spLocks noChangeArrowheads="1"/>
          </p:cNvSpPr>
          <p:nvPr/>
        </p:nvSpPr>
        <p:spPr bwMode="auto">
          <a:xfrm>
            <a:off x="2020209" y="6294600"/>
            <a:ext cx="41270"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40" name="Rectangle 117"/>
          <p:cNvSpPr>
            <a:spLocks noChangeArrowheads="1"/>
          </p:cNvSpPr>
          <p:nvPr/>
        </p:nvSpPr>
        <p:spPr bwMode="auto">
          <a:xfrm>
            <a:off x="1969417" y="634380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41" name="Rectangle 118"/>
          <p:cNvSpPr>
            <a:spLocks noChangeArrowheads="1"/>
          </p:cNvSpPr>
          <p:nvPr/>
        </p:nvSpPr>
        <p:spPr bwMode="auto">
          <a:xfrm>
            <a:off x="2020209" y="6343807"/>
            <a:ext cx="41270"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42" name="Rectangle 119"/>
          <p:cNvSpPr>
            <a:spLocks noChangeArrowheads="1"/>
          </p:cNvSpPr>
          <p:nvPr/>
        </p:nvSpPr>
        <p:spPr bwMode="auto">
          <a:xfrm>
            <a:off x="1969417" y="6294600"/>
            <a:ext cx="39683"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43" name="Rectangle 120"/>
          <p:cNvSpPr>
            <a:spLocks noChangeArrowheads="1"/>
          </p:cNvSpPr>
          <p:nvPr/>
        </p:nvSpPr>
        <p:spPr bwMode="auto">
          <a:xfrm>
            <a:off x="2020209" y="6243808"/>
            <a:ext cx="41270"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44" name="Rectangle 121"/>
          <p:cNvSpPr>
            <a:spLocks noChangeArrowheads="1"/>
          </p:cNvSpPr>
          <p:nvPr/>
        </p:nvSpPr>
        <p:spPr bwMode="auto">
          <a:xfrm>
            <a:off x="1969417" y="6243808"/>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45" name="Rectangle 122"/>
          <p:cNvSpPr>
            <a:spLocks noChangeArrowheads="1"/>
          </p:cNvSpPr>
          <p:nvPr/>
        </p:nvSpPr>
        <p:spPr bwMode="auto">
          <a:xfrm>
            <a:off x="2147192" y="6294600"/>
            <a:ext cx="42857"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46" name="Rectangle 123"/>
          <p:cNvSpPr>
            <a:spLocks noChangeArrowheads="1"/>
          </p:cNvSpPr>
          <p:nvPr/>
        </p:nvSpPr>
        <p:spPr bwMode="auto">
          <a:xfrm>
            <a:off x="2147192" y="6343807"/>
            <a:ext cx="42857"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47" name="Rectangle 124"/>
          <p:cNvSpPr>
            <a:spLocks noChangeArrowheads="1"/>
          </p:cNvSpPr>
          <p:nvPr/>
        </p:nvSpPr>
        <p:spPr bwMode="auto">
          <a:xfrm>
            <a:off x="2147192" y="6243808"/>
            <a:ext cx="42857"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48" name="Rectangle 125"/>
          <p:cNvSpPr>
            <a:spLocks noChangeArrowheads="1"/>
          </p:cNvSpPr>
          <p:nvPr/>
        </p:nvSpPr>
        <p:spPr bwMode="auto">
          <a:xfrm>
            <a:off x="2096398" y="6343807"/>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49" name="Rectangle 126"/>
          <p:cNvSpPr>
            <a:spLocks noChangeArrowheads="1"/>
          </p:cNvSpPr>
          <p:nvPr/>
        </p:nvSpPr>
        <p:spPr bwMode="auto">
          <a:xfrm>
            <a:off x="2096398" y="6294600"/>
            <a:ext cx="39683"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50" name="Rectangle 127"/>
          <p:cNvSpPr>
            <a:spLocks noChangeArrowheads="1"/>
          </p:cNvSpPr>
          <p:nvPr/>
        </p:nvSpPr>
        <p:spPr bwMode="auto">
          <a:xfrm>
            <a:off x="2096398" y="6243808"/>
            <a:ext cx="39683"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51" name="Rectangle 128"/>
          <p:cNvSpPr>
            <a:spLocks noChangeArrowheads="1"/>
          </p:cNvSpPr>
          <p:nvPr/>
        </p:nvSpPr>
        <p:spPr bwMode="auto">
          <a:xfrm>
            <a:off x="2274174" y="6343807"/>
            <a:ext cx="42857"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52" name="Rectangle 129"/>
          <p:cNvSpPr>
            <a:spLocks noChangeArrowheads="1"/>
          </p:cNvSpPr>
          <p:nvPr/>
        </p:nvSpPr>
        <p:spPr bwMode="auto">
          <a:xfrm>
            <a:off x="2223381" y="6343807"/>
            <a:ext cx="41270"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53" name="Rectangle 130"/>
          <p:cNvSpPr>
            <a:spLocks noChangeArrowheads="1"/>
          </p:cNvSpPr>
          <p:nvPr/>
        </p:nvSpPr>
        <p:spPr bwMode="auto">
          <a:xfrm>
            <a:off x="2274174" y="6243808"/>
            <a:ext cx="42857"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54" name="Rectangle 131"/>
          <p:cNvSpPr>
            <a:spLocks noChangeArrowheads="1"/>
          </p:cNvSpPr>
          <p:nvPr/>
        </p:nvSpPr>
        <p:spPr bwMode="auto">
          <a:xfrm>
            <a:off x="2274174" y="6294600"/>
            <a:ext cx="42857"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55" name="Rectangle 132"/>
          <p:cNvSpPr>
            <a:spLocks noChangeArrowheads="1"/>
          </p:cNvSpPr>
          <p:nvPr/>
        </p:nvSpPr>
        <p:spPr bwMode="auto">
          <a:xfrm>
            <a:off x="2223381" y="6294600"/>
            <a:ext cx="41270" cy="3809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56" name="Rectangle 133"/>
          <p:cNvSpPr>
            <a:spLocks noChangeArrowheads="1"/>
          </p:cNvSpPr>
          <p:nvPr/>
        </p:nvSpPr>
        <p:spPr bwMode="auto">
          <a:xfrm>
            <a:off x="2223381" y="6243808"/>
            <a:ext cx="41270" cy="428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57" name="Rectangle 134"/>
          <p:cNvSpPr>
            <a:spLocks noChangeArrowheads="1"/>
          </p:cNvSpPr>
          <p:nvPr/>
        </p:nvSpPr>
        <p:spPr bwMode="auto">
          <a:xfrm>
            <a:off x="1842435" y="6621897"/>
            <a:ext cx="41270"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58" name="Rectangle 135"/>
          <p:cNvSpPr>
            <a:spLocks noChangeArrowheads="1"/>
          </p:cNvSpPr>
          <p:nvPr/>
        </p:nvSpPr>
        <p:spPr bwMode="auto">
          <a:xfrm>
            <a:off x="1842435" y="6521898"/>
            <a:ext cx="41270"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59" name="Rectangle 136"/>
          <p:cNvSpPr>
            <a:spLocks noChangeArrowheads="1"/>
          </p:cNvSpPr>
          <p:nvPr/>
        </p:nvSpPr>
        <p:spPr bwMode="auto">
          <a:xfrm>
            <a:off x="1842435" y="6574279"/>
            <a:ext cx="41270"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60" name="Rectangle 137"/>
          <p:cNvSpPr>
            <a:spLocks noChangeArrowheads="1"/>
          </p:cNvSpPr>
          <p:nvPr/>
        </p:nvSpPr>
        <p:spPr bwMode="auto">
          <a:xfrm>
            <a:off x="1894814" y="6553327"/>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61" name="Rectangle 138"/>
          <p:cNvSpPr>
            <a:spLocks noChangeArrowheads="1"/>
          </p:cNvSpPr>
          <p:nvPr/>
        </p:nvSpPr>
        <p:spPr bwMode="auto">
          <a:xfrm>
            <a:off x="1894814" y="650570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62" name="Rectangle 139"/>
          <p:cNvSpPr>
            <a:spLocks noChangeArrowheads="1"/>
          </p:cNvSpPr>
          <p:nvPr/>
        </p:nvSpPr>
        <p:spPr bwMode="auto">
          <a:xfrm>
            <a:off x="1894814" y="6453328"/>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63" name="Rectangle 140"/>
          <p:cNvSpPr>
            <a:spLocks noChangeArrowheads="1"/>
          </p:cNvSpPr>
          <p:nvPr/>
        </p:nvSpPr>
        <p:spPr bwMode="auto">
          <a:xfrm>
            <a:off x="2020209" y="6505708"/>
            <a:ext cx="41270"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64" name="Rectangle 141"/>
          <p:cNvSpPr>
            <a:spLocks noChangeArrowheads="1"/>
          </p:cNvSpPr>
          <p:nvPr/>
        </p:nvSpPr>
        <p:spPr bwMode="auto">
          <a:xfrm>
            <a:off x="1969417" y="6553327"/>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65" name="Rectangle 142"/>
          <p:cNvSpPr>
            <a:spLocks noChangeArrowheads="1"/>
          </p:cNvSpPr>
          <p:nvPr/>
        </p:nvSpPr>
        <p:spPr bwMode="auto">
          <a:xfrm>
            <a:off x="2020209" y="6553327"/>
            <a:ext cx="41270"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66" name="Rectangle 143"/>
          <p:cNvSpPr>
            <a:spLocks noChangeArrowheads="1"/>
          </p:cNvSpPr>
          <p:nvPr/>
        </p:nvSpPr>
        <p:spPr bwMode="auto">
          <a:xfrm>
            <a:off x="1969417" y="650570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67" name="Rectangle 144"/>
          <p:cNvSpPr>
            <a:spLocks noChangeArrowheads="1"/>
          </p:cNvSpPr>
          <p:nvPr/>
        </p:nvSpPr>
        <p:spPr bwMode="auto">
          <a:xfrm>
            <a:off x="2020209" y="6453328"/>
            <a:ext cx="41270"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68" name="Rectangle 145"/>
          <p:cNvSpPr>
            <a:spLocks noChangeArrowheads="1"/>
          </p:cNvSpPr>
          <p:nvPr/>
        </p:nvSpPr>
        <p:spPr bwMode="auto">
          <a:xfrm>
            <a:off x="1969417" y="6453328"/>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69" name="Rectangle 146"/>
          <p:cNvSpPr>
            <a:spLocks noChangeArrowheads="1"/>
          </p:cNvSpPr>
          <p:nvPr/>
        </p:nvSpPr>
        <p:spPr bwMode="auto">
          <a:xfrm>
            <a:off x="2147192" y="6505708"/>
            <a:ext cx="42857"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70" name="Rectangle 147"/>
          <p:cNvSpPr>
            <a:spLocks noChangeArrowheads="1"/>
          </p:cNvSpPr>
          <p:nvPr/>
        </p:nvSpPr>
        <p:spPr bwMode="auto">
          <a:xfrm>
            <a:off x="2147192" y="6553327"/>
            <a:ext cx="42857"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71" name="Rectangle 148"/>
          <p:cNvSpPr>
            <a:spLocks noChangeArrowheads="1"/>
          </p:cNvSpPr>
          <p:nvPr/>
        </p:nvSpPr>
        <p:spPr bwMode="auto">
          <a:xfrm>
            <a:off x="2147192" y="6453328"/>
            <a:ext cx="42857"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72" name="Rectangle 149"/>
          <p:cNvSpPr>
            <a:spLocks noChangeArrowheads="1"/>
          </p:cNvSpPr>
          <p:nvPr/>
        </p:nvSpPr>
        <p:spPr bwMode="auto">
          <a:xfrm>
            <a:off x="2096398" y="6553327"/>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73" name="Rectangle 150"/>
          <p:cNvSpPr>
            <a:spLocks noChangeArrowheads="1"/>
          </p:cNvSpPr>
          <p:nvPr/>
        </p:nvSpPr>
        <p:spPr bwMode="auto">
          <a:xfrm>
            <a:off x="2096398" y="6505708"/>
            <a:ext cx="39683"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74" name="Rectangle 151"/>
          <p:cNvSpPr>
            <a:spLocks noChangeArrowheads="1"/>
          </p:cNvSpPr>
          <p:nvPr/>
        </p:nvSpPr>
        <p:spPr bwMode="auto">
          <a:xfrm>
            <a:off x="2096398" y="6453328"/>
            <a:ext cx="39683"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75" name="Rectangle 152"/>
          <p:cNvSpPr>
            <a:spLocks noChangeArrowheads="1"/>
          </p:cNvSpPr>
          <p:nvPr/>
        </p:nvSpPr>
        <p:spPr bwMode="auto">
          <a:xfrm>
            <a:off x="2274174" y="6553327"/>
            <a:ext cx="42857"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76" name="Rectangle 153"/>
          <p:cNvSpPr>
            <a:spLocks noChangeArrowheads="1"/>
          </p:cNvSpPr>
          <p:nvPr/>
        </p:nvSpPr>
        <p:spPr bwMode="auto">
          <a:xfrm>
            <a:off x="2223381" y="6553327"/>
            <a:ext cx="41270"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77" name="Rectangle 154"/>
          <p:cNvSpPr>
            <a:spLocks noChangeArrowheads="1"/>
          </p:cNvSpPr>
          <p:nvPr/>
        </p:nvSpPr>
        <p:spPr bwMode="auto">
          <a:xfrm>
            <a:off x="2274174" y="6453328"/>
            <a:ext cx="42857"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78" name="Rectangle 155"/>
          <p:cNvSpPr>
            <a:spLocks noChangeArrowheads="1"/>
          </p:cNvSpPr>
          <p:nvPr/>
        </p:nvSpPr>
        <p:spPr bwMode="auto">
          <a:xfrm>
            <a:off x="2274174" y="6505708"/>
            <a:ext cx="42857"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79" name="Rectangle 156"/>
          <p:cNvSpPr>
            <a:spLocks noChangeArrowheads="1"/>
          </p:cNvSpPr>
          <p:nvPr/>
        </p:nvSpPr>
        <p:spPr bwMode="auto">
          <a:xfrm>
            <a:off x="2223381" y="6505708"/>
            <a:ext cx="41270" cy="3650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80" name="Rectangle 157"/>
          <p:cNvSpPr>
            <a:spLocks noChangeArrowheads="1"/>
          </p:cNvSpPr>
          <p:nvPr/>
        </p:nvSpPr>
        <p:spPr bwMode="auto">
          <a:xfrm>
            <a:off x="2223381" y="6453328"/>
            <a:ext cx="41270" cy="4127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81" name="Rectangle 158"/>
          <p:cNvSpPr>
            <a:spLocks noChangeArrowheads="1"/>
          </p:cNvSpPr>
          <p:nvPr/>
        </p:nvSpPr>
        <p:spPr bwMode="auto">
          <a:xfrm>
            <a:off x="1110701" y="5361601"/>
            <a:ext cx="798400" cy="1560291"/>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82" name="Rectangle 159"/>
          <p:cNvSpPr>
            <a:spLocks noChangeArrowheads="1"/>
          </p:cNvSpPr>
          <p:nvPr/>
        </p:nvSpPr>
        <p:spPr bwMode="auto">
          <a:xfrm>
            <a:off x="1110701" y="5361601"/>
            <a:ext cx="798400" cy="156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83" name="Rectangle 160"/>
          <p:cNvSpPr>
            <a:spLocks noChangeArrowheads="1"/>
          </p:cNvSpPr>
          <p:nvPr/>
        </p:nvSpPr>
        <p:spPr bwMode="auto">
          <a:xfrm>
            <a:off x="1069433" y="5329855"/>
            <a:ext cx="880938" cy="31746"/>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84" name="Rectangle 161"/>
          <p:cNvSpPr>
            <a:spLocks noChangeArrowheads="1"/>
          </p:cNvSpPr>
          <p:nvPr/>
        </p:nvSpPr>
        <p:spPr bwMode="auto">
          <a:xfrm>
            <a:off x="1380538" y="6718720"/>
            <a:ext cx="104760" cy="20317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85" name="Rectangle 162"/>
          <p:cNvSpPr>
            <a:spLocks noChangeArrowheads="1"/>
          </p:cNvSpPr>
          <p:nvPr/>
        </p:nvSpPr>
        <p:spPr bwMode="auto">
          <a:xfrm>
            <a:off x="1380538" y="6718720"/>
            <a:ext cx="104760" cy="20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86" name="Rectangle 163"/>
          <p:cNvSpPr>
            <a:spLocks noChangeArrowheads="1"/>
          </p:cNvSpPr>
          <p:nvPr/>
        </p:nvSpPr>
        <p:spPr bwMode="auto">
          <a:xfrm>
            <a:off x="1267842" y="6718720"/>
            <a:ext cx="104760" cy="20317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87" name="Rectangle 164"/>
          <p:cNvSpPr>
            <a:spLocks noChangeArrowheads="1"/>
          </p:cNvSpPr>
          <p:nvPr/>
        </p:nvSpPr>
        <p:spPr bwMode="auto">
          <a:xfrm>
            <a:off x="1267842" y="6718720"/>
            <a:ext cx="104760" cy="20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88" name="Rectangle 165"/>
          <p:cNvSpPr>
            <a:spLocks noChangeArrowheads="1"/>
          </p:cNvSpPr>
          <p:nvPr/>
        </p:nvSpPr>
        <p:spPr bwMode="auto">
          <a:xfrm>
            <a:off x="1663073" y="6718720"/>
            <a:ext cx="104760" cy="20317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89" name="Rectangle 166"/>
          <p:cNvSpPr>
            <a:spLocks noChangeArrowheads="1"/>
          </p:cNvSpPr>
          <p:nvPr/>
        </p:nvSpPr>
        <p:spPr bwMode="auto">
          <a:xfrm>
            <a:off x="1663073" y="6718720"/>
            <a:ext cx="104760" cy="20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90" name="Rectangle 167"/>
          <p:cNvSpPr>
            <a:spLocks noChangeArrowheads="1"/>
          </p:cNvSpPr>
          <p:nvPr/>
        </p:nvSpPr>
        <p:spPr bwMode="auto">
          <a:xfrm>
            <a:off x="1550377" y="6718720"/>
            <a:ext cx="104760" cy="20317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91" name="Rectangle 168"/>
          <p:cNvSpPr>
            <a:spLocks noChangeArrowheads="1"/>
          </p:cNvSpPr>
          <p:nvPr/>
        </p:nvSpPr>
        <p:spPr bwMode="auto">
          <a:xfrm>
            <a:off x="1550377" y="6718720"/>
            <a:ext cx="104760" cy="20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92" name="Oval 169"/>
          <p:cNvSpPr>
            <a:spLocks noChangeArrowheads="1"/>
          </p:cNvSpPr>
          <p:nvPr/>
        </p:nvSpPr>
        <p:spPr bwMode="auto">
          <a:xfrm>
            <a:off x="912292" y="6778718"/>
            <a:ext cx="20635" cy="2063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93" name="Oval 170"/>
          <p:cNvSpPr>
            <a:spLocks noChangeArrowheads="1"/>
          </p:cNvSpPr>
          <p:nvPr/>
        </p:nvSpPr>
        <p:spPr bwMode="auto">
          <a:xfrm>
            <a:off x="993242" y="6778718"/>
            <a:ext cx="19048" cy="2063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94" name="Rectangle 171"/>
          <p:cNvSpPr>
            <a:spLocks noChangeArrowheads="1"/>
          </p:cNvSpPr>
          <p:nvPr/>
        </p:nvSpPr>
        <p:spPr bwMode="auto">
          <a:xfrm>
            <a:off x="921817" y="6778718"/>
            <a:ext cx="79364" cy="20634"/>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95" name="Freeform 172"/>
          <p:cNvSpPr>
            <a:spLocks/>
          </p:cNvSpPr>
          <p:nvPr/>
        </p:nvSpPr>
        <p:spPr bwMode="auto">
          <a:xfrm>
            <a:off x="921817" y="6799352"/>
            <a:ext cx="79364" cy="77776"/>
          </a:xfrm>
          <a:custGeom>
            <a:avLst/>
            <a:gdLst>
              <a:gd name="T0" fmla="*/ 47 w 50"/>
              <a:gd name="T1" fmla="*/ 49 h 49"/>
              <a:gd name="T2" fmla="*/ 4 w 50"/>
              <a:gd name="T3" fmla="*/ 49 h 49"/>
              <a:gd name="T4" fmla="*/ 0 w 50"/>
              <a:gd name="T5" fmla="*/ 0 h 49"/>
              <a:gd name="T6" fmla="*/ 50 w 50"/>
              <a:gd name="T7" fmla="*/ 0 h 49"/>
              <a:gd name="T8" fmla="*/ 47 w 50"/>
              <a:gd name="T9" fmla="*/ 49 h 49"/>
            </a:gdLst>
            <a:ahLst/>
            <a:cxnLst>
              <a:cxn ang="0">
                <a:pos x="T0" y="T1"/>
              </a:cxn>
              <a:cxn ang="0">
                <a:pos x="T2" y="T3"/>
              </a:cxn>
              <a:cxn ang="0">
                <a:pos x="T4" y="T5"/>
              </a:cxn>
              <a:cxn ang="0">
                <a:pos x="T6" y="T7"/>
              </a:cxn>
              <a:cxn ang="0">
                <a:pos x="T8" y="T9"/>
              </a:cxn>
            </a:cxnLst>
            <a:rect l="0" t="0" r="r" b="b"/>
            <a:pathLst>
              <a:path w="50" h="49">
                <a:moveTo>
                  <a:pt x="47" y="49"/>
                </a:moveTo>
                <a:lnTo>
                  <a:pt x="4" y="49"/>
                </a:lnTo>
                <a:lnTo>
                  <a:pt x="0" y="0"/>
                </a:lnTo>
                <a:lnTo>
                  <a:pt x="50" y="0"/>
                </a:lnTo>
                <a:lnTo>
                  <a:pt x="47" y="49"/>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96" name="Rectangle 173"/>
          <p:cNvSpPr>
            <a:spLocks noChangeArrowheads="1"/>
          </p:cNvSpPr>
          <p:nvPr/>
        </p:nvSpPr>
        <p:spPr bwMode="auto">
          <a:xfrm>
            <a:off x="951974" y="6750147"/>
            <a:ext cx="20635" cy="2857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97" name="Freeform 174"/>
          <p:cNvSpPr>
            <a:spLocks/>
          </p:cNvSpPr>
          <p:nvPr/>
        </p:nvSpPr>
        <p:spPr bwMode="auto">
          <a:xfrm>
            <a:off x="904356" y="6580308"/>
            <a:ext cx="114284" cy="185711"/>
          </a:xfrm>
          <a:custGeom>
            <a:avLst/>
            <a:gdLst>
              <a:gd name="T0" fmla="*/ 38 w 52"/>
              <a:gd name="T1" fmla="*/ 33 h 83"/>
              <a:gd name="T2" fmla="*/ 45 w 52"/>
              <a:gd name="T3" fmla="*/ 19 h 83"/>
              <a:gd name="T4" fmla="*/ 26 w 52"/>
              <a:gd name="T5" fmla="*/ 0 h 83"/>
              <a:gd name="T6" fmla="*/ 7 w 52"/>
              <a:gd name="T7" fmla="*/ 19 h 83"/>
              <a:gd name="T8" fmla="*/ 14 w 52"/>
              <a:gd name="T9" fmla="*/ 33 h 83"/>
              <a:gd name="T10" fmla="*/ 0 w 52"/>
              <a:gd name="T11" fmla="*/ 56 h 83"/>
              <a:gd name="T12" fmla="*/ 26 w 52"/>
              <a:gd name="T13" fmla="*/ 83 h 83"/>
              <a:gd name="T14" fmla="*/ 52 w 52"/>
              <a:gd name="T15" fmla="*/ 56 h 83"/>
              <a:gd name="T16" fmla="*/ 38 w 52"/>
              <a:gd name="T17"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3">
                <a:moveTo>
                  <a:pt x="38" y="33"/>
                </a:moveTo>
                <a:cubicBezTo>
                  <a:pt x="43" y="30"/>
                  <a:pt x="45" y="24"/>
                  <a:pt x="45" y="19"/>
                </a:cubicBezTo>
                <a:cubicBezTo>
                  <a:pt x="45" y="8"/>
                  <a:pt x="37" y="0"/>
                  <a:pt x="26" y="0"/>
                </a:cubicBezTo>
                <a:cubicBezTo>
                  <a:pt x="16" y="0"/>
                  <a:pt x="7" y="8"/>
                  <a:pt x="7" y="19"/>
                </a:cubicBezTo>
                <a:cubicBezTo>
                  <a:pt x="7" y="24"/>
                  <a:pt x="10" y="30"/>
                  <a:pt x="14" y="33"/>
                </a:cubicBezTo>
                <a:cubicBezTo>
                  <a:pt x="6" y="38"/>
                  <a:pt x="0" y="46"/>
                  <a:pt x="0" y="56"/>
                </a:cubicBezTo>
                <a:cubicBezTo>
                  <a:pt x="0" y="71"/>
                  <a:pt x="12" y="83"/>
                  <a:pt x="26" y="83"/>
                </a:cubicBezTo>
                <a:cubicBezTo>
                  <a:pt x="41" y="83"/>
                  <a:pt x="52" y="71"/>
                  <a:pt x="52" y="56"/>
                </a:cubicBezTo>
                <a:cubicBezTo>
                  <a:pt x="52" y="46"/>
                  <a:pt x="47" y="38"/>
                  <a:pt x="38" y="33"/>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98" name="Oval 175"/>
          <p:cNvSpPr>
            <a:spLocks noChangeArrowheads="1"/>
          </p:cNvSpPr>
          <p:nvPr/>
        </p:nvSpPr>
        <p:spPr bwMode="auto">
          <a:xfrm>
            <a:off x="766262" y="6778718"/>
            <a:ext cx="19048" cy="2063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99" name="Oval 176"/>
          <p:cNvSpPr>
            <a:spLocks noChangeArrowheads="1"/>
          </p:cNvSpPr>
          <p:nvPr/>
        </p:nvSpPr>
        <p:spPr bwMode="auto">
          <a:xfrm>
            <a:off x="845626" y="6778718"/>
            <a:ext cx="20635" cy="2063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00" name="Rectangle 177"/>
          <p:cNvSpPr>
            <a:spLocks noChangeArrowheads="1"/>
          </p:cNvSpPr>
          <p:nvPr/>
        </p:nvSpPr>
        <p:spPr bwMode="auto">
          <a:xfrm>
            <a:off x="777373" y="6778718"/>
            <a:ext cx="79364" cy="20634"/>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01" name="Freeform 178"/>
          <p:cNvSpPr>
            <a:spLocks/>
          </p:cNvSpPr>
          <p:nvPr/>
        </p:nvSpPr>
        <p:spPr bwMode="auto">
          <a:xfrm>
            <a:off x="777373" y="6799352"/>
            <a:ext cx="79364" cy="77776"/>
          </a:xfrm>
          <a:custGeom>
            <a:avLst/>
            <a:gdLst>
              <a:gd name="T0" fmla="*/ 46 w 50"/>
              <a:gd name="T1" fmla="*/ 49 h 49"/>
              <a:gd name="T2" fmla="*/ 3 w 50"/>
              <a:gd name="T3" fmla="*/ 49 h 49"/>
              <a:gd name="T4" fmla="*/ 0 w 50"/>
              <a:gd name="T5" fmla="*/ 0 h 49"/>
              <a:gd name="T6" fmla="*/ 50 w 50"/>
              <a:gd name="T7" fmla="*/ 0 h 49"/>
              <a:gd name="T8" fmla="*/ 46 w 50"/>
              <a:gd name="T9" fmla="*/ 49 h 49"/>
            </a:gdLst>
            <a:ahLst/>
            <a:cxnLst>
              <a:cxn ang="0">
                <a:pos x="T0" y="T1"/>
              </a:cxn>
              <a:cxn ang="0">
                <a:pos x="T2" y="T3"/>
              </a:cxn>
              <a:cxn ang="0">
                <a:pos x="T4" y="T5"/>
              </a:cxn>
              <a:cxn ang="0">
                <a:pos x="T6" y="T7"/>
              </a:cxn>
              <a:cxn ang="0">
                <a:pos x="T8" y="T9"/>
              </a:cxn>
            </a:cxnLst>
            <a:rect l="0" t="0" r="r" b="b"/>
            <a:pathLst>
              <a:path w="50" h="49">
                <a:moveTo>
                  <a:pt x="46" y="49"/>
                </a:moveTo>
                <a:lnTo>
                  <a:pt x="3" y="49"/>
                </a:lnTo>
                <a:lnTo>
                  <a:pt x="0" y="0"/>
                </a:lnTo>
                <a:lnTo>
                  <a:pt x="50" y="0"/>
                </a:lnTo>
                <a:lnTo>
                  <a:pt x="46" y="49"/>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02" name="Rectangle 179"/>
          <p:cNvSpPr>
            <a:spLocks noChangeArrowheads="1"/>
          </p:cNvSpPr>
          <p:nvPr/>
        </p:nvSpPr>
        <p:spPr bwMode="auto">
          <a:xfrm>
            <a:off x="805944" y="6750147"/>
            <a:ext cx="20635" cy="2857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03" name="Freeform 180"/>
          <p:cNvSpPr>
            <a:spLocks/>
          </p:cNvSpPr>
          <p:nvPr/>
        </p:nvSpPr>
        <p:spPr bwMode="auto">
          <a:xfrm>
            <a:off x="759913" y="6580308"/>
            <a:ext cx="114284" cy="185711"/>
          </a:xfrm>
          <a:custGeom>
            <a:avLst/>
            <a:gdLst>
              <a:gd name="T0" fmla="*/ 38 w 52"/>
              <a:gd name="T1" fmla="*/ 33 h 83"/>
              <a:gd name="T2" fmla="*/ 45 w 52"/>
              <a:gd name="T3" fmla="*/ 19 h 83"/>
              <a:gd name="T4" fmla="*/ 26 w 52"/>
              <a:gd name="T5" fmla="*/ 0 h 83"/>
              <a:gd name="T6" fmla="*/ 7 w 52"/>
              <a:gd name="T7" fmla="*/ 19 h 83"/>
              <a:gd name="T8" fmla="*/ 14 w 52"/>
              <a:gd name="T9" fmla="*/ 33 h 83"/>
              <a:gd name="T10" fmla="*/ 0 w 52"/>
              <a:gd name="T11" fmla="*/ 56 h 83"/>
              <a:gd name="T12" fmla="*/ 26 w 52"/>
              <a:gd name="T13" fmla="*/ 83 h 83"/>
              <a:gd name="T14" fmla="*/ 52 w 52"/>
              <a:gd name="T15" fmla="*/ 56 h 83"/>
              <a:gd name="T16" fmla="*/ 38 w 52"/>
              <a:gd name="T17"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3">
                <a:moveTo>
                  <a:pt x="38" y="33"/>
                </a:moveTo>
                <a:cubicBezTo>
                  <a:pt x="42" y="30"/>
                  <a:pt x="45" y="24"/>
                  <a:pt x="45" y="19"/>
                </a:cubicBezTo>
                <a:cubicBezTo>
                  <a:pt x="45" y="8"/>
                  <a:pt x="36" y="0"/>
                  <a:pt x="26" y="0"/>
                </a:cubicBezTo>
                <a:cubicBezTo>
                  <a:pt x="15" y="0"/>
                  <a:pt x="7" y="8"/>
                  <a:pt x="7" y="19"/>
                </a:cubicBezTo>
                <a:cubicBezTo>
                  <a:pt x="7" y="24"/>
                  <a:pt x="9" y="30"/>
                  <a:pt x="14" y="33"/>
                </a:cubicBezTo>
                <a:cubicBezTo>
                  <a:pt x="5" y="38"/>
                  <a:pt x="0" y="46"/>
                  <a:pt x="0" y="56"/>
                </a:cubicBezTo>
                <a:cubicBezTo>
                  <a:pt x="0" y="71"/>
                  <a:pt x="11" y="83"/>
                  <a:pt x="26" y="83"/>
                </a:cubicBezTo>
                <a:cubicBezTo>
                  <a:pt x="40" y="83"/>
                  <a:pt x="52" y="71"/>
                  <a:pt x="52" y="56"/>
                </a:cubicBezTo>
                <a:cubicBezTo>
                  <a:pt x="52" y="46"/>
                  <a:pt x="46" y="38"/>
                  <a:pt x="38" y="33"/>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04" name="Oval 181"/>
          <p:cNvSpPr>
            <a:spLocks noChangeArrowheads="1"/>
          </p:cNvSpPr>
          <p:nvPr/>
        </p:nvSpPr>
        <p:spPr bwMode="auto">
          <a:xfrm>
            <a:off x="2140843" y="6778718"/>
            <a:ext cx="20635" cy="2063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05" name="Oval 182"/>
          <p:cNvSpPr>
            <a:spLocks noChangeArrowheads="1"/>
          </p:cNvSpPr>
          <p:nvPr/>
        </p:nvSpPr>
        <p:spPr bwMode="auto">
          <a:xfrm>
            <a:off x="2220206" y="6778718"/>
            <a:ext cx="20635" cy="2063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06" name="Rectangle 183"/>
          <p:cNvSpPr>
            <a:spLocks noChangeArrowheads="1"/>
          </p:cNvSpPr>
          <p:nvPr/>
        </p:nvSpPr>
        <p:spPr bwMode="auto">
          <a:xfrm>
            <a:off x="2150366" y="6778718"/>
            <a:ext cx="79364" cy="20634"/>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07" name="Freeform 184"/>
          <p:cNvSpPr>
            <a:spLocks/>
          </p:cNvSpPr>
          <p:nvPr/>
        </p:nvSpPr>
        <p:spPr bwMode="auto">
          <a:xfrm>
            <a:off x="2150366" y="6799352"/>
            <a:ext cx="79364" cy="77776"/>
          </a:xfrm>
          <a:custGeom>
            <a:avLst/>
            <a:gdLst>
              <a:gd name="T0" fmla="*/ 47 w 50"/>
              <a:gd name="T1" fmla="*/ 49 h 49"/>
              <a:gd name="T2" fmla="*/ 4 w 50"/>
              <a:gd name="T3" fmla="*/ 49 h 49"/>
              <a:gd name="T4" fmla="*/ 0 w 50"/>
              <a:gd name="T5" fmla="*/ 0 h 49"/>
              <a:gd name="T6" fmla="*/ 50 w 50"/>
              <a:gd name="T7" fmla="*/ 0 h 49"/>
              <a:gd name="T8" fmla="*/ 47 w 50"/>
              <a:gd name="T9" fmla="*/ 49 h 49"/>
            </a:gdLst>
            <a:ahLst/>
            <a:cxnLst>
              <a:cxn ang="0">
                <a:pos x="T0" y="T1"/>
              </a:cxn>
              <a:cxn ang="0">
                <a:pos x="T2" y="T3"/>
              </a:cxn>
              <a:cxn ang="0">
                <a:pos x="T4" y="T5"/>
              </a:cxn>
              <a:cxn ang="0">
                <a:pos x="T6" y="T7"/>
              </a:cxn>
              <a:cxn ang="0">
                <a:pos x="T8" y="T9"/>
              </a:cxn>
            </a:cxnLst>
            <a:rect l="0" t="0" r="r" b="b"/>
            <a:pathLst>
              <a:path w="50" h="49">
                <a:moveTo>
                  <a:pt x="47" y="49"/>
                </a:moveTo>
                <a:lnTo>
                  <a:pt x="4" y="49"/>
                </a:lnTo>
                <a:lnTo>
                  <a:pt x="0" y="0"/>
                </a:lnTo>
                <a:lnTo>
                  <a:pt x="50" y="0"/>
                </a:lnTo>
                <a:lnTo>
                  <a:pt x="47" y="49"/>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08" name="Rectangle 185"/>
          <p:cNvSpPr>
            <a:spLocks noChangeArrowheads="1"/>
          </p:cNvSpPr>
          <p:nvPr/>
        </p:nvSpPr>
        <p:spPr bwMode="auto">
          <a:xfrm>
            <a:off x="2180523" y="6750147"/>
            <a:ext cx="20635" cy="2857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09" name="Freeform 186"/>
          <p:cNvSpPr>
            <a:spLocks/>
          </p:cNvSpPr>
          <p:nvPr/>
        </p:nvSpPr>
        <p:spPr bwMode="auto">
          <a:xfrm>
            <a:off x="2131319" y="6580308"/>
            <a:ext cx="119046" cy="185711"/>
          </a:xfrm>
          <a:custGeom>
            <a:avLst/>
            <a:gdLst>
              <a:gd name="T0" fmla="*/ 39 w 53"/>
              <a:gd name="T1" fmla="*/ 33 h 83"/>
              <a:gd name="T2" fmla="*/ 45 w 53"/>
              <a:gd name="T3" fmla="*/ 19 h 83"/>
              <a:gd name="T4" fmla="*/ 26 w 53"/>
              <a:gd name="T5" fmla="*/ 0 h 83"/>
              <a:gd name="T6" fmla="*/ 7 w 53"/>
              <a:gd name="T7" fmla="*/ 19 h 83"/>
              <a:gd name="T8" fmla="*/ 14 w 53"/>
              <a:gd name="T9" fmla="*/ 33 h 83"/>
              <a:gd name="T10" fmla="*/ 0 w 53"/>
              <a:gd name="T11" fmla="*/ 56 h 83"/>
              <a:gd name="T12" fmla="*/ 26 w 53"/>
              <a:gd name="T13" fmla="*/ 83 h 83"/>
              <a:gd name="T14" fmla="*/ 53 w 53"/>
              <a:gd name="T15" fmla="*/ 56 h 83"/>
              <a:gd name="T16" fmla="*/ 39 w 53"/>
              <a:gd name="T17"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3">
                <a:moveTo>
                  <a:pt x="39" y="33"/>
                </a:moveTo>
                <a:cubicBezTo>
                  <a:pt x="43" y="30"/>
                  <a:pt x="45" y="24"/>
                  <a:pt x="45" y="19"/>
                </a:cubicBezTo>
                <a:cubicBezTo>
                  <a:pt x="45" y="8"/>
                  <a:pt x="37" y="0"/>
                  <a:pt x="26" y="0"/>
                </a:cubicBezTo>
                <a:cubicBezTo>
                  <a:pt x="16" y="0"/>
                  <a:pt x="7" y="8"/>
                  <a:pt x="7" y="19"/>
                </a:cubicBezTo>
                <a:cubicBezTo>
                  <a:pt x="7" y="24"/>
                  <a:pt x="10" y="30"/>
                  <a:pt x="14" y="33"/>
                </a:cubicBezTo>
                <a:cubicBezTo>
                  <a:pt x="6" y="38"/>
                  <a:pt x="0" y="46"/>
                  <a:pt x="0" y="56"/>
                </a:cubicBezTo>
                <a:cubicBezTo>
                  <a:pt x="0" y="71"/>
                  <a:pt x="12" y="83"/>
                  <a:pt x="26" y="83"/>
                </a:cubicBezTo>
                <a:cubicBezTo>
                  <a:pt x="41" y="83"/>
                  <a:pt x="53" y="71"/>
                  <a:pt x="53" y="56"/>
                </a:cubicBezTo>
                <a:cubicBezTo>
                  <a:pt x="53" y="46"/>
                  <a:pt x="47" y="38"/>
                  <a:pt x="39" y="33"/>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10" name="Oval 187"/>
          <p:cNvSpPr>
            <a:spLocks noChangeArrowheads="1"/>
          </p:cNvSpPr>
          <p:nvPr/>
        </p:nvSpPr>
        <p:spPr bwMode="auto">
          <a:xfrm>
            <a:off x="1994813" y="6778718"/>
            <a:ext cx="19048" cy="2063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11" name="Oval 188"/>
          <p:cNvSpPr>
            <a:spLocks noChangeArrowheads="1"/>
          </p:cNvSpPr>
          <p:nvPr/>
        </p:nvSpPr>
        <p:spPr bwMode="auto">
          <a:xfrm>
            <a:off x="2074177" y="6778718"/>
            <a:ext cx="20635" cy="2063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12" name="Rectangle 189"/>
          <p:cNvSpPr>
            <a:spLocks noChangeArrowheads="1"/>
          </p:cNvSpPr>
          <p:nvPr/>
        </p:nvSpPr>
        <p:spPr bwMode="auto">
          <a:xfrm>
            <a:off x="2005924" y="6778718"/>
            <a:ext cx="79364" cy="20634"/>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13" name="Freeform 190"/>
          <p:cNvSpPr>
            <a:spLocks/>
          </p:cNvSpPr>
          <p:nvPr/>
        </p:nvSpPr>
        <p:spPr bwMode="auto">
          <a:xfrm>
            <a:off x="2005924" y="6799352"/>
            <a:ext cx="79364" cy="77776"/>
          </a:xfrm>
          <a:custGeom>
            <a:avLst/>
            <a:gdLst>
              <a:gd name="T0" fmla="*/ 46 w 50"/>
              <a:gd name="T1" fmla="*/ 49 h 49"/>
              <a:gd name="T2" fmla="*/ 2 w 50"/>
              <a:gd name="T3" fmla="*/ 49 h 49"/>
              <a:gd name="T4" fmla="*/ 0 w 50"/>
              <a:gd name="T5" fmla="*/ 0 h 49"/>
              <a:gd name="T6" fmla="*/ 50 w 50"/>
              <a:gd name="T7" fmla="*/ 0 h 49"/>
              <a:gd name="T8" fmla="*/ 46 w 50"/>
              <a:gd name="T9" fmla="*/ 49 h 49"/>
            </a:gdLst>
            <a:ahLst/>
            <a:cxnLst>
              <a:cxn ang="0">
                <a:pos x="T0" y="T1"/>
              </a:cxn>
              <a:cxn ang="0">
                <a:pos x="T2" y="T3"/>
              </a:cxn>
              <a:cxn ang="0">
                <a:pos x="T4" y="T5"/>
              </a:cxn>
              <a:cxn ang="0">
                <a:pos x="T6" y="T7"/>
              </a:cxn>
              <a:cxn ang="0">
                <a:pos x="T8" y="T9"/>
              </a:cxn>
            </a:cxnLst>
            <a:rect l="0" t="0" r="r" b="b"/>
            <a:pathLst>
              <a:path w="50" h="49">
                <a:moveTo>
                  <a:pt x="46" y="49"/>
                </a:moveTo>
                <a:lnTo>
                  <a:pt x="2" y="49"/>
                </a:lnTo>
                <a:lnTo>
                  <a:pt x="0" y="0"/>
                </a:lnTo>
                <a:lnTo>
                  <a:pt x="50" y="0"/>
                </a:lnTo>
                <a:lnTo>
                  <a:pt x="46" y="49"/>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14" name="Rectangle 191"/>
          <p:cNvSpPr>
            <a:spLocks noChangeArrowheads="1"/>
          </p:cNvSpPr>
          <p:nvPr/>
        </p:nvSpPr>
        <p:spPr bwMode="auto">
          <a:xfrm>
            <a:off x="2034495" y="6750147"/>
            <a:ext cx="22222" cy="2857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15" name="Freeform 192"/>
          <p:cNvSpPr>
            <a:spLocks/>
          </p:cNvSpPr>
          <p:nvPr/>
        </p:nvSpPr>
        <p:spPr bwMode="auto">
          <a:xfrm>
            <a:off x="1986876" y="6580308"/>
            <a:ext cx="115872" cy="185711"/>
          </a:xfrm>
          <a:custGeom>
            <a:avLst/>
            <a:gdLst>
              <a:gd name="T0" fmla="*/ 38 w 52"/>
              <a:gd name="T1" fmla="*/ 33 h 83"/>
              <a:gd name="T2" fmla="*/ 45 w 52"/>
              <a:gd name="T3" fmla="*/ 19 h 83"/>
              <a:gd name="T4" fmla="*/ 26 w 52"/>
              <a:gd name="T5" fmla="*/ 0 h 83"/>
              <a:gd name="T6" fmla="*/ 7 w 52"/>
              <a:gd name="T7" fmla="*/ 19 h 83"/>
              <a:gd name="T8" fmla="*/ 14 w 52"/>
              <a:gd name="T9" fmla="*/ 33 h 83"/>
              <a:gd name="T10" fmla="*/ 0 w 52"/>
              <a:gd name="T11" fmla="*/ 56 h 83"/>
              <a:gd name="T12" fmla="*/ 26 w 52"/>
              <a:gd name="T13" fmla="*/ 83 h 83"/>
              <a:gd name="T14" fmla="*/ 52 w 52"/>
              <a:gd name="T15" fmla="*/ 56 h 83"/>
              <a:gd name="T16" fmla="*/ 38 w 52"/>
              <a:gd name="T17"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3">
                <a:moveTo>
                  <a:pt x="38" y="33"/>
                </a:moveTo>
                <a:cubicBezTo>
                  <a:pt x="42" y="30"/>
                  <a:pt x="45" y="24"/>
                  <a:pt x="45" y="19"/>
                </a:cubicBezTo>
                <a:cubicBezTo>
                  <a:pt x="45" y="8"/>
                  <a:pt x="36" y="0"/>
                  <a:pt x="26" y="0"/>
                </a:cubicBezTo>
                <a:cubicBezTo>
                  <a:pt x="15" y="0"/>
                  <a:pt x="7" y="8"/>
                  <a:pt x="7" y="19"/>
                </a:cubicBezTo>
                <a:cubicBezTo>
                  <a:pt x="7" y="24"/>
                  <a:pt x="10" y="30"/>
                  <a:pt x="14" y="33"/>
                </a:cubicBezTo>
                <a:cubicBezTo>
                  <a:pt x="6" y="38"/>
                  <a:pt x="0" y="46"/>
                  <a:pt x="0" y="56"/>
                </a:cubicBezTo>
                <a:cubicBezTo>
                  <a:pt x="0" y="71"/>
                  <a:pt x="11" y="83"/>
                  <a:pt x="26" y="83"/>
                </a:cubicBezTo>
                <a:cubicBezTo>
                  <a:pt x="40" y="83"/>
                  <a:pt x="52" y="71"/>
                  <a:pt x="52" y="56"/>
                </a:cubicBezTo>
                <a:cubicBezTo>
                  <a:pt x="52" y="46"/>
                  <a:pt x="46" y="38"/>
                  <a:pt x="38" y="33"/>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16" name="Rectangle 193"/>
          <p:cNvSpPr>
            <a:spLocks noChangeArrowheads="1"/>
          </p:cNvSpPr>
          <p:nvPr/>
        </p:nvSpPr>
        <p:spPr bwMode="auto">
          <a:xfrm>
            <a:off x="1110701" y="6552058"/>
            <a:ext cx="798400" cy="136505"/>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17" name="Rectangle 194"/>
          <p:cNvSpPr>
            <a:spLocks noChangeArrowheads="1"/>
          </p:cNvSpPr>
          <p:nvPr/>
        </p:nvSpPr>
        <p:spPr bwMode="auto">
          <a:xfrm>
            <a:off x="1110701" y="6552058"/>
            <a:ext cx="798400" cy="13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18" name="Rectangle 195"/>
          <p:cNvSpPr>
            <a:spLocks noChangeArrowheads="1"/>
          </p:cNvSpPr>
          <p:nvPr/>
        </p:nvSpPr>
        <p:spPr bwMode="auto">
          <a:xfrm>
            <a:off x="1917036" y="5563185"/>
            <a:ext cx="133331" cy="911097"/>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19" name="Rectangle 196"/>
          <p:cNvSpPr>
            <a:spLocks noChangeArrowheads="1"/>
          </p:cNvSpPr>
          <p:nvPr/>
        </p:nvSpPr>
        <p:spPr bwMode="auto">
          <a:xfrm>
            <a:off x="1245620" y="5974290"/>
            <a:ext cx="55555"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20" name="Rectangle 197"/>
          <p:cNvSpPr>
            <a:spLocks noChangeArrowheads="1"/>
          </p:cNvSpPr>
          <p:nvPr/>
        </p:nvSpPr>
        <p:spPr bwMode="auto">
          <a:xfrm>
            <a:off x="1172605" y="6117145"/>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21" name="Rectangle 198"/>
          <p:cNvSpPr>
            <a:spLocks noChangeArrowheads="1"/>
          </p:cNvSpPr>
          <p:nvPr/>
        </p:nvSpPr>
        <p:spPr bwMode="auto">
          <a:xfrm>
            <a:off x="1172605" y="5974290"/>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22" name="Rectangle 199"/>
          <p:cNvSpPr>
            <a:spLocks noChangeArrowheads="1"/>
          </p:cNvSpPr>
          <p:nvPr/>
        </p:nvSpPr>
        <p:spPr bwMode="auto">
          <a:xfrm>
            <a:off x="1172605" y="6050479"/>
            <a:ext cx="57142" cy="5079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23" name="Rectangle 200"/>
          <p:cNvSpPr>
            <a:spLocks noChangeArrowheads="1"/>
          </p:cNvSpPr>
          <p:nvPr/>
        </p:nvSpPr>
        <p:spPr bwMode="auto">
          <a:xfrm>
            <a:off x="1245620" y="6117145"/>
            <a:ext cx="55555"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24" name="Rectangle 201"/>
          <p:cNvSpPr>
            <a:spLocks noChangeArrowheads="1"/>
          </p:cNvSpPr>
          <p:nvPr/>
        </p:nvSpPr>
        <p:spPr bwMode="auto">
          <a:xfrm>
            <a:off x="1245620" y="6050479"/>
            <a:ext cx="55555" cy="5079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25" name="Rectangle 202"/>
          <p:cNvSpPr>
            <a:spLocks noChangeArrowheads="1"/>
          </p:cNvSpPr>
          <p:nvPr/>
        </p:nvSpPr>
        <p:spPr bwMode="auto">
          <a:xfrm>
            <a:off x="1424982" y="6050479"/>
            <a:ext cx="58729" cy="5079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26" name="Rectangle 203"/>
          <p:cNvSpPr>
            <a:spLocks noChangeArrowheads="1"/>
          </p:cNvSpPr>
          <p:nvPr/>
        </p:nvSpPr>
        <p:spPr bwMode="auto">
          <a:xfrm>
            <a:off x="1351967" y="6117145"/>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27" name="Rectangle 204"/>
          <p:cNvSpPr>
            <a:spLocks noChangeArrowheads="1"/>
          </p:cNvSpPr>
          <p:nvPr/>
        </p:nvSpPr>
        <p:spPr bwMode="auto">
          <a:xfrm>
            <a:off x="1424982" y="6117145"/>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28" name="Rectangle 206"/>
          <p:cNvSpPr>
            <a:spLocks noChangeArrowheads="1"/>
          </p:cNvSpPr>
          <p:nvPr/>
        </p:nvSpPr>
        <p:spPr bwMode="auto">
          <a:xfrm>
            <a:off x="1351967" y="6050479"/>
            <a:ext cx="58729" cy="5079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29" name="Rectangle 207"/>
          <p:cNvSpPr>
            <a:spLocks noChangeArrowheads="1"/>
          </p:cNvSpPr>
          <p:nvPr/>
        </p:nvSpPr>
        <p:spPr bwMode="auto">
          <a:xfrm>
            <a:off x="1424982" y="5974290"/>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30" name="Rectangle 208"/>
          <p:cNvSpPr>
            <a:spLocks noChangeArrowheads="1"/>
          </p:cNvSpPr>
          <p:nvPr/>
        </p:nvSpPr>
        <p:spPr bwMode="auto">
          <a:xfrm>
            <a:off x="1351967" y="5974290"/>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31" name="Rectangle 209"/>
          <p:cNvSpPr>
            <a:spLocks noChangeArrowheads="1"/>
          </p:cNvSpPr>
          <p:nvPr/>
        </p:nvSpPr>
        <p:spPr bwMode="auto">
          <a:xfrm>
            <a:off x="1605931" y="6050479"/>
            <a:ext cx="57142" cy="5079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32" name="Rectangle 210"/>
          <p:cNvSpPr>
            <a:spLocks noChangeArrowheads="1"/>
          </p:cNvSpPr>
          <p:nvPr/>
        </p:nvSpPr>
        <p:spPr bwMode="auto">
          <a:xfrm>
            <a:off x="1605931" y="6117145"/>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33" name="Rectangle 211"/>
          <p:cNvSpPr>
            <a:spLocks noChangeArrowheads="1"/>
          </p:cNvSpPr>
          <p:nvPr/>
        </p:nvSpPr>
        <p:spPr bwMode="auto">
          <a:xfrm>
            <a:off x="1605931" y="5974290"/>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34" name="Rectangle 212"/>
          <p:cNvSpPr>
            <a:spLocks noChangeArrowheads="1"/>
          </p:cNvSpPr>
          <p:nvPr/>
        </p:nvSpPr>
        <p:spPr bwMode="auto">
          <a:xfrm>
            <a:off x="1532916" y="6117145"/>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35" name="Rectangle 213"/>
          <p:cNvSpPr>
            <a:spLocks noChangeArrowheads="1"/>
          </p:cNvSpPr>
          <p:nvPr/>
        </p:nvSpPr>
        <p:spPr bwMode="auto">
          <a:xfrm>
            <a:off x="1532916" y="6050479"/>
            <a:ext cx="57142" cy="5079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36" name="Rectangle 214"/>
          <p:cNvSpPr>
            <a:spLocks noChangeArrowheads="1"/>
          </p:cNvSpPr>
          <p:nvPr/>
        </p:nvSpPr>
        <p:spPr bwMode="auto">
          <a:xfrm>
            <a:off x="1532916" y="5974290"/>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37" name="Rectangle 215"/>
          <p:cNvSpPr>
            <a:spLocks noChangeArrowheads="1"/>
          </p:cNvSpPr>
          <p:nvPr/>
        </p:nvSpPr>
        <p:spPr bwMode="auto">
          <a:xfrm>
            <a:off x="1785294" y="6117145"/>
            <a:ext cx="57142"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38" name="Rectangle 216"/>
          <p:cNvSpPr>
            <a:spLocks noChangeArrowheads="1"/>
          </p:cNvSpPr>
          <p:nvPr/>
        </p:nvSpPr>
        <p:spPr bwMode="auto">
          <a:xfrm>
            <a:off x="1712279" y="6117145"/>
            <a:ext cx="57142"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39" name="Rectangle 217"/>
          <p:cNvSpPr>
            <a:spLocks noChangeArrowheads="1"/>
          </p:cNvSpPr>
          <p:nvPr/>
        </p:nvSpPr>
        <p:spPr bwMode="auto">
          <a:xfrm>
            <a:off x="1785294" y="5974290"/>
            <a:ext cx="57142"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40" name="Rectangle 218"/>
          <p:cNvSpPr>
            <a:spLocks noChangeArrowheads="1"/>
          </p:cNvSpPr>
          <p:nvPr/>
        </p:nvSpPr>
        <p:spPr bwMode="auto">
          <a:xfrm>
            <a:off x="1785294" y="6050479"/>
            <a:ext cx="57142" cy="507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41" name="Rectangle 219"/>
          <p:cNvSpPr>
            <a:spLocks noChangeArrowheads="1"/>
          </p:cNvSpPr>
          <p:nvPr/>
        </p:nvSpPr>
        <p:spPr bwMode="auto">
          <a:xfrm>
            <a:off x="1712279" y="6050479"/>
            <a:ext cx="57142" cy="507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42" name="Rectangle 220"/>
          <p:cNvSpPr>
            <a:spLocks noChangeArrowheads="1"/>
          </p:cNvSpPr>
          <p:nvPr/>
        </p:nvSpPr>
        <p:spPr bwMode="auto">
          <a:xfrm>
            <a:off x="1712279" y="5974290"/>
            <a:ext cx="57142"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43" name="Rectangle 221"/>
          <p:cNvSpPr>
            <a:spLocks noChangeArrowheads="1"/>
          </p:cNvSpPr>
          <p:nvPr/>
        </p:nvSpPr>
        <p:spPr bwMode="auto">
          <a:xfrm>
            <a:off x="1245620" y="5686993"/>
            <a:ext cx="55555"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44" name="Rectangle 222"/>
          <p:cNvSpPr>
            <a:spLocks noChangeArrowheads="1"/>
          </p:cNvSpPr>
          <p:nvPr/>
        </p:nvSpPr>
        <p:spPr bwMode="auto">
          <a:xfrm>
            <a:off x="1172605" y="5831435"/>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45" name="Rectangle 223"/>
          <p:cNvSpPr>
            <a:spLocks noChangeArrowheads="1"/>
          </p:cNvSpPr>
          <p:nvPr/>
        </p:nvSpPr>
        <p:spPr bwMode="auto">
          <a:xfrm>
            <a:off x="1172605" y="5686993"/>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46" name="Rectangle 224"/>
          <p:cNvSpPr>
            <a:spLocks noChangeArrowheads="1"/>
          </p:cNvSpPr>
          <p:nvPr/>
        </p:nvSpPr>
        <p:spPr bwMode="auto">
          <a:xfrm>
            <a:off x="1172605" y="5763181"/>
            <a:ext cx="57142" cy="5396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47" name="Rectangle 225"/>
          <p:cNvSpPr>
            <a:spLocks noChangeArrowheads="1"/>
          </p:cNvSpPr>
          <p:nvPr/>
        </p:nvSpPr>
        <p:spPr bwMode="auto">
          <a:xfrm>
            <a:off x="1245620" y="5831435"/>
            <a:ext cx="55555"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48" name="Rectangle 226"/>
          <p:cNvSpPr>
            <a:spLocks noChangeArrowheads="1"/>
          </p:cNvSpPr>
          <p:nvPr/>
        </p:nvSpPr>
        <p:spPr bwMode="auto">
          <a:xfrm>
            <a:off x="1245620" y="5763181"/>
            <a:ext cx="55555" cy="5396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49" name="Rectangle 227"/>
          <p:cNvSpPr>
            <a:spLocks noChangeArrowheads="1"/>
          </p:cNvSpPr>
          <p:nvPr/>
        </p:nvSpPr>
        <p:spPr bwMode="auto">
          <a:xfrm>
            <a:off x="1424982" y="5763181"/>
            <a:ext cx="58729" cy="5396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50" name="Rectangle 228"/>
          <p:cNvSpPr>
            <a:spLocks noChangeArrowheads="1"/>
          </p:cNvSpPr>
          <p:nvPr/>
        </p:nvSpPr>
        <p:spPr bwMode="auto">
          <a:xfrm>
            <a:off x="1351967" y="5831435"/>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51" name="Rectangle 229"/>
          <p:cNvSpPr>
            <a:spLocks noChangeArrowheads="1"/>
          </p:cNvSpPr>
          <p:nvPr/>
        </p:nvSpPr>
        <p:spPr bwMode="auto">
          <a:xfrm>
            <a:off x="1424982" y="5831435"/>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52" name="Rectangle 230"/>
          <p:cNvSpPr>
            <a:spLocks noChangeArrowheads="1"/>
          </p:cNvSpPr>
          <p:nvPr/>
        </p:nvSpPr>
        <p:spPr bwMode="auto">
          <a:xfrm>
            <a:off x="1351967" y="5763181"/>
            <a:ext cx="58729" cy="5396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53" name="Rectangle 231"/>
          <p:cNvSpPr>
            <a:spLocks noChangeArrowheads="1"/>
          </p:cNvSpPr>
          <p:nvPr/>
        </p:nvSpPr>
        <p:spPr bwMode="auto">
          <a:xfrm>
            <a:off x="1424982" y="5686993"/>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54" name="Rectangle 232"/>
          <p:cNvSpPr>
            <a:spLocks noChangeArrowheads="1"/>
          </p:cNvSpPr>
          <p:nvPr/>
        </p:nvSpPr>
        <p:spPr bwMode="auto">
          <a:xfrm>
            <a:off x="1351967" y="5686993"/>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55" name="Rectangle 233"/>
          <p:cNvSpPr>
            <a:spLocks noChangeArrowheads="1"/>
          </p:cNvSpPr>
          <p:nvPr/>
        </p:nvSpPr>
        <p:spPr bwMode="auto">
          <a:xfrm>
            <a:off x="1605931" y="5763181"/>
            <a:ext cx="57142" cy="5396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56" name="Rectangle 234"/>
          <p:cNvSpPr>
            <a:spLocks noChangeArrowheads="1"/>
          </p:cNvSpPr>
          <p:nvPr/>
        </p:nvSpPr>
        <p:spPr bwMode="auto">
          <a:xfrm>
            <a:off x="1605931" y="5831435"/>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57" name="Rectangle 235"/>
          <p:cNvSpPr>
            <a:spLocks noChangeArrowheads="1"/>
          </p:cNvSpPr>
          <p:nvPr/>
        </p:nvSpPr>
        <p:spPr bwMode="auto">
          <a:xfrm>
            <a:off x="1605931" y="5686993"/>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58" name="Rectangle 236"/>
          <p:cNvSpPr>
            <a:spLocks noChangeArrowheads="1"/>
          </p:cNvSpPr>
          <p:nvPr/>
        </p:nvSpPr>
        <p:spPr bwMode="auto">
          <a:xfrm>
            <a:off x="1532916" y="5831435"/>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59" name="Rectangle 237"/>
          <p:cNvSpPr>
            <a:spLocks noChangeArrowheads="1"/>
          </p:cNvSpPr>
          <p:nvPr/>
        </p:nvSpPr>
        <p:spPr bwMode="auto">
          <a:xfrm>
            <a:off x="1532916" y="5763181"/>
            <a:ext cx="57142" cy="5396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60" name="Rectangle 238"/>
          <p:cNvSpPr>
            <a:spLocks noChangeArrowheads="1"/>
          </p:cNvSpPr>
          <p:nvPr/>
        </p:nvSpPr>
        <p:spPr bwMode="auto">
          <a:xfrm>
            <a:off x="1532916" y="5686993"/>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61" name="Rectangle 239"/>
          <p:cNvSpPr>
            <a:spLocks noChangeArrowheads="1"/>
          </p:cNvSpPr>
          <p:nvPr/>
        </p:nvSpPr>
        <p:spPr bwMode="auto">
          <a:xfrm>
            <a:off x="1785294" y="5831435"/>
            <a:ext cx="57142"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62" name="Rectangle 240"/>
          <p:cNvSpPr>
            <a:spLocks noChangeArrowheads="1"/>
          </p:cNvSpPr>
          <p:nvPr/>
        </p:nvSpPr>
        <p:spPr bwMode="auto">
          <a:xfrm>
            <a:off x="1712279" y="5831435"/>
            <a:ext cx="57142"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63" name="Rectangle 241"/>
          <p:cNvSpPr>
            <a:spLocks noChangeArrowheads="1"/>
          </p:cNvSpPr>
          <p:nvPr/>
        </p:nvSpPr>
        <p:spPr bwMode="auto">
          <a:xfrm>
            <a:off x="1785294" y="5686993"/>
            <a:ext cx="57142"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64" name="Rectangle 242"/>
          <p:cNvSpPr>
            <a:spLocks noChangeArrowheads="1"/>
          </p:cNvSpPr>
          <p:nvPr/>
        </p:nvSpPr>
        <p:spPr bwMode="auto">
          <a:xfrm>
            <a:off x="1785294" y="5763181"/>
            <a:ext cx="57142" cy="5396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65" name="Rectangle 243"/>
          <p:cNvSpPr>
            <a:spLocks noChangeArrowheads="1"/>
          </p:cNvSpPr>
          <p:nvPr/>
        </p:nvSpPr>
        <p:spPr bwMode="auto">
          <a:xfrm>
            <a:off x="1712279" y="5763181"/>
            <a:ext cx="57142" cy="5396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66" name="Rectangle 244"/>
          <p:cNvSpPr>
            <a:spLocks noChangeArrowheads="1"/>
          </p:cNvSpPr>
          <p:nvPr/>
        </p:nvSpPr>
        <p:spPr bwMode="auto">
          <a:xfrm>
            <a:off x="1712279" y="5686993"/>
            <a:ext cx="57142"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67" name="Rectangle 245"/>
          <p:cNvSpPr>
            <a:spLocks noChangeArrowheads="1"/>
          </p:cNvSpPr>
          <p:nvPr/>
        </p:nvSpPr>
        <p:spPr bwMode="auto">
          <a:xfrm>
            <a:off x="1245620" y="5409220"/>
            <a:ext cx="55555"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68" name="Rectangle 246"/>
          <p:cNvSpPr>
            <a:spLocks noChangeArrowheads="1"/>
          </p:cNvSpPr>
          <p:nvPr/>
        </p:nvSpPr>
        <p:spPr bwMode="auto">
          <a:xfrm>
            <a:off x="1172605" y="5553661"/>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69" name="Rectangle 247"/>
          <p:cNvSpPr>
            <a:spLocks noChangeArrowheads="1"/>
          </p:cNvSpPr>
          <p:nvPr/>
        </p:nvSpPr>
        <p:spPr bwMode="auto">
          <a:xfrm>
            <a:off x="1172605" y="5409220"/>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70" name="Rectangle 248"/>
          <p:cNvSpPr>
            <a:spLocks noChangeArrowheads="1"/>
          </p:cNvSpPr>
          <p:nvPr/>
        </p:nvSpPr>
        <p:spPr bwMode="auto">
          <a:xfrm>
            <a:off x="1172605" y="5485408"/>
            <a:ext cx="57142" cy="5396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71" name="Rectangle 249"/>
          <p:cNvSpPr>
            <a:spLocks noChangeArrowheads="1"/>
          </p:cNvSpPr>
          <p:nvPr/>
        </p:nvSpPr>
        <p:spPr bwMode="auto">
          <a:xfrm>
            <a:off x="1245620" y="5553661"/>
            <a:ext cx="55555"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72" name="Rectangle 250"/>
          <p:cNvSpPr>
            <a:spLocks noChangeArrowheads="1"/>
          </p:cNvSpPr>
          <p:nvPr/>
        </p:nvSpPr>
        <p:spPr bwMode="auto">
          <a:xfrm>
            <a:off x="1245620" y="5485408"/>
            <a:ext cx="55555" cy="5396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73" name="Rectangle 251"/>
          <p:cNvSpPr>
            <a:spLocks noChangeArrowheads="1"/>
          </p:cNvSpPr>
          <p:nvPr/>
        </p:nvSpPr>
        <p:spPr bwMode="auto">
          <a:xfrm>
            <a:off x="1424982" y="5485408"/>
            <a:ext cx="58729" cy="5396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74" name="Rectangle 252"/>
          <p:cNvSpPr>
            <a:spLocks noChangeArrowheads="1"/>
          </p:cNvSpPr>
          <p:nvPr/>
        </p:nvSpPr>
        <p:spPr bwMode="auto">
          <a:xfrm>
            <a:off x="1351967" y="5553661"/>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75" name="Rectangle 253"/>
          <p:cNvSpPr>
            <a:spLocks noChangeArrowheads="1"/>
          </p:cNvSpPr>
          <p:nvPr/>
        </p:nvSpPr>
        <p:spPr bwMode="auto">
          <a:xfrm>
            <a:off x="1424982" y="5553661"/>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76" name="Rectangle 254"/>
          <p:cNvSpPr>
            <a:spLocks noChangeArrowheads="1"/>
          </p:cNvSpPr>
          <p:nvPr/>
        </p:nvSpPr>
        <p:spPr bwMode="auto">
          <a:xfrm>
            <a:off x="1351967" y="5485408"/>
            <a:ext cx="58729" cy="5396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77" name="Rectangle 255"/>
          <p:cNvSpPr>
            <a:spLocks noChangeArrowheads="1"/>
          </p:cNvSpPr>
          <p:nvPr/>
        </p:nvSpPr>
        <p:spPr bwMode="auto">
          <a:xfrm>
            <a:off x="1424982" y="5409220"/>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78" name="Rectangle 256"/>
          <p:cNvSpPr>
            <a:spLocks noChangeArrowheads="1"/>
          </p:cNvSpPr>
          <p:nvPr/>
        </p:nvSpPr>
        <p:spPr bwMode="auto">
          <a:xfrm>
            <a:off x="1351967" y="5409220"/>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79" name="Rectangle 257"/>
          <p:cNvSpPr>
            <a:spLocks noChangeArrowheads="1"/>
          </p:cNvSpPr>
          <p:nvPr/>
        </p:nvSpPr>
        <p:spPr bwMode="auto">
          <a:xfrm>
            <a:off x="1605931" y="5485408"/>
            <a:ext cx="57142" cy="5396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80" name="Rectangle 258"/>
          <p:cNvSpPr>
            <a:spLocks noChangeArrowheads="1"/>
          </p:cNvSpPr>
          <p:nvPr/>
        </p:nvSpPr>
        <p:spPr bwMode="auto">
          <a:xfrm>
            <a:off x="1605931" y="5553661"/>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81" name="Rectangle 259"/>
          <p:cNvSpPr>
            <a:spLocks noChangeArrowheads="1"/>
          </p:cNvSpPr>
          <p:nvPr/>
        </p:nvSpPr>
        <p:spPr bwMode="auto">
          <a:xfrm>
            <a:off x="1605931" y="5409220"/>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82" name="Rectangle 260"/>
          <p:cNvSpPr>
            <a:spLocks noChangeArrowheads="1"/>
          </p:cNvSpPr>
          <p:nvPr/>
        </p:nvSpPr>
        <p:spPr bwMode="auto">
          <a:xfrm>
            <a:off x="1532916" y="5553661"/>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83" name="Rectangle 261"/>
          <p:cNvSpPr>
            <a:spLocks noChangeArrowheads="1"/>
          </p:cNvSpPr>
          <p:nvPr/>
        </p:nvSpPr>
        <p:spPr bwMode="auto">
          <a:xfrm>
            <a:off x="1532916" y="5485408"/>
            <a:ext cx="57142" cy="5396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84" name="Rectangle 262"/>
          <p:cNvSpPr>
            <a:spLocks noChangeArrowheads="1"/>
          </p:cNvSpPr>
          <p:nvPr/>
        </p:nvSpPr>
        <p:spPr bwMode="auto">
          <a:xfrm>
            <a:off x="1532916" y="5409220"/>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85" name="Rectangle 263"/>
          <p:cNvSpPr>
            <a:spLocks noChangeArrowheads="1"/>
          </p:cNvSpPr>
          <p:nvPr/>
        </p:nvSpPr>
        <p:spPr bwMode="auto">
          <a:xfrm>
            <a:off x="1785294" y="5553661"/>
            <a:ext cx="57142"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86" name="Rectangle 264"/>
          <p:cNvSpPr>
            <a:spLocks noChangeArrowheads="1"/>
          </p:cNvSpPr>
          <p:nvPr/>
        </p:nvSpPr>
        <p:spPr bwMode="auto">
          <a:xfrm>
            <a:off x="1712279" y="5553661"/>
            <a:ext cx="57142"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87" name="Rectangle 265"/>
          <p:cNvSpPr>
            <a:spLocks noChangeArrowheads="1"/>
          </p:cNvSpPr>
          <p:nvPr/>
        </p:nvSpPr>
        <p:spPr bwMode="auto">
          <a:xfrm>
            <a:off x="1785294" y="5409220"/>
            <a:ext cx="57142"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88" name="Rectangle 266"/>
          <p:cNvSpPr>
            <a:spLocks noChangeArrowheads="1"/>
          </p:cNvSpPr>
          <p:nvPr/>
        </p:nvSpPr>
        <p:spPr bwMode="auto">
          <a:xfrm>
            <a:off x="1785294" y="5485408"/>
            <a:ext cx="57142" cy="5396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89" name="Rectangle 267"/>
          <p:cNvSpPr>
            <a:spLocks noChangeArrowheads="1"/>
          </p:cNvSpPr>
          <p:nvPr/>
        </p:nvSpPr>
        <p:spPr bwMode="auto">
          <a:xfrm>
            <a:off x="1712279" y="5485408"/>
            <a:ext cx="57142" cy="5396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90" name="Rectangle 268"/>
          <p:cNvSpPr>
            <a:spLocks noChangeArrowheads="1"/>
          </p:cNvSpPr>
          <p:nvPr/>
        </p:nvSpPr>
        <p:spPr bwMode="auto">
          <a:xfrm>
            <a:off x="1712279" y="5409220"/>
            <a:ext cx="57142"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91" name="Rectangle 269"/>
          <p:cNvSpPr>
            <a:spLocks noChangeArrowheads="1"/>
          </p:cNvSpPr>
          <p:nvPr/>
        </p:nvSpPr>
        <p:spPr bwMode="auto">
          <a:xfrm>
            <a:off x="1172605" y="6401266"/>
            <a:ext cx="57142"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92" name="Rectangle 270"/>
          <p:cNvSpPr>
            <a:spLocks noChangeArrowheads="1"/>
          </p:cNvSpPr>
          <p:nvPr/>
        </p:nvSpPr>
        <p:spPr bwMode="auto">
          <a:xfrm>
            <a:off x="1172605" y="6258411"/>
            <a:ext cx="57142"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93" name="Rectangle 271"/>
          <p:cNvSpPr>
            <a:spLocks noChangeArrowheads="1"/>
          </p:cNvSpPr>
          <p:nvPr/>
        </p:nvSpPr>
        <p:spPr bwMode="auto">
          <a:xfrm>
            <a:off x="1172605" y="6334600"/>
            <a:ext cx="57142" cy="507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94" name="Rectangle 272"/>
          <p:cNvSpPr>
            <a:spLocks noChangeArrowheads="1"/>
          </p:cNvSpPr>
          <p:nvPr/>
        </p:nvSpPr>
        <p:spPr bwMode="auto">
          <a:xfrm>
            <a:off x="1245620" y="6401266"/>
            <a:ext cx="55555"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95" name="Rectangle 273"/>
          <p:cNvSpPr>
            <a:spLocks noChangeArrowheads="1"/>
          </p:cNvSpPr>
          <p:nvPr/>
        </p:nvSpPr>
        <p:spPr bwMode="auto">
          <a:xfrm>
            <a:off x="1245620" y="6334600"/>
            <a:ext cx="55555" cy="507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96" name="Rectangle 274"/>
          <p:cNvSpPr>
            <a:spLocks noChangeArrowheads="1"/>
          </p:cNvSpPr>
          <p:nvPr/>
        </p:nvSpPr>
        <p:spPr bwMode="auto">
          <a:xfrm>
            <a:off x="1245620" y="6258411"/>
            <a:ext cx="55555" cy="603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97" name="Rectangle 275"/>
          <p:cNvSpPr>
            <a:spLocks noChangeArrowheads="1"/>
          </p:cNvSpPr>
          <p:nvPr/>
        </p:nvSpPr>
        <p:spPr bwMode="auto">
          <a:xfrm>
            <a:off x="1424982" y="6334600"/>
            <a:ext cx="58729" cy="5079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98" name="Rectangle 276"/>
          <p:cNvSpPr>
            <a:spLocks noChangeArrowheads="1"/>
          </p:cNvSpPr>
          <p:nvPr/>
        </p:nvSpPr>
        <p:spPr bwMode="auto">
          <a:xfrm>
            <a:off x="1351967" y="6401266"/>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299" name="Rectangle 277"/>
          <p:cNvSpPr>
            <a:spLocks noChangeArrowheads="1"/>
          </p:cNvSpPr>
          <p:nvPr/>
        </p:nvSpPr>
        <p:spPr bwMode="auto">
          <a:xfrm>
            <a:off x="1424982" y="6401266"/>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00" name="Rectangle 278"/>
          <p:cNvSpPr>
            <a:spLocks noChangeArrowheads="1"/>
          </p:cNvSpPr>
          <p:nvPr/>
        </p:nvSpPr>
        <p:spPr bwMode="auto">
          <a:xfrm>
            <a:off x="1351967" y="6334600"/>
            <a:ext cx="58729" cy="5079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01" name="Rectangle 279"/>
          <p:cNvSpPr>
            <a:spLocks noChangeArrowheads="1"/>
          </p:cNvSpPr>
          <p:nvPr/>
        </p:nvSpPr>
        <p:spPr bwMode="auto">
          <a:xfrm>
            <a:off x="1424982" y="6258411"/>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02" name="Rectangle 280"/>
          <p:cNvSpPr>
            <a:spLocks noChangeArrowheads="1"/>
          </p:cNvSpPr>
          <p:nvPr/>
        </p:nvSpPr>
        <p:spPr bwMode="auto">
          <a:xfrm>
            <a:off x="1351967" y="6258411"/>
            <a:ext cx="58729"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03" name="Rectangle 281"/>
          <p:cNvSpPr>
            <a:spLocks noChangeArrowheads="1"/>
          </p:cNvSpPr>
          <p:nvPr/>
        </p:nvSpPr>
        <p:spPr bwMode="auto">
          <a:xfrm>
            <a:off x="1605931" y="6334600"/>
            <a:ext cx="57142" cy="5079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04" name="Rectangle 282"/>
          <p:cNvSpPr>
            <a:spLocks noChangeArrowheads="1"/>
          </p:cNvSpPr>
          <p:nvPr/>
        </p:nvSpPr>
        <p:spPr bwMode="auto">
          <a:xfrm>
            <a:off x="1605931" y="6401266"/>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05" name="Rectangle 283"/>
          <p:cNvSpPr>
            <a:spLocks noChangeArrowheads="1"/>
          </p:cNvSpPr>
          <p:nvPr/>
        </p:nvSpPr>
        <p:spPr bwMode="auto">
          <a:xfrm>
            <a:off x="1605931" y="6258411"/>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06" name="Rectangle 284"/>
          <p:cNvSpPr>
            <a:spLocks noChangeArrowheads="1"/>
          </p:cNvSpPr>
          <p:nvPr/>
        </p:nvSpPr>
        <p:spPr bwMode="auto">
          <a:xfrm>
            <a:off x="1532916" y="6401266"/>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07" name="Rectangle 285"/>
          <p:cNvSpPr>
            <a:spLocks noChangeArrowheads="1"/>
          </p:cNvSpPr>
          <p:nvPr/>
        </p:nvSpPr>
        <p:spPr bwMode="auto">
          <a:xfrm>
            <a:off x="1532916" y="6334600"/>
            <a:ext cx="57142" cy="5079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08" name="Rectangle 286"/>
          <p:cNvSpPr>
            <a:spLocks noChangeArrowheads="1"/>
          </p:cNvSpPr>
          <p:nvPr/>
        </p:nvSpPr>
        <p:spPr bwMode="auto">
          <a:xfrm>
            <a:off x="1532916" y="6258411"/>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09" name="Rectangle 287"/>
          <p:cNvSpPr>
            <a:spLocks noChangeArrowheads="1"/>
          </p:cNvSpPr>
          <p:nvPr/>
        </p:nvSpPr>
        <p:spPr bwMode="auto">
          <a:xfrm>
            <a:off x="1785294" y="6401266"/>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10" name="Rectangle 288"/>
          <p:cNvSpPr>
            <a:spLocks noChangeArrowheads="1"/>
          </p:cNvSpPr>
          <p:nvPr/>
        </p:nvSpPr>
        <p:spPr bwMode="auto">
          <a:xfrm>
            <a:off x="1712279" y="6401266"/>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11" name="Rectangle 289"/>
          <p:cNvSpPr>
            <a:spLocks noChangeArrowheads="1"/>
          </p:cNvSpPr>
          <p:nvPr/>
        </p:nvSpPr>
        <p:spPr bwMode="auto">
          <a:xfrm>
            <a:off x="1785294" y="6258411"/>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12" name="Rectangle 290"/>
          <p:cNvSpPr>
            <a:spLocks noChangeArrowheads="1"/>
          </p:cNvSpPr>
          <p:nvPr/>
        </p:nvSpPr>
        <p:spPr bwMode="auto">
          <a:xfrm>
            <a:off x="1785294" y="6334600"/>
            <a:ext cx="57142" cy="5079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13" name="Rectangle 291"/>
          <p:cNvSpPr>
            <a:spLocks noChangeArrowheads="1"/>
          </p:cNvSpPr>
          <p:nvPr/>
        </p:nvSpPr>
        <p:spPr bwMode="auto">
          <a:xfrm>
            <a:off x="1712279" y="6334600"/>
            <a:ext cx="57142" cy="5079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14" name="Rectangle 292"/>
          <p:cNvSpPr>
            <a:spLocks noChangeArrowheads="1"/>
          </p:cNvSpPr>
          <p:nvPr/>
        </p:nvSpPr>
        <p:spPr bwMode="auto">
          <a:xfrm>
            <a:off x="1712279" y="6258411"/>
            <a:ext cx="57142" cy="6031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15" name="Rectangle 293"/>
          <p:cNvSpPr>
            <a:spLocks noChangeArrowheads="1"/>
          </p:cNvSpPr>
          <p:nvPr/>
        </p:nvSpPr>
        <p:spPr bwMode="auto">
          <a:xfrm>
            <a:off x="1283715" y="6736181"/>
            <a:ext cx="73014" cy="761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16" name="Rectangle 294"/>
          <p:cNvSpPr>
            <a:spLocks noChangeArrowheads="1"/>
          </p:cNvSpPr>
          <p:nvPr/>
        </p:nvSpPr>
        <p:spPr bwMode="auto">
          <a:xfrm>
            <a:off x="1283715" y="6736181"/>
            <a:ext cx="73014" cy="7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17" name="Rectangle 295"/>
          <p:cNvSpPr>
            <a:spLocks noChangeArrowheads="1"/>
          </p:cNvSpPr>
          <p:nvPr/>
        </p:nvSpPr>
        <p:spPr bwMode="auto">
          <a:xfrm>
            <a:off x="1283715" y="6829830"/>
            <a:ext cx="73014" cy="7301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18" name="Rectangle 296"/>
          <p:cNvSpPr>
            <a:spLocks noChangeArrowheads="1"/>
          </p:cNvSpPr>
          <p:nvPr/>
        </p:nvSpPr>
        <p:spPr bwMode="auto">
          <a:xfrm>
            <a:off x="1396411" y="6736181"/>
            <a:ext cx="73014" cy="761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19" name="Rectangle 297"/>
          <p:cNvSpPr>
            <a:spLocks noChangeArrowheads="1"/>
          </p:cNvSpPr>
          <p:nvPr/>
        </p:nvSpPr>
        <p:spPr bwMode="auto">
          <a:xfrm>
            <a:off x="1396411" y="6736181"/>
            <a:ext cx="73014" cy="7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20" name="Rectangle 298"/>
          <p:cNvSpPr>
            <a:spLocks noChangeArrowheads="1"/>
          </p:cNvSpPr>
          <p:nvPr/>
        </p:nvSpPr>
        <p:spPr bwMode="auto">
          <a:xfrm>
            <a:off x="1396411" y="6829830"/>
            <a:ext cx="73014" cy="7301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21" name="Rectangle 299"/>
          <p:cNvSpPr>
            <a:spLocks noChangeArrowheads="1"/>
          </p:cNvSpPr>
          <p:nvPr/>
        </p:nvSpPr>
        <p:spPr bwMode="auto">
          <a:xfrm>
            <a:off x="1563075" y="6736181"/>
            <a:ext cx="76189" cy="761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22" name="Rectangle 300"/>
          <p:cNvSpPr>
            <a:spLocks noChangeArrowheads="1"/>
          </p:cNvSpPr>
          <p:nvPr/>
        </p:nvSpPr>
        <p:spPr bwMode="auto">
          <a:xfrm>
            <a:off x="1563075" y="6736181"/>
            <a:ext cx="76189" cy="7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23" name="Rectangle 301"/>
          <p:cNvSpPr>
            <a:spLocks noChangeArrowheads="1"/>
          </p:cNvSpPr>
          <p:nvPr/>
        </p:nvSpPr>
        <p:spPr bwMode="auto">
          <a:xfrm>
            <a:off x="1563075" y="6829830"/>
            <a:ext cx="76189" cy="7301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24" name="Rectangle 302"/>
          <p:cNvSpPr>
            <a:spLocks noChangeArrowheads="1"/>
          </p:cNvSpPr>
          <p:nvPr/>
        </p:nvSpPr>
        <p:spPr bwMode="auto">
          <a:xfrm>
            <a:off x="1678946" y="6736181"/>
            <a:ext cx="73014" cy="761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25" name="Rectangle 303"/>
          <p:cNvSpPr>
            <a:spLocks noChangeArrowheads="1"/>
          </p:cNvSpPr>
          <p:nvPr/>
        </p:nvSpPr>
        <p:spPr bwMode="auto">
          <a:xfrm>
            <a:off x="1678946" y="6736181"/>
            <a:ext cx="73014" cy="7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26" name="Rectangle 304"/>
          <p:cNvSpPr>
            <a:spLocks noChangeArrowheads="1"/>
          </p:cNvSpPr>
          <p:nvPr/>
        </p:nvSpPr>
        <p:spPr bwMode="auto">
          <a:xfrm>
            <a:off x="1678946" y="6829830"/>
            <a:ext cx="73014" cy="7301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27" name="Rectangle 305"/>
          <p:cNvSpPr>
            <a:spLocks noChangeArrowheads="1"/>
          </p:cNvSpPr>
          <p:nvPr/>
        </p:nvSpPr>
        <p:spPr bwMode="auto">
          <a:xfrm>
            <a:off x="1110701" y="6619994"/>
            <a:ext cx="1588" cy="73014"/>
          </a:xfrm>
          <a:prstGeom prst="rect">
            <a:avLst/>
          </a:prstGeom>
          <a:solidFill>
            <a:srgbClr val="7F5B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28" name="Rectangle 306"/>
          <p:cNvSpPr>
            <a:spLocks noChangeArrowheads="1"/>
          </p:cNvSpPr>
          <p:nvPr/>
        </p:nvSpPr>
        <p:spPr bwMode="auto">
          <a:xfrm>
            <a:off x="1110701" y="6619994"/>
            <a:ext cx="1588" cy="7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29" name="Freeform 307"/>
          <p:cNvSpPr>
            <a:spLocks/>
          </p:cNvSpPr>
          <p:nvPr/>
        </p:nvSpPr>
        <p:spPr bwMode="auto">
          <a:xfrm>
            <a:off x="1110701" y="6688564"/>
            <a:ext cx="798400" cy="73014"/>
          </a:xfrm>
          <a:custGeom>
            <a:avLst/>
            <a:gdLst>
              <a:gd name="T0" fmla="*/ 503 w 503"/>
              <a:gd name="T1" fmla="*/ 0 h 46"/>
              <a:gd name="T2" fmla="*/ 503 w 503"/>
              <a:gd name="T3" fmla="*/ 0 h 46"/>
              <a:gd name="T4" fmla="*/ 0 w 503"/>
              <a:gd name="T5" fmla="*/ 0 h 46"/>
              <a:gd name="T6" fmla="*/ 0 w 503"/>
              <a:gd name="T7" fmla="*/ 46 h 46"/>
              <a:gd name="T8" fmla="*/ 99 w 503"/>
              <a:gd name="T9" fmla="*/ 46 h 46"/>
              <a:gd name="T10" fmla="*/ 99 w 503"/>
              <a:gd name="T11" fmla="*/ 19 h 46"/>
              <a:gd name="T12" fmla="*/ 165 w 503"/>
              <a:gd name="T13" fmla="*/ 19 h 46"/>
              <a:gd name="T14" fmla="*/ 165 w 503"/>
              <a:gd name="T15" fmla="*/ 46 h 46"/>
              <a:gd name="T16" fmla="*/ 170 w 503"/>
              <a:gd name="T17" fmla="*/ 46 h 46"/>
              <a:gd name="T18" fmla="*/ 170 w 503"/>
              <a:gd name="T19" fmla="*/ 19 h 46"/>
              <a:gd name="T20" fmla="*/ 236 w 503"/>
              <a:gd name="T21" fmla="*/ 19 h 46"/>
              <a:gd name="T22" fmla="*/ 236 w 503"/>
              <a:gd name="T23" fmla="*/ 46 h 46"/>
              <a:gd name="T24" fmla="*/ 277 w 503"/>
              <a:gd name="T25" fmla="*/ 46 h 46"/>
              <a:gd name="T26" fmla="*/ 277 w 503"/>
              <a:gd name="T27" fmla="*/ 19 h 46"/>
              <a:gd name="T28" fmla="*/ 343 w 503"/>
              <a:gd name="T29" fmla="*/ 19 h 46"/>
              <a:gd name="T30" fmla="*/ 343 w 503"/>
              <a:gd name="T31" fmla="*/ 46 h 46"/>
              <a:gd name="T32" fmla="*/ 348 w 503"/>
              <a:gd name="T33" fmla="*/ 46 h 46"/>
              <a:gd name="T34" fmla="*/ 348 w 503"/>
              <a:gd name="T35" fmla="*/ 19 h 46"/>
              <a:gd name="T36" fmla="*/ 414 w 503"/>
              <a:gd name="T37" fmla="*/ 19 h 46"/>
              <a:gd name="T38" fmla="*/ 414 w 503"/>
              <a:gd name="T39" fmla="*/ 46 h 46"/>
              <a:gd name="T40" fmla="*/ 503 w 503"/>
              <a:gd name="T41" fmla="*/ 46 h 46"/>
              <a:gd name="T42" fmla="*/ 503 w 503"/>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3" h="46">
                <a:moveTo>
                  <a:pt x="503" y="0"/>
                </a:moveTo>
                <a:lnTo>
                  <a:pt x="503" y="0"/>
                </a:lnTo>
                <a:lnTo>
                  <a:pt x="0" y="0"/>
                </a:lnTo>
                <a:lnTo>
                  <a:pt x="0" y="46"/>
                </a:lnTo>
                <a:lnTo>
                  <a:pt x="99" y="46"/>
                </a:lnTo>
                <a:lnTo>
                  <a:pt x="99" y="19"/>
                </a:lnTo>
                <a:lnTo>
                  <a:pt x="165" y="19"/>
                </a:lnTo>
                <a:lnTo>
                  <a:pt x="165" y="46"/>
                </a:lnTo>
                <a:lnTo>
                  <a:pt x="170" y="46"/>
                </a:lnTo>
                <a:lnTo>
                  <a:pt x="170" y="19"/>
                </a:lnTo>
                <a:lnTo>
                  <a:pt x="236" y="19"/>
                </a:lnTo>
                <a:lnTo>
                  <a:pt x="236" y="46"/>
                </a:lnTo>
                <a:lnTo>
                  <a:pt x="277" y="46"/>
                </a:lnTo>
                <a:lnTo>
                  <a:pt x="277" y="19"/>
                </a:lnTo>
                <a:lnTo>
                  <a:pt x="343" y="19"/>
                </a:lnTo>
                <a:lnTo>
                  <a:pt x="343" y="46"/>
                </a:lnTo>
                <a:lnTo>
                  <a:pt x="348" y="46"/>
                </a:lnTo>
                <a:lnTo>
                  <a:pt x="348" y="19"/>
                </a:lnTo>
                <a:lnTo>
                  <a:pt x="414" y="19"/>
                </a:lnTo>
                <a:lnTo>
                  <a:pt x="414" y="46"/>
                </a:lnTo>
                <a:lnTo>
                  <a:pt x="503" y="46"/>
                </a:lnTo>
                <a:lnTo>
                  <a:pt x="503" y="0"/>
                </a:lnTo>
                <a:close/>
              </a:path>
            </a:pathLst>
          </a:custGeom>
          <a:solidFill>
            <a:srgbClr val="813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30" name="Freeform 308"/>
          <p:cNvSpPr>
            <a:spLocks/>
          </p:cNvSpPr>
          <p:nvPr/>
        </p:nvSpPr>
        <p:spPr bwMode="auto">
          <a:xfrm>
            <a:off x="1110701" y="6688564"/>
            <a:ext cx="798400" cy="73014"/>
          </a:xfrm>
          <a:custGeom>
            <a:avLst/>
            <a:gdLst>
              <a:gd name="T0" fmla="*/ 503 w 503"/>
              <a:gd name="T1" fmla="*/ 0 h 46"/>
              <a:gd name="T2" fmla="*/ 503 w 503"/>
              <a:gd name="T3" fmla="*/ 0 h 46"/>
              <a:gd name="T4" fmla="*/ 0 w 503"/>
              <a:gd name="T5" fmla="*/ 0 h 46"/>
              <a:gd name="T6" fmla="*/ 0 w 503"/>
              <a:gd name="T7" fmla="*/ 46 h 46"/>
              <a:gd name="T8" fmla="*/ 99 w 503"/>
              <a:gd name="T9" fmla="*/ 46 h 46"/>
              <a:gd name="T10" fmla="*/ 99 w 503"/>
              <a:gd name="T11" fmla="*/ 19 h 46"/>
              <a:gd name="T12" fmla="*/ 165 w 503"/>
              <a:gd name="T13" fmla="*/ 19 h 46"/>
              <a:gd name="T14" fmla="*/ 165 w 503"/>
              <a:gd name="T15" fmla="*/ 46 h 46"/>
              <a:gd name="T16" fmla="*/ 170 w 503"/>
              <a:gd name="T17" fmla="*/ 46 h 46"/>
              <a:gd name="T18" fmla="*/ 170 w 503"/>
              <a:gd name="T19" fmla="*/ 19 h 46"/>
              <a:gd name="T20" fmla="*/ 236 w 503"/>
              <a:gd name="T21" fmla="*/ 19 h 46"/>
              <a:gd name="T22" fmla="*/ 236 w 503"/>
              <a:gd name="T23" fmla="*/ 46 h 46"/>
              <a:gd name="T24" fmla="*/ 277 w 503"/>
              <a:gd name="T25" fmla="*/ 46 h 46"/>
              <a:gd name="T26" fmla="*/ 277 w 503"/>
              <a:gd name="T27" fmla="*/ 19 h 46"/>
              <a:gd name="T28" fmla="*/ 343 w 503"/>
              <a:gd name="T29" fmla="*/ 19 h 46"/>
              <a:gd name="T30" fmla="*/ 343 w 503"/>
              <a:gd name="T31" fmla="*/ 46 h 46"/>
              <a:gd name="T32" fmla="*/ 348 w 503"/>
              <a:gd name="T33" fmla="*/ 46 h 46"/>
              <a:gd name="T34" fmla="*/ 348 w 503"/>
              <a:gd name="T35" fmla="*/ 19 h 46"/>
              <a:gd name="T36" fmla="*/ 414 w 503"/>
              <a:gd name="T37" fmla="*/ 19 h 46"/>
              <a:gd name="T38" fmla="*/ 414 w 503"/>
              <a:gd name="T39" fmla="*/ 46 h 46"/>
              <a:gd name="T40" fmla="*/ 503 w 503"/>
              <a:gd name="T41" fmla="*/ 46 h 46"/>
              <a:gd name="T42" fmla="*/ 503 w 503"/>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3" h="46">
                <a:moveTo>
                  <a:pt x="503" y="0"/>
                </a:moveTo>
                <a:lnTo>
                  <a:pt x="503" y="0"/>
                </a:lnTo>
                <a:lnTo>
                  <a:pt x="0" y="0"/>
                </a:lnTo>
                <a:lnTo>
                  <a:pt x="0" y="46"/>
                </a:lnTo>
                <a:lnTo>
                  <a:pt x="99" y="46"/>
                </a:lnTo>
                <a:lnTo>
                  <a:pt x="99" y="19"/>
                </a:lnTo>
                <a:lnTo>
                  <a:pt x="165" y="19"/>
                </a:lnTo>
                <a:lnTo>
                  <a:pt x="165" y="46"/>
                </a:lnTo>
                <a:lnTo>
                  <a:pt x="170" y="46"/>
                </a:lnTo>
                <a:lnTo>
                  <a:pt x="170" y="19"/>
                </a:lnTo>
                <a:lnTo>
                  <a:pt x="236" y="19"/>
                </a:lnTo>
                <a:lnTo>
                  <a:pt x="236" y="46"/>
                </a:lnTo>
                <a:lnTo>
                  <a:pt x="277" y="46"/>
                </a:lnTo>
                <a:lnTo>
                  <a:pt x="277" y="19"/>
                </a:lnTo>
                <a:lnTo>
                  <a:pt x="343" y="19"/>
                </a:lnTo>
                <a:lnTo>
                  <a:pt x="343" y="46"/>
                </a:lnTo>
                <a:lnTo>
                  <a:pt x="348" y="46"/>
                </a:lnTo>
                <a:lnTo>
                  <a:pt x="348" y="19"/>
                </a:lnTo>
                <a:lnTo>
                  <a:pt x="414" y="19"/>
                </a:lnTo>
                <a:lnTo>
                  <a:pt x="414" y="46"/>
                </a:lnTo>
                <a:lnTo>
                  <a:pt x="503" y="46"/>
                </a:lnTo>
                <a:lnTo>
                  <a:pt x="5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31" name="Freeform 309"/>
          <p:cNvSpPr>
            <a:spLocks/>
          </p:cNvSpPr>
          <p:nvPr/>
        </p:nvSpPr>
        <p:spPr bwMode="auto">
          <a:xfrm>
            <a:off x="1380538" y="6718721"/>
            <a:ext cx="104760" cy="42855"/>
          </a:xfrm>
          <a:custGeom>
            <a:avLst/>
            <a:gdLst>
              <a:gd name="T0" fmla="*/ 66 w 66"/>
              <a:gd name="T1" fmla="*/ 0 h 27"/>
              <a:gd name="T2" fmla="*/ 0 w 66"/>
              <a:gd name="T3" fmla="*/ 0 h 27"/>
              <a:gd name="T4" fmla="*/ 0 w 66"/>
              <a:gd name="T5" fmla="*/ 27 h 27"/>
              <a:gd name="T6" fmla="*/ 10 w 66"/>
              <a:gd name="T7" fmla="*/ 27 h 27"/>
              <a:gd name="T8" fmla="*/ 10 w 66"/>
              <a:gd name="T9" fmla="*/ 11 h 27"/>
              <a:gd name="T10" fmla="*/ 56 w 66"/>
              <a:gd name="T11" fmla="*/ 11 h 27"/>
              <a:gd name="T12" fmla="*/ 56 w 66"/>
              <a:gd name="T13" fmla="*/ 27 h 27"/>
              <a:gd name="T14" fmla="*/ 66 w 66"/>
              <a:gd name="T15" fmla="*/ 27 h 27"/>
              <a:gd name="T16" fmla="*/ 66 w 66"/>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7">
                <a:moveTo>
                  <a:pt x="66" y="0"/>
                </a:moveTo>
                <a:lnTo>
                  <a:pt x="0" y="0"/>
                </a:lnTo>
                <a:lnTo>
                  <a:pt x="0" y="27"/>
                </a:lnTo>
                <a:lnTo>
                  <a:pt x="10" y="27"/>
                </a:lnTo>
                <a:lnTo>
                  <a:pt x="10" y="11"/>
                </a:lnTo>
                <a:lnTo>
                  <a:pt x="56" y="11"/>
                </a:lnTo>
                <a:lnTo>
                  <a:pt x="56" y="27"/>
                </a:lnTo>
                <a:lnTo>
                  <a:pt x="66" y="27"/>
                </a:lnTo>
                <a:lnTo>
                  <a:pt x="66"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32" name="Freeform 310"/>
          <p:cNvSpPr>
            <a:spLocks/>
          </p:cNvSpPr>
          <p:nvPr/>
        </p:nvSpPr>
        <p:spPr bwMode="auto">
          <a:xfrm>
            <a:off x="1380538" y="6718721"/>
            <a:ext cx="104760" cy="42855"/>
          </a:xfrm>
          <a:custGeom>
            <a:avLst/>
            <a:gdLst>
              <a:gd name="T0" fmla="*/ 66 w 66"/>
              <a:gd name="T1" fmla="*/ 0 h 27"/>
              <a:gd name="T2" fmla="*/ 0 w 66"/>
              <a:gd name="T3" fmla="*/ 0 h 27"/>
              <a:gd name="T4" fmla="*/ 0 w 66"/>
              <a:gd name="T5" fmla="*/ 27 h 27"/>
              <a:gd name="T6" fmla="*/ 10 w 66"/>
              <a:gd name="T7" fmla="*/ 27 h 27"/>
              <a:gd name="T8" fmla="*/ 10 w 66"/>
              <a:gd name="T9" fmla="*/ 11 h 27"/>
              <a:gd name="T10" fmla="*/ 56 w 66"/>
              <a:gd name="T11" fmla="*/ 11 h 27"/>
              <a:gd name="T12" fmla="*/ 56 w 66"/>
              <a:gd name="T13" fmla="*/ 27 h 27"/>
              <a:gd name="T14" fmla="*/ 66 w 66"/>
              <a:gd name="T15" fmla="*/ 27 h 27"/>
              <a:gd name="T16" fmla="*/ 66 w 66"/>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7">
                <a:moveTo>
                  <a:pt x="66" y="0"/>
                </a:moveTo>
                <a:lnTo>
                  <a:pt x="0" y="0"/>
                </a:lnTo>
                <a:lnTo>
                  <a:pt x="0" y="27"/>
                </a:lnTo>
                <a:lnTo>
                  <a:pt x="10" y="27"/>
                </a:lnTo>
                <a:lnTo>
                  <a:pt x="10" y="11"/>
                </a:lnTo>
                <a:lnTo>
                  <a:pt x="56" y="11"/>
                </a:lnTo>
                <a:lnTo>
                  <a:pt x="56" y="27"/>
                </a:lnTo>
                <a:lnTo>
                  <a:pt x="66" y="27"/>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33" name="Freeform 311"/>
          <p:cNvSpPr>
            <a:spLocks/>
          </p:cNvSpPr>
          <p:nvPr/>
        </p:nvSpPr>
        <p:spPr bwMode="auto">
          <a:xfrm>
            <a:off x="1267842" y="6718721"/>
            <a:ext cx="104760" cy="42855"/>
          </a:xfrm>
          <a:custGeom>
            <a:avLst/>
            <a:gdLst>
              <a:gd name="T0" fmla="*/ 66 w 66"/>
              <a:gd name="T1" fmla="*/ 0 h 27"/>
              <a:gd name="T2" fmla="*/ 0 w 66"/>
              <a:gd name="T3" fmla="*/ 0 h 27"/>
              <a:gd name="T4" fmla="*/ 0 w 66"/>
              <a:gd name="T5" fmla="*/ 27 h 27"/>
              <a:gd name="T6" fmla="*/ 10 w 66"/>
              <a:gd name="T7" fmla="*/ 27 h 27"/>
              <a:gd name="T8" fmla="*/ 10 w 66"/>
              <a:gd name="T9" fmla="*/ 11 h 27"/>
              <a:gd name="T10" fmla="*/ 56 w 66"/>
              <a:gd name="T11" fmla="*/ 11 h 27"/>
              <a:gd name="T12" fmla="*/ 56 w 66"/>
              <a:gd name="T13" fmla="*/ 27 h 27"/>
              <a:gd name="T14" fmla="*/ 66 w 66"/>
              <a:gd name="T15" fmla="*/ 27 h 27"/>
              <a:gd name="T16" fmla="*/ 66 w 66"/>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7">
                <a:moveTo>
                  <a:pt x="66" y="0"/>
                </a:moveTo>
                <a:lnTo>
                  <a:pt x="0" y="0"/>
                </a:lnTo>
                <a:lnTo>
                  <a:pt x="0" y="27"/>
                </a:lnTo>
                <a:lnTo>
                  <a:pt x="10" y="27"/>
                </a:lnTo>
                <a:lnTo>
                  <a:pt x="10" y="11"/>
                </a:lnTo>
                <a:lnTo>
                  <a:pt x="56" y="11"/>
                </a:lnTo>
                <a:lnTo>
                  <a:pt x="56" y="27"/>
                </a:lnTo>
                <a:lnTo>
                  <a:pt x="66" y="27"/>
                </a:lnTo>
                <a:lnTo>
                  <a:pt x="66"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34" name="Freeform 312"/>
          <p:cNvSpPr>
            <a:spLocks/>
          </p:cNvSpPr>
          <p:nvPr/>
        </p:nvSpPr>
        <p:spPr bwMode="auto">
          <a:xfrm>
            <a:off x="1267842" y="6718721"/>
            <a:ext cx="104760" cy="42855"/>
          </a:xfrm>
          <a:custGeom>
            <a:avLst/>
            <a:gdLst>
              <a:gd name="T0" fmla="*/ 66 w 66"/>
              <a:gd name="T1" fmla="*/ 0 h 27"/>
              <a:gd name="T2" fmla="*/ 0 w 66"/>
              <a:gd name="T3" fmla="*/ 0 h 27"/>
              <a:gd name="T4" fmla="*/ 0 w 66"/>
              <a:gd name="T5" fmla="*/ 27 h 27"/>
              <a:gd name="T6" fmla="*/ 10 w 66"/>
              <a:gd name="T7" fmla="*/ 27 h 27"/>
              <a:gd name="T8" fmla="*/ 10 w 66"/>
              <a:gd name="T9" fmla="*/ 11 h 27"/>
              <a:gd name="T10" fmla="*/ 56 w 66"/>
              <a:gd name="T11" fmla="*/ 11 h 27"/>
              <a:gd name="T12" fmla="*/ 56 w 66"/>
              <a:gd name="T13" fmla="*/ 27 h 27"/>
              <a:gd name="T14" fmla="*/ 66 w 66"/>
              <a:gd name="T15" fmla="*/ 27 h 27"/>
              <a:gd name="T16" fmla="*/ 66 w 66"/>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7">
                <a:moveTo>
                  <a:pt x="66" y="0"/>
                </a:moveTo>
                <a:lnTo>
                  <a:pt x="0" y="0"/>
                </a:lnTo>
                <a:lnTo>
                  <a:pt x="0" y="27"/>
                </a:lnTo>
                <a:lnTo>
                  <a:pt x="10" y="27"/>
                </a:lnTo>
                <a:lnTo>
                  <a:pt x="10" y="11"/>
                </a:lnTo>
                <a:lnTo>
                  <a:pt x="56" y="11"/>
                </a:lnTo>
                <a:lnTo>
                  <a:pt x="56" y="27"/>
                </a:lnTo>
                <a:lnTo>
                  <a:pt x="66" y="27"/>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35" name="Freeform 313"/>
          <p:cNvSpPr>
            <a:spLocks/>
          </p:cNvSpPr>
          <p:nvPr/>
        </p:nvSpPr>
        <p:spPr bwMode="auto">
          <a:xfrm>
            <a:off x="1663073" y="6718721"/>
            <a:ext cx="104760" cy="42855"/>
          </a:xfrm>
          <a:custGeom>
            <a:avLst/>
            <a:gdLst>
              <a:gd name="T0" fmla="*/ 66 w 66"/>
              <a:gd name="T1" fmla="*/ 0 h 27"/>
              <a:gd name="T2" fmla="*/ 0 w 66"/>
              <a:gd name="T3" fmla="*/ 0 h 27"/>
              <a:gd name="T4" fmla="*/ 0 w 66"/>
              <a:gd name="T5" fmla="*/ 27 h 27"/>
              <a:gd name="T6" fmla="*/ 10 w 66"/>
              <a:gd name="T7" fmla="*/ 27 h 27"/>
              <a:gd name="T8" fmla="*/ 10 w 66"/>
              <a:gd name="T9" fmla="*/ 11 h 27"/>
              <a:gd name="T10" fmla="*/ 56 w 66"/>
              <a:gd name="T11" fmla="*/ 11 h 27"/>
              <a:gd name="T12" fmla="*/ 56 w 66"/>
              <a:gd name="T13" fmla="*/ 27 h 27"/>
              <a:gd name="T14" fmla="*/ 66 w 66"/>
              <a:gd name="T15" fmla="*/ 27 h 27"/>
              <a:gd name="T16" fmla="*/ 66 w 66"/>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7">
                <a:moveTo>
                  <a:pt x="66" y="0"/>
                </a:moveTo>
                <a:lnTo>
                  <a:pt x="0" y="0"/>
                </a:lnTo>
                <a:lnTo>
                  <a:pt x="0" y="27"/>
                </a:lnTo>
                <a:lnTo>
                  <a:pt x="10" y="27"/>
                </a:lnTo>
                <a:lnTo>
                  <a:pt x="10" y="11"/>
                </a:lnTo>
                <a:lnTo>
                  <a:pt x="56" y="11"/>
                </a:lnTo>
                <a:lnTo>
                  <a:pt x="56" y="27"/>
                </a:lnTo>
                <a:lnTo>
                  <a:pt x="66" y="27"/>
                </a:lnTo>
                <a:lnTo>
                  <a:pt x="66"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36" name="Freeform 314"/>
          <p:cNvSpPr>
            <a:spLocks/>
          </p:cNvSpPr>
          <p:nvPr/>
        </p:nvSpPr>
        <p:spPr bwMode="auto">
          <a:xfrm>
            <a:off x="1663073" y="6718721"/>
            <a:ext cx="104760" cy="42855"/>
          </a:xfrm>
          <a:custGeom>
            <a:avLst/>
            <a:gdLst>
              <a:gd name="T0" fmla="*/ 66 w 66"/>
              <a:gd name="T1" fmla="*/ 0 h 27"/>
              <a:gd name="T2" fmla="*/ 0 w 66"/>
              <a:gd name="T3" fmla="*/ 0 h 27"/>
              <a:gd name="T4" fmla="*/ 0 w 66"/>
              <a:gd name="T5" fmla="*/ 27 h 27"/>
              <a:gd name="T6" fmla="*/ 10 w 66"/>
              <a:gd name="T7" fmla="*/ 27 h 27"/>
              <a:gd name="T8" fmla="*/ 10 w 66"/>
              <a:gd name="T9" fmla="*/ 11 h 27"/>
              <a:gd name="T10" fmla="*/ 56 w 66"/>
              <a:gd name="T11" fmla="*/ 11 h 27"/>
              <a:gd name="T12" fmla="*/ 56 w 66"/>
              <a:gd name="T13" fmla="*/ 27 h 27"/>
              <a:gd name="T14" fmla="*/ 66 w 66"/>
              <a:gd name="T15" fmla="*/ 27 h 27"/>
              <a:gd name="T16" fmla="*/ 66 w 66"/>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7">
                <a:moveTo>
                  <a:pt x="66" y="0"/>
                </a:moveTo>
                <a:lnTo>
                  <a:pt x="0" y="0"/>
                </a:lnTo>
                <a:lnTo>
                  <a:pt x="0" y="27"/>
                </a:lnTo>
                <a:lnTo>
                  <a:pt x="10" y="27"/>
                </a:lnTo>
                <a:lnTo>
                  <a:pt x="10" y="11"/>
                </a:lnTo>
                <a:lnTo>
                  <a:pt x="56" y="11"/>
                </a:lnTo>
                <a:lnTo>
                  <a:pt x="56" y="27"/>
                </a:lnTo>
                <a:lnTo>
                  <a:pt x="66" y="27"/>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37" name="Freeform 315"/>
          <p:cNvSpPr>
            <a:spLocks/>
          </p:cNvSpPr>
          <p:nvPr/>
        </p:nvSpPr>
        <p:spPr bwMode="auto">
          <a:xfrm>
            <a:off x="1550377" y="6718721"/>
            <a:ext cx="104760" cy="42855"/>
          </a:xfrm>
          <a:custGeom>
            <a:avLst/>
            <a:gdLst>
              <a:gd name="T0" fmla="*/ 66 w 66"/>
              <a:gd name="T1" fmla="*/ 0 h 27"/>
              <a:gd name="T2" fmla="*/ 0 w 66"/>
              <a:gd name="T3" fmla="*/ 0 h 27"/>
              <a:gd name="T4" fmla="*/ 0 w 66"/>
              <a:gd name="T5" fmla="*/ 27 h 27"/>
              <a:gd name="T6" fmla="*/ 8 w 66"/>
              <a:gd name="T7" fmla="*/ 27 h 27"/>
              <a:gd name="T8" fmla="*/ 8 w 66"/>
              <a:gd name="T9" fmla="*/ 11 h 27"/>
              <a:gd name="T10" fmla="*/ 56 w 66"/>
              <a:gd name="T11" fmla="*/ 11 h 27"/>
              <a:gd name="T12" fmla="*/ 56 w 66"/>
              <a:gd name="T13" fmla="*/ 27 h 27"/>
              <a:gd name="T14" fmla="*/ 66 w 66"/>
              <a:gd name="T15" fmla="*/ 27 h 27"/>
              <a:gd name="T16" fmla="*/ 66 w 66"/>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7">
                <a:moveTo>
                  <a:pt x="66" y="0"/>
                </a:moveTo>
                <a:lnTo>
                  <a:pt x="0" y="0"/>
                </a:lnTo>
                <a:lnTo>
                  <a:pt x="0" y="27"/>
                </a:lnTo>
                <a:lnTo>
                  <a:pt x="8" y="27"/>
                </a:lnTo>
                <a:lnTo>
                  <a:pt x="8" y="11"/>
                </a:lnTo>
                <a:lnTo>
                  <a:pt x="56" y="11"/>
                </a:lnTo>
                <a:lnTo>
                  <a:pt x="56" y="27"/>
                </a:lnTo>
                <a:lnTo>
                  <a:pt x="66" y="27"/>
                </a:lnTo>
                <a:lnTo>
                  <a:pt x="66"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38" name="Freeform 316"/>
          <p:cNvSpPr>
            <a:spLocks/>
          </p:cNvSpPr>
          <p:nvPr/>
        </p:nvSpPr>
        <p:spPr bwMode="auto">
          <a:xfrm>
            <a:off x="1550377" y="6718721"/>
            <a:ext cx="104760" cy="42855"/>
          </a:xfrm>
          <a:custGeom>
            <a:avLst/>
            <a:gdLst>
              <a:gd name="T0" fmla="*/ 66 w 66"/>
              <a:gd name="T1" fmla="*/ 0 h 27"/>
              <a:gd name="T2" fmla="*/ 0 w 66"/>
              <a:gd name="T3" fmla="*/ 0 h 27"/>
              <a:gd name="T4" fmla="*/ 0 w 66"/>
              <a:gd name="T5" fmla="*/ 27 h 27"/>
              <a:gd name="T6" fmla="*/ 8 w 66"/>
              <a:gd name="T7" fmla="*/ 27 h 27"/>
              <a:gd name="T8" fmla="*/ 8 w 66"/>
              <a:gd name="T9" fmla="*/ 11 h 27"/>
              <a:gd name="T10" fmla="*/ 56 w 66"/>
              <a:gd name="T11" fmla="*/ 11 h 27"/>
              <a:gd name="T12" fmla="*/ 56 w 66"/>
              <a:gd name="T13" fmla="*/ 27 h 27"/>
              <a:gd name="T14" fmla="*/ 66 w 66"/>
              <a:gd name="T15" fmla="*/ 27 h 27"/>
              <a:gd name="T16" fmla="*/ 66 w 66"/>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7">
                <a:moveTo>
                  <a:pt x="66" y="0"/>
                </a:moveTo>
                <a:lnTo>
                  <a:pt x="0" y="0"/>
                </a:lnTo>
                <a:lnTo>
                  <a:pt x="0" y="27"/>
                </a:lnTo>
                <a:lnTo>
                  <a:pt x="8" y="27"/>
                </a:lnTo>
                <a:lnTo>
                  <a:pt x="8" y="11"/>
                </a:lnTo>
                <a:lnTo>
                  <a:pt x="56" y="11"/>
                </a:lnTo>
                <a:lnTo>
                  <a:pt x="56" y="27"/>
                </a:lnTo>
                <a:lnTo>
                  <a:pt x="66" y="27"/>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39" name="Rectangle 317"/>
          <p:cNvSpPr>
            <a:spLocks noChangeArrowheads="1"/>
          </p:cNvSpPr>
          <p:nvPr/>
        </p:nvSpPr>
        <p:spPr bwMode="auto">
          <a:xfrm>
            <a:off x="1110701" y="6688562"/>
            <a:ext cx="798400" cy="1587"/>
          </a:xfrm>
          <a:prstGeom prst="rect">
            <a:avLst/>
          </a:prstGeom>
          <a:solidFill>
            <a:srgbClr val="5622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40" name="Freeform 318"/>
          <p:cNvSpPr>
            <a:spLocks/>
          </p:cNvSpPr>
          <p:nvPr/>
        </p:nvSpPr>
        <p:spPr bwMode="auto">
          <a:xfrm>
            <a:off x="1110701" y="6688562"/>
            <a:ext cx="798400" cy="0"/>
          </a:xfrm>
          <a:custGeom>
            <a:avLst/>
            <a:gdLst>
              <a:gd name="T0" fmla="*/ 503 w 503"/>
              <a:gd name="T1" fmla="*/ 0 w 503"/>
              <a:gd name="T2" fmla="*/ 0 w 503"/>
              <a:gd name="T3" fmla="*/ 503 w 503"/>
            </a:gdLst>
            <a:ahLst/>
            <a:cxnLst>
              <a:cxn ang="0">
                <a:pos x="T0" y="0"/>
              </a:cxn>
              <a:cxn ang="0">
                <a:pos x="T1" y="0"/>
              </a:cxn>
              <a:cxn ang="0">
                <a:pos x="T2" y="0"/>
              </a:cxn>
              <a:cxn ang="0">
                <a:pos x="T3" y="0"/>
              </a:cxn>
            </a:cxnLst>
            <a:rect l="0" t="0" r="r" b="b"/>
            <a:pathLst>
              <a:path w="503">
                <a:moveTo>
                  <a:pt x="503" y="0"/>
                </a:moveTo>
                <a:lnTo>
                  <a:pt x="0" y="0"/>
                </a:lnTo>
                <a:lnTo>
                  <a:pt x="0" y="0"/>
                </a:lnTo>
                <a:lnTo>
                  <a:pt x="5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41" name="Rectangle 319"/>
          <p:cNvSpPr>
            <a:spLocks noChangeArrowheads="1"/>
          </p:cNvSpPr>
          <p:nvPr/>
        </p:nvSpPr>
        <p:spPr bwMode="auto">
          <a:xfrm>
            <a:off x="1283715" y="6736180"/>
            <a:ext cx="73014" cy="25397"/>
          </a:xfrm>
          <a:prstGeom prst="rect">
            <a:avLst/>
          </a:prstGeom>
          <a:solidFill>
            <a:srgbClr val="9D79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42" name="Rectangle 320"/>
          <p:cNvSpPr>
            <a:spLocks noChangeArrowheads="1"/>
          </p:cNvSpPr>
          <p:nvPr/>
        </p:nvSpPr>
        <p:spPr bwMode="auto">
          <a:xfrm>
            <a:off x="1283715" y="6736180"/>
            <a:ext cx="73014" cy="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43" name="Rectangle 321"/>
          <p:cNvSpPr>
            <a:spLocks noChangeArrowheads="1"/>
          </p:cNvSpPr>
          <p:nvPr/>
        </p:nvSpPr>
        <p:spPr bwMode="auto">
          <a:xfrm>
            <a:off x="1396411" y="6736180"/>
            <a:ext cx="73014" cy="25397"/>
          </a:xfrm>
          <a:prstGeom prst="rect">
            <a:avLst/>
          </a:prstGeom>
          <a:solidFill>
            <a:srgbClr val="9D79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44" name="Rectangle 322"/>
          <p:cNvSpPr>
            <a:spLocks noChangeArrowheads="1"/>
          </p:cNvSpPr>
          <p:nvPr/>
        </p:nvSpPr>
        <p:spPr bwMode="auto">
          <a:xfrm>
            <a:off x="1396411" y="6736180"/>
            <a:ext cx="73014" cy="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45" name="Rectangle 323"/>
          <p:cNvSpPr>
            <a:spLocks noChangeArrowheads="1"/>
          </p:cNvSpPr>
          <p:nvPr/>
        </p:nvSpPr>
        <p:spPr bwMode="auto">
          <a:xfrm>
            <a:off x="1563075" y="6736180"/>
            <a:ext cx="76189" cy="25397"/>
          </a:xfrm>
          <a:prstGeom prst="rect">
            <a:avLst/>
          </a:prstGeom>
          <a:solidFill>
            <a:srgbClr val="9D79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46" name="Rectangle 324"/>
          <p:cNvSpPr>
            <a:spLocks noChangeArrowheads="1"/>
          </p:cNvSpPr>
          <p:nvPr/>
        </p:nvSpPr>
        <p:spPr bwMode="auto">
          <a:xfrm>
            <a:off x="1563075" y="6736180"/>
            <a:ext cx="76189" cy="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47" name="Rectangle 325"/>
          <p:cNvSpPr>
            <a:spLocks noChangeArrowheads="1"/>
          </p:cNvSpPr>
          <p:nvPr/>
        </p:nvSpPr>
        <p:spPr bwMode="auto">
          <a:xfrm>
            <a:off x="1678946" y="6736180"/>
            <a:ext cx="73014" cy="25397"/>
          </a:xfrm>
          <a:prstGeom prst="rect">
            <a:avLst/>
          </a:prstGeom>
          <a:solidFill>
            <a:srgbClr val="9D79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48" name="Rectangle 326"/>
          <p:cNvSpPr>
            <a:spLocks noChangeArrowheads="1"/>
          </p:cNvSpPr>
          <p:nvPr/>
        </p:nvSpPr>
        <p:spPr bwMode="auto">
          <a:xfrm>
            <a:off x="1678946" y="6736180"/>
            <a:ext cx="73014" cy="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49" name="TextBox 348"/>
          <p:cNvSpPr txBox="1"/>
          <p:nvPr/>
        </p:nvSpPr>
        <p:spPr>
          <a:xfrm>
            <a:off x="1896004" y="5461599"/>
            <a:ext cx="180156" cy="1142963"/>
          </a:xfrm>
          <a:prstGeom prst="rect">
            <a:avLst/>
          </a:prstGeom>
          <a:noFill/>
        </p:spPr>
        <p:txBody>
          <a:bodyPr wrap="square" lIns="182854" tIns="146283" rIns="182854" bIns="146283" rtlCol="0">
            <a:spAutoFit/>
          </a:bodyPr>
          <a:lstStyle/>
          <a:p>
            <a:pPr algn="ctr" defTabSz="932563">
              <a:lnSpc>
                <a:spcPct val="90000"/>
              </a:lnSpc>
              <a:spcAft>
                <a:spcPts val="600"/>
              </a:spcAft>
            </a:pPr>
            <a:r>
              <a:rPr lang="en-US" sz="600" b="1" dirty="0">
                <a:solidFill>
                  <a:srgbClr val="FFFFFF"/>
                </a:solidFill>
              </a:rPr>
              <a:t>MARKTPLACE</a:t>
            </a:r>
          </a:p>
        </p:txBody>
      </p:sp>
      <p:grpSp>
        <p:nvGrpSpPr>
          <p:cNvPr id="350" name="Group 349"/>
          <p:cNvGrpSpPr/>
          <p:nvPr/>
        </p:nvGrpSpPr>
        <p:grpSpPr>
          <a:xfrm>
            <a:off x="2235486" y="5137436"/>
            <a:ext cx="1230563" cy="1246148"/>
            <a:chOff x="6478739" y="4760119"/>
            <a:chExt cx="1230738" cy="1246325"/>
          </a:xfrm>
        </p:grpSpPr>
        <p:sp>
          <p:nvSpPr>
            <p:cNvPr id="351" name="Freeform 94"/>
            <p:cNvSpPr>
              <a:spLocks/>
            </p:cNvSpPr>
            <p:nvPr/>
          </p:nvSpPr>
          <p:spPr bwMode="auto">
            <a:xfrm flipH="1">
              <a:off x="6673167" y="4760119"/>
              <a:ext cx="1031548" cy="679216"/>
            </a:xfrm>
            <a:custGeom>
              <a:avLst/>
              <a:gdLst>
                <a:gd name="T0" fmla="*/ 387 w 460"/>
                <a:gd name="T1" fmla="*/ 133 h 303"/>
                <a:gd name="T2" fmla="*/ 387 w 460"/>
                <a:gd name="T3" fmla="*/ 127 h 303"/>
                <a:gd name="T4" fmla="*/ 260 w 460"/>
                <a:gd name="T5" fmla="*/ 0 h 303"/>
                <a:gd name="T6" fmla="*/ 154 w 460"/>
                <a:gd name="T7" fmla="*/ 57 h 303"/>
                <a:gd name="T8" fmla="*/ 119 w 460"/>
                <a:gd name="T9" fmla="*/ 47 h 303"/>
                <a:gd name="T10" fmla="*/ 78 w 460"/>
                <a:gd name="T11" fmla="*/ 60 h 303"/>
                <a:gd name="T12" fmla="*/ 46 w 460"/>
                <a:gd name="T13" fmla="*/ 119 h 303"/>
                <a:gd name="T14" fmla="*/ 0 w 460"/>
                <a:gd name="T15" fmla="*/ 203 h 303"/>
                <a:gd name="T16" fmla="*/ 89 w 460"/>
                <a:gd name="T17" fmla="*/ 303 h 303"/>
                <a:gd name="T18" fmla="*/ 100 w 460"/>
                <a:gd name="T19" fmla="*/ 303 h 303"/>
                <a:gd name="T20" fmla="*/ 110 w 460"/>
                <a:gd name="T21" fmla="*/ 303 h 303"/>
                <a:gd name="T22" fmla="*/ 317 w 460"/>
                <a:gd name="T23" fmla="*/ 303 h 303"/>
                <a:gd name="T24" fmla="*/ 321 w 460"/>
                <a:gd name="T25" fmla="*/ 303 h 303"/>
                <a:gd name="T26" fmla="*/ 327 w 460"/>
                <a:gd name="T27" fmla="*/ 303 h 303"/>
                <a:gd name="T28" fmla="*/ 342 w 460"/>
                <a:gd name="T29" fmla="*/ 303 h 303"/>
                <a:gd name="T30" fmla="*/ 375 w 460"/>
                <a:gd name="T31" fmla="*/ 303 h 303"/>
                <a:gd name="T32" fmla="*/ 460 w 460"/>
                <a:gd name="T33" fmla="*/ 217 h 303"/>
                <a:gd name="T34" fmla="*/ 387 w 460"/>
                <a:gd name="T35" fmla="*/ 13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0" h="303">
                  <a:moveTo>
                    <a:pt x="387" y="133"/>
                  </a:moveTo>
                  <a:cubicBezTo>
                    <a:pt x="387" y="131"/>
                    <a:pt x="387" y="128"/>
                    <a:pt x="387" y="127"/>
                  </a:cubicBezTo>
                  <a:cubicBezTo>
                    <a:pt x="387" y="57"/>
                    <a:pt x="330" y="0"/>
                    <a:pt x="260" y="0"/>
                  </a:cubicBezTo>
                  <a:cubicBezTo>
                    <a:pt x="216" y="0"/>
                    <a:pt x="177" y="23"/>
                    <a:pt x="154" y="57"/>
                  </a:cubicBezTo>
                  <a:cubicBezTo>
                    <a:pt x="144" y="51"/>
                    <a:pt x="132" y="47"/>
                    <a:pt x="119" y="47"/>
                  </a:cubicBezTo>
                  <a:cubicBezTo>
                    <a:pt x="104" y="47"/>
                    <a:pt x="90" y="52"/>
                    <a:pt x="78" y="60"/>
                  </a:cubicBezTo>
                  <a:cubicBezTo>
                    <a:pt x="59" y="73"/>
                    <a:pt x="46" y="94"/>
                    <a:pt x="46" y="119"/>
                  </a:cubicBezTo>
                  <a:cubicBezTo>
                    <a:pt x="19" y="137"/>
                    <a:pt x="0" y="168"/>
                    <a:pt x="0" y="203"/>
                  </a:cubicBezTo>
                  <a:cubicBezTo>
                    <a:pt x="0" y="254"/>
                    <a:pt x="39" y="297"/>
                    <a:pt x="89" y="303"/>
                  </a:cubicBezTo>
                  <a:cubicBezTo>
                    <a:pt x="92" y="303"/>
                    <a:pt x="97" y="303"/>
                    <a:pt x="100" y="303"/>
                  </a:cubicBezTo>
                  <a:cubicBezTo>
                    <a:pt x="103" y="303"/>
                    <a:pt x="107" y="303"/>
                    <a:pt x="110" y="303"/>
                  </a:cubicBezTo>
                  <a:cubicBezTo>
                    <a:pt x="157" y="303"/>
                    <a:pt x="266" y="303"/>
                    <a:pt x="317" y="303"/>
                  </a:cubicBezTo>
                  <a:cubicBezTo>
                    <a:pt x="319" y="303"/>
                    <a:pt x="320" y="303"/>
                    <a:pt x="321" y="303"/>
                  </a:cubicBezTo>
                  <a:cubicBezTo>
                    <a:pt x="327" y="303"/>
                    <a:pt x="327" y="303"/>
                    <a:pt x="327" y="303"/>
                  </a:cubicBezTo>
                  <a:cubicBezTo>
                    <a:pt x="329" y="303"/>
                    <a:pt x="337" y="303"/>
                    <a:pt x="342" y="303"/>
                  </a:cubicBezTo>
                  <a:cubicBezTo>
                    <a:pt x="375" y="303"/>
                    <a:pt x="375" y="303"/>
                    <a:pt x="375" y="303"/>
                  </a:cubicBezTo>
                  <a:cubicBezTo>
                    <a:pt x="422" y="302"/>
                    <a:pt x="460" y="264"/>
                    <a:pt x="460" y="217"/>
                  </a:cubicBezTo>
                  <a:cubicBezTo>
                    <a:pt x="460" y="174"/>
                    <a:pt x="428" y="139"/>
                    <a:pt x="387" y="133"/>
                  </a:cubicBezTo>
                  <a:close/>
                </a:path>
              </a:pathLst>
            </a:custGeom>
            <a:solidFill>
              <a:schemeClr val="accent1">
                <a:lumMod val="60000"/>
                <a:lumOff val="40000"/>
              </a:schemeClr>
            </a:solidFill>
            <a:ln>
              <a:noFill/>
            </a:ln>
            <a:extLst/>
          </p:spPr>
          <p:txBody>
            <a:bodyPr vert="horz" wrap="square" lIns="91427" tIns="45713" rIns="91427" bIns="45713" numCol="1" anchor="t" anchorCtr="0" compatLnSpc="1">
              <a:prstTxWarp prst="textNoShape">
                <a:avLst/>
              </a:prstTxWarp>
            </a:bodyPr>
            <a:lstStyle/>
            <a:p>
              <a:pPr defTabSz="932563"/>
              <a:endParaRPr lang="en-US" sz="1199" dirty="0">
                <a:solidFill>
                  <a:srgbClr val="505050"/>
                </a:solidFill>
              </a:endParaRPr>
            </a:p>
          </p:txBody>
        </p:sp>
        <p:sp>
          <p:nvSpPr>
            <p:cNvPr id="352" name="Freeform 95"/>
            <p:cNvSpPr>
              <a:spLocks/>
            </p:cNvSpPr>
            <p:nvPr/>
          </p:nvSpPr>
          <p:spPr bwMode="auto">
            <a:xfrm flipH="1">
              <a:off x="6478739" y="5213147"/>
              <a:ext cx="1230738" cy="793297"/>
            </a:xfrm>
            <a:custGeom>
              <a:avLst/>
              <a:gdLst>
                <a:gd name="T0" fmla="*/ 557 w 561"/>
                <a:gd name="T1" fmla="*/ 563 h 570"/>
                <a:gd name="T2" fmla="*/ 443 w 561"/>
                <a:gd name="T3" fmla="*/ 409 h 570"/>
                <a:gd name="T4" fmla="*/ 395 w 561"/>
                <a:gd name="T5" fmla="*/ 32 h 570"/>
                <a:gd name="T6" fmla="*/ 402 w 561"/>
                <a:gd name="T7" fmla="*/ 31 h 570"/>
                <a:gd name="T8" fmla="*/ 473 w 561"/>
                <a:gd name="T9" fmla="*/ 4 h 570"/>
                <a:gd name="T10" fmla="*/ 470 w 561"/>
                <a:gd name="T11" fmla="*/ 0 h 570"/>
                <a:gd name="T12" fmla="*/ 466 w 561"/>
                <a:gd name="T13" fmla="*/ 4 h 570"/>
                <a:gd name="T14" fmla="*/ 401 w 561"/>
                <a:gd name="T15" fmla="*/ 23 h 570"/>
                <a:gd name="T16" fmla="*/ 237 w 561"/>
                <a:gd name="T17" fmla="*/ 33 h 570"/>
                <a:gd name="T18" fmla="*/ 73 w 561"/>
                <a:gd name="T19" fmla="*/ 23 h 570"/>
                <a:gd name="T20" fmla="*/ 8 w 561"/>
                <a:gd name="T21" fmla="*/ 4 h 570"/>
                <a:gd name="T22" fmla="*/ 4 w 561"/>
                <a:gd name="T23" fmla="*/ 0 h 570"/>
                <a:gd name="T24" fmla="*/ 0 w 561"/>
                <a:gd name="T25" fmla="*/ 4 h 570"/>
                <a:gd name="T26" fmla="*/ 72 w 561"/>
                <a:gd name="T27" fmla="*/ 31 h 570"/>
                <a:gd name="T28" fmla="*/ 237 w 561"/>
                <a:gd name="T29" fmla="*/ 40 h 570"/>
                <a:gd name="T30" fmla="*/ 387 w 561"/>
                <a:gd name="T31" fmla="*/ 33 h 570"/>
                <a:gd name="T32" fmla="*/ 436 w 561"/>
                <a:gd name="T33" fmla="*/ 411 h 570"/>
                <a:gd name="T34" fmla="*/ 557 w 561"/>
                <a:gd name="T35" fmla="*/ 570 h 570"/>
                <a:gd name="T36" fmla="*/ 561 w 561"/>
                <a:gd name="T37" fmla="*/ 567 h 570"/>
                <a:gd name="T38" fmla="*/ 557 w 561"/>
                <a:gd name="T39" fmla="*/ 563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1" h="570">
                  <a:moveTo>
                    <a:pt x="557" y="563"/>
                  </a:moveTo>
                  <a:cubicBezTo>
                    <a:pt x="515" y="563"/>
                    <a:pt x="474" y="507"/>
                    <a:pt x="443" y="409"/>
                  </a:cubicBezTo>
                  <a:cubicBezTo>
                    <a:pt x="412" y="308"/>
                    <a:pt x="395" y="174"/>
                    <a:pt x="395" y="32"/>
                  </a:cubicBezTo>
                  <a:cubicBezTo>
                    <a:pt x="397" y="31"/>
                    <a:pt x="400" y="31"/>
                    <a:pt x="402" y="31"/>
                  </a:cubicBezTo>
                  <a:cubicBezTo>
                    <a:pt x="473" y="21"/>
                    <a:pt x="473" y="8"/>
                    <a:pt x="473" y="4"/>
                  </a:cubicBezTo>
                  <a:cubicBezTo>
                    <a:pt x="473" y="2"/>
                    <a:pt x="472" y="0"/>
                    <a:pt x="470" y="0"/>
                  </a:cubicBezTo>
                  <a:cubicBezTo>
                    <a:pt x="468" y="0"/>
                    <a:pt x="466" y="2"/>
                    <a:pt x="466" y="4"/>
                  </a:cubicBezTo>
                  <a:cubicBezTo>
                    <a:pt x="466" y="4"/>
                    <a:pt x="465" y="14"/>
                    <a:pt x="401" y="23"/>
                  </a:cubicBezTo>
                  <a:cubicBezTo>
                    <a:pt x="357" y="30"/>
                    <a:pt x="299" y="33"/>
                    <a:pt x="237" y="33"/>
                  </a:cubicBezTo>
                  <a:cubicBezTo>
                    <a:pt x="175" y="33"/>
                    <a:pt x="117" y="30"/>
                    <a:pt x="73" y="23"/>
                  </a:cubicBezTo>
                  <a:cubicBezTo>
                    <a:pt x="9" y="14"/>
                    <a:pt x="8" y="4"/>
                    <a:pt x="8" y="4"/>
                  </a:cubicBezTo>
                  <a:cubicBezTo>
                    <a:pt x="8" y="2"/>
                    <a:pt x="6" y="0"/>
                    <a:pt x="4" y="0"/>
                  </a:cubicBezTo>
                  <a:cubicBezTo>
                    <a:pt x="2" y="0"/>
                    <a:pt x="0" y="2"/>
                    <a:pt x="0" y="4"/>
                  </a:cubicBezTo>
                  <a:cubicBezTo>
                    <a:pt x="0" y="8"/>
                    <a:pt x="0" y="21"/>
                    <a:pt x="72" y="31"/>
                  </a:cubicBezTo>
                  <a:cubicBezTo>
                    <a:pt x="116" y="37"/>
                    <a:pt x="175" y="40"/>
                    <a:pt x="237" y="40"/>
                  </a:cubicBezTo>
                  <a:cubicBezTo>
                    <a:pt x="293" y="40"/>
                    <a:pt x="345" y="38"/>
                    <a:pt x="387" y="33"/>
                  </a:cubicBezTo>
                  <a:cubicBezTo>
                    <a:pt x="387" y="176"/>
                    <a:pt x="405" y="310"/>
                    <a:pt x="436" y="411"/>
                  </a:cubicBezTo>
                  <a:cubicBezTo>
                    <a:pt x="468" y="514"/>
                    <a:pt x="511" y="570"/>
                    <a:pt x="557" y="570"/>
                  </a:cubicBezTo>
                  <a:cubicBezTo>
                    <a:pt x="559" y="570"/>
                    <a:pt x="561" y="569"/>
                    <a:pt x="561" y="567"/>
                  </a:cubicBezTo>
                  <a:cubicBezTo>
                    <a:pt x="561" y="565"/>
                    <a:pt x="559" y="563"/>
                    <a:pt x="557" y="56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505050"/>
                </a:solidFill>
              </a:endParaRPr>
            </a:p>
          </p:txBody>
        </p:sp>
      </p:grpSp>
      <p:sp>
        <p:nvSpPr>
          <p:cNvPr id="353" name="Freeform 5"/>
          <p:cNvSpPr>
            <a:spLocks/>
          </p:cNvSpPr>
          <p:nvPr/>
        </p:nvSpPr>
        <p:spPr bwMode="auto">
          <a:xfrm flipH="1">
            <a:off x="3634997" y="5030692"/>
            <a:ext cx="711866" cy="461273"/>
          </a:xfrm>
          <a:custGeom>
            <a:avLst/>
            <a:gdLst>
              <a:gd name="T0" fmla="*/ 118 w 140"/>
              <a:gd name="T1" fmla="*/ 40 h 91"/>
              <a:gd name="T2" fmla="*/ 118 w 140"/>
              <a:gd name="T3" fmla="*/ 38 h 91"/>
              <a:gd name="T4" fmla="*/ 79 w 140"/>
              <a:gd name="T5" fmla="*/ 0 h 91"/>
              <a:gd name="T6" fmla="*/ 47 w 140"/>
              <a:gd name="T7" fmla="*/ 17 h 91"/>
              <a:gd name="T8" fmla="*/ 37 w 140"/>
              <a:gd name="T9" fmla="*/ 14 h 91"/>
              <a:gd name="T10" fmla="*/ 24 w 140"/>
              <a:gd name="T11" fmla="*/ 18 h 91"/>
              <a:gd name="T12" fmla="*/ 14 w 140"/>
              <a:gd name="T13" fmla="*/ 36 h 91"/>
              <a:gd name="T14" fmla="*/ 0 w 140"/>
              <a:gd name="T15" fmla="*/ 61 h 91"/>
              <a:gd name="T16" fmla="*/ 27 w 140"/>
              <a:gd name="T17" fmla="*/ 91 h 91"/>
              <a:gd name="T18" fmla="*/ 31 w 140"/>
              <a:gd name="T19" fmla="*/ 91 h 91"/>
              <a:gd name="T20" fmla="*/ 34 w 140"/>
              <a:gd name="T21" fmla="*/ 91 h 91"/>
              <a:gd name="T22" fmla="*/ 97 w 140"/>
              <a:gd name="T23" fmla="*/ 91 h 91"/>
              <a:gd name="T24" fmla="*/ 98 w 140"/>
              <a:gd name="T25" fmla="*/ 91 h 91"/>
              <a:gd name="T26" fmla="*/ 99 w 140"/>
              <a:gd name="T27" fmla="*/ 91 h 91"/>
              <a:gd name="T28" fmla="*/ 104 w 140"/>
              <a:gd name="T29" fmla="*/ 91 h 91"/>
              <a:gd name="T30" fmla="*/ 114 w 140"/>
              <a:gd name="T31" fmla="*/ 91 h 91"/>
              <a:gd name="T32" fmla="*/ 140 w 140"/>
              <a:gd name="T33" fmla="*/ 66 h 91"/>
              <a:gd name="T34" fmla="*/ 118 w 140"/>
              <a:gd name="T35" fmla="*/ 4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91">
                <a:moveTo>
                  <a:pt x="118" y="40"/>
                </a:moveTo>
                <a:cubicBezTo>
                  <a:pt x="118" y="39"/>
                  <a:pt x="118" y="39"/>
                  <a:pt x="118" y="38"/>
                </a:cubicBezTo>
                <a:cubicBezTo>
                  <a:pt x="118" y="17"/>
                  <a:pt x="100" y="0"/>
                  <a:pt x="79" y="0"/>
                </a:cubicBezTo>
                <a:cubicBezTo>
                  <a:pt x="66" y="0"/>
                  <a:pt x="54" y="7"/>
                  <a:pt x="47" y="17"/>
                </a:cubicBezTo>
                <a:cubicBezTo>
                  <a:pt x="44" y="15"/>
                  <a:pt x="40" y="14"/>
                  <a:pt x="37" y="14"/>
                </a:cubicBezTo>
                <a:cubicBezTo>
                  <a:pt x="32" y="14"/>
                  <a:pt x="28" y="15"/>
                  <a:pt x="24" y="18"/>
                </a:cubicBezTo>
                <a:cubicBezTo>
                  <a:pt x="18" y="22"/>
                  <a:pt x="14" y="28"/>
                  <a:pt x="14" y="36"/>
                </a:cubicBezTo>
                <a:cubicBezTo>
                  <a:pt x="6" y="41"/>
                  <a:pt x="0" y="51"/>
                  <a:pt x="0" y="61"/>
                </a:cubicBezTo>
                <a:cubicBezTo>
                  <a:pt x="0" y="77"/>
                  <a:pt x="12" y="90"/>
                  <a:pt x="27" y="91"/>
                </a:cubicBezTo>
                <a:cubicBezTo>
                  <a:pt x="28" y="91"/>
                  <a:pt x="30" y="91"/>
                  <a:pt x="31" y="91"/>
                </a:cubicBezTo>
                <a:cubicBezTo>
                  <a:pt x="32" y="91"/>
                  <a:pt x="33" y="91"/>
                  <a:pt x="34" y="91"/>
                </a:cubicBezTo>
                <a:cubicBezTo>
                  <a:pt x="48" y="91"/>
                  <a:pt x="81" y="91"/>
                  <a:pt x="97" y="91"/>
                </a:cubicBezTo>
                <a:cubicBezTo>
                  <a:pt x="97" y="91"/>
                  <a:pt x="97" y="91"/>
                  <a:pt x="98" y="91"/>
                </a:cubicBezTo>
                <a:cubicBezTo>
                  <a:pt x="99" y="91"/>
                  <a:pt x="99" y="91"/>
                  <a:pt x="99" y="91"/>
                </a:cubicBezTo>
                <a:cubicBezTo>
                  <a:pt x="100" y="91"/>
                  <a:pt x="102" y="91"/>
                  <a:pt x="104" y="91"/>
                </a:cubicBezTo>
                <a:cubicBezTo>
                  <a:pt x="114" y="91"/>
                  <a:pt x="114" y="91"/>
                  <a:pt x="114" y="91"/>
                </a:cubicBezTo>
                <a:cubicBezTo>
                  <a:pt x="128" y="91"/>
                  <a:pt x="140" y="80"/>
                  <a:pt x="140" y="66"/>
                </a:cubicBezTo>
                <a:cubicBezTo>
                  <a:pt x="140" y="53"/>
                  <a:pt x="130" y="42"/>
                  <a:pt x="118" y="40"/>
                </a:cubicBezTo>
                <a:close/>
              </a:path>
            </a:pathLst>
          </a:custGeom>
          <a:solidFill>
            <a:srgbClr val="6DC2E9"/>
          </a:solidFill>
          <a:ln>
            <a:noFill/>
          </a:ln>
          <a:extLst/>
        </p:spPr>
        <p:txBody>
          <a:bodyPr vert="horz" wrap="square" lIns="91427" tIns="45713" rIns="91427" bIns="45713" numCol="1" anchor="t" anchorCtr="0" compatLnSpc="1">
            <a:prstTxWarp prst="textNoShape">
              <a:avLst/>
            </a:prstTxWarp>
          </a:bodyPr>
          <a:lstStyle/>
          <a:p>
            <a:pPr defTabSz="932563"/>
            <a:endParaRPr lang="en-US" sz="1199" dirty="0">
              <a:solidFill>
                <a:srgbClr val="505050"/>
              </a:solidFill>
            </a:endParaRPr>
          </a:p>
        </p:txBody>
      </p:sp>
      <p:grpSp>
        <p:nvGrpSpPr>
          <p:cNvPr id="421" name="Group 420"/>
          <p:cNvGrpSpPr/>
          <p:nvPr/>
        </p:nvGrpSpPr>
        <p:grpSpPr>
          <a:xfrm>
            <a:off x="2949420" y="5067499"/>
            <a:ext cx="434913" cy="433327"/>
            <a:chOff x="11377613" y="1182290"/>
            <a:chExt cx="434975" cy="433388"/>
          </a:xfrm>
        </p:grpSpPr>
        <p:sp>
          <p:nvSpPr>
            <p:cNvPr id="390" name="Oval 45"/>
            <p:cNvSpPr>
              <a:spLocks noChangeArrowheads="1"/>
            </p:cNvSpPr>
            <p:nvPr/>
          </p:nvSpPr>
          <p:spPr bwMode="auto">
            <a:xfrm>
              <a:off x="11377613" y="1182290"/>
              <a:ext cx="434975" cy="433388"/>
            </a:xfrm>
            <a:prstGeom prst="ellipse">
              <a:avLst/>
            </a:pr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91" name="Freeform 46"/>
            <p:cNvSpPr>
              <a:spLocks noEditPoints="1"/>
            </p:cNvSpPr>
            <p:nvPr/>
          </p:nvSpPr>
          <p:spPr bwMode="auto">
            <a:xfrm>
              <a:off x="11487151" y="1307703"/>
              <a:ext cx="217488" cy="184150"/>
            </a:xfrm>
            <a:custGeom>
              <a:avLst/>
              <a:gdLst>
                <a:gd name="T0" fmla="*/ 93 w 98"/>
                <a:gd name="T1" fmla="*/ 78 h 83"/>
                <a:gd name="T2" fmla="*/ 0 w 98"/>
                <a:gd name="T3" fmla="*/ 15 h 83"/>
                <a:gd name="T4" fmla="*/ 0 w 98"/>
                <a:gd name="T5" fmla="*/ 83 h 83"/>
                <a:gd name="T6" fmla="*/ 98 w 98"/>
                <a:gd name="T7" fmla="*/ 0 h 83"/>
                <a:gd name="T8" fmla="*/ 0 w 98"/>
                <a:gd name="T9" fmla="*/ 0 h 83"/>
                <a:gd name="T10" fmla="*/ 57 w 98"/>
                <a:gd name="T11" fmla="*/ 47 h 83"/>
                <a:gd name="T12" fmla="*/ 54 w 98"/>
                <a:gd name="T13" fmla="*/ 42 h 83"/>
                <a:gd name="T14" fmla="*/ 51 w 98"/>
                <a:gd name="T15" fmla="*/ 40 h 83"/>
                <a:gd name="T16" fmla="*/ 46 w 98"/>
                <a:gd name="T17" fmla="*/ 37 h 83"/>
                <a:gd name="T18" fmla="*/ 41 w 98"/>
                <a:gd name="T19" fmla="*/ 37 h 83"/>
                <a:gd name="T20" fmla="*/ 36 w 98"/>
                <a:gd name="T21" fmla="*/ 40 h 83"/>
                <a:gd name="T22" fmla="*/ 33 w 98"/>
                <a:gd name="T23" fmla="*/ 42 h 83"/>
                <a:gd name="T24" fmla="*/ 30 w 98"/>
                <a:gd name="T25" fmla="*/ 47 h 83"/>
                <a:gd name="T26" fmla="*/ 29 w 98"/>
                <a:gd name="T27" fmla="*/ 51 h 83"/>
                <a:gd name="T28" fmla="*/ 30 w 98"/>
                <a:gd name="T29" fmla="*/ 57 h 83"/>
                <a:gd name="T30" fmla="*/ 32 w 98"/>
                <a:gd name="T31" fmla="*/ 60 h 83"/>
                <a:gd name="T32" fmla="*/ 37 w 98"/>
                <a:gd name="T33" fmla="*/ 64 h 83"/>
                <a:gd name="T34" fmla="*/ 41 w 98"/>
                <a:gd name="T35" fmla="*/ 66 h 83"/>
                <a:gd name="T36" fmla="*/ 44 w 98"/>
                <a:gd name="T37" fmla="*/ 62 h 83"/>
                <a:gd name="T38" fmla="*/ 50 w 98"/>
                <a:gd name="T39" fmla="*/ 65 h 83"/>
                <a:gd name="T40" fmla="*/ 51 w 98"/>
                <a:gd name="T41" fmla="*/ 59 h 83"/>
                <a:gd name="T42" fmla="*/ 57 w 98"/>
                <a:gd name="T43" fmla="*/ 58 h 83"/>
                <a:gd name="T44" fmla="*/ 54 w 98"/>
                <a:gd name="T45" fmla="*/ 53 h 83"/>
                <a:gd name="T46" fmla="*/ 49 w 98"/>
                <a:gd name="T47" fmla="*/ 52 h 83"/>
                <a:gd name="T48" fmla="*/ 40 w 98"/>
                <a:gd name="T49" fmla="*/ 56 h 83"/>
                <a:gd name="T50" fmla="*/ 44 w 98"/>
                <a:gd name="T51" fmla="*/ 46 h 83"/>
                <a:gd name="T52" fmla="*/ 41 w 98"/>
                <a:gd name="T53" fmla="*/ 52 h 83"/>
                <a:gd name="T54" fmla="*/ 44 w 98"/>
                <a:gd name="T55" fmla="*/ 54 h 83"/>
                <a:gd name="T56" fmla="*/ 67 w 98"/>
                <a:gd name="T57" fmla="*/ 41 h 83"/>
                <a:gd name="T58" fmla="*/ 69 w 98"/>
                <a:gd name="T59" fmla="*/ 38 h 83"/>
                <a:gd name="T60" fmla="*/ 67 w 98"/>
                <a:gd name="T61" fmla="*/ 36 h 83"/>
                <a:gd name="T62" fmla="*/ 63 w 98"/>
                <a:gd name="T63" fmla="*/ 36 h 83"/>
                <a:gd name="T64" fmla="*/ 61 w 98"/>
                <a:gd name="T65" fmla="*/ 33 h 83"/>
                <a:gd name="T66" fmla="*/ 58 w 98"/>
                <a:gd name="T67" fmla="*/ 37 h 83"/>
                <a:gd name="T68" fmla="*/ 55 w 98"/>
                <a:gd name="T69" fmla="*/ 37 h 83"/>
                <a:gd name="T70" fmla="*/ 54 w 98"/>
                <a:gd name="T71" fmla="*/ 39 h 83"/>
                <a:gd name="T72" fmla="*/ 56 w 98"/>
                <a:gd name="T73" fmla="*/ 42 h 83"/>
                <a:gd name="T74" fmla="*/ 54 w 98"/>
                <a:gd name="T75" fmla="*/ 45 h 83"/>
                <a:gd name="T76" fmla="*/ 56 w 98"/>
                <a:gd name="T77" fmla="*/ 46 h 83"/>
                <a:gd name="T78" fmla="*/ 60 w 98"/>
                <a:gd name="T79" fmla="*/ 49 h 83"/>
                <a:gd name="T80" fmla="*/ 63 w 98"/>
                <a:gd name="T81" fmla="*/ 49 h 83"/>
                <a:gd name="T82" fmla="*/ 67 w 98"/>
                <a:gd name="T83" fmla="*/ 46 h 83"/>
                <a:gd name="T84" fmla="*/ 69 w 98"/>
                <a:gd name="T85" fmla="*/ 45 h 83"/>
                <a:gd name="T86" fmla="*/ 67 w 98"/>
                <a:gd name="T87" fmla="*/ 42 h 83"/>
                <a:gd name="T88" fmla="*/ 59 w 98"/>
                <a:gd name="T89"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83">
                  <a:moveTo>
                    <a:pt x="5" y="20"/>
                  </a:moveTo>
                  <a:cubicBezTo>
                    <a:pt x="5" y="78"/>
                    <a:pt x="5" y="78"/>
                    <a:pt x="5" y="78"/>
                  </a:cubicBezTo>
                  <a:cubicBezTo>
                    <a:pt x="93" y="78"/>
                    <a:pt x="93" y="78"/>
                    <a:pt x="93" y="78"/>
                  </a:cubicBezTo>
                  <a:cubicBezTo>
                    <a:pt x="93" y="20"/>
                    <a:pt x="93" y="20"/>
                    <a:pt x="93" y="20"/>
                  </a:cubicBezTo>
                  <a:cubicBezTo>
                    <a:pt x="5" y="20"/>
                    <a:pt x="5" y="20"/>
                    <a:pt x="5" y="20"/>
                  </a:cubicBezTo>
                  <a:close/>
                  <a:moveTo>
                    <a:pt x="0" y="15"/>
                  </a:moveTo>
                  <a:cubicBezTo>
                    <a:pt x="98" y="15"/>
                    <a:pt x="98" y="15"/>
                    <a:pt x="98" y="15"/>
                  </a:cubicBezTo>
                  <a:cubicBezTo>
                    <a:pt x="98" y="83"/>
                    <a:pt x="98" y="83"/>
                    <a:pt x="98" y="83"/>
                  </a:cubicBezTo>
                  <a:cubicBezTo>
                    <a:pt x="0" y="83"/>
                    <a:pt x="0" y="83"/>
                    <a:pt x="0" y="83"/>
                  </a:cubicBezTo>
                  <a:cubicBezTo>
                    <a:pt x="0" y="15"/>
                    <a:pt x="0" y="15"/>
                    <a:pt x="0" y="15"/>
                  </a:cubicBezTo>
                  <a:close/>
                  <a:moveTo>
                    <a:pt x="0" y="0"/>
                  </a:moveTo>
                  <a:cubicBezTo>
                    <a:pt x="98" y="0"/>
                    <a:pt x="98" y="0"/>
                    <a:pt x="98" y="0"/>
                  </a:cubicBezTo>
                  <a:cubicBezTo>
                    <a:pt x="98" y="10"/>
                    <a:pt x="98" y="10"/>
                    <a:pt x="98" y="10"/>
                  </a:cubicBezTo>
                  <a:cubicBezTo>
                    <a:pt x="0" y="10"/>
                    <a:pt x="0" y="10"/>
                    <a:pt x="0" y="10"/>
                  </a:cubicBezTo>
                  <a:cubicBezTo>
                    <a:pt x="0" y="0"/>
                    <a:pt x="0" y="0"/>
                    <a:pt x="0" y="0"/>
                  </a:cubicBezTo>
                  <a:close/>
                  <a:moveTo>
                    <a:pt x="58" y="50"/>
                  </a:moveTo>
                  <a:cubicBezTo>
                    <a:pt x="58" y="48"/>
                    <a:pt x="58" y="48"/>
                    <a:pt x="58" y="48"/>
                  </a:cubicBezTo>
                  <a:cubicBezTo>
                    <a:pt x="58" y="48"/>
                    <a:pt x="57" y="47"/>
                    <a:pt x="57" y="47"/>
                  </a:cubicBezTo>
                  <a:cubicBezTo>
                    <a:pt x="53" y="47"/>
                    <a:pt x="53" y="47"/>
                    <a:pt x="53" y="47"/>
                  </a:cubicBezTo>
                  <a:cubicBezTo>
                    <a:pt x="52" y="46"/>
                    <a:pt x="52" y="46"/>
                    <a:pt x="52" y="46"/>
                  </a:cubicBezTo>
                  <a:cubicBezTo>
                    <a:pt x="54" y="42"/>
                    <a:pt x="54" y="42"/>
                    <a:pt x="54" y="42"/>
                  </a:cubicBezTo>
                  <a:cubicBezTo>
                    <a:pt x="54" y="41"/>
                    <a:pt x="54" y="41"/>
                    <a:pt x="54" y="41"/>
                  </a:cubicBezTo>
                  <a:cubicBezTo>
                    <a:pt x="52" y="40"/>
                    <a:pt x="52" y="40"/>
                    <a:pt x="52" y="40"/>
                  </a:cubicBezTo>
                  <a:cubicBezTo>
                    <a:pt x="51" y="40"/>
                    <a:pt x="51" y="40"/>
                    <a:pt x="51" y="40"/>
                  </a:cubicBezTo>
                  <a:cubicBezTo>
                    <a:pt x="48" y="42"/>
                    <a:pt x="48" y="42"/>
                    <a:pt x="48" y="42"/>
                  </a:cubicBezTo>
                  <a:cubicBezTo>
                    <a:pt x="47" y="42"/>
                    <a:pt x="47" y="42"/>
                    <a:pt x="47" y="42"/>
                  </a:cubicBezTo>
                  <a:cubicBezTo>
                    <a:pt x="46" y="37"/>
                    <a:pt x="46" y="37"/>
                    <a:pt x="46" y="37"/>
                  </a:cubicBezTo>
                  <a:cubicBezTo>
                    <a:pt x="45" y="37"/>
                    <a:pt x="45" y="37"/>
                    <a:pt x="45" y="37"/>
                  </a:cubicBezTo>
                  <a:cubicBezTo>
                    <a:pt x="42" y="37"/>
                    <a:pt x="42" y="37"/>
                    <a:pt x="42" y="37"/>
                  </a:cubicBezTo>
                  <a:cubicBezTo>
                    <a:pt x="41" y="37"/>
                    <a:pt x="41" y="37"/>
                    <a:pt x="41" y="37"/>
                  </a:cubicBezTo>
                  <a:cubicBezTo>
                    <a:pt x="41" y="42"/>
                    <a:pt x="41" y="42"/>
                    <a:pt x="41" y="42"/>
                  </a:cubicBezTo>
                  <a:cubicBezTo>
                    <a:pt x="40" y="42"/>
                    <a:pt x="40" y="42"/>
                    <a:pt x="40" y="42"/>
                  </a:cubicBezTo>
                  <a:cubicBezTo>
                    <a:pt x="36" y="40"/>
                    <a:pt x="36" y="40"/>
                    <a:pt x="36" y="40"/>
                  </a:cubicBezTo>
                  <a:cubicBezTo>
                    <a:pt x="35" y="40"/>
                    <a:pt x="35" y="40"/>
                    <a:pt x="35" y="40"/>
                  </a:cubicBezTo>
                  <a:cubicBezTo>
                    <a:pt x="33" y="41"/>
                    <a:pt x="33" y="41"/>
                    <a:pt x="33" y="41"/>
                  </a:cubicBezTo>
                  <a:cubicBezTo>
                    <a:pt x="33" y="42"/>
                    <a:pt x="33" y="42"/>
                    <a:pt x="33" y="42"/>
                  </a:cubicBezTo>
                  <a:cubicBezTo>
                    <a:pt x="35" y="46"/>
                    <a:pt x="35" y="46"/>
                    <a:pt x="35" y="46"/>
                  </a:cubicBezTo>
                  <a:cubicBezTo>
                    <a:pt x="34" y="47"/>
                    <a:pt x="34" y="47"/>
                    <a:pt x="34" y="47"/>
                  </a:cubicBezTo>
                  <a:cubicBezTo>
                    <a:pt x="30" y="47"/>
                    <a:pt x="30" y="47"/>
                    <a:pt x="30" y="47"/>
                  </a:cubicBezTo>
                  <a:cubicBezTo>
                    <a:pt x="30" y="47"/>
                    <a:pt x="30" y="48"/>
                    <a:pt x="29" y="48"/>
                  </a:cubicBezTo>
                  <a:cubicBezTo>
                    <a:pt x="29" y="50"/>
                    <a:pt x="29" y="50"/>
                    <a:pt x="29" y="50"/>
                  </a:cubicBezTo>
                  <a:cubicBezTo>
                    <a:pt x="29" y="51"/>
                    <a:pt x="29" y="51"/>
                    <a:pt x="29" y="51"/>
                  </a:cubicBezTo>
                  <a:cubicBezTo>
                    <a:pt x="33" y="53"/>
                    <a:pt x="33" y="53"/>
                    <a:pt x="33" y="53"/>
                  </a:cubicBezTo>
                  <a:cubicBezTo>
                    <a:pt x="33" y="53"/>
                    <a:pt x="33" y="54"/>
                    <a:pt x="33" y="54"/>
                  </a:cubicBezTo>
                  <a:cubicBezTo>
                    <a:pt x="30" y="57"/>
                    <a:pt x="30" y="57"/>
                    <a:pt x="30" y="57"/>
                  </a:cubicBezTo>
                  <a:cubicBezTo>
                    <a:pt x="30" y="58"/>
                    <a:pt x="30" y="58"/>
                    <a:pt x="30" y="58"/>
                  </a:cubicBezTo>
                  <a:cubicBezTo>
                    <a:pt x="32" y="60"/>
                    <a:pt x="32" y="60"/>
                    <a:pt x="32" y="60"/>
                  </a:cubicBezTo>
                  <a:cubicBezTo>
                    <a:pt x="32" y="60"/>
                    <a:pt x="32" y="60"/>
                    <a:pt x="32" y="60"/>
                  </a:cubicBezTo>
                  <a:cubicBezTo>
                    <a:pt x="36" y="59"/>
                    <a:pt x="36" y="59"/>
                    <a:pt x="36" y="59"/>
                  </a:cubicBezTo>
                  <a:cubicBezTo>
                    <a:pt x="37" y="60"/>
                    <a:pt x="37" y="60"/>
                    <a:pt x="37" y="60"/>
                  </a:cubicBezTo>
                  <a:cubicBezTo>
                    <a:pt x="37" y="64"/>
                    <a:pt x="37" y="64"/>
                    <a:pt x="37" y="64"/>
                  </a:cubicBezTo>
                  <a:cubicBezTo>
                    <a:pt x="37" y="65"/>
                    <a:pt x="37" y="65"/>
                    <a:pt x="37" y="65"/>
                  </a:cubicBezTo>
                  <a:cubicBezTo>
                    <a:pt x="40" y="66"/>
                    <a:pt x="40" y="66"/>
                    <a:pt x="40" y="66"/>
                  </a:cubicBezTo>
                  <a:cubicBezTo>
                    <a:pt x="41" y="66"/>
                    <a:pt x="41" y="66"/>
                    <a:pt x="41" y="66"/>
                  </a:cubicBezTo>
                  <a:cubicBezTo>
                    <a:pt x="43" y="62"/>
                    <a:pt x="43" y="62"/>
                    <a:pt x="43" y="62"/>
                  </a:cubicBezTo>
                  <a:cubicBezTo>
                    <a:pt x="44" y="62"/>
                    <a:pt x="44" y="62"/>
                    <a:pt x="44" y="62"/>
                  </a:cubicBezTo>
                  <a:cubicBezTo>
                    <a:pt x="44" y="62"/>
                    <a:pt x="44" y="62"/>
                    <a:pt x="44" y="62"/>
                  </a:cubicBezTo>
                  <a:cubicBezTo>
                    <a:pt x="46" y="66"/>
                    <a:pt x="46" y="66"/>
                    <a:pt x="46" y="66"/>
                  </a:cubicBezTo>
                  <a:cubicBezTo>
                    <a:pt x="47" y="66"/>
                    <a:pt x="47" y="66"/>
                    <a:pt x="47" y="66"/>
                  </a:cubicBezTo>
                  <a:cubicBezTo>
                    <a:pt x="50" y="65"/>
                    <a:pt x="50" y="65"/>
                    <a:pt x="50" y="65"/>
                  </a:cubicBezTo>
                  <a:cubicBezTo>
                    <a:pt x="50" y="64"/>
                    <a:pt x="50" y="64"/>
                    <a:pt x="50" y="64"/>
                  </a:cubicBezTo>
                  <a:cubicBezTo>
                    <a:pt x="50" y="60"/>
                    <a:pt x="50" y="60"/>
                    <a:pt x="50" y="60"/>
                  </a:cubicBezTo>
                  <a:cubicBezTo>
                    <a:pt x="51" y="59"/>
                    <a:pt x="51" y="59"/>
                    <a:pt x="51" y="59"/>
                  </a:cubicBezTo>
                  <a:cubicBezTo>
                    <a:pt x="55" y="60"/>
                    <a:pt x="55" y="60"/>
                    <a:pt x="55" y="60"/>
                  </a:cubicBezTo>
                  <a:cubicBezTo>
                    <a:pt x="55" y="60"/>
                    <a:pt x="55" y="60"/>
                    <a:pt x="55" y="60"/>
                  </a:cubicBezTo>
                  <a:cubicBezTo>
                    <a:pt x="57" y="58"/>
                    <a:pt x="57" y="58"/>
                    <a:pt x="57" y="58"/>
                  </a:cubicBezTo>
                  <a:cubicBezTo>
                    <a:pt x="57" y="57"/>
                    <a:pt x="57" y="57"/>
                    <a:pt x="57" y="57"/>
                  </a:cubicBezTo>
                  <a:cubicBezTo>
                    <a:pt x="54" y="54"/>
                    <a:pt x="54" y="54"/>
                    <a:pt x="54" y="54"/>
                  </a:cubicBezTo>
                  <a:cubicBezTo>
                    <a:pt x="54" y="54"/>
                    <a:pt x="54" y="53"/>
                    <a:pt x="54" y="53"/>
                  </a:cubicBezTo>
                  <a:cubicBezTo>
                    <a:pt x="58" y="51"/>
                    <a:pt x="58" y="51"/>
                    <a:pt x="58" y="51"/>
                  </a:cubicBezTo>
                  <a:cubicBezTo>
                    <a:pt x="58" y="51"/>
                    <a:pt x="58" y="51"/>
                    <a:pt x="58" y="50"/>
                  </a:cubicBezTo>
                  <a:close/>
                  <a:moveTo>
                    <a:pt x="49" y="52"/>
                  </a:moveTo>
                  <a:cubicBezTo>
                    <a:pt x="49" y="53"/>
                    <a:pt x="49" y="55"/>
                    <a:pt x="48" y="56"/>
                  </a:cubicBezTo>
                  <a:cubicBezTo>
                    <a:pt x="47" y="57"/>
                    <a:pt x="45" y="58"/>
                    <a:pt x="44" y="58"/>
                  </a:cubicBezTo>
                  <a:cubicBezTo>
                    <a:pt x="42" y="58"/>
                    <a:pt x="41" y="57"/>
                    <a:pt x="40" y="56"/>
                  </a:cubicBezTo>
                  <a:cubicBezTo>
                    <a:pt x="39" y="55"/>
                    <a:pt x="38" y="53"/>
                    <a:pt x="38" y="52"/>
                  </a:cubicBezTo>
                  <a:cubicBezTo>
                    <a:pt x="38" y="50"/>
                    <a:pt x="39" y="49"/>
                    <a:pt x="40" y="48"/>
                  </a:cubicBezTo>
                  <a:cubicBezTo>
                    <a:pt x="41" y="47"/>
                    <a:pt x="42" y="46"/>
                    <a:pt x="44" y="46"/>
                  </a:cubicBezTo>
                  <a:cubicBezTo>
                    <a:pt x="45" y="46"/>
                    <a:pt x="47" y="47"/>
                    <a:pt x="48" y="48"/>
                  </a:cubicBezTo>
                  <a:cubicBezTo>
                    <a:pt x="49" y="49"/>
                    <a:pt x="49" y="50"/>
                    <a:pt x="49" y="52"/>
                  </a:cubicBezTo>
                  <a:close/>
                  <a:moveTo>
                    <a:pt x="41" y="52"/>
                  </a:moveTo>
                  <a:cubicBezTo>
                    <a:pt x="41" y="50"/>
                    <a:pt x="42" y="49"/>
                    <a:pt x="44" y="49"/>
                  </a:cubicBezTo>
                  <a:cubicBezTo>
                    <a:pt x="45" y="49"/>
                    <a:pt x="46" y="50"/>
                    <a:pt x="46" y="52"/>
                  </a:cubicBezTo>
                  <a:cubicBezTo>
                    <a:pt x="46" y="53"/>
                    <a:pt x="45" y="54"/>
                    <a:pt x="44" y="54"/>
                  </a:cubicBezTo>
                  <a:cubicBezTo>
                    <a:pt x="42" y="54"/>
                    <a:pt x="41" y="53"/>
                    <a:pt x="41" y="52"/>
                  </a:cubicBezTo>
                  <a:close/>
                  <a:moveTo>
                    <a:pt x="67" y="42"/>
                  </a:moveTo>
                  <a:cubicBezTo>
                    <a:pt x="67" y="41"/>
                    <a:pt x="67" y="41"/>
                    <a:pt x="67" y="41"/>
                  </a:cubicBezTo>
                  <a:cubicBezTo>
                    <a:pt x="67" y="40"/>
                    <a:pt x="67" y="40"/>
                    <a:pt x="67" y="40"/>
                  </a:cubicBezTo>
                  <a:cubicBezTo>
                    <a:pt x="69" y="39"/>
                    <a:pt x="69" y="39"/>
                    <a:pt x="69" y="39"/>
                  </a:cubicBezTo>
                  <a:cubicBezTo>
                    <a:pt x="69" y="38"/>
                    <a:pt x="69" y="38"/>
                    <a:pt x="69" y="38"/>
                  </a:cubicBezTo>
                  <a:cubicBezTo>
                    <a:pt x="69" y="38"/>
                    <a:pt x="69" y="38"/>
                    <a:pt x="69" y="38"/>
                  </a:cubicBezTo>
                  <a:cubicBezTo>
                    <a:pt x="68" y="37"/>
                    <a:pt x="68" y="37"/>
                    <a:pt x="68" y="37"/>
                  </a:cubicBezTo>
                  <a:cubicBezTo>
                    <a:pt x="67" y="36"/>
                    <a:pt x="67" y="36"/>
                    <a:pt x="67" y="36"/>
                  </a:cubicBezTo>
                  <a:cubicBezTo>
                    <a:pt x="67" y="36"/>
                    <a:pt x="67" y="36"/>
                    <a:pt x="67" y="36"/>
                  </a:cubicBezTo>
                  <a:cubicBezTo>
                    <a:pt x="65" y="37"/>
                    <a:pt x="65" y="37"/>
                    <a:pt x="65" y="37"/>
                  </a:cubicBezTo>
                  <a:cubicBezTo>
                    <a:pt x="65" y="37"/>
                    <a:pt x="64" y="36"/>
                    <a:pt x="63" y="36"/>
                  </a:cubicBezTo>
                  <a:cubicBezTo>
                    <a:pt x="63" y="34"/>
                    <a:pt x="63" y="34"/>
                    <a:pt x="63" y="34"/>
                  </a:cubicBezTo>
                  <a:cubicBezTo>
                    <a:pt x="62" y="33"/>
                    <a:pt x="62" y="33"/>
                    <a:pt x="62" y="33"/>
                  </a:cubicBezTo>
                  <a:cubicBezTo>
                    <a:pt x="61" y="33"/>
                    <a:pt x="61" y="33"/>
                    <a:pt x="61" y="33"/>
                  </a:cubicBezTo>
                  <a:cubicBezTo>
                    <a:pt x="60" y="34"/>
                    <a:pt x="60" y="34"/>
                    <a:pt x="60" y="34"/>
                  </a:cubicBezTo>
                  <a:cubicBezTo>
                    <a:pt x="60" y="36"/>
                    <a:pt x="60" y="36"/>
                    <a:pt x="60" y="36"/>
                  </a:cubicBezTo>
                  <a:cubicBezTo>
                    <a:pt x="59" y="36"/>
                    <a:pt x="58" y="37"/>
                    <a:pt x="58" y="37"/>
                  </a:cubicBezTo>
                  <a:cubicBezTo>
                    <a:pt x="56" y="36"/>
                    <a:pt x="56" y="36"/>
                    <a:pt x="56" y="36"/>
                  </a:cubicBezTo>
                  <a:cubicBezTo>
                    <a:pt x="56" y="36"/>
                    <a:pt x="56" y="36"/>
                    <a:pt x="56" y="36"/>
                  </a:cubicBezTo>
                  <a:cubicBezTo>
                    <a:pt x="55" y="37"/>
                    <a:pt x="55" y="37"/>
                    <a:pt x="55" y="37"/>
                  </a:cubicBezTo>
                  <a:cubicBezTo>
                    <a:pt x="54" y="38"/>
                    <a:pt x="54" y="38"/>
                    <a:pt x="54" y="38"/>
                  </a:cubicBezTo>
                  <a:cubicBezTo>
                    <a:pt x="54" y="38"/>
                    <a:pt x="54" y="38"/>
                    <a:pt x="54" y="38"/>
                  </a:cubicBezTo>
                  <a:cubicBezTo>
                    <a:pt x="54" y="39"/>
                    <a:pt x="54" y="39"/>
                    <a:pt x="54" y="39"/>
                  </a:cubicBezTo>
                  <a:cubicBezTo>
                    <a:pt x="56" y="40"/>
                    <a:pt x="56" y="40"/>
                    <a:pt x="56" y="40"/>
                  </a:cubicBezTo>
                  <a:cubicBezTo>
                    <a:pt x="56" y="41"/>
                    <a:pt x="56" y="41"/>
                    <a:pt x="56" y="41"/>
                  </a:cubicBezTo>
                  <a:cubicBezTo>
                    <a:pt x="56" y="42"/>
                    <a:pt x="56" y="42"/>
                    <a:pt x="56" y="42"/>
                  </a:cubicBezTo>
                  <a:cubicBezTo>
                    <a:pt x="54" y="44"/>
                    <a:pt x="54" y="44"/>
                    <a:pt x="54" y="44"/>
                  </a:cubicBezTo>
                  <a:cubicBezTo>
                    <a:pt x="54" y="44"/>
                    <a:pt x="54" y="44"/>
                    <a:pt x="54" y="44"/>
                  </a:cubicBezTo>
                  <a:cubicBezTo>
                    <a:pt x="54" y="45"/>
                    <a:pt x="54" y="45"/>
                    <a:pt x="54" y="45"/>
                  </a:cubicBezTo>
                  <a:cubicBezTo>
                    <a:pt x="55" y="46"/>
                    <a:pt x="55" y="46"/>
                    <a:pt x="55" y="46"/>
                  </a:cubicBezTo>
                  <a:cubicBezTo>
                    <a:pt x="56" y="46"/>
                    <a:pt x="56" y="46"/>
                    <a:pt x="56" y="46"/>
                  </a:cubicBezTo>
                  <a:cubicBezTo>
                    <a:pt x="56" y="46"/>
                    <a:pt x="56" y="46"/>
                    <a:pt x="56" y="46"/>
                  </a:cubicBezTo>
                  <a:cubicBezTo>
                    <a:pt x="58" y="46"/>
                    <a:pt x="58" y="46"/>
                    <a:pt x="58" y="46"/>
                  </a:cubicBezTo>
                  <a:cubicBezTo>
                    <a:pt x="58" y="46"/>
                    <a:pt x="59" y="46"/>
                    <a:pt x="60" y="47"/>
                  </a:cubicBezTo>
                  <a:cubicBezTo>
                    <a:pt x="60" y="49"/>
                    <a:pt x="60" y="49"/>
                    <a:pt x="60" y="49"/>
                  </a:cubicBezTo>
                  <a:cubicBezTo>
                    <a:pt x="61" y="49"/>
                    <a:pt x="61" y="49"/>
                    <a:pt x="61" y="49"/>
                  </a:cubicBezTo>
                  <a:cubicBezTo>
                    <a:pt x="62" y="49"/>
                    <a:pt x="62" y="49"/>
                    <a:pt x="62" y="49"/>
                  </a:cubicBezTo>
                  <a:cubicBezTo>
                    <a:pt x="63" y="49"/>
                    <a:pt x="63" y="49"/>
                    <a:pt x="63" y="49"/>
                  </a:cubicBezTo>
                  <a:cubicBezTo>
                    <a:pt x="63" y="47"/>
                    <a:pt x="63" y="47"/>
                    <a:pt x="63" y="47"/>
                  </a:cubicBezTo>
                  <a:cubicBezTo>
                    <a:pt x="64" y="46"/>
                    <a:pt x="65" y="46"/>
                    <a:pt x="65" y="46"/>
                  </a:cubicBezTo>
                  <a:cubicBezTo>
                    <a:pt x="67" y="46"/>
                    <a:pt x="67" y="46"/>
                    <a:pt x="67" y="46"/>
                  </a:cubicBezTo>
                  <a:cubicBezTo>
                    <a:pt x="67" y="46"/>
                    <a:pt x="67" y="46"/>
                    <a:pt x="67" y="46"/>
                  </a:cubicBezTo>
                  <a:cubicBezTo>
                    <a:pt x="68" y="46"/>
                    <a:pt x="68" y="46"/>
                    <a:pt x="68" y="46"/>
                  </a:cubicBezTo>
                  <a:cubicBezTo>
                    <a:pt x="69" y="45"/>
                    <a:pt x="69" y="45"/>
                    <a:pt x="69" y="45"/>
                  </a:cubicBezTo>
                  <a:cubicBezTo>
                    <a:pt x="69" y="44"/>
                    <a:pt x="69" y="44"/>
                    <a:pt x="69" y="44"/>
                  </a:cubicBezTo>
                  <a:cubicBezTo>
                    <a:pt x="69" y="44"/>
                    <a:pt x="69" y="44"/>
                    <a:pt x="69" y="44"/>
                  </a:cubicBezTo>
                  <a:cubicBezTo>
                    <a:pt x="67" y="42"/>
                    <a:pt x="67" y="42"/>
                    <a:pt x="67" y="42"/>
                  </a:cubicBezTo>
                  <a:close/>
                  <a:moveTo>
                    <a:pt x="64" y="41"/>
                  </a:moveTo>
                  <a:cubicBezTo>
                    <a:pt x="64" y="42"/>
                    <a:pt x="63" y="43"/>
                    <a:pt x="62" y="43"/>
                  </a:cubicBezTo>
                  <a:cubicBezTo>
                    <a:pt x="60" y="43"/>
                    <a:pt x="59" y="42"/>
                    <a:pt x="59" y="41"/>
                  </a:cubicBezTo>
                  <a:cubicBezTo>
                    <a:pt x="59" y="40"/>
                    <a:pt x="60" y="39"/>
                    <a:pt x="62" y="39"/>
                  </a:cubicBezTo>
                  <a:cubicBezTo>
                    <a:pt x="63" y="39"/>
                    <a:pt x="64" y="40"/>
                    <a:pt x="64" y="4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grpSp>
      <p:grpSp>
        <p:nvGrpSpPr>
          <p:cNvPr id="418" name="Group 417"/>
          <p:cNvGrpSpPr/>
          <p:nvPr/>
        </p:nvGrpSpPr>
        <p:grpSpPr>
          <a:xfrm>
            <a:off x="3236835" y="5655180"/>
            <a:ext cx="288884" cy="288884"/>
            <a:chOff x="11417303" y="2302935"/>
            <a:chExt cx="288925" cy="288925"/>
          </a:xfrm>
        </p:grpSpPr>
        <p:sp>
          <p:nvSpPr>
            <p:cNvPr id="396" name="Oval 51"/>
            <p:cNvSpPr>
              <a:spLocks noChangeArrowheads="1"/>
            </p:cNvSpPr>
            <p:nvPr/>
          </p:nvSpPr>
          <p:spPr bwMode="auto">
            <a:xfrm>
              <a:off x="11417303" y="2302935"/>
              <a:ext cx="288925" cy="288925"/>
            </a:xfrm>
            <a:prstGeom prst="ellipse">
              <a:avLst/>
            </a:pr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97" name="Freeform 52"/>
            <p:cNvSpPr>
              <a:spLocks noEditPoints="1"/>
            </p:cNvSpPr>
            <p:nvPr/>
          </p:nvSpPr>
          <p:spPr bwMode="auto">
            <a:xfrm>
              <a:off x="11488740" y="2385485"/>
              <a:ext cx="144463" cy="123825"/>
            </a:xfrm>
            <a:custGeom>
              <a:avLst/>
              <a:gdLst>
                <a:gd name="T0" fmla="*/ 62 w 65"/>
                <a:gd name="T1" fmla="*/ 53 h 56"/>
                <a:gd name="T2" fmla="*/ 0 w 65"/>
                <a:gd name="T3" fmla="*/ 10 h 56"/>
                <a:gd name="T4" fmla="*/ 0 w 65"/>
                <a:gd name="T5" fmla="*/ 56 h 56"/>
                <a:gd name="T6" fmla="*/ 65 w 65"/>
                <a:gd name="T7" fmla="*/ 0 h 56"/>
                <a:gd name="T8" fmla="*/ 0 w 65"/>
                <a:gd name="T9" fmla="*/ 0 h 56"/>
                <a:gd name="T10" fmla="*/ 38 w 65"/>
                <a:gd name="T11" fmla="*/ 32 h 56"/>
                <a:gd name="T12" fmla="*/ 36 w 65"/>
                <a:gd name="T13" fmla="*/ 28 h 56"/>
                <a:gd name="T14" fmla="*/ 34 w 65"/>
                <a:gd name="T15" fmla="*/ 27 h 56"/>
                <a:gd name="T16" fmla="*/ 31 w 65"/>
                <a:gd name="T17" fmla="*/ 25 h 56"/>
                <a:gd name="T18" fmla="*/ 28 w 65"/>
                <a:gd name="T19" fmla="*/ 25 h 56"/>
                <a:gd name="T20" fmla="*/ 24 w 65"/>
                <a:gd name="T21" fmla="*/ 27 h 56"/>
                <a:gd name="T22" fmla="*/ 22 w 65"/>
                <a:gd name="T23" fmla="*/ 28 h 56"/>
                <a:gd name="T24" fmla="*/ 20 w 65"/>
                <a:gd name="T25" fmla="*/ 32 h 56"/>
                <a:gd name="T26" fmla="*/ 20 w 65"/>
                <a:gd name="T27" fmla="*/ 34 h 56"/>
                <a:gd name="T28" fmla="*/ 20 w 65"/>
                <a:gd name="T29" fmla="*/ 38 h 56"/>
                <a:gd name="T30" fmla="*/ 22 w 65"/>
                <a:gd name="T31" fmla="*/ 41 h 56"/>
                <a:gd name="T32" fmla="*/ 25 w 65"/>
                <a:gd name="T33" fmla="*/ 43 h 56"/>
                <a:gd name="T34" fmla="*/ 27 w 65"/>
                <a:gd name="T35" fmla="*/ 44 h 56"/>
                <a:gd name="T36" fmla="*/ 30 w 65"/>
                <a:gd name="T37" fmla="*/ 42 h 56"/>
                <a:gd name="T38" fmla="*/ 33 w 65"/>
                <a:gd name="T39" fmla="*/ 43 h 56"/>
                <a:gd name="T40" fmla="*/ 34 w 65"/>
                <a:gd name="T41" fmla="*/ 40 h 56"/>
                <a:gd name="T42" fmla="*/ 38 w 65"/>
                <a:gd name="T43" fmla="*/ 39 h 56"/>
                <a:gd name="T44" fmla="*/ 36 w 65"/>
                <a:gd name="T45" fmla="*/ 36 h 56"/>
                <a:gd name="T46" fmla="*/ 32 w 65"/>
                <a:gd name="T47" fmla="*/ 38 h 56"/>
                <a:gd name="T48" fmla="*/ 25 w 65"/>
                <a:gd name="T49" fmla="*/ 35 h 56"/>
                <a:gd name="T50" fmla="*/ 32 w 65"/>
                <a:gd name="T51" fmla="*/ 32 h 56"/>
                <a:gd name="T52" fmla="*/ 29 w 65"/>
                <a:gd name="T53" fmla="*/ 33 h 56"/>
                <a:gd name="T54" fmla="*/ 27 w 65"/>
                <a:gd name="T55" fmla="*/ 35 h 56"/>
                <a:gd name="T56" fmla="*/ 45 w 65"/>
                <a:gd name="T57" fmla="*/ 27 h 56"/>
                <a:gd name="T58" fmla="*/ 46 w 65"/>
                <a:gd name="T59" fmla="*/ 26 h 56"/>
                <a:gd name="T60" fmla="*/ 45 w 65"/>
                <a:gd name="T61" fmla="*/ 25 h 56"/>
                <a:gd name="T62" fmla="*/ 42 w 65"/>
                <a:gd name="T63" fmla="*/ 23 h 56"/>
                <a:gd name="T64" fmla="*/ 40 w 65"/>
                <a:gd name="T65" fmla="*/ 23 h 56"/>
                <a:gd name="T66" fmla="*/ 37 w 65"/>
                <a:gd name="T67" fmla="*/ 25 h 56"/>
                <a:gd name="T68" fmla="*/ 36 w 65"/>
                <a:gd name="T69" fmla="*/ 26 h 56"/>
                <a:gd name="T70" fmla="*/ 38 w 65"/>
                <a:gd name="T71" fmla="*/ 27 h 56"/>
                <a:gd name="T72" fmla="*/ 36 w 65"/>
                <a:gd name="T73" fmla="*/ 29 h 56"/>
                <a:gd name="T74" fmla="*/ 37 w 65"/>
                <a:gd name="T75" fmla="*/ 31 h 56"/>
                <a:gd name="T76" fmla="*/ 39 w 65"/>
                <a:gd name="T77" fmla="*/ 31 h 56"/>
                <a:gd name="T78" fmla="*/ 41 w 65"/>
                <a:gd name="T79" fmla="*/ 33 h 56"/>
                <a:gd name="T80" fmla="*/ 42 w 65"/>
                <a:gd name="T81" fmla="*/ 31 h 56"/>
                <a:gd name="T82" fmla="*/ 45 w 65"/>
                <a:gd name="T83" fmla="*/ 31 h 56"/>
                <a:gd name="T84" fmla="*/ 46 w 65"/>
                <a:gd name="T85" fmla="*/ 30 h 56"/>
                <a:gd name="T86" fmla="*/ 43 w 65"/>
                <a:gd name="T87" fmla="*/ 28 h 56"/>
                <a:gd name="T88" fmla="*/ 41 w 65"/>
                <a:gd name="T8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 h="56">
                  <a:moveTo>
                    <a:pt x="3" y="14"/>
                  </a:moveTo>
                  <a:cubicBezTo>
                    <a:pt x="3" y="53"/>
                    <a:pt x="3" y="53"/>
                    <a:pt x="3" y="53"/>
                  </a:cubicBezTo>
                  <a:cubicBezTo>
                    <a:pt x="62" y="53"/>
                    <a:pt x="62" y="53"/>
                    <a:pt x="62" y="53"/>
                  </a:cubicBezTo>
                  <a:cubicBezTo>
                    <a:pt x="62" y="14"/>
                    <a:pt x="62" y="14"/>
                    <a:pt x="62" y="14"/>
                  </a:cubicBezTo>
                  <a:cubicBezTo>
                    <a:pt x="3" y="14"/>
                    <a:pt x="3" y="14"/>
                    <a:pt x="3" y="14"/>
                  </a:cubicBezTo>
                  <a:close/>
                  <a:moveTo>
                    <a:pt x="0" y="10"/>
                  </a:moveTo>
                  <a:cubicBezTo>
                    <a:pt x="65" y="10"/>
                    <a:pt x="65" y="10"/>
                    <a:pt x="65" y="10"/>
                  </a:cubicBezTo>
                  <a:cubicBezTo>
                    <a:pt x="65" y="56"/>
                    <a:pt x="65" y="56"/>
                    <a:pt x="65" y="56"/>
                  </a:cubicBezTo>
                  <a:cubicBezTo>
                    <a:pt x="0" y="56"/>
                    <a:pt x="0" y="56"/>
                    <a:pt x="0" y="56"/>
                  </a:cubicBezTo>
                  <a:cubicBezTo>
                    <a:pt x="0" y="10"/>
                    <a:pt x="0" y="10"/>
                    <a:pt x="0" y="10"/>
                  </a:cubicBezTo>
                  <a:close/>
                  <a:moveTo>
                    <a:pt x="0" y="0"/>
                  </a:moveTo>
                  <a:cubicBezTo>
                    <a:pt x="65" y="0"/>
                    <a:pt x="65" y="0"/>
                    <a:pt x="65" y="0"/>
                  </a:cubicBezTo>
                  <a:cubicBezTo>
                    <a:pt x="65" y="7"/>
                    <a:pt x="65" y="7"/>
                    <a:pt x="65" y="7"/>
                  </a:cubicBezTo>
                  <a:cubicBezTo>
                    <a:pt x="0" y="7"/>
                    <a:pt x="0" y="7"/>
                    <a:pt x="0" y="7"/>
                  </a:cubicBezTo>
                  <a:cubicBezTo>
                    <a:pt x="0" y="0"/>
                    <a:pt x="0" y="0"/>
                    <a:pt x="0" y="0"/>
                  </a:cubicBezTo>
                  <a:close/>
                  <a:moveTo>
                    <a:pt x="39" y="34"/>
                  </a:moveTo>
                  <a:cubicBezTo>
                    <a:pt x="39" y="32"/>
                    <a:pt x="39" y="32"/>
                    <a:pt x="39" y="32"/>
                  </a:cubicBezTo>
                  <a:cubicBezTo>
                    <a:pt x="38" y="32"/>
                    <a:pt x="38" y="32"/>
                    <a:pt x="38" y="32"/>
                  </a:cubicBezTo>
                  <a:cubicBezTo>
                    <a:pt x="35" y="32"/>
                    <a:pt x="35" y="32"/>
                    <a:pt x="35" y="32"/>
                  </a:cubicBezTo>
                  <a:cubicBezTo>
                    <a:pt x="35" y="31"/>
                    <a:pt x="35" y="31"/>
                    <a:pt x="35" y="31"/>
                  </a:cubicBezTo>
                  <a:cubicBezTo>
                    <a:pt x="36" y="28"/>
                    <a:pt x="36" y="28"/>
                    <a:pt x="36" y="28"/>
                  </a:cubicBezTo>
                  <a:cubicBezTo>
                    <a:pt x="36" y="28"/>
                    <a:pt x="36" y="28"/>
                    <a:pt x="36" y="28"/>
                  </a:cubicBezTo>
                  <a:cubicBezTo>
                    <a:pt x="35" y="27"/>
                    <a:pt x="35" y="27"/>
                    <a:pt x="35" y="27"/>
                  </a:cubicBezTo>
                  <a:cubicBezTo>
                    <a:pt x="34" y="27"/>
                    <a:pt x="34" y="27"/>
                    <a:pt x="34" y="27"/>
                  </a:cubicBezTo>
                  <a:cubicBezTo>
                    <a:pt x="32" y="28"/>
                    <a:pt x="32" y="28"/>
                    <a:pt x="32" y="28"/>
                  </a:cubicBezTo>
                  <a:cubicBezTo>
                    <a:pt x="31" y="28"/>
                    <a:pt x="31" y="28"/>
                    <a:pt x="31" y="28"/>
                  </a:cubicBezTo>
                  <a:cubicBezTo>
                    <a:pt x="31" y="25"/>
                    <a:pt x="31" y="25"/>
                    <a:pt x="31" y="25"/>
                  </a:cubicBezTo>
                  <a:cubicBezTo>
                    <a:pt x="30" y="25"/>
                    <a:pt x="30" y="25"/>
                    <a:pt x="30" y="25"/>
                  </a:cubicBezTo>
                  <a:cubicBezTo>
                    <a:pt x="28" y="25"/>
                    <a:pt x="28" y="25"/>
                    <a:pt x="28" y="25"/>
                  </a:cubicBezTo>
                  <a:cubicBezTo>
                    <a:pt x="28" y="25"/>
                    <a:pt x="28" y="25"/>
                    <a:pt x="28" y="25"/>
                  </a:cubicBezTo>
                  <a:cubicBezTo>
                    <a:pt x="27" y="28"/>
                    <a:pt x="27" y="28"/>
                    <a:pt x="27" y="28"/>
                  </a:cubicBezTo>
                  <a:cubicBezTo>
                    <a:pt x="26" y="28"/>
                    <a:pt x="26" y="28"/>
                    <a:pt x="26" y="28"/>
                  </a:cubicBezTo>
                  <a:cubicBezTo>
                    <a:pt x="24" y="27"/>
                    <a:pt x="24" y="27"/>
                    <a:pt x="24" y="27"/>
                  </a:cubicBezTo>
                  <a:cubicBezTo>
                    <a:pt x="24" y="27"/>
                    <a:pt x="24" y="27"/>
                    <a:pt x="24" y="27"/>
                  </a:cubicBezTo>
                  <a:cubicBezTo>
                    <a:pt x="22" y="28"/>
                    <a:pt x="22" y="28"/>
                    <a:pt x="22" y="28"/>
                  </a:cubicBezTo>
                  <a:cubicBezTo>
                    <a:pt x="22" y="28"/>
                    <a:pt x="22" y="28"/>
                    <a:pt x="22" y="28"/>
                  </a:cubicBezTo>
                  <a:cubicBezTo>
                    <a:pt x="23" y="31"/>
                    <a:pt x="23" y="31"/>
                    <a:pt x="23" y="31"/>
                  </a:cubicBezTo>
                  <a:cubicBezTo>
                    <a:pt x="23" y="32"/>
                    <a:pt x="23" y="32"/>
                    <a:pt x="23" y="32"/>
                  </a:cubicBezTo>
                  <a:cubicBezTo>
                    <a:pt x="20" y="32"/>
                    <a:pt x="20" y="32"/>
                    <a:pt x="20" y="32"/>
                  </a:cubicBezTo>
                  <a:cubicBezTo>
                    <a:pt x="20" y="32"/>
                    <a:pt x="20" y="32"/>
                    <a:pt x="20" y="32"/>
                  </a:cubicBezTo>
                  <a:cubicBezTo>
                    <a:pt x="19" y="34"/>
                    <a:pt x="19" y="34"/>
                    <a:pt x="19" y="34"/>
                  </a:cubicBezTo>
                  <a:cubicBezTo>
                    <a:pt x="20" y="34"/>
                    <a:pt x="20" y="34"/>
                    <a:pt x="20" y="34"/>
                  </a:cubicBezTo>
                  <a:cubicBezTo>
                    <a:pt x="22" y="36"/>
                    <a:pt x="22" y="36"/>
                    <a:pt x="22" y="36"/>
                  </a:cubicBezTo>
                  <a:cubicBezTo>
                    <a:pt x="22" y="36"/>
                    <a:pt x="22" y="36"/>
                    <a:pt x="22" y="36"/>
                  </a:cubicBezTo>
                  <a:cubicBezTo>
                    <a:pt x="20" y="38"/>
                    <a:pt x="20" y="38"/>
                    <a:pt x="20" y="38"/>
                  </a:cubicBezTo>
                  <a:cubicBezTo>
                    <a:pt x="20" y="39"/>
                    <a:pt x="20" y="39"/>
                    <a:pt x="20" y="39"/>
                  </a:cubicBezTo>
                  <a:cubicBezTo>
                    <a:pt x="21" y="40"/>
                    <a:pt x="21" y="40"/>
                    <a:pt x="21" y="40"/>
                  </a:cubicBezTo>
                  <a:cubicBezTo>
                    <a:pt x="22" y="41"/>
                    <a:pt x="22" y="41"/>
                    <a:pt x="22" y="41"/>
                  </a:cubicBezTo>
                  <a:cubicBezTo>
                    <a:pt x="24" y="40"/>
                    <a:pt x="24" y="40"/>
                    <a:pt x="24" y="40"/>
                  </a:cubicBezTo>
                  <a:cubicBezTo>
                    <a:pt x="25" y="40"/>
                    <a:pt x="25" y="40"/>
                    <a:pt x="25" y="40"/>
                  </a:cubicBezTo>
                  <a:cubicBezTo>
                    <a:pt x="25" y="43"/>
                    <a:pt x="25" y="43"/>
                    <a:pt x="25" y="43"/>
                  </a:cubicBezTo>
                  <a:cubicBezTo>
                    <a:pt x="25" y="43"/>
                    <a:pt x="25" y="43"/>
                    <a:pt x="25" y="43"/>
                  </a:cubicBezTo>
                  <a:cubicBezTo>
                    <a:pt x="27" y="44"/>
                    <a:pt x="27" y="44"/>
                    <a:pt x="27" y="44"/>
                  </a:cubicBezTo>
                  <a:cubicBezTo>
                    <a:pt x="27" y="44"/>
                    <a:pt x="27" y="44"/>
                    <a:pt x="27" y="44"/>
                  </a:cubicBezTo>
                  <a:cubicBezTo>
                    <a:pt x="29" y="42"/>
                    <a:pt x="29" y="42"/>
                    <a:pt x="29" y="42"/>
                  </a:cubicBezTo>
                  <a:cubicBezTo>
                    <a:pt x="29" y="42"/>
                    <a:pt x="29" y="42"/>
                    <a:pt x="29" y="42"/>
                  </a:cubicBezTo>
                  <a:cubicBezTo>
                    <a:pt x="30" y="42"/>
                    <a:pt x="30" y="42"/>
                    <a:pt x="30" y="42"/>
                  </a:cubicBezTo>
                  <a:cubicBezTo>
                    <a:pt x="31" y="44"/>
                    <a:pt x="31" y="44"/>
                    <a:pt x="31" y="44"/>
                  </a:cubicBezTo>
                  <a:cubicBezTo>
                    <a:pt x="32" y="44"/>
                    <a:pt x="32" y="44"/>
                    <a:pt x="32" y="44"/>
                  </a:cubicBezTo>
                  <a:cubicBezTo>
                    <a:pt x="33" y="43"/>
                    <a:pt x="33" y="43"/>
                    <a:pt x="33" y="43"/>
                  </a:cubicBezTo>
                  <a:cubicBezTo>
                    <a:pt x="34" y="43"/>
                    <a:pt x="34" y="43"/>
                    <a:pt x="34" y="43"/>
                  </a:cubicBezTo>
                  <a:cubicBezTo>
                    <a:pt x="33" y="40"/>
                    <a:pt x="33" y="40"/>
                    <a:pt x="33" y="40"/>
                  </a:cubicBezTo>
                  <a:cubicBezTo>
                    <a:pt x="34" y="40"/>
                    <a:pt x="34" y="40"/>
                    <a:pt x="34" y="40"/>
                  </a:cubicBezTo>
                  <a:cubicBezTo>
                    <a:pt x="37" y="41"/>
                    <a:pt x="37" y="41"/>
                    <a:pt x="37" y="41"/>
                  </a:cubicBezTo>
                  <a:cubicBezTo>
                    <a:pt x="37" y="40"/>
                    <a:pt x="37" y="40"/>
                    <a:pt x="37" y="40"/>
                  </a:cubicBezTo>
                  <a:cubicBezTo>
                    <a:pt x="38" y="39"/>
                    <a:pt x="38" y="39"/>
                    <a:pt x="38" y="39"/>
                  </a:cubicBezTo>
                  <a:cubicBezTo>
                    <a:pt x="38" y="38"/>
                    <a:pt x="38" y="38"/>
                    <a:pt x="38" y="38"/>
                  </a:cubicBezTo>
                  <a:cubicBezTo>
                    <a:pt x="36" y="36"/>
                    <a:pt x="36" y="36"/>
                    <a:pt x="36" y="36"/>
                  </a:cubicBezTo>
                  <a:cubicBezTo>
                    <a:pt x="36" y="36"/>
                    <a:pt x="36" y="36"/>
                    <a:pt x="36" y="36"/>
                  </a:cubicBezTo>
                  <a:cubicBezTo>
                    <a:pt x="39" y="34"/>
                    <a:pt x="39" y="34"/>
                    <a:pt x="39" y="34"/>
                  </a:cubicBezTo>
                  <a:close/>
                  <a:moveTo>
                    <a:pt x="33" y="35"/>
                  </a:moveTo>
                  <a:cubicBezTo>
                    <a:pt x="33" y="36"/>
                    <a:pt x="33" y="37"/>
                    <a:pt x="32" y="38"/>
                  </a:cubicBezTo>
                  <a:cubicBezTo>
                    <a:pt x="31" y="38"/>
                    <a:pt x="30" y="39"/>
                    <a:pt x="29" y="39"/>
                  </a:cubicBezTo>
                  <a:cubicBezTo>
                    <a:pt x="28" y="39"/>
                    <a:pt x="27" y="38"/>
                    <a:pt x="26" y="38"/>
                  </a:cubicBezTo>
                  <a:cubicBezTo>
                    <a:pt x="26" y="37"/>
                    <a:pt x="25" y="36"/>
                    <a:pt x="25" y="35"/>
                  </a:cubicBezTo>
                  <a:cubicBezTo>
                    <a:pt x="25" y="34"/>
                    <a:pt x="26" y="33"/>
                    <a:pt x="26" y="32"/>
                  </a:cubicBezTo>
                  <a:cubicBezTo>
                    <a:pt x="27" y="31"/>
                    <a:pt x="28" y="31"/>
                    <a:pt x="29" y="31"/>
                  </a:cubicBezTo>
                  <a:cubicBezTo>
                    <a:pt x="30" y="31"/>
                    <a:pt x="31" y="31"/>
                    <a:pt x="32" y="32"/>
                  </a:cubicBezTo>
                  <a:cubicBezTo>
                    <a:pt x="33" y="33"/>
                    <a:pt x="33" y="34"/>
                    <a:pt x="33" y="35"/>
                  </a:cubicBezTo>
                  <a:close/>
                  <a:moveTo>
                    <a:pt x="27" y="35"/>
                  </a:moveTo>
                  <a:cubicBezTo>
                    <a:pt x="27" y="34"/>
                    <a:pt x="28" y="33"/>
                    <a:pt x="29" y="33"/>
                  </a:cubicBezTo>
                  <a:cubicBezTo>
                    <a:pt x="30" y="33"/>
                    <a:pt x="31" y="34"/>
                    <a:pt x="31" y="35"/>
                  </a:cubicBezTo>
                  <a:cubicBezTo>
                    <a:pt x="31" y="36"/>
                    <a:pt x="30" y="36"/>
                    <a:pt x="29" y="36"/>
                  </a:cubicBezTo>
                  <a:cubicBezTo>
                    <a:pt x="28" y="36"/>
                    <a:pt x="27" y="36"/>
                    <a:pt x="27" y="35"/>
                  </a:cubicBezTo>
                  <a:close/>
                  <a:moveTo>
                    <a:pt x="45" y="28"/>
                  </a:moveTo>
                  <a:cubicBezTo>
                    <a:pt x="45" y="28"/>
                    <a:pt x="45" y="28"/>
                    <a:pt x="45" y="28"/>
                  </a:cubicBezTo>
                  <a:cubicBezTo>
                    <a:pt x="45" y="27"/>
                    <a:pt x="45" y="27"/>
                    <a:pt x="45" y="27"/>
                  </a:cubicBezTo>
                  <a:cubicBezTo>
                    <a:pt x="46" y="26"/>
                    <a:pt x="46" y="26"/>
                    <a:pt x="46" y="26"/>
                  </a:cubicBezTo>
                  <a:cubicBezTo>
                    <a:pt x="46" y="26"/>
                    <a:pt x="46" y="26"/>
                    <a:pt x="46" y="26"/>
                  </a:cubicBezTo>
                  <a:cubicBezTo>
                    <a:pt x="46" y="26"/>
                    <a:pt x="46" y="26"/>
                    <a:pt x="46" y="26"/>
                  </a:cubicBezTo>
                  <a:cubicBezTo>
                    <a:pt x="46" y="25"/>
                    <a:pt x="46" y="25"/>
                    <a:pt x="46" y="25"/>
                  </a:cubicBezTo>
                  <a:cubicBezTo>
                    <a:pt x="45" y="25"/>
                    <a:pt x="45" y="25"/>
                    <a:pt x="45" y="25"/>
                  </a:cubicBezTo>
                  <a:cubicBezTo>
                    <a:pt x="45" y="25"/>
                    <a:pt x="45" y="25"/>
                    <a:pt x="45" y="25"/>
                  </a:cubicBezTo>
                  <a:cubicBezTo>
                    <a:pt x="44" y="25"/>
                    <a:pt x="44" y="25"/>
                    <a:pt x="44" y="25"/>
                  </a:cubicBezTo>
                  <a:cubicBezTo>
                    <a:pt x="43" y="25"/>
                    <a:pt x="43" y="24"/>
                    <a:pt x="42" y="24"/>
                  </a:cubicBezTo>
                  <a:cubicBezTo>
                    <a:pt x="42" y="23"/>
                    <a:pt x="42" y="23"/>
                    <a:pt x="42" y="23"/>
                  </a:cubicBezTo>
                  <a:cubicBezTo>
                    <a:pt x="42" y="22"/>
                    <a:pt x="42" y="22"/>
                    <a:pt x="42" y="22"/>
                  </a:cubicBezTo>
                  <a:cubicBezTo>
                    <a:pt x="41" y="22"/>
                    <a:pt x="41" y="22"/>
                    <a:pt x="41" y="22"/>
                  </a:cubicBezTo>
                  <a:cubicBezTo>
                    <a:pt x="40" y="23"/>
                    <a:pt x="40" y="23"/>
                    <a:pt x="40" y="23"/>
                  </a:cubicBezTo>
                  <a:cubicBezTo>
                    <a:pt x="40" y="24"/>
                    <a:pt x="40" y="24"/>
                    <a:pt x="40" y="24"/>
                  </a:cubicBezTo>
                  <a:cubicBezTo>
                    <a:pt x="39" y="24"/>
                    <a:pt x="39" y="25"/>
                    <a:pt x="39" y="25"/>
                  </a:cubicBezTo>
                  <a:cubicBezTo>
                    <a:pt x="37" y="25"/>
                    <a:pt x="37" y="25"/>
                    <a:pt x="37" y="25"/>
                  </a:cubicBezTo>
                  <a:cubicBezTo>
                    <a:pt x="37" y="25"/>
                    <a:pt x="37" y="25"/>
                    <a:pt x="37" y="25"/>
                  </a:cubicBezTo>
                  <a:cubicBezTo>
                    <a:pt x="37" y="25"/>
                    <a:pt x="37" y="25"/>
                    <a:pt x="37" y="25"/>
                  </a:cubicBezTo>
                  <a:cubicBezTo>
                    <a:pt x="36" y="26"/>
                    <a:pt x="36" y="26"/>
                    <a:pt x="36" y="26"/>
                  </a:cubicBezTo>
                  <a:cubicBezTo>
                    <a:pt x="36" y="26"/>
                    <a:pt x="36" y="26"/>
                    <a:pt x="36" y="26"/>
                  </a:cubicBezTo>
                  <a:cubicBezTo>
                    <a:pt x="36" y="26"/>
                    <a:pt x="36" y="26"/>
                    <a:pt x="36" y="26"/>
                  </a:cubicBezTo>
                  <a:cubicBezTo>
                    <a:pt x="38" y="27"/>
                    <a:pt x="38" y="27"/>
                    <a:pt x="38" y="27"/>
                  </a:cubicBezTo>
                  <a:cubicBezTo>
                    <a:pt x="37" y="28"/>
                    <a:pt x="37" y="28"/>
                    <a:pt x="37" y="28"/>
                  </a:cubicBezTo>
                  <a:cubicBezTo>
                    <a:pt x="38" y="28"/>
                    <a:pt x="38" y="28"/>
                    <a:pt x="38" y="28"/>
                  </a:cubicBezTo>
                  <a:cubicBezTo>
                    <a:pt x="36" y="29"/>
                    <a:pt x="36" y="29"/>
                    <a:pt x="36" y="29"/>
                  </a:cubicBezTo>
                  <a:cubicBezTo>
                    <a:pt x="36" y="30"/>
                    <a:pt x="36" y="30"/>
                    <a:pt x="36" y="30"/>
                  </a:cubicBezTo>
                  <a:cubicBezTo>
                    <a:pt x="36" y="30"/>
                    <a:pt x="36" y="30"/>
                    <a:pt x="36" y="30"/>
                  </a:cubicBezTo>
                  <a:cubicBezTo>
                    <a:pt x="37" y="31"/>
                    <a:pt x="37" y="31"/>
                    <a:pt x="37" y="31"/>
                  </a:cubicBezTo>
                  <a:cubicBezTo>
                    <a:pt x="37" y="31"/>
                    <a:pt x="37" y="31"/>
                    <a:pt x="37" y="31"/>
                  </a:cubicBezTo>
                  <a:cubicBezTo>
                    <a:pt x="37" y="31"/>
                    <a:pt x="37" y="31"/>
                    <a:pt x="37" y="31"/>
                  </a:cubicBezTo>
                  <a:cubicBezTo>
                    <a:pt x="39" y="31"/>
                    <a:pt x="39" y="31"/>
                    <a:pt x="39" y="31"/>
                  </a:cubicBezTo>
                  <a:cubicBezTo>
                    <a:pt x="39" y="31"/>
                    <a:pt x="39" y="31"/>
                    <a:pt x="40" y="31"/>
                  </a:cubicBezTo>
                  <a:cubicBezTo>
                    <a:pt x="40" y="33"/>
                    <a:pt x="40" y="33"/>
                    <a:pt x="40" y="33"/>
                  </a:cubicBezTo>
                  <a:cubicBezTo>
                    <a:pt x="41" y="33"/>
                    <a:pt x="41" y="33"/>
                    <a:pt x="41" y="33"/>
                  </a:cubicBezTo>
                  <a:cubicBezTo>
                    <a:pt x="42" y="33"/>
                    <a:pt x="42" y="33"/>
                    <a:pt x="42" y="33"/>
                  </a:cubicBezTo>
                  <a:cubicBezTo>
                    <a:pt x="42" y="33"/>
                    <a:pt x="42" y="33"/>
                    <a:pt x="42" y="33"/>
                  </a:cubicBezTo>
                  <a:cubicBezTo>
                    <a:pt x="42" y="31"/>
                    <a:pt x="42" y="31"/>
                    <a:pt x="42" y="31"/>
                  </a:cubicBezTo>
                  <a:cubicBezTo>
                    <a:pt x="43" y="31"/>
                    <a:pt x="43" y="31"/>
                    <a:pt x="44" y="31"/>
                  </a:cubicBezTo>
                  <a:cubicBezTo>
                    <a:pt x="45" y="31"/>
                    <a:pt x="45" y="31"/>
                    <a:pt x="45" y="31"/>
                  </a:cubicBezTo>
                  <a:cubicBezTo>
                    <a:pt x="45" y="31"/>
                    <a:pt x="45" y="31"/>
                    <a:pt x="45" y="31"/>
                  </a:cubicBezTo>
                  <a:cubicBezTo>
                    <a:pt x="46" y="31"/>
                    <a:pt x="46" y="31"/>
                    <a:pt x="46" y="31"/>
                  </a:cubicBezTo>
                  <a:cubicBezTo>
                    <a:pt x="46" y="30"/>
                    <a:pt x="46" y="30"/>
                    <a:pt x="46" y="30"/>
                  </a:cubicBezTo>
                  <a:cubicBezTo>
                    <a:pt x="46" y="30"/>
                    <a:pt x="46" y="30"/>
                    <a:pt x="46" y="30"/>
                  </a:cubicBezTo>
                  <a:cubicBezTo>
                    <a:pt x="46" y="29"/>
                    <a:pt x="46" y="29"/>
                    <a:pt x="46" y="29"/>
                  </a:cubicBezTo>
                  <a:cubicBezTo>
                    <a:pt x="45" y="28"/>
                    <a:pt x="45" y="28"/>
                    <a:pt x="45" y="28"/>
                  </a:cubicBezTo>
                  <a:close/>
                  <a:moveTo>
                    <a:pt x="43" y="28"/>
                  </a:moveTo>
                  <a:cubicBezTo>
                    <a:pt x="43" y="29"/>
                    <a:pt x="42" y="29"/>
                    <a:pt x="41" y="29"/>
                  </a:cubicBezTo>
                  <a:cubicBezTo>
                    <a:pt x="40" y="29"/>
                    <a:pt x="40" y="29"/>
                    <a:pt x="40" y="28"/>
                  </a:cubicBezTo>
                  <a:cubicBezTo>
                    <a:pt x="40" y="27"/>
                    <a:pt x="40" y="26"/>
                    <a:pt x="41" y="26"/>
                  </a:cubicBezTo>
                  <a:cubicBezTo>
                    <a:pt x="42" y="26"/>
                    <a:pt x="43" y="27"/>
                    <a:pt x="43" y="2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grpSp>
      <p:grpSp>
        <p:nvGrpSpPr>
          <p:cNvPr id="420" name="Group 419"/>
          <p:cNvGrpSpPr/>
          <p:nvPr/>
        </p:nvGrpSpPr>
        <p:grpSpPr>
          <a:xfrm>
            <a:off x="3561982" y="5000492"/>
            <a:ext cx="307931" cy="307931"/>
            <a:chOff x="11404599" y="1665521"/>
            <a:chExt cx="307975" cy="307975"/>
          </a:xfrm>
        </p:grpSpPr>
        <p:sp>
          <p:nvSpPr>
            <p:cNvPr id="398" name="Oval 53"/>
            <p:cNvSpPr>
              <a:spLocks noChangeArrowheads="1"/>
            </p:cNvSpPr>
            <p:nvPr/>
          </p:nvSpPr>
          <p:spPr bwMode="auto">
            <a:xfrm>
              <a:off x="11404599" y="1665521"/>
              <a:ext cx="307975" cy="307975"/>
            </a:xfrm>
            <a:prstGeom prst="ellipse">
              <a:avLst/>
            </a:pr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399" name="Freeform 54"/>
            <p:cNvSpPr>
              <a:spLocks noEditPoints="1"/>
            </p:cNvSpPr>
            <p:nvPr/>
          </p:nvSpPr>
          <p:spPr bwMode="auto">
            <a:xfrm>
              <a:off x="11482386" y="1754421"/>
              <a:ext cx="152400" cy="130175"/>
            </a:xfrm>
            <a:custGeom>
              <a:avLst/>
              <a:gdLst>
                <a:gd name="T0" fmla="*/ 66 w 69"/>
                <a:gd name="T1" fmla="*/ 56 h 59"/>
                <a:gd name="T2" fmla="*/ 0 w 69"/>
                <a:gd name="T3" fmla="*/ 10 h 59"/>
                <a:gd name="T4" fmla="*/ 0 w 69"/>
                <a:gd name="T5" fmla="*/ 59 h 59"/>
                <a:gd name="T6" fmla="*/ 69 w 69"/>
                <a:gd name="T7" fmla="*/ 0 h 59"/>
                <a:gd name="T8" fmla="*/ 0 w 69"/>
                <a:gd name="T9" fmla="*/ 0 h 59"/>
                <a:gd name="T10" fmla="*/ 40 w 69"/>
                <a:gd name="T11" fmla="*/ 33 h 59"/>
                <a:gd name="T12" fmla="*/ 38 w 69"/>
                <a:gd name="T13" fmla="*/ 30 h 59"/>
                <a:gd name="T14" fmla="*/ 36 w 69"/>
                <a:gd name="T15" fmla="*/ 28 h 59"/>
                <a:gd name="T16" fmla="*/ 32 w 69"/>
                <a:gd name="T17" fmla="*/ 26 h 59"/>
                <a:gd name="T18" fmla="*/ 29 w 69"/>
                <a:gd name="T19" fmla="*/ 26 h 59"/>
                <a:gd name="T20" fmla="*/ 25 w 69"/>
                <a:gd name="T21" fmla="*/ 28 h 59"/>
                <a:gd name="T22" fmla="*/ 23 w 69"/>
                <a:gd name="T23" fmla="*/ 30 h 59"/>
                <a:gd name="T24" fmla="*/ 21 w 69"/>
                <a:gd name="T25" fmla="*/ 33 h 59"/>
                <a:gd name="T26" fmla="*/ 21 w 69"/>
                <a:gd name="T27" fmla="*/ 36 h 59"/>
                <a:gd name="T28" fmla="*/ 21 w 69"/>
                <a:gd name="T29" fmla="*/ 40 h 59"/>
                <a:gd name="T30" fmla="*/ 23 w 69"/>
                <a:gd name="T31" fmla="*/ 43 h 59"/>
                <a:gd name="T32" fmla="*/ 26 w 69"/>
                <a:gd name="T33" fmla="*/ 46 h 59"/>
                <a:gd name="T34" fmla="*/ 29 w 69"/>
                <a:gd name="T35" fmla="*/ 47 h 59"/>
                <a:gd name="T36" fmla="*/ 31 w 69"/>
                <a:gd name="T37" fmla="*/ 44 h 59"/>
                <a:gd name="T38" fmla="*/ 35 w 69"/>
                <a:gd name="T39" fmla="*/ 46 h 59"/>
                <a:gd name="T40" fmla="*/ 36 w 69"/>
                <a:gd name="T41" fmla="*/ 42 h 59"/>
                <a:gd name="T42" fmla="*/ 40 w 69"/>
                <a:gd name="T43" fmla="*/ 41 h 59"/>
                <a:gd name="T44" fmla="*/ 38 w 69"/>
                <a:gd name="T45" fmla="*/ 38 h 59"/>
                <a:gd name="T46" fmla="*/ 34 w 69"/>
                <a:gd name="T47" fmla="*/ 40 h 59"/>
                <a:gd name="T48" fmla="*/ 27 w 69"/>
                <a:gd name="T49" fmla="*/ 37 h 59"/>
                <a:gd name="T50" fmla="*/ 34 w 69"/>
                <a:gd name="T51" fmla="*/ 34 h 59"/>
                <a:gd name="T52" fmla="*/ 31 w 69"/>
                <a:gd name="T53" fmla="*/ 35 h 59"/>
                <a:gd name="T54" fmla="*/ 29 w 69"/>
                <a:gd name="T55" fmla="*/ 37 h 59"/>
                <a:gd name="T56" fmla="*/ 48 w 69"/>
                <a:gd name="T57" fmla="*/ 28 h 59"/>
                <a:gd name="T58" fmla="*/ 49 w 69"/>
                <a:gd name="T59" fmla="*/ 27 h 59"/>
                <a:gd name="T60" fmla="*/ 48 w 69"/>
                <a:gd name="T61" fmla="*/ 26 h 59"/>
                <a:gd name="T62" fmla="*/ 45 w 69"/>
                <a:gd name="T63" fmla="*/ 24 h 59"/>
                <a:gd name="T64" fmla="*/ 43 w 69"/>
                <a:gd name="T65" fmla="*/ 24 h 59"/>
                <a:gd name="T66" fmla="*/ 39 w 69"/>
                <a:gd name="T67" fmla="*/ 26 h 59"/>
                <a:gd name="T68" fmla="*/ 38 w 69"/>
                <a:gd name="T69" fmla="*/ 27 h 59"/>
                <a:gd name="T70" fmla="*/ 40 w 69"/>
                <a:gd name="T71" fmla="*/ 28 h 59"/>
                <a:gd name="T72" fmla="*/ 38 w 69"/>
                <a:gd name="T73" fmla="*/ 31 h 59"/>
                <a:gd name="T74" fmla="*/ 39 w 69"/>
                <a:gd name="T75" fmla="*/ 32 h 59"/>
                <a:gd name="T76" fmla="*/ 41 w 69"/>
                <a:gd name="T77" fmla="*/ 32 h 59"/>
                <a:gd name="T78" fmla="*/ 43 w 69"/>
                <a:gd name="T79" fmla="*/ 35 h 59"/>
                <a:gd name="T80" fmla="*/ 45 w 69"/>
                <a:gd name="T81" fmla="*/ 33 h 59"/>
                <a:gd name="T82" fmla="*/ 48 w 69"/>
                <a:gd name="T83" fmla="*/ 33 h 59"/>
                <a:gd name="T84" fmla="*/ 49 w 69"/>
                <a:gd name="T85" fmla="*/ 31 h 59"/>
                <a:gd name="T86" fmla="*/ 45 w 69"/>
                <a:gd name="T87" fmla="*/ 29 h 59"/>
                <a:gd name="T88" fmla="*/ 44 w 69"/>
                <a:gd name="T89"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59">
                  <a:moveTo>
                    <a:pt x="3" y="14"/>
                  </a:moveTo>
                  <a:cubicBezTo>
                    <a:pt x="3" y="56"/>
                    <a:pt x="3" y="56"/>
                    <a:pt x="3" y="56"/>
                  </a:cubicBezTo>
                  <a:cubicBezTo>
                    <a:pt x="66" y="56"/>
                    <a:pt x="66" y="56"/>
                    <a:pt x="66" y="56"/>
                  </a:cubicBezTo>
                  <a:cubicBezTo>
                    <a:pt x="66" y="14"/>
                    <a:pt x="66" y="14"/>
                    <a:pt x="66" y="14"/>
                  </a:cubicBezTo>
                  <a:cubicBezTo>
                    <a:pt x="3" y="14"/>
                    <a:pt x="3" y="14"/>
                    <a:pt x="3" y="14"/>
                  </a:cubicBezTo>
                  <a:close/>
                  <a:moveTo>
                    <a:pt x="0" y="10"/>
                  </a:moveTo>
                  <a:cubicBezTo>
                    <a:pt x="69" y="10"/>
                    <a:pt x="69" y="10"/>
                    <a:pt x="69" y="10"/>
                  </a:cubicBezTo>
                  <a:cubicBezTo>
                    <a:pt x="69" y="59"/>
                    <a:pt x="69" y="59"/>
                    <a:pt x="69" y="59"/>
                  </a:cubicBezTo>
                  <a:cubicBezTo>
                    <a:pt x="0" y="59"/>
                    <a:pt x="0" y="59"/>
                    <a:pt x="0" y="59"/>
                  </a:cubicBezTo>
                  <a:cubicBezTo>
                    <a:pt x="0" y="10"/>
                    <a:pt x="0" y="10"/>
                    <a:pt x="0" y="10"/>
                  </a:cubicBezTo>
                  <a:close/>
                  <a:moveTo>
                    <a:pt x="0" y="0"/>
                  </a:moveTo>
                  <a:cubicBezTo>
                    <a:pt x="69" y="0"/>
                    <a:pt x="69" y="0"/>
                    <a:pt x="69" y="0"/>
                  </a:cubicBezTo>
                  <a:cubicBezTo>
                    <a:pt x="69" y="7"/>
                    <a:pt x="69" y="7"/>
                    <a:pt x="69" y="7"/>
                  </a:cubicBezTo>
                  <a:cubicBezTo>
                    <a:pt x="0" y="7"/>
                    <a:pt x="0" y="7"/>
                    <a:pt x="0" y="7"/>
                  </a:cubicBezTo>
                  <a:cubicBezTo>
                    <a:pt x="0" y="0"/>
                    <a:pt x="0" y="0"/>
                    <a:pt x="0" y="0"/>
                  </a:cubicBezTo>
                  <a:close/>
                  <a:moveTo>
                    <a:pt x="41" y="36"/>
                  </a:moveTo>
                  <a:cubicBezTo>
                    <a:pt x="41" y="34"/>
                    <a:pt x="41" y="34"/>
                    <a:pt x="41" y="34"/>
                  </a:cubicBezTo>
                  <a:cubicBezTo>
                    <a:pt x="41" y="34"/>
                    <a:pt x="41" y="33"/>
                    <a:pt x="40" y="33"/>
                  </a:cubicBezTo>
                  <a:cubicBezTo>
                    <a:pt x="37" y="33"/>
                    <a:pt x="37" y="33"/>
                    <a:pt x="37" y="33"/>
                  </a:cubicBezTo>
                  <a:cubicBezTo>
                    <a:pt x="37" y="33"/>
                    <a:pt x="37" y="33"/>
                    <a:pt x="37" y="33"/>
                  </a:cubicBezTo>
                  <a:cubicBezTo>
                    <a:pt x="38" y="30"/>
                    <a:pt x="38" y="30"/>
                    <a:pt x="38" y="30"/>
                  </a:cubicBezTo>
                  <a:cubicBezTo>
                    <a:pt x="38" y="29"/>
                    <a:pt x="38" y="29"/>
                    <a:pt x="38" y="29"/>
                  </a:cubicBezTo>
                  <a:cubicBezTo>
                    <a:pt x="37" y="28"/>
                    <a:pt x="37" y="28"/>
                    <a:pt x="37" y="28"/>
                  </a:cubicBezTo>
                  <a:cubicBezTo>
                    <a:pt x="36" y="28"/>
                    <a:pt x="36" y="28"/>
                    <a:pt x="36" y="28"/>
                  </a:cubicBezTo>
                  <a:cubicBezTo>
                    <a:pt x="34" y="30"/>
                    <a:pt x="34" y="30"/>
                    <a:pt x="34" y="30"/>
                  </a:cubicBezTo>
                  <a:cubicBezTo>
                    <a:pt x="33" y="30"/>
                    <a:pt x="33" y="30"/>
                    <a:pt x="33" y="30"/>
                  </a:cubicBezTo>
                  <a:cubicBezTo>
                    <a:pt x="32" y="26"/>
                    <a:pt x="32" y="26"/>
                    <a:pt x="32" y="26"/>
                  </a:cubicBezTo>
                  <a:cubicBezTo>
                    <a:pt x="32" y="26"/>
                    <a:pt x="32" y="26"/>
                    <a:pt x="32" y="26"/>
                  </a:cubicBezTo>
                  <a:cubicBezTo>
                    <a:pt x="30" y="26"/>
                    <a:pt x="30" y="26"/>
                    <a:pt x="30" y="26"/>
                  </a:cubicBezTo>
                  <a:cubicBezTo>
                    <a:pt x="29" y="26"/>
                    <a:pt x="29" y="26"/>
                    <a:pt x="29" y="26"/>
                  </a:cubicBezTo>
                  <a:cubicBezTo>
                    <a:pt x="29" y="30"/>
                    <a:pt x="29" y="30"/>
                    <a:pt x="29" y="30"/>
                  </a:cubicBezTo>
                  <a:cubicBezTo>
                    <a:pt x="28" y="30"/>
                    <a:pt x="28" y="30"/>
                    <a:pt x="28" y="30"/>
                  </a:cubicBezTo>
                  <a:cubicBezTo>
                    <a:pt x="25" y="28"/>
                    <a:pt x="25" y="28"/>
                    <a:pt x="25" y="28"/>
                  </a:cubicBezTo>
                  <a:cubicBezTo>
                    <a:pt x="25" y="28"/>
                    <a:pt x="25" y="28"/>
                    <a:pt x="25" y="28"/>
                  </a:cubicBezTo>
                  <a:cubicBezTo>
                    <a:pt x="23" y="29"/>
                    <a:pt x="23" y="29"/>
                    <a:pt x="23" y="29"/>
                  </a:cubicBezTo>
                  <a:cubicBezTo>
                    <a:pt x="23" y="30"/>
                    <a:pt x="23" y="30"/>
                    <a:pt x="23" y="30"/>
                  </a:cubicBezTo>
                  <a:cubicBezTo>
                    <a:pt x="25" y="33"/>
                    <a:pt x="25" y="33"/>
                    <a:pt x="25" y="33"/>
                  </a:cubicBezTo>
                  <a:cubicBezTo>
                    <a:pt x="24" y="33"/>
                    <a:pt x="24" y="33"/>
                    <a:pt x="24" y="33"/>
                  </a:cubicBezTo>
                  <a:cubicBezTo>
                    <a:pt x="21" y="33"/>
                    <a:pt x="21" y="33"/>
                    <a:pt x="21" y="33"/>
                  </a:cubicBezTo>
                  <a:cubicBezTo>
                    <a:pt x="21" y="34"/>
                    <a:pt x="21" y="34"/>
                    <a:pt x="21" y="34"/>
                  </a:cubicBezTo>
                  <a:cubicBezTo>
                    <a:pt x="20" y="36"/>
                    <a:pt x="20" y="36"/>
                    <a:pt x="20" y="36"/>
                  </a:cubicBezTo>
                  <a:cubicBezTo>
                    <a:pt x="21" y="36"/>
                    <a:pt x="21" y="36"/>
                    <a:pt x="21" y="36"/>
                  </a:cubicBezTo>
                  <a:cubicBezTo>
                    <a:pt x="23" y="38"/>
                    <a:pt x="23" y="38"/>
                    <a:pt x="23" y="38"/>
                  </a:cubicBezTo>
                  <a:cubicBezTo>
                    <a:pt x="23" y="38"/>
                    <a:pt x="23" y="38"/>
                    <a:pt x="24" y="38"/>
                  </a:cubicBezTo>
                  <a:cubicBezTo>
                    <a:pt x="21" y="40"/>
                    <a:pt x="21" y="40"/>
                    <a:pt x="21" y="40"/>
                  </a:cubicBezTo>
                  <a:cubicBezTo>
                    <a:pt x="21" y="41"/>
                    <a:pt x="21" y="41"/>
                    <a:pt x="21" y="41"/>
                  </a:cubicBezTo>
                  <a:cubicBezTo>
                    <a:pt x="22" y="43"/>
                    <a:pt x="22" y="43"/>
                    <a:pt x="22" y="43"/>
                  </a:cubicBezTo>
                  <a:cubicBezTo>
                    <a:pt x="23" y="43"/>
                    <a:pt x="23" y="43"/>
                    <a:pt x="23" y="43"/>
                  </a:cubicBezTo>
                  <a:cubicBezTo>
                    <a:pt x="26" y="42"/>
                    <a:pt x="26" y="42"/>
                    <a:pt x="26" y="42"/>
                  </a:cubicBezTo>
                  <a:cubicBezTo>
                    <a:pt x="26" y="43"/>
                    <a:pt x="26" y="43"/>
                    <a:pt x="26" y="43"/>
                  </a:cubicBezTo>
                  <a:cubicBezTo>
                    <a:pt x="26" y="46"/>
                    <a:pt x="26" y="46"/>
                    <a:pt x="26" y="46"/>
                  </a:cubicBezTo>
                  <a:cubicBezTo>
                    <a:pt x="26" y="46"/>
                    <a:pt x="26" y="46"/>
                    <a:pt x="26" y="46"/>
                  </a:cubicBezTo>
                  <a:cubicBezTo>
                    <a:pt x="28" y="47"/>
                    <a:pt x="28" y="47"/>
                    <a:pt x="28" y="47"/>
                  </a:cubicBezTo>
                  <a:cubicBezTo>
                    <a:pt x="29" y="47"/>
                    <a:pt x="29" y="47"/>
                    <a:pt x="29" y="47"/>
                  </a:cubicBezTo>
                  <a:cubicBezTo>
                    <a:pt x="30" y="44"/>
                    <a:pt x="30" y="44"/>
                    <a:pt x="30" y="44"/>
                  </a:cubicBezTo>
                  <a:cubicBezTo>
                    <a:pt x="31" y="44"/>
                    <a:pt x="31" y="44"/>
                    <a:pt x="31" y="44"/>
                  </a:cubicBezTo>
                  <a:cubicBezTo>
                    <a:pt x="31" y="44"/>
                    <a:pt x="31" y="44"/>
                    <a:pt x="31" y="44"/>
                  </a:cubicBezTo>
                  <a:cubicBezTo>
                    <a:pt x="33" y="47"/>
                    <a:pt x="33" y="47"/>
                    <a:pt x="33" y="47"/>
                  </a:cubicBezTo>
                  <a:cubicBezTo>
                    <a:pt x="33" y="47"/>
                    <a:pt x="33" y="47"/>
                    <a:pt x="33" y="47"/>
                  </a:cubicBezTo>
                  <a:cubicBezTo>
                    <a:pt x="35" y="46"/>
                    <a:pt x="35" y="46"/>
                    <a:pt x="35" y="46"/>
                  </a:cubicBezTo>
                  <a:cubicBezTo>
                    <a:pt x="36" y="46"/>
                    <a:pt x="36" y="46"/>
                    <a:pt x="36" y="46"/>
                  </a:cubicBezTo>
                  <a:cubicBezTo>
                    <a:pt x="35" y="43"/>
                    <a:pt x="35" y="43"/>
                    <a:pt x="35" y="43"/>
                  </a:cubicBezTo>
                  <a:cubicBezTo>
                    <a:pt x="36" y="42"/>
                    <a:pt x="36" y="42"/>
                    <a:pt x="36" y="42"/>
                  </a:cubicBezTo>
                  <a:cubicBezTo>
                    <a:pt x="39" y="43"/>
                    <a:pt x="39" y="43"/>
                    <a:pt x="39" y="43"/>
                  </a:cubicBezTo>
                  <a:cubicBezTo>
                    <a:pt x="39" y="43"/>
                    <a:pt x="39" y="43"/>
                    <a:pt x="39" y="43"/>
                  </a:cubicBezTo>
                  <a:cubicBezTo>
                    <a:pt x="40" y="41"/>
                    <a:pt x="40" y="41"/>
                    <a:pt x="40" y="41"/>
                  </a:cubicBezTo>
                  <a:cubicBezTo>
                    <a:pt x="40" y="40"/>
                    <a:pt x="40" y="40"/>
                    <a:pt x="40" y="40"/>
                  </a:cubicBezTo>
                  <a:cubicBezTo>
                    <a:pt x="38" y="38"/>
                    <a:pt x="38" y="38"/>
                    <a:pt x="38" y="38"/>
                  </a:cubicBezTo>
                  <a:cubicBezTo>
                    <a:pt x="38" y="38"/>
                    <a:pt x="38" y="38"/>
                    <a:pt x="38" y="38"/>
                  </a:cubicBezTo>
                  <a:cubicBezTo>
                    <a:pt x="41" y="36"/>
                    <a:pt x="41" y="36"/>
                    <a:pt x="41" y="36"/>
                  </a:cubicBezTo>
                  <a:close/>
                  <a:moveTo>
                    <a:pt x="35" y="37"/>
                  </a:moveTo>
                  <a:cubicBezTo>
                    <a:pt x="35" y="38"/>
                    <a:pt x="34" y="39"/>
                    <a:pt x="34" y="40"/>
                  </a:cubicBezTo>
                  <a:cubicBezTo>
                    <a:pt x="33" y="40"/>
                    <a:pt x="32" y="41"/>
                    <a:pt x="31" y="41"/>
                  </a:cubicBezTo>
                  <a:cubicBezTo>
                    <a:pt x="30" y="41"/>
                    <a:pt x="29" y="40"/>
                    <a:pt x="28" y="40"/>
                  </a:cubicBezTo>
                  <a:cubicBezTo>
                    <a:pt x="27" y="39"/>
                    <a:pt x="27" y="38"/>
                    <a:pt x="27" y="37"/>
                  </a:cubicBezTo>
                  <a:cubicBezTo>
                    <a:pt x="27" y="35"/>
                    <a:pt x="27" y="34"/>
                    <a:pt x="28" y="34"/>
                  </a:cubicBezTo>
                  <a:cubicBezTo>
                    <a:pt x="29" y="33"/>
                    <a:pt x="30" y="32"/>
                    <a:pt x="31" y="32"/>
                  </a:cubicBezTo>
                  <a:cubicBezTo>
                    <a:pt x="32" y="32"/>
                    <a:pt x="33" y="33"/>
                    <a:pt x="34" y="34"/>
                  </a:cubicBezTo>
                  <a:cubicBezTo>
                    <a:pt x="34" y="34"/>
                    <a:pt x="35" y="35"/>
                    <a:pt x="35" y="37"/>
                  </a:cubicBezTo>
                  <a:close/>
                  <a:moveTo>
                    <a:pt x="29" y="37"/>
                  </a:moveTo>
                  <a:cubicBezTo>
                    <a:pt x="29" y="36"/>
                    <a:pt x="30" y="35"/>
                    <a:pt x="31" y="35"/>
                  </a:cubicBezTo>
                  <a:cubicBezTo>
                    <a:pt x="32" y="35"/>
                    <a:pt x="33" y="36"/>
                    <a:pt x="33" y="37"/>
                  </a:cubicBezTo>
                  <a:cubicBezTo>
                    <a:pt x="33" y="38"/>
                    <a:pt x="32" y="39"/>
                    <a:pt x="31" y="39"/>
                  </a:cubicBezTo>
                  <a:cubicBezTo>
                    <a:pt x="30" y="39"/>
                    <a:pt x="29" y="38"/>
                    <a:pt x="29" y="37"/>
                  </a:cubicBezTo>
                  <a:close/>
                  <a:moveTo>
                    <a:pt x="48" y="30"/>
                  </a:moveTo>
                  <a:cubicBezTo>
                    <a:pt x="48" y="29"/>
                    <a:pt x="48" y="29"/>
                    <a:pt x="48" y="29"/>
                  </a:cubicBezTo>
                  <a:cubicBezTo>
                    <a:pt x="48" y="28"/>
                    <a:pt x="48" y="28"/>
                    <a:pt x="48" y="28"/>
                  </a:cubicBezTo>
                  <a:cubicBezTo>
                    <a:pt x="49" y="27"/>
                    <a:pt x="49" y="27"/>
                    <a:pt x="49" y="27"/>
                  </a:cubicBezTo>
                  <a:cubicBezTo>
                    <a:pt x="49" y="27"/>
                    <a:pt x="49" y="27"/>
                    <a:pt x="49" y="27"/>
                  </a:cubicBezTo>
                  <a:cubicBezTo>
                    <a:pt x="49" y="27"/>
                    <a:pt x="49" y="27"/>
                    <a:pt x="49" y="27"/>
                  </a:cubicBezTo>
                  <a:cubicBezTo>
                    <a:pt x="48" y="26"/>
                    <a:pt x="48" y="26"/>
                    <a:pt x="48" y="26"/>
                  </a:cubicBezTo>
                  <a:cubicBezTo>
                    <a:pt x="48" y="26"/>
                    <a:pt x="48" y="26"/>
                    <a:pt x="48" y="26"/>
                  </a:cubicBezTo>
                  <a:cubicBezTo>
                    <a:pt x="48" y="26"/>
                    <a:pt x="48" y="26"/>
                    <a:pt x="48" y="26"/>
                  </a:cubicBezTo>
                  <a:cubicBezTo>
                    <a:pt x="46" y="26"/>
                    <a:pt x="46" y="26"/>
                    <a:pt x="46" y="26"/>
                  </a:cubicBezTo>
                  <a:cubicBezTo>
                    <a:pt x="46" y="26"/>
                    <a:pt x="45" y="26"/>
                    <a:pt x="45" y="25"/>
                  </a:cubicBezTo>
                  <a:cubicBezTo>
                    <a:pt x="45" y="24"/>
                    <a:pt x="45" y="24"/>
                    <a:pt x="45" y="24"/>
                  </a:cubicBezTo>
                  <a:cubicBezTo>
                    <a:pt x="44" y="24"/>
                    <a:pt x="44" y="24"/>
                    <a:pt x="44" y="24"/>
                  </a:cubicBezTo>
                  <a:cubicBezTo>
                    <a:pt x="43" y="24"/>
                    <a:pt x="43" y="24"/>
                    <a:pt x="43" y="24"/>
                  </a:cubicBezTo>
                  <a:cubicBezTo>
                    <a:pt x="43" y="24"/>
                    <a:pt x="43" y="24"/>
                    <a:pt x="43" y="24"/>
                  </a:cubicBezTo>
                  <a:cubicBezTo>
                    <a:pt x="42" y="25"/>
                    <a:pt x="42" y="25"/>
                    <a:pt x="42" y="25"/>
                  </a:cubicBezTo>
                  <a:cubicBezTo>
                    <a:pt x="42" y="26"/>
                    <a:pt x="41" y="26"/>
                    <a:pt x="41" y="26"/>
                  </a:cubicBezTo>
                  <a:cubicBezTo>
                    <a:pt x="39" y="26"/>
                    <a:pt x="39" y="26"/>
                    <a:pt x="39" y="26"/>
                  </a:cubicBezTo>
                  <a:cubicBezTo>
                    <a:pt x="39" y="26"/>
                    <a:pt x="39" y="26"/>
                    <a:pt x="39" y="26"/>
                  </a:cubicBezTo>
                  <a:cubicBezTo>
                    <a:pt x="39" y="26"/>
                    <a:pt x="39" y="26"/>
                    <a:pt x="39" y="26"/>
                  </a:cubicBezTo>
                  <a:cubicBezTo>
                    <a:pt x="38" y="27"/>
                    <a:pt x="38" y="27"/>
                    <a:pt x="38" y="27"/>
                  </a:cubicBezTo>
                  <a:cubicBezTo>
                    <a:pt x="38" y="27"/>
                    <a:pt x="38" y="27"/>
                    <a:pt x="38" y="27"/>
                  </a:cubicBezTo>
                  <a:cubicBezTo>
                    <a:pt x="38" y="27"/>
                    <a:pt x="38" y="27"/>
                    <a:pt x="38" y="27"/>
                  </a:cubicBezTo>
                  <a:cubicBezTo>
                    <a:pt x="40" y="28"/>
                    <a:pt x="40" y="28"/>
                    <a:pt x="40" y="28"/>
                  </a:cubicBezTo>
                  <a:cubicBezTo>
                    <a:pt x="39" y="29"/>
                    <a:pt x="39" y="29"/>
                    <a:pt x="39" y="29"/>
                  </a:cubicBezTo>
                  <a:cubicBezTo>
                    <a:pt x="40" y="30"/>
                    <a:pt x="40" y="30"/>
                    <a:pt x="40" y="30"/>
                  </a:cubicBezTo>
                  <a:cubicBezTo>
                    <a:pt x="38" y="31"/>
                    <a:pt x="38" y="31"/>
                    <a:pt x="38" y="31"/>
                  </a:cubicBezTo>
                  <a:cubicBezTo>
                    <a:pt x="38" y="31"/>
                    <a:pt x="38" y="31"/>
                    <a:pt x="38" y="31"/>
                  </a:cubicBezTo>
                  <a:cubicBezTo>
                    <a:pt x="38" y="32"/>
                    <a:pt x="38" y="32"/>
                    <a:pt x="38" y="32"/>
                  </a:cubicBezTo>
                  <a:cubicBezTo>
                    <a:pt x="39" y="32"/>
                    <a:pt x="39" y="32"/>
                    <a:pt x="39" y="32"/>
                  </a:cubicBezTo>
                  <a:cubicBezTo>
                    <a:pt x="39" y="33"/>
                    <a:pt x="39" y="33"/>
                    <a:pt x="39" y="33"/>
                  </a:cubicBezTo>
                  <a:cubicBezTo>
                    <a:pt x="39" y="33"/>
                    <a:pt x="39" y="33"/>
                    <a:pt x="39" y="33"/>
                  </a:cubicBezTo>
                  <a:cubicBezTo>
                    <a:pt x="41" y="32"/>
                    <a:pt x="41" y="32"/>
                    <a:pt x="41" y="32"/>
                  </a:cubicBezTo>
                  <a:cubicBezTo>
                    <a:pt x="41" y="33"/>
                    <a:pt x="42" y="33"/>
                    <a:pt x="42" y="33"/>
                  </a:cubicBezTo>
                  <a:cubicBezTo>
                    <a:pt x="43" y="35"/>
                    <a:pt x="43" y="35"/>
                    <a:pt x="43" y="35"/>
                  </a:cubicBezTo>
                  <a:cubicBezTo>
                    <a:pt x="43" y="35"/>
                    <a:pt x="43" y="35"/>
                    <a:pt x="43" y="35"/>
                  </a:cubicBezTo>
                  <a:cubicBezTo>
                    <a:pt x="44" y="35"/>
                    <a:pt x="44" y="35"/>
                    <a:pt x="44" y="35"/>
                  </a:cubicBezTo>
                  <a:cubicBezTo>
                    <a:pt x="45" y="35"/>
                    <a:pt x="45" y="35"/>
                    <a:pt x="45" y="35"/>
                  </a:cubicBezTo>
                  <a:cubicBezTo>
                    <a:pt x="45" y="33"/>
                    <a:pt x="45" y="33"/>
                    <a:pt x="45" y="33"/>
                  </a:cubicBezTo>
                  <a:cubicBezTo>
                    <a:pt x="45" y="33"/>
                    <a:pt x="46" y="33"/>
                    <a:pt x="46" y="32"/>
                  </a:cubicBezTo>
                  <a:cubicBezTo>
                    <a:pt x="48" y="33"/>
                    <a:pt x="48" y="33"/>
                    <a:pt x="48" y="33"/>
                  </a:cubicBezTo>
                  <a:cubicBezTo>
                    <a:pt x="48" y="33"/>
                    <a:pt x="48" y="33"/>
                    <a:pt x="48" y="33"/>
                  </a:cubicBezTo>
                  <a:cubicBezTo>
                    <a:pt x="48" y="32"/>
                    <a:pt x="48" y="32"/>
                    <a:pt x="48" y="32"/>
                  </a:cubicBezTo>
                  <a:cubicBezTo>
                    <a:pt x="49" y="32"/>
                    <a:pt x="49" y="32"/>
                    <a:pt x="49" y="32"/>
                  </a:cubicBezTo>
                  <a:cubicBezTo>
                    <a:pt x="49" y="31"/>
                    <a:pt x="49" y="31"/>
                    <a:pt x="49" y="31"/>
                  </a:cubicBezTo>
                  <a:cubicBezTo>
                    <a:pt x="49" y="31"/>
                    <a:pt x="49" y="31"/>
                    <a:pt x="49" y="31"/>
                  </a:cubicBezTo>
                  <a:cubicBezTo>
                    <a:pt x="48" y="30"/>
                    <a:pt x="48" y="30"/>
                    <a:pt x="48" y="30"/>
                  </a:cubicBezTo>
                  <a:close/>
                  <a:moveTo>
                    <a:pt x="45" y="29"/>
                  </a:moveTo>
                  <a:cubicBezTo>
                    <a:pt x="45" y="30"/>
                    <a:pt x="44" y="31"/>
                    <a:pt x="44" y="31"/>
                  </a:cubicBezTo>
                  <a:cubicBezTo>
                    <a:pt x="43" y="31"/>
                    <a:pt x="42" y="30"/>
                    <a:pt x="42" y="29"/>
                  </a:cubicBezTo>
                  <a:cubicBezTo>
                    <a:pt x="42" y="28"/>
                    <a:pt x="43" y="28"/>
                    <a:pt x="44" y="28"/>
                  </a:cubicBezTo>
                  <a:cubicBezTo>
                    <a:pt x="44" y="28"/>
                    <a:pt x="45" y="28"/>
                    <a:pt x="45" y="2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grpSp>
      <p:grpSp>
        <p:nvGrpSpPr>
          <p:cNvPr id="417" name="Group 416"/>
          <p:cNvGrpSpPr/>
          <p:nvPr/>
        </p:nvGrpSpPr>
        <p:grpSpPr>
          <a:xfrm>
            <a:off x="2694782" y="5370149"/>
            <a:ext cx="187299" cy="188886"/>
            <a:chOff x="11457781" y="2658535"/>
            <a:chExt cx="187325" cy="188913"/>
          </a:xfrm>
        </p:grpSpPr>
        <p:sp>
          <p:nvSpPr>
            <p:cNvPr id="403" name="Oval 58"/>
            <p:cNvSpPr>
              <a:spLocks noChangeArrowheads="1"/>
            </p:cNvSpPr>
            <p:nvPr/>
          </p:nvSpPr>
          <p:spPr bwMode="auto">
            <a:xfrm>
              <a:off x="11457781" y="2658535"/>
              <a:ext cx="187325" cy="18891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404" name="Freeform 59"/>
            <p:cNvSpPr>
              <a:spLocks noEditPoints="1"/>
            </p:cNvSpPr>
            <p:nvPr/>
          </p:nvSpPr>
          <p:spPr bwMode="auto">
            <a:xfrm>
              <a:off x="11505406" y="2714098"/>
              <a:ext cx="93663" cy="79375"/>
            </a:xfrm>
            <a:custGeom>
              <a:avLst/>
              <a:gdLst>
                <a:gd name="T0" fmla="*/ 40 w 42"/>
                <a:gd name="T1" fmla="*/ 34 h 36"/>
                <a:gd name="T2" fmla="*/ 0 w 42"/>
                <a:gd name="T3" fmla="*/ 6 h 36"/>
                <a:gd name="T4" fmla="*/ 0 w 42"/>
                <a:gd name="T5" fmla="*/ 36 h 36"/>
                <a:gd name="T6" fmla="*/ 42 w 42"/>
                <a:gd name="T7" fmla="*/ 0 h 36"/>
                <a:gd name="T8" fmla="*/ 0 w 42"/>
                <a:gd name="T9" fmla="*/ 0 h 36"/>
                <a:gd name="T10" fmla="*/ 24 w 42"/>
                <a:gd name="T11" fmla="*/ 20 h 36"/>
                <a:gd name="T12" fmla="*/ 23 w 42"/>
                <a:gd name="T13" fmla="*/ 18 h 36"/>
                <a:gd name="T14" fmla="*/ 22 w 42"/>
                <a:gd name="T15" fmla="*/ 17 h 36"/>
                <a:gd name="T16" fmla="*/ 19 w 42"/>
                <a:gd name="T17" fmla="*/ 16 h 36"/>
                <a:gd name="T18" fmla="*/ 18 w 42"/>
                <a:gd name="T19" fmla="*/ 16 h 36"/>
                <a:gd name="T20" fmla="*/ 15 w 42"/>
                <a:gd name="T21" fmla="*/ 17 h 36"/>
                <a:gd name="T22" fmla="*/ 14 w 42"/>
                <a:gd name="T23" fmla="*/ 18 h 36"/>
                <a:gd name="T24" fmla="*/ 13 w 42"/>
                <a:gd name="T25" fmla="*/ 20 h 36"/>
                <a:gd name="T26" fmla="*/ 12 w 42"/>
                <a:gd name="T27" fmla="*/ 22 h 36"/>
                <a:gd name="T28" fmla="*/ 13 w 42"/>
                <a:gd name="T29" fmla="*/ 24 h 36"/>
                <a:gd name="T30" fmla="*/ 14 w 42"/>
                <a:gd name="T31" fmla="*/ 26 h 36"/>
                <a:gd name="T32" fmla="*/ 16 w 42"/>
                <a:gd name="T33" fmla="*/ 28 h 36"/>
                <a:gd name="T34" fmla="*/ 17 w 42"/>
                <a:gd name="T35" fmla="*/ 28 h 36"/>
                <a:gd name="T36" fmla="*/ 19 w 42"/>
                <a:gd name="T37" fmla="*/ 27 h 36"/>
                <a:gd name="T38" fmla="*/ 21 w 42"/>
                <a:gd name="T39" fmla="*/ 28 h 36"/>
                <a:gd name="T40" fmla="*/ 22 w 42"/>
                <a:gd name="T41" fmla="*/ 26 h 36"/>
                <a:gd name="T42" fmla="*/ 24 w 42"/>
                <a:gd name="T43" fmla="*/ 25 h 36"/>
                <a:gd name="T44" fmla="*/ 23 w 42"/>
                <a:gd name="T45" fmla="*/ 23 h 36"/>
                <a:gd name="T46" fmla="*/ 20 w 42"/>
                <a:gd name="T47" fmla="*/ 24 h 36"/>
                <a:gd name="T48" fmla="*/ 16 w 42"/>
                <a:gd name="T49" fmla="*/ 22 h 36"/>
                <a:gd name="T50" fmla="*/ 20 w 42"/>
                <a:gd name="T51" fmla="*/ 20 h 36"/>
                <a:gd name="T52" fmla="*/ 19 w 42"/>
                <a:gd name="T53" fmla="*/ 21 h 36"/>
                <a:gd name="T54" fmla="*/ 17 w 42"/>
                <a:gd name="T55" fmla="*/ 22 h 36"/>
                <a:gd name="T56" fmla="*/ 29 w 42"/>
                <a:gd name="T57" fmla="*/ 17 h 36"/>
                <a:gd name="T58" fmla="*/ 30 w 42"/>
                <a:gd name="T59" fmla="*/ 16 h 36"/>
                <a:gd name="T60" fmla="*/ 29 w 42"/>
                <a:gd name="T61" fmla="*/ 16 h 36"/>
                <a:gd name="T62" fmla="*/ 27 w 42"/>
                <a:gd name="T63" fmla="*/ 14 h 36"/>
                <a:gd name="T64" fmla="*/ 26 w 42"/>
                <a:gd name="T65" fmla="*/ 14 h 36"/>
                <a:gd name="T66" fmla="*/ 24 w 42"/>
                <a:gd name="T67" fmla="*/ 16 h 36"/>
                <a:gd name="T68" fmla="*/ 23 w 42"/>
                <a:gd name="T69" fmla="*/ 16 h 36"/>
                <a:gd name="T70" fmla="*/ 24 w 42"/>
                <a:gd name="T71" fmla="*/ 17 h 36"/>
                <a:gd name="T72" fmla="*/ 23 w 42"/>
                <a:gd name="T73" fmla="*/ 19 h 36"/>
                <a:gd name="T74" fmla="*/ 24 w 42"/>
                <a:gd name="T75" fmla="*/ 20 h 36"/>
                <a:gd name="T76" fmla="*/ 25 w 42"/>
                <a:gd name="T77" fmla="*/ 20 h 36"/>
                <a:gd name="T78" fmla="*/ 26 w 42"/>
                <a:gd name="T79" fmla="*/ 21 h 36"/>
                <a:gd name="T80" fmla="*/ 27 w 42"/>
                <a:gd name="T81" fmla="*/ 20 h 36"/>
                <a:gd name="T82" fmla="*/ 29 w 42"/>
                <a:gd name="T83" fmla="*/ 20 h 36"/>
                <a:gd name="T84" fmla="*/ 30 w 42"/>
                <a:gd name="T85" fmla="*/ 19 h 36"/>
                <a:gd name="T86" fmla="*/ 27 w 42"/>
                <a:gd name="T87" fmla="*/ 18 h 36"/>
                <a:gd name="T88" fmla="*/ 26 w 42"/>
                <a:gd name="T8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 h="36">
                  <a:moveTo>
                    <a:pt x="2" y="8"/>
                  </a:moveTo>
                  <a:cubicBezTo>
                    <a:pt x="2" y="34"/>
                    <a:pt x="2" y="34"/>
                    <a:pt x="2" y="34"/>
                  </a:cubicBezTo>
                  <a:cubicBezTo>
                    <a:pt x="40" y="34"/>
                    <a:pt x="40" y="34"/>
                    <a:pt x="40" y="34"/>
                  </a:cubicBezTo>
                  <a:cubicBezTo>
                    <a:pt x="40" y="8"/>
                    <a:pt x="40" y="8"/>
                    <a:pt x="40" y="8"/>
                  </a:cubicBezTo>
                  <a:cubicBezTo>
                    <a:pt x="2" y="8"/>
                    <a:pt x="2" y="8"/>
                    <a:pt x="2" y="8"/>
                  </a:cubicBezTo>
                  <a:close/>
                  <a:moveTo>
                    <a:pt x="0" y="6"/>
                  </a:moveTo>
                  <a:cubicBezTo>
                    <a:pt x="42" y="6"/>
                    <a:pt x="42" y="6"/>
                    <a:pt x="42" y="6"/>
                  </a:cubicBezTo>
                  <a:cubicBezTo>
                    <a:pt x="42" y="36"/>
                    <a:pt x="42" y="36"/>
                    <a:pt x="42" y="36"/>
                  </a:cubicBezTo>
                  <a:cubicBezTo>
                    <a:pt x="0" y="36"/>
                    <a:pt x="0" y="36"/>
                    <a:pt x="0" y="36"/>
                  </a:cubicBezTo>
                  <a:cubicBezTo>
                    <a:pt x="0" y="6"/>
                    <a:pt x="0" y="6"/>
                    <a:pt x="0" y="6"/>
                  </a:cubicBezTo>
                  <a:close/>
                  <a:moveTo>
                    <a:pt x="0" y="0"/>
                  </a:moveTo>
                  <a:cubicBezTo>
                    <a:pt x="42" y="0"/>
                    <a:pt x="42" y="0"/>
                    <a:pt x="42" y="0"/>
                  </a:cubicBezTo>
                  <a:cubicBezTo>
                    <a:pt x="42" y="4"/>
                    <a:pt x="42" y="4"/>
                    <a:pt x="42" y="4"/>
                  </a:cubicBezTo>
                  <a:cubicBezTo>
                    <a:pt x="0" y="4"/>
                    <a:pt x="0" y="4"/>
                    <a:pt x="0" y="4"/>
                  </a:cubicBezTo>
                  <a:cubicBezTo>
                    <a:pt x="0" y="0"/>
                    <a:pt x="0" y="0"/>
                    <a:pt x="0" y="0"/>
                  </a:cubicBezTo>
                  <a:close/>
                  <a:moveTo>
                    <a:pt x="25" y="22"/>
                  </a:moveTo>
                  <a:cubicBezTo>
                    <a:pt x="25" y="21"/>
                    <a:pt x="25" y="21"/>
                    <a:pt x="25" y="21"/>
                  </a:cubicBezTo>
                  <a:cubicBezTo>
                    <a:pt x="24" y="20"/>
                    <a:pt x="24" y="20"/>
                    <a:pt x="24" y="20"/>
                  </a:cubicBezTo>
                  <a:cubicBezTo>
                    <a:pt x="23" y="20"/>
                    <a:pt x="23" y="20"/>
                    <a:pt x="23" y="20"/>
                  </a:cubicBezTo>
                  <a:cubicBezTo>
                    <a:pt x="22" y="20"/>
                    <a:pt x="22" y="20"/>
                    <a:pt x="22" y="20"/>
                  </a:cubicBezTo>
                  <a:cubicBezTo>
                    <a:pt x="23" y="18"/>
                    <a:pt x="23" y="18"/>
                    <a:pt x="23" y="18"/>
                  </a:cubicBezTo>
                  <a:cubicBezTo>
                    <a:pt x="23" y="18"/>
                    <a:pt x="23" y="18"/>
                    <a:pt x="23" y="18"/>
                  </a:cubicBezTo>
                  <a:cubicBezTo>
                    <a:pt x="22" y="17"/>
                    <a:pt x="22" y="17"/>
                    <a:pt x="22" y="17"/>
                  </a:cubicBezTo>
                  <a:cubicBezTo>
                    <a:pt x="22" y="17"/>
                    <a:pt x="22" y="17"/>
                    <a:pt x="22" y="17"/>
                  </a:cubicBezTo>
                  <a:cubicBezTo>
                    <a:pt x="20" y="18"/>
                    <a:pt x="20" y="18"/>
                    <a:pt x="20" y="18"/>
                  </a:cubicBezTo>
                  <a:cubicBezTo>
                    <a:pt x="20" y="18"/>
                    <a:pt x="20" y="18"/>
                    <a:pt x="20" y="18"/>
                  </a:cubicBezTo>
                  <a:cubicBezTo>
                    <a:pt x="19" y="16"/>
                    <a:pt x="19" y="16"/>
                    <a:pt x="19" y="16"/>
                  </a:cubicBezTo>
                  <a:cubicBezTo>
                    <a:pt x="19" y="16"/>
                    <a:pt x="19" y="16"/>
                    <a:pt x="19" y="16"/>
                  </a:cubicBezTo>
                  <a:cubicBezTo>
                    <a:pt x="18" y="16"/>
                    <a:pt x="18" y="16"/>
                    <a:pt x="18" y="16"/>
                  </a:cubicBezTo>
                  <a:cubicBezTo>
                    <a:pt x="18" y="16"/>
                    <a:pt x="18" y="16"/>
                    <a:pt x="18" y="16"/>
                  </a:cubicBezTo>
                  <a:cubicBezTo>
                    <a:pt x="17" y="18"/>
                    <a:pt x="17" y="18"/>
                    <a:pt x="17" y="18"/>
                  </a:cubicBezTo>
                  <a:cubicBezTo>
                    <a:pt x="17" y="18"/>
                    <a:pt x="17" y="18"/>
                    <a:pt x="17" y="18"/>
                  </a:cubicBezTo>
                  <a:cubicBezTo>
                    <a:pt x="15" y="17"/>
                    <a:pt x="15" y="17"/>
                    <a:pt x="15" y="17"/>
                  </a:cubicBezTo>
                  <a:cubicBezTo>
                    <a:pt x="15" y="17"/>
                    <a:pt x="15" y="17"/>
                    <a:pt x="15" y="17"/>
                  </a:cubicBezTo>
                  <a:cubicBezTo>
                    <a:pt x="14" y="18"/>
                    <a:pt x="14" y="18"/>
                    <a:pt x="14" y="18"/>
                  </a:cubicBezTo>
                  <a:cubicBezTo>
                    <a:pt x="14" y="18"/>
                    <a:pt x="14" y="18"/>
                    <a:pt x="14" y="18"/>
                  </a:cubicBezTo>
                  <a:cubicBezTo>
                    <a:pt x="15" y="20"/>
                    <a:pt x="15" y="20"/>
                    <a:pt x="15" y="20"/>
                  </a:cubicBezTo>
                  <a:cubicBezTo>
                    <a:pt x="15" y="20"/>
                    <a:pt x="15" y="20"/>
                    <a:pt x="15" y="20"/>
                  </a:cubicBezTo>
                  <a:cubicBezTo>
                    <a:pt x="13" y="20"/>
                    <a:pt x="13" y="20"/>
                    <a:pt x="13" y="20"/>
                  </a:cubicBezTo>
                  <a:cubicBezTo>
                    <a:pt x="12" y="21"/>
                    <a:pt x="12" y="21"/>
                    <a:pt x="12" y="21"/>
                  </a:cubicBezTo>
                  <a:cubicBezTo>
                    <a:pt x="12" y="22"/>
                    <a:pt x="12" y="22"/>
                    <a:pt x="12" y="22"/>
                  </a:cubicBezTo>
                  <a:cubicBezTo>
                    <a:pt x="12" y="22"/>
                    <a:pt x="12" y="22"/>
                    <a:pt x="12" y="22"/>
                  </a:cubicBezTo>
                  <a:cubicBezTo>
                    <a:pt x="14" y="23"/>
                    <a:pt x="14" y="23"/>
                    <a:pt x="14" y="23"/>
                  </a:cubicBezTo>
                  <a:cubicBezTo>
                    <a:pt x="14" y="23"/>
                    <a:pt x="14" y="23"/>
                    <a:pt x="14" y="23"/>
                  </a:cubicBezTo>
                  <a:cubicBezTo>
                    <a:pt x="13" y="24"/>
                    <a:pt x="13" y="24"/>
                    <a:pt x="13" y="24"/>
                  </a:cubicBezTo>
                  <a:cubicBezTo>
                    <a:pt x="13" y="25"/>
                    <a:pt x="13" y="25"/>
                    <a:pt x="13" y="25"/>
                  </a:cubicBezTo>
                  <a:cubicBezTo>
                    <a:pt x="13" y="26"/>
                    <a:pt x="13" y="26"/>
                    <a:pt x="13" y="26"/>
                  </a:cubicBezTo>
                  <a:cubicBezTo>
                    <a:pt x="14" y="26"/>
                    <a:pt x="14" y="26"/>
                    <a:pt x="14" y="26"/>
                  </a:cubicBezTo>
                  <a:cubicBezTo>
                    <a:pt x="15" y="26"/>
                    <a:pt x="15" y="26"/>
                    <a:pt x="15" y="26"/>
                  </a:cubicBezTo>
                  <a:cubicBezTo>
                    <a:pt x="16" y="26"/>
                    <a:pt x="16" y="26"/>
                    <a:pt x="16" y="26"/>
                  </a:cubicBezTo>
                  <a:cubicBezTo>
                    <a:pt x="16" y="28"/>
                    <a:pt x="16" y="28"/>
                    <a:pt x="16" y="28"/>
                  </a:cubicBezTo>
                  <a:cubicBezTo>
                    <a:pt x="16" y="28"/>
                    <a:pt x="16" y="28"/>
                    <a:pt x="16" y="28"/>
                  </a:cubicBezTo>
                  <a:cubicBezTo>
                    <a:pt x="17" y="28"/>
                    <a:pt x="17" y="28"/>
                    <a:pt x="17" y="28"/>
                  </a:cubicBezTo>
                  <a:cubicBezTo>
                    <a:pt x="17" y="28"/>
                    <a:pt x="17" y="28"/>
                    <a:pt x="17" y="28"/>
                  </a:cubicBezTo>
                  <a:cubicBezTo>
                    <a:pt x="18" y="27"/>
                    <a:pt x="18" y="27"/>
                    <a:pt x="18" y="27"/>
                  </a:cubicBezTo>
                  <a:cubicBezTo>
                    <a:pt x="19" y="27"/>
                    <a:pt x="19" y="27"/>
                    <a:pt x="19" y="27"/>
                  </a:cubicBezTo>
                  <a:cubicBezTo>
                    <a:pt x="19" y="27"/>
                    <a:pt x="19" y="27"/>
                    <a:pt x="19" y="27"/>
                  </a:cubicBezTo>
                  <a:cubicBezTo>
                    <a:pt x="20" y="28"/>
                    <a:pt x="20" y="28"/>
                    <a:pt x="20" y="28"/>
                  </a:cubicBezTo>
                  <a:cubicBezTo>
                    <a:pt x="20" y="28"/>
                    <a:pt x="20" y="28"/>
                    <a:pt x="20" y="28"/>
                  </a:cubicBezTo>
                  <a:cubicBezTo>
                    <a:pt x="21" y="28"/>
                    <a:pt x="21" y="28"/>
                    <a:pt x="21" y="28"/>
                  </a:cubicBezTo>
                  <a:cubicBezTo>
                    <a:pt x="22" y="28"/>
                    <a:pt x="22" y="28"/>
                    <a:pt x="22" y="28"/>
                  </a:cubicBezTo>
                  <a:cubicBezTo>
                    <a:pt x="21" y="26"/>
                    <a:pt x="21" y="26"/>
                    <a:pt x="21" y="26"/>
                  </a:cubicBezTo>
                  <a:cubicBezTo>
                    <a:pt x="22" y="26"/>
                    <a:pt x="22" y="26"/>
                    <a:pt x="22" y="26"/>
                  </a:cubicBezTo>
                  <a:cubicBezTo>
                    <a:pt x="23" y="26"/>
                    <a:pt x="23" y="26"/>
                    <a:pt x="23" y="26"/>
                  </a:cubicBezTo>
                  <a:cubicBezTo>
                    <a:pt x="24" y="26"/>
                    <a:pt x="24" y="26"/>
                    <a:pt x="24" y="26"/>
                  </a:cubicBezTo>
                  <a:cubicBezTo>
                    <a:pt x="24" y="25"/>
                    <a:pt x="24" y="25"/>
                    <a:pt x="24" y="25"/>
                  </a:cubicBezTo>
                  <a:cubicBezTo>
                    <a:pt x="24" y="24"/>
                    <a:pt x="24" y="24"/>
                    <a:pt x="24" y="24"/>
                  </a:cubicBezTo>
                  <a:cubicBezTo>
                    <a:pt x="23" y="23"/>
                    <a:pt x="23" y="23"/>
                    <a:pt x="23" y="23"/>
                  </a:cubicBezTo>
                  <a:cubicBezTo>
                    <a:pt x="23" y="23"/>
                    <a:pt x="23" y="23"/>
                    <a:pt x="23" y="23"/>
                  </a:cubicBezTo>
                  <a:cubicBezTo>
                    <a:pt x="25" y="22"/>
                    <a:pt x="25" y="22"/>
                    <a:pt x="25" y="22"/>
                  </a:cubicBezTo>
                  <a:close/>
                  <a:moveTo>
                    <a:pt x="21" y="22"/>
                  </a:moveTo>
                  <a:cubicBezTo>
                    <a:pt x="21" y="23"/>
                    <a:pt x="21" y="24"/>
                    <a:pt x="20" y="24"/>
                  </a:cubicBezTo>
                  <a:cubicBezTo>
                    <a:pt x="20" y="24"/>
                    <a:pt x="19" y="25"/>
                    <a:pt x="19" y="25"/>
                  </a:cubicBezTo>
                  <a:cubicBezTo>
                    <a:pt x="18" y="25"/>
                    <a:pt x="17" y="24"/>
                    <a:pt x="17" y="24"/>
                  </a:cubicBezTo>
                  <a:cubicBezTo>
                    <a:pt x="16" y="24"/>
                    <a:pt x="16" y="23"/>
                    <a:pt x="16" y="22"/>
                  </a:cubicBezTo>
                  <a:cubicBezTo>
                    <a:pt x="16" y="22"/>
                    <a:pt x="16" y="21"/>
                    <a:pt x="17" y="20"/>
                  </a:cubicBezTo>
                  <a:cubicBezTo>
                    <a:pt x="17" y="20"/>
                    <a:pt x="18" y="20"/>
                    <a:pt x="19" y="20"/>
                  </a:cubicBezTo>
                  <a:cubicBezTo>
                    <a:pt x="19" y="20"/>
                    <a:pt x="20" y="20"/>
                    <a:pt x="20" y="20"/>
                  </a:cubicBezTo>
                  <a:cubicBezTo>
                    <a:pt x="21" y="21"/>
                    <a:pt x="21" y="22"/>
                    <a:pt x="21" y="22"/>
                  </a:cubicBezTo>
                  <a:close/>
                  <a:moveTo>
                    <a:pt x="17" y="22"/>
                  </a:moveTo>
                  <a:cubicBezTo>
                    <a:pt x="17" y="22"/>
                    <a:pt x="18" y="21"/>
                    <a:pt x="19" y="21"/>
                  </a:cubicBezTo>
                  <a:cubicBezTo>
                    <a:pt x="19" y="21"/>
                    <a:pt x="20" y="22"/>
                    <a:pt x="20" y="22"/>
                  </a:cubicBezTo>
                  <a:cubicBezTo>
                    <a:pt x="20" y="23"/>
                    <a:pt x="19" y="23"/>
                    <a:pt x="19" y="23"/>
                  </a:cubicBezTo>
                  <a:cubicBezTo>
                    <a:pt x="18" y="23"/>
                    <a:pt x="17" y="23"/>
                    <a:pt x="17" y="22"/>
                  </a:cubicBezTo>
                  <a:close/>
                  <a:moveTo>
                    <a:pt x="29" y="18"/>
                  </a:moveTo>
                  <a:cubicBezTo>
                    <a:pt x="29" y="18"/>
                    <a:pt x="29" y="18"/>
                    <a:pt x="29" y="18"/>
                  </a:cubicBezTo>
                  <a:cubicBezTo>
                    <a:pt x="29" y="17"/>
                    <a:pt x="29" y="17"/>
                    <a:pt x="29" y="17"/>
                  </a:cubicBezTo>
                  <a:cubicBezTo>
                    <a:pt x="29" y="17"/>
                    <a:pt x="29" y="17"/>
                    <a:pt x="29" y="17"/>
                  </a:cubicBezTo>
                  <a:cubicBezTo>
                    <a:pt x="30" y="16"/>
                    <a:pt x="30" y="16"/>
                    <a:pt x="30" y="16"/>
                  </a:cubicBezTo>
                  <a:cubicBezTo>
                    <a:pt x="30" y="16"/>
                    <a:pt x="30" y="16"/>
                    <a:pt x="30" y="16"/>
                  </a:cubicBezTo>
                  <a:cubicBezTo>
                    <a:pt x="29" y="16"/>
                    <a:pt x="29" y="16"/>
                    <a:pt x="29" y="16"/>
                  </a:cubicBezTo>
                  <a:cubicBezTo>
                    <a:pt x="29" y="16"/>
                    <a:pt x="29" y="16"/>
                    <a:pt x="29" y="16"/>
                  </a:cubicBezTo>
                  <a:cubicBezTo>
                    <a:pt x="29" y="16"/>
                    <a:pt x="29" y="16"/>
                    <a:pt x="29" y="16"/>
                  </a:cubicBezTo>
                  <a:cubicBezTo>
                    <a:pt x="28" y="16"/>
                    <a:pt x="28" y="16"/>
                    <a:pt x="28" y="16"/>
                  </a:cubicBezTo>
                  <a:cubicBezTo>
                    <a:pt x="27" y="15"/>
                    <a:pt x="27" y="15"/>
                    <a:pt x="27" y="15"/>
                  </a:cubicBezTo>
                  <a:cubicBezTo>
                    <a:pt x="27" y="14"/>
                    <a:pt x="27" y="14"/>
                    <a:pt x="27" y="14"/>
                  </a:cubicBezTo>
                  <a:cubicBezTo>
                    <a:pt x="27" y="14"/>
                    <a:pt x="27" y="14"/>
                    <a:pt x="27" y="14"/>
                  </a:cubicBezTo>
                  <a:cubicBezTo>
                    <a:pt x="26" y="14"/>
                    <a:pt x="26" y="14"/>
                    <a:pt x="26" y="14"/>
                  </a:cubicBezTo>
                  <a:cubicBezTo>
                    <a:pt x="26" y="14"/>
                    <a:pt x="26" y="14"/>
                    <a:pt x="26" y="14"/>
                  </a:cubicBezTo>
                  <a:cubicBezTo>
                    <a:pt x="26" y="15"/>
                    <a:pt x="26" y="15"/>
                    <a:pt x="26" y="15"/>
                  </a:cubicBezTo>
                  <a:cubicBezTo>
                    <a:pt x="25" y="16"/>
                    <a:pt x="25" y="16"/>
                    <a:pt x="25" y="16"/>
                  </a:cubicBezTo>
                  <a:cubicBezTo>
                    <a:pt x="24" y="16"/>
                    <a:pt x="24" y="16"/>
                    <a:pt x="24" y="16"/>
                  </a:cubicBezTo>
                  <a:cubicBezTo>
                    <a:pt x="24" y="16"/>
                    <a:pt x="24" y="16"/>
                    <a:pt x="24" y="16"/>
                  </a:cubicBezTo>
                  <a:cubicBezTo>
                    <a:pt x="24" y="16"/>
                    <a:pt x="24" y="16"/>
                    <a:pt x="24" y="16"/>
                  </a:cubicBezTo>
                  <a:cubicBezTo>
                    <a:pt x="23" y="16"/>
                    <a:pt x="23" y="16"/>
                    <a:pt x="23" y="16"/>
                  </a:cubicBezTo>
                  <a:cubicBezTo>
                    <a:pt x="23" y="16"/>
                    <a:pt x="23" y="16"/>
                    <a:pt x="23" y="16"/>
                  </a:cubicBezTo>
                  <a:cubicBezTo>
                    <a:pt x="23" y="17"/>
                    <a:pt x="23" y="17"/>
                    <a:pt x="23" y="17"/>
                  </a:cubicBezTo>
                  <a:cubicBezTo>
                    <a:pt x="24" y="17"/>
                    <a:pt x="24" y="17"/>
                    <a:pt x="24" y="17"/>
                  </a:cubicBezTo>
                  <a:cubicBezTo>
                    <a:pt x="24" y="18"/>
                    <a:pt x="24" y="18"/>
                    <a:pt x="24" y="18"/>
                  </a:cubicBezTo>
                  <a:cubicBezTo>
                    <a:pt x="24" y="18"/>
                    <a:pt x="24" y="18"/>
                    <a:pt x="24" y="18"/>
                  </a:cubicBezTo>
                  <a:cubicBezTo>
                    <a:pt x="23" y="19"/>
                    <a:pt x="23" y="19"/>
                    <a:pt x="23" y="19"/>
                  </a:cubicBezTo>
                  <a:cubicBezTo>
                    <a:pt x="23" y="19"/>
                    <a:pt x="23" y="19"/>
                    <a:pt x="23" y="19"/>
                  </a:cubicBezTo>
                  <a:cubicBezTo>
                    <a:pt x="23" y="19"/>
                    <a:pt x="23" y="19"/>
                    <a:pt x="23" y="19"/>
                  </a:cubicBezTo>
                  <a:cubicBezTo>
                    <a:pt x="24" y="20"/>
                    <a:pt x="24" y="20"/>
                    <a:pt x="24" y="20"/>
                  </a:cubicBezTo>
                  <a:cubicBezTo>
                    <a:pt x="24" y="20"/>
                    <a:pt x="24" y="20"/>
                    <a:pt x="24" y="20"/>
                  </a:cubicBezTo>
                  <a:cubicBezTo>
                    <a:pt x="24" y="20"/>
                    <a:pt x="24" y="20"/>
                    <a:pt x="24" y="20"/>
                  </a:cubicBezTo>
                  <a:cubicBezTo>
                    <a:pt x="25" y="20"/>
                    <a:pt x="25" y="20"/>
                    <a:pt x="25" y="20"/>
                  </a:cubicBezTo>
                  <a:cubicBezTo>
                    <a:pt x="26" y="20"/>
                    <a:pt x="26" y="20"/>
                    <a:pt x="26" y="20"/>
                  </a:cubicBezTo>
                  <a:cubicBezTo>
                    <a:pt x="26" y="21"/>
                    <a:pt x="26" y="21"/>
                    <a:pt x="26" y="21"/>
                  </a:cubicBezTo>
                  <a:cubicBezTo>
                    <a:pt x="26" y="21"/>
                    <a:pt x="26" y="21"/>
                    <a:pt x="26" y="21"/>
                  </a:cubicBezTo>
                  <a:cubicBezTo>
                    <a:pt x="27" y="21"/>
                    <a:pt x="27" y="21"/>
                    <a:pt x="27" y="21"/>
                  </a:cubicBezTo>
                  <a:cubicBezTo>
                    <a:pt x="27" y="21"/>
                    <a:pt x="27" y="21"/>
                    <a:pt x="27" y="21"/>
                  </a:cubicBezTo>
                  <a:cubicBezTo>
                    <a:pt x="27" y="20"/>
                    <a:pt x="27" y="20"/>
                    <a:pt x="27" y="20"/>
                  </a:cubicBezTo>
                  <a:cubicBezTo>
                    <a:pt x="28" y="20"/>
                    <a:pt x="28" y="20"/>
                    <a:pt x="28" y="20"/>
                  </a:cubicBezTo>
                  <a:cubicBezTo>
                    <a:pt x="29" y="20"/>
                    <a:pt x="29" y="20"/>
                    <a:pt x="29" y="20"/>
                  </a:cubicBezTo>
                  <a:cubicBezTo>
                    <a:pt x="29" y="20"/>
                    <a:pt x="29" y="20"/>
                    <a:pt x="29" y="20"/>
                  </a:cubicBezTo>
                  <a:cubicBezTo>
                    <a:pt x="29" y="20"/>
                    <a:pt x="29" y="20"/>
                    <a:pt x="29" y="20"/>
                  </a:cubicBezTo>
                  <a:cubicBezTo>
                    <a:pt x="30" y="19"/>
                    <a:pt x="30" y="19"/>
                    <a:pt x="30" y="19"/>
                  </a:cubicBezTo>
                  <a:cubicBezTo>
                    <a:pt x="30" y="19"/>
                    <a:pt x="30" y="19"/>
                    <a:pt x="30" y="19"/>
                  </a:cubicBezTo>
                  <a:cubicBezTo>
                    <a:pt x="29" y="19"/>
                    <a:pt x="29" y="19"/>
                    <a:pt x="29" y="19"/>
                  </a:cubicBezTo>
                  <a:cubicBezTo>
                    <a:pt x="29" y="18"/>
                    <a:pt x="29" y="18"/>
                    <a:pt x="29" y="18"/>
                  </a:cubicBezTo>
                  <a:close/>
                  <a:moveTo>
                    <a:pt x="27" y="18"/>
                  </a:moveTo>
                  <a:cubicBezTo>
                    <a:pt x="27" y="18"/>
                    <a:pt x="27" y="19"/>
                    <a:pt x="26" y="19"/>
                  </a:cubicBezTo>
                  <a:cubicBezTo>
                    <a:pt x="26" y="19"/>
                    <a:pt x="25" y="18"/>
                    <a:pt x="25" y="18"/>
                  </a:cubicBezTo>
                  <a:cubicBezTo>
                    <a:pt x="25" y="17"/>
                    <a:pt x="26" y="17"/>
                    <a:pt x="26" y="17"/>
                  </a:cubicBezTo>
                  <a:cubicBezTo>
                    <a:pt x="27" y="17"/>
                    <a:pt x="27" y="17"/>
                    <a:pt x="27" y="1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grpSp>
      <p:grpSp>
        <p:nvGrpSpPr>
          <p:cNvPr id="419" name="Group 418"/>
          <p:cNvGrpSpPr/>
          <p:nvPr/>
        </p:nvGrpSpPr>
        <p:grpSpPr>
          <a:xfrm>
            <a:off x="3946080" y="5273153"/>
            <a:ext cx="188886" cy="188886"/>
            <a:chOff x="11485564" y="2062396"/>
            <a:chExt cx="188913" cy="188913"/>
          </a:xfrm>
        </p:grpSpPr>
        <p:sp>
          <p:nvSpPr>
            <p:cNvPr id="408" name="Oval 63"/>
            <p:cNvSpPr>
              <a:spLocks noChangeArrowheads="1"/>
            </p:cNvSpPr>
            <p:nvPr/>
          </p:nvSpPr>
          <p:spPr bwMode="auto">
            <a:xfrm>
              <a:off x="11485564" y="2062396"/>
              <a:ext cx="188913" cy="188913"/>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409" name="Freeform 64"/>
            <p:cNvSpPr>
              <a:spLocks noEditPoints="1"/>
            </p:cNvSpPr>
            <p:nvPr/>
          </p:nvSpPr>
          <p:spPr bwMode="auto">
            <a:xfrm>
              <a:off x="11531602" y="2114784"/>
              <a:ext cx="95250" cy="80963"/>
            </a:xfrm>
            <a:custGeom>
              <a:avLst/>
              <a:gdLst>
                <a:gd name="T0" fmla="*/ 41 w 43"/>
                <a:gd name="T1" fmla="*/ 34 h 36"/>
                <a:gd name="T2" fmla="*/ 0 w 43"/>
                <a:gd name="T3" fmla="*/ 6 h 36"/>
                <a:gd name="T4" fmla="*/ 0 w 43"/>
                <a:gd name="T5" fmla="*/ 36 h 36"/>
                <a:gd name="T6" fmla="*/ 43 w 43"/>
                <a:gd name="T7" fmla="*/ 0 h 36"/>
                <a:gd name="T8" fmla="*/ 0 w 43"/>
                <a:gd name="T9" fmla="*/ 0 h 36"/>
                <a:gd name="T10" fmla="*/ 25 w 43"/>
                <a:gd name="T11" fmla="*/ 20 h 36"/>
                <a:gd name="T12" fmla="*/ 24 w 43"/>
                <a:gd name="T13" fmla="*/ 18 h 36"/>
                <a:gd name="T14" fmla="*/ 22 w 43"/>
                <a:gd name="T15" fmla="*/ 17 h 36"/>
                <a:gd name="T16" fmla="*/ 20 w 43"/>
                <a:gd name="T17" fmla="*/ 16 h 36"/>
                <a:gd name="T18" fmla="*/ 18 w 43"/>
                <a:gd name="T19" fmla="*/ 16 h 36"/>
                <a:gd name="T20" fmla="*/ 16 w 43"/>
                <a:gd name="T21" fmla="*/ 17 h 36"/>
                <a:gd name="T22" fmla="*/ 15 w 43"/>
                <a:gd name="T23" fmla="*/ 18 h 36"/>
                <a:gd name="T24" fmla="*/ 13 w 43"/>
                <a:gd name="T25" fmla="*/ 20 h 36"/>
                <a:gd name="T26" fmla="*/ 13 w 43"/>
                <a:gd name="T27" fmla="*/ 22 h 36"/>
                <a:gd name="T28" fmla="*/ 14 w 43"/>
                <a:gd name="T29" fmla="*/ 25 h 36"/>
                <a:gd name="T30" fmla="*/ 14 w 43"/>
                <a:gd name="T31" fmla="*/ 26 h 36"/>
                <a:gd name="T32" fmla="*/ 16 w 43"/>
                <a:gd name="T33" fmla="*/ 28 h 36"/>
                <a:gd name="T34" fmla="*/ 18 w 43"/>
                <a:gd name="T35" fmla="*/ 29 h 36"/>
                <a:gd name="T36" fmla="*/ 19 w 43"/>
                <a:gd name="T37" fmla="*/ 27 h 36"/>
                <a:gd name="T38" fmla="*/ 22 w 43"/>
                <a:gd name="T39" fmla="*/ 28 h 36"/>
                <a:gd name="T40" fmla="*/ 22 w 43"/>
                <a:gd name="T41" fmla="*/ 26 h 36"/>
                <a:gd name="T42" fmla="*/ 25 w 43"/>
                <a:gd name="T43" fmla="*/ 25 h 36"/>
                <a:gd name="T44" fmla="*/ 24 w 43"/>
                <a:gd name="T45" fmla="*/ 23 h 36"/>
                <a:gd name="T46" fmla="*/ 22 w 43"/>
                <a:gd name="T47" fmla="*/ 22 h 36"/>
                <a:gd name="T48" fmla="*/ 17 w 43"/>
                <a:gd name="T49" fmla="*/ 24 h 36"/>
                <a:gd name="T50" fmla="*/ 19 w 43"/>
                <a:gd name="T51" fmla="*/ 20 h 36"/>
                <a:gd name="T52" fmla="*/ 18 w 43"/>
                <a:gd name="T53" fmla="*/ 22 h 36"/>
                <a:gd name="T54" fmla="*/ 19 w 43"/>
                <a:gd name="T55" fmla="*/ 24 h 36"/>
                <a:gd name="T56" fmla="*/ 30 w 43"/>
                <a:gd name="T57" fmla="*/ 18 h 36"/>
                <a:gd name="T58" fmla="*/ 30 w 43"/>
                <a:gd name="T59" fmla="*/ 17 h 36"/>
                <a:gd name="T60" fmla="*/ 30 w 43"/>
                <a:gd name="T61" fmla="*/ 16 h 36"/>
                <a:gd name="T62" fmla="*/ 28 w 43"/>
                <a:gd name="T63" fmla="*/ 16 h 36"/>
                <a:gd name="T64" fmla="*/ 27 w 43"/>
                <a:gd name="T65" fmla="*/ 14 h 36"/>
                <a:gd name="T66" fmla="*/ 25 w 43"/>
                <a:gd name="T67" fmla="*/ 16 h 36"/>
                <a:gd name="T68" fmla="*/ 24 w 43"/>
                <a:gd name="T69" fmla="*/ 16 h 36"/>
                <a:gd name="T70" fmla="*/ 24 w 43"/>
                <a:gd name="T71" fmla="*/ 17 h 36"/>
                <a:gd name="T72" fmla="*/ 25 w 43"/>
                <a:gd name="T73" fmla="*/ 18 h 36"/>
                <a:gd name="T74" fmla="*/ 24 w 43"/>
                <a:gd name="T75" fmla="*/ 19 h 36"/>
                <a:gd name="T76" fmla="*/ 25 w 43"/>
                <a:gd name="T77" fmla="*/ 20 h 36"/>
                <a:gd name="T78" fmla="*/ 26 w 43"/>
                <a:gd name="T79" fmla="*/ 21 h 36"/>
                <a:gd name="T80" fmla="*/ 28 w 43"/>
                <a:gd name="T81" fmla="*/ 21 h 36"/>
                <a:gd name="T82" fmla="*/ 30 w 43"/>
                <a:gd name="T83" fmla="*/ 20 h 36"/>
                <a:gd name="T84" fmla="*/ 30 w 43"/>
                <a:gd name="T85" fmla="*/ 19 h 36"/>
                <a:gd name="T86" fmla="*/ 29 w 43"/>
                <a:gd name="T87" fmla="*/ 18 h 36"/>
                <a:gd name="T88" fmla="*/ 26 w 43"/>
                <a:gd name="T8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 h="36">
                  <a:moveTo>
                    <a:pt x="2" y="9"/>
                  </a:moveTo>
                  <a:cubicBezTo>
                    <a:pt x="2" y="34"/>
                    <a:pt x="2" y="34"/>
                    <a:pt x="2" y="34"/>
                  </a:cubicBezTo>
                  <a:cubicBezTo>
                    <a:pt x="41" y="34"/>
                    <a:pt x="41" y="34"/>
                    <a:pt x="41" y="34"/>
                  </a:cubicBezTo>
                  <a:cubicBezTo>
                    <a:pt x="41" y="9"/>
                    <a:pt x="41" y="9"/>
                    <a:pt x="41" y="9"/>
                  </a:cubicBezTo>
                  <a:cubicBezTo>
                    <a:pt x="2" y="9"/>
                    <a:pt x="2" y="9"/>
                    <a:pt x="2" y="9"/>
                  </a:cubicBezTo>
                  <a:close/>
                  <a:moveTo>
                    <a:pt x="0" y="6"/>
                  </a:moveTo>
                  <a:cubicBezTo>
                    <a:pt x="43" y="6"/>
                    <a:pt x="43" y="6"/>
                    <a:pt x="43" y="6"/>
                  </a:cubicBezTo>
                  <a:cubicBezTo>
                    <a:pt x="43" y="36"/>
                    <a:pt x="43" y="36"/>
                    <a:pt x="43" y="36"/>
                  </a:cubicBezTo>
                  <a:cubicBezTo>
                    <a:pt x="0" y="36"/>
                    <a:pt x="0" y="36"/>
                    <a:pt x="0" y="36"/>
                  </a:cubicBezTo>
                  <a:cubicBezTo>
                    <a:pt x="0" y="6"/>
                    <a:pt x="0" y="6"/>
                    <a:pt x="0" y="6"/>
                  </a:cubicBezTo>
                  <a:close/>
                  <a:moveTo>
                    <a:pt x="0" y="0"/>
                  </a:moveTo>
                  <a:cubicBezTo>
                    <a:pt x="43" y="0"/>
                    <a:pt x="43" y="0"/>
                    <a:pt x="43" y="0"/>
                  </a:cubicBezTo>
                  <a:cubicBezTo>
                    <a:pt x="43" y="4"/>
                    <a:pt x="43" y="4"/>
                    <a:pt x="43" y="4"/>
                  </a:cubicBezTo>
                  <a:cubicBezTo>
                    <a:pt x="0" y="4"/>
                    <a:pt x="0" y="4"/>
                    <a:pt x="0" y="4"/>
                  </a:cubicBezTo>
                  <a:cubicBezTo>
                    <a:pt x="0" y="0"/>
                    <a:pt x="0" y="0"/>
                    <a:pt x="0" y="0"/>
                  </a:cubicBezTo>
                  <a:close/>
                  <a:moveTo>
                    <a:pt x="26" y="22"/>
                  </a:moveTo>
                  <a:cubicBezTo>
                    <a:pt x="25" y="21"/>
                    <a:pt x="25" y="21"/>
                    <a:pt x="25" y="21"/>
                  </a:cubicBezTo>
                  <a:cubicBezTo>
                    <a:pt x="25" y="20"/>
                    <a:pt x="25" y="20"/>
                    <a:pt x="25" y="20"/>
                  </a:cubicBezTo>
                  <a:cubicBezTo>
                    <a:pt x="23" y="20"/>
                    <a:pt x="23" y="20"/>
                    <a:pt x="23" y="20"/>
                  </a:cubicBezTo>
                  <a:cubicBezTo>
                    <a:pt x="23" y="20"/>
                    <a:pt x="23" y="20"/>
                    <a:pt x="23" y="20"/>
                  </a:cubicBezTo>
                  <a:cubicBezTo>
                    <a:pt x="24" y="18"/>
                    <a:pt x="24" y="18"/>
                    <a:pt x="24" y="18"/>
                  </a:cubicBezTo>
                  <a:cubicBezTo>
                    <a:pt x="24" y="18"/>
                    <a:pt x="24" y="18"/>
                    <a:pt x="24" y="18"/>
                  </a:cubicBezTo>
                  <a:cubicBezTo>
                    <a:pt x="23" y="17"/>
                    <a:pt x="23" y="17"/>
                    <a:pt x="23" y="17"/>
                  </a:cubicBezTo>
                  <a:cubicBezTo>
                    <a:pt x="22" y="17"/>
                    <a:pt x="22" y="17"/>
                    <a:pt x="22" y="17"/>
                  </a:cubicBezTo>
                  <a:cubicBezTo>
                    <a:pt x="21" y="18"/>
                    <a:pt x="21" y="18"/>
                    <a:pt x="21" y="18"/>
                  </a:cubicBezTo>
                  <a:cubicBezTo>
                    <a:pt x="21" y="18"/>
                    <a:pt x="21" y="18"/>
                    <a:pt x="21" y="18"/>
                  </a:cubicBezTo>
                  <a:cubicBezTo>
                    <a:pt x="20" y="16"/>
                    <a:pt x="20" y="16"/>
                    <a:pt x="20" y="16"/>
                  </a:cubicBezTo>
                  <a:cubicBezTo>
                    <a:pt x="20" y="16"/>
                    <a:pt x="20" y="16"/>
                    <a:pt x="20" y="16"/>
                  </a:cubicBezTo>
                  <a:cubicBezTo>
                    <a:pt x="19" y="16"/>
                    <a:pt x="19" y="16"/>
                    <a:pt x="19" y="16"/>
                  </a:cubicBezTo>
                  <a:cubicBezTo>
                    <a:pt x="18" y="16"/>
                    <a:pt x="18" y="16"/>
                    <a:pt x="18" y="16"/>
                  </a:cubicBezTo>
                  <a:cubicBezTo>
                    <a:pt x="18" y="18"/>
                    <a:pt x="18" y="18"/>
                    <a:pt x="18" y="18"/>
                  </a:cubicBezTo>
                  <a:cubicBezTo>
                    <a:pt x="17" y="18"/>
                    <a:pt x="17" y="18"/>
                    <a:pt x="17" y="18"/>
                  </a:cubicBezTo>
                  <a:cubicBezTo>
                    <a:pt x="16" y="17"/>
                    <a:pt x="16" y="17"/>
                    <a:pt x="16" y="17"/>
                  </a:cubicBezTo>
                  <a:cubicBezTo>
                    <a:pt x="16" y="17"/>
                    <a:pt x="16" y="17"/>
                    <a:pt x="16" y="17"/>
                  </a:cubicBezTo>
                  <a:cubicBezTo>
                    <a:pt x="15" y="18"/>
                    <a:pt x="15" y="18"/>
                    <a:pt x="15" y="18"/>
                  </a:cubicBezTo>
                  <a:cubicBezTo>
                    <a:pt x="15" y="18"/>
                    <a:pt x="15" y="18"/>
                    <a:pt x="15" y="18"/>
                  </a:cubicBezTo>
                  <a:cubicBezTo>
                    <a:pt x="15" y="20"/>
                    <a:pt x="15" y="20"/>
                    <a:pt x="15" y="20"/>
                  </a:cubicBezTo>
                  <a:cubicBezTo>
                    <a:pt x="15" y="20"/>
                    <a:pt x="15" y="20"/>
                    <a:pt x="15" y="20"/>
                  </a:cubicBezTo>
                  <a:cubicBezTo>
                    <a:pt x="13" y="20"/>
                    <a:pt x="13" y="20"/>
                    <a:pt x="13" y="20"/>
                  </a:cubicBezTo>
                  <a:cubicBezTo>
                    <a:pt x="13" y="21"/>
                    <a:pt x="13" y="21"/>
                    <a:pt x="13" y="21"/>
                  </a:cubicBezTo>
                  <a:cubicBezTo>
                    <a:pt x="13" y="22"/>
                    <a:pt x="13" y="22"/>
                    <a:pt x="13" y="22"/>
                  </a:cubicBezTo>
                  <a:cubicBezTo>
                    <a:pt x="13" y="22"/>
                    <a:pt x="13" y="22"/>
                    <a:pt x="13" y="22"/>
                  </a:cubicBezTo>
                  <a:cubicBezTo>
                    <a:pt x="15" y="23"/>
                    <a:pt x="15" y="23"/>
                    <a:pt x="15" y="23"/>
                  </a:cubicBezTo>
                  <a:cubicBezTo>
                    <a:pt x="15" y="23"/>
                    <a:pt x="15" y="23"/>
                    <a:pt x="15" y="23"/>
                  </a:cubicBezTo>
                  <a:cubicBezTo>
                    <a:pt x="14" y="25"/>
                    <a:pt x="14" y="25"/>
                    <a:pt x="14" y="25"/>
                  </a:cubicBezTo>
                  <a:cubicBezTo>
                    <a:pt x="13" y="25"/>
                    <a:pt x="13" y="25"/>
                    <a:pt x="13" y="25"/>
                  </a:cubicBezTo>
                  <a:cubicBezTo>
                    <a:pt x="14" y="26"/>
                    <a:pt x="14" y="26"/>
                    <a:pt x="14" y="26"/>
                  </a:cubicBezTo>
                  <a:cubicBezTo>
                    <a:pt x="14" y="26"/>
                    <a:pt x="14" y="26"/>
                    <a:pt x="14" y="26"/>
                  </a:cubicBezTo>
                  <a:cubicBezTo>
                    <a:pt x="16" y="26"/>
                    <a:pt x="16" y="26"/>
                    <a:pt x="16" y="26"/>
                  </a:cubicBezTo>
                  <a:cubicBezTo>
                    <a:pt x="17" y="26"/>
                    <a:pt x="17" y="26"/>
                    <a:pt x="17" y="26"/>
                  </a:cubicBezTo>
                  <a:cubicBezTo>
                    <a:pt x="16" y="28"/>
                    <a:pt x="16" y="28"/>
                    <a:pt x="16" y="28"/>
                  </a:cubicBezTo>
                  <a:cubicBezTo>
                    <a:pt x="17" y="28"/>
                    <a:pt x="17" y="28"/>
                    <a:pt x="17" y="28"/>
                  </a:cubicBezTo>
                  <a:cubicBezTo>
                    <a:pt x="18" y="29"/>
                    <a:pt x="18" y="29"/>
                    <a:pt x="18" y="29"/>
                  </a:cubicBezTo>
                  <a:cubicBezTo>
                    <a:pt x="18" y="29"/>
                    <a:pt x="18" y="29"/>
                    <a:pt x="18" y="29"/>
                  </a:cubicBezTo>
                  <a:cubicBezTo>
                    <a:pt x="19" y="27"/>
                    <a:pt x="19" y="27"/>
                    <a:pt x="19" y="27"/>
                  </a:cubicBezTo>
                  <a:cubicBezTo>
                    <a:pt x="19" y="27"/>
                    <a:pt x="19" y="27"/>
                    <a:pt x="19" y="27"/>
                  </a:cubicBezTo>
                  <a:cubicBezTo>
                    <a:pt x="19" y="27"/>
                    <a:pt x="19" y="27"/>
                    <a:pt x="19" y="27"/>
                  </a:cubicBezTo>
                  <a:cubicBezTo>
                    <a:pt x="20" y="29"/>
                    <a:pt x="20" y="29"/>
                    <a:pt x="20" y="29"/>
                  </a:cubicBezTo>
                  <a:cubicBezTo>
                    <a:pt x="21" y="29"/>
                    <a:pt x="21" y="29"/>
                    <a:pt x="21" y="29"/>
                  </a:cubicBezTo>
                  <a:cubicBezTo>
                    <a:pt x="22" y="28"/>
                    <a:pt x="22" y="28"/>
                    <a:pt x="22" y="28"/>
                  </a:cubicBezTo>
                  <a:cubicBezTo>
                    <a:pt x="22" y="28"/>
                    <a:pt x="22" y="28"/>
                    <a:pt x="22" y="28"/>
                  </a:cubicBezTo>
                  <a:cubicBezTo>
                    <a:pt x="22" y="26"/>
                    <a:pt x="22" y="26"/>
                    <a:pt x="22" y="26"/>
                  </a:cubicBezTo>
                  <a:cubicBezTo>
                    <a:pt x="22" y="26"/>
                    <a:pt x="22" y="26"/>
                    <a:pt x="22" y="26"/>
                  </a:cubicBezTo>
                  <a:cubicBezTo>
                    <a:pt x="24" y="26"/>
                    <a:pt x="24" y="26"/>
                    <a:pt x="24" y="26"/>
                  </a:cubicBezTo>
                  <a:cubicBezTo>
                    <a:pt x="24" y="26"/>
                    <a:pt x="24" y="26"/>
                    <a:pt x="24" y="26"/>
                  </a:cubicBezTo>
                  <a:cubicBezTo>
                    <a:pt x="25" y="25"/>
                    <a:pt x="25" y="25"/>
                    <a:pt x="25" y="25"/>
                  </a:cubicBezTo>
                  <a:cubicBezTo>
                    <a:pt x="25" y="25"/>
                    <a:pt x="25" y="25"/>
                    <a:pt x="25" y="25"/>
                  </a:cubicBezTo>
                  <a:cubicBezTo>
                    <a:pt x="24" y="23"/>
                    <a:pt x="24" y="23"/>
                    <a:pt x="24" y="23"/>
                  </a:cubicBezTo>
                  <a:cubicBezTo>
                    <a:pt x="24" y="23"/>
                    <a:pt x="24" y="23"/>
                    <a:pt x="24" y="23"/>
                  </a:cubicBezTo>
                  <a:cubicBezTo>
                    <a:pt x="25" y="22"/>
                    <a:pt x="25" y="22"/>
                    <a:pt x="25" y="22"/>
                  </a:cubicBezTo>
                  <a:lnTo>
                    <a:pt x="26" y="22"/>
                  </a:lnTo>
                  <a:close/>
                  <a:moveTo>
                    <a:pt x="22" y="22"/>
                  </a:moveTo>
                  <a:cubicBezTo>
                    <a:pt x="22" y="23"/>
                    <a:pt x="21" y="24"/>
                    <a:pt x="21" y="24"/>
                  </a:cubicBezTo>
                  <a:cubicBezTo>
                    <a:pt x="21" y="25"/>
                    <a:pt x="20" y="25"/>
                    <a:pt x="19" y="25"/>
                  </a:cubicBezTo>
                  <a:cubicBezTo>
                    <a:pt x="19" y="25"/>
                    <a:pt x="18" y="25"/>
                    <a:pt x="17" y="24"/>
                  </a:cubicBezTo>
                  <a:cubicBezTo>
                    <a:pt x="17" y="24"/>
                    <a:pt x="17" y="23"/>
                    <a:pt x="17" y="22"/>
                  </a:cubicBezTo>
                  <a:cubicBezTo>
                    <a:pt x="17" y="22"/>
                    <a:pt x="17" y="21"/>
                    <a:pt x="17" y="21"/>
                  </a:cubicBezTo>
                  <a:cubicBezTo>
                    <a:pt x="18" y="20"/>
                    <a:pt x="19" y="20"/>
                    <a:pt x="19" y="20"/>
                  </a:cubicBezTo>
                  <a:cubicBezTo>
                    <a:pt x="20" y="20"/>
                    <a:pt x="21" y="20"/>
                    <a:pt x="21" y="21"/>
                  </a:cubicBezTo>
                  <a:cubicBezTo>
                    <a:pt x="21" y="21"/>
                    <a:pt x="22" y="22"/>
                    <a:pt x="22" y="22"/>
                  </a:cubicBezTo>
                  <a:close/>
                  <a:moveTo>
                    <a:pt x="18" y="22"/>
                  </a:moveTo>
                  <a:cubicBezTo>
                    <a:pt x="18" y="22"/>
                    <a:pt x="19" y="21"/>
                    <a:pt x="19" y="21"/>
                  </a:cubicBezTo>
                  <a:cubicBezTo>
                    <a:pt x="20" y="21"/>
                    <a:pt x="20" y="22"/>
                    <a:pt x="20" y="22"/>
                  </a:cubicBezTo>
                  <a:cubicBezTo>
                    <a:pt x="20" y="23"/>
                    <a:pt x="20" y="24"/>
                    <a:pt x="19" y="24"/>
                  </a:cubicBezTo>
                  <a:cubicBezTo>
                    <a:pt x="19" y="24"/>
                    <a:pt x="18" y="23"/>
                    <a:pt x="18" y="22"/>
                  </a:cubicBezTo>
                  <a:close/>
                  <a:moveTo>
                    <a:pt x="29" y="18"/>
                  </a:moveTo>
                  <a:cubicBezTo>
                    <a:pt x="30" y="18"/>
                    <a:pt x="30" y="18"/>
                    <a:pt x="30" y="18"/>
                  </a:cubicBezTo>
                  <a:cubicBezTo>
                    <a:pt x="29" y="17"/>
                    <a:pt x="29" y="17"/>
                    <a:pt x="29" y="17"/>
                  </a:cubicBezTo>
                  <a:cubicBezTo>
                    <a:pt x="30" y="17"/>
                    <a:pt x="30" y="17"/>
                    <a:pt x="30" y="17"/>
                  </a:cubicBezTo>
                  <a:cubicBezTo>
                    <a:pt x="30" y="17"/>
                    <a:pt x="30" y="17"/>
                    <a:pt x="30" y="17"/>
                  </a:cubicBezTo>
                  <a:cubicBezTo>
                    <a:pt x="30" y="16"/>
                    <a:pt x="30" y="16"/>
                    <a:pt x="30" y="16"/>
                  </a:cubicBezTo>
                  <a:cubicBezTo>
                    <a:pt x="30" y="16"/>
                    <a:pt x="30" y="16"/>
                    <a:pt x="30" y="16"/>
                  </a:cubicBezTo>
                  <a:cubicBezTo>
                    <a:pt x="30" y="16"/>
                    <a:pt x="30" y="16"/>
                    <a:pt x="30" y="16"/>
                  </a:cubicBezTo>
                  <a:cubicBezTo>
                    <a:pt x="30" y="16"/>
                    <a:pt x="30" y="16"/>
                    <a:pt x="30" y="16"/>
                  </a:cubicBezTo>
                  <a:cubicBezTo>
                    <a:pt x="29" y="16"/>
                    <a:pt x="29" y="16"/>
                    <a:pt x="29" y="16"/>
                  </a:cubicBezTo>
                  <a:cubicBezTo>
                    <a:pt x="28" y="16"/>
                    <a:pt x="28" y="16"/>
                    <a:pt x="28" y="16"/>
                  </a:cubicBezTo>
                  <a:cubicBezTo>
                    <a:pt x="28" y="15"/>
                    <a:pt x="28" y="15"/>
                    <a:pt x="28" y="15"/>
                  </a:cubicBezTo>
                  <a:cubicBezTo>
                    <a:pt x="27" y="14"/>
                    <a:pt x="27" y="14"/>
                    <a:pt x="27" y="14"/>
                  </a:cubicBezTo>
                  <a:cubicBezTo>
                    <a:pt x="27" y="14"/>
                    <a:pt x="27" y="14"/>
                    <a:pt x="27" y="14"/>
                  </a:cubicBezTo>
                  <a:cubicBezTo>
                    <a:pt x="26" y="15"/>
                    <a:pt x="26" y="15"/>
                    <a:pt x="26" y="15"/>
                  </a:cubicBezTo>
                  <a:cubicBezTo>
                    <a:pt x="26" y="16"/>
                    <a:pt x="26" y="16"/>
                    <a:pt x="26" y="16"/>
                  </a:cubicBezTo>
                  <a:cubicBezTo>
                    <a:pt x="25" y="16"/>
                    <a:pt x="25" y="16"/>
                    <a:pt x="25" y="16"/>
                  </a:cubicBezTo>
                  <a:cubicBezTo>
                    <a:pt x="25" y="16"/>
                    <a:pt x="25" y="16"/>
                    <a:pt x="25" y="16"/>
                  </a:cubicBezTo>
                  <a:cubicBezTo>
                    <a:pt x="24" y="16"/>
                    <a:pt x="24" y="16"/>
                    <a:pt x="24" y="16"/>
                  </a:cubicBezTo>
                  <a:cubicBezTo>
                    <a:pt x="24" y="16"/>
                    <a:pt x="24" y="16"/>
                    <a:pt x="24" y="16"/>
                  </a:cubicBezTo>
                  <a:cubicBezTo>
                    <a:pt x="24" y="16"/>
                    <a:pt x="24" y="16"/>
                    <a:pt x="24" y="16"/>
                  </a:cubicBezTo>
                  <a:cubicBezTo>
                    <a:pt x="24" y="17"/>
                    <a:pt x="24" y="17"/>
                    <a:pt x="24" y="17"/>
                  </a:cubicBezTo>
                  <a:cubicBezTo>
                    <a:pt x="24" y="17"/>
                    <a:pt x="24" y="17"/>
                    <a:pt x="24" y="17"/>
                  </a:cubicBezTo>
                  <a:cubicBezTo>
                    <a:pt x="25" y="17"/>
                    <a:pt x="25" y="17"/>
                    <a:pt x="25" y="17"/>
                  </a:cubicBezTo>
                  <a:cubicBezTo>
                    <a:pt x="25" y="18"/>
                    <a:pt x="25" y="18"/>
                    <a:pt x="25" y="18"/>
                  </a:cubicBezTo>
                  <a:cubicBezTo>
                    <a:pt x="25" y="18"/>
                    <a:pt x="25" y="18"/>
                    <a:pt x="25" y="18"/>
                  </a:cubicBezTo>
                  <a:cubicBezTo>
                    <a:pt x="24"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cubicBezTo>
                    <a:pt x="25" y="20"/>
                    <a:pt x="25" y="20"/>
                    <a:pt x="25" y="20"/>
                  </a:cubicBezTo>
                  <a:cubicBezTo>
                    <a:pt x="25" y="20"/>
                    <a:pt x="25" y="20"/>
                    <a:pt x="25" y="20"/>
                  </a:cubicBezTo>
                  <a:cubicBezTo>
                    <a:pt x="26" y="20"/>
                    <a:pt x="26" y="20"/>
                    <a:pt x="26" y="20"/>
                  </a:cubicBezTo>
                  <a:cubicBezTo>
                    <a:pt x="26" y="21"/>
                    <a:pt x="26" y="21"/>
                    <a:pt x="26" y="21"/>
                  </a:cubicBezTo>
                  <a:cubicBezTo>
                    <a:pt x="27" y="21"/>
                    <a:pt x="27" y="21"/>
                    <a:pt x="27" y="21"/>
                  </a:cubicBezTo>
                  <a:cubicBezTo>
                    <a:pt x="27" y="21"/>
                    <a:pt x="27" y="21"/>
                    <a:pt x="27" y="21"/>
                  </a:cubicBezTo>
                  <a:cubicBezTo>
                    <a:pt x="28" y="21"/>
                    <a:pt x="28" y="21"/>
                    <a:pt x="28" y="21"/>
                  </a:cubicBezTo>
                  <a:cubicBezTo>
                    <a:pt x="28" y="20"/>
                    <a:pt x="28" y="20"/>
                    <a:pt x="28" y="20"/>
                  </a:cubicBezTo>
                  <a:cubicBezTo>
                    <a:pt x="29" y="20"/>
                    <a:pt x="29" y="20"/>
                    <a:pt x="29" y="20"/>
                  </a:cubicBezTo>
                  <a:cubicBezTo>
                    <a:pt x="30" y="20"/>
                    <a:pt x="30" y="20"/>
                    <a:pt x="30" y="20"/>
                  </a:cubicBezTo>
                  <a:cubicBezTo>
                    <a:pt x="30" y="20"/>
                    <a:pt x="30" y="20"/>
                    <a:pt x="30" y="20"/>
                  </a:cubicBezTo>
                  <a:cubicBezTo>
                    <a:pt x="30" y="20"/>
                    <a:pt x="30" y="20"/>
                    <a:pt x="30" y="20"/>
                  </a:cubicBezTo>
                  <a:cubicBezTo>
                    <a:pt x="30" y="19"/>
                    <a:pt x="30" y="19"/>
                    <a:pt x="30" y="19"/>
                  </a:cubicBezTo>
                  <a:cubicBezTo>
                    <a:pt x="30" y="19"/>
                    <a:pt x="30" y="19"/>
                    <a:pt x="30" y="19"/>
                  </a:cubicBezTo>
                  <a:cubicBezTo>
                    <a:pt x="30" y="19"/>
                    <a:pt x="30" y="19"/>
                    <a:pt x="30" y="19"/>
                  </a:cubicBezTo>
                  <a:cubicBezTo>
                    <a:pt x="29" y="18"/>
                    <a:pt x="29" y="18"/>
                    <a:pt x="29" y="18"/>
                  </a:cubicBezTo>
                  <a:close/>
                  <a:moveTo>
                    <a:pt x="28" y="18"/>
                  </a:moveTo>
                  <a:cubicBezTo>
                    <a:pt x="28" y="18"/>
                    <a:pt x="28" y="19"/>
                    <a:pt x="27" y="19"/>
                  </a:cubicBezTo>
                  <a:cubicBezTo>
                    <a:pt x="27" y="19"/>
                    <a:pt x="26" y="18"/>
                    <a:pt x="26" y="18"/>
                  </a:cubicBezTo>
                  <a:cubicBezTo>
                    <a:pt x="26" y="17"/>
                    <a:pt x="27" y="17"/>
                    <a:pt x="27" y="17"/>
                  </a:cubicBezTo>
                  <a:cubicBezTo>
                    <a:pt x="28" y="17"/>
                    <a:pt x="28" y="17"/>
                    <a:pt x="28" y="1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grpSp>
      <p:grpSp>
        <p:nvGrpSpPr>
          <p:cNvPr id="355" name="Group 9"/>
          <p:cNvGrpSpPr/>
          <p:nvPr/>
        </p:nvGrpSpPr>
        <p:grpSpPr>
          <a:xfrm>
            <a:off x="1561487" y="3518192"/>
            <a:ext cx="1617850" cy="724603"/>
            <a:chOff x="2864523" y="697479"/>
            <a:chExt cx="2403736" cy="1160264"/>
          </a:xfrm>
        </p:grpSpPr>
        <p:grpSp>
          <p:nvGrpSpPr>
            <p:cNvPr id="356" name="Group 10"/>
            <p:cNvGrpSpPr/>
            <p:nvPr/>
          </p:nvGrpSpPr>
          <p:grpSpPr>
            <a:xfrm>
              <a:off x="2864523" y="697479"/>
              <a:ext cx="2403736" cy="1160264"/>
              <a:chOff x="-127339" y="1490568"/>
              <a:chExt cx="3140569" cy="1714616"/>
            </a:xfrm>
          </p:grpSpPr>
          <p:sp>
            <p:nvSpPr>
              <p:cNvPr id="358" name="original cloud"/>
              <p:cNvSpPr>
                <a:spLocks noChangeAspect="1"/>
              </p:cNvSpPr>
              <p:nvPr/>
            </p:nvSpPr>
            <p:spPr bwMode="black">
              <a:xfrm>
                <a:off x="-127339" y="1490568"/>
                <a:ext cx="3140569" cy="171461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7FBA00">
                  <a:alpha val="74902"/>
                </a:srgbClr>
              </a:solidFill>
              <a:ln>
                <a:noFill/>
              </a:ln>
              <a:extLst/>
            </p:spPr>
            <p:txBody>
              <a:bodyPr vert="horz" wrap="square" lIns="93260" tIns="46630" rIns="93260" bIns="46630" numCol="1" anchor="t" anchorCtr="0" compatLnSpc="1">
                <a:prstTxWarp prst="textNoShape">
                  <a:avLst/>
                </a:prstTxWarp>
              </a:bodyPr>
              <a:lstStyle/>
              <a:p>
                <a:endParaRPr lang="en-US" sz="1400" dirty="0">
                  <a:solidFill>
                    <a:srgbClr val="505050"/>
                  </a:solidFill>
                </a:endParaRPr>
              </a:p>
            </p:txBody>
          </p:sp>
          <p:sp>
            <p:nvSpPr>
              <p:cNvPr id="359" name="Rectangle 13"/>
              <p:cNvSpPr/>
              <p:nvPr/>
            </p:nvSpPr>
            <p:spPr bwMode="auto">
              <a:xfrm>
                <a:off x="475071" y="2204304"/>
                <a:ext cx="1881486" cy="5571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93260" rIns="0" bIns="9326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1028" fontAlgn="base">
                  <a:spcBef>
                    <a:spcPct val="0"/>
                  </a:spcBef>
                  <a:spcAft>
                    <a:spcPct val="0"/>
                  </a:spcAft>
                </a:pPr>
                <a:r>
                  <a:rPr lang="en-IN" sz="2000" dirty="0">
                    <a:solidFill>
                      <a:srgbClr val="FFFFFF"/>
                    </a:solidFill>
                    <a:latin typeface="Segoe UI Light"/>
                    <a:ea typeface="Segoe UI" pitchFamily="34" charset="0"/>
                    <a:cs typeface="Segoe UI" pitchFamily="34" charset="0"/>
                  </a:rPr>
                  <a:t>Solve</a:t>
                </a:r>
              </a:p>
            </p:txBody>
          </p:sp>
        </p:grpSp>
        <p:sp>
          <p:nvSpPr>
            <p:cNvPr id="357" name="Freeform 11"/>
            <p:cNvSpPr>
              <a:spLocks noEditPoints="1"/>
            </p:cNvSpPr>
            <p:nvPr/>
          </p:nvSpPr>
          <p:spPr bwMode="black">
            <a:xfrm>
              <a:off x="3559679" y="924023"/>
              <a:ext cx="904142" cy="903904"/>
            </a:xfrm>
            <a:custGeom>
              <a:avLst/>
              <a:gdLst>
                <a:gd name="T0" fmla="*/ 204 w 300"/>
                <a:gd name="T1" fmla="*/ 62 h 300"/>
                <a:gd name="T2" fmla="*/ 232 w 300"/>
                <a:gd name="T3" fmla="*/ 76 h 300"/>
                <a:gd name="T4" fmla="*/ 204 w 300"/>
                <a:gd name="T5" fmla="*/ 89 h 300"/>
                <a:gd name="T6" fmla="*/ 174 w 300"/>
                <a:gd name="T7" fmla="*/ 83 h 300"/>
                <a:gd name="T8" fmla="*/ 178 w 300"/>
                <a:gd name="T9" fmla="*/ 49 h 300"/>
                <a:gd name="T10" fmla="*/ 150 w 300"/>
                <a:gd name="T11" fmla="*/ 35 h 300"/>
                <a:gd name="T12" fmla="*/ 178 w 300"/>
                <a:gd name="T13" fmla="*/ 22 h 300"/>
                <a:gd name="T14" fmla="*/ 208 w 300"/>
                <a:gd name="T15" fmla="*/ 28 h 300"/>
                <a:gd name="T16" fmla="*/ 288 w 300"/>
                <a:gd name="T17" fmla="*/ 199 h 300"/>
                <a:gd name="T18" fmla="*/ 266 w 300"/>
                <a:gd name="T19" fmla="*/ 219 h 300"/>
                <a:gd name="T20" fmla="*/ 169 w 300"/>
                <a:gd name="T21" fmla="*/ 242 h 300"/>
                <a:gd name="T22" fmla="*/ 47 w 300"/>
                <a:gd name="T23" fmla="*/ 175 h 300"/>
                <a:gd name="T24" fmla="*/ 130 w 300"/>
                <a:gd name="T25" fmla="*/ 160 h 300"/>
                <a:gd name="T26" fmla="*/ 198 w 300"/>
                <a:gd name="T27" fmla="*/ 158 h 300"/>
                <a:gd name="T28" fmla="*/ 201 w 300"/>
                <a:gd name="T29" fmla="*/ 183 h 300"/>
                <a:gd name="T30" fmla="*/ 144 w 300"/>
                <a:gd name="T31" fmla="*/ 190 h 300"/>
                <a:gd name="T32" fmla="*/ 223 w 300"/>
                <a:gd name="T33" fmla="*/ 207 h 300"/>
                <a:gd name="T34" fmla="*/ 287 w 300"/>
                <a:gd name="T35" fmla="*/ 182 h 300"/>
                <a:gd name="T36" fmla="*/ 34 w 300"/>
                <a:gd name="T37" fmla="*/ 162 h 300"/>
                <a:gd name="T38" fmla="*/ 0 w 300"/>
                <a:gd name="T39" fmla="*/ 228 h 300"/>
                <a:gd name="T40" fmla="*/ 39 w 300"/>
                <a:gd name="T41" fmla="*/ 224 h 300"/>
                <a:gd name="T42" fmla="*/ 34 w 300"/>
                <a:gd name="T43" fmla="*/ 162 h 300"/>
                <a:gd name="T44" fmla="*/ 300 w 300"/>
                <a:gd name="T45" fmla="*/ 294 h 300"/>
                <a:gd name="T46" fmla="*/ 0 w 300"/>
                <a:gd name="T47" fmla="*/ 300 h 300"/>
                <a:gd name="T48" fmla="*/ 270 w 300"/>
                <a:gd name="T49" fmla="*/ 86 h 300"/>
                <a:gd name="T50" fmla="*/ 274 w 300"/>
                <a:gd name="T51" fmla="*/ 68 h 300"/>
                <a:gd name="T52" fmla="*/ 296 w 300"/>
                <a:gd name="T53" fmla="*/ 44 h 300"/>
                <a:gd name="T54" fmla="*/ 290 w 300"/>
                <a:gd name="T55" fmla="*/ 9 h 300"/>
                <a:gd name="T56" fmla="*/ 239 w 300"/>
                <a:gd name="T57" fmla="*/ 8 h 300"/>
                <a:gd name="T58" fmla="*/ 242 w 300"/>
                <a:gd name="T59" fmla="*/ 34 h 300"/>
                <a:gd name="T60" fmla="*/ 264 w 300"/>
                <a:gd name="T61" fmla="*/ 11 h 300"/>
                <a:gd name="T62" fmla="*/ 286 w 300"/>
                <a:gd name="T63" fmla="*/ 31 h 300"/>
                <a:gd name="T64" fmla="*/ 274 w 300"/>
                <a:gd name="T65" fmla="*/ 50 h 300"/>
                <a:gd name="T66" fmla="*/ 259 w 300"/>
                <a:gd name="T67" fmla="*/ 68 h 300"/>
                <a:gd name="T68" fmla="*/ 256 w 300"/>
                <a:gd name="T69" fmla="*/ 86 h 300"/>
                <a:gd name="T70" fmla="*/ 270 w 300"/>
                <a:gd name="T71" fmla="*/ 111 h 300"/>
                <a:gd name="T72" fmla="*/ 256 w 300"/>
                <a:gd name="T73" fmla="*/ 98 h 300"/>
                <a:gd name="T74" fmla="*/ 270 w 300"/>
                <a:gd name="T75" fmla="*/ 111 h 300"/>
                <a:gd name="T76" fmla="*/ 75 w 300"/>
                <a:gd name="T77" fmla="*/ 111 h 300"/>
                <a:gd name="T78" fmla="*/ 98 w 300"/>
                <a:gd name="T79" fmla="*/ 0 h 300"/>
                <a:gd name="T80" fmla="*/ 153 w 300"/>
                <a:gd name="T81" fmla="*/ 111 h 300"/>
                <a:gd name="T82" fmla="*/ 126 w 300"/>
                <a:gd name="T83" fmla="*/ 76 h 300"/>
                <a:gd name="T84" fmla="*/ 123 w 300"/>
                <a:gd name="T85" fmla="*/ 65 h 300"/>
                <a:gd name="T86" fmla="*/ 106 w 300"/>
                <a:gd name="T87" fmla="*/ 13 h 300"/>
                <a:gd name="T88" fmla="*/ 100 w 300"/>
                <a:gd name="T89" fmla="*/ 33 h 300"/>
                <a:gd name="T90" fmla="*/ 123 w 300"/>
                <a:gd name="T9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300">
                  <a:moveTo>
                    <a:pt x="174" y="83"/>
                  </a:moveTo>
                  <a:cubicBezTo>
                    <a:pt x="204" y="62"/>
                    <a:pt x="204" y="62"/>
                    <a:pt x="204" y="62"/>
                  </a:cubicBezTo>
                  <a:cubicBezTo>
                    <a:pt x="204" y="76"/>
                    <a:pt x="204" y="76"/>
                    <a:pt x="204" y="76"/>
                  </a:cubicBezTo>
                  <a:cubicBezTo>
                    <a:pt x="232" y="76"/>
                    <a:pt x="232" y="76"/>
                    <a:pt x="232" y="76"/>
                  </a:cubicBezTo>
                  <a:cubicBezTo>
                    <a:pt x="232" y="89"/>
                    <a:pt x="232" y="89"/>
                    <a:pt x="232" y="89"/>
                  </a:cubicBezTo>
                  <a:cubicBezTo>
                    <a:pt x="204" y="89"/>
                    <a:pt x="204" y="89"/>
                    <a:pt x="204" y="89"/>
                  </a:cubicBezTo>
                  <a:cubicBezTo>
                    <a:pt x="204" y="104"/>
                    <a:pt x="204" y="104"/>
                    <a:pt x="204" y="104"/>
                  </a:cubicBezTo>
                  <a:lnTo>
                    <a:pt x="174" y="83"/>
                  </a:lnTo>
                  <a:close/>
                  <a:moveTo>
                    <a:pt x="208" y="28"/>
                  </a:moveTo>
                  <a:cubicBezTo>
                    <a:pt x="178" y="49"/>
                    <a:pt x="178" y="49"/>
                    <a:pt x="178" y="49"/>
                  </a:cubicBezTo>
                  <a:cubicBezTo>
                    <a:pt x="178" y="35"/>
                    <a:pt x="178" y="35"/>
                    <a:pt x="178" y="35"/>
                  </a:cubicBezTo>
                  <a:cubicBezTo>
                    <a:pt x="150" y="35"/>
                    <a:pt x="150" y="35"/>
                    <a:pt x="150" y="35"/>
                  </a:cubicBezTo>
                  <a:cubicBezTo>
                    <a:pt x="150" y="22"/>
                    <a:pt x="150" y="22"/>
                    <a:pt x="150" y="22"/>
                  </a:cubicBezTo>
                  <a:cubicBezTo>
                    <a:pt x="178" y="22"/>
                    <a:pt x="178" y="22"/>
                    <a:pt x="178" y="22"/>
                  </a:cubicBezTo>
                  <a:cubicBezTo>
                    <a:pt x="178" y="7"/>
                    <a:pt x="178" y="7"/>
                    <a:pt x="178" y="7"/>
                  </a:cubicBezTo>
                  <a:lnTo>
                    <a:pt x="208" y="28"/>
                  </a:lnTo>
                  <a:close/>
                  <a:moveTo>
                    <a:pt x="300" y="190"/>
                  </a:moveTo>
                  <a:cubicBezTo>
                    <a:pt x="300" y="190"/>
                    <a:pt x="299" y="191"/>
                    <a:pt x="288" y="199"/>
                  </a:cubicBezTo>
                  <a:cubicBezTo>
                    <a:pt x="288" y="199"/>
                    <a:pt x="286" y="203"/>
                    <a:pt x="285" y="203"/>
                  </a:cubicBezTo>
                  <a:cubicBezTo>
                    <a:pt x="280" y="207"/>
                    <a:pt x="275" y="212"/>
                    <a:pt x="266" y="219"/>
                  </a:cubicBezTo>
                  <a:cubicBezTo>
                    <a:pt x="257" y="219"/>
                    <a:pt x="238" y="228"/>
                    <a:pt x="229" y="233"/>
                  </a:cubicBezTo>
                  <a:cubicBezTo>
                    <a:pt x="212" y="233"/>
                    <a:pt x="187" y="237"/>
                    <a:pt x="169" y="242"/>
                  </a:cubicBezTo>
                  <a:cubicBezTo>
                    <a:pt x="143" y="237"/>
                    <a:pt x="140" y="244"/>
                    <a:pt x="47" y="220"/>
                  </a:cubicBezTo>
                  <a:cubicBezTo>
                    <a:pt x="47" y="220"/>
                    <a:pt x="47" y="183"/>
                    <a:pt x="47" y="175"/>
                  </a:cubicBezTo>
                  <a:cubicBezTo>
                    <a:pt x="64" y="170"/>
                    <a:pt x="69" y="160"/>
                    <a:pt x="89" y="157"/>
                  </a:cubicBezTo>
                  <a:cubicBezTo>
                    <a:pt x="103" y="155"/>
                    <a:pt x="116" y="156"/>
                    <a:pt x="130" y="160"/>
                  </a:cubicBezTo>
                  <a:cubicBezTo>
                    <a:pt x="139" y="163"/>
                    <a:pt x="148" y="164"/>
                    <a:pt x="163" y="163"/>
                  </a:cubicBezTo>
                  <a:cubicBezTo>
                    <a:pt x="176" y="162"/>
                    <a:pt x="181" y="158"/>
                    <a:pt x="198" y="158"/>
                  </a:cubicBezTo>
                  <a:cubicBezTo>
                    <a:pt x="209" y="158"/>
                    <a:pt x="220" y="165"/>
                    <a:pt x="219" y="171"/>
                  </a:cubicBezTo>
                  <a:cubicBezTo>
                    <a:pt x="219" y="177"/>
                    <a:pt x="208" y="183"/>
                    <a:pt x="201" y="183"/>
                  </a:cubicBezTo>
                  <a:cubicBezTo>
                    <a:pt x="185" y="184"/>
                    <a:pt x="189" y="183"/>
                    <a:pt x="174" y="183"/>
                  </a:cubicBezTo>
                  <a:cubicBezTo>
                    <a:pt x="156" y="182"/>
                    <a:pt x="155" y="186"/>
                    <a:pt x="144" y="190"/>
                  </a:cubicBezTo>
                  <a:cubicBezTo>
                    <a:pt x="155" y="194"/>
                    <a:pt x="162" y="198"/>
                    <a:pt x="177" y="206"/>
                  </a:cubicBezTo>
                  <a:cubicBezTo>
                    <a:pt x="193" y="204"/>
                    <a:pt x="209" y="206"/>
                    <a:pt x="223" y="207"/>
                  </a:cubicBezTo>
                  <a:cubicBezTo>
                    <a:pt x="235" y="204"/>
                    <a:pt x="241" y="199"/>
                    <a:pt x="255" y="198"/>
                  </a:cubicBezTo>
                  <a:cubicBezTo>
                    <a:pt x="264" y="191"/>
                    <a:pt x="276" y="180"/>
                    <a:pt x="287" y="182"/>
                  </a:cubicBezTo>
                  <a:cubicBezTo>
                    <a:pt x="293" y="183"/>
                    <a:pt x="300" y="190"/>
                    <a:pt x="300" y="190"/>
                  </a:cubicBezTo>
                  <a:close/>
                  <a:moveTo>
                    <a:pt x="34" y="162"/>
                  </a:moveTo>
                  <a:cubicBezTo>
                    <a:pt x="0" y="162"/>
                    <a:pt x="0" y="162"/>
                    <a:pt x="0" y="162"/>
                  </a:cubicBezTo>
                  <a:cubicBezTo>
                    <a:pt x="0" y="228"/>
                    <a:pt x="0" y="228"/>
                    <a:pt x="0" y="228"/>
                  </a:cubicBezTo>
                  <a:cubicBezTo>
                    <a:pt x="34" y="228"/>
                    <a:pt x="34" y="228"/>
                    <a:pt x="34" y="228"/>
                  </a:cubicBezTo>
                  <a:cubicBezTo>
                    <a:pt x="37" y="228"/>
                    <a:pt x="39" y="226"/>
                    <a:pt x="39" y="224"/>
                  </a:cubicBezTo>
                  <a:cubicBezTo>
                    <a:pt x="39" y="166"/>
                    <a:pt x="39" y="166"/>
                    <a:pt x="39" y="166"/>
                  </a:cubicBezTo>
                  <a:cubicBezTo>
                    <a:pt x="39" y="164"/>
                    <a:pt x="37" y="162"/>
                    <a:pt x="34" y="162"/>
                  </a:cubicBezTo>
                  <a:close/>
                  <a:moveTo>
                    <a:pt x="300" y="300"/>
                  </a:moveTo>
                  <a:cubicBezTo>
                    <a:pt x="300" y="294"/>
                    <a:pt x="300" y="294"/>
                    <a:pt x="300" y="294"/>
                  </a:cubicBezTo>
                  <a:cubicBezTo>
                    <a:pt x="0" y="294"/>
                    <a:pt x="0" y="294"/>
                    <a:pt x="0" y="294"/>
                  </a:cubicBezTo>
                  <a:cubicBezTo>
                    <a:pt x="0" y="300"/>
                    <a:pt x="0" y="300"/>
                    <a:pt x="0" y="300"/>
                  </a:cubicBezTo>
                  <a:cubicBezTo>
                    <a:pt x="300" y="300"/>
                    <a:pt x="300" y="300"/>
                    <a:pt x="300" y="300"/>
                  </a:cubicBezTo>
                  <a:close/>
                  <a:moveTo>
                    <a:pt x="270" y="86"/>
                  </a:moveTo>
                  <a:cubicBezTo>
                    <a:pt x="270" y="81"/>
                    <a:pt x="270" y="77"/>
                    <a:pt x="271" y="74"/>
                  </a:cubicBezTo>
                  <a:cubicBezTo>
                    <a:pt x="272" y="72"/>
                    <a:pt x="273" y="70"/>
                    <a:pt x="274" y="68"/>
                  </a:cubicBezTo>
                  <a:cubicBezTo>
                    <a:pt x="275" y="66"/>
                    <a:pt x="278" y="63"/>
                    <a:pt x="283" y="59"/>
                  </a:cubicBezTo>
                  <a:cubicBezTo>
                    <a:pt x="289" y="53"/>
                    <a:pt x="294" y="48"/>
                    <a:pt x="296" y="44"/>
                  </a:cubicBezTo>
                  <a:cubicBezTo>
                    <a:pt x="299" y="40"/>
                    <a:pt x="300" y="35"/>
                    <a:pt x="300" y="31"/>
                  </a:cubicBezTo>
                  <a:cubicBezTo>
                    <a:pt x="300" y="22"/>
                    <a:pt x="296" y="15"/>
                    <a:pt x="290" y="9"/>
                  </a:cubicBezTo>
                  <a:cubicBezTo>
                    <a:pt x="283" y="3"/>
                    <a:pt x="275" y="0"/>
                    <a:pt x="264" y="0"/>
                  </a:cubicBezTo>
                  <a:cubicBezTo>
                    <a:pt x="253" y="0"/>
                    <a:pt x="245" y="3"/>
                    <a:pt x="239" y="8"/>
                  </a:cubicBezTo>
                  <a:cubicBezTo>
                    <a:pt x="231" y="15"/>
                    <a:pt x="228" y="24"/>
                    <a:pt x="228" y="34"/>
                  </a:cubicBezTo>
                  <a:cubicBezTo>
                    <a:pt x="242" y="34"/>
                    <a:pt x="242" y="34"/>
                    <a:pt x="242" y="34"/>
                  </a:cubicBezTo>
                  <a:cubicBezTo>
                    <a:pt x="243" y="26"/>
                    <a:pt x="243" y="21"/>
                    <a:pt x="249" y="17"/>
                  </a:cubicBezTo>
                  <a:cubicBezTo>
                    <a:pt x="253" y="13"/>
                    <a:pt x="258" y="11"/>
                    <a:pt x="264" y="11"/>
                  </a:cubicBezTo>
                  <a:cubicBezTo>
                    <a:pt x="270" y="11"/>
                    <a:pt x="277" y="13"/>
                    <a:pt x="281" y="17"/>
                  </a:cubicBezTo>
                  <a:cubicBezTo>
                    <a:pt x="285" y="21"/>
                    <a:pt x="286" y="25"/>
                    <a:pt x="286" y="31"/>
                  </a:cubicBezTo>
                  <a:cubicBezTo>
                    <a:pt x="286" y="34"/>
                    <a:pt x="285" y="37"/>
                    <a:pt x="283" y="40"/>
                  </a:cubicBezTo>
                  <a:cubicBezTo>
                    <a:pt x="282" y="42"/>
                    <a:pt x="279" y="46"/>
                    <a:pt x="274" y="50"/>
                  </a:cubicBezTo>
                  <a:cubicBezTo>
                    <a:pt x="269" y="54"/>
                    <a:pt x="266" y="57"/>
                    <a:pt x="264" y="59"/>
                  </a:cubicBezTo>
                  <a:cubicBezTo>
                    <a:pt x="262" y="62"/>
                    <a:pt x="260" y="65"/>
                    <a:pt x="259" y="68"/>
                  </a:cubicBezTo>
                  <a:cubicBezTo>
                    <a:pt x="257" y="72"/>
                    <a:pt x="256" y="77"/>
                    <a:pt x="256" y="82"/>
                  </a:cubicBezTo>
                  <a:cubicBezTo>
                    <a:pt x="256" y="83"/>
                    <a:pt x="256" y="85"/>
                    <a:pt x="256" y="86"/>
                  </a:cubicBezTo>
                  <a:lnTo>
                    <a:pt x="270" y="86"/>
                  </a:lnTo>
                  <a:close/>
                  <a:moveTo>
                    <a:pt x="270" y="111"/>
                  </a:moveTo>
                  <a:cubicBezTo>
                    <a:pt x="270" y="98"/>
                    <a:pt x="270" y="98"/>
                    <a:pt x="270" y="98"/>
                  </a:cubicBezTo>
                  <a:cubicBezTo>
                    <a:pt x="256" y="98"/>
                    <a:pt x="256" y="98"/>
                    <a:pt x="256" y="98"/>
                  </a:cubicBezTo>
                  <a:cubicBezTo>
                    <a:pt x="256" y="111"/>
                    <a:pt x="256" y="111"/>
                    <a:pt x="256" y="111"/>
                  </a:cubicBezTo>
                  <a:lnTo>
                    <a:pt x="270" y="111"/>
                  </a:lnTo>
                  <a:close/>
                  <a:moveTo>
                    <a:pt x="86" y="76"/>
                  </a:moveTo>
                  <a:cubicBezTo>
                    <a:pt x="75" y="111"/>
                    <a:pt x="75" y="111"/>
                    <a:pt x="75" y="111"/>
                  </a:cubicBezTo>
                  <a:cubicBezTo>
                    <a:pt x="60" y="111"/>
                    <a:pt x="60" y="111"/>
                    <a:pt x="60" y="111"/>
                  </a:cubicBezTo>
                  <a:cubicBezTo>
                    <a:pt x="98" y="0"/>
                    <a:pt x="98" y="0"/>
                    <a:pt x="98" y="0"/>
                  </a:cubicBezTo>
                  <a:cubicBezTo>
                    <a:pt x="115" y="0"/>
                    <a:pt x="115" y="0"/>
                    <a:pt x="115" y="0"/>
                  </a:cubicBezTo>
                  <a:cubicBezTo>
                    <a:pt x="153" y="111"/>
                    <a:pt x="153" y="111"/>
                    <a:pt x="153" y="111"/>
                  </a:cubicBezTo>
                  <a:cubicBezTo>
                    <a:pt x="138" y="111"/>
                    <a:pt x="138" y="111"/>
                    <a:pt x="138" y="111"/>
                  </a:cubicBezTo>
                  <a:cubicBezTo>
                    <a:pt x="126" y="76"/>
                    <a:pt x="126" y="76"/>
                    <a:pt x="126" y="76"/>
                  </a:cubicBezTo>
                  <a:lnTo>
                    <a:pt x="86" y="76"/>
                  </a:lnTo>
                  <a:close/>
                  <a:moveTo>
                    <a:pt x="123" y="65"/>
                  </a:moveTo>
                  <a:cubicBezTo>
                    <a:pt x="112" y="33"/>
                    <a:pt x="112" y="33"/>
                    <a:pt x="112" y="33"/>
                  </a:cubicBezTo>
                  <a:cubicBezTo>
                    <a:pt x="109" y="26"/>
                    <a:pt x="108" y="19"/>
                    <a:pt x="106" y="13"/>
                  </a:cubicBezTo>
                  <a:cubicBezTo>
                    <a:pt x="106" y="13"/>
                    <a:pt x="106" y="13"/>
                    <a:pt x="106" y="13"/>
                  </a:cubicBezTo>
                  <a:cubicBezTo>
                    <a:pt x="104" y="19"/>
                    <a:pt x="102" y="26"/>
                    <a:pt x="100" y="33"/>
                  </a:cubicBezTo>
                  <a:cubicBezTo>
                    <a:pt x="89" y="65"/>
                    <a:pt x="89" y="65"/>
                    <a:pt x="89" y="65"/>
                  </a:cubicBezTo>
                  <a:lnTo>
                    <a:pt x="123" y="65"/>
                  </a:lnTo>
                  <a:close/>
                </a:path>
              </a:pathLst>
            </a:cu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400" spc="-51">
                <a:gradFill>
                  <a:gsLst>
                    <a:gs pos="0">
                      <a:srgbClr val="FFFFFF"/>
                    </a:gs>
                    <a:gs pos="100000">
                      <a:srgbClr val="FFFFFF"/>
                    </a:gs>
                  </a:gsLst>
                  <a:lin ang="5400000" scaled="0"/>
                </a:gradFill>
                <a:ea typeface="Segoe UI" pitchFamily="34" charset="0"/>
                <a:cs typeface="Segoe UI" pitchFamily="34" charset="0"/>
              </a:endParaRPr>
            </a:p>
          </p:txBody>
        </p:sp>
      </p:grpSp>
      <p:grpSp>
        <p:nvGrpSpPr>
          <p:cNvPr id="360" name="Group 18"/>
          <p:cNvGrpSpPr/>
          <p:nvPr/>
        </p:nvGrpSpPr>
        <p:grpSpPr>
          <a:xfrm>
            <a:off x="183316" y="2814591"/>
            <a:ext cx="1617850" cy="724603"/>
            <a:chOff x="-127339" y="1490568"/>
            <a:chExt cx="3140569" cy="1714616"/>
          </a:xfrm>
        </p:grpSpPr>
        <p:sp>
          <p:nvSpPr>
            <p:cNvPr id="361" name="original cloud"/>
            <p:cNvSpPr>
              <a:spLocks noChangeAspect="1"/>
            </p:cNvSpPr>
            <p:nvPr/>
          </p:nvSpPr>
          <p:spPr bwMode="black">
            <a:xfrm>
              <a:off x="-127339" y="1490568"/>
              <a:ext cx="3140569" cy="171461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alpha val="74902"/>
              </a:schemeClr>
            </a:solidFill>
            <a:ln>
              <a:noFill/>
            </a:ln>
            <a:extLst/>
          </p:spPr>
          <p:txBody>
            <a:bodyPr vert="horz" wrap="square" lIns="93260" tIns="46630" rIns="93260" bIns="46630" numCol="1" anchor="t" anchorCtr="0" compatLnSpc="1">
              <a:prstTxWarp prst="textNoShape">
                <a:avLst/>
              </a:prstTxWarp>
            </a:bodyPr>
            <a:lstStyle/>
            <a:p>
              <a:endParaRPr lang="en-US" sz="1400" dirty="0">
                <a:solidFill>
                  <a:srgbClr val="505050"/>
                </a:solidFill>
              </a:endParaRPr>
            </a:p>
          </p:txBody>
        </p:sp>
        <p:sp>
          <p:nvSpPr>
            <p:cNvPr id="362" name="Freeform 20"/>
            <p:cNvSpPr/>
            <p:nvPr/>
          </p:nvSpPr>
          <p:spPr bwMode="auto">
            <a:xfrm>
              <a:off x="2132951" y="2315667"/>
              <a:ext cx="669262" cy="763528"/>
            </a:xfrm>
            <a:custGeom>
              <a:avLst/>
              <a:gdLst>
                <a:gd name="connsiteX0" fmla="*/ 3156440 w 5506164"/>
                <a:gd name="connsiteY0" fmla="*/ 4367675 h 6596630"/>
                <a:gd name="connsiteX1" fmla="*/ 3370350 w 5506164"/>
                <a:gd name="connsiteY1" fmla="*/ 4407938 h 6596630"/>
                <a:gd name="connsiteX2" fmla="*/ 3291305 w 5506164"/>
                <a:gd name="connsiteY2" fmla="*/ 4574233 h 6596630"/>
                <a:gd name="connsiteX3" fmla="*/ 3150531 w 5506164"/>
                <a:gd name="connsiteY3" fmla="*/ 4625255 h 6596630"/>
                <a:gd name="connsiteX4" fmla="*/ 3101203 w 5506164"/>
                <a:gd name="connsiteY4" fmla="*/ 4483879 h 6596630"/>
                <a:gd name="connsiteX5" fmla="*/ 933963 w 5506164"/>
                <a:gd name="connsiteY5" fmla="*/ 2682734 h 6596630"/>
                <a:gd name="connsiteX6" fmla="*/ 1027715 w 5506164"/>
                <a:gd name="connsiteY6" fmla="*/ 2687085 h 6596630"/>
                <a:gd name="connsiteX7" fmla="*/ 1854510 w 5506164"/>
                <a:gd name="connsiteY7" fmla="*/ 2824887 h 6596630"/>
                <a:gd name="connsiteX8" fmla="*/ 2018643 w 5506164"/>
                <a:gd name="connsiteY8" fmla="*/ 2923367 h 6596630"/>
                <a:gd name="connsiteX9" fmla="*/ 2032805 w 5506164"/>
                <a:gd name="connsiteY9" fmla="*/ 2949459 h 6596630"/>
                <a:gd name="connsiteX10" fmla="*/ 2397504 w 5506164"/>
                <a:gd name="connsiteY10" fmla="*/ 3193823 h 6596630"/>
                <a:gd name="connsiteX11" fmla="*/ 2483923 w 5506164"/>
                <a:gd name="connsiteY11" fmla="*/ 3202535 h 6596630"/>
                <a:gd name="connsiteX12" fmla="*/ 2600924 w 5506164"/>
                <a:gd name="connsiteY12" fmla="*/ 3272735 h 6596630"/>
                <a:gd name="connsiteX13" fmla="*/ 2994020 w 5506164"/>
                <a:gd name="connsiteY13" fmla="*/ 3744452 h 6596630"/>
                <a:gd name="connsiteX14" fmla="*/ 3241117 w 5506164"/>
                <a:gd name="connsiteY14" fmla="*/ 3938764 h 6596630"/>
                <a:gd name="connsiteX15" fmla="*/ 3554843 w 5506164"/>
                <a:gd name="connsiteY15" fmla="*/ 4028870 h 6596630"/>
                <a:gd name="connsiteX16" fmla="*/ 3629256 w 5506164"/>
                <a:gd name="connsiteY16" fmla="*/ 4256433 h 6596630"/>
                <a:gd name="connsiteX17" fmla="*/ 3401693 w 5506164"/>
                <a:gd name="connsiteY17" fmla="*/ 4330850 h 6596630"/>
                <a:gd name="connsiteX18" fmla="*/ 3088962 w 5506164"/>
                <a:gd name="connsiteY18" fmla="*/ 4271777 h 6596630"/>
                <a:gd name="connsiteX19" fmla="*/ 2773172 w 5506164"/>
                <a:gd name="connsiteY19" fmla="*/ 4042111 h 6596630"/>
                <a:gd name="connsiteX20" fmla="*/ 2526284 w 5506164"/>
                <a:gd name="connsiteY20" fmla="*/ 3772256 h 6596630"/>
                <a:gd name="connsiteX21" fmla="*/ 2382742 w 5506164"/>
                <a:gd name="connsiteY21" fmla="*/ 3789483 h 6596630"/>
                <a:gd name="connsiteX22" fmla="*/ 2164560 w 5506164"/>
                <a:gd name="connsiteY22" fmla="*/ 4191397 h 6596630"/>
                <a:gd name="connsiteX23" fmla="*/ 2147332 w 5506164"/>
                <a:gd name="connsiteY23" fmla="*/ 4484219 h 6596630"/>
                <a:gd name="connsiteX24" fmla="*/ 2491833 w 5506164"/>
                <a:gd name="connsiteY24" fmla="*/ 5299535 h 6596630"/>
                <a:gd name="connsiteX25" fmla="*/ 2697342 w 5506164"/>
                <a:gd name="connsiteY25" fmla="*/ 6314993 h 6596630"/>
                <a:gd name="connsiteX26" fmla="*/ 2512688 w 5506164"/>
                <a:gd name="connsiteY26" fmla="*/ 6592011 h 6596630"/>
                <a:gd name="connsiteX27" fmla="*/ 2235670 w 5506164"/>
                <a:gd name="connsiteY27" fmla="*/ 6407357 h 6596630"/>
                <a:gd name="connsiteX28" fmla="*/ 2043980 w 5506164"/>
                <a:gd name="connsiteY28" fmla="*/ 5523456 h 6596630"/>
                <a:gd name="connsiteX29" fmla="*/ 1745419 w 5506164"/>
                <a:gd name="connsiteY29" fmla="*/ 5012451 h 6596630"/>
                <a:gd name="connsiteX30" fmla="*/ 1613360 w 5506164"/>
                <a:gd name="connsiteY30" fmla="*/ 5023935 h 6596630"/>
                <a:gd name="connsiteX31" fmla="*/ 1475563 w 5506164"/>
                <a:gd name="connsiteY31" fmla="*/ 5621063 h 6596630"/>
                <a:gd name="connsiteX32" fmla="*/ 1251637 w 5506164"/>
                <a:gd name="connsiteY32" fmla="*/ 5776088 h 6596630"/>
                <a:gd name="connsiteX33" fmla="*/ 235410 w 5506164"/>
                <a:gd name="connsiteY33" fmla="*/ 5776088 h 6596630"/>
                <a:gd name="connsiteX34" fmla="*/ 0 w 5506164"/>
                <a:gd name="connsiteY34" fmla="*/ 5540684 h 6596630"/>
                <a:gd name="connsiteX35" fmla="*/ 235410 w 5506164"/>
                <a:gd name="connsiteY35" fmla="*/ 5305274 h 6596630"/>
                <a:gd name="connsiteX36" fmla="*/ 937998 w 5506164"/>
                <a:gd name="connsiteY36" fmla="*/ 5305274 h 6596630"/>
                <a:gd name="connsiteX37" fmla="*/ 1050677 w 5506164"/>
                <a:gd name="connsiteY37" fmla="*/ 5098575 h 6596630"/>
                <a:gd name="connsiteX38" fmla="*/ 1145415 w 5506164"/>
                <a:gd name="connsiteY38" fmla="*/ 4217234 h 6596630"/>
                <a:gd name="connsiteX39" fmla="*/ 1211447 w 5506164"/>
                <a:gd name="connsiteY39" fmla="*/ 3990438 h 6596630"/>
                <a:gd name="connsiteX40" fmla="*/ 1601877 w 5506164"/>
                <a:gd name="connsiteY40" fmla="*/ 3318664 h 6596630"/>
                <a:gd name="connsiteX41" fmla="*/ 1521497 w 5506164"/>
                <a:gd name="connsiteY41" fmla="*/ 3198094 h 6596630"/>
                <a:gd name="connsiteX42" fmla="*/ 1188480 w 5506164"/>
                <a:gd name="connsiteY42" fmla="*/ 3140677 h 6596630"/>
                <a:gd name="connsiteX43" fmla="*/ 947330 w 5506164"/>
                <a:gd name="connsiteY43" fmla="*/ 3266991 h 6596630"/>
                <a:gd name="connsiteX44" fmla="*/ 781055 w 5506164"/>
                <a:gd name="connsiteY44" fmla="*/ 3584426 h 6596630"/>
                <a:gd name="connsiteX45" fmla="*/ 552749 w 5506164"/>
                <a:gd name="connsiteY45" fmla="*/ 3656527 h 6596630"/>
                <a:gd name="connsiteX46" fmla="*/ 480648 w 5506164"/>
                <a:gd name="connsiteY46" fmla="*/ 3428221 h 6596630"/>
                <a:gd name="connsiteX47" fmla="*/ 813903 w 5506164"/>
                <a:gd name="connsiteY47" fmla="*/ 2787305 h 6596630"/>
                <a:gd name="connsiteX48" fmla="*/ 933963 w 5506164"/>
                <a:gd name="connsiteY48" fmla="*/ 2682734 h 6596630"/>
                <a:gd name="connsiteX49" fmla="*/ 2514600 w 5506164"/>
                <a:gd name="connsiteY49" fmla="*/ 2142002 h 6596630"/>
                <a:gd name="connsiteX50" fmla="*/ 2974975 w 5506164"/>
                <a:gd name="connsiteY50" fmla="*/ 2602377 h 6596630"/>
                <a:gd name="connsiteX51" fmla="*/ 2514600 w 5506164"/>
                <a:gd name="connsiteY51" fmla="*/ 3062752 h 6596630"/>
                <a:gd name="connsiteX52" fmla="*/ 2054225 w 5506164"/>
                <a:gd name="connsiteY52" fmla="*/ 2602377 h 6596630"/>
                <a:gd name="connsiteX53" fmla="*/ 2514600 w 5506164"/>
                <a:gd name="connsiteY53" fmla="*/ 2142002 h 6596630"/>
                <a:gd name="connsiteX54" fmla="*/ 2003630 w 5506164"/>
                <a:gd name="connsiteY54" fmla="*/ 725700 h 6596630"/>
                <a:gd name="connsiteX55" fmla="*/ 4661744 w 5506164"/>
                <a:gd name="connsiteY55" fmla="*/ 736004 h 6596630"/>
                <a:gd name="connsiteX56" fmla="*/ 3837523 w 5506164"/>
                <a:gd name="connsiteY56" fmla="*/ 2363837 h 6596630"/>
                <a:gd name="connsiteX57" fmla="*/ 3031183 w 5506164"/>
                <a:gd name="connsiteY57" fmla="*/ 2363837 h 6596630"/>
                <a:gd name="connsiteX58" fmla="*/ 2996395 w 5506164"/>
                <a:gd name="connsiteY58" fmla="*/ 2299746 h 6596630"/>
                <a:gd name="connsiteX59" fmla="*/ 2514600 w 5506164"/>
                <a:gd name="connsiteY59" fmla="*/ 2043577 h 6596630"/>
                <a:gd name="connsiteX60" fmla="*/ 2032805 w 5506164"/>
                <a:gd name="connsiteY60" fmla="*/ 2299746 h 6596630"/>
                <a:gd name="connsiteX61" fmla="*/ 1998018 w 5506164"/>
                <a:gd name="connsiteY61" fmla="*/ 2363837 h 6596630"/>
                <a:gd name="connsiteX62" fmla="*/ 1158807 w 5506164"/>
                <a:gd name="connsiteY62" fmla="*/ 2363837 h 6596630"/>
                <a:gd name="connsiteX63" fmla="*/ 5187733 w 5506164"/>
                <a:gd name="connsiteY63" fmla="*/ 0 h 6596630"/>
                <a:gd name="connsiteX64" fmla="*/ 5506164 w 5506164"/>
                <a:gd name="connsiteY64" fmla="*/ 318431 h 6596630"/>
                <a:gd name="connsiteX65" fmla="*/ 5187733 w 5506164"/>
                <a:gd name="connsiteY65" fmla="*/ 636862 h 6596630"/>
                <a:gd name="connsiteX66" fmla="*/ 5158012 w 5506164"/>
                <a:gd name="connsiteY66" fmla="*/ 633866 h 6596630"/>
                <a:gd name="connsiteX67" fmla="*/ 5151039 w 5506164"/>
                <a:gd name="connsiteY67" fmla="*/ 661543 h 6596630"/>
                <a:gd name="connsiteX68" fmla="*/ 3584040 w 5506164"/>
                <a:gd name="connsiteY68" fmla="*/ 3958357 h 6596630"/>
                <a:gd name="connsiteX69" fmla="*/ 3385014 w 5506164"/>
                <a:gd name="connsiteY69" fmla="*/ 3886775 h 6596630"/>
                <a:gd name="connsiteX70" fmla="*/ 4960942 w 5506164"/>
                <a:gd name="connsiteY70" fmla="*/ 571185 h 6596630"/>
                <a:gd name="connsiteX71" fmla="*/ 4975951 w 5506164"/>
                <a:gd name="connsiteY71" fmla="*/ 554642 h 6596630"/>
                <a:gd name="connsiteX72" fmla="*/ 4869302 w 5506164"/>
                <a:gd name="connsiteY72" fmla="*/ 318431 h 6596630"/>
                <a:gd name="connsiteX73" fmla="*/ 5187733 w 5506164"/>
                <a:gd name="connsiteY73" fmla="*/ 0 h 659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506164" h="6596630">
                  <a:moveTo>
                    <a:pt x="3156440" y="4367675"/>
                  </a:moveTo>
                  <a:cubicBezTo>
                    <a:pt x="3221098" y="4393075"/>
                    <a:pt x="3293587" y="4407433"/>
                    <a:pt x="3370350" y="4407938"/>
                  </a:cubicBezTo>
                  <a:lnTo>
                    <a:pt x="3291305" y="4574233"/>
                  </a:lnTo>
                  <a:cubicBezTo>
                    <a:pt x="3266051" y="4627363"/>
                    <a:pt x="3203025" y="4650208"/>
                    <a:pt x="3150531" y="4625255"/>
                  </a:cubicBezTo>
                  <a:cubicBezTo>
                    <a:pt x="3098037" y="4600307"/>
                    <a:pt x="3075954" y="4537010"/>
                    <a:pt x="3101203" y="4483879"/>
                  </a:cubicBezTo>
                  <a:close/>
                  <a:moveTo>
                    <a:pt x="933963" y="2682734"/>
                  </a:moveTo>
                  <a:cubicBezTo>
                    <a:pt x="955012" y="2683283"/>
                    <a:pt x="984354" y="2685522"/>
                    <a:pt x="1027715" y="2687085"/>
                  </a:cubicBezTo>
                  <a:lnTo>
                    <a:pt x="1854510" y="2824887"/>
                  </a:lnTo>
                  <a:lnTo>
                    <a:pt x="2018643" y="2923367"/>
                  </a:lnTo>
                  <a:lnTo>
                    <a:pt x="2032805" y="2949459"/>
                  </a:lnTo>
                  <a:cubicBezTo>
                    <a:pt x="2116337" y="3073102"/>
                    <a:pt x="2246210" y="3162864"/>
                    <a:pt x="2397504" y="3193823"/>
                  </a:cubicBezTo>
                  <a:lnTo>
                    <a:pt x="2483923" y="3202535"/>
                  </a:lnTo>
                  <a:lnTo>
                    <a:pt x="2600924" y="3272735"/>
                  </a:lnTo>
                  <a:lnTo>
                    <a:pt x="2994020" y="3744452"/>
                  </a:lnTo>
                  <a:cubicBezTo>
                    <a:pt x="3053419" y="3826444"/>
                    <a:pt x="3109948" y="3934283"/>
                    <a:pt x="3241117" y="3938764"/>
                  </a:cubicBezTo>
                  <a:lnTo>
                    <a:pt x="3554843" y="4028870"/>
                  </a:lnTo>
                  <a:cubicBezTo>
                    <a:pt x="3638229" y="4071157"/>
                    <a:pt x="3671548" y="4173043"/>
                    <a:pt x="3629256" y="4256433"/>
                  </a:cubicBezTo>
                  <a:cubicBezTo>
                    <a:pt x="3586968" y="4339818"/>
                    <a:pt x="3487438" y="4339294"/>
                    <a:pt x="3401693" y="4330850"/>
                  </a:cubicBezTo>
                  <a:lnTo>
                    <a:pt x="3088962" y="4271777"/>
                  </a:lnTo>
                  <a:cubicBezTo>
                    <a:pt x="2906187" y="4241157"/>
                    <a:pt x="2881307" y="4118669"/>
                    <a:pt x="2773172" y="4042111"/>
                  </a:cubicBezTo>
                  <a:lnTo>
                    <a:pt x="2526284" y="3772256"/>
                  </a:lnTo>
                  <a:cubicBezTo>
                    <a:pt x="2438242" y="3697615"/>
                    <a:pt x="2427715" y="3726322"/>
                    <a:pt x="2382742" y="3789483"/>
                  </a:cubicBezTo>
                  <a:lnTo>
                    <a:pt x="2164560" y="4191397"/>
                  </a:lnTo>
                  <a:cubicBezTo>
                    <a:pt x="2075561" y="4323455"/>
                    <a:pt x="2115756" y="4389482"/>
                    <a:pt x="2147332" y="4484219"/>
                  </a:cubicBezTo>
                  <a:lnTo>
                    <a:pt x="2491833" y="5299535"/>
                  </a:lnTo>
                  <a:lnTo>
                    <a:pt x="2697342" y="6314993"/>
                  </a:lnTo>
                  <a:cubicBezTo>
                    <a:pt x="2722849" y="6442482"/>
                    <a:pt x="2640172" y="6566504"/>
                    <a:pt x="2512688" y="6592011"/>
                  </a:cubicBezTo>
                  <a:cubicBezTo>
                    <a:pt x="2385204" y="6617517"/>
                    <a:pt x="2261177" y="6534845"/>
                    <a:pt x="2235670" y="6407357"/>
                  </a:cubicBezTo>
                  <a:lnTo>
                    <a:pt x="2043980" y="5523456"/>
                  </a:lnTo>
                  <a:lnTo>
                    <a:pt x="1745419" y="5012451"/>
                  </a:lnTo>
                  <a:cubicBezTo>
                    <a:pt x="1678430" y="4852639"/>
                    <a:pt x="1631545" y="4939724"/>
                    <a:pt x="1613360" y="5023935"/>
                  </a:cubicBezTo>
                  <a:lnTo>
                    <a:pt x="1475563" y="5621063"/>
                  </a:lnTo>
                  <a:cubicBezTo>
                    <a:pt x="1438238" y="5787572"/>
                    <a:pt x="1317668" y="5776088"/>
                    <a:pt x="1251637" y="5776088"/>
                  </a:cubicBezTo>
                  <a:lnTo>
                    <a:pt x="235410" y="5776088"/>
                  </a:lnTo>
                  <a:cubicBezTo>
                    <a:pt x="105396" y="5776088"/>
                    <a:pt x="0" y="5670693"/>
                    <a:pt x="0" y="5540684"/>
                  </a:cubicBezTo>
                  <a:cubicBezTo>
                    <a:pt x="0" y="5410670"/>
                    <a:pt x="105396" y="5305274"/>
                    <a:pt x="235410" y="5305274"/>
                  </a:cubicBezTo>
                  <a:lnTo>
                    <a:pt x="937998" y="5305274"/>
                  </a:lnTo>
                  <a:cubicBezTo>
                    <a:pt x="1017664" y="5299535"/>
                    <a:pt x="1051396" y="5201922"/>
                    <a:pt x="1050677" y="5098575"/>
                  </a:cubicBezTo>
                  <a:lnTo>
                    <a:pt x="1145415" y="4217234"/>
                  </a:lnTo>
                  <a:cubicBezTo>
                    <a:pt x="1155947" y="4103355"/>
                    <a:pt x="1169339" y="4078475"/>
                    <a:pt x="1211447" y="3990438"/>
                  </a:cubicBezTo>
                  <a:lnTo>
                    <a:pt x="1601877" y="3318664"/>
                  </a:lnTo>
                  <a:cubicBezTo>
                    <a:pt x="1658338" y="3249768"/>
                    <a:pt x="1599964" y="3215317"/>
                    <a:pt x="1521497" y="3198094"/>
                  </a:cubicBezTo>
                  <a:lnTo>
                    <a:pt x="1188480" y="3140677"/>
                  </a:lnTo>
                  <a:cubicBezTo>
                    <a:pt x="1042068" y="3113883"/>
                    <a:pt x="1027715" y="3138764"/>
                    <a:pt x="947330" y="3266991"/>
                  </a:cubicBezTo>
                  <a:lnTo>
                    <a:pt x="781055" y="3584426"/>
                  </a:lnTo>
                  <a:cubicBezTo>
                    <a:pt x="737922" y="3667379"/>
                    <a:pt x="635702" y="3699664"/>
                    <a:pt x="552749" y="3656527"/>
                  </a:cubicBezTo>
                  <a:cubicBezTo>
                    <a:pt x="469795" y="3613395"/>
                    <a:pt x="437510" y="3511179"/>
                    <a:pt x="480648" y="3428221"/>
                  </a:cubicBezTo>
                  <a:lnTo>
                    <a:pt x="813903" y="2787305"/>
                  </a:lnTo>
                  <a:cubicBezTo>
                    <a:pt x="882289" y="2694665"/>
                    <a:pt x="870806" y="2681088"/>
                    <a:pt x="933963" y="2682734"/>
                  </a:cubicBezTo>
                  <a:close/>
                  <a:moveTo>
                    <a:pt x="2514600" y="2142002"/>
                  </a:moveTo>
                  <a:cubicBezTo>
                    <a:pt x="2768858" y="2142002"/>
                    <a:pt x="2974975" y="2348119"/>
                    <a:pt x="2974975" y="2602377"/>
                  </a:cubicBezTo>
                  <a:cubicBezTo>
                    <a:pt x="2974975" y="2856635"/>
                    <a:pt x="2768858" y="3062752"/>
                    <a:pt x="2514600" y="3062752"/>
                  </a:cubicBezTo>
                  <a:cubicBezTo>
                    <a:pt x="2260342" y="3062752"/>
                    <a:pt x="2054225" y="2856635"/>
                    <a:pt x="2054225" y="2602377"/>
                  </a:cubicBezTo>
                  <a:cubicBezTo>
                    <a:pt x="2054225" y="2348119"/>
                    <a:pt x="2260342" y="2142002"/>
                    <a:pt x="2514600" y="2142002"/>
                  </a:cubicBezTo>
                  <a:close/>
                  <a:moveTo>
                    <a:pt x="2003630" y="725700"/>
                  </a:moveTo>
                  <a:lnTo>
                    <a:pt x="4661744" y="736004"/>
                  </a:lnTo>
                  <a:lnTo>
                    <a:pt x="3837523" y="2363837"/>
                  </a:lnTo>
                  <a:lnTo>
                    <a:pt x="3031183" y="2363837"/>
                  </a:lnTo>
                  <a:lnTo>
                    <a:pt x="2996395" y="2299746"/>
                  </a:lnTo>
                  <a:cubicBezTo>
                    <a:pt x="2891981" y="2145192"/>
                    <a:pt x="2715157" y="2043577"/>
                    <a:pt x="2514600" y="2043577"/>
                  </a:cubicBezTo>
                  <a:cubicBezTo>
                    <a:pt x="2314043" y="2043577"/>
                    <a:pt x="2137220" y="2145192"/>
                    <a:pt x="2032805" y="2299746"/>
                  </a:cubicBezTo>
                  <a:lnTo>
                    <a:pt x="1998018" y="2363837"/>
                  </a:lnTo>
                  <a:lnTo>
                    <a:pt x="1158807" y="2363837"/>
                  </a:lnTo>
                  <a:close/>
                  <a:moveTo>
                    <a:pt x="5187733" y="0"/>
                  </a:moveTo>
                  <a:cubicBezTo>
                    <a:pt x="5363599" y="0"/>
                    <a:pt x="5506164" y="142571"/>
                    <a:pt x="5506164" y="318431"/>
                  </a:cubicBezTo>
                  <a:cubicBezTo>
                    <a:pt x="5506164" y="494296"/>
                    <a:pt x="5363599" y="636867"/>
                    <a:pt x="5187733" y="636862"/>
                  </a:cubicBezTo>
                  <a:lnTo>
                    <a:pt x="5158012" y="633866"/>
                  </a:lnTo>
                  <a:cubicBezTo>
                    <a:pt x="5158177" y="643442"/>
                    <a:pt x="5155278" y="652633"/>
                    <a:pt x="5151039" y="661543"/>
                  </a:cubicBezTo>
                  <a:lnTo>
                    <a:pt x="3584040" y="3958357"/>
                  </a:lnTo>
                  <a:cubicBezTo>
                    <a:pt x="3525710" y="3919313"/>
                    <a:pt x="3457663" y="3895719"/>
                    <a:pt x="3385014" y="3886775"/>
                  </a:cubicBezTo>
                  <a:lnTo>
                    <a:pt x="4960942" y="571185"/>
                  </a:lnTo>
                  <a:lnTo>
                    <a:pt x="4975951" y="554642"/>
                  </a:lnTo>
                  <a:cubicBezTo>
                    <a:pt x="4910177" y="497224"/>
                    <a:pt x="4869302" y="412601"/>
                    <a:pt x="4869302" y="318431"/>
                  </a:cubicBezTo>
                  <a:cubicBezTo>
                    <a:pt x="4869302" y="142566"/>
                    <a:pt x="5011868" y="0"/>
                    <a:pt x="5187733" y="0"/>
                  </a:cubicBezTo>
                  <a:close/>
                </a:path>
              </a:pathLst>
            </a:custGeom>
            <a:solidFill>
              <a:srgbClr val="FFFFFF">
                <a:alpha val="1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IN" sz="1400"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363" name="Rectangle 21"/>
            <p:cNvSpPr/>
            <p:nvPr/>
          </p:nvSpPr>
          <p:spPr bwMode="auto">
            <a:xfrm>
              <a:off x="475071" y="2204304"/>
              <a:ext cx="1881486" cy="5571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93260" rIns="0" bIns="9326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1028" fontAlgn="base">
                <a:spcBef>
                  <a:spcPct val="0"/>
                </a:spcBef>
                <a:spcAft>
                  <a:spcPct val="0"/>
                </a:spcAft>
              </a:pPr>
              <a:r>
                <a:rPr lang="en-IN" sz="2000" dirty="0">
                  <a:solidFill>
                    <a:srgbClr val="FFFFFF"/>
                  </a:solidFill>
                  <a:latin typeface="Segoe UI Light"/>
                  <a:ea typeface="Segoe UI" pitchFamily="34" charset="0"/>
                  <a:cs typeface="Segoe UI" pitchFamily="34" charset="0"/>
                </a:rPr>
                <a:t>Discover</a:t>
              </a:r>
            </a:p>
          </p:txBody>
        </p:sp>
      </p:grpSp>
      <p:grpSp>
        <p:nvGrpSpPr>
          <p:cNvPr id="364" name="Group 25"/>
          <p:cNvGrpSpPr/>
          <p:nvPr/>
        </p:nvGrpSpPr>
        <p:grpSpPr>
          <a:xfrm>
            <a:off x="2679469" y="2676181"/>
            <a:ext cx="1617850" cy="724603"/>
            <a:chOff x="5716942" y="2983589"/>
            <a:chExt cx="2403736" cy="1160264"/>
          </a:xfrm>
        </p:grpSpPr>
        <p:grpSp>
          <p:nvGrpSpPr>
            <p:cNvPr id="365" name="Group 26"/>
            <p:cNvGrpSpPr/>
            <p:nvPr/>
          </p:nvGrpSpPr>
          <p:grpSpPr>
            <a:xfrm>
              <a:off x="5716942" y="2983589"/>
              <a:ext cx="2403736" cy="1160264"/>
              <a:chOff x="-127339" y="1490568"/>
              <a:chExt cx="3140569" cy="1714616"/>
            </a:xfrm>
          </p:grpSpPr>
          <p:sp>
            <p:nvSpPr>
              <p:cNvPr id="367" name="original cloud"/>
              <p:cNvSpPr>
                <a:spLocks noChangeAspect="1"/>
              </p:cNvSpPr>
              <p:nvPr/>
            </p:nvSpPr>
            <p:spPr bwMode="black">
              <a:xfrm>
                <a:off x="-127339" y="1490568"/>
                <a:ext cx="3140569" cy="171461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2">
                  <a:alpha val="74902"/>
                </a:schemeClr>
              </a:solidFill>
              <a:ln>
                <a:noFill/>
              </a:ln>
              <a:extLst/>
            </p:spPr>
            <p:txBody>
              <a:bodyPr vert="horz" wrap="square" lIns="93260" tIns="46630" rIns="93260" bIns="46630" numCol="1" anchor="t" anchorCtr="0" compatLnSpc="1">
                <a:prstTxWarp prst="textNoShape">
                  <a:avLst/>
                </a:prstTxWarp>
              </a:bodyPr>
              <a:lstStyle/>
              <a:p>
                <a:endParaRPr lang="en-US" sz="1400" dirty="0">
                  <a:solidFill>
                    <a:srgbClr val="505050"/>
                  </a:solidFill>
                </a:endParaRPr>
              </a:p>
            </p:txBody>
          </p:sp>
          <p:sp>
            <p:nvSpPr>
              <p:cNvPr id="368" name="Rectangle 29"/>
              <p:cNvSpPr/>
              <p:nvPr/>
            </p:nvSpPr>
            <p:spPr bwMode="auto">
              <a:xfrm>
                <a:off x="475071" y="2204304"/>
                <a:ext cx="1881486" cy="5571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93260" rIns="0" bIns="9326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1028" fontAlgn="base">
                  <a:spcBef>
                    <a:spcPct val="0"/>
                  </a:spcBef>
                  <a:spcAft>
                    <a:spcPct val="0"/>
                  </a:spcAft>
                </a:pPr>
                <a:r>
                  <a:rPr lang="en-IN" sz="2000" dirty="0">
                    <a:solidFill>
                      <a:srgbClr val="FFFFFF"/>
                    </a:solidFill>
                    <a:latin typeface="Segoe UI Light"/>
                    <a:ea typeface="Segoe UI" pitchFamily="34" charset="0"/>
                    <a:cs typeface="Segoe UI" pitchFamily="34" charset="0"/>
                  </a:rPr>
                  <a:t>Transact</a:t>
                </a:r>
              </a:p>
            </p:txBody>
          </p:sp>
        </p:grpSp>
        <p:sp>
          <p:nvSpPr>
            <p:cNvPr id="366" name="Oval 89"/>
            <p:cNvSpPr/>
            <p:nvPr/>
          </p:nvSpPr>
          <p:spPr>
            <a:xfrm>
              <a:off x="6533876" y="3224227"/>
              <a:ext cx="742858" cy="760744"/>
            </a:xfrm>
            <a:custGeom>
              <a:avLst/>
              <a:gdLst/>
              <a:ahLst/>
              <a:cxnLst/>
              <a:rect l="l" t="t" r="r" b="b"/>
              <a:pathLst>
                <a:path w="5262548" h="5389257">
                  <a:moveTo>
                    <a:pt x="4773678" y="1640793"/>
                  </a:moveTo>
                  <a:cubicBezTo>
                    <a:pt x="5018648" y="1640793"/>
                    <a:pt x="5217235" y="1839380"/>
                    <a:pt x="5217235" y="2084350"/>
                  </a:cubicBezTo>
                  <a:cubicBezTo>
                    <a:pt x="5217235" y="2329320"/>
                    <a:pt x="5018648" y="2527907"/>
                    <a:pt x="4773678" y="2527907"/>
                  </a:cubicBezTo>
                  <a:cubicBezTo>
                    <a:pt x="4528708" y="2527907"/>
                    <a:pt x="4330121" y="2329320"/>
                    <a:pt x="4330121" y="2084350"/>
                  </a:cubicBezTo>
                  <a:cubicBezTo>
                    <a:pt x="4330121" y="1839380"/>
                    <a:pt x="4528708" y="1640793"/>
                    <a:pt x="4773678" y="1640793"/>
                  </a:cubicBezTo>
                  <a:close/>
                  <a:moveTo>
                    <a:pt x="4064377" y="512748"/>
                  </a:moveTo>
                  <a:cubicBezTo>
                    <a:pt x="4309347" y="512748"/>
                    <a:pt x="4507934" y="711335"/>
                    <a:pt x="4507934" y="956305"/>
                  </a:cubicBezTo>
                  <a:cubicBezTo>
                    <a:pt x="4507934" y="1201275"/>
                    <a:pt x="4309347" y="1399862"/>
                    <a:pt x="4064377" y="1399862"/>
                  </a:cubicBezTo>
                  <a:cubicBezTo>
                    <a:pt x="3819407" y="1399862"/>
                    <a:pt x="3620820" y="1201275"/>
                    <a:pt x="3620820" y="956305"/>
                  </a:cubicBezTo>
                  <a:cubicBezTo>
                    <a:pt x="3620820" y="711335"/>
                    <a:pt x="3819407" y="512748"/>
                    <a:pt x="4064377" y="512748"/>
                  </a:cubicBezTo>
                  <a:close/>
                  <a:moveTo>
                    <a:pt x="344114" y="391414"/>
                  </a:moveTo>
                  <a:lnTo>
                    <a:pt x="2139956" y="515483"/>
                  </a:lnTo>
                  <a:lnTo>
                    <a:pt x="1768877" y="2304183"/>
                  </a:lnTo>
                  <a:lnTo>
                    <a:pt x="1202952" y="1544419"/>
                  </a:lnTo>
                  <a:cubicBezTo>
                    <a:pt x="923897" y="1870396"/>
                    <a:pt x="756379" y="2293999"/>
                    <a:pt x="756379" y="2756727"/>
                  </a:cubicBezTo>
                  <a:cubicBezTo>
                    <a:pt x="756379" y="3792897"/>
                    <a:pt x="1596360" y="4632878"/>
                    <a:pt x="2632530" y="4632878"/>
                  </a:cubicBezTo>
                  <a:cubicBezTo>
                    <a:pt x="3652052" y="4632878"/>
                    <a:pt x="4481638" y="3819673"/>
                    <a:pt x="4506169" y="2806470"/>
                  </a:cubicBezTo>
                  <a:lnTo>
                    <a:pt x="5262548" y="2806470"/>
                  </a:lnTo>
                  <a:cubicBezTo>
                    <a:pt x="5238061" y="4237442"/>
                    <a:pt x="4069806" y="5389257"/>
                    <a:pt x="2632530" y="5389257"/>
                  </a:cubicBezTo>
                  <a:cubicBezTo>
                    <a:pt x="1178624" y="5389257"/>
                    <a:pt x="0" y="4210633"/>
                    <a:pt x="0" y="2756727"/>
                  </a:cubicBezTo>
                  <a:cubicBezTo>
                    <a:pt x="0" y="2044950"/>
                    <a:pt x="282483" y="1399149"/>
                    <a:pt x="742730" y="926562"/>
                  </a:cubicBezTo>
                  <a:close/>
                  <a:moveTo>
                    <a:pt x="2791054" y="0"/>
                  </a:moveTo>
                  <a:cubicBezTo>
                    <a:pt x="3036024" y="0"/>
                    <a:pt x="3234611" y="198587"/>
                    <a:pt x="3234611" y="443557"/>
                  </a:cubicBezTo>
                  <a:cubicBezTo>
                    <a:pt x="3234611" y="688527"/>
                    <a:pt x="3036024" y="887114"/>
                    <a:pt x="2791054" y="887114"/>
                  </a:cubicBezTo>
                  <a:cubicBezTo>
                    <a:pt x="2546084" y="887114"/>
                    <a:pt x="2347497" y="688527"/>
                    <a:pt x="2347497" y="443557"/>
                  </a:cubicBezTo>
                  <a:cubicBezTo>
                    <a:pt x="2347497" y="198587"/>
                    <a:pt x="2546084" y="0"/>
                    <a:pt x="2791054" y="0"/>
                  </a:cubicBezTo>
                  <a:close/>
                </a:path>
              </a:pathLst>
            </a:cu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400" spc="-51"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369" name="Group 382"/>
          <p:cNvGrpSpPr/>
          <p:nvPr/>
        </p:nvGrpSpPr>
        <p:grpSpPr>
          <a:xfrm>
            <a:off x="4087347" y="3465596"/>
            <a:ext cx="1617850" cy="724603"/>
            <a:chOff x="8913612" y="3593235"/>
            <a:chExt cx="2403736" cy="1160264"/>
          </a:xfrm>
        </p:grpSpPr>
        <p:grpSp>
          <p:nvGrpSpPr>
            <p:cNvPr id="370" name="Group 383"/>
            <p:cNvGrpSpPr/>
            <p:nvPr/>
          </p:nvGrpSpPr>
          <p:grpSpPr>
            <a:xfrm>
              <a:off x="8913612" y="3593235"/>
              <a:ext cx="2403736" cy="1160264"/>
              <a:chOff x="-127339" y="1490568"/>
              <a:chExt cx="3140569" cy="1714616"/>
            </a:xfrm>
          </p:grpSpPr>
          <p:sp>
            <p:nvSpPr>
              <p:cNvPr id="372" name="original cloud"/>
              <p:cNvSpPr>
                <a:spLocks noChangeAspect="1"/>
              </p:cNvSpPr>
              <p:nvPr/>
            </p:nvSpPr>
            <p:spPr bwMode="black">
              <a:xfrm>
                <a:off x="-127339" y="1490568"/>
                <a:ext cx="3140569" cy="171461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3">
                  <a:alpha val="74902"/>
                </a:schemeClr>
              </a:solidFill>
              <a:ln>
                <a:noFill/>
              </a:ln>
              <a:extLst/>
            </p:spPr>
            <p:txBody>
              <a:bodyPr vert="horz" wrap="square" lIns="93260" tIns="46630" rIns="93260" bIns="46630" numCol="1" anchor="t" anchorCtr="0" compatLnSpc="1">
                <a:prstTxWarp prst="textNoShape">
                  <a:avLst/>
                </a:prstTxWarp>
              </a:bodyPr>
              <a:lstStyle/>
              <a:p>
                <a:endParaRPr lang="en-US" sz="1400" dirty="0">
                  <a:solidFill>
                    <a:srgbClr val="505050"/>
                  </a:solidFill>
                </a:endParaRPr>
              </a:p>
            </p:txBody>
          </p:sp>
          <p:sp>
            <p:nvSpPr>
              <p:cNvPr id="373" name="Rectangle 386"/>
              <p:cNvSpPr/>
              <p:nvPr/>
            </p:nvSpPr>
            <p:spPr bwMode="auto">
              <a:xfrm>
                <a:off x="475071" y="2204304"/>
                <a:ext cx="1881486" cy="5571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93260" rIns="0" bIns="9326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1028" fontAlgn="base">
                  <a:spcBef>
                    <a:spcPct val="0"/>
                  </a:spcBef>
                  <a:spcAft>
                    <a:spcPct val="0"/>
                  </a:spcAft>
                </a:pPr>
                <a:r>
                  <a:rPr lang="en-IN" sz="2000" dirty="0">
                    <a:solidFill>
                      <a:srgbClr val="FFFFFF"/>
                    </a:solidFill>
                    <a:latin typeface="Segoe UI Light"/>
                    <a:ea typeface="Segoe UI" pitchFamily="34" charset="0"/>
                    <a:cs typeface="Segoe UI" pitchFamily="34" charset="0"/>
                  </a:rPr>
                  <a:t>Deploy</a:t>
                </a:r>
              </a:p>
            </p:txBody>
          </p:sp>
        </p:grpSp>
        <p:sp>
          <p:nvSpPr>
            <p:cNvPr id="371" name="Freeform 384"/>
            <p:cNvSpPr>
              <a:spLocks noEditPoints="1"/>
            </p:cNvSpPr>
            <p:nvPr/>
          </p:nvSpPr>
          <p:spPr bwMode="black">
            <a:xfrm>
              <a:off x="9807103" y="3908296"/>
              <a:ext cx="576578" cy="685053"/>
            </a:xfrm>
            <a:custGeom>
              <a:avLst/>
              <a:gdLst>
                <a:gd name="T0" fmla="*/ 75 w 300"/>
                <a:gd name="T1" fmla="*/ 60 h 300"/>
                <a:gd name="T2" fmla="*/ 37 w 300"/>
                <a:gd name="T3" fmla="*/ 52 h 300"/>
                <a:gd name="T4" fmla="*/ 0 w 300"/>
                <a:gd name="T5" fmla="*/ 60 h 300"/>
                <a:gd name="T6" fmla="*/ 0 w 300"/>
                <a:gd name="T7" fmla="*/ 15 h 300"/>
                <a:gd name="T8" fmla="*/ 37 w 300"/>
                <a:gd name="T9" fmla="*/ 22 h 300"/>
                <a:gd name="T10" fmla="*/ 75 w 300"/>
                <a:gd name="T11" fmla="*/ 15 h 300"/>
                <a:gd name="T12" fmla="*/ 300 w 300"/>
                <a:gd name="T13" fmla="*/ 15 h 300"/>
                <a:gd name="T14" fmla="*/ 262 w 300"/>
                <a:gd name="T15" fmla="*/ 22 h 300"/>
                <a:gd name="T16" fmla="*/ 225 w 300"/>
                <a:gd name="T17" fmla="*/ 15 h 300"/>
                <a:gd name="T18" fmla="*/ 225 w 300"/>
                <a:gd name="T19" fmla="*/ 60 h 300"/>
                <a:gd name="T20" fmla="*/ 262 w 300"/>
                <a:gd name="T21" fmla="*/ 52 h 300"/>
                <a:gd name="T22" fmla="*/ 300 w 300"/>
                <a:gd name="T23" fmla="*/ 60 h 300"/>
                <a:gd name="T24" fmla="*/ 300 w 300"/>
                <a:gd name="T25" fmla="*/ 15 h 300"/>
                <a:gd name="T26" fmla="*/ 173 w 300"/>
                <a:gd name="T27" fmla="*/ 0 h 300"/>
                <a:gd name="T28" fmla="*/ 128 w 300"/>
                <a:gd name="T29" fmla="*/ 0 h 300"/>
                <a:gd name="T30" fmla="*/ 135 w 300"/>
                <a:gd name="T31" fmla="*/ 37 h 300"/>
                <a:gd name="T32" fmla="*/ 128 w 300"/>
                <a:gd name="T33" fmla="*/ 75 h 300"/>
                <a:gd name="T34" fmla="*/ 173 w 300"/>
                <a:gd name="T35" fmla="*/ 75 h 300"/>
                <a:gd name="T36" fmla="*/ 165 w 300"/>
                <a:gd name="T37" fmla="*/ 37 h 300"/>
                <a:gd name="T38" fmla="*/ 38 w 300"/>
                <a:gd name="T39" fmla="*/ 225 h 300"/>
                <a:gd name="T40" fmla="*/ 38 w 300"/>
                <a:gd name="T41" fmla="*/ 300 h 300"/>
                <a:gd name="T42" fmla="*/ 38 w 300"/>
                <a:gd name="T43" fmla="*/ 225 h 300"/>
                <a:gd name="T44" fmla="*/ 38 w 300"/>
                <a:gd name="T45" fmla="*/ 277 h 300"/>
                <a:gd name="T46" fmla="*/ 38 w 300"/>
                <a:gd name="T47" fmla="*/ 247 h 300"/>
                <a:gd name="T48" fmla="*/ 150 w 300"/>
                <a:gd name="T49" fmla="*/ 225 h 300"/>
                <a:gd name="T50" fmla="*/ 150 w 300"/>
                <a:gd name="T51" fmla="*/ 300 h 300"/>
                <a:gd name="T52" fmla="*/ 150 w 300"/>
                <a:gd name="T53" fmla="*/ 225 h 300"/>
                <a:gd name="T54" fmla="*/ 150 w 300"/>
                <a:gd name="T55" fmla="*/ 277 h 300"/>
                <a:gd name="T56" fmla="*/ 150 w 300"/>
                <a:gd name="T57" fmla="*/ 247 h 300"/>
                <a:gd name="T58" fmla="*/ 263 w 300"/>
                <a:gd name="T59" fmla="*/ 225 h 300"/>
                <a:gd name="T60" fmla="*/ 263 w 300"/>
                <a:gd name="T61" fmla="*/ 300 h 300"/>
                <a:gd name="T62" fmla="*/ 263 w 300"/>
                <a:gd name="T63" fmla="*/ 225 h 300"/>
                <a:gd name="T64" fmla="*/ 263 w 300"/>
                <a:gd name="T65" fmla="*/ 277 h 300"/>
                <a:gd name="T66" fmla="*/ 263 w 300"/>
                <a:gd name="T67" fmla="*/ 247 h 300"/>
                <a:gd name="T68" fmla="*/ 162 w 300"/>
                <a:gd name="T69" fmla="*/ 162 h 300"/>
                <a:gd name="T70" fmla="*/ 257 w 300"/>
                <a:gd name="T71" fmla="*/ 174 h 300"/>
                <a:gd name="T72" fmla="*/ 269 w 300"/>
                <a:gd name="T73" fmla="*/ 207 h 300"/>
                <a:gd name="T74" fmla="*/ 162 w 300"/>
                <a:gd name="T75" fmla="*/ 162 h 300"/>
                <a:gd name="T76" fmla="*/ 60 w 300"/>
                <a:gd name="T77" fmla="*/ 166 h 300"/>
                <a:gd name="T78" fmla="*/ 138 w 300"/>
                <a:gd name="T79" fmla="*/ 174 h 300"/>
                <a:gd name="T80" fmla="*/ 65 w 300"/>
                <a:gd name="T81" fmla="*/ 162 h 300"/>
                <a:gd name="T82" fmla="*/ 9 w 300"/>
                <a:gd name="T83" fmla="*/ 105 h 300"/>
                <a:gd name="T84" fmla="*/ 32 w 300"/>
                <a:gd name="T85" fmla="*/ 167 h 300"/>
                <a:gd name="T86" fmla="*/ 44 w 300"/>
                <a:gd name="T87" fmla="*/ 148 h 300"/>
                <a:gd name="T88" fmla="*/ 66 w 300"/>
                <a:gd name="T89" fmla="*/ 105 h 300"/>
                <a:gd name="T90" fmla="*/ 215 w 300"/>
                <a:gd name="T91" fmla="*/ 85 h 300"/>
                <a:gd name="T92" fmla="*/ 231 w 300"/>
                <a:gd name="T93" fmla="*/ 101 h 300"/>
                <a:gd name="T94" fmla="*/ 162 w 300"/>
                <a:gd name="T95" fmla="*/ 149 h 300"/>
                <a:gd name="T96" fmla="*/ 255 w 300"/>
                <a:gd name="T97" fmla="*/ 125 h 300"/>
                <a:gd name="T98" fmla="*/ 215 w 300"/>
                <a:gd name="T99" fmla="*/ 85 h 300"/>
                <a:gd name="T100" fmla="*/ 47 w 300"/>
                <a:gd name="T101" fmla="*/ 153 h 300"/>
                <a:gd name="T102" fmla="*/ 35 w 300"/>
                <a:gd name="T103" fmla="*/ 174 h 300"/>
                <a:gd name="T104" fmla="*/ 44 w 300"/>
                <a:gd name="T105" fmla="*/ 207 h 300"/>
                <a:gd name="T106" fmla="*/ 55 w 300"/>
                <a:gd name="T107" fmla="*/ 162 h 300"/>
                <a:gd name="T108" fmla="*/ 110 w 300"/>
                <a:gd name="T109" fmla="*/ 151 h 300"/>
                <a:gd name="T110" fmla="*/ 138 w 300"/>
                <a:gd name="T111" fmla="*/ 139 h 300"/>
                <a:gd name="T112" fmla="*/ 179 w 300"/>
                <a:gd name="T113" fmla="*/ 105 h 300"/>
                <a:gd name="T114" fmla="*/ 122 w 300"/>
                <a:gd name="T115" fmla="*/ 105 h 300"/>
                <a:gd name="T116" fmla="*/ 144 w 300"/>
                <a:gd name="T117" fmla="*/ 207 h 300"/>
                <a:gd name="T118" fmla="*/ 156 w 300"/>
                <a:gd name="T119" fmla="*/ 1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00">
                  <a:moveTo>
                    <a:pt x="52" y="37"/>
                  </a:moveTo>
                  <a:cubicBezTo>
                    <a:pt x="75" y="60"/>
                    <a:pt x="75" y="60"/>
                    <a:pt x="75" y="60"/>
                  </a:cubicBezTo>
                  <a:cubicBezTo>
                    <a:pt x="60" y="75"/>
                    <a:pt x="60" y="75"/>
                    <a:pt x="60" y="75"/>
                  </a:cubicBezTo>
                  <a:cubicBezTo>
                    <a:pt x="37" y="52"/>
                    <a:pt x="37" y="52"/>
                    <a:pt x="37" y="52"/>
                  </a:cubicBezTo>
                  <a:cubicBezTo>
                    <a:pt x="15" y="75"/>
                    <a:pt x="15" y="75"/>
                    <a:pt x="15" y="75"/>
                  </a:cubicBezTo>
                  <a:cubicBezTo>
                    <a:pt x="0" y="60"/>
                    <a:pt x="0" y="60"/>
                    <a:pt x="0" y="60"/>
                  </a:cubicBezTo>
                  <a:cubicBezTo>
                    <a:pt x="23" y="37"/>
                    <a:pt x="23" y="37"/>
                    <a:pt x="23" y="37"/>
                  </a:cubicBezTo>
                  <a:cubicBezTo>
                    <a:pt x="0" y="15"/>
                    <a:pt x="0" y="15"/>
                    <a:pt x="0" y="15"/>
                  </a:cubicBezTo>
                  <a:cubicBezTo>
                    <a:pt x="15" y="0"/>
                    <a:pt x="15" y="0"/>
                    <a:pt x="15" y="0"/>
                  </a:cubicBezTo>
                  <a:cubicBezTo>
                    <a:pt x="37" y="22"/>
                    <a:pt x="37" y="22"/>
                    <a:pt x="37" y="22"/>
                  </a:cubicBezTo>
                  <a:cubicBezTo>
                    <a:pt x="60" y="0"/>
                    <a:pt x="60" y="0"/>
                    <a:pt x="60" y="0"/>
                  </a:cubicBezTo>
                  <a:cubicBezTo>
                    <a:pt x="75" y="15"/>
                    <a:pt x="75" y="15"/>
                    <a:pt x="75" y="15"/>
                  </a:cubicBezTo>
                  <a:lnTo>
                    <a:pt x="52" y="37"/>
                  </a:lnTo>
                  <a:close/>
                  <a:moveTo>
                    <a:pt x="300" y="15"/>
                  </a:moveTo>
                  <a:cubicBezTo>
                    <a:pt x="285" y="0"/>
                    <a:pt x="285" y="0"/>
                    <a:pt x="285" y="0"/>
                  </a:cubicBezTo>
                  <a:cubicBezTo>
                    <a:pt x="262" y="22"/>
                    <a:pt x="262" y="22"/>
                    <a:pt x="262" y="22"/>
                  </a:cubicBezTo>
                  <a:cubicBezTo>
                    <a:pt x="240" y="0"/>
                    <a:pt x="240" y="0"/>
                    <a:pt x="240" y="0"/>
                  </a:cubicBezTo>
                  <a:cubicBezTo>
                    <a:pt x="225" y="15"/>
                    <a:pt x="225" y="15"/>
                    <a:pt x="225" y="15"/>
                  </a:cubicBezTo>
                  <a:cubicBezTo>
                    <a:pt x="248" y="37"/>
                    <a:pt x="248" y="37"/>
                    <a:pt x="248" y="37"/>
                  </a:cubicBezTo>
                  <a:cubicBezTo>
                    <a:pt x="225" y="60"/>
                    <a:pt x="225" y="60"/>
                    <a:pt x="225" y="60"/>
                  </a:cubicBezTo>
                  <a:cubicBezTo>
                    <a:pt x="240" y="75"/>
                    <a:pt x="240" y="75"/>
                    <a:pt x="240" y="75"/>
                  </a:cubicBezTo>
                  <a:cubicBezTo>
                    <a:pt x="262" y="52"/>
                    <a:pt x="262" y="52"/>
                    <a:pt x="262" y="52"/>
                  </a:cubicBezTo>
                  <a:cubicBezTo>
                    <a:pt x="285" y="75"/>
                    <a:pt x="285" y="75"/>
                    <a:pt x="285" y="75"/>
                  </a:cubicBezTo>
                  <a:cubicBezTo>
                    <a:pt x="300" y="60"/>
                    <a:pt x="300" y="60"/>
                    <a:pt x="300" y="60"/>
                  </a:cubicBezTo>
                  <a:cubicBezTo>
                    <a:pt x="277" y="37"/>
                    <a:pt x="277" y="37"/>
                    <a:pt x="277" y="37"/>
                  </a:cubicBezTo>
                  <a:lnTo>
                    <a:pt x="300" y="15"/>
                  </a:lnTo>
                  <a:close/>
                  <a:moveTo>
                    <a:pt x="188" y="15"/>
                  </a:moveTo>
                  <a:cubicBezTo>
                    <a:pt x="173" y="0"/>
                    <a:pt x="173" y="0"/>
                    <a:pt x="173" y="0"/>
                  </a:cubicBezTo>
                  <a:cubicBezTo>
                    <a:pt x="150" y="22"/>
                    <a:pt x="150" y="22"/>
                    <a:pt x="150" y="22"/>
                  </a:cubicBezTo>
                  <a:cubicBezTo>
                    <a:pt x="128" y="0"/>
                    <a:pt x="128" y="0"/>
                    <a:pt x="128" y="0"/>
                  </a:cubicBezTo>
                  <a:cubicBezTo>
                    <a:pt x="113" y="15"/>
                    <a:pt x="113" y="15"/>
                    <a:pt x="113" y="15"/>
                  </a:cubicBezTo>
                  <a:cubicBezTo>
                    <a:pt x="135" y="37"/>
                    <a:pt x="135" y="37"/>
                    <a:pt x="135" y="37"/>
                  </a:cubicBezTo>
                  <a:cubicBezTo>
                    <a:pt x="113" y="60"/>
                    <a:pt x="113" y="60"/>
                    <a:pt x="113" y="60"/>
                  </a:cubicBezTo>
                  <a:cubicBezTo>
                    <a:pt x="128" y="75"/>
                    <a:pt x="128" y="75"/>
                    <a:pt x="128" y="75"/>
                  </a:cubicBezTo>
                  <a:cubicBezTo>
                    <a:pt x="150" y="52"/>
                    <a:pt x="150" y="52"/>
                    <a:pt x="150" y="52"/>
                  </a:cubicBezTo>
                  <a:cubicBezTo>
                    <a:pt x="173" y="75"/>
                    <a:pt x="173" y="75"/>
                    <a:pt x="173" y="75"/>
                  </a:cubicBezTo>
                  <a:cubicBezTo>
                    <a:pt x="188" y="60"/>
                    <a:pt x="188" y="60"/>
                    <a:pt x="188" y="60"/>
                  </a:cubicBezTo>
                  <a:cubicBezTo>
                    <a:pt x="165" y="37"/>
                    <a:pt x="165" y="37"/>
                    <a:pt x="165" y="37"/>
                  </a:cubicBezTo>
                  <a:lnTo>
                    <a:pt x="188" y="15"/>
                  </a:lnTo>
                  <a:close/>
                  <a:moveTo>
                    <a:pt x="38" y="225"/>
                  </a:moveTo>
                  <a:cubicBezTo>
                    <a:pt x="17" y="225"/>
                    <a:pt x="0" y="242"/>
                    <a:pt x="0" y="262"/>
                  </a:cubicBezTo>
                  <a:cubicBezTo>
                    <a:pt x="0" y="283"/>
                    <a:pt x="17" y="300"/>
                    <a:pt x="38" y="300"/>
                  </a:cubicBezTo>
                  <a:cubicBezTo>
                    <a:pt x="58" y="300"/>
                    <a:pt x="75" y="283"/>
                    <a:pt x="75" y="262"/>
                  </a:cubicBezTo>
                  <a:cubicBezTo>
                    <a:pt x="75" y="242"/>
                    <a:pt x="58" y="225"/>
                    <a:pt x="38" y="225"/>
                  </a:cubicBezTo>
                  <a:close/>
                  <a:moveTo>
                    <a:pt x="53" y="262"/>
                  </a:moveTo>
                  <a:cubicBezTo>
                    <a:pt x="53" y="271"/>
                    <a:pt x="46" y="277"/>
                    <a:pt x="38" y="277"/>
                  </a:cubicBezTo>
                  <a:cubicBezTo>
                    <a:pt x="29" y="277"/>
                    <a:pt x="23" y="271"/>
                    <a:pt x="23" y="262"/>
                  </a:cubicBezTo>
                  <a:cubicBezTo>
                    <a:pt x="23" y="254"/>
                    <a:pt x="29" y="247"/>
                    <a:pt x="38" y="247"/>
                  </a:cubicBezTo>
                  <a:cubicBezTo>
                    <a:pt x="46" y="247"/>
                    <a:pt x="53" y="254"/>
                    <a:pt x="53" y="262"/>
                  </a:cubicBezTo>
                  <a:close/>
                  <a:moveTo>
                    <a:pt x="150" y="225"/>
                  </a:moveTo>
                  <a:cubicBezTo>
                    <a:pt x="129" y="225"/>
                    <a:pt x="113" y="242"/>
                    <a:pt x="113" y="262"/>
                  </a:cubicBezTo>
                  <a:cubicBezTo>
                    <a:pt x="113" y="283"/>
                    <a:pt x="129" y="300"/>
                    <a:pt x="150" y="300"/>
                  </a:cubicBezTo>
                  <a:cubicBezTo>
                    <a:pt x="171" y="300"/>
                    <a:pt x="188" y="283"/>
                    <a:pt x="188" y="262"/>
                  </a:cubicBezTo>
                  <a:cubicBezTo>
                    <a:pt x="188" y="242"/>
                    <a:pt x="171" y="225"/>
                    <a:pt x="150" y="225"/>
                  </a:cubicBezTo>
                  <a:close/>
                  <a:moveTo>
                    <a:pt x="165" y="262"/>
                  </a:moveTo>
                  <a:cubicBezTo>
                    <a:pt x="165" y="271"/>
                    <a:pt x="158" y="277"/>
                    <a:pt x="150" y="277"/>
                  </a:cubicBezTo>
                  <a:cubicBezTo>
                    <a:pt x="142" y="277"/>
                    <a:pt x="135" y="271"/>
                    <a:pt x="135" y="262"/>
                  </a:cubicBezTo>
                  <a:cubicBezTo>
                    <a:pt x="135" y="254"/>
                    <a:pt x="142" y="247"/>
                    <a:pt x="150" y="247"/>
                  </a:cubicBezTo>
                  <a:cubicBezTo>
                    <a:pt x="158" y="247"/>
                    <a:pt x="165" y="254"/>
                    <a:pt x="165" y="262"/>
                  </a:cubicBezTo>
                  <a:close/>
                  <a:moveTo>
                    <a:pt x="263" y="225"/>
                  </a:moveTo>
                  <a:cubicBezTo>
                    <a:pt x="242" y="225"/>
                    <a:pt x="225" y="242"/>
                    <a:pt x="225" y="262"/>
                  </a:cubicBezTo>
                  <a:cubicBezTo>
                    <a:pt x="225" y="283"/>
                    <a:pt x="242" y="300"/>
                    <a:pt x="263" y="300"/>
                  </a:cubicBezTo>
                  <a:cubicBezTo>
                    <a:pt x="283" y="300"/>
                    <a:pt x="300" y="283"/>
                    <a:pt x="300" y="262"/>
                  </a:cubicBezTo>
                  <a:cubicBezTo>
                    <a:pt x="300" y="242"/>
                    <a:pt x="283" y="225"/>
                    <a:pt x="263" y="225"/>
                  </a:cubicBezTo>
                  <a:close/>
                  <a:moveTo>
                    <a:pt x="278" y="262"/>
                  </a:moveTo>
                  <a:cubicBezTo>
                    <a:pt x="278" y="271"/>
                    <a:pt x="271" y="277"/>
                    <a:pt x="263" y="277"/>
                  </a:cubicBezTo>
                  <a:cubicBezTo>
                    <a:pt x="254" y="277"/>
                    <a:pt x="248" y="271"/>
                    <a:pt x="248" y="262"/>
                  </a:cubicBezTo>
                  <a:cubicBezTo>
                    <a:pt x="248" y="254"/>
                    <a:pt x="254" y="247"/>
                    <a:pt x="263" y="247"/>
                  </a:cubicBezTo>
                  <a:cubicBezTo>
                    <a:pt x="271" y="247"/>
                    <a:pt x="278" y="254"/>
                    <a:pt x="278" y="262"/>
                  </a:cubicBezTo>
                  <a:close/>
                  <a:moveTo>
                    <a:pt x="162" y="162"/>
                  </a:moveTo>
                  <a:cubicBezTo>
                    <a:pt x="162" y="174"/>
                    <a:pt x="162" y="174"/>
                    <a:pt x="162" y="174"/>
                  </a:cubicBezTo>
                  <a:cubicBezTo>
                    <a:pt x="257" y="174"/>
                    <a:pt x="257" y="174"/>
                    <a:pt x="257" y="174"/>
                  </a:cubicBezTo>
                  <a:cubicBezTo>
                    <a:pt x="257" y="207"/>
                    <a:pt x="257" y="207"/>
                    <a:pt x="257" y="207"/>
                  </a:cubicBezTo>
                  <a:cubicBezTo>
                    <a:pt x="269" y="207"/>
                    <a:pt x="269" y="207"/>
                    <a:pt x="269" y="207"/>
                  </a:cubicBezTo>
                  <a:cubicBezTo>
                    <a:pt x="269" y="162"/>
                    <a:pt x="269" y="162"/>
                    <a:pt x="269" y="162"/>
                  </a:cubicBezTo>
                  <a:lnTo>
                    <a:pt x="162" y="162"/>
                  </a:lnTo>
                  <a:close/>
                  <a:moveTo>
                    <a:pt x="65" y="162"/>
                  </a:moveTo>
                  <a:cubicBezTo>
                    <a:pt x="63" y="163"/>
                    <a:pt x="62" y="164"/>
                    <a:pt x="60" y="166"/>
                  </a:cubicBezTo>
                  <a:cubicBezTo>
                    <a:pt x="58" y="168"/>
                    <a:pt x="56" y="171"/>
                    <a:pt x="55" y="174"/>
                  </a:cubicBezTo>
                  <a:cubicBezTo>
                    <a:pt x="138" y="174"/>
                    <a:pt x="138" y="174"/>
                    <a:pt x="138" y="174"/>
                  </a:cubicBezTo>
                  <a:cubicBezTo>
                    <a:pt x="138" y="162"/>
                    <a:pt x="138" y="162"/>
                    <a:pt x="138" y="162"/>
                  </a:cubicBezTo>
                  <a:lnTo>
                    <a:pt x="65" y="162"/>
                  </a:lnTo>
                  <a:close/>
                  <a:moveTo>
                    <a:pt x="38" y="76"/>
                  </a:moveTo>
                  <a:cubicBezTo>
                    <a:pt x="9" y="105"/>
                    <a:pt x="9" y="105"/>
                    <a:pt x="9" y="105"/>
                  </a:cubicBezTo>
                  <a:cubicBezTo>
                    <a:pt x="32" y="105"/>
                    <a:pt x="32" y="105"/>
                    <a:pt x="32" y="105"/>
                  </a:cubicBezTo>
                  <a:cubicBezTo>
                    <a:pt x="32" y="167"/>
                    <a:pt x="32" y="167"/>
                    <a:pt x="32" y="167"/>
                  </a:cubicBezTo>
                  <a:cubicBezTo>
                    <a:pt x="34" y="160"/>
                    <a:pt x="38" y="154"/>
                    <a:pt x="43" y="149"/>
                  </a:cubicBezTo>
                  <a:cubicBezTo>
                    <a:pt x="43" y="149"/>
                    <a:pt x="43" y="148"/>
                    <a:pt x="44" y="148"/>
                  </a:cubicBezTo>
                  <a:cubicBezTo>
                    <a:pt x="44" y="105"/>
                    <a:pt x="44" y="105"/>
                    <a:pt x="44" y="105"/>
                  </a:cubicBezTo>
                  <a:cubicBezTo>
                    <a:pt x="66" y="105"/>
                    <a:pt x="66" y="105"/>
                    <a:pt x="66" y="105"/>
                  </a:cubicBezTo>
                  <a:lnTo>
                    <a:pt x="38" y="76"/>
                  </a:lnTo>
                  <a:close/>
                  <a:moveTo>
                    <a:pt x="215" y="85"/>
                  </a:moveTo>
                  <a:cubicBezTo>
                    <a:pt x="235" y="105"/>
                    <a:pt x="235" y="105"/>
                    <a:pt x="235" y="105"/>
                  </a:cubicBezTo>
                  <a:cubicBezTo>
                    <a:pt x="231" y="101"/>
                    <a:pt x="231" y="101"/>
                    <a:pt x="231" y="101"/>
                  </a:cubicBezTo>
                  <a:cubicBezTo>
                    <a:pt x="208" y="123"/>
                    <a:pt x="185" y="133"/>
                    <a:pt x="162" y="137"/>
                  </a:cubicBezTo>
                  <a:cubicBezTo>
                    <a:pt x="162" y="149"/>
                    <a:pt x="162" y="149"/>
                    <a:pt x="162" y="149"/>
                  </a:cubicBezTo>
                  <a:cubicBezTo>
                    <a:pt x="187" y="145"/>
                    <a:pt x="214" y="135"/>
                    <a:pt x="239" y="109"/>
                  </a:cubicBezTo>
                  <a:cubicBezTo>
                    <a:pt x="255" y="125"/>
                    <a:pt x="255" y="125"/>
                    <a:pt x="255" y="125"/>
                  </a:cubicBezTo>
                  <a:cubicBezTo>
                    <a:pt x="255" y="85"/>
                    <a:pt x="255" y="85"/>
                    <a:pt x="255" y="85"/>
                  </a:cubicBezTo>
                  <a:lnTo>
                    <a:pt x="215" y="85"/>
                  </a:lnTo>
                  <a:close/>
                  <a:moveTo>
                    <a:pt x="111" y="139"/>
                  </a:moveTo>
                  <a:cubicBezTo>
                    <a:pt x="85" y="139"/>
                    <a:pt x="62" y="138"/>
                    <a:pt x="47" y="153"/>
                  </a:cubicBezTo>
                  <a:cubicBezTo>
                    <a:pt x="46" y="154"/>
                    <a:pt x="45" y="156"/>
                    <a:pt x="44" y="157"/>
                  </a:cubicBezTo>
                  <a:cubicBezTo>
                    <a:pt x="40" y="162"/>
                    <a:pt x="37" y="167"/>
                    <a:pt x="35" y="174"/>
                  </a:cubicBezTo>
                  <a:cubicBezTo>
                    <a:pt x="33" y="183"/>
                    <a:pt x="32" y="194"/>
                    <a:pt x="32" y="207"/>
                  </a:cubicBezTo>
                  <a:cubicBezTo>
                    <a:pt x="44" y="207"/>
                    <a:pt x="44" y="207"/>
                    <a:pt x="44" y="207"/>
                  </a:cubicBezTo>
                  <a:cubicBezTo>
                    <a:pt x="44" y="193"/>
                    <a:pt x="45" y="182"/>
                    <a:pt x="48" y="174"/>
                  </a:cubicBezTo>
                  <a:cubicBezTo>
                    <a:pt x="50" y="169"/>
                    <a:pt x="52" y="165"/>
                    <a:pt x="55" y="162"/>
                  </a:cubicBezTo>
                  <a:cubicBezTo>
                    <a:pt x="56" y="162"/>
                    <a:pt x="56" y="162"/>
                    <a:pt x="56" y="161"/>
                  </a:cubicBezTo>
                  <a:cubicBezTo>
                    <a:pt x="67" y="150"/>
                    <a:pt x="86" y="151"/>
                    <a:pt x="110" y="151"/>
                  </a:cubicBezTo>
                  <a:cubicBezTo>
                    <a:pt x="119" y="151"/>
                    <a:pt x="128" y="152"/>
                    <a:pt x="138" y="151"/>
                  </a:cubicBezTo>
                  <a:cubicBezTo>
                    <a:pt x="138" y="139"/>
                    <a:pt x="138" y="139"/>
                    <a:pt x="138" y="139"/>
                  </a:cubicBezTo>
                  <a:cubicBezTo>
                    <a:pt x="128" y="140"/>
                    <a:pt x="119" y="139"/>
                    <a:pt x="111" y="139"/>
                  </a:cubicBezTo>
                  <a:close/>
                  <a:moveTo>
                    <a:pt x="179" y="105"/>
                  </a:moveTo>
                  <a:cubicBezTo>
                    <a:pt x="150" y="76"/>
                    <a:pt x="150" y="76"/>
                    <a:pt x="150" y="76"/>
                  </a:cubicBezTo>
                  <a:cubicBezTo>
                    <a:pt x="122" y="105"/>
                    <a:pt x="122" y="105"/>
                    <a:pt x="122" y="105"/>
                  </a:cubicBezTo>
                  <a:cubicBezTo>
                    <a:pt x="144" y="105"/>
                    <a:pt x="144" y="105"/>
                    <a:pt x="144" y="105"/>
                  </a:cubicBezTo>
                  <a:cubicBezTo>
                    <a:pt x="144" y="207"/>
                    <a:pt x="144" y="207"/>
                    <a:pt x="144" y="207"/>
                  </a:cubicBezTo>
                  <a:cubicBezTo>
                    <a:pt x="156" y="207"/>
                    <a:pt x="156" y="207"/>
                    <a:pt x="156" y="207"/>
                  </a:cubicBezTo>
                  <a:cubicBezTo>
                    <a:pt x="156" y="105"/>
                    <a:pt x="156" y="105"/>
                    <a:pt x="156" y="105"/>
                  </a:cubicBezTo>
                  <a:lnTo>
                    <a:pt x="179" y="105"/>
                  </a:lnTo>
                  <a:close/>
                </a:path>
              </a:pathLst>
            </a:custGeom>
            <a:solidFill>
              <a:schemeClr val="tx1">
                <a:alpha val="1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400" spc="-51">
                <a:gradFill>
                  <a:gsLst>
                    <a:gs pos="0">
                      <a:srgbClr val="FFFFFF"/>
                    </a:gs>
                    <a:gs pos="100000">
                      <a:srgbClr val="FFFFFF"/>
                    </a:gs>
                  </a:gsLst>
                  <a:lin ang="5400000" scaled="0"/>
                </a:gradFill>
                <a:ea typeface="Segoe UI" pitchFamily="34" charset="0"/>
                <a:cs typeface="Segoe UI" pitchFamily="34" charset="0"/>
              </a:endParaRPr>
            </a:p>
          </p:txBody>
        </p:sp>
      </p:grpSp>
      <p:grpSp>
        <p:nvGrpSpPr>
          <p:cNvPr id="374" name="Group 393"/>
          <p:cNvGrpSpPr/>
          <p:nvPr/>
        </p:nvGrpSpPr>
        <p:grpSpPr>
          <a:xfrm>
            <a:off x="5110217" y="2582862"/>
            <a:ext cx="1617850" cy="724603"/>
            <a:chOff x="9100090" y="3531741"/>
            <a:chExt cx="2403736" cy="1160264"/>
          </a:xfrm>
        </p:grpSpPr>
        <p:grpSp>
          <p:nvGrpSpPr>
            <p:cNvPr id="375" name="Group 394"/>
            <p:cNvGrpSpPr/>
            <p:nvPr/>
          </p:nvGrpSpPr>
          <p:grpSpPr>
            <a:xfrm>
              <a:off x="9100090" y="3531741"/>
              <a:ext cx="2403736" cy="1160264"/>
              <a:chOff x="-127339" y="1490568"/>
              <a:chExt cx="3140569" cy="1714616"/>
            </a:xfrm>
            <a:solidFill>
              <a:schemeClr val="accent4"/>
            </a:solidFill>
          </p:grpSpPr>
          <p:sp>
            <p:nvSpPr>
              <p:cNvPr id="377" name="original cloud"/>
              <p:cNvSpPr>
                <a:spLocks noChangeAspect="1"/>
              </p:cNvSpPr>
              <p:nvPr/>
            </p:nvSpPr>
            <p:spPr bwMode="black">
              <a:xfrm>
                <a:off x="-127339" y="1490568"/>
                <a:ext cx="3140569" cy="171461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grpFill/>
              <a:ln>
                <a:noFill/>
              </a:ln>
              <a:extLst/>
            </p:spPr>
            <p:txBody>
              <a:bodyPr vert="horz" wrap="square" lIns="93260" tIns="46630" rIns="93260" bIns="46630" numCol="1" anchor="t" anchorCtr="0" compatLnSpc="1">
                <a:prstTxWarp prst="textNoShape">
                  <a:avLst/>
                </a:prstTxWarp>
              </a:bodyPr>
              <a:lstStyle/>
              <a:p>
                <a:endParaRPr lang="en-US" sz="1400" dirty="0">
                  <a:solidFill>
                    <a:srgbClr val="505050"/>
                  </a:solidFill>
                </a:endParaRPr>
              </a:p>
            </p:txBody>
          </p:sp>
          <p:sp>
            <p:nvSpPr>
              <p:cNvPr id="378" name="Rectangle 401"/>
              <p:cNvSpPr/>
              <p:nvPr/>
            </p:nvSpPr>
            <p:spPr bwMode="auto">
              <a:xfrm>
                <a:off x="475071" y="2204304"/>
                <a:ext cx="1881486" cy="55718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93260" rIns="0" bIns="9326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1028" fontAlgn="base">
                  <a:spcBef>
                    <a:spcPct val="0"/>
                  </a:spcBef>
                  <a:spcAft>
                    <a:spcPct val="0"/>
                  </a:spcAft>
                </a:pPr>
                <a:r>
                  <a:rPr lang="en-IN" sz="2000" dirty="0">
                    <a:solidFill>
                      <a:srgbClr val="FFFFFF"/>
                    </a:solidFill>
                    <a:latin typeface="Segoe UI Light"/>
                    <a:ea typeface="Segoe UI" pitchFamily="34" charset="0"/>
                    <a:cs typeface="Segoe UI" pitchFamily="34" charset="0"/>
                  </a:rPr>
                  <a:t>Manage</a:t>
                </a:r>
              </a:p>
            </p:txBody>
          </p:sp>
        </p:grpSp>
        <p:sp>
          <p:nvSpPr>
            <p:cNvPr id="376" name="Freeform 399"/>
            <p:cNvSpPr/>
            <p:nvPr/>
          </p:nvSpPr>
          <p:spPr bwMode="auto">
            <a:xfrm>
              <a:off x="9793045" y="3685023"/>
              <a:ext cx="974309" cy="941484"/>
            </a:xfrm>
            <a:custGeom>
              <a:avLst/>
              <a:gdLst/>
              <a:ahLst/>
              <a:cxnLst/>
              <a:rect l="l" t="t" r="r" b="b"/>
              <a:pathLst>
                <a:path w="5186366" h="4951126">
                  <a:moveTo>
                    <a:pt x="3703335" y="4594117"/>
                  </a:moveTo>
                  <a:cubicBezTo>
                    <a:pt x="3692341" y="4594117"/>
                    <a:pt x="3683430" y="4603029"/>
                    <a:pt x="3683430" y="4614022"/>
                  </a:cubicBezTo>
                  <a:cubicBezTo>
                    <a:pt x="3683430" y="4625016"/>
                    <a:pt x="3692341" y="4633927"/>
                    <a:pt x="3703335" y="4633927"/>
                  </a:cubicBezTo>
                  <a:cubicBezTo>
                    <a:pt x="3714328" y="4633927"/>
                    <a:pt x="3723240" y="4625016"/>
                    <a:pt x="3723240" y="4614022"/>
                  </a:cubicBezTo>
                  <a:cubicBezTo>
                    <a:pt x="3723240" y="4603029"/>
                    <a:pt x="3714328" y="4594117"/>
                    <a:pt x="3703335" y="4594117"/>
                  </a:cubicBezTo>
                  <a:close/>
                  <a:moveTo>
                    <a:pt x="4033273" y="4405295"/>
                  </a:moveTo>
                  <a:lnTo>
                    <a:pt x="4058989" y="4411725"/>
                  </a:lnTo>
                  <a:cubicBezTo>
                    <a:pt x="4058613" y="4495150"/>
                    <a:pt x="4057904" y="4572688"/>
                    <a:pt x="4057401" y="4612783"/>
                  </a:cubicBezTo>
                  <a:cubicBezTo>
                    <a:pt x="3965517" y="4688784"/>
                    <a:pt x="3906606" y="4728593"/>
                    <a:pt x="3872828" y="4733418"/>
                  </a:cubicBezTo>
                  <a:cubicBezTo>
                    <a:pt x="3839051" y="4738243"/>
                    <a:pt x="3646032" y="4718942"/>
                    <a:pt x="3530222" y="4702053"/>
                  </a:cubicBezTo>
                  <a:cubicBezTo>
                    <a:pt x="3530054" y="4622715"/>
                    <a:pt x="3529886" y="4543376"/>
                    <a:pt x="3529718" y="4464037"/>
                  </a:cubicBezTo>
                  <a:lnTo>
                    <a:pt x="3551936" y="4452343"/>
                  </a:lnTo>
                  <a:cubicBezTo>
                    <a:pt x="3610645" y="4454957"/>
                    <a:pt x="3850511" y="4483105"/>
                    <a:pt x="3877653" y="4477677"/>
                  </a:cubicBezTo>
                  <a:cubicBezTo>
                    <a:pt x="3904796" y="4472249"/>
                    <a:pt x="4003918" y="4416555"/>
                    <a:pt x="4033273" y="4405295"/>
                  </a:cubicBezTo>
                  <a:close/>
                  <a:moveTo>
                    <a:pt x="1395208" y="4384285"/>
                  </a:moveTo>
                  <a:cubicBezTo>
                    <a:pt x="1381180" y="4384285"/>
                    <a:pt x="1369809" y="4395656"/>
                    <a:pt x="1369809" y="4409684"/>
                  </a:cubicBezTo>
                  <a:cubicBezTo>
                    <a:pt x="1369809" y="4423711"/>
                    <a:pt x="1381180" y="4435083"/>
                    <a:pt x="1395208" y="4435083"/>
                  </a:cubicBezTo>
                  <a:cubicBezTo>
                    <a:pt x="1409235" y="4435083"/>
                    <a:pt x="1420607" y="4423711"/>
                    <a:pt x="1420607" y="4409684"/>
                  </a:cubicBezTo>
                  <a:cubicBezTo>
                    <a:pt x="1420607" y="4395656"/>
                    <a:pt x="1409235" y="4384285"/>
                    <a:pt x="1395208" y="4384285"/>
                  </a:cubicBezTo>
                  <a:close/>
                  <a:moveTo>
                    <a:pt x="1395208" y="4358886"/>
                  </a:moveTo>
                  <a:cubicBezTo>
                    <a:pt x="1423263" y="4358886"/>
                    <a:pt x="1446006" y="4381629"/>
                    <a:pt x="1446006" y="4409684"/>
                  </a:cubicBezTo>
                  <a:cubicBezTo>
                    <a:pt x="1446006" y="4437739"/>
                    <a:pt x="1423263" y="4460482"/>
                    <a:pt x="1395208" y="4460482"/>
                  </a:cubicBezTo>
                  <a:cubicBezTo>
                    <a:pt x="1367153" y="4460482"/>
                    <a:pt x="1344410" y="4437739"/>
                    <a:pt x="1344410" y="4409684"/>
                  </a:cubicBezTo>
                  <a:cubicBezTo>
                    <a:pt x="1344410" y="4381629"/>
                    <a:pt x="1367153" y="4358886"/>
                    <a:pt x="1395208" y="4358886"/>
                  </a:cubicBezTo>
                  <a:close/>
                  <a:moveTo>
                    <a:pt x="1395208" y="4338897"/>
                  </a:moveTo>
                  <a:cubicBezTo>
                    <a:pt x="1356114" y="4338897"/>
                    <a:pt x="1324421" y="4370589"/>
                    <a:pt x="1324421" y="4409684"/>
                  </a:cubicBezTo>
                  <a:cubicBezTo>
                    <a:pt x="1324421" y="4448779"/>
                    <a:pt x="1356114" y="4480471"/>
                    <a:pt x="1395208" y="4480471"/>
                  </a:cubicBezTo>
                  <a:cubicBezTo>
                    <a:pt x="1434302" y="4480471"/>
                    <a:pt x="1465995" y="4448779"/>
                    <a:pt x="1465995" y="4409684"/>
                  </a:cubicBezTo>
                  <a:cubicBezTo>
                    <a:pt x="1465995" y="4370589"/>
                    <a:pt x="1434302" y="4338897"/>
                    <a:pt x="1395208" y="4338897"/>
                  </a:cubicBezTo>
                  <a:close/>
                  <a:moveTo>
                    <a:pt x="4033273" y="4293721"/>
                  </a:moveTo>
                  <a:lnTo>
                    <a:pt x="4059224" y="4300209"/>
                  </a:lnTo>
                  <a:cubicBezTo>
                    <a:pt x="4059269" y="4325683"/>
                    <a:pt x="4059210" y="4351929"/>
                    <a:pt x="4059114" y="4378016"/>
                  </a:cubicBezTo>
                  <a:cubicBezTo>
                    <a:pt x="4025283" y="4396273"/>
                    <a:pt x="3912562" y="4456196"/>
                    <a:pt x="3880066" y="4463201"/>
                  </a:cubicBezTo>
                  <a:cubicBezTo>
                    <a:pt x="3846835" y="4470364"/>
                    <a:pt x="3590683" y="4440899"/>
                    <a:pt x="3529655" y="4434445"/>
                  </a:cubicBezTo>
                  <a:cubicBezTo>
                    <a:pt x="3529597" y="4407160"/>
                    <a:pt x="3529539" y="4379873"/>
                    <a:pt x="3529481" y="4352587"/>
                  </a:cubicBezTo>
                  <a:lnTo>
                    <a:pt x="3551936" y="4340768"/>
                  </a:lnTo>
                  <a:cubicBezTo>
                    <a:pt x="3610645" y="4343382"/>
                    <a:pt x="3850511" y="4371530"/>
                    <a:pt x="3877653" y="4366102"/>
                  </a:cubicBezTo>
                  <a:cubicBezTo>
                    <a:pt x="3904796" y="4360674"/>
                    <a:pt x="4003918" y="4304980"/>
                    <a:pt x="4033273" y="4293721"/>
                  </a:cubicBezTo>
                  <a:close/>
                  <a:moveTo>
                    <a:pt x="1395208" y="4291065"/>
                  </a:moveTo>
                  <a:cubicBezTo>
                    <a:pt x="1401008" y="4291065"/>
                    <a:pt x="1406711" y="4291482"/>
                    <a:pt x="1412269" y="4292418"/>
                  </a:cubicBezTo>
                  <a:cubicBezTo>
                    <a:pt x="1418221" y="4333065"/>
                    <a:pt x="1458928" y="4324532"/>
                    <a:pt x="1463700" y="4319436"/>
                  </a:cubicBezTo>
                  <a:lnTo>
                    <a:pt x="1467178" y="4315673"/>
                  </a:lnTo>
                  <a:cubicBezTo>
                    <a:pt x="1475817" y="4322092"/>
                    <a:pt x="1483422" y="4329798"/>
                    <a:pt x="1489873" y="4338421"/>
                  </a:cubicBezTo>
                  <a:cubicBezTo>
                    <a:pt x="1465405" y="4377543"/>
                    <a:pt x="1505130" y="4396085"/>
                    <a:pt x="1512838" y="4395092"/>
                  </a:cubicBezTo>
                  <a:cubicBezTo>
                    <a:pt x="1513524" y="4399866"/>
                    <a:pt x="1513826" y="4404739"/>
                    <a:pt x="1513826" y="4409684"/>
                  </a:cubicBezTo>
                  <a:cubicBezTo>
                    <a:pt x="1513826" y="4414669"/>
                    <a:pt x="1513518" y="4419583"/>
                    <a:pt x="1512801" y="4424390"/>
                  </a:cubicBezTo>
                  <a:cubicBezTo>
                    <a:pt x="1511944" y="4424628"/>
                    <a:pt x="1511177" y="4424919"/>
                    <a:pt x="1510509" y="4425255"/>
                  </a:cubicBezTo>
                  <a:lnTo>
                    <a:pt x="1510465" y="4425245"/>
                  </a:lnTo>
                  <a:cubicBezTo>
                    <a:pt x="1471922" y="4438483"/>
                    <a:pt x="1482218" y="4470609"/>
                    <a:pt x="1489767" y="4480944"/>
                  </a:cubicBezTo>
                  <a:cubicBezTo>
                    <a:pt x="1483469" y="4489556"/>
                    <a:pt x="1475901" y="4497158"/>
                    <a:pt x="1467422" y="4503637"/>
                  </a:cubicBezTo>
                  <a:cubicBezTo>
                    <a:pt x="1429946" y="4481271"/>
                    <a:pt x="1411822" y="4518428"/>
                    <a:pt x="1412164" y="4526953"/>
                  </a:cubicBezTo>
                  <a:cubicBezTo>
                    <a:pt x="1406640" y="4527891"/>
                    <a:pt x="1400972" y="4528302"/>
                    <a:pt x="1395208" y="4528302"/>
                  </a:cubicBezTo>
                  <a:cubicBezTo>
                    <a:pt x="1389560" y="4528302"/>
                    <a:pt x="1384004" y="4527908"/>
                    <a:pt x="1378583" y="4527029"/>
                  </a:cubicBezTo>
                  <a:cubicBezTo>
                    <a:pt x="1367742" y="4485142"/>
                    <a:pt x="1331204" y="4496669"/>
                    <a:pt x="1322909" y="4503444"/>
                  </a:cubicBezTo>
                  <a:cubicBezTo>
                    <a:pt x="1314354" y="4497039"/>
                    <a:pt x="1306823" y="4489370"/>
                    <a:pt x="1300432" y="4480797"/>
                  </a:cubicBezTo>
                  <a:cubicBezTo>
                    <a:pt x="1322934" y="4443596"/>
                    <a:pt x="1286943" y="4425334"/>
                    <a:pt x="1277710" y="4425144"/>
                  </a:cubicBezTo>
                  <a:cubicBezTo>
                    <a:pt x="1276930" y="4420094"/>
                    <a:pt x="1276589" y="4414929"/>
                    <a:pt x="1276589" y="4409684"/>
                  </a:cubicBezTo>
                  <a:cubicBezTo>
                    <a:pt x="1276589" y="4404508"/>
                    <a:pt x="1276921" y="4399409"/>
                    <a:pt x="1277632" y="4394416"/>
                  </a:cubicBezTo>
                  <a:cubicBezTo>
                    <a:pt x="1319216" y="4385995"/>
                    <a:pt x="1307463" y="4345259"/>
                    <a:pt x="1301967" y="4340839"/>
                  </a:cubicBezTo>
                  <a:lnTo>
                    <a:pt x="1299997" y="4339276"/>
                  </a:lnTo>
                  <a:cubicBezTo>
                    <a:pt x="1306170" y="4330670"/>
                    <a:pt x="1313601" y="4323049"/>
                    <a:pt x="1321934" y="4316523"/>
                  </a:cubicBezTo>
                  <a:cubicBezTo>
                    <a:pt x="1361204" y="4340813"/>
                    <a:pt x="1379615" y="4300255"/>
                    <a:pt x="1378254" y="4293142"/>
                  </a:cubicBezTo>
                  <a:lnTo>
                    <a:pt x="1378114" y="4292436"/>
                  </a:lnTo>
                  <a:cubicBezTo>
                    <a:pt x="1383682" y="4291484"/>
                    <a:pt x="1389396" y="4291065"/>
                    <a:pt x="1395208" y="4291065"/>
                  </a:cubicBezTo>
                  <a:close/>
                  <a:moveTo>
                    <a:pt x="1216003" y="4289516"/>
                  </a:moveTo>
                  <a:cubicBezTo>
                    <a:pt x="1206697" y="4289516"/>
                    <a:pt x="1199151" y="4297048"/>
                    <a:pt x="1199151" y="4306339"/>
                  </a:cubicBezTo>
                  <a:cubicBezTo>
                    <a:pt x="1199151" y="4315630"/>
                    <a:pt x="1206697" y="4323161"/>
                    <a:pt x="1216003" y="4323161"/>
                  </a:cubicBezTo>
                  <a:cubicBezTo>
                    <a:pt x="1225311" y="4323161"/>
                    <a:pt x="1232855" y="4315630"/>
                    <a:pt x="1232855" y="4306339"/>
                  </a:cubicBezTo>
                  <a:cubicBezTo>
                    <a:pt x="1232855" y="4297048"/>
                    <a:pt x="1225311" y="4289516"/>
                    <a:pt x="1216003" y="4289516"/>
                  </a:cubicBezTo>
                  <a:close/>
                  <a:moveTo>
                    <a:pt x="1216003" y="4272693"/>
                  </a:moveTo>
                  <a:cubicBezTo>
                    <a:pt x="1234617" y="4272693"/>
                    <a:pt x="1249707" y="4287757"/>
                    <a:pt x="1249707" y="4306339"/>
                  </a:cubicBezTo>
                  <a:cubicBezTo>
                    <a:pt x="1249707" y="4324920"/>
                    <a:pt x="1234617" y="4339984"/>
                    <a:pt x="1216003" y="4339984"/>
                  </a:cubicBezTo>
                  <a:cubicBezTo>
                    <a:pt x="1197390" y="4339984"/>
                    <a:pt x="1182300" y="4324920"/>
                    <a:pt x="1182300" y="4306339"/>
                  </a:cubicBezTo>
                  <a:cubicBezTo>
                    <a:pt x="1182300" y="4287757"/>
                    <a:pt x="1197390" y="4272693"/>
                    <a:pt x="1216003" y="4272693"/>
                  </a:cubicBezTo>
                  <a:close/>
                  <a:moveTo>
                    <a:pt x="1216003" y="4259454"/>
                  </a:moveTo>
                  <a:cubicBezTo>
                    <a:pt x="1190065" y="4259454"/>
                    <a:pt x="1169038" y="4280445"/>
                    <a:pt x="1169038" y="4306339"/>
                  </a:cubicBezTo>
                  <a:cubicBezTo>
                    <a:pt x="1169038" y="4332232"/>
                    <a:pt x="1190065" y="4353223"/>
                    <a:pt x="1216003" y="4353223"/>
                  </a:cubicBezTo>
                  <a:cubicBezTo>
                    <a:pt x="1241942" y="4353223"/>
                    <a:pt x="1262969" y="4332232"/>
                    <a:pt x="1262969" y="4306339"/>
                  </a:cubicBezTo>
                  <a:cubicBezTo>
                    <a:pt x="1262969" y="4280445"/>
                    <a:pt x="1241942" y="4259454"/>
                    <a:pt x="1216003" y="4259454"/>
                  </a:cubicBezTo>
                  <a:close/>
                  <a:moveTo>
                    <a:pt x="1216003" y="4227774"/>
                  </a:moveTo>
                  <a:cubicBezTo>
                    <a:pt x="1219852" y="4227774"/>
                    <a:pt x="1223636" y="4228050"/>
                    <a:pt x="1227323" y="4228670"/>
                  </a:cubicBezTo>
                  <a:cubicBezTo>
                    <a:pt x="1231272" y="4255592"/>
                    <a:pt x="1258281" y="4249940"/>
                    <a:pt x="1261447" y="4246565"/>
                  </a:cubicBezTo>
                  <a:lnTo>
                    <a:pt x="1263754" y="4244072"/>
                  </a:lnTo>
                  <a:cubicBezTo>
                    <a:pt x="1269487" y="4248324"/>
                    <a:pt x="1274532" y="4253427"/>
                    <a:pt x="1278812" y="4259139"/>
                  </a:cubicBezTo>
                  <a:cubicBezTo>
                    <a:pt x="1262578" y="4285051"/>
                    <a:pt x="1288935" y="4297332"/>
                    <a:pt x="1294049" y="4296674"/>
                  </a:cubicBezTo>
                  <a:cubicBezTo>
                    <a:pt x="1294504" y="4299836"/>
                    <a:pt x="1294705" y="4303064"/>
                    <a:pt x="1294705" y="4306339"/>
                  </a:cubicBezTo>
                  <a:cubicBezTo>
                    <a:pt x="1294705" y="4309641"/>
                    <a:pt x="1294501" y="4312895"/>
                    <a:pt x="1294024" y="4316079"/>
                  </a:cubicBezTo>
                  <a:cubicBezTo>
                    <a:pt x="1293456" y="4316237"/>
                    <a:pt x="1292947" y="4316430"/>
                    <a:pt x="1292504" y="4316652"/>
                  </a:cubicBezTo>
                  <a:lnTo>
                    <a:pt x="1292475" y="4316645"/>
                  </a:lnTo>
                  <a:cubicBezTo>
                    <a:pt x="1266902" y="4325414"/>
                    <a:pt x="1273733" y="4346692"/>
                    <a:pt x="1278742" y="4353536"/>
                  </a:cubicBezTo>
                  <a:cubicBezTo>
                    <a:pt x="1274564" y="4359241"/>
                    <a:pt x="1269542" y="4364276"/>
                    <a:pt x="1263917" y="4368567"/>
                  </a:cubicBezTo>
                  <a:cubicBezTo>
                    <a:pt x="1239051" y="4353753"/>
                    <a:pt x="1227027" y="4378364"/>
                    <a:pt x="1227253" y="4384010"/>
                  </a:cubicBezTo>
                  <a:cubicBezTo>
                    <a:pt x="1223589" y="4384631"/>
                    <a:pt x="1219828" y="4384904"/>
                    <a:pt x="1216003" y="4384904"/>
                  </a:cubicBezTo>
                  <a:cubicBezTo>
                    <a:pt x="1212256" y="4384904"/>
                    <a:pt x="1208570" y="4384642"/>
                    <a:pt x="1204973" y="4384061"/>
                  </a:cubicBezTo>
                  <a:cubicBezTo>
                    <a:pt x="1197780" y="4356317"/>
                    <a:pt x="1173538" y="4363951"/>
                    <a:pt x="1168034" y="4368439"/>
                  </a:cubicBezTo>
                  <a:cubicBezTo>
                    <a:pt x="1162358" y="4364197"/>
                    <a:pt x="1157362" y="4359118"/>
                    <a:pt x="1153121" y="4353439"/>
                  </a:cubicBezTo>
                  <a:cubicBezTo>
                    <a:pt x="1168051" y="4328800"/>
                    <a:pt x="1144172" y="4316705"/>
                    <a:pt x="1138046" y="4316578"/>
                  </a:cubicBezTo>
                  <a:cubicBezTo>
                    <a:pt x="1137528" y="4313234"/>
                    <a:pt x="1137302" y="4309812"/>
                    <a:pt x="1137302" y="4306339"/>
                  </a:cubicBezTo>
                  <a:cubicBezTo>
                    <a:pt x="1137302" y="4302910"/>
                    <a:pt x="1137523" y="4299533"/>
                    <a:pt x="1137994" y="4296227"/>
                  </a:cubicBezTo>
                  <a:cubicBezTo>
                    <a:pt x="1165584" y="4290649"/>
                    <a:pt x="1157787" y="4263668"/>
                    <a:pt x="1154140" y="4260740"/>
                  </a:cubicBezTo>
                  <a:lnTo>
                    <a:pt x="1152833" y="4259705"/>
                  </a:lnTo>
                  <a:cubicBezTo>
                    <a:pt x="1156928" y="4254005"/>
                    <a:pt x="1161858" y="4248957"/>
                    <a:pt x="1167388" y="4244635"/>
                  </a:cubicBezTo>
                  <a:cubicBezTo>
                    <a:pt x="1193442" y="4260724"/>
                    <a:pt x="1205658" y="4233860"/>
                    <a:pt x="1204755" y="4229149"/>
                  </a:cubicBezTo>
                  <a:lnTo>
                    <a:pt x="1204662" y="4228681"/>
                  </a:lnTo>
                  <a:cubicBezTo>
                    <a:pt x="1208356" y="4228051"/>
                    <a:pt x="1212147" y="4227774"/>
                    <a:pt x="1216003" y="4227774"/>
                  </a:cubicBezTo>
                  <a:close/>
                  <a:moveTo>
                    <a:pt x="4033273" y="4182145"/>
                  </a:moveTo>
                  <a:lnTo>
                    <a:pt x="4058819" y="4188532"/>
                  </a:lnTo>
                  <a:cubicBezTo>
                    <a:pt x="4059062" y="4212035"/>
                    <a:pt x="4059189" y="4238437"/>
                    <a:pt x="4059237" y="4266375"/>
                  </a:cubicBezTo>
                  <a:cubicBezTo>
                    <a:pt x="4025558" y="4284551"/>
                    <a:pt x="3912602" y="4344612"/>
                    <a:pt x="3880066" y="4351626"/>
                  </a:cubicBezTo>
                  <a:cubicBezTo>
                    <a:pt x="3846792" y="4358798"/>
                    <a:pt x="3590018" y="4329248"/>
                    <a:pt x="3529419" y="4322845"/>
                  </a:cubicBezTo>
                  <a:lnTo>
                    <a:pt x="3529245" y="4241136"/>
                  </a:lnTo>
                  <a:lnTo>
                    <a:pt x="3551936" y="4229193"/>
                  </a:lnTo>
                  <a:cubicBezTo>
                    <a:pt x="3610645" y="4231807"/>
                    <a:pt x="3850511" y="4259955"/>
                    <a:pt x="3877653" y="4254527"/>
                  </a:cubicBezTo>
                  <a:cubicBezTo>
                    <a:pt x="3904796" y="4249099"/>
                    <a:pt x="4003918" y="4193405"/>
                    <a:pt x="4033273" y="4182145"/>
                  </a:cubicBezTo>
                  <a:close/>
                  <a:moveTo>
                    <a:pt x="1075816" y="4178957"/>
                  </a:moveTo>
                  <a:cubicBezTo>
                    <a:pt x="1052021" y="4178957"/>
                    <a:pt x="1032733" y="4198246"/>
                    <a:pt x="1032733" y="4222039"/>
                  </a:cubicBezTo>
                  <a:lnTo>
                    <a:pt x="1032733" y="4604777"/>
                  </a:lnTo>
                  <a:cubicBezTo>
                    <a:pt x="1032733" y="4628570"/>
                    <a:pt x="1052021" y="4647859"/>
                    <a:pt x="1075816" y="4647859"/>
                  </a:cubicBezTo>
                  <a:lnTo>
                    <a:pt x="1575313" y="4647859"/>
                  </a:lnTo>
                  <a:cubicBezTo>
                    <a:pt x="1599107" y="4647859"/>
                    <a:pt x="1618396" y="4628570"/>
                    <a:pt x="1618396" y="4604777"/>
                  </a:cubicBezTo>
                  <a:lnTo>
                    <a:pt x="1618396" y="4222039"/>
                  </a:lnTo>
                  <a:cubicBezTo>
                    <a:pt x="1618396" y="4198246"/>
                    <a:pt x="1599107" y="4178957"/>
                    <a:pt x="1575313" y="4178957"/>
                  </a:cubicBezTo>
                  <a:close/>
                  <a:moveTo>
                    <a:pt x="1055994" y="4151580"/>
                  </a:moveTo>
                  <a:lnTo>
                    <a:pt x="1595135" y="4151580"/>
                  </a:lnTo>
                  <a:cubicBezTo>
                    <a:pt x="1626867" y="4151580"/>
                    <a:pt x="1652590" y="4177304"/>
                    <a:pt x="1652590" y="4209035"/>
                  </a:cubicBezTo>
                  <a:lnTo>
                    <a:pt x="1652590" y="4617781"/>
                  </a:lnTo>
                  <a:cubicBezTo>
                    <a:pt x="1652590" y="4649513"/>
                    <a:pt x="1626867" y="4675236"/>
                    <a:pt x="1595135" y="4675236"/>
                  </a:cubicBezTo>
                  <a:lnTo>
                    <a:pt x="1055994" y="4675236"/>
                  </a:lnTo>
                  <a:cubicBezTo>
                    <a:pt x="1024262" y="4675236"/>
                    <a:pt x="998538" y="4649513"/>
                    <a:pt x="998538" y="4617781"/>
                  </a:cubicBezTo>
                  <a:lnTo>
                    <a:pt x="998538" y="4209035"/>
                  </a:lnTo>
                  <a:cubicBezTo>
                    <a:pt x="998538" y="4177304"/>
                    <a:pt x="1024262" y="4151580"/>
                    <a:pt x="1055994" y="4151580"/>
                  </a:cubicBezTo>
                  <a:close/>
                  <a:moveTo>
                    <a:pt x="1485047" y="4118503"/>
                  </a:moveTo>
                  <a:lnTo>
                    <a:pt x="1485047" y="4123566"/>
                  </a:lnTo>
                  <a:lnTo>
                    <a:pt x="1514623" y="4123566"/>
                  </a:lnTo>
                  <a:lnTo>
                    <a:pt x="1514623" y="4118503"/>
                  </a:lnTo>
                  <a:close/>
                  <a:moveTo>
                    <a:pt x="1528841" y="4099370"/>
                  </a:moveTo>
                  <a:lnTo>
                    <a:pt x="1548470" y="4099370"/>
                  </a:lnTo>
                  <a:lnTo>
                    <a:pt x="1548470" y="4119072"/>
                  </a:lnTo>
                  <a:lnTo>
                    <a:pt x="1528841" y="4119072"/>
                  </a:lnTo>
                  <a:close/>
                  <a:moveTo>
                    <a:pt x="1524312" y="4094877"/>
                  </a:moveTo>
                  <a:lnTo>
                    <a:pt x="1524312" y="4123566"/>
                  </a:lnTo>
                  <a:lnTo>
                    <a:pt x="1553000" y="4123566"/>
                  </a:lnTo>
                  <a:lnTo>
                    <a:pt x="1553000" y="4094877"/>
                  </a:lnTo>
                  <a:close/>
                  <a:moveTo>
                    <a:pt x="1564992" y="4094434"/>
                  </a:moveTo>
                  <a:lnTo>
                    <a:pt x="1578412" y="4109024"/>
                  </a:lnTo>
                  <a:lnTo>
                    <a:pt x="1565036" y="4123566"/>
                  </a:lnTo>
                  <a:lnTo>
                    <a:pt x="1572776" y="4123566"/>
                  </a:lnTo>
                  <a:lnTo>
                    <a:pt x="1582283" y="4113231"/>
                  </a:lnTo>
                  <a:lnTo>
                    <a:pt x="1591790" y="4123566"/>
                  </a:lnTo>
                  <a:lnTo>
                    <a:pt x="1599531" y="4123566"/>
                  </a:lnTo>
                  <a:lnTo>
                    <a:pt x="1586154" y="4109024"/>
                  </a:lnTo>
                  <a:lnTo>
                    <a:pt x="1599574" y="4094434"/>
                  </a:lnTo>
                  <a:lnTo>
                    <a:pt x="1591833" y="4094434"/>
                  </a:lnTo>
                  <a:lnTo>
                    <a:pt x="1582283" y="4104816"/>
                  </a:lnTo>
                  <a:lnTo>
                    <a:pt x="1572734" y="4094434"/>
                  </a:lnTo>
                  <a:close/>
                  <a:moveTo>
                    <a:pt x="1029830" y="4080840"/>
                  </a:moveTo>
                  <a:lnTo>
                    <a:pt x="1621299" y="4080840"/>
                  </a:lnTo>
                  <a:cubicBezTo>
                    <a:pt x="1638581" y="4080840"/>
                    <a:pt x="1652590" y="4094850"/>
                    <a:pt x="1652590" y="4112131"/>
                  </a:cubicBezTo>
                  <a:lnTo>
                    <a:pt x="1652590" y="4161525"/>
                  </a:lnTo>
                  <a:cubicBezTo>
                    <a:pt x="1642272" y="4147209"/>
                    <a:pt x="1625426" y="4137986"/>
                    <a:pt x="1606427" y="4137986"/>
                  </a:cubicBezTo>
                  <a:lnTo>
                    <a:pt x="1044702" y="4137986"/>
                  </a:lnTo>
                  <a:cubicBezTo>
                    <a:pt x="1025702" y="4137986"/>
                    <a:pt x="1008857" y="4147209"/>
                    <a:pt x="998538" y="4161525"/>
                  </a:cubicBezTo>
                  <a:lnTo>
                    <a:pt x="998538" y="4112131"/>
                  </a:lnTo>
                  <a:cubicBezTo>
                    <a:pt x="998538" y="4094850"/>
                    <a:pt x="1012548" y="4080840"/>
                    <a:pt x="1029830" y="4080840"/>
                  </a:cubicBezTo>
                  <a:close/>
                  <a:moveTo>
                    <a:pt x="3736752" y="4065495"/>
                  </a:moveTo>
                  <a:cubicBezTo>
                    <a:pt x="3824128" y="4065959"/>
                    <a:pt x="4049007" y="4081684"/>
                    <a:pt x="4054988" y="4088017"/>
                  </a:cubicBezTo>
                  <a:cubicBezTo>
                    <a:pt x="4056669" y="4089796"/>
                    <a:pt x="4057754" y="4115632"/>
                    <a:pt x="4058386" y="4155257"/>
                  </a:cubicBezTo>
                  <a:cubicBezTo>
                    <a:pt x="4023698" y="4173965"/>
                    <a:pt x="3912333" y="4233095"/>
                    <a:pt x="3880066" y="4240051"/>
                  </a:cubicBezTo>
                  <a:cubicBezTo>
                    <a:pt x="3846749" y="4247232"/>
                    <a:pt x="3589347" y="4217595"/>
                    <a:pt x="3529182" y="4211245"/>
                  </a:cubicBezTo>
                  <a:cubicBezTo>
                    <a:pt x="3529391" y="4185047"/>
                    <a:pt x="3529238" y="4158849"/>
                    <a:pt x="3529015" y="4132652"/>
                  </a:cubicBezTo>
                  <a:cubicBezTo>
                    <a:pt x="3623513" y="4095857"/>
                    <a:pt x="3662118" y="4071328"/>
                    <a:pt x="3708763" y="4066302"/>
                  </a:cubicBezTo>
                  <a:cubicBezTo>
                    <a:pt x="3714595" y="4065674"/>
                    <a:pt x="3724270" y="4065428"/>
                    <a:pt x="3736752" y="4065495"/>
                  </a:cubicBezTo>
                  <a:close/>
                  <a:moveTo>
                    <a:pt x="3794127" y="3875081"/>
                  </a:moveTo>
                  <a:cubicBezTo>
                    <a:pt x="3511091" y="3875081"/>
                    <a:pt x="3281645" y="4104527"/>
                    <a:pt x="3281645" y="4387563"/>
                  </a:cubicBezTo>
                  <a:cubicBezTo>
                    <a:pt x="3281645" y="4670599"/>
                    <a:pt x="3511091" y="4900045"/>
                    <a:pt x="3794127" y="4900045"/>
                  </a:cubicBezTo>
                  <a:cubicBezTo>
                    <a:pt x="4077163" y="4900045"/>
                    <a:pt x="4306609" y="4670599"/>
                    <a:pt x="4306609" y="4387563"/>
                  </a:cubicBezTo>
                  <a:cubicBezTo>
                    <a:pt x="4306609" y="4104527"/>
                    <a:pt x="4077163" y="3875081"/>
                    <a:pt x="3794127" y="3875081"/>
                  </a:cubicBezTo>
                  <a:close/>
                  <a:moveTo>
                    <a:pt x="1325564" y="3865556"/>
                  </a:moveTo>
                  <a:cubicBezTo>
                    <a:pt x="1042528" y="3865556"/>
                    <a:pt x="813082" y="4095002"/>
                    <a:pt x="813082" y="4378038"/>
                  </a:cubicBezTo>
                  <a:cubicBezTo>
                    <a:pt x="813082" y="4661074"/>
                    <a:pt x="1042528" y="4890520"/>
                    <a:pt x="1325564" y="4890520"/>
                  </a:cubicBezTo>
                  <a:cubicBezTo>
                    <a:pt x="1608600" y="4890520"/>
                    <a:pt x="1838046" y="4661074"/>
                    <a:pt x="1838046" y="4378038"/>
                  </a:cubicBezTo>
                  <a:cubicBezTo>
                    <a:pt x="1838046" y="4095002"/>
                    <a:pt x="1608600" y="3865556"/>
                    <a:pt x="1325564" y="3865556"/>
                  </a:cubicBezTo>
                  <a:close/>
                  <a:moveTo>
                    <a:pt x="2726076" y="2381316"/>
                  </a:moveTo>
                  <a:lnTo>
                    <a:pt x="2753270" y="2384913"/>
                  </a:lnTo>
                  <a:lnTo>
                    <a:pt x="2741709" y="2472320"/>
                  </a:lnTo>
                  <a:lnTo>
                    <a:pt x="2759873" y="2475564"/>
                  </a:lnTo>
                  <a:lnTo>
                    <a:pt x="2750348" y="2558908"/>
                  </a:lnTo>
                  <a:lnTo>
                    <a:pt x="2681292" y="2544620"/>
                  </a:lnTo>
                  <a:lnTo>
                    <a:pt x="2693198" y="2463658"/>
                  </a:lnTo>
                  <a:lnTo>
                    <a:pt x="2714677" y="2467494"/>
                  </a:lnTo>
                  <a:close/>
                  <a:moveTo>
                    <a:pt x="576135" y="2364287"/>
                  </a:moveTo>
                  <a:cubicBezTo>
                    <a:pt x="547282" y="2379090"/>
                    <a:pt x="536379" y="2384745"/>
                    <a:pt x="536882" y="2388237"/>
                  </a:cubicBezTo>
                  <a:cubicBezTo>
                    <a:pt x="537385" y="2391732"/>
                    <a:pt x="533526" y="2473898"/>
                    <a:pt x="542921" y="2487038"/>
                  </a:cubicBezTo>
                  <a:cubicBezTo>
                    <a:pt x="552313" y="2500178"/>
                    <a:pt x="577477" y="2475394"/>
                    <a:pt x="593245" y="2467078"/>
                  </a:cubicBezTo>
                  <a:cubicBezTo>
                    <a:pt x="592910" y="2456432"/>
                    <a:pt x="593581" y="2452774"/>
                    <a:pt x="581167" y="2447119"/>
                  </a:cubicBezTo>
                  <a:lnTo>
                    <a:pt x="564058" y="2455103"/>
                  </a:lnTo>
                  <a:cubicBezTo>
                    <a:pt x="563721" y="2438470"/>
                    <a:pt x="563387" y="2417845"/>
                    <a:pt x="563050" y="2401212"/>
                  </a:cubicBezTo>
                  <a:lnTo>
                    <a:pt x="592239" y="2384246"/>
                  </a:lnTo>
                  <a:cubicBezTo>
                    <a:pt x="591903" y="2376595"/>
                    <a:pt x="588548" y="2363955"/>
                    <a:pt x="576135" y="2364287"/>
                  </a:cubicBezTo>
                  <a:close/>
                  <a:moveTo>
                    <a:pt x="417108" y="2327361"/>
                  </a:moveTo>
                  <a:lnTo>
                    <a:pt x="417108" y="2360295"/>
                  </a:lnTo>
                  <a:lnTo>
                    <a:pt x="524804" y="2418178"/>
                  </a:lnTo>
                  <a:cubicBezTo>
                    <a:pt x="525140" y="2408531"/>
                    <a:pt x="525475" y="2398884"/>
                    <a:pt x="525811" y="2389237"/>
                  </a:cubicBezTo>
                  <a:close/>
                  <a:moveTo>
                    <a:pt x="4374454" y="2287829"/>
                  </a:moveTo>
                  <a:lnTo>
                    <a:pt x="4323951" y="2298250"/>
                  </a:lnTo>
                  <a:lnTo>
                    <a:pt x="4617352" y="2400059"/>
                  </a:lnTo>
                  <a:lnTo>
                    <a:pt x="4783291" y="2351158"/>
                  </a:lnTo>
                  <a:lnTo>
                    <a:pt x="4655831" y="2355968"/>
                  </a:lnTo>
                  <a:close/>
                  <a:moveTo>
                    <a:pt x="417108" y="2281456"/>
                  </a:moveTo>
                  <a:lnTo>
                    <a:pt x="417108" y="2314389"/>
                  </a:lnTo>
                  <a:lnTo>
                    <a:pt x="524804" y="2372271"/>
                  </a:lnTo>
                  <a:cubicBezTo>
                    <a:pt x="525139" y="2362624"/>
                    <a:pt x="525476" y="2352977"/>
                    <a:pt x="525810" y="2343329"/>
                  </a:cubicBezTo>
                  <a:close/>
                  <a:moveTo>
                    <a:pt x="4395296" y="2243738"/>
                  </a:moveTo>
                  <a:lnTo>
                    <a:pt x="4635790" y="2270192"/>
                  </a:lnTo>
                  <a:lnTo>
                    <a:pt x="4637393" y="2315886"/>
                  </a:lnTo>
                  <a:lnTo>
                    <a:pt x="4396098" y="2272597"/>
                  </a:lnTo>
                  <a:close/>
                  <a:moveTo>
                    <a:pt x="4635789" y="2188425"/>
                  </a:moveTo>
                  <a:lnTo>
                    <a:pt x="4637392" y="2234118"/>
                  </a:lnTo>
                  <a:lnTo>
                    <a:pt x="4396098" y="2221292"/>
                  </a:lnTo>
                  <a:lnTo>
                    <a:pt x="4395296" y="2191631"/>
                  </a:lnTo>
                  <a:close/>
                  <a:moveTo>
                    <a:pt x="3019427" y="2184115"/>
                  </a:moveTo>
                  <a:lnTo>
                    <a:pt x="3086102" y="2196021"/>
                  </a:lnTo>
                  <a:lnTo>
                    <a:pt x="3076577" y="2279365"/>
                  </a:lnTo>
                  <a:lnTo>
                    <a:pt x="3057897" y="2275500"/>
                  </a:lnTo>
                  <a:lnTo>
                    <a:pt x="3045835" y="2367581"/>
                  </a:lnTo>
                  <a:lnTo>
                    <a:pt x="3107932" y="2375716"/>
                  </a:lnTo>
                  <a:lnTo>
                    <a:pt x="3112296" y="2346041"/>
                  </a:lnTo>
                  <a:lnTo>
                    <a:pt x="3178971" y="2357947"/>
                  </a:lnTo>
                  <a:lnTo>
                    <a:pt x="3169446" y="2441291"/>
                  </a:lnTo>
                  <a:lnTo>
                    <a:pt x="3152886" y="2437865"/>
                  </a:lnTo>
                  <a:lnTo>
                    <a:pt x="3140747" y="2530524"/>
                  </a:lnTo>
                  <a:lnTo>
                    <a:pt x="3161111" y="2534160"/>
                  </a:lnTo>
                  <a:lnTo>
                    <a:pt x="3151586" y="2617504"/>
                  </a:lnTo>
                  <a:lnTo>
                    <a:pt x="3082530" y="2603216"/>
                  </a:lnTo>
                  <a:lnTo>
                    <a:pt x="3094436" y="2522254"/>
                  </a:lnTo>
                  <a:lnTo>
                    <a:pt x="3113713" y="2525696"/>
                  </a:lnTo>
                  <a:lnTo>
                    <a:pt x="3125949" y="2432291"/>
                  </a:lnTo>
                  <a:lnTo>
                    <a:pt x="3100390" y="2427003"/>
                  </a:lnTo>
                  <a:lnTo>
                    <a:pt x="3103941" y="2402859"/>
                  </a:lnTo>
                  <a:lnTo>
                    <a:pt x="2949322" y="2382605"/>
                  </a:lnTo>
                  <a:lnTo>
                    <a:pt x="2945609" y="2415097"/>
                  </a:lnTo>
                  <a:lnTo>
                    <a:pt x="2927281" y="2411305"/>
                  </a:lnTo>
                  <a:lnTo>
                    <a:pt x="2916055" y="2497002"/>
                  </a:lnTo>
                  <a:lnTo>
                    <a:pt x="2937274" y="2500791"/>
                  </a:lnTo>
                  <a:lnTo>
                    <a:pt x="2927749" y="2584135"/>
                  </a:lnTo>
                  <a:lnTo>
                    <a:pt x="2858693" y="2569847"/>
                  </a:lnTo>
                  <a:lnTo>
                    <a:pt x="2870599" y="2488885"/>
                  </a:lnTo>
                  <a:lnTo>
                    <a:pt x="2889021" y="2492175"/>
                  </a:lnTo>
                  <a:lnTo>
                    <a:pt x="2900345" y="2405732"/>
                  </a:lnTo>
                  <a:lnTo>
                    <a:pt x="2876553" y="2400809"/>
                  </a:lnTo>
                  <a:lnTo>
                    <a:pt x="2888459" y="2319847"/>
                  </a:lnTo>
                  <a:lnTo>
                    <a:pt x="2955134" y="2331753"/>
                  </a:lnTo>
                  <a:lnTo>
                    <a:pt x="2952437" y="2355347"/>
                  </a:lnTo>
                  <a:lnTo>
                    <a:pt x="3018635" y="2364018"/>
                  </a:lnTo>
                  <a:lnTo>
                    <a:pt x="3030961" y="2269927"/>
                  </a:lnTo>
                  <a:lnTo>
                    <a:pt x="3007521" y="2265077"/>
                  </a:lnTo>
                  <a:close/>
                  <a:moveTo>
                    <a:pt x="221360" y="2156319"/>
                  </a:moveTo>
                  <a:cubicBezTo>
                    <a:pt x="192507" y="2171122"/>
                    <a:pt x="181604" y="2176777"/>
                    <a:pt x="182107" y="2180270"/>
                  </a:cubicBezTo>
                  <a:cubicBezTo>
                    <a:pt x="182610" y="2183765"/>
                    <a:pt x="178751" y="2265930"/>
                    <a:pt x="188145" y="2279070"/>
                  </a:cubicBezTo>
                  <a:cubicBezTo>
                    <a:pt x="197539" y="2292210"/>
                    <a:pt x="222702" y="2267426"/>
                    <a:pt x="238471" y="2259110"/>
                  </a:cubicBezTo>
                  <a:cubicBezTo>
                    <a:pt x="238135" y="2248465"/>
                    <a:pt x="238806" y="2244806"/>
                    <a:pt x="226392" y="2239151"/>
                  </a:cubicBezTo>
                  <a:lnTo>
                    <a:pt x="209282" y="2247134"/>
                  </a:lnTo>
                  <a:cubicBezTo>
                    <a:pt x="208947" y="2230501"/>
                    <a:pt x="208611" y="2209877"/>
                    <a:pt x="208276" y="2193244"/>
                  </a:cubicBezTo>
                  <a:lnTo>
                    <a:pt x="237464" y="2176278"/>
                  </a:lnTo>
                  <a:cubicBezTo>
                    <a:pt x="237128" y="2168626"/>
                    <a:pt x="233774" y="2155986"/>
                    <a:pt x="221360" y="2156319"/>
                  </a:cubicBezTo>
                  <a:close/>
                  <a:moveTo>
                    <a:pt x="2624141" y="2129347"/>
                  </a:moveTo>
                  <a:lnTo>
                    <a:pt x="2690816" y="2141253"/>
                  </a:lnTo>
                  <a:lnTo>
                    <a:pt x="2681291" y="2224597"/>
                  </a:lnTo>
                  <a:lnTo>
                    <a:pt x="2663580" y="2220932"/>
                  </a:lnTo>
                  <a:lnTo>
                    <a:pt x="2651656" y="2311081"/>
                  </a:lnTo>
                  <a:lnTo>
                    <a:pt x="2712080" y="2319073"/>
                  </a:lnTo>
                  <a:lnTo>
                    <a:pt x="2715818" y="2293653"/>
                  </a:lnTo>
                  <a:lnTo>
                    <a:pt x="2782493" y="2305560"/>
                  </a:lnTo>
                  <a:lnTo>
                    <a:pt x="2772968" y="2388904"/>
                  </a:lnTo>
                  <a:lnTo>
                    <a:pt x="2703912" y="2374616"/>
                  </a:lnTo>
                  <a:lnTo>
                    <a:pt x="2708088" y="2346216"/>
                  </a:lnTo>
                  <a:lnTo>
                    <a:pt x="2580107" y="2329288"/>
                  </a:lnTo>
                  <a:lnTo>
                    <a:pt x="2583704" y="2302093"/>
                  </a:lnTo>
                  <a:lnTo>
                    <a:pt x="2624461" y="2307484"/>
                  </a:lnTo>
                  <a:lnTo>
                    <a:pt x="2636646" y="2215360"/>
                  </a:lnTo>
                  <a:lnTo>
                    <a:pt x="2612235" y="2210309"/>
                  </a:lnTo>
                  <a:close/>
                  <a:moveTo>
                    <a:pt x="199703" y="2124774"/>
                  </a:moveTo>
                  <a:lnTo>
                    <a:pt x="604317" y="2352311"/>
                  </a:lnTo>
                  <a:cubicBezTo>
                    <a:pt x="604988" y="2396887"/>
                    <a:pt x="605323" y="2424165"/>
                    <a:pt x="606330" y="2491028"/>
                  </a:cubicBezTo>
                  <a:cubicBezTo>
                    <a:pt x="600962" y="2489698"/>
                    <a:pt x="597942" y="2480384"/>
                    <a:pt x="590227" y="2477056"/>
                  </a:cubicBezTo>
                  <a:cubicBezTo>
                    <a:pt x="579490" y="2484708"/>
                    <a:pt x="557347" y="2501341"/>
                    <a:pt x="543927" y="2498015"/>
                  </a:cubicBezTo>
                  <a:cubicBezTo>
                    <a:pt x="530507" y="2494689"/>
                    <a:pt x="530507" y="2488202"/>
                    <a:pt x="527823" y="2439135"/>
                  </a:cubicBezTo>
                  <a:lnTo>
                    <a:pt x="229898" y="2277464"/>
                  </a:lnTo>
                  <a:cubicBezTo>
                    <a:pt x="211109" y="2292766"/>
                    <a:pt x="187793" y="2296092"/>
                    <a:pt x="177560" y="2283451"/>
                  </a:cubicBezTo>
                  <a:cubicBezTo>
                    <a:pt x="167327" y="2270810"/>
                    <a:pt x="168333" y="2181160"/>
                    <a:pt x="174540" y="2171679"/>
                  </a:cubicBezTo>
                  <a:cubicBezTo>
                    <a:pt x="180748" y="2162198"/>
                    <a:pt x="191988" y="2162697"/>
                    <a:pt x="196684" y="2154713"/>
                  </a:cubicBezTo>
                  <a:cubicBezTo>
                    <a:pt x="197019" y="2143403"/>
                    <a:pt x="199368" y="2136084"/>
                    <a:pt x="199703" y="2124774"/>
                  </a:cubicBezTo>
                  <a:close/>
                  <a:moveTo>
                    <a:pt x="4634988" y="2108260"/>
                  </a:moveTo>
                  <a:lnTo>
                    <a:pt x="4635789" y="2154755"/>
                  </a:lnTo>
                  <a:lnTo>
                    <a:pt x="4395296" y="2169987"/>
                  </a:lnTo>
                  <a:lnTo>
                    <a:pt x="4394495" y="2139525"/>
                  </a:lnTo>
                  <a:close/>
                  <a:moveTo>
                    <a:pt x="576135" y="2080647"/>
                  </a:moveTo>
                  <a:cubicBezTo>
                    <a:pt x="547282" y="2095449"/>
                    <a:pt x="536379" y="2101104"/>
                    <a:pt x="536883" y="2104598"/>
                  </a:cubicBezTo>
                  <a:cubicBezTo>
                    <a:pt x="537385" y="2108091"/>
                    <a:pt x="533525" y="2190258"/>
                    <a:pt x="542921" y="2203397"/>
                  </a:cubicBezTo>
                  <a:cubicBezTo>
                    <a:pt x="552313" y="2216538"/>
                    <a:pt x="577477" y="2191754"/>
                    <a:pt x="593245" y="2183437"/>
                  </a:cubicBezTo>
                  <a:cubicBezTo>
                    <a:pt x="592911" y="2172793"/>
                    <a:pt x="593581" y="2169134"/>
                    <a:pt x="581167" y="2163478"/>
                  </a:cubicBezTo>
                  <a:lnTo>
                    <a:pt x="564058" y="2171462"/>
                  </a:lnTo>
                  <a:cubicBezTo>
                    <a:pt x="563721" y="2154828"/>
                    <a:pt x="563387" y="2134204"/>
                    <a:pt x="563050" y="2117571"/>
                  </a:cubicBezTo>
                  <a:lnTo>
                    <a:pt x="592239" y="2100605"/>
                  </a:lnTo>
                  <a:cubicBezTo>
                    <a:pt x="591903" y="2092954"/>
                    <a:pt x="588549" y="2080313"/>
                    <a:pt x="576135" y="2080647"/>
                  </a:cubicBezTo>
                  <a:close/>
                  <a:moveTo>
                    <a:pt x="2246315" y="2071401"/>
                  </a:moveTo>
                  <a:cubicBezTo>
                    <a:pt x="2418158" y="2071401"/>
                    <a:pt x="2557465" y="2210708"/>
                    <a:pt x="2557465" y="2382551"/>
                  </a:cubicBezTo>
                  <a:cubicBezTo>
                    <a:pt x="2557465" y="2499900"/>
                    <a:pt x="2492502" y="2602076"/>
                    <a:pt x="2395876" y="2653809"/>
                  </a:cubicBezTo>
                  <a:lnTo>
                    <a:pt x="2401891" y="2654015"/>
                  </a:lnTo>
                  <a:cubicBezTo>
                    <a:pt x="2498465" y="2708783"/>
                    <a:pt x="2718861" y="2801652"/>
                    <a:pt x="2693991" y="3201702"/>
                  </a:cubicBezTo>
                  <a:cubicBezTo>
                    <a:pt x="2689228" y="3254354"/>
                    <a:pt x="2670178" y="3395113"/>
                    <a:pt x="2522541" y="3423952"/>
                  </a:cubicBezTo>
                  <a:cubicBezTo>
                    <a:pt x="2454808" y="3444326"/>
                    <a:pt x="2060843" y="3476604"/>
                    <a:pt x="1833566" y="3306477"/>
                  </a:cubicBezTo>
                  <a:lnTo>
                    <a:pt x="1808166" y="3154077"/>
                  </a:lnTo>
                  <a:lnTo>
                    <a:pt x="1754191" y="3255677"/>
                  </a:lnTo>
                  <a:cubicBezTo>
                    <a:pt x="1734612" y="3222075"/>
                    <a:pt x="1724558" y="3176567"/>
                    <a:pt x="1740698" y="3071527"/>
                  </a:cubicBezTo>
                  <a:cubicBezTo>
                    <a:pt x="1744398" y="3012850"/>
                    <a:pt x="1824934" y="2726042"/>
                    <a:pt x="2077291" y="2643244"/>
                  </a:cubicBezTo>
                  <a:cubicBezTo>
                    <a:pt x="1991637" y="2588183"/>
                    <a:pt x="1935165" y="2491962"/>
                    <a:pt x="1935165" y="2382551"/>
                  </a:cubicBezTo>
                  <a:cubicBezTo>
                    <a:pt x="1935165" y="2210708"/>
                    <a:pt x="2074472" y="2071401"/>
                    <a:pt x="2246315" y="2071401"/>
                  </a:cubicBezTo>
                  <a:close/>
                  <a:moveTo>
                    <a:pt x="833865" y="2060712"/>
                  </a:moveTo>
                  <a:lnTo>
                    <a:pt x="957264" y="2130762"/>
                  </a:lnTo>
                  <a:cubicBezTo>
                    <a:pt x="956817" y="2174229"/>
                    <a:pt x="956370" y="2219027"/>
                    <a:pt x="955923" y="2262494"/>
                  </a:cubicBezTo>
                  <a:lnTo>
                    <a:pt x="629816" y="2451443"/>
                  </a:lnTo>
                  <a:cubicBezTo>
                    <a:pt x="630261" y="2413052"/>
                    <a:pt x="630706" y="2373343"/>
                    <a:pt x="631151" y="2334938"/>
                  </a:cubicBezTo>
                  <a:lnTo>
                    <a:pt x="259422" y="2130762"/>
                  </a:lnTo>
                  <a:lnTo>
                    <a:pt x="359486" y="2073078"/>
                  </a:lnTo>
                  <a:lnTo>
                    <a:pt x="520814" y="2163164"/>
                  </a:lnTo>
                  <a:cubicBezTo>
                    <a:pt x="511978" y="2241840"/>
                    <a:pt x="560155" y="2232749"/>
                    <a:pt x="591827" y="2204321"/>
                  </a:cubicBezTo>
                  <a:lnTo>
                    <a:pt x="611330" y="2222667"/>
                  </a:lnTo>
                  <a:lnTo>
                    <a:pt x="620331" y="2186966"/>
                  </a:lnTo>
                  <a:close/>
                  <a:moveTo>
                    <a:pt x="417108" y="2043722"/>
                  </a:moveTo>
                  <a:lnTo>
                    <a:pt x="417108" y="2076655"/>
                  </a:lnTo>
                  <a:lnTo>
                    <a:pt x="524804" y="2134537"/>
                  </a:lnTo>
                  <a:cubicBezTo>
                    <a:pt x="525139" y="2124890"/>
                    <a:pt x="525475" y="2115243"/>
                    <a:pt x="525810" y="2105596"/>
                  </a:cubicBezTo>
                  <a:close/>
                  <a:moveTo>
                    <a:pt x="4635790" y="2026493"/>
                  </a:moveTo>
                  <a:lnTo>
                    <a:pt x="4634988" y="2073790"/>
                  </a:lnTo>
                  <a:lnTo>
                    <a:pt x="4395296" y="2120285"/>
                  </a:lnTo>
                  <a:lnTo>
                    <a:pt x="4394494" y="2087418"/>
                  </a:lnTo>
                  <a:close/>
                  <a:moveTo>
                    <a:pt x="417108" y="1997815"/>
                  </a:moveTo>
                  <a:lnTo>
                    <a:pt x="417108" y="2030748"/>
                  </a:lnTo>
                  <a:lnTo>
                    <a:pt x="524804" y="2088630"/>
                  </a:lnTo>
                  <a:cubicBezTo>
                    <a:pt x="525139" y="2078983"/>
                    <a:pt x="525475" y="2069337"/>
                    <a:pt x="525810" y="2059689"/>
                  </a:cubicBezTo>
                  <a:close/>
                  <a:moveTo>
                    <a:pt x="4634988" y="1944725"/>
                  </a:moveTo>
                  <a:lnTo>
                    <a:pt x="4635789" y="1994427"/>
                  </a:lnTo>
                  <a:lnTo>
                    <a:pt x="4395296" y="2067377"/>
                  </a:lnTo>
                  <a:lnTo>
                    <a:pt x="4395296" y="2036113"/>
                  </a:lnTo>
                  <a:close/>
                  <a:moveTo>
                    <a:pt x="2393890" y="1900281"/>
                  </a:moveTo>
                  <a:lnTo>
                    <a:pt x="3389460" y="2026369"/>
                  </a:lnTo>
                  <a:lnTo>
                    <a:pt x="3426235" y="2068399"/>
                  </a:lnTo>
                  <a:lnTo>
                    <a:pt x="3339550" y="2838062"/>
                  </a:lnTo>
                  <a:lnTo>
                    <a:pt x="3287013" y="2898479"/>
                  </a:lnTo>
                  <a:lnTo>
                    <a:pt x="3205283" y="2881874"/>
                  </a:lnTo>
                  <a:cubicBezTo>
                    <a:pt x="3237533" y="2908732"/>
                    <a:pt x="3255492" y="2940978"/>
                    <a:pt x="3255492" y="2975358"/>
                  </a:cubicBezTo>
                  <a:cubicBezTo>
                    <a:pt x="3255492" y="3080200"/>
                    <a:pt x="3088490" y="3165191"/>
                    <a:pt x="2882482" y="3165191"/>
                  </a:cubicBezTo>
                  <a:cubicBezTo>
                    <a:pt x="2832515" y="3165191"/>
                    <a:pt x="2784844" y="3160191"/>
                    <a:pt x="2741337" y="3150913"/>
                  </a:cubicBezTo>
                  <a:cubicBezTo>
                    <a:pt x="2741436" y="3060262"/>
                    <a:pt x="2725931" y="2933955"/>
                    <a:pt x="2659480" y="2824694"/>
                  </a:cubicBezTo>
                  <a:cubicBezTo>
                    <a:pt x="2693619" y="2810677"/>
                    <a:pt x="2732766" y="2800682"/>
                    <a:pt x="2775084" y="2794473"/>
                  </a:cubicBezTo>
                  <a:lnTo>
                    <a:pt x="2614819" y="2761912"/>
                  </a:lnTo>
                  <a:cubicBezTo>
                    <a:pt x="2593945" y="2734267"/>
                    <a:pt x="2567827" y="2709631"/>
                    <a:pt x="2535929" y="2689612"/>
                  </a:cubicBezTo>
                  <a:lnTo>
                    <a:pt x="3246910" y="2827693"/>
                  </a:lnTo>
                  <a:cubicBezTo>
                    <a:pt x="3277568" y="2575782"/>
                    <a:pt x="3308225" y="2315991"/>
                    <a:pt x="3338884" y="2064081"/>
                  </a:cubicBezTo>
                  <a:lnTo>
                    <a:pt x="2437322" y="1951520"/>
                  </a:lnTo>
                  <a:lnTo>
                    <a:pt x="2418991" y="2087272"/>
                  </a:lnTo>
                  <a:lnTo>
                    <a:pt x="2414590" y="2084101"/>
                  </a:lnTo>
                  <a:lnTo>
                    <a:pt x="2374109" y="2055526"/>
                  </a:lnTo>
                  <a:lnTo>
                    <a:pt x="2373879" y="2055748"/>
                  </a:lnTo>
                  <a:close/>
                  <a:moveTo>
                    <a:pt x="221360" y="1872678"/>
                  </a:moveTo>
                  <a:cubicBezTo>
                    <a:pt x="192507" y="1887481"/>
                    <a:pt x="181604" y="1893136"/>
                    <a:pt x="182107" y="1896629"/>
                  </a:cubicBezTo>
                  <a:cubicBezTo>
                    <a:pt x="182610" y="1900124"/>
                    <a:pt x="178751" y="1982289"/>
                    <a:pt x="188145" y="1995429"/>
                  </a:cubicBezTo>
                  <a:cubicBezTo>
                    <a:pt x="197539" y="2008569"/>
                    <a:pt x="222702" y="1983785"/>
                    <a:pt x="238470" y="1975469"/>
                  </a:cubicBezTo>
                  <a:cubicBezTo>
                    <a:pt x="238135" y="1964824"/>
                    <a:pt x="238806" y="1961165"/>
                    <a:pt x="226392" y="1955510"/>
                  </a:cubicBezTo>
                  <a:lnTo>
                    <a:pt x="209282" y="1963494"/>
                  </a:lnTo>
                  <a:cubicBezTo>
                    <a:pt x="208947" y="1946861"/>
                    <a:pt x="208611" y="1926236"/>
                    <a:pt x="208276" y="1909603"/>
                  </a:cubicBezTo>
                  <a:lnTo>
                    <a:pt x="237464" y="1892637"/>
                  </a:lnTo>
                  <a:cubicBezTo>
                    <a:pt x="237128" y="1884986"/>
                    <a:pt x="233774" y="1872345"/>
                    <a:pt x="221360" y="1872678"/>
                  </a:cubicBezTo>
                  <a:close/>
                  <a:moveTo>
                    <a:pt x="4633385" y="1864561"/>
                  </a:moveTo>
                  <a:lnTo>
                    <a:pt x="4634186" y="1915064"/>
                  </a:lnTo>
                  <a:lnTo>
                    <a:pt x="4395296" y="2016071"/>
                  </a:lnTo>
                  <a:lnTo>
                    <a:pt x="4394494" y="1983204"/>
                  </a:lnTo>
                  <a:close/>
                  <a:moveTo>
                    <a:pt x="199703" y="1841133"/>
                  </a:moveTo>
                  <a:lnTo>
                    <a:pt x="604317" y="2068671"/>
                  </a:lnTo>
                  <a:cubicBezTo>
                    <a:pt x="604988" y="2113247"/>
                    <a:pt x="605323" y="2140524"/>
                    <a:pt x="606330" y="2207388"/>
                  </a:cubicBezTo>
                  <a:cubicBezTo>
                    <a:pt x="600963" y="2206056"/>
                    <a:pt x="597942" y="2196744"/>
                    <a:pt x="590226" y="2193417"/>
                  </a:cubicBezTo>
                  <a:cubicBezTo>
                    <a:pt x="579490" y="2201068"/>
                    <a:pt x="557347" y="2217701"/>
                    <a:pt x="543928" y="2214374"/>
                  </a:cubicBezTo>
                  <a:cubicBezTo>
                    <a:pt x="530507" y="2211048"/>
                    <a:pt x="530507" y="2204560"/>
                    <a:pt x="527823" y="2155494"/>
                  </a:cubicBezTo>
                  <a:lnTo>
                    <a:pt x="229898" y="1993822"/>
                  </a:lnTo>
                  <a:cubicBezTo>
                    <a:pt x="211109" y="2009125"/>
                    <a:pt x="187793" y="2012451"/>
                    <a:pt x="177560" y="1999810"/>
                  </a:cubicBezTo>
                  <a:cubicBezTo>
                    <a:pt x="167328" y="1987168"/>
                    <a:pt x="168333" y="1897519"/>
                    <a:pt x="174540" y="1888038"/>
                  </a:cubicBezTo>
                  <a:cubicBezTo>
                    <a:pt x="180748" y="1878557"/>
                    <a:pt x="191988" y="1879056"/>
                    <a:pt x="196684" y="1871071"/>
                  </a:cubicBezTo>
                  <a:cubicBezTo>
                    <a:pt x="197020" y="1859761"/>
                    <a:pt x="199368" y="1852443"/>
                    <a:pt x="199703" y="1841133"/>
                  </a:cubicBezTo>
                  <a:close/>
                  <a:moveTo>
                    <a:pt x="4633384" y="1783595"/>
                  </a:moveTo>
                  <a:cubicBezTo>
                    <a:pt x="4633652" y="1801231"/>
                    <a:pt x="4633919" y="1818867"/>
                    <a:pt x="4634187" y="1836503"/>
                  </a:cubicBezTo>
                  <a:lnTo>
                    <a:pt x="4394495" y="1966370"/>
                  </a:lnTo>
                  <a:lnTo>
                    <a:pt x="4394495" y="1931899"/>
                  </a:lnTo>
                  <a:close/>
                  <a:moveTo>
                    <a:pt x="4652624" y="1741909"/>
                  </a:moveTo>
                  <a:lnTo>
                    <a:pt x="4382471" y="1927089"/>
                  </a:lnTo>
                  <a:lnTo>
                    <a:pt x="4378462" y="2285424"/>
                  </a:lnTo>
                  <a:lnTo>
                    <a:pt x="4655831" y="2347150"/>
                  </a:lnTo>
                  <a:close/>
                  <a:moveTo>
                    <a:pt x="4652142" y="1728120"/>
                  </a:moveTo>
                  <a:lnTo>
                    <a:pt x="4902255" y="1920516"/>
                  </a:lnTo>
                  <a:lnTo>
                    <a:pt x="4906103" y="2282217"/>
                  </a:lnTo>
                  <a:lnTo>
                    <a:pt x="4926304" y="2285103"/>
                  </a:lnTo>
                  <a:lnTo>
                    <a:pt x="4929191" y="2313000"/>
                  </a:lnTo>
                  <a:lnTo>
                    <a:pt x="4618473" y="2417855"/>
                  </a:lnTo>
                  <a:lnTo>
                    <a:pt x="4316414" y="2307228"/>
                  </a:lnTo>
                  <a:lnTo>
                    <a:pt x="4316415" y="2296647"/>
                  </a:lnTo>
                  <a:lnTo>
                    <a:pt x="4372209" y="2285103"/>
                  </a:lnTo>
                  <a:lnTo>
                    <a:pt x="4375096" y="1920516"/>
                  </a:lnTo>
                  <a:close/>
                  <a:moveTo>
                    <a:pt x="605659" y="1647527"/>
                  </a:moveTo>
                  <a:lnTo>
                    <a:pt x="957264" y="1847122"/>
                  </a:lnTo>
                  <a:cubicBezTo>
                    <a:pt x="956817" y="1890589"/>
                    <a:pt x="956370" y="1935386"/>
                    <a:pt x="955923" y="1978853"/>
                  </a:cubicBezTo>
                  <a:lnTo>
                    <a:pt x="629815" y="2167802"/>
                  </a:lnTo>
                  <a:cubicBezTo>
                    <a:pt x="630261" y="2129411"/>
                    <a:pt x="630705" y="2089702"/>
                    <a:pt x="631151" y="2051297"/>
                  </a:cubicBezTo>
                  <a:lnTo>
                    <a:pt x="259422" y="1847122"/>
                  </a:lnTo>
                  <a:close/>
                  <a:moveTo>
                    <a:pt x="4622803" y="1560506"/>
                  </a:moveTo>
                  <a:cubicBezTo>
                    <a:pt x="4339767" y="1560506"/>
                    <a:pt x="4110320" y="1789952"/>
                    <a:pt x="4110321" y="2072988"/>
                  </a:cubicBezTo>
                  <a:cubicBezTo>
                    <a:pt x="4110320" y="2356024"/>
                    <a:pt x="4339767" y="2585470"/>
                    <a:pt x="4622803" y="2585470"/>
                  </a:cubicBezTo>
                  <a:cubicBezTo>
                    <a:pt x="4905838" y="2585470"/>
                    <a:pt x="5135285" y="2356024"/>
                    <a:pt x="5135285" y="2072988"/>
                  </a:cubicBezTo>
                  <a:cubicBezTo>
                    <a:pt x="5135285" y="1789952"/>
                    <a:pt x="4905838" y="1560506"/>
                    <a:pt x="4622803" y="1560506"/>
                  </a:cubicBezTo>
                  <a:close/>
                  <a:moveTo>
                    <a:pt x="563563" y="1560506"/>
                  </a:moveTo>
                  <a:cubicBezTo>
                    <a:pt x="280527" y="1560506"/>
                    <a:pt x="51081" y="1789952"/>
                    <a:pt x="51081" y="2072987"/>
                  </a:cubicBezTo>
                  <a:cubicBezTo>
                    <a:pt x="51081" y="2356024"/>
                    <a:pt x="280528" y="2585470"/>
                    <a:pt x="563563" y="2585470"/>
                  </a:cubicBezTo>
                  <a:cubicBezTo>
                    <a:pt x="846599" y="2585470"/>
                    <a:pt x="1076046" y="2356024"/>
                    <a:pt x="1076045" y="2072988"/>
                  </a:cubicBezTo>
                  <a:cubicBezTo>
                    <a:pt x="1076045" y="1789951"/>
                    <a:pt x="846599" y="1560506"/>
                    <a:pt x="563563" y="1560506"/>
                  </a:cubicBezTo>
                  <a:close/>
                  <a:moveTo>
                    <a:pt x="2584452" y="1420320"/>
                  </a:moveTo>
                  <a:cubicBezTo>
                    <a:pt x="1891704" y="1420320"/>
                    <a:pt x="1330120" y="1981902"/>
                    <a:pt x="1330121" y="2674651"/>
                  </a:cubicBezTo>
                  <a:cubicBezTo>
                    <a:pt x="1330120" y="3367399"/>
                    <a:pt x="1891704" y="3928983"/>
                    <a:pt x="2584451" y="3928983"/>
                  </a:cubicBezTo>
                  <a:cubicBezTo>
                    <a:pt x="3277200" y="3928983"/>
                    <a:pt x="3838783" y="3367399"/>
                    <a:pt x="3838783" y="2674651"/>
                  </a:cubicBezTo>
                  <a:cubicBezTo>
                    <a:pt x="3838783" y="1981903"/>
                    <a:pt x="3277200" y="1420320"/>
                    <a:pt x="2584452" y="1420320"/>
                  </a:cubicBezTo>
                  <a:close/>
                  <a:moveTo>
                    <a:pt x="2440507" y="703118"/>
                  </a:moveTo>
                  <a:lnTo>
                    <a:pt x="2407092" y="729697"/>
                  </a:lnTo>
                  <a:lnTo>
                    <a:pt x="2484553" y="748682"/>
                  </a:lnTo>
                  <a:lnTo>
                    <a:pt x="2517967" y="716028"/>
                  </a:lnTo>
                  <a:close/>
                  <a:moveTo>
                    <a:pt x="2846287" y="651477"/>
                  </a:moveTo>
                  <a:lnTo>
                    <a:pt x="2701999" y="846141"/>
                  </a:lnTo>
                  <a:lnTo>
                    <a:pt x="2200278" y="742607"/>
                  </a:lnTo>
                  <a:lnTo>
                    <a:pt x="2703517" y="852976"/>
                  </a:lnTo>
                  <a:close/>
                  <a:moveTo>
                    <a:pt x="2433672" y="618823"/>
                  </a:moveTo>
                  <a:lnTo>
                    <a:pt x="2355452" y="668943"/>
                  </a:lnTo>
                  <a:lnTo>
                    <a:pt x="2741994" y="733493"/>
                  </a:lnTo>
                  <a:lnTo>
                    <a:pt x="2789837" y="666666"/>
                  </a:lnTo>
                  <a:close/>
                  <a:moveTo>
                    <a:pt x="2839199" y="276327"/>
                  </a:moveTo>
                  <a:lnTo>
                    <a:pt x="2475440" y="288477"/>
                  </a:lnTo>
                  <a:lnTo>
                    <a:pt x="2454937" y="550476"/>
                  </a:lnTo>
                  <a:lnTo>
                    <a:pt x="2811101" y="579332"/>
                  </a:lnTo>
                  <a:close/>
                  <a:moveTo>
                    <a:pt x="2890839" y="242912"/>
                  </a:moveTo>
                  <a:lnTo>
                    <a:pt x="2857425" y="618063"/>
                  </a:lnTo>
                  <a:lnTo>
                    <a:pt x="2800543" y="612785"/>
                  </a:lnTo>
                  <a:cubicBezTo>
                    <a:pt x="2811016" y="616567"/>
                    <a:pt x="2793731" y="621108"/>
                    <a:pt x="2832365" y="624139"/>
                  </a:cubicBezTo>
                  <a:cubicBezTo>
                    <a:pt x="2837680" y="628441"/>
                    <a:pt x="2840719" y="632744"/>
                    <a:pt x="2836922" y="639327"/>
                  </a:cubicBezTo>
                  <a:cubicBezTo>
                    <a:pt x="2839453" y="641859"/>
                    <a:pt x="2848060" y="641351"/>
                    <a:pt x="2853628" y="642364"/>
                  </a:cubicBezTo>
                  <a:cubicBezTo>
                    <a:pt x="2859451" y="661856"/>
                    <a:pt x="2869069" y="707167"/>
                    <a:pt x="2823252" y="750961"/>
                  </a:cubicBezTo>
                  <a:lnTo>
                    <a:pt x="2713897" y="927145"/>
                  </a:lnTo>
                  <a:lnTo>
                    <a:pt x="2217999" y="813233"/>
                  </a:lnTo>
                  <a:cubicBezTo>
                    <a:pt x="2203063" y="802853"/>
                    <a:pt x="2175219" y="778046"/>
                    <a:pt x="2195976" y="738810"/>
                  </a:cubicBezTo>
                  <a:lnTo>
                    <a:pt x="2420763" y="598318"/>
                  </a:lnTo>
                  <a:cubicBezTo>
                    <a:pt x="2422027" y="579586"/>
                    <a:pt x="2435444" y="582118"/>
                    <a:pt x="2451898" y="580852"/>
                  </a:cubicBezTo>
                  <a:lnTo>
                    <a:pt x="2775936" y="610503"/>
                  </a:lnTo>
                  <a:lnTo>
                    <a:pt x="2415446" y="577055"/>
                  </a:lnTo>
                  <a:lnTo>
                    <a:pt x="2436710" y="259620"/>
                  </a:lnTo>
                  <a:close/>
                  <a:moveTo>
                    <a:pt x="2584451" y="51081"/>
                  </a:moveTo>
                  <a:cubicBezTo>
                    <a:pt x="2301415" y="51080"/>
                    <a:pt x="2071970" y="280526"/>
                    <a:pt x="2071969" y="563563"/>
                  </a:cubicBezTo>
                  <a:cubicBezTo>
                    <a:pt x="2071969" y="846599"/>
                    <a:pt x="2301416" y="1076044"/>
                    <a:pt x="2584451" y="1076045"/>
                  </a:cubicBezTo>
                  <a:cubicBezTo>
                    <a:pt x="2867487" y="1076045"/>
                    <a:pt x="3096933" y="846599"/>
                    <a:pt x="3096933" y="563563"/>
                  </a:cubicBezTo>
                  <a:cubicBezTo>
                    <a:pt x="3096934" y="280526"/>
                    <a:pt x="2867488" y="51081"/>
                    <a:pt x="2584451" y="51081"/>
                  </a:cubicBezTo>
                  <a:close/>
                  <a:moveTo>
                    <a:pt x="2584452" y="0"/>
                  </a:moveTo>
                  <a:cubicBezTo>
                    <a:pt x="2895698" y="-1"/>
                    <a:pt x="3148014" y="252316"/>
                    <a:pt x="3148014" y="563562"/>
                  </a:cubicBezTo>
                  <a:cubicBezTo>
                    <a:pt x="3148015" y="861677"/>
                    <a:pt x="2916543" y="1105727"/>
                    <a:pt x="2623346" y="1123205"/>
                  </a:cubicBezTo>
                  <a:lnTo>
                    <a:pt x="2623345" y="1370102"/>
                  </a:lnTo>
                  <a:cubicBezTo>
                    <a:pt x="3198315" y="1385787"/>
                    <a:pt x="3680077" y="1773844"/>
                    <a:pt x="3836596" y="2301987"/>
                  </a:cubicBezTo>
                  <a:lnTo>
                    <a:pt x="4081059" y="2219970"/>
                  </a:lnTo>
                  <a:cubicBezTo>
                    <a:pt x="4066033" y="2173545"/>
                    <a:pt x="4059240" y="2124061"/>
                    <a:pt x="4059240" y="2072988"/>
                  </a:cubicBezTo>
                  <a:cubicBezTo>
                    <a:pt x="4059239" y="1761741"/>
                    <a:pt x="4311555" y="1509425"/>
                    <a:pt x="4622802" y="1509425"/>
                  </a:cubicBezTo>
                  <a:cubicBezTo>
                    <a:pt x="4934050" y="1509425"/>
                    <a:pt x="5186366" y="1761741"/>
                    <a:pt x="5186366" y="2072988"/>
                  </a:cubicBezTo>
                  <a:cubicBezTo>
                    <a:pt x="5186365" y="2384235"/>
                    <a:pt x="4934050" y="2636551"/>
                    <a:pt x="4622802" y="2636550"/>
                  </a:cubicBezTo>
                  <a:cubicBezTo>
                    <a:pt x="4390090" y="2636551"/>
                    <a:pt x="4190322" y="2495501"/>
                    <a:pt x="4104504" y="2294153"/>
                  </a:cubicBezTo>
                  <a:lnTo>
                    <a:pt x="3855685" y="2377631"/>
                  </a:lnTo>
                  <a:cubicBezTo>
                    <a:pt x="3879212" y="2472837"/>
                    <a:pt x="3890965" y="2572371"/>
                    <a:pt x="3890965" y="2674651"/>
                  </a:cubicBezTo>
                  <a:cubicBezTo>
                    <a:pt x="3890965" y="3108798"/>
                    <a:pt x="3679209" y="3493487"/>
                    <a:pt x="3352517" y="3729929"/>
                  </a:cubicBezTo>
                  <a:lnTo>
                    <a:pt x="3484013" y="3917545"/>
                  </a:lnTo>
                  <a:cubicBezTo>
                    <a:pt x="3572740" y="3858263"/>
                    <a:pt x="3679432" y="3824000"/>
                    <a:pt x="3794127" y="3824000"/>
                  </a:cubicBezTo>
                  <a:cubicBezTo>
                    <a:pt x="4105374" y="3824000"/>
                    <a:pt x="4357690" y="4076316"/>
                    <a:pt x="4357690" y="4387563"/>
                  </a:cubicBezTo>
                  <a:cubicBezTo>
                    <a:pt x="4357690" y="4698810"/>
                    <a:pt x="4105374" y="4951126"/>
                    <a:pt x="3794127" y="4951126"/>
                  </a:cubicBezTo>
                  <a:cubicBezTo>
                    <a:pt x="3482880" y="4951126"/>
                    <a:pt x="3230564" y="4698810"/>
                    <a:pt x="3230564" y="4387563"/>
                  </a:cubicBezTo>
                  <a:cubicBezTo>
                    <a:pt x="3230564" y="4219082"/>
                    <a:pt x="3304497" y="4067869"/>
                    <a:pt x="3423202" y="3966313"/>
                  </a:cubicBezTo>
                  <a:lnTo>
                    <a:pt x="3288485" y="3774101"/>
                  </a:lnTo>
                  <a:cubicBezTo>
                    <a:pt x="3085785" y="3905509"/>
                    <a:pt x="2843954" y="3981165"/>
                    <a:pt x="2584452" y="3981165"/>
                  </a:cubicBezTo>
                  <a:cubicBezTo>
                    <a:pt x="2304622" y="3981165"/>
                    <a:pt x="2045340" y="3893192"/>
                    <a:pt x="1833318" y="3742591"/>
                  </a:cubicBezTo>
                  <a:lnTo>
                    <a:pt x="1680207" y="3943354"/>
                  </a:lnTo>
                  <a:cubicBezTo>
                    <a:pt x="1808356" y="4044701"/>
                    <a:pt x="1889127" y="4201937"/>
                    <a:pt x="1889127" y="4378038"/>
                  </a:cubicBezTo>
                  <a:cubicBezTo>
                    <a:pt x="1889127" y="4689285"/>
                    <a:pt x="1636811" y="4941601"/>
                    <a:pt x="1325564" y="4941601"/>
                  </a:cubicBezTo>
                  <a:cubicBezTo>
                    <a:pt x="1014317" y="4941601"/>
                    <a:pt x="762001" y="4689285"/>
                    <a:pt x="762001" y="4378038"/>
                  </a:cubicBezTo>
                  <a:cubicBezTo>
                    <a:pt x="762001" y="4066791"/>
                    <a:pt x="1014317" y="3814475"/>
                    <a:pt x="1325564" y="3814475"/>
                  </a:cubicBezTo>
                  <a:cubicBezTo>
                    <a:pt x="1432668" y="3814475"/>
                    <a:pt x="1532793" y="3844353"/>
                    <a:pt x="1617041" y="3897904"/>
                  </a:cubicBezTo>
                  <a:lnTo>
                    <a:pt x="1771019" y="3696005"/>
                  </a:lnTo>
                  <a:cubicBezTo>
                    <a:pt x="1470300" y="3457299"/>
                    <a:pt x="1277939" y="3088439"/>
                    <a:pt x="1277939" y="2674651"/>
                  </a:cubicBezTo>
                  <a:cubicBezTo>
                    <a:pt x="1277938" y="2569717"/>
                    <a:pt x="1290309" y="2467672"/>
                    <a:pt x="1315084" y="2370238"/>
                  </a:cubicBezTo>
                  <a:lnTo>
                    <a:pt x="1079304" y="2298865"/>
                  </a:lnTo>
                  <a:cubicBezTo>
                    <a:pt x="992789" y="2497789"/>
                    <a:pt x="794381" y="2636551"/>
                    <a:pt x="563563" y="2636551"/>
                  </a:cubicBezTo>
                  <a:cubicBezTo>
                    <a:pt x="252316" y="2636551"/>
                    <a:pt x="0" y="2384235"/>
                    <a:pt x="0" y="2072988"/>
                  </a:cubicBezTo>
                  <a:cubicBezTo>
                    <a:pt x="1" y="1761741"/>
                    <a:pt x="252316" y="1509425"/>
                    <a:pt x="563563" y="1509424"/>
                  </a:cubicBezTo>
                  <a:cubicBezTo>
                    <a:pt x="874811" y="1509425"/>
                    <a:pt x="1127126" y="1761741"/>
                    <a:pt x="1127126" y="2072988"/>
                  </a:cubicBezTo>
                  <a:cubicBezTo>
                    <a:pt x="1127127" y="2125905"/>
                    <a:pt x="1119833" y="2177118"/>
                    <a:pt x="1103749" y="2224990"/>
                  </a:cubicBezTo>
                  <a:lnTo>
                    <a:pt x="1334139" y="2294732"/>
                  </a:lnTo>
                  <a:cubicBezTo>
                    <a:pt x="1493188" y="1770341"/>
                    <a:pt x="1973189" y="1385717"/>
                    <a:pt x="2545557" y="1370102"/>
                  </a:cubicBezTo>
                  <a:lnTo>
                    <a:pt x="2545557" y="1123205"/>
                  </a:lnTo>
                  <a:cubicBezTo>
                    <a:pt x="2252361" y="1105727"/>
                    <a:pt x="2020888" y="861677"/>
                    <a:pt x="2020888" y="563562"/>
                  </a:cubicBezTo>
                  <a:cubicBezTo>
                    <a:pt x="2020888" y="252316"/>
                    <a:pt x="2273204" y="0"/>
                    <a:pt x="2584452" y="0"/>
                  </a:cubicBezTo>
                  <a:close/>
                </a:path>
              </a:pathLst>
            </a:cu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400" spc="-51"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5" name="Group 354"/>
          <p:cNvGrpSpPr/>
          <p:nvPr/>
        </p:nvGrpSpPr>
        <p:grpSpPr>
          <a:xfrm>
            <a:off x="1561487" y="3518192"/>
            <a:ext cx="1617850" cy="724603"/>
            <a:chOff x="2864523" y="697479"/>
            <a:chExt cx="2403736" cy="1160264"/>
          </a:xfrm>
        </p:grpSpPr>
        <p:grpSp>
          <p:nvGrpSpPr>
            <p:cNvPr id="17" name="Group 355"/>
            <p:cNvGrpSpPr/>
            <p:nvPr/>
          </p:nvGrpSpPr>
          <p:grpSpPr>
            <a:xfrm>
              <a:off x="2864523" y="697479"/>
              <a:ext cx="2403736" cy="1160264"/>
              <a:chOff x="-127339" y="1490568"/>
              <a:chExt cx="3140569" cy="1714616"/>
            </a:xfrm>
          </p:grpSpPr>
          <p:sp>
            <p:nvSpPr>
              <p:cNvPr id="15" name="original cloud"/>
              <p:cNvSpPr>
                <a:spLocks noChangeAspect="1"/>
              </p:cNvSpPr>
              <p:nvPr/>
            </p:nvSpPr>
            <p:spPr bwMode="black">
              <a:xfrm>
                <a:off x="-127339" y="1490568"/>
                <a:ext cx="3140569" cy="171461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7FBA00">
                  <a:alpha val="74902"/>
                </a:srgbClr>
              </a:solidFill>
              <a:ln>
                <a:noFill/>
              </a:ln>
              <a:extLst/>
            </p:spPr>
            <p:txBody>
              <a:bodyPr vert="horz" wrap="square" lIns="93260" tIns="46630" rIns="93260" bIns="46630" numCol="1" anchor="t" anchorCtr="0" compatLnSpc="1">
                <a:prstTxWarp prst="textNoShape">
                  <a:avLst/>
                </a:prstTxWarp>
              </a:bodyPr>
              <a:lstStyle/>
              <a:p>
                <a:endParaRPr lang="en-US" sz="1400" dirty="0">
                  <a:solidFill>
                    <a:srgbClr val="505050"/>
                  </a:solidFill>
                </a:endParaRPr>
              </a:p>
            </p:txBody>
          </p:sp>
          <p:sp>
            <p:nvSpPr>
              <p:cNvPr id="16" name="Rectangle 358"/>
              <p:cNvSpPr/>
              <p:nvPr/>
            </p:nvSpPr>
            <p:spPr bwMode="auto">
              <a:xfrm>
                <a:off x="475071" y="2204304"/>
                <a:ext cx="1881486" cy="5571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93260" rIns="0" bIns="9326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1028" fontAlgn="base">
                  <a:spcBef>
                    <a:spcPct val="0"/>
                  </a:spcBef>
                  <a:spcAft>
                    <a:spcPct val="0"/>
                  </a:spcAft>
                </a:pPr>
                <a:r>
                  <a:rPr lang="en-IN" sz="2000" dirty="0">
                    <a:solidFill>
                      <a:srgbClr val="FFFFFF"/>
                    </a:solidFill>
                    <a:latin typeface="Segoe UI Light"/>
                    <a:ea typeface="Segoe UI" pitchFamily="34" charset="0"/>
                    <a:cs typeface="Segoe UI" pitchFamily="34" charset="0"/>
                  </a:rPr>
                  <a:t>Solve</a:t>
                </a:r>
              </a:p>
            </p:txBody>
          </p:sp>
        </p:grpSp>
        <p:sp>
          <p:nvSpPr>
            <p:cNvPr id="18" name="Freeform 356"/>
            <p:cNvSpPr>
              <a:spLocks noEditPoints="1"/>
            </p:cNvSpPr>
            <p:nvPr/>
          </p:nvSpPr>
          <p:spPr bwMode="black">
            <a:xfrm>
              <a:off x="3559679" y="924023"/>
              <a:ext cx="904142" cy="903904"/>
            </a:xfrm>
            <a:custGeom>
              <a:avLst/>
              <a:gdLst>
                <a:gd name="T0" fmla="*/ 204 w 300"/>
                <a:gd name="T1" fmla="*/ 62 h 300"/>
                <a:gd name="T2" fmla="*/ 232 w 300"/>
                <a:gd name="T3" fmla="*/ 76 h 300"/>
                <a:gd name="T4" fmla="*/ 204 w 300"/>
                <a:gd name="T5" fmla="*/ 89 h 300"/>
                <a:gd name="T6" fmla="*/ 174 w 300"/>
                <a:gd name="T7" fmla="*/ 83 h 300"/>
                <a:gd name="T8" fmla="*/ 178 w 300"/>
                <a:gd name="T9" fmla="*/ 49 h 300"/>
                <a:gd name="T10" fmla="*/ 150 w 300"/>
                <a:gd name="T11" fmla="*/ 35 h 300"/>
                <a:gd name="T12" fmla="*/ 178 w 300"/>
                <a:gd name="T13" fmla="*/ 22 h 300"/>
                <a:gd name="T14" fmla="*/ 208 w 300"/>
                <a:gd name="T15" fmla="*/ 28 h 300"/>
                <a:gd name="T16" fmla="*/ 288 w 300"/>
                <a:gd name="T17" fmla="*/ 199 h 300"/>
                <a:gd name="T18" fmla="*/ 266 w 300"/>
                <a:gd name="T19" fmla="*/ 219 h 300"/>
                <a:gd name="T20" fmla="*/ 169 w 300"/>
                <a:gd name="T21" fmla="*/ 242 h 300"/>
                <a:gd name="T22" fmla="*/ 47 w 300"/>
                <a:gd name="T23" fmla="*/ 175 h 300"/>
                <a:gd name="T24" fmla="*/ 130 w 300"/>
                <a:gd name="T25" fmla="*/ 160 h 300"/>
                <a:gd name="T26" fmla="*/ 198 w 300"/>
                <a:gd name="T27" fmla="*/ 158 h 300"/>
                <a:gd name="T28" fmla="*/ 201 w 300"/>
                <a:gd name="T29" fmla="*/ 183 h 300"/>
                <a:gd name="T30" fmla="*/ 144 w 300"/>
                <a:gd name="T31" fmla="*/ 190 h 300"/>
                <a:gd name="T32" fmla="*/ 223 w 300"/>
                <a:gd name="T33" fmla="*/ 207 h 300"/>
                <a:gd name="T34" fmla="*/ 287 w 300"/>
                <a:gd name="T35" fmla="*/ 182 h 300"/>
                <a:gd name="T36" fmla="*/ 34 w 300"/>
                <a:gd name="T37" fmla="*/ 162 h 300"/>
                <a:gd name="T38" fmla="*/ 0 w 300"/>
                <a:gd name="T39" fmla="*/ 228 h 300"/>
                <a:gd name="T40" fmla="*/ 39 w 300"/>
                <a:gd name="T41" fmla="*/ 224 h 300"/>
                <a:gd name="T42" fmla="*/ 34 w 300"/>
                <a:gd name="T43" fmla="*/ 162 h 300"/>
                <a:gd name="T44" fmla="*/ 300 w 300"/>
                <a:gd name="T45" fmla="*/ 294 h 300"/>
                <a:gd name="T46" fmla="*/ 0 w 300"/>
                <a:gd name="T47" fmla="*/ 300 h 300"/>
                <a:gd name="T48" fmla="*/ 270 w 300"/>
                <a:gd name="T49" fmla="*/ 86 h 300"/>
                <a:gd name="T50" fmla="*/ 274 w 300"/>
                <a:gd name="T51" fmla="*/ 68 h 300"/>
                <a:gd name="T52" fmla="*/ 296 w 300"/>
                <a:gd name="T53" fmla="*/ 44 h 300"/>
                <a:gd name="T54" fmla="*/ 290 w 300"/>
                <a:gd name="T55" fmla="*/ 9 h 300"/>
                <a:gd name="T56" fmla="*/ 239 w 300"/>
                <a:gd name="T57" fmla="*/ 8 h 300"/>
                <a:gd name="T58" fmla="*/ 242 w 300"/>
                <a:gd name="T59" fmla="*/ 34 h 300"/>
                <a:gd name="T60" fmla="*/ 264 w 300"/>
                <a:gd name="T61" fmla="*/ 11 h 300"/>
                <a:gd name="T62" fmla="*/ 286 w 300"/>
                <a:gd name="T63" fmla="*/ 31 h 300"/>
                <a:gd name="T64" fmla="*/ 274 w 300"/>
                <a:gd name="T65" fmla="*/ 50 h 300"/>
                <a:gd name="T66" fmla="*/ 259 w 300"/>
                <a:gd name="T67" fmla="*/ 68 h 300"/>
                <a:gd name="T68" fmla="*/ 256 w 300"/>
                <a:gd name="T69" fmla="*/ 86 h 300"/>
                <a:gd name="T70" fmla="*/ 270 w 300"/>
                <a:gd name="T71" fmla="*/ 111 h 300"/>
                <a:gd name="T72" fmla="*/ 256 w 300"/>
                <a:gd name="T73" fmla="*/ 98 h 300"/>
                <a:gd name="T74" fmla="*/ 270 w 300"/>
                <a:gd name="T75" fmla="*/ 111 h 300"/>
                <a:gd name="T76" fmla="*/ 75 w 300"/>
                <a:gd name="T77" fmla="*/ 111 h 300"/>
                <a:gd name="T78" fmla="*/ 98 w 300"/>
                <a:gd name="T79" fmla="*/ 0 h 300"/>
                <a:gd name="T80" fmla="*/ 153 w 300"/>
                <a:gd name="T81" fmla="*/ 111 h 300"/>
                <a:gd name="T82" fmla="*/ 126 w 300"/>
                <a:gd name="T83" fmla="*/ 76 h 300"/>
                <a:gd name="T84" fmla="*/ 123 w 300"/>
                <a:gd name="T85" fmla="*/ 65 h 300"/>
                <a:gd name="T86" fmla="*/ 106 w 300"/>
                <a:gd name="T87" fmla="*/ 13 h 300"/>
                <a:gd name="T88" fmla="*/ 100 w 300"/>
                <a:gd name="T89" fmla="*/ 33 h 300"/>
                <a:gd name="T90" fmla="*/ 123 w 300"/>
                <a:gd name="T9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300">
                  <a:moveTo>
                    <a:pt x="174" y="83"/>
                  </a:moveTo>
                  <a:cubicBezTo>
                    <a:pt x="204" y="62"/>
                    <a:pt x="204" y="62"/>
                    <a:pt x="204" y="62"/>
                  </a:cubicBezTo>
                  <a:cubicBezTo>
                    <a:pt x="204" y="76"/>
                    <a:pt x="204" y="76"/>
                    <a:pt x="204" y="76"/>
                  </a:cubicBezTo>
                  <a:cubicBezTo>
                    <a:pt x="232" y="76"/>
                    <a:pt x="232" y="76"/>
                    <a:pt x="232" y="76"/>
                  </a:cubicBezTo>
                  <a:cubicBezTo>
                    <a:pt x="232" y="89"/>
                    <a:pt x="232" y="89"/>
                    <a:pt x="232" y="89"/>
                  </a:cubicBezTo>
                  <a:cubicBezTo>
                    <a:pt x="204" y="89"/>
                    <a:pt x="204" y="89"/>
                    <a:pt x="204" y="89"/>
                  </a:cubicBezTo>
                  <a:cubicBezTo>
                    <a:pt x="204" y="104"/>
                    <a:pt x="204" y="104"/>
                    <a:pt x="204" y="104"/>
                  </a:cubicBezTo>
                  <a:lnTo>
                    <a:pt x="174" y="83"/>
                  </a:lnTo>
                  <a:close/>
                  <a:moveTo>
                    <a:pt x="208" y="28"/>
                  </a:moveTo>
                  <a:cubicBezTo>
                    <a:pt x="178" y="49"/>
                    <a:pt x="178" y="49"/>
                    <a:pt x="178" y="49"/>
                  </a:cubicBezTo>
                  <a:cubicBezTo>
                    <a:pt x="178" y="35"/>
                    <a:pt x="178" y="35"/>
                    <a:pt x="178" y="35"/>
                  </a:cubicBezTo>
                  <a:cubicBezTo>
                    <a:pt x="150" y="35"/>
                    <a:pt x="150" y="35"/>
                    <a:pt x="150" y="35"/>
                  </a:cubicBezTo>
                  <a:cubicBezTo>
                    <a:pt x="150" y="22"/>
                    <a:pt x="150" y="22"/>
                    <a:pt x="150" y="22"/>
                  </a:cubicBezTo>
                  <a:cubicBezTo>
                    <a:pt x="178" y="22"/>
                    <a:pt x="178" y="22"/>
                    <a:pt x="178" y="22"/>
                  </a:cubicBezTo>
                  <a:cubicBezTo>
                    <a:pt x="178" y="7"/>
                    <a:pt x="178" y="7"/>
                    <a:pt x="178" y="7"/>
                  </a:cubicBezTo>
                  <a:lnTo>
                    <a:pt x="208" y="28"/>
                  </a:lnTo>
                  <a:close/>
                  <a:moveTo>
                    <a:pt x="300" y="190"/>
                  </a:moveTo>
                  <a:cubicBezTo>
                    <a:pt x="300" y="190"/>
                    <a:pt x="299" y="191"/>
                    <a:pt x="288" y="199"/>
                  </a:cubicBezTo>
                  <a:cubicBezTo>
                    <a:pt x="288" y="199"/>
                    <a:pt x="286" y="203"/>
                    <a:pt x="285" y="203"/>
                  </a:cubicBezTo>
                  <a:cubicBezTo>
                    <a:pt x="280" y="207"/>
                    <a:pt x="275" y="212"/>
                    <a:pt x="266" y="219"/>
                  </a:cubicBezTo>
                  <a:cubicBezTo>
                    <a:pt x="257" y="219"/>
                    <a:pt x="238" y="228"/>
                    <a:pt x="229" y="233"/>
                  </a:cubicBezTo>
                  <a:cubicBezTo>
                    <a:pt x="212" y="233"/>
                    <a:pt x="187" y="237"/>
                    <a:pt x="169" y="242"/>
                  </a:cubicBezTo>
                  <a:cubicBezTo>
                    <a:pt x="143" y="237"/>
                    <a:pt x="140" y="244"/>
                    <a:pt x="47" y="220"/>
                  </a:cubicBezTo>
                  <a:cubicBezTo>
                    <a:pt x="47" y="220"/>
                    <a:pt x="47" y="183"/>
                    <a:pt x="47" y="175"/>
                  </a:cubicBezTo>
                  <a:cubicBezTo>
                    <a:pt x="64" y="170"/>
                    <a:pt x="69" y="160"/>
                    <a:pt x="89" y="157"/>
                  </a:cubicBezTo>
                  <a:cubicBezTo>
                    <a:pt x="103" y="155"/>
                    <a:pt x="116" y="156"/>
                    <a:pt x="130" y="160"/>
                  </a:cubicBezTo>
                  <a:cubicBezTo>
                    <a:pt x="139" y="163"/>
                    <a:pt x="148" y="164"/>
                    <a:pt x="163" y="163"/>
                  </a:cubicBezTo>
                  <a:cubicBezTo>
                    <a:pt x="176" y="162"/>
                    <a:pt x="181" y="158"/>
                    <a:pt x="198" y="158"/>
                  </a:cubicBezTo>
                  <a:cubicBezTo>
                    <a:pt x="209" y="158"/>
                    <a:pt x="220" y="165"/>
                    <a:pt x="219" y="171"/>
                  </a:cubicBezTo>
                  <a:cubicBezTo>
                    <a:pt x="219" y="177"/>
                    <a:pt x="208" y="183"/>
                    <a:pt x="201" y="183"/>
                  </a:cubicBezTo>
                  <a:cubicBezTo>
                    <a:pt x="185" y="184"/>
                    <a:pt x="189" y="183"/>
                    <a:pt x="174" y="183"/>
                  </a:cubicBezTo>
                  <a:cubicBezTo>
                    <a:pt x="156" y="182"/>
                    <a:pt x="155" y="186"/>
                    <a:pt x="144" y="190"/>
                  </a:cubicBezTo>
                  <a:cubicBezTo>
                    <a:pt x="155" y="194"/>
                    <a:pt x="162" y="198"/>
                    <a:pt x="177" y="206"/>
                  </a:cubicBezTo>
                  <a:cubicBezTo>
                    <a:pt x="193" y="204"/>
                    <a:pt x="209" y="206"/>
                    <a:pt x="223" y="207"/>
                  </a:cubicBezTo>
                  <a:cubicBezTo>
                    <a:pt x="235" y="204"/>
                    <a:pt x="241" y="199"/>
                    <a:pt x="255" y="198"/>
                  </a:cubicBezTo>
                  <a:cubicBezTo>
                    <a:pt x="264" y="191"/>
                    <a:pt x="276" y="180"/>
                    <a:pt x="287" y="182"/>
                  </a:cubicBezTo>
                  <a:cubicBezTo>
                    <a:pt x="293" y="183"/>
                    <a:pt x="300" y="190"/>
                    <a:pt x="300" y="190"/>
                  </a:cubicBezTo>
                  <a:close/>
                  <a:moveTo>
                    <a:pt x="34" y="162"/>
                  </a:moveTo>
                  <a:cubicBezTo>
                    <a:pt x="0" y="162"/>
                    <a:pt x="0" y="162"/>
                    <a:pt x="0" y="162"/>
                  </a:cubicBezTo>
                  <a:cubicBezTo>
                    <a:pt x="0" y="228"/>
                    <a:pt x="0" y="228"/>
                    <a:pt x="0" y="228"/>
                  </a:cubicBezTo>
                  <a:cubicBezTo>
                    <a:pt x="34" y="228"/>
                    <a:pt x="34" y="228"/>
                    <a:pt x="34" y="228"/>
                  </a:cubicBezTo>
                  <a:cubicBezTo>
                    <a:pt x="37" y="228"/>
                    <a:pt x="39" y="226"/>
                    <a:pt x="39" y="224"/>
                  </a:cubicBezTo>
                  <a:cubicBezTo>
                    <a:pt x="39" y="166"/>
                    <a:pt x="39" y="166"/>
                    <a:pt x="39" y="166"/>
                  </a:cubicBezTo>
                  <a:cubicBezTo>
                    <a:pt x="39" y="164"/>
                    <a:pt x="37" y="162"/>
                    <a:pt x="34" y="162"/>
                  </a:cubicBezTo>
                  <a:close/>
                  <a:moveTo>
                    <a:pt x="300" y="300"/>
                  </a:moveTo>
                  <a:cubicBezTo>
                    <a:pt x="300" y="294"/>
                    <a:pt x="300" y="294"/>
                    <a:pt x="300" y="294"/>
                  </a:cubicBezTo>
                  <a:cubicBezTo>
                    <a:pt x="0" y="294"/>
                    <a:pt x="0" y="294"/>
                    <a:pt x="0" y="294"/>
                  </a:cubicBezTo>
                  <a:cubicBezTo>
                    <a:pt x="0" y="300"/>
                    <a:pt x="0" y="300"/>
                    <a:pt x="0" y="300"/>
                  </a:cubicBezTo>
                  <a:cubicBezTo>
                    <a:pt x="300" y="300"/>
                    <a:pt x="300" y="300"/>
                    <a:pt x="300" y="300"/>
                  </a:cubicBezTo>
                  <a:close/>
                  <a:moveTo>
                    <a:pt x="270" y="86"/>
                  </a:moveTo>
                  <a:cubicBezTo>
                    <a:pt x="270" y="81"/>
                    <a:pt x="270" y="77"/>
                    <a:pt x="271" y="74"/>
                  </a:cubicBezTo>
                  <a:cubicBezTo>
                    <a:pt x="272" y="72"/>
                    <a:pt x="273" y="70"/>
                    <a:pt x="274" y="68"/>
                  </a:cubicBezTo>
                  <a:cubicBezTo>
                    <a:pt x="275" y="66"/>
                    <a:pt x="278" y="63"/>
                    <a:pt x="283" y="59"/>
                  </a:cubicBezTo>
                  <a:cubicBezTo>
                    <a:pt x="289" y="53"/>
                    <a:pt x="294" y="48"/>
                    <a:pt x="296" y="44"/>
                  </a:cubicBezTo>
                  <a:cubicBezTo>
                    <a:pt x="299" y="40"/>
                    <a:pt x="300" y="35"/>
                    <a:pt x="300" y="31"/>
                  </a:cubicBezTo>
                  <a:cubicBezTo>
                    <a:pt x="300" y="22"/>
                    <a:pt x="296" y="15"/>
                    <a:pt x="290" y="9"/>
                  </a:cubicBezTo>
                  <a:cubicBezTo>
                    <a:pt x="283" y="3"/>
                    <a:pt x="275" y="0"/>
                    <a:pt x="264" y="0"/>
                  </a:cubicBezTo>
                  <a:cubicBezTo>
                    <a:pt x="253" y="0"/>
                    <a:pt x="245" y="3"/>
                    <a:pt x="239" y="8"/>
                  </a:cubicBezTo>
                  <a:cubicBezTo>
                    <a:pt x="231" y="15"/>
                    <a:pt x="228" y="24"/>
                    <a:pt x="228" y="34"/>
                  </a:cubicBezTo>
                  <a:cubicBezTo>
                    <a:pt x="242" y="34"/>
                    <a:pt x="242" y="34"/>
                    <a:pt x="242" y="34"/>
                  </a:cubicBezTo>
                  <a:cubicBezTo>
                    <a:pt x="243" y="26"/>
                    <a:pt x="243" y="21"/>
                    <a:pt x="249" y="17"/>
                  </a:cubicBezTo>
                  <a:cubicBezTo>
                    <a:pt x="253" y="13"/>
                    <a:pt x="258" y="11"/>
                    <a:pt x="264" y="11"/>
                  </a:cubicBezTo>
                  <a:cubicBezTo>
                    <a:pt x="270" y="11"/>
                    <a:pt x="277" y="13"/>
                    <a:pt x="281" y="17"/>
                  </a:cubicBezTo>
                  <a:cubicBezTo>
                    <a:pt x="285" y="21"/>
                    <a:pt x="286" y="25"/>
                    <a:pt x="286" y="31"/>
                  </a:cubicBezTo>
                  <a:cubicBezTo>
                    <a:pt x="286" y="34"/>
                    <a:pt x="285" y="37"/>
                    <a:pt x="283" y="40"/>
                  </a:cubicBezTo>
                  <a:cubicBezTo>
                    <a:pt x="282" y="42"/>
                    <a:pt x="279" y="46"/>
                    <a:pt x="274" y="50"/>
                  </a:cubicBezTo>
                  <a:cubicBezTo>
                    <a:pt x="269" y="54"/>
                    <a:pt x="266" y="57"/>
                    <a:pt x="264" y="59"/>
                  </a:cubicBezTo>
                  <a:cubicBezTo>
                    <a:pt x="262" y="62"/>
                    <a:pt x="260" y="65"/>
                    <a:pt x="259" y="68"/>
                  </a:cubicBezTo>
                  <a:cubicBezTo>
                    <a:pt x="257" y="72"/>
                    <a:pt x="256" y="77"/>
                    <a:pt x="256" y="82"/>
                  </a:cubicBezTo>
                  <a:cubicBezTo>
                    <a:pt x="256" y="83"/>
                    <a:pt x="256" y="85"/>
                    <a:pt x="256" y="86"/>
                  </a:cubicBezTo>
                  <a:lnTo>
                    <a:pt x="270" y="86"/>
                  </a:lnTo>
                  <a:close/>
                  <a:moveTo>
                    <a:pt x="270" y="111"/>
                  </a:moveTo>
                  <a:cubicBezTo>
                    <a:pt x="270" y="98"/>
                    <a:pt x="270" y="98"/>
                    <a:pt x="270" y="98"/>
                  </a:cubicBezTo>
                  <a:cubicBezTo>
                    <a:pt x="256" y="98"/>
                    <a:pt x="256" y="98"/>
                    <a:pt x="256" y="98"/>
                  </a:cubicBezTo>
                  <a:cubicBezTo>
                    <a:pt x="256" y="111"/>
                    <a:pt x="256" y="111"/>
                    <a:pt x="256" y="111"/>
                  </a:cubicBezTo>
                  <a:lnTo>
                    <a:pt x="270" y="111"/>
                  </a:lnTo>
                  <a:close/>
                  <a:moveTo>
                    <a:pt x="86" y="76"/>
                  </a:moveTo>
                  <a:cubicBezTo>
                    <a:pt x="75" y="111"/>
                    <a:pt x="75" y="111"/>
                    <a:pt x="75" y="111"/>
                  </a:cubicBezTo>
                  <a:cubicBezTo>
                    <a:pt x="60" y="111"/>
                    <a:pt x="60" y="111"/>
                    <a:pt x="60" y="111"/>
                  </a:cubicBezTo>
                  <a:cubicBezTo>
                    <a:pt x="98" y="0"/>
                    <a:pt x="98" y="0"/>
                    <a:pt x="98" y="0"/>
                  </a:cubicBezTo>
                  <a:cubicBezTo>
                    <a:pt x="115" y="0"/>
                    <a:pt x="115" y="0"/>
                    <a:pt x="115" y="0"/>
                  </a:cubicBezTo>
                  <a:cubicBezTo>
                    <a:pt x="153" y="111"/>
                    <a:pt x="153" y="111"/>
                    <a:pt x="153" y="111"/>
                  </a:cubicBezTo>
                  <a:cubicBezTo>
                    <a:pt x="138" y="111"/>
                    <a:pt x="138" y="111"/>
                    <a:pt x="138" y="111"/>
                  </a:cubicBezTo>
                  <a:cubicBezTo>
                    <a:pt x="126" y="76"/>
                    <a:pt x="126" y="76"/>
                    <a:pt x="126" y="76"/>
                  </a:cubicBezTo>
                  <a:lnTo>
                    <a:pt x="86" y="76"/>
                  </a:lnTo>
                  <a:close/>
                  <a:moveTo>
                    <a:pt x="123" y="65"/>
                  </a:moveTo>
                  <a:cubicBezTo>
                    <a:pt x="112" y="33"/>
                    <a:pt x="112" y="33"/>
                    <a:pt x="112" y="33"/>
                  </a:cubicBezTo>
                  <a:cubicBezTo>
                    <a:pt x="109" y="26"/>
                    <a:pt x="108" y="19"/>
                    <a:pt x="106" y="13"/>
                  </a:cubicBezTo>
                  <a:cubicBezTo>
                    <a:pt x="106" y="13"/>
                    <a:pt x="106" y="13"/>
                    <a:pt x="106" y="13"/>
                  </a:cubicBezTo>
                  <a:cubicBezTo>
                    <a:pt x="104" y="19"/>
                    <a:pt x="102" y="26"/>
                    <a:pt x="100" y="33"/>
                  </a:cubicBezTo>
                  <a:cubicBezTo>
                    <a:pt x="89" y="65"/>
                    <a:pt x="89" y="65"/>
                    <a:pt x="89" y="65"/>
                  </a:cubicBezTo>
                  <a:lnTo>
                    <a:pt x="123" y="65"/>
                  </a:lnTo>
                  <a:close/>
                </a:path>
              </a:pathLst>
            </a:cu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400" spc="-51">
                <a:gradFill>
                  <a:gsLst>
                    <a:gs pos="0">
                      <a:srgbClr val="FFFFFF"/>
                    </a:gs>
                    <a:gs pos="100000">
                      <a:srgbClr val="FFFFFF"/>
                    </a:gs>
                  </a:gsLst>
                  <a:lin ang="5400000" scaled="0"/>
                </a:gradFill>
                <a:ea typeface="Segoe UI" pitchFamily="34" charset="0"/>
                <a:cs typeface="Segoe UI" pitchFamily="34" charset="0"/>
              </a:endParaRPr>
            </a:p>
          </p:txBody>
        </p:sp>
      </p:grpSp>
      <p:grpSp>
        <p:nvGrpSpPr>
          <p:cNvPr id="6" name="Group 359"/>
          <p:cNvGrpSpPr/>
          <p:nvPr/>
        </p:nvGrpSpPr>
        <p:grpSpPr>
          <a:xfrm>
            <a:off x="183316" y="2814591"/>
            <a:ext cx="1617850" cy="724603"/>
            <a:chOff x="-127339" y="1490568"/>
            <a:chExt cx="3140569" cy="1714616"/>
          </a:xfrm>
        </p:grpSpPr>
        <p:sp>
          <p:nvSpPr>
            <p:cNvPr id="23" name="original cloud"/>
            <p:cNvSpPr>
              <a:spLocks noChangeAspect="1"/>
            </p:cNvSpPr>
            <p:nvPr/>
          </p:nvSpPr>
          <p:spPr bwMode="black">
            <a:xfrm>
              <a:off x="-127339" y="1490568"/>
              <a:ext cx="3140569" cy="171461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alpha val="74902"/>
              </a:schemeClr>
            </a:solidFill>
            <a:ln>
              <a:noFill/>
            </a:ln>
            <a:extLst/>
          </p:spPr>
          <p:txBody>
            <a:bodyPr vert="horz" wrap="square" lIns="93260" tIns="46630" rIns="93260" bIns="46630" numCol="1" anchor="t" anchorCtr="0" compatLnSpc="1">
              <a:prstTxWarp prst="textNoShape">
                <a:avLst/>
              </a:prstTxWarp>
            </a:bodyPr>
            <a:lstStyle/>
            <a:p>
              <a:endParaRPr lang="en-US" sz="1400" dirty="0">
                <a:solidFill>
                  <a:srgbClr val="505050"/>
                </a:solidFill>
              </a:endParaRPr>
            </a:p>
          </p:txBody>
        </p:sp>
        <p:sp>
          <p:nvSpPr>
            <p:cNvPr id="24" name="Freeform 361"/>
            <p:cNvSpPr/>
            <p:nvPr/>
          </p:nvSpPr>
          <p:spPr bwMode="auto">
            <a:xfrm>
              <a:off x="2132951" y="2315667"/>
              <a:ext cx="669262" cy="763528"/>
            </a:xfrm>
            <a:custGeom>
              <a:avLst/>
              <a:gdLst>
                <a:gd name="connsiteX0" fmla="*/ 3156440 w 5506164"/>
                <a:gd name="connsiteY0" fmla="*/ 4367675 h 6596630"/>
                <a:gd name="connsiteX1" fmla="*/ 3370350 w 5506164"/>
                <a:gd name="connsiteY1" fmla="*/ 4407938 h 6596630"/>
                <a:gd name="connsiteX2" fmla="*/ 3291305 w 5506164"/>
                <a:gd name="connsiteY2" fmla="*/ 4574233 h 6596630"/>
                <a:gd name="connsiteX3" fmla="*/ 3150531 w 5506164"/>
                <a:gd name="connsiteY3" fmla="*/ 4625255 h 6596630"/>
                <a:gd name="connsiteX4" fmla="*/ 3101203 w 5506164"/>
                <a:gd name="connsiteY4" fmla="*/ 4483879 h 6596630"/>
                <a:gd name="connsiteX5" fmla="*/ 933963 w 5506164"/>
                <a:gd name="connsiteY5" fmla="*/ 2682734 h 6596630"/>
                <a:gd name="connsiteX6" fmla="*/ 1027715 w 5506164"/>
                <a:gd name="connsiteY6" fmla="*/ 2687085 h 6596630"/>
                <a:gd name="connsiteX7" fmla="*/ 1854510 w 5506164"/>
                <a:gd name="connsiteY7" fmla="*/ 2824887 h 6596630"/>
                <a:gd name="connsiteX8" fmla="*/ 2018643 w 5506164"/>
                <a:gd name="connsiteY8" fmla="*/ 2923367 h 6596630"/>
                <a:gd name="connsiteX9" fmla="*/ 2032805 w 5506164"/>
                <a:gd name="connsiteY9" fmla="*/ 2949459 h 6596630"/>
                <a:gd name="connsiteX10" fmla="*/ 2397504 w 5506164"/>
                <a:gd name="connsiteY10" fmla="*/ 3193823 h 6596630"/>
                <a:gd name="connsiteX11" fmla="*/ 2483923 w 5506164"/>
                <a:gd name="connsiteY11" fmla="*/ 3202535 h 6596630"/>
                <a:gd name="connsiteX12" fmla="*/ 2600924 w 5506164"/>
                <a:gd name="connsiteY12" fmla="*/ 3272735 h 6596630"/>
                <a:gd name="connsiteX13" fmla="*/ 2994020 w 5506164"/>
                <a:gd name="connsiteY13" fmla="*/ 3744452 h 6596630"/>
                <a:gd name="connsiteX14" fmla="*/ 3241117 w 5506164"/>
                <a:gd name="connsiteY14" fmla="*/ 3938764 h 6596630"/>
                <a:gd name="connsiteX15" fmla="*/ 3554843 w 5506164"/>
                <a:gd name="connsiteY15" fmla="*/ 4028870 h 6596630"/>
                <a:gd name="connsiteX16" fmla="*/ 3629256 w 5506164"/>
                <a:gd name="connsiteY16" fmla="*/ 4256433 h 6596630"/>
                <a:gd name="connsiteX17" fmla="*/ 3401693 w 5506164"/>
                <a:gd name="connsiteY17" fmla="*/ 4330850 h 6596630"/>
                <a:gd name="connsiteX18" fmla="*/ 3088962 w 5506164"/>
                <a:gd name="connsiteY18" fmla="*/ 4271777 h 6596630"/>
                <a:gd name="connsiteX19" fmla="*/ 2773172 w 5506164"/>
                <a:gd name="connsiteY19" fmla="*/ 4042111 h 6596630"/>
                <a:gd name="connsiteX20" fmla="*/ 2526284 w 5506164"/>
                <a:gd name="connsiteY20" fmla="*/ 3772256 h 6596630"/>
                <a:gd name="connsiteX21" fmla="*/ 2382742 w 5506164"/>
                <a:gd name="connsiteY21" fmla="*/ 3789483 h 6596630"/>
                <a:gd name="connsiteX22" fmla="*/ 2164560 w 5506164"/>
                <a:gd name="connsiteY22" fmla="*/ 4191397 h 6596630"/>
                <a:gd name="connsiteX23" fmla="*/ 2147332 w 5506164"/>
                <a:gd name="connsiteY23" fmla="*/ 4484219 h 6596630"/>
                <a:gd name="connsiteX24" fmla="*/ 2491833 w 5506164"/>
                <a:gd name="connsiteY24" fmla="*/ 5299535 h 6596630"/>
                <a:gd name="connsiteX25" fmla="*/ 2697342 w 5506164"/>
                <a:gd name="connsiteY25" fmla="*/ 6314993 h 6596630"/>
                <a:gd name="connsiteX26" fmla="*/ 2512688 w 5506164"/>
                <a:gd name="connsiteY26" fmla="*/ 6592011 h 6596630"/>
                <a:gd name="connsiteX27" fmla="*/ 2235670 w 5506164"/>
                <a:gd name="connsiteY27" fmla="*/ 6407357 h 6596630"/>
                <a:gd name="connsiteX28" fmla="*/ 2043980 w 5506164"/>
                <a:gd name="connsiteY28" fmla="*/ 5523456 h 6596630"/>
                <a:gd name="connsiteX29" fmla="*/ 1745419 w 5506164"/>
                <a:gd name="connsiteY29" fmla="*/ 5012451 h 6596630"/>
                <a:gd name="connsiteX30" fmla="*/ 1613360 w 5506164"/>
                <a:gd name="connsiteY30" fmla="*/ 5023935 h 6596630"/>
                <a:gd name="connsiteX31" fmla="*/ 1475563 w 5506164"/>
                <a:gd name="connsiteY31" fmla="*/ 5621063 h 6596630"/>
                <a:gd name="connsiteX32" fmla="*/ 1251637 w 5506164"/>
                <a:gd name="connsiteY32" fmla="*/ 5776088 h 6596630"/>
                <a:gd name="connsiteX33" fmla="*/ 235410 w 5506164"/>
                <a:gd name="connsiteY33" fmla="*/ 5776088 h 6596630"/>
                <a:gd name="connsiteX34" fmla="*/ 0 w 5506164"/>
                <a:gd name="connsiteY34" fmla="*/ 5540684 h 6596630"/>
                <a:gd name="connsiteX35" fmla="*/ 235410 w 5506164"/>
                <a:gd name="connsiteY35" fmla="*/ 5305274 h 6596630"/>
                <a:gd name="connsiteX36" fmla="*/ 937998 w 5506164"/>
                <a:gd name="connsiteY36" fmla="*/ 5305274 h 6596630"/>
                <a:gd name="connsiteX37" fmla="*/ 1050677 w 5506164"/>
                <a:gd name="connsiteY37" fmla="*/ 5098575 h 6596630"/>
                <a:gd name="connsiteX38" fmla="*/ 1145415 w 5506164"/>
                <a:gd name="connsiteY38" fmla="*/ 4217234 h 6596630"/>
                <a:gd name="connsiteX39" fmla="*/ 1211447 w 5506164"/>
                <a:gd name="connsiteY39" fmla="*/ 3990438 h 6596630"/>
                <a:gd name="connsiteX40" fmla="*/ 1601877 w 5506164"/>
                <a:gd name="connsiteY40" fmla="*/ 3318664 h 6596630"/>
                <a:gd name="connsiteX41" fmla="*/ 1521497 w 5506164"/>
                <a:gd name="connsiteY41" fmla="*/ 3198094 h 6596630"/>
                <a:gd name="connsiteX42" fmla="*/ 1188480 w 5506164"/>
                <a:gd name="connsiteY42" fmla="*/ 3140677 h 6596630"/>
                <a:gd name="connsiteX43" fmla="*/ 947330 w 5506164"/>
                <a:gd name="connsiteY43" fmla="*/ 3266991 h 6596630"/>
                <a:gd name="connsiteX44" fmla="*/ 781055 w 5506164"/>
                <a:gd name="connsiteY44" fmla="*/ 3584426 h 6596630"/>
                <a:gd name="connsiteX45" fmla="*/ 552749 w 5506164"/>
                <a:gd name="connsiteY45" fmla="*/ 3656527 h 6596630"/>
                <a:gd name="connsiteX46" fmla="*/ 480648 w 5506164"/>
                <a:gd name="connsiteY46" fmla="*/ 3428221 h 6596630"/>
                <a:gd name="connsiteX47" fmla="*/ 813903 w 5506164"/>
                <a:gd name="connsiteY47" fmla="*/ 2787305 h 6596630"/>
                <a:gd name="connsiteX48" fmla="*/ 933963 w 5506164"/>
                <a:gd name="connsiteY48" fmla="*/ 2682734 h 6596630"/>
                <a:gd name="connsiteX49" fmla="*/ 2514600 w 5506164"/>
                <a:gd name="connsiteY49" fmla="*/ 2142002 h 6596630"/>
                <a:gd name="connsiteX50" fmla="*/ 2974975 w 5506164"/>
                <a:gd name="connsiteY50" fmla="*/ 2602377 h 6596630"/>
                <a:gd name="connsiteX51" fmla="*/ 2514600 w 5506164"/>
                <a:gd name="connsiteY51" fmla="*/ 3062752 h 6596630"/>
                <a:gd name="connsiteX52" fmla="*/ 2054225 w 5506164"/>
                <a:gd name="connsiteY52" fmla="*/ 2602377 h 6596630"/>
                <a:gd name="connsiteX53" fmla="*/ 2514600 w 5506164"/>
                <a:gd name="connsiteY53" fmla="*/ 2142002 h 6596630"/>
                <a:gd name="connsiteX54" fmla="*/ 2003630 w 5506164"/>
                <a:gd name="connsiteY54" fmla="*/ 725700 h 6596630"/>
                <a:gd name="connsiteX55" fmla="*/ 4661744 w 5506164"/>
                <a:gd name="connsiteY55" fmla="*/ 736004 h 6596630"/>
                <a:gd name="connsiteX56" fmla="*/ 3837523 w 5506164"/>
                <a:gd name="connsiteY56" fmla="*/ 2363837 h 6596630"/>
                <a:gd name="connsiteX57" fmla="*/ 3031183 w 5506164"/>
                <a:gd name="connsiteY57" fmla="*/ 2363837 h 6596630"/>
                <a:gd name="connsiteX58" fmla="*/ 2996395 w 5506164"/>
                <a:gd name="connsiteY58" fmla="*/ 2299746 h 6596630"/>
                <a:gd name="connsiteX59" fmla="*/ 2514600 w 5506164"/>
                <a:gd name="connsiteY59" fmla="*/ 2043577 h 6596630"/>
                <a:gd name="connsiteX60" fmla="*/ 2032805 w 5506164"/>
                <a:gd name="connsiteY60" fmla="*/ 2299746 h 6596630"/>
                <a:gd name="connsiteX61" fmla="*/ 1998018 w 5506164"/>
                <a:gd name="connsiteY61" fmla="*/ 2363837 h 6596630"/>
                <a:gd name="connsiteX62" fmla="*/ 1158807 w 5506164"/>
                <a:gd name="connsiteY62" fmla="*/ 2363837 h 6596630"/>
                <a:gd name="connsiteX63" fmla="*/ 5187733 w 5506164"/>
                <a:gd name="connsiteY63" fmla="*/ 0 h 6596630"/>
                <a:gd name="connsiteX64" fmla="*/ 5506164 w 5506164"/>
                <a:gd name="connsiteY64" fmla="*/ 318431 h 6596630"/>
                <a:gd name="connsiteX65" fmla="*/ 5187733 w 5506164"/>
                <a:gd name="connsiteY65" fmla="*/ 636862 h 6596630"/>
                <a:gd name="connsiteX66" fmla="*/ 5158012 w 5506164"/>
                <a:gd name="connsiteY66" fmla="*/ 633866 h 6596630"/>
                <a:gd name="connsiteX67" fmla="*/ 5151039 w 5506164"/>
                <a:gd name="connsiteY67" fmla="*/ 661543 h 6596630"/>
                <a:gd name="connsiteX68" fmla="*/ 3584040 w 5506164"/>
                <a:gd name="connsiteY68" fmla="*/ 3958357 h 6596630"/>
                <a:gd name="connsiteX69" fmla="*/ 3385014 w 5506164"/>
                <a:gd name="connsiteY69" fmla="*/ 3886775 h 6596630"/>
                <a:gd name="connsiteX70" fmla="*/ 4960942 w 5506164"/>
                <a:gd name="connsiteY70" fmla="*/ 571185 h 6596630"/>
                <a:gd name="connsiteX71" fmla="*/ 4975951 w 5506164"/>
                <a:gd name="connsiteY71" fmla="*/ 554642 h 6596630"/>
                <a:gd name="connsiteX72" fmla="*/ 4869302 w 5506164"/>
                <a:gd name="connsiteY72" fmla="*/ 318431 h 6596630"/>
                <a:gd name="connsiteX73" fmla="*/ 5187733 w 5506164"/>
                <a:gd name="connsiteY73" fmla="*/ 0 h 659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506164" h="6596630">
                  <a:moveTo>
                    <a:pt x="3156440" y="4367675"/>
                  </a:moveTo>
                  <a:cubicBezTo>
                    <a:pt x="3221098" y="4393075"/>
                    <a:pt x="3293587" y="4407433"/>
                    <a:pt x="3370350" y="4407938"/>
                  </a:cubicBezTo>
                  <a:lnTo>
                    <a:pt x="3291305" y="4574233"/>
                  </a:lnTo>
                  <a:cubicBezTo>
                    <a:pt x="3266051" y="4627363"/>
                    <a:pt x="3203025" y="4650208"/>
                    <a:pt x="3150531" y="4625255"/>
                  </a:cubicBezTo>
                  <a:cubicBezTo>
                    <a:pt x="3098037" y="4600307"/>
                    <a:pt x="3075954" y="4537010"/>
                    <a:pt x="3101203" y="4483879"/>
                  </a:cubicBezTo>
                  <a:close/>
                  <a:moveTo>
                    <a:pt x="933963" y="2682734"/>
                  </a:moveTo>
                  <a:cubicBezTo>
                    <a:pt x="955012" y="2683283"/>
                    <a:pt x="984354" y="2685522"/>
                    <a:pt x="1027715" y="2687085"/>
                  </a:cubicBezTo>
                  <a:lnTo>
                    <a:pt x="1854510" y="2824887"/>
                  </a:lnTo>
                  <a:lnTo>
                    <a:pt x="2018643" y="2923367"/>
                  </a:lnTo>
                  <a:lnTo>
                    <a:pt x="2032805" y="2949459"/>
                  </a:lnTo>
                  <a:cubicBezTo>
                    <a:pt x="2116337" y="3073102"/>
                    <a:pt x="2246210" y="3162864"/>
                    <a:pt x="2397504" y="3193823"/>
                  </a:cubicBezTo>
                  <a:lnTo>
                    <a:pt x="2483923" y="3202535"/>
                  </a:lnTo>
                  <a:lnTo>
                    <a:pt x="2600924" y="3272735"/>
                  </a:lnTo>
                  <a:lnTo>
                    <a:pt x="2994020" y="3744452"/>
                  </a:lnTo>
                  <a:cubicBezTo>
                    <a:pt x="3053419" y="3826444"/>
                    <a:pt x="3109948" y="3934283"/>
                    <a:pt x="3241117" y="3938764"/>
                  </a:cubicBezTo>
                  <a:lnTo>
                    <a:pt x="3554843" y="4028870"/>
                  </a:lnTo>
                  <a:cubicBezTo>
                    <a:pt x="3638229" y="4071157"/>
                    <a:pt x="3671548" y="4173043"/>
                    <a:pt x="3629256" y="4256433"/>
                  </a:cubicBezTo>
                  <a:cubicBezTo>
                    <a:pt x="3586968" y="4339818"/>
                    <a:pt x="3487438" y="4339294"/>
                    <a:pt x="3401693" y="4330850"/>
                  </a:cubicBezTo>
                  <a:lnTo>
                    <a:pt x="3088962" y="4271777"/>
                  </a:lnTo>
                  <a:cubicBezTo>
                    <a:pt x="2906187" y="4241157"/>
                    <a:pt x="2881307" y="4118669"/>
                    <a:pt x="2773172" y="4042111"/>
                  </a:cubicBezTo>
                  <a:lnTo>
                    <a:pt x="2526284" y="3772256"/>
                  </a:lnTo>
                  <a:cubicBezTo>
                    <a:pt x="2438242" y="3697615"/>
                    <a:pt x="2427715" y="3726322"/>
                    <a:pt x="2382742" y="3789483"/>
                  </a:cubicBezTo>
                  <a:lnTo>
                    <a:pt x="2164560" y="4191397"/>
                  </a:lnTo>
                  <a:cubicBezTo>
                    <a:pt x="2075561" y="4323455"/>
                    <a:pt x="2115756" y="4389482"/>
                    <a:pt x="2147332" y="4484219"/>
                  </a:cubicBezTo>
                  <a:lnTo>
                    <a:pt x="2491833" y="5299535"/>
                  </a:lnTo>
                  <a:lnTo>
                    <a:pt x="2697342" y="6314993"/>
                  </a:lnTo>
                  <a:cubicBezTo>
                    <a:pt x="2722849" y="6442482"/>
                    <a:pt x="2640172" y="6566504"/>
                    <a:pt x="2512688" y="6592011"/>
                  </a:cubicBezTo>
                  <a:cubicBezTo>
                    <a:pt x="2385204" y="6617517"/>
                    <a:pt x="2261177" y="6534845"/>
                    <a:pt x="2235670" y="6407357"/>
                  </a:cubicBezTo>
                  <a:lnTo>
                    <a:pt x="2043980" y="5523456"/>
                  </a:lnTo>
                  <a:lnTo>
                    <a:pt x="1745419" y="5012451"/>
                  </a:lnTo>
                  <a:cubicBezTo>
                    <a:pt x="1678430" y="4852639"/>
                    <a:pt x="1631545" y="4939724"/>
                    <a:pt x="1613360" y="5023935"/>
                  </a:cubicBezTo>
                  <a:lnTo>
                    <a:pt x="1475563" y="5621063"/>
                  </a:lnTo>
                  <a:cubicBezTo>
                    <a:pt x="1438238" y="5787572"/>
                    <a:pt x="1317668" y="5776088"/>
                    <a:pt x="1251637" y="5776088"/>
                  </a:cubicBezTo>
                  <a:lnTo>
                    <a:pt x="235410" y="5776088"/>
                  </a:lnTo>
                  <a:cubicBezTo>
                    <a:pt x="105396" y="5776088"/>
                    <a:pt x="0" y="5670693"/>
                    <a:pt x="0" y="5540684"/>
                  </a:cubicBezTo>
                  <a:cubicBezTo>
                    <a:pt x="0" y="5410670"/>
                    <a:pt x="105396" y="5305274"/>
                    <a:pt x="235410" y="5305274"/>
                  </a:cubicBezTo>
                  <a:lnTo>
                    <a:pt x="937998" y="5305274"/>
                  </a:lnTo>
                  <a:cubicBezTo>
                    <a:pt x="1017664" y="5299535"/>
                    <a:pt x="1051396" y="5201922"/>
                    <a:pt x="1050677" y="5098575"/>
                  </a:cubicBezTo>
                  <a:lnTo>
                    <a:pt x="1145415" y="4217234"/>
                  </a:lnTo>
                  <a:cubicBezTo>
                    <a:pt x="1155947" y="4103355"/>
                    <a:pt x="1169339" y="4078475"/>
                    <a:pt x="1211447" y="3990438"/>
                  </a:cubicBezTo>
                  <a:lnTo>
                    <a:pt x="1601877" y="3318664"/>
                  </a:lnTo>
                  <a:cubicBezTo>
                    <a:pt x="1658338" y="3249768"/>
                    <a:pt x="1599964" y="3215317"/>
                    <a:pt x="1521497" y="3198094"/>
                  </a:cubicBezTo>
                  <a:lnTo>
                    <a:pt x="1188480" y="3140677"/>
                  </a:lnTo>
                  <a:cubicBezTo>
                    <a:pt x="1042068" y="3113883"/>
                    <a:pt x="1027715" y="3138764"/>
                    <a:pt x="947330" y="3266991"/>
                  </a:cubicBezTo>
                  <a:lnTo>
                    <a:pt x="781055" y="3584426"/>
                  </a:lnTo>
                  <a:cubicBezTo>
                    <a:pt x="737922" y="3667379"/>
                    <a:pt x="635702" y="3699664"/>
                    <a:pt x="552749" y="3656527"/>
                  </a:cubicBezTo>
                  <a:cubicBezTo>
                    <a:pt x="469795" y="3613395"/>
                    <a:pt x="437510" y="3511179"/>
                    <a:pt x="480648" y="3428221"/>
                  </a:cubicBezTo>
                  <a:lnTo>
                    <a:pt x="813903" y="2787305"/>
                  </a:lnTo>
                  <a:cubicBezTo>
                    <a:pt x="882289" y="2694665"/>
                    <a:pt x="870806" y="2681088"/>
                    <a:pt x="933963" y="2682734"/>
                  </a:cubicBezTo>
                  <a:close/>
                  <a:moveTo>
                    <a:pt x="2514600" y="2142002"/>
                  </a:moveTo>
                  <a:cubicBezTo>
                    <a:pt x="2768858" y="2142002"/>
                    <a:pt x="2974975" y="2348119"/>
                    <a:pt x="2974975" y="2602377"/>
                  </a:cubicBezTo>
                  <a:cubicBezTo>
                    <a:pt x="2974975" y="2856635"/>
                    <a:pt x="2768858" y="3062752"/>
                    <a:pt x="2514600" y="3062752"/>
                  </a:cubicBezTo>
                  <a:cubicBezTo>
                    <a:pt x="2260342" y="3062752"/>
                    <a:pt x="2054225" y="2856635"/>
                    <a:pt x="2054225" y="2602377"/>
                  </a:cubicBezTo>
                  <a:cubicBezTo>
                    <a:pt x="2054225" y="2348119"/>
                    <a:pt x="2260342" y="2142002"/>
                    <a:pt x="2514600" y="2142002"/>
                  </a:cubicBezTo>
                  <a:close/>
                  <a:moveTo>
                    <a:pt x="2003630" y="725700"/>
                  </a:moveTo>
                  <a:lnTo>
                    <a:pt x="4661744" y="736004"/>
                  </a:lnTo>
                  <a:lnTo>
                    <a:pt x="3837523" y="2363837"/>
                  </a:lnTo>
                  <a:lnTo>
                    <a:pt x="3031183" y="2363837"/>
                  </a:lnTo>
                  <a:lnTo>
                    <a:pt x="2996395" y="2299746"/>
                  </a:lnTo>
                  <a:cubicBezTo>
                    <a:pt x="2891981" y="2145192"/>
                    <a:pt x="2715157" y="2043577"/>
                    <a:pt x="2514600" y="2043577"/>
                  </a:cubicBezTo>
                  <a:cubicBezTo>
                    <a:pt x="2314043" y="2043577"/>
                    <a:pt x="2137220" y="2145192"/>
                    <a:pt x="2032805" y="2299746"/>
                  </a:cubicBezTo>
                  <a:lnTo>
                    <a:pt x="1998018" y="2363837"/>
                  </a:lnTo>
                  <a:lnTo>
                    <a:pt x="1158807" y="2363837"/>
                  </a:lnTo>
                  <a:close/>
                  <a:moveTo>
                    <a:pt x="5187733" y="0"/>
                  </a:moveTo>
                  <a:cubicBezTo>
                    <a:pt x="5363599" y="0"/>
                    <a:pt x="5506164" y="142571"/>
                    <a:pt x="5506164" y="318431"/>
                  </a:cubicBezTo>
                  <a:cubicBezTo>
                    <a:pt x="5506164" y="494296"/>
                    <a:pt x="5363599" y="636867"/>
                    <a:pt x="5187733" y="636862"/>
                  </a:cubicBezTo>
                  <a:lnTo>
                    <a:pt x="5158012" y="633866"/>
                  </a:lnTo>
                  <a:cubicBezTo>
                    <a:pt x="5158177" y="643442"/>
                    <a:pt x="5155278" y="652633"/>
                    <a:pt x="5151039" y="661543"/>
                  </a:cubicBezTo>
                  <a:lnTo>
                    <a:pt x="3584040" y="3958357"/>
                  </a:lnTo>
                  <a:cubicBezTo>
                    <a:pt x="3525710" y="3919313"/>
                    <a:pt x="3457663" y="3895719"/>
                    <a:pt x="3385014" y="3886775"/>
                  </a:cubicBezTo>
                  <a:lnTo>
                    <a:pt x="4960942" y="571185"/>
                  </a:lnTo>
                  <a:lnTo>
                    <a:pt x="4975951" y="554642"/>
                  </a:lnTo>
                  <a:cubicBezTo>
                    <a:pt x="4910177" y="497224"/>
                    <a:pt x="4869302" y="412601"/>
                    <a:pt x="4869302" y="318431"/>
                  </a:cubicBezTo>
                  <a:cubicBezTo>
                    <a:pt x="4869302" y="142566"/>
                    <a:pt x="5011868" y="0"/>
                    <a:pt x="5187733" y="0"/>
                  </a:cubicBezTo>
                  <a:close/>
                </a:path>
              </a:pathLst>
            </a:custGeom>
            <a:solidFill>
              <a:srgbClr val="FFFFFF">
                <a:alpha val="1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IN" sz="1400"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362"/>
            <p:cNvSpPr/>
            <p:nvPr/>
          </p:nvSpPr>
          <p:spPr bwMode="auto">
            <a:xfrm>
              <a:off x="475071" y="2204304"/>
              <a:ext cx="1881486" cy="5571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93260" rIns="0" bIns="9326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1028" fontAlgn="base">
                <a:spcBef>
                  <a:spcPct val="0"/>
                </a:spcBef>
                <a:spcAft>
                  <a:spcPct val="0"/>
                </a:spcAft>
              </a:pPr>
              <a:r>
                <a:rPr lang="en-IN" sz="2000" dirty="0">
                  <a:solidFill>
                    <a:srgbClr val="FFFFFF"/>
                  </a:solidFill>
                  <a:latin typeface="Segoe UI Light"/>
                  <a:ea typeface="Segoe UI" pitchFamily="34" charset="0"/>
                  <a:cs typeface="Segoe UI" pitchFamily="34" charset="0"/>
                </a:rPr>
                <a:t>Discover</a:t>
              </a:r>
            </a:p>
          </p:txBody>
        </p:sp>
      </p:grpSp>
      <p:grpSp>
        <p:nvGrpSpPr>
          <p:cNvPr id="7" name="Group 363"/>
          <p:cNvGrpSpPr/>
          <p:nvPr/>
        </p:nvGrpSpPr>
        <p:grpSpPr>
          <a:xfrm>
            <a:off x="2679469" y="2676181"/>
            <a:ext cx="1617850" cy="724603"/>
            <a:chOff x="5716942" y="2983589"/>
            <a:chExt cx="2403736" cy="1160264"/>
          </a:xfrm>
        </p:grpSpPr>
        <p:grpSp>
          <p:nvGrpSpPr>
            <p:cNvPr id="381" name="Group 364"/>
            <p:cNvGrpSpPr/>
            <p:nvPr/>
          </p:nvGrpSpPr>
          <p:grpSpPr>
            <a:xfrm>
              <a:off x="5716942" y="2983589"/>
              <a:ext cx="2403736" cy="1160264"/>
              <a:chOff x="-127339" y="1490568"/>
              <a:chExt cx="3140569" cy="1714616"/>
            </a:xfrm>
          </p:grpSpPr>
          <p:sp>
            <p:nvSpPr>
              <p:cNvPr id="379" name="original cloud"/>
              <p:cNvSpPr>
                <a:spLocks noChangeAspect="1"/>
              </p:cNvSpPr>
              <p:nvPr/>
            </p:nvSpPr>
            <p:spPr bwMode="black">
              <a:xfrm>
                <a:off x="-127339" y="1490568"/>
                <a:ext cx="3140569" cy="171461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2">
                  <a:alpha val="74902"/>
                </a:schemeClr>
              </a:solidFill>
              <a:ln>
                <a:noFill/>
              </a:ln>
              <a:extLst/>
            </p:spPr>
            <p:txBody>
              <a:bodyPr vert="horz" wrap="square" lIns="93260" tIns="46630" rIns="93260" bIns="46630" numCol="1" anchor="t" anchorCtr="0" compatLnSpc="1">
                <a:prstTxWarp prst="textNoShape">
                  <a:avLst/>
                </a:prstTxWarp>
              </a:bodyPr>
              <a:lstStyle/>
              <a:p>
                <a:endParaRPr lang="en-US" sz="1400" dirty="0">
                  <a:solidFill>
                    <a:srgbClr val="505050"/>
                  </a:solidFill>
                </a:endParaRPr>
              </a:p>
            </p:txBody>
          </p:sp>
          <p:sp>
            <p:nvSpPr>
              <p:cNvPr id="380" name="Rectangle 367"/>
              <p:cNvSpPr/>
              <p:nvPr/>
            </p:nvSpPr>
            <p:spPr bwMode="auto">
              <a:xfrm>
                <a:off x="475071" y="2204304"/>
                <a:ext cx="1881486" cy="5571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93260" rIns="0" bIns="9326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1028" fontAlgn="base">
                  <a:spcBef>
                    <a:spcPct val="0"/>
                  </a:spcBef>
                  <a:spcAft>
                    <a:spcPct val="0"/>
                  </a:spcAft>
                </a:pPr>
                <a:r>
                  <a:rPr lang="en-IN" sz="2000" dirty="0">
                    <a:solidFill>
                      <a:srgbClr val="FFFFFF"/>
                    </a:solidFill>
                    <a:latin typeface="Segoe UI Light"/>
                    <a:ea typeface="Segoe UI" pitchFamily="34" charset="0"/>
                    <a:cs typeface="Segoe UI" pitchFamily="34" charset="0"/>
                  </a:rPr>
                  <a:t>Transact</a:t>
                </a:r>
              </a:p>
            </p:txBody>
          </p:sp>
        </p:grpSp>
        <p:sp>
          <p:nvSpPr>
            <p:cNvPr id="382" name="Oval 89"/>
            <p:cNvSpPr/>
            <p:nvPr/>
          </p:nvSpPr>
          <p:spPr>
            <a:xfrm>
              <a:off x="6533876" y="3224227"/>
              <a:ext cx="742858" cy="760744"/>
            </a:xfrm>
            <a:custGeom>
              <a:avLst/>
              <a:gdLst/>
              <a:ahLst/>
              <a:cxnLst/>
              <a:rect l="l" t="t" r="r" b="b"/>
              <a:pathLst>
                <a:path w="5262548" h="5389257">
                  <a:moveTo>
                    <a:pt x="4773678" y="1640793"/>
                  </a:moveTo>
                  <a:cubicBezTo>
                    <a:pt x="5018648" y="1640793"/>
                    <a:pt x="5217235" y="1839380"/>
                    <a:pt x="5217235" y="2084350"/>
                  </a:cubicBezTo>
                  <a:cubicBezTo>
                    <a:pt x="5217235" y="2329320"/>
                    <a:pt x="5018648" y="2527907"/>
                    <a:pt x="4773678" y="2527907"/>
                  </a:cubicBezTo>
                  <a:cubicBezTo>
                    <a:pt x="4528708" y="2527907"/>
                    <a:pt x="4330121" y="2329320"/>
                    <a:pt x="4330121" y="2084350"/>
                  </a:cubicBezTo>
                  <a:cubicBezTo>
                    <a:pt x="4330121" y="1839380"/>
                    <a:pt x="4528708" y="1640793"/>
                    <a:pt x="4773678" y="1640793"/>
                  </a:cubicBezTo>
                  <a:close/>
                  <a:moveTo>
                    <a:pt x="4064377" y="512748"/>
                  </a:moveTo>
                  <a:cubicBezTo>
                    <a:pt x="4309347" y="512748"/>
                    <a:pt x="4507934" y="711335"/>
                    <a:pt x="4507934" y="956305"/>
                  </a:cubicBezTo>
                  <a:cubicBezTo>
                    <a:pt x="4507934" y="1201275"/>
                    <a:pt x="4309347" y="1399862"/>
                    <a:pt x="4064377" y="1399862"/>
                  </a:cubicBezTo>
                  <a:cubicBezTo>
                    <a:pt x="3819407" y="1399862"/>
                    <a:pt x="3620820" y="1201275"/>
                    <a:pt x="3620820" y="956305"/>
                  </a:cubicBezTo>
                  <a:cubicBezTo>
                    <a:pt x="3620820" y="711335"/>
                    <a:pt x="3819407" y="512748"/>
                    <a:pt x="4064377" y="512748"/>
                  </a:cubicBezTo>
                  <a:close/>
                  <a:moveTo>
                    <a:pt x="344114" y="391414"/>
                  </a:moveTo>
                  <a:lnTo>
                    <a:pt x="2139956" y="515483"/>
                  </a:lnTo>
                  <a:lnTo>
                    <a:pt x="1768877" y="2304183"/>
                  </a:lnTo>
                  <a:lnTo>
                    <a:pt x="1202952" y="1544419"/>
                  </a:lnTo>
                  <a:cubicBezTo>
                    <a:pt x="923897" y="1870396"/>
                    <a:pt x="756379" y="2293999"/>
                    <a:pt x="756379" y="2756727"/>
                  </a:cubicBezTo>
                  <a:cubicBezTo>
                    <a:pt x="756379" y="3792897"/>
                    <a:pt x="1596360" y="4632878"/>
                    <a:pt x="2632530" y="4632878"/>
                  </a:cubicBezTo>
                  <a:cubicBezTo>
                    <a:pt x="3652052" y="4632878"/>
                    <a:pt x="4481638" y="3819673"/>
                    <a:pt x="4506169" y="2806470"/>
                  </a:cubicBezTo>
                  <a:lnTo>
                    <a:pt x="5262548" y="2806470"/>
                  </a:lnTo>
                  <a:cubicBezTo>
                    <a:pt x="5238061" y="4237442"/>
                    <a:pt x="4069806" y="5389257"/>
                    <a:pt x="2632530" y="5389257"/>
                  </a:cubicBezTo>
                  <a:cubicBezTo>
                    <a:pt x="1178624" y="5389257"/>
                    <a:pt x="0" y="4210633"/>
                    <a:pt x="0" y="2756727"/>
                  </a:cubicBezTo>
                  <a:cubicBezTo>
                    <a:pt x="0" y="2044950"/>
                    <a:pt x="282483" y="1399149"/>
                    <a:pt x="742730" y="926562"/>
                  </a:cubicBezTo>
                  <a:close/>
                  <a:moveTo>
                    <a:pt x="2791054" y="0"/>
                  </a:moveTo>
                  <a:cubicBezTo>
                    <a:pt x="3036024" y="0"/>
                    <a:pt x="3234611" y="198587"/>
                    <a:pt x="3234611" y="443557"/>
                  </a:cubicBezTo>
                  <a:cubicBezTo>
                    <a:pt x="3234611" y="688527"/>
                    <a:pt x="3036024" y="887114"/>
                    <a:pt x="2791054" y="887114"/>
                  </a:cubicBezTo>
                  <a:cubicBezTo>
                    <a:pt x="2546084" y="887114"/>
                    <a:pt x="2347497" y="688527"/>
                    <a:pt x="2347497" y="443557"/>
                  </a:cubicBezTo>
                  <a:cubicBezTo>
                    <a:pt x="2347497" y="198587"/>
                    <a:pt x="2546084" y="0"/>
                    <a:pt x="2791054" y="0"/>
                  </a:cubicBezTo>
                  <a:close/>
                </a:path>
              </a:pathLst>
            </a:cu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400" spc="-51"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8" name="Group 368"/>
          <p:cNvGrpSpPr/>
          <p:nvPr/>
        </p:nvGrpSpPr>
        <p:grpSpPr>
          <a:xfrm>
            <a:off x="4087347" y="3465596"/>
            <a:ext cx="1617850" cy="724603"/>
            <a:chOff x="8913612" y="3593235"/>
            <a:chExt cx="2403736" cy="1160264"/>
          </a:xfrm>
        </p:grpSpPr>
        <p:grpSp>
          <p:nvGrpSpPr>
            <p:cNvPr id="392" name="Group 369"/>
            <p:cNvGrpSpPr/>
            <p:nvPr/>
          </p:nvGrpSpPr>
          <p:grpSpPr>
            <a:xfrm>
              <a:off x="8913612" y="3593235"/>
              <a:ext cx="2403736" cy="1160264"/>
              <a:chOff x="-127339" y="1490568"/>
              <a:chExt cx="3140569" cy="1714616"/>
            </a:xfrm>
          </p:grpSpPr>
          <p:sp>
            <p:nvSpPr>
              <p:cNvPr id="388" name="original cloud"/>
              <p:cNvSpPr>
                <a:spLocks noChangeAspect="1"/>
              </p:cNvSpPr>
              <p:nvPr/>
            </p:nvSpPr>
            <p:spPr bwMode="black">
              <a:xfrm>
                <a:off x="-127339" y="1490568"/>
                <a:ext cx="3140569" cy="171461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3">
                  <a:alpha val="74902"/>
                </a:schemeClr>
              </a:solidFill>
              <a:ln>
                <a:noFill/>
              </a:ln>
              <a:extLst/>
            </p:spPr>
            <p:txBody>
              <a:bodyPr vert="horz" wrap="square" lIns="93260" tIns="46630" rIns="93260" bIns="46630" numCol="1" anchor="t" anchorCtr="0" compatLnSpc="1">
                <a:prstTxWarp prst="textNoShape">
                  <a:avLst/>
                </a:prstTxWarp>
              </a:bodyPr>
              <a:lstStyle/>
              <a:p>
                <a:endParaRPr lang="en-US" sz="1400" dirty="0">
                  <a:solidFill>
                    <a:srgbClr val="505050"/>
                  </a:solidFill>
                </a:endParaRPr>
              </a:p>
            </p:txBody>
          </p:sp>
          <p:sp>
            <p:nvSpPr>
              <p:cNvPr id="389" name="Rectangle 372"/>
              <p:cNvSpPr/>
              <p:nvPr/>
            </p:nvSpPr>
            <p:spPr bwMode="auto">
              <a:xfrm>
                <a:off x="475071" y="2204304"/>
                <a:ext cx="1881486" cy="5571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93260" rIns="0" bIns="9326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1028" fontAlgn="base">
                  <a:spcBef>
                    <a:spcPct val="0"/>
                  </a:spcBef>
                  <a:spcAft>
                    <a:spcPct val="0"/>
                  </a:spcAft>
                </a:pPr>
                <a:r>
                  <a:rPr lang="en-IN" sz="2000" dirty="0">
                    <a:solidFill>
                      <a:srgbClr val="FFFFFF"/>
                    </a:solidFill>
                    <a:latin typeface="Segoe UI Light"/>
                    <a:ea typeface="Segoe UI" pitchFamily="34" charset="0"/>
                    <a:cs typeface="Segoe UI" pitchFamily="34" charset="0"/>
                  </a:rPr>
                  <a:t>Deploy</a:t>
                </a:r>
              </a:p>
            </p:txBody>
          </p:sp>
        </p:grpSp>
        <p:sp>
          <p:nvSpPr>
            <p:cNvPr id="393" name="Freeform 370"/>
            <p:cNvSpPr>
              <a:spLocks noEditPoints="1"/>
            </p:cNvSpPr>
            <p:nvPr/>
          </p:nvSpPr>
          <p:spPr bwMode="black">
            <a:xfrm>
              <a:off x="9807103" y="3908296"/>
              <a:ext cx="576578" cy="685053"/>
            </a:xfrm>
            <a:custGeom>
              <a:avLst/>
              <a:gdLst>
                <a:gd name="T0" fmla="*/ 75 w 300"/>
                <a:gd name="T1" fmla="*/ 60 h 300"/>
                <a:gd name="T2" fmla="*/ 37 w 300"/>
                <a:gd name="T3" fmla="*/ 52 h 300"/>
                <a:gd name="T4" fmla="*/ 0 w 300"/>
                <a:gd name="T5" fmla="*/ 60 h 300"/>
                <a:gd name="T6" fmla="*/ 0 w 300"/>
                <a:gd name="T7" fmla="*/ 15 h 300"/>
                <a:gd name="T8" fmla="*/ 37 w 300"/>
                <a:gd name="T9" fmla="*/ 22 h 300"/>
                <a:gd name="T10" fmla="*/ 75 w 300"/>
                <a:gd name="T11" fmla="*/ 15 h 300"/>
                <a:gd name="T12" fmla="*/ 300 w 300"/>
                <a:gd name="T13" fmla="*/ 15 h 300"/>
                <a:gd name="T14" fmla="*/ 262 w 300"/>
                <a:gd name="T15" fmla="*/ 22 h 300"/>
                <a:gd name="T16" fmla="*/ 225 w 300"/>
                <a:gd name="T17" fmla="*/ 15 h 300"/>
                <a:gd name="T18" fmla="*/ 225 w 300"/>
                <a:gd name="T19" fmla="*/ 60 h 300"/>
                <a:gd name="T20" fmla="*/ 262 w 300"/>
                <a:gd name="T21" fmla="*/ 52 h 300"/>
                <a:gd name="T22" fmla="*/ 300 w 300"/>
                <a:gd name="T23" fmla="*/ 60 h 300"/>
                <a:gd name="T24" fmla="*/ 300 w 300"/>
                <a:gd name="T25" fmla="*/ 15 h 300"/>
                <a:gd name="T26" fmla="*/ 173 w 300"/>
                <a:gd name="T27" fmla="*/ 0 h 300"/>
                <a:gd name="T28" fmla="*/ 128 w 300"/>
                <a:gd name="T29" fmla="*/ 0 h 300"/>
                <a:gd name="T30" fmla="*/ 135 w 300"/>
                <a:gd name="T31" fmla="*/ 37 h 300"/>
                <a:gd name="T32" fmla="*/ 128 w 300"/>
                <a:gd name="T33" fmla="*/ 75 h 300"/>
                <a:gd name="T34" fmla="*/ 173 w 300"/>
                <a:gd name="T35" fmla="*/ 75 h 300"/>
                <a:gd name="T36" fmla="*/ 165 w 300"/>
                <a:gd name="T37" fmla="*/ 37 h 300"/>
                <a:gd name="T38" fmla="*/ 38 w 300"/>
                <a:gd name="T39" fmla="*/ 225 h 300"/>
                <a:gd name="T40" fmla="*/ 38 w 300"/>
                <a:gd name="T41" fmla="*/ 300 h 300"/>
                <a:gd name="T42" fmla="*/ 38 w 300"/>
                <a:gd name="T43" fmla="*/ 225 h 300"/>
                <a:gd name="T44" fmla="*/ 38 w 300"/>
                <a:gd name="T45" fmla="*/ 277 h 300"/>
                <a:gd name="T46" fmla="*/ 38 w 300"/>
                <a:gd name="T47" fmla="*/ 247 h 300"/>
                <a:gd name="T48" fmla="*/ 150 w 300"/>
                <a:gd name="T49" fmla="*/ 225 h 300"/>
                <a:gd name="T50" fmla="*/ 150 w 300"/>
                <a:gd name="T51" fmla="*/ 300 h 300"/>
                <a:gd name="T52" fmla="*/ 150 w 300"/>
                <a:gd name="T53" fmla="*/ 225 h 300"/>
                <a:gd name="T54" fmla="*/ 150 w 300"/>
                <a:gd name="T55" fmla="*/ 277 h 300"/>
                <a:gd name="T56" fmla="*/ 150 w 300"/>
                <a:gd name="T57" fmla="*/ 247 h 300"/>
                <a:gd name="T58" fmla="*/ 263 w 300"/>
                <a:gd name="T59" fmla="*/ 225 h 300"/>
                <a:gd name="T60" fmla="*/ 263 w 300"/>
                <a:gd name="T61" fmla="*/ 300 h 300"/>
                <a:gd name="T62" fmla="*/ 263 w 300"/>
                <a:gd name="T63" fmla="*/ 225 h 300"/>
                <a:gd name="T64" fmla="*/ 263 w 300"/>
                <a:gd name="T65" fmla="*/ 277 h 300"/>
                <a:gd name="T66" fmla="*/ 263 w 300"/>
                <a:gd name="T67" fmla="*/ 247 h 300"/>
                <a:gd name="T68" fmla="*/ 162 w 300"/>
                <a:gd name="T69" fmla="*/ 162 h 300"/>
                <a:gd name="T70" fmla="*/ 257 w 300"/>
                <a:gd name="T71" fmla="*/ 174 h 300"/>
                <a:gd name="T72" fmla="*/ 269 w 300"/>
                <a:gd name="T73" fmla="*/ 207 h 300"/>
                <a:gd name="T74" fmla="*/ 162 w 300"/>
                <a:gd name="T75" fmla="*/ 162 h 300"/>
                <a:gd name="T76" fmla="*/ 60 w 300"/>
                <a:gd name="T77" fmla="*/ 166 h 300"/>
                <a:gd name="T78" fmla="*/ 138 w 300"/>
                <a:gd name="T79" fmla="*/ 174 h 300"/>
                <a:gd name="T80" fmla="*/ 65 w 300"/>
                <a:gd name="T81" fmla="*/ 162 h 300"/>
                <a:gd name="T82" fmla="*/ 9 w 300"/>
                <a:gd name="T83" fmla="*/ 105 h 300"/>
                <a:gd name="T84" fmla="*/ 32 w 300"/>
                <a:gd name="T85" fmla="*/ 167 h 300"/>
                <a:gd name="T86" fmla="*/ 44 w 300"/>
                <a:gd name="T87" fmla="*/ 148 h 300"/>
                <a:gd name="T88" fmla="*/ 66 w 300"/>
                <a:gd name="T89" fmla="*/ 105 h 300"/>
                <a:gd name="T90" fmla="*/ 215 w 300"/>
                <a:gd name="T91" fmla="*/ 85 h 300"/>
                <a:gd name="T92" fmla="*/ 231 w 300"/>
                <a:gd name="T93" fmla="*/ 101 h 300"/>
                <a:gd name="T94" fmla="*/ 162 w 300"/>
                <a:gd name="T95" fmla="*/ 149 h 300"/>
                <a:gd name="T96" fmla="*/ 255 w 300"/>
                <a:gd name="T97" fmla="*/ 125 h 300"/>
                <a:gd name="T98" fmla="*/ 215 w 300"/>
                <a:gd name="T99" fmla="*/ 85 h 300"/>
                <a:gd name="T100" fmla="*/ 47 w 300"/>
                <a:gd name="T101" fmla="*/ 153 h 300"/>
                <a:gd name="T102" fmla="*/ 35 w 300"/>
                <a:gd name="T103" fmla="*/ 174 h 300"/>
                <a:gd name="T104" fmla="*/ 44 w 300"/>
                <a:gd name="T105" fmla="*/ 207 h 300"/>
                <a:gd name="T106" fmla="*/ 55 w 300"/>
                <a:gd name="T107" fmla="*/ 162 h 300"/>
                <a:gd name="T108" fmla="*/ 110 w 300"/>
                <a:gd name="T109" fmla="*/ 151 h 300"/>
                <a:gd name="T110" fmla="*/ 138 w 300"/>
                <a:gd name="T111" fmla="*/ 139 h 300"/>
                <a:gd name="T112" fmla="*/ 179 w 300"/>
                <a:gd name="T113" fmla="*/ 105 h 300"/>
                <a:gd name="T114" fmla="*/ 122 w 300"/>
                <a:gd name="T115" fmla="*/ 105 h 300"/>
                <a:gd name="T116" fmla="*/ 144 w 300"/>
                <a:gd name="T117" fmla="*/ 207 h 300"/>
                <a:gd name="T118" fmla="*/ 156 w 300"/>
                <a:gd name="T119" fmla="*/ 1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00">
                  <a:moveTo>
                    <a:pt x="52" y="37"/>
                  </a:moveTo>
                  <a:cubicBezTo>
                    <a:pt x="75" y="60"/>
                    <a:pt x="75" y="60"/>
                    <a:pt x="75" y="60"/>
                  </a:cubicBezTo>
                  <a:cubicBezTo>
                    <a:pt x="60" y="75"/>
                    <a:pt x="60" y="75"/>
                    <a:pt x="60" y="75"/>
                  </a:cubicBezTo>
                  <a:cubicBezTo>
                    <a:pt x="37" y="52"/>
                    <a:pt x="37" y="52"/>
                    <a:pt x="37" y="52"/>
                  </a:cubicBezTo>
                  <a:cubicBezTo>
                    <a:pt x="15" y="75"/>
                    <a:pt x="15" y="75"/>
                    <a:pt x="15" y="75"/>
                  </a:cubicBezTo>
                  <a:cubicBezTo>
                    <a:pt x="0" y="60"/>
                    <a:pt x="0" y="60"/>
                    <a:pt x="0" y="60"/>
                  </a:cubicBezTo>
                  <a:cubicBezTo>
                    <a:pt x="23" y="37"/>
                    <a:pt x="23" y="37"/>
                    <a:pt x="23" y="37"/>
                  </a:cubicBezTo>
                  <a:cubicBezTo>
                    <a:pt x="0" y="15"/>
                    <a:pt x="0" y="15"/>
                    <a:pt x="0" y="15"/>
                  </a:cubicBezTo>
                  <a:cubicBezTo>
                    <a:pt x="15" y="0"/>
                    <a:pt x="15" y="0"/>
                    <a:pt x="15" y="0"/>
                  </a:cubicBezTo>
                  <a:cubicBezTo>
                    <a:pt x="37" y="22"/>
                    <a:pt x="37" y="22"/>
                    <a:pt x="37" y="22"/>
                  </a:cubicBezTo>
                  <a:cubicBezTo>
                    <a:pt x="60" y="0"/>
                    <a:pt x="60" y="0"/>
                    <a:pt x="60" y="0"/>
                  </a:cubicBezTo>
                  <a:cubicBezTo>
                    <a:pt x="75" y="15"/>
                    <a:pt x="75" y="15"/>
                    <a:pt x="75" y="15"/>
                  </a:cubicBezTo>
                  <a:lnTo>
                    <a:pt x="52" y="37"/>
                  </a:lnTo>
                  <a:close/>
                  <a:moveTo>
                    <a:pt x="300" y="15"/>
                  </a:moveTo>
                  <a:cubicBezTo>
                    <a:pt x="285" y="0"/>
                    <a:pt x="285" y="0"/>
                    <a:pt x="285" y="0"/>
                  </a:cubicBezTo>
                  <a:cubicBezTo>
                    <a:pt x="262" y="22"/>
                    <a:pt x="262" y="22"/>
                    <a:pt x="262" y="22"/>
                  </a:cubicBezTo>
                  <a:cubicBezTo>
                    <a:pt x="240" y="0"/>
                    <a:pt x="240" y="0"/>
                    <a:pt x="240" y="0"/>
                  </a:cubicBezTo>
                  <a:cubicBezTo>
                    <a:pt x="225" y="15"/>
                    <a:pt x="225" y="15"/>
                    <a:pt x="225" y="15"/>
                  </a:cubicBezTo>
                  <a:cubicBezTo>
                    <a:pt x="248" y="37"/>
                    <a:pt x="248" y="37"/>
                    <a:pt x="248" y="37"/>
                  </a:cubicBezTo>
                  <a:cubicBezTo>
                    <a:pt x="225" y="60"/>
                    <a:pt x="225" y="60"/>
                    <a:pt x="225" y="60"/>
                  </a:cubicBezTo>
                  <a:cubicBezTo>
                    <a:pt x="240" y="75"/>
                    <a:pt x="240" y="75"/>
                    <a:pt x="240" y="75"/>
                  </a:cubicBezTo>
                  <a:cubicBezTo>
                    <a:pt x="262" y="52"/>
                    <a:pt x="262" y="52"/>
                    <a:pt x="262" y="52"/>
                  </a:cubicBezTo>
                  <a:cubicBezTo>
                    <a:pt x="285" y="75"/>
                    <a:pt x="285" y="75"/>
                    <a:pt x="285" y="75"/>
                  </a:cubicBezTo>
                  <a:cubicBezTo>
                    <a:pt x="300" y="60"/>
                    <a:pt x="300" y="60"/>
                    <a:pt x="300" y="60"/>
                  </a:cubicBezTo>
                  <a:cubicBezTo>
                    <a:pt x="277" y="37"/>
                    <a:pt x="277" y="37"/>
                    <a:pt x="277" y="37"/>
                  </a:cubicBezTo>
                  <a:lnTo>
                    <a:pt x="300" y="15"/>
                  </a:lnTo>
                  <a:close/>
                  <a:moveTo>
                    <a:pt x="188" y="15"/>
                  </a:moveTo>
                  <a:cubicBezTo>
                    <a:pt x="173" y="0"/>
                    <a:pt x="173" y="0"/>
                    <a:pt x="173" y="0"/>
                  </a:cubicBezTo>
                  <a:cubicBezTo>
                    <a:pt x="150" y="22"/>
                    <a:pt x="150" y="22"/>
                    <a:pt x="150" y="22"/>
                  </a:cubicBezTo>
                  <a:cubicBezTo>
                    <a:pt x="128" y="0"/>
                    <a:pt x="128" y="0"/>
                    <a:pt x="128" y="0"/>
                  </a:cubicBezTo>
                  <a:cubicBezTo>
                    <a:pt x="113" y="15"/>
                    <a:pt x="113" y="15"/>
                    <a:pt x="113" y="15"/>
                  </a:cubicBezTo>
                  <a:cubicBezTo>
                    <a:pt x="135" y="37"/>
                    <a:pt x="135" y="37"/>
                    <a:pt x="135" y="37"/>
                  </a:cubicBezTo>
                  <a:cubicBezTo>
                    <a:pt x="113" y="60"/>
                    <a:pt x="113" y="60"/>
                    <a:pt x="113" y="60"/>
                  </a:cubicBezTo>
                  <a:cubicBezTo>
                    <a:pt x="128" y="75"/>
                    <a:pt x="128" y="75"/>
                    <a:pt x="128" y="75"/>
                  </a:cubicBezTo>
                  <a:cubicBezTo>
                    <a:pt x="150" y="52"/>
                    <a:pt x="150" y="52"/>
                    <a:pt x="150" y="52"/>
                  </a:cubicBezTo>
                  <a:cubicBezTo>
                    <a:pt x="173" y="75"/>
                    <a:pt x="173" y="75"/>
                    <a:pt x="173" y="75"/>
                  </a:cubicBezTo>
                  <a:cubicBezTo>
                    <a:pt x="188" y="60"/>
                    <a:pt x="188" y="60"/>
                    <a:pt x="188" y="60"/>
                  </a:cubicBezTo>
                  <a:cubicBezTo>
                    <a:pt x="165" y="37"/>
                    <a:pt x="165" y="37"/>
                    <a:pt x="165" y="37"/>
                  </a:cubicBezTo>
                  <a:lnTo>
                    <a:pt x="188" y="15"/>
                  </a:lnTo>
                  <a:close/>
                  <a:moveTo>
                    <a:pt x="38" y="225"/>
                  </a:moveTo>
                  <a:cubicBezTo>
                    <a:pt x="17" y="225"/>
                    <a:pt x="0" y="242"/>
                    <a:pt x="0" y="262"/>
                  </a:cubicBezTo>
                  <a:cubicBezTo>
                    <a:pt x="0" y="283"/>
                    <a:pt x="17" y="300"/>
                    <a:pt x="38" y="300"/>
                  </a:cubicBezTo>
                  <a:cubicBezTo>
                    <a:pt x="58" y="300"/>
                    <a:pt x="75" y="283"/>
                    <a:pt x="75" y="262"/>
                  </a:cubicBezTo>
                  <a:cubicBezTo>
                    <a:pt x="75" y="242"/>
                    <a:pt x="58" y="225"/>
                    <a:pt x="38" y="225"/>
                  </a:cubicBezTo>
                  <a:close/>
                  <a:moveTo>
                    <a:pt x="53" y="262"/>
                  </a:moveTo>
                  <a:cubicBezTo>
                    <a:pt x="53" y="271"/>
                    <a:pt x="46" y="277"/>
                    <a:pt x="38" y="277"/>
                  </a:cubicBezTo>
                  <a:cubicBezTo>
                    <a:pt x="29" y="277"/>
                    <a:pt x="23" y="271"/>
                    <a:pt x="23" y="262"/>
                  </a:cubicBezTo>
                  <a:cubicBezTo>
                    <a:pt x="23" y="254"/>
                    <a:pt x="29" y="247"/>
                    <a:pt x="38" y="247"/>
                  </a:cubicBezTo>
                  <a:cubicBezTo>
                    <a:pt x="46" y="247"/>
                    <a:pt x="53" y="254"/>
                    <a:pt x="53" y="262"/>
                  </a:cubicBezTo>
                  <a:close/>
                  <a:moveTo>
                    <a:pt x="150" y="225"/>
                  </a:moveTo>
                  <a:cubicBezTo>
                    <a:pt x="129" y="225"/>
                    <a:pt x="113" y="242"/>
                    <a:pt x="113" y="262"/>
                  </a:cubicBezTo>
                  <a:cubicBezTo>
                    <a:pt x="113" y="283"/>
                    <a:pt x="129" y="300"/>
                    <a:pt x="150" y="300"/>
                  </a:cubicBezTo>
                  <a:cubicBezTo>
                    <a:pt x="171" y="300"/>
                    <a:pt x="188" y="283"/>
                    <a:pt x="188" y="262"/>
                  </a:cubicBezTo>
                  <a:cubicBezTo>
                    <a:pt x="188" y="242"/>
                    <a:pt x="171" y="225"/>
                    <a:pt x="150" y="225"/>
                  </a:cubicBezTo>
                  <a:close/>
                  <a:moveTo>
                    <a:pt x="165" y="262"/>
                  </a:moveTo>
                  <a:cubicBezTo>
                    <a:pt x="165" y="271"/>
                    <a:pt x="158" y="277"/>
                    <a:pt x="150" y="277"/>
                  </a:cubicBezTo>
                  <a:cubicBezTo>
                    <a:pt x="142" y="277"/>
                    <a:pt x="135" y="271"/>
                    <a:pt x="135" y="262"/>
                  </a:cubicBezTo>
                  <a:cubicBezTo>
                    <a:pt x="135" y="254"/>
                    <a:pt x="142" y="247"/>
                    <a:pt x="150" y="247"/>
                  </a:cubicBezTo>
                  <a:cubicBezTo>
                    <a:pt x="158" y="247"/>
                    <a:pt x="165" y="254"/>
                    <a:pt x="165" y="262"/>
                  </a:cubicBezTo>
                  <a:close/>
                  <a:moveTo>
                    <a:pt x="263" y="225"/>
                  </a:moveTo>
                  <a:cubicBezTo>
                    <a:pt x="242" y="225"/>
                    <a:pt x="225" y="242"/>
                    <a:pt x="225" y="262"/>
                  </a:cubicBezTo>
                  <a:cubicBezTo>
                    <a:pt x="225" y="283"/>
                    <a:pt x="242" y="300"/>
                    <a:pt x="263" y="300"/>
                  </a:cubicBezTo>
                  <a:cubicBezTo>
                    <a:pt x="283" y="300"/>
                    <a:pt x="300" y="283"/>
                    <a:pt x="300" y="262"/>
                  </a:cubicBezTo>
                  <a:cubicBezTo>
                    <a:pt x="300" y="242"/>
                    <a:pt x="283" y="225"/>
                    <a:pt x="263" y="225"/>
                  </a:cubicBezTo>
                  <a:close/>
                  <a:moveTo>
                    <a:pt x="278" y="262"/>
                  </a:moveTo>
                  <a:cubicBezTo>
                    <a:pt x="278" y="271"/>
                    <a:pt x="271" y="277"/>
                    <a:pt x="263" y="277"/>
                  </a:cubicBezTo>
                  <a:cubicBezTo>
                    <a:pt x="254" y="277"/>
                    <a:pt x="248" y="271"/>
                    <a:pt x="248" y="262"/>
                  </a:cubicBezTo>
                  <a:cubicBezTo>
                    <a:pt x="248" y="254"/>
                    <a:pt x="254" y="247"/>
                    <a:pt x="263" y="247"/>
                  </a:cubicBezTo>
                  <a:cubicBezTo>
                    <a:pt x="271" y="247"/>
                    <a:pt x="278" y="254"/>
                    <a:pt x="278" y="262"/>
                  </a:cubicBezTo>
                  <a:close/>
                  <a:moveTo>
                    <a:pt x="162" y="162"/>
                  </a:moveTo>
                  <a:cubicBezTo>
                    <a:pt x="162" y="174"/>
                    <a:pt x="162" y="174"/>
                    <a:pt x="162" y="174"/>
                  </a:cubicBezTo>
                  <a:cubicBezTo>
                    <a:pt x="257" y="174"/>
                    <a:pt x="257" y="174"/>
                    <a:pt x="257" y="174"/>
                  </a:cubicBezTo>
                  <a:cubicBezTo>
                    <a:pt x="257" y="207"/>
                    <a:pt x="257" y="207"/>
                    <a:pt x="257" y="207"/>
                  </a:cubicBezTo>
                  <a:cubicBezTo>
                    <a:pt x="269" y="207"/>
                    <a:pt x="269" y="207"/>
                    <a:pt x="269" y="207"/>
                  </a:cubicBezTo>
                  <a:cubicBezTo>
                    <a:pt x="269" y="162"/>
                    <a:pt x="269" y="162"/>
                    <a:pt x="269" y="162"/>
                  </a:cubicBezTo>
                  <a:lnTo>
                    <a:pt x="162" y="162"/>
                  </a:lnTo>
                  <a:close/>
                  <a:moveTo>
                    <a:pt x="65" y="162"/>
                  </a:moveTo>
                  <a:cubicBezTo>
                    <a:pt x="63" y="163"/>
                    <a:pt x="62" y="164"/>
                    <a:pt x="60" y="166"/>
                  </a:cubicBezTo>
                  <a:cubicBezTo>
                    <a:pt x="58" y="168"/>
                    <a:pt x="56" y="171"/>
                    <a:pt x="55" y="174"/>
                  </a:cubicBezTo>
                  <a:cubicBezTo>
                    <a:pt x="138" y="174"/>
                    <a:pt x="138" y="174"/>
                    <a:pt x="138" y="174"/>
                  </a:cubicBezTo>
                  <a:cubicBezTo>
                    <a:pt x="138" y="162"/>
                    <a:pt x="138" y="162"/>
                    <a:pt x="138" y="162"/>
                  </a:cubicBezTo>
                  <a:lnTo>
                    <a:pt x="65" y="162"/>
                  </a:lnTo>
                  <a:close/>
                  <a:moveTo>
                    <a:pt x="38" y="76"/>
                  </a:moveTo>
                  <a:cubicBezTo>
                    <a:pt x="9" y="105"/>
                    <a:pt x="9" y="105"/>
                    <a:pt x="9" y="105"/>
                  </a:cubicBezTo>
                  <a:cubicBezTo>
                    <a:pt x="32" y="105"/>
                    <a:pt x="32" y="105"/>
                    <a:pt x="32" y="105"/>
                  </a:cubicBezTo>
                  <a:cubicBezTo>
                    <a:pt x="32" y="167"/>
                    <a:pt x="32" y="167"/>
                    <a:pt x="32" y="167"/>
                  </a:cubicBezTo>
                  <a:cubicBezTo>
                    <a:pt x="34" y="160"/>
                    <a:pt x="38" y="154"/>
                    <a:pt x="43" y="149"/>
                  </a:cubicBezTo>
                  <a:cubicBezTo>
                    <a:pt x="43" y="149"/>
                    <a:pt x="43" y="148"/>
                    <a:pt x="44" y="148"/>
                  </a:cubicBezTo>
                  <a:cubicBezTo>
                    <a:pt x="44" y="105"/>
                    <a:pt x="44" y="105"/>
                    <a:pt x="44" y="105"/>
                  </a:cubicBezTo>
                  <a:cubicBezTo>
                    <a:pt x="66" y="105"/>
                    <a:pt x="66" y="105"/>
                    <a:pt x="66" y="105"/>
                  </a:cubicBezTo>
                  <a:lnTo>
                    <a:pt x="38" y="76"/>
                  </a:lnTo>
                  <a:close/>
                  <a:moveTo>
                    <a:pt x="215" y="85"/>
                  </a:moveTo>
                  <a:cubicBezTo>
                    <a:pt x="235" y="105"/>
                    <a:pt x="235" y="105"/>
                    <a:pt x="235" y="105"/>
                  </a:cubicBezTo>
                  <a:cubicBezTo>
                    <a:pt x="231" y="101"/>
                    <a:pt x="231" y="101"/>
                    <a:pt x="231" y="101"/>
                  </a:cubicBezTo>
                  <a:cubicBezTo>
                    <a:pt x="208" y="123"/>
                    <a:pt x="185" y="133"/>
                    <a:pt x="162" y="137"/>
                  </a:cubicBezTo>
                  <a:cubicBezTo>
                    <a:pt x="162" y="149"/>
                    <a:pt x="162" y="149"/>
                    <a:pt x="162" y="149"/>
                  </a:cubicBezTo>
                  <a:cubicBezTo>
                    <a:pt x="187" y="145"/>
                    <a:pt x="214" y="135"/>
                    <a:pt x="239" y="109"/>
                  </a:cubicBezTo>
                  <a:cubicBezTo>
                    <a:pt x="255" y="125"/>
                    <a:pt x="255" y="125"/>
                    <a:pt x="255" y="125"/>
                  </a:cubicBezTo>
                  <a:cubicBezTo>
                    <a:pt x="255" y="85"/>
                    <a:pt x="255" y="85"/>
                    <a:pt x="255" y="85"/>
                  </a:cubicBezTo>
                  <a:lnTo>
                    <a:pt x="215" y="85"/>
                  </a:lnTo>
                  <a:close/>
                  <a:moveTo>
                    <a:pt x="111" y="139"/>
                  </a:moveTo>
                  <a:cubicBezTo>
                    <a:pt x="85" y="139"/>
                    <a:pt x="62" y="138"/>
                    <a:pt x="47" y="153"/>
                  </a:cubicBezTo>
                  <a:cubicBezTo>
                    <a:pt x="46" y="154"/>
                    <a:pt x="45" y="156"/>
                    <a:pt x="44" y="157"/>
                  </a:cubicBezTo>
                  <a:cubicBezTo>
                    <a:pt x="40" y="162"/>
                    <a:pt x="37" y="167"/>
                    <a:pt x="35" y="174"/>
                  </a:cubicBezTo>
                  <a:cubicBezTo>
                    <a:pt x="33" y="183"/>
                    <a:pt x="32" y="194"/>
                    <a:pt x="32" y="207"/>
                  </a:cubicBezTo>
                  <a:cubicBezTo>
                    <a:pt x="44" y="207"/>
                    <a:pt x="44" y="207"/>
                    <a:pt x="44" y="207"/>
                  </a:cubicBezTo>
                  <a:cubicBezTo>
                    <a:pt x="44" y="193"/>
                    <a:pt x="45" y="182"/>
                    <a:pt x="48" y="174"/>
                  </a:cubicBezTo>
                  <a:cubicBezTo>
                    <a:pt x="50" y="169"/>
                    <a:pt x="52" y="165"/>
                    <a:pt x="55" y="162"/>
                  </a:cubicBezTo>
                  <a:cubicBezTo>
                    <a:pt x="56" y="162"/>
                    <a:pt x="56" y="162"/>
                    <a:pt x="56" y="161"/>
                  </a:cubicBezTo>
                  <a:cubicBezTo>
                    <a:pt x="67" y="150"/>
                    <a:pt x="86" y="151"/>
                    <a:pt x="110" y="151"/>
                  </a:cubicBezTo>
                  <a:cubicBezTo>
                    <a:pt x="119" y="151"/>
                    <a:pt x="128" y="152"/>
                    <a:pt x="138" y="151"/>
                  </a:cubicBezTo>
                  <a:cubicBezTo>
                    <a:pt x="138" y="139"/>
                    <a:pt x="138" y="139"/>
                    <a:pt x="138" y="139"/>
                  </a:cubicBezTo>
                  <a:cubicBezTo>
                    <a:pt x="128" y="140"/>
                    <a:pt x="119" y="139"/>
                    <a:pt x="111" y="139"/>
                  </a:cubicBezTo>
                  <a:close/>
                  <a:moveTo>
                    <a:pt x="179" y="105"/>
                  </a:moveTo>
                  <a:cubicBezTo>
                    <a:pt x="150" y="76"/>
                    <a:pt x="150" y="76"/>
                    <a:pt x="150" y="76"/>
                  </a:cubicBezTo>
                  <a:cubicBezTo>
                    <a:pt x="122" y="105"/>
                    <a:pt x="122" y="105"/>
                    <a:pt x="122" y="105"/>
                  </a:cubicBezTo>
                  <a:cubicBezTo>
                    <a:pt x="144" y="105"/>
                    <a:pt x="144" y="105"/>
                    <a:pt x="144" y="105"/>
                  </a:cubicBezTo>
                  <a:cubicBezTo>
                    <a:pt x="144" y="207"/>
                    <a:pt x="144" y="207"/>
                    <a:pt x="144" y="207"/>
                  </a:cubicBezTo>
                  <a:cubicBezTo>
                    <a:pt x="156" y="207"/>
                    <a:pt x="156" y="207"/>
                    <a:pt x="156" y="207"/>
                  </a:cubicBezTo>
                  <a:cubicBezTo>
                    <a:pt x="156" y="105"/>
                    <a:pt x="156" y="105"/>
                    <a:pt x="156" y="105"/>
                  </a:cubicBezTo>
                  <a:lnTo>
                    <a:pt x="179" y="105"/>
                  </a:lnTo>
                  <a:close/>
                </a:path>
              </a:pathLst>
            </a:custGeom>
            <a:solidFill>
              <a:schemeClr val="tx1">
                <a:alpha val="1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400" spc="-51">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373"/>
          <p:cNvGrpSpPr/>
          <p:nvPr/>
        </p:nvGrpSpPr>
        <p:grpSpPr>
          <a:xfrm>
            <a:off x="5110217" y="2582862"/>
            <a:ext cx="1617850" cy="724603"/>
            <a:chOff x="9100090" y="3531741"/>
            <a:chExt cx="2403736" cy="1160264"/>
          </a:xfrm>
        </p:grpSpPr>
        <p:grpSp>
          <p:nvGrpSpPr>
            <p:cNvPr id="407" name="Group 374"/>
            <p:cNvGrpSpPr/>
            <p:nvPr/>
          </p:nvGrpSpPr>
          <p:grpSpPr>
            <a:xfrm>
              <a:off x="9100090" y="3531741"/>
              <a:ext cx="2403736" cy="1160264"/>
              <a:chOff x="-127339" y="1490568"/>
              <a:chExt cx="3140569" cy="1714616"/>
            </a:xfrm>
            <a:solidFill>
              <a:schemeClr val="accent4"/>
            </a:solidFill>
          </p:grpSpPr>
          <p:sp>
            <p:nvSpPr>
              <p:cNvPr id="405" name="original cloud"/>
              <p:cNvSpPr>
                <a:spLocks noChangeAspect="1"/>
              </p:cNvSpPr>
              <p:nvPr/>
            </p:nvSpPr>
            <p:spPr bwMode="black">
              <a:xfrm>
                <a:off x="-127339" y="1490568"/>
                <a:ext cx="3140569" cy="171461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grpFill/>
              <a:ln>
                <a:noFill/>
              </a:ln>
              <a:extLst/>
            </p:spPr>
            <p:txBody>
              <a:bodyPr vert="horz" wrap="square" lIns="93260" tIns="46630" rIns="93260" bIns="46630" numCol="1" anchor="t" anchorCtr="0" compatLnSpc="1">
                <a:prstTxWarp prst="textNoShape">
                  <a:avLst/>
                </a:prstTxWarp>
              </a:bodyPr>
              <a:lstStyle/>
              <a:p>
                <a:endParaRPr lang="en-US" sz="1400" dirty="0">
                  <a:solidFill>
                    <a:srgbClr val="505050"/>
                  </a:solidFill>
                </a:endParaRPr>
              </a:p>
            </p:txBody>
          </p:sp>
          <p:sp>
            <p:nvSpPr>
              <p:cNvPr id="406" name="Rectangle 377"/>
              <p:cNvSpPr/>
              <p:nvPr/>
            </p:nvSpPr>
            <p:spPr bwMode="auto">
              <a:xfrm>
                <a:off x="475071" y="2204304"/>
                <a:ext cx="1881486" cy="55718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93260" rIns="0" bIns="9326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1028" fontAlgn="base">
                  <a:spcBef>
                    <a:spcPct val="0"/>
                  </a:spcBef>
                  <a:spcAft>
                    <a:spcPct val="0"/>
                  </a:spcAft>
                </a:pPr>
                <a:r>
                  <a:rPr lang="en-IN" sz="2000" dirty="0">
                    <a:solidFill>
                      <a:srgbClr val="FFFFFF"/>
                    </a:solidFill>
                    <a:latin typeface="Segoe UI Light"/>
                    <a:ea typeface="Segoe UI" pitchFamily="34" charset="0"/>
                    <a:cs typeface="Segoe UI" pitchFamily="34" charset="0"/>
                  </a:rPr>
                  <a:t>Manage</a:t>
                </a:r>
              </a:p>
            </p:txBody>
          </p:sp>
        </p:grpSp>
        <p:sp>
          <p:nvSpPr>
            <p:cNvPr id="410" name="Freeform 375"/>
            <p:cNvSpPr/>
            <p:nvPr/>
          </p:nvSpPr>
          <p:spPr bwMode="auto">
            <a:xfrm>
              <a:off x="9793045" y="3685023"/>
              <a:ext cx="974309" cy="941484"/>
            </a:xfrm>
            <a:custGeom>
              <a:avLst/>
              <a:gdLst/>
              <a:ahLst/>
              <a:cxnLst/>
              <a:rect l="l" t="t" r="r" b="b"/>
              <a:pathLst>
                <a:path w="5186366" h="4951126">
                  <a:moveTo>
                    <a:pt x="3703335" y="4594117"/>
                  </a:moveTo>
                  <a:cubicBezTo>
                    <a:pt x="3692341" y="4594117"/>
                    <a:pt x="3683430" y="4603029"/>
                    <a:pt x="3683430" y="4614022"/>
                  </a:cubicBezTo>
                  <a:cubicBezTo>
                    <a:pt x="3683430" y="4625016"/>
                    <a:pt x="3692341" y="4633927"/>
                    <a:pt x="3703335" y="4633927"/>
                  </a:cubicBezTo>
                  <a:cubicBezTo>
                    <a:pt x="3714328" y="4633927"/>
                    <a:pt x="3723240" y="4625016"/>
                    <a:pt x="3723240" y="4614022"/>
                  </a:cubicBezTo>
                  <a:cubicBezTo>
                    <a:pt x="3723240" y="4603029"/>
                    <a:pt x="3714328" y="4594117"/>
                    <a:pt x="3703335" y="4594117"/>
                  </a:cubicBezTo>
                  <a:close/>
                  <a:moveTo>
                    <a:pt x="4033273" y="4405295"/>
                  </a:moveTo>
                  <a:lnTo>
                    <a:pt x="4058989" y="4411725"/>
                  </a:lnTo>
                  <a:cubicBezTo>
                    <a:pt x="4058613" y="4495150"/>
                    <a:pt x="4057904" y="4572688"/>
                    <a:pt x="4057401" y="4612783"/>
                  </a:cubicBezTo>
                  <a:cubicBezTo>
                    <a:pt x="3965517" y="4688784"/>
                    <a:pt x="3906606" y="4728593"/>
                    <a:pt x="3872828" y="4733418"/>
                  </a:cubicBezTo>
                  <a:cubicBezTo>
                    <a:pt x="3839051" y="4738243"/>
                    <a:pt x="3646032" y="4718942"/>
                    <a:pt x="3530222" y="4702053"/>
                  </a:cubicBezTo>
                  <a:cubicBezTo>
                    <a:pt x="3530054" y="4622715"/>
                    <a:pt x="3529886" y="4543376"/>
                    <a:pt x="3529718" y="4464037"/>
                  </a:cubicBezTo>
                  <a:lnTo>
                    <a:pt x="3551936" y="4452343"/>
                  </a:lnTo>
                  <a:cubicBezTo>
                    <a:pt x="3610645" y="4454957"/>
                    <a:pt x="3850511" y="4483105"/>
                    <a:pt x="3877653" y="4477677"/>
                  </a:cubicBezTo>
                  <a:cubicBezTo>
                    <a:pt x="3904796" y="4472249"/>
                    <a:pt x="4003918" y="4416555"/>
                    <a:pt x="4033273" y="4405295"/>
                  </a:cubicBezTo>
                  <a:close/>
                  <a:moveTo>
                    <a:pt x="1395208" y="4384285"/>
                  </a:moveTo>
                  <a:cubicBezTo>
                    <a:pt x="1381180" y="4384285"/>
                    <a:pt x="1369809" y="4395656"/>
                    <a:pt x="1369809" y="4409684"/>
                  </a:cubicBezTo>
                  <a:cubicBezTo>
                    <a:pt x="1369809" y="4423711"/>
                    <a:pt x="1381180" y="4435083"/>
                    <a:pt x="1395208" y="4435083"/>
                  </a:cubicBezTo>
                  <a:cubicBezTo>
                    <a:pt x="1409235" y="4435083"/>
                    <a:pt x="1420607" y="4423711"/>
                    <a:pt x="1420607" y="4409684"/>
                  </a:cubicBezTo>
                  <a:cubicBezTo>
                    <a:pt x="1420607" y="4395656"/>
                    <a:pt x="1409235" y="4384285"/>
                    <a:pt x="1395208" y="4384285"/>
                  </a:cubicBezTo>
                  <a:close/>
                  <a:moveTo>
                    <a:pt x="1395208" y="4358886"/>
                  </a:moveTo>
                  <a:cubicBezTo>
                    <a:pt x="1423263" y="4358886"/>
                    <a:pt x="1446006" y="4381629"/>
                    <a:pt x="1446006" y="4409684"/>
                  </a:cubicBezTo>
                  <a:cubicBezTo>
                    <a:pt x="1446006" y="4437739"/>
                    <a:pt x="1423263" y="4460482"/>
                    <a:pt x="1395208" y="4460482"/>
                  </a:cubicBezTo>
                  <a:cubicBezTo>
                    <a:pt x="1367153" y="4460482"/>
                    <a:pt x="1344410" y="4437739"/>
                    <a:pt x="1344410" y="4409684"/>
                  </a:cubicBezTo>
                  <a:cubicBezTo>
                    <a:pt x="1344410" y="4381629"/>
                    <a:pt x="1367153" y="4358886"/>
                    <a:pt x="1395208" y="4358886"/>
                  </a:cubicBezTo>
                  <a:close/>
                  <a:moveTo>
                    <a:pt x="1395208" y="4338897"/>
                  </a:moveTo>
                  <a:cubicBezTo>
                    <a:pt x="1356114" y="4338897"/>
                    <a:pt x="1324421" y="4370589"/>
                    <a:pt x="1324421" y="4409684"/>
                  </a:cubicBezTo>
                  <a:cubicBezTo>
                    <a:pt x="1324421" y="4448779"/>
                    <a:pt x="1356114" y="4480471"/>
                    <a:pt x="1395208" y="4480471"/>
                  </a:cubicBezTo>
                  <a:cubicBezTo>
                    <a:pt x="1434302" y="4480471"/>
                    <a:pt x="1465995" y="4448779"/>
                    <a:pt x="1465995" y="4409684"/>
                  </a:cubicBezTo>
                  <a:cubicBezTo>
                    <a:pt x="1465995" y="4370589"/>
                    <a:pt x="1434302" y="4338897"/>
                    <a:pt x="1395208" y="4338897"/>
                  </a:cubicBezTo>
                  <a:close/>
                  <a:moveTo>
                    <a:pt x="4033273" y="4293721"/>
                  </a:moveTo>
                  <a:lnTo>
                    <a:pt x="4059224" y="4300209"/>
                  </a:lnTo>
                  <a:cubicBezTo>
                    <a:pt x="4059269" y="4325683"/>
                    <a:pt x="4059210" y="4351929"/>
                    <a:pt x="4059114" y="4378016"/>
                  </a:cubicBezTo>
                  <a:cubicBezTo>
                    <a:pt x="4025283" y="4396273"/>
                    <a:pt x="3912562" y="4456196"/>
                    <a:pt x="3880066" y="4463201"/>
                  </a:cubicBezTo>
                  <a:cubicBezTo>
                    <a:pt x="3846835" y="4470364"/>
                    <a:pt x="3590683" y="4440899"/>
                    <a:pt x="3529655" y="4434445"/>
                  </a:cubicBezTo>
                  <a:cubicBezTo>
                    <a:pt x="3529597" y="4407160"/>
                    <a:pt x="3529539" y="4379873"/>
                    <a:pt x="3529481" y="4352587"/>
                  </a:cubicBezTo>
                  <a:lnTo>
                    <a:pt x="3551936" y="4340768"/>
                  </a:lnTo>
                  <a:cubicBezTo>
                    <a:pt x="3610645" y="4343382"/>
                    <a:pt x="3850511" y="4371530"/>
                    <a:pt x="3877653" y="4366102"/>
                  </a:cubicBezTo>
                  <a:cubicBezTo>
                    <a:pt x="3904796" y="4360674"/>
                    <a:pt x="4003918" y="4304980"/>
                    <a:pt x="4033273" y="4293721"/>
                  </a:cubicBezTo>
                  <a:close/>
                  <a:moveTo>
                    <a:pt x="1395208" y="4291065"/>
                  </a:moveTo>
                  <a:cubicBezTo>
                    <a:pt x="1401008" y="4291065"/>
                    <a:pt x="1406711" y="4291482"/>
                    <a:pt x="1412269" y="4292418"/>
                  </a:cubicBezTo>
                  <a:cubicBezTo>
                    <a:pt x="1418221" y="4333065"/>
                    <a:pt x="1458928" y="4324532"/>
                    <a:pt x="1463700" y="4319436"/>
                  </a:cubicBezTo>
                  <a:lnTo>
                    <a:pt x="1467178" y="4315673"/>
                  </a:lnTo>
                  <a:cubicBezTo>
                    <a:pt x="1475817" y="4322092"/>
                    <a:pt x="1483422" y="4329798"/>
                    <a:pt x="1489873" y="4338421"/>
                  </a:cubicBezTo>
                  <a:cubicBezTo>
                    <a:pt x="1465405" y="4377543"/>
                    <a:pt x="1505130" y="4396085"/>
                    <a:pt x="1512838" y="4395092"/>
                  </a:cubicBezTo>
                  <a:cubicBezTo>
                    <a:pt x="1513524" y="4399866"/>
                    <a:pt x="1513826" y="4404739"/>
                    <a:pt x="1513826" y="4409684"/>
                  </a:cubicBezTo>
                  <a:cubicBezTo>
                    <a:pt x="1513826" y="4414669"/>
                    <a:pt x="1513518" y="4419583"/>
                    <a:pt x="1512801" y="4424390"/>
                  </a:cubicBezTo>
                  <a:cubicBezTo>
                    <a:pt x="1511944" y="4424628"/>
                    <a:pt x="1511177" y="4424919"/>
                    <a:pt x="1510509" y="4425255"/>
                  </a:cubicBezTo>
                  <a:lnTo>
                    <a:pt x="1510465" y="4425245"/>
                  </a:lnTo>
                  <a:cubicBezTo>
                    <a:pt x="1471922" y="4438483"/>
                    <a:pt x="1482218" y="4470609"/>
                    <a:pt x="1489767" y="4480944"/>
                  </a:cubicBezTo>
                  <a:cubicBezTo>
                    <a:pt x="1483469" y="4489556"/>
                    <a:pt x="1475901" y="4497158"/>
                    <a:pt x="1467422" y="4503637"/>
                  </a:cubicBezTo>
                  <a:cubicBezTo>
                    <a:pt x="1429946" y="4481271"/>
                    <a:pt x="1411822" y="4518428"/>
                    <a:pt x="1412164" y="4526953"/>
                  </a:cubicBezTo>
                  <a:cubicBezTo>
                    <a:pt x="1406640" y="4527891"/>
                    <a:pt x="1400972" y="4528302"/>
                    <a:pt x="1395208" y="4528302"/>
                  </a:cubicBezTo>
                  <a:cubicBezTo>
                    <a:pt x="1389560" y="4528302"/>
                    <a:pt x="1384004" y="4527908"/>
                    <a:pt x="1378583" y="4527029"/>
                  </a:cubicBezTo>
                  <a:cubicBezTo>
                    <a:pt x="1367742" y="4485142"/>
                    <a:pt x="1331204" y="4496669"/>
                    <a:pt x="1322909" y="4503444"/>
                  </a:cubicBezTo>
                  <a:cubicBezTo>
                    <a:pt x="1314354" y="4497039"/>
                    <a:pt x="1306823" y="4489370"/>
                    <a:pt x="1300432" y="4480797"/>
                  </a:cubicBezTo>
                  <a:cubicBezTo>
                    <a:pt x="1322934" y="4443596"/>
                    <a:pt x="1286943" y="4425334"/>
                    <a:pt x="1277710" y="4425144"/>
                  </a:cubicBezTo>
                  <a:cubicBezTo>
                    <a:pt x="1276930" y="4420094"/>
                    <a:pt x="1276589" y="4414929"/>
                    <a:pt x="1276589" y="4409684"/>
                  </a:cubicBezTo>
                  <a:cubicBezTo>
                    <a:pt x="1276589" y="4404508"/>
                    <a:pt x="1276921" y="4399409"/>
                    <a:pt x="1277632" y="4394416"/>
                  </a:cubicBezTo>
                  <a:cubicBezTo>
                    <a:pt x="1319216" y="4385995"/>
                    <a:pt x="1307463" y="4345259"/>
                    <a:pt x="1301967" y="4340839"/>
                  </a:cubicBezTo>
                  <a:lnTo>
                    <a:pt x="1299997" y="4339276"/>
                  </a:lnTo>
                  <a:cubicBezTo>
                    <a:pt x="1306170" y="4330670"/>
                    <a:pt x="1313601" y="4323049"/>
                    <a:pt x="1321934" y="4316523"/>
                  </a:cubicBezTo>
                  <a:cubicBezTo>
                    <a:pt x="1361204" y="4340813"/>
                    <a:pt x="1379615" y="4300255"/>
                    <a:pt x="1378254" y="4293142"/>
                  </a:cubicBezTo>
                  <a:lnTo>
                    <a:pt x="1378114" y="4292436"/>
                  </a:lnTo>
                  <a:cubicBezTo>
                    <a:pt x="1383682" y="4291484"/>
                    <a:pt x="1389396" y="4291065"/>
                    <a:pt x="1395208" y="4291065"/>
                  </a:cubicBezTo>
                  <a:close/>
                  <a:moveTo>
                    <a:pt x="1216003" y="4289516"/>
                  </a:moveTo>
                  <a:cubicBezTo>
                    <a:pt x="1206697" y="4289516"/>
                    <a:pt x="1199151" y="4297048"/>
                    <a:pt x="1199151" y="4306339"/>
                  </a:cubicBezTo>
                  <a:cubicBezTo>
                    <a:pt x="1199151" y="4315630"/>
                    <a:pt x="1206697" y="4323161"/>
                    <a:pt x="1216003" y="4323161"/>
                  </a:cubicBezTo>
                  <a:cubicBezTo>
                    <a:pt x="1225311" y="4323161"/>
                    <a:pt x="1232855" y="4315630"/>
                    <a:pt x="1232855" y="4306339"/>
                  </a:cubicBezTo>
                  <a:cubicBezTo>
                    <a:pt x="1232855" y="4297048"/>
                    <a:pt x="1225311" y="4289516"/>
                    <a:pt x="1216003" y="4289516"/>
                  </a:cubicBezTo>
                  <a:close/>
                  <a:moveTo>
                    <a:pt x="1216003" y="4272693"/>
                  </a:moveTo>
                  <a:cubicBezTo>
                    <a:pt x="1234617" y="4272693"/>
                    <a:pt x="1249707" y="4287757"/>
                    <a:pt x="1249707" y="4306339"/>
                  </a:cubicBezTo>
                  <a:cubicBezTo>
                    <a:pt x="1249707" y="4324920"/>
                    <a:pt x="1234617" y="4339984"/>
                    <a:pt x="1216003" y="4339984"/>
                  </a:cubicBezTo>
                  <a:cubicBezTo>
                    <a:pt x="1197390" y="4339984"/>
                    <a:pt x="1182300" y="4324920"/>
                    <a:pt x="1182300" y="4306339"/>
                  </a:cubicBezTo>
                  <a:cubicBezTo>
                    <a:pt x="1182300" y="4287757"/>
                    <a:pt x="1197390" y="4272693"/>
                    <a:pt x="1216003" y="4272693"/>
                  </a:cubicBezTo>
                  <a:close/>
                  <a:moveTo>
                    <a:pt x="1216003" y="4259454"/>
                  </a:moveTo>
                  <a:cubicBezTo>
                    <a:pt x="1190065" y="4259454"/>
                    <a:pt x="1169038" y="4280445"/>
                    <a:pt x="1169038" y="4306339"/>
                  </a:cubicBezTo>
                  <a:cubicBezTo>
                    <a:pt x="1169038" y="4332232"/>
                    <a:pt x="1190065" y="4353223"/>
                    <a:pt x="1216003" y="4353223"/>
                  </a:cubicBezTo>
                  <a:cubicBezTo>
                    <a:pt x="1241942" y="4353223"/>
                    <a:pt x="1262969" y="4332232"/>
                    <a:pt x="1262969" y="4306339"/>
                  </a:cubicBezTo>
                  <a:cubicBezTo>
                    <a:pt x="1262969" y="4280445"/>
                    <a:pt x="1241942" y="4259454"/>
                    <a:pt x="1216003" y="4259454"/>
                  </a:cubicBezTo>
                  <a:close/>
                  <a:moveTo>
                    <a:pt x="1216003" y="4227774"/>
                  </a:moveTo>
                  <a:cubicBezTo>
                    <a:pt x="1219852" y="4227774"/>
                    <a:pt x="1223636" y="4228050"/>
                    <a:pt x="1227323" y="4228670"/>
                  </a:cubicBezTo>
                  <a:cubicBezTo>
                    <a:pt x="1231272" y="4255592"/>
                    <a:pt x="1258281" y="4249940"/>
                    <a:pt x="1261447" y="4246565"/>
                  </a:cubicBezTo>
                  <a:lnTo>
                    <a:pt x="1263754" y="4244072"/>
                  </a:lnTo>
                  <a:cubicBezTo>
                    <a:pt x="1269487" y="4248324"/>
                    <a:pt x="1274532" y="4253427"/>
                    <a:pt x="1278812" y="4259139"/>
                  </a:cubicBezTo>
                  <a:cubicBezTo>
                    <a:pt x="1262578" y="4285051"/>
                    <a:pt x="1288935" y="4297332"/>
                    <a:pt x="1294049" y="4296674"/>
                  </a:cubicBezTo>
                  <a:cubicBezTo>
                    <a:pt x="1294504" y="4299836"/>
                    <a:pt x="1294705" y="4303064"/>
                    <a:pt x="1294705" y="4306339"/>
                  </a:cubicBezTo>
                  <a:cubicBezTo>
                    <a:pt x="1294705" y="4309641"/>
                    <a:pt x="1294501" y="4312895"/>
                    <a:pt x="1294024" y="4316079"/>
                  </a:cubicBezTo>
                  <a:cubicBezTo>
                    <a:pt x="1293456" y="4316237"/>
                    <a:pt x="1292947" y="4316430"/>
                    <a:pt x="1292504" y="4316652"/>
                  </a:cubicBezTo>
                  <a:lnTo>
                    <a:pt x="1292475" y="4316645"/>
                  </a:lnTo>
                  <a:cubicBezTo>
                    <a:pt x="1266902" y="4325414"/>
                    <a:pt x="1273733" y="4346692"/>
                    <a:pt x="1278742" y="4353536"/>
                  </a:cubicBezTo>
                  <a:cubicBezTo>
                    <a:pt x="1274564" y="4359241"/>
                    <a:pt x="1269542" y="4364276"/>
                    <a:pt x="1263917" y="4368567"/>
                  </a:cubicBezTo>
                  <a:cubicBezTo>
                    <a:pt x="1239051" y="4353753"/>
                    <a:pt x="1227027" y="4378364"/>
                    <a:pt x="1227253" y="4384010"/>
                  </a:cubicBezTo>
                  <a:cubicBezTo>
                    <a:pt x="1223589" y="4384631"/>
                    <a:pt x="1219828" y="4384904"/>
                    <a:pt x="1216003" y="4384904"/>
                  </a:cubicBezTo>
                  <a:cubicBezTo>
                    <a:pt x="1212256" y="4384904"/>
                    <a:pt x="1208570" y="4384642"/>
                    <a:pt x="1204973" y="4384061"/>
                  </a:cubicBezTo>
                  <a:cubicBezTo>
                    <a:pt x="1197780" y="4356317"/>
                    <a:pt x="1173538" y="4363951"/>
                    <a:pt x="1168034" y="4368439"/>
                  </a:cubicBezTo>
                  <a:cubicBezTo>
                    <a:pt x="1162358" y="4364197"/>
                    <a:pt x="1157362" y="4359118"/>
                    <a:pt x="1153121" y="4353439"/>
                  </a:cubicBezTo>
                  <a:cubicBezTo>
                    <a:pt x="1168051" y="4328800"/>
                    <a:pt x="1144172" y="4316705"/>
                    <a:pt x="1138046" y="4316578"/>
                  </a:cubicBezTo>
                  <a:cubicBezTo>
                    <a:pt x="1137528" y="4313234"/>
                    <a:pt x="1137302" y="4309812"/>
                    <a:pt x="1137302" y="4306339"/>
                  </a:cubicBezTo>
                  <a:cubicBezTo>
                    <a:pt x="1137302" y="4302910"/>
                    <a:pt x="1137523" y="4299533"/>
                    <a:pt x="1137994" y="4296227"/>
                  </a:cubicBezTo>
                  <a:cubicBezTo>
                    <a:pt x="1165584" y="4290649"/>
                    <a:pt x="1157787" y="4263668"/>
                    <a:pt x="1154140" y="4260740"/>
                  </a:cubicBezTo>
                  <a:lnTo>
                    <a:pt x="1152833" y="4259705"/>
                  </a:lnTo>
                  <a:cubicBezTo>
                    <a:pt x="1156928" y="4254005"/>
                    <a:pt x="1161858" y="4248957"/>
                    <a:pt x="1167388" y="4244635"/>
                  </a:cubicBezTo>
                  <a:cubicBezTo>
                    <a:pt x="1193442" y="4260724"/>
                    <a:pt x="1205658" y="4233860"/>
                    <a:pt x="1204755" y="4229149"/>
                  </a:cubicBezTo>
                  <a:lnTo>
                    <a:pt x="1204662" y="4228681"/>
                  </a:lnTo>
                  <a:cubicBezTo>
                    <a:pt x="1208356" y="4228051"/>
                    <a:pt x="1212147" y="4227774"/>
                    <a:pt x="1216003" y="4227774"/>
                  </a:cubicBezTo>
                  <a:close/>
                  <a:moveTo>
                    <a:pt x="4033273" y="4182145"/>
                  </a:moveTo>
                  <a:lnTo>
                    <a:pt x="4058819" y="4188532"/>
                  </a:lnTo>
                  <a:cubicBezTo>
                    <a:pt x="4059062" y="4212035"/>
                    <a:pt x="4059189" y="4238437"/>
                    <a:pt x="4059237" y="4266375"/>
                  </a:cubicBezTo>
                  <a:cubicBezTo>
                    <a:pt x="4025558" y="4284551"/>
                    <a:pt x="3912602" y="4344612"/>
                    <a:pt x="3880066" y="4351626"/>
                  </a:cubicBezTo>
                  <a:cubicBezTo>
                    <a:pt x="3846792" y="4358798"/>
                    <a:pt x="3590018" y="4329248"/>
                    <a:pt x="3529419" y="4322845"/>
                  </a:cubicBezTo>
                  <a:lnTo>
                    <a:pt x="3529245" y="4241136"/>
                  </a:lnTo>
                  <a:lnTo>
                    <a:pt x="3551936" y="4229193"/>
                  </a:lnTo>
                  <a:cubicBezTo>
                    <a:pt x="3610645" y="4231807"/>
                    <a:pt x="3850511" y="4259955"/>
                    <a:pt x="3877653" y="4254527"/>
                  </a:cubicBezTo>
                  <a:cubicBezTo>
                    <a:pt x="3904796" y="4249099"/>
                    <a:pt x="4003918" y="4193405"/>
                    <a:pt x="4033273" y="4182145"/>
                  </a:cubicBezTo>
                  <a:close/>
                  <a:moveTo>
                    <a:pt x="1075816" y="4178957"/>
                  </a:moveTo>
                  <a:cubicBezTo>
                    <a:pt x="1052021" y="4178957"/>
                    <a:pt x="1032733" y="4198246"/>
                    <a:pt x="1032733" y="4222039"/>
                  </a:cubicBezTo>
                  <a:lnTo>
                    <a:pt x="1032733" y="4604777"/>
                  </a:lnTo>
                  <a:cubicBezTo>
                    <a:pt x="1032733" y="4628570"/>
                    <a:pt x="1052021" y="4647859"/>
                    <a:pt x="1075816" y="4647859"/>
                  </a:cubicBezTo>
                  <a:lnTo>
                    <a:pt x="1575313" y="4647859"/>
                  </a:lnTo>
                  <a:cubicBezTo>
                    <a:pt x="1599107" y="4647859"/>
                    <a:pt x="1618396" y="4628570"/>
                    <a:pt x="1618396" y="4604777"/>
                  </a:cubicBezTo>
                  <a:lnTo>
                    <a:pt x="1618396" y="4222039"/>
                  </a:lnTo>
                  <a:cubicBezTo>
                    <a:pt x="1618396" y="4198246"/>
                    <a:pt x="1599107" y="4178957"/>
                    <a:pt x="1575313" y="4178957"/>
                  </a:cubicBezTo>
                  <a:close/>
                  <a:moveTo>
                    <a:pt x="1055994" y="4151580"/>
                  </a:moveTo>
                  <a:lnTo>
                    <a:pt x="1595135" y="4151580"/>
                  </a:lnTo>
                  <a:cubicBezTo>
                    <a:pt x="1626867" y="4151580"/>
                    <a:pt x="1652590" y="4177304"/>
                    <a:pt x="1652590" y="4209035"/>
                  </a:cubicBezTo>
                  <a:lnTo>
                    <a:pt x="1652590" y="4617781"/>
                  </a:lnTo>
                  <a:cubicBezTo>
                    <a:pt x="1652590" y="4649513"/>
                    <a:pt x="1626867" y="4675236"/>
                    <a:pt x="1595135" y="4675236"/>
                  </a:cubicBezTo>
                  <a:lnTo>
                    <a:pt x="1055994" y="4675236"/>
                  </a:lnTo>
                  <a:cubicBezTo>
                    <a:pt x="1024262" y="4675236"/>
                    <a:pt x="998538" y="4649513"/>
                    <a:pt x="998538" y="4617781"/>
                  </a:cubicBezTo>
                  <a:lnTo>
                    <a:pt x="998538" y="4209035"/>
                  </a:lnTo>
                  <a:cubicBezTo>
                    <a:pt x="998538" y="4177304"/>
                    <a:pt x="1024262" y="4151580"/>
                    <a:pt x="1055994" y="4151580"/>
                  </a:cubicBezTo>
                  <a:close/>
                  <a:moveTo>
                    <a:pt x="1485047" y="4118503"/>
                  </a:moveTo>
                  <a:lnTo>
                    <a:pt x="1485047" y="4123566"/>
                  </a:lnTo>
                  <a:lnTo>
                    <a:pt x="1514623" y="4123566"/>
                  </a:lnTo>
                  <a:lnTo>
                    <a:pt x="1514623" y="4118503"/>
                  </a:lnTo>
                  <a:close/>
                  <a:moveTo>
                    <a:pt x="1528841" y="4099370"/>
                  </a:moveTo>
                  <a:lnTo>
                    <a:pt x="1548470" y="4099370"/>
                  </a:lnTo>
                  <a:lnTo>
                    <a:pt x="1548470" y="4119072"/>
                  </a:lnTo>
                  <a:lnTo>
                    <a:pt x="1528841" y="4119072"/>
                  </a:lnTo>
                  <a:close/>
                  <a:moveTo>
                    <a:pt x="1524312" y="4094877"/>
                  </a:moveTo>
                  <a:lnTo>
                    <a:pt x="1524312" y="4123566"/>
                  </a:lnTo>
                  <a:lnTo>
                    <a:pt x="1553000" y="4123566"/>
                  </a:lnTo>
                  <a:lnTo>
                    <a:pt x="1553000" y="4094877"/>
                  </a:lnTo>
                  <a:close/>
                  <a:moveTo>
                    <a:pt x="1564992" y="4094434"/>
                  </a:moveTo>
                  <a:lnTo>
                    <a:pt x="1578412" y="4109024"/>
                  </a:lnTo>
                  <a:lnTo>
                    <a:pt x="1565036" y="4123566"/>
                  </a:lnTo>
                  <a:lnTo>
                    <a:pt x="1572776" y="4123566"/>
                  </a:lnTo>
                  <a:lnTo>
                    <a:pt x="1582283" y="4113231"/>
                  </a:lnTo>
                  <a:lnTo>
                    <a:pt x="1591790" y="4123566"/>
                  </a:lnTo>
                  <a:lnTo>
                    <a:pt x="1599531" y="4123566"/>
                  </a:lnTo>
                  <a:lnTo>
                    <a:pt x="1586154" y="4109024"/>
                  </a:lnTo>
                  <a:lnTo>
                    <a:pt x="1599574" y="4094434"/>
                  </a:lnTo>
                  <a:lnTo>
                    <a:pt x="1591833" y="4094434"/>
                  </a:lnTo>
                  <a:lnTo>
                    <a:pt x="1582283" y="4104816"/>
                  </a:lnTo>
                  <a:lnTo>
                    <a:pt x="1572734" y="4094434"/>
                  </a:lnTo>
                  <a:close/>
                  <a:moveTo>
                    <a:pt x="1029830" y="4080840"/>
                  </a:moveTo>
                  <a:lnTo>
                    <a:pt x="1621299" y="4080840"/>
                  </a:lnTo>
                  <a:cubicBezTo>
                    <a:pt x="1638581" y="4080840"/>
                    <a:pt x="1652590" y="4094850"/>
                    <a:pt x="1652590" y="4112131"/>
                  </a:cubicBezTo>
                  <a:lnTo>
                    <a:pt x="1652590" y="4161525"/>
                  </a:lnTo>
                  <a:cubicBezTo>
                    <a:pt x="1642272" y="4147209"/>
                    <a:pt x="1625426" y="4137986"/>
                    <a:pt x="1606427" y="4137986"/>
                  </a:cubicBezTo>
                  <a:lnTo>
                    <a:pt x="1044702" y="4137986"/>
                  </a:lnTo>
                  <a:cubicBezTo>
                    <a:pt x="1025702" y="4137986"/>
                    <a:pt x="1008857" y="4147209"/>
                    <a:pt x="998538" y="4161525"/>
                  </a:cubicBezTo>
                  <a:lnTo>
                    <a:pt x="998538" y="4112131"/>
                  </a:lnTo>
                  <a:cubicBezTo>
                    <a:pt x="998538" y="4094850"/>
                    <a:pt x="1012548" y="4080840"/>
                    <a:pt x="1029830" y="4080840"/>
                  </a:cubicBezTo>
                  <a:close/>
                  <a:moveTo>
                    <a:pt x="3736752" y="4065495"/>
                  </a:moveTo>
                  <a:cubicBezTo>
                    <a:pt x="3824128" y="4065959"/>
                    <a:pt x="4049007" y="4081684"/>
                    <a:pt x="4054988" y="4088017"/>
                  </a:cubicBezTo>
                  <a:cubicBezTo>
                    <a:pt x="4056669" y="4089796"/>
                    <a:pt x="4057754" y="4115632"/>
                    <a:pt x="4058386" y="4155257"/>
                  </a:cubicBezTo>
                  <a:cubicBezTo>
                    <a:pt x="4023698" y="4173965"/>
                    <a:pt x="3912333" y="4233095"/>
                    <a:pt x="3880066" y="4240051"/>
                  </a:cubicBezTo>
                  <a:cubicBezTo>
                    <a:pt x="3846749" y="4247232"/>
                    <a:pt x="3589347" y="4217595"/>
                    <a:pt x="3529182" y="4211245"/>
                  </a:cubicBezTo>
                  <a:cubicBezTo>
                    <a:pt x="3529391" y="4185047"/>
                    <a:pt x="3529238" y="4158849"/>
                    <a:pt x="3529015" y="4132652"/>
                  </a:cubicBezTo>
                  <a:cubicBezTo>
                    <a:pt x="3623513" y="4095857"/>
                    <a:pt x="3662118" y="4071328"/>
                    <a:pt x="3708763" y="4066302"/>
                  </a:cubicBezTo>
                  <a:cubicBezTo>
                    <a:pt x="3714595" y="4065674"/>
                    <a:pt x="3724270" y="4065428"/>
                    <a:pt x="3736752" y="4065495"/>
                  </a:cubicBezTo>
                  <a:close/>
                  <a:moveTo>
                    <a:pt x="3794127" y="3875081"/>
                  </a:moveTo>
                  <a:cubicBezTo>
                    <a:pt x="3511091" y="3875081"/>
                    <a:pt x="3281645" y="4104527"/>
                    <a:pt x="3281645" y="4387563"/>
                  </a:cubicBezTo>
                  <a:cubicBezTo>
                    <a:pt x="3281645" y="4670599"/>
                    <a:pt x="3511091" y="4900045"/>
                    <a:pt x="3794127" y="4900045"/>
                  </a:cubicBezTo>
                  <a:cubicBezTo>
                    <a:pt x="4077163" y="4900045"/>
                    <a:pt x="4306609" y="4670599"/>
                    <a:pt x="4306609" y="4387563"/>
                  </a:cubicBezTo>
                  <a:cubicBezTo>
                    <a:pt x="4306609" y="4104527"/>
                    <a:pt x="4077163" y="3875081"/>
                    <a:pt x="3794127" y="3875081"/>
                  </a:cubicBezTo>
                  <a:close/>
                  <a:moveTo>
                    <a:pt x="1325564" y="3865556"/>
                  </a:moveTo>
                  <a:cubicBezTo>
                    <a:pt x="1042528" y="3865556"/>
                    <a:pt x="813082" y="4095002"/>
                    <a:pt x="813082" y="4378038"/>
                  </a:cubicBezTo>
                  <a:cubicBezTo>
                    <a:pt x="813082" y="4661074"/>
                    <a:pt x="1042528" y="4890520"/>
                    <a:pt x="1325564" y="4890520"/>
                  </a:cubicBezTo>
                  <a:cubicBezTo>
                    <a:pt x="1608600" y="4890520"/>
                    <a:pt x="1838046" y="4661074"/>
                    <a:pt x="1838046" y="4378038"/>
                  </a:cubicBezTo>
                  <a:cubicBezTo>
                    <a:pt x="1838046" y="4095002"/>
                    <a:pt x="1608600" y="3865556"/>
                    <a:pt x="1325564" y="3865556"/>
                  </a:cubicBezTo>
                  <a:close/>
                  <a:moveTo>
                    <a:pt x="2726076" y="2381316"/>
                  </a:moveTo>
                  <a:lnTo>
                    <a:pt x="2753270" y="2384913"/>
                  </a:lnTo>
                  <a:lnTo>
                    <a:pt x="2741709" y="2472320"/>
                  </a:lnTo>
                  <a:lnTo>
                    <a:pt x="2759873" y="2475564"/>
                  </a:lnTo>
                  <a:lnTo>
                    <a:pt x="2750348" y="2558908"/>
                  </a:lnTo>
                  <a:lnTo>
                    <a:pt x="2681292" y="2544620"/>
                  </a:lnTo>
                  <a:lnTo>
                    <a:pt x="2693198" y="2463658"/>
                  </a:lnTo>
                  <a:lnTo>
                    <a:pt x="2714677" y="2467494"/>
                  </a:lnTo>
                  <a:close/>
                  <a:moveTo>
                    <a:pt x="576135" y="2364287"/>
                  </a:moveTo>
                  <a:cubicBezTo>
                    <a:pt x="547282" y="2379090"/>
                    <a:pt x="536379" y="2384745"/>
                    <a:pt x="536882" y="2388237"/>
                  </a:cubicBezTo>
                  <a:cubicBezTo>
                    <a:pt x="537385" y="2391732"/>
                    <a:pt x="533526" y="2473898"/>
                    <a:pt x="542921" y="2487038"/>
                  </a:cubicBezTo>
                  <a:cubicBezTo>
                    <a:pt x="552313" y="2500178"/>
                    <a:pt x="577477" y="2475394"/>
                    <a:pt x="593245" y="2467078"/>
                  </a:cubicBezTo>
                  <a:cubicBezTo>
                    <a:pt x="592910" y="2456432"/>
                    <a:pt x="593581" y="2452774"/>
                    <a:pt x="581167" y="2447119"/>
                  </a:cubicBezTo>
                  <a:lnTo>
                    <a:pt x="564058" y="2455103"/>
                  </a:lnTo>
                  <a:cubicBezTo>
                    <a:pt x="563721" y="2438470"/>
                    <a:pt x="563387" y="2417845"/>
                    <a:pt x="563050" y="2401212"/>
                  </a:cubicBezTo>
                  <a:lnTo>
                    <a:pt x="592239" y="2384246"/>
                  </a:lnTo>
                  <a:cubicBezTo>
                    <a:pt x="591903" y="2376595"/>
                    <a:pt x="588548" y="2363955"/>
                    <a:pt x="576135" y="2364287"/>
                  </a:cubicBezTo>
                  <a:close/>
                  <a:moveTo>
                    <a:pt x="417108" y="2327361"/>
                  </a:moveTo>
                  <a:lnTo>
                    <a:pt x="417108" y="2360295"/>
                  </a:lnTo>
                  <a:lnTo>
                    <a:pt x="524804" y="2418178"/>
                  </a:lnTo>
                  <a:cubicBezTo>
                    <a:pt x="525140" y="2408531"/>
                    <a:pt x="525475" y="2398884"/>
                    <a:pt x="525811" y="2389237"/>
                  </a:cubicBezTo>
                  <a:close/>
                  <a:moveTo>
                    <a:pt x="4374454" y="2287829"/>
                  </a:moveTo>
                  <a:lnTo>
                    <a:pt x="4323951" y="2298250"/>
                  </a:lnTo>
                  <a:lnTo>
                    <a:pt x="4617352" y="2400059"/>
                  </a:lnTo>
                  <a:lnTo>
                    <a:pt x="4783291" y="2351158"/>
                  </a:lnTo>
                  <a:lnTo>
                    <a:pt x="4655831" y="2355968"/>
                  </a:lnTo>
                  <a:close/>
                  <a:moveTo>
                    <a:pt x="417108" y="2281456"/>
                  </a:moveTo>
                  <a:lnTo>
                    <a:pt x="417108" y="2314389"/>
                  </a:lnTo>
                  <a:lnTo>
                    <a:pt x="524804" y="2372271"/>
                  </a:lnTo>
                  <a:cubicBezTo>
                    <a:pt x="525139" y="2362624"/>
                    <a:pt x="525476" y="2352977"/>
                    <a:pt x="525810" y="2343329"/>
                  </a:cubicBezTo>
                  <a:close/>
                  <a:moveTo>
                    <a:pt x="4395296" y="2243738"/>
                  </a:moveTo>
                  <a:lnTo>
                    <a:pt x="4635790" y="2270192"/>
                  </a:lnTo>
                  <a:lnTo>
                    <a:pt x="4637393" y="2315886"/>
                  </a:lnTo>
                  <a:lnTo>
                    <a:pt x="4396098" y="2272597"/>
                  </a:lnTo>
                  <a:close/>
                  <a:moveTo>
                    <a:pt x="4635789" y="2188425"/>
                  </a:moveTo>
                  <a:lnTo>
                    <a:pt x="4637392" y="2234118"/>
                  </a:lnTo>
                  <a:lnTo>
                    <a:pt x="4396098" y="2221292"/>
                  </a:lnTo>
                  <a:lnTo>
                    <a:pt x="4395296" y="2191631"/>
                  </a:lnTo>
                  <a:close/>
                  <a:moveTo>
                    <a:pt x="3019427" y="2184115"/>
                  </a:moveTo>
                  <a:lnTo>
                    <a:pt x="3086102" y="2196021"/>
                  </a:lnTo>
                  <a:lnTo>
                    <a:pt x="3076577" y="2279365"/>
                  </a:lnTo>
                  <a:lnTo>
                    <a:pt x="3057897" y="2275500"/>
                  </a:lnTo>
                  <a:lnTo>
                    <a:pt x="3045835" y="2367581"/>
                  </a:lnTo>
                  <a:lnTo>
                    <a:pt x="3107932" y="2375716"/>
                  </a:lnTo>
                  <a:lnTo>
                    <a:pt x="3112296" y="2346041"/>
                  </a:lnTo>
                  <a:lnTo>
                    <a:pt x="3178971" y="2357947"/>
                  </a:lnTo>
                  <a:lnTo>
                    <a:pt x="3169446" y="2441291"/>
                  </a:lnTo>
                  <a:lnTo>
                    <a:pt x="3152886" y="2437865"/>
                  </a:lnTo>
                  <a:lnTo>
                    <a:pt x="3140747" y="2530524"/>
                  </a:lnTo>
                  <a:lnTo>
                    <a:pt x="3161111" y="2534160"/>
                  </a:lnTo>
                  <a:lnTo>
                    <a:pt x="3151586" y="2617504"/>
                  </a:lnTo>
                  <a:lnTo>
                    <a:pt x="3082530" y="2603216"/>
                  </a:lnTo>
                  <a:lnTo>
                    <a:pt x="3094436" y="2522254"/>
                  </a:lnTo>
                  <a:lnTo>
                    <a:pt x="3113713" y="2525696"/>
                  </a:lnTo>
                  <a:lnTo>
                    <a:pt x="3125949" y="2432291"/>
                  </a:lnTo>
                  <a:lnTo>
                    <a:pt x="3100390" y="2427003"/>
                  </a:lnTo>
                  <a:lnTo>
                    <a:pt x="3103941" y="2402859"/>
                  </a:lnTo>
                  <a:lnTo>
                    <a:pt x="2949322" y="2382605"/>
                  </a:lnTo>
                  <a:lnTo>
                    <a:pt x="2945609" y="2415097"/>
                  </a:lnTo>
                  <a:lnTo>
                    <a:pt x="2927281" y="2411305"/>
                  </a:lnTo>
                  <a:lnTo>
                    <a:pt x="2916055" y="2497002"/>
                  </a:lnTo>
                  <a:lnTo>
                    <a:pt x="2937274" y="2500791"/>
                  </a:lnTo>
                  <a:lnTo>
                    <a:pt x="2927749" y="2584135"/>
                  </a:lnTo>
                  <a:lnTo>
                    <a:pt x="2858693" y="2569847"/>
                  </a:lnTo>
                  <a:lnTo>
                    <a:pt x="2870599" y="2488885"/>
                  </a:lnTo>
                  <a:lnTo>
                    <a:pt x="2889021" y="2492175"/>
                  </a:lnTo>
                  <a:lnTo>
                    <a:pt x="2900345" y="2405732"/>
                  </a:lnTo>
                  <a:lnTo>
                    <a:pt x="2876553" y="2400809"/>
                  </a:lnTo>
                  <a:lnTo>
                    <a:pt x="2888459" y="2319847"/>
                  </a:lnTo>
                  <a:lnTo>
                    <a:pt x="2955134" y="2331753"/>
                  </a:lnTo>
                  <a:lnTo>
                    <a:pt x="2952437" y="2355347"/>
                  </a:lnTo>
                  <a:lnTo>
                    <a:pt x="3018635" y="2364018"/>
                  </a:lnTo>
                  <a:lnTo>
                    <a:pt x="3030961" y="2269927"/>
                  </a:lnTo>
                  <a:lnTo>
                    <a:pt x="3007521" y="2265077"/>
                  </a:lnTo>
                  <a:close/>
                  <a:moveTo>
                    <a:pt x="221360" y="2156319"/>
                  </a:moveTo>
                  <a:cubicBezTo>
                    <a:pt x="192507" y="2171122"/>
                    <a:pt x="181604" y="2176777"/>
                    <a:pt x="182107" y="2180270"/>
                  </a:cubicBezTo>
                  <a:cubicBezTo>
                    <a:pt x="182610" y="2183765"/>
                    <a:pt x="178751" y="2265930"/>
                    <a:pt x="188145" y="2279070"/>
                  </a:cubicBezTo>
                  <a:cubicBezTo>
                    <a:pt x="197539" y="2292210"/>
                    <a:pt x="222702" y="2267426"/>
                    <a:pt x="238471" y="2259110"/>
                  </a:cubicBezTo>
                  <a:cubicBezTo>
                    <a:pt x="238135" y="2248465"/>
                    <a:pt x="238806" y="2244806"/>
                    <a:pt x="226392" y="2239151"/>
                  </a:cubicBezTo>
                  <a:lnTo>
                    <a:pt x="209282" y="2247134"/>
                  </a:lnTo>
                  <a:cubicBezTo>
                    <a:pt x="208947" y="2230501"/>
                    <a:pt x="208611" y="2209877"/>
                    <a:pt x="208276" y="2193244"/>
                  </a:cubicBezTo>
                  <a:lnTo>
                    <a:pt x="237464" y="2176278"/>
                  </a:lnTo>
                  <a:cubicBezTo>
                    <a:pt x="237128" y="2168626"/>
                    <a:pt x="233774" y="2155986"/>
                    <a:pt x="221360" y="2156319"/>
                  </a:cubicBezTo>
                  <a:close/>
                  <a:moveTo>
                    <a:pt x="2624141" y="2129347"/>
                  </a:moveTo>
                  <a:lnTo>
                    <a:pt x="2690816" y="2141253"/>
                  </a:lnTo>
                  <a:lnTo>
                    <a:pt x="2681291" y="2224597"/>
                  </a:lnTo>
                  <a:lnTo>
                    <a:pt x="2663580" y="2220932"/>
                  </a:lnTo>
                  <a:lnTo>
                    <a:pt x="2651656" y="2311081"/>
                  </a:lnTo>
                  <a:lnTo>
                    <a:pt x="2712080" y="2319073"/>
                  </a:lnTo>
                  <a:lnTo>
                    <a:pt x="2715818" y="2293653"/>
                  </a:lnTo>
                  <a:lnTo>
                    <a:pt x="2782493" y="2305560"/>
                  </a:lnTo>
                  <a:lnTo>
                    <a:pt x="2772968" y="2388904"/>
                  </a:lnTo>
                  <a:lnTo>
                    <a:pt x="2703912" y="2374616"/>
                  </a:lnTo>
                  <a:lnTo>
                    <a:pt x="2708088" y="2346216"/>
                  </a:lnTo>
                  <a:lnTo>
                    <a:pt x="2580107" y="2329288"/>
                  </a:lnTo>
                  <a:lnTo>
                    <a:pt x="2583704" y="2302093"/>
                  </a:lnTo>
                  <a:lnTo>
                    <a:pt x="2624461" y="2307484"/>
                  </a:lnTo>
                  <a:lnTo>
                    <a:pt x="2636646" y="2215360"/>
                  </a:lnTo>
                  <a:lnTo>
                    <a:pt x="2612235" y="2210309"/>
                  </a:lnTo>
                  <a:close/>
                  <a:moveTo>
                    <a:pt x="199703" y="2124774"/>
                  </a:moveTo>
                  <a:lnTo>
                    <a:pt x="604317" y="2352311"/>
                  </a:lnTo>
                  <a:cubicBezTo>
                    <a:pt x="604988" y="2396887"/>
                    <a:pt x="605323" y="2424165"/>
                    <a:pt x="606330" y="2491028"/>
                  </a:cubicBezTo>
                  <a:cubicBezTo>
                    <a:pt x="600962" y="2489698"/>
                    <a:pt x="597942" y="2480384"/>
                    <a:pt x="590227" y="2477056"/>
                  </a:cubicBezTo>
                  <a:cubicBezTo>
                    <a:pt x="579490" y="2484708"/>
                    <a:pt x="557347" y="2501341"/>
                    <a:pt x="543927" y="2498015"/>
                  </a:cubicBezTo>
                  <a:cubicBezTo>
                    <a:pt x="530507" y="2494689"/>
                    <a:pt x="530507" y="2488202"/>
                    <a:pt x="527823" y="2439135"/>
                  </a:cubicBezTo>
                  <a:lnTo>
                    <a:pt x="229898" y="2277464"/>
                  </a:lnTo>
                  <a:cubicBezTo>
                    <a:pt x="211109" y="2292766"/>
                    <a:pt x="187793" y="2296092"/>
                    <a:pt x="177560" y="2283451"/>
                  </a:cubicBezTo>
                  <a:cubicBezTo>
                    <a:pt x="167327" y="2270810"/>
                    <a:pt x="168333" y="2181160"/>
                    <a:pt x="174540" y="2171679"/>
                  </a:cubicBezTo>
                  <a:cubicBezTo>
                    <a:pt x="180748" y="2162198"/>
                    <a:pt x="191988" y="2162697"/>
                    <a:pt x="196684" y="2154713"/>
                  </a:cubicBezTo>
                  <a:cubicBezTo>
                    <a:pt x="197019" y="2143403"/>
                    <a:pt x="199368" y="2136084"/>
                    <a:pt x="199703" y="2124774"/>
                  </a:cubicBezTo>
                  <a:close/>
                  <a:moveTo>
                    <a:pt x="4634988" y="2108260"/>
                  </a:moveTo>
                  <a:lnTo>
                    <a:pt x="4635789" y="2154755"/>
                  </a:lnTo>
                  <a:lnTo>
                    <a:pt x="4395296" y="2169987"/>
                  </a:lnTo>
                  <a:lnTo>
                    <a:pt x="4394495" y="2139525"/>
                  </a:lnTo>
                  <a:close/>
                  <a:moveTo>
                    <a:pt x="576135" y="2080647"/>
                  </a:moveTo>
                  <a:cubicBezTo>
                    <a:pt x="547282" y="2095449"/>
                    <a:pt x="536379" y="2101104"/>
                    <a:pt x="536883" y="2104598"/>
                  </a:cubicBezTo>
                  <a:cubicBezTo>
                    <a:pt x="537385" y="2108091"/>
                    <a:pt x="533525" y="2190258"/>
                    <a:pt x="542921" y="2203397"/>
                  </a:cubicBezTo>
                  <a:cubicBezTo>
                    <a:pt x="552313" y="2216538"/>
                    <a:pt x="577477" y="2191754"/>
                    <a:pt x="593245" y="2183437"/>
                  </a:cubicBezTo>
                  <a:cubicBezTo>
                    <a:pt x="592911" y="2172793"/>
                    <a:pt x="593581" y="2169134"/>
                    <a:pt x="581167" y="2163478"/>
                  </a:cubicBezTo>
                  <a:lnTo>
                    <a:pt x="564058" y="2171462"/>
                  </a:lnTo>
                  <a:cubicBezTo>
                    <a:pt x="563721" y="2154828"/>
                    <a:pt x="563387" y="2134204"/>
                    <a:pt x="563050" y="2117571"/>
                  </a:cubicBezTo>
                  <a:lnTo>
                    <a:pt x="592239" y="2100605"/>
                  </a:lnTo>
                  <a:cubicBezTo>
                    <a:pt x="591903" y="2092954"/>
                    <a:pt x="588549" y="2080313"/>
                    <a:pt x="576135" y="2080647"/>
                  </a:cubicBezTo>
                  <a:close/>
                  <a:moveTo>
                    <a:pt x="2246315" y="2071401"/>
                  </a:moveTo>
                  <a:cubicBezTo>
                    <a:pt x="2418158" y="2071401"/>
                    <a:pt x="2557465" y="2210708"/>
                    <a:pt x="2557465" y="2382551"/>
                  </a:cubicBezTo>
                  <a:cubicBezTo>
                    <a:pt x="2557465" y="2499900"/>
                    <a:pt x="2492502" y="2602076"/>
                    <a:pt x="2395876" y="2653809"/>
                  </a:cubicBezTo>
                  <a:lnTo>
                    <a:pt x="2401891" y="2654015"/>
                  </a:lnTo>
                  <a:cubicBezTo>
                    <a:pt x="2498465" y="2708783"/>
                    <a:pt x="2718861" y="2801652"/>
                    <a:pt x="2693991" y="3201702"/>
                  </a:cubicBezTo>
                  <a:cubicBezTo>
                    <a:pt x="2689228" y="3254354"/>
                    <a:pt x="2670178" y="3395113"/>
                    <a:pt x="2522541" y="3423952"/>
                  </a:cubicBezTo>
                  <a:cubicBezTo>
                    <a:pt x="2454808" y="3444326"/>
                    <a:pt x="2060843" y="3476604"/>
                    <a:pt x="1833566" y="3306477"/>
                  </a:cubicBezTo>
                  <a:lnTo>
                    <a:pt x="1808166" y="3154077"/>
                  </a:lnTo>
                  <a:lnTo>
                    <a:pt x="1754191" y="3255677"/>
                  </a:lnTo>
                  <a:cubicBezTo>
                    <a:pt x="1734612" y="3222075"/>
                    <a:pt x="1724558" y="3176567"/>
                    <a:pt x="1740698" y="3071527"/>
                  </a:cubicBezTo>
                  <a:cubicBezTo>
                    <a:pt x="1744398" y="3012850"/>
                    <a:pt x="1824934" y="2726042"/>
                    <a:pt x="2077291" y="2643244"/>
                  </a:cubicBezTo>
                  <a:cubicBezTo>
                    <a:pt x="1991637" y="2588183"/>
                    <a:pt x="1935165" y="2491962"/>
                    <a:pt x="1935165" y="2382551"/>
                  </a:cubicBezTo>
                  <a:cubicBezTo>
                    <a:pt x="1935165" y="2210708"/>
                    <a:pt x="2074472" y="2071401"/>
                    <a:pt x="2246315" y="2071401"/>
                  </a:cubicBezTo>
                  <a:close/>
                  <a:moveTo>
                    <a:pt x="833865" y="2060712"/>
                  </a:moveTo>
                  <a:lnTo>
                    <a:pt x="957264" y="2130762"/>
                  </a:lnTo>
                  <a:cubicBezTo>
                    <a:pt x="956817" y="2174229"/>
                    <a:pt x="956370" y="2219027"/>
                    <a:pt x="955923" y="2262494"/>
                  </a:cubicBezTo>
                  <a:lnTo>
                    <a:pt x="629816" y="2451443"/>
                  </a:lnTo>
                  <a:cubicBezTo>
                    <a:pt x="630261" y="2413052"/>
                    <a:pt x="630706" y="2373343"/>
                    <a:pt x="631151" y="2334938"/>
                  </a:cubicBezTo>
                  <a:lnTo>
                    <a:pt x="259422" y="2130762"/>
                  </a:lnTo>
                  <a:lnTo>
                    <a:pt x="359486" y="2073078"/>
                  </a:lnTo>
                  <a:lnTo>
                    <a:pt x="520814" y="2163164"/>
                  </a:lnTo>
                  <a:cubicBezTo>
                    <a:pt x="511978" y="2241840"/>
                    <a:pt x="560155" y="2232749"/>
                    <a:pt x="591827" y="2204321"/>
                  </a:cubicBezTo>
                  <a:lnTo>
                    <a:pt x="611330" y="2222667"/>
                  </a:lnTo>
                  <a:lnTo>
                    <a:pt x="620331" y="2186966"/>
                  </a:lnTo>
                  <a:close/>
                  <a:moveTo>
                    <a:pt x="417108" y="2043722"/>
                  </a:moveTo>
                  <a:lnTo>
                    <a:pt x="417108" y="2076655"/>
                  </a:lnTo>
                  <a:lnTo>
                    <a:pt x="524804" y="2134537"/>
                  </a:lnTo>
                  <a:cubicBezTo>
                    <a:pt x="525139" y="2124890"/>
                    <a:pt x="525475" y="2115243"/>
                    <a:pt x="525810" y="2105596"/>
                  </a:cubicBezTo>
                  <a:close/>
                  <a:moveTo>
                    <a:pt x="4635790" y="2026493"/>
                  </a:moveTo>
                  <a:lnTo>
                    <a:pt x="4634988" y="2073790"/>
                  </a:lnTo>
                  <a:lnTo>
                    <a:pt x="4395296" y="2120285"/>
                  </a:lnTo>
                  <a:lnTo>
                    <a:pt x="4394494" y="2087418"/>
                  </a:lnTo>
                  <a:close/>
                  <a:moveTo>
                    <a:pt x="417108" y="1997815"/>
                  </a:moveTo>
                  <a:lnTo>
                    <a:pt x="417108" y="2030748"/>
                  </a:lnTo>
                  <a:lnTo>
                    <a:pt x="524804" y="2088630"/>
                  </a:lnTo>
                  <a:cubicBezTo>
                    <a:pt x="525139" y="2078983"/>
                    <a:pt x="525475" y="2069337"/>
                    <a:pt x="525810" y="2059689"/>
                  </a:cubicBezTo>
                  <a:close/>
                  <a:moveTo>
                    <a:pt x="4634988" y="1944725"/>
                  </a:moveTo>
                  <a:lnTo>
                    <a:pt x="4635789" y="1994427"/>
                  </a:lnTo>
                  <a:lnTo>
                    <a:pt x="4395296" y="2067377"/>
                  </a:lnTo>
                  <a:lnTo>
                    <a:pt x="4395296" y="2036113"/>
                  </a:lnTo>
                  <a:close/>
                  <a:moveTo>
                    <a:pt x="2393890" y="1900281"/>
                  </a:moveTo>
                  <a:lnTo>
                    <a:pt x="3389460" y="2026369"/>
                  </a:lnTo>
                  <a:lnTo>
                    <a:pt x="3426235" y="2068399"/>
                  </a:lnTo>
                  <a:lnTo>
                    <a:pt x="3339550" y="2838062"/>
                  </a:lnTo>
                  <a:lnTo>
                    <a:pt x="3287013" y="2898479"/>
                  </a:lnTo>
                  <a:lnTo>
                    <a:pt x="3205283" y="2881874"/>
                  </a:lnTo>
                  <a:cubicBezTo>
                    <a:pt x="3237533" y="2908732"/>
                    <a:pt x="3255492" y="2940978"/>
                    <a:pt x="3255492" y="2975358"/>
                  </a:cubicBezTo>
                  <a:cubicBezTo>
                    <a:pt x="3255492" y="3080200"/>
                    <a:pt x="3088490" y="3165191"/>
                    <a:pt x="2882482" y="3165191"/>
                  </a:cubicBezTo>
                  <a:cubicBezTo>
                    <a:pt x="2832515" y="3165191"/>
                    <a:pt x="2784844" y="3160191"/>
                    <a:pt x="2741337" y="3150913"/>
                  </a:cubicBezTo>
                  <a:cubicBezTo>
                    <a:pt x="2741436" y="3060262"/>
                    <a:pt x="2725931" y="2933955"/>
                    <a:pt x="2659480" y="2824694"/>
                  </a:cubicBezTo>
                  <a:cubicBezTo>
                    <a:pt x="2693619" y="2810677"/>
                    <a:pt x="2732766" y="2800682"/>
                    <a:pt x="2775084" y="2794473"/>
                  </a:cubicBezTo>
                  <a:lnTo>
                    <a:pt x="2614819" y="2761912"/>
                  </a:lnTo>
                  <a:cubicBezTo>
                    <a:pt x="2593945" y="2734267"/>
                    <a:pt x="2567827" y="2709631"/>
                    <a:pt x="2535929" y="2689612"/>
                  </a:cubicBezTo>
                  <a:lnTo>
                    <a:pt x="3246910" y="2827693"/>
                  </a:lnTo>
                  <a:cubicBezTo>
                    <a:pt x="3277568" y="2575782"/>
                    <a:pt x="3308225" y="2315991"/>
                    <a:pt x="3338884" y="2064081"/>
                  </a:cubicBezTo>
                  <a:lnTo>
                    <a:pt x="2437322" y="1951520"/>
                  </a:lnTo>
                  <a:lnTo>
                    <a:pt x="2418991" y="2087272"/>
                  </a:lnTo>
                  <a:lnTo>
                    <a:pt x="2414590" y="2084101"/>
                  </a:lnTo>
                  <a:lnTo>
                    <a:pt x="2374109" y="2055526"/>
                  </a:lnTo>
                  <a:lnTo>
                    <a:pt x="2373879" y="2055748"/>
                  </a:lnTo>
                  <a:close/>
                  <a:moveTo>
                    <a:pt x="221360" y="1872678"/>
                  </a:moveTo>
                  <a:cubicBezTo>
                    <a:pt x="192507" y="1887481"/>
                    <a:pt x="181604" y="1893136"/>
                    <a:pt x="182107" y="1896629"/>
                  </a:cubicBezTo>
                  <a:cubicBezTo>
                    <a:pt x="182610" y="1900124"/>
                    <a:pt x="178751" y="1982289"/>
                    <a:pt x="188145" y="1995429"/>
                  </a:cubicBezTo>
                  <a:cubicBezTo>
                    <a:pt x="197539" y="2008569"/>
                    <a:pt x="222702" y="1983785"/>
                    <a:pt x="238470" y="1975469"/>
                  </a:cubicBezTo>
                  <a:cubicBezTo>
                    <a:pt x="238135" y="1964824"/>
                    <a:pt x="238806" y="1961165"/>
                    <a:pt x="226392" y="1955510"/>
                  </a:cubicBezTo>
                  <a:lnTo>
                    <a:pt x="209282" y="1963494"/>
                  </a:lnTo>
                  <a:cubicBezTo>
                    <a:pt x="208947" y="1946861"/>
                    <a:pt x="208611" y="1926236"/>
                    <a:pt x="208276" y="1909603"/>
                  </a:cubicBezTo>
                  <a:lnTo>
                    <a:pt x="237464" y="1892637"/>
                  </a:lnTo>
                  <a:cubicBezTo>
                    <a:pt x="237128" y="1884986"/>
                    <a:pt x="233774" y="1872345"/>
                    <a:pt x="221360" y="1872678"/>
                  </a:cubicBezTo>
                  <a:close/>
                  <a:moveTo>
                    <a:pt x="4633385" y="1864561"/>
                  </a:moveTo>
                  <a:lnTo>
                    <a:pt x="4634186" y="1915064"/>
                  </a:lnTo>
                  <a:lnTo>
                    <a:pt x="4395296" y="2016071"/>
                  </a:lnTo>
                  <a:lnTo>
                    <a:pt x="4394494" y="1983204"/>
                  </a:lnTo>
                  <a:close/>
                  <a:moveTo>
                    <a:pt x="199703" y="1841133"/>
                  </a:moveTo>
                  <a:lnTo>
                    <a:pt x="604317" y="2068671"/>
                  </a:lnTo>
                  <a:cubicBezTo>
                    <a:pt x="604988" y="2113247"/>
                    <a:pt x="605323" y="2140524"/>
                    <a:pt x="606330" y="2207388"/>
                  </a:cubicBezTo>
                  <a:cubicBezTo>
                    <a:pt x="600963" y="2206056"/>
                    <a:pt x="597942" y="2196744"/>
                    <a:pt x="590226" y="2193417"/>
                  </a:cubicBezTo>
                  <a:cubicBezTo>
                    <a:pt x="579490" y="2201068"/>
                    <a:pt x="557347" y="2217701"/>
                    <a:pt x="543928" y="2214374"/>
                  </a:cubicBezTo>
                  <a:cubicBezTo>
                    <a:pt x="530507" y="2211048"/>
                    <a:pt x="530507" y="2204560"/>
                    <a:pt x="527823" y="2155494"/>
                  </a:cubicBezTo>
                  <a:lnTo>
                    <a:pt x="229898" y="1993822"/>
                  </a:lnTo>
                  <a:cubicBezTo>
                    <a:pt x="211109" y="2009125"/>
                    <a:pt x="187793" y="2012451"/>
                    <a:pt x="177560" y="1999810"/>
                  </a:cubicBezTo>
                  <a:cubicBezTo>
                    <a:pt x="167328" y="1987168"/>
                    <a:pt x="168333" y="1897519"/>
                    <a:pt x="174540" y="1888038"/>
                  </a:cubicBezTo>
                  <a:cubicBezTo>
                    <a:pt x="180748" y="1878557"/>
                    <a:pt x="191988" y="1879056"/>
                    <a:pt x="196684" y="1871071"/>
                  </a:cubicBezTo>
                  <a:cubicBezTo>
                    <a:pt x="197020" y="1859761"/>
                    <a:pt x="199368" y="1852443"/>
                    <a:pt x="199703" y="1841133"/>
                  </a:cubicBezTo>
                  <a:close/>
                  <a:moveTo>
                    <a:pt x="4633384" y="1783595"/>
                  </a:moveTo>
                  <a:cubicBezTo>
                    <a:pt x="4633652" y="1801231"/>
                    <a:pt x="4633919" y="1818867"/>
                    <a:pt x="4634187" y="1836503"/>
                  </a:cubicBezTo>
                  <a:lnTo>
                    <a:pt x="4394495" y="1966370"/>
                  </a:lnTo>
                  <a:lnTo>
                    <a:pt x="4394495" y="1931899"/>
                  </a:lnTo>
                  <a:close/>
                  <a:moveTo>
                    <a:pt x="4652624" y="1741909"/>
                  </a:moveTo>
                  <a:lnTo>
                    <a:pt x="4382471" y="1927089"/>
                  </a:lnTo>
                  <a:lnTo>
                    <a:pt x="4378462" y="2285424"/>
                  </a:lnTo>
                  <a:lnTo>
                    <a:pt x="4655831" y="2347150"/>
                  </a:lnTo>
                  <a:close/>
                  <a:moveTo>
                    <a:pt x="4652142" y="1728120"/>
                  </a:moveTo>
                  <a:lnTo>
                    <a:pt x="4902255" y="1920516"/>
                  </a:lnTo>
                  <a:lnTo>
                    <a:pt x="4906103" y="2282217"/>
                  </a:lnTo>
                  <a:lnTo>
                    <a:pt x="4926304" y="2285103"/>
                  </a:lnTo>
                  <a:lnTo>
                    <a:pt x="4929191" y="2313000"/>
                  </a:lnTo>
                  <a:lnTo>
                    <a:pt x="4618473" y="2417855"/>
                  </a:lnTo>
                  <a:lnTo>
                    <a:pt x="4316414" y="2307228"/>
                  </a:lnTo>
                  <a:lnTo>
                    <a:pt x="4316415" y="2296647"/>
                  </a:lnTo>
                  <a:lnTo>
                    <a:pt x="4372209" y="2285103"/>
                  </a:lnTo>
                  <a:lnTo>
                    <a:pt x="4375096" y="1920516"/>
                  </a:lnTo>
                  <a:close/>
                  <a:moveTo>
                    <a:pt x="605659" y="1647527"/>
                  </a:moveTo>
                  <a:lnTo>
                    <a:pt x="957264" y="1847122"/>
                  </a:lnTo>
                  <a:cubicBezTo>
                    <a:pt x="956817" y="1890589"/>
                    <a:pt x="956370" y="1935386"/>
                    <a:pt x="955923" y="1978853"/>
                  </a:cubicBezTo>
                  <a:lnTo>
                    <a:pt x="629815" y="2167802"/>
                  </a:lnTo>
                  <a:cubicBezTo>
                    <a:pt x="630261" y="2129411"/>
                    <a:pt x="630705" y="2089702"/>
                    <a:pt x="631151" y="2051297"/>
                  </a:cubicBezTo>
                  <a:lnTo>
                    <a:pt x="259422" y="1847122"/>
                  </a:lnTo>
                  <a:close/>
                  <a:moveTo>
                    <a:pt x="4622803" y="1560506"/>
                  </a:moveTo>
                  <a:cubicBezTo>
                    <a:pt x="4339767" y="1560506"/>
                    <a:pt x="4110320" y="1789952"/>
                    <a:pt x="4110321" y="2072988"/>
                  </a:cubicBezTo>
                  <a:cubicBezTo>
                    <a:pt x="4110320" y="2356024"/>
                    <a:pt x="4339767" y="2585470"/>
                    <a:pt x="4622803" y="2585470"/>
                  </a:cubicBezTo>
                  <a:cubicBezTo>
                    <a:pt x="4905838" y="2585470"/>
                    <a:pt x="5135285" y="2356024"/>
                    <a:pt x="5135285" y="2072988"/>
                  </a:cubicBezTo>
                  <a:cubicBezTo>
                    <a:pt x="5135285" y="1789952"/>
                    <a:pt x="4905838" y="1560506"/>
                    <a:pt x="4622803" y="1560506"/>
                  </a:cubicBezTo>
                  <a:close/>
                  <a:moveTo>
                    <a:pt x="563563" y="1560506"/>
                  </a:moveTo>
                  <a:cubicBezTo>
                    <a:pt x="280527" y="1560506"/>
                    <a:pt x="51081" y="1789952"/>
                    <a:pt x="51081" y="2072987"/>
                  </a:cubicBezTo>
                  <a:cubicBezTo>
                    <a:pt x="51081" y="2356024"/>
                    <a:pt x="280528" y="2585470"/>
                    <a:pt x="563563" y="2585470"/>
                  </a:cubicBezTo>
                  <a:cubicBezTo>
                    <a:pt x="846599" y="2585470"/>
                    <a:pt x="1076046" y="2356024"/>
                    <a:pt x="1076045" y="2072988"/>
                  </a:cubicBezTo>
                  <a:cubicBezTo>
                    <a:pt x="1076045" y="1789951"/>
                    <a:pt x="846599" y="1560506"/>
                    <a:pt x="563563" y="1560506"/>
                  </a:cubicBezTo>
                  <a:close/>
                  <a:moveTo>
                    <a:pt x="2584452" y="1420320"/>
                  </a:moveTo>
                  <a:cubicBezTo>
                    <a:pt x="1891704" y="1420320"/>
                    <a:pt x="1330120" y="1981902"/>
                    <a:pt x="1330121" y="2674651"/>
                  </a:cubicBezTo>
                  <a:cubicBezTo>
                    <a:pt x="1330120" y="3367399"/>
                    <a:pt x="1891704" y="3928983"/>
                    <a:pt x="2584451" y="3928983"/>
                  </a:cubicBezTo>
                  <a:cubicBezTo>
                    <a:pt x="3277200" y="3928983"/>
                    <a:pt x="3838783" y="3367399"/>
                    <a:pt x="3838783" y="2674651"/>
                  </a:cubicBezTo>
                  <a:cubicBezTo>
                    <a:pt x="3838783" y="1981903"/>
                    <a:pt x="3277200" y="1420320"/>
                    <a:pt x="2584452" y="1420320"/>
                  </a:cubicBezTo>
                  <a:close/>
                  <a:moveTo>
                    <a:pt x="2440507" y="703118"/>
                  </a:moveTo>
                  <a:lnTo>
                    <a:pt x="2407092" y="729697"/>
                  </a:lnTo>
                  <a:lnTo>
                    <a:pt x="2484553" y="748682"/>
                  </a:lnTo>
                  <a:lnTo>
                    <a:pt x="2517967" y="716028"/>
                  </a:lnTo>
                  <a:close/>
                  <a:moveTo>
                    <a:pt x="2846287" y="651477"/>
                  </a:moveTo>
                  <a:lnTo>
                    <a:pt x="2701999" y="846141"/>
                  </a:lnTo>
                  <a:lnTo>
                    <a:pt x="2200278" y="742607"/>
                  </a:lnTo>
                  <a:lnTo>
                    <a:pt x="2703517" y="852976"/>
                  </a:lnTo>
                  <a:close/>
                  <a:moveTo>
                    <a:pt x="2433672" y="618823"/>
                  </a:moveTo>
                  <a:lnTo>
                    <a:pt x="2355452" y="668943"/>
                  </a:lnTo>
                  <a:lnTo>
                    <a:pt x="2741994" y="733493"/>
                  </a:lnTo>
                  <a:lnTo>
                    <a:pt x="2789837" y="666666"/>
                  </a:lnTo>
                  <a:close/>
                  <a:moveTo>
                    <a:pt x="2839199" y="276327"/>
                  </a:moveTo>
                  <a:lnTo>
                    <a:pt x="2475440" y="288477"/>
                  </a:lnTo>
                  <a:lnTo>
                    <a:pt x="2454937" y="550476"/>
                  </a:lnTo>
                  <a:lnTo>
                    <a:pt x="2811101" y="579332"/>
                  </a:lnTo>
                  <a:close/>
                  <a:moveTo>
                    <a:pt x="2890839" y="242912"/>
                  </a:moveTo>
                  <a:lnTo>
                    <a:pt x="2857425" y="618063"/>
                  </a:lnTo>
                  <a:lnTo>
                    <a:pt x="2800543" y="612785"/>
                  </a:lnTo>
                  <a:cubicBezTo>
                    <a:pt x="2811016" y="616567"/>
                    <a:pt x="2793731" y="621108"/>
                    <a:pt x="2832365" y="624139"/>
                  </a:cubicBezTo>
                  <a:cubicBezTo>
                    <a:pt x="2837680" y="628441"/>
                    <a:pt x="2840719" y="632744"/>
                    <a:pt x="2836922" y="639327"/>
                  </a:cubicBezTo>
                  <a:cubicBezTo>
                    <a:pt x="2839453" y="641859"/>
                    <a:pt x="2848060" y="641351"/>
                    <a:pt x="2853628" y="642364"/>
                  </a:cubicBezTo>
                  <a:cubicBezTo>
                    <a:pt x="2859451" y="661856"/>
                    <a:pt x="2869069" y="707167"/>
                    <a:pt x="2823252" y="750961"/>
                  </a:cubicBezTo>
                  <a:lnTo>
                    <a:pt x="2713897" y="927145"/>
                  </a:lnTo>
                  <a:lnTo>
                    <a:pt x="2217999" y="813233"/>
                  </a:lnTo>
                  <a:cubicBezTo>
                    <a:pt x="2203063" y="802853"/>
                    <a:pt x="2175219" y="778046"/>
                    <a:pt x="2195976" y="738810"/>
                  </a:cubicBezTo>
                  <a:lnTo>
                    <a:pt x="2420763" y="598318"/>
                  </a:lnTo>
                  <a:cubicBezTo>
                    <a:pt x="2422027" y="579586"/>
                    <a:pt x="2435444" y="582118"/>
                    <a:pt x="2451898" y="580852"/>
                  </a:cubicBezTo>
                  <a:lnTo>
                    <a:pt x="2775936" y="610503"/>
                  </a:lnTo>
                  <a:lnTo>
                    <a:pt x="2415446" y="577055"/>
                  </a:lnTo>
                  <a:lnTo>
                    <a:pt x="2436710" y="259620"/>
                  </a:lnTo>
                  <a:close/>
                  <a:moveTo>
                    <a:pt x="2584451" y="51081"/>
                  </a:moveTo>
                  <a:cubicBezTo>
                    <a:pt x="2301415" y="51080"/>
                    <a:pt x="2071970" y="280526"/>
                    <a:pt x="2071969" y="563563"/>
                  </a:cubicBezTo>
                  <a:cubicBezTo>
                    <a:pt x="2071969" y="846599"/>
                    <a:pt x="2301416" y="1076044"/>
                    <a:pt x="2584451" y="1076045"/>
                  </a:cubicBezTo>
                  <a:cubicBezTo>
                    <a:pt x="2867487" y="1076045"/>
                    <a:pt x="3096933" y="846599"/>
                    <a:pt x="3096933" y="563563"/>
                  </a:cubicBezTo>
                  <a:cubicBezTo>
                    <a:pt x="3096934" y="280526"/>
                    <a:pt x="2867488" y="51081"/>
                    <a:pt x="2584451" y="51081"/>
                  </a:cubicBezTo>
                  <a:close/>
                  <a:moveTo>
                    <a:pt x="2584452" y="0"/>
                  </a:moveTo>
                  <a:cubicBezTo>
                    <a:pt x="2895698" y="-1"/>
                    <a:pt x="3148014" y="252316"/>
                    <a:pt x="3148014" y="563562"/>
                  </a:cubicBezTo>
                  <a:cubicBezTo>
                    <a:pt x="3148015" y="861677"/>
                    <a:pt x="2916543" y="1105727"/>
                    <a:pt x="2623346" y="1123205"/>
                  </a:cubicBezTo>
                  <a:lnTo>
                    <a:pt x="2623345" y="1370102"/>
                  </a:lnTo>
                  <a:cubicBezTo>
                    <a:pt x="3198315" y="1385787"/>
                    <a:pt x="3680077" y="1773844"/>
                    <a:pt x="3836596" y="2301987"/>
                  </a:cubicBezTo>
                  <a:lnTo>
                    <a:pt x="4081059" y="2219970"/>
                  </a:lnTo>
                  <a:cubicBezTo>
                    <a:pt x="4066033" y="2173545"/>
                    <a:pt x="4059240" y="2124061"/>
                    <a:pt x="4059240" y="2072988"/>
                  </a:cubicBezTo>
                  <a:cubicBezTo>
                    <a:pt x="4059239" y="1761741"/>
                    <a:pt x="4311555" y="1509425"/>
                    <a:pt x="4622802" y="1509425"/>
                  </a:cubicBezTo>
                  <a:cubicBezTo>
                    <a:pt x="4934050" y="1509425"/>
                    <a:pt x="5186366" y="1761741"/>
                    <a:pt x="5186366" y="2072988"/>
                  </a:cubicBezTo>
                  <a:cubicBezTo>
                    <a:pt x="5186365" y="2384235"/>
                    <a:pt x="4934050" y="2636551"/>
                    <a:pt x="4622802" y="2636550"/>
                  </a:cubicBezTo>
                  <a:cubicBezTo>
                    <a:pt x="4390090" y="2636551"/>
                    <a:pt x="4190322" y="2495501"/>
                    <a:pt x="4104504" y="2294153"/>
                  </a:cubicBezTo>
                  <a:lnTo>
                    <a:pt x="3855685" y="2377631"/>
                  </a:lnTo>
                  <a:cubicBezTo>
                    <a:pt x="3879212" y="2472837"/>
                    <a:pt x="3890965" y="2572371"/>
                    <a:pt x="3890965" y="2674651"/>
                  </a:cubicBezTo>
                  <a:cubicBezTo>
                    <a:pt x="3890965" y="3108798"/>
                    <a:pt x="3679209" y="3493487"/>
                    <a:pt x="3352517" y="3729929"/>
                  </a:cubicBezTo>
                  <a:lnTo>
                    <a:pt x="3484013" y="3917545"/>
                  </a:lnTo>
                  <a:cubicBezTo>
                    <a:pt x="3572740" y="3858263"/>
                    <a:pt x="3679432" y="3824000"/>
                    <a:pt x="3794127" y="3824000"/>
                  </a:cubicBezTo>
                  <a:cubicBezTo>
                    <a:pt x="4105374" y="3824000"/>
                    <a:pt x="4357690" y="4076316"/>
                    <a:pt x="4357690" y="4387563"/>
                  </a:cubicBezTo>
                  <a:cubicBezTo>
                    <a:pt x="4357690" y="4698810"/>
                    <a:pt x="4105374" y="4951126"/>
                    <a:pt x="3794127" y="4951126"/>
                  </a:cubicBezTo>
                  <a:cubicBezTo>
                    <a:pt x="3482880" y="4951126"/>
                    <a:pt x="3230564" y="4698810"/>
                    <a:pt x="3230564" y="4387563"/>
                  </a:cubicBezTo>
                  <a:cubicBezTo>
                    <a:pt x="3230564" y="4219082"/>
                    <a:pt x="3304497" y="4067869"/>
                    <a:pt x="3423202" y="3966313"/>
                  </a:cubicBezTo>
                  <a:lnTo>
                    <a:pt x="3288485" y="3774101"/>
                  </a:lnTo>
                  <a:cubicBezTo>
                    <a:pt x="3085785" y="3905509"/>
                    <a:pt x="2843954" y="3981165"/>
                    <a:pt x="2584452" y="3981165"/>
                  </a:cubicBezTo>
                  <a:cubicBezTo>
                    <a:pt x="2304622" y="3981165"/>
                    <a:pt x="2045340" y="3893192"/>
                    <a:pt x="1833318" y="3742591"/>
                  </a:cubicBezTo>
                  <a:lnTo>
                    <a:pt x="1680207" y="3943354"/>
                  </a:lnTo>
                  <a:cubicBezTo>
                    <a:pt x="1808356" y="4044701"/>
                    <a:pt x="1889127" y="4201937"/>
                    <a:pt x="1889127" y="4378038"/>
                  </a:cubicBezTo>
                  <a:cubicBezTo>
                    <a:pt x="1889127" y="4689285"/>
                    <a:pt x="1636811" y="4941601"/>
                    <a:pt x="1325564" y="4941601"/>
                  </a:cubicBezTo>
                  <a:cubicBezTo>
                    <a:pt x="1014317" y="4941601"/>
                    <a:pt x="762001" y="4689285"/>
                    <a:pt x="762001" y="4378038"/>
                  </a:cubicBezTo>
                  <a:cubicBezTo>
                    <a:pt x="762001" y="4066791"/>
                    <a:pt x="1014317" y="3814475"/>
                    <a:pt x="1325564" y="3814475"/>
                  </a:cubicBezTo>
                  <a:cubicBezTo>
                    <a:pt x="1432668" y="3814475"/>
                    <a:pt x="1532793" y="3844353"/>
                    <a:pt x="1617041" y="3897904"/>
                  </a:cubicBezTo>
                  <a:lnTo>
                    <a:pt x="1771019" y="3696005"/>
                  </a:lnTo>
                  <a:cubicBezTo>
                    <a:pt x="1470300" y="3457299"/>
                    <a:pt x="1277939" y="3088439"/>
                    <a:pt x="1277939" y="2674651"/>
                  </a:cubicBezTo>
                  <a:cubicBezTo>
                    <a:pt x="1277938" y="2569717"/>
                    <a:pt x="1290309" y="2467672"/>
                    <a:pt x="1315084" y="2370238"/>
                  </a:cubicBezTo>
                  <a:lnTo>
                    <a:pt x="1079304" y="2298865"/>
                  </a:lnTo>
                  <a:cubicBezTo>
                    <a:pt x="992789" y="2497789"/>
                    <a:pt x="794381" y="2636551"/>
                    <a:pt x="563563" y="2636551"/>
                  </a:cubicBezTo>
                  <a:cubicBezTo>
                    <a:pt x="252316" y="2636551"/>
                    <a:pt x="0" y="2384235"/>
                    <a:pt x="0" y="2072988"/>
                  </a:cubicBezTo>
                  <a:cubicBezTo>
                    <a:pt x="1" y="1761741"/>
                    <a:pt x="252316" y="1509425"/>
                    <a:pt x="563563" y="1509424"/>
                  </a:cubicBezTo>
                  <a:cubicBezTo>
                    <a:pt x="874811" y="1509425"/>
                    <a:pt x="1127126" y="1761741"/>
                    <a:pt x="1127126" y="2072988"/>
                  </a:cubicBezTo>
                  <a:cubicBezTo>
                    <a:pt x="1127127" y="2125905"/>
                    <a:pt x="1119833" y="2177118"/>
                    <a:pt x="1103749" y="2224990"/>
                  </a:cubicBezTo>
                  <a:lnTo>
                    <a:pt x="1334139" y="2294732"/>
                  </a:lnTo>
                  <a:cubicBezTo>
                    <a:pt x="1493188" y="1770341"/>
                    <a:pt x="1973189" y="1385717"/>
                    <a:pt x="2545557" y="1370102"/>
                  </a:cubicBezTo>
                  <a:lnTo>
                    <a:pt x="2545557" y="1123205"/>
                  </a:lnTo>
                  <a:cubicBezTo>
                    <a:pt x="2252361" y="1105727"/>
                    <a:pt x="2020888" y="861677"/>
                    <a:pt x="2020888" y="563562"/>
                  </a:cubicBezTo>
                  <a:cubicBezTo>
                    <a:pt x="2020888" y="252316"/>
                    <a:pt x="2273204" y="0"/>
                    <a:pt x="2584452" y="0"/>
                  </a:cubicBezTo>
                  <a:close/>
                </a:path>
              </a:pathLst>
            </a:cu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400" spc="-51"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7934636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639" y="295276"/>
            <a:ext cx="11889564" cy="638396"/>
          </a:xfrm>
        </p:spPr>
        <p:txBody>
          <a:bodyPr/>
          <a:lstStyle/>
          <a:p>
            <a:r>
              <a:rPr lang="en-US" sz="3600" dirty="0">
                <a:latin typeface="Segoe UI Light" panose="020B0502040204020203" pitchFamily="34" charset="0"/>
                <a:cs typeface="Segoe UI Light" panose="020B0502040204020203" pitchFamily="34" charset="0"/>
              </a:rPr>
              <a:t>Customer Benefits</a:t>
            </a:r>
          </a:p>
        </p:txBody>
      </p:sp>
      <p:sp>
        <p:nvSpPr>
          <p:cNvPr id="5" name="Rectangle 4"/>
          <p:cNvSpPr/>
          <p:nvPr/>
        </p:nvSpPr>
        <p:spPr>
          <a:xfrm>
            <a:off x="412324" y="1331709"/>
            <a:ext cx="2466004" cy="123057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GROWING </a:t>
            </a:r>
            <a:r>
              <a:rPr lang="en-US" sz="1428" dirty="0" smtClean="0">
                <a:solidFill>
                  <a:srgbClr val="FFFFFF"/>
                </a:solidFill>
              </a:rPr>
              <a:t>ECOSYSTEM</a:t>
            </a:r>
            <a:endParaRPr lang="en-US" sz="1428" dirty="0">
              <a:solidFill>
                <a:srgbClr val="FFFFFF"/>
              </a:solidFill>
            </a:endParaRPr>
          </a:p>
        </p:txBody>
      </p:sp>
      <p:sp>
        <p:nvSpPr>
          <p:cNvPr id="6" name="Rectangle 5"/>
          <p:cNvSpPr/>
          <p:nvPr/>
        </p:nvSpPr>
        <p:spPr>
          <a:xfrm>
            <a:off x="406840" y="4202945"/>
            <a:ext cx="2466005" cy="1236191"/>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INTEGRATED &amp; CONSISTENT MANAGEMENT XP</a:t>
            </a:r>
          </a:p>
        </p:txBody>
      </p:sp>
      <p:sp>
        <p:nvSpPr>
          <p:cNvPr id="7" name="Rectangle 6"/>
          <p:cNvSpPr/>
          <p:nvPr/>
        </p:nvSpPr>
        <p:spPr>
          <a:xfrm>
            <a:off x="406840" y="2759353"/>
            <a:ext cx="2466004" cy="1251585"/>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BILLING ON </a:t>
            </a:r>
            <a:r>
              <a:rPr lang="en-US" sz="1428" dirty="0" smtClean="0">
                <a:solidFill>
                  <a:srgbClr val="FFFFFF"/>
                </a:solidFill>
              </a:rPr>
              <a:t>YOUR </a:t>
            </a:r>
            <a:r>
              <a:rPr lang="en-US" sz="1428" dirty="0">
                <a:solidFill>
                  <a:srgbClr val="FFFFFF"/>
                </a:solidFill>
              </a:rPr>
              <a:t>TERMS</a:t>
            </a:r>
          </a:p>
        </p:txBody>
      </p:sp>
      <p:sp>
        <p:nvSpPr>
          <p:cNvPr id="8" name="Rectangle 7"/>
          <p:cNvSpPr/>
          <p:nvPr/>
        </p:nvSpPr>
        <p:spPr>
          <a:xfrm>
            <a:off x="409343" y="5631247"/>
            <a:ext cx="2466005" cy="1236191"/>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DEPLOY MULTI-RESOURCE SOLUTIONS WITH A CLICK</a:t>
            </a:r>
          </a:p>
        </p:txBody>
      </p:sp>
      <p:sp>
        <p:nvSpPr>
          <p:cNvPr id="352" name="Rectangle 351"/>
          <p:cNvSpPr/>
          <p:nvPr/>
        </p:nvSpPr>
        <p:spPr bwMode="auto">
          <a:xfrm>
            <a:off x="3255851" y="1331709"/>
            <a:ext cx="8849659" cy="555157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53" name="Oval 352"/>
          <p:cNvSpPr/>
          <p:nvPr/>
        </p:nvSpPr>
        <p:spPr bwMode="auto">
          <a:xfrm>
            <a:off x="5817970" y="2436787"/>
            <a:ext cx="3636752" cy="3491399"/>
          </a:xfrm>
          <a:prstGeom prst="ellipse">
            <a:avLst/>
          </a:prstGeom>
          <a:noFill/>
          <a:ln w="76200">
            <a:solidFill>
              <a:schemeClr val="bg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54" name="original cloud"/>
          <p:cNvSpPr>
            <a:spLocks noChangeAspect="1"/>
          </p:cNvSpPr>
          <p:nvPr/>
        </p:nvSpPr>
        <p:spPr bwMode="black">
          <a:xfrm>
            <a:off x="6317318" y="3322109"/>
            <a:ext cx="2709366" cy="147919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2">
              <a:lumMod val="75000"/>
            </a:schemeClr>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FFFFFF"/>
              </a:solidFill>
            </a:endParaRPr>
          </a:p>
        </p:txBody>
      </p:sp>
      <p:grpSp>
        <p:nvGrpSpPr>
          <p:cNvPr id="355" name="Group 354"/>
          <p:cNvGrpSpPr/>
          <p:nvPr/>
        </p:nvGrpSpPr>
        <p:grpSpPr>
          <a:xfrm>
            <a:off x="5803444" y="3083698"/>
            <a:ext cx="905940" cy="835689"/>
            <a:chOff x="7786521" y="3310480"/>
            <a:chExt cx="1006074" cy="895464"/>
          </a:xfrm>
        </p:grpSpPr>
        <p:sp>
          <p:nvSpPr>
            <p:cNvPr id="356" name="TextBox 355"/>
            <p:cNvSpPr txBox="1"/>
            <p:nvPr/>
          </p:nvSpPr>
          <p:spPr>
            <a:xfrm>
              <a:off x="7875869" y="3812407"/>
              <a:ext cx="916726" cy="393537"/>
            </a:xfrm>
            <a:prstGeom prst="rect">
              <a:avLst/>
            </a:prstGeom>
            <a:noFill/>
          </p:spPr>
          <p:txBody>
            <a:bodyPr wrap="square" lIns="0" tIns="46630" rIns="0" bIns="0" rtlCol="0" anchor="t" anchorCtr="0">
              <a:spAutoFit/>
            </a:bodyPr>
            <a:lstStyle>
              <a:defPPr>
                <a:defRPr lang="en-US"/>
              </a:defPPr>
              <a:lvl1pPr algn="ctr" defTabSz="528453">
                <a:lnSpc>
                  <a:spcPct val="90000"/>
                </a:lnSpc>
                <a:defRPr sz="2000" spc="-61">
                  <a:solidFill>
                    <a:srgbClr val="00188F"/>
                  </a:solidFill>
                  <a:ea typeface="Segoe UI" pitchFamily="34" charset="0"/>
                  <a:cs typeface="Segoe UI" pitchFamily="34" charset="0"/>
                </a:defRPr>
              </a:lvl1pPr>
            </a:lstStyle>
            <a:p>
              <a:pPr>
                <a:lnSpc>
                  <a:spcPct val="100000"/>
                </a:lnSpc>
              </a:pPr>
              <a:r>
                <a:rPr lang="en-US" sz="1020" spc="0" dirty="0">
                  <a:solidFill>
                    <a:srgbClr val="505050">
                      <a:lumMod val="50000"/>
                    </a:srgbClr>
                  </a:solidFill>
                </a:rPr>
                <a:t>Data</a:t>
              </a:r>
            </a:p>
            <a:p>
              <a:pPr>
                <a:lnSpc>
                  <a:spcPct val="100000"/>
                </a:lnSpc>
              </a:pPr>
              <a:r>
                <a:rPr lang="en-US" sz="1020" spc="0" dirty="0">
                  <a:solidFill>
                    <a:srgbClr val="505050">
                      <a:lumMod val="50000"/>
                    </a:srgbClr>
                  </a:solidFill>
                </a:rPr>
                <a:t>Services</a:t>
              </a:r>
            </a:p>
          </p:txBody>
        </p:sp>
        <p:pic>
          <p:nvPicPr>
            <p:cNvPr id="357" name="Picture 2"/>
            <p:cNvPicPr>
              <a:picLocks noChangeAspect="1" noChangeArrowheads="1"/>
            </p:cNvPicPr>
            <p:nvPr/>
          </p:nvPicPr>
          <p:blipFill>
            <a:blip r:embed="rId3" cstate="email">
              <a:grayscl/>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7786521" y="3310480"/>
              <a:ext cx="572963" cy="520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8" name="Group 357"/>
          <p:cNvGrpSpPr/>
          <p:nvPr/>
        </p:nvGrpSpPr>
        <p:grpSpPr>
          <a:xfrm>
            <a:off x="7914676" y="5108630"/>
            <a:ext cx="1295779" cy="510215"/>
            <a:chOff x="885647" y="5017840"/>
            <a:chExt cx="2073157" cy="634729"/>
          </a:xfrm>
        </p:grpSpPr>
        <p:sp>
          <p:nvSpPr>
            <p:cNvPr id="359" name="TextBox 358"/>
            <p:cNvSpPr txBox="1"/>
            <p:nvPr/>
          </p:nvSpPr>
          <p:spPr>
            <a:xfrm>
              <a:off x="885647" y="5075174"/>
              <a:ext cx="1312718" cy="456896"/>
            </a:xfrm>
            <a:prstGeom prst="rect">
              <a:avLst/>
            </a:prstGeom>
            <a:noFill/>
          </p:spPr>
          <p:txBody>
            <a:bodyPr wrap="square" lIns="0" tIns="46630" rIns="0" bIns="0" rtlCol="0" anchor="t" anchorCtr="0">
              <a:spAutoFit/>
            </a:bodyPr>
            <a:lstStyle>
              <a:defPPr>
                <a:defRPr lang="en-US"/>
              </a:defPPr>
              <a:lvl1pPr algn="ctr" defTabSz="528453">
                <a:lnSpc>
                  <a:spcPct val="90000"/>
                </a:lnSpc>
                <a:defRPr sz="2000" spc="-61">
                  <a:solidFill>
                    <a:srgbClr val="00188F"/>
                  </a:solidFill>
                  <a:ea typeface="Segoe UI" pitchFamily="34" charset="0"/>
                  <a:cs typeface="Segoe UI" pitchFamily="34" charset="0"/>
                </a:defRPr>
              </a:lvl1pPr>
            </a:lstStyle>
            <a:p>
              <a:pPr>
                <a:lnSpc>
                  <a:spcPct val="100000"/>
                </a:lnSpc>
              </a:pPr>
              <a:r>
                <a:rPr lang="en-US" sz="1020" spc="0" dirty="0">
                  <a:solidFill>
                    <a:srgbClr val="505050">
                      <a:lumMod val="50000"/>
                    </a:srgbClr>
                  </a:solidFill>
                </a:rPr>
                <a:t>Web Applications</a:t>
              </a:r>
            </a:p>
          </p:txBody>
        </p:sp>
        <p:pic>
          <p:nvPicPr>
            <p:cNvPr id="360" name="Picture 359"/>
            <p:cNvPicPr>
              <a:picLocks noChangeAspect="1"/>
            </p:cNvPicPr>
            <p:nvPr/>
          </p:nvPicPr>
          <p:blipFill>
            <a:blip r:embed="rId5">
              <a:duotone>
                <a:prstClr val="black"/>
                <a:srgbClr val="D9C3A5">
                  <a:tint val="50000"/>
                  <a:satMod val="180000"/>
                </a:srgbClr>
              </a:duotone>
              <a:lum bright="-20000" contrast="-40000"/>
              <a:extLst>
                <a:ext uri="{28A0092B-C50C-407E-A947-70E740481C1C}">
                  <a14:useLocalDpi xmlns:a14="http://schemas.microsoft.com/office/drawing/2010/main" val="0"/>
                </a:ext>
              </a:extLst>
            </a:blip>
            <a:srcRect/>
            <a:stretch>
              <a:fillRect/>
            </a:stretch>
          </p:blipFill>
          <p:spPr bwMode="auto">
            <a:xfrm>
              <a:off x="2182195" y="5017840"/>
              <a:ext cx="776609" cy="63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1" name="Group 360"/>
          <p:cNvGrpSpPr/>
          <p:nvPr/>
        </p:nvGrpSpPr>
        <p:grpSpPr>
          <a:xfrm>
            <a:off x="6104376" y="5090041"/>
            <a:ext cx="1428311" cy="601656"/>
            <a:chOff x="3373714" y="1872829"/>
            <a:chExt cx="1768655" cy="760167"/>
          </a:xfrm>
        </p:grpSpPr>
        <p:sp>
          <p:nvSpPr>
            <p:cNvPr id="362" name="TextBox 361"/>
            <p:cNvSpPr txBox="1"/>
            <p:nvPr/>
          </p:nvSpPr>
          <p:spPr>
            <a:xfrm>
              <a:off x="3957132" y="2013878"/>
              <a:ext cx="1185237" cy="464027"/>
            </a:xfrm>
            <a:prstGeom prst="rect">
              <a:avLst/>
            </a:prstGeom>
            <a:noFill/>
          </p:spPr>
          <p:txBody>
            <a:bodyPr wrap="square" lIns="0" tIns="46630" rIns="0" bIns="0" rtlCol="0" anchor="t" anchorCtr="0">
              <a:spAutoFit/>
            </a:bodyPr>
            <a:lstStyle>
              <a:defPPr>
                <a:defRPr lang="en-US"/>
              </a:defPPr>
              <a:lvl1pPr algn="ctr" defTabSz="528453">
                <a:lnSpc>
                  <a:spcPct val="90000"/>
                </a:lnSpc>
                <a:defRPr sz="2000" spc="-61">
                  <a:solidFill>
                    <a:srgbClr val="00188F"/>
                  </a:solidFill>
                  <a:ea typeface="Segoe UI" pitchFamily="34" charset="0"/>
                  <a:cs typeface="Segoe UI" pitchFamily="34" charset="0"/>
                </a:defRPr>
              </a:lvl1pPr>
            </a:lstStyle>
            <a:p>
              <a:pPr>
                <a:lnSpc>
                  <a:spcPct val="100000"/>
                </a:lnSpc>
              </a:pPr>
              <a:r>
                <a:rPr lang="en-US" sz="1020" spc="0" dirty="0">
                  <a:solidFill>
                    <a:srgbClr val="505050">
                      <a:lumMod val="50000"/>
                    </a:srgbClr>
                  </a:solidFill>
                </a:rPr>
                <a:t>AAD </a:t>
              </a:r>
            </a:p>
            <a:p>
              <a:pPr>
                <a:lnSpc>
                  <a:spcPct val="100000"/>
                </a:lnSpc>
              </a:pPr>
              <a:r>
                <a:rPr lang="en-US" sz="1020" spc="0" dirty="0">
                  <a:solidFill>
                    <a:srgbClr val="505050">
                      <a:lumMod val="50000"/>
                    </a:srgbClr>
                  </a:solidFill>
                </a:rPr>
                <a:t>Applications</a:t>
              </a:r>
            </a:p>
          </p:txBody>
        </p:sp>
        <p:pic>
          <p:nvPicPr>
            <p:cNvPr id="363" name="Picture 4"/>
            <p:cNvPicPr>
              <a:picLocks noChangeAspect="1"/>
            </p:cNvPicPr>
            <p:nvPr/>
          </p:nvPicPr>
          <p:blipFill>
            <a:blip r:embed="rId6">
              <a:biLevel thresh="75000"/>
              <a:lum bright="20000" contrast="-40000"/>
              <a:extLst>
                <a:ext uri="{28A0092B-C50C-407E-A947-70E740481C1C}">
                  <a14:useLocalDpi xmlns:a14="http://schemas.microsoft.com/office/drawing/2010/main" val="0"/>
                </a:ext>
              </a:extLst>
            </a:blip>
            <a:srcRect/>
            <a:stretch>
              <a:fillRect/>
            </a:stretch>
          </p:blipFill>
          <p:spPr bwMode="auto">
            <a:xfrm>
              <a:off x="3373714" y="1872829"/>
              <a:ext cx="762369" cy="76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4" name="Group 363"/>
          <p:cNvGrpSpPr/>
          <p:nvPr/>
        </p:nvGrpSpPr>
        <p:grpSpPr>
          <a:xfrm>
            <a:off x="7227059" y="2237363"/>
            <a:ext cx="848518" cy="878007"/>
            <a:chOff x="5457893" y="1744890"/>
            <a:chExt cx="1125636" cy="1266946"/>
          </a:xfrm>
        </p:grpSpPr>
        <p:sp>
          <p:nvSpPr>
            <p:cNvPr id="365" name="TextBox 364"/>
            <p:cNvSpPr txBox="1"/>
            <p:nvPr/>
          </p:nvSpPr>
          <p:spPr>
            <a:xfrm>
              <a:off x="5457893" y="2481876"/>
              <a:ext cx="1125636" cy="529960"/>
            </a:xfrm>
            <a:prstGeom prst="rect">
              <a:avLst/>
            </a:prstGeom>
            <a:noFill/>
          </p:spPr>
          <p:txBody>
            <a:bodyPr wrap="square" lIns="0" tIns="46630" rIns="0" bIns="0" rtlCol="0" anchor="t" anchorCtr="0">
              <a:spAutoFit/>
            </a:bodyPr>
            <a:lstStyle>
              <a:defPPr>
                <a:defRPr lang="en-US"/>
              </a:defPPr>
              <a:lvl1pPr algn="ctr" defTabSz="528453">
                <a:lnSpc>
                  <a:spcPct val="90000"/>
                </a:lnSpc>
                <a:defRPr sz="2000" spc="-61">
                  <a:solidFill>
                    <a:srgbClr val="00188F"/>
                  </a:solidFill>
                  <a:ea typeface="Segoe UI" pitchFamily="34" charset="0"/>
                  <a:cs typeface="Segoe UI" pitchFamily="34" charset="0"/>
                </a:defRPr>
              </a:lvl1pPr>
            </a:lstStyle>
            <a:p>
              <a:pPr>
                <a:lnSpc>
                  <a:spcPct val="100000"/>
                </a:lnSpc>
              </a:pPr>
              <a:r>
                <a:rPr lang="en-US" sz="1020" spc="0" dirty="0">
                  <a:solidFill>
                    <a:srgbClr val="505050">
                      <a:lumMod val="50000"/>
                    </a:srgbClr>
                  </a:solidFill>
                </a:rPr>
                <a:t>Virtual Machines</a:t>
              </a:r>
            </a:p>
          </p:txBody>
        </p:sp>
        <p:pic>
          <p:nvPicPr>
            <p:cNvPr id="366" name="Picture 46"/>
            <p:cNvPicPr>
              <a:picLocks noChangeAspect="1"/>
            </p:cNvPicPr>
            <p:nvPr/>
          </p:nvPicPr>
          <p:blipFill>
            <a:blip r:embed="rId7">
              <a:biLevel thresh="75000"/>
              <a:lum bright="20000" contrast="-40000"/>
              <a:extLst>
                <a:ext uri="{28A0092B-C50C-407E-A947-70E740481C1C}">
                  <a14:useLocalDpi xmlns:a14="http://schemas.microsoft.com/office/drawing/2010/main" val="0"/>
                </a:ext>
              </a:extLst>
            </a:blip>
            <a:srcRect/>
            <a:stretch>
              <a:fillRect/>
            </a:stretch>
          </p:blipFill>
          <p:spPr bwMode="auto">
            <a:xfrm>
              <a:off x="5657568" y="1744890"/>
              <a:ext cx="728813" cy="66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7" name="Picture 3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9569" y="3688137"/>
            <a:ext cx="867016" cy="867016"/>
          </a:xfrm>
          <a:prstGeom prst="rect">
            <a:avLst/>
          </a:prstGeom>
        </p:spPr>
      </p:pic>
      <p:grpSp>
        <p:nvGrpSpPr>
          <p:cNvPr id="368" name="dev ops"/>
          <p:cNvGrpSpPr/>
          <p:nvPr/>
        </p:nvGrpSpPr>
        <p:grpSpPr>
          <a:xfrm>
            <a:off x="8720529" y="2997160"/>
            <a:ext cx="864849" cy="809101"/>
            <a:chOff x="10028614" y="4321670"/>
            <a:chExt cx="1361393" cy="1257649"/>
          </a:xfrm>
        </p:grpSpPr>
        <p:sp>
          <p:nvSpPr>
            <p:cNvPr id="369" name="TextBox 368"/>
            <p:cNvSpPr txBox="1"/>
            <p:nvPr/>
          </p:nvSpPr>
          <p:spPr>
            <a:xfrm>
              <a:off x="10028614" y="5018162"/>
              <a:ext cx="1361393" cy="561157"/>
            </a:xfrm>
            <a:prstGeom prst="rect">
              <a:avLst/>
            </a:prstGeom>
            <a:noFill/>
          </p:spPr>
          <p:txBody>
            <a:bodyPr wrap="square" lIns="0" tIns="46630" rIns="0" bIns="0" rtlCol="0" anchor="t" anchorCtr="0">
              <a:spAutoFit/>
            </a:bodyPr>
            <a:lstStyle/>
            <a:p>
              <a:pPr algn="ctr" defTabSz="538969"/>
              <a:r>
                <a:rPr lang="en-US" sz="1020" dirty="0" smtClean="0">
                  <a:solidFill>
                    <a:srgbClr val="505050">
                      <a:lumMod val="50000"/>
                    </a:srgbClr>
                  </a:solidFill>
                  <a:ea typeface="Segoe UI" pitchFamily="34" charset="0"/>
                  <a:cs typeface="Segoe UI" pitchFamily="34" charset="0"/>
                </a:rPr>
                <a:t>Application</a:t>
              </a:r>
              <a:endParaRPr lang="en-US" sz="1020" dirty="0">
                <a:solidFill>
                  <a:srgbClr val="505050">
                    <a:lumMod val="50000"/>
                  </a:srgbClr>
                </a:solidFill>
                <a:ea typeface="Segoe UI" pitchFamily="34" charset="0"/>
                <a:cs typeface="Segoe UI" pitchFamily="34" charset="0"/>
              </a:endParaRPr>
            </a:p>
            <a:p>
              <a:pPr algn="ctr" defTabSz="538969"/>
              <a:r>
                <a:rPr lang="en-US" sz="1020" dirty="0">
                  <a:solidFill>
                    <a:srgbClr val="505050">
                      <a:lumMod val="50000"/>
                    </a:srgbClr>
                  </a:solidFill>
                  <a:ea typeface="Segoe UI" pitchFamily="34" charset="0"/>
                  <a:cs typeface="Segoe UI" pitchFamily="34" charset="0"/>
                </a:rPr>
                <a:t>Services</a:t>
              </a:r>
            </a:p>
          </p:txBody>
        </p:sp>
        <p:sp>
          <p:nvSpPr>
            <p:cNvPr id="370" name="Freeform 647"/>
            <p:cNvSpPr>
              <a:spLocks noChangeAspect="1" noEditPoints="1"/>
            </p:cNvSpPr>
            <p:nvPr/>
          </p:nvSpPr>
          <p:spPr bwMode="auto">
            <a:xfrm rot="5400000">
              <a:off x="10388504" y="4203919"/>
              <a:ext cx="641613" cy="877116"/>
            </a:xfrm>
            <a:custGeom>
              <a:avLst/>
              <a:gdLst>
                <a:gd name="T0" fmla="*/ 110 w 293"/>
                <a:gd name="T1" fmla="*/ 266 h 400"/>
                <a:gd name="T2" fmla="*/ 110 w 293"/>
                <a:gd name="T3" fmla="*/ 314 h 400"/>
                <a:gd name="T4" fmla="*/ 119 w 293"/>
                <a:gd name="T5" fmla="*/ 181 h 400"/>
                <a:gd name="T6" fmla="*/ 90 w 293"/>
                <a:gd name="T7" fmla="*/ 211 h 400"/>
                <a:gd name="T8" fmla="*/ 39 w 293"/>
                <a:gd name="T9" fmla="*/ 206 h 400"/>
                <a:gd name="T10" fmla="*/ 40 w 293"/>
                <a:gd name="T11" fmla="*/ 248 h 400"/>
                <a:gd name="T12" fmla="*/ 1 w 293"/>
                <a:gd name="T13" fmla="*/ 281 h 400"/>
                <a:gd name="T14" fmla="*/ 30 w 293"/>
                <a:gd name="T15" fmla="*/ 310 h 400"/>
                <a:gd name="T16" fmla="*/ 26 w 293"/>
                <a:gd name="T17" fmla="*/ 361 h 400"/>
                <a:gd name="T18" fmla="*/ 68 w 293"/>
                <a:gd name="T19" fmla="*/ 361 h 400"/>
                <a:gd name="T20" fmla="*/ 101 w 293"/>
                <a:gd name="T21" fmla="*/ 399 h 400"/>
                <a:gd name="T22" fmla="*/ 130 w 293"/>
                <a:gd name="T23" fmla="*/ 370 h 400"/>
                <a:gd name="T24" fmla="*/ 181 w 293"/>
                <a:gd name="T25" fmla="*/ 374 h 400"/>
                <a:gd name="T26" fmla="*/ 181 w 293"/>
                <a:gd name="T27" fmla="*/ 332 h 400"/>
                <a:gd name="T28" fmla="*/ 219 w 293"/>
                <a:gd name="T29" fmla="*/ 299 h 400"/>
                <a:gd name="T30" fmla="*/ 190 w 293"/>
                <a:gd name="T31" fmla="*/ 270 h 400"/>
                <a:gd name="T32" fmla="*/ 194 w 293"/>
                <a:gd name="T33" fmla="*/ 219 h 400"/>
                <a:gd name="T34" fmla="*/ 152 w 293"/>
                <a:gd name="T35" fmla="*/ 220 h 400"/>
                <a:gd name="T36" fmla="*/ 119 w 293"/>
                <a:gd name="T37" fmla="*/ 181 h 400"/>
                <a:gd name="T38" fmla="*/ 179 w 293"/>
                <a:gd name="T39" fmla="*/ 82 h 400"/>
                <a:gd name="T40" fmla="*/ 197 w 293"/>
                <a:gd name="T41" fmla="*/ 126 h 400"/>
                <a:gd name="T42" fmla="*/ 155 w 293"/>
                <a:gd name="T43" fmla="*/ 0 h 400"/>
                <a:gd name="T44" fmla="*/ 139 w 293"/>
                <a:gd name="T45" fmla="*/ 38 h 400"/>
                <a:gd name="T46" fmla="*/ 91 w 293"/>
                <a:gd name="T47" fmla="*/ 54 h 400"/>
                <a:gd name="T48" fmla="*/ 107 w 293"/>
                <a:gd name="T49" fmla="*/ 92 h 400"/>
                <a:gd name="T50" fmla="*/ 84 w 293"/>
                <a:gd name="T51" fmla="*/ 137 h 400"/>
                <a:gd name="T52" fmla="*/ 122 w 293"/>
                <a:gd name="T53" fmla="*/ 153 h 400"/>
                <a:gd name="T54" fmla="*/ 138 w 293"/>
                <a:gd name="T55" fmla="*/ 201 h 400"/>
                <a:gd name="T56" fmla="*/ 176 w 293"/>
                <a:gd name="T57" fmla="*/ 185 h 400"/>
                <a:gd name="T58" fmla="*/ 222 w 293"/>
                <a:gd name="T59" fmla="*/ 208 h 400"/>
                <a:gd name="T60" fmla="*/ 237 w 293"/>
                <a:gd name="T61" fmla="*/ 170 h 400"/>
                <a:gd name="T62" fmla="*/ 286 w 293"/>
                <a:gd name="T63" fmla="*/ 154 h 400"/>
                <a:gd name="T64" fmla="*/ 270 w 293"/>
                <a:gd name="T65" fmla="*/ 116 h 400"/>
                <a:gd name="T66" fmla="*/ 293 w 293"/>
                <a:gd name="T67" fmla="*/ 71 h 400"/>
                <a:gd name="T68" fmla="*/ 254 w 293"/>
                <a:gd name="T69" fmla="*/ 55 h 400"/>
                <a:gd name="T70" fmla="*/ 239 w 293"/>
                <a:gd name="T71" fmla="*/ 7 h 400"/>
                <a:gd name="T72" fmla="*/ 200 w 293"/>
                <a:gd name="T73" fmla="*/ 23 h 400"/>
                <a:gd name="T74" fmla="*/ 155 w 293"/>
                <a:gd name="T7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400">
                  <a:moveTo>
                    <a:pt x="86" y="290"/>
                  </a:moveTo>
                  <a:cubicBezTo>
                    <a:pt x="86" y="277"/>
                    <a:pt x="97" y="266"/>
                    <a:pt x="110" y="266"/>
                  </a:cubicBezTo>
                  <a:cubicBezTo>
                    <a:pt x="123" y="266"/>
                    <a:pt x="134" y="277"/>
                    <a:pt x="134" y="290"/>
                  </a:cubicBezTo>
                  <a:cubicBezTo>
                    <a:pt x="134" y="303"/>
                    <a:pt x="123" y="314"/>
                    <a:pt x="110" y="314"/>
                  </a:cubicBezTo>
                  <a:cubicBezTo>
                    <a:pt x="97" y="314"/>
                    <a:pt x="86" y="303"/>
                    <a:pt x="86" y="290"/>
                  </a:cubicBezTo>
                  <a:close/>
                  <a:moveTo>
                    <a:pt x="119" y="181"/>
                  </a:moveTo>
                  <a:cubicBezTo>
                    <a:pt x="113" y="180"/>
                    <a:pt x="107" y="180"/>
                    <a:pt x="101" y="181"/>
                  </a:cubicBezTo>
                  <a:cubicBezTo>
                    <a:pt x="90" y="211"/>
                    <a:pt x="90" y="211"/>
                    <a:pt x="90" y="211"/>
                  </a:cubicBezTo>
                  <a:cubicBezTo>
                    <a:pt x="82" y="212"/>
                    <a:pt x="75" y="216"/>
                    <a:pt x="68" y="220"/>
                  </a:cubicBezTo>
                  <a:cubicBezTo>
                    <a:pt x="39" y="206"/>
                    <a:pt x="39" y="206"/>
                    <a:pt x="39" y="206"/>
                  </a:cubicBezTo>
                  <a:cubicBezTo>
                    <a:pt x="35" y="210"/>
                    <a:pt x="30" y="215"/>
                    <a:pt x="26" y="219"/>
                  </a:cubicBezTo>
                  <a:cubicBezTo>
                    <a:pt x="40" y="248"/>
                    <a:pt x="40" y="248"/>
                    <a:pt x="40" y="248"/>
                  </a:cubicBezTo>
                  <a:cubicBezTo>
                    <a:pt x="36" y="255"/>
                    <a:pt x="32" y="262"/>
                    <a:pt x="31" y="270"/>
                  </a:cubicBezTo>
                  <a:cubicBezTo>
                    <a:pt x="1" y="281"/>
                    <a:pt x="1" y="281"/>
                    <a:pt x="1" y="281"/>
                  </a:cubicBezTo>
                  <a:cubicBezTo>
                    <a:pt x="0" y="287"/>
                    <a:pt x="0" y="293"/>
                    <a:pt x="1" y="299"/>
                  </a:cubicBezTo>
                  <a:cubicBezTo>
                    <a:pt x="30" y="310"/>
                    <a:pt x="30" y="310"/>
                    <a:pt x="30" y="310"/>
                  </a:cubicBezTo>
                  <a:cubicBezTo>
                    <a:pt x="32" y="318"/>
                    <a:pt x="36" y="325"/>
                    <a:pt x="40" y="332"/>
                  </a:cubicBezTo>
                  <a:cubicBezTo>
                    <a:pt x="26" y="361"/>
                    <a:pt x="26" y="361"/>
                    <a:pt x="26" y="361"/>
                  </a:cubicBezTo>
                  <a:cubicBezTo>
                    <a:pt x="30" y="366"/>
                    <a:pt x="35" y="370"/>
                    <a:pt x="39" y="374"/>
                  </a:cubicBezTo>
                  <a:cubicBezTo>
                    <a:pt x="68" y="361"/>
                    <a:pt x="68" y="361"/>
                    <a:pt x="68" y="361"/>
                  </a:cubicBezTo>
                  <a:cubicBezTo>
                    <a:pt x="75" y="365"/>
                    <a:pt x="82" y="368"/>
                    <a:pt x="90" y="370"/>
                  </a:cubicBezTo>
                  <a:cubicBezTo>
                    <a:pt x="101" y="399"/>
                    <a:pt x="101" y="399"/>
                    <a:pt x="101" y="399"/>
                  </a:cubicBezTo>
                  <a:cubicBezTo>
                    <a:pt x="107" y="400"/>
                    <a:pt x="113" y="400"/>
                    <a:pt x="119" y="399"/>
                  </a:cubicBezTo>
                  <a:cubicBezTo>
                    <a:pt x="130" y="370"/>
                    <a:pt x="130" y="370"/>
                    <a:pt x="130" y="370"/>
                  </a:cubicBezTo>
                  <a:cubicBezTo>
                    <a:pt x="138" y="368"/>
                    <a:pt x="145" y="365"/>
                    <a:pt x="152" y="361"/>
                  </a:cubicBezTo>
                  <a:cubicBezTo>
                    <a:pt x="181" y="374"/>
                    <a:pt x="181" y="374"/>
                    <a:pt x="181" y="374"/>
                  </a:cubicBezTo>
                  <a:cubicBezTo>
                    <a:pt x="185" y="370"/>
                    <a:pt x="190" y="366"/>
                    <a:pt x="194" y="361"/>
                  </a:cubicBezTo>
                  <a:cubicBezTo>
                    <a:pt x="181" y="332"/>
                    <a:pt x="181" y="332"/>
                    <a:pt x="181" y="332"/>
                  </a:cubicBezTo>
                  <a:cubicBezTo>
                    <a:pt x="185" y="325"/>
                    <a:pt x="188" y="318"/>
                    <a:pt x="190" y="310"/>
                  </a:cubicBezTo>
                  <a:cubicBezTo>
                    <a:pt x="219" y="299"/>
                    <a:pt x="219" y="299"/>
                    <a:pt x="219" y="299"/>
                  </a:cubicBezTo>
                  <a:cubicBezTo>
                    <a:pt x="220" y="293"/>
                    <a:pt x="220" y="287"/>
                    <a:pt x="219" y="281"/>
                  </a:cubicBezTo>
                  <a:cubicBezTo>
                    <a:pt x="190" y="270"/>
                    <a:pt x="190" y="270"/>
                    <a:pt x="190" y="270"/>
                  </a:cubicBezTo>
                  <a:cubicBezTo>
                    <a:pt x="188" y="262"/>
                    <a:pt x="185" y="255"/>
                    <a:pt x="181" y="248"/>
                  </a:cubicBezTo>
                  <a:cubicBezTo>
                    <a:pt x="194" y="219"/>
                    <a:pt x="194" y="219"/>
                    <a:pt x="194" y="219"/>
                  </a:cubicBezTo>
                  <a:cubicBezTo>
                    <a:pt x="190" y="215"/>
                    <a:pt x="185" y="210"/>
                    <a:pt x="181" y="206"/>
                  </a:cubicBezTo>
                  <a:cubicBezTo>
                    <a:pt x="152" y="220"/>
                    <a:pt x="152" y="220"/>
                    <a:pt x="152" y="220"/>
                  </a:cubicBezTo>
                  <a:cubicBezTo>
                    <a:pt x="145" y="216"/>
                    <a:pt x="138" y="212"/>
                    <a:pt x="130" y="211"/>
                  </a:cubicBezTo>
                  <a:lnTo>
                    <a:pt x="119" y="181"/>
                  </a:lnTo>
                  <a:close/>
                  <a:moveTo>
                    <a:pt x="167" y="113"/>
                  </a:moveTo>
                  <a:cubicBezTo>
                    <a:pt x="162" y="101"/>
                    <a:pt x="167" y="87"/>
                    <a:pt x="179" y="82"/>
                  </a:cubicBezTo>
                  <a:cubicBezTo>
                    <a:pt x="191" y="77"/>
                    <a:pt x="205" y="83"/>
                    <a:pt x="210" y="95"/>
                  </a:cubicBezTo>
                  <a:cubicBezTo>
                    <a:pt x="215" y="107"/>
                    <a:pt x="210" y="121"/>
                    <a:pt x="197" y="126"/>
                  </a:cubicBezTo>
                  <a:cubicBezTo>
                    <a:pt x="185" y="131"/>
                    <a:pt x="172" y="125"/>
                    <a:pt x="167" y="113"/>
                  </a:cubicBezTo>
                  <a:close/>
                  <a:moveTo>
                    <a:pt x="155" y="0"/>
                  </a:moveTo>
                  <a:cubicBezTo>
                    <a:pt x="149" y="2"/>
                    <a:pt x="144" y="4"/>
                    <a:pt x="138" y="7"/>
                  </a:cubicBezTo>
                  <a:cubicBezTo>
                    <a:pt x="139" y="38"/>
                    <a:pt x="139" y="38"/>
                    <a:pt x="139" y="38"/>
                  </a:cubicBezTo>
                  <a:cubicBezTo>
                    <a:pt x="133" y="43"/>
                    <a:pt x="127" y="49"/>
                    <a:pt x="123" y="55"/>
                  </a:cubicBezTo>
                  <a:cubicBezTo>
                    <a:pt x="91" y="54"/>
                    <a:pt x="91" y="54"/>
                    <a:pt x="91" y="54"/>
                  </a:cubicBezTo>
                  <a:cubicBezTo>
                    <a:pt x="88" y="59"/>
                    <a:pt x="86" y="65"/>
                    <a:pt x="84" y="71"/>
                  </a:cubicBezTo>
                  <a:cubicBezTo>
                    <a:pt x="107" y="92"/>
                    <a:pt x="107" y="92"/>
                    <a:pt x="107" y="92"/>
                  </a:cubicBezTo>
                  <a:cubicBezTo>
                    <a:pt x="106" y="100"/>
                    <a:pt x="106" y="108"/>
                    <a:pt x="107" y="116"/>
                  </a:cubicBezTo>
                  <a:cubicBezTo>
                    <a:pt x="84" y="137"/>
                    <a:pt x="84" y="137"/>
                    <a:pt x="84" y="137"/>
                  </a:cubicBezTo>
                  <a:cubicBezTo>
                    <a:pt x="86" y="143"/>
                    <a:pt x="88" y="149"/>
                    <a:pt x="91" y="154"/>
                  </a:cubicBezTo>
                  <a:cubicBezTo>
                    <a:pt x="122" y="153"/>
                    <a:pt x="122" y="153"/>
                    <a:pt x="122" y="153"/>
                  </a:cubicBezTo>
                  <a:cubicBezTo>
                    <a:pt x="127" y="159"/>
                    <a:pt x="133" y="165"/>
                    <a:pt x="139" y="170"/>
                  </a:cubicBezTo>
                  <a:cubicBezTo>
                    <a:pt x="138" y="201"/>
                    <a:pt x="138" y="201"/>
                    <a:pt x="138" y="201"/>
                  </a:cubicBezTo>
                  <a:cubicBezTo>
                    <a:pt x="144" y="204"/>
                    <a:pt x="149" y="206"/>
                    <a:pt x="155" y="208"/>
                  </a:cubicBezTo>
                  <a:cubicBezTo>
                    <a:pt x="176" y="185"/>
                    <a:pt x="176" y="185"/>
                    <a:pt x="176" y="185"/>
                  </a:cubicBezTo>
                  <a:cubicBezTo>
                    <a:pt x="184" y="186"/>
                    <a:pt x="193" y="186"/>
                    <a:pt x="200" y="185"/>
                  </a:cubicBezTo>
                  <a:cubicBezTo>
                    <a:pt x="222" y="208"/>
                    <a:pt x="222" y="208"/>
                    <a:pt x="222" y="208"/>
                  </a:cubicBezTo>
                  <a:cubicBezTo>
                    <a:pt x="228" y="206"/>
                    <a:pt x="233" y="204"/>
                    <a:pt x="239" y="201"/>
                  </a:cubicBezTo>
                  <a:cubicBezTo>
                    <a:pt x="237" y="170"/>
                    <a:pt x="237" y="170"/>
                    <a:pt x="237" y="170"/>
                  </a:cubicBezTo>
                  <a:cubicBezTo>
                    <a:pt x="244" y="165"/>
                    <a:pt x="250" y="159"/>
                    <a:pt x="254" y="153"/>
                  </a:cubicBezTo>
                  <a:cubicBezTo>
                    <a:pt x="286" y="154"/>
                    <a:pt x="286" y="154"/>
                    <a:pt x="286" y="154"/>
                  </a:cubicBezTo>
                  <a:cubicBezTo>
                    <a:pt x="289" y="149"/>
                    <a:pt x="291" y="143"/>
                    <a:pt x="293" y="137"/>
                  </a:cubicBezTo>
                  <a:cubicBezTo>
                    <a:pt x="270" y="116"/>
                    <a:pt x="270" y="116"/>
                    <a:pt x="270" y="116"/>
                  </a:cubicBezTo>
                  <a:cubicBezTo>
                    <a:pt x="271" y="108"/>
                    <a:pt x="271" y="100"/>
                    <a:pt x="270" y="92"/>
                  </a:cubicBezTo>
                  <a:cubicBezTo>
                    <a:pt x="293" y="71"/>
                    <a:pt x="293" y="71"/>
                    <a:pt x="293" y="71"/>
                  </a:cubicBezTo>
                  <a:cubicBezTo>
                    <a:pt x="291" y="65"/>
                    <a:pt x="289" y="59"/>
                    <a:pt x="286" y="54"/>
                  </a:cubicBezTo>
                  <a:cubicBezTo>
                    <a:pt x="254" y="55"/>
                    <a:pt x="254" y="55"/>
                    <a:pt x="254" y="55"/>
                  </a:cubicBezTo>
                  <a:cubicBezTo>
                    <a:pt x="249" y="49"/>
                    <a:pt x="244" y="43"/>
                    <a:pt x="237" y="38"/>
                  </a:cubicBezTo>
                  <a:cubicBezTo>
                    <a:pt x="239" y="7"/>
                    <a:pt x="239" y="7"/>
                    <a:pt x="239" y="7"/>
                  </a:cubicBezTo>
                  <a:cubicBezTo>
                    <a:pt x="233" y="4"/>
                    <a:pt x="228" y="2"/>
                    <a:pt x="222" y="0"/>
                  </a:cubicBezTo>
                  <a:cubicBezTo>
                    <a:pt x="200" y="23"/>
                    <a:pt x="200" y="23"/>
                    <a:pt x="200" y="23"/>
                  </a:cubicBezTo>
                  <a:cubicBezTo>
                    <a:pt x="192" y="22"/>
                    <a:pt x="184" y="22"/>
                    <a:pt x="176" y="23"/>
                  </a:cubicBezTo>
                  <a:lnTo>
                    <a:pt x="155" y="0"/>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808654"/>
              <a:endParaRPr lang="en-US" sz="1836" dirty="0">
                <a:solidFill>
                  <a:srgbClr val="505050"/>
                </a:solidFill>
              </a:endParaRPr>
            </a:p>
          </p:txBody>
        </p:sp>
      </p:grpSp>
      <p:pic>
        <p:nvPicPr>
          <p:cNvPr id="26" name="Picture 25"/>
          <p:cNvPicPr>
            <a:picLocks noChangeAspect="1"/>
          </p:cNvPicPr>
          <p:nvPr/>
        </p:nvPicPr>
        <p:blipFill>
          <a:blip r:embed="rId9">
            <a:clrChange>
              <a:clrFrom>
                <a:srgbClr val="FFFFFF"/>
              </a:clrFrom>
              <a:clrTo>
                <a:srgbClr val="FFFFFF">
                  <a:alpha val="0"/>
                </a:srgbClr>
              </a:clrTo>
            </a:clrChange>
          </a:blip>
          <a:stretch>
            <a:fillRect/>
          </a:stretch>
        </p:blipFill>
        <p:spPr>
          <a:xfrm>
            <a:off x="3350138" y="4064412"/>
            <a:ext cx="946848" cy="317243"/>
          </a:xfrm>
          <a:prstGeom prst="rect">
            <a:avLst/>
          </a:prstGeom>
        </p:spPr>
      </p:pic>
      <p:pic>
        <p:nvPicPr>
          <p:cNvPr id="27" name="Picture 26"/>
          <p:cNvPicPr>
            <a:picLocks noChangeAspect="1"/>
          </p:cNvPicPr>
          <p:nvPr/>
        </p:nvPicPr>
        <p:blipFill>
          <a:blip r:embed="rId10">
            <a:clrChange>
              <a:clrFrom>
                <a:srgbClr val="FFFFFF"/>
              </a:clrFrom>
              <a:clrTo>
                <a:srgbClr val="FFFFFF">
                  <a:alpha val="0"/>
                </a:srgbClr>
              </a:clrTo>
            </a:clrChange>
          </a:blip>
          <a:stretch>
            <a:fillRect/>
          </a:stretch>
        </p:blipFill>
        <p:spPr>
          <a:xfrm>
            <a:off x="4454303" y="4119763"/>
            <a:ext cx="941224" cy="222063"/>
          </a:xfrm>
          <a:prstGeom prst="rect">
            <a:avLst/>
          </a:prstGeom>
        </p:spPr>
      </p:pic>
      <p:pic>
        <p:nvPicPr>
          <p:cNvPr id="28" name="Picture 27"/>
          <p:cNvPicPr>
            <a:picLocks noChangeAspect="1"/>
          </p:cNvPicPr>
          <p:nvPr/>
        </p:nvPicPr>
        <p:blipFill>
          <a:blip r:embed="rId11">
            <a:clrChange>
              <a:clrFrom>
                <a:srgbClr val="FFFFFF"/>
              </a:clrFrom>
              <a:clrTo>
                <a:srgbClr val="FFFFFF">
                  <a:alpha val="0"/>
                </a:srgbClr>
              </a:clrTo>
            </a:clrChange>
          </a:blip>
          <a:stretch>
            <a:fillRect/>
          </a:stretch>
        </p:blipFill>
        <p:spPr>
          <a:xfrm>
            <a:off x="3336028" y="4525162"/>
            <a:ext cx="923919" cy="349318"/>
          </a:xfrm>
          <a:prstGeom prst="rect">
            <a:avLst/>
          </a:prstGeom>
        </p:spPr>
      </p:pic>
      <p:pic>
        <p:nvPicPr>
          <p:cNvPr id="29" name="Picture 28"/>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t="21745" b="32540"/>
          <a:stretch/>
        </p:blipFill>
        <p:spPr>
          <a:xfrm>
            <a:off x="3260856" y="6383224"/>
            <a:ext cx="1152729" cy="381207"/>
          </a:xfrm>
          <a:prstGeom prst="rect">
            <a:avLst/>
          </a:prstGeom>
        </p:spPr>
      </p:pic>
      <p:pic>
        <p:nvPicPr>
          <p:cNvPr id="30" name="Picture 29"/>
          <p:cNvPicPr>
            <a:picLocks noChangeAspect="1"/>
          </p:cNvPicPr>
          <p:nvPr/>
        </p:nvPicPr>
        <p:blipFill>
          <a:blip r:embed="rId13">
            <a:clrChange>
              <a:clrFrom>
                <a:srgbClr val="FFFFFF"/>
              </a:clrFrom>
              <a:clrTo>
                <a:srgbClr val="FFFFFF">
                  <a:alpha val="0"/>
                </a:srgbClr>
              </a:clrTo>
            </a:clrChange>
          </a:blip>
          <a:stretch>
            <a:fillRect/>
          </a:stretch>
        </p:blipFill>
        <p:spPr>
          <a:xfrm>
            <a:off x="3417362" y="3122277"/>
            <a:ext cx="1323082" cy="273186"/>
          </a:xfrm>
          <a:prstGeom prst="rect">
            <a:avLst/>
          </a:prstGeom>
        </p:spPr>
      </p:pic>
      <p:pic>
        <p:nvPicPr>
          <p:cNvPr id="31" name="Picture 30"/>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t="7014" b="6823"/>
          <a:stretch/>
        </p:blipFill>
        <p:spPr>
          <a:xfrm>
            <a:off x="4363948" y="5816562"/>
            <a:ext cx="1207457" cy="440274"/>
          </a:xfrm>
          <a:prstGeom prst="rect">
            <a:avLst/>
          </a:prstGeom>
        </p:spPr>
      </p:pic>
      <p:pic>
        <p:nvPicPr>
          <p:cNvPr id="32" name="Picture 31"/>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11763" y="1943808"/>
            <a:ext cx="1010377" cy="405294"/>
          </a:xfrm>
          <a:prstGeom prst="rect">
            <a:avLst/>
          </a:prstGeom>
        </p:spPr>
      </p:pic>
      <p:pic>
        <p:nvPicPr>
          <p:cNvPr id="33" name="Picture 32"/>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5469" y="1523688"/>
            <a:ext cx="893478" cy="351901"/>
          </a:xfrm>
          <a:prstGeom prst="rect">
            <a:avLst/>
          </a:prstGeom>
        </p:spPr>
      </p:pic>
      <p:pic>
        <p:nvPicPr>
          <p:cNvPr id="34" name="Picture 33"/>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39673" y="1517497"/>
            <a:ext cx="1080399" cy="418992"/>
          </a:xfrm>
          <a:prstGeom prst="rect">
            <a:avLst/>
          </a:prstGeom>
        </p:spPr>
      </p:pic>
      <p:pic>
        <p:nvPicPr>
          <p:cNvPr id="35" name="Picture 34"/>
          <p:cNvPicPr>
            <a:picLocks noChangeAspect="1"/>
          </p:cNvPicPr>
          <p:nvPr/>
        </p:nvPicPr>
        <p:blipFill>
          <a:blip r:embed="rId18">
            <a:clrChange>
              <a:clrFrom>
                <a:srgbClr val="FFFFFF"/>
              </a:clrFrom>
              <a:clrTo>
                <a:srgbClr val="FFFFFF">
                  <a:alpha val="0"/>
                </a:srgbClr>
              </a:clrTo>
            </a:clrChange>
          </a:blip>
          <a:stretch>
            <a:fillRect/>
          </a:stretch>
        </p:blipFill>
        <p:spPr>
          <a:xfrm>
            <a:off x="3418526" y="2754289"/>
            <a:ext cx="897432" cy="164604"/>
          </a:xfrm>
          <a:prstGeom prst="rect">
            <a:avLst/>
          </a:prstGeom>
        </p:spPr>
      </p:pic>
      <p:pic>
        <p:nvPicPr>
          <p:cNvPr id="36" name="Picture 35"/>
          <p:cNvPicPr>
            <a:picLocks noChangeAspect="1"/>
          </p:cNvPicPr>
          <p:nvPr/>
        </p:nvPicPr>
        <p:blipFill>
          <a:blip r:embed="rId19" cstate="print">
            <a:clrChange>
              <a:clrFrom>
                <a:srgbClr val="FEFDFF"/>
              </a:clrFrom>
              <a:clrTo>
                <a:srgbClr val="FEFDFF">
                  <a:alpha val="0"/>
                </a:srgbClr>
              </a:clrTo>
            </a:clrChange>
            <a:extLst>
              <a:ext uri="{28A0092B-C50C-407E-A947-70E740481C1C}">
                <a14:useLocalDpi xmlns:a14="http://schemas.microsoft.com/office/drawing/2010/main" val="0"/>
              </a:ext>
            </a:extLst>
          </a:blip>
          <a:stretch>
            <a:fillRect/>
          </a:stretch>
        </p:blipFill>
        <p:spPr>
          <a:xfrm>
            <a:off x="9201839" y="6494623"/>
            <a:ext cx="699155" cy="149613"/>
          </a:xfrm>
          <a:prstGeom prst="rect">
            <a:avLst/>
          </a:prstGeom>
        </p:spPr>
      </p:pic>
      <p:pic>
        <p:nvPicPr>
          <p:cNvPr id="37" name="Picture 36"/>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926965" y="6387148"/>
            <a:ext cx="1066246" cy="254617"/>
          </a:xfrm>
          <a:prstGeom prst="rect">
            <a:avLst/>
          </a:prstGeom>
          <a:noFill/>
          <a:ln>
            <a:noFill/>
          </a:ln>
        </p:spPr>
      </p:pic>
      <p:pic>
        <p:nvPicPr>
          <p:cNvPr id="38" name="Picture 37"/>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523962" y="1592540"/>
            <a:ext cx="718141" cy="353905"/>
          </a:xfrm>
          <a:prstGeom prst="rect">
            <a:avLst/>
          </a:prstGeom>
          <a:noFill/>
          <a:ln>
            <a:noFill/>
          </a:ln>
        </p:spPr>
      </p:pic>
      <p:pic>
        <p:nvPicPr>
          <p:cNvPr id="39" name="Picture 38"/>
          <p:cNvPicPr>
            <a:picLocks noChangeAspect="1"/>
          </p:cNvPicPr>
          <p:nvPr/>
        </p:nvPicPr>
        <p:blipFill>
          <a:blip r:embed="rId22">
            <a:clrChange>
              <a:clrFrom>
                <a:srgbClr val="FFFFFF"/>
              </a:clrFrom>
              <a:clrTo>
                <a:srgbClr val="FFFFFF">
                  <a:alpha val="0"/>
                </a:srgbClr>
              </a:clrTo>
            </a:clrChange>
          </a:blip>
          <a:stretch>
            <a:fillRect/>
          </a:stretch>
        </p:blipFill>
        <p:spPr>
          <a:xfrm>
            <a:off x="4564837" y="6494123"/>
            <a:ext cx="967427" cy="219778"/>
          </a:xfrm>
          <a:prstGeom prst="rect">
            <a:avLst/>
          </a:prstGeom>
        </p:spPr>
      </p:pic>
      <p:pic>
        <p:nvPicPr>
          <p:cNvPr id="45" name="Picture 2" descr="http://hophacks.com/logos/sendgrid_white.png"/>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9512839" y="4489938"/>
            <a:ext cx="879855" cy="2968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6"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29935" y="2241946"/>
            <a:ext cx="1217081" cy="212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6" descr="http://res.cloudinary.com/octopusdeploy/image/upload/v1411729274/Logo-Text-BlueBlackWhite-400_f6zxbu.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354193" y="5982655"/>
            <a:ext cx="1298293" cy="25316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http://himss.eu/sites/default/files/ibm-logo.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54658" y="3594794"/>
            <a:ext cx="725730" cy="28316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p:cNvPicPr>
            <a:picLocks noChangeAspect="1"/>
          </p:cNvPicPr>
          <p:nvPr/>
        </p:nvPicPr>
        <p:blipFill>
          <a:blip r:embed="rId27">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6976229" y="6040902"/>
            <a:ext cx="779212" cy="203273"/>
          </a:xfrm>
          <a:prstGeom prst="rect">
            <a:avLst/>
          </a:prstGeom>
        </p:spPr>
      </p:pic>
      <p:pic>
        <p:nvPicPr>
          <p:cNvPr id="50" name="Picture 49"/>
          <p:cNvPicPr>
            <a:picLocks noChangeAspect="1"/>
          </p:cNvPicPr>
          <p:nvPr/>
        </p:nvPicPr>
        <p:blipFill rotWithShape="1">
          <a:blip r:embed="rId28" cstate="print">
            <a:clrChange>
              <a:clrFrom>
                <a:srgbClr val="FFFFFD"/>
              </a:clrFrom>
              <a:clrTo>
                <a:srgbClr val="FFFFFD">
                  <a:alpha val="0"/>
                </a:srgbClr>
              </a:clrTo>
            </a:clrChange>
            <a:extLst>
              <a:ext uri="{28A0092B-C50C-407E-A947-70E740481C1C}">
                <a14:useLocalDpi xmlns:a14="http://schemas.microsoft.com/office/drawing/2010/main" val="0"/>
              </a:ext>
            </a:extLst>
          </a:blip>
          <a:srcRect r="3889"/>
          <a:stretch/>
        </p:blipFill>
        <p:spPr>
          <a:xfrm>
            <a:off x="5738928" y="2023095"/>
            <a:ext cx="989680" cy="220809"/>
          </a:xfrm>
          <a:prstGeom prst="rect">
            <a:avLst/>
          </a:prstGeom>
        </p:spPr>
      </p:pic>
      <p:pic>
        <p:nvPicPr>
          <p:cNvPr id="51" name="Picture 50"/>
          <p:cNvPicPr>
            <a:picLocks noChangeAspect="1"/>
          </p:cNvPicPr>
          <p:nvPr/>
        </p:nvPicPr>
        <p:blipFill rotWithShape="1">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t="35054" b="34474"/>
          <a:stretch/>
        </p:blipFill>
        <p:spPr>
          <a:xfrm>
            <a:off x="10904413" y="5563828"/>
            <a:ext cx="999418" cy="304539"/>
          </a:xfrm>
          <a:prstGeom prst="rect">
            <a:avLst/>
          </a:prstGeom>
        </p:spPr>
      </p:pic>
      <p:pic>
        <p:nvPicPr>
          <p:cNvPr id="52" name="Picture 51"/>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8700" y="2002610"/>
            <a:ext cx="1116821" cy="201888"/>
          </a:xfrm>
          <a:prstGeom prst="rect">
            <a:avLst/>
          </a:prstGeom>
        </p:spPr>
      </p:pic>
      <p:pic>
        <p:nvPicPr>
          <p:cNvPr id="53" name="Picture 52"/>
          <p:cNvPicPr>
            <a:picLocks noChangeAspect="1"/>
          </p:cNvPicPr>
          <p:nvPr/>
        </p:nvPicPr>
        <p:blipFill>
          <a:blip r:embed="rId3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23238" y="5982655"/>
            <a:ext cx="1014528" cy="218451"/>
          </a:xfrm>
          <a:prstGeom prst="rect">
            <a:avLst/>
          </a:prstGeom>
        </p:spPr>
      </p:pic>
      <p:pic>
        <p:nvPicPr>
          <p:cNvPr id="54" name="Picture 53"/>
          <p:cNvPicPr>
            <a:picLocks noChangeAspect="1"/>
          </p:cNvPicPr>
          <p:nvPr/>
        </p:nvPicPr>
        <p:blipFill>
          <a:blip r:embed="rId3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7666" y="5434072"/>
            <a:ext cx="935663" cy="304746"/>
          </a:xfrm>
          <a:prstGeom prst="rect">
            <a:avLst/>
          </a:prstGeom>
        </p:spPr>
      </p:pic>
      <p:pic>
        <p:nvPicPr>
          <p:cNvPr id="55" name="Picture 54"/>
          <p:cNvPicPr>
            <a:picLocks noChangeAspect="1"/>
          </p:cNvPicPr>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7919" y="2030469"/>
            <a:ext cx="973825" cy="273148"/>
          </a:xfrm>
          <a:prstGeom prst="rect">
            <a:avLst/>
          </a:prstGeom>
        </p:spPr>
      </p:pic>
      <p:pic>
        <p:nvPicPr>
          <p:cNvPr id="56" name="Picture 55"/>
          <p:cNvPicPr>
            <a:picLocks noChangeAspect="1"/>
          </p:cNvPicPr>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6914" y="5334969"/>
            <a:ext cx="403438" cy="403438"/>
          </a:xfrm>
          <a:prstGeom prst="rect">
            <a:avLst/>
          </a:prstGeom>
        </p:spPr>
      </p:pic>
      <p:pic>
        <p:nvPicPr>
          <p:cNvPr id="57" name="Picture 56"/>
          <p:cNvPicPr>
            <a:picLocks noChangeAspect="1"/>
          </p:cNvPicPr>
          <p:nvPr/>
        </p:nvPicPr>
        <p:blipFill rotWithShape="1">
          <a:blip r:embed="rId35">
            <a:clrChange>
              <a:clrFrom>
                <a:srgbClr val="FEFEFE"/>
              </a:clrFrom>
              <a:clrTo>
                <a:srgbClr val="FEFEFE">
                  <a:alpha val="0"/>
                </a:srgbClr>
              </a:clrTo>
            </a:clrChange>
            <a:extLst>
              <a:ext uri="{28A0092B-C50C-407E-A947-70E740481C1C}">
                <a14:useLocalDpi xmlns:a14="http://schemas.microsoft.com/office/drawing/2010/main" val="0"/>
              </a:ext>
            </a:extLst>
          </a:blip>
          <a:srcRect r="33567"/>
          <a:stretch/>
        </p:blipFill>
        <p:spPr>
          <a:xfrm>
            <a:off x="9551417" y="1597799"/>
            <a:ext cx="1480707" cy="257180"/>
          </a:xfrm>
          <a:prstGeom prst="rect">
            <a:avLst/>
          </a:prstGeom>
        </p:spPr>
      </p:pic>
      <p:pic>
        <p:nvPicPr>
          <p:cNvPr id="58" name="Picture 57"/>
          <p:cNvPicPr>
            <a:picLocks noChangeAspect="1"/>
          </p:cNvPicPr>
          <p:nvPr/>
        </p:nvPicPr>
        <p:blipFill>
          <a:blip r:embed="rId3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4292" y="4380992"/>
            <a:ext cx="1309619" cy="362837"/>
          </a:xfrm>
          <a:prstGeom prst="rect">
            <a:avLst/>
          </a:prstGeom>
        </p:spPr>
      </p:pic>
      <p:pic>
        <p:nvPicPr>
          <p:cNvPr id="59" name="Picture 58"/>
          <p:cNvPicPr>
            <a:picLocks noChangeAspect="1"/>
          </p:cNvPicPr>
          <p:nvPr/>
        </p:nvPicPr>
        <p:blipFill rotWithShape="1">
          <a:blip r:embed="rId37" cstate="print">
            <a:clrChange>
              <a:clrFrom>
                <a:srgbClr val="F2FFFF"/>
              </a:clrFrom>
              <a:clrTo>
                <a:srgbClr val="F2FFFF">
                  <a:alpha val="0"/>
                </a:srgbClr>
              </a:clrTo>
            </a:clrChange>
            <a:extLst>
              <a:ext uri="{28A0092B-C50C-407E-A947-70E740481C1C}">
                <a14:useLocalDpi xmlns:a14="http://schemas.microsoft.com/office/drawing/2010/main" val="0"/>
              </a:ext>
            </a:extLst>
          </a:blip>
          <a:srcRect t="26550" b="31411"/>
          <a:stretch/>
        </p:blipFill>
        <p:spPr>
          <a:xfrm>
            <a:off x="9325123" y="5455175"/>
            <a:ext cx="906434" cy="381056"/>
          </a:xfrm>
          <a:prstGeom prst="rect">
            <a:avLst/>
          </a:prstGeom>
        </p:spPr>
      </p:pic>
      <p:pic>
        <p:nvPicPr>
          <p:cNvPr id="60" name="Picture 59"/>
          <p:cNvPicPr>
            <a:picLocks noChangeAspect="1"/>
          </p:cNvPicPr>
          <p:nvPr/>
        </p:nvPicPr>
        <p:blipFill>
          <a:blip r:embed="rId3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5491" y="5942533"/>
            <a:ext cx="1127950" cy="350732"/>
          </a:xfrm>
          <a:prstGeom prst="rect">
            <a:avLst/>
          </a:prstGeom>
        </p:spPr>
      </p:pic>
      <p:pic>
        <p:nvPicPr>
          <p:cNvPr id="61" name="Picture 60"/>
          <p:cNvPicPr>
            <a:picLocks noChangeAspect="1"/>
          </p:cNvPicPr>
          <p:nvPr/>
        </p:nvPicPr>
        <p:blipFill>
          <a:blip r:embed="rId3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4062" y="5090042"/>
            <a:ext cx="914065" cy="232670"/>
          </a:xfrm>
          <a:prstGeom prst="rect">
            <a:avLst/>
          </a:prstGeom>
        </p:spPr>
      </p:pic>
      <p:pic>
        <p:nvPicPr>
          <p:cNvPr id="62" name="Picture 61"/>
          <p:cNvPicPr>
            <a:picLocks noChangeAspect="1"/>
          </p:cNvPicPr>
          <p:nvPr/>
        </p:nvPicPr>
        <p:blipFill>
          <a:blip r:embed="rId4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6605" y="2035280"/>
            <a:ext cx="900056" cy="259193"/>
          </a:xfrm>
          <a:prstGeom prst="rect">
            <a:avLst/>
          </a:prstGeom>
        </p:spPr>
      </p:pic>
      <p:pic>
        <p:nvPicPr>
          <p:cNvPr id="63" name="Picture 62"/>
          <p:cNvPicPr>
            <a:picLocks noChangeAspect="1"/>
          </p:cNvPicPr>
          <p:nvPr/>
        </p:nvPicPr>
        <p:blipFill>
          <a:blip r:embed="rId4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54232" y="5213609"/>
            <a:ext cx="907246" cy="289186"/>
          </a:xfrm>
          <a:prstGeom prst="rect">
            <a:avLst/>
          </a:prstGeom>
        </p:spPr>
      </p:pic>
      <p:pic>
        <p:nvPicPr>
          <p:cNvPr id="64" name="Picture 63"/>
          <p:cNvPicPr>
            <a:picLocks noChangeAspect="1"/>
          </p:cNvPicPr>
          <p:nvPr/>
        </p:nvPicPr>
        <p:blipFill>
          <a:blip r:embed="rId4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54303" y="2808743"/>
            <a:ext cx="1192253" cy="260655"/>
          </a:xfrm>
          <a:prstGeom prst="rect">
            <a:avLst/>
          </a:prstGeom>
        </p:spPr>
      </p:pic>
      <p:pic>
        <p:nvPicPr>
          <p:cNvPr id="65" name="Picture 64"/>
          <p:cNvPicPr>
            <a:picLocks noChangeAspect="1"/>
          </p:cNvPicPr>
          <p:nvPr/>
        </p:nvPicPr>
        <p:blipFill rotWithShape="1">
          <a:blip r:embed="rId43" cstate="print">
            <a:clrChange>
              <a:clrFrom>
                <a:srgbClr val="FFFFFF"/>
              </a:clrFrom>
              <a:clrTo>
                <a:srgbClr val="FFFFFF">
                  <a:alpha val="0"/>
                </a:srgbClr>
              </a:clrTo>
            </a:clrChange>
            <a:extLst>
              <a:ext uri="{28A0092B-C50C-407E-A947-70E740481C1C}">
                <a14:useLocalDpi xmlns:a14="http://schemas.microsoft.com/office/drawing/2010/main" val="0"/>
              </a:ext>
            </a:extLst>
          </a:blip>
          <a:srcRect t="15709" r="4558" b="24173"/>
          <a:stretch/>
        </p:blipFill>
        <p:spPr>
          <a:xfrm>
            <a:off x="4383505" y="4860155"/>
            <a:ext cx="1148758" cy="338315"/>
          </a:xfrm>
          <a:prstGeom prst="rect">
            <a:avLst/>
          </a:prstGeom>
        </p:spPr>
      </p:pic>
      <p:pic>
        <p:nvPicPr>
          <p:cNvPr id="66" name="Picture 65"/>
          <p:cNvPicPr>
            <a:picLocks noChangeAspect="1"/>
          </p:cNvPicPr>
          <p:nvPr/>
        </p:nvPicPr>
        <p:blipFill>
          <a:blip r:embed="rId44"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8267953" y="1560445"/>
            <a:ext cx="1163603" cy="315876"/>
          </a:xfrm>
          <a:prstGeom prst="rect">
            <a:avLst/>
          </a:prstGeom>
        </p:spPr>
      </p:pic>
      <p:pic>
        <p:nvPicPr>
          <p:cNvPr id="67" name="Picture 66"/>
          <p:cNvPicPr>
            <a:picLocks noChangeAspect="1"/>
          </p:cNvPicPr>
          <p:nvPr/>
        </p:nvPicPr>
        <p:blipFill rotWithShape="1">
          <a:blip r:embed="rId45" cstate="print">
            <a:clrChange>
              <a:clrFrom>
                <a:srgbClr val="FFFFFF"/>
              </a:clrFrom>
              <a:clrTo>
                <a:srgbClr val="FFFFFF">
                  <a:alpha val="0"/>
                </a:srgbClr>
              </a:clrTo>
            </a:clrChange>
            <a:extLst>
              <a:ext uri="{28A0092B-C50C-407E-A947-70E740481C1C}">
                <a14:useLocalDpi xmlns:a14="http://schemas.microsoft.com/office/drawing/2010/main" val="0"/>
              </a:ext>
            </a:extLst>
          </a:blip>
          <a:srcRect t="7295" b="8644"/>
          <a:stretch/>
        </p:blipFill>
        <p:spPr>
          <a:xfrm>
            <a:off x="3405629" y="5887557"/>
            <a:ext cx="785195" cy="321820"/>
          </a:xfrm>
          <a:prstGeom prst="rect">
            <a:avLst/>
          </a:prstGeom>
        </p:spPr>
      </p:pic>
      <p:pic>
        <p:nvPicPr>
          <p:cNvPr id="68" name="Picture 67"/>
          <p:cNvPicPr>
            <a:picLocks noChangeAspect="1"/>
          </p:cNvPicPr>
          <p:nvPr/>
        </p:nvPicPr>
        <p:blipFill rotWithShape="1">
          <a:blip r:embed="rId46" cstate="print">
            <a:clrChange>
              <a:clrFrom>
                <a:srgbClr val="FFFFFF"/>
              </a:clrFrom>
              <a:clrTo>
                <a:srgbClr val="FFFFFF">
                  <a:alpha val="0"/>
                </a:srgbClr>
              </a:clrTo>
            </a:clrChange>
            <a:extLst>
              <a:ext uri="{28A0092B-C50C-407E-A947-70E740481C1C}">
                <a14:useLocalDpi xmlns:a14="http://schemas.microsoft.com/office/drawing/2010/main" val="0"/>
              </a:ext>
            </a:extLst>
          </a:blip>
          <a:srcRect t="12690" b="17711"/>
          <a:stretch/>
        </p:blipFill>
        <p:spPr>
          <a:xfrm>
            <a:off x="10109622" y="6429684"/>
            <a:ext cx="974428" cy="279489"/>
          </a:xfrm>
          <a:prstGeom prst="rect">
            <a:avLst/>
          </a:prstGeom>
        </p:spPr>
      </p:pic>
      <p:pic>
        <p:nvPicPr>
          <p:cNvPr id="69" name="Picture 68"/>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9617480" y="4056700"/>
            <a:ext cx="759824" cy="286002"/>
          </a:xfrm>
          <a:prstGeom prst="rect">
            <a:avLst/>
          </a:prstGeom>
        </p:spPr>
      </p:pic>
      <p:pic>
        <p:nvPicPr>
          <p:cNvPr id="70" name="Picture 2" descr="MyFileBridg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9545538" y="4964018"/>
            <a:ext cx="963036" cy="35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5731632" y="5942533"/>
            <a:ext cx="1044547" cy="371679"/>
          </a:xfrm>
          <a:prstGeom prst="rect">
            <a:avLst/>
          </a:prstGeom>
        </p:spPr>
      </p:pic>
      <p:pic>
        <p:nvPicPr>
          <p:cNvPr id="72" name="Picture 71"/>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4641833" y="2456303"/>
            <a:ext cx="1161611" cy="209066"/>
          </a:xfrm>
          <a:prstGeom prst="rect">
            <a:avLst/>
          </a:prstGeom>
        </p:spPr>
      </p:pic>
      <p:pic>
        <p:nvPicPr>
          <p:cNvPr id="73" name="Picture 72"/>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1131197" y="6371650"/>
            <a:ext cx="927165" cy="322987"/>
          </a:xfrm>
          <a:prstGeom prst="rect">
            <a:avLst/>
          </a:prstGeom>
        </p:spPr>
      </p:pic>
      <p:pic>
        <p:nvPicPr>
          <p:cNvPr id="74" name="Picture 73"/>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6945380" y="6371650"/>
            <a:ext cx="792800" cy="428376"/>
          </a:xfrm>
          <a:prstGeom prst="rect">
            <a:avLst/>
          </a:prstGeom>
        </p:spPr>
      </p:pic>
      <p:pic>
        <p:nvPicPr>
          <p:cNvPr id="75" name="Picture 74"/>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10662958" y="4904262"/>
            <a:ext cx="1318364" cy="218570"/>
          </a:xfrm>
          <a:prstGeom prst="rect">
            <a:avLst/>
          </a:prstGeom>
        </p:spPr>
      </p:pic>
      <p:pic>
        <p:nvPicPr>
          <p:cNvPr id="76" name="Picture 2" descr="http://www.appzero.com/sites/default/files/content/appzero_logo_.pngforweb.pn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477132" y="1694186"/>
            <a:ext cx="1219748" cy="1585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http://www.metavistech.com/sites/all/themes/custom/metavistech_design/img/logo.png"/>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267952" y="2042040"/>
            <a:ext cx="772857" cy="21989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p:cNvPicPr>
            <a:picLocks noChangeAspect="1"/>
          </p:cNvPicPr>
          <p:nvPr/>
        </p:nvPicPr>
        <p:blipFill>
          <a:blip r:embed="rId5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8936" y="6453050"/>
            <a:ext cx="969133" cy="232760"/>
          </a:xfrm>
          <a:prstGeom prst="rect">
            <a:avLst/>
          </a:prstGeom>
        </p:spPr>
      </p:pic>
      <p:pic>
        <p:nvPicPr>
          <p:cNvPr id="80" name="Picture 79"/>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6020241" y="2391410"/>
            <a:ext cx="467327" cy="461557"/>
          </a:xfrm>
          <a:prstGeom prst="rect">
            <a:avLst/>
          </a:prstGeom>
        </p:spPr>
      </p:pic>
      <p:pic>
        <p:nvPicPr>
          <p:cNvPr id="81" name="Picture 80"/>
          <p:cNvPicPr>
            <a:picLocks noChangeAspect="1"/>
          </p:cNvPicPr>
          <p:nvPr/>
        </p:nvPicPr>
        <p:blipFill rotWithShape="1">
          <a:blip r:embed="rId58" cstate="print">
            <a:clrChange>
              <a:clrFrom>
                <a:srgbClr val="FFFFFF"/>
              </a:clrFrom>
              <a:clrTo>
                <a:srgbClr val="FFFFFF">
                  <a:alpha val="0"/>
                </a:srgbClr>
              </a:clrTo>
            </a:clrChange>
            <a:extLst>
              <a:ext uri="{28A0092B-C50C-407E-A947-70E740481C1C}">
                <a14:useLocalDpi xmlns:a14="http://schemas.microsoft.com/office/drawing/2010/main" val="0"/>
              </a:ext>
            </a:extLst>
          </a:blip>
          <a:srcRect t="25992" b="25674"/>
          <a:stretch/>
        </p:blipFill>
        <p:spPr>
          <a:xfrm>
            <a:off x="9602091" y="4488874"/>
            <a:ext cx="790603" cy="382133"/>
          </a:xfrm>
          <a:prstGeom prst="rect">
            <a:avLst/>
          </a:prstGeom>
        </p:spPr>
      </p:pic>
      <p:pic>
        <p:nvPicPr>
          <p:cNvPr id="83" name="Picture 12" descr="http://rack.1.mshcdn.com/media/ZgkyMDEzLzA5LzE2L2JjL0Jpbmdsb2dvb3JhLmFkYjJkLnBuZwpwCXRodW1iCTEyMDB4OTYwMD4/996d9598/35b/Bing-logo-orange-RGB.png"/>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9645129" y="3514592"/>
            <a:ext cx="673805" cy="25888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74" descr="http://www.filecluster.com/news/wp-content/uploads/2014/05/Symantec-Logo.png"/>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9582233" y="2951057"/>
            <a:ext cx="1048317" cy="33126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78" descr="http://www.kuali.org/sites/default/files/foundation/images/AppDynamics_Logo.png"/>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1213846" y="1507965"/>
            <a:ext cx="623074" cy="5067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4" descr="http://ayende.com/blog/Images/Windows-Live-Writer/RavenDB-2.5-is-out--about_BA68/RavenDB_Logo_5.pn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9125157" y="2417157"/>
            <a:ext cx="784712" cy="17052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http://wordimpress.com/assets/wordpressIcon2.png"/>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523632" y="4800923"/>
            <a:ext cx="441484" cy="39418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8" descr="http://www.analystone.com/wp-content/uploads/2013/03/cloudant.png"/>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1426268" y="2175034"/>
            <a:ext cx="410652" cy="41147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90" descr="http://res.cloudinary.com/cloudinary/image/upload/p2ntnbwskfy47lnc6quu.png"/>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1498163" y="3231798"/>
            <a:ext cx="308448" cy="50458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94" descr="https://www.memcachier.com/assets/logo.png"/>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0280748" y="2581132"/>
            <a:ext cx="1033267" cy="15499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6" descr="http://upload.wikimedia.org/wikipedia/commons/7/79/Docker_(container_engine)_logo.png"/>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3288682" y="5491587"/>
            <a:ext cx="1095702" cy="26187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descr="https://www.percona.com/live/mysql-conference-2013/sites/default/files/clearDB.png"/>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0454326" y="3965578"/>
            <a:ext cx="962853" cy="36107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2" descr="http://design.ubuntu.com/wp-content/uploads/logo-ubuntu_st_no%C2%AE-orange-hex.png"/>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4744826" y="2973927"/>
            <a:ext cx="1001898" cy="70831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4" descr="https://wiki.videolan.org/images/archive/20111228204602!Centos.png"/>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0452992" y="3487014"/>
            <a:ext cx="940704" cy="35943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6" descr="http://www.lex-web.net/wp2012/wordpress/wp-content/uploads/2011/02/Linux_Logo.png"/>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0392694" y="5398385"/>
            <a:ext cx="345773" cy="40685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8" descr="http://www.comunidadtic.com.ar/wp/wp-content/subidas/2012/05/suse.png"/>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10328114" y="2605760"/>
            <a:ext cx="1318591" cy="101891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2" descr="http://kinlane-productions.s3.amazonaws.com/api-evangelist-site/company/logos/dreamfactory.png"/>
          <p:cNvPicPr>
            <a:picLocks noChangeAspect="1" noChangeArrowheads="1"/>
          </p:cNvPicPr>
          <p:nvPr/>
        </p:nvPicPr>
        <p:blipFill rotWithShape="1">
          <a:blip r:embed="rId73">
            <a:extLst>
              <a:ext uri="{28A0092B-C50C-407E-A947-70E740481C1C}">
                <a14:useLocalDpi xmlns:a14="http://schemas.microsoft.com/office/drawing/2010/main" val="0"/>
              </a:ext>
            </a:extLst>
          </a:blip>
          <a:srcRect b="29226"/>
          <a:stretch/>
        </p:blipFill>
        <p:spPr bwMode="auto">
          <a:xfrm>
            <a:off x="10882363" y="3926461"/>
            <a:ext cx="1000403" cy="424815"/>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4" descr="https://d33np9n32j53g7.cloudfront.net/assets/stacks/rubystack/img/rubystack-stack-110x117-cdb307d10e46a746b64be8523a5b228f.png"/>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1456576" y="2711258"/>
            <a:ext cx="350035" cy="372311"/>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6" descr="http://www.microwebworld.naukrihire.com/images/tec/cakephp.png"/>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4558077" y="4488875"/>
            <a:ext cx="958642" cy="283235"/>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http://newrelic.com/assets/newrelic/logo_NR-fb.png"/>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4378457" y="3430436"/>
            <a:ext cx="1191920" cy="79461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2" descr="http://www.puppetlabs.com/wp-content/uploads/2010/07/Puppet-Labs-horizontal.png"/>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8704785" y="5623602"/>
            <a:ext cx="683166" cy="318931"/>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http://upload.wikimedia.org/wikipedia/en/thumb/e/eb/MongoDB_Logo.png/640px-MongoDB_Logo.png"/>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9182334" y="2651178"/>
            <a:ext cx="870290" cy="25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421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500"/>
                                        <p:tgtEl>
                                          <p:spTgt spid="9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500"/>
                                        <p:tgtEl>
                                          <p:spTgt spid="66"/>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fade">
                                      <p:cBhvr>
                                        <p:cTn id="67" dur="500"/>
                                        <p:tgtEl>
                                          <p:spTgt spid="100"/>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fade">
                                      <p:cBhvr>
                                        <p:cTn id="71" dur="500"/>
                                        <p:tgtEl>
                                          <p:spTgt spid="93"/>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500"/>
                                        <p:tgtEl>
                                          <p:spTgt spid="88"/>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500"/>
                                        <p:tgtEl>
                                          <p:spTgt spid="51"/>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500"/>
                                        <p:tgtEl>
                                          <p:spTgt spid="67"/>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500"/>
                                        <p:tgtEl>
                                          <p:spTgt spid="76"/>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500"/>
                                        <p:tgtEl>
                                          <p:spTgt spid="46"/>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500"/>
                                        <p:tgtEl>
                                          <p:spTgt spid="50"/>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Effect transition="in" filter="fade">
                                      <p:cBhvr>
                                        <p:cTn id="111" dur="500"/>
                                        <p:tgtEl>
                                          <p:spTgt spid="84"/>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02"/>
                                        </p:tgtEl>
                                        <p:attrNameLst>
                                          <p:attrName>style.visibility</p:attrName>
                                        </p:attrNameLst>
                                      </p:cBhvr>
                                      <p:to>
                                        <p:strVal val="visible"/>
                                      </p:to>
                                    </p:set>
                                    <p:animEffect transition="in" filter="fade">
                                      <p:cBhvr>
                                        <p:cTn id="115" dur="500"/>
                                        <p:tgtEl>
                                          <p:spTgt spid="102"/>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500"/>
                                        <p:tgtEl>
                                          <p:spTgt spid="57"/>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fade">
                                      <p:cBhvr>
                                        <p:cTn id="127" dur="500"/>
                                        <p:tgtEl>
                                          <p:spTgt spid="2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500"/>
                                        <p:tgtEl>
                                          <p:spTgt spid="34"/>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fade">
                                      <p:cBhvr>
                                        <p:cTn id="135" dur="500"/>
                                        <p:tgtEl>
                                          <p:spTgt spid="53"/>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39"/>
                                        </p:tgtEl>
                                        <p:attrNameLst>
                                          <p:attrName>style.visibility</p:attrName>
                                        </p:attrNameLst>
                                      </p:cBhvr>
                                      <p:to>
                                        <p:strVal val="visible"/>
                                      </p:to>
                                    </p:set>
                                    <p:animEffect transition="in" filter="fade">
                                      <p:cBhvr>
                                        <p:cTn id="139" dur="500"/>
                                        <p:tgtEl>
                                          <p:spTgt spid="39"/>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73"/>
                                        </p:tgtEl>
                                        <p:attrNameLst>
                                          <p:attrName>style.visibility</p:attrName>
                                        </p:attrNameLst>
                                      </p:cBhvr>
                                      <p:to>
                                        <p:strVal val="visible"/>
                                      </p:to>
                                    </p:set>
                                    <p:animEffect transition="in" filter="fade">
                                      <p:cBhvr>
                                        <p:cTn id="143" dur="500"/>
                                        <p:tgtEl>
                                          <p:spTgt spid="73"/>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77"/>
                                        </p:tgtEl>
                                        <p:attrNameLst>
                                          <p:attrName>style.visibility</p:attrName>
                                        </p:attrNameLst>
                                      </p:cBhvr>
                                      <p:to>
                                        <p:strVal val="visible"/>
                                      </p:to>
                                    </p:set>
                                    <p:animEffect transition="in" filter="fade">
                                      <p:cBhvr>
                                        <p:cTn id="147" dur="500"/>
                                        <p:tgtEl>
                                          <p:spTgt spid="77"/>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29"/>
                                        </p:tgtEl>
                                        <p:attrNameLst>
                                          <p:attrName>style.visibility</p:attrName>
                                        </p:attrNameLst>
                                      </p:cBhvr>
                                      <p:to>
                                        <p:strVal val="visible"/>
                                      </p:to>
                                    </p:set>
                                    <p:animEffect transition="in" filter="fade">
                                      <p:cBhvr>
                                        <p:cTn id="151" dur="500"/>
                                        <p:tgtEl>
                                          <p:spTgt spid="29"/>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26"/>
                                        </p:tgtEl>
                                        <p:attrNameLst>
                                          <p:attrName>style.visibility</p:attrName>
                                        </p:attrNameLst>
                                      </p:cBhvr>
                                      <p:to>
                                        <p:strVal val="visible"/>
                                      </p:to>
                                    </p:set>
                                    <p:animEffect transition="in" filter="fade">
                                      <p:cBhvr>
                                        <p:cTn id="155" dur="500"/>
                                        <p:tgtEl>
                                          <p:spTgt spid="26"/>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fade">
                                      <p:cBhvr>
                                        <p:cTn id="159" dur="500"/>
                                        <p:tgtEl>
                                          <p:spTgt spid="83"/>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36"/>
                                        </p:tgtEl>
                                        <p:attrNameLst>
                                          <p:attrName>style.visibility</p:attrName>
                                        </p:attrNameLst>
                                      </p:cBhvr>
                                      <p:to>
                                        <p:strVal val="visible"/>
                                      </p:to>
                                    </p:set>
                                    <p:animEffect transition="in" filter="fade">
                                      <p:cBhvr>
                                        <p:cTn id="163" dur="500"/>
                                        <p:tgtEl>
                                          <p:spTgt spid="36"/>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92"/>
                                        </p:tgtEl>
                                        <p:attrNameLst>
                                          <p:attrName>style.visibility</p:attrName>
                                        </p:attrNameLst>
                                      </p:cBhvr>
                                      <p:to>
                                        <p:strVal val="visible"/>
                                      </p:to>
                                    </p:set>
                                    <p:animEffect transition="in" filter="fade">
                                      <p:cBhvr>
                                        <p:cTn id="167" dur="500"/>
                                        <p:tgtEl>
                                          <p:spTgt spid="92"/>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87"/>
                                        </p:tgtEl>
                                        <p:attrNameLst>
                                          <p:attrName>style.visibility</p:attrName>
                                        </p:attrNameLst>
                                      </p:cBhvr>
                                      <p:to>
                                        <p:strVal val="visible"/>
                                      </p:to>
                                    </p:set>
                                    <p:animEffect transition="in" filter="fade">
                                      <p:cBhvr>
                                        <p:cTn id="171" dur="500"/>
                                        <p:tgtEl>
                                          <p:spTgt spid="87"/>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80"/>
                                        </p:tgtEl>
                                        <p:attrNameLst>
                                          <p:attrName>style.visibility</p:attrName>
                                        </p:attrNameLst>
                                      </p:cBhvr>
                                      <p:to>
                                        <p:strVal val="visible"/>
                                      </p:to>
                                    </p:set>
                                    <p:animEffect transition="in" filter="fade">
                                      <p:cBhvr>
                                        <p:cTn id="175" dur="500"/>
                                        <p:tgtEl>
                                          <p:spTgt spid="80"/>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99"/>
                                        </p:tgtEl>
                                        <p:attrNameLst>
                                          <p:attrName>style.visibility</p:attrName>
                                        </p:attrNameLst>
                                      </p:cBhvr>
                                      <p:to>
                                        <p:strVal val="visible"/>
                                      </p:to>
                                    </p:set>
                                    <p:animEffect transition="in" filter="fade">
                                      <p:cBhvr>
                                        <p:cTn id="179" dur="500"/>
                                        <p:tgtEl>
                                          <p:spTgt spid="99"/>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86"/>
                                        </p:tgtEl>
                                        <p:attrNameLst>
                                          <p:attrName>style.visibility</p:attrName>
                                        </p:attrNameLst>
                                      </p:cBhvr>
                                      <p:to>
                                        <p:strVal val="visible"/>
                                      </p:to>
                                    </p:set>
                                    <p:animEffect transition="in" filter="fade">
                                      <p:cBhvr>
                                        <p:cTn id="183" dur="500"/>
                                        <p:tgtEl>
                                          <p:spTgt spid="86"/>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31"/>
                                        </p:tgtEl>
                                        <p:attrNameLst>
                                          <p:attrName>style.visibility</p:attrName>
                                        </p:attrNameLst>
                                      </p:cBhvr>
                                      <p:to>
                                        <p:strVal val="visible"/>
                                      </p:to>
                                    </p:set>
                                    <p:animEffect transition="in" filter="fade">
                                      <p:cBhvr>
                                        <p:cTn id="187" dur="500"/>
                                        <p:tgtEl>
                                          <p:spTgt spid="31"/>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fade">
                                      <p:cBhvr>
                                        <p:cTn id="191" dur="500"/>
                                        <p:tgtEl>
                                          <p:spTgt spid="32"/>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47"/>
                                        </p:tgtEl>
                                        <p:attrNameLst>
                                          <p:attrName>style.visibility</p:attrName>
                                        </p:attrNameLst>
                                      </p:cBhvr>
                                      <p:to>
                                        <p:strVal val="visible"/>
                                      </p:to>
                                    </p:set>
                                    <p:animEffect transition="in" filter="fade">
                                      <p:cBhvr>
                                        <p:cTn id="195" dur="500"/>
                                        <p:tgtEl>
                                          <p:spTgt spid="47"/>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500"/>
                                        <p:tgtEl>
                                          <p:spTgt spid="52"/>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62"/>
                                        </p:tgtEl>
                                        <p:attrNameLst>
                                          <p:attrName>style.visibility</p:attrName>
                                        </p:attrNameLst>
                                      </p:cBhvr>
                                      <p:to>
                                        <p:strVal val="visible"/>
                                      </p:to>
                                    </p:set>
                                    <p:animEffect transition="in" filter="fade">
                                      <p:cBhvr>
                                        <p:cTn id="203" dur="500"/>
                                        <p:tgtEl>
                                          <p:spTgt spid="62"/>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94"/>
                                        </p:tgtEl>
                                        <p:attrNameLst>
                                          <p:attrName>style.visibility</p:attrName>
                                        </p:attrNameLst>
                                      </p:cBhvr>
                                      <p:to>
                                        <p:strVal val="visible"/>
                                      </p:to>
                                    </p:set>
                                    <p:animEffect transition="in" filter="fade">
                                      <p:cBhvr>
                                        <p:cTn id="207" dur="500"/>
                                        <p:tgtEl>
                                          <p:spTgt spid="94"/>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85"/>
                                        </p:tgtEl>
                                        <p:attrNameLst>
                                          <p:attrName>style.visibility</p:attrName>
                                        </p:attrNameLst>
                                      </p:cBhvr>
                                      <p:to>
                                        <p:strVal val="visible"/>
                                      </p:to>
                                    </p:set>
                                    <p:animEffect transition="in" filter="fade">
                                      <p:cBhvr>
                                        <p:cTn id="211" dur="500"/>
                                        <p:tgtEl>
                                          <p:spTgt spid="85"/>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63"/>
                                        </p:tgtEl>
                                        <p:attrNameLst>
                                          <p:attrName>style.visibility</p:attrName>
                                        </p:attrNameLst>
                                      </p:cBhvr>
                                      <p:to>
                                        <p:strVal val="visible"/>
                                      </p:to>
                                    </p:set>
                                    <p:animEffect transition="in" filter="fade">
                                      <p:cBhvr>
                                        <p:cTn id="215" dur="500"/>
                                        <p:tgtEl>
                                          <p:spTgt spid="63"/>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74"/>
                                        </p:tgtEl>
                                        <p:attrNameLst>
                                          <p:attrName>style.visibility</p:attrName>
                                        </p:attrNameLst>
                                      </p:cBhvr>
                                      <p:to>
                                        <p:strVal val="visible"/>
                                      </p:to>
                                    </p:set>
                                    <p:animEffect transition="in" filter="fade">
                                      <p:cBhvr>
                                        <p:cTn id="219" dur="500"/>
                                        <p:tgtEl>
                                          <p:spTgt spid="74"/>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75"/>
                                        </p:tgtEl>
                                        <p:attrNameLst>
                                          <p:attrName>style.visibility</p:attrName>
                                        </p:attrNameLst>
                                      </p:cBhvr>
                                      <p:to>
                                        <p:strVal val="visible"/>
                                      </p:to>
                                    </p:set>
                                    <p:animEffect transition="in" filter="fade">
                                      <p:cBhvr>
                                        <p:cTn id="223" dur="500"/>
                                        <p:tgtEl>
                                          <p:spTgt spid="75"/>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71"/>
                                        </p:tgtEl>
                                        <p:attrNameLst>
                                          <p:attrName>style.visibility</p:attrName>
                                        </p:attrNameLst>
                                      </p:cBhvr>
                                      <p:to>
                                        <p:strVal val="visible"/>
                                      </p:to>
                                    </p:set>
                                    <p:animEffect transition="in" filter="fade">
                                      <p:cBhvr>
                                        <p:cTn id="227" dur="500"/>
                                        <p:tgtEl>
                                          <p:spTgt spid="71"/>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101"/>
                                        </p:tgtEl>
                                        <p:attrNameLst>
                                          <p:attrName>style.visibility</p:attrName>
                                        </p:attrNameLst>
                                      </p:cBhvr>
                                      <p:to>
                                        <p:strVal val="visible"/>
                                      </p:to>
                                    </p:set>
                                    <p:animEffect transition="in" filter="fade">
                                      <p:cBhvr>
                                        <p:cTn id="231" dur="500"/>
                                        <p:tgtEl>
                                          <p:spTgt spid="101"/>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56"/>
                                        </p:tgtEl>
                                        <p:attrNameLst>
                                          <p:attrName>style.visibility</p:attrName>
                                        </p:attrNameLst>
                                      </p:cBhvr>
                                      <p:to>
                                        <p:strVal val="visible"/>
                                      </p:to>
                                    </p:set>
                                    <p:animEffect transition="in" filter="fade">
                                      <p:cBhvr>
                                        <p:cTn id="235" dur="500"/>
                                        <p:tgtEl>
                                          <p:spTgt spid="56"/>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69"/>
                                        </p:tgtEl>
                                        <p:attrNameLst>
                                          <p:attrName>style.visibility</p:attrName>
                                        </p:attrNameLst>
                                      </p:cBhvr>
                                      <p:to>
                                        <p:strVal val="visible"/>
                                      </p:to>
                                    </p:set>
                                    <p:animEffect transition="in" filter="fade">
                                      <p:cBhvr>
                                        <p:cTn id="239" dur="500"/>
                                        <p:tgtEl>
                                          <p:spTgt spid="69"/>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30"/>
                                        </p:tgtEl>
                                        <p:attrNameLst>
                                          <p:attrName>style.visibility</p:attrName>
                                        </p:attrNameLst>
                                      </p:cBhvr>
                                      <p:to>
                                        <p:strVal val="visible"/>
                                      </p:to>
                                    </p:set>
                                    <p:animEffect transition="in" filter="fade">
                                      <p:cBhvr>
                                        <p:cTn id="243" dur="500"/>
                                        <p:tgtEl>
                                          <p:spTgt spid="30"/>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64"/>
                                        </p:tgtEl>
                                        <p:attrNameLst>
                                          <p:attrName>style.visibility</p:attrName>
                                        </p:attrNameLst>
                                      </p:cBhvr>
                                      <p:to>
                                        <p:strVal val="visible"/>
                                      </p:to>
                                    </p:set>
                                    <p:animEffect transition="in" filter="fade">
                                      <p:cBhvr>
                                        <p:cTn id="247" dur="500"/>
                                        <p:tgtEl>
                                          <p:spTgt spid="64"/>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65"/>
                                        </p:tgtEl>
                                        <p:attrNameLst>
                                          <p:attrName>style.visibility</p:attrName>
                                        </p:attrNameLst>
                                      </p:cBhvr>
                                      <p:to>
                                        <p:strVal val="visible"/>
                                      </p:to>
                                    </p:set>
                                    <p:animEffect transition="in" filter="fade">
                                      <p:cBhvr>
                                        <p:cTn id="251" dur="500"/>
                                        <p:tgtEl>
                                          <p:spTgt spid="65"/>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95"/>
                                        </p:tgtEl>
                                        <p:attrNameLst>
                                          <p:attrName>style.visibility</p:attrName>
                                        </p:attrNameLst>
                                      </p:cBhvr>
                                      <p:to>
                                        <p:strVal val="visible"/>
                                      </p:to>
                                    </p:set>
                                    <p:animEffect transition="in" filter="fade">
                                      <p:cBhvr>
                                        <p:cTn id="255" dur="500"/>
                                        <p:tgtEl>
                                          <p:spTgt spid="95"/>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61"/>
                                        </p:tgtEl>
                                        <p:attrNameLst>
                                          <p:attrName>style.visibility</p:attrName>
                                        </p:attrNameLst>
                                      </p:cBhvr>
                                      <p:to>
                                        <p:strVal val="visible"/>
                                      </p:to>
                                    </p:set>
                                    <p:animEffect transition="in" filter="fade">
                                      <p:cBhvr>
                                        <p:cTn id="259" dur="500"/>
                                        <p:tgtEl>
                                          <p:spTgt spid="61"/>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70"/>
                                        </p:tgtEl>
                                        <p:attrNameLst>
                                          <p:attrName>style.visibility</p:attrName>
                                        </p:attrNameLst>
                                      </p:cBhvr>
                                      <p:to>
                                        <p:strVal val="visible"/>
                                      </p:to>
                                    </p:set>
                                    <p:animEffect transition="in" filter="fade">
                                      <p:cBhvr>
                                        <p:cTn id="263" dur="500"/>
                                        <p:tgtEl>
                                          <p:spTgt spid="70"/>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90"/>
                                        </p:tgtEl>
                                        <p:attrNameLst>
                                          <p:attrName>style.visibility</p:attrName>
                                        </p:attrNameLst>
                                      </p:cBhvr>
                                      <p:to>
                                        <p:strVal val="visible"/>
                                      </p:to>
                                    </p:set>
                                    <p:animEffect transition="in" filter="fade">
                                      <p:cBhvr>
                                        <p:cTn id="267" dur="500"/>
                                        <p:tgtEl>
                                          <p:spTgt spid="90"/>
                                        </p:tgtEl>
                                      </p:cBhvr>
                                    </p:animEffect>
                                  </p:childTnLst>
                                </p:cTn>
                              </p:par>
                            </p:childTnLst>
                          </p:cTn>
                        </p:par>
                        <p:par>
                          <p:cTn id="268" fill="hold">
                            <p:stCondLst>
                              <p:cond delay="33000"/>
                            </p:stCondLst>
                            <p:childTnLst>
                              <p:par>
                                <p:cTn id="269" presetID="10" presetClass="entr" presetSubtype="0" fill="hold" nodeType="afterEffect">
                                  <p:stCondLst>
                                    <p:cond delay="0"/>
                                  </p:stCondLst>
                                  <p:childTnLst>
                                    <p:set>
                                      <p:cBhvr>
                                        <p:cTn id="270" dur="1" fill="hold">
                                          <p:stCondLst>
                                            <p:cond delay="0"/>
                                          </p:stCondLst>
                                        </p:cTn>
                                        <p:tgtEl>
                                          <p:spTgt spid="96"/>
                                        </p:tgtEl>
                                        <p:attrNameLst>
                                          <p:attrName>style.visibility</p:attrName>
                                        </p:attrNameLst>
                                      </p:cBhvr>
                                      <p:to>
                                        <p:strVal val="visible"/>
                                      </p:to>
                                    </p:set>
                                    <p:animEffect transition="in" filter="fade">
                                      <p:cBhvr>
                                        <p:cTn id="271" dur="500"/>
                                        <p:tgtEl>
                                          <p:spTgt spid="96"/>
                                        </p:tgtEl>
                                      </p:cBhvr>
                                    </p:animEffect>
                                  </p:childTnLst>
                                </p:cTn>
                              </p:par>
                            </p:childTnLst>
                          </p:cTn>
                        </p:par>
                        <p:par>
                          <p:cTn id="272" fill="hold">
                            <p:stCondLst>
                              <p:cond delay="33500"/>
                            </p:stCondLst>
                            <p:childTnLst>
                              <p:par>
                                <p:cTn id="273" presetID="10" presetClass="entr" presetSubtype="0" fill="hold" nodeType="afterEffect">
                                  <p:stCondLst>
                                    <p:cond delay="0"/>
                                  </p:stCondLst>
                                  <p:childTnLst>
                                    <p:set>
                                      <p:cBhvr>
                                        <p:cTn id="274" dur="1" fill="hold">
                                          <p:stCondLst>
                                            <p:cond delay="0"/>
                                          </p:stCondLst>
                                        </p:cTn>
                                        <p:tgtEl>
                                          <p:spTgt spid="89"/>
                                        </p:tgtEl>
                                        <p:attrNameLst>
                                          <p:attrName>style.visibility</p:attrName>
                                        </p:attrNameLst>
                                      </p:cBhvr>
                                      <p:to>
                                        <p:strVal val="visible"/>
                                      </p:to>
                                    </p:set>
                                    <p:animEffect transition="in" filter="fade">
                                      <p:cBhvr>
                                        <p:cTn id="275" dur="500"/>
                                        <p:tgtEl>
                                          <p:spTgt spid="89"/>
                                        </p:tgtEl>
                                      </p:cBhvr>
                                    </p:animEffect>
                                  </p:childTnLst>
                                </p:cTn>
                              </p:par>
                            </p:childTnLst>
                          </p:cTn>
                        </p:par>
                        <p:par>
                          <p:cTn id="276" fill="hold">
                            <p:stCondLst>
                              <p:cond delay="34000"/>
                            </p:stCondLst>
                            <p:childTnLst>
                              <p:par>
                                <p:cTn id="277" presetID="10" presetClass="entr" presetSubtype="0" fill="hold" nodeType="afterEffect">
                                  <p:stCondLst>
                                    <p:cond delay="0"/>
                                  </p:stCondLst>
                                  <p:childTnLst>
                                    <p:set>
                                      <p:cBhvr>
                                        <p:cTn id="278" dur="1" fill="hold">
                                          <p:stCondLst>
                                            <p:cond delay="0"/>
                                          </p:stCondLst>
                                        </p:cTn>
                                        <p:tgtEl>
                                          <p:spTgt spid="97"/>
                                        </p:tgtEl>
                                        <p:attrNameLst>
                                          <p:attrName>style.visibility</p:attrName>
                                        </p:attrNameLst>
                                      </p:cBhvr>
                                      <p:to>
                                        <p:strVal val="visible"/>
                                      </p:to>
                                    </p:set>
                                    <p:animEffect transition="in" filter="fade">
                                      <p:cBhvr>
                                        <p:cTn id="27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latin typeface="Segoe UI Light" panose="020B0502040204020203" pitchFamily="34" charset="0"/>
                <a:cs typeface="Segoe UI Light" panose="020B0502040204020203" pitchFamily="34" charset="0"/>
              </a:rPr>
              <a:t>Customer Benefits</a:t>
            </a:r>
          </a:p>
        </p:txBody>
      </p:sp>
      <p:sp>
        <p:nvSpPr>
          <p:cNvPr id="5" name="Rectangle 4"/>
          <p:cNvSpPr/>
          <p:nvPr/>
        </p:nvSpPr>
        <p:spPr>
          <a:xfrm>
            <a:off x="412324" y="1310697"/>
            <a:ext cx="2466004" cy="1251585"/>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GROWING PORTFOLIO OF SOLUTIONS</a:t>
            </a:r>
          </a:p>
        </p:txBody>
      </p:sp>
      <p:sp>
        <p:nvSpPr>
          <p:cNvPr id="6" name="Rectangle 5"/>
          <p:cNvSpPr/>
          <p:nvPr/>
        </p:nvSpPr>
        <p:spPr>
          <a:xfrm>
            <a:off x="412324" y="4181376"/>
            <a:ext cx="2466005" cy="1236191"/>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INTEGRATED &amp; CONSISTENT MANAGEMENT XP</a:t>
            </a:r>
          </a:p>
        </p:txBody>
      </p:sp>
      <p:sp>
        <p:nvSpPr>
          <p:cNvPr id="7" name="Rectangle 6"/>
          <p:cNvSpPr/>
          <p:nvPr/>
        </p:nvSpPr>
        <p:spPr>
          <a:xfrm>
            <a:off x="412324" y="2737784"/>
            <a:ext cx="2466004" cy="125158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BILLING ON YOUR TERMS</a:t>
            </a:r>
          </a:p>
        </p:txBody>
      </p:sp>
      <p:sp>
        <p:nvSpPr>
          <p:cNvPr id="8" name="Rectangle 7"/>
          <p:cNvSpPr/>
          <p:nvPr/>
        </p:nvSpPr>
        <p:spPr>
          <a:xfrm>
            <a:off x="412323" y="5608463"/>
            <a:ext cx="2466005" cy="1236191"/>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DEPLOY MULTI-RESOURCE SOLUTIONS WITH A CLICK</a:t>
            </a:r>
          </a:p>
        </p:txBody>
      </p:sp>
      <p:sp>
        <p:nvSpPr>
          <p:cNvPr id="352" name="Rectangle 351"/>
          <p:cNvSpPr/>
          <p:nvPr/>
        </p:nvSpPr>
        <p:spPr bwMode="auto">
          <a:xfrm>
            <a:off x="3255851" y="1331709"/>
            <a:ext cx="8849659" cy="555157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0" name="Title 1"/>
          <p:cNvSpPr txBox="1">
            <a:spLocks/>
          </p:cNvSpPr>
          <p:nvPr/>
        </p:nvSpPr>
        <p:spPr>
          <a:xfrm>
            <a:off x="4079317" y="1350832"/>
            <a:ext cx="1015000" cy="471891"/>
          </a:xfrm>
          <a:prstGeom prst="rect">
            <a:avLst/>
          </a:prstGeom>
        </p:spPr>
        <p:txBody>
          <a:bodyPr vert="horz" wrap="square" lIns="149217" tIns="93260" rIns="149217" bIns="9326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1632" u="sng">
                <a:solidFill>
                  <a:srgbClr val="505050"/>
                </a:solidFill>
                <a:latin typeface="Segoe UI"/>
              </a:rPr>
              <a:t>PLANS</a:t>
            </a:r>
            <a:endParaRPr sz="2040" u="sng">
              <a:solidFill>
                <a:srgbClr val="505050"/>
              </a:solidFill>
              <a:latin typeface="Segoe UI"/>
            </a:endParaRPr>
          </a:p>
        </p:txBody>
      </p:sp>
      <p:sp>
        <p:nvSpPr>
          <p:cNvPr id="74" name="Oval 73"/>
          <p:cNvSpPr/>
          <p:nvPr/>
        </p:nvSpPr>
        <p:spPr>
          <a:xfrm>
            <a:off x="3313285" y="3029973"/>
            <a:ext cx="1118036" cy="1069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020" dirty="0">
                <a:solidFill>
                  <a:srgbClr val="FFFFFF"/>
                </a:solidFill>
              </a:rPr>
              <a:t>BYOL</a:t>
            </a:r>
          </a:p>
        </p:txBody>
      </p:sp>
      <p:sp>
        <p:nvSpPr>
          <p:cNvPr id="75" name="Oval 74"/>
          <p:cNvSpPr/>
          <p:nvPr/>
        </p:nvSpPr>
        <p:spPr>
          <a:xfrm>
            <a:off x="3316151" y="1841848"/>
            <a:ext cx="1118036" cy="1069902"/>
          </a:xfrm>
          <a:prstGeom prst="ellipse">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020" dirty="0">
                <a:solidFill>
                  <a:srgbClr val="FFFFFF"/>
                </a:solidFill>
              </a:rPr>
              <a:t>FREE</a:t>
            </a:r>
          </a:p>
        </p:txBody>
      </p:sp>
      <p:sp>
        <p:nvSpPr>
          <p:cNvPr id="76" name="Oval 75"/>
          <p:cNvSpPr/>
          <p:nvPr/>
        </p:nvSpPr>
        <p:spPr>
          <a:xfrm>
            <a:off x="4538389" y="1841848"/>
            <a:ext cx="1118036" cy="1069902"/>
          </a:xfrm>
          <a:prstGeom prst="ellipse">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020" dirty="0">
                <a:solidFill>
                  <a:srgbClr val="FFFFFF"/>
                </a:solidFill>
              </a:rPr>
              <a:t>TRIALS</a:t>
            </a:r>
          </a:p>
        </p:txBody>
      </p:sp>
      <p:sp>
        <p:nvSpPr>
          <p:cNvPr id="77" name="Oval 76"/>
          <p:cNvSpPr/>
          <p:nvPr/>
        </p:nvSpPr>
        <p:spPr>
          <a:xfrm>
            <a:off x="3336557" y="5407495"/>
            <a:ext cx="1118036" cy="10699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020" dirty="0">
                <a:solidFill>
                  <a:srgbClr val="FFFFFF"/>
                </a:solidFill>
              </a:rPr>
              <a:t>PROMO </a:t>
            </a:r>
            <a:r>
              <a:rPr lang="en-US" sz="1020" dirty="0" smtClean="0">
                <a:solidFill>
                  <a:srgbClr val="FFFFFF"/>
                </a:solidFill>
              </a:rPr>
              <a:t>MODELS                         </a:t>
            </a:r>
            <a:endParaRPr lang="en-US" sz="1020" dirty="0">
              <a:solidFill>
                <a:srgbClr val="FFFFFF"/>
              </a:solidFill>
            </a:endParaRPr>
          </a:p>
        </p:txBody>
      </p:sp>
      <p:sp>
        <p:nvSpPr>
          <p:cNvPr id="71" name="Oval 70"/>
          <p:cNvSpPr/>
          <p:nvPr/>
        </p:nvSpPr>
        <p:spPr>
          <a:xfrm>
            <a:off x="4535299" y="3030291"/>
            <a:ext cx="1118036" cy="10699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020" dirty="0">
                <a:solidFill>
                  <a:srgbClr val="FFFFFF"/>
                </a:solidFill>
              </a:rPr>
              <a:t>HOURLY RATES</a:t>
            </a:r>
          </a:p>
        </p:txBody>
      </p:sp>
      <p:sp>
        <p:nvSpPr>
          <p:cNvPr id="72" name="Oval 71"/>
          <p:cNvSpPr/>
          <p:nvPr/>
        </p:nvSpPr>
        <p:spPr>
          <a:xfrm>
            <a:off x="3313285" y="4218734"/>
            <a:ext cx="1118036" cy="10699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020" dirty="0">
                <a:solidFill>
                  <a:srgbClr val="FFFFFF"/>
                </a:solidFill>
              </a:rPr>
              <a:t>MONTHLY PLANS</a:t>
            </a:r>
          </a:p>
        </p:txBody>
      </p:sp>
      <p:sp>
        <p:nvSpPr>
          <p:cNvPr id="73" name="Oval 72"/>
          <p:cNvSpPr/>
          <p:nvPr/>
        </p:nvSpPr>
        <p:spPr>
          <a:xfrm>
            <a:off x="4535299" y="4218734"/>
            <a:ext cx="1118036" cy="10699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020" dirty="0">
                <a:solidFill>
                  <a:srgbClr val="FFFFFF"/>
                </a:solidFill>
              </a:rPr>
              <a:t>ANNUAL PLANS</a:t>
            </a:r>
          </a:p>
        </p:txBody>
      </p:sp>
      <p:pic>
        <p:nvPicPr>
          <p:cNvPr id="79" name="Picture 78"/>
          <p:cNvPicPr>
            <a:picLocks noChangeAspect="1"/>
          </p:cNvPicPr>
          <p:nvPr/>
        </p:nvPicPr>
        <p:blipFill>
          <a:blip r:embed="rId3"/>
          <a:stretch>
            <a:fillRect/>
          </a:stretch>
        </p:blipFill>
        <p:spPr>
          <a:xfrm>
            <a:off x="6573303" y="1945653"/>
            <a:ext cx="1382347" cy="792131"/>
          </a:xfrm>
          <a:prstGeom prst="rect">
            <a:avLst/>
          </a:prstGeom>
        </p:spPr>
      </p:pic>
      <p:sp>
        <p:nvSpPr>
          <p:cNvPr id="80" name="Oval 79"/>
          <p:cNvSpPr/>
          <p:nvPr/>
        </p:nvSpPr>
        <p:spPr>
          <a:xfrm>
            <a:off x="4535299" y="5407495"/>
            <a:ext cx="1118036" cy="10699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020" dirty="0">
                <a:solidFill>
                  <a:srgbClr val="FFFFFF"/>
                </a:solidFill>
              </a:rPr>
              <a:t>CUSTOM EA</a:t>
            </a:r>
          </a:p>
        </p:txBody>
      </p:sp>
      <p:sp>
        <p:nvSpPr>
          <p:cNvPr id="81" name="Title 1"/>
          <p:cNvSpPr txBox="1">
            <a:spLocks/>
          </p:cNvSpPr>
          <p:nvPr/>
        </p:nvSpPr>
        <p:spPr>
          <a:xfrm>
            <a:off x="5833862" y="1354903"/>
            <a:ext cx="2861231" cy="471891"/>
          </a:xfrm>
          <a:prstGeom prst="rect">
            <a:avLst/>
          </a:prstGeom>
        </p:spPr>
        <p:txBody>
          <a:bodyPr vert="horz" wrap="square" lIns="149217" tIns="93260" rIns="149217" bIns="9326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1632" u="sng">
                <a:solidFill>
                  <a:srgbClr val="505050"/>
                </a:solidFill>
                <a:latin typeface="Segoe UI"/>
              </a:rPr>
              <a:t>PAYMENT MECHANISMS</a:t>
            </a:r>
          </a:p>
        </p:txBody>
      </p:sp>
      <p:pic>
        <p:nvPicPr>
          <p:cNvPr id="2" name="Picture 1"/>
          <p:cNvPicPr>
            <a:picLocks noChangeAspect="1"/>
          </p:cNvPicPr>
          <p:nvPr/>
        </p:nvPicPr>
        <p:blipFill>
          <a:blip r:embed="rId4"/>
          <a:stretch>
            <a:fillRect/>
          </a:stretch>
        </p:blipFill>
        <p:spPr>
          <a:xfrm>
            <a:off x="6620835" y="2909449"/>
            <a:ext cx="1230973" cy="1190850"/>
          </a:xfrm>
          <a:prstGeom prst="rect">
            <a:avLst/>
          </a:prstGeom>
          <a:ln w="9525">
            <a:solidFill>
              <a:schemeClr val="bg1"/>
            </a:solidFill>
          </a:ln>
        </p:spPr>
      </p:pic>
      <p:pic>
        <p:nvPicPr>
          <p:cNvPr id="83" name="Picture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3111" y="4721968"/>
            <a:ext cx="2701982" cy="1914547"/>
          </a:xfrm>
          <a:prstGeom prst="rect">
            <a:avLst/>
          </a:prstGeom>
        </p:spPr>
      </p:pic>
      <p:sp>
        <p:nvSpPr>
          <p:cNvPr id="85" name="Title 1"/>
          <p:cNvSpPr txBox="1">
            <a:spLocks/>
          </p:cNvSpPr>
          <p:nvPr/>
        </p:nvSpPr>
        <p:spPr>
          <a:xfrm>
            <a:off x="5861292" y="4670647"/>
            <a:ext cx="2861231" cy="471891"/>
          </a:xfrm>
          <a:prstGeom prst="rect">
            <a:avLst/>
          </a:prstGeom>
        </p:spPr>
        <p:txBody>
          <a:bodyPr vert="horz" wrap="square" lIns="149217" tIns="93260" rIns="149217" bIns="9326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1632" u="sng">
                <a:solidFill>
                  <a:srgbClr val="505050"/>
                </a:solidFill>
                <a:latin typeface="Segoe UI"/>
              </a:rPr>
              <a:t>87 COUNTRIES</a:t>
            </a:r>
          </a:p>
        </p:txBody>
      </p:sp>
      <p:pic>
        <p:nvPicPr>
          <p:cNvPr id="88" name="Picture 87"/>
          <p:cNvPicPr>
            <a:picLocks noChangeAspect="1"/>
          </p:cNvPicPr>
          <p:nvPr/>
        </p:nvPicPr>
        <p:blipFill>
          <a:blip r:embed="rId6"/>
          <a:stretch>
            <a:fillRect/>
          </a:stretch>
        </p:blipFill>
        <p:spPr>
          <a:xfrm>
            <a:off x="8816220" y="3030397"/>
            <a:ext cx="3089289" cy="2076833"/>
          </a:xfrm>
          <a:prstGeom prst="rect">
            <a:avLst/>
          </a:prstGeom>
        </p:spPr>
      </p:pic>
      <p:sp>
        <p:nvSpPr>
          <p:cNvPr id="89" name="Title 1"/>
          <p:cNvSpPr txBox="1">
            <a:spLocks/>
          </p:cNvSpPr>
          <p:nvPr/>
        </p:nvSpPr>
        <p:spPr>
          <a:xfrm>
            <a:off x="8931200" y="2658681"/>
            <a:ext cx="2861231" cy="471891"/>
          </a:xfrm>
          <a:prstGeom prst="rect">
            <a:avLst/>
          </a:prstGeom>
        </p:spPr>
        <p:txBody>
          <a:bodyPr vert="horz" wrap="square" lIns="149217" tIns="93260" rIns="149217" bIns="9326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1632" u="sng">
                <a:solidFill>
                  <a:srgbClr val="505050"/>
                </a:solidFill>
                <a:latin typeface="Segoe UI"/>
              </a:rPr>
              <a:t>BUYER INSIGHTS</a:t>
            </a:r>
          </a:p>
        </p:txBody>
      </p:sp>
    </p:spTree>
    <p:extLst>
      <p:ext uri="{BB962C8B-B14F-4D97-AF65-F5344CB8AC3E}">
        <p14:creationId xmlns:p14="http://schemas.microsoft.com/office/powerpoint/2010/main" val="17018788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latin typeface="Segoe UI Light" panose="020B0502040204020203" pitchFamily="34" charset="0"/>
                <a:cs typeface="Segoe UI Light" panose="020B0502040204020203" pitchFamily="34" charset="0"/>
              </a:rPr>
              <a:t>Customer Benefits</a:t>
            </a:r>
          </a:p>
        </p:txBody>
      </p:sp>
      <p:sp>
        <p:nvSpPr>
          <p:cNvPr id="5" name="Rectangle 4"/>
          <p:cNvSpPr/>
          <p:nvPr/>
        </p:nvSpPr>
        <p:spPr>
          <a:xfrm>
            <a:off x="412324" y="1310697"/>
            <a:ext cx="2466004" cy="1251585"/>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GROWING PORTFOLIO OF SOLUTIONS</a:t>
            </a:r>
          </a:p>
        </p:txBody>
      </p:sp>
      <p:sp>
        <p:nvSpPr>
          <p:cNvPr id="6" name="Rectangle 5"/>
          <p:cNvSpPr/>
          <p:nvPr/>
        </p:nvSpPr>
        <p:spPr>
          <a:xfrm>
            <a:off x="406762" y="4203531"/>
            <a:ext cx="2466005" cy="1236191"/>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INTEGRATED &amp; CONSISTENT MANAGEMENT XP</a:t>
            </a:r>
          </a:p>
        </p:txBody>
      </p:sp>
      <p:sp>
        <p:nvSpPr>
          <p:cNvPr id="7" name="Rectangle 6"/>
          <p:cNvSpPr/>
          <p:nvPr/>
        </p:nvSpPr>
        <p:spPr>
          <a:xfrm>
            <a:off x="406762" y="2759939"/>
            <a:ext cx="2466004" cy="1251585"/>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BILLING ON YOUR TERMS</a:t>
            </a:r>
          </a:p>
        </p:txBody>
      </p:sp>
      <p:sp>
        <p:nvSpPr>
          <p:cNvPr id="8" name="Rectangle 7"/>
          <p:cNvSpPr/>
          <p:nvPr/>
        </p:nvSpPr>
        <p:spPr>
          <a:xfrm>
            <a:off x="406761" y="5631729"/>
            <a:ext cx="2466005" cy="1236191"/>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DEPLOY MULTI-RESOURCE SOLUTIONS WITH A CLICK</a:t>
            </a:r>
          </a:p>
        </p:txBody>
      </p:sp>
      <p:sp>
        <p:nvSpPr>
          <p:cNvPr id="352" name="Rectangle 351"/>
          <p:cNvSpPr/>
          <p:nvPr/>
        </p:nvSpPr>
        <p:spPr bwMode="auto">
          <a:xfrm>
            <a:off x="3255851" y="1331709"/>
            <a:ext cx="8849659" cy="555157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pic>
        <p:nvPicPr>
          <p:cNvPr id="2" name="Picture 1"/>
          <p:cNvPicPr>
            <a:picLocks noChangeAspect="1"/>
          </p:cNvPicPr>
          <p:nvPr/>
        </p:nvPicPr>
        <p:blipFill>
          <a:blip r:embed="rId3"/>
          <a:stretch>
            <a:fillRect/>
          </a:stretch>
        </p:blipFill>
        <p:spPr>
          <a:xfrm>
            <a:off x="4565806" y="4271195"/>
            <a:ext cx="6229748" cy="2225408"/>
          </a:xfrm>
          <a:prstGeom prst="rect">
            <a:avLst/>
          </a:prstGeom>
        </p:spPr>
      </p:pic>
      <p:pic>
        <p:nvPicPr>
          <p:cNvPr id="9" name="Picture 8"/>
          <p:cNvPicPr>
            <a:picLocks noChangeAspect="1"/>
          </p:cNvPicPr>
          <p:nvPr/>
        </p:nvPicPr>
        <p:blipFill>
          <a:blip r:embed="rId4"/>
          <a:stretch>
            <a:fillRect/>
          </a:stretch>
        </p:blipFill>
        <p:spPr>
          <a:xfrm>
            <a:off x="3700189" y="1619061"/>
            <a:ext cx="3864773" cy="2371419"/>
          </a:xfrm>
          <a:prstGeom prst="rect">
            <a:avLst/>
          </a:prstGeom>
        </p:spPr>
      </p:pic>
      <p:pic>
        <p:nvPicPr>
          <p:cNvPr id="32770" name="Picture 2" descr="https://s.w.org/screenshots/3.9/dashboar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7391" y="1563871"/>
            <a:ext cx="3965034" cy="229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882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23169919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Server and Cloud 2013">
  <a:themeElements>
    <a:clrScheme name="STB Template">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Template_16-9_Sept2013_v12.potx" id="{9C7765DE-A674-4011-A212-5D742AF30369}" vid="{5465D01F-9AE6-47ED-AC67-4D8944814AA9}"/>
    </a:ext>
  </a:extLst>
</a:theme>
</file>

<file path=ppt/theme/theme3.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2015-05-05T00:00:00-05:00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Asim Mitra; Christine Avanessians</External_x0020_Speaker>
    <Session_x0020_Code xmlns="12a172fe-0250-434a-85cf-03b10810c5e5">BRK3450</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sharepoint/v3"/>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12a172fe-0250-434a-85cf-03b10810c5e5"/>
    <ds:schemaRef ds:uri="http://purl.org/dc/elements/1.1/"/>
    <ds:schemaRef ds:uri="230e9df3-be65-4c73-a93b-d1236ebd677e"/>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Microsoft_Ignite_2015_Breakout_Template_v02</Template>
  <TotalTime>4</TotalTime>
  <Words>2129</Words>
  <Application>Microsoft Office PowerPoint</Application>
  <PresentationFormat>Custom</PresentationFormat>
  <Paragraphs>403</Paragraphs>
  <Slides>43</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Arial</vt:lpstr>
      <vt:lpstr>Calibri</vt:lpstr>
      <vt:lpstr>Consolas</vt:lpstr>
      <vt:lpstr>Segoe UI</vt:lpstr>
      <vt:lpstr>Segoe UI Light</vt:lpstr>
      <vt:lpstr>Segoe UI Semibold</vt:lpstr>
      <vt:lpstr>Times New Roman</vt:lpstr>
      <vt:lpstr>Wingdings</vt:lpstr>
      <vt:lpstr>5-30610_Microsoft_Ignite_Keynote_Template</vt:lpstr>
      <vt:lpstr>Server and Cloud 2013</vt:lpstr>
      <vt:lpstr>1_5-30610_Microsoft_Ignite_Keynote_Template</vt:lpstr>
      <vt:lpstr>PowerPoint Presentation</vt:lpstr>
      <vt:lpstr>Microsoft Azure Marketplace</vt:lpstr>
      <vt:lpstr>Agenda</vt:lpstr>
      <vt:lpstr>Enterprise Environments </vt:lpstr>
      <vt:lpstr>Microsoft Azure Marketplace</vt:lpstr>
      <vt:lpstr>Customer Benefits</vt:lpstr>
      <vt:lpstr>Customer Benefits</vt:lpstr>
      <vt:lpstr>Customer Benefits</vt:lpstr>
      <vt:lpstr>Demo</vt:lpstr>
      <vt:lpstr>Customer Benefits</vt:lpstr>
      <vt:lpstr>IaaS Ecosystem</vt:lpstr>
      <vt:lpstr>Azure Marketplace and Virtual Machines</vt:lpstr>
      <vt:lpstr>VM Depot</vt:lpstr>
      <vt:lpstr>Azure OS Images</vt:lpstr>
      <vt:lpstr>Linux Distributions</vt:lpstr>
      <vt:lpstr>Azure Certified </vt:lpstr>
      <vt:lpstr>The role of Azure Certified – Software Provider</vt:lpstr>
      <vt:lpstr>The role of Azure Certified – Customer/Consumer</vt:lpstr>
      <vt:lpstr>So what can I do and how can I do it?</vt:lpstr>
      <vt:lpstr>Deep Dive Topics</vt:lpstr>
      <vt:lpstr>Your ingredients</vt:lpstr>
      <vt:lpstr>VM Images</vt:lpstr>
      <vt:lpstr>VM Extensions</vt:lpstr>
      <vt:lpstr>Azure Resource Manager &amp; Templates</vt:lpstr>
      <vt:lpstr>Deep Dive Topics</vt:lpstr>
      <vt:lpstr>Demo: Create a VM from Marketplace VM Image in PowerShell </vt:lpstr>
      <vt:lpstr>Snippet of Create VM PS script</vt:lpstr>
      <vt:lpstr>Snippet of Create VM PS script</vt:lpstr>
      <vt:lpstr>Demo: Add an extension to a VM using an ARM Template</vt:lpstr>
      <vt:lpstr>Template Snippet</vt:lpstr>
      <vt:lpstr>Deep Dive Topics</vt:lpstr>
      <vt:lpstr>More interesting, complicated topologies</vt:lpstr>
      <vt:lpstr>Demo:  Azure QuickStart Templates - Review and Deploy 3 VM SharePoint Farm</vt:lpstr>
      <vt:lpstr>Template Community in GitHub &amp; Deploy To Azure</vt:lpstr>
      <vt:lpstr>Deep Dive Topics</vt:lpstr>
      <vt:lpstr>High Availability for a File Share with Marketplace App: SIOS DataKeeper Cluster Edition </vt:lpstr>
      <vt:lpstr>Our Tool Box</vt:lpstr>
      <vt:lpstr>Demo:  Develop and Deploy a Highly Available File Share</vt:lpstr>
      <vt:lpstr>Have Questions?  Want to help us define our Marketplace roadmap?</vt:lpstr>
      <vt:lpstr>Related Sessions</vt:lpstr>
      <vt:lpstr>Ignite Azure Challenge Sweepstakes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Azure Marketplace: Images, Extensions, Docker, and More</dc:title>
  <dc:subject>Microsoft Ignite 2015</dc:subject>
  <dc:creator>Shows</dc:creator>
  <cp:keywords>Microsoft Ignite 2015</cp:keywords>
  <dc:description>Template: Mitchell Derrey, Silver Fox Productions
Formatting: 
Audience Type: Internal/External</dc:description>
  <cp:lastModifiedBy>Shows</cp:lastModifiedBy>
  <cp:revision>2</cp:revision>
  <dcterms:created xsi:type="dcterms:W3CDTF">2015-05-05T17:42:03Z</dcterms:created>
  <dcterms:modified xsi:type="dcterms:W3CDTF">2015-05-05T17:46:51Z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