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36"/>
  </p:notesMasterIdLst>
  <p:handoutMasterIdLst>
    <p:handoutMasterId r:id="rId37"/>
  </p:handoutMasterIdLst>
  <p:sldIdLst>
    <p:sldId id="1368" r:id="rId5"/>
    <p:sldId id="1487" r:id="rId6"/>
    <p:sldId id="1479" r:id="rId7"/>
    <p:sldId id="1481" r:id="rId8"/>
    <p:sldId id="1460" r:id="rId9"/>
    <p:sldId id="1461" r:id="rId10"/>
    <p:sldId id="1372" r:id="rId11"/>
    <p:sldId id="1463" r:id="rId12"/>
    <p:sldId id="1464" r:id="rId13"/>
    <p:sldId id="1322" r:id="rId14"/>
    <p:sldId id="1465" r:id="rId15"/>
    <p:sldId id="1470" r:id="rId16"/>
    <p:sldId id="1473" r:id="rId17"/>
    <p:sldId id="1471" r:id="rId18"/>
    <p:sldId id="1472" r:id="rId19"/>
    <p:sldId id="1474" r:id="rId20"/>
    <p:sldId id="1475" r:id="rId21"/>
    <p:sldId id="1466" r:id="rId22"/>
    <p:sldId id="1480" r:id="rId23"/>
    <p:sldId id="1476" r:id="rId24"/>
    <p:sldId id="1467" r:id="rId25"/>
    <p:sldId id="1468" r:id="rId26"/>
    <p:sldId id="1482" r:id="rId27"/>
    <p:sldId id="1483" r:id="rId28"/>
    <p:sldId id="1484" r:id="rId29"/>
    <p:sldId id="1485" r:id="rId30"/>
    <p:sldId id="1486" r:id="rId31"/>
    <p:sldId id="1469" r:id="rId32"/>
    <p:sldId id="1477" r:id="rId33"/>
    <p:sldId id="1488" r:id="rId34"/>
    <p:sldId id="1326" r:id="rId35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Breakout Template" id="{A073DAE3-B461-442F-A3D3-6642BD875E45}">
          <p14:sldIdLst>
            <p14:sldId id="1368"/>
            <p14:sldId id="1487"/>
            <p14:sldId id="1479"/>
            <p14:sldId id="1481"/>
            <p14:sldId id="1460"/>
            <p14:sldId id="1461"/>
            <p14:sldId id="1372"/>
            <p14:sldId id="1463"/>
            <p14:sldId id="1464"/>
            <p14:sldId id="1322"/>
            <p14:sldId id="1465"/>
            <p14:sldId id="1470"/>
            <p14:sldId id="1473"/>
            <p14:sldId id="1471"/>
            <p14:sldId id="1472"/>
            <p14:sldId id="1474"/>
            <p14:sldId id="1475"/>
            <p14:sldId id="1466"/>
            <p14:sldId id="1480"/>
            <p14:sldId id="1476"/>
            <p14:sldId id="1467"/>
            <p14:sldId id="1468"/>
            <p14:sldId id="1482"/>
            <p14:sldId id="1483"/>
            <p14:sldId id="1484"/>
            <p14:sldId id="1485"/>
            <p14:sldId id="1486"/>
            <p14:sldId id="1469"/>
            <p14:sldId id="1477"/>
            <p14:sldId id="1488"/>
            <p14:sldId id="1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39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/>
  </p:cmAuthor>
  <p:cmAuthor id="3" name="Mary Feil-Jacobs" initials="MF" lastIdx="22" clrIdx="3">
    <p:extLst/>
  </p:cmAuthor>
  <p:cmAuthor id="4" name="Jai Dargan" initials="JD" lastIdx="1" clrIdx="4">
    <p:extLst/>
  </p:cmAuthor>
  <p:cmAuthor id="5" name="Trevor" initials="T" lastIdx="2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7D8FF"/>
    <a:srgbClr val="11CCFF"/>
    <a:srgbClr val="85E5FF"/>
    <a:srgbClr val="43D7FF"/>
    <a:srgbClr val="B4A0FF"/>
    <a:srgbClr val="505050"/>
    <a:srgbClr val="000000"/>
    <a:srgbClr val="00BCF2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0" autoAdjust="0"/>
    <p:restoredTop sz="90992" autoAdjust="0"/>
  </p:normalViewPr>
  <p:slideViewPr>
    <p:cSldViewPr>
      <p:cViewPr varScale="1">
        <p:scale>
          <a:sx n="121" d="100"/>
          <a:sy n="121" d="100"/>
        </p:scale>
        <p:origin x="90" y="96"/>
      </p:cViewPr>
      <p:guideLst>
        <p:guide orient="horz" pos="2203"/>
        <p:guide pos="3917"/>
      </p:guideLst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5/5/2015 5:48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01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1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83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34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92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73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33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80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27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40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2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64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58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24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04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07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55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5/5/2015 5:48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97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5/5/2015 5:48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9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77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0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73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6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70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5/5/2015 5:48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1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2" y="360323"/>
            <a:ext cx="2667000" cy="406265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+mn-lt"/>
              </a:defRPr>
            </a:lvl1pPr>
            <a:lvl2pPr marL="342873" indent="0">
              <a:buFontTx/>
              <a:buNone/>
              <a:defRPr sz="1600">
                <a:latin typeface="+mn-lt"/>
              </a:defRPr>
            </a:lvl2pPr>
            <a:lvl3pPr marL="571454" indent="0">
              <a:buFontTx/>
              <a:buNone/>
              <a:defRPr sz="1600">
                <a:latin typeface="+mn-lt"/>
              </a:defRPr>
            </a:lvl3pPr>
            <a:lvl4pPr marL="800036" indent="0">
              <a:buFontTx/>
              <a:buNone/>
              <a:defRPr sz="1600">
                <a:latin typeface="+mn-lt"/>
              </a:defRPr>
            </a:lvl4pPr>
            <a:lvl5pPr marL="1028617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2047488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40" r:id="rId3"/>
    <p:sldLayoutId id="2147484272" r:id="rId4"/>
    <p:sldLayoutId id="2147484241" r:id="rId5"/>
    <p:sldLayoutId id="2147484273" r:id="rId6"/>
    <p:sldLayoutId id="2147484244" r:id="rId7"/>
    <p:sldLayoutId id="2147484274" r:id="rId8"/>
    <p:sldLayoutId id="2147484245" r:id="rId9"/>
    <p:sldLayoutId id="2147484275" r:id="rId10"/>
    <p:sldLayoutId id="2147484247" r:id="rId11"/>
    <p:sldLayoutId id="2147484249" r:id="rId12"/>
    <p:sldLayoutId id="2147484250" r:id="rId13"/>
    <p:sldLayoutId id="2147484264" r:id="rId14"/>
    <p:sldLayoutId id="2147484251" r:id="rId15"/>
    <p:sldLayoutId id="2147484270" r:id="rId16"/>
    <p:sldLayoutId id="2147484252" r:id="rId17"/>
    <p:sldLayoutId id="2147484253" r:id="rId18"/>
    <p:sldLayoutId id="2147484254" r:id="rId19"/>
    <p:sldLayoutId id="2147484271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3" r:id="rId26"/>
    <p:sldLayoutId id="2147484276" r:id="rId27"/>
    <p:sldLayoutId id="2147484277" r:id="rId2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jdargan@metalogix.com" TargetMode="External"/><Relationship Id="rId4" Type="http://schemas.openxmlformats.org/officeDocument/2006/relationships/hyperlink" Target="mailto:thellebuyck@metalogix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hellebuyck@metalogix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dargan@metalogix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openxmlformats.org/officeDocument/2006/relationships/hyperlink" Target="http://myignite.microsoft.com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8802"/>
          </a:xfrm>
        </p:spPr>
        <p:txBody>
          <a:bodyPr/>
          <a:lstStyle/>
          <a:p>
            <a:r>
              <a:rPr lang="en-US" dirty="0" smtClean="0"/>
              <a:t>Office 365 &amp;</a:t>
            </a:r>
            <a:br>
              <a:rPr lang="en-US" dirty="0" smtClean="0"/>
            </a:br>
            <a:r>
              <a:rPr lang="en-US" dirty="0" smtClean="0"/>
              <a:t>Data Loss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02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Office 365 Data Loss Prevention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GB" dirty="0" smtClean="0"/>
              <a:t>Available for Exchange and SharePoint in O365</a:t>
            </a:r>
          </a:p>
          <a:p>
            <a:pPr lvl="1"/>
            <a:r>
              <a:rPr lang="en-GB" dirty="0" smtClean="0"/>
              <a:t>Exchange announced in late 2014</a:t>
            </a:r>
          </a:p>
          <a:p>
            <a:pPr lvl="1"/>
            <a:r>
              <a:rPr lang="en-GB" dirty="0" smtClean="0"/>
              <a:t>Phase 2 Public Preview for SharePoint Online rolling out now</a:t>
            </a:r>
          </a:p>
          <a:p>
            <a:r>
              <a:rPr lang="en-GB" dirty="0" smtClean="0"/>
              <a:t>Includes 51 Sensitive Data Types</a:t>
            </a:r>
          </a:p>
          <a:p>
            <a:pPr lvl="1"/>
            <a:r>
              <a:rPr lang="en-GB" dirty="0" smtClean="0"/>
              <a:t>Personally Identifiable Information (PII), financial and health information</a:t>
            </a:r>
          </a:p>
          <a:p>
            <a:pPr lvl="1"/>
            <a:r>
              <a:rPr lang="en-GB" dirty="0" smtClean="0"/>
              <a:t>Regional variations of data types including US, Canada, EU, Australia etc.</a:t>
            </a:r>
          </a:p>
          <a:p>
            <a:r>
              <a:rPr lang="en-GB" dirty="0" smtClean="0"/>
              <a:t>Sensitive Data Types can be Customized</a:t>
            </a:r>
          </a:p>
          <a:p>
            <a:pPr lvl="1"/>
            <a:r>
              <a:rPr lang="en-GB" dirty="0" smtClean="0"/>
              <a:t>Adjust sensitivity levels for the out-of-the-box data types</a:t>
            </a:r>
          </a:p>
          <a:p>
            <a:pPr lvl="1"/>
            <a:r>
              <a:rPr lang="en-GB" dirty="0" smtClean="0"/>
              <a:t>Create your own specialized sensitive data types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71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6475" cy="6659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639" y="6594877"/>
            <a:ext cx="11449272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http://blogs.office.com/2015/04/21/evolving-data-loss-prevention-in-sharepoint-onlineonedrive-for-business-and-office-applications/</a:t>
            </a:r>
            <a:endParaRPr lang="en-GB" sz="14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02070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Available Now, What’s Later?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801314"/>
          </a:xfrm>
        </p:spPr>
        <p:txBody>
          <a:bodyPr/>
          <a:lstStyle/>
          <a:p>
            <a:r>
              <a:rPr lang="en-GB" dirty="0" smtClean="0"/>
              <a:t>Phase 2 Public Preview</a:t>
            </a:r>
          </a:p>
          <a:p>
            <a:pPr lvl="1"/>
            <a:r>
              <a:rPr lang="en-GB" dirty="0" smtClean="0"/>
              <a:t>Create automated policies for built-in information types</a:t>
            </a:r>
          </a:p>
          <a:p>
            <a:pPr lvl="1"/>
            <a:r>
              <a:rPr lang="en-GB" dirty="0" smtClean="0"/>
              <a:t>Apply policies in conjunction with External Sharing</a:t>
            </a:r>
          </a:p>
          <a:p>
            <a:pPr lvl="1"/>
            <a:r>
              <a:rPr lang="en-GB" dirty="0" smtClean="0"/>
              <a:t>Policies can be applied to specific sites or locations</a:t>
            </a:r>
          </a:p>
          <a:p>
            <a:pPr lvl="1"/>
            <a:r>
              <a:rPr lang="en-GB" dirty="0" smtClean="0"/>
              <a:t>Block or restrict access to sensitive content</a:t>
            </a:r>
          </a:p>
          <a:p>
            <a:pPr lvl="1"/>
            <a:r>
              <a:rPr lang="en-GB" dirty="0" smtClean="0"/>
              <a:t>Admin facing incident reports</a:t>
            </a:r>
          </a:p>
          <a:p>
            <a:r>
              <a:rPr lang="en-GB" dirty="0" smtClean="0"/>
              <a:t>Phase 3</a:t>
            </a:r>
          </a:p>
          <a:p>
            <a:pPr lvl="1"/>
            <a:r>
              <a:rPr lang="en-GB" dirty="0" smtClean="0"/>
              <a:t>Location or condition policy exceptions</a:t>
            </a:r>
          </a:p>
          <a:p>
            <a:pPr lvl="1"/>
            <a:r>
              <a:rPr lang="en-GB" dirty="0" smtClean="0"/>
              <a:t>Encryption as an action to be applied to content</a:t>
            </a:r>
          </a:p>
          <a:p>
            <a:pPr lvl="1"/>
            <a:r>
              <a:rPr lang="en-GB" dirty="0" smtClean="0"/>
              <a:t>Additional content types and greater enforcement at endpoints e.g. Office 2016</a:t>
            </a:r>
          </a:p>
          <a:p>
            <a:pPr lvl="1"/>
            <a:r>
              <a:rPr lang="en-GB" dirty="0" smtClean="0"/>
              <a:t>Support for custom classifications</a:t>
            </a:r>
          </a:p>
          <a:p>
            <a:pPr lvl="1"/>
            <a:r>
              <a:rPr lang="en-GB" dirty="0" smtClean="0"/>
              <a:t>More features to be announced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825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40" y="1241426"/>
            <a:ext cx="5486399" cy="2926570"/>
          </a:xfrm>
        </p:spPr>
        <p:txBody>
          <a:bodyPr/>
          <a:lstStyle/>
          <a:p>
            <a:r>
              <a:rPr lang="en-GB" dirty="0" smtClean="0"/>
              <a:t>Office 365 Compliance </a:t>
            </a:r>
            <a:r>
              <a:rPr lang="en-GB" dirty="0" err="1" smtClean="0"/>
              <a:t>Center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9"/>
          <a:stretch/>
        </p:blipFill>
        <p:spPr>
          <a:xfrm>
            <a:off x="5570166" y="1242305"/>
            <a:ext cx="6912767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18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40" y="1241426"/>
            <a:ext cx="5486399" cy="2926570"/>
          </a:xfrm>
        </p:spPr>
        <p:txBody>
          <a:bodyPr/>
          <a:lstStyle/>
          <a:p>
            <a:r>
              <a:rPr lang="en-GB" dirty="0" smtClean="0"/>
              <a:t>Includes Policy Tips for End User Education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8" t="31205" r="6575" b="-21771"/>
          <a:stretch/>
        </p:blipFill>
        <p:spPr>
          <a:xfrm>
            <a:off x="6002213" y="688950"/>
            <a:ext cx="6434262" cy="626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60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40" y="1241426"/>
            <a:ext cx="5486399" cy="2926570"/>
          </a:xfrm>
        </p:spPr>
        <p:txBody>
          <a:bodyPr/>
          <a:lstStyle/>
          <a:p>
            <a:r>
              <a:rPr lang="en-GB" dirty="0" smtClean="0"/>
              <a:t>Integration with </a:t>
            </a:r>
            <a:br>
              <a:rPr lang="en-GB" dirty="0" smtClean="0"/>
            </a:br>
            <a:r>
              <a:rPr lang="en-GB" dirty="0" smtClean="0"/>
              <a:t>Office 2016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69" y="616942"/>
            <a:ext cx="10259857" cy="1638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69" y="2666756"/>
            <a:ext cx="10564699" cy="1648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78" y="4726096"/>
            <a:ext cx="10593278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67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Customizing DLP in Office 365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GB" dirty="0" smtClean="0"/>
              <a:t>Customize Built-in Information Types</a:t>
            </a:r>
          </a:p>
          <a:p>
            <a:pPr lvl="1"/>
            <a:r>
              <a:rPr lang="en-GB" dirty="0" smtClean="0"/>
              <a:t>Export existing 51 rules using PowerShell</a:t>
            </a:r>
          </a:p>
          <a:p>
            <a:pPr lvl="1"/>
            <a:r>
              <a:rPr lang="en-GB" dirty="0" smtClean="0"/>
              <a:t>Adjust confidence levels</a:t>
            </a:r>
          </a:p>
          <a:p>
            <a:pPr lvl="1"/>
            <a:r>
              <a:rPr lang="en-GB" dirty="0" smtClean="0"/>
              <a:t>Add or remove corroborating evidence e.g. proximity of keywords</a:t>
            </a:r>
          </a:p>
          <a:p>
            <a:r>
              <a:rPr lang="en-GB" dirty="0" smtClean="0"/>
              <a:t>Customize DLP Policy</a:t>
            </a:r>
          </a:p>
          <a:p>
            <a:pPr lvl="1"/>
            <a:r>
              <a:rPr lang="en-GB" dirty="0" smtClean="0"/>
              <a:t>Create a custom Policy Template</a:t>
            </a:r>
          </a:p>
          <a:p>
            <a:pPr lvl="1"/>
            <a:r>
              <a:rPr lang="en-GB" dirty="0" smtClean="0"/>
              <a:t>Incorporate custom Information Types</a:t>
            </a:r>
          </a:p>
          <a:p>
            <a:r>
              <a:rPr lang="en-GB" dirty="0" smtClean="0"/>
              <a:t>Custom Classification Rule Package </a:t>
            </a:r>
          </a:p>
          <a:p>
            <a:pPr lvl="1"/>
            <a:r>
              <a:rPr lang="en-GB" dirty="0" smtClean="0"/>
              <a:t>Rule Type – Entity or Affinity</a:t>
            </a:r>
          </a:p>
          <a:p>
            <a:pPr lvl="1"/>
            <a:r>
              <a:rPr lang="en-GB" dirty="0" smtClean="0"/>
              <a:t>Supporting Elements – Regex, Keyword, Function</a:t>
            </a:r>
          </a:p>
          <a:p>
            <a:pPr lvl="1"/>
            <a:r>
              <a:rPr lang="en-GB" dirty="0" smtClean="0"/>
              <a:t>Pattern Proximity Window</a:t>
            </a:r>
          </a:p>
          <a:p>
            <a:pPr lvl="1"/>
            <a:r>
              <a:rPr lang="en-GB" dirty="0" smtClean="0"/>
              <a:t>Confidence Level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89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 of O365 Data Loss Prevention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6155531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r>
              <a:rPr lang="en-GB" dirty="0" err="1"/>
              <a:t>RegEx</a:t>
            </a:r>
            <a:endParaRPr lang="en-GB" dirty="0"/>
          </a:p>
          <a:p>
            <a:pPr lvl="1"/>
            <a:r>
              <a:rPr lang="en-GB" dirty="0"/>
              <a:t>Regular expressions are excellent at identifying patterns you know</a:t>
            </a:r>
          </a:p>
          <a:p>
            <a:pPr lvl="1"/>
            <a:r>
              <a:rPr lang="en-GB" dirty="0"/>
              <a:t>But they can't identify the unknowns</a:t>
            </a:r>
          </a:p>
          <a:p>
            <a:pPr lvl="1"/>
            <a:r>
              <a:rPr lang="en-GB" dirty="0"/>
              <a:t>Do you know every possible pattern for PII? </a:t>
            </a:r>
          </a:p>
          <a:p>
            <a:pPr lvl="1"/>
            <a:r>
              <a:rPr lang="en-GB" sz="4000" dirty="0" smtClean="0">
                <a:solidFill>
                  <a:srgbClr val="47D8FF"/>
                </a:solidFill>
                <a:latin typeface="Segoe UI Light"/>
                <a:cs typeface="Segoe UI Light"/>
              </a:rPr>
              <a:t>Environment</a:t>
            </a:r>
            <a:endParaRPr lang="en-US" sz="4000" dirty="0">
              <a:solidFill>
                <a:srgbClr val="47D8FF"/>
              </a:solidFill>
              <a:latin typeface="Segoe UI Light"/>
              <a:cs typeface="Segoe UI Light"/>
            </a:endParaRPr>
          </a:p>
          <a:p>
            <a:pPr lvl="1"/>
            <a:r>
              <a:rPr lang="en-US" dirty="0"/>
              <a:t>This only covers information in your Office 365 tenancy</a:t>
            </a:r>
          </a:p>
          <a:p>
            <a:pPr lvl="1"/>
            <a:r>
              <a:rPr lang="en-US" dirty="0"/>
              <a:t>DLP does not cover your on premises SharePoint installations</a:t>
            </a:r>
          </a:p>
          <a:p>
            <a:pPr lvl="1"/>
            <a:r>
              <a:rPr lang="en-US" dirty="0"/>
              <a:t>ControlPoint centralizes administration of all your Farms </a:t>
            </a:r>
            <a:r>
              <a:rPr lang="en-GB" dirty="0"/>
              <a:t>regardless of type </a:t>
            </a:r>
          </a:p>
          <a:p>
            <a:pPr lvl="1"/>
            <a:r>
              <a:rPr lang="en-GB" sz="4000" dirty="0">
                <a:solidFill>
                  <a:srgbClr val="47D8FF"/>
                </a:solidFill>
                <a:latin typeface="Segoe UI Light"/>
                <a:cs typeface="Segoe UI Light"/>
              </a:rPr>
              <a:t>Remediation Actions </a:t>
            </a:r>
          </a:p>
          <a:p>
            <a:pPr lvl="1"/>
            <a:r>
              <a:rPr lang="en-GB" dirty="0"/>
              <a:t>Downstream actions limited to permissions locking and notifications</a:t>
            </a:r>
          </a:p>
          <a:p>
            <a:pPr lvl="1"/>
            <a:endParaRPr lang="en-GB" dirty="0">
              <a:solidFill>
                <a:srgbClr val="47D8FF"/>
              </a:solidFill>
              <a:latin typeface="Segoe UI" charset="0"/>
              <a:cs typeface="Segoe UI" charset="0"/>
            </a:endParaRPr>
          </a:p>
          <a:p>
            <a:pPr lvl="1"/>
            <a:endParaRPr lang="en-GB" dirty="0">
              <a:solidFill>
                <a:srgbClr val="47D8FF"/>
              </a:solidFill>
              <a:latin typeface="Segoe UI" charset="0"/>
              <a:cs typeface="Segoe UI" charset="0"/>
            </a:endParaRPr>
          </a:p>
          <a:p>
            <a:pPr lvl="1"/>
            <a:endParaRPr lang="en-US" dirty="0">
              <a:solidFill>
                <a:srgbClr val="FFFFFF"/>
              </a:solidFill>
              <a:latin typeface="Segoe UI" charset="0"/>
              <a:cs typeface="Segoe UI" charset="0"/>
            </a:endParaRPr>
          </a:p>
          <a:p>
            <a:pPr lvl="1"/>
            <a:endParaRPr lang="en-US" dirty="0">
              <a:solidFill>
                <a:srgbClr val="FFFFFF"/>
              </a:solidFill>
              <a:latin typeface="Segoe UI" charset="0"/>
              <a:cs typeface="Segoe UI" charset="0"/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439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Segoe UI Light"/>
              </a:rPr>
              <a:t>RegEx: In Depth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154436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pPr lvl="1"/>
            <a:endParaRPr lang="en-GB" dirty="0"/>
          </a:p>
          <a:p>
            <a:pPr lvl="1"/>
            <a:endParaRPr lang="en-GB" dirty="0">
              <a:solidFill>
                <a:srgbClr val="47D8FF"/>
              </a:solidFill>
              <a:latin typeface="Segoe UI" charset="0"/>
              <a:cs typeface="Segoe UI" charset="0"/>
            </a:endParaRPr>
          </a:p>
          <a:p>
            <a:pPr lvl="1"/>
            <a:endParaRPr lang="en-GB" dirty="0">
              <a:solidFill>
                <a:srgbClr val="47D8FF"/>
              </a:solidFill>
              <a:latin typeface="Segoe UI" charset="0"/>
              <a:cs typeface="Segoe UI" charset="0"/>
            </a:endParaRPr>
          </a:p>
          <a:p>
            <a:pPr lvl="1"/>
            <a:endParaRPr lang="en-US" dirty="0">
              <a:solidFill>
                <a:srgbClr val="FFFFFF"/>
              </a:solidFill>
              <a:latin typeface="Segoe UI" charset="0"/>
              <a:cs typeface="Segoe UI" charset="0"/>
            </a:endParaRPr>
          </a:p>
          <a:p>
            <a:pPr lvl="1"/>
            <a:endParaRPr lang="en-US" dirty="0">
              <a:solidFill>
                <a:srgbClr val="FFFFFF"/>
              </a:solidFill>
              <a:latin typeface="Segoe UI" charset="0"/>
              <a:cs typeface="Segoe UI" charset="0"/>
            </a:endParaRPr>
          </a:p>
          <a:p>
            <a:pPr lvl="1"/>
            <a:endParaRPr lang="en-GB" dirty="0"/>
          </a:p>
        </p:txBody>
      </p:sp>
      <p:pic>
        <p:nvPicPr>
          <p:cNvPr id="4" name="Picture 3" descr="Screen Shot 2015-04-30 at 4.33.1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17" y="1275421"/>
            <a:ext cx="9066065" cy="55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44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2" y="2125677"/>
            <a:ext cx="10058336" cy="1828786"/>
          </a:xfrm>
        </p:spPr>
        <p:txBody>
          <a:bodyPr/>
          <a:lstStyle/>
          <a:p>
            <a:r>
              <a:rPr lang="en-US" dirty="0" err="1"/>
              <a:t>Metalogix</a:t>
            </a:r>
            <a:r>
              <a:rPr lang="en-US" dirty="0"/>
              <a:t>: Using DLP to Identify and Secure Sensitive Content from Insider Threats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2" y="4333551"/>
            <a:ext cx="7315137" cy="1828007"/>
          </a:xfrm>
        </p:spPr>
        <p:txBody>
          <a:bodyPr/>
          <a:lstStyle/>
          <a:p>
            <a:r>
              <a:rPr lang="en-US" dirty="0"/>
              <a:t>Trevor </a:t>
            </a:r>
            <a:r>
              <a:rPr lang="en-US" dirty="0" err="1"/>
              <a:t>Hellebuyck</a:t>
            </a:r>
            <a:endParaRPr lang="en-US" dirty="0"/>
          </a:p>
          <a:p>
            <a:r>
              <a:rPr lang="en-US" dirty="0"/>
              <a:t>Jai </a:t>
            </a:r>
            <a:r>
              <a:rPr lang="en-US" dirty="0" err="1"/>
              <a:t>Dargan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BRK3454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Segoe UI Light"/>
              </a:rPr>
              <a:t>Sensitive Content Manager with ControlPoint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801314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r>
              <a:rPr lang="en-GB" dirty="0">
                <a:cs typeface="Segoe UI Light"/>
              </a:rPr>
              <a:t>Machine Learning</a:t>
            </a:r>
            <a:endParaRPr lang="en-US" dirty="0">
              <a:cs typeface="Segoe UI"/>
            </a:endParaRPr>
          </a:p>
          <a:p>
            <a:pPr lvl="1"/>
            <a:r>
              <a:rPr lang="en-GB" dirty="0">
                <a:cs typeface="Segoe UI"/>
              </a:rPr>
              <a:t>What is Machine Learning? </a:t>
            </a:r>
          </a:p>
          <a:p>
            <a:pPr lvl="1"/>
            <a:r>
              <a:rPr lang="en-GB" sz="4000" dirty="0" smtClean="0">
                <a:solidFill>
                  <a:srgbClr val="47D8FF"/>
                </a:solidFill>
                <a:latin typeface="Segoe UI Light"/>
                <a:cs typeface="Segoe UI Light"/>
              </a:rPr>
              <a:t>How </a:t>
            </a:r>
            <a:r>
              <a:rPr lang="en-GB" sz="4000" dirty="0">
                <a:solidFill>
                  <a:srgbClr val="47D8FF"/>
                </a:solidFill>
                <a:latin typeface="Segoe UI Light"/>
                <a:cs typeface="Segoe UI Light"/>
              </a:rPr>
              <a:t>do we do it? </a:t>
            </a:r>
            <a:endParaRPr lang="en-GB" dirty="0">
              <a:solidFill>
                <a:srgbClr val="FFFFFF"/>
              </a:solidFill>
              <a:latin typeface="Segoe UI" charset="0"/>
              <a:cs typeface="Segoe UI" charset="0"/>
            </a:endParaRPr>
          </a:p>
          <a:p>
            <a:pPr lvl="1"/>
            <a:r>
              <a:rPr lang="en-US" dirty="0">
                <a:cs typeface="Segoe UI"/>
              </a:rPr>
              <a:t>Neural Networks</a:t>
            </a:r>
          </a:p>
          <a:p>
            <a:pPr lvl="1"/>
            <a:r>
              <a:rPr lang="en-GB" sz="4000" dirty="0" smtClean="0">
                <a:solidFill>
                  <a:srgbClr val="47D8FF"/>
                </a:solidFill>
                <a:latin typeface="Segoe UI Light"/>
                <a:cs typeface="Segoe UI Light"/>
              </a:rPr>
              <a:t>Cloud </a:t>
            </a:r>
            <a:r>
              <a:rPr lang="en-GB" sz="4000" dirty="0">
                <a:solidFill>
                  <a:srgbClr val="47D8FF"/>
                </a:solidFill>
                <a:latin typeface="Segoe UI Light"/>
                <a:cs typeface="Segoe UI Light"/>
              </a:rPr>
              <a:t>First Architecture  </a:t>
            </a:r>
          </a:p>
          <a:p>
            <a:pPr lvl="1"/>
            <a:r>
              <a:rPr lang="en-GB" dirty="0">
                <a:cs typeface="Segoe UI"/>
              </a:rPr>
              <a:t>Metalogix Cloud Services </a:t>
            </a:r>
          </a:p>
          <a:p>
            <a:pPr lvl="1"/>
            <a:endParaRPr lang="en-GB" dirty="0">
              <a:solidFill>
                <a:srgbClr val="47D8FF"/>
              </a:solidFill>
              <a:latin typeface="Segoe UI" charset="0"/>
              <a:cs typeface="Segoe UI" charset="0"/>
            </a:endParaRPr>
          </a:p>
          <a:p>
            <a:pPr lvl="1"/>
            <a:endParaRPr lang="en-GB" dirty="0">
              <a:solidFill>
                <a:srgbClr val="47D8FF"/>
              </a:solidFill>
              <a:latin typeface="Segoe UI" charset="0"/>
              <a:cs typeface="Segoe UI" charset="0"/>
            </a:endParaRPr>
          </a:p>
          <a:p>
            <a:pPr lvl="1"/>
            <a:endParaRPr lang="en-US" dirty="0">
              <a:solidFill>
                <a:srgbClr val="FFFFFF"/>
              </a:solidFill>
              <a:latin typeface="Segoe UI" charset="0"/>
              <a:cs typeface="Segoe UI" charset="0"/>
            </a:endParaRPr>
          </a:p>
          <a:p>
            <a:pPr lvl="1"/>
            <a:endParaRPr lang="en-US" dirty="0">
              <a:solidFill>
                <a:srgbClr val="FFFFFF"/>
              </a:solidFill>
              <a:latin typeface="Segoe UI" charset="0"/>
              <a:cs typeface="Segoe UI" charset="0"/>
            </a:endParaRPr>
          </a:p>
          <a:p>
            <a:pPr lvl="1"/>
            <a:endParaRPr lang="en-GB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12394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Extending &amp; Enhancing DLP for SharePoint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739759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r>
              <a:rPr lang="en-GB" dirty="0"/>
              <a:t>Machine </a:t>
            </a:r>
            <a:r>
              <a:rPr lang="en-GB"/>
              <a:t>Learning </a:t>
            </a:r>
            <a:r>
              <a:rPr lang="en-US" dirty="0"/>
              <a:t>for</a:t>
            </a:r>
            <a:r>
              <a:rPr lang="en-US"/>
              <a:t> Content Detection and </a:t>
            </a:r>
            <a:r>
              <a:rPr lang="en-US" smtClean="0"/>
              <a:t>Analysis</a:t>
            </a:r>
            <a:endParaRPr lang="en-GB" dirty="0"/>
          </a:p>
          <a:p>
            <a:pPr lvl="1"/>
            <a:r>
              <a:rPr lang="en-GB" dirty="0">
                <a:cs typeface="Segoe UI"/>
              </a:rPr>
              <a:t>Flexibility</a:t>
            </a:r>
            <a:r>
              <a:rPr lang="en-GB">
                <a:cs typeface="Segoe UI"/>
              </a:rPr>
              <a:t>: machine learning enables identification of patterns beyond complexity that humans can </a:t>
            </a:r>
            <a:r>
              <a:rPr lang="en-GB" smtClean="0">
                <a:cs typeface="Segoe UI"/>
              </a:rPr>
              <a:t>assume</a:t>
            </a:r>
            <a:endParaRPr lang="en-GB" dirty="0"/>
          </a:p>
          <a:p>
            <a:pPr lvl="1"/>
            <a:r>
              <a:rPr lang="en-GB" dirty="0">
                <a:cs typeface="Segoe UI"/>
              </a:rPr>
              <a:t>Data-Driven</a:t>
            </a:r>
            <a:r>
              <a:rPr lang="en-GB">
                <a:cs typeface="Segoe UI"/>
              </a:rPr>
              <a:t>: Machine Learning models are created by data -- not by </a:t>
            </a:r>
            <a:r>
              <a:rPr lang="en-GB" smtClean="0">
                <a:cs typeface="Segoe UI"/>
              </a:rPr>
              <a:t>intuition</a:t>
            </a:r>
            <a:endParaRPr lang="en-GB" dirty="0"/>
          </a:p>
          <a:p>
            <a:pPr lvl="1"/>
            <a:r>
              <a:rPr lang="en-GB" dirty="0">
                <a:cs typeface="Segoe UI"/>
              </a:rPr>
              <a:t>Accuracy</a:t>
            </a:r>
            <a:r>
              <a:rPr lang="en-GB">
                <a:cs typeface="Segoe UI"/>
              </a:rPr>
              <a:t>: Machine Learning can control rates of false positives and false </a:t>
            </a:r>
            <a:r>
              <a:rPr lang="en-GB" smtClean="0">
                <a:cs typeface="Segoe UI"/>
              </a:rPr>
              <a:t>negatives</a:t>
            </a:r>
            <a:endParaRPr lang="en-GB" dirty="0"/>
          </a:p>
          <a:p>
            <a:r>
              <a:rPr lang="en-GB" dirty="0"/>
              <a:t>On-premises, Online and Hybrid</a:t>
            </a:r>
          </a:p>
          <a:p>
            <a:pPr lvl="1"/>
            <a:r>
              <a:rPr lang="en-GB" dirty="0">
                <a:cs typeface="Segoe UI"/>
              </a:rPr>
              <a:t>ControlPoint</a:t>
            </a:r>
            <a:r>
              <a:rPr lang="en-GB">
                <a:cs typeface="Segoe UI"/>
              </a:rPr>
              <a:t> centralizes management of SharePoint content across enviornments and </a:t>
            </a:r>
            <a:r>
              <a:rPr lang="en-GB" smtClean="0">
                <a:cs typeface="Segoe UI"/>
              </a:rPr>
              <a:t>versions</a:t>
            </a:r>
            <a:endParaRPr lang="en-GB" dirty="0"/>
          </a:p>
          <a:p>
            <a:pPr lvl="1"/>
            <a:r>
              <a:rPr lang="en-GB" dirty="0">
                <a:cs typeface="Segoe UI"/>
              </a:rPr>
              <a:t>PII</a:t>
            </a:r>
            <a:r>
              <a:rPr lang="en-GB">
                <a:cs typeface="Segoe UI"/>
              </a:rPr>
              <a:t> influences data migration decisions and </a:t>
            </a:r>
            <a:r>
              <a:rPr lang="en-GB" smtClean="0">
                <a:cs typeface="Segoe UI"/>
              </a:rPr>
              <a:t>strategy</a:t>
            </a:r>
            <a:endParaRPr lang="en-GB" dirty="0"/>
          </a:p>
          <a:p>
            <a:r>
              <a:rPr lang="en-GB" dirty="0"/>
              <a:t>Take Action</a:t>
            </a:r>
          </a:p>
          <a:p>
            <a:pPr lvl="1"/>
            <a:r>
              <a:rPr lang="en-GB" dirty="0">
                <a:cs typeface="Segoe UI"/>
              </a:rPr>
              <a:t>Variety</a:t>
            </a:r>
            <a:r>
              <a:rPr lang="en-GB">
                <a:cs typeface="Segoe UI"/>
              </a:rPr>
              <a:t> of remediation actions to govern </a:t>
            </a:r>
            <a:r>
              <a:rPr lang="en-GB" smtClean="0">
                <a:cs typeface="Segoe UI"/>
              </a:rPr>
              <a:t>content</a:t>
            </a:r>
            <a:endParaRPr lang="en-GB" dirty="0"/>
          </a:p>
          <a:p>
            <a:pPr lvl="1"/>
            <a:r>
              <a:rPr lang="en-GB" dirty="0">
                <a:cs typeface="Segoe UI"/>
              </a:rPr>
              <a:t>Real</a:t>
            </a:r>
            <a:r>
              <a:rPr lang="en-GB">
                <a:cs typeface="Segoe UI"/>
              </a:rPr>
              <a:t> Time Scanning: Enhanced Situational </a:t>
            </a:r>
            <a:r>
              <a:rPr lang="en-GB" smtClean="0">
                <a:cs typeface="Segoe UI"/>
              </a:rPr>
              <a:t>Awareness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891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2943883"/>
          </a:xfrm>
        </p:spPr>
        <p:txBody>
          <a:bodyPr/>
          <a:lstStyle/>
          <a:p>
            <a:r>
              <a:rPr lang="en-US" sz="6600" dirty="0">
                <a:cs typeface="Segoe UI Light"/>
              </a:rPr>
              <a:t>Securing SharePoint with Sensitive Content Manager and ControlPoint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051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i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4711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29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omplianceSumm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4711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3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DetailedIte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4711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06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UnabletoClassi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4711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5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electUs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4711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05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570756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r>
              <a:rPr lang="en-GB" dirty="0"/>
              <a:t>Metalogix: content and context aware for detection and classification of sensitive content </a:t>
            </a:r>
          </a:p>
          <a:p>
            <a:r>
              <a:rPr lang="en-GB" dirty="0"/>
              <a:t>Machine Learning / Neural Networks: higher accuracy beyond RegEx</a:t>
            </a:r>
          </a:p>
          <a:p>
            <a:r>
              <a:rPr lang="en-GB" dirty="0">
                <a:cs typeface="Segoe UI Light"/>
              </a:rPr>
              <a:t>Deployable across environments </a:t>
            </a:r>
          </a:p>
          <a:p>
            <a:endParaRPr lang="en-GB" dirty="0">
              <a:cs typeface="Segoe UI Light"/>
            </a:endParaRP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451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40" y="1241426"/>
            <a:ext cx="5486399" cy="2012602"/>
          </a:xfrm>
        </p:spPr>
        <p:txBody>
          <a:bodyPr/>
          <a:lstStyle/>
          <a:p>
            <a:r>
              <a:rPr lang="en-GB" dirty="0" smtClean="0"/>
              <a:t>Visit us at Booth 609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597" y="-1"/>
            <a:ext cx="6678877" cy="6994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640" y="3785294"/>
            <a:ext cx="5040560" cy="308392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Trevor Hellebuyck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4"/>
              </a:rPr>
              <a:t>thellebuyck@metalogix.com</a:t>
            </a:r>
            <a:endParaRPr lang="en-GB" sz="24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@</a:t>
            </a:r>
            <a:r>
              <a:rPr lang="en-GB" sz="24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thellebuyck</a:t>
            </a:r>
            <a:endParaRPr lang="en-GB" sz="24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4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Jai Dargan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5"/>
              </a:rPr>
              <a:t>jdargan@metalogix.com</a:t>
            </a:r>
            <a:endParaRPr lang="en-GB" sz="24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@</a:t>
            </a:r>
            <a:r>
              <a:rPr lang="en-GB" sz="24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Jai_Dargan</a:t>
            </a:r>
            <a:endParaRPr lang="en-GB" sz="24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72028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3170099"/>
          </a:xfrm>
        </p:spPr>
        <p:txBody>
          <a:bodyPr/>
          <a:lstStyle/>
          <a:p>
            <a:r>
              <a:rPr lang="en-GB" dirty="0" smtClean="0"/>
              <a:t>Trevor Hellebuyck</a:t>
            </a:r>
          </a:p>
          <a:p>
            <a:r>
              <a:rPr lang="en-GB" dirty="0" smtClean="0"/>
              <a:t>Chief Technology Officer</a:t>
            </a:r>
          </a:p>
          <a:p>
            <a:pPr>
              <a:spcAft>
                <a:spcPts val="600"/>
              </a:spcAft>
            </a:pPr>
            <a:r>
              <a:rPr lang="en-GB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thellebuyck@metalogix.com</a:t>
            </a:r>
            <a:endParaRPr lang="en-GB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spcAft>
                <a:spcPts val="600"/>
              </a:spcAft>
            </a:pPr>
            <a:r>
              <a:rPr lang="en-GB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@</a:t>
            </a:r>
            <a:r>
              <a:rPr lang="en-GB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thellebuyck</a:t>
            </a:r>
            <a:endParaRPr lang="en-GB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18237" y="1212849"/>
            <a:ext cx="5943603" cy="3170099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r>
              <a:rPr lang="en-GB" dirty="0"/>
              <a:t>Jai Dargan</a:t>
            </a:r>
          </a:p>
          <a:p>
            <a:r>
              <a:rPr lang="en-GB" smtClean="0"/>
              <a:t>Product Manager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4"/>
              </a:rPr>
              <a:t>jdargan@metalogix.com</a:t>
            </a:r>
            <a:endParaRPr lang="en-GB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spcAft>
                <a:spcPts val="600"/>
              </a:spcAft>
            </a:pPr>
            <a:r>
              <a:rPr lang="en-GB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@</a:t>
            </a:r>
            <a:r>
              <a:rPr lang="en-GB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Jai_Dargan</a:t>
            </a:r>
            <a:endParaRPr lang="en-GB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47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495" r="4428" b="4311"/>
          <a:stretch/>
        </p:blipFill>
        <p:spPr bwMode="auto">
          <a:xfrm>
            <a:off x="6864125" y="1555974"/>
            <a:ext cx="3813811" cy="38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80179" y="5515801"/>
            <a:ext cx="7238858" cy="13065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  <a:buClr>
                <a:srgbClr val="000000"/>
              </a:buClr>
            </a:pP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Visit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err="1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Myignite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  <a:hlinkClick r:id="rId4"/>
              </a:rPr>
              <a:t>http://myignite.microsoft.com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b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</a:b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or download and use the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Ignite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Mobile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App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/>
            </a:r>
            <a:b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</a:b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with 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the QR code above.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sz="3200">
                <a:gradFill>
                  <a:gsLst>
                    <a:gs pos="1250">
                      <a:srgbClr val="FF8C00"/>
                    </a:gs>
                    <a:gs pos="100000">
                      <a:srgbClr val="FF8C00"/>
                    </a:gs>
                  </a:gsLst>
                  <a:lin ang="5400000" scaled="0"/>
                </a:gradFill>
              </a:rPr>
              <a:t>Your feedback is important to us!</a:t>
            </a:r>
            <a:endParaRPr sz="3600">
              <a:gradFill>
                <a:gsLst>
                  <a:gs pos="1250">
                    <a:srgbClr val="FF8C00"/>
                  </a:gs>
                  <a:gs pos="100000">
                    <a:srgbClr val="FF8C00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9" r="3549"/>
          <a:stretch/>
        </p:blipFill>
        <p:spPr>
          <a:xfrm>
            <a:off x="0" y="-1"/>
            <a:ext cx="522763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3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7003" y="2201118"/>
            <a:ext cx="11887200" cy="4819781"/>
          </a:xfrm>
        </p:spPr>
        <p:txBody>
          <a:bodyPr vert="horz" wrap="square" lIns="146304" tIns="91440" rIns="146304" bIns="91440" rtlCol="0" anchor="t">
            <a:sp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Move, Manage, and Secure Collaboration Content</a:t>
            </a:r>
            <a:b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for SharePoint, Exchange, On-Premises,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Office 365, Private &amp; Hybrid Cloud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latin typeface="Segoe UI Light" charset="0"/>
              <a:cs typeface="Segoe UI Light" charset="0"/>
            </a:endParaRPr>
          </a:p>
          <a:p>
            <a:pPr marL="0" indent="0">
              <a:buNone/>
            </a:pPr>
            <a:endParaRPr lang="en-US" dirty="0">
              <a:latin typeface="Segoe UI Light" charset="0"/>
              <a:cs typeface="Segoe UI Light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Metalogix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5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754874"/>
          </a:xfrm>
        </p:spPr>
        <p:txBody>
          <a:bodyPr/>
          <a:lstStyle/>
          <a:p>
            <a:r>
              <a:rPr lang="en-GB" dirty="0" smtClean="0"/>
              <a:t>Why Should I care about sensitive content in SharePoint?</a:t>
            </a:r>
          </a:p>
          <a:p>
            <a:r>
              <a:rPr lang="en-GB" dirty="0" smtClean="0"/>
              <a:t>Office 365 and OneDrive for Business Data Loss Prevention Capabilities</a:t>
            </a:r>
          </a:p>
          <a:p>
            <a:r>
              <a:rPr lang="en-GB" dirty="0" smtClean="0"/>
              <a:t>Extending and Enhancing Data Loss Prevention Capabilities for SharePoint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482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89" y="395435"/>
            <a:ext cx="5486399" cy="1680460"/>
          </a:xfrm>
        </p:spPr>
        <p:txBody>
          <a:bodyPr/>
          <a:lstStyle/>
          <a:p>
            <a:r>
              <a:rPr lang="en-GB" sz="5400" dirty="0"/>
              <a:t>2014 – The Year of the Data Breach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4811048"/>
            <a:ext cx="3166764" cy="2183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589" y="4711377"/>
            <a:ext cx="3044198" cy="2283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1"/>
            <a:ext cx="2966383" cy="2167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208" y="1"/>
            <a:ext cx="3244579" cy="2159231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9853" r="22117" b="47926"/>
          <a:stretch/>
        </p:blipFill>
        <p:spPr>
          <a:xfrm>
            <a:off x="6219825" y="1858720"/>
            <a:ext cx="6216650" cy="2952328"/>
          </a:xfrm>
        </p:spPr>
      </p:pic>
      <p:sp>
        <p:nvSpPr>
          <p:cNvPr id="3" name="TextBox 2"/>
          <p:cNvSpPr txBox="1"/>
          <p:nvPr/>
        </p:nvSpPr>
        <p:spPr>
          <a:xfrm>
            <a:off x="3434934" y="6508914"/>
            <a:ext cx="4248472" cy="4616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*Forrester: Instill a Culture of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798" y="2417142"/>
            <a:ext cx="432048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1238 Reported Incidents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097" y="3021347"/>
            <a:ext cx="5382092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580m records compromised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798" y="3657368"/>
            <a:ext cx="3437875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59% Contained PII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798" y="4217342"/>
            <a:ext cx="541439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46% of breaches were malicious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007" y="4773198"/>
            <a:ext cx="541439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42% were inadvertent misuse</a:t>
            </a:r>
          </a:p>
        </p:txBody>
      </p:sp>
    </p:spTree>
    <p:extLst>
      <p:ext uri="{BB962C8B-B14F-4D97-AF65-F5344CB8AC3E}">
        <p14:creationId xmlns:p14="http://schemas.microsoft.com/office/powerpoint/2010/main" val="2601409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Breaches Take Their Toll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525"/>
            <a:ext cx="11887200" cy="4087482"/>
          </a:xfrm>
        </p:spPr>
        <p:txBody>
          <a:bodyPr/>
          <a:lstStyle/>
          <a:p>
            <a:r>
              <a:rPr lang="en-US" dirty="0" smtClean="0"/>
              <a:t>Financial Impact</a:t>
            </a:r>
          </a:p>
          <a:p>
            <a:pPr lvl="1"/>
            <a:r>
              <a:rPr lang="en-US" dirty="0" smtClean="0"/>
              <a:t>$52,000 - $87,000 is the average loss for every 1,000 records breached*</a:t>
            </a:r>
          </a:p>
          <a:p>
            <a:pPr lvl="1"/>
            <a:r>
              <a:rPr lang="en-US" dirty="0" smtClean="0"/>
              <a:t>$114 billion – the global market for stolen credit card data</a:t>
            </a:r>
            <a:r>
              <a:rPr lang="en-US" baseline="30000" dirty="0" smtClean="0"/>
              <a:t>+</a:t>
            </a:r>
          </a:p>
          <a:p>
            <a:r>
              <a:rPr lang="en-US" dirty="0" smtClean="0"/>
              <a:t>Reputation Impact</a:t>
            </a:r>
          </a:p>
          <a:p>
            <a:pPr lvl="1"/>
            <a:r>
              <a:rPr lang="en-US" dirty="0" smtClean="0"/>
              <a:t>Resignations and Job losses</a:t>
            </a:r>
          </a:p>
          <a:p>
            <a:pPr lvl="1"/>
            <a:r>
              <a:rPr lang="en-US" dirty="0" smtClean="0"/>
              <a:t>Public Relations and Customer Confidence</a:t>
            </a:r>
          </a:p>
          <a:p>
            <a:r>
              <a:rPr lang="en-US" dirty="0" smtClean="0"/>
              <a:t>Legal Implications</a:t>
            </a:r>
          </a:p>
          <a:p>
            <a:pPr lvl="1"/>
            <a:r>
              <a:rPr lang="en-US" dirty="0" smtClean="0"/>
              <a:t>Data Privacy Law Prosecutions (and Fines)</a:t>
            </a:r>
          </a:p>
          <a:p>
            <a:pPr lvl="1"/>
            <a:r>
              <a:rPr lang="en-US" dirty="0" smtClean="0"/>
              <a:t>Class Action Law Suits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637" y="6217257"/>
            <a:ext cx="7743799" cy="76020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*Source: Verizon 2015 Data Breach Investigation Report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400" baseline="300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+</a:t>
            </a:r>
            <a:r>
              <a:rPr lang="en-GB" sz="1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Source: Forbes - </a:t>
            </a: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What The Verizon Data Breach Report Means To Corporate Data Security</a:t>
            </a:r>
            <a:endParaRPr lang="en-GB" sz="14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429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Protect Our Sensitive Content?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525"/>
            <a:ext cx="11887200" cy="4124206"/>
          </a:xfrm>
        </p:spPr>
        <p:txBody>
          <a:bodyPr/>
          <a:lstStyle/>
          <a:p>
            <a:r>
              <a:rPr lang="en-US" dirty="0" smtClean="0"/>
              <a:t>Lock Down with Access Controls and Permissions</a:t>
            </a:r>
          </a:p>
          <a:p>
            <a:pPr lvl="1"/>
            <a:r>
              <a:rPr lang="en-US" dirty="0" smtClean="0"/>
              <a:t>Compromised Credentials Involved with Majority of Data Breaches</a:t>
            </a:r>
          </a:p>
          <a:p>
            <a:pPr lvl="1"/>
            <a:r>
              <a:rPr lang="en-US" dirty="0" smtClean="0"/>
              <a:t>Protecting the Castle Walls vs Losing the Keys to the Kingdom</a:t>
            </a:r>
          </a:p>
          <a:p>
            <a:r>
              <a:rPr lang="en-US" dirty="0"/>
              <a:t>Rights Management</a:t>
            </a:r>
          </a:p>
          <a:p>
            <a:pPr lvl="1"/>
            <a:r>
              <a:rPr lang="en-US" dirty="0"/>
              <a:t>Improving Technology</a:t>
            </a:r>
          </a:p>
          <a:p>
            <a:pPr lvl="1"/>
            <a:r>
              <a:rPr lang="en-US" dirty="0"/>
              <a:t>Lacking Mainstream Adoption</a:t>
            </a:r>
          </a:p>
          <a:p>
            <a:r>
              <a:rPr lang="en-US" dirty="0" smtClean="0"/>
              <a:t>“</a:t>
            </a:r>
            <a:r>
              <a:rPr lang="en-US" dirty="0"/>
              <a:t>Traditional” Data Loss Prevention Solutions</a:t>
            </a:r>
          </a:p>
          <a:p>
            <a:pPr lvl="1"/>
            <a:r>
              <a:rPr lang="en-US" dirty="0" smtClean="0"/>
              <a:t>Customer Dissatisfaction - Noise of False Positives Drowns out Data Losses</a:t>
            </a:r>
          </a:p>
          <a:p>
            <a:pPr lvl="1"/>
            <a:r>
              <a:rPr lang="en-US" dirty="0" smtClean="0"/>
              <a:t>Enterprise DLP is Shrinking in favor of Niche Solutions - Gartner</a:t>
            </a:r>
          </a:p>
        </p:txBody>
      </p:sp>
    </p:spTree>
    <p:extLst>
      <p:ext uri="{BB962C8B-B14F-4D97-AF65-F5344CB8AC3E}">
        <p14:creationId xmlns:p14="http://schemas.microsoft.com/office/powerpoint/2010/main" val="16435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Challenges </a:t>
            </a:r>
            <a:r>
              <a:rPr lang="en-GB" dirty="0"/>
              <a:t>of</a:t>
            </a:r>
            <a:r>
              <a:rPr lang="en-GB"/>
              <a:t> Protecting </a:t>
            </a:r>
            <a:r>
              <a:rPr lang="en-GB" dirty="0"/>
              <a:t>Sensitive 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GB" dirty="0" smtClean="0"/>
              <a:t>Location vs Content</a:t>
            </a:r>
          </a:p>
          <a:p>
            <a:pPr lvl="1"/>
            <a:r>
              <a:rPr lang="en-GB" dirty="0" smtClean="0"/>
              <a:t>Are we sure where our sensitive content is located?</a:t>
            </a:r>
          </a:p>
          <a:p>
            <a:pPr lvl="1"/>
            <a:r>
              <a:rPr lang="en-GB" dirty="0" smtClean="0"/>
              <a:t>What happens when someone moves the sensitive content?</a:t>
            </a:r>
          </a:p>
          <a:p>
            <a:r>
              <a:rPr lang="en-GB" dirty="0" smtClean="0"/>
              <a:t>Partial Protection &amp; Check Box Mentality</a:t>
            </a:r>
          </a:p>
          <a:p>
            <a:pPr lvl="1"/>
            <a:r>
              <a:rPr lang="en-GB" dirty="0" smtClean="0"/>
              <a:t>Will our policies, procedures and implementation stand up to scrutiny?</a:t>
            </a:r>
          </a:p>
          <a:p>
            <a:pPr lvl="1"/>
            <a:r>
              <a:rPr lang="en-GB" dirty="0" smtClean="0"/>
              <a:t>Are we truly protecting our sensitive content or checking a feature box?</a:t>
            </a:r>
          </a:p>
          <a:p>
            <a:r>
              <a:rPr lang="en-GB" dirty="0" smtClean="0"/>
              <a:t>Users, Users, Users</a:t>
            </a:r>
          </a:p>
          <a:p>
            <a:pPr lvl="1"/>
            <a:r>
              <a:rPr lang="en-GB" dirty="0" smtClean="0"/>
              <a:t>Productivity Hindrance</a:t>
            </a:r>
          </a:p>
          <a:p>
            <a:pPr lvl="1"/>
            <a:r>
              <a:rPr lang="en-GB" dirty="0" smtClean="0"/>
              <a:t>Using “Shadow IT” to get their jobs done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141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2015-05-05T00:00:00-05:00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Jai Dargan; Trevor Hellebuyck</External_x0020_Speaker>
    <Session_x0020_Code xmlns="12a172fe-0250-434a-85cf-03b10810c5e5">BRK3454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00000000-0000-0000-0000-000000000000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openxmlformats.org/package/2006/metadata/core-properties"/>
    <ds:schemaRef ds:uri="12a172fe-0250-434a-85cf-03b10810c5e5"/>
    <ds:schemaRef ds:uri="http://schemas.microsoft.com/office/2006/documentManagement/types"/>
    <ds:schemaRef ds:uri="http://purl.org/dc/terms/"/>
    <ds:schemaRef ds:uri="http://schemas.microsoft.com/sharepoint/v3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230e9df3-be65-4c73-a93b-d1236ebd677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Microsoft_Ignite_2015_Partner_Theater_Template</Template>
  <TotalTime>3026</TotalTime>
  <Words>1685</Words>
  <Application>Microsoft Office PowerPoint</Application>
  <PresentationFormat>Custom</PresentationFormat>
  <Paragraphs>257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Consolas</vt:lpstr>
      <vt:lpstr>Segoe UI</vt:lpstr>
      <vt:lpstr>Segoe UI Light</vt:lpstr>
      <vt:lpstr>Wingdings</vt:lpstr>
      <vt:lpstr>5-30610_Microsoft_Ignite_Keynote_Template</vt:lpstr>
      <vt:lpstr>PowerPoint Presentation</vt:lpstr>
      <vt:lpstr>Metalogix: Using DLP to Identify and Secure Sensitive Content from Insider Threats </vt:lpstr>
      <vt:lpstr>Introductions</vt:lpstr>
      <vt:lpstr>About Metalogix</vt:lpstr>
      <vt:lpstr>Overview </vt:lpstr>
      <vt:lpstr>2014 – The Year of the Data Breach</vt:lpstr>
      <vt:lpstr>Data Breaches Take Their Toll</vt:lpstr>
      <vt:lpstr>How Can We Protect Our Sensitive Content?</vt:lpstr>
      <vt:lpstr>Challenges of Protecting Sensitive Content</vt:lpstr>
      <vt:lpstr>Office 365 &amp; Data Loss Prevention</vt:lpstr>
      <vt:lpstr>Office 365 Data Loss Prevention</vt:lpstr>
      <vt:lpstr>PowerPoint Presentation</vt:lpstr>
      <vt:lpstr>What’s Available Now, What’s Later?</vt:lpstr>
      <vt:lpstr>Office 365 Compliance Center</vt:lpstr>
      <vt:lpstr>Includes Policy Tips for End User Education</vt:lpstr>
      <vt:lpstr>Integration with  Office 2016</vt:lpstr>
      <vt:lpstr>Customizing DLP in Office 365</vt:lpstr>
      <vt:lpstr>Limitations of O365 Data Loss Prevention</vt:lpstr>
      <vt:lpstr>RegEx: In Depth </vt:lpstr>
      <vt:lpstr>Sensitive Content Manager with ControlPoint</vt:lpstr>
      <vt:lpstr>Extending &amp; Enhancing DLP for SharePoint</vt:lpstr>
      <vt:lpstr>Securing SharePoint with Sensitive Content Manager and ControlPoint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Visit us at Booth 609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Metalogix: Using DLP to Identify and Secure Sensitive Content from Insider Threats</dc:title>
  <dc:subject>Microsoft Ignite 2015</dc:subject>
  <dc:creator>Steve Marsh</dc:creator>
  <cp:keywords>Microsoft Ignite 2015</cp:keywords>
  <dc:description>Template: Mitchell Derrey, Silver Fox Productions
Formatting: 
Audience Type: Internal/External</dc:description>
  <cp:lastModifiedBy>Brittany Hart</cp:lastModifiedBy>
  <cp:revision>53</cp:revision>
  <dcterms:created xsi:type="dcterms:W3CDTF">2015-04-21T21:42:25Z</dcterms:created>
  <dcterms:modified xsi:type="dcterms:W3CDTF">2015-05-05T22:48:38Z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