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8" r:id="rId5"/>
    <p:sldMasterId id="2147484306" r:id="rId6"/>
  </p:sldMasterIdLst>
  <p:notesMasterIdLst>
    <p:notesMasterId r:id="rId37"/>
  </p:notesMasterIdLst>
  <p:handoutMasterIdLst>
    <p:handoutMasterId r:id="rId38"/>
  </p:handoutMasterIdLst>
  <p:sldIdLst>
    <p:sldId id="1500" r:id="rId7"/>
    <p:sldId id="1338" r:id="rId8"/>
    <p:sldId id="1462" r:id="rId9"/>
    <p:sldId id="1491" r:id="rId10"/>
    <p:sldId id="1482" r:id="rId11"/>
    <p:sldId id="1370" r:id="rId12"/>
    <p:sldId id="1472" r:id="rId13"/>
    <p:sldId id="1463" r:id="rId14"/>
    <p:sldId id="1455" r:id="rId15"/>
    <p:sldId id="1467" r:id="rId16"/>
    <p:sldId id="1469" r:id="rId17"/>
    <p:sldId id="1493" r:id="rId18"/>
    <p:sldId id="1494" r:id="rId19"/>
    <p:sldId id="1471" r:id="rId20"/>
    <p:sldId id="1470" r:id="rId21"/>
    <p:sldId id="1495" r:id="rId22"/>
    <p:sldId id="1465" r:id="rId23"/>
    <p:sldId id="1480" r:id="rId24"/>
    <p:sldId id="1481" r:id="rId25"/>
    <p:sldId id="1475" r:id="rId26"/>
    <p:sldId id="1476" r:id="rId27"/>
    <p:sldId id="1478" r:id="rId28"/>
    <p:sldId id="1479" r:id="rId29"/>
    <p:sldId id="1501" r:id="rId30"/>
    <p:sldId id="1466" r:id="rId31"/>
    <p:sldId id="1497" r:id="rId32"/>
    <p:sldId id="1498" r:id="rId33"/>
    <p:sldId id="1499" r:id="rId34"/>
    <p:sldId id="1496" r:id="rId35"/>
    <p:sldId id="1326" r:id="rId3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500"/>
            <p14:sldId id="1338"/>
            <p14:sldId id="1462"/>
            <p14:sldId id="1491"/>
            <p14:sldId id="1482"/>
            <p14:sldId id="1370"/>
            <p14:sldId id="1472"/>
            <p14:sldId id="1463"/>
          </p14:sldIdLst>
        </p14:section>
        <p14:section name="Core section" id="{930F5F86-AFA3-4AE8-A6FB-8819CC664750}">
          <p14:sldIdLst>
            <p14:sldId id="1455"/>
            <p14:sldId id="1467"/>
            <p14:sldId id="1469"/>
            <p14:sldId id="1493"/>
            <p14:sldId id="1494"/>
            <p14:sldId id="1471"/>
            <p14:sldId id="1470"/>
            <p14:sldId id="1495"/>
            <p14:sldId id="1465"/>
            <p14:sldId id="1480"/>
            <p14:sldId id="1481"/>
            <p14:sldId id="1475"/>
            <p14:sldId id="1476"/>
            <p14:sldId id="1478"/>
            <p14:sldId id="1479"/>
            <p14:sldId id="1501"/>
            <p14:sldId id="1466"/>
            <p14:sldId id="1497"/>
            <p14:sldId id="1498"/>
            <p14:sldId id="1499"/>
            <p14:sldId id="1496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Kathleen Wilson" initials="KW" lastIdx="15" clrIdx="4">
    <p:extLst>
      <p:ext uri="{19B8F6BF-5375-455C-9EA6-DF929625EA0E}">
        <p15:presenceInfo xmlns:p15="http://schemas.microsoft.com/office/powerpoint/2012/main" userId="S-1-5-21-124525095-708259637-1543119021-546615" providerId="AD"/>
      </p:ext>
    </p:extLst>
  </p:cmAuthor>
  <p:cmAuthor id="5" name="Niels Nijweide" initials="NN" lastIdx="1" clrIdx="5">
    <p:extLst>
      <p:ext uri="{19B8F6BF-5375-455C-9EA6-DF929625EA0E}">
        <p15:presenceInfo xmlns:p15="http://schemas.microsoft.com/office/powerpoint/2012/main" userId="S-1-5-21-1721254763-462695806-1538882281-2616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0FF"/>
    <a:srgbClr val="FFFFFF"/>
    <a:srgbClr val="47D8FF"/>
    <a:srgbClr val="11CCFF"/>
    <a:srgbClr val="85E5FF"/>
    <a:srgbClr val="43D7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5" autoAdjust="0"/>
    <p:restoredTop sz="96323" autoAdjust="0"/>
  </p:normalViewPr>
  <p:slideViewPr>
    <p:cSldViewPr>
      <p:cViewPr varScale="1">
        <p:scale>
          <a:sx n="65" d="100"/>
          <a:sy n="65" d="100"/>
        </p:scale>
        <p:origin x="1038" y="60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658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5/4/2015 5:25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1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5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3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24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23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09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3228-D926-43FF-A628-8840B1A643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2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83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5/4/2015 5:25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7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7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5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3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ives- Internal 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2" y="1"/>
            <a:ext cx="6867332" cy="6994525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85297" y="571325"/>
            <a:ext cx="6310943" cy="1112542"/>
          </a:xfrm>
          <a:noFill/>
        </p:spPr>
        <p:txBody>
          <a:bodyPr lIns="146304" tIns="91440" rIns="146304" bIns="91440" anchor="t" anchorCtr="0"/>
          <a:lstStyle>
            <a:lvl1pPr>
              <a:defRPr sz="6119" spc="-102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185297" y="1975858"/>
            <a:ext cx="6310943" cy="1825625"/>
          </a:xfrm>
        </p:spPr>
        <p:txBody>
          <a:bodyPr tIns="109728" bIns="109728">
            <a:noAutofit/>
          </a:bodyPr>
          <a:lstStyle>
            <a:lvl1pPr marL="466298" indent="-466298">
              <a:spcBef>
                <a:spcPts val="0"/>
              </a:spcBef>
              <a:buFont typeface="Arial" panose="020B0604020202020204" pitchFamily="34" charset="0"/>
              <a:buChar char="•"/>
              <a:defRPr sz="3264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4452" y="-606"/>
            <a:ext cx="5572023" cy="69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17629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6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6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7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73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5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8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4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75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6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0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29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98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85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53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96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85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1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1588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" y="6678219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6862" y="3032252"/>
            <a:ext cx="4420128" cy="8004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610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7958" y="4610726"/>
            <a:ext cx="2229032" cy="72982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610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1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1091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8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3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" y="6678219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38" indent="0">
              <a:buNone/>
              <a:defRPr/>
            </a:lvl3pPr>
            <a:lvl4pPr marL="457075" indent="0">
              <a:buNone/>
              <a:defRPr/>
            </a:lvl4pPr>
            <a:lvl5pPr marL="685613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9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38" indent="0">
              <a:buNone/>
              <a:defRPr/>
            </a:lvl3pPr>
            <a:lvl4pPr marL="457075" indent="0">
              <a:buNone/>
              <a:defRPr/>
            </a:lvl4pPr>
            <a:lvl5pPr marL="685613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5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3999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12" indent="0">
              <a:buNone/>
              <a:tabLst/>
              <a:defRPr sz="2000"/>
            </a:lvl3pPr>
            <a:lvl4pPr marL="460249" indent="0">
              <a:buNone/>
              <a:defRPr/>
            </a:lvl4pPr>
            <a:lvl5pPr marL="685613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12" indent="0">
              <a:buNone/>
              <a:tabLst/>
              <a:defRPr sz="2000"/>
            </a:lvl3pPr>
            <a:lvl4pPr marL="460249" indent="0">
              <a:buNone/>
              <a:defRPr/>
            </a:lvl4pPr>
            <a:lvl5pPr marL="685613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9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12" indent="0">
              <a:buNone/>
              <a:tabLst/>
              <a:defRPr sz="2000"/>
            </a:lvl3pPr>
            <a:lvl4pPr marL="460249" indent="0">
              <a:buNone/>
              <a:defRPr/>
            </a:lvl4pPr>
            <a:lvl5pPr marL="685613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12" indent="0">
              <a:buNone/>
              <a:tabLst/>
              <a:defRPr sz="2000"/>
            </a:lvl3pPr>
            <a:lvl4pPr marL="460249" indent="0">
              <a:buNone/>
              <a:defRPr/>
            </a:lvl4pPr>
            <a:lvl5pPr marL="685613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45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25279"/>
          </a:xfrm>
        </p:spPr>
        <p:txBody>
          <a:bodyPr wrap="square">
            <a:spAutoFit/>
          </a:bodyPr>
          <a:lstStyle>
            <a:lvl1pPr marL="287260" indent="-287260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99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021" indent="-233131">
              <a:buFont typeface="Wingdings" panose="05000000000000000000" pitchFamily="2" charset="2"/>
              <a:buChar char="§"/>
              <a:defRPr sz="2400"/>
            </a:lvl2pPr>
            <a:lvl3pPr marL="699394" indent="-168373">
              <a:buFont typeface="Wingdings" panose="05000000000000000000" pitchFamily="2" charset="2"/>
              <a:buChar char="§"/>
              <a:tabLst/>
              <a:defRPr sz="2000"/>
            </a:lvl3pPr>
            <a:lvl4pPr marL="880718" indent="-181324">
              <a:buFont typeface="Wingdings" panose="05000000000000000000" pitchFamily="2" charset="2"/>
              <a:buChar char="§"/>
              <a:defRPr/>
            </a:lvl4pPr>
            <a:lvl5pPr marL="1049092" indent="-168373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260" indent="-287260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199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021" indent="-233131">
              <a:buFont typeface="Wingdings" panose="05000000000000000000" pitchFamily="2" charset="2"/>
              <a:buChar char="§"/>
              <a:defRPr sz="2400"/>
            </a:lvl2pPr>
            <a:lvl3pPr marL="699394" indent="-168373">
              <a:buFont typeface="Wingdings" panose="05000000000000000000" pitchFamily="2" charset="2"/>
              <a:buChar char="§"/>
              <a:tabLst/>
              <a:defRPr sz="2000"/>
            </a:lvl3pPr>
            <a:lvl4pPr marL="880718" indent="-181324">
              <a:buFont typeface="Wingdings" panose="05000000000000000000" pitchFamily="2" charset="2"/>
              <a:buChar char="§"/>
              <a:defRPr/>
            </a:lvl4pPr>
            <a:lvl5pPr marL="1049092" indent="-168373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4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1" y="1212849"/>
            <a:ext cx="5486399" cy="2425279"/>
          </a:xfrm>
        </p:spPr>
        <p:txBody>
          <a:bodyPr wrap="square">
            <a:spAutoFit/>
          </a:bodyPr>
          <a:lstStyle>
            <a:lvl1pPr marL="287260" indent="-28726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99"/>
            </a:lvl1pPr>
            <a:lvl2pPr marL="531021" indent="-233131">
              <a:buFont typeface="Wingdings" panose="05000000000000000000" pitchFamily="2" charset="2"/>
              <a:buChar char="§"/>
              <a:defRPr sz="2400"/>
            </a:lvl2pPr>
            <a:lvl3pPr marL="699394" indent="-168373">
              <a:buFont typeface="Wingdings" panose="05000000000000000000" pitchFamily="2" charset="2"/>
              <a:buChar char="§"/>
              <a:tabLst/>
              <a:defRPr sz="2000"/>
            </a:lvl3pPr>
            <a:lvl4pPr marL="880718" indent="-181324">
              <a:buFont typeface="Wingdings" panose="05000000000000000000" pitchFamily="2" charset="2"/>
              <a:buChar char="§"/>
              <a:defRPr/>
            </a:lvl4pPr>
            <a:lvl5pPr marL="1049092" indent="-168373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260" indent="-28726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199"/>
            </a:lvl1pPr>
            <a:lvl2pPr marL="531021" indent="-233131">
              <a:buFont typeface="Wingdings" panose="05000000000000000000" pitchFamily="2" charset="2"/>
              <a:buChar char="§"/>
              <a:defRPr sz="2400"/>
            </a:lvl2pPr>
            <a:lvl3pPr marL="699394" indent="-168373">
              <a:buFont typeface="Wingdings" panose="05000000000000000000" pitchFamily="2" charset="2"/>
              <a:buChar char="§"/>
              <a:tabLst/>
              <a:defRPr sz="2000"/>
            </a:lvl3pPr>
            <a:lvl4pPr marL="880718" indent="-181324">
              <a:buFont typeface="Wingdings" panose="05000000000000000000" pitchFamily="2" charset="2"/>
              <a:buChar char="§"/>
              <a:defRPr/>
            </a:lvl4pPr>
            <a:lvl5pPr marL="1049092" indent="-168373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8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3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1091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40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" y="6678219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1091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4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7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8" y="6678219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0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1091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3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2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84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35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7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2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1" y="1241426"/>
            <a:ext cx="5486399" cy="2012859"/>
          </a:xfrm>
        </p:spPr>
        <p:txBody>
          <a:bodyPr>
            <a:spAutoFit/>
          </a:bodyPr>
          <a:lstStyle>
            <a:lvl1pPr>
              <a:defRPr sz="659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4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8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4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851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6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19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9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5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4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1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90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" y="1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algn="ctr" defTabSz="932219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3" y="6294477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036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" y="5580860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34" indent="-290434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44" indent="-280912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779" indent="-290434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317" indent="-228538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854" indent="-228538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7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7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  <p:sldLayoutId id="2147484277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8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6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0" r:id="rId24"/>
    <p:sldLayoutId id="2147484331" r:id="rId25"/>
    <p:sldLayoutId id="2147484332" r:id="rId26"/>
    <p:sldLayoutId id="2147484333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487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07" marR="0" indent="-342807" algn="l" defTabSz="9324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42" marR="0" indent="-241235" algn="l" defTabSz="9324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882" marR="0" indent="-228538" algn="l" defTabSz="9324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420" marR="0" indent="-228538" algn="l" defTabSz="9324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957" marR="0" indent="-228538" algn="l" defTabSz="9324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342" indent="-233123" algn="l" defTabSz="9324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588" indent="-233123" algn="l" defTabSz="9324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6831" indent="-233123" algn="l" defTabSz="9324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076" indent="-233123" algn="l" defTabSz="9324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44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87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733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976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222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464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710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954" algn="l" defTabSz="932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ka.ms/Ndgk6d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aka.ms/Xzpey8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learnhybri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MS_ITPro" TargetMode="External"/><Relationship Id="rId5" Type="http://schemas.openxmlformats.org/officeDocument/2006/relationships/hyperlink" Target="http://aka.ms/azure-fundamentals-ebook" TargetMode="External"/><Relationship Id="rId4" Type="http://schemas.openxmlformats.org/officeDocument/2006/relationships/hyperlink" Target="http://aka.ms/hybrid-storage-eboo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pages.getchef.com/ignite.html?aliId=10312429" TargetMode="External"/><Relationship Id="rId3" Type="http://schemas.openxmlformats.org/officeDocument/2006/relationships/hyperlink" Target="http://aka.ms/devop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search?f=realtime&amp;q=#talkdevops&amp;src=savs" TargetMode="External"/><Relationship Id="rId5" Type="http://schemas.openxmlformats.org/officeDocument/2006/relationships/hyperlink" Target="http://aka.ms/devopsmva" TargetMode="External"/><Relationship Id="rId4" Type="http://schemas.openxmlformats.org/officeDocument/2006/relationships/hyperlink" Target="http://aka.ms/iac_tl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7.png"/><Relationship Id="rId4" Type="http://schemas.openxmlformats.org/officeDocument/2006/relationships/hyperlink" Target="http://myignite.microsof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7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Cloud Vision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761853" y="1212850"/>
            <a:ext cx="6264696" cy="5538868"/>
            <a:chOff x="5782203" y="1280352"/>
            <a:chExt cx="5802152" cy="5129916"/>
          </a:xfrm>
        </p:grpSpPr>
        <p:sp>
          <p:nvSpPr>
            <p:cNvPr id="5" name="grey circle"/>
            <p:cNvSpPr/>
            <p:nvPr/>
          </p:nvSpPr>
          <p:spPr bwMode="auto">
            <a:xfrm>
              <a:off x="6296790" y="1548550"/>
              <a:ext cx="4857527" cy="4861718"/>
            </a:xfrm>
            <a:prstGeom prst="ellipse">
              <a:avLst/>
            </a:prstGeom>
            <a:noFill/>
            <a:ln w="142875" cap="flat" cmpd="sng" algn="ctr">
              <a:solidFill>
                <a:srgbClr val="EFEFE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7713" tIns="38857" rIns="77713" bIns="3885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7691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pc="-43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identity"/>
            <p:cNvGrpSpPr/>
            <p:nvPr/>
          </p:nvGrpSpPr>
          <p:grpSpPr>
            <a:xfrm>
              <a:off x="5782203" y="3192656"/>
              <a:ext cx="1054944" cy="832481"/>
              <a:chOff x="4989757" y="2525674"/>
              <a:chExt cx="1241170" cy="978589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4989757" y="2975267"/>
                <a:ext cx="1241170" cy="528996"/>
              </a:xfrm>
              <a:prstGeom prst="rect">
                <a:avLst/>
              </a:prstGeom>
              <a:noFill/>
            </p:spPr>
            <p:txBody>
              <a:bodyPr wrap="none" lIns="0" tIns="45708" rIns="0" bIns="0" rtlCol="0" anchor="t" anchorCtr="0">
                <a:spAutoFit/>
              </a:bodyPr>
              <a:lstStyle>
                <a:defPPr>
                  <a:defRPr lang="en-US"/>
                </a:defPPr>
                <a:lvl1pPr algn="ctr" defTabSz="731513">
                  <a:defRPr sz="2000">
                    <a:solidFill>
                      <a:schemeClr val="tx1">
                        <a:lumMod val="95000"/>
                        <a:lumOff val="5000"/>
                        <a:alpha val="99000"/>
                      </a:schemeClr>
                    </a:solidFill>
                    <a:ea typeface="Segoe UI" pitchFamily="34" charset="0"/>
                    <a:cs typeface="Segoe UI" pitchFamily="34" charset="0"/>
                  </a:defRPr>
                </a:lvl1pPr>
              </a:lstStyle>
              <a:p>
                <a:pPr algn="l" defTabSz="517961">
                  <a:lnSpc>
                    <a:spcPct val="90000"/>
                  </a:lnSpc>
                  <a:defRPr/>
                </a:pPr>
                <a:r>
                  <a:rPr lang="en-US" sz="2400" kern="0" spc="-60" dirty="0">
                    <a:solidFill>
                      <a:srgbClr val="000000"/>
                    </a:solidFill>
                    <a:latin typeface="Segoe UI Light"/>
                  </a:rPr>
                  <a:t>Identity</a:t>
                </a:r>
              </a:p>
            </p:txBody>
          </p:sp>
          <p:sp>
            <p:nvSpPr>
              <p:cNvPr id="77" name="Freeform 27"/>
              <p:cNvSpPr>
                <a:spLocks noChangeAspect="1" noEditPoints="1"/>
              </p:cNvSpPr>
              <p:nvPr/>
            </p:nvSpPr>
            <p:spPr bwMode="auto">
              <a:xfrm>
                <a:off x="5481075" y="2525674"/>
                <a:ext cx="385809" cy="427654"/>
              </a:xfrm>
              <a:custGeom>
                <a:avLst/>
                <a:gdLst>
                  <a:gd name="T0" fmla="*/ 129 w 355"/>
                  <a:gd name="T1" fmla="*/ 67 h 394"/>
                  <a:gd name="T2" fmla="*/ 17 w 355"/>
                  <a:gd name="T3" fmla="*/ 253 h 394"/>
                  <a:gd name="T4" fmla="*/ 158 w 355"/>
                  <a:gd name="T5" fmla="*/ 332 h 394"/>
                  <a:gd name="T6" fmla="*/ 249 w 355"/>
                  <a:gd name="T7" fmla="*/ 179 h 394"/>
                  <a:gd name="T8" fmla="*/ 139 w 355"/>
                  <a:gd name="T9" fmla="*/ 118 h 394"/>
                  <a:gd name="T10" fmla="*/ 68 w 355"/>
                  <a:gd name="T11" fmla="*/ 237 h 394"/>
                  <a:gd name="T12" fmla="*/ 147 w 355"/>
                  <a:gd name="T13" fmla="*/ 281 h 394"/>
                  <a:gd name="T14" fmla="*/ 198 w 355"/>
                  <a:gd name="T15" fmla="*/ 195 h 394"/>
                  <a:gd name="T16" fmla="*/ 150 w 355"/>
                  <a:gd name="T17" fmla="*/ 169 h 394"/>
                  <a:gd name="T18" fmla="*/ 120 w 355"/>
                  <a:gd name="T19" fmla="*/ 220 h 394"/>
                  <a:gd name="T20" fmla="*/ 136 w 355"/>
                  <a:gd name="T21" fmla="*/ 229 h 394"/>
                  <a:gd name="T22" fmla="*/ 147 w 355"/>
                  <a:gd name="T23" fmla="*/ 211 h 394"/>
                  <a:gd name="T24" fmla="*/ 156 w 355"/>
                  <a:gd name="T25" fmla="*/ 195 h 394"/>
                  <a:gd name="T26" fmla="*/ 170 w 355"/>
                  <a:gd name="T27" fmla="*/ 204 h 394"/>
                  <a:gd name="T28" fmla="*/ 141 w 355"/>
                  <a:gd name="T29" fmla="*/ 254 h 394"/>
                  <a:gd name="T30" fmla="*/ 96 w 355"/>
                  <a:gd name="T31" fmla="*/ 228 h 394"/>
                  <a:gd name="T32" fmla="*/ 145 w 355"/>
                  <a:gd name="T33" fmla="*/ 144 h 394"/>
                  <a:gd name="T34" fmla="*/ 222 w 355"/>
                  <a:gd name="T35" fmla="*/ 188 h 394"/>
                  <a:gd name="T36" fmla="*/ 152 w 355"/>
                  <a:gd name="T37" fmla="*/ 305 h 394"/>
                  <a:gd name="T38" fmla="*/ 44 w 355"/>
                  <a:gd name="T39" fmla="*/ 245 h 394"/>
                  <a:gd name="T40" fmla="*/ 134 w 355"/>
                  <a:gd name="T41" fmla="*/ 93 h 394"/>
                  <a:gd name="T42" fmla="*/ 272 w 355"/>
                  <a:gd name="T43" fmla="*/ 171 h 394"/>
                  <a:gd name="T44" fmla="*/ 163 w 355"/>
                  <a:gd name="T45" fmla="*/ 356 h 394"/>
                  <a:gd name="T46" fmla="*/ 91 w 355"/>
                  <a:gd name="T47" fmla="*/ 360 h 394"/>
                  <a:gd name="T48" fmla="*/ 79 w 355"/>
                  <a:gd name="T49" fmla="*/ 362 h 394"/>
                  <a:gd name="T50" fmla="*/ 73 w 355"/>
                  <a:gd name="T51" fmla="*/ 371 h 394"/>
                  <a:gd name="T52" fmla="*/ 73 w 355"/>
                  <a:gd name="T53" fmla="*/ 378 h 394"/>
                  <a:gd name="T54" fmla="*/ 82 w 355"/>
                  <a:gd name="T55" fmla="*/ 387 h 394"/>
                  <a:gd name="T56" fmla="*/ 168 w 355"/>
                  <a:gd name="T57" fmla="*/ 383 h 394"/>
                  <a:gd name="T58" fmla="*/ 300 w 355"/>
                  <a:gd name="T59" fmla="*/ 162 h 394"/>
                  <a:gd name="T60" fmla="*/ 129 w 355"/>
                  <a:gd name="T61" fmla="*/ 67 h 394"/>
                  <a:gd name="T62" fmla="*/ 353 w 355"/>
                  <a:gd name="T63" fmla="*/ 142 h 394"/>
                  <a:gd name="T64" fmla="*/ 271 w 355"/>
                  <a:gd name="T65" fmla="*/ 28 h 394"/>
                  <a:gd name="T66" fmla="*/ 127 w 355"/>
                  <a:gd name="T67" fmla="*/ 16 h 394"/>
                  <a:gd name="T68" fmla="*/ 116 w 355"/>
                  <a:gd name="T69" fmla="*/ 34 h 394"/>
                  <a:gd name="T70" fmla="*/ 133 w 355"/>
                  <a:gd name="T71" fmla="*/ 43 h 394"/>
                  <a:gd name="T72" fmla="*/ 255 w 355"/>
                  <a:gd name="T73" fmla="*/ 53 h 394"/>
                  <a:gd name="T74" fmla="*/ 326 w 355"/>
                  <a:gd name="T75" fmla="*/ 151 h 394"/>
                  <a:gd name="T76" fmla="*/ 338 w 355"/>
                  <a:gd name="T77" fmla="*/ 160 h 394"/>
                  <a:gd name="T78" fmla="*/ 342 w 355"/>
                  <a:gd name="T79" fmla="*/ 160 h 394"/>
                  <a:gd name="T80" fmla="*/ 353 w 355"/>
                  <a:gd name="T81" fmla="*/ 14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5" h="394">
                    <a:moveTo>
                      <a:pt x="129" y="67"/>
                    </a:moveTo>
                    <a:cubicBezTo>
                      <a:pt x="50" y="92"/>
                      <a:pt x="0" y="175"/>
                      <a:pt x="17" y="253"/>
                    </a:cubicBezTo>
                    <a:cubicBezTo>
                      <a:pt x="30" y="317"/>
                      <a:pt x="93" y="353"/>
                      <a:pt x="158" y="332"/>
                    </a:cubicBezTo>
                    <a:cubicBezTo>
                      <a:pt x="222" y="311"/>
                      <a:pt x="263" y="243"/>
                      <a:pt x="249" y="179"/>
                    </a:cubicBezTo>
                    <a:cubicBezTo>
                      <a:pt x="239" y="129"/>
                      <a:pt x="189" y="101"/>
                      <a:pt x="139" y="118"/>
                    </a:cubicBezTo>
                    <a:cubicBezTo>
                      <a:pt x="90" y="133"/>
                      <a:pt x="58" y="187"/>
                      <a:pt x="68" y="237"/>
                    </a:cubicBezTo>
                    <a:cubicBezTo>
                      <a:pt x="76" y="273"/>
                      <a:pt x="111" y="292"/>
                      <a:pt x="147" y="281"/>
                    </a:cubicBezTo>
                    <a:cubicBezTo>
                      <a:pt x="183" y="270"/>
                      <a:pt x="205" y="231"/>
                      <a:pt x="198" y="195"/>
                    </a:cubicBezTo>
                    <a:cubicBezTo>
                      <a:pt x="193" y="173"/>
                      <a:pt x="172" y="161"/>
                      <a:pt x="150" y="169"/>
                    </a:cubicBezTo>
                    <a:cubicBezTo>
                      <a:pt x="129" y="175"/>
                      <a:pt x="115" y="199"/>
                      <a:pt x="120" y="220"/>
                    </a:cubicBezTo>
                    <a:cubicBezTo>
                      <a:pt x="121" y="228"/>
                      <a:pt x="128" y="232"/>
                      <a:pt x="136" y="229"/>
                    </a:cubicBezTo>
                    <a:cubicBezTo>
                      <a:pt x="144" y="226"/>
                      <a:pt x="149" y="219"/>
                      <a:pt x="147" y="211"/>
                    </a:cubicBezTo>
                    <a:cubicBezTo>
                      <a:pt x="146" y="205"/>
                      <a:pt x="150" y="197"/>
                      <a:pt x="156" y="195"/>
                    </a:cubicBezTo>
                    <a:cubicBezTo>
                      <a:pt x="162" y="193"/>
                      <a:pt x="169" y="197"/>
                      <a:pt x="170" y="204"/>
                    </a:cubicBezTo>
                    <a:cubicBezTo>
                      <a:pt x="175" y="225"/>
                      <a:pt x="162" y="248"/>
                      <a:pt x="141" y="254"/>
                    </a:cubicBezTo>
                    <a:cubicBezTo>
                      <a:pt x="121" y="261"/>
                      <a:pt x="100" y="249"/>
                      <a:pt x="96" y="228"/>
                    </a:cubicBezTo>
                    <a:cubicBezTo>
                      <a:pt x="88" y="193"/>
                      <a:pt x="111" y="155"/>
                      <a:pt x="145" y="144"/>
                    </a:cubicBezTo>
                    <a:cubicBezTo>
                      <a:pt x="180" y="133"/>
                      <a:pt x="214" y="153"/>
                      <a:pt x="222" y="188"/>
                    </a:cubicBezTo>
                    <a:cubicBezTo>
                      <a:pt x="232" y="237"/>
                      <a:pt x="201" y="289"/>
                      <a:pt x="152" y="305"/>
                    </a:cubicBezTo>
                    <a:cubicBezTo>
                      <a:pt x="103" y="321"/>
                      <a:pt x="55" y="294"/>
                      <a:pt x="44" y="245"/>
                    </a:cubicBezTo>
                    <a:cubicBezTo>
                      <a:pt x="31" y="181"/>
                      <a:pt x="71" y="114"/>
                      <a:pt x="134" y="93"/>
                    </a:cubicBezTo>
                    <a:cubicBezTo>
                      <a:pt x="197" y="73"/>
                      <a:pt x="259" y="108"/>
                      <a:pt x="272" y="171"/>
                    </a:cubicBezTo>
                    <a:cubicBezTo>
                      <a:pt x="289" y="249"/>
                      <a:pt x="239" y="332"/>
                      <a:pt x="163" y="356"/>
                    </a:cubicBezTo>
                    <a:cubicBezTo>
                      <a:pt x="140" y="364"/>
                      <a:pt x="115" y="365"/>
                      <a:pt x="91" y="360"/>
                    </a:cubicBezTo>
                    <a:cubicBezTo>
                      <a:pt x="87" y="359"/>
                      <a:pt x="83" y="360"/>
                      <a:pt x="79" y="362"/>
                    </a:cubicBezTo>
                    <a:cubicBezTo>
                      <a:pt x="76" y="364"/>
                      <a:pt x="74" y="367"/>
                      <a:pt x="73" y="371"/>
                    </a:cubicBezTo>
                    <a:cubicBezTo>
                      <a:pt x="72" y="373"/>
                      <a:pt x="72" y="375"/>
                      <a:pt x="73" y="378"/>
                    </a:cubicBezTo>
                    <a:cubicBezTo>
                      <a:pt x="74" y="383"/>
                      <a:pt x="77" y="387"/>
                      <a:pt x="82" y="387"/>
                    </a:cubicBezTo>
                    <a:cubicBezTo>
                      <a:pt x="110" y="394"/>
                      <a:pt x="140" y="392"/>
                      <a:pt x="168" y="383"/>
                    </a:cubicBezTo>
                    <a:cubicBezTo>
                      <a:pt x="260" y="354"/>
                      <a:pt x="319" y="255"/>
                      <a:pt x="300" y="162"/>
                    </a:cubicBezTo>
                    <a:cubicBezTo>
                      <a:pt x="284" y="85"/>
                      <a:pt x="207" y="41"/>
                      <a:pt x="129" y="67"/>
                    </a:cubicBezTo>
                    <a:close/>
                    <a:moveTo>
                      <a:pt x="353" y="142"/>
                    </a:moveTo>
                    <a:cubicBezTo>
                      <a:pt x="343" y="92"/>
                      <a:pt x="314" y="52"/>
                      <a:pt x="271" y="28"/>
                    </a:cubicBezTo>
                    <a:cubicBezTo>
                      <a:pt x="228" y="4"/>
                      <a:pt x="177" y="0"/>
                      <a:pt x="127" y="16"/>
                    </a:cubicBezTo>
                    <a:cubicBezTo>
                      <a:pt x="119" y="18"/>
                      <a:pt x="114" y="26"/>
                      <a:pt x="116" y="34"/>
                    </a:cubicBezTo>
                    <a:cubicBezTo>
                      <a:pt x="118" y="41"/>
                      <a:pt x="125" y="46"/>
                      <a:pt x="133" y="43"/>
                    </a:cubicBezTo>
                    <a:cubicBezTo>
                      <a:pt x="175" y="29"/>
                      <a:pt x="219" y="33"/>
                      <a:pt x="255" y="53"/>
                    </a:cubicBezTo>
                    <a:cubicBezTo>
                      <a:pt x="292" y="74"/>
                      <a:pt x="317" y="108"/>
                      <a:pt x="326" y="151"/>
                    </a:cubicBezTo>
                    <a:cubicBezTo>
                      <a:pt x="327" y="157"/>
                      <a:pt x="332" y="160"/>
                      <a:pt x="338" y="160"/>
                    </a:cubicBezTo>
                    <a:cubicBezTo>
                      <a:pt x="339" y="160"/>
                      <a:pt x="341" y="160"/>
                      <a:pt x="342" y="160"/>
                    </a:cubicBezTo>
                    <a:cubicBezTo>
                      <a:pt x="350" y="157"/>
                      <a:pt x="355" y="149"/>
                      <a:pt x="353" y="142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virtualization"/>
            <p:cNvGrpSpPr/>
            <p:nvPr/>
          </p:nvGrpSpPr>
          <p:grpSpPr>
            <a:xfrm>
              <a:off x="8100947" y="1280352"/>
              <a:ext cx="1857588" cy="863035"/>
              <a:chOff x="7697879" y="308887"/>
              <a:chExt cx="2185496" cy="101450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697879" y="794397"/>
                <a:ext cx="2185496" cy="528996"/>
              </a:xfrm>
              <a:prstGeom prst="rect">
                <a:avLst/>
              </a:prstGeom>
              <a:noFill/>
            </p:spPr>
            <p:txBody>
              <a:bodyPr wrap="none" lIns="0" tIns="45708" rIns="0" bIns="0" rtlCol="0" anchor="t" anchorCtr="0">
                <a:spAutoFit/>
              </a:bodyPr>
              <a:lstStyle/>
              <a:p>
                <a:pPr defTabSz="517961">
                  <a:lnSpc>
                    <a:spcPct val="90000"/>
                  </a:lnSpc>
                  <a:defRPr/>
                </a:pPr>
                <a:r>
                  <a:rPr lang="en-US" sz="2400" kern="0" spc="-60" dirty="0">
                    <a:solidFill>
                      <a:srgbClr val="00000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Virtualization</a:t>
                </a:r>
              </a:p>
            </p:txBody>
          </p:sp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 bwMode="black">
              <a:xfrm>
                <a:off x="8162968" y="308887"/>
                <a:ext cx="628004" cy="484787"/>
                <a:chOff x="7010400" y="2133600"/>
                <a:chExt cx="1379538" cy="1065213"/>
              </a:xfrm>
            </p:grpSpPr>
            <p:sp>
              <p:nvSpPr>
                <p:cNvPr id="29" name="Freeform 161"/>
                <p:cNvSpPr>
                  <a:spLocks/>
                </p:cNvSpPr>
                <p:nvPr/>
              </p:nvSpPr>
              <p:spPr bwMode="black">
                <a:xfrm>
                  <a:off x="7189788" y="2416175"/>
                  <a:ext cx="57150" cy="49213"/>
                </a:xfrm>
                <a:custGeom>
                  <a:avLst/>
                  <a:gdLst>
                    <a:gd name="T0" fmla="*/ 36 w 36"/>
                    <a:gd name="T1" fmla="*/ 15 h 31"/>
                    <a:gd name="T2" fmla="*/ 28 w 36"/>
                    <a:gd name="T3" fmla="*/ 0 h 31"/>
                    <a:gd name="T4" fmla="*/ 0 w 36"/>
                    <a:gd name="T5" fmla="*/ 16 h 31"/>
                    <a:gd name="T6" fmla="*/ 8 w 36"/>
                    <a:gd name="T7" fmla="*/ 31 h 31"/>
                    <a:gd name="T8" fmla="*/ 36 w 36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1">
                      <a:moveTo>
                        <a:pt x="36" y="15"/>
                      </a:moveTo>
                      <a:lnTo>
                        <a:pt x="28" y="0"/>
                      </a:lnTo>
                      <a:lnTo>
                        <a:pt x="0" y="16"/>
                      </a:lnTo>
                      <a:lnTo>
                        <a:pt x="8" y="31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Freeform 162"/>
                <p:cNvSpPr>
                  <a:spLocks/>
                </p:cNvSpPr>
                <p:nvPr/>
              </p:nvSpPr>
              <p:spPr bwMode="black">
                <a:xfrm>
                  <a:off x="7539038" y="2225675"/>
                  <a:ext cx="57150" cy="47625"/>
                </a:xfrm>
                <a:custGeom>
                  <a:avLst/>
                  <a:gdLst>
                    <a:gd name="T0" fmla="*/ 36 w 36"/>
                    <a:gd name="T1" fmla="*/ 14 h 30"/>
                    <a:gd name="T2" fmla="*/ 28 w 36"/>
                    <a:gd name="T3" fmla="*/ 0 h 30"/>
                    <a:gd name="T4" fmla="*/ 0 w 36"/>
                    <a:gd name="T5" fmla="*/ 15 h 30"/>
                    <a:gd name="T6" fmla="*/ 8 w 36"/>
                    <a:gd name="T7" fmla="*/ 30 h 30"/>
                    <a:gd name="T8" fmla="*/ 36 w 36"/>
                    <a:gd name="T9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0">
                      <a:moveTo>
                        <a:pt x="36" y="14"/>
                      </a:moveTo>
                      <a:lnTo>
                        <a:pt x="28" y="0"/>
                      </a:lnTo>
                      <a:lnTo>
                        <a:pt x="0" y="15"/>
                      </a:lnTo>
                      <a:lnTo>
                        <a:pt x="8" y="30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163"/>
                <p:cNvSpPr>
                  <a:spLocks/>
                </p:cNvSpPr>
                <p:nvPr/>
              </p:nvSpPr>
              <p:spPr bwMode="black">
                <a:xfrm>
                  <a:off x="7329488" y="2339975"/>
                  <a:ext cx="57150" cy="47625"/>
                </a:xfrm>
                <a:custGeom>
                  <a:avLst/>
                  <a:gdLst>
                    <a:gd name="T0" fmla="*/ 36 w 36"/>
                    <a:gd name="T1" fmla="*/ 15 h 30"/>
                    <a:gd name="T2" fmla="*/ 28 w 36"/>
                    <a:gd name="T3" fmla="*/ 0 h 30"/>
                    <a:gd name="T4" fmla="*/ 0 w 36"/>
                    <a:gd name="T5" fmla="*/ 16 h 30"/>
                    <a:gd name="T6" fmla="*/ 8 w 36"/>
                    <a:gd name="T7" fmla="*/ 30 h 30"/>
                    <a:gd name="T8" fmla="*/ 36 w 3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0">
                      <a:moveTo>
                        <a:pt x="36" y="15"/>
                      </a:moveTo>
                      <a:lnTo>
                        <a:pt x="28" y="0"/>
                      </a:lnTo>
                      <a:lnTo>
                        <a:pt x="0" y="16"/>
                      </a:lnTo>
                      <a:lnTo>
                        <a:pt x="8" y="30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164"/>
                <p:cNvSpPr>
                  <a:spLocks/>
                </p:cNvSpPr>
                <p:nvPr/>
              </p:nvSpPr>
              <p:spPr bwMode="black">
                <a:xfrm>
                  <a:off x="7399338" y="2301875"/>
                  <a:ext cx="57150" cy="47625"/>
                </a:xfrm>
                <a:custGeom>
                  <a:avLst/>
                  <a:gdLst>
                    <a:gd name="T0" fmla="*/ 36 w 36"/>
                    <a:gd name="T1" fmla="*/ 15 h 30"/>
                    <a:gd name="T2" fmla="*/ 28 w 36"/>
                    <a:gd name="T3" fmla="*/ 0 h 30"/>
                    <a:gd name="T4" fmla="*/ 0 w 36"/>
                    <a:gd name="T5" fmla="*/ 15 h 30"/>
                    <a:gd name="T6" fmla="*/ 8 w 36"/>
                    <a:gd name="T7" fmla="*/ 30 h 30"/>
                    <a:gd name="T8" fmla="*/ 36 w 3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0">
                      <a:moveTo>
                        <a:pt x="36" y="15"/>
                      </a:moveTo>
                      <a:lnTo>
                        <a:pt x="28" y="0"/>
                      </a:lnTo>
                      <a:lnTo>
                        <a:pt x="0" y="15"/>
                      </a:lnTo>
                      <a:lnTo>
                        <a:pt x="8" y="30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165"/>
                <p:cNvSpPr>
                  <a:spLocks/>
                </p:cNvSpPr>
                <p:nvPr/>
              </p:nvSpPr>
              <p:spPr bwMode="black">
                <a:xfrm>
                  <a:off x="7469188" y="2263775"/>
                  <a:ext cx="58738" cy="47625"/>
                </a:xfrm>
                <a:custGeom>
                  <a:avLst/>
                  <a:gdLst>
                    <a:gd name="T0" fmla="*/ 37 w 37"/>
                    <a:gd name="T1" fmla="*/ 14 h 30"/>
                    <a:gd name="T2" fmla="*/ 29 w 37"/>
                    <a:gd name="T3" fmla="*/ 0 h 30"/>
                    <a:gd name="T4" fmla="*/ 0 w 37"/>
                    <a:gd name="T5" fmla="*/ 15 h 30"/>
                    <a:gd name="T6" fmla="*/ 8 w 37"/>
                    <a:gd name="T7" fmla="*/ 30 h 30"/>
                    <a:gd name="T8" fmla="*/ 37 w 37"/>
                    <a:gd name="T9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0">
                      <a:moveTo>
                        <a:pt x="37" y="14"/>
                      </a:moveTo>
                      <a:lnTo>
                        <a:pt x="29" y="0"/>
                      </a:lnTo>
                      <a:lnTo>
                        <a:pt x="0" y="15"/>
                      </a:lnTo>
                      <a:lnTo>
                        <a:pt x="8" y="30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166"/>
                <p:cNvSpPr>
                  <a:spLocks/>
                </p:cNvSpPr>
                <p:nvPr/>
              </p:nvSpPr>
              <p:spPr bwMode="black">
                <a:xfrm>
                  <a:off x="7011988" y="2725738"/>
                  <a:ext cx="31750" cy="52388"/>
                </a:xfrm>
                <a:custGeom>
                  <a:avLst/>
                  <a:gdLst>
                    <a:gd name="T0" fmla="*/ 40 w 41"/>
                    <a:gd name="T1" fmla="*/ 60 h 71"/>
                    <a:gd name="T2" fmla="*/ 36 w 41"/>
                    <a:gd name="T3" fmla="*/ 7 h 71"/>
                    <a:gd name="T4" fmla="*/ 35 w 41"/>
                    <a:gd name="T5" fmla="*/ 0 h 71"/>
                    <a:gd name="T6" fmla="*/ 0 w 41"/>
                    <a:gd name="T7" fmla="*/ 2 h 71"/>
                    <a:gd name="T8" fmla="*/ 0 w 41"/>
                    <a:gd name="T9" fmla="*/ 10 h 71"/>
                    <a:gd name="T10" fmla="*/ 5 w 41"/>
                    <a:gd name="T11" fmla="*/ 64 h 71"/>
                    <a:gd name="T12" fmla="*/ 6 w 41"/>
                    <a:gd name="T13" fmla="*/ 71 h 71"/>
                    <a:gd name="T14" fmla="*/ 41 w 41"/>
                    <a:gd name="T15" fmla="*/ 67 h 71"/>
                    <a:gd name="T16" fmla="*/ 40 w 41"/>
                    <a:gd name="T17" fmla="*/ 6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71">
                      <a:moveTo>
                        <a:pt x="40" y="60"/>
                      </a:moveTo>
                      <a:cubicBezTo>
                        <a:pt x="38" y="45"/>
                        <a:pt x="37" y="27"/>
                        <a:pt x="36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29"/>
                        <a:pt x="3" y="48"/>
                        <a:pt x="5" y="64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41" y="67"/>
                        <a:pt x="41" y="67"/>
                        <a:pt x="41" y="67"/>
                      </a:cubicBezTo>
                      <a:lnTo>
                        <a:pt x="40" y="6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167"/>
                <p:cNvSpPr>
                  <a:spLocks/>
                </p:cNvSpPr>
                <p:nvPr/>
              </p:nvSpPr>
              <p:spPr bwMode="black">
                <a:xfrm>
                  <a:off x="7116763" y="2451100"/>
                  <a:ext cx="57150" cy="31750"/>
                </a:xfrm>
                <a:custGeom>
                  <a:avLst/>
                  <a:gdLst>
                    <a:gd name="T0" fmla="*/ 51 w 77"/>
                    <a:gd name="T1" fmla="*/ 44 h 44"/>
                    <a:gd name="T2" fmla="*/ 70 w 77"/>
                    <a:gd name="T3" fmla="*/ 41 h 44"/>
                    <a:gd name="T4" fmla="*/ 77 w 77"/>
                    <a:gd name="T5" fmla="*/ 39 h 44"/>
                    <a:gd name="T6" fmla="*/ 67 w 77"/>
                    <a:gd name="T7" fmla="*/ 5 h 44"/>
                    <a:gd name="T8" fmla="*/ 60 w 77"/>
                    <a:gd name="T9" fmla="*/ 8 h 44"/>
                    <a:gd name="T10" fmla="*/ 18 w 77"/>
                    <a:gd name="T11" fmla="*/ 2 h 44"/>
                    <a:gd name="T12" fmla="*/ 11 w 77"/>
                    <a:gd name="T13" fmla="*/ 0 h 44"/>
                    <a:gd name="T14" fmla="*/ 0 w 77"/>
                    <a:gd name="T15" fmla="*/ 33 h 44"/>
                    <a:gd name="T16" fmla="*/ 7 w 77"/>
                    <a:gd name="T17" fmla="*/ 36 h 44"/>
                    <a:gd name="T18" fmla="*/ 51 w 77"/>
                    <a:gd name="T1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7" h="44">
                      <a:moveTo>
                        <a:pt x="51" y="44"/>
                      </a:moveTo>
                      <a:cubicBezTo>
                        <a:pt x="58" y="44"/>
                        <a:pt x="64" y="43"/>
                        <a:pt x="70" y="41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1" y="10"/>
                        <a:pt x="38" y="8"/>
                        <a:pt x="18" y="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25" y="41"/>
                        <a:pt x="39" y="44"/>
                        <a:pt x="51" y="4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168"/>
                <p:cNvSpPr>
                  <a:spLocks/>
                </p:cNvSpPr>
                <p:nvPr/>
              </p:nvSpPr>
              <p:spPr bwMode="black">
                <a:xfrm>
                  <a:off x="7010400" y="2646363"/>
                  <a:ext cx="26988" cy="52388"/>
                </a:xfrm>
                <a:custGeom>
                  <a:avLst/>
                  <a:gdLst>
                    <a:gd name="T0" fmla="*/ 36 w 36"/>
                    <a:gd name="T1" fmla="*/ 61 h 70"/>
                    <a:gd name="T2" fmla="*/ 35 w 36"/>
                    <a:gd name="T3" fmla="*/ 22 h 70"/>
                    <a:gd name="T4" fmla="*/ 35 w 36"/>
                    <a:gd name="T5" fmla="*/ 8 h 70"/>
                    <a:gd name="T6" fmla="*/ 35 w 36"/>
                    <a:gd name="T7" fmla="*/ 1 h 70"/>
                    <a:gd name="T8" fmla="*/ 0 w 36"/>
                    <a:gd name="T9" fmla="*/ 0 h 70"/>
                    <a:gd name="T10" fmla="*/ 0 w 36"/>
                    <a:gd name="T11" fmla="*/ 8 h 70"/>
                    <a:gd name="T12" fmla="*/ 0 w 36"/>
                    <a:gd name="T13" fmla="*/ 22 h 70"/>
                    <a:gd name="T14" fmla="*/ 1 w 36"/>
                    <a:gd name="T15" fmla="*/ 62 h 70"/>
                    <a:gd name="T16" fmla="*/ 1 w 36"/>
                    <a:gd name="T17" fmla="*/ 70 h 70"/>
                    <a:gd name="T18" fmla="*/ 36 w 36"/>
                    <a:gd name="T19" fmla="*/ 68 h 70"/>
                    <a:gd name="T20" fmla="*/ 36 w 36"/>
                    <a:gd name="T21" fmla="*/ 6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70">
                      <a:moveTo>
                        <a:pt x="36" y="61"/>
                      </a:moveTo>
                      <a:cubicBezTo>
                        <a:pt x="35" y="47"/>
                        <a:pt x="35" y="34"/>
                        <a:pt x="35" y="22"/>
                      </a:cubicBezTo>
                      <a:cubicBezTo>
                        <a:pt x="35" y="17"/>
                        <a:pt x="35" y="13"/>
                        <a:pt x="35" y="8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2"/>
                        <a:pt x="0" y="17"/>
                        <a:pt x="0" y="22"/>
                      </a:cubicBezTo>
                      <a:cubicBezTo>
                        <a:pt x="0" y="34"/>
                        <a:pt x="0" y="48"/>
                        <a:pt x="1" y="62"/>
                      </a:cubicBezTo>
                      <a:cubicBezTo>
                        <a:pt x="1" y="70"/>
                        <a:pt x="1" y="70"/>
                        <a:pt x="1" y="70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lnTo>
                        <a:pt x="36" y="61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169"/>
                <p:cNvSpPr>
                  <a:spLocks/>
                </p:cNvSpPr>
                <p:nvPr/>
              </p:nvSpPr>
              <p:spPr bwMode="black">
                <a:xfrm>
                  <a:off x="7608888" y="2187575"/>
                  <a:ext cx="58738" cy="47625"/>
                </a:xfrm>
                <a:custGeom>
                  <a:avLst/>
                  <a:gdLst>
                    <a:gd name="T0" fmla="*/ 37 w 37"/>
                    <a:gd name="T1" fmla="*/ 14 h 30"/>
                    <a:gd name="T2" fmla="*/ 29 w 37"/>
                    <a:gd name="T3" fmla="*/ 0 h 30"/>
                    <a:gd name="T4" fmla="*/ 0 w 37"/>
                    <a:gd name="T5" fmla="*/ 15 h 30"/>
                    <a:gd name="T6" fmla="*/ 8 w 37"/>
                    <a:gd name="T7" fmla="*/ 30 h 30"/>
                    <a:gd name="T8" fmla="*/ 37 w 37"/>
                    <a:gd name="T9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0">
                      <a:moveTo>
                        <a:pt x="37" y="14"/>
                      </a:moveTo>
                      <a:lnTo>
                        <a:pt x="29" y="0"/>
                      </a:lnTo>
                      <a:lnTo>
                        <a:pt x="0" y="15"/>
                      </a:lnTo>
                      <a:lnTo>
                        <a:pt x="8" y="30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170"/>
                <p:cNvSpPr>
                  <a:spLocks/>
                </p:cNvSpPr>
                <p:nvPr/>
              </p:nvSpPr>
              <p:spPr bwMode="black">
                <a:xfrm>
                  <a:off x="7011988" y="2566988"/>
                  <a:ext cx="34925" cy="53975"/>
                </a:xfrm>
                <a:custGeom>
                  <a:avLst/>
                  <a:gdLst>
                    <a:gd name="T0" fmla="*/ 36 w 46"/>
                    <a:gd name="T1" fmla="*/ 64 h 72"/>
                    <a:gd name="T2" fmla="*/ 37 w 46"/>
                    <a:gd name="T3" fmla="*/ 61 h 72"/>
                    <a:gd name="T4" fmla="*/ 46 w 46"/>
                    <a:gd name="T5" fmla="*/ 21 h 72"/>
                    <a:gd name="T6" fmla="*/ 46 w 46"/>
                    <a:gd name="T7" fmla="*/ 7 h 72"/>
                    <a:gd name="T8" fmla="*/ 45 w 46"/>
                    <a:gd name="T9" fmla="*/ 0 h 72"/>
                    <a:gd name="T10" fmla="*/ 10 w 46"/>
                    <a:gd name="T11" fmla="*/ 2 h 72"/>
                    <a:gd name="T12" fmla="*/ 11 w 46"/>
                    <a:gd name="T13" fmla="*/ 10 h 72"/>
                    <a:gd name="T14" fmla="*/ 11 w 46"/>
                    <a:gd name="T15" fmla="*/ 21 h 72"/>
                    <a:gd name="T16" fmla="*/ 8 w 46"/>
                    <a:gd name="T17" fmla="*/ 42 h 72"/>
                    <a:gd name="T18" fmla="*/ 2 w 46"/>
                    <a:gd name="T19" fmla="*/ 56 h 72"/>
                    <a:gd name="T20" fmla="*/ 0 w 46"/>
                    <a:gd name="T21" fmla="*/ 63 h 72"/>
                    <a:gd name="T22" fmla="*/ 34 w 46"/>
                    <a:gd name="T23" fmla="*/ 72 h 72"/>
                    <a:gd name="T24" fmla="*/ 36 w 46"/>
                    <a:gd name="T25" fmla="*/ 64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2">
                      <a:moveTo>
                        <a:pt x="36" y="64"/>
                      </a:moveTo>
                      <a:cubicBezTo>
                        <a:pt x="37" y="62"/>
                        <a:pt x="37" y="61"/>
                        <a:pt x="37" y="61"/>
                      </a:cubicBezTo>
                      <a:cubicBezTo>
                        <a:pt x="43" y="51"/>
                        <a:pt x="46" y="38"/>
                        <a:pt x="46" y="21"/>
                      </a:cubicBezTo>
                      <a:cubicBezTo>
                        <a:pt x="46" y="17"/>
                        <a:pt x="46" y="12"/>
                        <a:pt x="46" y="7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4"/>
                        <a:pt x="11" y="17"/>
                        <a:pt x="11" y="21"/>
                      </a:cubicBezTo>
                      <a:cubicBezTo>
                        <a:pt x="11" y="35"/>
                        <a:pt x="9" y="40"/>
                        <a:pt x="8" y="42"/>
                      </a:cubicBezTo>
                      <a:cubicBezTo>
                        <a:pt x="5" y="46"/>
                        <a:pt x="3" y="50"/>
                        <a:pt x="2" y="56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lnTo>
                        <a:pt x="36" y="6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171"/>
                <p:cNvSpPr>
                  <a:spLocks/>
                </p:cNvSpPr>
                <p:nvPr/>
              </p:nvSpPr>
              <p:spPr bwMode="black">
                <a:xfrm>
                  <a:off x="7011988" y="2484438"/>
                  <a:ext cx="34925" cy="57150"/>
                </a:xfrm>
                <a:custGeom>
                  <a:avLst/>
                  <a:gdLst>
                    <a:gd name="T0" fmla="*/ 5 w 46"/>
                    <a:gd name="T1" fmla="*/ 76 h 76"/>
                    <a:gd name="T2" fmla="*/ 39 w 46"/>
                    <a:gd name="T3" fmla="*/ 70 h 76"/>
                    <a:gd name="T4" fmla="*/ 38 w 46"/>
                    <a:gd name="T5" fmla="*/ 63 h 76"/>
                    <a:gd name="T6" fmla="*/ 36 w 46"/>
                    <a:gd name="T7" fmla="*/ 46 h 76"/>
                    <a:gd name="T8" fmla="*/ 43 w 46"/>
                    <a:gd name="T9" fmla="*/ 21 h 76"/>
                    <a:gd name="T10" fmla="*/ 46 w 46"/>
                    <a:gd name="T11" fmla="*/ 14 h 76"/>
                    <a:gd name="T12" fmla="*/ 13 w 46"/>
                    <a:gd name="T13" fmla="*/ 0 h 76"/>
                    <a:gd name="T14" fmla="*/ 11 w 46"/>
                    <a:gd name="T15" fmla="*/ 7 h 76"/>
                    <a:gd name="T16" fmla="*/ 0 w 46"/>
                    <a:gd name="T17" fmla="*/ 46 h 76"/>
                    <a:gd name="T18" fmla="*/ 3 w 46"/>
                    <a:gd name="T19" fmla="*/ 69 h 76"/>
                    <a:gd name="T20" fmla="*/ 5 w 46"/>
                    <a:gd name="T21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76">
                      <a:moveTo>
                        <a:pt x="5" y="76"/>
                      </a:move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38" y="63"/>
                        <a:pt x="38" y="63"/>
                        <a:pt x="38" y="63"/>
                      </a:cubicBezTo>
                      <a:cubicBezTo>
                        <a:pt x="37" y="58"/>
                        <a:pt x="36" y="49"/>
                        <a:pt x="36" y="46"/>
                      </a:cubicBezTo>
                      <a:cubicBezTo>
                        <a:pt x="36" y="43"/>
                        <a:pt x="37" y="35"/>
                        <a:pt x="43" y="21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6" y="18"/>
                        <a:pt x="0" y="34"/>
                        <a:pt x="0" y="46"/>
                      </a:cubicBezTo>
                      <a:cubicBezTo>
                        <a:pt x="0" y="51"/>
                        <a:pt x="1" y="58"/>
                        <a:pt x="3" y="69"/>
                      </a:cubicBezTo>
                      <a:lnTo>
                        <a:pt x="5" y="7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172"/>
                <p:cNvSpPr>
                  <a:spLocks/>
                </p:cNvSpPr>
                <p:nvPr/>
              </p:nvSpPr>
              <p:spPr bwMode="black">
                <a:xfrm>
                  <a:off x="8045450" y="2289175"/>
                  <a:ext cx="58738" cy="47625"/>
                </a:xfrm>
                <a:custGeom>
                  <a:avLst/>
                  <a:gdLst>
                    <a:gd name="T0" fmla="*/ 53 w 77"/>
                    <a:gd name="T1" fmla="*/ 61 h 64"/>
                    <a:gd name="T2" fmla="*/ 60 w 77"/>
                    <a:gd name="T3" fmla="*/ 64 h 64"/>
                    <a:gd name="T4" fmla="*/ 77 w 77"/>
                    <a:gd name="T5" fmla="*/ 34 h 64"/>
                    <a:gd name="T6" fmla="*/ 70 w 77"/>
                    <a:gd name="T7" fmla="*/ 30 h 64"/>
                    <a:gd name="T8" fmla="*/ 23 w 77"/>
                    <a:gd name="T9" fmla="*/ 4 h 64"/>
                    <a:gd name="T10" fmla="*/ 17 w 77"/>
                    <a:gd name="T11" fmla="*/ 0 h 64"/>
                    <a:gd name="T12" fmla="*/ 0 w 77"/>
                    <a:gd name="T13" fmla="*/ 31 h 64"/>
                    <a:gd name="T14" fmla="*/ 6 w 77"/>
                    <a:gd name="T15" fmla="*/ 35 h 64"/>
                    <a:gd name="T16" fmla="*/ 53 w 77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4">
                      <a:moveTo>
                        <a:pt x="53" y="61"/>
                      </a:move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54" y="21"/>
                        <a:pt x="39" y="12"/>
                        <a:pt x="23" y="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24" y="45"/>
                        <a:pt x="39" y="53"/>
                        <a:pt x="53" y="6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73"/>
                <p:cNvSpPr>
                  <a:spLocks/>
                </p:cNvSpPr>
                <p:nvPr/>
              </p:nvSpPr>
              <p:spPr bwMode="black">
                <a:xfrm>
                  <a:off x="8251825" y="2411413"/>
                  <a:ext cx="58738" cy="50800"/>
                </a:xfrm>
                <a:custGeom>
                  <a:avLst/>
                  <a:gdLst>
                    <a:gd name="T0" fmla="*/ 51 w 77"/>
                    <a:gd name="T1" fmla="*/ 63 h 67"/>
                    <a:gd name="T2" fmla="*/ 57 w 77"/>
                    <a:gd name="T3" fmla="*/ 67 h 67"/>
                    <a:gd name="T4" fmla="*/ 77 w 77"/>
                    <a:gd name="T5" fmla="*/ 38 h 67"/>
                    <a:gd name="T6" fmla="*/ 71 w 77"/>
                    <a:gd name="T7" fmla="*/ 34 h 67"/>
                    <a:gd name="T8" fmla="*/ 26 w 77"/>
                    <a:gd name="T9" fmla="*/ 4 h 67"/>
                    <a:gd name="T10" fmla="*/ 19 w 77"/>
                    <a:gd name="T11" fmla="*/ 0 h 67"/>
                    <a:gd name="T12" fmla="*/ 0 w 77"/>
                    <a:gd name="T13" fmla="*/ 29 h 67"/>
                    <a:gd name="T14" fmla="*/ 7 w 77"/>
                    <a:gd name="T15" fmla="*/ 33 h 67"/>
                    <a:gd name="T16" fmla="*/ 51 w 77"/>
                    <a:gd name="T17" fmla="*/ 63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7">
                      <a:moveTo>
                        <a:pt x="51" y="63"/>
                      </a:move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58" y="25"/>
                        <a:pt x="42" y="15"/>
                        <a:pt x="26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23" y="44"/>
                        <a:pt x="38" y="54"/>
                        <a:pt x="51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74"/>
                <p:cNvSpPr>
                  <a:spLocks/>
                </p:cNvSpPr>
                <p:nvPr/>
              </p:nvSpPr>
              <p:spPr bwMode="black">
                <a:xfrm>
                  <a:off x="8185150" y="2368550"/>
                  <a:ext cx="57150" cy="49213"/>
                </a:xfrm>
                <a:custGeom>
                  <a:avLst/>
                  <a:gdLst>
                    <a:gd name="T0" fmla="*/ 52 w 77"/>
                    <a:gd name="T1" fmla="*/ 62 h 66"/>
                    <a:gd name="T2" fmla="*/ 58 w 77"/>
                    <a:gd name="T3" fmla="*/ 66 h 66"/>
                    <a:gd name="T4" fmla="*/ 77 w 77"/>
                    <a:gd name="T5" fmla="*/ 36 h 66"/>
                    <a:gd name="T6" fmla="*/ 70 w 77"/>
                    <a:gd name="T7" fmla="*/ 32 h 66"/>
                    <a:gd name="T8" fmla="*/ 24 w 77"/>
                    <a:gd name="T9" fmla="*/ 4 h 66"/>
                    <a:gd name="T10" fmla="*/ 18 w 77"/>
                    <a:gd name="T11" fmla="*/ 0 h 66"/>
                    <a:gd name="T12" fmla="*/ 0 w 77"/>
                    <a:gd name="T13" fmla="*/ 31 h 66"/>
                    <a:gd name="T14" fmla="*/ 6 w 77"/>
                    <a:gd name="T15" fmla="*/ 35 h 66"/>
                    <a:gd name="T16" fmla="*/ 52 w 77"/>
                    <a:gd name="T17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6">
                      <a:moveTo>
                        <a:pt x="52" y="62"/>
                      </a:moveTo>
                      <a:cubicBezTo>
                        <a:pt x="58" y="66"/>
                        <a:pt x="58" y="66"/>
                        <a:pt x="58" y="66"/>
                      </a:cubicBezTo>
                      <a:cubicBezTo>
                        <a:pt x="77" y="36"/>
                        <a:pt x="77" y="36"/>
                        <a:pt x="77" y="36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56" y="23"/>
                        <a:pt x="41" y="14"/>
                        <a:pt x="24" y="4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23" y="44"/>
                        <a:pt x="38" y="53"/>
                        <a:pt x="52" y="6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75"/>
                <p:cNvSpPr>
                  <a:spLocks/>
                </p:cNvSpPr>
                <p:nvPr/>
              </p:nvSpPr>
              <p:spPr bwMode="black">
                <a:xfrm>
                  <a:off x="8356600" y="2528888"/>
                  <a:ext cx="33338" cy="55563"/>
                </a:xfrm>
                <a:custGeom>
                  <a:avLst/>
                  <a:gdLst>
                    <a:gd name="T0" fmla="*/ 2 w 44"/>
                    <a:gd name="T1" fmla="*/ 15 h 73"/>
                    <a:gd name="T2" fmla="*/ 9 w 44"/>
                    <a:gd name="T3" fmla="*/ 65 h 73"/>
                    <a:gd name="T4" fmla="*/ 9 w 44"/>
                    <a:gd name="T5" fmla="*/ 73 h 73"/>
                    <a:gd name="T6" fmla="*/ 44 w 44"/>
                    <a:gd name="T7" fmla="*/ 70 h 73"/>
                    <a:gd name="T8" fmla="*/ 44 w 44"/>
                    <a:gd name="T9" fmla="*/ 62 h 73"/>
                    <a:gd name="T10" fmla="*/ 36 w 44"/>
                    <a:gd name="T11" fmla="*/ 7 h 73"/>
                    <a:gd name="T12" fmla="*/ 35 w 44"/>
                    <a:gd name="T13" fmla="*/ 0 h 73"/>
                    <a:gd name="T14" fmla="*/ 0 w 44"/>
                    <a:gd name="T15" fmla="*/ 7 h 73"/>
                    <a:gd name="T16" fmla="*/ 2 w 44"/>
                    <a:gd name="T17" fmla="*/ 15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73">
                      <a:moveTo>
                        <a:pt x="2" y="15"/>
                      </a:moveTo>
                      <a:cubicBezTo>
                        <a:pt x="5" y="29"/>
                        <a:pt x="7" y="46"/>
                        <a:pt x="9" y="65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2" y="42"/>
                        <a:pt x="39" y="24"/>
                        <a:pt x="36" y="7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76"/>
                <p:cNvSpPr>
                  <a:spLocks/>
                </p:cNvSpPr>
                <p:nvPr/>
              </p:nvSpPr>
              <p:spPr bwMode="black">
                <a:xfrm>
                  <a:off x="8316913" y="2457450"/>
                  <a:ext cx="55563" cy="52388"/>
                </a:xfrm>
                <a:custGeom>
                  <a:avLst/>
                  <a:gdLst>
                    <a:gd name="T0" fmla="*/ 38 w 73"/>
                    <a:gd name="T1" fmla="*/ 65 h 71"/>
                    <a:gd name="T2" fmla="*/ 42 w 73"/>
                    <a:gd name="T3" fmla="*/ 71 h 71"/>
                    <a:gd name="T4" fmla="*/ 73 w 73"/>
                    <a:gd name="T5" fmla="*/ 55 h 71"/>
                    <a:gd name="T6" fmla="*/ 69 w 73"/>
                    <a:gd name="T7" fmla="*/ 48 h 71"/>
                    <a:gd name="T8" fmla="*/ 28 w 73"/>
                    <a:gd name="T9" fmla="*/ 5 h 71"/>
                    <a:gd name="T10" fmla="*/ 22 w 73"/>
                    <a:gd name="T11" fmla="*/ 0 h 71"/>
                    <a:gd name="T12" fmla="*/ 0 w 73"/>
                    <a:gd name="T13" fmla="*/ 28 h 71"/>
                    <a:gd name="T14" fmla="*/ 6 w 73"/>
                    <a:gd name="T15" fmla="*/ 33 h 71"/>
                    <a:gd name="T16" fmla="*/ 38 w 73"/>
                    <a:gd name="T17" fmla="*/ 6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" h="71">
                      <a:moveTo>
                        <a:pt x="38" y="65"/>
                      </a:moveTo>
                      <a:cubicBezTo>
                        <a:pt x="42" y="71"/>
                        <a:pt x="42" y="71"/>
                        <a:pt x="42" y="71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69" y="48"/>
                        <a:pt x="69" y="48"/>
                        <a:pt x="69" y="48"/>
                      </a:cubicBezTo>
                      <a:cubicBezTo>
                        <a:pt x="63" y="36"/>
                        <a:pt x="50" y="23"/>
                        <a:pt x="28" y="5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0" y="52"/>
                        <a:pt x="37" y="62"/>
                        <a:pt x="38" y="6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77"/>
                <p:cNvSpPr>
                  <a:spLocks/>
                </p:cNvSpPr>
                <p:nvPr/>
              </p:nvSpPr>
              <p:spPr bwMode="black">
                <a:xfrm>
                  <a:off x="8115300" y="2328863"/>
                  <a:ext cx="58738" cy="47625"/>
                </a:xfrm>
                <a:custGeom>
                  <a:avLst/>
                  <a:gdLst>
                    <a:gd name="T0" fmla="*/ 52 w 77"/>
                    <a:gd name="T1" fmla="*/ 60 h 64"/>
                    <a:gd name="T2" fmla="*/ 59 w 77"/>
                    <a:gd name="T3" fmla="*/ 64 h 64"/>
                    <a:gd name="T4" fmla="*/ 77 w 77"/>
                    <a:gd name="T5" fmla="*/ 34 h 64"/>
                    <a:gd name="T6" fmla="*/ 70 w 77"/>
                    <a:gd name="T7" fmla="*/ 30 h 64"/>
                    <a:gd name="T8" fmla="*/ 24 w 77"/>
                    <a:gd name="T9" fmla="*/ 3 h 64"/>
                    <a:gd name="T10" fmla="*/ 17 w 77"/>
                    <a:gd name="T11" fmla="*/ 0 h 64"/>
                    <a:gd name="T12" fmla="*/ 0 w 77"/>
                    <a:gd name="T13" fmla="*/ 30 h 64"/>
                    <a:gd name="T14" fmla="*/ 6 w 77"/>
                    <a:gd name="T15" fmla="*/ 34 h 64"/>
                    <a:gd name="T16" fmla="*/ 52 w 77"/>
                    <a:gd name="T17" fmla="*/ 6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4">
                      <a:moveTo>
                        <a:pt x="52" y="60"/>
                      </a:move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55" y="22"/>
                        <a:pt x="40" y="13"/>
                        <a:pt x="24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22" y="43"/>
                        <a:pt x="38" y="52"/>
                        <a:pt x="52" y="6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78"/>
                <p:cNvSpPr>
                  <a:spLocks/>
                </p:cNvSpPr>
                <p:nvPr/>
              </p:nvSpPr>
              <p:spPr bwMode="black">
                <a:xfrm>
                  <a:off x="7821613" y="2162175"/>
                  <a:ext cx="58738" cy="49213"/>
                </a:xfrm>
                <a:custGeom>
                  <a:avLst/>
                  <a:gdLst>
                    <a:gd name="T0" fmla="*/ 52 w 77"/>
                    <a:gd name="T1" fmla="*/ 62 h 66"/>
                    <a:gd name="T2" fmla="*/ 59 w 77"/>
                    <a:gd name="T3" fmla="*/ 66 h 66"/>
                    <a:gd name="T4" fmla="*/ 77 w 77"/>
                    <a:gd name="T5" fmla="*/ 36 h 66"/>
                    <a:gd name="T6" fmla="*/ 71 w 77"/>
                    <a:gd name="T7" fmla="*/ 32 h 66"/>
                    <a:gd name="T8" fmla="*/ 24 w 77"/>
                    <a:gd name="T9" fmla="*/ 4 h 66"/>
                    <a:gd name="T10" fmla="*/ 18 w 77"/>
                    <a:gd name="T11" fmla="*/ 0 h 66"/>
                    <a:gd name="T12" fmla="*/ 0 w 77"/>
                    <a:gd name="T13" fmla="*/ 31 h 66"/>
                    <a:gd name="T14" fmla="*/ 7 w 77"/>
                    <a:gd name="T15" fmla="*/ 35 h 66"/>
                    <a:gd name="T16" fmla="*/ 52 w 77"/>
                    <a:gd name="T17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6">
                      <a:moveTo>
                        <a:pt x="52" y="62"/>
                      </a:moveTo>
                      <a:cubicBezTo>
                        <a:pt x="59" y="66"/>
                        <a:pt x="59" y="66"/>
                        <a:pt x="59" y="66"/>
                      </a:cubicBezTo>
                      <a:cubicBezTo>
                        <a:pt x="77" y="36"/>
                        <a:pt x="77" y="36"/>
                        <a:pt x="77" y="36"/>
                      </a:cubicBezTo>
                      <a:cubicBezTo>
                        <a:pt x="71" y="32"/>
                        <a:pt x="71" y="32"/>
                        <a:pt x="71" y="32"/>
                      </a:cubicBezTo>
                      <a:cubicBezTo>
                        <a:pt x="54" y="21"/>
                        <a:pt x="39" y="12"/>
                        <a:pt x="24" y="4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21" y="42"/>
                        <a:pt x="36" y="51"/>
                        <a:pt x="52" y="6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black">
                <a:xfrm>
                  <a:off x="7754938" y="2133600"/>
                  <a:ext cx="53975" cy="39688"/>
                </a:xfrm>
                <a:custGeom>
                  <a:avLst/>
                  <a:gdLst>
                    <a:gd name="T0" fmla="*/ 10 w 73"/>
                    <a:gd name="T1" fmla="*/ 35 h 52"/>
                    <a:gd name="T2" fmla="*/ 15 w 73"/>
                    <a:gd name="T3" fmla="*/ 35 h 52"/>
                    <a:gd name="T4" fmla="*/ 51 w 73"/>
                    <a:gd name="T5" fmla="*/ 48 h 52"/>
                    <a:gd name="T6" fmla="*/ 58 w 73"/>
                    <a:gd name="T7" fmla="*/ 52 h 52"/>
                    <a:gd name="T8" fmla="*/ 73 w 73"/>
                    <a:gd name="T9" fmla="*/ 20 h 52"/>
                    <a:gd name="T10" fmla="*/ 66 w 73"/>
                    <a:gd name="T11" fmla="*/ 17 h 52"/>
                    <a:gd name="T12" fmla="*/ 19 w 73"/>
                    <a:gd name="T13" fmla="*/ 0 h 52"/>
                    <a:gd name="T14" fmla="*/ 10 w 73"/>
                    <a:gd name="T15" fmla="*/ 0 h 52"/>
                    <a:gd name="T16" fmla="*/ 10 w 73"/>
                    <a:gd name="T17" fmla="*/ 0 h 52"/>
                    <a:gd name="T18" fmla="*/ 0 w 73"/>
                    <a:gd name="T19" fmla="*/ 0 h 52"/>
                    <a:gd name="T20" fmla="*/ 1 w 73"/>
                    <a:gd name="T21" fmla="*/ 35 h 52"/>
                    <a:gd name="T22" fmla="*/ 10 w 73"/>
                    <a:gd name="T23" fmla="*/ 3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52">
                      <a:moveTo>
                        <a:pt x="10" y="35"/>
                      </a:moveTo>
                      <a:cubicBezTo>
                        <a:pt x="11" y="35"/>
                        <a:pt x="13" y="35"/>
                        <a:pt x="15" y="35"/>
                      </a:cubicBezTo>
                      <a:cubicBezTo>
                        <a:pt x="19" y="36"/>
                        <a:pt x="30" y="38"/>
                        <a:pt x="51" y="48"/>
                      </a:cubicBezTo>
                      <a:cubicBezTo>
                        <a:pt x="58" y="52"/>
                        <a:pt x="58" y="52"/>
                        <a:pt x="58" y="52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46" y="7"/>
                        <a:pt x="31" y="2"/>
                        <a:pt x="19" y="0"/>
                      </a:cubicBezTo>
                      <a:cubicBezTo>
                        <a:pt x="16" y="0"/>
                        <a:pt x="13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5"/>
                        <a:pt x="1" y="35"/>
                        <a:pt x="1" y="35"/>
                      </a:cubicBezTo>
                      <a:lnTo>
                        <a:pt x="10" y="3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black">
                <a:xfrm>
                  <a:off x="7677150" y="2144713"/>
                  <a:ext cx="57150" cy="49213"/>
                </a:xfrm>
                <a:custGeom>
                  <a:avLst/>
                  <a:gdLst>
                    <a:gd name="T0" fmla="*/ 27 w 76"/>
                    <a:gd name="T1" fmla="*/ 61 h 66"/>
                    <a:gd name="T2" fmla="*/ 69 w 76"/>
                    <a:gd name="T3" fmla="*/ 35 h 66"/>
                    <a:gd name="T4" fmla="*/ 76 w 76"/>
                    <a:gd name="T5" fmla="*/ 31 h 66"/>
                    <a:gd name="T6" fmla="*/ 60 w 76"/>
                    <a:gd name="T7" fmla="*/ 0 h 66"/>
                    <a:gd name="T8" fmla="*/ 53 w 76"/>
                    <a:gd name="T9" fmla="*/ 3 h 66"/>
                    <a:gd name="T10" fmla="*/ 6 w 76"/>
                    <a:gd name="T11" fmla="*/ 33 h 66"/>
                    <a:gd name="T12" fmla="*/ 0 w 76"/>
                    <a:gd name="T13" fmla="*/ 38 h 66"/>
                    <a:gd name="T14" fmla="*/ 21 w 76"/>
                    <a:gd name="T15" fmla="*/ 66 h 66"/>
                    <a:gd name="T16" fmla="*/ 27 w 76"/>
                    <a:gd name="T17" fmla="*/ 6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66">
                      <a:moveTo>
                        <a:pt x="27" y="61"/>
                      </a:moveTo>
                      <a:cubicBezTo>
                        <a:pt x="37" y="54"/>
                        <a:pt x="52" y="43"/>
                        <a:pt x="69" y="35"/>
                      </a:cubicBezTo>
                      <a:cubicBezTo>
                        <a:pt x="76" y="31"/>
                        <a:pt x="76" y="31"/>
                        <a:pt x="76" y="31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34" y="13"/>
                        <a:pt x="17" y="25"/>
                        <a:pt x="6" y="33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lnTo>
                        <a:pt x="27" y="61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black">
                <a:xfrm>
                  <a:off x="7026275" y="2797175"/>
                  <a:ext cx="57150" cy="49213"/>
                </a:xfrm>
                <a:custGeom>
                  <a:avLst/>
                  <a:gdLst>
                    <a:gd name="T0" fmla="*/ 31 w 76"/>
                    <a:gd name="T1" fmla="*/ 5 h 67"/>
                    <a:gd name="T2" fmla="*/ 26 w 76"/>
                    <a:gd name="T3" fmla="*/ 0 h 67"/>
                    <a:gd name="T4" fmla="*/ 0 w 76"/>
                    <a:gd name="T5" fmla="*/ 23 h 67"/>
                    <a:gd name="T6" fmla="*/ 5 w 76"/>
                    <a:gd name="T7" fmla="*/ 29 h 67"/>
                    <a:gd name="T8" fmla="*/ 53 w 76"/>
                    <a:gd name="T9" fmla="*/ 64 h 67"/>
                    <a:gd name="T10" fmla="*/ 59 w 76"/>
                    <a:gd name="T11" fmla="*/ 67 h 67"/>
                    <a:gd name="T12" fmla="*/ 76 w 76"/>
                    <a:gd name="T13" fmla="*/ 36 h 67"/>
                    <a:gd name="T14" fmla="*/ 69 w 76"/>
                    <a:gd name="T15" fmla="*/ 33 h 67"/>
                    <a:gd name="T16" fmla="*/ 31 w 76"/>
                    <a:gd name="T17" fmla="*/ 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67">
                      <a:moveTo>
                        <a:pt x="31" y="5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18" y="43"/>
                        <a:pt x="38" y="56"/>
                        <a:pt x="53" y="64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76" y="36"/>
                        <a:pt x="76" y="36"/>
                        <a:pt x="76" y="36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52" y="23"/>
                        <a:pt x="38" y="14"/>
                        <a:pt x="31" y="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black">
                <a:xfrm>
                  <a:off x="7975600" y="2251075"/>
                  <a:ext cx="57150" cy="47625"/>
                </a:xfrm>
                <a:custGeom>
                  <a:avLst/>
                  <a:gdLst>
                    <a:gd name="T0" fmla="*/ 54 w 77"/>
                    <a:gd name="T1" fmla="*/ 60 h 64"/>
                    <a:gd name="T2" fmla="*/ 60 w 77"/>
                    <a:gd name="T3" fmla="*/ 64 h 64"/>
                    <a:gd name="T4" fmla="*/ 77 w 77"/>
                    <a:gd name="T5" fmla="*/ 33 h 64"/>
                    <a:gd name="T6" fmla="*/ 71 w 77"/>
                    <a:gd name="T7" fmla="*/ 29 h 64"/>
                    <a:gd name="T8" fmla="*/ 23 w 77"/>
                    <a:gd name="T9" fmla="*/ 4 h 64"/>
                    <a:gd name="T10" fmla="*/ 17 w 77"/>
                    <a:gd name="T11" fmla="*/ 0 h 64"/>
                    <a:gd name="T12" fmla="*/ 0 w 77"/>
                    <a:gd name="T13" fmla="*/ 31 h 64"/>
                    <a:gd name="T14" fmla="*/ 7 w 77"/>
                    <a:gd name="T15" fmla="*/ 35 h 64"/>
                    <a:gd name="T16" fmla="*/ 54 w 77"/>
                    <a:gd name="T17" fmla="*/ 6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4">
                      <a:moveTo>
                        <a:pt x="54" y="60"/>
                      </a:move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77" y="33"/>
                        <a:pt x="77" y="33"/>
                        <a:pt x="77" y="33"/>
                      </a:cubicBezTo>
                      <a:cubicBezTo>
                        <a:pt x="71" y="29"/>
                        <a:pt x="71" y="29"/>
                        <a:pt x="71" y="29"/>
                      </a:cubicBezTo>
                      <a:cubicBezTo>
                        <a:pt x="54" y="20"/>
                        <a:pt x="38" y="12"/>
                        <a:pt x="23" y="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21" y="43"/>
                        <a:pt x="37" y="51"/>
                        <a:pt x="54" y="6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183"/>
                <p:cNvSpPr>
                  <a:spLocks/>
                </p:cNvSpPr>
                <p:nvPr/>
              </p:nvSpPr>
              <p:spPr bwMode="black">
                <a:xfrm>
                  <a:off x="7889875" y="2203450"/>
                  <a:ext cx="73025" cy="57150"/>
                </a:xfrm>
                <a:custGeom>
                  <a:avLst/>
                  <a:gdLst>
                    <a:gd name="T0" fmla="*/ 21 w 97"/>
                    <a:gd name="T1" fmla="*/ 44 h 76"/>
                    <a:gd name="T2" fmla="*/ 26 w 97"/>
                    <a:gd name="T3" fmla="*/ 47 h 76"/>
                    <a:gd name="T4" fmla="*/ 27 w 97"/>
                    <a:gd name="T5" fmla="*/ 48 h 76"/>
                    <a:gd name="T6" fmla="*/ 74 w 97"/>
                    <a:gd name="T7" fmla="*/ 73 h 76"/>
                    <a:gd name="T8" fmla="*/ 80 w 97"/>
                    <a:gd name="T9" fmla="*/ 76 h 76"/>
                    <a:gd name="T10" fmla="*/ 97 w 97"/>
                    <a:gd name="T11" fmla="*/ 45 h 76"/>
                    <a:gd name="T12" fmla="*/ 90 w 97"/>
                    <a:gd name="T13" fmla="*/ 41 h 76"/>
                    <a:gd name="T14" fmla="*/ 44 w 97"/>
                    <a:gd name="T15" fmla="*/ 17 h 76"/>
                    <a:gd name="T16" fmla="*/ 44 w 97"/>
                    <a:gd name="T17" fmla="*/ 17 h 76"/>
                    <a:gd name="T18" fmla="*/ 25 w 97"/>
                    <a:gd name="T19" fmla="*/ 5 h 76"/>
                    <a:gd name="T20" fmla="*/ 19 w 97"/>
                    <a:gd name="T21" fmla="*/ 0 h 76"/>
                    <a:gd name="T22" fmla="*/ 0 w 97"/>
                    <a:gd name="T23" fmla="*/ 30 h 76"/>
                    <a:gd name="T24" fmla="*/ 6 w 97"/>
                    <a:gd name="T25" fmla="*/ 34 h 76"/>
                    <a:gd name="T26" fmla="*/ 21 w 97"/>
                    <a:gd name="T27" fmla="*/ 4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7" h="76">
                      <a:moveTo>
                        <a:pt x="21" y="44"/>
                      </a:moveTo>
                      <a:cubicBezTo>
                        <a:pt x="24" y="46"/>
                        <a:pt x="26" y="47"/>
                        <a:pt x="26" y="47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9" y="49"/>
                        <a:pt x="46" y="58"/>
                        <a:pt x="74" y="73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97" y="45"/>
                        <a:pt x="97" y="45"/>
                        <a:pt x="97" y="45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60" y="26"/>
                        <a:pt x="49" y="20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37" y="12"/>
                        <a:pt x="25" y="5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8"/>
                        <a:pt x="18" y="42"/>
                        <a:pt x="21" y="4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184"/>
                <p:cNvSpPr>
                  <a:spLocks/>
                </p:cNvSpPr>
                <p:nvPr/>
              </p:nvSpPr>
              <p:spPr bwMode="black">
                <a:xfrm>
                  <a:off x="7259638" y="2378075"/>
                  <a:ext cx="57150" cy="47625"/>
                </a:xfrm>
                <a:custGeom>
                  <a:avLst/>
                  <a:gdLst>
                    <a:gd name="T0" fmla="*/ 36 w 36"/>
                    <a:gd name="T1" fmla="*/ 15 h 30"/>
                    <a:gd name="T2" fmla="*/ 28 w 36"/>
                    <a:gd name="T3" fmla="*/ 0 h 30"/>
                    <a:gd name="T4" fmla="*/ 0 w 36"/>
                    <a:gd name="T5" fmla="*/ 16 h 30"/>
                    <a:gd name="T6" fmla="*/ 8 w 36"/>
                    <a:gd name="T7" fmla="*/ 30 h 30"/>
                    <a:gd name="T8" fmla="*/ 36 w 3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0">
                      <a:moveTo>
                        <a:pt x="36" y="15"/>
                      </a:moveTo>
                      <a:lnTo>
                        <a:pt x="28" y="0"/>
                      </a:lnTo>
                      <a:lnTo>
                        <a:pt x="0" y="16"/>
                      </a:lnTo>
                      <a:lnTo>
                        <a:pt x="8" y="30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185"/>
                <p:cNvSpPr>
                  <a:spLocks/>
                </p:cNvSpPr>
                <p:nvPr/>
              </p:nvSpPr>
              <p:spPr bwMode="black">
                <a:xfrm>
                  <a:off x="8091488" y="2879725"/>
                  <a:ext cx="57150" cy="47625"/>
                </a:xfrm>
                <a:custGeom>
                  <a:avLst/>
                  <a:gdLst>
                    <a:gd name="T0" fmla="*/ 0 w 36"/>
                    <a:gd name="T1" fmla="*/ 16 h 30"/>
                    <a:gd name="T2" fmla="*/ 8 w 36"/>
                    <a:gd name="T3" fmla="*/ 30 h 30"/>
                    <a:gd name="T4" fmla="*/ 36 w 36"/>
                    <a:gd name="T5" fmla="*/ 14 h 30"/>
                    <a:gd name="T6" fmla="*/ 28 w 36"/>
                    <a:gd name="T7" fmla="*/ 0 h 30"/>
                    <a:gd name="T8" fmla="*/ 0 w 36"/>
                    <a:gd name="T9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0">
                      <a:moveTo>
                        <a:pt x="0" y="16"/>
                      </a:moveTo>
                      <a:lnTo>
                        <a:pt x="8" y="30"/>
                      </a:lnTo>
                      <a:lnTo>
                        <a:pt x="36" y="14"/>
                      </a:lnTo>
                      <a:lnTo>
                        <a:pt x="2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186"/>
                <p:cNvSpPr>
                  <a:spLocks/>
                </p:cNvSpPr>
                <p:nvPr/>
              </p:nvSpPr>
              <p:spPr bwMode="black">
                <a:xfrm>
                  <a:off x="7953375" y="2960688"/>
                  <a:ext cx="57150" cy="49213"/>
                </a:xfrm>
                <a:custGeom>
                  <a:avLst/>
                  <a:gdLst>
                    <a:gd name="T0" fmla="*/ 52 w 77"/>
                    <a:gd name="T1" fmla="*/ 4 h 66"/>
                    <a:gd name="T2" fmla="*/ 6 w 77"/>
                    <a:gd name="T3" fmla="*/ 32 h 66"/>
                    <a:gd name="T4" fmla="*/ 0 w 77"/>
                    <a:gd name="T5" fmla="*/ 36 h 66"/>
                    <a:gd name="T6" fmla="*/ 18 w 77"/>
                    <a:gd name="T7" fmla="*/ 66 h 66"/>
                    <a:gd name="T8" fmla="*/ 24 w 77"/>
                    <a:gd name="T9" fmla="*/ 62 h 66"/>
                    <a:gd name="T10" fmla="*/ 70 w 77"/>
                    <a:gd name="T11" fmla="*/ 34 h 66"/>
                    <a:gd name="T12" fmla="*/ 77 w 77"/>
                    <a:gd name="T13" fmla="*/ 31 h 66"/>
                    <a:gd name="T14" fmla="*/ 59 w 77"/>
                    <a:gd name="T15" fmla="*/ 0 h 66"/>
                    <a:gd name="T16" fmla="*/ 52 w 77"/>
                    <a:gd name="T17" fmla="*/ 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6">
                      <a:moveTo>
                        <a:pt x="52" y="4"/>
                      </a:moveTo>
                      <a:cubicBezTo>
                        <a:pt x="35" y="14"/>
                        <a:pt x="20" y="23"/>
                        <a:pt x="6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39" y="53"/>
                        <a:pt x="54" y="44"/>
                        <a:pt x="70" y="34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59" y="0"/>
                        <a:pt x="59" y="0"/>
                        <a:pt x="59" y="0"/>
                      </a:cubicBez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187"/>
                <p:cNvSpPr>
                  <a:spLocks/>
                </p:cNvSpPr>
                <p:nvPr/>
              </p:nvSpPr>
              <p:spPr bwMode="black">
                <a:xfrm>
                  <a:off x="8021638" y="2919413"/>
                  <a:ext cx="58738" cy="49213"/>
                </a:xfrm>
                <a:custGeom>
                  <a:avLst/>
                  <a:gdLst>
                    <a:gd name="T0" fmla="*/ 52 w 77"/>
                    <a:gd name="T1" fmla="*/ 4 h 65"/>
                    <a:gd name="T2" fmla="*/ 6 w 77"/>
                    <a:gd name="T3" fmla="*/ 31 h 65"/>
                    <a:gd name="T4" fmla="*/ 0 w 77"/>
                    <a:gd name="T5" fmla="*/ 35 h 65"/>
                    <a:gd name="T6" fmla="*/ 17 w 77"/>
                    <a:gd name="T7" fmla="*/ 65 h 65"/>
                    <a:gd name="T8" fmla="*/ 24 w 77"/>
                    <a:gd name="T9" fmla="*/ 61 h 65"/>
                    <a:gd name="T10" fmla="*/ 70 w 77"/>
                    <a:gd name="T11" fmla="*/ 34 h 65"/>
                    <a:gd name="T12" fmla="*/ 77 w 77"/>
                    <a:gd name="T13" fmla="*/ 31 h 65"/>
                    <a:gd name="T14" fmla="*/ 59 w 77"/>
                    <a:gd name="T15" fmla="*/ 0 h 65"/>
                    <a:gd name="T16" fmla="*/ 52 w 77"/>
                    <a:gd name="T17" fmla="*/ 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5">
                      <a:moveTo>
                        <a:pt x="52" y="4"/>
                      </a:moveTo>
                      <a:cubicBezTo>
                        <a:pt x="37" y="13"/>
                        <a:pt x="21" y="22"/>
                        <a:pt x="6" y="3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39" y="52"/>
                        <a:pt x="55" y="44"/>
                        <a:pt x="70" y="34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59" y="0"/>
                        <a:pt x="59" y="0"/>
                        <a:pt x="59" y="0"/>
                      </a:cubicBez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88"/>
                <p:cNvSpPr>
                  <a:spLocks/>
                </p:cNvSpPr>
                <p:nvPr/>
              </p:nvSpPr>
              <p:spPr bwMode="black">
                <a:xfrm>
                  <a:off x="7821613" y="3046413"/>
                  <a:ext cx="53975" cy="53975"/>
                </a:xfrm>
                <a:custGeom>
                  <a:avLst/>
                  <a:gdLst>
                    <a:gd name="T0" fmla="*/ 45 w 72"/>
                    <a:gd name="T1" fmla="*/ 5 h 72"/>
                    <a:gd name="T2" fmla="*/ 10 w 72"/>
                    <a:gd name="T3" fmla="*/ 38 h 72"/>
                    <a:gd name="T4" fmla="*/ 4 w 72"/>
                    <a:gd name="T5" fmla="*/ 48 h 72"/>
                    <a:gd name="T6" fmla="*/ 0 w 72"/>
                    <a:gd name="T7" fmla="*/ 54 h 72"/>
                    <a:gd name="T8" fmla="*/ 30 w 72"/>
                    <a:gd name="T9" fmla="*/ 72 h 72"/>
                    <a:gd name="T10" fmla="*/ 34 w 72"/>
                    <a:gd name="T11" fmla="*/ 66 h 72"/>
                    <a:gd name="T12" fmla="*/ 39 w 72"/>
                    <a:gd name="T13" fmla="*/ 57 h 72"/>
                    <a:gd name="T14" fmla="*/ 66 w 72"/>
                    <a:gd name="T15" fmla="*/ 33 h 72"/>
                    <a:gd name="T16" fmla="*/ 72 w 72"/>
                    <a:gd name="T17" fmla="*/ 28 h 72"/>
                    <a:gd name="T18" fmla="*/ 51 w 72"/>
                    <a:gd name="T19" fmla="*/ 0 h 72"/>
                    <a:gd name="T20" fmla="*/ 45 w 72"/>
                    <a:gd name="T21" fmla="*/ 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72">
                      <a:moveTo>
                        <a:pt x="45" y="5"/>
                      </a:moveTo>
                      <a:cubicBezTo>
                        <a:pt x="26" y="19"/>
                        <a:pt x="15" y="29"/>
                        <a:pt x="10" y="38"/>
                      </a:cubicBezTo>
                      <a:cubicBezTo>
                        <a:pt x="8" y="41"/>
                        <a:pt x="6" y="44"/>
                        <a:pt x="4" y="48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30" y="72"/>
                        <a:pt x="30" y="72"/>
                        <a:pt x="30" y="72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6" y="63"/>
                        <a:pt x="37" y="60"/>
                        <a:pt x="39" y="57"/>
                      </a:cubicBezTo>
                      <a:cubicBezTo>
                        <a:pt x="40" y="55"/>
                        <a:pt x="45" y="49"/>
                        <a:pt x="66" y="3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51" y="0"/>
                        <a:pt x="51" y="0"/>
                        <a:pt x="51" y="0"/>
                      </a:cubicBez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89"/>
                <p:cNvSpPr>
                  <a:spLocks/>
                </p:cNvSpPr>
                <p:nvPr/>
              </p:nvSpPr>
              <p:spPr bwMode="black">
                <a:xfrm>
                  <a:off x="7885113" y="3001963"/>
                  <a:ext cx="57150" cy="49213"/>
                </a:xfrm>
                <a:custGeom>
                  <a:avLst/>
                  <a:gdLst>
                    <a:gd name="T0" fmla="*/ 51 w 77"/>
                    <a:gd name="T1" fmla="*/ 4 h 66"/>
                    <a:gd name="T2" fmla="*/ 6 w 77"/>
                    <a:gd name="T3" fmla="*/ 33 h 66"/>
                    <a:gd name="T4" fmla="*/ 0 w 77"/>
                    <a:gd name="T5" fmla="*/ 37 h 66"/>
                    <a:gd name="T6" fmla="*/ 19 w 77"/>
                    <a:gd name="T7" fmla="*/ 66 h 66"/>
                    <a:gd name="T8" fmla="*/ 25 w 77"/>
                    <a:gd name="T9" fmla="*/ 62 h 66"/>
                    <a:gd name="T10" fmla="*/ 70 w 77"/>
                    <a:gd name="T11" fmla="*/ 34 h 66"/>
                    <a:gd name="T12" fmla="*/ 77 w 77"/>
                    <a:gd name="T13" fmla="*/ 30 h 66"/>
                    <a:gd name="T14" fmla="*/ 58 w 77"/>
                    <a:gd name="T15" fmla="*/ 0 h 66"/>
                    <a:gd name="T16" fmla="*/ 51 w 77"/>
                    <a:gd name="T17" fmla="*/ 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6">
                      <a:moveTo>
                        <a:pt x="51" y="4"/>
                      </a:moveTo>
                      <a:cubicBezTo>
                        <a:pt x="35" y="14"/>
                        <a:pt x="19" y="24"/>
                        <a:pt x="6" y="33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5" y="62"/>
                        <a:pt x="25" y="62"/>
                        <a:pt x="25" y="62"/>
                      </a:cubicBezTo>
                      <a:cubicBezTo>
                        <a:pt x="39" y="53"/>
                        <a:pt x="54" y="44"/>
                        <a:pt x="70" y="34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58" y="0"/>
                        <a:pt x="58" y="0"/>
                        <a:pt x="58" y="0"/>
                      </a:cubicBez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90"/>
                <p:cNvSpPr>
                  <a:spLocks/>
                </p:cNvSpPr>
                <p:nvPr/>
              </p:nvSpPr>
              <p:spPr bwMode="black">
                <a:xfrm>
                  <a:off x="8159750" y="2840038"/>
                  <a:ext cx="58738" cy="47625"/>
                </a:xfrm>
                <a:custGeom>
                  <a:avLst/>
                  <a:gdLst>
                    <a:gd name="T0" fmla="*/ 0 w 37"/>
                    <a:gd name="T1" fmla="*/ 16 h 30"/>
                    <a:gd name="T2" fmla="*/ 9 w 37"/>
                    <a:gd name="T3" fmla="*/ 30 h 30"/>
                    <a:gd name="T4" fmla="*/ 37 w 37"/>
                    <a:gd name="T5" fmla="*/ 14 h 30"/>
                    <a:gd name="T6" fmla="*/ 28 w 37"/>
                    <a:gd name="T7" fmla="*/ 0 h 30"/>
                    <a:gd name="T8" fmla="*/ 0 w 37"/>
                    <a:gd name="T9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0">
                      <a:moveTo>
                        <a:pt x="0" y="16"/>
                      </a:moveTo>
                      <a:lnTo>
                        <a:pt x="9" y="30"/>
                      </a:lnTo>
                      <a:lnTo>
                        <a:pt x="37" y="14"/>
                      </a:lnTo>
                      <a:lnTo>
                        <a:pt x="28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91"/>
                <p:cNvSpPr>
                  <a:spLocks/>
                </p:cNvSpPr>
                <p:nvPr/>
              </p:nvSpPr>
              <p:spPr bwMode="black">
                <a:xfrm>
                  <a:off x="7038975" y="2435225"/>
                  <a:ext cx="58738" cy="39688"/>
                </a:xfrm>
                <a:custGeom>
                  <a:avLst/>
                  <a:gdLst>
                    <a:gd name="T0" fmla="*/ 27 w 77"/>
                    <a:gd name="T1" fmla="*/ 5 h 53"/>
                    <a:gd name="T2" fmla="*/ 5 w 77"/>
                    <a:gd name="T3" fmla="*/ 24 h 53"/>
                    <a:gd name="T4" fmla="*/ 0 w 77"/>
                    <a:gd name="T5" fmla="*/ 30 h 53"/>
                    <a:gd name="T6" fmla="*/ 26 w 77"/>
                    <a:gd name="T7" fmla="*/ 53 h 53"/>
                    <a:gd name="T8" fmla="*/ 31 w 77"/>
                    <a:gd name="T9" fmla="*/ 47 h 53"/>
                    <a:gd name="T10" fmla="*/ 43 w 77"/>
                    <a:gd name="T11" fmla="*/ 37 h 53"/>
                    <a:gd name="T12" fmla="*/ 61 w 77"/>
                    <a:gd name="T13" fmla="*/ 39 h 53"/>
                    <a:gd name="T14" fmla="*/ 68 w 77"/>
                    <a:gd name="T15" fmla="*/ 41 h 53"/>
                    <a:gd name="T16" fmla="*/ 77 w 77"/>
                    <a:gd name="T17" fmla="*/ 8 h 53"/>
                    <a:gd name="T18" fmla="*/ 70 w 77"/>
                    <a:gd name="T19" fmla="*/ 6 h 53"/>
                    <a:gd name="T20" fmla="*/ 27 w 77"/>
                    <a:gd name="T21" fmla="*/ 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7" h="53">
                      <a:moveTo>
                        <a:pt x="27" y="5"/>
                      </a:moveTo>
                      <a:cubicBezTo>
                        <a:pt x="20" y="9"/>
                        <a:pt x="12" y="15"/>
                        <a:pt x="5" y="24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5" y="42"/>
                        <a:pt x="40" y="39"/>
                        <a:pt x="43" y="37"/>
                      </a:cubicBezTo>
                      <a:cubicBezTo>
                        <a:pt x="43" y="37"/>
                        <a:pt x="46" y="35"/>
                        <a:pt x="61" y="39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51" y="0"/>
                        <a:pt x="38" y="0"/>
                        <a:pt x="27" y="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192"/>
                <p:cNvSpPr>
                  <a:spLocks/>
                </p:cNvSpPr>
                <p:nvPr/>
              </p:nvSpPr>
              <p:spPr bwMode="black">
                <a:xfrm>
                  <a:off x="8348663" y="2689225"/>
                  <a:ext cx="36513" cy="55563"/>
                </a:xfrm>
                <a:custGeom>
                  <a:avLst/>
                  <a:gdLst>
                    <a:gd name="T0" fmla="*/ 13 w 49"/>
                    <a:gd name="T1" fmla="*/ 7 h 75"/>
                    <a:gd name="T2" fmla="*/ 2 w 49"/>
                    <a:gd name="T3" fmla="*/ 57 h 75"/>
                    <a:gd name="T4" fmla="*/ 0 w 49"/>
                    <a:gd name="T5" fmla="*/ 64 h 75"/>
                    <a:gd name="T6" fmla="*/ 34 w 49"/>
                    <a:gd name="T7" fmla="*/ 75 h 75"/>
                    <a:gd name="T8" fmla="*/ 36 w 49"/>
                    <a:gd name="T9" fmla="*/ 67 h 75"/>
                    <a:gd name="T10" fmla="*/ 48 w 49"/>
                    <a:gd name="T11" fmla="*/ 13 h 75"/>
                    <a:gd name="T12" fmla="*/ 49 w 49"/>
                    <a:gd name="T13" fmla="*/ 5 h 75"/>
                    <a:gd name="T14" fmla="*/ 15 w 49"/>
                    <a:gd name="T15" fmla="*/ 0 h 75"/>
                    <a:gd name="T16" fmla="*/ 13 w 49"/>
                    <a:gd name="T17" fmla="*/ 7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75">
                      <a:moveTo>
                        <a:pt x="13" y="7"/>
                      </a:moveTo>
                      <a:cubicBezTo>
                        <a:pt x="10" y="26"/>
                        <a:pt x="7" y="43"/>
                        <a:pt x="2" y="57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41" y="52"/>
                        <a:pt x="45" y="34"/>
                        <a:pt x="48" y="13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193"/>
                <p:cNvSpPr>
                  <a:spLocks/>
                </p:cNvSpPr>
                <p:nvPr/>
              </p:nvSpPr>
              <p:spPr bwMode="black">
                <a:xfrm>
                  <a:off x="8362950" y="2611438"/>
                  <a:ext cx="26988" cy="52388"/>
                </a:xfrm>
                <a:custGeom>
                  <a:avLst/>
                  <a:gdLst>
                    <a:gd name="T0" fmla="*/ 2 w 38"/>
                    <a:gd name="T1" fmla="*/ 0 h 70"/>
                    <a:gd name="T2" fmla="*/ 2 w 38"/>
                    <a:gd name="T3" fmla="*/ 8 h 70"/>
                    <a:gd name="T4" fmla="*/ 0 w 38"/>
                    <a:gd name="T5" fmla="*/ 60 h 70"/>
                    <a:gd name="T6" fmla="*/ 0 w 38"/>
                    <a:gd name="T7" fmla="*/ 67 h 70"/>
                    <a:gd name="T8" fmla="*/ 35 w 38"/>
                    <a:gd name="T9" fmla="*/ 70 h 70"/>
                    <a:gd name="T10" fmla="*/ 35 w 38"/>
                    <a:gd name="T11" fmla="*/ 62 h 70"/>
                    <a:gd name="T12" fmla="*/ 38 w 38"/>
                    <a:gd name="T13" fmla="*/ 8 h 70"/>
                    <a:gd name="T14" fmla="*/ 38 w 38"/>
                    <a:gd name="T15" fmla="*/ 0 h 70"/>
                    <a:gd name="T16" fmla="*/ 2 w 38"/>
                    <a:gd name="T17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70">
                      <a:moveTo>
                        <a:pt x="2" y="0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25"/>
                        <a:pt x="2" y="43"/>
                        <a:pt x="0" y="6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37" y="44"/>
                        <a:pt x="38" y="26"/>
                        <a:pt x="38" y="8"/>
                      </a:cubicBezTo>
                      <a:cubicBezTo>
                        <a:pt x="38" y="0"/>
                        <a:pt x="38" y="0"/>
                        <a:pt x="38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194"/>
                <p:cNvSpPr>
                  <a:spLocks/>
                </p:cNvSpPr>
                <p:nvPr/>
              </p:nvSpPr>
              <p:spPr bwMode="black">
                <a:xfrm>
                  <a:off x="7783513" y="3113088"/>
                  <a:ext cx="47625" cy="57150"/>
                </a:xfrm>
                <a:custGeom>
                  <a:avLst/>
                  <a:gdLst>
                    <a:gd name="T0" fmla="*/ 32 w 63"/>
                    <a:gd name="T1" fmla="*/ 0 h 76"/>
                    <a:gd name="T2" fmla="*/ 29 w 63"/>
                    <a:gd name="T3" fmla="*/ 7 h 76"/>
                    <a:gd name="T4" fmla="*/ 5 w 63"/>
                    <a:gd name="T5" fmla="*/ 50 h 76"/>
                    <a:gd name="T6" fmla="*/ 0 w 63"/>
                    <a:gd name="T7" fmla="*/ 57 h 76"/>
                    <a:gd name="T8" fmla="*/ 30 w 63"/>
                    <a:gd name="T9" fmla="*/ 76 h 76"/>
                    <a:gd name="T10" fmla="*/ 34 w 63"/>
                    <a:gd name="T11" fmla="*/ 70 h 76"/>
                    <a:gd name="T12" fmla="*/ 60 w 63"/>
                    <a:gd name="T13" fmla="*/ 22 h 76"/>
                    <a:gd name="T14" fmla="*/ 63 w 63"/>
                    <a:gd name="T15" fmla="*/ 16 h 76"/>
                    <a:gd name="T16" fmla="*/ 49 w 63"/>
                    <a:gd name="T17" fmla="*/ 7 h 76"/>
                    <a:gd name="T18" fmla="*/ 32 w 63"/>
                    <a:gd name="T1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6">
                      <a:moveTo>
                        <a:pt x="32" y="0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0" y="23"/>
                        <a:pt x="13" y="38"/>
                        <a:pt x="5" y="50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4" y="70"/>
                        <a:pt x="34" y="70"/>
                        <a:pt x="34" y="70"/>
                      </a:cubicBezTo>
                      <a:cubicBezTo>
                        <a:pt x="43" y="56"/>
                        <a:pt x="51" y="40"/>
                        <a:pt x="60" y="22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49" y="7"/>
                        <a:pt x="49" y="7"/>
                        <a:pt x="49" y="7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195"/>
                <p:cNvSpPr>
                  <a:spLocks/>
                </p:cNvSpPr>
                <p:nvPr/>
              </p:nvSpPr>
              <p:spPr bwMode="black">
                <a:xfrm>
                  <a:off x="8229600" y="2798763"/>
                  <a:ext cx="57150" cy="49213"/>
                </a:xfrm>
                <a:custGeom>
                  <a:avLst/>
                  <a:gdLst>
                    <a:gd name="T0" fmla="*/ 52 w 76"/>
                    <a:gd name="T1" fmla="*/ 3 h 65"/>
                    <a:gd name="T2" fmla="*/ 6 w 76"/>
                    <a:gd name="T3" fmla="*/ 31 h 65"/>
                    <a:gd name="T4" fmla="*/ 0 w 76"/>
                    <a:gd name="T5" fmla="*/ 35 h 65"/>
                    <a:gd name="T6" fmla="*/ 17 w 76"/>
                    <a:gd name="T7" fmla="*/ 65 h 65"/>
                    <a:gd name="T8" fmla="*/ 24 w 76"/>
                    <a:gd name="T9" fmla="*/ 61 h 65"/>
                    <a:gd name="T10" fmla="*/ 70 w 76"/>
                    <a:gd name="T11" fmla="*/ 33 h 65"/>
                    <a:gd name="T12" fmla="*/ 76 w 76"/>
                    <a:gd name="T13" fmla="*/ 30 h 65"/>
                    <a:gd name="T14" fmla="*/ 58 w 76"/>
                    <a:gd name="T15" fmla="*/ 0 h 65"/>
                    <a:gd name="T16" fmla="*/ 52 w 76"/>
                    <a:gd name="T17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65">
                      <a:moveTo>
                        <a:pt x="52" y="3"/>
                      </a:moveTo>
                      <a:cubicBezTo>
                        <a:pt x="38" y="12"/>
                        <a:pt x="22" y="21"/>
                        <a:pt x="6" y="3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41" y="51"/>
                        <a:pt x="56" y="42"/>
                        <a:pt x="70" y="33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58" y="0"/>
                        <a:pt x="58" y="0"/>
                        <a:pt x="58" y="0"/>
                      </a:cubicBez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6"/>
                <p:cNvSpPr>
                  <a:spLocks/>
                </p:cNvSpPr>
                <p:nvPr/>
              </p:nvSpPr>
              <p:spPr bwMode="black">
                <a:xfrm>
                  <a:off x="8297863" y="2754313"/>
                  <a:ext cx="57150" cy="50800"/>
                </a:xfrm>
                <a:custGeom>
                  <a:avLst/>
                  <a:gdLst>
                    <a:gd name="T0" fmla="*/ 49 w 77"/>
                    <a:gd name="T1" fmla="*/ 5 h 68"/>
                    <a:gd name="T2" fmla="*/ 7 w 77"/>
                    <a:gd name="T3" fmla="*/ 34 h 68"/>
                    <a:gd name="T4" fmla="*/ 0 w 77"/>
                    <a:gd name="T5" fmla="*/ 39 h 68"/>
                    <a:gd name="T6" fmla="*/ 19 w 77"/>
                    <a:gd name="T7" fmla="*/ 68 h 68"/>
                    <a:gd name="T8" fmla="*/ 26 w 77"/>
                    <a:gd name="T9" fmla="*/ 64 h 68"/>
                    <a:gd name="T10" fmla="*/ 71 w 77"/>
                    <a:gd name="T11" fmla="*/ 33 h 68"/>
                    <a:gd name="T12" fmla="*/ 77 w 77"/>
                    <a:gd name="T13" fmla="*/ 28 h 68"/>
                    <a:gd name="T14" fmla="*/ 55 w 77"/>
                    <a:gd name="T15" fmla="*/ 0 h 68"/>
                    <a:gd name="T16" fmla="*/ 49 w 77"/>
                    <a:gd name="T17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8">
                      <a:moveTo>
                        <a:pt x="49" y="5"/>
                      </a:moveTo>
                      <a:cubicBezTo>
                        <a:pt x="40" y="12"/>
                        <a:pt x="26" y="22"/>
                        <a:pt x="7" y="34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6" y="51"/>
                        <a:pt x="61" y="41"/>
                        <a:pt x="71" y="33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55" y="0"/>
                        <a:pt x="55" y="0"/>
                        <a:pt x="55" y="0"/>
                      </a:cubicBez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197"/>
                <p:cNvSpPr>
                  <a:spLocks/>
                </p:cNvSpPr>
                <p:nvPr/>
              </p:nvSpPr>
              <p:spPr bwMode="black">
                <a:xfrm>
                  <a:off x="7313613" y="2935288"/>
                  <a:ext cx="57150" cy="49213"/>
                </a:xfrm>
                <a:custGeom>
                  <a:avLst/>
                  <a:gdLst>
                    <a:gd name="T0" fmla="*/ 24 w 77"/>
                    <a:gd name="T1" fmla="*/ 4 h 65"/>
                    <a:gd name="T2" fmla="*/ 18 w 77"/>
                    <a:gd name="T3" fmla="*/ 0 h 65"/>
                    <a:gd name="T4" fmla="*/ 0 w 77"/>
                    <a:gd name="T5" fmla="*/ 30 h 65"/>
                    <a:gd name="T6" fmla="*/ 7 w 77"/>
                    <a:gd name="T7" fmla="*/ 34 h 65"/>
                    <a:gd name="T8" fmla="*/ 53 w 77"/>
                    <a:gd name="T9" fmla="*/ 61 h 65"/>
                    <a:gd name="T10" fmla="*/ 59 w 77"/>
                    <a:gd name="T11" fmla="*/ 65 h 65"/>
                    <a:gd name="T12" fmla="*/ 77 w 77"/>
                    <a:gd name="T13" fmla="*/ 34 h 65"/>
                    <a:gd name="T14" fmla="*/ 71 w 77"/>
                    <a:gd name="T15" fmla="*/ 31 h 65"/>
                    <a:gd name="T16" fmla="*/ 24 w 77"/>
                    <a:gd name="T17" fmla="*/ 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5">
                      <a:moveTo>
                        <a:pt x="24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22" y="43"/>
                        <a:pt x="37" y="52"/>
                        <a:pt x="53" y="61"/>
                      </a:cubicBezTo>
                      <a:cubicBezTo>
                        <a:pt x="59" y="65"/>
                        <a:pt x="59" y="65"/>
                        <a:pt x="59" y="65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1" y="31"/>
                        <a:pt x="71" y="31"/>
                        <a:pt x="71" y="31"/>
                      </a:cubicBezTo>
                      <a:cubicBezTo>
                        <a:pt x="55" y="22"/>
                        <a:pt x="40" y="13"/>
                        <a:pt x="24" y="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198"/>
                <p:cNvSpPr>
                  <a:spLocks/>
                </p:cNvSpPr>
                <p:nvPr/>
              </p:nvSpPr>
              <p:spPr bwMode="black">
                <a:xfrm>
                  <a:off x="7381875" y="2974975"/>
                  <a:ext cx="57150" cy="49213"/>
                </a:xfrm>
                <a:custGeom>
                  <a:avLst/>
                  <a:gdLst>
                    <a:gd name="T0" fmla="*/ 0 w 36"/>
                    <a:gd name="T1" fmla="*/ 15 h 31"/>
                    <a:gd name="T2" fmla="*/ 28 w 36"/>
                    <a:gd name="T3" fmla="*/ 31 h 31"/>
                    <a:gd name="T4" fmla="*/ 36 w 36"/>
                    <a:gd name="T5" fmla="*/ 17 h 31"/>
                    <a:gd name="T6" fmla="*/ 8 w 36"/>
                    <a:gd name="T7" fmla="*/ 0 h 31"/>
                    <a:gd name="T8" fmla="*/ 0 w 36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1">
                      <a:moveTo>
                        <a:pt x="0" y="15"/>
                      </a:moveTo>
                      <a:lnTo>
                        <a:pt x="28" y="31"/>
                      </a:lnTo>
                      <a:lnTo>
                        <a:pt x="36" y="17"/>
                      </a:lnTo>
                      <a:lnTo>
                        <a:pt x="8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99"/>
                <p:cNvSpPr>
                  <a:spLocks/>
                </p:cNvSpPr>
                <p:nvPr/>
              </p:nvSpPr>
              <p:spPr bwMode="black">
                <a:xfrm>
                  <a:off x="7243763" y="2895600"/>
                  <a:ext cx="58738" cy="47625"/>
                </a:xfrm>
                <a:custGeom>
                  <a:avLst/>
                  <a:gdLst>
                    <a:gd name="T0" fmla="*/ 24 w 77"/>
                    <a:gd name="T1" fmla="*/ 4 h 64"/>
                    <a:gd name="T2" fmla="*/ 17 w 77"/>
                    <a:gd name="T3" fmla="*/ 0 h 64"/>
                    <a:gd name="T4" fmla="*/ 0 w 77"/>
                    <a:gd name="T5" fmla="*/ 31 h 64"/>
                    <a:gd name="T6" fmla="*/ 6 w 77"/>
                    <a:gd name="T7" fmla="*/ 34 h 64"/>
                    <a:gd name="T8" fmla="*/ 53 w 77"/>
                    <a:gd name="T9" fmla="*/ 61 h 64"/>
                    <a:gd name="T10" fmla="*/ 59 w 77"/>
                    <a:gd name="T11" fmla="*/ 64 h 64"/>
                    <a:gd name="T12" fmla="*/ 77 w 77"/>
                    <a:gd name="T13" fmla="*/ 34 h 64"/>
                    <a:gd name="T14" fmla="*/ 70 w 77"/>
                    <a:gd name="T15" fmla="*/ 30 h 64"/>
                    <a:gd name="T16" fmla="*/ 24 w 77"/>
                    <a:gd name="T17" fmla="*/ 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4">
                      <a:moveTo>
                        <a:pt x="24" y="4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21" y="42"/>
                        <a:pt x="36" y="51"/>
                        <a:pt x="53" y="61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53" y="20"/>
                        <a:pt x="38" y="12"/>
                        <a:pt x="24" y="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200"/>
                <p:cNvSpPr>
                  <a:spLocks/>
                </p:cNvSpPr>
                <p:nvPr/>
              </p:nvSpPr>
              <p:spPr bwMode="black">
                <a:xfrm>
                  <a:off x="7173913" y="2857500"/>
                  <a:ext cx="57150" cy="47625"/>
                </a:xfrm>
                <a:custGeom>
                  <a:avLst/>
                  <a:gdLst>
                    <a:gd name="T0" fmla="*/ 23 w 77"/>
                    <a:gd name="T1" fmla="*/ 3 h 63"/>
                    <a:gd name="T2" fmla="*/ 16 w 77"/>
                    <a:gd name="T3" fmla="*/ 0 h 63"/>
                    <a:gd name="T4" fmla="*/ 0 w 77"/>
                    <a:gd name="T5" fmla="*/ 31 h 63"/>
                    <a:gd name="T6" fmla="*/ 7 w 77"/>
                    <a:gd name="T7" fmla="*/ 35 h 63"/>
                    <a:gd name="T8" fmla="*/ 54 w 77"/>
                    <a:gd name="T9" fmla="*/ 59 h 63"/>
                    <a:gd name="T10" fmla="*/ 60 w 77"/>
                    <a:gd name="T11" fmla="*/ 63 h 63"/>
                    <a:gd name="T12" fmla="*/ 77 w 77"/>
                    <a:gd name="T13" fmla="*/ 32 h 63"/>
                    <a:gd name="T14" fmla="*/ 71 w 77"/>
                    <a:gd name="T15" fmla="*/ 29 h 63"/>
                    <a:gd name="T16" fmla="*/ 23 w 77"/>
                    <a:gd name="T17" fmla="*/ 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3">
                      <a:moveTo>
                        <a:pt x="23" y="3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20" y="41"/>
                        <a:pt x="36" y="50"/>
                        <a:pt x="54" y="59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77" y="32"/>
                        <a:pt x="77" y="32"/>
                        <a:pt x="77" y="32"/>
                      </a:cubicBezTo>
                      <a:cubicBezTo>
                        <a:pt x="71" y="29"/>
                        <a:pt x="71" y="29"/>
                        <a:pt x="71" y="29"/>
                      </a:cubicBezTo>
                      <a:cubicBezTo>
                        <a:pt x="52" y="18"/>
                        <a:pt x="36" y="10"/>
                        <a:pt x="23" y="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201"/>
                <p:cNvSpPr>
                  <a:spLocks/>
                </p:cNvSpPr>
                <p:nvPr/>
              </p:nvSpPr>
              <p:spPr bwMode="black">
                <a:xfrm>
                  <a:off x="7099300" y="2835275"/>
                  <a:ext cx="57150" cy="34925"/>
                </a:xfrm>
                <a:custGeom>
                  <a:avLst/>
                  <a:gdLst>
                    <a:gd name="T0" fmla="*/ 60 w 76"/>
                    <a:gd name="T1" fmla="*/ 10 h 47"/>
                    <a:gd name="T2" fmla="*/ 58 w 76"/>
                    <a:gd name="T3" fmla="*/ 10 h 47"/>
                    <a:gd name="T4" fmla="*/ 18 w 76"/>
                    <a:gd name="T5" fmla="*/ 2 h 47"/>
                    <a:gd name="T6" fmla="*/ 11 w 76"/>
                    <a:gd name="T7" fmla="*/ 0 h 47"/>
                    <a:gd name="T8" fmla="*/ 0 w 76"/>
                    <a:gd name="T9" fmla="*/ 33 h 47"/>
                    <a:gd name="T10" fmla="*/ 7 w 76"/>
                    <a:gd name="T11" fmla="*/ 35 h 47"/>
                    <a:gd name="T12" fmla="*/ 55 w 76"/>
                    <a:gd name="T13" fmla="*/ 45 h 47"/>
                    <a:gd name="T14" fmla="*/ 60 w 76"/>
                    <a:gd name="T15" fmla="*/ 45 h 47"/>
                    <a:gd name="T16" fmla="*/ 61 w 76"/>
                    <a:gd name="T17" fmla="*/ 45 h 47"/>
                    <a:gd name="T18" fmla="*/ 68 w 76"/>
                    <a:gd name="T19" fmla="*/ 47 h 47"/>
                    <a:gd name="T20" fmla="*/ 76 w 76"/>
                    <a:gd name="T21" fmla="*/ 13 h 47"/>
                    <a:gd name="T22" fmla="*/ 69 w 76"/>
                    <a:gd name="T23" fmla="*/ 11 h 47"/>
                    <a:gd name="T24" fmla="*/ 60 w 76"/>
                    <a:gd name="T25" fmla="*/ 1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47">
                      <a:moveTo>
                        <a:pt x="60" y="10"/>
                      </a:move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49" y="11"/>
                        <a:pt x="35" y="8"/>
                        <a:pt x="18" y="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20" y="40"/>
                        <a:pt x="39" y="45"/>
                        <a:pt x="55" y="45"/>
                      </a:cubicBezTo>
                      <a:cubicBezTo>
                        <a:pt x="57" y="45"/>
                        <a:pt x="59" y="45"/>
                        <a:pt x="60" y="45"/>
                      </a:cubicBezTo>
                      <a:cubicBezTo>
                        <a:pt x="60" y="45"/>
                        <a:pt x="61" y="45"/>
                        <a:pt x="61" y="45"/>
                      </a:cubicBezTo>
                      <a:cubicBezTo>
                        <a:pt x="68" y="47"/>
                        <a:pt x="68" y="47"/>
                        <a:pt x="68" y="47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66" y="10"/>
                        <a:pt x="63" y="10"/>
                        <a:pt x="60" y="1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202"/>
                <p:cNvSpPr>
                  <a:spLocks/>
                </p:cNvSpPr>
                <p:nvPr/>
              </p:nvSpPr>
              <p:spPr bwMode="black">
                <a:xfrm>
                  <a:off x="7721600" y="3168650"/>
                  <a:ext cx="55563" cy="30163"/>
                </a:xfrm>
                <a:custGeom>
                  <a:avLst/>
                  <a:gdLst>
                    <a:gd name="T0" fmla="*/ 57 w 74"/>
                    <a:gd name="T1" fmla="*/ 3 h 40"/>
                    <a:gd name="T2" fmla="*/ 53 w 74"/>
                    <a:gd name="T3" fmla="*/ 4 h 40"/>
                    <a:gd name="T4" fmla="*/ 11 w 74"/>
                    <a:gd name="T5" fmla="*/ 4 h 40"/>
                    <a:gd name="T6" fmla="*/ 3 w 74"/>
                    <a:gd name="T7" fmla="*/ 3 h 40"/>
                    <a:gd name="T8" fmla="*/ 0 w 74"/>
                    <a:gd name="T9" fmla="*/ 38 h 40"/>
                    <a:gd name="T10" fmla="*/ 7 w 74"/>
                    <a:gd name="T11" fmla="*/ 39 h 40"/>
                    <a:gd name="T12" fmla="*/ 32 w 74"/>
                    <a:gd name="T13" fmla="*/ 40 h 40"/>
                    <a:gd name="T14" fmla="*/ 60 w 74"/>
                    <a:gd name="T15" fmla="*/ 38 h 40"/>
                    <a:gd name="T16" fmla="*/ 67 w 74"/>
                    <a:gd name="T17" fmla="*/ 36 h 40"/>
                    <a:gd name="T18" fmla="*/ 74 w 74"/>
                    <a:gd name="T19" fmla="*/ 34 h 40"/>
                    <a:gd name="T20" fmla="*/ 64 w 74"/>
                    <a:gd name="T21" fmla="*/ 0 h 40"/>
                    <a:gd name="T22" fmla="*/ 57 w 74"/>
                    <a:gd name="T23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" h="40">
                      <a:moveTo>
                        <a:pt x="57" y="3"/>
                      </a:moveTo>
                      <a:cubicBezTo>
                        <a:pt x="56" y="3"/>
                        <a:pt x="55" y="3"/>
                        <a:pt x="53" y="4"/>
                      </a:cubicBezTo>
                      <a:cubicBezTo>
                        <a:pt x="43" y="5"/>
                        <a:pt x="28" y="6"/>
                        <a:pt x="11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16" y="40"/>
                        <a:pt x="25" y="40"/>
                        <a:pt x="32" y="40"/>
                      </a:cubicBezTo>
                      <a:cubicBezTo>
                        <a:pt x="43" y="40"/>
                        <a:pt x="52" y="40"/>
                        <a:pt x="60" y="38"/>
                      </a:cubicBezTo>
                      <a:cubicBezTo>
                        <a:pt x="62" y="38"/>
                        <a:pt x="65" y="37"/>
                        <a:pt x="67" y="36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64" y="0"/>
                        <a:pt x="64" y="0"/>
                        <a:pt x="64" y="0"/>
                      </a:cubicBezTo>
                      <a:lnTo>
                        <a:pt x="57" y="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203"/>
                <p:cNvSpPr>
                  <a:spLocks/>
                </p:cNvSpPr>
                <p:nvPr/>
              </p:nvSpPr>
              <p:spPr bwMode="black">
                <a:xfrm>
                  <a:off x="7583488" y="3100388"/>
                  <a:ext cx="49213" cy="58738"/>
                </a:xfrm>
                <a:custGeom>
                  <a:avLst/>
                  <a:gdLst>
                    <a:gd name="T0" fmla="*/ 49 w 64"/>
                    <a:gd name="T1" fmla="*/ 34 h 78"/>
                    <a:gd name="T2" fmla="*/ 49 w 64"/>
                    <a:gd name="T3" fmla="*/ 33 h 78"/>
                    <a:gd name="T4" fmla="*/ 33 w 64"/>
                    <a:gd name="T5" fmla="*/ 6 h 78"/>
                    <a:gd name="T6" fmla="*/ 29 w 64"/>
                    <a:gd name="T7" fmla="*/ 0 h 78"/>
                    <a:gd name="T8" fmla="*/ 0 w 64"/>
                    <a:gd name="T9" fmla="*/ 19 h 78"/>
                    <a:gd name="T10" fmla="*/ 4 w 64"/>
                    <a:gd name="T11" fmla="*/ 26 h 78"/>
                    <a:gd name="T12" fmla="*/ 18 w 64"/>
                    <a:gd name="T13" fmla="*/ 50 h 78"/>
                    <a:gd name="T14" fmla="*/ 31 w 64"/>
                    <a:gd name="T15" fmla="*/ 72 h 78"/>
                    <a:gd name="T16" fmla="*/ 35 w 64"/>
                    <a:gd name="T17" fmla="*/ 78 h 78"/>
                    <a:gd name="T18" fmla="*/ 64 w 64"/>
                    <a:gd name="T19" fmla="*/ 59 h 78"/>
                    <a:gd name="T20" fmla="*/ 60 w 64"/>
                    <a:gd name="T21" fmla="*/ 52 h 78"/>
                    <a:gd name="T22" fmla="*/ 49 w 64"/>
                    <a:gd name="T23" fmla="*/ 3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4" h="78">
                      <a:moveTo>
                        <a:pt x="49" y="34"/>
                      </a:move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44" y="25"/>
                        <a:pt x="39" y="15"/>
                        <a:pt x="33" y="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9" y="34"/>
                        <a:pt x="14" y="43"/>
                        <a:pt x="18" y="50"/>
                      </a:cubicBezTo>
                      <a:cubicBezTo>
                        <a:pt x="22" y="58"/>
                        <a:pt x="27" y="65"/>
                        <a:pt x="31" y="72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57" y="47"/>
                        <a:pt x="53" y="41"/>
                        <a:pt x="49" y="3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204"/>
                <p:cNvSpPr>
                  <a:spLocks/>
                </p:cNvSpPr>
                <p:nvPr/>
              </p:nvSpPr>
              <p:spPr bwMode="black">
                <a:xfrm>
                  <a:off x="7521575" y="3054350"/>
                  <a:ext cx="55563" cy="47625"/>
                </a:xfrm>
                <a:custGeom>
                  <a:avLst/>
                  <a:gdLst>
                    <a:gd name="T0" fmla="*/ 23 w 75"/>
                    <a:gd name="T1" fmla="*/ 4 h 62"/>
                    <a:gd name="T2" fmla="*/ 17 w 75"/>
                    <a:gd name="T3" fmla="*/ 0 h 62"/>
                    <a:gd name="T4" fmla="*/ 0 w 75"/>
                    <a:gd name="T5" fmla="*/ 31 h 62"/>
                    <a:gd name="T6" fmla="*/ 6 w 75"/>
                    <a:gd name="T7" fmla="*/ 35 h 62"/>
                    <a:gd name="T8" fmla="*/ 57 w 75"/>
                    <a:gd name="T9" fmla="*/ 59 h 62"/>
                    <a:gd name="T10" fmla="*/ 66 w 75"/>
                    <a:gd name="T11" fmla="*/ 62 h 62"/>
                    <a:gd name="T12" fmla="*/ 75 w 75"/>
                    <a:gd name="T13" fmla="*/ 28 h 62"/>
                    <a:gd name="T14" fmla="*/ 66 w 75"/>
                    <a:gd name="T15" fmla="*/ 25 h 62"/>
                    <a:gd name="T16" fmla="*/ 23 w 75"/>
                    <a:gd name="T17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62">
                      <a:moveTo>
                        <a:pt x="23" y="4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42" y="54"/>
                        <a:pt x="52" y="58"/>
                        <a:pt x="57" y="59"/>
                      </a:cubicBezTo>
                      <a:cubicBezTo>
                        <a:pt x="66" y="62"/>
                        <a:pt x="66" y="62"/>
                        <a:pt x="66" y="62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5" y="25"/>
                        <a:pt x="58" y="23"/>
                        <a:pt x="23" y="4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205"/>
                <p:cNvSpPr>
                  <a:spLocks/>
                </p:cNvSpPr>
                <p:nvPr/>
              </p:nvSpPr>
              <p:spPr bwMode="black">
                <a:xfrm>
                  <a:off x="7640638" y="3154363"/>
                  <a:ext cx="57150" cy="38100"/>
                </a:xfrm>
                <a:custGeom>
                  <a:avLst/>
                  <a:gdLst>
                    <a:gd name="T0" fmla="*/ 19 w 76"/>
                    <a:gd name="T1" fmla="*/ 3 h 52"/>
                    <a:gd name="T2" fmla="*/ 12 w 76"/>
                    <a:gd name="T3" fmla="*/ 0 h 52"/>
                    <a:gd name="T4" fmla="*/ 0 w 76"/>
                    <a:gd name="T5" fmla="*/ 33 h 52"/>
                    <a:gd name="T6" fmla="*/ 7 w 76"/>
                    <a:gd name="T7" fmla="*/ 36 h 52"/>
                    <a:gd name="T8" fmla="*/ 61 w 76"/>
                    <a:gd name="T9" fmla="*/ 51 h 52"/>
                    <a:gd name="T10" fmla="*/ 68 w 76"/>
                    <a:gd name="T11" fmla="*/ 52 h 52"/>
                    <a:gd name="T12" fmla="*/ 76 w 76"/>
                    <a:gd name="T13" fmla="*/ 18 h 52"/>
                    <a:gd name="T14" fmla="*/ 68 w 76"/>
                    <a:gd name="T15" fmla="*/ 16 h 52"/>
                    <a:gd name="T16" fmla="*/ 19 w 76"/>
                    <a:gd name="T17" fmla="*/ 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2">
                      <a:moveTo>
                        <a:pt x="19" y="3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23" y="41"/>
                        <a:pt x="41" y="46"/>
                        <a:pt x="61" y="51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76" y="18"/>
                        <a:pt x="76" y="18"/>
                        <a:pt x="76" y="18"/>
                      </a:cubicBez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50" y="12"/>
                        <a:pt x="33" y="8"/>
                        <a:pt x="19" y="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206"/>
                <p:cNvSpPr>
                  <a:spLocks/>
                </p:cNvSpPr>
                <p:nvPr/>
              </p:nvSpPr>
              <p:spPr bwMode="black">
                <a:xfrm>
                  <a:off x="7451725" y="3016250"/>
                  <a:ext cx="57150" cy="47625"/>
                </a:xfrm>
                <a:custGeom>
                  <a:avLst/>
                  <a:gdLst>
                    <a:gd name="T0" fmla="*/ 24 w 77"/>
                    <a:gd name="T1" fmla="*/ 3 h 64"/>
                    <a:gd name="T2" fmla="*/ 17 w 77"/>
                    <a:gd name="T3" fmla="*/ 0 h 64"/>
                    <a:gd name="T4" fmla="*/ 0 w 77"/>
                    <a:gd name="T5" fmla="*/ 30 h 64"/>
                    <a:gd name="T6" fmla="*/ 6 w 77"/>
                    <a:gd name="T7" fmla="*/ 34 h 64"/>
                    <a:gd name="T8" fmla="*/ 53 w 77"/>
                    <a:gd name="T9" fmla="*/ 61 h 64"/>
                    <a:gd name="T10" fmla="*/ 59 w 77"/>
                    <a:gd name="T11" fmla="*/ 64 h 64"/>
                    <a:gd name="T12" fmla="*/ 77 w 77"/>
                    <a:gd name="T13" fmla="*/ 34 h 64"/>
                    <a:gd name="T14" fmla="*/ 70 w 77"/>
                    <a:gd name="T15" fmla="*/ 30 h 64"/>
                    <a:gd name="T16" fmla="*/ 24 w 77"/>
                    <a:gd name="T17" fmla="*/ 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64">
                      <a:moveTo>
                        <a:pt x="24" y="3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23" y="43"/>
                        <a:pt x="38" y="52"/>
                        <a:pt x="53" y="61"/>
                      </a:cubicBezTo>
                      <a:cubicBezTo>
                        <a:pt x="59" y="64"/>
                        <a:pt x="59" y="64"/>
                        <a:pt x="59" y="64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0" y="30"/>
                        <a:pt x="70" y="30"/>
                        <a:pt x="70" y="30"/>
                      </a:cubicBezTo>
                      <a:cubicBezTo>
                        <a:pt x="56" y="22"/>
                        <a:pt x="41" y="13"/>
                        <a:pt x="24" y="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207"/>
                <p:cNvSpPr>
                  <a:spLocks noEditPoints="1"/>
                </p:cNvSpPr>
                <p:nvPr/>
              </p:nvSpPr>
              <p:spPr bwMode="black">
                <a:xfrm>
                  <a:off x="7108825" y="2208213"/>
                  <a:ext cx="1198563" cy="892175"/>
                </a:xfrm>
                <a:custGeom>
                  <a:avLst/>
                  <a:gdLst>
                    <a:gd name="T0" fmla="*/ 1583 w 1601"/>
                    <a:gd name="T1" fmla="*/ 409 h 1191"/>
                    <a:gd name="T2" fmla="*/ 891 w 1601"/>
                    <a:gd name="T3" fmla="*/ 6 h 1191"/>
                    <a:gd name="T4" fmla="*/ 841 w 1601"/>
                    <a:gd name="T5" fmla="*/ 6 h 1191"/>
                    <a:gd name="T6" fmla="*/ 861 w 1601"/>
                    <a:gd name="T7" fmla="*/ 834 h 1191"/>
                    <a:gd name="T8" fmla="*/ 596 w 1601"/>
                    <a:gd name="T9" fmla="*/ 987 h 1191"/>
                    <a:gd name="T10" fmla="*/ 148 w 1601"/>
                    <a:gd name="T11" fmla="*/ 797 h 1191"/>
                    <a:gd name="T12" fmla="*/ 200 w 1601"/>
                    <a:gd name="T13" fmla="*/ 762 h 1191"/>
                    <a:gd name="T14" fmla="*/ 886 w 1601"/>
                    <a:gd name="T15" fmla="*/ 1163 h 1191"/>
                    <a:gd name="T16" fmla="*/ 853 w 1601"/>
                    <a:gd name="T17" fmla="*/ 1191 h 1191"/>
                    <a:gd name="T18" fmla="*/ 677 w 1601"/>
                    <a:gd name="T19" fmla="*/ 1097 h 1191"/>
                    <a:gd name="T20" fmla="*/ 730 w 1601"/>
                    <a:gd name="T21" fmla="*/ 1062 h 1191"/>
                    <a:gd name="T22" fmla="*/ 831 w 1601"/>
                    <a:gd name="T23" fmla="*/ 926 h 1191"/>
                    <a:gd name="T24" fmla="*/ 56 w 1601"/>
                    <a:gd name="T25" fmla="*/ 679 h 1191"/>
                    <a:gd name="T26" fmla="*/ 66 w 1601"/>
                    <a:gd name="T27" fmla="*/ 687 h 1191"/>
                    <a:gd name="T28" fmla="*/ 27 w 1601"/>
                    <a:gd name="T29" fmla="*/ 728 h 1191"/>
                    <a:gd name="T30" fmla="*/ 0 w 1601"/>
                    <a:gd name="T31" fmla="*/ 691 h 1191"/>
                    <a:gd name="T32" fmla="*/ 17 w 1601"/>
                    <a:gd name="T33" fmla="*/ 416 h 1191"/>
                    <a:gd name="T34" fmla="*/ 96 w 1601"/>
                    <a:gd name="T35" fmla="*/ 442 h 1191"/>
                    <a:gd name="T36" fmla="*/ 877 w 1601"/>
                    <a:gd name="T37" fmla="*/ 881 h 1191"/>
                    <a:gd name="T38" fmla="*/ 1600 w 1601"/>
                    <a:gd name="T39" fmla="*/ 438 h 1191"/>
                    <a:gd name="T40" fmla="*/ 1601 w 1601"/>
                    <a:gd name="T41" fmla="*/ 669 h 1191"/>
                    <a:gd name="T42" fmla="*/ 919 w 1601"/>
                    <a:gd name="T43" fmla="*/ 1087 h 1191"/>
                    <a:gd name="T44" fmla="*/ 894 w 1601"/>
                    <a:gd name="T45" fmla="*/ 853 h 1191"/>
                    <a:gd name="T46" fmla="*/ 525 w 1601"/>
                    <a:gd name="T47" fmla="*/ 886 h 1191"/>
                    <a:gd name="T48" fmla="*/ 316 w 1601"/>
                    <a:gd name="T49" fmla="*/ 770 h 1191"/>
                    <a:gd name="T50" fmla="*/ 300 w 1601"/>
                    <a:gd name="T51" fmla="*/ 721 h 1191"/>
                    <a:gd name="T52" fmla="*/ 523 w 1601"/>
                    <a:gd name="T53" fmla="*/ 822 h 1191"/>
                    <a:gd name="T54" fmla="*/ 539 w 1601"/>
                    <a:gd name="T55" fmla="*/ 870 h 1191"/>
                    <a:gd name="T56" fmla="*/ 712 w 1601"/>
                    <a:gd name="T57" fmla="*/ 1033 h 1191"/>
                    <a:gd name="T58" fmla="*/ 648 w 1601"/>
                    <a:gd name="T59" fmla="*/ 1091 h 1191"/>
                    <a:gd name="T60" fmla="*/ 617 w 1601"/>
                    <a:gd name="T61" fmla="*/ 1070 h 1191"/>
                    <a:gd name="T62" fmla="*/ 625 w 1601"/>
                    <a:gd name="T63" fmla="*/ 914 h 1191"/>
                    <a:gd name="T64" fmla="*/ 712 w 1601"/>
                    <a:gd name="T65" fmla="*/ 885 h 1191"/>
                    <a:gd name="T66" fmla="*/ 708 w 1601"/>
                    <a:gd name="T67" fmla="*/ 909 h 1191"/>
                    <a:gd name="T68" fmla="*/ 659 w 1601"/>
                    <a:gd name="T69" fmla="*/ 1044 h 1191"/>
                    <a:gd name="T70" fmla="*/ 712 w 1601"/>
                    <a:gd name="T71" fmla="*/ 1033 h 1191"/>
                    <a:gd name="T72" fmla="*/ 177 w 1601"/>
                    <a:gd name="T73" fmla="*/ 756 h 1191"/>
                    <a:gd name="T74" fmla="*/ 92 w 1601"/>
                    <a:gd name="T75" fmla="*/ 786 h 1191"/>
                    <a:gd name="T76" fmla="*/ 86 w 1601"/>
                    <a:gd name="T77" fmla="*/ 632 h 1191"/>
                    <a:gd name="T78" fmla="*/ 154 w 1601"/>
                    <a:gd name="T79" fmla="*/ 580 h 1191"/>
                    <a:gd name="T80" fmla="*/ 181 w 1601"/>
                    <a:gd name="T81" fmla="*/ 585 h 1191"/>
                    <a:gd name="T82" fmla="*/ 129 w 1601"/>
                    <a:gd name="T83" fmla="*/ 637 h 1191"/>
                    <a:gd name="T84" fmla="*/ 154 w 1601"/>
                    <a:gd name="T85" fmla="*/ 729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01" h="1191">
                      <a:moveTo>
                        <a:pt x="861" y="834"/>
                      </a:moveTo>
                      <a:cubicBezTo>
                        <a:pt x="1583" y="409"/>
                        <a:pt x="1583" y="409"/>
                        <a:pt x="1583" y="409"/>
                      </a:cubicBezTo>
                      <a:cubicBezTo>
                        <a:pt x="1581" y="407"/>
                        <a:pt x="1579" y="406"/>
                        <a:pt x="1576" y="404"/>
                      </a:cubicBezTo>
                      <a:cubicBezTo>
                        <a:pt x="891" y="6"/>
                        <a:pt x="891" y="6"/>
                        <a:pt x="891" y="6"/>
                      </a:cubicBezTo>
                      <a:cubicBezTo>
                        <a:pt x="884" y="2"/>
                        <a:pt x="875" y="0"/>
                        <a:pt x="866" y="0"/>
                      </a:cubicBezTo>
                      <a:cubicBezTo>
                        <a:pt x="857" y="0"/>
                        <a:pt x="848" y="2"/>
                        <a:pt x="841" y="6"/>
                      </a:cubicBezTo>
                      <a:cubicBezTo>
                        <a:pt x="130" y="422"/>
                        <a:pt x="130" y="422"/>
                        <a:pt x="130" y="422"/>
                      </a:cubicBezTo>
                      <a:lnTo>
                        <a:pt x="861" y="834"/>
                      </a:lnTo>
                      <a:close/>
                      <a:moveTo>
                        <a:pt x="200" y="762"/>
                      </a:moveTo>
                      <a:cubicBezTo>
                        <a:pt x="596" y="987"/>
                        <a:pt x="596" y="987"/>
                        <a:pt x="596" y="987"/>
                      </a:cubicBezTo>
                      <a:cubicBezTo>
                        <a:pt x="596" y="1051"/>
                        <a:pt x="596" y="1051"/>
                        <a:pt x="596" y="1051"/>
                      </a:cubicBezTo>
                      <a:cubicBezTo>
                        <a:pt x="148" y="797"/>
                        <a:pt x="148" y="797"/>
                        <a:pt x="148" y="797"/>
                      </a:cubicBezTo>
                      <a:cubicBezTo>
                        <a:pt x="188" y="773"/>
                        <a:pt x="188" y="773"/>
                        <a:pt x="188" y="773"/>
                      </a:cubicBezTo>
                      <a:cubicBezTo>
                        <a:pt x="192" y="771"/>
                        <a:pt x="197" y="767"/>
                        <a:pt x="200" y="762"/>
                      </a:cubicBezTo>
                      <a:close/>
                      <a:moveTo>
                        <a:pt x="886" y="897"/>
                      </a:moveTo>
                      <a:cubicBezTo>
                        <a:pt x="886" y="1163"/>
                        <a:pt x="886" y="1163"/>
                        <a:pt x="886" y="1163"/>
                      </a:cubicBezTo>
                      <a:cubicBezTo>
                        <a:pt x="884" y="1173"/>
                        <a:pt x="878" y="1182"/>
                        <a:pt x="870" y="1187"/>
                      </a:cubicBezTo>
                      <a:cubicBezTo>
                        <a:pt x="865" y="1190"/>
                        <a:pt x="859" y="1191"/>
                        <a:pt x="853" y="1191"/>
                      </a:cubicBezTo>
                      <a:cubicBezTo>
                        <a:pt x="847" y="1191"/>
                        <a:pt x="840" y="1190"/>
                        <a:pt x="834" y="1186"/>
                      </a:cubicBezTo>
                      <a:cubicBezTo>
                        <a:pt x="677" y="1097"/>
                        <a:pt x="677" y="1097"/>
                        <a:pt x="677" y="1097"/>
                      </a:cubicBezTo>
                      <a:cubicBezTo>
                        <a:pt x="718" y="1073"/>
                        <a:pt x="718" y="1073"/>
                        <a:pt x="718" y="1073"/>
                      </a:cubicBezTo>
                      <a:cubicBezTo>
                        <a:pt x="723" y="1071"/>
                        <a:pt x="727" y="1067"/>
                        <a:pt x="730" y="1062"/>
                      </a:cubicBezTo>
                      <a:cubicBezTo>
                        <a:pt x="831" y="1120"/>
                        <a:pt x="831" y="1120"/>
                        <a:pt x="831" y="1120"/>
                      </a:cubicBezTo>
                      <a:cubicBezTo>
                        <a:pt x="831" y="926"/>
                        <a:pt x="831" y="926"/>
                        <a:pt x="831" y="926"/>
                      </a:cubicBezTo>
                      <a:cubicBezTo>
                        <a:pt x="56" y="483"/>
                        <a:pt x="56" y="483"/>
                        <a:pt x="56" y="483"/>
                      </a:cubicBezTo>
                      <a:cubicBezTo>
                        <a:pt x="56" y="679"/>
                        <a:pt x="56" y="679"/>
                        <a:pt x="56" y="679"/>
                      </a:cubicBezTo>
                      <a:cubicBezTo>
                        <a:pt x="57" y="681"/>
                        <a:pt x="57" y="681"/>
                        <a:pt x="57" y="681"/>
                      </a:cubicBezTo>
                      <a:cubicBezTo>
                        <a:pt x="66" y="687"/>
                        <a:pt x="66" y="687"/>
                        <a:pt x="66" y="687"/>
                      </a:cubicBezTo>
                      <a:cubicBezTo>
                        <a:pt x="66" y="750"/>
                        <a:pt x="66" y="750"/>
                        <a:pt x="66" y="750"/>
                      </a:cubicBezTo>
                      <a:cubicBezTo>
                        <a:pt x="27" y="728"/>
                        <a:pt x="27" y="728"/>
                        <a:pt x="27" y="728"/>
                      </a:cubicBezTo>
                      <a:cubicBezTo>
                        <a:pt x="4" y="710"/>
                        <a:pt x="4" y="710"/>
                        <a:pt x="4" y="710"/>
                      </a:cubicBezTo>
                      <a:cubicBezTo>
                        <a:pt x="0" y="691"/>
                        <a:pt x="0" y="691"/>
                        <a:pt x="0" y="691"/>
                      </a:cubicBezTo>
                      <a:cubicBezTo>
                        <a:pt x="0" y="448"/>
                        <a:pt x="0" y="448"/>
                        <a:pt x="0" y="448"/>
                      </a:cubicBezTo>
                      <a:cubicBezTo>
                        <a:pt x="0" y="434"/>
                        <a:pt x="6" y="423"/>
                        <a:pt x="17" y="416"/>
                      </a:cubicBezTo>
                      <a:cubicBezTo>
                        <a:pt x="28" y="410"/>
                        <a:pt x="41" y="410"/>
                        <a:pt x="53" y="417"/>
                      </a:cubicBezTo>
                      <a:cubicBezTo>
                        <a:pt x="96" y="442"/>
                        <a:pt x="96" y="442"/>
                        <a:pt x="96" y="442"/>
                      </a:cubicBezTo>
                      <a:cubicBezTo>
                        <a:pt x="97" y="441"/>
                        <a:pt x="97" y="441"/>
                        <a:pt x="97" y="441"/>
                      </a:cubicBezTo>
                      <a:cubicBezTo>
                        <a:pt x="877" y="881"/>
                        <a:pt x="877" y="881"/>
                        <a:pt x="877" y="881"/>
                      </a:cubicBezTo>
                      <a:cubicBezTo>
                        <a:pt x="881" y="883"/>
                        <a:pt x="886" y="892"/>
                        <a:pt x="886" y="897"/>
                      </a:cubicBezTo>
                      <a:close/>
                      <a:moveTo>
                        <a:pt x="1600" y="438"/>
                      </a:moveTo>
                      <a:cubicBezTo>
                        <a:pt x="1601" y="441"/>
                        <a:pt x="1601" y="444"/>
                        <a:pt x="1601" y="448"/>
                      </a:cubicBezTo>
                      <a:cubicBezTo>
                        <a:pt x="1601" y="669"/>
                        <a:pt x="1601" y="669"/>
                        <a:pt x="1601" y="669"/>
                      </a:cubicBezTo>
                      <a:cubicBezTo>
                        <a:pt x="1601" y="686"/>
                        <a:pt x="1591" y="704"/>
                        <a:pt x="1576" y="712"/>
                      </a:cubicBezTo>
                      <a:cubicBezTo>
                        <a:pt x="919" y="1087"/>
                        <a:pt x="919" y="1087"/>
                        <a:pt x="919" y="1087"/>
                      </a:cubicBezTo>
                      <a:cubicBezTo>
                        <a:pt x="919" y="897"/>
                        <a:pt x="919" y="897"/>
                        <a:pt x="919" y="897"/>
                      </a:cubicBezTo>
                      <a:cubicBezTo>
                        <a:pt x="919" y="880"/>
                        <a:pt x="909" y="862"/>
                        <a:pt x="894" y="853"/>
                      </a:cubicBezTo>
                      <a:lnTo>
                        <a:pt x="1600" y="438"/>
                      </a:lnTo>
                      <a:close/>
                      <a:moveTo>
                        <a:pt x="525" y="886"/>
                      </a:moveTo>
                      <a:cubicBezTo>
                        <a:pt x="522" y="886"/>
                        <a:pt x="519" y="885"/>
                        <a:pt x="516" y="884"/>
                      </a:cubicBezTo>
                      <a:cubicBezTo>
                        <a:pt x="316" y="770"/>
                        <a:pt x="316" y="770"/>
                        <a:pt x="316" y="770"/>
                      </a:cubicBezTo>
                      <a:cubicBezTo>
                        <a:pt x="307" y="765"/>
                        <a:pt x="300" y="753"/>
                        <a:pt x="300" y="742"/>
                      </a:cubicBezTo>
                      <a:cubicBezTo>
                        <a:pt x="300" y="721"/>
                        <a:pt x="300" y="721"/>
                        <a:pt x="300" y="721"/>
                      </a:cubicBezTo>
                      <a:cubicBezTo>
                        <a:pt x="300" y="708"/>
                        <a:pt x="311" y="701"/>
                        <a:pt x="323" y="708"/>
                      </a:cubicBezTo>
                      <a:cubicBezTo>
                        <a:pt x="523" y="822"/>
                        <a:pt x="523" y="822"/>
                        <a:pt x="523" y="822"/>
                      </a:cubicBezTo>
                      <a:cubicBezTo>
                        <a:pt x="532" y="827"/>
                        <a:pt x="539" y="839"/>
                        <a:pt x="539" y="849"/>
                      </a:cubicBezTo>
                      <a:cubicBezTo>
                        <a:pt x="539" y="870"/>
                        <a:pt x="539" y="870"/>
                        <a:pt x="539" y="870"/>
                      </a:cubicBezTo>
                      <a:cubicBezTo>
                        <a:pt x="539" y="880"/>
                        <a:pt x="533" y="886"/>
                        <a:pt x="525" y="886"/>
                      </a:cubicBezTo>
                      <a:close/>
                      <a:moveTo>
                        <a:pt x="712" y="1033"/>
                      </a:moveTo>
                      <a:cubicBezTo>
                        <a:pt x="718" y="1040"/>
                        <a:pt x="716" y="1051"/>
                        <a:pt x="708" y="1056"/>
                      </a:cubicBezTo>
                      <a:cubicBezTo>
                        <a:pt x="648" y="1091"/>
                        <a:pt x="648" y="1091"/>
                        <a:pt x="648" y="1091"/>
                      </a:cubicBezTo>
                      <a:cubicBezTo>
                        <a:pt x="640" y="1096"/>
                        <a:pt x="626" y="1090"/>
                        <a:pt x="622" y="1086"/>
                      </a:cubicBezTo>
                      <a:cubicBezTo>
                        <a:pt x="618" y="1082"/>
                        <a:pt x="617" y="1070"/>
                        <a:pt x="617" y="1070"/>
                      </a:cubicBezTo>
                      <a:cubicBezTo>
                        <a:pt x="617" y="932"/>
                        <a:pt x="617" y="932"/>
                        <a:pt x="617" y="932"/>
                      </a:cubicBezTo>
                      <a:cubicBezTo>
                        <a:pt x="617" y="932"/>
                        <a:pt x="618" y="918"/>
                        <a:pt x="625" y="914"/>
                      </a:cubicBezTo>
                      <a:cubicBezTo>
                        <a:pt x="684" y="880"/>
                        <a:pt x="684" y="880"/>
                        <a:pt x="684" y="880"/>
                      </a:cubicBezTo>
                      <a:cubicBezTo>
                        <a:pt x="693" y="875"/>
                        <a:pt x="706" y="878"/>
                        <a:pt x="712" y="885"/>
                      </a:cubicBezTo>
                      <a:cubicBezTo>
                        <a:pt x="712" y="885"/>
                        <a:pt x="712" y="885"/>
                        <a:pt x="712" y="885"/>
                      </a:cubicBezTo>
                      <a:cubicBezTo>
                        <a:pt x="717" y="893"/>
                        <a:pt x="716" y="904"/>
                        <a:pt x="708" y="909"/>
                      </a:cubicBezTo>
                      <a:cubicBezTo>
                        <a:pt x="659" y="937"/>
                        <a:pt x="659" y="937"/>
                        <a:pt x="659" y="937"/>
                      </a:cubicBezTo>
                      <a:cubicBezTo>
                        <a:pt x="659" y="1044"/>
                        <a:pt x="659" y="1044"/>
                        <a:pt x="659" y="1044"/>
                      </a:cubicBezTo>
                      <a:cubicBezTo>
                        <a:pt x="684" y="1029"/>
                        <a:pt x="684" y="1029"/>
                        <a:pt x="684" y="1029"/>
                      </a:cubicBezTo>
                      <a:cubicBezTo>
                        <a:pt x="693" y="1024"/>
                        <a:pt x="706" y="1025"/>
                        <a:pt x="712" y="1033"/>
                      </a:cubicBezTo>
                      <a:close/>
                      <a:moveTo>
                        <a:pt x="182" y="733"/>
                      </a:moveTo>
                      <a:cubicBezTo>
                        <a:pt x="188" y="740"/>
                        <a:pt x="186" y="751"/>
                        <a:pt x="177" y="756"/>
                      </a:cubicBezTo>
                      <a:cubicBezTo>
                        <a:pt x="118" y="791"/>
                        <a:pt x="118" y="791"/>
                        <a:pt x="118" y="791"/>
                      </a:cubicBezTo>
                      <a:cubicBezTo>
                        <a:pt x="109" y="796"/>
                        <a:pt x="96" y="790"/>
                        <a:pt x="92" y="786"/>
                      </a:cubicBezTo>
                      <a:cubicBezTo>
                        <a:pt x="88" y="782"/>
                        <a:pt x="86" y="770"/>
                        <a:pt x="86" y="770"/>
                      </a:cubicBezTo>
                      <a:cubicBezTo>
                        <a:pt x="86" y="632"/>
                        <a:pt x="86" y="632"/>
                        <a:pt x="86" y="632"/>
                      </a:cubicBezTo>
                      <a:cubicBezTo>
                        <a:pt x="86" y="632"/>
                        <a:pt x="88" y="618"/>
                        <a:pt x="95" y="614"/>
                      </a:cubicBezTo>
                      <a:cubicBezTo>
                        <a:pt x="154" y="580"/>
                        <a:pt x="154" y="580"/>
                        <a:pt x="154" y="580"/>
                      </a:cubicBezTo>
                      <a:cubicBezTo>
                        <a:pt x="163" y="575"/>
                        <a:pt x="176" y="578"/>
                        <a:pt x="181" y="585"/>
                      </a:cubicBezTo>
                      <a:cubicBezTo>
                        <a:pt x="181" y="585"/>
                        <a:pt x="181" y="585"/>
                        <a:pt x="181" y="585"/>
                      </a:cubicBezTo>
                      <a:cubicBezTo>
                        <a:pt x="187" y="593"/>
                        <a:pt x="186" y="604"/>
                        <a:pt x="177" y="609"/>
                      </a:cubicBezTo>
                      <a:cubicBezTo>
                        <a:pt x="129" y="637"/>
                        <a:pt x="129" y="637"/>
                        <a:pt x="129" y="637"/>
                      </a:cubicBezTo>
                      <a:cubicBezTo>
                        <a:pt x="129" y="744"/>
                        <a:pt x="129" y="744"/>
                        <a:pt x="129" y="744"/>
                      </a:cubicBezTo>
                      <a:cubicBezTo>
                        <a:pt x="154" y="729"/>
                        <a:pt x="154" y="729"/>
                        <a:pt x="154" y="729"/>
                      </a:cubicBezTo>
                      <a:cubicBezTo>
                        <a:pt x="163" y="724"/>
                        <a:pt x="176" y="725"/>
                        <a:pt x="182" y="73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77135">
                    <a:defRPr/>
                  </a:pPr>
                  <a:endParaRPr lang="en-US" sz="20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" name="data"/>
            <p:cNvGrpSpPr/>
            <p:nvPr/>
          </p:nvGrpSpPr>
          <p:grpSpPr>
            <a:xfrm>
              <a:off x="10904434" y="3221479"/>
              <a:ext cx="679921" cy="805095"/>
              <a:chOff x="10957688" y="2559557"/>
              <a:chExt cx="799942" cy="9463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957688" y="2976958"/>
                <a:ext cx="799942" cy="528996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txBody>
              <a:bodyPr wrap="none" lIns="0" tIns="45708" rIns="0" bIns="0" rtlCol="0" anchor="t" anchorCtr="0">
                <a:spAutoFit/>
              </a:bodyPr>
              <a:lstStyle>
                <a:defPPr>
                  <a:defRPr lang="en-US"/>
                </a:defPPr>
                <a:lvl1pPr algn="ctr" defTabSz="731513">
                  <a:defRPr sz="2000">
                    <a:solidFill>
                      <a:schemeClr val="tx1">
                        <a:lumMod val="95000"/>
                        <a:lumOff val="5000"/>
                        <a:alpha val="99000"/>
                      </a:schemeClr>
                    </a:solidFill>
                    <a:ea typeface="Segoe UI" pitchFamily="34" charset="0"/>
                    <a:cs typeface="Segoe UI" pitchFamily="34" charset="0"/>
                  </a:defRPr>
                </a:lvl1pPr>
              </a:lstStyle>
              <a:p>
                <a:pPr algn="l" defTabSz="517961">
                  <a:lnSpc>
                    <a:spcPct val="90000"/>
                  </a:lnSpc>
                  <a:defRPr/>
                </a:pPr>
                <a:r>
                  <a:rPr lang="en-US" sz="2400" kern="0" spc="-60" dirty="0">
                    <a:solidFill>
                      <a:srgbClr val="000000"/>
                    </a:solidFill>
                    <a:latin typeface="Segoe UI Light"/>
                  </a:rPr>
                  <a:t>Data</a:t>
                </a:r>
              </a:p>
            </p:txBody>
          </p:sp>
          <p:sp>
            <p:nvSpPr>
              <p:cNvPr id="26" name="Freeform 11"/>
              <p:cNvSpPr>
                <a:spLocks noChangeAspect="1" noEditPoints="1"/>
              </p:cNvSpPr>
              <p:nvPr/>
            </p:nvSpPr>
            <p:spPr bwMode="auto">
              <a:xfrm>
                <a:off x="11023824" y="2559557"/>
                <a:ext cx="434550" cy="380289"/>
              </a:xfrm>
              <a:custGeom>
                <a:avLst/>
                <a:gdLst>
                  <a:gd name="T0" fmla="*/ 0 w 945"/>
                  <a:gd name="T1" fmla="*/ 354 h 827"/>
                  <a:gd name="T2" fmla="*/ 472 w 945"/>
                  <a:gd name="T3" fmla="*/ 473 h 827"/>
                  <a:gd name="T4" fmla="*/ 945 w 945"/>
                  <a:gd name="T5" fmla="*/ 354 h 827"/>
                  <a:gd name="T6" fmla="*/ 945 w 945"/>
                  <a:gd name="T7" fmla="*/ 473 h 827"/>
                  <a:gd name="T8" fmla="*/ 472 w 945"/>
                  <a:gd name="T9" fmla="*/ 591 h 827"/>
                  <a:gd name="T10" fmla="*/ 0 w 945"/>
                  <a:gd name="T11" fmla="*/ 473 h 827"/>
                  <a:gd name="T12" fmla="*/ 0 w 945"/>
                  <a:gd name="T13" fmla="*/ 354 h 827"/>
                  <a:gd name="T14" fmla="*/ 0 w 945"/>
                  <a:gd name="T15" fmla="*/ 591 h 827"/>
                  <a:gd name="T16" fmla="*/ 472 w 945"/>
                  <a:gd name="T17" fmla="*/ 709 h 827"/>
                  <a:gd name="T18" fmla="*/ 945 w 945"/>
                  <a:gd name="T19" fmla="*/ 591 h 827"/>
                  <a:gd name="T20" fmla="*/ 945 w 945"/>
                  <a:gd name="T21" fmla="*/ 709 h 827"/>
                  <a:gd name="T22" fmla="*/ 472 w 945"/>
                  <a:gd name="T23" fmla="*/ 827 h 827"/>
                  <a:gd name="T24" fmla="*/ 0 w 945"/>
                  <a:gd name="T25" fmla="*/ 709 h 827"/>
                  <a:gd name="T26" fmla="*/ 0 w 945"/>
                  <a:gd name="T27" fmla="*/ 591 h 827"/>
                  <a:gd name="T28" fmla="*/ 0 w 945"/>
                  <a:gd name="T29" fmla="*/ 118 h 827"/>
                  <a:gd name="T30" fmla="*/ 472 w 945"/>
                  <a:gd name="T31" fmla="*/ 0 h 827"/>
                  <a:gd name="T32" fmla="*/ 945 w 945"/>
                  <a:gd name="T33" fmla="*/ 118 h 827"/>
                  <a:gd name="T34" fmla="*/ 945 w 945"/>
                  <a:gd name="T35" fmla="*/ 236 h 827"/>
                  <a:gd name="T36" fmla="*/ 472 w 945"/>
                  <a:gd name="T37" fmla="*/ 354 h 827"/>
                  <a:gd name="T38" fmla="*/ 0 w 945"/>
                  <a:gd name="T39" fmla="*/ 236 h 827"/>
                  <a:gd name="T40" fmla="*/ 0 w 945"/>
                  <a:gd name="T41" fmla="*/ 118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5" h="827">
                    <a:moveTo>
                      <a:pt x="0" y="354"/>
                    </a:moveTo>
                    <a:lnTo>
                      <a:pt x="472" y="473"/>
                    </a:lnTo>
                    <a:lnTo>
                      <a:pt x="945" y="354"/>
                    </a:lnTo>
                    <a:lnTo>
                      <a:pt x="945" y="473"/>
                    </a:lnTo>
                    <a:lnTo>
                      <a:pt x="472" y="591"/>
                    </a:lnTo>
                    <a:lnTo>
                      <a:pt x="0" y="473"/>
                    </a:lnTo>
                    <a:lnTo>
                      <a:pt x="0" y="354"/>
                    </a:lnTo>
                    <a:close/>
                    <a:moveTo>
                      <a:pt x="0" y="591"/>
                    </a:moveTo>
                    <a:lnTo>
                      <a:pt x="472" y="709"/>
                    </a:lnTo>
                    <a:lnTo>
                      <a:pt x="945" y="591"/>
                    </a:lnTo>
                    <a:lnTo>
                      <a:pt x="945" y="709"/>
                    </a:lnTo>
                    <a:lnTo>
                      <a:pt x="472" y="827"/>
                    </a:lnTo>
                    <a:lnTo>
                      <a:pt x="0" y="709"/>
                    </a:lnTo>
                    <a:lnTo>
                      <a:pt x="0" y="591"/>
                    </a:lnTo>
                    <a:close/>
                    <a:moveTo>
                      <a:pt x="0" y="118"/>
                    </a:moveTo>
                    <a:lnTo>
                      <a:pt x="472" y="0"/>
                    </a:lnTo>
                    <a:lnTo>
                      <a:pt x="945" y="118"/>
                    </a:lnTo>
                    <a:lnTo>
                      <a:pt x="945" y="236"/>
                    </a:lnTo>
                    <a:lnTo>
                      <a:pt x="472" y="354"/>
                    </a:lnTo>
                    <a:lnTo>
                      <a:pt x="0" y="23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devlopment"/>
            <p:cNvGrpSpPr/>
            <p:nvPr/>
          </p:nvGrpSpPr>
          <p:grpSpPr>
            <a:xfrm>
              <a:off x="6523884" y="5372733"/>
              <a:ext cx="1957442" cy="802390"/>
              <a:chOff x="5693581" y="4716694"/>
              <a:chExt cx="2302976" cy="94321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693581" y="5130915"/>
                <a:ext cx="2302976" cy="528996"/>
              </a:xfrm>
              <a:prstGeom prst="rect">
                <a:avLst/>
              </a:prstGeom>
              <a:noFill/>
            </p:spPr>
            <p:txBody>
              <a:bodyPr wrap="none" lIns="0" tIns="45708" rIns="0" bIns="0" rtlCol="0" anchor="t" anchorCtr="0">
                <a:spAutoFit/>
              </a:bodyPr>
              <a:lstStyle/>
              <a:p>
                <a:pPr indent="-4050" defTabSz="517961">
                  <a:lnSpc>
                    <a:spcPct val="90000"/>
                  </a:lnSpc>
                  <a:defRPr/>
                </a:pPr>
                <a:r>
                  <a:rPr lang="en-US" sz="2400" kern="0" spc="-60" dirty="0">
                    <a:solidFill>
                      <a:srgbClr val="00000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Development</a:t>
                </a:r>
              </a:p>
            </p:txBody>
          </p:sp>
          <p:sp>
            <p:nvSpPr>
              <p:cNvPr id="24" name="Freeform 205"/>
              <p:cNvSpPr>
                <a:spLocks noChangeAspect="1" noEditPoints="1"/>
              </p:cNvSpPr>
              <p:nvPr/>
            </p:nvSpPr>
            <p:spPr bwMode="auto">
              <a:xfrm>
                <a:off x="6278722" y="4716694"/>
                <a:ext cx="405066" cy="401172"/>
              </a:xfrm>
              <a:custGeom>
                <a:avLst/>
                <a:gdLst>
                  <a:gd name="T0" fmla="*/ 151 w 308"/>
                  <a:gd name="T1" fmla="*/ 210 h 305"/>
                  <a:gd name="T2" fmla="*/ 136 w 308"/>
                  <a:gd name="T3" fmla="*/ 248 h 305"/>
                  <a:gd name="T4" fmla="*/ 120 w 308"/>
                  <a:gd name="T5" fmla="*/ 286 h 305"/>
                  <a:gd name="T6" fmla="*/ 49 w 308"/>
                  <a:gd name="T7" fmla="*/ 296 h 305"/>
                  <a:gd name="T8" fmla="*/ 49 w 308"/>
                  <a:gd name="T9" fmla="*/ 289 h 305"/>
                  <a:gd name="T10" fmla="*/ 89 w 308"/>
                  <a:gd name="T11" fmla="*/ 265 h 305"/>
                  <a:gd name="T12" fmla="*/ 80 w 308"/>
                  <a:gd name="T13" fmla="*/ 231 h 305"/>
                  <a:gd name="T14" fmla="*/ 65 w 308"/>
                  <a:gd name="T15" fmla="*/ 226 h 305"/>
                  <a:gd name="T16" fmla="*/ 21 w 308"/>
                  <a:gd name="T17" fmla="*/ 249 h 305"/>
                  <a:gd name="T18" fmla="*/ 39 w 308"/>
                  <a:gd name="T19" fmla="*/ 202 h 305"/>
                  <a:gd name="T20" fmla="*/ 75 w 308"/>
                  <a:gd name="T21" fmla="*/ 186 h 305"/>
                  <a:gd name="T22" fmla="*/ 77 w 308"/>
                  <a:gd name="T23" fmla="*/ 186 h 305"/>
                  <a:gd name="T24" fmla="*/ 106 w 308"/>
                  <a:gd name="T25" fmla="*/ 178 h 305"/>
                  <a:gd name="T26" fmla="*/ 201 w 308"/>
                  <a:gd name="T27" fmla="*/ 161 h 305"/>
                  <a:gd name="T28" fmla="*/ 135 w 308"/>
                  <a:gd name="T29" fmla="*/ 95 h 305"/>
                  <a:gd name="T30" fmla="*/ 129 w 308"/>
                  <a:gd name="T31" fmla="*/ 95 h 305"/>
                  <a:gd name="T32" fmla="*/ 95 w 308"/>
                  <a:gd name="T33" fmla="*/ 135 h 305"/>
                  <a:gd name="T34" fmla="*/ 161 w 308"/>
                  <a:gd name="T35" fmla="*/ 200 h 305"/>
                  <a:gd name="T36" fmla="*/ 268 w 308"/>
                  <a:gd name="T37" fmla="*/ 302 h 305"/>
                  <a:gd name="T38" fmla="*/ 303 w 308"/>
                  <a:gd name="T39" fmla="*/ 265 h 305"/>
                  <a:gd name="T40" fmla="*/ 201 w 308"/>
                  <a:gd name="T41" fmla="*/ 161 h 305"/>
                  <a:gd name="T42" fmla="*/ 301 w 308"/>
                  <a:gd name="T43" fmla="*/ 70 h 305"/>
                  <a:gd name="T44" fmla="*/ 261 w 308"/>
                  <a:gd name="T45" fmla="*/ 93 h 305"/>
                  <a:gd name="T46" fmla="*/ 240 w 308"/>
                  <a:gd name="T47" fmla="*/ 79 h 305"/>
                  <a:gd name="T48" fmla="*/ 239 w 308"/>
                  <a:gd name="T49" fmla="*/ 53 h 305"/>
                  <a:gd name="T50" fmla="*/ 280 w 308"/>
                  <a:gd name="T51" fmla="*/ 26 h 305"/>
                  <a:gd name="T52" fmla="*/ 217 w 308"/>
                  <a:gd name="T53" fmla="*/ 25 h 305"/>
                  <a:gd name="T54" fmla="*/ 191 w 308"/>
                  <a:gd name="T55" fmla="*/ 71 h 305"/>
                  <a:gd name="T56" fmla="*/ 182 w 308"/>
                  <a:gd name="T57" fmla="*/ 102 h 305"/>
                  <a:gd name="T58" fmla="*/ 210 w 308"/>
                  <a:gd name="T59" fmla="*/ 151 h 305"/>
                  <a:gd name="T60" fmla="*/ 249 w 308"/>
                  <a:gd name="T61" fmla="*/ 133 h 305"/>
                  <a:gd name="T62" fmla="*/ 252 w 308"/>
                  <a:gd name="T63" fmla="*/ 133 h 305"/>
                  <a:gd name="T64" fmla="*/ 276 w 308"/>
                  <a:gd name="T65" fmla="*/ 126 h 305"/>
                  <a:gd name="T66" fmla="*/ 308 w 308"/>
                  <a:gd name="T67" fmla="*/ 75 h 305"/>
                  <a:gd name="T68" fmla="*/ 52 w 308"/>
                  <a:gd name="T69" fmla="*/ 146 h 305"/>
                  <a:gd name="T70" fmla="*/ 143 w 308"/>
                  <a:gd name="T71" fmla="*/ 58 h 305"/>
                  <a:gd name="T72" fmla="*/ 143 w 308"/>
                  <a:gd name="T73" fmla="*/ 45 h 305"/>
                  <a:gd name="T74" fmla="*/ 94 w 308"/>
                  <a:gd name="T75" fmla="*/ 0 h 305"/>
                  <a:gd name="T76" fmla="*/ 2 w 308"/>
                  <a:gd name="T77" fmla="*/ 87 h 305"/>
                  <a:gd name="T78" fmla="*/ 2 w 308"/>
                  <a:gd name="T79" fmla="*/ 100 h 305"/>
                  <a:gd name="T80" fmla="*/ 52 w 308"/>
                  <a:gd name="T81" fmla="*/ 14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8" h="305">
                    <a:moveTo>
                      <a:pt x="113" y="172"/>
                    </a:moveTo>
                    <a:cubicBezTo>
                      <a:pt x="151" y="210"/>
                      <a:pt x="151" y="210"/>
                      <a:pt x="151" y="210"/>
                    </a:cubicBezTo>
                    <a:cubicBezTo>
                      <a:pt x="144" y="217"/>
                      <a:pt x="144" y="217"/>
                      <a:pt x="144" y="217"/>
                    </a:cubicBezTo>
                    <a:cubicBezTo>
                      <a:pt x="137" y="224"/>
                      <a:pt x="136" y="236"/>
                      <a:pt x="136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36" y="262"/>
                      <a:pt x="130" y="276"/>
                      <a:pt x="120" y="286"/>
                    </a:cubicBezTo>
                    <a:cubicBezTo>
                      <a:pt x="117" y="289"/>
                      <a:pt x="114" y="292"/>
                      <a:pt x="109" y="295"/>
                    </a:cubicBezTo>
                    <a:cubicBezTo>
                      <a:pt x="92" y="305"/>
                      <a:pt x="68" y="305"/>
                      <a:pt x="49" y="296"/>
                    </a:cubicBezTo>
                    <a:cubicBezTo>
                      <a:pt x="48" y="296"/>
                      <a:pt x="47" y="294"/>
                      <a:pt x="47" y="293"/>
                    </a:cubicBezTo>
                    <a:cubicBezTo>
                      <a:pt x="46" y="291"/>
                      <a:pt x="47" y="289"/>
                      <a:pt x="49" y="289"/>
                    </a:cubicBezTo>
                    <a:cubicBezTo>
                      <a:pt x="88" y="266"/>
                      <a:pt x="88" y="266"/>
                      <a:pt x="88" y="266"/>
                    </a:cubicBezTo>
                    <a:cubicBezTo>
                      <a:pt x="88" y="266"/>
                      <a:pt x="89" y="266"/>
                      <a:pt x="89" y="265"/>
                    </a:cubicBezTo>
                    <a:cubicBezTo>
                      <a:pt x="92" y="262"/>
                      <a:pt x="96" y="257"/>
                      <a:pt x="87" y="240"/>
                    </a:cubicBezTo>
                    <a:cubicBezTo>
                      <a:pt x="85" y="236"/>
                      <a:pt x="82" y="233"/>
                      <a:pt x="80" y="231"/>
                    </a:cubicBezTo>
                    <a:cubicBezTo>
                      <a:pt x="73" y="224"/>
                      <a:pt x="68" y="225"/>
                      <a:pt x="66" y="226"/>
                    </a:cubicBezTo>
                    <a:cubicBezTo>
                      <a:pt x="65" y="226"/>
                      <a:pt x="65" y="226"/>
                      <a:pt x="65" y="226"/>
                    </a:cubicBezTo>
                    <a:cubicBezTo>
                      <a:pt x="26" y="249"/>
                      <a:pt x="26" y="249"/>
                      <a:pt x="26" y="249"/>
                    </a:cubicBezTo>
                    <a:cubicBezTo>
                      <a:pt x="24" y="249"/>
                      <a:pt x="22" y="249"/>
                      <a:pt x="21" y="249"/>
                    </a:cubicBezTo>
                    <a:cubicBezTo>
                      <a:pt x="20" y="248"/>
                      <a:pt x="19" y="246"/>
                      <a:pt x="19" y="244"/>
                    </a:cubicBezTo>
                    <a:cubicBezTo>
                      <a:pt x="20" y="229"/>
                      <a:pt x="28" y="214"/>
                      <a:pt x="39" y="202"/>
                    </a:cubicBezTo>
                    <a:cubicBezTo>
                      <a:pt x="42" y="199"/>
                      <a:pt x="47" y="196"/>
                      <a:pt x="51" y="193"/>
                    </a:cubicBezTo>
                    <a:cubicBezTo>
                      <a:pt x="58" y="189"/>
                      <a:pt x="66" y="187"/>
                      <a:pt x="75" y="186"/>
                    </a:cubicBezTo>
                    <a:cubicBezTo>
                      <a:pt x="74" y="186"/>
                      <a:pt x="74" y="186"/>
                      <a:pt x="74" y="186"/>
                    </a:cubicBezTo>
                    <a:cubicBezTo>
                      <a:pt x="75" y="186"/>
                      <a:pt x="76" y="186"/>
                      <a:pt x="77" y="186"/>
                    </a:cubicBezTo>
                    <a:cubicBezTo>
                      <a:pt x="77" y="186"/>
                      <a:pt x="77" y="186"/>
                      <a:pt x="78" y="186"/>
                    </a:cubicBezTo>
                    <a:cubicBezTo>
                      <a:pt x="89" y="186"/>
                      <a:pt x="100" y="185"/>
                      <a:pt x="106" y="178"/>
                    </a:cubicBezTo>
                    <a:lnTo>
                      <a:pt x="113" y="172"/>
                    </a:lnTo>
                    <a:close/>
                    <a:moveTo>
                      <a:pt x="201" y="161"/>
                    </a:moveTo>
                    <a:cubicBezTo>
                      <a:pt x="162" y="122"/>
                      <a:pt x="162" y="122"/>
                      <a:pt x="162" y="122"/>
                    </a:cubicBezTo>
                    <a:cubicBezTo>
                      <a:pt x="135" y="95"/>
                      <a:pt x="135" y="95"/>
                      <a:pt x="135" y="95"/>
                    </a:cubicBezTo>
                    <a:cubicBezTo>
                      <a:pt x="134" y="94"/>
                      <a:pt x="133" y="94"/>
                      <a:pt x="132" y="94"/>
                    </a:cubicBezTo>
                    <a:cubicBezTo>
                      <a:pt x="131" y="94"/>
                      <a:pt x="130" y="94"/>
                      <a:pt x="129" y="95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4" y="130"/>
                      <a:pt x="94" y="133"/>
                      <a:pt x="95" y="135"/>
                    </a:cubicBezTo>
                    <a:cubicBezTo>
                      <a:pt x="123" y="162"/>
                      <a:pt x="123" y="162"/>
                      <a:pt x="123" y="162"/>
                    </a:cubicBezTo>
                    <a:cubicBezTo>
                      <a:pt x="161" y="200"/>
                      <a:pt x="161" y="200"/>
                      <a:pt x="161" y="200"/>
                    </a:cubicBezTo>
                    <a:cubicBezTo>
                      <a:pt x="262" y="302"/>
                      <a:pt x="262" y="302"/>
                      <a:pt x="262" y="302"/>
                    </a:cubicBezTo>
                    <a:cubicBezTo>
                      <a:pt x="264" y="303"/>
                      <a:pt x="266" y="303"/>
                      <a:pt x="268" y="302"/>
                    </a:cubicBezTo>
                    <a:cubicBezTo>
                      <a:pt x="302" y="268"/>
                      <a:pt x="302" y="268"/>
                      <a:pt x="302" y="268"/>
                    </a:cubicBezTo>
                    <a:cubicBezTo>
                      <a:pt x="303" y="267"/>
                      <a:pt x="303" y="266"/>
                      <a:pt x="303" y="265"/>
                    </a:cubicBezTo>
                    <a:cubicBezTo>
                      <a:pt x="303" y="264"/>
                      <a:pt x="303" y="263"/>
                      <a:pt x="302" y="262"/>
                    </a:cubicBezTo>
                    <a:lnTo>
                      <a:pt x="201" y="161"/>
                    </a:lnTo>
                    <a:close/>
                    <a:moveTo>
                      <a:pt x="306" y="70"/>
                    </a:moveTo>
                    <a:cubicBezTo>
                      <a:pt x="304" y="70"/>
                      <a:pt x="303" y="70"/>
                      <a:pt x="301" y="70"/>
                    </a:cubicBezTo>
                    <a:cubicBezTo>
                      <a:pt x="262" y="93"/>
                      <a:pt x="262" y="93"/>
                      <a:pt x="262" y="93"/>
                    </a:cubicBezTo>
                    <a:cubicBezTo>
                      <a:pt x="262" y="93"/>
                      <a:pt x="262" y="93"/>
                      <a:pt x="261" y="93"/>
                    </a:cubicBezTo>
                    <a:cubicBezTo>
                      <a:pt x="259" y="94"/>
                      <a:pt x="254" y="95"/>
                      <a:pt x="247" y="88"/>
                    </a:cubicBezTo>
                    <a:cubicBezTo>
                      <a:pt x="244" y="86"/>
                      <a:pt x="242" y="83"/>
                      <a:pt x="240" y="79"/>
                    </a:cubicBezTo>
                    <a:cubicBezTo>
                      <a:pt x="230" y="62"/>
                      <a:pt x="235" y="57"/>
                      <a:pt x="237" y="54"/>
                    </a:cubicBezTo>
                    <a:cubicBezTo>
                      <a:pt x="238" y="53"/>
                      <a:pt x="239" y="53"/>
                      <a:pt x="239" y="53"/>
                    </a:cubicBezTo>
                    <a:cubicBezTo>
                      <a:pt x="278" y="30"/>
                      <a:pt x="278" y="30"/>
                      <a:pt x="278" y="30"/>
                    </a:cubicBezTo>
                    <a:cubicBezTo>
                      <a:pt x="280" y="30"/>
                      <a:pt x="280" y="28"/>
                      <a:pt x="280" y="26"/>
                    </a:cubicBezTo>
                    <a:cubicBezTo>
                      <a:pt x="280" y="25"/>
                      <a:pt x="279" y="23"/>
                      <a:pt x="278" y="23"/>
                    </a:cubicBezTo>
                    <a:cubicBezTo>
                      <a:pt x="259" y="14"/>
                      <a:pt x="235" y="14"/>
                      <a:pt x="217" y="25"/>
                    </a:cubicBezTo>
                    <a:cubicBezTo>
                      <a:pt x="213" y="27"/>
                      <a:pt x="210" y="30"/>
                      <a:pt x="206" y="33"/>
                    </a:cubicBezTo>
                    <a:cubicBezTo>
                      <a:pt x="196" y="43"/>
                      <a:pt x="191" y="57"/>
                      <a:pt x="191" y="71"/>
                    </a:cubicBezTo>
                    <a:cubicBezTo>
                      <a:pt x="190" y="71"/>
                      <a:pt x="190" y="71"/>
                      <a:pt x="190" y="71"/>
                    </a:cubicBezTo>
                    <a:cubicBezTo>
                      <a:pt x="191" y="83"/>
                      <a:pt x="190" y="95"/>
                      <a:pt x="182" y="102"/>
                    </a:cubicBezTo>
                    <a:cubicBezTo>
                      <a:pt x="172" y="113"/>
                      <a:pt x="172" y="113"/>
                      <a:pt x="172" y="113"/>
                    </a:cubicBezTo>
                    <a:cubicBezTo>
                      <a:pt x="210" y="151"/>
                      <a:pt x="210" y="151"/>
                      <a:pt x="210" y="151"/>
                    </a:cubicBezTo>
                    <a:cubicBezTo>
                      <a:pt x="221" y="141"/>
                      <a:pt x="221" y="141"/>
                      <a:pt x="221" y="141"/>
                    </a:cubicBezTo>
                    <a:cubicBezTo>
                      <a:pt x="227" y="134"/>
                      <a:pt x="238" y="133"/>
                      <a:pt x="249" y="133"/>
                    </a:cubicBezTo>
                    <a:cubicBezTo>
                      <a:pt x="249" y="133"/>
                      <a:pt x="250" y="133"/>
                      <a:pt x="250" y="133"/>
                    </a:cubicBezTo>
                    <a:cubicBezTo>
                      <a:pt x="251" y="133"/>
                      <a:pt x="252" y="133"/>
                      <a:pt x="252" y="133"/>
                    </a:cubicBezTo>
                    <a:cubicBezTo>
                      <a:pt x="252" y="133"/>
                      <a:pt x="252" y="133"/>
                      <a:pt x="252" y="133"/>
                    </a:cubicBezTo>
                    <a:cubicBezTo>
                      <a:pt x="260" y="132"/>
                      <a:pt x="268" y="130"/>
                      <a:pt x="276" y="126"/>
                    </a:cubicBezTo>
                    <a:cubicBezTo>
                      <a:pt x="280" y="123"/>
                      <a:pt x="284" y="120"/>
                      <a:pt x="288" y="117"/>
                    </a:cubicBezTo>
                    <a:cubicBezTo>
                      <a:pt x="299" y="106"/>
                      <a:pt x="306" y="90"/>
                      <a:pt x="308" y="75"/>
                    </a:cubicBezTo>
                    <a:cubicBezTo>
                      <a:pt x="308" y="73"/>
                      <a:pt x="307" y="71"/>
                      <a:pt x="306" y="70"/>
                    </a:cubicBezTo>
                    <a:close/>
                    <a:moveTo>
                      <a:pt x="52" y="146"/>
                    </a:moveTo>
                    <a:cubicBezTo>
                      <a:pt x="54" y="146"/>
                      <a:pt x="57" y="145"/>
                      <a:pt x="58" y="14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5" y="57"/>
                      <a:pt x="146" y="54"/>
                      <a:pt x="146" y="52"/>
                    </a:cubicBezTo>
                    <a:cubicBezTo>
                      <a:pt x="146" y="49"/>
                      <a:pt x="145" y="47"/>
                      <a:pt x="143" y="45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1"/>
                      <a:pt x="96" y="0"/>
                      <a:pt x="94" y="0"/>
                    </a:cubicBezTo>
                    <a:cubicBezTo>
                      <a:pt x="91" y="0"/>
                      <a:pt x="89" y="1"/>
                      <a:pt x="87" y="2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9"/>
                      <a:pt x="0" y="91"/>
                      <a:pt x="0" y="93"/>
                    </a:cubicBezTo>
                    <a:cubicBezTo>
                      <a:pt x="0" y="96"/>
                      <a:pt x="1" y="98"/>
                      <a:pt x="2" y="100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7" y="145"/>
                      <a:pt x="50" y="146"/>
                      <a:pt x="52" y="14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dev ops"/>
            <p:cNvGrpSpPr/>
            <p:nvPr/>
          </p:nvGrpSpPr>
          <p:grpSpPr>
            <a:xfrm>
              <a:off x="9465653" y="5221041"/>
              <a:ext cx="1688666" cy="759324"/>
              <a:chOff x="9451499" y="4539736"/>
              <a:chExt cx="1986756" cy="89259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9451499" y="4978182"/>
                <a:ext cx="1986756" cy="454147"/>
              </a:xfrm>
              <a:prstGeom prst="rect">
                <a:avLst/>
              </a:prstGeom>
              <a:noFill/>
            </p:spPr>
            <p:txBody>
              <a:bodyPr wrap="square" lIns="0" tIns="45708" rIns="0" bIns="0" rtlCol="0" anchor="t" anchorCtr="0">
                <a:spAutoFit/>
              </a:bodyPr>
              <a:lstStyle/>
              <a:p>
                <a:pPr defTabSz="517961">
                  <a:lnSpc>
                    <a:spcPct val="90000"/>
                  </a:lnSpc>
                  <a:defRPr/>
                </a:pPr>
                <a:r>
                  <a:rPr lang="en-US" sz="2400" kern="0" spc="-60" dirty="0" smtClean="0">
                    <a:solidFill>
                      <a:srgbClr val="00000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Management</a:t>
                </a:r>
                <a:endParaRPr lang="en-US" sz="2400" kern="0" spc="-60" dirty="0">
                  <a:solidFill>
                    <a:srgbClr val="000000"/>
                  </a:solidFill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Freeform 647"/>
              <p:cNvSpPr>
                <a:spLocks noChangeAspect="1" noEditPoints="1"/>
              </p:cNvSpPr>
              <p:nvPr/>
            </p:nvSpPr>
            <p:spPr bwMode="auto">
              <a:xfrm rot="5400000">
                <a:off x="10179888" y="4462006"/>
                <a:ext cx="423540" cy="579000"/>
              </a:xfrm>
              <a:custGeom>
                <a:avLst/>
                <a:gdLst>
                  <a:gd name="T0" fmla="*/ 110 w 293"/>
                  <a:gd name="T1" fmla="*/ 266 h 400"/>
                  <a:gd name="T2" fmla="*/ 110 w 293"/>
                  <a:gd name="T3" fmla="*/ 314 h 400"/>
                  <a:gd name="T4" fmla="*/ 119 w 293"/>
                  <a:gd name="T5" fmla="*/ 181 h 400"/>
                  <a:gd name="T6" fmla="*/ 90 w 293"/>
                  <a:gd name="T7" fmla="*/ 211 h 400"/>
                  <a:gd name="T8" fmla="*/ 39 w 293"/>
                  <a:gd name="T9" fmla="*/ 206 h 400"/>
                  <a:gd name="T10" fmla="*/ 40 w 293"/>
                  <a:gd name="T11" fmla="*/ 248 h 400"/>
                  <a:gd name="T12" fmla="*/ 1 w 293"/>
                  <a:gd name="T13" fmla="*/ 281 h 400"/>
                  <a:gd name="T14" fmla="*/ 30 w 293"/>
                  <a:gd name="T15" fmla="*/ 310 h 400"/>
                  <a:gd name="T16" fmla="*/ 26 w 293"/>
                  <a:gd name="T17" fmla="*/ 361 h 400"/>
                  <a:gd name="T18" fmla="*/ 68 w 293"/>
                  <a:gd name="T19" fmla="*/ 361 h 400"/>
                  <a:gd name="T20" fmla="*/ 101 w 293"/>
                  <a:gd name="T21" fmla="*/ 399 h 400"/>
                  <a:gd name="T22" fmla="*/ 130 w 293"/>
                  <a:gd name="T23" fmla="*/ 370 h 400"/>
                  <a:gd name="T24" fmla="*/ 181 w 293"/>
                  <a:gd name="T25" fmla="*/ 374 h 400"/>
                  <a:gd name="T26" fmla="*/ 181 w 293"/>
                  <a:gd name="T27" fmla="*/ 332 h 400"/>
                  <a:gd name="T28" fmla="*/ 219 w 293"/>
                  <a:gd name="T29" fmla="*/ 299 h 400"/>
                  <a:gd name="T30" fmla="*/ 190 w 293"/>
                  <a:gd name="T31" fmla="*/ 270 h 400"/>
                  <a:gd name="T32" fmla="*/ 194 w 293"/>
                  <a:gd name="T33" fmla="*/ 219 h 400"/>
                  <a:gd name="T34" fmla="*/ 152 w 293"/>
                  <a:gd name="T35" fmla="*/ 220 h 400"/>
                  <a:gd name="T36" fmla="*/ 119 w 293"/>
                  <a:gd name="T37" fmla="*/ 181 h 400"/>
                  <a:gd name="T38" fmla="*/ 179 w 293"/>
                  <a:gd name="T39" fmla="*/ 82 h 400"/>
                  <a:gd name="T40" fmla="*/ 197 w 293"/>
                  <a:gd name="T41" fmla="*/ 126 h 400"/>
                  <a:gd name="T42" fmla="*/ 155 w 293"/>
                  <a:gd name="T43" fmla="*/ 0 h 400"/>
                  <a:gd name="T44" fmla="*/ 139 w 293"/>
                  <a:gd name="T45" fmla="*/ 38 h 400"/>
                  <a:gd name="T46" fmla="*/ 91 w 293"/>
                  <a:gd name="T47" fmla="*/ 54 h 400"/>
                  <a:gd name="T48" fmla="*/ 107 w 293"/>
                  <a:gd name="T49" fmla="*/ 92 h 400"/>
                  <a:gd name="T50" fmla="*/ 84 w 293"/>
                  <a:gd name="T51" fmla="*/ 137 h 400"/>
                  <a:gd name="T52" fmla="*/ 122 w 293"/>
                  <a:gd name="T53" fmla="*/ 153 h 400"/>
                  <a:gd name="T54" fmla="*/ 138 w 293"/>
                  <a:gd name="T55" fmla="*/ 201 h 400"/>
                  <a:gd name="T56" fmla="*/ 176 w 293"/>
                  <a:gd name="T57" fmla="*/ 185 h 400"/>
                  <a:gd name="T58" fmla="*/ 222 w 293"/>
                  <a:gd name="T59" fmla="*/ 208 h 400"/>
                  <a:gd name="T60" fmla="*/ 237 w 293"/>
                  <a:gd name="T61" fmla="*/ 170 h 400"/>
                  <a:gd name="T62" fmla="*/ 286 w 293"/>
                  <a:gd name="T63" fmla="*/ 154 h 400"/>
                  <a:gd name="T64" fmla="*/ 270 w 293"/>
                  <a:gd name="T65" fmla="*/ 116 h 400"/>
                  <a:gd name="T66" fmla="*/ 293 w 293"/>
                  <a:gd name="T67" fmla="*/ 71 h 400"/>
                  <a:gd name="T68" fmla="*/ 254 w 293"/>
                  <a:gd name="T69" fmla="*/ 55 h 400"/>
                  <a:gd name="T70" fmla="*/ 239 w 293"/>
                  <a:gd name="T71" fmla="*/ 7 h 400"/>
                  <a:gd name="T72" fmla="*/ 200 w 293"/>
                  <a:gd name="T73" fmla="*/ 23 h 400"/>
                  <a:gd name="T74" fmla="*/ 155 w 293"/>
                  <a:gd name="T75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3" h="400">
                    <a:moveTo>
                      <a:pt x="86" y="290"/>
                    </a:moveTo>
                    <a:cubicBezTo>
                      <a:pt x="86" y="277"/>
                      <a:pt x="97" y="266"/>
                      <a:pt x="110" y="266"/>
                    </a:cubicBezTo>
                    <a:cubicBezTo>
                      <a:pt x="123" y="266"/>
                      <a:pt x="134" y="277"/>
                      <a:pt x="134" y="290"/>
                    </a:cubicBezTo>
                    <a:cubicBezTo>
                      <a:pt x="134" y="303"/>
                      <a:pt x="123" y="314"/>
                      <a:pt x="110" y="314"/>
                    </a:cubicBezTo>
                    <a:cubicBezTo>
                      <a:pt x="97" y="314"/>
                      <a:pt x="86" y="303"/>
                      <a:pt x="86" y="290"/>
                    </a:cubicBezTo>
                    <a:close/>
                    <a:moveTo>
                      <a:pt x="119" y="181"/>
                    </a:moveTo>
                    <a:cubicBezTo>
                      <a:pt x="113" y="180"/>
                      <a:pt x="107" y="180"/>
                      <a:pt x="101" y="181"/>
                    </a:cubicBezTo>
                    <a:cubicBezTo>
                      <a:pt x="90" y="211"/>
                      <a:pt x="90" y="211"/>
                      <a:pt x="90" y="211"/>
                    </a:cubicBezTo>
                    <a:cubicBezTo>
                      <a:pt x="82" y="212"/>
                      <a:pt x="75" y="216"/>
                      <a:pt x="68" y="220"/>
                    </a:cubicBezTo>
                    <a:cubicBezTo>
                      <a:pt x="39" y="206"/>
                      <a:pt x="39" y="206"/>
                      <a:pt x="39" y="206"/>
                    </a:cubicBezTo>
                    <a:cubicBezTo>
                      <a:pt x="35" y="210"/>
                      <a:pt x="30" y="215"/>
                      <a:pt x="26" y="219"/>
                    </a:cubicBezTo>
                    <a:cubicBezTo>
                      <a:pt x="40" y="248"/>
                      <a:pt x="40" y="248"/>
                      <a:pt x="40" y="248"/>
                    </a:cubicBezTo>
                    <a:cubicBezTo>
                      <a:pt x="36" y="255"/>
                      <a:pt x="32" y="262"/>
                      <a:pt x="31" y="270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87"/>
                      <a:pt x="0" y="293"/>
                      <a:pt x="1" y="299"/>
                    </a:cubicBezTo>
                    <a:cubicBezTo>
                      <a:pt x="30" y="310"/>
                      <a:pt x="30" y="310"/>
                      <a:pt x="30" y="310"/>
                    </a:cubicBezTo>
                    <a:cubicBezTo>
                      <a:pt x="32" y="318"/>
                      <a:pt x="36" y="325"/>
                      <a:pt x="40" y="332"/>
                    </a:cubicBezTo>
                    <a:cubicBezTo>
                      <a:pt x="26" y="361"/>
                      <a:pt x="26" y="361"/>
                      <a:pt x="26" y="361"/>
                    </a:cubicBezTo>
                    <a:cubicBezTo>
                      <a:pt x="30" y="366"/>
                      <a:pt x="35" y="370"/>
                      <a:pt x="39" y="374"/>
                    </a:cubicBezTo>
                    <a:cubicBezTo>
                      <a:pt x="68" y="361"/>
                      <a:pt x="68" y="361"/>
                      <a:pt x="68" y="361"/>
                    </a:cubicBezTo>
                    <a:cubicBezTo>
                      <a:pt x="75" y="365"/>
                      <a:pt x="82" y="368"/>
                      <a:pt x="90" y="370"/>
                    </a:cubicBezTo>
                    <a:cubicBezTo>
                      <a:pt x="101" y="399"/>
                      <a:pt x="101" y="399"/>
                      <a:pt x="101" y="399"/>
                    </a:cubicBezTo>
                    <a:cubicBezTo>
                      <a:pt x="107" y="400"/>
                      <a:pt x="113" y="400"/>
                      <a:pt x="119" y="399"/>
                    </a:cubicBezTo>
                    <a:cubicBezTo>
                      <a:pt x="130" y="370"/>
                      <a:pt x="130" y="370"/>
                      <a:pt x="130" y="370"/>
                    </a:cubicBezTo>
                    <a:cubicBezTo>
                      <a:pt x="138" y="368"/>
                      <a:pt x="145" y="365"/>
                      <a:pt x="152" y="361"/>
                    </a:cubicBezTo>
                    <a:cubicBezTo>
                      <a:pt x="181" y="374"/>
                      <a:pt x="181" y="374"/>
                      <a:pt x="181" y="374"/>
                    </a:cubicBezTo>
                    <a:cubicBezTo>
                      <a:pt x="185" y="370"/>
                      <a:pt x="190" y="366"/>
                      <a:pt x="194" y="361"/>
                    </a:cubicBezTo>
                    <a:cubicBezTo>
                      <a:pt x="181" y="332"/>
                      <a:pt x="181" y="332"/>
                      <a:pt x="181" y="332"/>
                    </a:cubicBezTo>
                    <a:cubicBezTo>
                      <a:pt x="185" y="325"/>
                      <a:pt x="188" y="318"/>
                      <a:pt x="190" y="310"/>
                    </a:cubicBezTo>
                    <a:cubicBezTo>
                      <a:pt x="219" y="299"/>
                      <a:pt x="219" y="299"/>
                      <a:pt x="219" y="299"/>
                    </a:cubicBezTo>
                    <a:cubicBezTo>
                      <a:pt x="220" y="293"/>
                      <a:pt x="220" y="287"/>
                      <a:pt x="219" y="281"/>
                    </a:cubicBezTo>
                    <a:cubicBezTo>
                      <a:pt x="190" y="270"/>
                      <a:pt x="190" y="270"/>
                      <a:pt x="190" y="270"/>
                    </a:cubicBezTo>
                    <a:cubicBezTo>
                      <a:pt x="188" y="262"/>
                      <a:pt x="185" y="255"/>
                      <a:pt x="181" y="248"/>
                    </a:cubicBezTo>
                    <a:cubicBezTo>
                      <a:pt x="194" y="219"/>
                      <a:pt x="194" y="219"/>
                      <a:pt x="194" y="219"/>
                    </a:cubicBezTo>
                    <a:cubicBezTo>
                      <a:pt x="190" y="215"/>
                      <a:pt x="185" y="210"/>
                      <a:pt x="181" y="206"/>
                    </a:cubicBezTo>
                    <a:cubicBezTo>
                      <a:pt x="152" y="220"/>
                      <a:pt x="152" y="220"/>
                      <a:pt x="152" y="220"/>
                    </a:cubicBezTo>
                    <a:cubicBezTo>
                      <a:pt x="145" y="216"/>
                      <a:pt x="138" y="212"/>
                      <a:pt x="130" y="211"/>
                    </a:cubicBezTo>
                    <a:lnTo>
                      <a:pt x="119" y="181"/>
                    </a:lnTo>
                    <a:close/>
                    <a:moveTo>
                      <a:pt x="167" y="113"/>
                    </a:moveTo>
                    <a:cubicBezTo>
                      <a:pt x="162" y="101"/>
                      <a:pt x="167" y="87"/>
                      <a:pt x="179" y="82"/>
                    </a:cubicBezTo>
                    <a:cubicBezTo>
                      <a:pt x="191" y="77"/>
                      <a:pt x="205" y="83"/>
                      <a:pt x="210" y="95"/>
                    </a:cubicBezTo>
                    <a:cubicBezTo>
                      <a:pt x="215" y="107"/>
                      <a:pt x="210" y="121"/>
                      <a:pt x="197" y="126"/>
                    </a:cubicBezTo>
                    <a:cubicBezTo>
                      <a:pt x="185" y="131"/>
                      <a:pt x="172" y="125"/>
                      <a:pt x="167" y="113"/>
                    </a:cubicBezTo>
                    <a:close/>
                    <a:moveTo>
                      <a:pt x="155" y="0"/>
                    </a:moveTo>
                    <a:cubicBezTo>
                      <a:pt x="149" y="2"/>
                      <a:pt x="144" y="4"/>
                      <a:pt x="138" y="7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3" y="43"/>
                      <a:pt x="127" y="49"/>
                      <a:pt x="123" y="55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88" y="59"/>
                      <a:pt x="86" y="65"/>
                      <a:pt x="84" y="71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6" y="100"/>
                      <a:pt x="106" y="108"/>
                      <a:pt x="107" y="11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43"/>
                      <a:pt x="88" y="149"/>
                      <a:pt x="91" y="154"/>
                    </a:cubicBezTo>
                    <a:cubicBezTo>
                      <a:pt x="122" y="153"/>
                      <a:pt x="122" y="153"/>
                      <a:pt x="122" y="153"/>
                    </a:cubicBezTo>
                    <a:cubicBezTo>
                      <a:pt x="127" y="159"/>
                      <a:pt x="133" y="165"/>
                      <a:pt x="139" y="170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44" y="204"/>
                      <a:pt x="149" y="206"/>
                      <a:pt x="155" y="208"/>
                    </a:cubicBezTo>
                    <a:cubicBezTo>
                      <a:pt x="176" y="185"/>
                      <a:pt x="176" y="185"/>
                      <a:pt x="176" y="185"/>
                    </a:cubicBezTo>
                    <a:cubicBezTo>
                      <a:pt x="184" y="186"/>
                      <a:pt x="193" y="186"/>
                      <a:pt x="200" y="185"/>
                    </a:cubicBezTo>
                    <a:cubicBezTo>
                      <a:pt x="222" y="208"/>
                      <a:pt x="222" y="208"/>
                      <a:pt x="222" y="208"/>
                    </a:cubicBezTo>
                    <a:cubicBezTo>
                      <a:pt x="228" y="206"/>
                      <a:pt x="233" y="204"/>
                      <a:pt x="239" y="201"/>
                    </a:cubicBezTo>
                    <a:cubicBezTo>
                      <a:pt x="237" y="170"/>
                      <a:pt x="237" y="170"/>
                      <a:pt x="237" y="170"/>
                    </a:cubicBezTo>
                    <a:cubicBezTo>
                      <a:pt x="244" y="165"/>
                      <a:pt x="250" y="159"/>
                      <a:pt x="254" y="153"/>
                    </a:cubicBezTo>
                    <a:cubicBezTo>
                      <a:pt x="286" y="154"/>
                      <a:pt x="286" y="154"/>
                      <a:pt x="286" y="154"/>
                    </a:cubicBezTo>
                    <a:cubicBezTo>
                      <a:pt x="289" y="149"/>
                      <a:pt x="291" y="143"/>
                      <a:pt x="293" y="137"/>
                    </a:cubicBezTo>
                    <a:cubicBezTo>
                      <a:pt x="270" y="116"/>
                      <a:pt x="270" y="116"/>
                      <a:pt x="270" y="116"/>
                    </a:cubicBezTo>
                    <a:cubicBezTo>
                      <a:pt x="271" y="108"/>
                      <a:pt x="271" y="100"/>
                      <a:pt x="270" y="92"/>
                    </a:cubicBezTo>
                    <a:cubicBezTo>
                      <a:pt x="293" y="71"/>
                      <a:pt x="293" y="71"/>
                      <a:pt x="293" y="71"/>
                    </a:cubicBezTo>
                    <a:cubicBezTo>
                      <a:pt x="291" y="65"/>
                      <a:pt x="289" y="59"/>
                      <a:pt x="286" y="54"/>
                    </a:cubicBezTo>
                    <a:cubicBezTo>
                      <a:pt x="254" y="55"/>
                      <a:pt x="254" y="55"/>
                      <a:pt x="254" y="55"/>
                    </a:cubicBezTo>
                    <a:cubicBezTo>
                      <a:pt x="249" y="49"/>
                      <a:pt x="244" y="43"/>
                      <a:pt x="237" y="38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3" y="4"/>
                      <a:pt x="228" y="2"/>
                      <a:pt x="222" y="0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92" y="22"/>
                      <a:pt x="184" y="22"/>
                      <a:pt x="176" y="23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final small cloud"/>
            <p:cNvGrpSpPr>
              <a:grpSpLocks noChangeAspect="1"/>
            </p:cNvGrpSpPr>
            <p:nvPr/>
          </p:nvGrpSpPr>
          <p:grpSpPr>
            <a:xfrm>
              <a:off x="6593410" y="2561799"/>
              <a:ext cx="4165815" cy="2449206"/>
              <a:chOff x="5094630" y="1421965"/>
              <a:chExt cx="6531895" cy="3836982"/>
            </a:xfrm>
          </p:grpSpPr>
          <p:sp>
            <p:nvSpPr>
              <p:cNvPr id="12" name="original cloud"/>
              <p:cNvSpPr>
                <a:spLocks noChangeAspect="1"/>
              </p:cNvSpPr>
              <p:nvPr/>
            </p:nvSpPr>
            <p:spPr bwMode="black">
              <a:xfrm>
                <a:off x="5094630" y="1421965"/>
                <a:ext cx="6487484" cy="3680338"/>
              </a:xfrm>
              <a:custGeom>
                <a:avLst/>
                <a:gdLst>
                  <a:gd name="T0" fmla="*/ 396 w 509"/>
                  <a:gd name="T1" fmla="*/ 281 h 281"/>
                  <a:gd name="T2" fmla="*/ 57 w 509"/>
                  <a:gd name="T3" fmla="*/ 281 h 281"/>
                  <a:gd name="T4" fmla="*/ 0 w 509"/>
                  <a:gd name="T5" fmla="*/ 223 h 281"/>
                  <a:gd name="T6" fmla="*/ 43 w 509"/>
                  <a:gd name="T7" fmla="*/ 168 h 281"/>
                  <a:gd name="T8" fmla="*/ 110 w 509"/>
                  <a:gd name="T9" fmla="*/ 116 h 281"/>
                  <a:gd name="T10" fmla="*/ 232 w 509"/>
                  <a:gd name="T11" fmla="*/ 0 h 281"/>
                  <a:gd name="T12" fmla="*/ 343 w 509"/>
                  <a:gd name="T13" fmla="*/ 70 h 281"/>
                  <a:gd name="T14" fmla="*/ 396 w 509"/>
                  <a:gd name="T15" fmla="*/ 56 h 281"/>
                  <a:gd name="T16" fmla="*/ 509 w 509"/>
                  <a:gd name="T17" fmla="*/ 169 h 281"/>
                  <a:gd name="T18" fmla="*/ 396 w 509"/>
                  <a:gd name="T1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9" h="281">
                    <a:moveTo>
                      <a:pt x="396" y="281"/>
                    </a:moveTo>
                    <a:cubicBezTo>
                      <a:pt x="57" y="281"/>
                      <a:pt x="57" y="281"/>
                      <a:pt x="57" y="281"/>
                    </a:cubicBezTo>
                    <a:cubicBezTo>
                      <a:pt x="26" y="281"/>
                      <a:pt x="0" y="255"/>
                      <a:pt x="0" y="223"/>
                    </a:cubicBezTo>
                    <a:cubicBezTo>
                      <a:pt x="0" y="196"/>
                      <a:pt x="18" y="174"/>
                      <a:pt x="43" y="168"/>
                    </a:cubicBezTo>
                    <a:cubicBezTo>
                      <a:pt x="55" y="140"/>
                      <a:pt x="80" y="120"/>
                      <a:pt x="110" y="116"/>
                    </a:cubicBezTo>
                    <a:cubicBezTo>
                      <a:pt x="113" y="52"/>
                      <a:pt x="167" y="0"/>
                      <a:pt x="232" y="0"/>
                    </a:cubicBezTo>
                    <a:cubicBezTo>
                      <a:pt x="280" y="0"/>
                      <a:pt x="323" y="28"/>
                      <a:pt x="343" y="70"/>
                    </a:cubicBezTo>
                    <a:cubicBezTo>
                      <a:pt x="359" y="61"/>
                      <a:pt x="377" y="56"/>
                      <a:pt x="396" y="56"/>
                    </a:cubicBezTo>
                    <a:cubicBezTo>
                      <a:pt x="458" y="56"/>
                      <a:pt x="509" y="107"/>
                      <a:pt x="509" y="169"/>
                    </a:cubicBezTo>
                    <a:cubicBezTo>
                      <a:pt x="509" y="230"/>
                      <a:pt x="458" y="281"/>
                      <a:pt x="396" y="281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bottom line"/>
              <p:cNvSpPr>
                <a:spLocks noEditPoints="1"/>
              </p:cNvSpPr>
              <p:nvPr/>
            </p:nvSpPr>
            <p:spPr bwMode="auto">
              <a:xfrm rot="5400000">
                <a:off x="8190876" y="4960280"/>
                <a:ext cx="499715" cy="97620"/>
              </a:xfrm>
              <a:custGeom>
                <a:avLst/>
                <a:gdLst>
                  <a:gd name="T0" fmla="*/ 215 w 215"/>
                  <a:gd name="T1" fmla="*/ 42 h 42"/>
                  <a:gd name="T2" fmla="*/ 172 w 215"/>
                  <a:gd name="T3" fmla="*/ 42 h 42"/>
                  <a:gd name="T4" fmla="*/ 172 w 215"/>
                  <a:gd name="T5" fmla="*/ 0 h 42"/>
                  <a:gd name="T6" fmla="*/ 215 w 215"/>
                  <a:gd name="T7" fmla="*/ 0 h 42"/>
                  <a:gd name="T8" fmla="*/ 215 w 215"/>
                  <a:gd name="T9" fmla="*/ 42 h 42"/>
                  <a:gd name="T10" fmla="*/ 130 w 215"/>
                  <a:gd name="T11" fmla="*/ 42 h 42"/>
                  <a:gd name="T12" fmla="*/ 85 w 215"/>
                  <a:gd name="T13" fmla="*/ 42 h 42"/>
                  <a:gd name="T14" fmla="*/ 85 w 215"/>
                  <a:gd name="T15" fmla="*/ 0 h 42"/>
                  <a:gd name="T16" fmla="*/ 130 w 215"/>
                  <a:gd name="T17" fmla="*/ 0 h 42"/>
                  <a:gd name="T18" fmla="*/ 130 w 215"/>
                  <a:gd name="T19" fmla="*/ 42 h 42"/>
                  <a:gd name="T20" fmla="*/ 43 w 215"/>
                  <a:gd name="T21" fmla="*/ 42 h 42"/>
                  <a:gd name="T22" fmla="*/ 0 w 215"/>
                  <a:gd name="T23" fmla="*/ 42 h 42"/>
                  <a:gd name="T24" fmla="*/ 0 w 215"/>
                  <a:gd name="T25" fmla="*/ 0 h 42"/>
                  <a:gd name="T26" fmla="*/ 43 w 215"/>
                  <a:gd name="T27" fmla="*/ 0 h 42"/>
                  <a:gd name="T28" fmla="*/ 43 w 215"/>
                  <a:gd name="T2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" h="42">
                    <a:moveTo>
                      <a:pt x="215" y="42"/>
                    </a:moveTo>
                    <a:lnTo>
                      <a:pt x="172" y="42"/>
                    </a:lnTo>
                    <a:lnTo>
                      <a:pt x="172" y="0"/>
                    </a:lnTo>
                    <a:lnTo>
                      <a:pt x="215" y="0"/>
                    </a:lnTo>
                    <a:lnTo>
                      <a:pt x="215" y="42"/>
                    </a:lnTo>
                    <a:close/>
                    <a:moveTo>
                      <a:pt x="130" y="42"/>
                    </a:moveTo>
                    <a:lnTo>
                      <a:pt x="85" y="42"/>
                    </a:lnTo>
                    <a:lnTo>
                      <a:pt x="85" y="0"/>
                    </a:lnTo>
                    <a:lnTo>
                      <a:pt x="130" y="0"/>
                    </a:lnTo>
                    <a:lnTo>
                      <a:pt x="130" y="42"/>
                    </a:lnTo>
                    <a:close/>
                    <a:moveTo>
                      <a:pt x="43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" name="M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1750" y="1999374"/>
                <a:ext cx="1415685" cy="190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on premis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4677" y="4230371"/>
                <a:ext cx="1646189" cy="203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one consistent platfor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7605" y="3274069"/>
                <a:ext cx="1511730" cy="735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Service Provid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4587" y="3971053"/>
                <a:ext cx="1212073" cy="462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left line"/>
              <p:cNvSpPr>
                <a:spLocks noEditPoints="1"/>
              </p:cNvSpPr>
              <p:nvPr/>
            </p:nvSpPr>
            <p:spPr bwMode="auto">
              <a:xfrm rot="1143405">
                <a:off x="5982602" y="3196106"/>
                <a:ext cx="1366664" cy="92970"/>
              </a:xfrm>
              <a:custGeom>
                <a:avLst/>
                <a:gdLst>
                  <a:gd name="T0" fmla="*/ 39 w 588"/>
                  <a:gd name="T1" fmla="*/ 40 h 40"/>
                  <a:gd name="T2" fmla="*/ 0 w 588"/>
                  <a:gd name="T3" fmla="*/ 40 h 40"/>
                  <a:gd name="T4" fmla="*/ 0 w 588"/>
                  <a:gd name="T5" fmla="*/ 0 h 40"/>
                  <a:gd name="T6" fmla="*/ 39 w 588"/>
                  <a:gd name="T7" fmla="*/ 0 h 40"/>
                  <a:gd name="T8" fmla="*/ 39 w 588"/>
                  <a:gd name="T9" fmla="*/ 40 h 40"/>
                  <a:gd name="T10" fmla="*/ 588 w 588"/>
                  <a:gd name="T11" fmla="*/ 0 h 40"/>
                  <a:gd name="T12" fmla="*/ 549 w 588"/>
                  <a:gd name="T13" fmla="*/ 0 h 40"/>
                  <a:gd name="T14" fmla="*/ 549 w 588"/>
                  <a:gd name="T15" fmla="*/ 40 h 40"/>
                  <a:gd name="T16" fmla="*/ 588 w 588"/>
                  <a:gd name="T17" fmla="*/ 40 h 40"/>
                  <a:gd name="T18" fmla="*/ 588 w 588"/>
                  <a:gd name="T19" fmla="*/ 0 h 40"/>
                  <a:gd name="T20" fmla="*/ 510 w 588"/>
                  <a:gd name="T21" fmla="*/ 0 h 40"/>
                  <a:gd name="T22" fmla="*/ 471 w 588"/>
                  <a:gd name="T23" fmla="*/ 0 h 40"/>
                  <a:gd name="T24" fmla="*/ 471 w 588"/>
                  <a:gd name="T25" fmla="*/ 40 h 40"/>
                  <a:gd name="T26" fmla="*/ 510 w 588"/>
                  <a:gd name="T27" fmla="*/ 40 h 40"/>
                  <a:gd name="T28" fmla="*/ 510 w 588"/>
                  <a:gd name="T29" fmla="*/ 0 h 40"/>
                  <a:gd name="T30" fmla="*/ 431 w 588"/>
                  <a:gd name="T31" fmla="*/ 0 h 40"/>
                  <a:gd name="T32" fmla="*/ 392 w 588"/>
                  <a:gd name="T33" fmla="*/ 0 h 40"/>
                  <a:gd name="T34" fmla="*/ 392 w 588"/>
                  <a:gd name="T35" fmla="*/ 40 h 40"/>
                  <a:gd name="T36" fmla="*/ 431 w 588"/>
                  <a:gd name="T37" fmla="*/ 40 h 40"/>
                  <a:gd name="T38" fmla="*/ 431 w 588"/>
                  <a:gd name="T39" fmla="*/ 0 h 40"/>
                  <a:gd name="T40" fmla="*/ 353 w 588"/>
                  <a:gd name="T41" fmla="*/ 0 h 40"/>
                  <a:gd name="T42" fmla="*/ 314 w 588"/>
                  <a:gd name="T43" fmla="*/ 0 h 40"/>
                  <a:gd name="T44" fmla="*/ 314 w 588"/>
                  <a:gd name="T45" fmla="*/ 40 h 40"/>
                  <a:gd name="T46" fmla="*/ 353 w 588"/>
                  <a:gd name="T47" fmla="*/ 40 h 40"/>
                  <a:gd name="T48" fmla="*/ 353 w 588"/>
                  <a:gd name="T49" fmla="*/ 0 h 40"/>
                  <a:gd name="T50" fmla="*/ 274 w 588"/>
                  <a:gd name="T51" fmla="*/ 0 h 40"/>
                  <a:gd name="T52" fmla="*/ 235 w 588"/>
                  <a:gd name="T53" fmla="*/ 0 h 40"/>
                  <a:gd name="T54" fmla="*/ 235 w 588"/>
                  <a:gd name="T55" fmla="*/ 40 h 40"/>
                  <a:gd name="T56" fmla="*/ 274 w 588"/>
                  <a:gd name="T57" fmla="*/ 40 h 40"/>
                  <a:gd name="T58" fmla="*/ 274 w 588"/>
                  <a:gd name="T59" fmla="*/ 0 h 40"/>
                  <a:gd name="T60" fmla="*/ 196 w 588"/>
                  <a:gd name="T61" fmla="*/ 0 h 40"/>
                  <a:gd name="T62" fmla="*/ 156 w 588"/>
                  <a:gd name="T63" fmla="*/ 0 h 40"/>
                  <a:gd name="T64" fmla="*/ 156 w 588"/>
                  <a:gd name="T65" fmla="*/ 40 h 40"/>
                  <a:gd name="T66" fmla="*/ 196 w 588"/>
                  <a:gd name="T67" fmla="*/ 40 h 40"/>
                  <a:gd name="T68" fmla="*/ 196 w 588"/>
                  <a:gd name="T69" fmla="*/ 0 h 40"/>
                  <a:gd name="T70" fmla="*/ 117 w 588"/>
                  <a:gd name="T71" fmla="*/ 0 h 40"/>
                  <a:gd name="T72" fmla="*/ 78 w 588"/>
                  <a:gd name="T73" fmla="*/ 0 h 40"/>
                  <a:gd name="T74" fmla="*/ 78 w 588"/>
                  <a:gd name="T75" fmla="*/ 40 h 40"/>
                  <a:gd name="T76" fmla="*/ 117 w 588"/>
                  <a:gd name="T77" fmla="*/ 40 h 40"/>
                  <a:gd name="T78" fmla="*/ 117 w 588"/>
                  <a:gd name="T7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8" h="40">
                    <a:moveTo>
                      <a:pt x="39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40"/>
                    </a:lnTo>
                    <a:close/>
                    <a:moveTo>
                      <a:pt x="588" y="0"/>
                    </a:moveTo>
                    <a:lnTo>
                      <a:pt x="549" y="0"/>
                    </a:lnTo>
                    <a:lnTo>
                      <a:pt x="549" y="40"/>
                    </a:lnTo>
                    <a:lnTo>
                      <a:pt x="588" y="40"/>
                    </a:lnTo>
                    <a:lnTo>
                      <a:pt x="588" y="0"/>
                    </a:lnTo>
                    <a:close/>
                    <a:moveTo>
                      <a:pt x="510" y="0"/>
                    </a:moveTo>
                    <a:lnTo>
                      <a:pt x="471" y="0"/>
                    </a:lnTo>
                    <a:lnTo>
                      <a:pt x="471" y="40"/>
                    </a:lnTo>
                    <a:lnTo>
                      <a:pt x="510" y="40"/>
                    </a:lnTo>
                    <a:lnTo>
                      <a:pt x="510" y="0"/>
                    </a:lnTo>
                    <a:close/>
                    <a:moveTo>
                      <a:pt x="431" y="0"/>
                    </a:moveTo>
                    <a:lnTo>
                      <a:pt x="392" y="0"/>
                    </a:lnTo>
                    <a:lnTo>
                      <a:pt x="392" y="40"/>
                    </a:lnTo>
                    <a:lnTo>
                      <a:pt x="431" y="40"/>
                    </a:lnTo>
                    <a:lnTo>
                      <a:pt x="431" y="0"/>
                    </a:lnTo>
                    <a:close/>
                    <a:moveTo>
                      <a:pt x="353" y="0"/>
                    </a:moveTo>
                    <a:lnTo>
                      <a:pt x="314" y="0"/>
                    </a:lnTo>
                    <a:lnTo>
                      <a:pt x="314" y="40"/>
                    </a:lnTo>
                    <a:lnTo>
                      <a:pt x="353" y="40"/>
                    </a:lnTo>
                    <a:lnTo>
                      <a:pt x="353" y="0"/>
                    </a:lnTo>
                    <a:close/>
                    <a:moveTo>
                      <a:pt x="274" y="0"/>
                    </a:moveTo>
                    <a:lnTo>
                      <a:pt x="235" y="0"/>
                    </a:lnTo>
                    <a:lnTo>
                      <a:pt x="235" y="40"/>
                    </a:lnTo>
                    <a:lnTo>
                      <a:pt x="274" y="40"/>
                    </a:lnTo>
                    <a:lnTo>
                      <a:pt x="274" y="0"/>
                    </a:lnTo>
                    <a:close/>
                    <a:moveTo>
                      <a:pt x="196" y="0"/>
                    </a:moveTo>
                    <a:lnTo>
                      <a:pt x="156" y="0"/>
                    </a:lnTo>
                    <a:lnTo>
                      <a:pt x="156" y="40"/>
                    </a:lnTo>
                    <a:lnTo>
                      <a:pt x="196" y="40"/>
                    </a:lnTo>
                    <a:lnTo>
                      <a:pt x="196" y="0"/>
                    </a:lnTo>
                    <a:close/>
                    <a:moveTo>
                      <a:pt x="117" y="0"/>
                    </a:moveTo>
                    <a:lnTo>
                      <a:pt x="78" y="0"/>
                    </a:lnTo>
                    <a:lnTo>
                      <a:pt x="78" y="40"/>
                    </a:lnTo>
                    <a:lnTo>
                      <a:pt x="117" y="4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ight line"/>
              <p:cNvSpPr>
                <a:spLocks noEditPoints="1"/>
              </p:cNvSpPr>
              <p:nvPr/>
            </p:nvSpPr>
            <p:spPr bwMode="auto">
              <a:xfrm rot="20326157">
                <a:off x="9543990" y="2942107"/>
                <a:ext cx="2082535" cy="90646"/>
              </a:xfrm>
              <a:custGeom>
                <a:avLst/>
                <a:gdLst>
                  <a:gd name="T0" fmla="*/ 39 w 896"/>
                  <a:gd name="T1" fmla="*/ 39 h 39"/>
                  <a:gd name="T2" fmla="*/ 0 w 896"/>
                  <a:gd name="T3" fmla="*/ 39 h 39"/>
                  <a:gd name="T4" fmla="*/ 0 w 896"/>
                  <a:gd name="T5" fmla="*/ 0 h 39"/>
                  <a:gd name="T6" fmla="*/ 39 w 896"/>
                  <a:gd name="T7" fmla="*/ 0 h 39"/>
                  <a:gd name="T8" fmla="*/ 39 w 896"/>
                  <a:gd name="T9" fmla="*/ 39 h 39"/>
                  <a:gd name="T10" fmla="*/ 896 w 896"/>
                  <a:gd name="T11" fmla="*/ 0 h 39"/>
                  <a:gd name="T12" fmla="*/ 857 w 896"/>
                  <a:gd name="T13" fmla="*/ 0 h 39"/>
                  <a:gd name="T14" fmla="*/ 857 w 896"/>
                  <a:gd name="T15" fmla="*/ 39 h 39"/>
                  <a:gd name="T16" fmla="*/ 896 w 896"/>
                  <a:gd name="T17" fmla="*/ 39 h 39"/>
                  <a:gd name="T18" fmla="*/ 896 w 896"/>
                  <a:gd name="T19" fmla="*/ 0 h 39"/>
                  <a:gd name="T20" fmla="*/ 818 w 896"/>
                  <a:gd name="T21" fmla="*/ 0 h 39"/>
                  <a:gd name="T22" fmla="*/ 780 w 896"/>
                  <a:gd name="T23" fmla="*/ 0 h 39"/>
                  <a:gd name="T24" fmla="*/ 780 w 896"/>
                  <a:gd name="T25" fmla="*/ 39 h 39"/>
                  <a:gd name="T26" fmla="*/ 818 w 896"/>
                  <a:gd name="T27" fmla="*/ 39 h 39"/>
                  <a:gd name="T28" fmla="*/ 818 w 896"/>
                  <a:gd name="T29" fmla="*/ 0 h 39"/>
                  <a:gd name="T30" fmla="*/ 741 w 896"/>
                  <a:gd name="T31" fmla="*/ 0 h 39"/>
                  <a:gd name="T32" fmla="*/ 702 w 896"/>
                  <a:gd name="T33" fmla="*/ 0 h 39"/>
                  <a:gd name="T34" fmla="*/ 702 w 896"/>
                  <a:gd name="T35" fmla="*/ 39 h 39"/>
                  <a:gd name="T36" fmla="*/ 741 w 896"/>
                  <a:gd name="T37" fmla="*/ 39 h 39"/>
                  <a:gd name="T38" fmla="*/ 741 w 896"/>
                  <a:gd name="T39" fmla="*/ 0 h 39"/>
                  <a:gd name="T40" fmla="*/ 662 w 896"/>
                  <a:gd name="T41" fmla="*/ 0 h 39"/>
                  <a:gd name="T42" fmla="*/ 623 w 896"/>
                  <a:gd name="T43" fmla="*/ 0 h 39"/>
                  <a:gd name="T44" fmla="*/ 623 w 896"/>
                  <a:gd name="T45" fmla="*/ 39 h 39"/>
                  <a:gd name="T46" fmla="*/ 662 w 896"/>
                  <a:gd name="T47" fmla="*/ 39 h 39"/>
                  <a:gd name="T48" fmla="*/ 662 w 896"/>
                  <a:gd name="T49" fmla="*/ 0 h 39"/>
                  <a:gd name="T50" fmla="*/ 584 w 896"/>
                  <a:gd name="T51" fmla="*/ 0 h 39"/>
                  <a:gd name="T52" fmla="*/ 545 w 896"/>
                  <a:gd name="T53" fmla="*/ 0 h 39"/>
                  <a:gd name="T54" fmla="*/ 545 w 896"/>
                  <a:gd name="T55" fmla="*/ 39 h 39"/>
                  <a:gd name="T56" fmla="*/ 584 w 896"/>
                  <a:gd name="T57" fmla="*/ 39 h 39"/>
                  <a:gd name="T58" fmla="*/ 584 w 896"/>
                  <a:gd name="T59" fmla="*/ 0 h 39"/>
                  <a:gd name="T60" fmla="*/ 507 w 896"/>
                  <a:gd name="T61" fmla="*/ 0 h 39"/>
                  <a:gd name="T62" fmla="*/ 468 w 896"/>
                  <a:gd name="T63" fmla="*/ 0 h 39"/>
                  <a:gd name="T64" fmla="*/ 468 w 896"/>
                  <a:gd name="T65" fmla="*/ 39 h 39"/>
                  <a:gd name="T66" fmla="*/ 507 w 896"/>
                  <a:gd name="T67" fmla="*/ 39 h 39"/>
                  <a:gd name="T68" fmla="*/ 507 w 896"/>
                  <a:gd name="T69" fmla="*/ 0 h 39"/>
                  <a:gd name="T70" fmla="*/ 428 w 896"/>
                  <a:gd name="T71" fmla="*/ 0 h 39"/>
                  <a:gd name="T72" fmla="*/ 389 w 896"/>
                  <a:gd name="T73" fmla="*/ 0 h 39"/>
                  <a:gd name="T74" fmla="*/ 389 w 896"/>
                  <a:gd name="T75" fmla="*/ 39 h 39"/>
                  <a:gd name="T76" fmla="*/ 428 w 896"/>
                  <a:gd name="T77" fmla="*/ 39 h 39"/>
                  <a:gd name="T78" fmla="*/ 428 w 896"/>
                  <a:gd name="T79" fmla="*/ 0 h 39"/>
                  <a:gd name="T80" fmla="*/ 350 w 896"/>
                  <a:gd name="T81" fmla="*/ 0 h 39"/>
                  <a:gd name="T82" fmla="*/ 311 w 896"/>
                  <a:gd name="T83" fmla="*/ 0 h 39"/>
                  <a:gd name="T84" fmla="*/ 311 w 896"/>
                  <a:gd name="T85" fmla="*/ 39 h 39"/>
                  <a:gd name="T86" fmla="*/ 350 w 896"/>
                  <a:gd name="T87" fmla="*/ 39 h 39"/>
                  <a:gd name="T88" fmla="*/ 350 w 896"/>
                  <a:gd name="T89" fmla="*/ 0 h 39"/>
                  <a:gd name="T90" fmla="*/ 273 w 896"/>
                  <a:gd name="T91" fmla="*/ 0 h 39"/>
                  <a:gd name="T92" fmla="*/ 234 w 896"/>
                  <a:gd name="T93" fmla="*/ 0 h 39"/>
                  <a:gd name="T94" fmla="*/ 234 w 896"/>
                  <a:gd name="T95" fmla="*/ 39 h 39"/>
                  <a:gd name="T96" fmla="*/ 273 w 896"/>
                  <a:gd name="T97" fmla="*/ 39 h 39"/>
                  <a:gd name="T98" fmla="*/ 273 w 896"/>
                  <a:gd name="T99" fmla="*/ 0 h 39"/>
                  <a:gd name="T100" fmla="*/ 195 w 896"/>
                  <a:gd name="T101" fmla="*/ 0 h 39"/>
                  <a:gd name="T102" fmla="*/ 155 w 896"/>
                  <a:gd name="T103" fmla="*/ 0 h 39"/>
                  <a:gd name="T104" fmla="*/ 155 w 896"/>
                  <a:gd name="T105" fmla="*/ 39 h 39"/>
                  <a:gd name="T106" fmla="*/ 195 w 896"/>
                  <a:gd name="T107" fmla="*/ 39 h 39"/>
                  <a:gd name="T108" fmla="*/ 195 w 896"/>
                  <a:gd name="T109" fmla="*/ 0 h 39"/>
                  <a:gd name="T110" fmla="*/ 116 w 896"/>
                  <a:gd name="T111" fmla="*/ 0 h 39"/>
                  <a:gd name="T112" fmla="*/ 77 w 896"/>
                  <a:gd name="T113" fmla="*/ 0 h 39"/>
                  <a:gd name="T114" fmla="*/ 77 w 896"/>
                  <a:gd name="T115" fmla="*/ 39 h 39"/>
                  <a:gd name="T116" fmla="*/ 116 w 896"/>
                  <a:gd name="T117" fmla="*/ 39 h 39"/>
                  <a:gd name="T118" fmla="*/ 116 w 896"/>
                  <a:gd name="T1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6" h="39">
                    <a:moveTo>
                      <a:pt x="39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39" y="39"/>
                    </a:lnTo>
                    <a:close/>
                    <a:moveTo>
                      <a:pt x="896" y="0"/>
                    </a:moveTo>
                    <a:lnTo>
                      <a:pt x="857" y="0"/>
                    </a:lnTo>
                    <a:lnTo>
                      <a:pt x="857" y="39"/>
                    </a:lnTo>
                    <a:lnTo>
                      <a:pt x="896" y="39"/>
                    </a:lnTo>
                    <a:lnTo>
                      <a:pt x="896" y="0"/>
                    </a:lnTo>
                    <a:close/>
                    <a:moveTo>
                      <a:pt x="818" y="0"/>
                    </a:moveTo>
                    <a:lnTo>
                      <a:pt x="780" y="0"/>
                    </a:lnTo>
                    <a:lnTo>
                      <a:pt x="780" y="39"/>
                    </a:lnTo>
                    <a:lnTo>
                      <a:pt x="818" y="39"/>
                    </a:lnTo>
                    <a:lnTo>
                      <a:pt x="818" y="0"/>
                    </a:lnTo>
                    <a:close/>
                    <a:moveTo>
                      <a:pt x="741" y="0"/>
                    </a:moveTo>
                    <a:lnTo>
                      <a:pt x="702" y="0"/>
                    </a:lnTo>
                    <a:lnTo>
                      <a:pt x="702" y="39"/>
                    </a:lnTo>
                    <a:lnTo>
                      <a:pt x="741" y="39"/>
                    </a:lnTo>
                    <a:lnTo>
                      <a:pt x="741" y="0"/>
                    </a:lnTo>
                    <a:close/>
                    <a:moveTo>
                      <a:pt x="662" y="0"/>
                    </a:moveTo>
                    <a:lnTo>
                      <a:pt x="623" y="0"/>
                    </a:lnTo>
                    <a:lnTo>
                      <a:pt x="623" y="39"/>
                    </a:lnTo>
                    <a:lnTo>
                      <a:pt x="662" y="39"/>
                    </a:lnTo>
                    <a:lnTo>
                      <a:pt x="662" y="0"/>
                    </a:lnTo>
                    <a:close/>
                    <a:moveTo>
                      <a:pt x="584" y="0"/>
                    </a:moveTo>
                    <a:lnTo>
                      <a:pt x="545" y="0"/>
                    </a:lnTo>
                    <a:lnTo>
                      <a:pt x="545" y="39"/>
                    </a:lnTo>
                    <a:lnTo>
                      <a:pt x="584" y="39"/>
                    </a:lnTo>
                    <a:lnTo>
                      <a:pt x="584" y="0"/>
                    </a:lnTo>
                    <a:close/>
                    <a:moveTo>
                      <a:pt x="507" y="0"/>
                    </a:moveTo>
                    <a:lnTo>
                      <a:pt x="468" y="0"/>
                    </a:lnTo>
                    <a:lnTo>
                      <a:pt x="468" y="39"/>
                    </a:lnTo>
                    <a:lnTo>
                      <a:pt x="507" y="39"/>
                    </a:lnTo>
                    <a:lnTo>
                      <a:pt x="507" y="0"/>
                    </a:lnTo>
                    <a:close/>
                    <a:moveTo>
                      <a:pt x="428" y="0"/>
                    </a:moveTo>
                    <a:lnTo>
                      <a:pt x="389" y="0"/>
                    </a:lnTo>
                    <a:lnTo>
                      <a:pt x="389" y="39"/>
                    </a:lnTo>
                    <a:lnTo>
                      <a:pt x="428" y="39"/>
                    </a:lnTo>
                    <a:lnTo>
                      <a:pt x="428" y="0"/>
                    </a:lnTo>
                    <a:close/>
                    <a:moveTo>
                      <a:pt x="350" y="0"/>
                    </a:moveTo>
                    <a:lnTo>
                      <a:pt x="311" y="0"/>
                    </a:lnTo>
                    <a:lnTo>
                      <a:pt x="311" y="39"/>
                    </a:lnTo>
                    <a:lnTo>
                      <a:pt x="350" y="39"/>
                    </a:lnTo>
                    <a:lnTo>
                      <a:pt x="350" y="0"/>
                    </a:lnTo>
                    <a:close/>
                    <a:moveTo>
                      <a:pt x="273" y="0"/>
                    </a:moveTo>
                    <a:lnTo>
                      <a:pt x="234" y="0"/>
                    </a:lnTo>
                    <a:lnTo>
                      <a:pt x="234" y="39"/>
                    </a:lnTo>
                    <a:lnTo>
                      <a:pt x="273" y="39"/>
                    </a:lnTo>
                    <a:lnTo>
                      <a:pt x="273" y="0"/>
                    </a:lnTo>
                    <a:close/>
                    <a:moveTo>
                      <a:pt x="195" y="0"/>
                    </a:moveTo>
                    <a:lnTo>
                      <a:pt x="155" y="0"/>
                    </a:lnTo>
                    <a:lnTo>
                      <a:pt x="155" y="39"/>
                    </a:lnTo>
                    <a:lnTo>
                      <a:pt x="195" y="39"/>
                    </a:lnTo>
                    <a:lnTo>
                      <a:pt x="195" y="0"/>
                    </a:lnTo>
                    <a:close/>
                    <a:moveTo>
                      <a:pt x="116" y="0"/>
                    </a:moveTo>
                    <a:lnTo>
                      <a:pt x="77" y="0"/>
                    </a:lnTo>
                    <a:lnTo>
                      <a:pt x="77" y="39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rrow cycle"/>
              <p:cNvSpPr>
                <a:spLocks noChangeAspect="1" noEditPoints="1"/>
              </p:cNvSpPr>
              <p:nvPr/>
            </p:nvSpPr>
            <p:spPr bwMode="auto">
              <a:xfrm rot="11880000">
                <a:off x="7240262" y="2525008"/>
                <a:ext cx="2460673" cy="2183106"/>
              </a:xfrm>
              <a:custGeom>
                <a:avLst/>
                <a:gdLst>
                  <a:gd name="T0" fmla="*/ 238 w 529"/>
                  <a:gd name="T1" fmla="*/ 1 h 469"/>
                  <a:gd name="T2" fmla="*/ 185 w 529"/>
                  <a:gd name="T3" fmla="*/ 100 h 469"/>
                  <a:gd name="T4" fmla="*/ 165 w 529"/>
                  <a:gd name="T5" fmla="*/ 63 h 469"/>
                  <a:gd name="T6" fmla="*/ 158 w 529"/>
                  <a:gd name="T7" fmla="*/ 67 h 469"/>
                  <a:gd name="T8" fmla="*/ 70 w 529"/>
                  <a:gd name="T9" fmla="*/ 164 h 469"/>
                  <a:gd name="T10" fmla="*/ 69 w 529"/>
                  <a:gd name="T11" fmla="*/ 165 h 469"/>
                  <a:gd name="T12" fmla="*/ 55 w 529"/>
                  <a:gd name="T13" fmla="*/ 256 h 469"/>
                  <a:gd name="T14" fmla="*/ 55 w 529"/>
                  <a:gd name="T15" fmla="*/ 256 h 469"/>
                  <a:gd name="T16" fmla="*/ 55 w 529"/>
                  <a:gd name="T17" fmla="*/ 257 h 469"/>
                  <a:gd name="T18" fmla="*/ 58 w 529"/>
                  <a:gd name="T19" fmla="*/ 273 h 469"/>
                  <a:gd name="T20" fmla="*/ 58 w 529"/>
                  <a:gd name="T21" fmla="*/ 274 h 469"/>
                  <a:gd name="T22" fmla="*/ 58 w 529"/>
                  <a:gd name="T23" fmla="*/ 277 h 469"/>
                  <a:gd name="T24" fmla="*/ 61 w 529"/>
                  <a:gd name="T25" fmla="*/ 290 h 469"/>
                  <a:gd name="T26" fmla="*/ 62 w 529"/>
                  <a:gd name="T27" fmla="*/ 292 h 469"/>
                  <a:gd name="T28" fmla="*/ 63 w 529"/>
                  <a:gd name="T29" fmla="*/ 296 h 469"/>
                  <a:gd name="T30" fmla="*/ 68 w 529"/>
                  <a:gd name="T31" fmla="*/ 309 h 469"/>
                  <a:gd name="T32" fmla="*/ 68 w 529"/>
                  <a:gd name="T33" fmla="*/ 310 h 469"/>
                  <a:gd name="T34" fmla="*/ 70 w 529"/>
                  <a:gd name="T35" fmla="*/ 314 h 469"/>
                  <a:gd name="T36" fmla="*/ 75 w 529"/>
                  <a:gd name="T37" fmla="*/ 325 h 469"/>
                  <a:gd name="T38" fmla="*/ 77 w 529"/>
                  <a:gd name="T39" fmla="*/ 329 h 469"/>
                  <a:gd name="T40" fmla="*/ 158 w 529"/>
                  <a:gd name="T41" fmla="*/ 417 h 469"/>
                  <a:gd name="T42" fmla="*/ 261 w 529"/>
                  <a:gd name="T43" fmla="*/ 444 h 469"/>
                  <a:gd name="T44" fmla="*/ 274 w 529"/>
                  <a:gd name="T45" fmla="*/ 444 h 469"/>
                  <a:gd name="T46" fmla="*/ 260 w 529"/>
                  <a:gd name="T47" fmla="*/ 469 h 469"/>
                  <a:gd name="T48" fmla="*/ 149 w 529"/>
                  <a:gd name="T49" fmla="*/ 438 h 469"/>
                  <a:gd name="T50" fmla="*/ 144 w 529"/>
                  <a:gd name="T51" fmla="*/ 436 h 469"/>
                  <a:gd name="T52" fmla="*/ 53 w 529"/>
                  <a:gd name="T53" fmla="*/ 132 h 469"/>
                  <a:gd name="T54" fmla="*/ 238 w 529"/>
                  <a:gd name="T55" fmla="*/ 1 h 469"/>
                  <a:gd name="T56" fmla="*/ 476 w 529"/>
                  <a:gd name="T57" fmla="*/ 337 h 469"/>
                  <a:gd name="T58" fmla="*/ 386 w 529"/>
                  <a:gd name="T59" fmla="*/ 33 h 469"/>
                  <a:gd name="T60" fmla="*/ 381 w 529"/>
                  <a:gd name="T61" fmla="*/ 30 h 469"/>
                  <a:gd name="T62" fmla="*/ 270 w 529"/>
                  <a:gd name="T63" fmla="*/ 0 h 469"/>
                  <a:gd name="T64" fmla="*/ 256 w 529"/>
                  <a:gd name="T65" fmla="*/ 25 h 469"/>
                  <a:gd name="T66" fmla="*/ 268 w 529"/>
                  <a:gd name="T67" fmla="*/ 25 h 469"/>
                  <a:gd name="T68" fmla="*/ 371 w 529"/>
                  <a:gd name="T69" fmla="*/ 52 h 469"/>
                  <a:gd name="T70" fmla="*/ 453 w 529"/>
                  <a:gd name="T71" fmla="*/ 139 h 469"/>
                  <a:gd name="T72" fmla="*/ 455 w 529"/>
                  <a:gd name="T73" fmla="*/ 144 h 469"/>
                  <a:gd name="T74" fmla="*/ 460 w 529"/>
                  <a:gd name="T75" fmla="*/ 154 h 469"/>
                  <a:gd name="T76" fmla="*/ 462 w 529"/>
                  <a:gd name="T77" fmla="*/ 159 h 469"/>
                  <a:gd name="T78" fmla="*/ 462 w 529"/>
                  <a:gd name="T79" fmla="*/ 159 h 469"/>
                  <a:gd name="T80" fmla="*/ 466 w 529"/>
                  <a:gd name="T81" fmla="*/ 172 h 469"/>
                  <a:gd name="T82" fmla="*/ 468 w 529"/>
                  <a:gd name="T83" fmla="*/ 176 h 469"/>
                  <a:gd name="T84" fmla="*/ 468 w 529"/>
                  <a:gd name="T85" fmla="*/ 178 h 469"/>
                  <a:gd name="T86" fmla="*/ 471 w 529"/>
                  <a:gd name="T87" fmla="*/ 192 h 469"/>
                  <a:gd name="T88" fmla="*/ 472 w 529"/>
                  <a:gd name="T89" fmla="*/ 195 h 469"/>
                  <a:gd name="T90" fmla="*/ 472 w 529"/>
                  <a:gd name="T91" fmla="*/ 196 h 469"/>
                  <a:gd name="T92" fmla="*/ 474 w 529"/>
                  <a:gd name="T93" fmla="*/ 211 h 469"/>
                  <a:gd name="T94" fmla="*/ 474 w 529"/>
                  <a:gd name="T95" fmla="*/ 212 h 469"/>
                  <a:gd name="T96" fmla="*/ 474 w 529"/>
                  <a:gd name="T97" fmla="*/ 213 h 469"/>
                  <a:gd name="T98" fmla="*/ 460 w 529"/>
                  <a:gd name="T99" fmla="*/ 304 h 469"/>
                  <a:gd name="T100" fmla="*/ 460 w 529"/>
                  <a:gd name="T101" fmla="*/ 304 h 469"/>
                  <a:gd name="T102" fmla="*/ 372 w 529"/>
                  <a:gd name="T103" fmla="*/ 402 h 469"/>
                  <a:gd name="T104" fmla="*/ 365 w 529"/>
                  <a:gd name="T105" fmla="*/ 405 h 469"/>
                  <a:gd name="T106" fmla="*/ 345 w 529"/>
                  <a:gd name="T107" fmla="*/ 368 h 469"/>
                  <a:gd name="T108" fmla="*/ 291 w 529"/>
                  <a:gd name="T109" fmla="*/ 468 h 469"/>
                  <a:gd name="T110" fmla="*/ 476 w 529"/>
                  <a:gd name="T111" fmla="*/ 33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9" h="469">
                    <a:moveTo>
                      <a:pt x="238" y="1"/>
                    </a:moveTo>
                    <a:cubicBezTo>
                      <a:pt x="185" y="100"/>
                      <a:pt x="185" y="100"/>
                      <a:pt x="185" y="100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18" y="88"/>
                      <a:pt x="87" y="122"/>
                      <a:pt x="70" y="164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58" y="193"/>
                      <a:pt x="53" y="225"/>
                      <a:pt x="55" y="256"/>
                    </a:cubicBezTo>
                    <a:cubicBezTo>
                      <a:pt x="55" y="256"/>
                      <a:pt x="55" y="256"/>
                      <a:pt x="55" y="256"/>
                    </a:cubicBezTo>
                    <a:cubicBezTo>
                      <a:pt x="55" y="256"/>
                      <a:pt x="55" y="257"/>
                      <a:pt x="55" y="257"/>
                    </a:cubicBezTo>
                    <a:cubicBezTo>
                      <a:pt x="56" y="262"/>
                      <a:pt x="57" y="267"/>
                      <a:pt x="58" y="273"/>
                    </a:cubicBezTo>
                    <a:cubicBezTo>
                      <a:pt x="58" y="274"/>
                      <a:pt x="58" y="274"/>
                      <a:pt x="58" y="274"/>
                    </a:cubicBezTo>
                    <a:cubicBezTo>
                      <a:pt x="58" y="275"/>
                      <a:pt x="58" y="276"/>
                      <a:pt x="58" y="277"/>
                    </a:cubicBezTo>
                    <a:cubicBezTo>
                      <a:pt x="59" y="281"/>
                      <a:pt x="60" y="285"/>
                      <a:pt x="61" y="290"/>
                    </a:cubicBezTo>
                    <a:cubicBezTo>
                      <a:pt x="62" y="292"/>
                      <a:pt x="62" y="292"/>
                      <a:pt x="62" y="292"/>
                    </a:cubicBezTo>
                    <a:cubicBezTo>
                      <a:pt x="62" y="293"/>
                      <a:pt x="63" y="295"/>
                      <a:pt x="63" y="296"/>
                    </a:cubicBezTo>
                    <a:cubicBezTo>
                      <a:pt x="64" y="300"/>
                      <a:pt x="66" y="304"/>
                      <a:pt x="68" y="309"/>
                    </a:cubicBezTo>
                    <a:cubicBezTo>
                      <a:pt x="68" y="310"/>
                      <a:pt x="68" y="310"/>
                      <a:pt x="68" y="310"/>
                    </a:cubicBezTo>
                    <a:cubicBezTo>
                      <a:pt x="68" y="311"/>
                      <a:pt x="69" y="313"/>
                      <a:pt x="70" y="314"/>
                    </a:cubicBezTo>
                    <a:cubicBezTo>
                      <a:pt x="71" y="318"/>
                      <a:pt x="73" y="321"/>
                      <a:pt x="75" y="325"/>
                    </a:cubicBezTo>
                    <a:cubicBezTo>
                      <a:pt x="75" y="326"/>
                      <a:pt x="76" y="328"/>
                      <a:pt x="77" y="329"/>
                    </a:cubicBezTo>
                    <a:cubicBezTo>
                      <a:pt x="95" y="368"/>
                      <a:pt x="124" y="399"/>
                      <a:pt x="158" y="417"/>
                    </a:cubicBezTo>
                    <a:cubicBezTo>
                      <a:pt x="163" y="420"/>
                      <a:pt x="200" y="444"/>
                      <a:pt x="261" y="444"/>
                    </a:cubicBezTo>
                    <a:cubicBezTo>
                      <a:pt x="266" y="444"/>
                      <a:pt x="270" y="444"/>
                      <a:pt x="274" y="444"/>
                    </a:cubicBezTo>
                    <a:cubicBezTo>
                      <a:pt x="260" y="469"/>
                      <a:pt x="260" y="469"/>
                      <a:pt x="260" y="469"/>
                    </a:cubicBezTo>
                    <a:cubicBezTo>
                      <a:pt x="221" y="468"/>
                      <a:pt x="182" y="457"/>
                      <a:pt x="149" y="438"/>
                    </a:cubicBezTo>
                    <a:cubicBezTo>
                      <a:pt x="144" y="436"/>
                      <a:pt x="144" y="436"/>
                      <a:pt x="144" y="436"/>
                    </a:cubicBezTo>
                    <a:cubicBezTo>
                      <a:pt x="40" y="374"/>
                      <a:pt x="0" y="241"/>
                      <a:pt x="53" y="132"/>
                    </a:cubicBezTo>
                    <a:cubicBezTo>
                      <a:pt x="88" y="59"/>
                      <a:pt x="159" y="10"/>
                      <a:pt x="238" y="1"/>
                    </a:cubicBezTo>
                    <a:close/>
                    <a:moveTo>
                      <a:pt x="476" y="337"/>
                    </a:moveTo>
                    <a:cubicBezTo>
                      <a:pt x="529" y="227"/>
                      <a:pt x="490" y="95"/>
                      <a:pt x="386" y="33"/>
                    </a:cubicBezTo>
                    <a:cubicBezTo>
                      <a:pt x="381" y="30"/>
                      <a:pt x="381" y="30"/>
                      <a:pt x="381" y="30"/>
                    </a:cubicBezTo>
                    <a:cubicBezTo>
                      <a:pt x="347" y="11"/>
                      <a:pt x="309" y="1"/>
                      <a:pt x="270" y="0"/>
                    </a:cubicBezTo>
                    <a:cubicBezTo>
                      <a:pt x="256" y="25"/>
                      <a:pt x="256" y="25"/>
                      <a:pt x="256" y="25"/>
                    </a:cubicBezTo>
                    <a:cubicBezTo>
                      <a:pt x="259" y="25"/>
                      <a:pt x="263" y="25"/>
                      <a:pt x="268" y="25"/>
                    </a:cubicBezTo>
                    <a:cubicBezTo>
                      <a:pt x="329" y="25"/>
                      <a:pt x="366" y="48"/>
                      <a:pt x="371" y="52"/>
                    </a:cubicBezTo>
                    <a:cubicBezTo>
                      <a:pt x="405" y="69"/>
                      <a:pt x="434" y="100"/>
                      <a:pt x="453" y="139"/>
                    </a:cubicBezTo>
                    <a:cubicBezTo>
                      <a:pt x="454" y="141"/>
                      <a:pt x="454" y="142"/>
                      <a:pt x="455" y="144"/>
                    </a:cubicBezTo>
                    <a:cubicBezTo>
                      <a:pt x="457" y="147"/>
                      <a:pt x="458" y="151"/>
                      <a:pt x="460" y="154"/>
                    </a:cubicBezTo>
                    <a:cubicBezTo>
                      <a:pt x="461" y="156"/>
                      <a:pt x="461" y="157"/>
                      <a:pt x="462" y="159"/>
                    </a:cubicBezTo>
                    <a:cubicBezTo>
                      <a:pt x="462" y="159"/>
                      <a:pt x="462" y="159"/>
                      <a:pt x="462" y="159"/>
                    </a:cubicBezTo>
                    <a:cubicBezTo>
                      <a:pt x="464" y="165"/>
                      <a:pt x="465" y="169"/>
                      <a:pt x="466" y="172"/>
                    </a:cubicBezTo>
                    <a:cubicBezTo>
                      <a:pt x="467" y="174"/>
                      <a:pt x="467" y="175"/>
                      <a:pt x="468" y="176"/>
                    </a:cubicBezTo>
                    <a:cubicBezTo>
                      <a:pt x="468" y="178"/>
                      <a:pt x="468" y="178"/>
                      <a:pt x="468" y="178"/>
                    </a:cubicBezTo>
                    <a:cubicBezTo>
                      <a:pt x="470" y="184"/>
                      <a:pt x="471" y="188"/>
                      <a:pt x="471" y="192"/>
                    </a:cubicBezTo>
                    <a:cubicBezTo>
                      <a:pt x="471" y="193"/>
                      <a:pt x="472" y="194"/>
                      <a:pt x="472" y="195"/>
                    </a:cubicBezTo>
                    <a:cubicBezTo>
                      <a:pt x="472" y="196"/>
                      <a:pt x="472" y="196"/>
                      <a:pt x="472" y="196"/>
                    </a:cubicBezTo>
                    <a:cubicBezTo>
                      <a:pt x="473" y="202"/>
                      <a:pt x="474" y="207"/>
                      <a:pt x="474" y="211"/>
                    </a:cubicBezTo>
                    <a:cubicBezTo>
                      <a:pt x="474" y="212"/>
                      <a:pt x="474" y="212"/>
                      <a:pt x="474" y="212"/>
                    </a:cubicBezTo>
                    <a:cubicBezTo>
                      <a:pt x="474" y="213"/>
                      <a:pt x="474" y="213"/>
                      <a:pt x="474" y="213"/>
                    </a:cubicBezTo>
                    <a:cubicBezTo>
                      <a:pt x="477" y="244"/>
                      <a:pt x="472" y="275"/>
                      <a:pt x="460" y="304"/>
                    </a:cubicBezTo>
                    <a:cubicBezTo>
                      <a:pt x="460" y="304"/>
                      <a:pt x="460" y="304"/>
                      <a:pt x="460" y="304"/>
                    </a:cubicBezTo>
                    <a:cubicBezTo>
                      <a:pt x="443" y="346"/>
                      <a:pt x="411" y="381"/>
                      <a:pt x="372" y="402"/>
                    </a:cubicBezTo>
                    <a:cubicBezTo>
                      <a:pt x="365" y="405"/>
                      <a:pt x="365" y="405"/>
                      <a:pt x="365" y="405"/>
                    </a:cubicBezTo>
                    <a:cubicBezTo>
                      <a:pt x="345" y="368"/>
                      <a:pt x="345" y="368"/>
                      <a:pt x="345" y="368"/>
                    </a:cubicBezTo>
                    <a:cubicBezTo>
                      <a:pt x="291" y="468"/>
                      <a:pt x="291" y="468"/>
                      <a:pt x="291" y="468"/>
                    </a:cubicBezTo>
                    <a:cubicBezTo>
                      <a:pt x="371" y="459"/>
                      <a:pt x="441" y="409"/>
                      <a:pt x="476" y="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777135">
                  <a:defRPr/>
                </a:pPr>
                <a:endParaRPr lang="en-US" sz="2000" kern="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165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Principles &amp; Concepts - MSM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33464" y="1575664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Achieve Business Value through Measured Continual Improvement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452491" y="1575664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Perception of Infinite Capacity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671518" y="1575664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Perception of Continuous Service Availability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93631" y="1575664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Take a Service Provider’s Approach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09573" y="1575664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Optimization of Resource Usage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33464" y="2812542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Take a Holistic Approach to Availability Design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52491" y="2812542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Minimize Human Involvement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671518" y="2812542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Drive Predictability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93631" y="2812542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Incentivize Desired Behavior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115744" y="2812542"/>
            <a:ext cx="1079847" cy="107984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Create a Seamless User Experience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228432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Favor Resiliency Over Redundancy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450355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Homogenization of Physical Hardware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3653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Partitioning of Shared Resources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72277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Pool Compute Resources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454532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Resource Decay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338045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Elastic Infrastructure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894199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Virtualized Infrastructure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96289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Cost Transparency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116122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Fabric Management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75411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Service Classification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117168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Consumption-Based Pricing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338045" y="5271427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Security and Identity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0559969" y="4047771"/>
            <a:ext cx="1079847" cy="10798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Multitenancy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2725" y="1575664"/>
            <a:ext cx="2383633" cy="231672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8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Principles</a:t>
            </a:r>
            <a:endParaRPr lang="en-US" sz="1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2724" y="4034549"/>
            <a:ext cx="2383633" cy="231672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nl-NL" sz="18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Concepts</a:t>
            </a:r>
            <a:endParaRPr lang="en-US" sz="18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4061" y="6506656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aka.ms/Ndgk6d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84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Principles &amp; Concepts - MSM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6272" y="1694747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Achieve Business Value through Measured Continual Improvement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97799" y="1694747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Perception of Infinite Capacity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919326" y="1694747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Perception of Continuous Service Availability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40853" y="1694747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Take a Service Provider’s Approach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0162381" y="1694747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Optimization of Resource Usage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8255" y="3857302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Take a Holistic Approach to Availability Design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01765" y="3857302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Minimize Human Involvement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25275" y="3857302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Drive Predictability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8785" y="3857302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Incentivize Desired Behavior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0172294" y="3857302"/>
            <a:ext cx="1980000" cy="1980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Create a Seamless User Experience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13581" y="1699656"/>
            <a:ext cx="1221164" cy="4137646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27" tIns="45713" rIns="45713" bIns="9142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36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Principles</a:t>
            </a:r>
            <a:endParaRPr lang="en-US" sz="36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9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Principles &amp; Concepts - MSM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967531" y="149635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Favor Resiliency Over Redundancy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20317" y="149635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Homogenization </a:t>
            </a:r>
            <a:r>
              <a:rPr lang="en-US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of </a:t>
            </a:r>
            <a:r>
              <a:rPr lang="en-US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Physical Hardware</a:t>
            </a:r>
            <a:endParaRPr lang="en-US" sz="20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67531" y="331220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Partitioning of Shared Resources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73103" y="149635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Pool Compute Resources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020317" y="331220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Resource Decay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028767" y="5128057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Elastic Infrastructure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125889" y="149635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Virtualized Infrastructure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125889" y="331220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Cost Transparency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0178677" y="149635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Fabric Management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73103" y="331220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Service Classification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0178677" y="3312208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Consumption-Based Pricing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85778" y="5130269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Security and Identity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971756" y="5128057"/>
            <a:ext cx="1620000" cy="1620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3" rIns="45713" bIns="91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Multi-tenancy</a:t>
            </a:r>
            <a:endParaRPr lang="en-US" sz="20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13581" y="1496359"/>
            <a:ext cx="1221164" cy="525169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27" tIns="45713" rIns="45713" bIns="9142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3600" spc="-5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 Light" panose="020B0502040204020203" pitchFamily="34" charset="0"/>
              </a:rPr>
              <a:t>Concepts</a:t>
            </a:r>
            <a:endParaRPr lang="en-US" sz="3600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Delivery Models </a:t>
            </a:r>
            <a:endParaRPr lang="en-US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1" y="1311452"/>
            <a:ext cx="11089232" cy="55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2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 Foundation Reference Model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" y="1578216"/>
            <a:ext cx="5311739" cy="4797735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 bwMode="auto">
          <a:xfrm>
            <a:off x="324774" y="1821275"/>
            <a:ext cx="5532501" cy="9027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Required Processes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316224" y="2909461"/>
            <a:ext cx="1538272" cy="24042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Required Processes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30224" y="2909458"/>
            <a:ext cx="1080000" cy="3401856"/>
            <a:chOff x="9430224" y="2909458"/>
            <a:chExt cx="1080000" cy="3401856"/>
          </a:xfrm>
        </p:grpSpPr>
        <p:sp>
          <p:nvSpPr>
            <p:cNvPr id="76" name="Rectangle 75"/>
            <p:cNvSpPr/>
            <p:nvPr/>
          </p:nvSpPr>
          <p:spPr bwMode="auto">
            <a:xfrm>
              <a:off x="9430224" y="2909458"/>
              <a:ext cx="1080000" cy="34018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108000" rIns="4572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-50" dirty="0" smtClean="0">
                  <a:solidFill>
                    <a:schemeClr val="accent1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rPr>
                <a:t>Management &amp; Support</a:t>
              </a:r>
              <a:endParaRPr lang="nl-NL" sz="1200" spc="-50" dirty="0" smtClean="0">
                <a:solidFill>
                  <a:schemeClr val="accent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597775" y="2982037"/>
              <a:ext cx="720000" cy="720000"/>
              <a:chOff x="9597775" y="2982037"/>
              <a:chExt cx="720000" cy="7200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9597775" y="2982037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Mgmt &amp; Sup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75" name="Picture 74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0"/>
              </a:blip>
              <a:srcRect b="9330"/>
              <a:stretch/>
            </p:blipFill>
            <p:spPr bwMode="auto">
              <a:xfrm>
                <a:off x="9741961" y="2982037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10634917" y="2909457"/>
            <a:ext cx="1080000" cy="3401856"/>
            <a:chOff x="10634917" y="2909457"/>
            <a:chExt cx="1080000" cy="3401856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0634917" y="2909457"/>
              <a:ext cx="1080000" cy="340185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108000" rIns="4572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-50" dirty="0" smtClean="0">
                  <a:solidFill>
                    <a:schemeClr val="bg2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rPr>
                <a:t>Service Operations</a:t>
              </a:r>
              <a:endParaRPr lang="nl-NL" sz="1200" spc="-50" dirty="0" smtClean="0">
                <a:solidFill>
                  <a:schemeClr val="bg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0814917" y="4142093"/>
              <a:ext cx="720000" cy="720000"/>
              <a:chOff x="6954032" y="2325014"/>
              <a:chExt cx="900000" cy="900000"/>
            </a:xfrm>
            <a:solidFill>
              <a:schemeClr val="accent2"/>
            </a:solidFill>
          </p:grpSpPr>
          <p:sp>
            <p:nvSpPr>
              <p:cNvPr id="84" name="Rectangle 83"/>
              <p:cNvSpPr/>
              <p:nvPr/>
            </p:nvSpPr>
            <p:spPr bwMode="auto">
              <a:xfrm>
                <a:off x="6954032" y="2325014"/>
                <a:ext cx="900000" cy="90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Author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85" name="Picture 84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102737" y="2365007"/>
                <a:ext cx="557393" cy="557393"/>
              </a:xfrm>
              <a:prstGeom prst="rect">
                <a:avLst/>
              </a:prstGeom>
              <a:grpFill/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10819167" y="2982037"/>
              <a:ext cx="720000" cy="720000"/>
              <a:chOff x="10362553" y="3005325"/>
              <a:chExt cx="720000" cy="720000"/>
            </a:xfrm>
            <a:solidFill>
              <a:schemeClr val="accent2"/>
            </a:solidFill>
          </p:grpSpPr>
          <p:sp>
            <p:nvSpPr>
              <p:cNvPr id="82" name="Rectangle 81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Operations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83" name="Picture 82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7221359" y="2909457"/>
            <a:ext cx="2088893" cy="3401857"/>
            <a:chOff x="7221359" y="2909457"/>
            <a:chExt cx="2088893" cy="3401857"/>
          </a:xfrm>
        </p:grpSpPr>
        <p:grpSp>
          <p:nvGrpSpPr>
            <p:cNvPr id="5" name="Group 4"/>
            <p:cNvGrpSpPr/>
            <p:nvPr/>
          </p:nvGrpSpPr>
          <p:grpSpPr>
            <a:xfrm>
              <a:off x="7226348" y="2909457"/>
              <a:ext cx="2083903" cy="1080281"/>
              <a:chOff x="7226348" y="2909457"/>
              <a:chExt cx="2083903" cy="1080281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7226348" y="2909457"/>
                <a:ext cx="2083903" cy="108028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108000" rIns="4572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spc="-50" dirty="0" smtClean="0">
                    <a:solidFill>
                      <a:schemeClr val="accent1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rPr>
                  <a:t>Application</a:t>
                </a:r>
                <a:endParaRPr lang="nl-NL" sz="1200" spc="-50" dirty="0" smtClean="0">
                  <a:solidFill>
                    <a:schemeClr val="accent1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7610950" y="2982037"/>
                <a:ext cx="720000" cy="720000"/>
                <a:chOff x="6954032" y="2325014"/>
                <a:chExt cx="900000" cy="900000"/>
              </a:xfrm>
              <a:solidFill>
                <a:schemeClr val="accent1"/>
              </a:solidFill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6954032" y="2325014"/>
                  <a:ext cx="900000" cy="900000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0" rIns="0" bIns="3600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099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rPr>
                    <a:t>Developer</a:t>
                  </a:r>
                  <a:endPara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67" name="Picture 66" descr="\\MAGNUM\Projects\Microsoft\Cloud Power FY12\Design\ICONS_PNG\Us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00000"/>
                </a:blip>
                <a:srcRect/>
                <a:stretch>
                  <a:fillRect/>
                </a:stretch>
              </p:blipFill>
              <p:spPr bwMode="auto">
                <a:xfrm>
                  <a:off x="7102737" y="2365007"/>
                  <a:ext cx="557393" cy="557393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61" name="Group 60"/>
              <p:cNvGrpSpPr/>
              <p:nvPr/>
            </p:nvGrpSpPr>
            <p:grpSpPr>
              <a:xfrm>
                <a:off x="8450565" y="2982037"/>
                <a:ext cx="720000" cy="720000"/>
                <a:chOff x="6954032" y="2325014"/>
                <a:chExt cx="900000" cy="900000"/>
              </a:xfrm>
              <a:solidFill>
                <a:schemeClr val="accent1"/>
              </a:solidFill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6954032" y="2325014"/>
                  <a:ext cx="900000" cy="900000"/>
                </a:xfrm>
                <a:prstGeom prst="rect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0" rIns="0" bIns="3600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099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rPr>
                    <a:t>Operator</a:t>
                  </a:r>
                  <a:endPara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63" name="Picture 62" descr="\\MAGNUM\Projects\Microsoft\Cloud Power FY12\Design\ICONS_PNG\User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00000"/>
                </a:blip>
                <a:srcRect/>
                <a:stretch>
                  <a:fillRect/>
                </a:stretch>
              </p:blipFill>
              <p:spPr bwMode="auto">
                <a:xfrm>
                  <a:off x="7102737" y="2365007"/>
                  <a:ext cx="557393" cy="557393"/>
                </a:xfrm>
                <a:prstGeom prst="rect">
                  <a:avLst/>
                </a:prstGeom>
                <a:grpFill/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7221359" y="5231033"/>
              <a:ext cx="2087539" cy="1080281"/>
              <a:chOff x="7221359" y="5231033"/>
              <a:chExt cx="2087539" cy="1080281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7221359" y="5231033"/>
                <a:ext cx="2087539" cy="108028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108000" rIns="4572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spc="-50" dirty="0" smtClean="0">
                    <a:solidFill>
                      <a:schemeClr val="accent1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rPr>
                  <a:t>Fabric </a:t>
                </a:r>
                <a:endParaRPr lang="nl-NL" sz="1200" spc="-50" dirty="0" smtClean="0">
                  <a:solidFill>
                    <a:schemeClr val="accent1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8450485" y="5284761"/>
                <a:ext cx="720000" cy="720000"/>
                <a:chOff x="6304350" y="5489381"/>
                <a:chExt cx="720000" cy="720000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6304350" y="5489381"/>
                  <a:ext cx="720000" cy="72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0" rIns="0" bIns="3600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099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rPr>
                    <a:t>Fabric</a:t>
                  </a:r>
                  <a:r>
                    <a:rPr kumimoji="0" lang="en-US" sz="9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rPr>
                    <a:t> Administrator</a:t>
                  </a:r>
                  <a:endPara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Picture 71" descr="\\MAGNUM\Projects\Microsoft\Cloud Power FY12\Design\ICONS_PNG\User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lum bright="100000"/>
                </a:blip>
                <a:srcRect b="9330"/>
                <a:stretch/>
              </p:blipFill>
              <p:spPr bwMode="auto">
                <a:xfrm>
                  <a:off x="6448975" y="5489381"/>
                  <a:ext cx="445914" cy="404307"/>
                </a:xfrm>
                <a:prstGeom prst="rect">
                  <a:avLst/>
                </a:prstGeom>
                <a:solidFill>
                  <a:schemeClr val="accent1"/>
                </a:solidFill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7226349" y="4070245"/>
              <a:ext cx="2083903" cy="1080281"/>
              <a:chOff x="7226349" y="4070245"/>
              <a:chExt cx="2083903" cy="1080281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7226349" y="4070245"/>
                <a:ext cx="2083903" cy="108028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108000" rIns="4572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spc="-50" dirty="0" smtClean="0">
                    <a:solidFill>
                      <a:schemeClr val="accent1"/>
                    </a:solidFill>
                    <a:latin typeface="Segoe UI Light" panose="020B0502040204020203" pitchFamily="34" charset="0"/>
                    <a:ea typeface="Segoe UI" pitchFamily="34" charset="0"/>
                    <a:cs typeface="Segoe UI Light" panose="020B0502040204020203" pitchFamily="34" charset="0"/>
                  </a:rPr>
                  <a:t>Platform</a:t>
                </a:r>
                <a:endParaRPr lang="nl-NL" sz="1200" spc="-50" dirty="0" smtClean="0">
                  <a:solidFill>
                    <a:schemeClr val="accent1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8450485" y="4142093"/>
                <a:ext cx="720000" cy="720000"/>
                <a:chOff x="6322788" y="4346713"/>
                <a:chExt cx="720000" cy="720000"/>
              </a:xfrm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6322788" y="4346713"/>
                  <a:ext cx="720000" cy="72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36000" tIns="0" rIns="0" bIns="3600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099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rPr>
                    <a:t>Platform Administrator</a:t>
                  </a:r>
                  <a:endPara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90" name="Picture 89" descr="\\MAGNUM\Projects\Microsoft\Cloud Power FY12\Design\ICONS_PNG\User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lum bright="100000"/>
                </a:blip>
                <a:srcRect b="9330"/>
                <a:stretch/>
              </p:blipFill>
              <p:spPr bwMode="auto">
                <a:xfrm>
                  <a:off x="6454540" y="4353131"/>
                  <a:ext cx="445914" cy="404307"/>
                </a:xfrm>
                <a:prstGeom prst="rect">
                  <a:avLst/>
                </a:prstGeom>
                <a:solidFill>
                  <a:schemeClr val="accent1"/>
                </a:solidFill>
              </p:spPr>
            </p:pic>
          </p:grpSp>
        </p:grpSp>
      </p:grpSp>
      <p:grpSp>
        <p:nvGrpSpPr>
          <p:cNvPr id="11" name="Group 10"/>
          <p:cNvGrpSpPr/>
          <p:nvPr/>
        </p:nvGrpSpPr>
        <p:grpSpPr>
          <a:xfrm>
            <a:off x="7221359" y="1857638"/>
            <a:ext cx="4493557" cy="904746"/>
            <a:chOff x="7221359" y="1857638"/>
            <a:chExt cx="4493557" cy="904746"/>
          </a:xfrm>
        </p:grpSpPr>
        <p:sp>
          <p:nvSpPr>
            <p:cNvPr id="92" name="Rectangle 91"/>
            <p:cNvSpPr/>
            <p:nvPr/>
          </p:nvSpPr>
          <p:spPr bwMode="auto">
            <a:xfrm>
              <a:off x="7221359" y="1857638"/>
              <a:ext cx="4493557" cy="90474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108000" rIns="4572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pc="-50" dirty="0" smtClean="0">
                  <a:solidFill>
                    <a:schemeClr val="bg2"/>
                  </a:solidFill>
                  <a:latin typeface="Segoe UI Light" panose="020B0502040204020203" pitchFamily="34" charset="0"/>
                  <a:ea typeface="Segoe UI" pitchFamily="34" charset="0"/>
                  <a:cs typeface="Segoe UI Light" panose="020B0502040204020203" pitchFamily="34" charset="0"/>
                </a:rPr>
                <a:t>Service Delivery</a:t>
              </a:r>
              <a:endParaRPr lang="nl-NL" sz="1200" spc="-50" dirty="0" smtClean="0">
                <a:solidFill>
                  <a:schemeClr val="bg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8480013" y="1950011"/>
              <a:ext cx="720000" cy="720000"/>
              <a:chOff x="10362553" y="3005325"/>
              <a:chExt cx="720000" cy="720000"/>
            </a:xfrm>
            <a:solidFill>
              <a:schemeClr val="accent2"/>
            </a:solidFill>
          </p:grpSpPr>
          <p:sp>
            <p:nvSpPr>
              <p:cNvPr id="100" name="Rectangle 99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Service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01" name="Picture 100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9596560" y="1950011"/>
              <a:ext cx="720000" cy="720000"/>
              <a:chOff x="10362553" y="3005325"/>
              <a:chExt cx="720000" cy="720000"/>
            </a:xfrm>
            <a:solidFill>
              <a:schemeClr val="accent2"/>
            </a:solidFill>
          </p:grpSpPr>
          <p:sp>
            <p:nvSpPr>
              <p:cNvPr id="98" name="Rectangle 97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Reliability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99" name="Picture 98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10796838" y="1962568"/>
              <a:ext cx="720000" cy="720000"/>
              <a:chOff x="10362553" y="3005325"/>
              <a:chExt cx="720000" cy="720000"/>
            </a:xfrm>
            <a:solidFill>
              <a:schemeClr val="accent2"/>
            </a:solidFill>
          </p:grpSpPr>
          <p:sp>
            <p:nvSpPr>
              <p:cNvPr id="96" name="Rectangle 95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Architect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97" name="Picture 96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02" name="Rectangle 101"/>
          <p:cNvSpPr/>
          <p:nvPr/>
        </p:nvSpPr>
        <p:spPr bwMode="auto">
          <a:xfrm>
            <a:off x="2692045" y="2909461"/>
            <a:ext cx="1469057" cy="35728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108000" rIns="4572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Required Capabilities</a:t>
            </a:r>
            <a:endParaRPr lang="nl-NL" sz="1900" spc="-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itchFamily="34" charset="0"/>
              <a:cs typeface="Segoe UI" panose="020B0502040204020203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24775" y="2909461"/>
            <a:ext cx="2186477" cy="35728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6000" tIns="108000" rIns="4572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Cloud Service</a:t>
            </a:r>
            <a:endParaRPr lang="nl-NL" sz="2400" spc="-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733" y="6561389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2"/>
                </a:solidFill>
                <a:hlinkClick r:id="rId5"/>
              </a:rPr>
              <a:t>aka.ms/Xzpey8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Roles for each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6909" y="5513485"/>
            <a:ext cx="12060000" cy="0"/>
          </a:xfrm>
          <a:prstGeom prst="line">
            <a:avLst/>
          </a:prstGeom>
          <a:ln w="38100">
            <a:solidFill>
              <a:schemeClr val="bg2">
                <a:alpha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6909" y="4073326"/>
            <a:ext cx="12060000" cy="0"/>
          </a:xfrm>
          <a:prstGeom prst="line">
            <a:avLst/>
          </a:prstGeom>
          <a:ln w="38100">
            <a:solidFill>
              <a:schemeClr val="bg2">
                <a:alpha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6909" y="2705174"/>
            <a:ext cx="12060000" cy="0"/>
          </a:xfrm>
          <a:prstGeom prst="line">
            <a:avLst/>
          </a:prstGeom>
          <a:ln w="38100">
            <a:solidFill>
              <a:schemeClr val="bg2">
                <a:alpha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 bwMode="auto">
          <a:xfrm>
            <a:off x="4720430" y="2247556"/>
            <a:ext cx="3653643" cy="128276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b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Consumer</a:t>
            </a:r>
            <a:endParaRPr lang="nl-N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172520" y="2771720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01" name="Rectangle 100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Developer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02" name="Picture 101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grpSp>
        <p:nvGrpSpPr>
          <p:cNvPr id="103" name="Group 102"/>
          <p:cNvGrpSpPr/>
          <p:nvPr/>
        </p:nvGrpSpPr>
        <p:grpSpPr>
          <a:xfrm>
            <a:off x="5981797" y="2771720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Operator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05" name="Picture 104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grpSp>
        <p:nvGrpSpPr>
          <p:cNvPr id="121" name="Group 120"/>
          <p:cNvGrpSpPr/>
          <p:nvPr/>
        </p:nvGrpSpPr>
        <p:grpSpPr>
          <a:xfrm>
            <a:off x="6787676" y="2771720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22" name="Rectangle 121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Author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23" name="Picture 122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sp>
        <p:nvSpPr>
          <p:cNvPr id="128" name="Rectangle 127"/>
          <p:cNvSpPr/>
          <p:nvPr/>
        </p:nvSpPr>
        <p:spPr bwMode="auto">
          <a:xfrm>
            <a:off x="4720430" y="3700931"/>
            <a:ext cx="3653643" cy="8109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b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Provider</a:t>
            </a:r>
            <a:endParaRPr lang="nl-NL" sz="1400" b="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172520" y="3746385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30" name="Rectangle 129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Service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31" name="Picture 130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32" name="Group 131"/>
          <p:cNvGrpSpPr/>
          <p:nvPr/>
        </p:nvGrpSpPr>
        <p:grpSpPr>
          <a:xfrm>
            <a:off x="5981797" y="3746385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33" name="Rectangle 132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Reliability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34" name="Picture 133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35" name="Group 134"/>
          <p:cNvGrpSpPr/>
          <p:nvPr/>
        </p:nvGrpSpPr>
        <p:grpSpPr>
          <a:xfrm>
            <a:off x="6787676" y="3746385"/>
            <a:ext cx="720000" cy="720000"/>
            <a:chOff x="10384131" y="3005325"/>
            <a:chExt cx="720000" cy="720000"/>
          </a:xfrm>
          <a:solidFill>
            <a:schemeClr val="accent2"/>
          </a:solidFill>
        </p:grpSpPr>
        <p:sp>
          <p:nvSpPr>
            <p:cNvPr id="136" name="Rectangle 135"/>
            <p:cNvSpPr/>
            <p:nvPr/>
          </p:nvSpPr>
          <p:spPr bwMode="auto">
            <a:xfrm>
              <a:off x="10384131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Architect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37" name="Picture 136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38" name="Group 137"/>
          <p:cNvGrpSpPr/>
          <p:nvPr/>
        </p:nvGrpSpPr>
        <p:grpSpPr>
          <a:xfrm>
            <a:off x="7597511" y="3746385"/>
            <a:ext cx="720000" cy="720000"/>
            <a:chOff x="9597775" y="2982037"/>
            <a:chExt cx="720000" cy="720000"/>
          </a:xfrm>
          <a:solidFill>
            <a:schemeClr val="accent2"/>
          </a:solidFill>
        </p:grpSpPr>
        <p:sp>
          <p:nvSpPr>
            <p:cNvPr id="139" name="Rectangle 138"/>
            <p:cNvSpPr/>
            <p:nvPr/>
          </p:nvSpPr>
          <p:spPr bwMode="auto">
            <a:xfrm>
              <a:off x="9597775" y="2982037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Mgmt &amp; Sup Administrator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40" name="Picture 139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9741961" y="2982037"/>
              <a:ext cx="445914" cy="404307"/>
            </a:xfrm>
            <a:prstGeom prst="rect">
              <a:avLst/>
            </a:prstGeom>
            <a:grpFill/>
          </p:spPr>
        </p:pic>
      </p:grpSp>
      <p:sp>
        <p:nvSpPr>
          <p:cNvPr id="141" name="Rectangle 140"/>
          <p:cNvSpPr/>
          <p:nvPr/>
        </p:nvSpPr>
        <p:spPr bwMode="auto">
          <a:xfrm>
            <a:off x="908410" y="2250516"/>
            <a:ext cx="3653643" cy="8109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b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Provider</a:t>
            </a:r>
            <a:endParaRPr lang="nl-NL" sz="1400" b="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360500" y="2295970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43" name="Rectangle 142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Service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44" name="Picture 143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45" name="Group 144"/>
          <p:cNvGrpSpPr/>
          <p:nvPr/>
        </p:nvGrpSpPr>
        <p:grpSpPr>
          <a:xfrm>
            <a:off x="2169777" y="2295970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46" name="Rectangle 145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Reliability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47" name="Picture 146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48" name="Group 147"/>
          <p:cNvGrpSpPr/>
          <p:nvPr/>
        </p:nvGrpSpPr>
        <p:grpSpPr>
          <a:xfrm>
            <a:off x="2975656" y="2295970"/>
            <a:ext cx="720000" cy="720000"/>
            <a:chOff x="10384131" y="3005325"/>
            <a:chExt cx="720000" cy="720000"/>
          </a:xfrm>
          <a:solidFill>
            <a:schemeClr val="accent2"/>
          </a:solidFill>
        </p:grpSpPr>
        <p:sp>
          <p:nvSpPr>
            <p:cNvPr id="149" name="Rectangle 148"/>
            <p:cNvSpPr/>
            <p:nvPr/>
          </p:nvSpPr>
          <p:spPr bwMode="auto">
            <a:xfrm>
              <a:off x="10384131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Architect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50" name="Picture 149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51" name="Group 150"/>
          <p:cNvGrpSpPr/>
          <p:nvPr/>
        </p:nvGrpSpPr>
        <p:grpSpPr>
          <a:xfrm>
            <a:off x="3785491" y="2295970"/>
            <a:ext cx="720000" cy="720000"/>
            <a:chOff x="9597775" y="2982037"/>
            <a:chExt cx="720000" cy="720000"/>
          </a:xfrm>
          <a:solidFill>
            <a:schemeClr val="accent2"/>
          </a:solidFill>
        </p:grpSpPr>
        <p:sp>
          <p:nvSpPr>
            <p:cNvPr id="152" name="Rectangle 151"/>
            <p:cNvSpPr/>
            <p:nvPr/>
          </p:nvSpPr>
          <p:spPr bwMode="auto">
            <a:xfrm>
              <a:off x="9597775" y="2982037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Mgmt &amp; Sup Administrator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53" name="Picture 152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9741961" y="2982037"/>
              <a:ext cx="445914" cy="404307"/>
            </a:xfrm>
            <a:prstGeom prst="rect">
              <a:avLst/>
            </a:prstGeom>
            <a:grpFill/>
          </p:spPr>
        </p:pic>
      </p:grpSp>
      <p:sp>
        <p:nvSpPr>
          <p:cNvPr id="158" name="Rectangle 157"/>
          <p:cNvSpPr/>
          <p:nvPr/>
        </p:nvSpPr>
        <p:spPr bwMode="auto">
          <a:xfrm>
            <a:off x="8547958" y="5072803"/>
            <a:ext cx="3653643" cy="8109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b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Provider</a:t>
            </a:r>
            <a:endParaRPr lang="nl-NL" sz="1400" b="1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9000048" y="5118257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60" name="Rectangle 159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Service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61" name="Picture 160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62" name="Group 161"/>
          <p:cNvGrpSpPr/>
          <p:nvPr/>
        </p:nvGrpSpPr>
        <p:grpSpPr>
          <a:xfrm>
            <a:off x="9809325" y="5118257"/>
            <a:ext cx="720000" cy="720000"/>
            <a:chOff x="10362553" y="3005325"/>
            <a:chExt cx="720000" cy="720000"/>
          </a:xfrm>
          <a:solidFill>
            <a:schemeClr val="accent2"/>
          </a:solidFill>
        </p:grpSpPr>
        <p:sp>
          <p:nvSpPr>
            <p:cNvPr id="163" name="Rectangle 162"/>
            <p:cNvSpPr/>
            <p:nvPr/>
          </p:nvSpPr>
          <p:spPr bwMode="auto">
            <a:xfrm>
              <a:off x="10362553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Reliability Manager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64" name="Picture 163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65" name="Group 164"/>
          <p:cNvGrpSpPr/>
          <p:nvPr/>
        </p:nvGrpSpPr>
        <p:grpSpPr>
          <a:xfrm>
            <a:off x="10615204" y="5118257"/>
            <a:ext cx="720000" cy="720000"/>
            <a:chOff x="10384131" y="3005325"/>
            <a:chExt cx="720000" cy="720000"/>
          </a:xfrm>
          <a:solidFill>
            <a:schemeClr val="accent2"/>
          </a:solidFill>
        </p:grpSpPr>
        <p:sp>
          <p:nvSpPr>
            <p:cNvPr id="166" name="Rectangle 165"/>
            <p:cNvSpPr/>
            <p:nvPr/>
          </p:nvSpPr>
          <p:spPr bwMode="auto">
            <a:xfrm>
              <a:off x="10384131" y="3005325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Architect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67" name="Picture 166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10513760" y="3005325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8" name="Group 7"/>
          <p:cNvGrpSpPr/>
          <p:nvPr/>
        </p:nvGrpSpPr>
        <p:grpSpPr>
          <a:xfrm>
            <a:off x="8547958" y="6039246"/>
            <a:ext cx="3653643" cy="810908"/>
            <a:chOff x="8547958" y="6039246"/>
            <a:chExt cx="3653643" cy="810908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8547958" y="6039246"/>
              <a:ext cx="3653643" cy="81090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46637" rIns="0" bIns="46637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Cloud Provider</a:t>
              </a:r>
              <a:endParaRPr lang="nl-NL" sz="1400" b="1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9000048" y="6087528"/>
              <a:ext cx="720000" cy="720000"/>
              <a:chOff x="6304350" y="5489381"/>
              <a:chExt cx="720000" cy="720000"/>
            </a:xfrm>
          </p:grpSpPr>
          <p:sp>
            <p:nvSpPr>
              <p:cNvPr id="156" name="Rectangle 155"/>
              <p:cNvSpPr/>
              <p:nvPr/>
            </p:nvSpPr>
            <p:spPr bwMode="auto">
              <a:xfrm>
                <a:off x="6304350" y="5489381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Fabric</a:t>
                </a:r>
                <a:r>
                  <a:rPr kumimoji="0" lang="en-US" sz="9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57" name="Picture 156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6448975" y="5489381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  <p:grpSp>
          <p:nvGrpSpPr>
            <p:cNvPr id="168" name="Group 167"/>
            <p:cNvGrpSpPr/>
            <p:nvPr/>
          </p:nvGrpSpPr>
          <p:grpSpPr>
            <a:xfrm>
              <a:off x="9809325" y="6087528"/>
              <a:ext cx="720000" cy="720000"/>
              <a:chOff x="10362553" y="3005325"/>
              <a:chExt cx="720000" cy="720000"/>
            </a:xfrm>
            <a:solidFill>
              <a:schemeClr val="accent1"/>
            </a:solidFill>
          </p:grpSpPr>
          <p:sp>
            <p:nvSpPr>
              <p:cNvPr id="169" name="Rectangle 168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Operations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70" name="Picture 169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71" name="Group 170"/>
          <p:cNvGrpSpPr/>
          <p:nvPr/>
        </p:nvGrpSpPr>
        <p:grpSpPr>
          <a:xfrm>
            <a:off x="11425039" y="5118257"/>
            <a:ext cx="720000" cy="720000"/>
            <a:chOff x="9597775" y="2982037"/>
            <a:chExt cx="720000" cy="720000"/>
          </a:xfrm>
          <a:solidFill>
            <a:schemeClr val="accent2"/>
          </a:solidFill>
        </p:grpSpPr>
        <p:sp>
          <p:nvSpPr>
            <p:cNvPr id="172" name="Rectangle 171"/>
            <p:cNvSpPr/>
            <p:nvPr/>
          </p:nvSpPr>
          <p:spPr bwMode="auto">
            <a:xfrm>
              <a:off x="9597775" y="2982037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Mgmt &amp; Sup Administrator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73" name="Picture 172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9741961" y="2982037"/>
              <a:ext cx="445914" cy="404307"/>
            </a:xfrm>
            <a:prstGeom prst="rect">
              <a:avLst/>
            </a:prstGeom>
            <a:grpFill/>
          </p:spPr>
        </p:pic>
      </p:grpSp>
      <p:sp>
        <p:nvSpPr>
          <p:cNvPr id="174" name="Rectangle 173"/>
          <p:cNvSpPr/>
          <p:nvPr/>
        </p:nvSpPr>
        <p:spPr bwMode="auto">
          <a:xfrm>
            <a:off x="8547958" y="2247556"/>
            <a:ext cx="3626555" cy="2669711"/>
          </a:xfrm>
          <a:prstGeom prst="rect">
            <a:avLst/>
          </a:prstGeom>
          <a:solidFill>
            <a:schemeClr val="accent3">
              <a:alpha val="52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b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 Consumer</a:t>
            </a:r>
            <a:endParaRPr lang="nl-N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9000048" y="2766319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76" name="Rectangle 175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Developer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77" name="Picture 176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grpSp>
        <p:nvGrpSpPr>
          <p:cNvPr id="178" name="Group 177"/>
          <p:cNvGrpSpPr/>
          <p:nvPr/>
        </p:nvGrpSpPr>
        <p:grpSpPr>
          <a:xfrm>
            <a:off x="9809325" y="2766319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79" name="Rectangle 178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Operator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80" name="Picture 179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grpSp>
        <p:nvGrpSpPr>
          <p:cNvPr id="181" name="Group 180"/>
          <p:cNvGrpSpPr/>
          <p:nvPr/>
        </p:nvGrpSpPr>
        <p:grpSpPr>
          <a:xfrm>
            <a:off x="9000048" y="4139932"/>
            <a:ext cx="720000" cy="720000"/>
            <a:chOff x="6322788" y="4346713"/>
            <a:chExt cx="720000" cy="720000"/>
          </a:xfrm>
          <a:solidFill>
            <a:schemeClr val="accent3"/>
          </a:solidFill>
        </p:grpSpPr>
        <p:sp>
          <p:nvSpPr>
            <p:cNvPr id="182" name="Rectangle 181"/>
            <p:cNvSpPr/>
            <p:nvPr/>
          </p:nvSpPr>
          <p:spPr bwMode="auto">
            <a:xfrm>
              <a:off x="6322788" y="4346713"/>
              <a:ext cx="720000" cy="72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Platform Administrator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83" name="Picture 182" descr="\\MAGNUM\Projects\Microsoft\Cloud Power FY12\Design\ICONS_PNG\Us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100000"/>
            </a:blip>
            <a:srcRect b="9330"/>
            <a:stretch/>
          </p:blipFill>
          <p:spPr bwMode="auto">
            <a:xfrm>
              <a:off x="6454540" y="4353131"/>
              <a:ext cx="445914" cy="404307"/>
            </a:xfrm>
            <a:prstGeom prst="rect">
              <a:avLst/>
            </a:prstGeom>
            <a:grpFill/>
          </p:spPr>
        </p:pic>
      </p:grpSp>
      <p:grpSp>
        <p:nvGrpSpPr>
          <p:cNvPr id="184" name="Group 183"/>
          <p:cNvGrpSpPr/>
          <p:nvPr/>
        </p:nvGrpSpPr>
        <p:grpSpPr>
          <a:xfrm>
            <a:off x="9809325" y="4146350"/>
            <a:ext cx="720000" cy="720000"/>
            <a:chOff x="6954032" y="2325014"/>
            <a:chExt cx="900000" cy="900000"/>
          </a:xfrm>
          <a:solidFill>
            <a:schemeClr val="accent3"/>
          </a:solidFill>
        </p:grpSpPr>
        <p:sp>
          <p:nvSpPr>
            <p:cNvPr id="185" name="Rectangle 184"/>
            <p:cNvSpPr/>
            <p:nvPr/>
          </p:nvSpPr>
          <p:spPr bwMode="auto">
            <a:xfrm>
              <a:off x="6954032" y="2325014"/>
              <a:ext cx="900000" cy="90000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36000" tIns="0" rIns="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Author</a:t>
              </a: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pic>
          <p:nvPicPr>
            <p:cNvPr id="186" name="Picture 185" descr="\\MAGNUM\Projects\Microsoft\Cloud Power FY12\Design\ICONS_PNG\User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7102737" y="2365007"/>
              <a:ext cx="557393" cy="557393"/>
            </a:xfrm>
            <a:prstGeom prst="rect">
              <a:avLst/>
            </a:prstGeom>
            <a:grpFill/>
          </p:spPr>
        </p:pic>
      </p:grpSp>
      <p:grpSp>
        <p:nvGrpSpPr>
          <p:cNvPr id="7" name="Group 6"/>
          <p:cNvGrpSpPr/>
          <p:nvPr/>
        </p:nvGrpSpPr>
        <p:grpSpPr>
          <a:xfrm>
            <a:off x="4720430" y="4649389"/>
            <a:ext cx="3653643" cy="2206165"/>
            <a:chOff x="4720430" y="4649389"/>
            <a:chExt cx="3653643" cy="2206165"/>
          </a:xfrm>
        </p:grpSpPr>
        <p:sp>
          <p:nvSpPr>
            <p:cNvPr id="61" name="Rectangle 60"/>
            <p:cNvSpPr/>
            <p:nvPr/>
          </p:nvSpPr>
          <p:spPr bwMode="auto">
            <a:xfrm>
              <a:off x="4720430" y="4649389"/>
              <a:ext cx="3653643" cy="220616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46637" rIns="0" bIns="46637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Cloud Provider</a:t>
              </a:r>
              <a:endParaRPr lang="nl-NL" sz="1400" b="1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172520" y="4709279"/>
              <a:ext cx="720000" cy="720000"/>
              <a:chOff x="6322788" y="4346713"/>
              <a:chExt cx="720000" cy="720000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6322788" y="4346713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Platform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08" name="Picture 107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6454540" y="4353131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5172520" y="6086439"/>
              <a:ext cx="720000" cy="720000"/>
              <a:chOff x="6304350" y="5489381"/>
              <a:chExt cx="720000" cy="720000"/>
            </a:xfrm>
          </p:grpSpPr>
          <p:sp>
            <p:nvSpPr>
              <p:cNvPr id="188" name="Rectangle 187"/>
              <p:cNvSpPr/>
              <p:nvPr/>
            </p:nvSpPr>
            <p:spPr bwMode="auto">
              <a:xfrm>
                <a:off x="6304350" y="5489381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Fabric</a:t>
                </a:r>
                <a:r>
                  <a:rPr kumimoji="0" lang="en-US" sz="9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89" name="Picture 188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6448975" y="5489381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5981797" y="6086439"/>
              <a:ext cx="720000" cy="720000"/>
              <a:chOff x="10362553" y="3005325"/>
              <a:chExt cx="720000" cy="720000"/>
            </a:xfrm>
            <a:solidFill>
              <a:schemeClr val="accent1"/>
            </a:solidFill>
          </p:grpSpPr>
          <p:sp>
            <p:nvSpPr>
              <p:cNvPr id="191" name="Rectangle 190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Operations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92" name="Picture 191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906826" y="3209230"/>
            <a:ext cx="3639719" cy="3646325"/>
            <a:chOff x="906826" y="3209230"/>
            <a:chExt cx="3639719" cy="364632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906826" y="3209230"/>
              <a:ext cx="3639719" cy="364632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46637" rIns="0" bIns="46637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Cloud Provider</a:t>
              </a:r>
              <a:endParaRPr lang="nl-N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374664" y="4709279"/>
              <a:ext cx="720000" cy="720000"/>
              <a:chOff x="6322788" y="4346713"/>
              <a:chExt cx="720000" cy="720000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6322788" y="4346713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Platform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11" name="Picture 110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6454540" y="4353131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1374664" y="3278546"/>
              <a:ext cx="720000" cy="720000"/>
              <a:chOff x="6954032" y="2325014"/>
              <a:chExt cx="900000" cy="900000"/>
            </a:xfrm>
            <a:solidFill>
              <a:schemeClr val="accent1"/>
            </a:solidFill>
          </p:grpSpPr>
          <p:sp>
            <p:nvSpPr>
              <p:cNvPr id="113" name="Rectangle 112"/>
              <p:cNvSpPr/>
              <p:nvPr/>
            </p:nvSpPr>
            <p:spPr bwMode="auto">
              <a:xfrm>
                <a:off x="6954032" y="2325014"/>
                <a:ext cx="900000" cy="90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Developer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14" name="Picture 113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102737" y="2365007"/>
                <a:ext cx="557393" cy="557393"/>
              </a:xfrm>
              <a:prstGeom prst="rect">
                <a:avLst/>
              </a:prstGeom>
              <a:grpFill/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2169777" y="3278546"/>
              <a:ext cx="720000" cy="720000"/>
              <a:chOff x="6954032" y="2325014"/>
              <a:chExt cx="900000" cy="900000"/>
            </a:xfrm>
            <a:solidFill>
              <a:schemeClr val="accent1"/>
            </a:solidFill>
          </p:grpSpPr>
          <p:sp>
            <p:nvSpPr>
              <p:cNvPr id="116" name="Rectangle 115"/>
              <p:cNvSpPr/>
              <p:nvPr/>
            </p:nvSpPr>
            <p:spPr bwMode="auto">
              <a:xfrm>
                <a:off x="6954032" y="2325014"/>
                <a:ext cx="900000" cy="90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Operator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17" name="Picture 116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102737" y="2365007"/>
                <a:ext cx="557393" cy="557393"/>
              </a:xfrm>
              <a:prstGeom prst="rect">
                <a:avLst/>
              </a:prstGeom>
              <a:grpFill/>
            </p:spPr>
          </p:pic>
        </p:grpSp>
        <p:grpSp>
          <p:nvGrpSpPr>
            <p:cNvPr id="193" name="Group 192"/>
            <p:cNvGrpSpPr/>
            <p:nvPr/>
          </p:nvGrpSpPr>
          <p:grpSpPr>
            <a:xfrm>
              <a:off x="1374664" y="6086439"/>
              <a:ext cx="720000" cy="720000"/>
              <a:chOff x="6304350" y="5489381"/>
              <a:chExt cx="720000" cy="720000"/>
            </a:xfrm>
          </p:grpSpPr>
          <p:sp>
            <p:nvSpPr>
              <p:cNvPr id="194" name="Rectangle 193"/>
              <p:cNvSpPr/>
              <p:nvPr/>
            </p:nvSpPr>
            <p:spPr bwMode="auto">
              <a:xfrm>
                <a:off x="6304350" y="5489381"/>
                <a:ext cx="720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Fabric</a:t>
                </a:r>
                <a:r>
                  <a:rPr kumimoji="0" lang="en-US" sz="9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 Administrator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95" name="Picture 194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6448975" y="5489381"/>
                <a:ext cx="445914" cy="404307"/>
              </a:xfrm>
              <a:prstGeom prst="rect">
                <a:avLst/>
              </a:prstGeom>
              <a:solidFill>
                <a:schemeClr val="accent1"/>
              </a:solidFill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2183941" y="6086439"/>
              <a:ext cx="720000" cy="720000"/>
              <a:chOff x="10362553" y="3005325"/>
              <a:chExt cx="720000" cy="720000"/>
            </a:xfrm>
            <a:solidFill>
              <a:schemeClr val="accent1"/>
            </a:solidFill>
          </p:grpSpPr>
          <p:sp>
            <p:nvSpPr>
              <p:cNvPr id="197" name="Rectangle 196"/>
              <p:cNvSpPr/>
              <p:nvPr/>
            </p:nvSpPr>
            <p:spPr bwMode="auto">
              <a:xfrm>
                <a:off x="10362553" y="3005325"/>
                <a:ext cx="720000" cy="720000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0" rIns="0" bIns="3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Operations Manager</a:t>
                </a:r>
                <a:endPara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pic>
            <p:nvPicPr>
              <p:cNvPr id="198" name="Picture 197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lum bright="100000"/>
              </a:blip>
              <a:srcRect b="9330"/>
              <a:stretch/>
            </p:blipFill>
            <p:spPr bwMode="auto">
              <a:xfrm>
                <a:off x="10513760" y="3005325"/>
                <a:ext cx="445914" cy="40430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113615" y="1409085"/>
            <a:ext cx="322614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</a:rPr>
              <a:t>Software as a Service</a:t>
            </a:r>
            <a:endParaRPr lang="nl-NL" sz="2400" dirty="0" err="1" smtClean="0">
              <a:solidFill>
                <a:schemeClr val="bg2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933605" y="1410838"/>
            <a:ext cx="319594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</a:rPr>
              <a:t>Platform as a Service</a:t>
            </a:r>
            <a:endParaRPr lang="nl-NL" sz="2400" dirty="0" err="1" smtClean="0">
              <a:solidFill>
                <a:schemeClr val="bg2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433175" y="1403616"/>
            <a:ext cx="385612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2"/>
                </a:solidFill>
              </a:rPr>
              <a:t>Infrastructure as a Service</a:t>
            </a:r>
            <a:endParaRPr lang="nl-NL" sz="2400" dirty="0" err="1" smtClean="0">
              <a:solidFill>
                <a:schemeClr val="bg2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 rot="5400000">
            <a:off x="13141" y="5947621"/>
            <a:ext cx="935064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Fabric</a:t>
            </a:r>
            <a:endParaRPr lang="nl-NL" dirty="0" err="1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2" name="TextBox 201"/>
          <p:cNvSpPr txBox="1"/>
          <p:nvPr/>
        </p:nvSpPr>
        <p:spPr>
          <a:xfrm rot="5400000">
            <a:off x="-108976" y="4521931"/>
            <a:ext cx="1184555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Platform</a:t>
            </a:r>
            <a:endParaRPr lang="nl-NL" dirty="0" err="1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3" name="TextBox 202"/>
          <p:cNvSpPr txBox="1"/>
          <p:nvPr/>
        </p:nvSpPr>
        <p:spPr>
          <a:xfrm rot="5400000">
            <a:off x="-245583" y="3099850"/>
            <a:ext cx="1457771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Application</a:t>
            </a:r>
            <a:endParaRPr lang="nl-NL" dirty="0" err="1" smtClean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7801" y="4649389"/>
            <a:ext cx="3639719" cy="2196420"/>
            <a:chOff x="4717801" y="4649389"/>
            <a:chExt cx="3639719" cy="2196420"/>
          </a:xfrm>
        </p:grpSpPr>
        <p:sp>
          <p:nvSpPr>
            <p:cNvPr id="222" name="Rectangle 221"/>
            <p:cNvSpPr/>
            <p:nvPr/>
          </p:nvSpPr>
          <p:spPr bwMode="auto">
            <a:xfrm>
              <a:off x="4717801" y="4649389"/>
              <a:ext cx="3639719" cy="21964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+mj-lt"/>
                </a:rPr>
                <a:t>Azure</a:t>
              </a:r>
              <a:endParaRPr lang="nl-NL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38" name="Picture 5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5078273" y="5529187"/>
              <a:ext cx="717549" cy="56036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547958" y="6036624"/>
            <a:ext cx="3639719" cy="818929"/>
            <a:chOff x="8547958" y="6036624"/>
            <a:chExt cx="3639719" cy="818929"/>
          </a:xfrm>
        </p:grpSpPr>
        <p:sp>
          <p:nvSpPr>
            <p:cNvPr id="241" name="Rectangle 240"/>
            <p:cNvSpPr/>
            <p:nvPr/>
          </p:nvSpPr>
          <p:spPr bwMode="auto">
            <a:xfrm>
              <a:off x="8547958" y="6036624"/>
              <a:ext cx="3639719" cy="818929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+mj-lt"/>
                </a:rPr>
                <a:t>Azure</a:t>
              </a:r>
              <a:endParaRPr lang="nl-NL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42" name="Picture 5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8908430" y="6233566"/>
              <a:ext cx="717549" cy="56036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15786" y="3204331"/>
            <a:ext cx="3639719" cy="3651221"/>
            <a:chOff x="915786" y="3204331"/>
            <a:chExt cx="3639719" cy="3651221"/>
          </a:xfrm>
        </p:grpSpPr>
        <p:sp>
          <p:nvSpPr>
            <p:cNvPr id="239" name="Rectangle 238"/>
            <p:cNvSpPr/>
            <p:nvPr/>
          </p:nvSpPr>
          <p:spPr bwMode="auto">
            <a:xfrm>
              <a:off x="915786" y="3204331"/>
              <a:ext cx="3639719" cy="365122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39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+mj-lt"/>
                </a:rPr>
                <a:t>Office 365</a:t>
              </a:r>
              <a:endParaRPr lang="nl-NL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258" y="4719721"/>
              <a:ext cx="699115" cy="699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2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Considerations for Azure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5629" y="1481038"/>
            <a:ext cx="4896544" cy="5184576"/>
            <a:chOff x="6434261" y="1169591"/>
            <a:chExt cx="5570740" cy="5568031"/>
          </a:xfrm>
        </p:grpSpPr>
        <p:grpSp>
          <p:nvGrpSpPr>
            <p:cNvPr id="4" name="Group 3"/>
            <p:cNvGrpSpPr/>
            <p:nvPr/>
          </p:nvGrpSpPr>
          <p:grpSpPr>
            <a:xfrm>
              <a:off x="6437001" y="3953622"/>
              <a:ext cx="2784000" cy="2784000"/>
              <a:chOff x="2663100" y="1641276"/>
              <a:chExt cx="2088000" cy="2088000"/>
            </a:xfrm>
            <a:solidFill>
              <a:schemeClr val="accent2"/>
            </a:solidFill>
          </p:grpSpPr>
          <p:sp>
            <p:nvSpPr>
              <p:cNvPr id="5" name="Text Placeholder 4"/>
              <p:cNvSpPr txBox="1">
                <a:spLocks/>
              </p:cNvSpPr>
              <p:nvPr/>
            </p:nvSpPr>
            <p:spPr>
              <a:xfrm>
                <a:off x="2663100" y="1641276"/>
                <a:ext cx="2088000" cy="2088000"/>
              </a:xfrm>
              <a:prstGeom prst="rect">
                <a:avLst/>
              </a:prstGeom>
              <a:grpFill/>
            </p:spPr>
            <p:txBody>
              <a:bodyPr vert="horz" lIns="144000" tIns="48000" rIns="121920" bIns="60960" rtlCol="0" anchor="b" anchorCtr="0">
                <a:normAutofit/>
              </a:bodyPr>
              <a:lstStyle>
                <a:lvl1pPr eaLnBrk="1" hangingPunct="1">
                  <a:lnSpc>
                    <a:spcPct val="120000"/>
                  </a:lnSpc>
                  <a:defRPr sz="1400" kern="800">
                    <a:solidFill>
                      <a:schemeClr val="bg1"/>
                    </a:solidFill>
                    <a:latin typeface="+mn-lt"/>
                    <a:cs typeface="Segoe UI Light"/>
                  </a:defRPr>
                </a:lvl1pPr>
                <a:lvl2pPr eaLnBrk="1" hangingPunct="1">
                  <a:lnSpc>
                    <a:spcPct val="120000"/>
                  </a:lnSpc>
                  <a:defRPr sz="1400" kern="800">
                    <a:solidFill>
                      <a:schemeClr val="bg1"/>
                    </a:solidFill>
                    <a:latin typeface="+mn-lt"/>
                    <a:cs typeface="Segoe UI Light"/>
                  </a:defRPr>
                </a:lvl2pPr>
                <a:lvl3pPr eaLnBrk="1" hangingPunct="1">
                  <a:lnSpc>
                    <a:spcPct val="120000"/>
                  </a:lnSpc>
                  <a:defRPr sz="1400" kern="800">
                    <a:solidFill>
                      <a:schemeClr val="bg1"/>
                    </a:solidFill>
                    <a:latin typeface="+mn-lt"/>
                    <a:cs typeface="Segoe UI Light"/>
                  </a:defRPr>
                </a:lvl3pPr>
                <a:lvl4pPr eaLnBrk="1" hangingPunct="1">
                  <a:lnSpc>
                    <a:spcPct val="120000"/>
                  </a:lnSpc>
                  <a:defRPr sz="1400" kern="800">
                    <a:solidFill>
                      <a:schemeClr val="bg1"/>
                    </a:solidFill>
                    <a:latin typeface="+mn-lt"/>
                    <a:cs typeface="Segoe UI Light"/>
                  </a:defRPr>
                </a:lvl4pPr>
                <a:lvl5pPr eaLnBrk="1" hangingPunct="1">
                  <a:lnSpc>
                    <a:spcPct val="120000"/>
                  </a:lnSpc>
                  <a:defRPr sz="1400" kern="800">
                    <a:solidFill>
                      <a:schemeClr val="bg1"/>
                    </a:solidFill>
                    <a:latin typeface="+mn-lt"/>
                    <a:cs typeface="Segoe UI Light"/>
                  </a:defRPr>
                </a:lvl5pPr>
              </a:lstStyle>
              <a:p>
                <a:r>
                  <a:rPr lang="en-US" sz="1600" dirty="0">
                    <a:solidFill>
                      <a:srgbClr val="FFFFFF"/>
                    </a:solidFill>
                    <a:latin typeface="+mj-lt"/>
                  </a:rPr>
                  <a:t>Impact current ITSM processes</a:t>
                </a:r>
              </a:p>
            </p:txBody>
          </p:sp>
          <p:pic>
            <p:nvPicPr>
              <p:cNvPr id="6" name="Picture 4" descr="\\MAGNUM\Projects\Microsoft\Cloud Power FY12\Design\Icons\PNGs\IT_guy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0"/>
              </a:blip>
              <a:stretch>
                <a:fillRect/>
              </a:stretch>
            </p:blipFill>
            <p:spPr bwMode="auto">
              <a:xfrm>
                <a:off x="2983200" y="1740865"/>
                <a:ext cx="1447800" cy="1447800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221001" y="3953622"/>
              <a:ext cx="2784000" cy="2784000"/>
              <a:chOff x="480000" y="1657350"/>
              <a:chExt cx="2088000" cy="2088000"/>
            </a:xfrm>
            <a:solidFill>
              <a:schemeClr val="accent1"/>
            </a:solidFill>
          </p:grpSpPr>
          <p:sp>
            <p:nvSpPr>
              <p:cNvPr id="8" name="Text Placeholder 6"/>
              <p:cNvSpPr txBox="1">
                <a:spLocks/>
              </p:cNvSpPr>
              <p:nvPr/>
            </p:nvSpPr>
            <p:spPr>
              <a:xfrm>
                <a:off x="480000" y="1657350"/>
                <a:ext cx="2088000" cy="2088000"/>
              </a:xfrm>
              <a:prstGeom prst="rect">
                <a:avLst/>
              </a:prstGeom>
              <a:grpFill/>
            </p:spPr>
            <p:txBody>
              <a:bodyPr vert="horz" lIns="144000" tIns="48000" rIns="121920" bIns="60960" rtlCol="0" anchor="b" anchorCtr="0">
                <a:normAutofit/>
              </a:bodyPr>
              <a:lstStyle>
                <a:lvl1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1pPr>
                <a:lvl2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2pPr>
                <a:lvl3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3pPr>
                <a:lvl4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4pPr>
                <a:lvl5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5pPr>
              </a:lstStyle>
              <a:p>
                <a:pPr defTabSz="609585">
                  <a:lnSpc>
                    <a:spcPct val="100000"/>
                  </a:lnSpc>
                  <a:defRPr/>
                </a:pPr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Separation </a:t>
                </a:r>
                <a:r>
                  <a:rPr lang="en-US" sz="1600" dirty="0">
                    <a:solidFill>
                      <a:srgbClr val="FFFFFF"/>
                    </a:solidFill>
                    <a:latin typeface="+mj-lt"/>
                  </a:rPr>
                  <a:t>of dependencies</a:t>
                </a:r>
              </a:p>
            </p:txBody>
          </p:sp>
          <p:pic>
            <p:nvPicPr>
              <p:cNvPr id="9" name="Picture 8" descr="\\MAGNUM\Projects\Microsoft\Cloud Power FY12\Design\Icons\PNGs\Cross Platfor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847725" y="1905000"/>
                <a:ext cx="1352550" cy="1352550"/>
              </a:xfrm>
              <a:prstGeom prst="rect">
                <a:avLst/>
              </a:prstGeom>
              <a:grpFill/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434261" y="1169622"/>
              <a:ext cx="2784000" cy="2784000"/>
              <a:chOff x="4888050" y="1641276"/>
              <a:chExt cx="2088000" cy="2088000"/>
            </a:xfrm>
            <a:solidFill>
              <a:schemeClr val="accent3"/>
            </a:solidFill>
          </p:grpSpPr>
          <p:sp>
            <p:nvSpPr>
              <p:cNvPr id="11" name="Text Placeholder 5"/>
              <p:cNvSpPr txBox="1">
                <a:spLocks/>
              </p:cNvSpPr>
              <p:nvPr/>
            </p:nvSpPr>
            <p:spPr>
              <a:xfrm>
                <a:off x="4888050" y="1641276"/>
                <a:ext cx="2088000" cy="2088000"/>
              </a:xfrm>
              <a:prstGeom prst="rect">
                <a:avLst/>
              </a:prstGeom>
              <a:grpFill/>
            </p:spPr>
            <p:txBody>
              <a:bodyPr vert="horz" lIns="144000" tIns="48000" rIns="121920" bIns="60960" rtlCol="0" anchor="b" anchorCtr="0">
                <a:normAutofit/>
              </a:bodyPr>
              <a:lstStyle>
                <a:lvl1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1pPr>
                <a:lvl2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2pPr>
                <a:lvl3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3pPr>
                <a:lvl4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4pPr>
                <a:lvl5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5pPr>
              </a:lstStyle>
              <a:p>
                <a:r>
                  <a:rPr lang="en-US" sz="1600" dirty="0">
                    <a:solidFill>
                      <a:srgbClr val="FFFFFF"/>
                    </a:solidFill>
                    <a:latin typeface="+mj-lt"/>
                  </a:rPr>
                  <a:t>Shift of Responsibilities &amp; Accountabilities</a:t>
                </a:r>
              </a:p>
            </p:txBody>
          </p:sp>
          <p:pic>
            <p:nvPicPr>
              <p:cNvPr id="12" name="Picture 8" descr="\\MAGNUM\Projects\Microsoft\Cloud Power FY12\Design\Icons\PNGs\Cross Platform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100000"/>
              </a:blip>
              <a:stretch>
                <a:fillRect/>
              </a:stretch>
            </p:blipFill>
            <p:spPr bwMode="auto">
              <a:xfrm>
                <a:off x="5279082" y="1862376"/>
                <a:ext cx="1404936" cy="1404936"/>
              </a:xfrm>
              <a:prstGeom prst="rect">
                <a:avLst/>
              </a:prstGeom>
              <a:grpFill/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9218261" y="1169591"/>
              <a:ext cx="2784000" cy="2784000"/>
              <a:chOff x="6976050" y="1622226"/>
              <a:chExt cx="2088000" cy="2088000"/>
            </a:xfrm>
            <a:solidFill>
              <a:schemeClr val="accent4"/>
            </a:solidFill>
          </p:grpSpPr>
          <p:sp>
            <p:nvSpPr>
              <p:cNvPr id="14" name="Text Placeholder 10"/>
              <p:cNvSpPr txBox="1">
                <a:spLocks/>
              </p:cNvSpPr>
              <p:nvPr/>
            </p:nvSpPr>
            <p:spPr>
              <a:xfrm>
                <a:off x="6976050" y="1622226"/>
                <a:ext cx="2088000" cy="2088000"/>
              </a:xfrm>
              <a:prstGeom prst="rect">
                <a:avLst/>
              </a:prstGeom>
              <a:grpFill/>
            </p:spPr>
            <p:txBody>
              <a:bodyPr vert="horz" lIns="144000" tIns="48000" rIns="121920" bIns="60960" rtlCol="0" anchor="b" anchorCtr="0">
                <a:normAutofit/>
              </a:bodyPr>
              <a:lstStyle>
                <a:lvl1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1pPr>
                <a:lvl2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2pPr>
                <a:lvl3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3pPr>
                <a:lvl4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4pPr>
                <a:lvl5pPr eaLnBrk="1" hangingPunct="1">
                  <a:lnSpc>
                    <a:spcPct val="120000"/>
                  </a:lnSpc>
                  <a:defRPr sz="1400" kern="800">
                    <a:solidFill>
                      <a:schemeClr val="tx1"/>
                    </a:solidFill>
                    <a:latin typeface="+mn-lt"/>
                    <a:cs typeface="Segoe UI Light"/>
                  </a:defRPr>
                </a:lvl5pPr>
              </a:lstStyle>
              <a:p>
                <a:r>
                  <a:rPr lang="en-US" sz="1600" dirty="0">
                    <a:solidFill>
                      <a:srgbClr val="FFFFFF"/>
                    </a:solidFill>
                    <a:latin typeface="+mj-lt"/>
                  </a:rPr>
                  <a:t>New roles &amp; skills sets</a:t>
                </a:r>
                <a:endParaRPr lang="nl-NL" sz="1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15" name="Picture 3" descr="\\MAGNUM\Projects\Microsoft\Cloud Power FY12\Design\Icons\PNGs\Public_Cloud_Productivity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7402719" y="1905000"/>
                <a:ext cx="1350655" cy="1350655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651470" y="2417142"/>
            <a:ext cx="4391303" cy="30469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tx2"/>
                </a:solidFill>
              </a:rPr>
              <a:t>Cloud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tx2"/>
                </a:solidFill>
              </a:rPr>
              <a:t>People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tx2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465983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95378"/>
          </a:xfrm>
        </p:spPr>
        <p:txBody>
          <a:bodyPr/>
          <a:lstStyle/>
          <a:p>
            <a:r>
              <a:rPr lang="en-US" sz="4400" dirty="0" smtClean="0"/>
              <a:t>Lift and shift is IaaS only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/>
              <a:t>Rationale</a:t>
            </a:r>
            <a:endParaRPr lang="en-US" sz="4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You must consider PaaS, versus lift and shift.  PaaS provide reduced complexity, management and cost.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Action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Business cases need to consider rationalizing VM hosting costs (PaaS is cheaper then IaaS). Include licensing, (extended) support, compliance and time to market. Setup a migration factory to smoothly transition  Services to new PaaS platforms. </a:t>
            </a:r>
            <a:endParaRPr lang="nl-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63" y="264854"/>
            <a:ext cx="3447107" cy="22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0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749266"/>
          </a:xfrm>
        </p:spPr>
        <p:txBody>
          <a:bodyPr/>
          <a:lstStyle/>
          <a:p>
            <a:r>
              <a:rPr lang="en-US" sz="4400" dirty="0" smtClean="0"/>
              <a:t>Subscription management is critical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Rationale</a:t>
            </a:r>
            <a:endParaRPr lang="en-U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Subscriptions drive access to the management of resources, applications, security, network, configuration management, chargeback and showback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/>
              <a:t>Action </a:t>
            </a:r>
            <a:endParaRPr lang="en-U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Master subscriptions management for Azure, before shifting Services to Azure.  You need to have a subscription strategy and operating plan to consume Azure at large scale.  Define your outcomes first.</a:t>
            </a:r>
            <a:endParaRPr lang="en-US" sz="28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48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Operations Adoption</a:t>
            </a:r>
            <a:br>
              <a:rPr lang="en-US" dirty="0" smtClean="0"/>
            </a:br>
            <a:r>
              <a:rPr lang="en-US" sz="3600" dirty="0" smtClean="0"/>
              <a:t>Enabling IT Organizations to leverage Azure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Niels Nijweide</a:t>
            </a:r>
          </a:p>
          <a:p>
            <a:r>
              <a:rPr lang="en-US" dirty="0" smtClean="0"/>
              <a:t>Kathleen Wilson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BRK3475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72158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Think big, start small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/>
              <a:t>Rationale</a:t>
            </a:r>
            <a:endParaRPr lang="en-US" dirty="0"/>
          </a:p>
          <a:p>
            <a:r>
              <a:rPr lang="en-US" sz="2800" dirty="0" smtClean="0">
                <a:solidFill>
                  <a:schemeClr val="tx1"/>
                </a:solidFill>
              </a:rPr>
              <a:t>Clouds </a:t>
            </a:r>
            <a:r>
              <a:rPr lang="en-US" sz="2800" i="1" dirty="0" smtClean="0">
                <a:solidFill>
                  <a:schemeClr val="tx1"/>
                </a:solidFill>
              </a:rPr>
              <a:t>demand</a:t>
            </a:r>
            <a:r>
              <a:rPr lang="en-US" sz="2800" dirty="0" smtClean="0">
                <a:solidFill>
                  <a:schemeClr val="tx1"/>
                </a:solidFill>
              </a:rPr>
              <a:t> maturity.  Organizations must increase their maturity in order to deliver the promised value</a:t>
            </a:r>
          </a:p>
          <a:p>
            <a:endParaRPr lang="en-US" sz="2800" dirty="0" smtClean="0"/>
          </a:p>
          <a:p>
            <a:r>
              <a:rPr lang="en-US" dirty="0" smtClean="0"/>
              <a:t>Action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Shift to the Cloud with start with a small, reliable service.  Gain maturity in small steps, an think bimodal IT.  Leave traditional practices on premise,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treat cloud as Greenfield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4212818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72158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Shift responsibilities for cloud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Rationale</a:t>
            </a:r>
            <a:endParaRPr lang="en-US" sz="4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Cloud removes organizational silos, for example, Fabric Management requires cross domain expertise versus deep silo expertise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800" dirty="0" smtClean="0"/>
          </a:p>
          <a:p>
            <a:r>
              <a:rPr lang="en-US" dirty="0" smtClean="0"/>
              <a:t>Action</a:t>
            </a:r>
            <a:endParaRPr lang="en-US" dirty="0"/>
          </a:p>
          <a:p>
            <a:r>
              <a:rPr lang="en-US" sz="2800" dirty="0">
                <a:solidFill>
                  <a:schemeClr val="tx1"/>
                </a:solidFill>
              </a:rPr>
              <a:t>Using cloud principles and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IaaS / PaaS / SaaS</a:t>
            </a:r>
            <a:r>
              <a:rPr lang="en-US" sz="2800" dirty="0" smtClean="0">
                <a:solidFill>
                  <a:schemeClr val="tx1"/>
                </a:solidFill>
              </a:rPr>
              <a:t>) IT must shift their responsibilities to fit into Cloud architecture and services (</a:t>
            </a:r>
            <a:r>
              <a:rPr lang="en-US" sz="2800" dirty="0">
                <a:solidFill>
                  <a:schemeClr val="tx1"/>
                </a:solidFill>
              </a:rPr>
              <a:t>SharePoint, </a:t>
            </a:r>
            <a:r>
              <a:rPr lang="en-US" sz="2800" dirty="0" smtClean="0">
                <a:solidFill>
                  <a:schemeClr val="tx1"/>
                </a:solidFill>
              </a:rPr>
              <a:t>fabric, platform, </a:t>
            </a:r>
            <a:r>
              <a:rPr lang="en-US" sz="2800" dirty="0">
                <a:solidFill>
                  <a:schemeClr val="tx1"/>
                </a:solidFill>
              </a:rPr>
              <a:t>etc</a:t>
            </a:r>
            <a:r>
              <a:rPr lang="en-US" sz="2800" dirty="0" smtClean="0">
                <a:solidFill>
                  <a:schemeClr val="tx1"/>
                </a:solidFill>
              </a:rPr>
              <a:t>.)</a:t>
            </a:r>
            <a:endParaRPr lang="nl-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35" y="295275"/>
            <a:ext cx="3509536" cy="23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752070"/>
          </a:xfrm>
        </p:spPr>
        <p:txBody>
          <a:bodyPr/>
          <a:lstStyle/>
          <a:p>
            <a:r>
              <a:rPr lang="en-US" sz="4400" dirty="0" smtClean="0"/>
              <a:t>Cloud is not one size fits all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Rationale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Processes, </a:t>
            </a:r>
            <a:r>
              <a:rPr lang="en-US" sz="2800" dirty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oles and responsibilities will change depending what type of service you delivering in the Cloud (waterline).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 smtClean="0"/>
              <a:t>Action</a:t>
            </a:r>
            <a:endParaRPr lang="en-US" dirty="0"/>
          </a:p>
          <a:p>
            <a:r>
              <a:rPr lang="en-US" sz="2800" dirty="0" smtClean="0">
                <a:solidFill>
                  <a:schemeClr val="tx1"/>
                </a:solidFill>
              </a:rPr>
              <a:t>Understand the cloud model you will deliver </a:t>
            </a:r>
            <a:r>
              <a:rPr lang="en-US" sz="2800" dirty="0">
                <a:solidFill>
                  <a:schemeClr val="tx1"/>
                </a:solidFill>
              </a:rPr>
              <a:t>(IaaS / PaaS / SaaS). </a:t>
            </a:r>
            <a:r>
              <a:rPr lang="en-US" sz="2800" dirty="0" smtClean="0">
                <a:solidFill>
                  <a:schemeClr val="tx1"/>
                </a:solidFill>
              </a:rPr>
              <a:t> Align your service </a:t>
            </a:r>
            <a:r>
              <a:rPr lang="en-US" sz="2800" dirty="0">
                <a:solidFill>
                  <a:schemeClr val="tx1"/>
                </a:solidFill>
              </a:rPr>
              <a:t>delivery </a:t>
            </a:r>
            <a:r>
              <a:rPr lang="en-US" sz="2800" dirty="0" smtClean="0">
                <a:solidFill>
                  <a:schemeClr val="tx1"/>
                </a:solidFill>
              </a:rPr>
              <a:t>and cloud processes into </a:t>
            </a:r>
            <a:r>
              <a:rPr lang="en-US" sz="2800" dirty="0">
                <a:solidFill>
                  <a:schemeClr val="tx1"/>
                </a:solidFill>
              </a:rPr>
              <a:t>the NEW cloud </a:t>
            </a:r>
            <a:r>
              <a:rPr lang="en-US" sz="2800" dirty="0" smtClean="0">
                <a:solidFill>
                  <a:schemeClr val="tx1"/>
                </a:solidFill>
              </a:rPr>
              <a:t>organization.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2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514428" cy="4684359"/>
          </a:xfrm>
        </p:spPr>
        <p:txBody>
          <a:bodyPr/>
          <a:lstStyle/>
          <a:p>
            <a:r>
              <a:rPr lang="en-US" sz="4400" dirty="0" smtClean="0"/>
              <a:t>Manage Services versus components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Rationale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Cloud Service Consumers are focused on the delivery of services (think containers) and IT fails when trying to manage components in the cloud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/>
              <a:t>Action </a:t>
            </a:r>
            <a:endParaRPr lang="en-U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Focus on Services when using the Cloud, make sure that you monitor Service delivery and manage Services from the Consumer point of view</a:t>
            </a:r>
            <a:endParaRPr lang="nl-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8"/>
          <a:stretch/>
        </p:blipFill>
        <p:spPr>
          <a:xfrm>
            <a:off x="9962653" y="544934"/>
            <a:ext cx="182641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407360"/>
          </a:xfrm>
        </p:spPr>
        <p:txBody>
          <a:bodyPr/>
          <a:lstStyle/>
          <a:p>
            <a:r>
              <a:rPr lang="en-CA" sz="3600" dirty="0" smtClean="0">
                <a:solidFill>
                  <a:schemeClr val="tx2"/>
                </a:solidFill>
              </a:rPr>
              <a:t>Define standard changes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Tiered SLAs disappear, SLAs are set by the Cloud provider 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Service Catalog maturity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Automation, efficiency (IT will be bypassed)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Culture needs to shift, Cloud is a disrupter</a:t>
            </a:r>
          </a:p>
          <a:p>
            <a:r>
              <a:rPr lang="en-CA" sz="3600" dirty="0" smtClean="0">
                <a:solidFill>
                  <a:schemeClr val="tx2"/>
                </a:solidFill>
              </a:rPr>
              <a:t>Processes need to be lean and mean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2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 &amp; 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1613" y="3643251"/>
            <a:ext cx="4392488" cy="650922"/>
            <a:chOff x="1321693" y="4050268"/>
            <a:chExt cx="4392488" cy="650922"/>
          </a:xfrm>
        </p:grpSpPr>
        <p:pic>
          <p:nvPicPr>
            <p:cNvPr id="1026" name="Picture 8" descr="cid:image002.png@01CEDFAB.B09D3EE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693" y="4050268"/>
              <a:ext cx="57606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53741" y="4073326"/>
              <a:ext cx="3960440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@mkathleenwilson </a:t>
              </a:r>
              <a:endParaRPr lang="nl-N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3625" y="5945534"/>
            <a:ext cx="8485208" cy="572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http://www.microsoft.com/en-us/microsoftservices/datacenter_services.aspx</a:t>
            </a:r>
            <a:endParaRPr lang="nl-NL" sz="20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77278" y="3627957"/>
            <a:ext cx="5623110" cy="679168"/>
            <a:chOff x="5563679" y="3624737"/>
            <a:chExt cx="6885042" cy="679168"/>
          </a:xfrm>
        </p:grpSpPr>
        <p:sp>
          <p:nvSpPr>
            <p:cNvPr id="7" name="TextBox 6"/>
            <p:cNvSpPr txBox="1"/>
            <p:nvPr/>
          </p:nvSpPr>
          <p:spPr>
            <a:xfrm>
              <a:off x="6218238" y="3666309"/>
              <a:ext cx="6230483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kawilson@microsoft.com</a:t>
              </a:r>
              <a:endParaRPr lang="nl-N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679" y="3624737"/>
              <a:ext cx="679168" cy="67916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465709" y="5009430"/>
            <a:ext cx="936104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75221">
                      <a:schemeClr val="accent3"/>
                    </a:gs>
                    <a:gs pos="39000">
                      <a:schemeClr val="accent3"/>
                    </a:gs>
                  </a:gsLst>
                  <a:lin ang="5400000" scaled="0"/>
                </a:gradFill>
              </a:rPr>
              <a:t>For Microsoft Service Offerings for Cloud Operations visit</a:t>
            </a:r>
            <a:endParaRPr lang="nl-NL" sz="2400" dirty="0" smtClean="0">
              <a:gradFill>
                <a:gsLst>
                  <a:gs pos="75221">
                    <a:schemeClr val="accent3"/>
                  </a:gs>
                  <a:gs pos="39000">
                    <a:schemeClr val="accent3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254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846638" y="0"/>
            <a:ext cx="7589837" cy="6994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4648198" cy="917575"/>
          </a:xfrm>
        </p:spPr>
        <p:txBody>
          <a:bodyPr/>
          <a:lstStyle/>
          <a:p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Learn more </a:t>
            </a:r>
            <a:b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with FREE </a:t>
            </a:r>
            <a:b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IT Pro Resources</a:t>
            </a:r>
            <a:endParaRPr lang="en-US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41461" y="1239889"/>
            <a:ext cx="6523038" cy="966418"/>
          </a:xfrm>
        </p:spPr>
        <p:txBody>
          <a:bodyPr/>
          <a:lstStyle/>
          <a:p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Free technical training resources: </a:t>
            </a:r>
          </a:p>
          <a:p>
            <a:pPr lvl="1"/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On-demand online training: </a:t>
            </a:r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hlinkClick r:id="rId3"/>
              </a:rPr>
              <a:t>http://aka.ms/learnhybrid</a:t>
            </a:r>
            <a:r>
              <a:rPr lang="en-US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74639" y="2932772"/>
            <a:ext cx="4417234" cy="151426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 smtClean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Expand your </a:t>
            </a:r>
            <a:br>
              <a:rPr lang="en-US" sz="3200" dirty="0" smtClean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</a:br>
            <a:r>
              <a:rPr lang="en-US" sz="3200" dirty="0" smtClean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Hybrid </a:t>
            </a: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I</a:t>
            </a:r>
            <a:r>
              <a:rPr lang="en-US" sz="3200" dirty="0" smtClean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nfrastructure </a:t>
            </a: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K</a:t>
            </a:r>
            <a:r>
              <a:rPr lang="en-US" sz="3200" dirty="0" smtClean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nowledge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341461" y="2760577"/>
            <a:ext cx="6781800" cy="185897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Free ebooks: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Rethinking Enterprise Storage: A Hybrid Cloud Model: </a:t>
            </a:r>
            <a:r>
              <a:rPr lang="en-US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http://</a:t>
            </a:r>
            <a:r>
              <a:rPr lang="en-US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aka.ms/hybrid-storage-ebook</a:t>
            </a:r>
            <a:endParaRPr lang="en-US" dirty="0" smtClean="0">
              <a:gradFill>
                <a:gsLst>
                  <a:gs pos="20354">
                    <a:srgbClr val="FFFFFF"/>
                  </a:gs>
                  <a:gs pos="40000">
                    <a:srgbClr val="FFFFFF"/>
                  </a:gs>
                </a:gsLst>
                <a:lin ang="5400000" scaled="0"/>
              </a:gradFill>
            </a:endParaRP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Microsoft Azure Essentials: Fundamentals of Azure: </a:t>
            </a:r>
            <a:r>
              <a:rPr lang="en-US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http://</a:t>
            </a:r>
            <a:r>
              <a:rPr lang="en-US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aka.ms/azure-fundamentals-ebook</a:t>
            </a:r>
            <a:r>
              <a:rPr lang="en-US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341461" y="5173816"/>
            <a:ext cx="6446838" cy="96641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Join the IT Pro community: </a:t>
            </a:r>
          </a:p>
          <a:p>
            <a:pPr lvl="1">
              <a:buClr>
                <a:srgbClr val="FFFFFF"/>
              </a:buClr>
            </a:pPr>
            <a:r>
              <a:rPr lang="en-US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Twitter </a:t>
            </a:r>
            <a:r>
              <a:rPr lang="en-US" dirty="0" smtClean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@MS_ITPro</a:t>
            </a:r>
            <a:endParaRPr lang="en-US" dirty="0" smtClean="0">
              <a:gradFill>
                <a:gsLst>
                  <a:gs pos="20354">
                    <a:srgbClr val="FFFFFF"/>
                  </a:gs>
                  <a:gs pos="4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93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82" y="2336315"/>
            <a:ext cx="12434711" cy="465821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0953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7" y="1583723"/>
            <a:ext cx="4902958" cy="2608474"/>
          </a:xfrm>
        </p:spPr>
        <p:txBody>
          <a:bodyPr/>
          <a:lstStyle/>
          <a:p>
            <a:r>
              <a:rPr lang="en-US" sz="6119" dirty="0"/>
              <a:t>Ignite Azure </a:t>
            </a:r>
            <a:r>
              <a:rPr lang="en-US" sz="5507" dirty="0"/>
              <a:t>Challenge Sweepstakes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203689" y="2962246"/>
            <a:ext cx="5403332" cy="3755530"/>
          </a:xfrm>
          <a:prstGeom prst="rect">
            <a:avLst/>
          </a:prstGeom>
        </p:spPr>
        <p:txBody>
          <a:bodyPr vert="horz" wrap="square" lIns="149217" tIns="93260" rIns="149217" bIns="93260" rtlCol="0"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3921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4079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48157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2236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24"/>
              </a:spcAft>
              <a:buClr>
                <a:srgbClr val="FFFFFF"/>
              </a:buClr>
              <a:defRPr/>
            </a:pPr>
            <a:r>
              <a:rPr lang="en-US" sz="3264" dirty="0">
                <a:gradFill>
                  <a:gsLst>
                    <a:gs pos="20354">
                      <a:srgbClr val="0078D7">
                        <a:lumMod val="50000"/>
                      </a:srgbClr>
                    </a:gs>
                    <a:gs pos="40000">
                      <a:srgbClr val="0078D7">
                        <a:lumMod val="50000"/>
                      </a:srgbClr>
                    </a:gs>
                  </a:gsLst>
                  <a:lin ang="5400000" scaled="0"/>
                </a:gradFill>
              </a:rPr>
              <a:t>Attend Azure sessions and activities, track your progress online, win raffle tickets for great prizes!</a:t>
            </a:r>
          </a:p>
          <a:p>
            <a:pPr>
              <a:lnSpc>
                <a:spcPct val="85000"/>
              </a:lnSpc>
              <a:spcAft>
                <a:spcPts val="1224"/>
              </a:spcAft>
              <a:buClr>
                <a:srgbClr val="FFFFFF"/>
              </a:buClr>
              <a:defRPr/>
            </a:pPr>
            <a:r>
              <a:rPr lang="en-US" sz="3264" dirty="0">
                <a:gradFill>
                  <a:gsLst>
                    <a:gs pos="20354">
                      <a:srgbClr val="0078D7">
                        <a:lumMod val="50000"/>
                      </a:srgbClr>
                    </a:gs>
                    <a:gs pos="40000">
                      <a:srgbClr val="0078D7">
                        <a:lumMod val="50000"/>
                      </a:srgbClr>
                    </a:gs>
                  </a:gsLst>
                  <a:lin ang="5400000" scaled="0"/>
                </a:gradFill>
              </a:rPr>
              <a:t>Aka.ms/</a:t>
            </a:r>
            <a:r>
              <a:rPr lang="en-US" sz="3264" dirty="0" err="1">
                <a:gradFill>
                  <a:gsLst>
                    <a:gs pos="20354">
                      <a:srgbClr val="0078D7">
                        <a:lumMod val="50000"/>
                      </a:srgbClr>
                    </a:gs>
                    <a:gs pos="40000">
                      <a:srgbClr val="0078D7">
                        <a:lumMod val="50000"/>
                      </a:srgbClr>
                    </a:gs>
                  </a:gsLst>
                  <a:lin ang="5400000" scaled="0"/>
                </a:gradFill>
              </a:rPr>
              <a:t>MyAzureChallenge</a:t>
            </a:r>
            <a:endParaRPr lang="en-US" sz="3264" dirty="0">
              <a:gradFill>
                <a:gsLst>
                  <a:gs pos="20354">
                    <a:srgbClr val="0078D7">
                      <a:lumMod val="50000"/>
                    </a:srgbClr>
                  </a:gs>
                  <a:gs pos="40000">
                    <a:srgbClr val="0078D7">
                      <a:lumMod val="50000"/>
                    </a:srgbClr>
                  </a:gs>
                </a:gsLst>
                <a:lin ang="5400000" scaled="0"/>
              </a:gradFill>
            </a:endParaRPr>
          </a:p>
          <a:p>
            <a:pPr>
              <a:lnSpc>
                <a:spcPct val="85000"/>
              </a:lnSpc>
              <a:spcAft>
                <a:spcPts val="1224"/>
              </a:spcAft>
              <a:buClr>
                <a:srgbClr val="FFFFFF"/>
              </a:buClr>
              <a:defRPr/>
            </a:pPr>
            <a:r>
              <a:rPr lang="en-US" sz="3264" dirty="0">
                <a:gradFill>
                  <a:gsLst>
                    <a:gs pos="20354">
                      <a:srgbClr val="0078D7">
                        <a:lumMod val="50000"/>
                      </a:srgbClr>
                    </a:gs>
                    <a:gs pos="40000">
                      <a:srgbClr val="0078D7">
                        <a:lumMod val="50000"/>
                      </a:srgbClr>
                    </a:gs>
                  </a:gsLst>
                  <a:lin ang="5400000" scaled="0"/>
                </a:gradFill>
              </a:rPr>
              <a:t>Enter this session code online:</a:t>
            </a:r>
            <a:endParaRPr lang="en-US" sz="3264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21" y="4018517"/>
            <a:ext cx="1684824" cy="1220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629" r="19098" b="1"/>
          <a:stretch/>
        </p:blipFill>
        <p:spPr>
          <a:xfrm>
            <a:off x="9487235" y="2446863"/>
            <a:ext cx="2104777" cy="1698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13" y="6203183"/>
            <a:ext cx="1658624" cy="514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2702" y="6130623"/>
            <a:ext cx="3384293" cy="1244235"/>
          </a:xfrm>
          <a:prstGeom prst="rect">
            <a:avLst/>
          </a:prstGeom>
          <a:solidFill>
            <a:srgbClr val="FF0000"/>
          </a:solidFill>
        </p:spPr>
        <p:txBody>
          <a:bodyPr wrap="squar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spcAft>
                <a:spcPts val="612"/>
              </a:spcAft>
            </a:pPr>
            <a:r>
              <a:rPr lang="en-US" sz="2040" b="1" dirty="0">
                <a:solidFill>
                  <a:srgbClr val="FFFFFF"/>
                </a:solidFill>
                <a:latin typeface="Segoe UI Light"/>
              </a:rPr>
              <a:t>Enter session code and remove this box</a:t>
            </a:r>
          </a:p>
          <a:p>
            <a:pPr defTabSz="932597">
              <a:lnSpc>
                <a:spcPct val="90000"/>
              </a:lnSpc>
              <a:spcAft>
                <a:spcPts val="612"/>
              </a:spcAft>
            </a:pPr>
            <a:endParaRPr lang="en-US" sz="2040" dirty="0" err="1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58" y="4651409"/>
            <a:ext cx="2157572" cy="153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93306" y="5985634"/>
            <a:ext cx="3650781" cy="89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1020" dirty="0">
                <a:solidFill>
                  <a:srgbClr val="505050"/>
                </a:solidFill>
              </a:rPr>
              <a:t>NO PURCHASE NECESSARY. Open only to event attendees. Winners must be present to win. Game ends May 9</a:t>
            </a:r>
            <a:r>
              <a:rPr lang="en-US" sz="1020" baseline="30000" dirty="0">
                <a:solidFill>
                  <a:srgbClr val="505050"/>
                </a:solidFill>
              </a:rPr>
              <a:t>th</a:t>
            </a:r>
            <a:r>
              <a:rPr lang="en-US" sz="1020" dirty="0">
                <a:solidFill>
                  <a:srgbClr val="505050"/>
                </a:solidFill>
              </a:rPr>
              <a:t>, 2015. For Official Rules, see The Cloud and Enterprise Lounge or myignite.com/challenge</a:t>
            </a:r>
          </a:p>
          <a:p>
            <a:pPr defTabSz="932597"/>
            <a:endParaRPr lang="en-US" sz="102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2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284701"/>
            <a:ext cx="4846638" cy="270982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46638" y="0"/>
            <a:ext cx="7589837" cy="69945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9220" y="293688"/>
            <a:ext cx="4648198" cy="917575"/>
          </a:xfrm>
        </p:spPr>
        <p:txBody>
          <a:bodyPr/>
          <a:lstStyle/>
          <a:p>
            <a:r>
              <a:rPr lang="en-US" dirty="0"/>
              <a:t>Free Resources for DevOps Practices</a:t>
            </a:r>
            <a:endParaRPr lang="en-US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2493" y="787133"/>
            <a:ext cx="6629400" cy="1409617"/>
          </a:xfrm>
        </p:spPr>
        <p:txBody>
          <a:bodyPr/>
          <a:lstStyle/>
          <a:p>
            <a:r>
              <a:rPr lang="en-US" sz="3200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Optimize your </a:t>
            </a: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/>
            </a:r>
            <a:b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DevOps practices &amp; tools</a:t>
            </a:r>
            <a:r>
              <a:rPr lang="en-US" sz="3200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US" sz="3200" dirty="0" smtClean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lvl="1"/>
            <a:r>
              <a:rPr lang="en-US" dirty="0"/>
              <a:t>Get started on your DevOps journey:  </a:t>
            </a:r>
            <a:r>
              <a:rPr lang="en-US" dirty="0">
                <a:hlinkClick r:id="rId3"/>
              </a:rPr>
              <a:t>aka.ms/</a:t>
            </a:r>
            <a:r>
              <a:rPr lang="en-US" dirty="0" err="1">
                <a:hlinkClick r:id="rId3"/>
              </a:rPr>
              <a:t>devops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05954" y="2406597"/>
            <a:ext cx="4572000" cy="151426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Accelerate your application </a:t>
            </a:r>
            <a:b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</a:br>
            <a:r>
              <a:rPr lang="en-US" sz="3200" dirty="0">
                <a:gradFill>
                  <a:gsLst>
                    <a:gs pos="20354">
                      <a:srgbClr val="0078D7">
                        <a:lumMod val="20000"/>
                        <a:lumOff val="80000"/>
                      </a:srgbClr>
                    </a:gs>
                    <a:gs pos="40000">
                      <a:srgbClr val="0078D7">
                        <a:lumMod val="20000"/>
                        <a:lumOff val="80000"/>
                      </a:srgbClr>
                    </a:gs>
                  </a:gsLst>
                </a:gradFill>
              </a:rPr>
              <a:t>delivery lifecycle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252493" y="2335030"/>
            <a:ext cx="6781800" cy="168661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Download the Forrester Infrastructure-as-Code whitepaper: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Complexity kills.  Automate with Infra as code: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aka.ms/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4"/>
              </a:rPr>
              <a:t>iac_tlp</a:t>
            </a:r>
            <a:endParaRPr lang="en-US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252493" y="4159926"/>
            <a:ext cx="6446838" cy="1243417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Technical resources for Practitioners: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Get access to free online training, 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evals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and HOLs: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aka.ms/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5"/>
              </a:rPr>
              <a:t>devopsmva</a:t>
            </a:r>
            <a:endParaRPr lang="en-US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252493" y="5541622"/>
            <a:ext cx="6446838" cy="96641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en-US" sz="3200" dirty="0">
                <a:gradFill>
                  <a:gsLst>
                    <a:gs pos="20354">
                      <a:srgbClr val="FFFFFF"/>
                    </a:gs>
                    <a:gs pos="40000">
                      <a:srgbClr val="FFFFFF"/>
                    </a:gs>
                  </a:gsLst>
                  <a:lin ang="5400000" scaled="0"/>
                </a:gradFill>
              </a:rPr>
              <a:t>Join the Community conversations: 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Use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#</a:t>
            </a:r>
            <a:r>
              <a:rPr lang="en-US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TalkDevOps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hlinkClick r:id="rId6"/>
              </a:rPr>
              <a:t> </a:t>
            </a: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 Twitter</a:t>
            </a:r>
          </a:p>
        </p:txBody>
      </p:sp>
      <p:pic>
        <p:nvPicPr>
          <p:cNvPr id="10" name="Picture 1" descr="Inline imag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1" y="4480456"/>
            <a:ext cx="3177002" cy="25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8864" y="4385888"/>
            <a:ext cx="1406101" cy="113261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8C00"/>
                </a:solidFill>
                <a:latin typeface="Segoe UI Light"/>
                <a:hlinkClick r:id="rId8"/>
              </a:rPr>
              <a:t>RSVP </a:t>
            </a:r>
            <a:r>
              <a:rPr lang="en-US" sz="3200" dirty="0" smtClean="0">
                <a:solidFill>
                  <a:srgbClr val="FF8C00"/>
                </a:solidFill>
                <a:latin typeface="Segoe UI Light"/>
                <a:hlinkClick r:id="rId8"/>
              </a:rPr>
              <a:t>here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31329"/>
            <a:ext cx="11887200" cy="27699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Organizational challenges adopting cloud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icrosoft cloud vision</a:t>
            </a:r>
          </a:p>
          <a:p>
            <a:pPr marL="0" indent="0">
              <a:buNone/>
            </a:pPr>
            <a:r>
              <a:rPr lang="en-US" dirty="0" smtClean="0"/>
              <a:t>Cloud Services Foundation Reference Model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Takeaways for Organizations using Azure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Audience Poll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CA" dirty="0" smtClean="0"/>
              <a:t>What is your role?  </a:t>
            </a:r>
          </a:p>
          <a:p>
            <a:endParaRPr lang="en-CA" dirty="0" smtClean="0"/>
          </a:p>
          <a:p>
            <a:r>
              <a:rPr lang="en-CA" dirty="0" smtClean="0"/>
              <a:t>Are currently using Azure?</a:t>
            </a:r>
          </a:p>
          <a:p>
            <a:endParaRPr lang="en-CA" dirty="0" smtClean="0"/>
          </a:p>
          <a:p>
            <a:r>
              <a:rPr lang="en-CA" dirty="0" smtClean="0"/>
              <a:t>Do you use O365?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this Session?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 smtClean="0"/>
              <a:t>Customer feedback</a:t>
            </a:r>
          </a:p>
          <a:p>
            <a:r>
              <a:rPr lang="en-CA" dirty="0" smtClean="0"/>
              <a:t>Lack of “prescriptive guidance”</a:t>
            </a:r>
          </a:p>
          <a:p>
            <a:r>
              <a:rPr lang="en-CA" dirty="0" smtClean="0"/>
              <a:t>Cloud need Modern Service Management</a:t>
            </a:r>
          </a:p>
          <a:p>
            <a:r>
              <a:rPr lang="en-CA" dirty="0" smtClean="0"/>
              <a:t>Lean and mean</a:t>
            </a:r>
          </a:p>
          <a:p>
            <a:r>
              <a:rPr lang="en-CA" dirty="0" smtClean="0"/>
              <a:t>Need to continuously show back value to the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016"/>
          <a:stretch/>
        </p:blipFill>
        <p:spPr>
          <a:xfrm>
            <a:off x="6662784" y="1"/>
            <a:ext cx="6063620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en-US" dirty="0" smtClean="0"/>
              <a:t>Organizational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Organizations move to the Cloud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6752103" cy="4210383"/>
          </a:xfrm>
        </p:spPr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Innovation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Move away from Outsourcing models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Shadow IT is here to stay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Datacenter is at capacity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Cost – pay for use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It is an industry trend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…and more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43" y="1254445"/>
            <a:ext cx="5135096" cy="432048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505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21183"/>
          </a:xfrm>
        </p:spPr>
        <p:txBody>
          <a:bodyPr/>
          <a:lstStyle/>
          <a:p>
            <a:r>
              <a:rPr lang="en-US" sz="3200" dirty="0" smtClean="0"/>
              <a:t>Chargeback and or </a:t>
            </a:r>
            <a:r>
              <a:rPr lang="en-US" sz="3200" dirty="0"/>
              <a:t>s</a:t>
            </a:r>
            <a:r>
              <a:rPr lang="en-US" sz="3200" dirty="0" smtClean="0"/>
              <a:t>howback</a:t>
            </a:r>
          </a:p>
          <a:p>
            <a:r>
              <a:rPr lang="en-CA" sz="3200" dirty="0" smtClean="0"/>
              <a:t>Requires process &amp; organizational maturity</a:t>
            </a:r>
          </a:p>
          <a:p>
            <a:r>
              <a:rPr lang="en-US" sz="3200" dirty="0" smtClean="0"/>
              <a:t>IT must become a Service Provider</a:t>
            </a:r>
          </a:p>
          <a:p>
            <a:r>
              <a:rPr lang="en-CA" sz="3200" dirty="0" smtClean="0"/>
              <a:t>Enable innovation with Lifecycle Management</a:t>
            </a:r>
            <a:endParaRPr lang="en-US" sz="3200" dirty="0" smtClean="0"/>
          </a:p>
          <a:p>
            <a:r>
              <a:rPr lang="en-CA" sz="3200" dirty="0" smtClean="0"/>
              <a:t>Manual on premise work not automated</a:t>
            </a:r>
          </a:p>
          <a:p>
            <a:r>
              <a:rPr lang="en-CA" sz="3200" dirty="0" smtClean="0"/>
              <a:t>Cloud Consumers/Customers new responsibilities; tenant ownership, service relationship management, service catalog</a:t>
            </a:r>
            <a:endParaRPr lang="en-US" sz="3200" dirty="0" smtClean="0"/>
          </a:p>
          <a:p>
            <a:pPr marL="571500" indent="-5715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017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nl-NL" dirty="0" smtClean="0"/>
              <a:t>Microsoft Cloud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40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2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2015-05-04T00:00:00-05:00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Kathleen Wilson; Niels Nijweide</External_x0020_Speaker>
    <Session_x0020_Code xmlns="12a172fe-0250-434a-85cf-03b10810c5e5">BRK3475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51bd902e-d5ac-4b35-a5c6-2aeeb48cd79f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office/infopath/2007/PartnerControls"/>
    <ds:schemaRef ds:uri="12a172fe-0250-434a-85cf-03b10810c5e5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6560</TotalTime>
  <Words>1764</Words>
  <Application>Microsoft Office PowerPoint</Application>
  <PresentationFormat>Custom</PresentationFormat>
  <Paragraphs>340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1_5-30610_Microsoft_Ignite_Keynote_Template</vt:lpstr>
      <vt:lpstr>2_5-30610_Microsoft_Ignite_Keynote_Template</vt:lpstr>
      <vt:lpstr>PowerPoint Presentation</vt:lpstr>
      <vt:lpstr>Azure Operations Adoption Enabling IT Organizations to leverage Azure</vt:lpstr>
      <vt:lpstr>Session overview</vt:lpstr>
      <vt:lpstr>Audience Poll</vt:lpstr>
      <vt:lpstr>Why this Session?</vt:lpstr>
      <vt:lpstr>Organizational Challenges</vt:lpstr>
      <vt:lpstr>Why Organizations move to the Cloud</vt:lpstr>
      <vt:lpstr>Cloud Challenges</vt:lpstr>
      <vt:lpstr>Microsoft Cloud Vision</vt:lpstr>
      <vt:lpstr>Microsoft Cloud Vision</vt:lpstr>
      <vt:lpstr>Cloud Principles &amp; Concepts - MSM</vt:lpstr>
      <vt:lpstr>Cloud Principles &amp; Concepts - MSM</vt:lpstr>
      <vt:lpstr>Cloud Principles &amp; Concepts - MSM</vt:lpstr>
      <vt:lpstr>Service Delivery Models </vt:lpstr>
      <vt:lpstr>Cloud Services Foundation Reference Model</vt:lpstr>
      <vt:lpstr>Required Roles for each model</vt:lpstr>
      <vt:lpstr>Organizational Considerations for Azure</vt:lpstr>
      <vt:lpstr>Cloud</vt:lpstr>
      <vt:lpstr>Cloud</vt:lpstr>
      <vt:lpstr>People</vt:lpstr>
      <vt:lpstr>People</vt:lpstr>
      <vt:lpstr>Process</vt:lpstr>
      <vt:lpstr>Process</vt:lpstr>
      <vt:lpstr>In closing</vt:lpstr>
      <vt:lpstr>Q &amp; A</vt:lpstr>
      <vt:lpstr>Learn more  with FREE  IT Pro Resources</vt:lpstr>
      <vt:lpstr>Ignite Azure Challenge Sweepstakes</vt:lpstr>
      <vt:lpstr>Free Resources for DevOps Practices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Operations: Enabling IT Organizations to Leverage Microsoft Azure</dc:title>
  <dc:subject>Microsoft Ignite 2015</dc:subject>
  <dc:creator>Niels Nijweide</dc:creator>
  <cp:keywords>Microsoft Ignite 2015</cp:keywords>
  <dc:description>Template: Mitchell Derrey, Silver Fox Productions
Formatting: 
Audience Type: Internal/External</dc:description>
  <cp:lastModifiedBy>Shows</cp:lastModifiedBy>
  <cp:revision>116</cp:revision>
  <dcterms:created xsi:type="dcterms:W3CDTF">2015-04-08T08:04:26Z</dcterms:created>
  <dcterms:modified xsi:type="dcterms:W3CDTF">2015-05-04T22:25:49Z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