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  <p:sldMasterId id="2147484303" r:id="rId6"/>
  </p:sldMasterIdLst>
  <p:notesMasterIdLst>
    <p:notesMasterId r:id="rId39"/>
  </p:notesMasterIdLst>
  <p:handoutMasterIdLst>
    <p:handoutMasterId r:id="rId40"/>
  </p:handoutMasterIdLst>
  <p:sldIdLst>
    <p:sldId id="1368" r:id="rId7"/>
    <p:sldId id="1338" r:id="rId8"/>
    <p:sldId id="1487" r:id="rId9"/>
    <p:sldId id="1461" r:id="rId10"/>
    <p:sldId id="1462" r:id="rId11"/>
    <p:sldId id="1463" r:id="rId12"/>
    <p:sldId id="1464" r:id="rId13"/>
    <p:sldId id="1465" r:id="rId14"/>
    <p:sldId id="1467" r:id="rId15"/>
    <p:sldId id="1468" r:id="rId16"/>
    <p:sldId id="1470" r:id="rId17"/>
    <p:sldId id="1471" r:id="rId18"/>
    <p:sldId id="1472" r:id="rId19"/>
    <p:sldId id="1473" r:id="rId20"/>
    <p:sldId id="1474" r:id="rId21"/>
    <p:sldId id="1475" r:id="rId22"/>
    <p:sldId id="1476" r:id="rId23"/>
    <p:sldId id="1364" r:id="rId24"/>
    <p:sldId id="1477" r:id="rId25"/>
    <p:sldId id="1479" r:id="rId26"/>
    <p:sldId id="1480" r:id="rId27"/>
    <p:sldId id="1490" r:id="rId28"/>
    <p:sldId id="1489" r:id="rId29"/>
    <p:sldId id="1481" r:id="rId30"/>
    <p:sldId id="1482" r:id="rId31"/>
    <p:sldId id="1483" r:id="rId32"/>
    <p:sldId id="1484" r:id="rId33"/>
    <p:sldId id="1491" r:id="rId34"/>
    <p:sldId id="1488" r:id="rId35"/>
    <p:sldId id="1486" r:id="rId36"/>
    <p:sldId id="1492" r:id="rId37"/>
    <p:sldId id="1326" r:id="rId3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487"/>
            <p14:sldId id="1461"/>
            <p14:sldId id="1462"/>
            <p14:sldId id="1463"/>
            <p14:sldId id="1464"/>
            <p14:sldId id="1465"/>
            <p14:sldId id="1467"/>
            <p14:sldId id="1468"/>
            <p14:sldId id="1470"/>
            <p14:sldId id="1471"/>
            <p14:sldId id="1472"/>
            <p14:sldId id="1473"/>
            <p14:sldId id="1474"/>
            <p14:sldId id="1475"/>
            <p14:sldId id="1476"/>
            <p14:sldId id="1364"/>
            <p14:sldId id="1477"/>
            <p14:sldId id="1479"/>
            <p14:sldId id="1480"/>
            <p14:sldId id="1490"/>
            <p14:sldId id="1489"/>
            <p14:sldId id="1481"/>
            <p14:sldId id="1482"/>
            <p14:sldId id="1483"/>
            <p14:sldId id="1484"/>
            <p14:sldId id="1491"/>
            <p14:sldId id="1488"/>
            <p14:sldId id="1486"/>
            <p14:sldId id="1492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D8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94187" autoAdjust="0"/>
  </p:normalViewPr>
  <p:slideViewPr>
    <p:cSldViewPr>
      <p:cViewPr varScale="1">
        <p:scale>
          <a:sx n="65" d="100"/>
          <a:sy n="65" d="100"/>
        </p:scale>
        <p:origin x="1638" y="60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5/5/2015 11:08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5/5/2015 11:08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5/5/2015 11:08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53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188DD-20BA-4467-A2FA-5C26F4912DF3}" type="slidenum">
              <a:rPr lang="en-IE" smtClean="0">
                <a:solidFill>
                  <a:prstClr val="black"/>
                </a:solidFill>
              </a:rPr>
              <a:pPr/>
              <a:t>13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33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188DD-20BA-4467-A2FA-5C26F4912DF3}" type="slidenum">
              <a:rPr lang="en-IE" smtClean="0">
                <a:solidFill>
                  <a:prstClr val="black"/>
                </a:solidFill>
              </a:rPr>
              <a:pPr/>
              <a:t>14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0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188DD-20BA-4467-A2FA-5C26F4912DF3}" type="slidenum">
              <a:rPr lang="en-IE" smtClean="0">
                <a:solidFill>
                  <a:prstClr val="black"/>
                </a:solidFill>
              </a:rPr>
              <a:pPr/>
              <a:t>16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8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8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CFD99-F03D-45E9-A8D3-25709387DA7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8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5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7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64135-F573-4C72-B39A-9B913B26B6C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5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5/5/2015 11:08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9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5/5/2015 11:08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2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0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2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veeam.com/" TargetMode="Externa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1688724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54" indent="0" algn="ctr">
              <a:buNone/>
              <a:defRPr sz="2040"/>
            </a:lvl2pPr>
            <a:lvl3pPr marL="932509" indent="0" algn="ctr">
              <a:buNone/>
              <a:defRPr sz="1836"/>
            </a:lvl3pPr>
            <a:lvl4pPr marL="1398763" indent="0" algn="ctr">
              <a:buNone/>
              <a:defRPr sz="1632"/>
            </a:lvl4pPr>
            <a:lvl5pPr marL="1865018" indent="0" algn="ctr">
              <a:buNone/>
              <a:defRPr sz="1632"/>
            </a:lvl5pPr>
            <a:lvl6pPr marL="2331272" indent="0" algn="ctr">
              <a:buNone/>
              <a:defRPr sz="1632"/>
            </a:lvl6pPr>
            <a:lvl7pPr marL="2797527" indent="0" algn="ctr">
              <a:buNone/>
              <a:defRPr sz="1632"/>
            </a:lvl7pPr>
            <a:lvl8pPr marL="3263781" indent="0" algn="ctr">
              <a:buNone/>
              <a:defRPr sz="1632"/>
            </a:lvl8pPr>
            <a:lvl9pPr marL="3730035" indent="0" algn="ctr">
              <a:buNone/>
              <a:defRPr sz="1632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4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3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30" y="1743776"/>
            <a:ext cx="10726460" cy="2909528"/>
          </a:xfrm>
        </p:spPr>
        <p:txBody>
          <a:bodyPr anchor="b"/>
          <a:lstStyle>
            <a:lvl1pPr>
              <a:defRPr sz="611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530" y="4680829"/>
            <a:ext cx="10726460" cy="1530052"/>
          </a:xfrm>
        </p:spPr>
        <p:txBody>
          <a:bodyPr/>
          <a:lstStyle>
            <a:lvl1pPr marL="0" indent="0">
              <a:buNone/>
              <a:defRPr sz="2448">
                <a:solidFill>
                  <a:schemeClr val="tx1">
                    <a:tint val="75000"/>
                  </a:schemeClr>
                </a:solidFill>
              </a:defRPr>
            </a:lvl1pPr>
            <a:lvl2pPr marL="466254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09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76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01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272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527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378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03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54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08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5965" y="1861968"/>
            <a:ext cx="5285502" cy="443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6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7" y="372395"/>
            <a:ext cx="10726460" cy="1351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629" y="1714631"/>
            <a:ext cx="5261211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54" indent="0">
              <a:buNone/>
              <a:defRPr sz="2040" b="1"/>
            </a:lvl2pPr>
            <a:lvl3pPr marL="932509" indent="0">
              <a:buNone/>
              <a:defRPr sz="1836" b="1"/>
            </a:lvl3pPr>
            <a:lvl4pPr marL="1398763" indent="0">
              <a:buNone/>
              <a:defRPr sz="1632" b="1"/>
            </a:lvl4pPr>
            <a:lvl5pPr marL="1865018" indent="0">
              <a:buNone/>
              <a:defRPr sz="1632" b="1"/>
            </a:lvl5pPr>
            <a:lvl6pPr marL="2331272" indent="0">
              <a:buNone/>
              <a:defRPr sz="1632" b="1"/>
            </a:lvl6pPr>
            <a:lvl7pPr marL="2797527" indent="0">
              <a:buNone/>
              <a:defRPr sz="1632" b="1"/>
            </a:lvl7pPr>
            <a:lvl8pPr marL="3263781" indent="0">
              <a:buNone/>
              <a:defRPr sz="1632" b="1"/>
            </a:lvl8pPr>
            <a:lvl9pPr marL="3730035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629" y="2554944"/>
            <a:ext cx="5261211" cy="3757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5965" y="1714631"/>
            <a:ext cx="5287122" cy="840314"/>
          </a:xfrm>
        </p:spPr>
        <p:txBody>
          <a:bodyPr anchor="b"/>
          <a:lstStyle>
            <a:lvl1pPr marL="0" indent="0">
              <a:buNone/>
              <a:defRPr sz="2448" b="1"/>
            </a:lvl1pPr>
            <a:lvl2pPr marL="466254" indent="0">
              <a:buNone/>
              <a:defRPr sz="2040" b="1"/>
            </a:lvl2pPr>
            <a:lvl3pPr marL="932509" indent="0">
              <a:buNone/>
              <a:defRPr sz="1836" b="1"/>
            </a:lvl3pPr>
            <a:lvl4pPr marL="1398763" indent="0">
              <a:buNone/>
              <a:defRPr sz="1632" b="1"/>
            </a:lvl4pPr>
            <a:lvl5pPr marL="1865018" indent="0">
              <a:buNone/>
              <a:defRPr sz="1632" b="1"/>
            </a:lvl5pPr>
            <a:lvl6pPr marL="2331272" indent="0">
              <a:buNone/>
              <a:defRPr sz="1632" b="1"/>
            </a:lvl6pPr>
            <a:lvl7pPr marL="2797527" indent="0">
              <a:buNone/>
              <a:defRPr sz="1632" b="1"/>
            </a:lvl7pPr>
            <a:lvl8pPr marL="3263781" indent="0">
              <a:buNone/>
              <a:defRPr sz="1632" b="1"/>
            </a:lvl8pPr>
            <a:lvl9pPr marL="3730035" indent="0">
              <a:buNone/>
              <a:defRPr sz="163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5965" y="2554944"/>
            <a:ext cx="5287122" cy="37579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96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12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76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9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23" y="1007084"/>
            <a:ext cx="6295965" cy="4970646"/>
          </a:xfrm>
        </p:spPr>
        <p:txBody>
          <a:bodyPr/>
          <a:lstStyle>
            <a:lvl1pPr>
              <a:defRPr sz="3264"/>
            </a:lvl1pPr>
            <a:lvl2pPr>
              <a:defRPr sz="2856"/>
            </a:lvl2pPr>
            <a:lvl3pPr>
              <a:defRPr sz="2448"/>
            </a:lvl3pPr>
            <a:lvl4pPr>
              <a:defRPr sz="2040"/>
            </a:lvl4pPr>
            <a:lvl5pPr>
              <a:defRPr sz="2040"/>
            </a:lvl5pPr>
            <a:lvl6pPr>
              <a:defRPr sz="2040"/>
            </a:lvl6pPr>
            <a:lvl7pPr>
              <a:defRPr sz="2040"/>
            </a:lvl7pPr>
            <a:lvl8pPr>
              <a:defRPr sz="2040"/>
            </a:lvl8pPr>
            <a:lvl9pPr>
              <a:defRPr sz="2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9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54" indent="0">
              <a:buNone/>
              <a:defRPr sz="1428"/>
            </a:lvl2pPr>
            <a:lvl3pPr marL="932509" indent="0">
              <a:buNone/>
              <a:defRPr sz="1224"/>
            </a:lvl3pPr>
            <a:lvl4pPr marL="1398763" indent="0">
              <a:buNone/>
              <a:defRPr sz="1020"/>
            </a:lvl4pPr>
            <a:lvl5pPr marL="1865018" indent="0">
              <a:buNone/>
              <a:defRPr sz="1020"/>
            </a:lvl5pPr>
            <a:lvl6pPr marL="2331272" indent="0">
              <a:buNone/>
              <a:defRPr sz="1020"/>
            </a:lvl6pPr>
            <a:lvl7pPr marL="2797527" indent="0">
              <a:buNone/>
              <a:defRPr sz="1020"/>
            </a:lvl7pPr>
            <a:lvl8pPr marL="3263781" indent="0">
              <a:buNone/>
              <a:defRPr sz="1020"/>
            </a:lvl8pPr>
            <a:lvl9pPr marL="3730035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5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29" y="466302"/>
            <a:ext cx="4011087" cy="1632056"/>
          </a:xfrm>
        </p:spPr>
        <p:txBody>
          <a:bodyPr anchor="b"/>
          <a:lstStyle>
            <a:lvl1pPr>
              <a:defRPr sz="3264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87123" y="1007084"/>
            <a:ext cx="6295965" cy="4970646"/>
          </a:xfrm>
        </p:spPr>
        <p:txBody>
          <a:bodyPr/>
          <a:lstStyle>
            <a:lvl1pPr marL="0" indent="0">
              <a:buNone/>
              <a:defRPr sz="3264"/>
            </a:lvl1pPr>
            <a:lvl2pPr marL="466254" indent="0">
              <a:buNone/>
              <a:defRPr sz="2856"/>
            </a:lvl2pPr>
            <a:lvl3pPr marL="932509" indent="0">
              <a:buNone/>
              <a:defRPr sz="2448"/>
            </a:lvl3pPr>
            <a:lvl4pPr marL="1398763" indent="0">
              <a:buNone/>
              <a:defRPr sz="2040"/>
            </a:lvl4pPr>
            <a:lvl5pPr marL="1865018" indent="0">
              <a:buNone/>
              <a:defRPr sz="2040"/>
            </a:lvl5pPr>
            <a:lvl6pPr marL="2331272" indent="0">
              <a:buNone/>
              <a:defRPr sz="2040"/>
            </a:lvl6pPr>
            <a:lvl7pPr marL="2797527" indent="0">
              <a:buNone/>
              <a:defRPr sz="2040"/>
            </a:lvl7pPr>
            <a:lvl8pPr marL="3263781" indent="0">
              <a:buNone/>
              <a:defRPr sz="2040"/>
            </a:lvl8pPr>
            <a:lvl9pPr marL="3730035" indent="0">
              <a:buNone/>
              <a:defRPr sz="20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629" y="2098357"/>
            <a:ext cx="4011087" cy="3887467"/>
          </a:xfrm>
        </p:spPr>
        <p:txBody>
          <a:bodyPr/>
          <a:lstStyle>
            <a:lvl1pPr marL="0" indent="0">
              <a:buNone/>
              <a:defRPr sz="1632"/>
            </a:lvl1pPr>
            <a:lvl2pPr marL="466254" indent="0">
              <a:buNone/>
              <a:defRPr sz="1428"/>
            </a:lvl2pPr>
            <a:lvl3pPr marL="932509" indent="0">
              <a:buNone/>
              <a:defRPr sz="1224"/>
            </a:lvl3pPr>
            <a:lvl4pPr marL="1398763" indent="0">
              <a:buNone/>
              <a:defRPr sz="1020"/>
            </a:lvl4pPr>
            <a:lvl5pPr marL="1865018" indent="0">
              <a:buNone/>
              <a:defRPr sz="1020"/>
            </a:lvl5pPr>
            <a:lvl6pPr marL="2331272" indent="0">
              <a:buNone/>
              <a:defRPr sz="1020"/>
            </a:lvl6pPr>
            <a:lvl7pPr marL="2797527" indent="0">
              <a:buNone/>
              <a:defRPr sz="1020"/>
            </a:lvl7pPr>
            <a:lvl8pPr marL="3263781" indent="0">
              <a:buNone/>
              <a:defRPr sz="1020"/>
            </a:lvl8pPr>
            <a:lvl9pPr marL="3730035" indent="0">
              <a:buNone/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11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21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9852" y="372395"/>
            <a:ext cx="2681615" cy="5927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5009" y="372395"/>
            <a:ext cx="7889389" cy="592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7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p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2" y="264965"/>
            <a:ext cx="9143999" cy="1097302"/>
          </a:xfrm>
        </p:spPr>
        <p:txBody>
          <a:bodyPr vert="horz" wrap="square" lIns="195048" tIns="121905" rIns="195048" bIns="121905" rtlCol="0" anchor="t">
            <a:noAutofit/>
          </a:bodyPr>
          <a:lstStyle>
            <a:lvl1pPr>
              <a:defRPr lang="en-US" sz="4794">
                <a:solidFill>
                  <a:srgbClr val="505050"/>
                </a:solidFill>
              </a:defRPr>
            </a:lvl1pPr>
          </a:lstStyle>
          <a:p>
            <a:pPr marL="0" lvl="0">
              <a:lnSpc>
                <a:spcPts val="3599"/>
              </a:lnSpc>
              <a:spcBef>
                <a:spcPts val="864"/>
              </a:spcBef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0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0" y="233151"/>
            <a:ext cx="11375537" cy="828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0" y="1476622"/>
            <a:ext cx="11375537" cy="950779"/>
          </a:xfrm>
        </p:spPr>
        <p:txBody>
          <a:bodyPr/>
          <a:lstStyle>
            <a:lvl1pPr marL="0" indent="0">
              <a:spcBef>
                <a:spcPts val="2040"/>
              </a:spcBef>
              <a:spcAft>
                <a:spcPts val="0"/>
              </a:spcAft>
              <a:buNone/>
              <a:defRPr sz="3536" spc="-136" baseline="0">
                <a:latin typeface="+mn-lt"/>
              </a:defRPr>
            </a:lvl1pPr>
            <a:lvl2pPr marL="0" indent="0">
              <a:spcBef>
                <a:spcPts val="952"/>
              </a:spcBef>
              <a:spcAft>
                <a:spcPts val="0"/>
              </a:spcAft>
              <a:buNone/>
              <a:defRPr sz="2448" spc="0" baseline="0">
                <a:latin typeface="+mn-lt"/>
              </a:defRPr>
            </a:lvl2pPr>
            <a:lvl3pPr marL="0" indent="0">
              <a:spcBef>
                <a:spcPts val="0"/>
              </a:spcBef>
              <a:spcAft>
                <a:spcPts val="408"/>
              </a:spcAft>
              <a:buNone/>
              <a:defRPr sz="2040"/>
            </a:lvl3pPr>
            <a:lvl4pPr marL="0" indent="0">
              <a:spcBef>
                <a:spcPts val="0"/>
              </a:spcBef>
              <a:spcAft>
                <a:spcPts val="408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8"/>
              </a:spcAft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4054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60" y="1476623"/>
            <a:ext cx="11375537" cy="74501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94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veeam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60" y="1476623"/>
            <a:ext cx="11375537" cy="74501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160" y="6239078"/>
            <a:ext cx="1351547" cy="61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48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" y="0"/>
            <a:ext cx="12436474" cy="2615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96" y="893629"/>
            <a:ext cx="11375537" cy="8287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60" y="2953269"/>
            <a:ext cx="11375537" cy="74501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391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43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791028"/>
            <a:ext cx="12436475" cy="320349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4347" tIns="62174" rIns="62174" bIns="12434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1243083" fontAlgn="base">
              <a:spcBef>
                <a:spcPct val="0"/>
              </a:spcBef>
              <a:spcAft>
                <a:spcPct val="0"/>
              </a:spcAft>
            </a:pPr>
            <a:endParaRPr lang="ru-RU" sz="2448" spc="-68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43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372395"/>
            <a:ext cx="10726460" cy="1351952"/>
          </a:xfrm>
          <a:prstGeom prst="rect">
            <a:avLst/>
          </a:prstGeom>
        </p:spPr>
        <p:txBody>
          <a:bodyPr vert="horz" lIns="91432" tIns="45715" rIns="91432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8"/>
            <a:ext cx="10726460" cy="4437962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009" y="6482890"/>
            <a:ext cx="2798207" cy="372394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l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09"/>
            <a:fld id="{DC82D8D7-FE0F-43F6-9C01-0ACF84B5E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09"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9583" y="6482890"/>
            <a:ext cx="4197310" cy="372394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ct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260" y="6482890"/>
            <a:ext cx="2798207" cy="372394"/>
          </a:xfrm>
          <a:prstGeom prst="rect">
            <a:avLst/>
          </a:prstGeom>
        </p:spPr>
        <p:txBody>
          <a:bodyPr vert="horz" lIns="91432" tIns="45715" rIns="91432" bIns="45715" rtlCol="0" anchor="ctr"/>
          <a:lstStyle>
            <a:lvl1pPr algn="r">
              <a:defRPr sz="12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32509"/>
            <a:fld id="{448B06C5-5809-498C-B933-A46541F0AC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325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9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xStyles>
    <p:titleStyle>
      <a:lvl1pPr algn="l" defTabSz="932509" rtl="0" eaLnBrk="1" latinLnBrk="0" hangingPunct="1">
        <a:lnSpc>
          <a:spcPct val="90000"/>
        </a:lnSpc>
        <a:spcBef>
          <a:spcPct val="0"/>
        </a:spcBef>
        <a:buNone/>
        <a:defRPr sz="44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128" indent="-233128" algn="l" defTabSz="932509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699382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165637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91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2098145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564400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654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6909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163" indent="-233128" algn="l" defTabSz="932509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54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09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763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018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272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527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3781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035" algn="l" defTabSz="93250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660" y="233151"/>
            <a:ext cx="11375537" cy="8287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662" y="1479759"/>
            <a:ext cx="11375535" cy="744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3184" y="6680121"/>
            <a:ext cx="6387967" cy="1674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1243493"/>
            <a:r>
              <a:rPr lang="en-US" sz="1088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rPr>
              <a:t>© 2015 </a:t>
            </a:r>
            <a:r>
              <a:rPr lang="en-US" sz="1088" dirty="0" err="1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rPr>
              <a:t>Veeam</a:t>
            </a:r>
            <a:r>
              <a:rPr lang="en-US" sz="1088" dirty="0" smtClean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16200000" scaled="0"/>
                </a:gradFill>
              </a:rPr>
              <a:t> Software. All rights reserved. All trademarks are the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72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955" rtl="0" eaLnBrk="1" latinLnBrk="0" hangingPunct="1">
        <a:lnSpc>
          <a:spcPct val="90000"/>
        </a:lnSpc>
        <a:spcBef>
          <a:spcPct val="0"/>
        </a:spcBef>
        <a:buNone/>
        <a:defRPr lang="en-US" sz="5984" b="0" kern="1200" cap="none" spc="-136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3295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None/>
        <a:defRPr sz="2720" kern="1200" spc="-136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1pPr>
      <a:lvl2pPr marL="362685" indent="-362685" algn="l" defTabSz="932955" rtl="0" eaLnBrk="1" latinLnBrk="0" hangingPunct="1">
        <a:lnSpc>
          <a:spcPct val="90000"/>
        </a:lnSpc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Arial" pitchFamily="34" charset="0"/>
        <a:buChar char="•"/>
        <a:tabLst/>
        <a:defRPr sz="2176" kern="1200" spc="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2pPr>
      <a:lvl3pPr marL="932992" indent="-289940" algn="l" defTabSz="93295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48" kern="1200" spc="0" baseline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3pPr>
      <a:lvl4pPr marL="1512874" indent="-228390" algn="l" defTabSz="93295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932992" algn="l"/>
        </a:tabLst>
        <a:defRPr sz="1904" kern="1200" spc="0"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0"/>
            <a:tileRect/>
          </a:gradFill>
          <a:latin typeface="+mn-lt"/>
          <a:ea typeface="+mn-ea"/>
          <a:cs typeface="+mn-cs"/>
        </a:defRPr>
      </a:lvl4pPr>
      <a:lvl5pPr marL="1747742" indent="-234868" algn="l" defTabSz="93295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448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565627" indent="-233239" algn="l" defTabSz="932955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032104" indent="-233239" algn="l" defTabSz="932955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498582" indent="-233239" algn="l" defTabSz="932955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3965060" indent="-233239" algn="l" defTabSz="932955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66478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32955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399432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865911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332389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798865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265343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731821" algn="l" defTabSz="932955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11" Type="http://schemas.openxmlformats.org/officeDocument/2006/relationships/image" Target="../media/image15.emf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14.emf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15.e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1.png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em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6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5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8.png"/><Relationship Id="rId5" Type="http://schemas.openxmlformats.org/officeDocument/2006/relationships/tags" Target="../tags/tag6.xml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tags" Target="../tags/tag5.xml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6.png"/><Relationship Id="rId11" Type="http://schemas.openxmlformats.org/officeDocument/2006/relationships/hyperlink" Target="http://tena2014.eventpoint.com/topic/details/DCIM-B250" TargetMode="External"/><Relationship Id="rId5" Type="http://schemas.openxmlformats.org/officeDocument/2006/relationships/image" Target="../media/image75.png"/><Relationship Id="rId10" Type="http://schemas.openxmlformats.org/officeDocument/2006/relationships/hyperlink" Target="https://customers.microsoft.com/Pages/CustomerStory.aspx?recid=10939" TargetMode="External"/><Relationship Id="rId4" Type="http://schemas.openxmlformats.org/officeDocument/2006/relationships/image" Target="../media/image74.png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gif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6" Type="http://schemas.openxmlformats.org/officeDocument/2006/relationships/hyperlink" Target="https://azure.microsoft.com/fr-f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18" Type="http://schemas.openxmlformats.org/officeDocument/2006/relationships/image" Target="../media/image15.e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1.png"/><Relationship Id="rId17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.emf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image" Target="../media/image20.png"/><Relationship Id="rId5" Type="http://schemas.openxmlformats.org/officeDocument/2006/relationships/image" Target="../media/image28.png"/><Relationship Id="rId15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eam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://www.veeam.com/Veeam-propartner-network.html" TargetMode="External"/><Relationship Id="rId4" Type="http://schemas.openxmlformats.org/officeDocument/2006/relationships/hyperlink" Target="mailto:Azure@Veeam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0.png"/><Relationship Id="rId4" Type="http://schemas.openxmlformats.org/officeDocument/2006/relationships/hyperlink" Target="http://myignite.microsoft.com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6620" y="1836219"/>
            <a:ext cx="10053579" cy="1492765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en-US" sz="1836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68771" y="3335728"/>
            <a:ext cx="1857011" cy="1611467"/>
            <a:chOff x="1277290" y="1828796"/>
            <a:chExt cx="1820764" cy="158001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67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277290" y="2808004"/>
              <a:ext cx="1820764" cy="60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</a:rPr>
                <a:t>High-speed recovery </a:t>
              </a:r>
              <a:endParaRPr lang="en-US" sz="1836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2756" y="3335727"/>
            <a:ext cx="1278593" cy="1564383"/>
            <a:chOff x="5520529" y="1828796"/>
            <a:chExt cx="1253636" cy="153384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529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5538426" y="2854170"/>
              <a:ext cx="1235739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Data loss Avoidance 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90588" y="3335727"/>
            <a:ext cx="1486630" cy="1543795"/>
            <a:chOff x="3428540" y="1828796"/>
            <a:chExt cx="1457613" cy="15136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398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3428540" y="2833984"/>
              <a:ext cx="1457613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Verified Protection 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11951" y="3335727"/>
            <a:ext cx="1250303" cy="1543795"/>
            <a:chOff x="7496660" y="1828796"/>
            <a:chExt cx="1225898" cy="15136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660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7536209" y="2833984"/>
              <a:ext cx="1146799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Leveraged Data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10950" y="3335728"/>
            <a:ext cx="1283248" cy="1521380"/>
            <a:chOff x="9456640" y="1828796"/>
            <a:chExt cx="1258200" cy="149168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791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9456640" y="2812006"/>
              <a:ext cx="1258200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Complete visibility</a:t>
              </a:r>
              <a:endParaRPr lang="ru-RU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75854" y="3322691"/>
            <a:ext cx="10015110" cy="1632061"/>
          </a:xfrm>
          <a:prstGeom prst="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791" y="2225761"/>
            <a:ext cx="3400772" cy="696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8744" y="3432099"/>
            <a:ext cx="9897393" cy="1506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46986" y="3606643"/>
            <a:ext cx="2009467" cy="872023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rPr>
              <a:t>How quickly can you recover what you need?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94057" y="3645545"/>
            <a:ext cx="1640589" cy="777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rPr>
              <a:t>How do you reduce the risk of data loss?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84845" y="3657831"/>
            <a:ext cx="1549377" cy="777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rPr>
              <a:t>How do you verify data recoverability?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01531" y="3669293"/>
            <a:ext cx="1813180" cy="7778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rPr>
              <a:t>How do you mitigate deployment risks?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42745" y="3786686"/>
            <a:ext cx="1514876" cy="518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rPr>
              <a:t>How do you gain visibility?</a:t>
            </a:r>
            <a:endParaRPr lang="ru-RU" sz="1836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5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61226" y="3413272"/>
            <a:ext cx="1938827" cy="1456180"/>
          </a:xfrm>
          <a:prstGeom prst="rect">
            <a:avLst/>
          </a:prstGeom>
          <a:noFill/>
          <a:ln w="12700"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59259" y="3413272"/>
            <a:ext cx="1819245" cy="1456180"/>
          </a:xfrm>
          <a:prstGeom prst="rect">
            <a:avLst/>
          </a:prstGeom>
          <a:noFill/>
          <a:ln w="12700"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337709" y="3413272"/>
            <a:ext cx="1819245" cy="1456180"/>
          </a:xfrm>
          <a:prstGeom prst="rect">
            <a:avLst/>
          </a:prstGeom>
          <a:noFill/>
          <a:ln w="12700"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316159" y="3413272"/>
            <a:ext cx="1819245" cy="1456180"/>
          </a:xfrm>
          <a:prstGeom prst="rect">
            <a:avLst/>
          </a:prstGeom>
          <a:noFill/>
          <a:ln w="12700"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294608" y="3413272"/>
            <a:ext cx="1819245" cy="1456180"/>
          </a:xfrm>
          <a:prstGeom prst="rect">
            <a:avLst/>
          </a:prstGeom>
          <a:noFill/>
          <a:ln w="12700"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20517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50449" y="4572620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2216" y="1810334"/>
            <a:ext cx="10053579" cy="905524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en-US" sz="1836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50446" y="2835678"/>
            <a:ext cx="10015110" cy="1632061"/>
          </a:xfrm>
          <a:prstGeom prst="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4766" y="6039804"/>
            <a:ext cx="10053581" cy="672501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pic>
        <p:nvPicPr>
          <p:cNvPr id="1026" name="Picture 2" descr="http://www.mrainternational.com/media/catalog/product/cache/1/thumbnail/430x/9df78eab33525d08d6e5fb8d27136e95/h/p/hp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90" y="6061936"/>
            <a:ext cx="729863" cy="7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35" y="6295499"/>
            <a:ext cx="1433930" cy="23373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97" y="6156333"/>
            <a:ext cx="1484030" cy="46554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6" y="6143344"/>
            <a:ext cx="474366" cy="534847"/>
          </a:xfrm>
          <a:prstGeom prst="rect">
            <a:avLst/>
          </a:prstGeom>
        </p:spPr>
      </p:pic>
      <p:pic>
        <p:nvPicPr>
          <p:cNvPr id="1028" name="Picture 4" descr="http://www.airvision.ru/images/pics/cisco-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59" y="6184803"/>
            <a:ext cx="726463" cy="3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43364" y="2848715"/>
            <a:ext cx="1857011" cy="1611467"/>
            <a:chOff x="1277290" y="1828796"/>
            <a:chExt cx="1820764" cy="158001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67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1277290" y="2808004"/>
              <a:ext cx="1820764" cy="60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</a:rPr>
                <a:t>High-Speed Recovery </a:t>
              </a:r>
              <a:endParaRPr lang="en-US" sz="1836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37351" y="2848712"/>
            <a:ext cx="1278593" cy="1564383"/>
            <a:chOff x="5520529" y="1828796"/>
            <a:chExt cx="1253636" cy="153384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529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5538426" y="2854170"/>
              <a:ext cx="1235739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Data Loss Avoidance 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65183" y="2848712"/>
            <a:ext cx="1486630" cy="1543795"/>
            <a:chOff x="3428540" y="1828796"/>
            <a:chExt cx="1457613" cy="1513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398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3428540" y="2833984"/>
              <a:ext cx="1457613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Verified Protection 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26885" y="3873911"/>
            <a:ext cx="1169629" cy="518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rPr>
              <a:t>Leveraged Data</a:t>
            </a:r>
            <a:endParaRPr lang="en-US" sz="1836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5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585542" y="2848712"/>
            <a:ext cx="1283248" cy="1521380"/>
            <a:chOff x="9456640" y="1828796"/>
            <a:chExt cx="1258200" cy="149168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791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9456640" y="2812006"/>
              <a:ext cx="1258200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Complete Visibility</a:t>
              </a:r>
              <a:endParaRPr lang="ru-RU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98" y="2920469"/>
            <a:ext cx="1201598" cy="115835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64770" y="5240244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9189" y="524024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34379" y="524024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2093" y="5352854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6992" y="5369698"/>
            <a:ext cx="190389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37065" y="5368420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4030" y="5367300"/>
            <a:ext cx="521536" cy="34769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5420" y="5368417"/>
            <a:ext cx="372736" cy="3805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5807" y="5378779"/>
            <a:ext cx="395425" cy="39542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23" y="2008238"/>
            <a:ext cx="2813283" cy="5764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36" y="1935458"/>
            <a:ext cx="1569312" cy="713005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5711415" y="1902355"/>
            <a:ext cx="0" cy="7214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Integrated Solutions for Microsoft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2826731"/>
            <a:ext cx="3017384" cy="4011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08" y="4284241"/>
            <a:ext cx="2745388" cy="2460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032" y="2730145"/>
            <a:ext cx="3074619" cy="1366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630" y="2826731"/>
            <a:ext cx="2950117" cy="4011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034" y="4107223"/>
            <a:ext cx="3074617" cy="203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718" y="4262856"/>
            <a:ext cx="942313" cy="1851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1" r="-684"/>
          <a:stretch/>
        </p:blipFill>
        <p:spPr>
          <a:xfrm>
            <a:off x="3763395" y="6135385"/>
            <a:ext cx="4583336" cy="625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6314" y="2826733"/>
            <a:ext cx="762774" cy="1725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0665" y="2875782"/>
            <a:ext cx="942313" cy="617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9330" y="1896596"/>
            <a:ext cx="2977169" cy="852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9738" y="1081729"/>
            <a:ext cx="2423204" cy="1445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66184" y="1896596"/>
            <a:ext cx="2610795" cy="8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2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chemeClr val="tx2"/>
                </a:solidFill>
              </a:rPr>
              <a:t>Veeam Management Pack v7 for System </a:t>
            </a:r>
            <a:r>
              <a:rPr lang="en-IE" dirty="0" err="1">
                <a:solidFill>
                  <a:schemeClr val="tx2"/>
                </a:solidFill>
              </a:rPr>
              <a:t>Center</a:t>
            </a:r>
            <a:endParaRPr lang="en-IE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7"/>
          <p:cNvSpPr txBox="1">
            <a:spLocks/>
          </p:cNvSpPr>
          <p:nvPr/>
        </p:nvSpPr>
        <p:spPr>
          <a:xfrm>
            <a:off x="734609" y="2374011"/>
            <a:ext cx="6267006" cy="979220"/>
          </a:xfrm>
          <a:prstGeom prst="rect">
            <a:avLst/>
          </a:prstGeom>
        </p:spPr>
        <p:txBody>
          <a:bodyPr vert="horz" lIns="124332" tIns="62165" rIns="124332" bIns="6216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>
              <a:spcAft>
                <a:spcPts val="816"/>
              </a:spcAft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System </a:t>
            </a:r>
            <a:r>
              <a:rPr lang="en-IE" sz="2448" dirty="0" err="1">
                <a:solidFill>
                  <a:prstClr val="black"/>
                </a:solidFill>
                <a:latin typeface="Calibri" panose="020F0502020204030204"/>
              </a:rPr>
              <a:t>Center</a:t>
            </a: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 2012 SP1 and R2 Rollups</a:t>
            </a:r>
          </a:p>
          <a:p>
            <a:pPr algn="l">
              <a:spcAft>
                <a:spcPts val="816"/>
              </a:spcAft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Hyper-V and vSphere management parity</a:t>
            </a:r>
          </a:p>
          <a:p>
            <a:pPr algn="l">
              <a:spcAft>
                <a:spcPts val="816"/>
              </a:spcAft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Reports, heat maps, and real-time dashboards, including:</a:t>
            </a:r>
          </a:p>
          <a:p>
            <a:pPr marL="496462" indent="-237440" algn="l">
              <a:lnSpc>
                <a:spcPct val="90000"/>
              </a:lnSpc>
              <a:spcAft>
                <a:spcPts val="816"/>
              </a:spcAft>
              <a:buFont typeface="Myriad Pro" panose="020B0503030403020204" pitchFamily="34" charset="0"/>
              <a:buChar char="-"/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Compute and storage usage heat maps</a:t>
            </a:r>
          </a:p>
          <a:p>
            <a:pPr marL="496462" indent="-237440" algn="l">
              <a:lnSpc>
                <a:spcPct val="90000"/>
              </a:lnSpc>
              <a:spcAft>
                <a:spcPts val="816"/>
              </a:spcAft>
              <a:buFont typeface="Myriad Pro" panose="020B0503030403020204" pitchFamily="34" charset="0"/>
              <a:buChar char="-"/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Capacity planning for Azure hybrid cloud</a:t>
            </a:r>
          </a:p>
          <a:p>
            <a:pPr marL="496462" indent="-237440" algn="l">
              <a:lnSpc>
                <a:spcPct val="90000"/>
              </a:lnSpc>
              <a:spcAft>
                <a:spcPts val="816"/>
              </a:spcAft>
              <a:buFont typeface="Myriad Pro" panose="020B0503030403020204" pitchFamily="34" charset="0"/>
              <a:buChar char="-"/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Support for customizable widgets</a:t>
            </a:r>
          </a:p>
          <a:p>
            <a:pPr marL="496462" indent="-237440" algn="l">
              <a:lnSpc>
                <a:spcPct val="90000"/>
              </a:lnSpc>
              <a:spcAft>
                <a:spcPts val="816"/>
              </a:spcAft>
              <a:buFont typeface="Myriad Pro" panose="020B0503030403020204" pitchFamily="34" charset="0"/>
              <a:buChar char="-"/>
            </a:pP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Veeam Task Manager for Hyper-V for</a:t>
            </a:r>
            <a:br>
              <a:rPr lang="en-IE" sz="2448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proper VM resource usage reporting</a:t>
            </a:r>
          </a:p>
        </p:txBody>
      </p:sp>
      <p:pic>
        <p:nvPicPr>
          <p:cNvPr id="6" name="Picture 2" descr="Z:\Documents\Presentations\Whiteboarding\veeam-mp-hyper-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6" y="2790688"/>
            <a:ext cx="3232353" cy="34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Z:\Documents\Presentations\Whiteboarding\path15700-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06" y="3285515"/>
            <a:ext cx="2849280" cy="170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VMware Ready"/>
          <p:cNvSpPr>
            <a:spLocks noChangeAspect="1" noChangeArrowheads="1"/>
          </p:cNvSpPr>
          <p:nvPr/>
        </p:nvSpPr>
        <p:spPr bwMode="auto">
          <a:xfrm>
            <a:off x="87235" y="-185657"/>
            <a:ext cx="414490" cy="4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4332" tIns="62165" rIns="124332" bIns="62165" numCol="1" anchor="t" anchorCtr="0" compatLnSpc="1">
            <a:prstTxWarp prst="textNoShape">
              <a:avLst/>
            </a:prstTxWarp>
          </a:bodyPr>
          <a:lstStyle/>
          <a:p>
            <a:pPr defTabSz="932509"/>
            <a:endParaRPr lang="en-US" sz="1836">
              <a:solidFill>
                <a:prstClr val="black"/>
              </a:solidFill>
            </a:endParaRPr>
          </a:p>
        </p:txBody>
      </p:sp>
      <p:pic>
        <p:nvPicPr>
          <p:cNvPr id="1028" name="Picture 4" descr="C:\Users\johan\AppData\Local\Temp\Windows Server 2012 R2 Certifie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54" y="5175453"/>
            <a:ext cx="1172232" cy="13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306" y="5836492"/>
            <a:ext cx="1113715" cy="5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47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623" y="3796635"/>
            <a:ext cx="3497608" cy="23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7"/>
          <p:cNvSpPr txBox="1">
            <a:spLocks/>
          </p:cNvSpPr>
          <p:nvPr/>
        </p:nvSpPr>
        <p:spPr>
          <a:xfrm>
            <a:off x="729379" y="774201"/>
            <a:ext cx="7967674" cy="1165754"/>
          </a:xfrm>
          <a:prstGeom prst="rect">
            <a:avLst/>
          </a:prstGeom>
        </p:spPr>
        <p:txBody>
          <a:bodyPr vert="horz" lIns="124332" tIns="62165" rIns="124332" bIns="62165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bg1">
                    <a:lumMod val="85000"/>
                    <a:lumOff val="15000"/>
                  </a:schemeClr>
                </a:solidFill>
                <a:latin typeface="Myriad Pro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defTabSz="1243314">
              <a:lnSpc>
                <a:spcPct val="80000"/>
              </a:lnSpc>
              <a:spcAft>
                <a:spcPts val="272"/>
              </a:spcAft>
              <a:defRPr/>
            </a:pPr>
            <a:endParaRPr lang="en-IE" sz="2448" dirty="0" smtClean="0">
              <a:solidFill>
                <a:prstClr val="black"/>
              </a:solidFill>
              <a:latin typeface="Calibri" panose="020F0502020204030204"/>
            </a:endParaRPr>
          </a:p>
          <a:p>
            <a:pPr defTabSz="1243314">
              <a:lnSpc>
                <a:spcPct val="80000"/>
              </a:lnSpc>
              <a:spcAft>
                <a:spcPts val="272"/>
              </a:spcAft>
              <a:defRPr/>
            </a:pPr>
            <a:r>
              <a:rPr lang="en-IE" sz="2448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1243314">
              <a:lnSpc>
                <a:spcPct val="80000"/>
              </a:lnSpc>
              <a:spcAft>
                <a:spcPts val="272"/>
              </a:spcAft>
              <a:defRPr/>
            </a:pPr>
            <a:endParaRPr lang="en-IE" sz="2448" dirty="0">
              <a:solidFill>
                <a:prstClr val="black"/>
              </a:solidFill>
              <a:latin typeface="Calibri" panose="020F0502020204030204"/>
            </a:endParaRPr>
          </a:p>
          <a:p>
            <a:pPr defTabSz="1243314">
              <a:lnSpc>
                <a:spcPct val="80000"/>
              </a:lnSpc>
              <a:spcAft>
                <a:spcPts val="272"/>
              </a:spcAft>
              <a:defRPr/>
            </a:pPr>
            <a:r>
              <a:rPr lang="en-IE" sz="2448" dirty="0" smtClean="0">
                <a:solidFill>
                  <a:prstClr val="black"/>
                </a:solidFill>
                <a:latin typeface="Calibri" panose="020F0502020204030204"/>
              </a:rPr>
              <a:t>Review </a:t>
            </a:r>
            <a:r>
              <a:rPr lang="en-IE" sz="2448" dirty="0">
                <a:solidFill>
                  <a:prstClr val="black"/>
                </a:solidFill>
                <a:latin typeface="Calibri" panose="020F0502020204030204"/>
              </a:rPr>
              <a:t>requirements for Azure and other cloud providers</a:t>
            </a:r>
          </a:p>
        </p:txBody>
      </p:sp>
      <p:sp>
        <p:nvSpPr>
          <p:cNvPr id="12" name="Title 17"/>
          <p:cNvSpPr txBox="1">
            <a:spLocks/>
          </p:cNvSpPr>
          <p:nvPr/>
        </p:nvSpPr>
        <p:spPr>
          <a:xfrm>
            <a:off x="729379" y="2384303"/>
            <a:ext cx="4458609" cy="979220"/>
          </a:xfrm>
          <a:prstGeom prst="rect">
            <a:avLst/>
          </a:prstGeom>
        </p:spPr>
        <p:txBody>
          <a:bodyPr vert="horz" lIns="124332" tIns="62165" rIns="124332" bIns="6216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l">
              <a:lnSpc>
                <a:spcPct val="80000"/>
              </a:lnSpc>
              <a:spcAft>
                <a:spcPts val="816"/>
              </a:spcAft>
            </a:pPr>
            <a:r>
              <a:rPr lang="en-US" sz="2448" dirty="0">
                <a:solidFill>
                  <a:prstClr val="black"/>
                </a:solidFill>
                <a:latin typeface="Calibri" panose="020F0502020204030204"/>
              </a:rPr>
              <a:t>Report on-premises resource usage (Hyper-V &amp; vSphere) to plan for a hybrid deployment in Microsoft Azure</a:t>
            </a:r>
          </a:p>
          <a:p>
            <a:pPr algn="l">
              <a:lnSpc>
                <a:spcPct val="80000"/>
              </a:lnSpc>
              <a:spcAft>
                <a:spcPts val="816"/>
              </a:spcAft>
            </a:pPr>
            <a:endParaRPr lang="en-US" sz="2448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l">
              <a:lnSpc>
                <a:spcPct val="80000"/>
              </a:lnSpc>
              <a:spcAft>
                <a:spcPts val="816"/>
              </a:spcAft>
            </a:pPr>
            <a:r>
              <a:rPr lang="en-US" sz="2448" dirty="0" smtClean="0">
                <a:solidFill>
                  <a:prstClr val="black"/>
                </a:solidFill>
                <a:latin typeface="Calibri" panose="020F0502020204030204"/>
              </a:rPr>
              <a:t>Know </a:t>
            </a:r>
            <a:r>
              <a:rPr lang="en-US" sz="2448" dirty="0">
                <a:solidFill>
                  <a:prstClr val="black"/>
                </a:solidFill>
                <a:latin typeface="Calibri" panose="020F0502020204030204"/>
              </a:rPr>
              <a:t>how many VMs of each profile you require</a:t>
            </a:r>
          </a:p>
          <a:p>
            <a:pPr algn="l">
              <a:lnSpc>
                <a:spcPct val="80000"/>
              </a:lnSpc>
              <a:spcAft>
                <a:spcPts val="816"/>
              </a:spcAft>
            </a:pPr>
            <a:endParaRPr lang="en-US" sz="2448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l">
              <a:lnSpc>
                <a:spcPct val="80000"/>
              </a:lnSpc>
              <a:spcAft>
                <a:spcPts val="816"/>
              </a:spcAft>
            </a:pPr>
            <a:r>
              <a:rPr lang="en-US" sz="2448" dirty="0" smtClean="0">
                <a:solidFill>
                  <a:prstClr val="black"/>
                </a:solidFill>
                <a:latin typeface="Calibri" panose="020F0502020204030204"/>
              </a:rPr>
              <a:t>Drill-down </a:t>
            </a:r>
            <a:r>
              <a:rPr lang="en-US" sz="2448" dirty="0">
                <a:solidFill>
                  <a:prstClr val="black"/>
                </a:solidFill>
                <a:latin typeface="Calibri" panose="020F0502020204030204"/>
              </a:rPr>
              <a:t>into individual VM performance</a:t>
            </a:r>
          </a:p>
        </p:txBody>
      </p:sp>
      <p:pic>
        <p:nvPicPr>
          <p:cNvPr id="19461" name="Picture 5" descr="C:\Users\johan\Desktop\veeam-capacity-planning-hybrid-cloud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324" y="3393799"/>
            <a:ext cx="898836" cy="143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52" y="2724250"/>
            <a:ext cx="3112214" cy="311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6883" y="4689631"/>
            <a:ext cx="1435091" cy="159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johan\Desktop\veeam-capacity-planning-hybrid-cloud-4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51" y="2414622"/>
            <a:ext cx="2301286" cy="18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" y="315413"/>
            <a:ext cx="11889564" cy="91757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Capacity Planning for Azure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3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9459"/>
                                        </p:tgtEl>
                                      </p:cBhvr>
                                      <p:by x="74000" y="7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0651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Veeam </a:t>
            </a:r>
            <a:r>
              <a:rPr lang="fr-FR" dirty="0" smtClean="0">
                <a:solidFill>
                  <a:schemeClr val="tx2"/>
                </a:solidFill>
              </a:rPr>
              <a:t>for Hyper-V data </a:t>
            </a:r>
            <a:r>
              <a:rPr lang="fr-FR" dirty="0">
                <a:solidFill>
                  <a:schemeClr val="tx2"/>
                </a:solidFill>
              </a:rPr>
              <a:t>protection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Z:\Documents\Presentations\Whiteboarding\text6637-3-3-1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 bwMode="auto">
          <a:xfrm>
            <a:off x="5239018" y="1832591"/>
            <a:ext cx="7050383" cy="43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437" y="1832591"/>
            <a:ext cx="4953000" cy="435811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No </a:t>
            </a:r>
            <a:r>
              <a:rPr lang="en-US" sz="2400" dirty="0" smtClean="0">
                <a:solidFill>
                  <a:schemeClr val="bg1"/>
                </a:solidFill>
              </a:rPr>
              <a:t>agents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>
                <a:solidFill>
                  <a:schemeClr val="bg1"/>
                </a:solidFill>
              </a:rPr>
              <a:t>Designed for virtualization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Change </a:t>
            </a:r>
            <a:r>
              <a:rPr lang="en-US" sz="2400" dirty="0">
                <a:solidFill>
                  <a:schemeClr val="bg1"/>
                </a:solidFill>
              </a:rPr>
              <a:t>block tracking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Virtual </a:t>
            </a:r>
            <a:r>
              <a:rPr lang="en-US" sz="2400" dirty="0">
                <a:solidFill>
                  <a:schemeClr val="bg1"/>
                </a:solidFill>
              </a:rPr>
              <a:t>Lab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err="1" smtClean="0">
                <a:solidFill>
                  <a:schemeClr val="bg1"/>
                </a:solidFill>
              </a:rPr>
              <a:t>SureBackup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Built-in </a:t>
            </a:r>
            <a:r>
              <a:rPr lang="en-US" sz="2400" dirty="0">
                <a:solidFill>
                  <a:schemeClr val="bg1"/>
                </a:solidFill>
              </a:rPr>
              <a:t>WAN Acceleration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55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 bwMode="auto">
          <a:xfrm rot="10800000">
            <a:off x="8485891" y="4904925"/>
            <a:ext cx="1830045" cy="167908"/>
          </a:xfrm>
          <a:prstGeom prst="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C9EF">
                  <a:alpha val="12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52" tIns="46625" rIns="46625" bIns="9325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202" fontAlgn="base">
              <a:spcBef>
                <a:spcPct val="0"/>
              </a:spcBef>
              <a:spcAft>
                <a:spcPct val="0"/>
              </a:spcAft>
            </a:pPr>
            <a:endParaRPr lang="ru-RU" sz="1836" spc="-51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786" y="2104396"/>
            <a:ext cx="1005761" cy="100576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8356205" y="3978074"/>
            <a:ext cx="2089416" cy="92413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93252" tIns="46625" rIns="93252" bIns="46625" anchor="ctr"/>
          <a:lstStyle/>
          <a:p>
            <a:pPr algn="ctr" defTabSz="932509">
              <a:lnSpc>
                <a:spcPct val="85000"/>
              </a:lnSpc>
              <a:defRPr/>
            </a:pPr>
            <a:r>
              <a:rPr lang="en-US" sz="1836" kern="0" dirty="0">
                <a:gradFill>
                  <a:gsLst>
                    <a:gs pos="0">
                      <a:srgbClr val="FFFFFF"/>
                    </a:gs>
                    <a:gs pos="80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Compressed/</a:t>
            </a:r>
          </a:p>
          <a:p>
            <a:pPr algn="ctr" defTabSz="932509">
              <a:lnSpc>
                <a:spcPct val="85000"/>
              </a:lnSpc>
              <a:defRPr/>
            </a:pPr>
            <a:r>
              <a:rPr lang="en-US" sz="1836" kern="0" dirty="0">
                <a:gradFill>
                  <a:gsLst>
                    <a:gs pos="0">
                      <a:srgbClr val="FFFFFF"/>
                    </a:gs>
                    <a:gs pos="80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Deduplicated</a:t>
            </a:r>
            <a:br>
              <a:rPr lang="en-US" sz="1836" kern="0" dirty="0">
                <a:gradFill>
                  <a:gsLst>
                    <a:gs pos="0">
                      <a:srgbClr val="FFFFFF"/>
                    </a:gs>
                    <a:gs pos="80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en-US" sz="1836" kern="0" dirty="0">
                <a:gradFill>
                  <a:gsLst>
                    <a:gs pos="0">
                      <a:srgbClr val="FFFFFF"/>
                    </a:gs>
                    <a:gs pos="80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Backup File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06777" y="2298690"/>
            <a:ext cx="1529598" cy="1650242"/>
            <a:chOff x="810289" y="2400300"/>
            <a:chExt cx="1499742" cy="1618031"/>
          </a:xfrm>
        </p:grpSpPr>
        <p:sp>
          <p:nvSpPr>
            <p:cNvPr id="24" name="Right Arrow 23"/>
            <p:cNvSpPr/>
            <p:nvPr>
              <p:custDataLst>
                <p:tags r:id="rId4"/>
              </p:custDataLst>
            </p:nvPr>
          </p:nvSpPr>
          <p:spPr>
            <a:xfrm rot="16200000">
              <a:off x="1377865" y="3084815"/>
              <a:ext cx="1616681" cy="24765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32509">
                <a:defRPr/>
              </a:pPr>
              <a:endParaRPr lang="en-US" sz="1836" kern="0" dirty="0">
                <a:solidFill>
                  <a:srgbClr val="3F3F3F"/>
                </a:solidFill>
              </a:endParaRPr>
            </a:p>
          </p:txBody>
        </p:sp>
        <p:sp>
          <p:nvSpPr>
            <p:cNvPr id="25" name="Right Arrow 24"/>
            <p:cNvSpPr/>
            <p:nvPr>
              <p:custDataLst>
                <p:tags r:id="rId5"/>
              </p:custDataLst>
            </p:nvPr>
          </p:nvSpPr>
          <p:spPr>
            <a:xfrm rot="16200000">
              <a:off x="757699" y="3088848"/>
              <a:ext cx="1611314" cy="247651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32509">
                <a:defRPr/>
              </a:pPr>
              <a:endParaRPr lang="en-US" sz="1836" kern="0" dirty="0">
                <a:solidFill>
                  <a:srgbClr val="3F3F3F"/>
                </a:solidFill>
              </a:endParaRPr>
            </a:p>
          </p:txBody>
        </p:sp>
        <p:sp>
          <p:nvSpPr>
            <p:cNvPr id="26" name="Right Arrow 25"/>
            <p:cNvSpPr/>
            <p:nvPr>
              <p:custDataLst>
                <p:tags r:id="rId6"/>
              </p:custDataLst>
            </p:nvPr>
          </p:nvSpPr>
          <p:spPr>
            <a:xfrm rot="16200000">
              <a:off x="132283" y="3083435"/>
              <a:ext cx="1603664" cy="24765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32509">
                <a:defRPr/>
              </a:pPr>
              <a:endParaRPr lang="en-US" sz="1836" kern="0" dirty="0">
                <a:solidFill>
                  <a:srgbClr val="3F3F3F"/>
                </a:solidFill>
              </a:endParaRPr>
            </a:p>
          </p:txBody>
        </p:sp>
      </p:grpSp>
      <p:sp>
        <p:nvSpPr>
          <p:cNvPr id="27" name="Right Arrow 26"/>
          <p:cNvSpPr/>
          <p:nvPr>
            <p:custDataLst>
              <p:tags r:id="rId1"/>
            </p:custDataLst>
          </p:nvPr>
        </p:nvSpPr>
        <p:spPr>
          <a:xfrm rot="16200000">
            <a:off x="2393465" y="3267471"/>
            <a:ext cx="2453012" cy="5154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93252" tIns="46625" rIns="93252" bIns="46625" rtlCol="0" anchor="ctr"/>
          <a:lstStyle/>
          <a:p>
            <a:pPr algn="ctr" defTabSz="932509">
              <a:defRPr/>
            </a:pPr>
            <a:endParaRPr lang="en-US" sz="1836" kern="0" dirty="0">
              <a:solidFill>
                <a:prstClr val="white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646112" y="4425144"/>
            <a:ext cx="4839777" cy="382308"/>
            <a:chOff x="2221529" y="4485250"/>
            <a:chExt cx="4745310" cy="374846"/>
          </a:xfrm>
        </p:grpSpPr>
        <p:sp>
          <p:nvSpPr>
            <p:cNvPr id="29" name="Rectangle 28"/>
            <p:cNvSpPr/>
            <p:nvPr>
              <p:custDataLst>
                <p:tags r:id="rId3"/>
              </p:custDataLst>
            </p:nvPr>
          </p:nvSpPr>
          <p:spPr>
            <a:xfrm>
              <a:off x="2221529" y="4552950"/>
              <a:ext cx="4745310" cy="25248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734333" rtlCol="0" anchor="ctr"/>
            <a:lstStyle/>
            <a:p>
              <a:pPr defTabSz="932509">
                <a:defRPr/>
              </a:pPr>
              <a:endParaRPr lang="en-US" sz="1224" kern="0" dirty="0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34092" y="4485250"/>
              <a:ext cx="1256816" cy="37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09">
                <a:defRPr/>
              </a:pPr>
              <a:r>
                <a:rPr lang="en-US" sz="1836" kern="0" dirty="0">
                  <a:gradFill>
                    <a:gsLst>
                      <a:gs pos="0">
                        <a:srgbClr val="FFFFFF"/>
                      </a:gs>
                      <a:gs pos="80000">
                        <a:srgbClr val="FFFFFF"/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vPower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248595" y="5843987"/>
            <a:ext cx="2318834" cy="382298"/>
          </a:xfrm>
          <a:prstGeom prst="rect">
            <a:avLst/>
          </a:prstGeom>
          <a:noFill/>
        </p:spPr>
        <p:txBody>
          <a:bodyPr wrap="square" lIns="93252" tIns="46625" rIns="93252" bIns="46625" rtlCol="0">
            <a:spAutoFit/>
          </a:bodyPr>
          <a:lstStyle/>
          <a:p>
            <a:pPr algn="ctr" defTabSz="932509">
              <a:defRPr/>
            </a:pPr>
            <a:r>
              <a:rPr lang="en-US" sz="1836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Backup storage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94081" y="5858164"/>
            <a:ext cx="2763524" cy="382298"/>
          </a:xfrm>
          <a:prstGeom prst="rect">
            <a:avLst/>
          </a:prstGeom>
          <a:noFill/>
        </p:spPr>
        <p:txBody>
          <a:bodyPr wrap="square" lIns="93252" tIns="46625" rIns="93252" bIns="46625" rtlCol="0">
            <a:spAutoFit/>
          </a:bodyPr>
          <a:lstStyle/>
          <a:p>
            <a:pPr algn="ctr" defTabSz="932509">
              <a:defRPr/>
            </a:pPr>
            <a:r>
              <a:rPr lang="en-US" sz="1836" kern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rPr>
              <a:t>Production storage</a:t>
            </a:r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3764604" y="1540887"/>
            <a:ext cx="4946130" cy="414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wrap="square" lIns="0" tIns="46625" rIns="0" bIns="46625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2040" b="0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80000">
                      <a:srgbClr val="000000">
                        <a:lumMod val="75000"/>
                        <a:lumOff val="25000"/>
                      </a:srgbClr>
                    </a:gs>
                  </a:gsLst>
                  <a:lin ang="16200000" scaled="0"/>
                </a:gradFill>
                <a:latin typeface="Arial"/>
              </a:rPr>
              <a:t>Back to work in 2 minutes!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611340" y="5164500"/>
            <a:ext cx="5501852" cy="621735"/>
            <a:chOff x="2187437" y="5210173"/>
            <a:chExt cx="5394462" cy="609599"/>
          </a:xfrm>
        </p:grpSpPr>
        <p:sp>
          <p:nvSpPr>
            <p:cNvPr id="35" name="Right Arrow 34"/>
            <p:cNvSpPr/>
            <p:nvPr>
              <p:custDataLst>
                <p:tags r:id="rId2"/>
              </p:custDataLst>
            </p:nvPr>
          </p:nvSpPr>
          <p:spPr>
            <a:xfrm rot="10800000">
              <a:off x="2187437" y="5210173"/>
              <a:ext cx="5394462" cy="6095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32509">
                <a:defRPr/>
              </a:pPr>
              <a:endParaRPr lang="en-US" sz="1836" b="1" kern="0" dirty="0">
                <a:ln w="11430"/>
                <a:solidFill>
                  <a:srgbClr val="106EB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3784" y="5322367"/>
              <a:ext cx="3117432" cy="37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09">
                <a:defRPr/>
              </a:pPr>
              <a:r>
                <a:rPr lang="en-US" sz="1836" kern="0" dirty="0">
                  <a:gradFill>
                    <a:gsLst>
                      <a:gs pos="0">
                        <a:srgbClr val="FFFFFF"/>
                      </a:gs>
                      <a:gs pos="80000">
                        <a:srgbClr val="FFFFFF"/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Migrate online</a:t>
              </a:r>
            </a:p>
          </p:txBody>
        </p:sp>
      </p:grpSp>
      <p:pic>
        <p:nvPicPr>
          <p:cNvPr id="37" name="Picture 5" descr="D:\Kotya\icons\VMware+Hyper-V=our own icons library\2d_final\png\Server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92" y="3500317"/>
            <a:ext cx="1830045" cy="4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D:\Kotya\icons\VMware+Hyper-V=our own icons library\2d_final\png\Storage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3" y="5082549"/>
            <a:ext cx="763728" cy="7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D:\Kotya\icons\VMware+Hyper-V=our own icons library\2d_final\png\Server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15" y="3500317"/>
            <a:ext cx="1830045" cy="4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D:\Kotya\icons\VMware+Hyper-V=our own icons library\2d_final\png\Storage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049" y="5082549"/>
            <a:ext cx="763728" cy="7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Kotya\icons\VMware+Hyper-V=our own icons library\2d_final\png\Virtual machine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97" y="1764697"/>
            <a:ext cx="545968" cy="5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:\Kotya\icons\VMware+Hyper-V=our own icons library\2d_final\png\Virtual machine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38" y="1764384"/>
            <a:ext cx="545968" cy="5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:\Kotya\icons\VMware+Hyper-V=our own icons library\2d_final\png\Virtual machine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78" y="1764697"/>
            <a:ext cx="545968" cy="54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:\Kotya\icons\run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0783" y="2133721"/>
            <a:ext cx="183398" cy="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Kotya\icons\run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53295" y="2133721"/>
            <a:ext cx="183398" cy="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Kotya\icons\run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98028" y="2124267"/>
            <a:ext cx="183398" cy="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062261" y="2639039"/>
            <a:ext cx="1825147" cy="918052"/>
            <a:chOff x="668594" y="2734006"/>
            <a:chExt cx="1789522" cy="900133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68594" y="2734006"/>
              <a:ext cx="1789522" cy="543092"/>
            </a:xfrm>
            <a:prstGeom prst="roundRect">
              <a:avLst>
                <a:gd name="adj" fmla="val 9652"/>
              </a:avLst>
            </a:prstGeom>
            <a:gradFill>
              <a:gsLst>
                <a:gs pos="0">
                  <a:srgbClr val="3C95D2"/>
                </a:gs>
                <a:gs pos="80000">
                  <a:srgbClr val="83C9EF"/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02" fontAlgn="base">
                <a:spcBef>
                  <a:spcPct val="0"/>
                </a:spcBef>
                <a:spcAft>
                  <a:spcPct val="0"/>
                </a:spcAft>
              </a:pPr>
              <a:endParaRPr lang="ru-RU" sz="1836" spc="-5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9886" y="2827196"/>
              <a:ext cx="1153393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93250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40" dirty="0">
                  <a:gradFill>
                    <a:gsLst>
                      <a:gs pos="0">
                        <a:srgbClr val="FFFFFF"/>
                      </a:gs>
                      <a:gs pos="80000">
                        <a:srgbClr val="FFFFFF"/>
                      </a:gs>
                    </a:gsLst>
                    <a:lin ang="16200000" scaled="0"/>
                  </a:gradFill>
                  <a:ea typeface="Segoe UI" pitchFamily="34" charset="0"/>
                  <a:cs typeface="Segoe UI" pitchFamily="34" charset="0"/>
                </a:rPr>
                <a:t>Hypervisor</a:t>
              </a:r>
              <a:endParaRPr lang="ru-RU" sz="2040" dirty="0" err="1">
                <a:gradFill>
                  <a:gsLst>
                    <a:gs pos="0">
                      <a:srgbClr val="FFFFFF"/>
                    </a:gs>
                    <a:gs pos="80000">
                      <a:srgbClr val="FFFFFF"/>
                    </a:gs>
                  </a:gsLst>
                  <a:lin ang="162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Isosceles Triangle 49"/>
            <p:cNvSpPr/>
            <p:nvPr/>
          </p:nvSpPr>
          <p:spPr bwMode="auto">
            <a:xfrm rot="10800000">
              <a:off x="695434" y="3277098"/>
              <a:ext cx="1715024" cy="357041"/>
            </a:xfrm>
            <a:prstGeom prst="triangle">
              <a:avLst/>
            </a:prstGeom>
            <a:gradFill>
              <a:gsLst>
                <a:gs pos="0">
                  <a:srgbClr val="83C9EF"/>
                </a:gs>
                <a:gs pos="100000">
                  <a:srgbClr val="83C9EF">
                    <a:alpha val="12000"/>
                  </a:srgbClr>
                </a:gs>
              </a:gsLst>
              <a:lin ang="16200000" scaled="0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02" fontAlgn="base">
                <a:spcBef>
                  <a:spcPct val="0"/>
                </a:spcBef>
                <a:spcAft>
                  <a:spcPct val="0"/>
                </a:spcAft>
              </a:pPr>
              <a:endParaRPr lang="ru-RU" sz="1836" spc="-5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1" name="Isosceles Triangle 50"/>
          <p:cNvSpPr/>
          <p:nvPr/>
        </p:nvSpPr>
        <p:spPr bwMode="auto">
          <a:xfrm rot="10800000">
            <a:off x="2070097" y="3948928"/>
            <a:ext cx="1817313" cy="1157284"/>
          </a:xfrm>
          <a:prstGeom prst="triangl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83C9EF">
                  <a:alpha val="12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52" tIns="46625" rIns="46625" bIns="93252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202" fontAlgn="base">
              <a:spcBef>
                <a:spcPct val="0"/>
              </a:spcBef>
              <a:spcAft>
                <a:spcPct val="0"/>
              </a:spcAft>
            </a:pPr>
            <a:endParaRPr lang="ru-RU" sz="1836" spc="-51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27" y="2103896"/>
            <a:ext cx="1007704" cy="1007704"/>
          </a:xfrm>
          <a:prstGeom prst="rect">
            <a:avLst/>
          </a:prstGeom>
        </p:spPr>
      </p:pic>
      <p:pic>
        <p:nvPicPr>
          <p:cNvPr id="53" name="Picture 2" descr="D:\Kotya\icons\fail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02" y="2133719"/>
            <a:ext cx="213889" cy="21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Instant VM Recovery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0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28" y="0"/>
            <a:ext cx="4693615" cy="29373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100" y="1122267"/>
            <a:ext cx="4693614" cy="29373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31" y="2244534"/>
            <a:ext cx="4693615" cy="29373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159" y="3366799"/>
            <a:ext cx="4693615" cy="29373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:\Documents\Design\Veeam\archive\sql-explorer-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1097" y="4161872"/>
            <a:ext cx="3742058" cy="27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Z:\Documents\Design\Veeam\archive\sql-explorer-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1389" r="16675" b="11447"/>
          <a:stretch/>
        </p:blipFill>
        <p:spPr bwMode="auto">
          <a:xfrm>
            <a:off x="5853701" y="4161873"/>
            <a:ext cx="3716854" cy="26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807" y="102274"/>
            <a:ext cx="4030538" cy="973084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defTabSz="932509"/>
            <a:r>
              <a:rPr lang="fr-FR" sz="1836" b="1" dirty="0">
                <a:solidFill>
                  <a:prstClr val="black"/>
                </a:solidFill>
              </a:rPr>
              <a:t>Exchange: </a:t>
            </a:r>
            <a:br>
              <a:rPr lang="fr-FR" sz="1836" b="1" dirty="0">
                <a:solidFill>
                  <a:prstClr val="black"/>
                </a:solidFill>
              </a:rPr>
            </a:br>
            <a:r>
              <a:rPr lang="fr-FR" sz="1836" dirty="0">
                <a:solidFill>
                  <a:prstClr val="black"/>
                </a:solidFill>
              </a:rPr>
              <a:t>Restore </a:t>
            </a:r>
            <a:r>
              <a:rPr lang="fr-FR" sz="1836" dirty="0" err="1">
                <a:solidFill>
                  <a:prstClr val="black"/>
                </a:solidFill>
              </a:rPr>
              <a:t>any</a:t>
            </a:r>
            <a:r>
              <a:rPr lang="fr-FR" sz="1836" dirty="0">
                <a:solidFill>
                  <a:prstClr val="black"/>
                </a:solidFill>
              </a:rPr>
              <a:t> Exchange </a:t>
            </a:r>
            <a:r>
              <a:rPr lang="fr-FR" sz="1836" dirty="0" err="1">
                <a:solidFill>
                  <a:prstClr val="black"/>
                </a:solidFill>
              </a:rPr>
              <a:t>object</a:t>
            </a:r>
            <a:r>
              <a:rPr lang="fr-FR" sz="1836" dirty="0">
                <a:solidFill>
                  <a:prstClr val="black"/>
                </a:solidFill>
              </a:rPr>
              <a:t> to </a:t>
            </a:r>
            <a:r>
              <a:rPr lang="fr-FR" sz="1836" dirty="0" err="1">
                <a:solidFill>
                  <a:prstClr val="black"/>
                </a:solidFill>
              </a:rPr>
              <a:t>same</a:t>
            </a:r>
            <a:r>
              <a:rPr lang="fr-FR" sz="1836" dirty="0">
                <a:solidFill>
                  <a:prstClr val="black"/>
                </a:solidFill>
              </a:rPr>
              <a:t> or </a:t>
            </a:r>
            <a:r>
              <a:rPr lang="fr-FR" sz="1836" dirty="0" err="1">
                <a:solidFill>
                  <a:prstClr val="black"/>
                </a:solidFill>
              </a:rPr>
              <a:t>different</a:t>
            </a:r>
            <a:r>
              <a:rPr lang="fr-FR" sz="1836" dirty="0">
                <a:solidFill>
                  <a:prstClr val="black"/>
                </a:solidFill>
              </a:rPr>
              <a:t> location, export, or Office 365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4527" y="686742"/>
            <a:ext cx="4030538" cy="701886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algn="ctr" defTabSz="932509"/>
            <a:r>
              <a:rPr lang="fr-FR" sz="3672" b="1" dirty="0"/>
              <a:t>All </a:t>
            </a:r>
            <a:r>
              <a:rPr lang="fr-FR" sz="3672" b="1" dirty="0" err="1"/>
              <a:t>without</a:t>
            </a:r>
            <a:r>
              <a:rPr lang="fr-FR" sz="3672" b="1" dirty="0"/>
              <a:t> </a:t>
            </a:r>
            <a:r>
              <a:rPr lang="fr-FR" sz="3672" b="1" dirty="0" smtClean="0"/>
              <a:t>agents!</a:t>
            </a:r>
            <a:endParaRPr lang="fr-FR" sz="3672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40444" y="1173404"/>
            <a:ext cx="4030538" cy="989957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defTabSz="932509"/>
            <a:r>
              <a:rPr lang="fr-FR" sz="1836" b="1" dirty="0">
                <a:solidFill>
                  <a:prstClr val="black"/>
                </a:solidFill>
              </a:rPr>
              <a:t>SharePoint: </a:t>
            </a:r>
            <a:br>
              <a:rPr lang="fr-FR" sz="1836" b="1" dirty="0">
                <a:solidFill>
                  <a:prstClr val="black"/>
                </a:solidFill>
              </a:rPr>
            </a:br>
            <a:r>
              <a:rPr lang="fr-FR" sz="1836" dirty="0" err="1">
                <a:solidFill>
                  <a:prstClr val="black"/>
                </a:solidFill>
              </a:rPr>
              <a:t>Browse</a:t>
            </a:r>
            <a:r>
              <a:rPr lang="fr-FR" sz="1836" dirty="0">
                <a:solidFill>
                  <a:prstClr val="black"/>
                </a:solidFill>
              </a:rPr>
              <a:t> for </a:t>
            </a:r>
            <a:r>
              <a:rPr lang="fr-FR" sz="1836" dirty="0" err="1">
                <a:solidFill>
                  <a:prstClr val="black"/>
                </a:solidFill>
              </a:rPr>
              <a:t>object</a:t>
            </a:r>
            <a:r>
              <a:rPr lang="fr-FR" sz="1836" dirty="0">
                <a:solidFill>
                  <a:prstClr val="black"/>
                </a:solidFill>
              </a:rPr>
              <a:t> to restore, </a:t>
            </a:r>
            <a:r>
              <a:rPr lang="fr-FR" sz="1836" dirty="0" err="1">
                <a:solidFill>
                  <a:prstClr val="black"/>
                </a:solidFill>
              </a:rPr>
              <a:t>including</a:t>
            </a:r>
            <a:r>
              <a:rPr lang="fr-FR" sz="1836" dirty="0">
                <a:solidFill>
                  <a:prstClr val="black"/>
                </a:solidFill>
              </a:rPr>
              <a:t> </a:t>
            </a:r>
            <a:r>
              <a:rPr lang="fr-FR" sz="1836" dirty="0" err="1">
                <a:solidFill>
                  <a:prstClr val="black"/>
                </a:solidFill>
              </a:rPr>
              <a:t>shredded</a:t>
            </a:r>
            <a:r>
              <a:rPr lang="fr-FR" sz="1836" dirty="0">
                <a:solidFill>
                  <a:prstClr val="black"/>
                </a:solidFill>
              </a:rPr>
              <a:t> files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2127" y="2346806"/>
            <a:ext cx="4030538" cy="1566232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defTabSz="932509"/>
            <a:r>
              <a:rPr lang="fr-FR" sz="1836" b="1" dirty="0">
                <a:solidFill>
                  <a:prstClr val="black"/>
                </a:solidFill>
              </a:rPr>
              <a:t>Active Directory: </a:t>
            </a:r>
            <a:br>
              <a:rPr lang="fr-FR" sz="1836" b="1" dirty="0">
                <a:solidFill>
                  <a:prstClr val="black"/>
                </a:solidFill>
              </a:rPr>
            </a:br>
            <a:r>
              <a:rPr lang="fr-FR" sz="1836" dirty="0" err="1">
                <a:solidFill>
                  <a:prstClr val="black"/>
                </a:solidFill>
              </a:rPr>
              <a:t>Browse</a:t>
            </a:r>
            <a:r>
              <a:rPr lang="fr-FR" sz="1836" dirty="0">
                <a:solidFill>
                  <a:prstClr val="black"/>
                </a:solidFill>
              </a:rPr>
              <a:t>, compare and restore </a:t>
            </a:r>
            <a:r>
              <a:rPr lang="en-US" sz="1836" dirty="0">
                <a:solidFill>
                  <a:prstClr val="black"/>
                </a:solidFill>
              </a:rPr>
              <a:t>Active Directory objects, to the same or different location. </a:t>
            </a:r>
            <a:br>
              <a:rPr lang="en-US" sz="1836" dirty="0">
                <a:solidFill>
                  <a:prstClr val="black"/>
                </a:solidFill>
              </a:rPr>
            </a:br>
            <a:r>
              <a:rPr lang="en-US" sz="1836" dirty="0">
                <a:solidFill>
                  <a:prstClr val="black"/>
                </a:solidFill>
              </a:rPr>
              <a:t>Including original  Passwords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85973" y="3433855"/>
            <a:ext cx="2803068" cy="1566232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defTabSz="932509"/>
            <a:r>
              <a:rPr lang="en-US" sz="1836" b="1" dirty="0">
                <a:solidFill>
                  <a:prstClr val="black"/>
                </a:solidFill>
              </a:rPr>
              <a:t>SQL Server: </a:t>
            </a:r>
            <a:br>
              <a:rPr lang="en-US" sz="1836" b="1" dirty="0">
                <a:solidFill>
                  <a:prstClr val="black"/>
                </a:solidFill>
              </a:rPr>
            </a:br>
            <a:r>
              <a:rPr lang="en-US" sz="1836" dirty="0">
                <a:solidFill>
                  <a:prstClr val="black"/>
                </a:solidFill>
              </a:rPr>
              <a:t>Browse and restore SQL databases to a specific point in time via transaction log replay</a:t>
            </a:r>
          </a:p>
        </p:txBody>
      </p:sp>
    </p:spTree>
    <p:extLst>
      <p:ext uri="{BB962C8B-B14F-4D97-AF65-F5344CB8AC3E}">
        <p14:creationId xmlns:p14="http://schemas.microsoft.com/office/powerpoint/2010/main" val="153553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Chris Henley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X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437" y="9714"/>
            <a:ext cx="12452029" cy="69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2125677"/>
            <a:ext cx="11658535" cy="1828786"/>
          </a:xfrm>
        </p:spPr>
        <p:txBody>
          <a:bodyPr/>
          <a:lstStyle/>
          <a:p>
            <a:r>
              <a:rPr lang="en-US" dirty="0"/>
              <a:t>Veeam Software: Availability Strategies for Microsoft Azure and Hyper-V,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Deep Dive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01" y="4792662"/>
            <a:ext cx="7315137" cy="1828007"/>
          </a:xfrm>
        </p:spPr>
        <p:txBody>
          <a:bodyPr/>
          <a:lstStyle/>
          <a:p>
            <a:r>
              <a:rPr lang="en-US" dirty="0" smtClean="0"/>
              <a:t>Chris Henley</a:t>
            </a:r>
          </a:p>
          <a:p>
            <a:r>
              <a:rPr lang="en-US" dirty="0" smtClean="0"/>
              <a:t>Sr. Manager Microsoft Global Alliance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37" y="3954463"/>
            <a:ext cx="1691870" cy="2320839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322262" y="360323"/>
            <a:ext cx="2667000" cy="406265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n-lt"/>
              </a:rPr>
              <a:t>BRK3575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Azure + Veeam Opportunity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88" dirty="0"/>
              <a:t>By the numbers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710815" y="2516715"/>
            <a:ext cx="6427787" cy="375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72" b="1" dirty="0" smtClean="0">
                <a:solidFill>
                  <a:srgbClr val="54B948"/>
                </a:solidFill>
              </a:rPr>
              <a:t>30,000 </a:t>
            </a:r>
            <a:r>
              <a:rPr lang="en-US" sz="3672" b="1" dirty="0">
                <a:solidFill>
                  <a:srgbClr val="54B948"/>
                </a:solidFill>
              </a:rPr>
              <a:t>Veeam ProPartners…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/>
                </a:solidFill>
              </a:rPr>
              <a:t>Provide Availability Solutions for</a:t>
            </a:r>
          </a:p>
          <a:p>
            <a:pPr marL="0" indent="0">
              <a:buNone/>
            </a:pPr>
            <a:r>
              <a:rPr lang="en-US" sz="3672" b="1" dirty="0" smtClean="0">
                <a:solidFill>
                  <a:srgbClr val="54B948"/>
                </a:solidFill>
              </a:rPr>
              <a:t>145,000 </a:t>
            </a:r>
            <a:r>
              <a:rPr lang="en-US" sz="3672" b="1" dirty="0">
                <a:solidFill>
                  <a:srgbClr val="54B948"/>
                </a:solidFill>
              </a:rPr>
              <a:t>Veeam Customers…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  Who protect</a:t>
            </a:r>
          </a:p>
          <a:p>
            <a:pPr marL="0" indent="0">
              <a:buNone/>
            </a:pPr>
            <a:r>
              <a:rPr lang="en-US" sz="3672" b="1" dirty="0" smtClean="0">
                <a:solidFill>
                  <a:srgbClr val="54B948"/>
                </a:solidFill>
              </a:rPr>
              <a:t>8.4 </a:t>
            </a:r>
            <a:r>
              <a:rPr lang="en-US" sz="3672" b="1" dirty="0">
                <a:solidFill>
                  <a:srgbClr val="54B948"/>
                </a:solidFill>
              </a:rPr>
              <a:t>million VMs…</a:t>
            </a:r>
          </a:p>
          <a:p>
            <a:pPr marL="0" indent="0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/>
                </a:solidFill>
              </a:rPr>
              <a:t>That should be backed up in Azure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462633" y="4584202"/>
            <a:ext cx="3146004" cy="665660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dirty="0"/>
              <a:t>Over </a:t>
            </a:r>
          </a:p>
          <a:p>
            <a:pPr>
              <a:lnSpc>
                <a:spcPct val="60000"/>
              </a:lnSpc>
            </a:pPr>
            <a:r>
              <a:rPr lang="en-US" sz="4896" dirty="0" smtClean="0">
                <a:solidFill>
                  <a:srgbClr val="54B948"/>
                </a:solidFill>
              </a:rPr>
              <a:t>30,000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60000"/>
              </a:lnSpc>
            </a:pPr>
            <a:r>
              <a:rPr lang="en-US" dirty="0" err="1">
                <a:solidFill>
                  <a:schemeClr val="bg1"/>
                </a:solidFill>
              </a:rPr>
              <a:t>ProPartners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9" y="1893598"/>
            <a:ext cx="4921278" cy="2975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237" y="4868862"/>
            <a:ext cx="2323459" cy="1600953"/>
          </a:xfrm>
          <a:prstGeom prst="rect">
            <a:avLst/>
          </a:prstGeom>
        </p:spPr>
        <p:txBody>
          <a:bodyPr wrap="none" lIns="93219" tIns="46610" rIns="93219" bIns="46610">
            <a:spAutoFit/>
          </a:bodyPr>
          <a:lstStyle/>
          <a:p>
            <a:pPr defTabSz="932509">
              <a:spcBef>
                <a:spcPts val="714"/>
              </a:spcBef>
            </a:pPr>
            <a:r>
              <a:rPr lang="en-US" sz="4896" dirty="0">
                <a:solidFill>
                  <a:srgbClr val="54B948"/>
                </a:solidFill>
                <a:latin typeface="+mj-lt"/>
              </a:rPr>
              <a:t>145,000</a:t>
            </a:r>
            <a:r>
              <a:rPr lang="en-US" sz="2040" dirty="0" smtClean="0">
                <a:solidFill>
                  <a:srgbClr val="54B948"/>
                </a:solidFill>
              </a:rPr>
              <a:t> </a:t>
            </a:r>
            <a:endParaRPr lang="en-US" sz="2040" dirty="0">
              <a:solidFill>
                <a:srgbClr val="54B948"/>
              </a:solidFill>
            </a:endParaRPr>
          </a:p>
          <a:p>
            <a:pPr defTabSz="932509"/>
            <a:r>
              <a:rPr lang="en-US" sz="2448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customers</a:t>
            </a:r>
          </a:p>
          <a:p>
            <a:pPr defTabSz="932509"/>
            <a:r>
              <a:rPr lang="en-US" sz="2448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3548966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ChangeAspect="1"/>
          </p:cNvSpPr>
          <p:nvPr/>
        </p:nvSpPr>
        <p:spPr bwMode="auto">
          <a:xfrm>
            <a:off x="9238274" y="2653593"/>
            <a:ext cx="3030506" cy="1968354"/>
          </a:xfrm>
          <a:custGeom>
            <a:avLst/>
            <a:gdLst>
              <a:gd name="T0" fmla="*/ 3780 w 3790"/>
              <a:gd name="T1" fmla="*/ 1582 h 2332"/>
              <a:gd name="T2" fmla="*/ 3710 w 3790"/>
              <a:gd name="T3" fmla="*/ 1358 h 2332"/>
              <a:gd name="T4" fmla="*/ 3580 w 3790"/>
              <a:gd name="T5" fmla="*/ 1158 h 2332"/>
              <a:gd name="T6" fmla="*/ 3400 w 3790"/>
              <a:gd name="T7" fmla="*/ 1004 h 2332"/>
              <a:gd name="T8" fmla="*/ 3286 w 3790"/>
              <a:gd name="T9" fmla="*/ 944 h 2332"/>
              <a:gd name="T10" fmla="*/ 3280 w 3790"/>
              <a:gd name="T11" fmla="*/ 908 h 2332"/>
              <a:gd name="T12" fmla="*/ 3260 w 3790"/>
              <a:gd name="T13" fmla="*/ 796 h 2332"/>
              <a:gd name="T14" fmla="*/ 3220 w 3790"/>
              <a:gd name="T15" fmla="*/ 690 h 2332"/>
              <a:gd name="T16" fmla="*/ 3162 w 3790"/>
              <a:gd name="T17" fmla="*/ 596 h 2332"/>
              <a:gd name="T18" fmla="*/ 3088 w 3790"/>
              <a:gd name="T19" fmla="*/ 516 h 2332"/>
              <a:gd name="T20" fmla="*/ 2998 w 3790"/>
              <a:gd name="T21" fmla="*/ 450 h 2332"/>
              <a:gd name="T22" fmla="*/ 2898 w 3790"/>
              <a:gd name="T23" fmla="*/ 402 h 2332"/>
              <a:gd name="T24" fmla="*/ 2788 w 3790"/>
              <a:gd name="T25" fmla="*/ 374 h 2332"/>
              <a:gd name="T26" fmla="*/ 2700 w 3790"/>
              <a:gd name="T27" fmla="*/ 368 h 2332"/>
              <a:gd name="T28" fmla="*/ 2522 w 3790"/>
              <a:gd name="T29" fmla="*/ 396 h 2332"/>
              <a:gd name="T30" fmla="*/ 2366 w 3790"/>
              <a:gd name="T31" fmla="*/ 472 h 2332"/>
              <a:gd name="T32" fmla="*/ 2256 w 3790"/>
              <a:gd name="T33" fmla="*/ 324 h 2332"/>
              <a:gd name="T34" fmla="*/ 2070 w 3790"/>
              <a:gd name="T35" fmla="*/ 164 h 2332"/>
              <a:gd name="T36" fmla="*/ 1848 w 3790"/>
              <a:gd name="T37" fmla="*/ 54 h 2332"/>
              <a:gd name="T38" fmla="*/ 1596 w 3790"/>
              <a:gd name="T39" fmla="*/ 2 h 2332"/>
              <a:gd name="T40" fmla="*/ 1430 w 3790"/>
              <a:gd name="T41" fmla="*/ 6 h 2332"/>
              <a:gd name="T42" fmla="*/ 1240 w 3790"/>
              <a:gd name="T43" fmla="*/ 44 h 2332"/>
              <a:gd name="T44" fmla="*/ 1064 w 3790"/>
              <a:gd name="T45" fmla="*/ 118 h 2332"/>
              <a:gd name="T46" fmla="*/ 908 w 3790"/>
              <a:gd name="T47" fmla="*/ 224 h 2332"/>
              <a:gd name="T48" fmla="*/ 776 w 3790"/>
              <a:gd name="T49" fmla="*/ 356 h 2332"/>
              <a:gd name="T50" fmla="*/ 672 w 3790"/>
              <a:gd name="T51" fmla="*/ 512 h 2332"/>
              <a:gd name="T52" fmla="*/ 598 w 3790"/>
              <a:gd name="T53" fmla="*/ 688 h 2332"/>
              <a:gd name="T54" fmla="*/ 558 w 3790"/>
              <a:gd name="T55" fmla="*/ 878 h 2332"/>
              <a:gd name="T56" fmla="*/ 554 w 3790"/>
              <a:gd name="T57" fmla="*/ 1012 h 2332"/>
              <a:gd name="T58" fmla="*/ 560 w 3790"/>
              <a:gd name="T59" fmla="*/ 1056 h 2332"/>
              <a:gd name="T60" fmla="*/ 388 w 3790"/>
              <a:gd name="T61" fmla="*/ 1120 h 2332"/>
              <a:gd name="T62" fmla="*/ 198 w 3790"/>
              <a:gd name="T63" fmla="*/ 1252 h 2332"/>
              <a:gd name="T64" fmla="*/ 92 w 3790"/>
              <a:gd name="T65" fmla="*/ 1384 h 2332"/>
              <a:gd name="T66" fmla="*/ 42 w 3790"/>
              <a:gd name="T67" fmla="*/ 1484 h 2332"/>
              <a:gd name="T68" fmla="*/ 10 w 3790"/>
              <a:gd name="T69" fmla="*/ 1594 h 2332"/>
              <a:gd name="T70" fmla="*/ 0 w 3790"/>
              <a:gd name="T71" fmla="*/ 1712 h 2332"/>
              <a:gd name="T72" fmla="*/ 8 w 3790"/>
              <a:gd name="T73" fmla="*/ 1816 h 2332"/>
              <a:gd name="T74" fmla="*/ 44 w 3790"/>
              <a:gd name="T75" fmla="*/ 1942 h 2332"/>
              <a:gd name="T76" fmla="*/ 106 w 3790"/>
              <a:gd name="T77" fmla="*/ 2052 h 2332"/>
              <a:gd name="T78" fmla="*/ 192 w 3790"/>
              <a:gd name="T79" fmla="*/ 2146 h 2332"/>
              <a:gd name="T80" fmla="*/ 298 w 3790"/>
              <a:gd name="T81" fmla="*/ 2222 h 2332"/>
              <a:gd name="T82" fmla="*/ 420 w 3790"/>
              <a:gd name="T83" fmla="*/ 2278 h 2332"/>
              <a:gd name="T84" fmla="*/ 558 w 3790"/>
              <a:gd name="T85" fmla="*/ 2316 h 2332"/>
              <a:gd name="T86" fmla="*/ 706 w 3790"/>
              <a:gd name="T87" fmla="*/ 2332 h 2332"/>
              <a:gd name="T88" fmla="*/ 3106 w 3790"/>
              <a:gd name="T89" fmla="*/ 2322 h 2332"/>
              <a:gd name="T90" fmla="*/ 3360 w 3790"/>
              <a:gd name="T91" fmla="*/ 2260 h 2332"/>
              <a:gd name="T92" fmla="*/ 3486 w 3790"/>
              <a:gd name="T93" fmla="*/ 2204 h 2332"/>
              <a:gd name="T94" fmla="*/ 3594 w 3790"/>
              <a:gd name="T95" fmla="*/ 2132 h 2332"/>
              <a:gd name="T96" fmla="*/ 3682 w 3790"/>
              <a:gd name="T97" fmla="*/ 2044 h 2332"/>
              <a:gd name="T98" fmla="*/ 3744 w 3790"/>
              <a:gd name="T99" fmla="*/ 1936 h 2332"/>
              <a:gd name="T100" fmla="*/ 3782 w 3790"/>
              <a:gd name="T101" fmla="*/ 1810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90" h="2332">
                <a:moveTo>
                  <a:pt x="3790" y="1700"/>
                </a:moveTo>
                <a:lnTo>
                  <a:pt x="3790" y="1700"/>
                </a:lnTo>
                <a:lnTo>
                  <a:pt x="3788" y="1642"/>
                </a:lnTo>
                <a:lnTo>
                  <a:pt x="3780" y="1582"/>
                </a:lnTo>
                <a:lnTo>
                  <a:pt x="3770" y="1524"/>
                </a:lnTo>
                <a:lnTo>
                  <a:pt x="3754" y="1468"/>
                </a:lnTo>
                <a:lnTo>
                  <a:pt x="3734" y="1412"/>
                </a:lnTo>
                <a:lnTo>
                  <a:pt x="3710" y="1358"/>
                </a:lnTo>
                <a:lnTo>
                  <a:pt x="3684" y="1304"/>
                </a:lnTo>
                <a:lnTo>
                  <a:pt x="3652" y="1254"/>
                </a:lnTo>
                <a:lnTo>
                  <a:pt x="3618" y="1206"/>
                </a:lnTo>
                <a:lnTo>
                  <a:pt x="3580" y="1158"/>
                </a:lnTo>
                <a:lnTo>
                  <a:pt x="3540" y="1116"/>
                </a:lnTo>
                <a:lnTo>
                  <a:pt x="3496" y="1076"/>
                </a:lnTo>
                <a:lnTo>
                  <a:pt x="3448" y="1038"/>
                </a:lnTo>
                <a:lnTo>
                  <a:pt x="3400" y="1004"/>
                </a:lnTo>
                <a:lnTo>
                  <a:pt x="3348" y="974"/>
                </a:lnTo>
                <a:lnTo>
                  <a:pt x="3294" y="948"/>
                </a:lnTo>
                <a:lnTo>
                  <a:pt x="3294" y="948"/>
                </a:lnTo>
                <a:lnTo>
                  <a:pt x="3286" y="944"/>
                </a:lnTo>
                <a:lnTo>
                  <a:pt x="3280" y="938"/>
                </a:lnTo>
                <a:lnTo>
                  <a:pt x="3280" y="938"/>
                </a:lnTo>
                <a:lnTo>
                  <a:pt x="3280" y="938"/>
                </a:lnTo>
                <a:lnTo>
                  <a:pt x="3280" y="908"/>
                </a:lnTo>
                <a:lnTo>
                  <a:pt x="3278" y="880"/>
                </a:lnTo>
                <a:lnTo>
                  <a:pt x="3272" y="852"/>
                </a:lnTo>
                <a:lnTo>
                  <a:pt x="3268" y="822"/>
                </a:lnTo>
                <a:lnTo>
                  <a:pt x="3260" y="796"/>
                </a:lnTo>
                <a:lnTo>
                  <a:pt x="3252" y="768"/>
                </a:lnTo>
                <a:lnTo>
                  <a:pt x="3244" y="742"/>
                </a:lnTo>
                <a:lnTo>
                  <a:pt x="3232" y="716"/>
                </a:lnTo>
                <a:lnTo>
                  <a:pt x="3220" y="690"/>
                </a:lnTo>
                <a:lnTo>
                  <a:pt x="3208" y="666"/>
                </a:lnTo>
                <a:lnTo>
                  <a:pt x="3194" y="642"/>
                </a:lnTo>
                <a:lnTo>
                  <a:pt x="3178" y="618"/>
                </a:lnTo>
                <a:lnTo>
                  <a:pt x="3162" y="596"/>
                </a:lnTo>
                <a:lnTo>
                  <a:pt x="3144" y="574"/>
                </a:lnTo>
                <a:lnTo>
                  <a:pt x="3126" y="554"/>
                </a:lnTo>
                <a:lnTo>
                  <a:pt x="3108" y="534"/>
                </a:lnTo>
                <a:lnTo>
                  <a:pt x="3088" y="516"/>
                </a:lnTo>
                <a:lnTo>
                  <a:pt x="3066" y="498"/>
                </a:lnTo>
                <a:lnTo>
                  <a:pt x="3044" y="480"/>
                </a:lnTo>
                <a:lnTo>
                  <a:pt x="3022" y="464"/>
                </a:lnTo>
                <a:lnTo>
                  <a:pt x="2998" y="450"/>
                </a:lnTo>
                <a:lnTo>
                  <a:pt x="2974" y="436"/>
                </a:lnTo>
                <a:lnTo>
                  <a:pt x="2950" y="424"/>
                </a:lnTo>
                <a:lnTo>
                  <a:pt x="2924" y="412"/>
                </a:lnTo>
                <a:lnTo>
                  <a:pt x="2898" y="402"/>
                </a:lnTo>
                <a:lnTo>
                  <a:pt x="2870" y="394"/>
                </a:lnTo>
                <a:lnTo>
                  <a:pt x="2844" y="386"/>
                </a:lnTo>
                <a:lnTo>
                  <a:pt x="2816" y="380"/>
                </a:lnTo>
                <a:lnTo>
                  <a:pt x="2788" y="374"/>
                </a:lnTo>
                <a:lnTo>
                  <a:pt x="2758" y="370"/>
                </a:lnTo>
                <a:lnTo>
                  <a:pt x="2730" y="368"/>
                </a:lnTo>
                <a:lnTo>
                  <a:pt x="2700" y="368"/>
                </a:lnTo>
                <a:lnTo>
                  <a:pt x="2700" y="368"/>
                </a:lnTo>
                <a:lnTo>
                  <a:pt x="2654" y="370"/>
                </a:lnTo>
                <a:lnTo>
                  <a:pt x="2608" y="374"/>
                </a:lnTo>
                <a:lnTo>
                  <a:pt x="2564" y="384"/>
                </a:lnTo>
                <a:lnTo>
                  <a:pt x="2522" y="396"/>
                </a:lnTo>
                <a:lnTo>
                  <a:pt x="2482" y="410"/>
                </a:lnTo>
                <a:lnTo>
                  <a:pt x="2442" y="428"/>
                </a:lnTo>
                <a:lnTo>
                  <a:pt x="2404" y="450"/>
                </a:lnTo>
                <a:lnTo>
                  <a:pt x="2366" y="472"/>
                </a:lnTo>
                <a:lnTo>
                  <a:pt x="2366" y="472"/>
                </a:lnTo>
                <a:lnTo>
                  <a:pt x="2334" y="420"/>
                </a:lnTo>
                <a:lnTo>
                  <a:pt x="2296" y="372"/>
                </a:lnTo>
                <a:lnTo>
                  <a:pt x="2256" y="324"/>
                </a:lnTo>
                <a:lnTo>
                  <a:pt x="2214" y="280"/>
                </a:lnTo>
                <a:lnTo>
                  <a:pt x="2168" y="238"/>
                </a:lnTo>
                <a:lnTo>
                  <a:pt x="2120" y="198"/>
                </a:lnTo>
                <a:lnTo>
                  <a:pt x="2070" y="164"/>
                </a:lnTo>
                <a:lnTo>
                  <a:pt x="2018" y="130"/>
                </a:lnTo>
                <a:lnTo>
                  <a:pt x="1962" y="102"/>
                </a:lnTo>
                <a:lnTo>
                  <a:pt x="1906" y="76"/>
                </a:lnTo>
                <a:lnTo>
                  <a:pt x="1848" y="54"/>
                </a:lnTo>
                <a:lnTo>
                  <a:pt x="1786" y="34"/>
                </a:lnTo>
                <a:lnTo>
                  <a:pt x="1724" y="20"/>
                </a:lnTo>
                <a:lnTo>
                  <a:pt x="1662" y="10"/>
                </a:lnTo>
                <a:lnTo>
                  <a:pt x="1596" y="2"/>
                </a:lnTo>
                <a:lnTo>
                  <a:pt x="1530" y="0"/>
                </a:lnTo>
                <a:lnTo>
                  <a:pt x="1530" y="0"/>
                </a:lnTo>
                <a:lnTo>
                  <a:pt x="1480" y="2"/>
                </a:lnTo>
                <a:lnTo>
                  <a:pt x="1430" y="6"/>
                </a:lnTo>
                <a:lnTo>
                  <a:pt x="1382" y="12"/>
                </a:lnTo>
                <a:lnTo>
                  <a:pt x="1334" y="20"/>
                </a:lnTo>
                <a:lnTo>
                  <a:pt x="1286" y="32"/>
                </a:lnTo>
                <a:lnTo>
                  <a:pt x="1240" y="44"/>
                </a:lnTo>
                <a:lnTo>
                  <a:pt x="1194" y="60"/>
                </a:lnTo>
                <a:lnTo>
                  <a:pt x="1150" y="78"/>
                </a:lnTo>
                <a:lnTo>
                  <a:pt x="1106" y="96"/>
                </a:lnTo>
                <a:lnTo>
                  <a:pt x="1064" y="118"/>
                </a:lnTo>
                <a:lnTo>
                  <a:pt x="1024" y="142"/>
                </a:lnTo>
                <a:lnTo>
                  <a:pt x="984" y="168"/>
                </a:lnTo>
                <a:lnTo>
                  <a:pt x="946" y="194"/>
                </a:lnTo>
                <a:lnTo>
                  <a:pt x="908" y="224"/>
                </a:lnTo>
                <a:lnTo>
                  <a:pt x="874" y="254"/>
                </a:lnTo>
                <a:lnTo>
                  <a:pt x="840" y="286"/>
                </a:lnTo>
                <a:lnTo>
                  <a:pt x="808" y="320"/>
                </a:lnTo>
                <a:lnTo>
                  <a:pt x="776" y="356"/>
                </a:lnTo>
                <a:lnTo>
                  <a:pt x="748" y="394"/>
                </a:lnTo>
                <a:lnTo>
                  <a:pt x="720" y="432"/>
                </a:lnTo>
                <a:lnTo>
                  <a:pt x="694" y="470"/>
                </a:lnTo>
                <a:lnTo>
                  <a:pt x="672" y="512"/>
                </a:lnTo>
                <a:lnTo>
                  <a:pt x="650" y="554"/>
                </a:lnTo>
                <a:lnTo>
                  <a:pt x="630" y="598"/>
                </a:lnTo>
                <a:lnTo>
                  <a:pt x="612" y="642"/>
                </a:lnTo>
                <a:lnTo>
                  <a:pt x="598" y="688"/>
                </a:lnTo>
                <a:lnTo>
                  <a:pt x="584" y="734"/>
                </a:lnTo>
                <a:lnTo>
                  <a:pt x="574" y="780"/>
                </a:lnTo>
                <a:lnTo>
                  <a:pt x="564" y="828"/>
                </a:lnTo>
                <a:lnTo>
                  <a:pt x="558" y="878"/>
                </a:lnTo>
                <a:lnTo>
                  <a:pt x="554" y="928"/>
                </a:lnTo>
                <a:lnTo>
                  <a:pt x="554" y="978"/>
                </a:lnTo>
                <a:lnTo>
                  <a:pt x="554" y="978"/>
                </a:lnTo>
                <a:lnTo>
                  <a:pt x="554" y="1012"/>
                </a:lnTo>
                <a:lnTo>
                  <a:pt x="556" y="1046"/>
                </a:lnTo>
                <a:lnTo>
                  <a:pt x="556" y="1046"/>
                </a:lnTo>
                <a:lnTo>
                  <a:pt x="556" y="1054"/>
                </a:lnTo>
                <a:lnTo>
                  <a:pt x="560" y="1056"/>
                </a:lnTo>
                <a:lnTo>
                  <a:pt x="560" y="1056"/>
                </a:lnTo>
                <a:lnTo>
                  <a:pt x="502" y="1074"/>
                </a:lnTo>
                <a:lnTo>
                  <a:pt x="444" y="1094"/>
                </a:lnTo>
                <a:lnTo>
                  <a:pt x="388" y="1120"/>
                </a:lnTo>
                <a:lnTo>
                  <a:pt x="336" y="1148"/>
                </a:lnTo>
                <a:lnTo>
                  <a:pt x="288" y="1180"/>
                </a:lnTo>
                <a:lnTo>
                  <a:pt x="242" y="1214"/>
                </a:lnTo>
                <a:lnTo>
                  <a:pt x="198" y="1252"/>
                </a:lnTo>
                <a:lnTo>
                  <a:pt x="158" y="1292"/>
                </a:lnTo>
                <a:lnTo>
                  <a:pt x="124" y="1336"/>
                </a:lnTo>
                <a:lnTo>
                  <a:pt x="106" y="1360"/>
                </a:lnTo>
                <a:lnTo>
                  <a:pt x="92" y="1384"/>
                </a:lnTo>
                <a:lnTo>
                  <a:pt x="78" y="1408"/>
                </a:lnTo>
                <a:lnTo>
                  <a:pt x="64" y="1432"/>
                </a:lnTo>
                <a:lnTo>
                  <a:pt x="52" y="1458"/>
                </a:lnTo>
                <a:lnTo>
                  <a:pt x="42" y="1484"/>
                </a:lnTo>
                <a:lnTo>
                  <a:pt x="32" y="1510"/>
                </a:lnTo>
                <a:lnTo>
                  <a:pt x="24" y="1538"/>
                </a:lnTo>
                <a:lnTo>
                  <a:pt x="16" y="1566"/>
                </a:lnTo>
                <a:lnTo>
                  <a:pt x="10" y="1594"/>
                </a:lnTo>
                <a:lnTo>
                  <a:pt x="6" y="1622"/>
                </a:lnTo>
                <a:lnTo>
                  <a:pt x="2" y="1652"/>
                </a:lnTo>
                <a:lnTo>
                  <a:pt x="0" y="1682"/>
                </a:lnTo>
                <a:lnTo>
                  <a:pt x="0" y="1712"/>
                </a:lnTo>
                <a:lnTo>
                  <a:pt x="0" y="1712"/>
                </a:lnTo>
                <a:lnTo>
                  <a:pt x="0" y="1748"/>
                </a:lnTo>
                <a:lnTo>
                  <a:pt x="2" y="1782"/>
                </a:lnTo>
                <a:lnTo>
                  <a:pt x="8" y="1816"/>
                </a:lnTo>
                <a:lnTo>
                  <a:pt x="14" y="1848"/>
                </a:lnTo>
                <a:lnTo>
                  <a:pt x="22" y="1880"/>
                </a:lnTo>
                <a:lnTo>
                  <a:pt x="32" y="1912"/>
                </a:lnTo>
                <a:lnTo>
                  <a:pt x="44" y="1942"/>
                </a:lnTo>
                <a:lnTo>
                  <a:pt x="58" y="1970"/>
                </a:lnTo>
                <a:lnTo>
                  <a:pt x="72" y="1998"/>
                </a:lnTo>
                <a:lnTo>
                  <a:pt x="88" y="2026"/>
                </a:lnTo>
                <a:lnTo>
                  <a:pt x="106" y="2052"/>
                </a:lnTo>
                <a:lnTo>
                  <a:pt x="126" y="2076"/>
                </a:lnTo>
                <a:lnTo>
                  <a:pt x="146" y="2100"/>
                </a:lnTo>
                <a:lnTo>
                  <a:pt x="170" y="2124"/>
                </a:lnTo>
                <a:lnTo>
                  <a:pt x="192" y="2146"/>
                </a:lnTo>
                <a:lnTo>
                  <a:pt x="218" y="2166"/>
                </a:lnTo>
                <a:lnTo>
                  <a:pt x="244" y="2186"/>
                </a:lnTo>
                <a:lnTo>
                  <a:pt x="270" y="2204"/>
                </a:lnTo>
                <a:lnTo>
                  <a:pt x="298" y="2222"/>
                </a:lnTo>
                <a:lnTo>
                  <a:pt x="328" y="2238"/>
                </a:lnTo>
                <a:lnTo>
                  <a:pt x="358" y="2252"/>
                </a:lnTo>
                <a:lnTo>
                  <a:pt x="388" y="2266"/>
                </a:lnTo>
                <a:lnTo>
                  <a:pt x="420" y="2278"/>
                </a:lnTo>
                <a:lnTo>
                  <a:pt x="454" y="2290"/>
                </a:lnTo>
                <a:lnTo>
                  <a:pt x="488" y="2300"/>
                </a:lnTo>
                <a:lnTo>
                  <a:pt x="522" y="2308"/>
                </a:lnTo>
                <a:lnTo>
                  <a:pt x="558" y="2316"/>
                </a:lnTo>
                <a:lnTo>
                  <a:pt x="594" y="2322"/>
                </a:lnTo>
                <a:lnTo>
                  <a:pt x="630" y="2326"/>
                </a:lnTo>
                <a:lnTo>
                  <a:pt x="668" y="2330"/>
                </a:lnTo>
                <a:lnTo>
                  <a:pt x="706" y="2332"/>
                </a:lnTo>
                <a:lnTo>
                  <a:pt x="744" y="2332"/>
                </a:lnTo>
                <a:lnTo>
                  <a:pt x="3026" y="2332"/>
                </a:lnTo>
                <a:lnTo>
                  <a:pt x="3026" y="2332"/>
                </a:lnTo>
                <a:lnTo>
                  <a:pt x="3106" y="2322"/>
                </a:lnTo>
                <a:lnTo>
                  <a:pt x="3182" y="2308"/>
                </a:lnTo>
                <a:lnTo>
                  <a:pt x="3256" y="2292"/>
                </a:lnTo>
                <a:lnTo>
                  <a:pt x="3326" y="2272"/>
                </a:lnTo>
                <a:lnTo>
                  <a:pt x="3360" y="2260"/>
                </a:lnTo>
                <a:lnTo>
                  <a:pt x="3394" y="2248"/>
                </a:lnTo>
                <a:lnTo>
                  <a:pt x="3426" y="2234"/>
                </a:lnTo>
                <a:lnTo>
                  <a:pt x="3456" y="2220"/>
                </a:lnTo>
                <a:lnTo>
                  <a:pt x="3486" y="2204"/>
                </a:lnTo>
                <a:lnTo>
                  <a:pt x="3516" y="2188"/>
                </a:lnTo>
                <a:lnTo>
                  <a:pt x="3544" y="2170"/>
                </a:lnTo>
                <a:lnTo>
                  <a:pt x="3570" y="2152"/>
                </a:lnTo>
                <a:lnTo>
                  <a:pt x="3594" y="2132"/>
                </a:lnTo>
                <a:lnTo>
                  <a:pt x="3618" y="2112"/>
                </a:lnTo>
                <a:lnTo>
                  <a:pt x="3640" y="2090"/>
                </a:lnTo>
                <a:lnTo>
                  <a:pt x="3662" y="2068"/>
                </a:lnTo>
                <a:lnTo>
                  <a:pt x="3682" y="2044"/>
                </a:lnTo>
                <a:lnTo>
                  <a:pt x="3700" y="2018"/>
                </a:lnTo>
                <a:lnTo>
                  <a:pt x="3716" y="1992"/>
                </a:lnTo>
                <a:lnTo>
                  <a:pt x="3732" y="1964"/>
                </a:lnTo>
                <a:lnTo>
                  <a:pt x="3744" y="1936"/>
                </a:lnTo>
                <a:lnTo>
                  <a:pt x="3756" y="1906"/>
                </a:lnTo>
                <a:lnTo>
                  <a:pt x="3766" y="1876"/>
                </a:lnTo>
                <a:lnTo>
                  <a:pt x="3774" y="1844"/>
                </a:lnTo>
                <a:lnTo>
                  <a:pt x="3782" y="1810"/>
                </a:lnTo>
                <a:lnTo>
                  <a:pt x="3786" y="1774"/>
                </a:lnTo>
                <a:lnTo>
                  <a:pt x="3790" y="1738"/>
                </a:lnTo>
                <a:lnTo>
                  <a:pt x="3790" y="1700"/>
                </a:ln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/>
          <a:p>
            <a:pPr defTabSz="931966"/>
            <a:endParaRPr lang="en-US" sz="1836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6862"/>
            <a:ext cx="11889564" cy="9175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Veeam enables Azure Hybrid Cloud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74639" y="1575866"/>
            <a:ext cx="11887199" cy="1995931"/>
          </a:xfrm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49232" y="2478396"/>
            <a:ext cx="1744861" cy="2068943"/>
            <a:chOff x="884238" y="3083842"/>
            <a:chExt cx="1745355" cy="2069531"/>
          </a:xfrm>
        </p:grpSpPr>
        <p:sp>
          <p:nvSpPr>
            <p:cNvPr id="5" name="TextBox 4"/>
            <p:cNvSpPr txBox="1"/>
            <p:nvPr/>
          </p:nvSpPr>
          <p:spPr>
            <a:xfrm>
              <a:off x="884238" y="4767425"/>
              <a:ext cx="1745355" cy="3859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931966">
                <a:lnSpc>
                  <a:spcPct val="85000"/>
                </a:lnSpc>
              </a:pPr>
              <a:r>
                <a:rPr lang="en-US" sz="1734" dirty="0">
                  <a:solidFill>
                    <a:srgbClr val="505050"/>
                  </a:solidFill>
                </a:rPr>
                <a:t>On-premises</a:t>
              </a:r>
            </a:p>
            <a:p>
              <a:pPr algn="ctr" defTabSz="931966"/>
              <a:r>
                <a:rPr lang="en-US" sz="1734" dirty="0">
                  <a:solidFill>
                    <a:srgbClr val="505050"/>
                  </a:solidFill>
                </a:rPr>
                <a:t>infrastructure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72412" y="3083842"/>
              <a:ext cx="1138526" cy="1607506"/>
              <a:chOff x="6833980" y="4679253"/>
              <a:chExt cx="603209" cy="85168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833980" y="4679253"/>
                <a:ext cx="603209" cy="851682"/>
                <a:chOff x="480937" y="3497905"/>
                <a:chExt cx="970990" cy="1370958"/>
              </a:xfrm>
            </p:grpSpPr>
            <p:sp>
              <p:nvSpPr>
                <p:cNvPr id="10" name="Freeform 5"/>
                <p:cNvSpPr>
                  <a:spLocks/>
                </p:cNvSpPr>
                <p:nvPr/>
              </p:nvSpPr>
              <p:spPr bwMode="auto">
                <a:xfrm>
                  <a:off x="614198" y="3497905"/>
                  <a:ext cx="837729" cy="544118"/>
                </a:xfrm>
                <a:custGeom>
                  <a:avLst/>
                  <a:gdLst>
                    <a:gd name="T0" fmla="*/ 3780 w 3790"/>
                    <a:gd name="T1" fmla="*/ 1582 h 2332"/>
                    <a:gd name="T2" fmla="*/ 3710 w 3790"/>
                    <a:gd name="T3" fmla="*/ 1358 h 2332"/>
                    <a:gd name="T4" fmla="*/ 3580 w 3790"/>
                    <a:gd name="T5" fmla="*/ 1158 h 2332"/>
                    <a:gd name="T6" fmla="*/ 3400 w 3790"/>
                    <a:gd name="T7" fmla="*/ 1004 h 2332"/>
                    <a:gd name="T8" fmla="*/ 3286 w 3790"/>
                    <a:gd name="T9" fmla="*/ 944 h 2332"/>
                    <a:gd name="T10" fmla="*/ 3280 w 3790"/>
                    <a:gd name="T11" fmla="*/ 908 h 2332"/>
                    <a:gd name="T12" fmla="*/ 3260 w 3790"/>
                    <a:gd name="T13" fmla="*/ 796 h 2332"/>
                    <a:gd name="T14" fmla="*/ 3220 w 3790"/>
                    <a:gd name="T15" fmla="*/ 690 h 2332"/>
                    <a:gd name="T16" fmla="*/ 3162 w 3790"/>
                    <a:gd name="T17" fmla="*/ 596 h 2332"/>
                    <a:gd name="T18" fmla="*/ 3088 w 3790"/>
                    <a:gd name="T19" fmla="*/ 516 h 2332"/>
                    <a:gd name="T20" fmla="*/ 2998 w 3790"/>
                    <a:gd name="T21" fmla="*/ 450 h 2332"/>
                    <a:gd name="T22" fmla="*/ 2898 w 3790"/>
                    <a:gd name="T23" fmla="*/ 402 h 2332"/>
                    <a:gd name="T24" fmla="*/ 2788 w 3790"/>
                    <a:gd name="T25" fmla="*/ 374 h 2332"/>
                    <a:gd name="T26" fmla="*/ 2700 w 3790"/>
                    <a:gd name="T27" fmla="*/ 368 h 2332"/>
                    <a:gd name="T28" fmla="*/ 2522 w 3790"/>
                    <a:gd name="T29" fmla="*/ 396 h 2332"/>
                    <a:gd name="T30" fmla="*/ 2366 w 3790"/>
                    <a:gd name="T31" fmla="*/ 472 h 2332"/>
                    <a:gd name="T32" fmla="*/ 2256 w 3790"/>
                    <a:gd name="T33" fmla="*/ 324 h 2332"/>
                    <a:gd name="T34" fmla="*/ 2070 w 3790"/>
                    <a:gd name="T35" fmla="*/ 164 h 2332"/>
                    <a:gd name="T36" fmla="*/ 1848 w 3790"/>
                    <a:gd name="T37" fmla="*/ 54 h 2332"/>
                    <a:gd name="T38" fmla="*/ 1596 w 3790"/>
                    <a:gd name="T39" fmla="*/ 2 h 2332"/>
                    <a:gd name="T40" fmla="*/ 1430 w 3790"/>
                    <a:gd name="T41" fmla="*/ 6 h 2332"/>
                    <a:gd name="T42" fmla="*/ 1240 w 3790"/>
                    <a:gd name="T43" fmla="*/ 44 h 2332"/>
                    <a:gd name="T44" fmla="*/ 1064 w 3790"/>
                    <a:gd name="T45" fmla="*/ 118 h 2332"/>
                    <a:gd name="T46" fmla="*/ 908 w 3790"/>
                    <a:gd name="T47" fmla="*/ 224 h 2332"/>
                    <a:gd name="T48" fmla="*/ 776 w 3790"/>
                    <a:gd name="T49" fmla="*/ 356 h 2332"/>
                    <a:gd name="T50" fmla="*/ 672 w 3790"/>
                    <a:gd name="T51" fmla="*/ 512 h 2332"/>
                    <a:gd name="T52" fmla="*/ 598 w 3790"/>
                    <a:gd name="T53" fmla="*/ 688 h 2332"/>
                    <a:gd name="T54" fmla="*/ 558 w 3790"/>
                    <a:gd name="T55" fmla="*/ 878 h 2332"/>
                    <a:gd name="T56" fmla="*/ 554 w 3790"/>
                    <a:gd name="T57" fmla="*/ 1012 h 2332"/>
                    <a:gd name="T58" fmla="*/ 560 w 3790"/>
                    <a:gd name="T59" fmla="*/ 1056 h 2332"/>
                    <a:gd name="T60" fmla="*/ 388 w 3790"/>
                    <a:gd name="T61" fmla="*/ 1120 h 2332"/>
                    <a:gd name="T62" fmla="*/ 198 w 3790"/>
                    <a:gd name="T63" fmla="*/ 1252 h 2332"/>
                    <a:gd name="T64" fmla="*/ 92 w 3790"/>
                    <a:gd name="T65" fmla="*/ 1384 h 2332"/>
                    <a:gd name="T66" fmla="*/ 42 w 3790"/>
                    <a:gd name="T67" fmla="*/ 1484 h 2332"/>
                    <a:gd name="T68" fmla="*/ 10 w 3790"/>
                    <a:gd name="T69" fmla="*/ 1594 h 2332"/>
                    <a:gd name="T70" fmla="*/ 0 w 3790"/>
                    <a:gd name="T71" fmla="*/ 1712 h 2332"/>
                    <a:gd name="T72" fmla="*/ 8 w 3790"/>
                    <a:gd name="T73" fmla="*/ 1816 h 2332"/>
                    <a:gd name="T74" fmla="*/ 44 w 3790"/>
                    <a:gd name="T75" fmla="*/ 1942 h 2332"/>
                    <a:gd name="T76" fmla="*/ 106 w 3790"/>
                    <a:gd name="T77" fmla="*/ 2052 h 2332"/>
                    <a:gd name="T78" fmla="*/ 192 w 3790"/>
                    <a:gd name="T79" fmla="*/ 2146 h 2332"/>
                    <a:gd name="T80" fmla="*/ 298 w 3790"/>
                    <a:gd name="T81" fmla="*/ 2222 h 2332"/>
                    <a:gd name="T82" fmla="*/ 420 w 3790"/>
                    <a:gd name="T83" fmla="*/ 2278 h 2332"/>
                    <a:gd name="T84" fmla="*/ 558 w 3790"/>
                    <a:gd name="T85" fmla="*/ 2316 h 2332"/>
                    <a:gd name="T86" fmla="*/ 706 w 3790"/>
                    <a:gd name="T87" fmla="*/ 2332 h 2332"/>
                    <a:gd name="T88" fmla="*/ 3106 w 3790"/>
                    <a:gd name="T89" fmla="*/ 2322 h 2332"/>
                    <a:gd name="T90" fmla="*/ 3360 w 3790"/>
                    <a:gd name="T91" fmla="*/ 2260 h 2332"/>
                    <a:gd name="T92" fmla="*/ 3486 w 3790"/>
                    <a:gd name="T93" fmla="*/ 2204 h 2332"/>
                    <a:gd name="T94" fmla="*/ 3594 w 3790"/>
                    <a:gd name="T95" fmla="*/ 2132 h 2332"/>
                    <a:gd name="T96" fmla="*/ 3682 w 3790"/>
                    <a:gd name="T97" fmla="*/ 2044 h 2332"/>
                    <a:gd name="T98" fmla="*/ 3744 w 3790"/>
                    <a:gd name="T99" fmla="*/ 1936 h 2332"/>
                    <a:gd name="T100" fmla="*/ 3782 w 3790"/>
                    <a:gd name="T101" fmla="*/ 1810 h 2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90" h="2332">
                      <a:moveTo>
                        <a:pt x="3790" y="1700"/>
                      </a:moveTo>
                      <a:lnTo>
                        <a:pt x="3790" y="1700"/>
                      </a:lnTo>
                      <a:lnTo>
                        <a:pt x="3788" y="1642"/>
                      </a:lnTo>
                      <a:lnTo>
                        <a:pt x="3780" y="1582"/>
                      </a:lnTo>
                      <a:lnTo>
                        <a:pt x="3770" y="1524"/>
                      </a:lnTo>
                      <a:lnTo>
                        <a:pt x="3754" y="1468"/>
                      </a:lnTo>
                      <a:lnTo>
                        <a:pt x="3734" y="1412"/>
                      </a:lnTo>
                      <a:lnTo>
                        <a:pt x="3710" y="1358"/>
                      </a:lnTo>
                      <a:lnTo>
                        <a:pt x="3684" y="1304"/>
                      </a:lnTo>
                      <a:lnTo>
                        <a:pt x="3652" y="1254"/>
                      </a:lnTo>
                      <a:lnTo>
                        <a:pt x="3618" y="1206"/>
                      </a:lnTo>
                      <a:lnTo>
                        <a:pt x="3580" y="1158"/>
                      </a:lnTo>
                      <a:lnTo>
                        <a:pt x="3540" y="1116"/>
                      </a:lnTo>
                      <a:lnTo>
                        <a:pt x="3496" y="1076"/>
                      </a:lnTo>
                      <a:lnTo>
                        <a:pt x="3448" y="1038"/>
                      </a:lnTo>
                      <a:lnTo>
                        <a:pt x="3400" y="1004"/>
                      </a:lnTo>
                      <a:lnTo>
                        <a:pt x="3348" y="974"/>
                      </a:lnTo>
                      <a:lnTo>
                        <a:pt x="3294" y="948"/>
                      </a:lnTo>
                      <a:lnTo>
                        <a:pt x="3294" y="948"/>
                      </a:lnTo>
                      <a:lnTo>
                        <a:pt x="3286" y="944"/>
                      </a:lnTo>
                      <a:lnTo>
                        <a:pt x="3280" y="938"/>
                      </a:lnTo>
                      <a:lnTo>
                        <a:pt x="3280" y="938"/>
                      </a:lnTo>
                      <a:lnTo>
                        <a:pt x="3280" y="938"/>
                      </a:lnTo>
                      <a:lnTo>
                        <a:pt x="3280" y="908"/>
                      </a:lnTo>
                      <a:lnTo>
                        <a:pt x="3278" y="880"/>
                      </a:lnTo>
                      <a:lnTo>
                        <a:pt x="3272" y="852"/>
                      </a:lnTo>
                      <a:lnTo>
                        <a:pt x="3268" y="822"/>
                      </a:lnTo>
                      <a:lnTo>
                        <a:pt x="3260" y="796"/>
                      </a:lnTo>
                      <a:lnTo>
                        <a:pt x="3252" y="768"/>
                      </a:lnTo>
                      <a:lnTo>
                        <a:pt x="3244" y="742"/>
                      </a:lnTo>
                      <a:lnTo>
                        <a:pt x="3232" y="716"/>
                      </a:lnTo>
                      <a:lnTo>
                        <a:pt x="3220" y="690"/>
                      </a:lnTo>
                      <a:lnTo>
                        <a:pt x="3208" y="666"/>
                      </a:lnTo>
                      <a:lnTo>
                        <a:pt x="3194" y="642"/>
                      </a:lnTo>
                      <a:lnTo>
                        <a:pt x="3178" y="618"/>
                      </a:lnTo>
                      <a:lnTo>
                        <a:pt x="3162" y="596"/>
                      </a:lnTo>
                      <a:lnTo>
                        <a:pt x="3144" y="574"/>
                      </a:lnTo>
                      <a:lnTo>
                        <a:pt x="3126" y="554"/>
                      </a:lnTo>
                      <a:lnTo>
                        <a:pt x="3108" y="534"/>
                      </a:lnTo>
                      <a:lnTo>
                        <a:pt x="3088" y="516"/>
                      </a:lnTo>
                      <a:lnTo>
                        <a:pt x="3066" y="498"/>
                      </a:lnTo>
                      <a:lnTo>
                        <a:pt x="3044" y="480"/>
                      </a:lnTo>
                      <a:lnTo>
                        <a:pt x="3022" y="464"/>
                      </a:lnTo>
                      <a:lnTo>
                        <a:pt x="2998" y="450"/>
                      </a:lnTo>
                      <a:lnTo>
                        <a:pt x="2974" y="436"/>
                      </a:lnTo>
                      <a:lnTo>
                        <a:pt x="2950" y="424"/>
                      </a:lnTo>
                      <a:lnTo>
                        <a:pt x="2924" y="412"/>
                      </a:lnTo>
                      <a:lnTo>
                        <a:pt x="2898" y="402"/>
                      </a:lnTo>
                      <a:lnTo>
                        <a:pt x="2870" y="394"/>
                      </a:lnTo>
                      <a:lnTo>
                        <a:pt x="2844" y="386"/>
                      </a:lnTo>
                      <a:lnTo>
                        <a:pt x="2816" y="380"/>
                      </a:lnTo>
                      <a:lnTo>
                        <a:pt x="2788" y="374"/>
                      </a:lnTo>
                      <a:lnTo>
                        <a:pt x="2758" y="370"/>
                      </a:lnTo>
                      <a:lnTo>
                        <a:pt x="2730" y="368"/>
                      </a:lnTo>
                      <a:lnTo>
                        <a:pt x="2700" y="368"/>
                      </a:lnTo>
                      <a:lnTo>
                        <a:pt x="2700" y="368"/>
                      </a:lnTo>
                      <a:lnTo>
                        <a:pt x="2654" y="370"/>
                      </a:lnTo>
                      <a:lnTo>
                        <a:pt x="2608" y="374"/>
                      </a:lnTo>
                      <a:lnTo>
                        <a:pt x="2564" y="384"/>
                      </a:lnTo>
                      <a:lnTo>
                        <a:pt x="2522" y="396"/>
                      </a:lnTo>
                      <a:lnTo>
                        <a:pt x="2482" y="410"/>
                      </a:lnTo>
                      <a:lnTo>
                        <a:pt x="2442" y="428"/>
                      </a:lnTo>
                      <a:lnTo>
                        <a:pt x="2404" y="450"/>
                      </a:lnTo>
                      <a:lnTo>
                        <a:pt x="2366" y="472"/>
                      </a:lnTo>
                      <a:lnTo>
                        <a:pt x="2366" y="472"/>
                      </a:lnTo>
                      <a:lnTo>
                        <a:pt x="2334" y="420"/>
                      </a:lnTo>
                      <a:lnTo>
                        <a:pt x="2296" y="372"/>
                      </a:lnTo>
                      <a:lnTo>
                        <a:pt x="2256" y="324"/>
                      </a:lnTo>
                      <a:lnTo>
                        <a:pt x="2214" y="280"/>
                      </a:lnTo>
                      <a:lnTo>
                        <a:pt x="2168" y="238"/>
                      </a:lnTo>
                      <a:lnTo>
                        <a:pt x="2120" y="198"/>
                      </a:lnTo>
                      <a:lnTo>
                        <a:pt x="2070" y="164"/>
                      </a:lnTo>
                      <a:lnTo>
                        <a:pt x="2018" y="130"/>
                      </a:lnTo>
                      <a:lnTo>
                        <a:pt x="1962" y="102"/>
                      </a:lnTo>
                      <a:lnTo>
                        <a:pt x="1906" y="76"/>
                      </a:lnTo>
                      <a:lnTo>
                        <a:pt x="1848" y="54"/>
                      </a:lnTo>
                      <a:lnTo>
                        <a:pt x="1786" y="34"/>
                      </a:lnTo>
                      <a:lnTo>
                        <a:pt x="1724" y="20"/>
                      </a:lnTo>
                      <a:lnTo>
                        <a:pt x="1662" y="10"/>
                      </a:lnTo>
                      <a:lnTo>
                        <a:pt x="1596" y="2"/>
                      </a:lnTo>
                      <a:lnTo>
                        <a:pt x="1530" y="0"/>
                      </a:lnTo>
                      <a:lnTo>
                        <a:pt x="1530" y="0"/>
                      </a:lnTo>
                      <a:lnTo>
                        <a:pt x="1480" y="2"/>
                      </a:lnTo>
                      <a:lnTo>
                        <a:pt x="1430" y="6"/>
                      </a:lnTo>
                      <a:lnTo>
                        <a:pt x="1382" y="12"/>
                      </a:lnTo>
                      <a:lnTo>
                        <a:pt x="1334" y="20"/>
                      </a:lnTo>
                      <a:lnTo>
                        <a:pt x="1286" y="32"/>
                      </a:lnTo>
                      <a:lnTo>
                        <a:pt x="1240" y="44"/>
                      </a:lnTo>
                      <a:lnTo>
                        <a:pt x="1194" y="60"/>
                      </a:lnTo>
                      <a:lnTo>
                        <a:pt x="1150" y="78"/>
                      </a:lnTo>
                      <a:lnTo>
                        <a:pt x="1106" y="96"/>
                      </a:lnTo>
                      <a:lnTo>
                        <a:pt x="1064" y="118"/>
                      </a:lnTo>
                      <a:lnTo>
                        <a:pt x="1024" y="142"/>
                      </a:lnTo>
                      <a:lnTo>
                        <a:pt x="984" y="168"/>
                      </a:lnTo>
                      <a:lnTo>
                        <a:pt x="946" y="194"/>
                      </a:lnTo>
                      <a:lnTo>
                        <a:pt x="908" y="224"/>
                      </a:lnTo>
                      <a:lnTo>
                        <a:pt x="874" y="254"/>
                      </a:lnTo>
                      <a:lnTo>
                        <a:pt x="840" y="286"/>
                      </a:lnTo>
                      <a:lnTo>
                        <a:pt x="808" y="320"/>
                      </a:lnTo>
                      <a:lnTo>
                        <a:pt x="776" y="356"/>
                      </a:lnTo>
                      <a:lnTo>
                        <a:pt x="748" y="394"/>
                      </a:lnTo>
                      <a:lnTo>
                        <a:pt x="720" y="432"/>
                      </a:lnTo>
                      <a:lnTo>
                        <a:pt x="694" y="470"/>
                      </a:lnTo>
                      <a:lnTo>
                        <a:pt x="672" y="512"/>
                      </a:lnTo>
                      <a:lnTo>
                        <a:pt x="650" y="554"/>
                      </a:lnTo>
                      <a:lnTo>
                        <a:pt x="630" y="598"/>
                      </a:lnTo>
                      <a:lnTo>
                        <a:pt x="612" y="642"/>
                      </a:lnTo>
                      <a:lnTo>
                        <a:pt x="598" y="688"/>
                      </a:lnTo>
                      <a:lnTo>
                        <a:pt x="584" y="734"/>
                      </a:lnTo>
                      <a:lnTo>
                        <a:pt x="574" y="780"/>
                      </a:lnTo>
                      <a:lnTo>
                        <a:pt x="564" y="828"/>
                      </a:lnTo>
                      <a:lnTo>
                        <a:pt x="558" y="878"/>
                      </a:lnTo>
                      <a:lnTo>
                        <a:pt x="554" y="928"/>
                      </a:lnTo>
                      <a:lnTo>
                        <a:pt x="554" y="978"/>
                      </a:lnTo>
                      <a:lnTo>
                        <a:pt x="554" y="978"/>
                      </a:lnTo>
                      <a:lnTo>
                        <a:pt x="554" y="1012"/>
                      </a:lnTo>
                      <a:lnTo>
                        <a:pt x="556" y="1046"/>
                      </a:lnTo>
                      <a:lnTo>
                        <a:pt x="556" y="1046"/>
                      </a:lnTo>
                      <a:lnTo>
                        <a:pt x="556" y="1054"/>
                      </a:lnTo>
                      <a:lnTo>
                        <a:pt x="560" y="1056"/>
                      </a:lnTo>
                      <a:lnTo>
                        <a:pt x="560" y="1056"/>
                      </a:lnTo>
                      <a:lnTo>
                        <a:pt x="502" y="1074"/>
                      </a:lnTo>
                      <a:lnTo>
                        <a:pt x="444" y="1094"/>
                      </a:lnTo>
                      <a:lnTo>
                        <a:pt x="388" y="1120"/>
                      </a:lnTo>
                      <a:lnTo>
                        <a:pt x="336" y="1148"/>
                      </a:lnTo>
                      <a:lnTo>
                        <a:pt x="288" y="1180"/>
                      </a:lnTo>
                      <a:lnTo>
                        <a:pt x="242" y="1214"/>
                      </a:lnTo>
                      <a:lnTo>
                        <a:pt x="198" y="1252"/>
                      </a:lnTo>
                      <a:lnTo>
                        <a:pt x="158" y="1292"/>
                      </a:lnTo>
                      <a:lnTo>
                        <a:pt x="124" y="1336"/>
                      </a:lnTo>
                      <a:lnTo>
                        <a:pt x="106" y="1360"/>
                      </a:lnTo>
                      <a:lnTo>
                        <a:pt x="92" y="1384"/>
                      </a:lnTo>
                      <a:lnTo>
                        <a:pt x="78" y="1408"/>
                      </a:lnTo>
                      <a:lnTo>
                        <a:pt x="64" y="1432"/>
                      </a:lnTo>
                      <a:lnTo>
                        <a:pt x="52" y="1458"/>
                      </a:lnTo>
                      <a:lnTo>
                        <a:pt x="42" y="1484"/>
                      </a:lnTo>
                      <a:lnTo>
                        <a:pt x="32" y="1510"/>
                      </a:lnTo>
                      <a:lnTo>
                        <a:pt x="24" y="1538"/>
                      </a:lnTo>
                      <a:lnTo>
                        <a:pt x="16" y="1566"/>
                      </a:lnTo>
                      <a:lnTo>
                        <a:pt x="10" y="1594"/>
                      </a:lnTo>
                      <a:lnTo>
                        <a:pt x="6" y="1622"/>
                      </a:lnTo>
                      <a:lnTo>
                        <a:pt x="2" y="1652"/>
                      </a:lnTo>
                      <a:lnTo>
                        <a:pt x="0" y="1682"/>
                      </a:lnTo>
                      <a:lnTo>
                        <a:pt x="0" y="1712"/>
                      </a:lnTo>
                      <a:lnTo>
                        <a:pt x="0" y="1712"/>
                      </a:lnTo>
                      <a:lnTo>
                        <a:pt x="0" y="1748"/>
                      </a:lnTo>
                      <a:lnTo>
                        <a:pt x="2" y="1782"/>
                      </a:lnTo>
                      <a:lnTo>
                        <a:pt x="8" y="1816"/>
                      </a:lnTo>
                      <a:lnTo>
                        <a:pt x="14" y="1848"/>
                      </a:lnTo>
                      <a:lnTo>
                        <a:pt x="22" y="1880"/>
                      </a:lnTo>
                      <a:lnTo>
                        <a:pt x="32" y="1912"/>
                      </a:lnTo>
                      <a:lnTo>
                        <a:pt x="44" y="1942"/>
                      </a:lnTo>
                      <a:lnTo>
                        <a:pt x="58" y="1970"/>
                      </a:lnTo>
                      <a:lnTo>
                        <a:pt x="72" y="1998"/>
                      </a:lnTo>
                      <a:lnTo>
                        <a:pt x="88" y="2026"/>
                      </a:lnTo>
                      <a:lnTo>
                        <a:pt x="106" y="2052"/>
                      </a:lnTo>
                      <a:lnTo>
                        <a:pt x="126" y="2076"/>
                      </a:lnTo>
                      <a:lnTo>
                        <a:pt x="146" y="2100"/>
                      </a:lnTo>
                      <a:lnTo>
                        <a:pt x="170" y="2124"/>
                      </a:lnTo>
                      <a:lnTo>
                        <a:pt x="192" y="2146"/>
                      </a:lnTo>
                      <a:lnTo>
                        <a:pt x="218" y="2166"/>
                      </a:lnTo>
                      <a:lnTo>
                        <a:pt x="244" y="2186"/>
                      </a:lnTo>
                      <a:lnTo>
                        <a:pt x="270" y="2204"/>
                      </a:lnTo>
                      <a:lnTo>
                        <a:pt x="298" y="2222"/>
                      </a:lnTo>
                      <a:lnTo>
                        <a:pt x="328" y="2238"/>
                      </a:lnTo>
                      <a:lnTo>
                        <a:pt x="358" y="2252"/>
                      </a:lnTo>
                      <a:lnTo>
                        <a:pt x="388" y="2266"/>
                      </a:lnTo>
                      <a:lnTo>
                        <a:pt x="420" y="2278"/>
                      </a:lnTo>
                      <a:lnTo>
                        <a:pt x="454" y="2290"/>
                      </a:lnTo>
                      <a:lnTo>
                        <a:pt x="488" y="2300"/>
                      </a:lnTo>
                      <a:lnTo>
                        <a:pt x="522" y="2308"/>
                      </a:lnTo>
                      <a:lnTo>
                        <a:pt x="558" y="2316"/>
                      </a:lnTo>
                      <a:lnTo>
                        <a:pt x="594" y="2322"/>
                      </a:lnTo>
                      <a:lnTo>
                        <a:pt x="630" y="2326"/>
                      </a:lnTo>
                      <a:lnTo>
                        <a:pt x="668" y="2330"/>
                      </a:lnTo>
                      <a:lnTo>
                        <a:pt x="706" y="2332"/>
                      </a:lnTo>
                      <a:lnTo>
                        <a:pt x="744" y="2332"/>
                      </a:lnTo>
                      <a:lnTo>
                        <a:pt x="3026" y="2332"/>
                      </a:lnTo>
                      <a:lnTo>
                        <a:pt x="3026" y="2332"/>
                      </a:lnTo>
                      <a:lnTo>
                        <a:pt x="3106" y="2322"/>
                      </a:lnTo>
                      <a:lnTo>
                        <a:pt x="3182" y="2308"/>
                      </a:lnTo>
                      <a:lnTo>
                        <a:pt x="3256" y="2292"/>
                      </a:lnTo>
                      <a:lnTo>
                        <a:pt x="3326" y="2272"/>
                      </a:lnTo>
                      <a:lnTo>
                        <a:pt x="3360" y="2260"/>
                      </a:lnTo>
                      <a:lnTo>
                        <a:pt x="3394" y="2248"/>
                      </a:lnTo>
                      <a:lnTo>
                        <a:pt x="3426" y="2234"/>
                      </a:lnTo>
                      <a:lnTo>
                        <a:pt x="3456" y="2220"/>
                      </a:lnTo>
                      <a:lnTo>
                        <a:pt x="3486" y="2204"/>
                      </a:lnTo>
                      <a:lnTo>
                        <a:pt x="3516" y="2188"/>
                      </a:lnTo>
                      <a:lnTo>
                        <a:pt x="3544" y="2170"/>
                      </a:lnTo>
                      <a:lnTo>
                        <a:pt x="3570" y="2152"/>
                      </a:lnTo>
                      <a:lnTo>
                        <a:pt x="3594" y="2132"/>
                      </a:lnTo>
                      <a:lnTo>
                        <a:pt x="3618" y="2112"/>
                      </a:lnTo>
                      <a:lnTo>
                        <a:pt x="3640" y="2090"/>
                      </a:lnTo>
                      <a:lnTo>
                        <a:pt x="3662" y="2068"/>
                      </a:lnTo>
                      <a:lnTo>
                        <a:pt x="3682" y="2044"/>
                      </a:lnTo>
                      <a:lnTo>
                        <a:pt x="3700" y="2018"/>
                      </a:lnTo>
                      <a:lnTo>
                        <a:pt x="3716" y="1992"/>
                      </a:lnTo>
                      <a:lnTo>
                        <a:pt x="3732" y="1964"/>
                      </a:lnTo>
                      <a:lnTo>
                        <a:pt x="3744" y="1936"/>
                      </a:lnTo>
                      <a:lnTo>
                        <a:pt x="3756" y="1906"/>
                      </a:lnTo>
                      <a:lnTo>
                        <a:pt x="3766" y="1876"/>
                      </a:lnTo>
                      <a:lnTo>
                        <a:pt x="3774" y="1844"/>
                      </a:lnTo>
                      <a:lnTo>
                        <a:pt x="3782" y="1810"/>
                      </a:lnTo>
                      <a:lnTo>
                        <a:pt x="3786" y="1774"/>
                      </a:lnTo>
                      <a:lnTo>
                        <a:pt x="3790" y="1738"/>
                      </a:lnTo>
                      <a:lnTo>
                        <a:pt x="3790" y="17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68561" tIns="34280" rIns="68561" bIns="3428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1966"/>
                  <a:endParaRPr lang="en-US" sz="1836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480937" y="3786752"/>
                  <a:ext cx="708101" cy="1082111"/>
                  <a:chOff x="480937" y="3786752"/>
                  <a:chExt cx="708101" cy="1082111"/>
                </a:xfrm>
              </p:grpSpPr>
              <p:sp>
                <p:nvSpPr>
                  <p:cNvPr id="12" name="Rectangle 63"/>
                  <p:cNvSpPr/>
                  <p:nvPr/>
                </p:nvSpPr>
                <p:spPr bwMode="auto">
                  <a:xfrm>
                    <a:off x="541538" y="3835152"/>
                    <a:ext cx="328474" cy="881627"/>
                  </a:xfrm>
                  <a:custGeom>
                    <a:avLst/>
                    <a:gdLst>
                      <a:gd name="connsiteX0" fmla="*/ 0 w 328474"/>
                      <a:gd name="connsiteY0" fmla="*/ 0 h 881627"/>
                      <a:gd name="connsiteX1" fmla="*/ 328474 w 328474"/>
                      <a:gd name="connsiteY1" fmla="*/ 0 h 881627"/>
                      <a:gd name="connsiteX2" fmla="*/ 328474 w 328474"/>
                      <a:gd name="connsiteY2" fmla="*/ 881627 h 881627"/>
                      <a:gd name="connsiteX3" fmla="*/ 0 w 328474"/>
                      <a:gd name="connsiteY3" fmla="*/ 881627 h 881627"/>
                      <a:gd name="connsiteX4" fmla="*/ 0 w 328474"/>
                      <a:gd name="connsiteY4" fmla="*/ 0 h 881627"/>
                      <a:gd name="connsiteX0" fmla="*/ 0 w 328474"/>
                      <a:gd name="connsiteY0" fmla="*/ 0 h 881627"/>
                      <a:gd name="connsiteX1" fmla="*/ 328474 w 328474"/>
                      <a:gd name="connsiteY1" fmla="*/ 0 h 881627"/>
                      <a:gd name="connsiteX2" fmla="*/ 319522 w 328474"/>
                      <a:gd name="connsiteY2" fmla="*/ 310128 h 881627"/>
                      <a:gd name="connsiteX3" fmla="*/ 328474 w 328474"/>
                      <a:gd name="connsiteY3" fmla="*/ 881627 h 881627"/>
                      <a:gd name="connsiteX4" fmla="*/ 0 w 328474"/>
                      <a:gd name="connsiteY4" fmla="*/ 881627 h 881627"/>
                      <a:gd name="connsiteX5" fmla="*/ 0 w 328474"/>
                      <a:gd name="connsiteY5" fmla="*/ 0 h 881627"/>
                      <a:gd name="connsiteX0" fmla="*/ 0 w 328474"/>
                      <a:gd name="connsiteY0" fmla="*/ 0 h 881627"/>
                      <a:gd name="connsiteX1" fmla="*/ 328474 w 328474"/>
                      <a:gd name="connsiteY1" fmla="*/ 0 h 881627"/>
                      <a:gd name="connsiteX2" fmla="*/ 319522 w 328474"/>
                      <a:gd name="connsiteY2" fmla="*/ 310128 h 881627"/>
                      <a:gd name="connsiteX3" fmla="*/ 319522 w 328474"/>
                      <a:gd name="connsiteY3" fmla="*/ 553968 h 881627"/>
                      <a:gd name="connsiteX4" fmla="*/ 328474 w 328474"/>
                      <a:gd name="connsiteY4" fmla="*/ 881627 h 881627"/>
                      <a:gd name="connsiteX5" fmla="*/ 0 w 328474"/>
                      <a:gd name="connsiteY5" fmla="*/ 881627 h 881627"/>
                      <a:gd name="connsiteX6" fmla="*/ 0 w 328474"/>
                      <a:gd name="connsiteY6" fmla="*/ 0 h 881627"/>
                      <a:gd name="connsiteX0" fmla="*/ 0 w 328474"/>
                      <a:gd name="connsiteY0" fmla="*/ 0 h 881627"/>
                      <a:gd name="connsiteX1" fmla="*/ 328474 w 328474"/>
                      <a:gd name="connsiteY1" fmla="*/ 0 h 881627"/>
                      <a:gd name="connsiteX2" fmla="*/ 319522 w 328474"/>
                      <a:gd name="connsiteY2" fmla="*/ 310128 h 881627"/>
                      <a:gd name="connsiteX3" fmla="*/ 174742 w 328474"/>
                      <a:gd name="connsiteY3" fmla="*/ 302508 h 881627"/>
                      <a:gd name="connsiteX4" fmla="*/ 328474 w 328474"/>
                      <a:gd name="connsiteY4" fmla="*/ 881627 h 881627"/>
                      <a:gd name="connsiteX5" fmla="*/ 0 w 328474"/>
                      <a:gd name="connsiteY5" fmla="*/ 881627 h 881627"/>
                      <a:gd name="connsiteX6" fmla="*/ 0 w 328474"/>
                      <a:gd name="connsiteY6" fmla="*/ 0 h 881627"/>
                      <a:gd name="connsiteX0" fmla="*/ 0 w 328474"/>
                      <a:gd name="connsiteY0" fmla="*/ 0 h 881627"/>
                      <a:gd name="connsiteX1" fmla="*/ 328474 w 328474"/>
                      <a:gd name="connsiteY1" fmla="*/ 0 h 881627"/>
                      <a:gd name="connsiteX2" fmla="*/ 319522 w 328474"/>
                      <a:gd name="connsiteY2" fmla="*/ 310128 h 881627"/>
                      <a:gd name="connsiteX3" fmla="*/ 174742 w 328474"/>
                      <a:gd name="connsiteY3" fmla="*/ 302508 h 881627"/>
                      <a:gd name="connsiteX4" fmla="*/ 168454 w 328474"/>
                      <a:gd name="connsiteY4" fmla="*/ 881627 h 881627"/>
                      <a:gd name="connsiteX5" fmla="*/ 0 w 328474"/>
                      <a:gd name="connsiteY5" fmla="*/ 881627 h 881627"/>
                      <a:gd name="connsiteX6" fmla="*/ 0 w 328474"/>
                      <a:gd name="connsiteY6" fmla="*/ 0 h 881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8474" h="881627">
                        <a:moveTo>
                          <a:pt x="0" y="0"/>
                        </a:moveTo>
                        <a:lnTo>
                          <a:pt x="328474" y="0"/>
                        </a:lnTo>
                        <a:lnTo>
                          <a:pt x="319522" y="310128"/>
                        </a:lnTo>
                        <a:lnTo>
                          <a:pt x="174742" y="302508"/>
                        </a:lnTo>
                        <a:lnTo>
                          <a:pt x="168454" y="881627"/>
                        </a:lnTo>
                        <a:lnTo>
                          <a:pt x="0" y="8816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  <a:headEnd type="none" w="med" len="med"/>
                    <a:tailEnd type="none" w="med" len="med"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37120" tIns="109696" rIns="137120" bIns="109696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932121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48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480937" y="3786752"/>
                    <a:ext cx="708101" cy="1082111"/>
                    <a:chOff x="537043" y="4136923"/>
                    <a:chExt cx="1187061" cy="1814051"/>
                  </a:xfrm>
                  <a:solidFill>
                    <a:srgbClr val="00188F"/>
                  </a:solidFill>
                </p:grpSpPr>
                <p:sp>
                  <p:nvSpPr>
                    <p:cNvPr id="14" name="Rectangle 30"/>
                    <p:cNvSpPr/>
                    <p:nvPr/>
                  </p:nvSpPr>
                  <p:spPr>
                    <a:xfrm>
                      <a:off x="1003226" y="4854116"/>
                      <a:ext cx="720878" cy="10968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0878" h="1096858">
                          <a:moveTo>
                            <a:pt x="398934" y="811889"/>
                          </a:moveTo>
                          <a:lnTo>
                            <a:pt x="398934" y="981222"/>
                          </a:lnTo>
                          <a:lnTo>
                            <a:pt x="562623" y="981222"/>
                          </a:lnTo>
                          <a:lnTo>
                            <a:pt x="562623" y="811889"/>
                          </a:lnTo>
                          <a:close/>
                          <a:moveTo>
                            <a:pt x="140837" y="811889"/>
                          </a:moveTo>
                          <a:lnTo>
                            <a:pt x="140837" y="981222"/>
                          </a:lnTo>
                          <a:lnTo>
                            <a:pt x="304526" y="981222"/>
                          </a:lnTo>
                          <a:lnTo>
                            <a:pt x="304526" y="811889"/>
                          </a:lnTo>
                          <a:close/>
                          <a:moveTo>
                            <a:pt x="398934" y="583580"/>
                          </a:moveTo>
                          <a:lnTo>
                            <a:pt x="398934" y="752913"/>
                          </a:lnTo>
                          <a:lnTo>
                            <a:pt x="562623" y="752913"/>
                          </a:lnTo>
                          <a:lnTo>
                            <a:pt x="562623" y="583580"/>
                          </a:lnTo>
                          <a:close/>
                          <a:moveTo>
                            <a:pt x="140837" y="583580"/>
                          </a:moveTo>
                          <a:lnTo>
                            <a:pt x="140837" y="752913"/>
                          </a:lnTo>
                          <a:lnTo>
                            <a:pt x="304526" y="752913"/>
                          </a:lnTo>
                          <a:lnTo>
                            <a:pt x="304526" y="583580"/>
                          </a:lnTo>
                          <a:close/>
                          <a:moveTo>
                            <a:pt x="398934" y="362353"/>
                          </a:moveTo>
                          <a:lnTo>
                            <a:pt x="398934" y="531686"/>
                          </a:lnTo>
                          <a:lnTo>
                            <a:pt x="562623" y="531686"/>
                          </a:lnTo>
                          <a:lnTo>
                            <a:pt x="562623" y="362353"/>
                          </a:lnTo>
                          <a:close/>
                          <a:moveTo>
                            <a:pt x="140837" y="362353"/>
                          </a:moveTo>
                          <a:lnTo>
                            <a:pt x="140837" y="531686"/>
                          </a:lnTo>
                          <a:lnTo>
                            <a:pt x="304526" y="531686"/>
                          </a:lnTo>
                          <a:lnTo>
                            <a:pt x="304526" y="362353"/>
                          </a:lnTo>
                          <a:close/>
                          <a:moveTo>
                            <a:pt x="398934" y="121463"/>
                          </a:moveTo>
                          <a:lnTo>
                            <a:pt x="398934" y="290796"/>
                          </a:lnTo>
                          <a:lnTo>
                            <a:pt x="562623" y="290796"/>
                          </a:lnTo>
                          <a:lnTo>
                            <a:pt x="562623" y="121463"/>
                          </a:lnTo>
                          <a:close/>
                          <a:moveTo>
                            <a:pt x="140837" y="121463"/>
                          </a:moveTo>
                          <a:lnTo>
                            <a:pt x="140837" y="290796"/>
                          </a:lnTo>
                          <a:lnTo>
                            <a:pt x="304526" y="290796"/>
                          </a:lnTo>
                          <a:lnTo>
                            <a:pt x="304526" y="121463"/>
                          </a:lnTo>
                          <a:close/>
                          <a:moveTo>
                            <a:pt x="0" y="0"/>
                          </a:moveTo>
                          <a:lnTo>
                            <a:pt x="720878" y="0"/>
                          </a:lnTo>
                          <a:lnTo>
                            <a:pt x="720878" y="1096858"/>
                          </a:lnTo>
                          <a:lnTo>
                            <a:pt x="0" y="1096858"/>
                          </a:lnTo>
                          <a:close/>
                        </a:path>
                      </a:pathLst>
                    </a:custGeom>
                    <a:solidFill>
                      <a:srgbClr val="00BCF2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057">
                        <a:defRPr/>
                      </a:pPr>
                      <a:endParaRPr lang="en-US" sz="1836" kern="0" dirty="0">
                        <a:solidFill>
                          <a:srgbClr val="FFFFFF"/>
                        </a:solidFill>
                      </a:endParaRPr>
                    </a:p>
                  </p:txBody>
                </p:sp>
                <p:sp>
                  <p:nvSpPr>
                    <p:cNvPr id="15" name="Rectangle 31"/>
                    <p:cNvSpPr/>
                    <p:nvPr/>
                  </p:nvSpPr>
                  <p:spPr>
                    <a:xfrm>
                      <a:off x="537043" y="4136923"/>
                      <a:ext cx="766916" cy="18140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66916" h="1814051">
                          <a:moveTo>
                            <a:pt x="167877" y="1280651"/>
                          </a:moveTo>
                          <a:lnTo>
                            <a:pt x="167877" y="1449984"/>
                          </a:lnTo>
                          <a:lnTo>
                            <a:pt x="331566" y="1449984"/>
                          </a:lnTo>
                          <a:lnTo>
                            <a:pt x="331566" y="1280651"/>
                          </a:lnTo>
                          <a:close/>
                          <a:moveTo>
                            <a:pt x="167877" y="1066800"/>
                          </a:moveTo>
                          <a:lnTo>
                            <a:pt x="167877" y="1236133"/>
                          </a:lnTo>
                          <a:lnTo>
                            <a:pt x="331566" y="1236133"/>
                          </a:lnTo>
                          <a:lnTo>
                            <a:pt x="331566" y="1066800"/>
                          </a:lnTo>
                          <a:close/>
                          <a:moveTo>
                            <a:pt x="167877" y="838200"/>
                          </a:moveTo>
                          <a:lnTo>
                            <a:pt x="167877" y="1007533"/>
                          </a:lnTo>
                          <a:lnTo>
                            <a:pt x="331566" y="1007533"/>
                          </a:lnTo>
                          <a:lnTo>
                            <a:pt x="331566" y="838200"/>
                          </a:lnTo>
                          <a:close/>
                          <a:moveTo>
                            <a:pt x="167877" y="599477"/>
                          </a:moveTo>
                          <a:lnTo>
                            <a:pt x="167877" y="768810"/>
                          </a:lnTo>
                          <a:lnTo>
                            <a:pt x="331566" y="768810"/>
                          </a:lnTo>
                          <a:lnTo>
                            <a:pt x="331566" y="599477"/>
                          </a:lnTo>
                          <a:close/>
                          <a:moveTo>
                            <a:pt x="433348" y="366252"/>
                          </a:moveTo>
                          <a:lnTo>
                            <a:pt x="433348" y="535585"/>
                          </a:lnTo>
                          <a:lnTo>
                            <a:pt x="597037" y="535585"/>
                          </a:lnTo>
                          <a:lnTo>
                            <a:pt x="597037" y="366252"/>
                          </a:lnTo>
                          <a:close/>
                          <a:moveTo>
                            <a:pt x="167877" y="366251"/>
                          </a:moveTo>
                          <a:lnTo>
                            <a:pt x="167877" y="535584"/>
                          </a:lnTo>
                          <a:lnTo>
                            <a:pt x="331566" y="535584"/>
                          </a:lnTo>
                          <a:lnTo>
                            <a:pt x="331566" y="366251"/>
                          </a:lnTo>
                          <a:close/>
                          <a:moveTo>
                            <a:pt x="433348" y="130277"/>
                          </a:moveTo>
                          <a:lnTo>
                            <a:pt x="433348" y="299610"/>
                          </a:lnTo>
                          <a:lnTo>
                            <a:pt x="597037" y="299610"/>
                          </a:lnTo>
                          <a:lnTo>
                            <a:pt x="597037" y="130277"/>
                          </a:lnTo>
                          <a:close/>
                          <a:moveTo>
                            <a:pt x="167876" y="130277"/>
                          </a:moveTo>
                          <a:lnTo>
                            <a:pt x="167876" y="299610"/>
                          </a:lnTo>
                          <a:lnTo>
                            <a:pt x="331565" y="299610"/>
                          </a:lnTo>
                          <a:lnTo>
                            <a:pt x="331565" y="130277"/>
                          </a:lnTo>
                          <a:close/>
                          <a:moveTo>
                            <a:pt x="0" y="0"/>
                          </a:moveTo>
                          <a:lnTo>
                            <a:pt x="766916" y="0"/>
                          </a:lnTo>
                          <a:lnTo>
                            <a:pt x="766916" y="661479"/>
                          </a:lnTo>
                          <a:lnTo>
                            <a:pt x="406219" y="661479"/>
                          </a:lnTo>
                          <a:lnTo>
                            <a:pt x="406219" y="1814051"/>
                          </a:lnTo>
                          <a:lnTo>
                            <a:pt x="0" y="1814051"/>
                          </a:lnTo>
                          <a:close/>
                        </a:path>
                      </a:pathLst>
                    </a:custGeom>
                    <a:solidFill>
                      <a:srgbClr val="00BCF2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914057">
                        <a:defRPr/>
                      </a:pPr>
                      <a:endParaRPr lang="en-US" sz="1836" kern="0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6922701" y="4849595"/>
                <a:ext cx="214485" cy="1839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7126340" y="4846200"/>
                <a:ext cx="2055" cy="240415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9903769" y="3165622"/>
            <a:ext cx="1443458" cy="385839"/>
          </a:xfrm>
          <a:prstGeom prst="rect">
            <a:avLst/>
          </a:prstGeom>
          <a:noFill/>
        </p:spPr>
        <p:txBody>
          <a:bodyPr wrap="square" lIns="0" tIns="62165" rIns="0" bIns="62165" rtlCol="0">
            <a:noAutofit/>
          </a:bodyPr>
          <a:lstStyle/>
          <a:p>
            <a:pPr defTabSz="931966"/>
            <a:r>
              <a:rPr lang="en-US" sz="2448" b="1" dirty="0">
                <a:solidFill>
                  <a:prstClr val="white"/>
                </a:solidFill>
              </a:rPr>
              <a:t>Microsoft Azure</a:t>
            </a:r>
          </a:p>
          <a:p>
            <a:pPr defTabSz="931966"/>
            <a:endParaRPr lang="en-US" sz="1734" dirty="0">
              <a:solidFill>
                <a:srgbClr val="50505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513910" y="3261774"/>
            <a:ext cx="6658698" cy="530659"/>
            <a:chOff x="1691683" y="2643759"/>
            <a:chExt cx="4896546" cy="390226"/>
          </a:xfrm>
        </p:grpSpPr>
        <p:sp>
          <p:nvSpPr>
            <p:cNvPr id="22" name="Down Arrow 21"/>
            <p:cNvSpPr/>
            <p:nvPr/>
          </p:nvSpPr>
          <p:spPr bwMode="auto">
            <a:xfrm rot="16200000">
              <a:off x="3944843" y="390599"/>
              <a:ext cx="390226" cy="4896546"/>
            </a:xfrm>
            <a:prstGeom prst="downArrow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2904" fontAlgn="base">
                <a:spcBef>
                  <a:spcPct val="0"/>
                </a:spcBef>
                <a:spcAft>
                  <a:spcPct val="0"/>
                </a:spcAft>
              </a:pPr>
              <a:endParaRPr lang="fr-FR" sz="1836" spc="-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23728" y="2732035"/>
              <a:ext cx="3888432" cy="21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/>
              <a:r>
                <a:rPr lang="fr-FR" sz="1836" b="1" spc="-68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Veeam </a:t>
              </a:r>
              <a:r>
                <a:rPr lang="fr-FR" sz="1836" b="1" spc="-68" dirty="0" err="1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Fast</a:t>
              </a:r>
              <a:r>
                <a:rPr lang="fr-FR" sz="1836" b="1" spc="-68" dirty="0" smtClea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SCP for Microsoft Azure</a:t>
              </a:r>
              <a:endParaRPr lang="fr-FR" sz="1836" b="1" spc="-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4072" y="1475615"/>
            <a:ext cx="10332989" cy="1002781"/>
            <a:chOff x="331384" y="1330288"/>
            <a:chExt cx="7598476" cy="737406"/>
          </a:xfrm>
        </p:grpSpPr>
        <p:grpSp>
          <p:nvGrpSpPr>
            <p:cNvPr id="24" name="Group 23"/>
            <p:cNvGrpSpPr/>
            <p:nvPr/>
          </p:nvGrpSpPr>
          <p:grpSpPr>
            <a:xfrm>
              <a:off x="3599892" y="1330288"/>
              <a:ext cx="959825" cy="630203"/>
              <a:chOff x="2123728" y="1378890"/>
              <a:chExt cx="959825" cy="630203"/>
            </a:xfrm>
          </p:grpSpPr>
          <p:pic>
            <p:nvPicPr>
              <p:cNvPr id="19" name="Imag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3373" y="1378890"/>
                <a:ext cx="900100" cy="512861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123728" y="1808942"/>
                <a:ext cx="959825" cy="2001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32509"/>
                <a:r>
                  <a:rPr lang="fr-FR" sz="1734" dirty="0">
                    <a:solidFill>
                      <a:srgbClr val="505050"/>
                    </a:solidFill>
                  </a:rPr>
                  <a:t>StorSimple</a:t>
                </a:r>
              </a:p>
            </p:txBody>
          </p:sp>
        </p:grpSp>
        <p:sp>
          <p:nvSpPr>
            <p:cNvPr id="25" name="Bent Arrow 24"/>
            <p:cNvSpPr/>
            <p:nvPr/>
          </p:nvSpPr>
          <p:spPr bwMode="auto">
            <a:xfrm>
              <a:off x="951307" y="1475834"/>
              <a:ext cx="2648585" cy="447844"/>
            </a:xfrm>
            <a:prstGeom prst="bentArrow">
              <a:avLst>
                <a:gd name="adj1" fmla="val 43436"/>
                <a:gd name="adj2" fmla="val 21718"/>
                <a:gd name="adj3" fmla="val 34925"/>
                <a:gd name="adj4" fmla="val 43750"/>
              </a:avLst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2904" fontAlgn="base">
                <a:spcBef>
                  <a:spcPct val="0"/>
                </a:spcBef>
                <a:spcAft>
                  <a:spcPct val="0"/>
                </a:spcAft>
              </a:pPr>
              <a:endParaRPr lang="fr-FR" sz="1836" spc="-6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Bent Arrow 27"/>
            <p:cNvSpPr/>
            <p:nvPr/>
          </p:nvSpPr>
          <p:spPr bwMode="auto">
            <a:xfrm rot="5400000">
              <a:off x="5858909" y="186251"/>
              <a:ext cx="594534" cy="3168352"/>
            </a:xfrm>
            <a:prstGeom prst="bentArrow">
              <a:avLst>
                <a:gd name="adj1" fmla="val 33950"/>
                <a:gd name="adj2" fmla="val 23735"/>
                <a:gd name="adj3" fmla="val 23085"/>
                <a:gd name="adj4" fmla="val 43750"/>
              </a:avLst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2904" fontAlgn="base">
                <a:spcBef>
                  <a:spcPct val="0"/>
                </a:spcBef>
                <a:spcAft>
                  <a:spcPct val="0"/>
                </a:spcAft>
              </a:pPr>
              <a:endParaRPr lang="fr-FR" sz="1836" spc="-68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1384" y="1450300"/>
              <a:ext cx="3888432" cy="21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/>
              <a:r>
                <a:rPr lang="fr-FR" sz="1836" b="1" spc="-6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StorSimple as Repository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41428" y="1466810"/>
              <a:ext cx="3888432" cy="211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/>
              <a:r>
                <a:rPr lang="fr-FR" sz="1836" b="1" spc="-68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Optimized</a:t>
              </a:r>
              <a:r>
                <a:rPr lang="fr-FR" sz="1836" b="1" spc="-6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Transfer to Azure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7090" y="4733269"/>
            <a:ext cx="10096413" cy="1735793"/>
            <a:chOff x="1476807" y="4293097"/>
            <a:chExt cx="9899343" cy="1701912"/>
          </a:xfrm>
        </p:grpSpPr>
        <p:grpSp>
          <p:nvGrpSpPr>
            <p:cNvPr id="38" name="Group 37"/>
            <p:cNvGrpSpPr/>
            <p:nvPr/>
          </p:nvGrpSpPr>
          <p:grpSpPr>
            <a:xfrm>
              <a:off x="1476807" y="4293097"/>
              <a:ext cx="9148071" cy="1174385"/>
              <a:chOff x="951306" y="3842437"/>
              <a:chExt cx="6861053" cy="627466"/>
            </a:xfrm>
          </p:grpSpPr>
          <p:sp>
            <p:nvSpPr>
              <p:cNvPr id="27" name="U-Turn Arrow 26"/>
              <p:cNvSpPr/>
              <p:nvPr/>
            </p:nvSpPr>
            <p:spPr bwMode="auto">
              <a:xfrm flipV="1">
                <a:off x="951306" y="3842437"/>
                <a:ext cx="6861053" cy="627466"/>
              </a:xfrm>
              <a:prstGeom prst="uturnArrow">
                <a:avLst>
                  <a:gd name="adj1" fmla="val 41502"/>
                  <a:gd name="adj2" fmla="val 25000"/>
                  <a:gd name="adj3" fmla="val 28036"/>
                  <a:gd name="adj4" fmla="val 43750"/>
                  <a:gd name="adj5" fmla="val 100000"/>
                </a:avLst>
              </a:prstGeom>
              <a:solidFill>
                <a:schemeClr val="tx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42904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836" spc="-68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391365" y="4252820"/>
                <a:ext cx="5832648" cy="1612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32509"/>
                <a:r>
                  <a:rPr lang="fr-FR" sz="2000" b="1" spc="-6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Service Providers use  Veeam Cloud </a:t>
                </a:r>
                <a:r>
                  <a:rPr lang="fr-FR" sz="2000" b="1" spc="-68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Connect</a:t>
                </a:r>
                <a:r>
                  <a:rPr lang="fr-FR" sz="2000" b="1" spc="-6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 in Azure </a:t>
                </a:r>
                <a:r>
                  <a:rPr lang="fr-FR" sz="2000" b="1" spc="-68" dirty="0" smtClean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Marketplace</a:t>
                </a:r>
                <a:endParaRPr lang="fr-FR" sz="2000" b="1" spc="-68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341293" y="3853888"/>
                <a:ext cx="695195" cy="92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32509"/>
                <a:r>
                  <a:rPr lang="fr-FR" sz="1122" spc="-6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VPN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095" y="4939954"/>
              <a:ext cx="1055055" cy="1055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3539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Veeam </a:t>
            </a:r>
            <a:r>
              <a:rPr lang="en-US" dirty="0" err="1" smtClean="0"/>
              <a:t>FastSCP</a:t>
            </a:r>
            <a:r>
              <a:rPr lang="en-US" dirty="0" smtClean="0"/>
              <a:t> for Microsoft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78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32509"/>
            <a:r>
              <a:rPr lang="en-US" sz="4488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Key Functionality</a:t>
            </a:r>
            <a:endParaRPr lang="ru-RU" sz="4488" dirty="0">
              <a:solidFill>
                <a:schemeClr val="tx2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6684" y="1342978"/>
            <a:ext cx="10477653" cy="3916880"/>
          </a:xfrm>
          <a:prstGeom prst="rect">
            <a:avLst/>
          </a:prstGeom>
        </p:spPr>
        <p:txBody>
          <a:bodyPr/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000" kern="1200" spc="-10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266700" indent="-26670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Arial" pitchFamily="34" charset="0"/>
              <a:buChar char="–"/>
              <a:tabLst/>
              <a:defRPr sz="1600" kern="1200" spc="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 spc="0" baseline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400" kern="1200" spc="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16200000" scaled="0"/>
                  <a:tileRect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20" b="1" dirty="0" smtClean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Veeam Fast SCP for Microsoft Azure </a:t>
            </a:r>
            <a:r>
              <a:rPr lang="en-US" sz="2720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provides: </a:t>
            </a:r>
            <a:endParaRPr lang="en-US" sz="2720" b="1" dirty="0" smtClean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100000">
                    <a:srgbClr val="FFFFFF">
                      <a:lumMod val="50000"/>
                    </a:srgbClr>
                  </a:gs>
                </a:gsLst>
                <a:lin ang="16200000" scaled="0"/>
                <a:tileRect/>
              </a:gradFill>
            </a:endParaRPr>
          </a:p>
          <a:p>
            <a:endParaRPr lang="en-US" sz="2720" b="1" dirty="0">
              <a:gradFill flip="none" rotWithShape="1">
                <a:gsLst>
                  <a:gs pos="0">
                    <a:srgbClr val="FFFFFF">
                      <a:lumMod val="50000"/>
                    </a:srgbClr>
                  </a:gs>
                  <a:gs pos="100000">
                    <a:srgbClr val="FFFFFF">
                      <a:lumMod val="50000"/>
                    </a:srgbClr>
                  </a:gs>
                </a:gsLst>
                <a:lin ang="16200000" scaled="0"/>
                <a:tileRect/>
              </a:gradFill>
            </a:endParaRPr>
          </a:p>
          <a:p>
            <a:pPr marL="220202" indent="-220202">
              <a:buFont typeface="Arial" pitchFamily="34" charset="0"/>
              <a:buChar char="•"/>
            </a:pP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Simple, reliable </a:t>
            </a:r>
            <a:r>
              <a:rPr lang="en-US" sz="2448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copy of local files to Azure VMs</a:t>
            </a: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, and </a:t>
            </a:r>
            <a:r>
              <a:rPr lang="en-US" sz="2448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files in Azure VMs to on-premises</a:t>
            </a:r>
          </a:p>
          <a:p>
            <a:pPr marL="220202" indent="-220202">
              <a:buFont typeface="Arial" pitchFamily="34" charset="0"/>
              <a:buChar char="•"/>
            </a:pP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Secure file copy with </a:t>
            </a:r>
            <a:r>
              <a:rPr lang="en-US" sz="2448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no independent encryption or VPN needed</a:t>
            </a:r>
          </a:p>
          <a:p>
            <a:pPr marL="220202" indent="-220202">
              <a:buFont typeface="Arial" pitchFamily="34" charset="0"/>
              <a:buChar char="•"/>
            </a:pP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Manual file copy to/from Azure VMs – </a:t>
            </a:r>
            <a:r>
              <a:rPr lang="en-US" sz="2448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without the need to keep the UI open </a:t>
            </a: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until the file copy completes</a:t>
            </a:r>
          </a:p>
          <a:p>
            <a:pPr marL="220202" indent="-220202">
              <a:buFont typeface="Arial" pitchFamily="34" charset="0"/>
              <a:buChar char="•"/>
            </a:pPr>
            <a:r>
              <a:rPr lang="en-US" sz="2448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Automatic scheduling of file copy jobs</a:t>
            </a: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 for nightly or weekly copies to/from Azure VMs</a:t>
            </a:r>
          </a:p>
          <a:p>
            <a:pPr marL="220202" indent="-220202">
              <a:buFont typeface="Arial" pitchFamily="34" charset="0"/>
              <a:buChar char="•"/>
            </a:pP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Copy files in just a few clicks </a:t>
            </a:r>
            <a:r>
              <a:rPr lang="en-US" sz="2448" b="1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inside a wizard-driven UI </a:t>
            </a:r>
            <a:r>
              <a:rPr lang="en-US" sz="2448" dirty="0">
                <a:gradFill flip="none" rotWithShape="1">
                  <a:gsLst>
                    <a:gs pos="0">
                      <a:srgbClr val="FFFFFF">
                        <a:lumMod val="50000"/>
                      </a:srgbClr>
                    </a:gs>
                    <a:gs pos="100000">
                      <a:srgbClr val="FFFFFF">
                        <a:lumMod val="50000"/>
                      </a:srgbClr>
                    </a:gs>
                  </a:gsLst>
                  <a:lin ang="16200000" scaled="0"/>
                  <a:tileRect/>
                </a:gradFill>
              </a:rPr>
              <a:t>– no scripting needed</a:t>
            </a:r>
          </a:p>
        </p:txBody>
      </p:sp>
    </p:spTree>
    <p:extLst>
      <p:ext uri="{BB962C8B-B14F-4D97-AF65-F5344CB8AC3E}">
        <p14:creationId xmlns:p14="http://schemas.microsoft.com/office/powerpoint/2010/main" val="858952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355965" y="2098984"/>
            <a:ext cx="5908776" cy="1036495"/>
          </a:xfrm>
          <a:prstGeom prst="rect">
            <a:avLst/>
          </a:prstGeom>
          <a:solidFill>
            <a:srgbClr val="54B9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52" tIns="46625" rIns="93252" bIns="46625" rtlCol="0" anchor="ctr"/>
          <a:lstStyle/>
          <a:p>
            <a:pPr algn="ctr" defTabSz="932509"/>
            <a:endParaRPr lang="en-US" sz="1836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Veeam and StorSimple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264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815915" y="3654836"/>
            <a:ext cx="1370908" cy="391567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</a:ln>
          <a:effectLst/>
        </p:spPr>
      </p:cxnSp>
      <p:cxnSp>
        <p:nvCxnSpPr>
          <p:cNvPr id="5" name="Straight Connector 4"/>
          <p:cNvCxnSpPr/>
          <p:nvPr/>
        </p:nvCxnSpPr>
        <p:spPr>
          <a:xfrm flipV="1">
            <a:off x="2042191" y="4437970"/>
            <a:ext cx="1144633" cy="247777"/>
          </a:xfrm>
          <a:prstGeom prst="line">
            <a:avLst/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dash"/>
          </a:ln>
          <a:effectLst/>
        </p:spPr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13" y="2668754"/>
            <a:ext cx="1260882" cy="111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6" y="4242188"/>
            <a:ext cx="1260882" cy="11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95" y="3895985"/>
            <a:ext cx="1239743" cy="69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540250" y="4691433"/>
            <a:ext cx="1631432" cy="51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32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Production</a:t>
            </a:r>
            <a:br>
              <a:rPr lang="en-US" sz="1632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</a:br>
            <a:r>
              <a:rPr lang="en-US" sz="1632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storage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74873" y="3895977"/>
            <a:ext cx="1631432" cy="1307763"/>
            <a:chOff x="3975197" y="4902531"/>
            <a:chExt cx="1199691" cy="96197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868" y="4902531"/>
              <a:ext cx="911659" cy="50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 Placeholder 2"/>
            <p:cNvSpPr txBox="1">
              <a:spLocks/>
            </p:cNvSpPr>
            <p:nvPr/>
          </p:nvSpPr>
          <p:spPr>
            <a:xfrm>
              <a:off x="3975197" y="5487652"/>
              <a:ext cx="1199691" cy="3768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32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Primary</a:t>
              </a:r>
              <a:br>
                <a:rPr lang="en-US" sz="1632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</a:br>
              <a:r>
                <a:rPr lang="en-US" sz="1632" b="1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/>
                </a:rPr>
                <a:t>backup storage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39614" y="3926755"/>
            <a:ext cx="1097433" cy="587350"/>
            <a:chOff x="3307791" y="3184661"/>
            <a:chExt cx="807009" cy="432048"/>
          </a:xfrm>
        </p:grpSpPr>
        <p:sp>
          <p:nvSpPr>
            <p:cNvPr id="14" name="Right Arrow 13"/>
            <p:cNvSpPr/>
            <p:nvPr/>
          </p:nvSpPr>
          <p:spPr bwMode="auto">
            <a:xfrm>
              <a:off x="3307792" y="3184661"/>
              <a:ext cx="807008" cy="432048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27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spc="-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3307791" y="3322371"/>
              <a:ext cx="685884" cy="1766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3129">
                <a:defRPr/>
              </a:pPr>
              <a:r>
                <a:rPr lang="en-US" sz="1530" dirty="0">
                  <a:solidFill>
                    <a:srgbClr val="FFFFFF"/>
                  </a:solidFill>
                  <a:latin typeface="Arial"/>
                </a:rPr>
                <a:t>Backup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39878" y="3926772"/>
            <a:ext cx="1710125" cy="587350"/>
            <a:chOff x="5367010" y="3184661"/>
            <a:chExt cx="1567190" cy="432048"/>
          </a:xfrm>
        </p:grpSpPr>
        <p:sp>
          <p:nvSpPr>
            <p:cNvPr id="17" name="Right Arrow 16"/>
            <p:cNvSpPr/>
            <p:nvPr/>
          </p:nvSpPr>
          <p:spPr bwMode="auto">
            <a:xfrm>
              <a:off x="5367010" y="3184661"/>
              <a:ext cx="1567190" cy="432048"/>
            </a:xfrm>
            <a:prstGeom prst="rightArrow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3260" tIns="46630" rIns="46630" bIns="9326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271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48" spc="-6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Text Placeholder 2"/>
            <p:cNvSpPr txBox="1">
              <a:spLocks/>
            </p:cNvSpPr>
            <p:nvPr/>
          </p:nvSpPr>
          <p:spPr>
            <a:xfrm>
              <a:off x="5562600" y="3322371"/>
              <a:ext cx="1081057" cy="17664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43129">
                <a:defRPr/>
              </a:pPr>
              <a:r>
                <a:rPr lang="en-US" sz="1530" dirty="0">
                  <a:solidFill>
                    <a:srgbClr val="FFFFFF"/>
                  </a:solidFill>
                  <a:latin typeface="Arial"/>
                </a:rPr>
                <a:t>Backup copy</a:t>
              </a:r>
            </a:p>
          </p:txBody>
        </p:sp>
      </p:grpSp>
      <p:pic>
        <p:nvPicPr>
          <p:cNvPr id="19" name="Picture 18" descr="StorSimple-Applian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031" y="3830896"/>
            <a:ext cx="1339537" cy="109747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9698366" y="3442322"/>
            <a:ext cx="788659" cy="679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93663" y="4800336"/>
            <a:ext cx="1377513" cy="637843"/>
          </a:xfrm>
          <a:prstGeom prst="rect">
            <a:avLst/>
          </a:prstGeom>
        </p:spPr>
        <p:txBody>
          <a:bodyPr wrap="none" lIns="124314" tIns="62156" rIns="124314" bIns="62156">
            <a:spAutoFit/>
          </a:bodyPr>
          <a:lstStyle/>
          <a:p>
            <a:pPr defTabSz="932509"/>
            <a:r>
              <a:rPr lang="en-US" sz="1632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Microsoft </a:t>
            </a:r>
          </a:p>
          <a:p>
            <a:pPr defTabSz="932509"/>
            <a:r>
              <a:rPr lang="en-US" sz="1632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StorSimple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487023" y="2678755"/>
            <a:ext cx="1414127" cy="1093806"/>
            <a:chOff x="1005715" y="4789655"/>
            <a:chExt cx="1775620" cy="1305337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 bwMode="auto">
            <a:xfrm>
              <a:off x="1005715" y="4789655"/>
              <a:ext cx="1775620" cy="1305337"/>
              <a:chOff x="8541941" y="3449516"/>
              <a:chExt cx="1375787" cy="1091894"/>
            </a:xfrm>
          </p:grpSpPr>
          <p:pic>
            <p:nvPicPr>
              <p:cNvPr id="25" name="Picture 24" descr="Cloud-Lrg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1941" y="3449516"/>
                <a:ext cx="1375787" cy="1091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 descr="CloudStorageService-Grp-4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75034" y="3905441"/>
                <a:ext cx="386259" cy="390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6" descr="CloudStorageService-Grp-4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2751" y="4052300"/>
                <a:ext cx="386259" cy="390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691" y="5010392"/>
              <a:ext cx="1347667" cy="32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3455820" y="2098985"/>
            <a:ext cx="6503024" cy="1022048"/>
          </a:xfrm>
          <a:prstGeom prst="rect">
            <a:avLst/>
          </a:prstGeom>
          <a:noFill/>
        </p:spPr>
        <p:txBody>
          <a:bodyPr wrap="square" lIns="124314" tIns="62156" rIns="124314" bIns="62156" rtlCol="0">
            <a:spAutoFit/>
          </a:bodyPr>
          <a:lstStyle/>
          <a:p>
            <a:pPr defTabSz="932509"/>
            <a:r>
              <a:rPr lang="en-US" sz="3264" dirty="0">
                <a:solidFill>
                  <a:prstClr val="white"/>
                </a:solidFill>
              </a:rPr>
              <a:t>Veeam StorSimple integration</a:t>
            </a:r>
          </a:p>
          <a:p>
            <a:pPr defTabSz="932509"/>
            <a:r>
              <a:rPr lang="en-US" sz="2448" i="1" dirty="0">
                <a:solidFill>
                  <a:prstClr val="white"/>
                </a:solidFill>
              </a:rPr>
              <a:t>     Mid to enterprise customers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51923" y="5725748"/>
            <a:ext cx="8116863" cy="1246710"/>
          </a:xfrm>
          <a:prstGeom prst="rect">
            <a:avLst/>
          </a:prstGeom>
        </p:spPr>
        <p:txBody>
          <a:bodyPr wrap="square" lIns="93252" tIns="46625" rIns="93252" bIns="46625">
            <a:spAutoFit/>
          </a:bodyPr>
          <a:lstStyle/>
          <a:p>
            <a:pPr defTabSz="932509"/>
            <a:r>
              <a:rPr lang="en-US" sz="1836" dirty="0">
                <a:solidFill>
                  <a:prstClr val="black"/>
                </a:solidFill>
              </a:rPr>
              <a:t>View the case study with Mazda  </a:t>
            </a:r>
            <a:r>
              <a:rPr lang="en-US" sz="1836" dirty="0">
                <a:solidFill>
                  <a:prstClr val="black"/>
                </a:solidFill>
                <a:hlinkClick r:id="rId10"/>
              </a:rPr>
              <a:t>https://customers.microsoft.com/Pages/CustomerStory.aspx?recid=10939</a:t>
            </a:r>
            <a:r>
              <a:rPr lang="en-US" sz="1836" dirty="0">
                <a:solidFill>
                  <a:prstClr val="black"/>
                </a:solidFill>
              </a:rPr>
              <a:t> </a:t>
            </a:r>
          </a:p>
          <a:p>
            <a:pPr defTabSz="932509"/>
            <a:r>
              <a:rPr lang="en-US" sz="1836" dirty="0">
                <a:solidFill>
                  <a:prstClr val="black"/>
                </a:solidFill>
              </a:rPr>
              <a:t>View the TechEd Session with Veeam, Microsoft and </a:t>
            </a:r>
            <a:r>
              <a:rPr lang="en-US" sz="1836" dirty="0" err="1">
                <a:solidFill>
                  <a:prstClr val="black"/>
                </a:solidFill>
              </a:rPr>
              <a:t>Fortescue</a:t>
            </a:r>
            <a:r>
              <a:rPr lang="en-US" sz="1836" dirty="0">
                <a:solidFill>
                  <a:prstClr val="black"/>
                </a:solidFill>
              </a:rPr>
              <a:t> Metals </a:t>
            </a:r>
            <a:r>
              <a:rPr lang="en-US" sz="1836" dirty="0">
                <a:solidFill>
                  <a:prstClr val="black"/>
                </a:solidFill>
                <a:hlinkClick r:id="rId11"/>
              </a:rPr>
              <a:t>http://tena2014.eventpoint.com/topic/details/DCIM-B250</a:t>
            </a:r>
            <a:r>
              <a:rPr lang="en-US" sz="1836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38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Veeam Cloud Connect – Customer View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62" y="1703167"/>
            <a:ext cx="7062527" cy="406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237" y="1592262"/>
            <a:ext cx="5029200" cy="358251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Built into core commercial editions of Veeam Backup &amp; Replication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Simple to connect to authorized Veeam Cloud Providers’ offerings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Service location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Credentials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 smtClea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008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Veeam Cloud Connect – Service Provider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66" y="1772653"/>
            <a:ext cx="1603827" cy="1603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7783974" y="3539685"/>
            <a:ext cx="4400220" cy="2734874"/>
            <a:chOff x="5633322" y="2495368"/>
            <a:chExt cx="3768077" cy="23427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322" y="2495368"/>
              <a:ext cx="3768077" cy="2342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568" y="4163460"/>
              <a:ext cx="215189" cy="215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Rectangle 11"/>
          <p:cNvSpPr/>
          <p:nvPr/>
        </p:nvSpPr>
        <p:spPr>
          <a:xfrm>
            <a:off x="883" y="4126257"/>
            <a:ext cx="2417789" cy="2504509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509"/>
            <a:endParaRPr lang="ru-RU" sz="1836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07" y="3666655"/>
            <a:ext cx="2590570" cy="25905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998" y="5808293"/>
            <a:ext cx="1974326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509">
              <a:lnSpc>
                <a:spcPct val="90000"/>
              </a:lnSpc>
              <a:spcBef>
                <a:spcPts val="2040"/>
              </a:spcBef>
            </a:pPr>
            <a:r>
              <a:rPr lang="en-US" sz="2754" b="1" dirty="0">
                <a:solidFill>
                  <a:srgbClr val="FFFFFF"/>
                </a:solidFill>
              </a:rPr>
              <a:t>Data Loss Avoidance </a:t>
            </a:r>
            <a:endParaRPr lang="en-US" sz="2754" dirty="0">
              <a:solidFill>
                <a:srgbClr val="FFFFFF"/>
              </a:solidFill>
            </a:endParaRPr>
          </a:p>
        </p:txBody>
      </p:sp>
      <p:sp>
        <p:nvSpPr>
          <p:cNvPr id="17" name="Rectangle 11"/>
          <p:cNvSpPr/>
          <p:nvPr/>
        </p:nvSpPr>
        <p:spPr>
          <a:xfrm>
            <a:off x="2331619" y="4317638"/>
            <a:ext cx="4082464" cy="1577697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509"/>
            <a:r>
              <a:rPr lang="en-US" sz="2856" spc="-109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Extending Veeam backup </a:t>
            </a:r>
          </a:p>
          <a:p>
            <a:pPr algn="ctr" defTabSz="932509"/>
            <a:r>
              <a:rPr lang="en-US" sz="2856" spc="-109" dirty="0">
                <a:solidFill>
                  <a:prstClr val="white"/>
                </a:solidFill>
                <a:ea typeface="Segoe UI" pitchFamily="34" charset="0"/>
                <a:cs typeface="Segoe UI" pitchFamily="34" charset="0"/>
              </a:rPr>
              <a:t>infrastructure to the cloud</a:t>
            </a:r>
            <a:endParaRPr lang="ru-RU" sz="2856" spc="-109" dirty="0">
              <a:solidFill>
                <a:prstClr val="white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5653780" y="4681860"/>
            <a:ext cx="2216218" cy="894578"/>
          </a:xfrm>
          <a:prstGeom prst="triangle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509"/>
            <a:endParaRPr lang="en-US" sz="1836" spc="-109" dirty="0" err="1">
              <a:solidFill>
                <a:prstClr val="white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130" y="1654961"/>
            <a:ext cx="8274507" cy="238578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r>
              <a:rPr lang="en-US" sz="2856" dirty="0">
                <a:solidFill>
                  <a:schemeClr val="bg1"/>
                </a:solidFill>
              </a:rPr>
              <a:t>Only via authorized Veeam Cloud Providers</a:t>
            </a:r>
          </a:p>
          <a:p>
            <a:r>
              <a:rPr lang="en-US" sz="2856" dirty="0" smtClean="0">
                <a:solidFill>
                  <a:schemeClr val="bg1"/>
                </a:solidFill>
              </a:rPr>
              <a:t>Microsoft </a:t>
            </a:r>
            <a:r>
              <a:rPr lang="en-US" sz="2856" dirty="0">
                <a:solidFill>
                  <a:schemeClr val="bg1"/>
                </a:solidFill>
              </a:rPr>
              <a:t>Azure Marketplace</a:t>
            </a:r>
          </a:p>
          <a:p>
            <a:pPr marL="466091" lvl="1" indent="0">
              <a:buNone/>
            </a:pPr>
            <a:r>
              <a:rPr lang="en-US" sz="2856" dirty="0">
                <a:solidFill>
                  <a:schemeClr val="bg1"/>
                </a:solidFill>
              </a:rPr>
              <a:t>Preconfigured Veeam VM</a:t>
            </a:r>
          </a:p>
          <a:p>
            <a:pPr marL="466091" lvl="1" indent="0">
              <a:buNone/>
            </a:pPr>
            <a:r>
              <a:rPr lang="en-US" sz="2856" dirty="0">
                <a:solidFill>
                  <a:schemeClr val="bg1"/>
                </a:solidFill>
              </a:rPr>
              <a:t>Azure Certified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31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82" y="1712360"/>
            <a:ext cx="7004864" cy="5280213"/>
          </a:xfrm>
          <a:prstGeom prst="rect">
            <a:avLst/>
          </a:prstGeom>
        </p:spPr>
      </p:pic>
      <p:sp>
        <p:nvSpPr>
          <p:cNvPr id="45" name="Isosceles Triangle 44"/>
          <p:cNvSpPr/>
          <p:nvPr/>
        </p:nvSpPr>
        <p:spPr>
          <a:xfrm rot="12857541" flipH="1">
            <a:off x="9008491" y="4912582"/>
            <a:ext cx="482518" cy="1040861"/>
          </a:xfrm>
          <a:prstGeom prst="triangle">
            <a:avLst/>
          </a:prstGeom>
          <a:gradFill flip="none" rotWithShape="1">
            <a:gsLst>
              <a:gs pos="98750">
                <a:srgbClr val="C8C4DE"/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673"/>
            <a:endParaRPr lang="ru-RU" sz="1836">
              <a:solidFill>
                <a:srgbClr val="FFFFFF"/>
              </a:solidFill>
            </a:endParaRPr>
          </a:p>
        </p:txBody>
      </p:sp>
      <p:pic>
        <p:nvPicPr>
          <p:cNvPr id="28" name="Picture 2" descr="C:\Users\OKOLYA~1\AppData\Local\Temp\SNAGHTML8aa55b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7" y="4638541"/>
            <a:ext cx="796587" cy="5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9014" y="1440930"/>
            <a:ext cx="8372212" cy="158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6385" indent="-326385" defTabSz="932673">
              <a:lnSpc>
                <a:spcPct val="90000"/>
              </a:lnSpc>
              <a:spcBef>
                <a:spcPts val="1224"/>
              </a:spcBef>
              <a:buSzPct val="90000"/>
              <a:buFont typeface="+mj-lt"/>
              <a:buAutoNum type="arabicPeriod"/>
              <a:tabLst>
                <a:tab pos="2098189" algn="l"/>
              </a:tabLst>
            </a:pPr>
            <a:r>
              <a:rPr lang="en-US" sz="2040" dirty="0">
                <a:solidFill>
                  <a:prstClr val="black"/>
                </a:solidFill>
              </a:rPr>
              <a:t>Install Veeam infrastructure: backup server, repository and cloud gateway</a:t>
            </a:r>
          </a:p>
          <a:p>
            <a:pPr marL="326385" indent="-326385" defTabSz="932673">
              <a:lnSpc>
                <a:spcPct val="90000"/>
              </a:lnSpc>
              <a:spcBef>
                <a:spcPts val="612"/>
              </a:spcBef>
              <a:buSzPct val="90000"/>
              <a:buFont typeface="+mj-lt"/>
              <a:buAutoNum type="arabicPeriod"/>
              <a:tabLst>
                <a:tab pos="2098189" algn="l"/>
              </a:tabLst>
            </a:pPr>
            <a:r>
              <a:rPr lang="en-US" sz="2040" dirty="0">
                <a:solidFill>
                  <a:prstClr val="black"/>
                </a:solidFill>
              </a:rPr>
              <a:t>Create a “tenant” and allocate resources to it</a:t>
            </a:r>
          </a:p>
          <a:p>
            <a:pPr marL="326385" indent="-326385" defTabSz="932673">
              <a:lnSpc>
                <a:spcPct val="90000"/>
              </a:lnSpc>
              <a:spcBef>
                <a:spcPts val="612"/>
              </a:spcBef>
              <a:buSzPct val="90000"/>
              <a:buFont typeface="+mj-lt"/>
              <a:buAutoNum type="arabicPeriod"/>
              <a:tabLst>
                <a:tab pos="2098189" algn="l"/>
              </a:tabLst>
            </a:pPr>
            <a:r>
              <a:rPr lang="en-US" sz="2040" dirty="0">
                <a:solidFill>
                  <a:prstClr val="black"/>
                </a:solidFill>
              </a:rPr>
              <a:t>Give customer connection information</a:t>
            </a:r>
          </a:p>
          <a:p>
            <a:pPr marL="326385" indent="-326385" defTabSz="932673">
              <a:lnSpc>
                <a:spcPct val="90000"/>
              </a:lnSpc>
              <a:spcBef>
                <a:spcPts val="612"/>
              </a:spcBef>
              <a:buSzPct val="90000"/>
              <a:buFont typeface="+mj-lt"/>
              <a:buAutoNum type="arabicPeriod"/>
              <a:tabLst>
                <a:tab pos="2098189" algn="l"/>
              </a:tabLst>
            </a:pPr>
            <a:r>
              <a:rPr lang="en-US" sz="2040" dirty="0">
                <a:solidFill>
                  <a:prstClr val="black"/>
                </a:solidFill>
              </a:rPr>
              <a:t>Repeat</a:t>
            </a:r>
            <a:r>
              <a:rPr lang="en-US" sz="1428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en-US" sz="1428" dirty="0">
                <a:gradFill>
                  <a:gsLst>
                    <a:gs pos="0">
                      <a:srgbClr val="000000">
                        <a:lumMod val="50000"/>
                        <a:lumOff val="50000"/>
                      </a:srgbClr>
                    </a:gs>
                    <a:gs pos="80000">
                      <a:srgbClr val="000000">
                        <a:lumMod val="65000"/>
                        <a:lumOff val="35000"/>
                      </a:srgbClr>
                    </a:gs>
                  </a:gsLst>
                  <a:lin ang="5400000" scaled="0"/>
                </a:gradFill>
              </a:rPr>
            </a:br>
            <a:endParaRPr lang="en-US" sz="1428" dirty="0">
              <a:gradFill>
                <a:gsLst>
                  <a:gs pos="0">
                    <a:srgbClr val="000000">
                      <a:lumMod val="50000"/>
                      <a:lumOff val="50000"/>
                    </a:srgbClr>
                  </a:gs>
                  <a:gs pos="80000">
                    <a:srgbClr val="000000">
                      <a:lumMod val="65000"/>
                      <a:lumOff val="35000"/>
                    </a:srgbClr>
                  </a:gs>
                </a:gsLst>
                <a:lin ang="5400000" scaled="0"/>
              </a:gradFill>
            </a:endParaRPr>
          </a:p>
        </p:txBody>
      </p:sp>
      <p:pic>
        <p:nvPicPr>
          <p:cNvPr id="131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13" y="3003017"/>
            <a:ext cx="816231" cy="624174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88356" y="3636707"/>
            <a:ext cx="1245812" cy="424930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>
              <a:lnSpc>
                <a:spcPct val="85000"/>
              </a:lnSpc>
            </a:pPr>
            <a:r>
              <a:rPr lang="en-US" sz="1122" b="0" dirty="0"/>
              <a:t>Veeam Backup &amp; Replication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302097" y="4366962"/>
            <a:ext cx="378230" cy="1047183"/>
          </a:xfrm>
          <a:prstGeom prst="rect">
            <a:avLst/>
          </a:prstGeom>
          <a:noFill/>
          <a:ln w="13970">
            <a:solidFill>
              <a:srgbClr val="7F7F7F"/>
            </a:solidFill>
            <a:prstDash val="soli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673"/>
            <a:endParaRPr lang="en-US" sz="1836" dirty="0">
              <a:solidFill>
                <a:srgbClr val="FFFFFF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23826" y="5424616"/>
            <a:ext cx="963471" cy="424930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>
              <a:lnSpc>
                <a:spcPct val="85000"/>
              </a:lnSpc>
            </a:pPr>
            <a:r>
              <a:rPr lang="en-US" sz="1122" b="0" dirty="0"/>
              <a:t>Cloud gateway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523315" y="6084782"/>
            <a:ext cx="963471" cy="424930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>
              <a:lnSpc>
                <a:spcPct val="85000"/>
              </a:lnSpc>
            </a:pPr>
            <a:r>
              <a:rPr lang="en-US" sz="1122" b="0" dirty="0"/>
              <a:t>Backup repository</a:t>
            </a:r>
          </a:p>
        </p:txBody>
      </p:sp>
      <p:pic>
        <p:nvPicPr>
          <p:cNvPr id="147" name="Picture 146" descr="hos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8534300" y="5863406"/>
            <a:ext cx="876497" cy="22029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56" y="5617187"/>
            <a:ext cx="569423" cy="477310"/>
          </a:xfrm>
          <a:prstGeom prst="rect">
            <a:avLst/>
          </a:prstGeom>
        </p:spPr>
      </p:pic>
      <p:sp>
        <p:nvSpPr>
          <p:cNvPr id="157" name="Isosceles Triangle 156"/>
          <p:cNvSpPr/>
          <p:nvPr/>
        </p:nvSpPr>
        <p:spPr>
          <a:xfrm rot="10800000" flipV="1">
            <a:off x="7332780" y="4001512"/>
            <a:ext cx="2337015" cy="323463"/>
          </a:xfrm>
          <a:prstGeom prst="triangle">
            <a:avLst/>
          </a:prstGeom>
          <a:gradFill flip="none" rotWithShape="1">
            <a:gsLst>
              <a:gs pos="98750">
                <a:schemeClr val="bg1">
                  <a:lumMod val="75000"/>
                </a:schemeClr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673"/>
            <a:endParaRPr lang="ru-RU" sz="1836">
              <a:solidFill>
                <a:srgbClr val="FFFFFF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25" y="4510050"/>
            <a:ext cx="275371" cy="275371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25" y="5005743"/>
            <a:ext cx="275371" cy="275371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 rot="10800000">
            <a:off x="8725186" y="5216460"/>
            <a:ext cx="430830" cy="646927"/>
          </a:xfrm>
          <a:prstGeom prst="triangle">
            <a:avLst/>
          </a:prstGeom>
          <a:gradFill flip="none" rotWithShape="1">
            <a:gsLst>
              <a:gs pos="98750">
                <a:srgbClr val="96D490"/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673"/>
            <a:endParaRPr lang="ru-RU" sz="1836">
              <a:solidFill>
                <a:srgbClr val="FFFF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734429" y="4796806"/>
            <a:ext cx="360322" cy="341650"/>
            <a:chOff x="4917430" y="4795014"/>
            <a:chExt cx="353294" cy="33498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430" y="4795014"/>
              <a:ext cx="310588" cy="3168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072724" y="4971600"/>
              <a:ext cx="198000" cy="158400"/>
              <a:chOff x="4578597" y="4110086"/>
              <a:chExt cx="198000" cy="158400"/>
            </a:xfrm>
          </p:grpSpPr>
          <p:pic>
            <p:nvPicPr>
              <p:cNvPr id="20" name="Picture 6" descr="C:\Users\OKOLYA~1\AppData\Local\Temp\SNAGHTML5832f3.PN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597" y="4110086"/>
                <a:ext cx="198000" cy="15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C:\Users\OKOLYA~1\AppData\Local\Temp\SNAGHTML668a9c2a.PNG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7246" y="4140879"/>
                <a:ext cx="160702" cy="10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02" y="4428448"/>
            <a:ext cx="816231" cy="624174"/>
          </a:xfrm>
          <a:prstGeom prst="rect">
            <a:avLst/>
          </a:prstGeom>
        </p:spPr>
      </p:pic>
      <p:cxnSp>
        <p:nvCxnSpPr>
          <p:cNvPr id="23" name="Straight Connector 78"/>
          <p:cNvCxnSpPr/>
          <p:nvPr/>
        </p:nvCxnSpPr>
        <p:spPr>
          <a:xfrm>
            <a:off x="3662927" y="4945742"/>
            <a:ext cx="1678662" cy="0"/>
          </a:xfrm>
          <a:prstGeom prst="line">
            <a:avLst/>
          </a:prstGeom>
          <a:noFill/>
          <a:ln w="19050">
            <a:solidFill>
              <a:srgbClr val="54B948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23"/>
          <p:cNvSpPr txBox="1"/>
          <p:nvPr/>
        </p:nvSpPr>
        <p:spPr>
          <a:xfrm>
            <a:off x="2760985" y="5066571"/>
            <a:ext cx="963471" cy="301658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/>
            <a:r>
              <a:rPr lang="en-US" sz="1122" b="0" dirty="0"/>
              <a:t>Customer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17389" y="4649384"/>
            <a:ext cx="963471" cy="317680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algn="ctr" defTabSz="932673"/>
            <a:r>
              <a:rPr lang="en-US" sz="1224" i="1" dirty="0">
                <a:solidFill>
                  <a:srgbClr val="545454"/>
                </a:solidFill>
              </a:rPr>
              <a:t>SSL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06521" y="4815946"/>
            <a:ext cx="963471" cy="333637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algn="ctr" defTabSz="932673"/>
            <a:r>
              <a:rPr lang="en-US" sz="1326" i="1" dirty="0">
                <a:solidFill>
                  <a:srgbClr val="545454"/>
                </a:solidFill>
              </a:rPr>
              <a:t>WAN</a:t>
            </a:r>
          </a:p>
        </p:txBody>
      </p:sp>
      <p:cxnSp>
        <p:nvCxnSpPr>
          <p:cNvPr id="27" name="Straight Connector 78"/>
          <p:cNvCxnSpPr/>
          <p:nvPr/>
        </p:nvCxnSpPr>
        <p:spPr>
          <a:xfrm>
            <a:off x="6177011" y="4940537"/>
            <a:ext cx="1119108" cy="0"/>
          </a:xfrm>
          <a:prstGeom prst="line">
            <a:avLst/>
          </a:prstGeom>
          <a:noFill/>
          <a:ln w="19050">
            <a:solidFill>
              <a:srgbClr val="54B948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78"/>
          <p:cNvCxnSpPr/>
          <p:nvPr/>
        </p:nvCxnSpPr>
        <p:spPr>
          <a:xfrm>
            <a:off x="7694502" y="4958357"/>
            <a:ext cx="466295" cy="2321"/>
          </a:xfrm>
          <a:prstGeom prst="line">
            <a:avLst/>
          </a:prstGeom>
          <a:noFill/>
          <a:ln w="19050">
            <a:solidFill>
              <a:srgbClr val="4198D3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Isosceles Triangle 32"/>
          <p:cNvSpPr/>
          <p:nvPr/>
        </p:nvSpPr>
        <p:spPr>
          <a:xfrm rot="8623370">
            <a:off x="8386300" y="4925457"/>
            <a:ext cx="476195" cy="1040861"/>
          </a:xfrm>
          <a:prstGeom prst="triangle">
            <a:avLst/>
          </a:prstGeom>
          <a:gradFill flip="none" rotWithShape="1">
            <a:gsLst>
              <a:gs pos="98750">
                <a:srgbClr val="FDDD77"/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332" tIns="62165" rIns="124332" bIns="62165" rtlCol="0" anchor="ctr"/>
          <a:lstStyle/>
          <a:p>
            <a:pPr algn="ctr" defTabSz="932673"/>
            <a:endParaRPr lang="ru-RU" sz="1836">
              <a:solidFill>
                <a:srgbClr val="FFFFFF"/>
              </a:solidFill>
            </a:endParaRPr>
          </a:p>
        </p:txBody>
      </p:sp>
      <p:pic>
        <p:nvPicPr>
          <p:cNvPr id="34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02" y="3346540"/>
            <a:ext cx="816231" cy="624174"/>
          </a:xfrm>
          <a:prstGeom prst="rect">
            <a:avLst/>
          </a:prstGeom>
        </p:spPr>
      </p:pic>
      <p:cxnSp>
        <p:nvCxnSpPr>
          <p:cNvPr id="35" name="Straight Connector 78"/>
          <p:cNvCxnSpPr/>
          <p:nvPr/>
        </p:nvCxnSpPr>
        <p:spPr>
          <a:xfrm>
            <a:off x="3649922" y="3973845"/>
            <a:ext cx="1689130" cy="795107"/>
          </a:xfrm>
          <a:prstGeom prst="line">
            <a:avLst/>
          </a:prstGeom>
          <a:noFill/>
          <a:ln w="19050">
            <a:solidFill>
              <a:srgbClr val="FCBF06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>
          <a:xfrm>
            <a:off x="3617389" y="3843432"/>
            <a:ext cx="963471" cy="317680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algn="ctr" defTabSz="932673"/>
            <a:r>
              <a:rPr lang="en-US" sz="1224" i="1" dirty="0">
                <a:solidFill>
                  <a:srgbClr val="545454"/>
                </a:solidFill>
              </a:rPr>
              <a:t>SSL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60985" y="3984689"/>
            <a:ext cx="963471" cy="301658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/>
            <a:r>
              <a:rPr lang="en-US" sz="1122" b="0" dirty="0"/>
              <a:t>Customer</a:t>
            </a:r>
          </a:p>
        </p:txBody>
      </p:sp>
      <p:cxnSp>
        <p:nvCxnSpPr>
          <p:cNvPr id="38" name="Straight Connector 78"/>
          <p:cNvCxnSpPr/>
          <p:nvPr/>
        </p:nvCxnSpPr>
        <p:spPr>
          <a:xfrm>
            <a:off x="6078705" y="4785420"/>
            <a:ext cx="1212367" cy="0"/>
          </a:xfrm>
          <a:prstGeom prst="line">
            <a:avLst/>
          </a:prstGeom>
          <a:noFill/>
          <a:ln w="19050">
            <a:solidFill>
              <a:srgbClr val="FCBF06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TextBox 38"/>
          <p:cNvSpPr txBox="1"/>
          <p:nvPr/>
        </p:nvSpPr>
        <p:spPr>
          <a:xfrm>
            <a:off x="8132685" y="5144026"/>
            <a:ext cx="1537111" cy="301658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/>
            <a:r>
              <a:rPr lang="en-US" sz="1122" b="0" dirty="0"/>
              <a:t>Cloud repositories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8203103" y="4791781"/>
            <a:ext cx="360322" cy="335475"/>
            <a:chOff x="3808218" y="3808746"/>
            <a:chExt cx="353294" cy="32893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218" y="3808746"/>
              <a:ext cx="310588" cy="316800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3963512" y="3979278"/>
              <a:ext cx="198000" cy="158400"/>
              <a:chOff x="4027423" y="3868984"/>
              <a:chExt cx="198000" cy="158400"/>
            </a:xfrm>
          </p:grpSpPr>
          <p:pic>
            <p:nvPicPr>
              <p:cNvPr id="43" name="Picture 4" descr="C:\Users\OKOLYA~1\AppData\Local\Temp\SNAGHTML57e225.PNG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7423" y="3868984"/>
                <a:ext cx="198000" cy="15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" descr="C:\Users\OKOLYA~1\AppData\Local\Temp\SNAGHTML668a9c2a.PNG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6072" y="3897387"/>
                <a:ext cx="160702" cy="10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02" y="5499992"/>
            <a:ext cx="816231" cy="62417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60985" y="6133138"/>
            <a:ext cx="963471" cy="301658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/>
            <a:r>
              <a:rPr lang="en-US" sz="1122" b="0" dirty="0"/>
              <a:t>Customer</a:t>
            </a:r>
          </a:p>
        </p:txBody>
      </p:sp>
      <p:cxnSp>
        <p:nvCxnSpPr>
          <p:cNvPr id="48" name="Straight Connector 78"/>
          <p:cNvCxnSpPr/>
          <p:nvPr/>
        </p:nvCxnSpPr>
        <p:spPr>
          <a:xfrm>
            <a:off x="6177917" y="5095657"/>
            <a:ext cx="1119108" cy="0"/>
          </a:xfrm>
          <a:prstGeom prst="line">
            <a:avLst/>
          </a:prstGeom>
          <a:noFill/>
          <a:ln w="19050">
            <a:solidFill>
              <a:srgbClr val="685BA4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78"/>
          <p:cNvCxnSpPr/>
          <p:nvPr/>
        </p:nvCxnSpPr>
        <p:spPr>
          <a:xfrm flipV="1">
            <a:off x="4037633" y="5133948"/>
            <a:ext cx="1297465" cy="747253"/>
          </a:xfrm>
          <a:prstGeom prst="line">
            <a:avLst/>
          </a:prstGeom>
          <a:noFill/>
          <a:ln w="19050">
            <a:solidFill>
              <a:srgbClr val="685BA4"/>
            </a:solidFill>
            <a:prstDash val="sysDash"/>
            <a:headEnd type="triangl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0" name="Picture 49" descr="hos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67594" y="5881201"/>
            <a:ext cx="270040" cy="270040"/>
          </a:xfrm>
          <a:prstGeom prst="rect">
            <a:avLst/>
          </a:prstGeom>
        </p:spPr>
      </p:pic>
      <p:cxnSp>
        <p:nvCxnSpPr>
          <p:cNvPr id="51" name="Straight Connector 78"/>
          <p:cNvCxnSpPr/>
          <p:nvPr/>
        </p:nvCxnSpPr>
        <p:spPr>
          <a:xfrm>
            <a:off x="3656075" y="6017558"/>
            <a:ext cx="93259" cy="0"/>
          </a:xfrm>
          <a:prstGeom prst="line">
            <a:avLst/>
          </a:prstGeom>
          <a:noFill/>
          <a:ln w="19050">
            <a:solidFill>
              <a:srgbClr val="685BA4"/>
            </a:solidFill>
            <a:prstDash val="sysDash"/>
            <a:headEnd type="none" w="med" len="sm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Group 51"/>
          <p:cNvGrpSpPr/>
          <p:nvPr/>
        </p:nvGrpSpPr>
        <p:grpSpPr>
          <a:xfrm>
            <a:off x="9258326" y="4783017"/>
            <a:ext cx="364118" cy="343390"/>
            <a:chOff x="4416741" y="3791627"/>
            <a:chExt cx="357016" cy="33669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41" y="3791627"/>
              <a:ext cx="310588" cy="316800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4575757" y="3969918"/>
              <a:ext cx="198000" cy="158400"/>
              <a:chOff x="4134599" y="4578710"/>
              <a:chExt cx="198000" cy="158400"/>
            </a:xfrm>
          </p:grpSpPr>
          <p:pic>
            <p:nvPicPr>
              <p:cNvPr id="55" name="Picture 2" descr="C:\Users\OKOLYA~1\AppData\Local\Temp\SNAGHTML575cc1.PN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4599" y="4578710"/>
                <a:ext cx="198000" cy="158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Users\OKOLYA~1\AppData\Local\Temp\SNAGHTML668a9c2a.PNG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2471" y="4607113"/>
                <a:ext cx="160702" cy="101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7" name="Straight Connector 31"/>
          <p:cNvCxnSpPr/>
          <p:nvPr/>
        </p:nvCxnSpPr>
        <p:spPr>
          <a:xfrm flipH="1" flipV="1">
            <a:off x="7934251" y="4967199"/>
            <a:ext cx="11863" cy="867309"/>
          </a:xfrm>
          <a:prstGeom prst="line">
            <a:avLst/>
          </a:prstGeom>
          <a:noFill/>
          <a:ln w="19050">
            <a:solidFill>
              <a:srgbClr val="685BA4"/>
            </a:solidFill>
            <a:prstDash val="sysDash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8" name="Picture 57" descr="hos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11095" y="5481514"/>
            <a:ext cx="270040" cy="27004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493608" y="5754550"/>
            <a:ext cx="954726" cy="533816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>
              <a:lnSpc>
                <a:spcPct val="85000"/>
              </a:lnSpc>
            </a:pPr>
            <a:r>
              <a:rPr lang="en-US" sz="1020" b="0" dirty="0"/>
              <a:t>WAN</a:t>
            </a:r>
            <a:br>
              <a:rPr lang="en-US" sz="1020" b="0" dirty="0"/>
            </a:br>
            <a:r>
              <a:rPr lang="en-US" sz="1020" b="0" dirty="0"/>
              <a:t>accelerator</a:t>
            </a:r>
          </a:p>
          <a:p>
            <a:pPr defTabSz="932673">
              <a:lnSpc>
                <a:spcPct val="85000"/>
              </a:lnSpc>
            </a:pPr>
            <a:r>
              <a:rPr lang="en-US" sz="1020" b="0" dirty="0"/>
              <a:t>(optional)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40394" y="6159635"/>
            <a:ext cx="954726" cy="533816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545454"/>
                </a:solidFill>
                <a:latin typeface="Calibri"/>
              </a:defRPr>
            </a:lvl1pPr>
          </a:lstStyle>
          <a:p>
            <a:pPr defTabSz="932673">
              <a:lnSpc>
                <a:spcPct val="85000"/>
              </a:lnSpc>
            </a:pPr>
            <a:r>
              <a:rPr lang="en-US" sz="1020" b="0" dirty="0"/>
              <a:t>WAN</a:t>
            </a:r>
            <a:br>
              <a:rPr lang="en-US" sz="1020" b="0" dirty="0"/>
            </a:br>
            <a:r>
              <a:rPr lang="en-US" sz="1020" b="0" dirty="0"/>
              <a:t>accelerator</a:t>
            </a:r>
          </a:p>
          <a:p>
            <a:pPr defTabSz="932673">
              <a:lnSpc>
                <a:spcPct val="85000"/>
              </a:lnSpc>
            </a:pPr>
            <a:r>
              <a:rPr lang="en-US" sz="1020" b="0" dirty="0"/>
              <a:t>(optional)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797155" y="2615980"/>
            <a:ext cx="1410454" cy="333637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algn="ctr" defTabSz="932673"/>
            <a:r>
              <a:rPr lang="en-US" sz="1326" b="1" dirty="0">
                <a:solidFill>
                  <a:srgbClr val="545454"/>
                </a:solidFill>
              </a:rPr>
              <a:t>Service Provider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15291" y="5491408"/>
            <a:ext cx="963471" cy="317680"/>
          </a:xfrm>
          <a:prstGeom prst="rect">
            <a:avLst/>
          </a:prstGeom>
          <a:noFill/>
        </p:spPr>
        <p:txBody>
          <a:bodyPr wrap="square" lIns="124332" tIns="62165" rIns="124332" bIns="62165" rtlCol="0">
            <a:spAutoFit/>
          </a:bodyPr>
          <a:lstStyle/>
          <a:p>
            <a:pPr algn="ctr" defTabSz="932673"/>
            <a:r>
              <a:rPr lang="en-US" sz="1224" i="1" dirty="0">
                <a:solidFill>
                  <a:srgbClr val="545454"/>
                </a:solidFill>
              </a:rPr>
              <a:t>SSL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2"/>
                </a:solidFill>
              </a:rPr>
              <a:t>Service </a:t>
            </a:r>
            <a:r>
              <a:rPr lang="en-US" dirty="0">
                <a:solidFill>
                  <a:schemeClr val="tx2"/>
                </a:solidFill>
              </a:rPr>
              <a:t>provider setup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224" y="249777"/>
            <a:ext cx="1711250" cy="550803"/>
          </a:xfrm>
          <a:prstGeom prst="rect">
            <a:avLst/>
          </a:prstGeom>
        </p:spPr>
      </p:pic>
      <p:pic>
        <p:nvPicPr>
          <p:cNvPr id="62" name="Picture 2" descr="Microsoft Azure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941" y="4417222"/>
            <a:ext cx="1754370" cy="2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29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3" grpId="0" animBg="1"/>
      <p:bldP spid="36" grpId="0"/>
      <p:bldP spid="37" grpId="0"/>
      <p:bldP spid="47" grpId="0"/>
      <p:bldP spid="59" grpId="0"/>
      <p:bldP spid="61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Veeam Endpoint Protection Free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031" y="1363662"/>
            <a:ext cx="8501062" cy="5315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" y="1668462"/>
            <a:ext cx="3429000" cy="374871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Backup and Recover physical endpoints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Bare Metal Recovery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File Level Recovery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Integrated with Veeam Backup &amp; Replication</a:t>
            </a:r>
          </a:p>
        </p:txBody>
      </p:sp>
    </p:spTree>
    <p:extLst>
      <p:ext uri="{BB962C8B-B14F-4D97-AF65-F5344CB8AC3E}">
        <p14:creationId xmlns:p14="http://schemas.microsoft.com/office/powerpoint/2010/main" val="2783035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50449" y="4572620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2216" y="1810334"/>
            <a:ext cx="10053579" cy="905524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en-US" sz="1836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50446" y="2835678"/>
            <a:ext cx="10015110" cy="1632061"/>
          </a:xfrm>
          <a:prstGeom prst="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64766" y="6039804"/>
            <a:ext cx="10053581" cy="672501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pic>
        <p:nvPicPr>
          <p:cNvPr id="1026" name="Picture 2" descr="http://www.mrainternational.com/media/catalog/product/cache/1/thumbnail/430x/9df78eab33525d08d6e5fb8d27136e95/h/p/hp-logo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90" y="6061936"/>
            <a:ext cx="729863" cy="7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35" y="6295499"/>
            <a:ext cx="1433930" cy="23373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97" y="6156333"/>
            <a:ext cx="1484030" cy="46554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6" y="6143344"/>
            <a:ext cx="474366" cy="534847"/>
          </a:xfrm>
          <a:prstGeom prst="rect">
            <a:avLst/>
          </a:prstGeom>
        </p:spPr>
      </p:pic>
      <p:pic>
        <p:nvPicPr>
          <p:cNvPr id="1028" name="Picture 4" descr="http://www.airvision.ru/images/pics/cisco-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59" y="6184803"/>
            <a:ext cx="726463" cy="38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43364" y="2848715"/>
            <a:ext cx="1857011" cy="1611467"/>
            <a:chOff x="1277290" y="1828796"/>
            <a:chExt cx="1820764" cy="158001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67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1277290" y="2808004"/>
              <a:ext cx="1820764" cy="60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</a:rPr>
                <a:t>High-Speed Recovery </a:t>
              </a:r>
              <a:endParaRPr lang="en-US" sz="1836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37351" y="2848712"/>
            <a:ext cx="1278593" cy="1564383"/>
            <a:chOff x="5520529" y="1828796"/>
            <a:chExt cx="1253636" cy="1533847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529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60" name="TextBox 59"/>
            <p:cNvSpPr txBox="1"/>
            <p:nvPr/>
          </p:nvSpPr>
          <p:spPr>
            <a:xfrm>
              <a:off x="5538426" y="2854170"/>
              <a:ext cx="1235739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Data Loss Avoidance 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65183" y="2848712"/>
            <a:ext cx="1486630" cy="1543795"/>
            <a:chOff x="3428540" y="1828796"/>
            <a:chExt cx="1457613" cy="1513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398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3428540" y="2833984"/>
              <a:ext cx="1457613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Verified Protection </a:t>
              </a:r>
              <a:endParaRPr lang="en-US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26885" y="3873911"/>
            <a:ext cx="1169629" cy="518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32509">
              <a:lnSpc>
                <a:spcPct val="90000"/>
              </a:lnSpc>
              <a:spcBef>
                <a:spcPts val="1530"/>
              </a:spcBef>
            </a:pPr>
            <a:r>
              <a:rPr lang="en-US" sz="1836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rPr>
              <a:t>Leveraged Data</a:t>
            </a:r>
            <a:endParaRPr lang="en-US" sz="1836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5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585542" y="2848712"/>
            <a:ext cx="1283248" cy="1521380"/>
            <a:chOff x="9456640" y="1828796"/>
            <a:chExt cx="1258200" cy="149168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791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TextBox 69"/>
            <p:cNvSpPr txBox="1"/>
            <p:nvPr/>
          </p:nvSpPr>
          <p:spPr>
            <a:xfrm>
              <a:off x="9456640" y="2812006"/>
              <a:ext cx="1258200" cy="5084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32509">
                <a:lnSpc>
                  <a:spcPct val="90000"/>
                </a:lnSpc>
                <a:spcBef>
                  <a:spcPts val="1530"/>
                </a:spcBef>
              </a:pPr>
              <a:r>
                <a:rPr lang="en-US" sz="1836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Complete Visibility</a:t>
              </a:r>
              <a:endParaRPr lang="ru-RU" sz="1836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71" name="Picture 7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98" y="2920469"/>
            <a:ext cx="1201598" cy="115835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64770" y="5240244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09189" y="524024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34379" y="524024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2093" y="5352854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6992" y="5369698"/>
            <a:ext cx="190389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137065" y="5368420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4030" y="5367300"/>
            <a:ext cx="521536" cy="34769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5420" y="5368417"/>
            <a:ext cx="372736" cy="3805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5807" y="5378779"/>
            <a:ext cx="395425" cy="39542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23" y="2008238"/>
            <a:ext cx="2813283" cy="57645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36" y="1935458"/>
            <a:ext cx="1569312" cy="713005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5711415" y="1902355"/>
            <a:ext cx="0" cy="7214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75" y="2174652"/>
            <a:ext cx="4921278" cy="2975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About</a:t>
            </a:r>
            <a:r>
              <a:rPr lang="en-US" dirty="0" smtClean="0">
                <a:solidFill>
                  <a:srgbClr val="54B948"/>
                </a:solidFill>
              </a:rPr>
              <a:t> Veeam </a:t>
            </a:r>
            <a:r>
              <a:rPr lang="en-US" sz="2856" dirty="0">
                <a:solidFill>
                  <a:schemeClr val="tx2"/>
                </a:solidFill>
              </a:rPr>
              <a:t>(rhymes with Team)</a:t>
            </a:r>
            <a:endParaRPr lang="ru-RU" sz="2856" dirty="0">
              <a:solidFill>
                <a:schemeClr val="tx2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56037" y="4769335"/>
            <a:ext cx="11887199" cy="1995931"/>
          </a:xfrm>
        </p:spPr>
        <p:txBody>
          <a:bodyPr>
            <a:noAutofit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en-US" sz="2448" dirty="0"/>
              <a:t>Over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4896" b="1" dirty="0">
                <a:solidFill>
                  <a:srgbClr val="54B948"/>
                </a:solidFill>
              </a:rPr>
              <a:t>30,000</a:t>
            </a:r>
            <a:r>
              <a:rPr lang="en-US" sz="2448" dirty="0"/>
              <a:t>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2448" dirty="0" err="1"/>
              <a:t>ProPartners</a:t>
            </a:r>
            <a:endParaRPr lang="ru-RU" sz="2448" dirty="0"/>
          </a:p>
        </p:txBody>
      </p:sp>
      <p:sp>
        <p:nvSpPr>
          <p:cNvPr id="7" name="Rectangle 6"/>
          <p:cNvSpPr/>
          <p:nvPr/>
        </p:nvSpPr>
        <p:spPr>
          <a:xfrm>
            <a:off x="6615677" y="1679991"/>
            <a:ext cx="5221374" cy="1010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73400" rIns="93219" bIns="146800" rtlCol="0" anchor="t" anchorCtr="0"/>
          <a:lstStyle/>
          <a:p>
            <a:pPr defTabSz="932509"/>
            <a:r>
              <a:rPr lang="en-US" sz="2448" dirty="0">
                <a:solidFill>
                  <a:prstClr val="white"/>
                </a:solidFill>
              </a:rPr>
              <a:t>8.4M virtual machines worldwide ensured by Veeam availability solutions</a:t>
            </a:r>
          </a:p>
          <a:p>
            <a:pPr defTabSz="932509"/>
            <a:r>
              <a:rPr lang="en-US" sz="2448" dirty="0">
                <a:solidFill>
                  <a:prstClr val="white"/>
                </a:solidFill>
              </a:rPr>
              <a:t>1,750 Veeam employees</a:t>
            </a:r>
          </a:p>
          <a:p>
            <a:pPr defTabSz="932509"/>
            <a:r>
              <a:rPr lang="en-US" sz="2448" dirty="0">
                <a:solidFill>
                  <a:prstClr val="white"/>
                </a:solidFill>
              </a:rPr>
              <a:t>Veeam customers in 200 countries </a:t>
            </a:r>
          </a:p>
          <a:p>
            <a:pPr defTabSz="932509"/>
            <a:r>
              <a:rPr lang="en-US" sz="2448" dirty="0">
                <a:solidFill>
                  <a:prstClr val="white"/>
                </a:solidFill>
              </a:rPr>
              <a:t>70% Fortune 500 are customers</a:t>
            </a:r>
            <a:endParaRPr lang="en-US" sz="2448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769" y="1402450"/>
            <a:ext cx="4896938" cy="785764"/>
          </a:xfrm>
          <a:prstGeom prst="rect">
            <a:avLst/>
          </a:prstGeom>
        </p:spPr>
        <p:txBody>
          <a:bodyPr wrap="square" lIns="93219" tIns="46610" rIns="93219" bIns="46610">
            <a:spAutoFit/>
          </a:bodyPr>
          <a:lstStyle/>
          <a:p>
            <a:pPr defTabSz="932509">
              <a:lnSpc>
                <a:spcPct val="90000"/>
              </a:lnSpc>
              <a:spcBef>
                <a:spcPts val="612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244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rPr>
              <a:t>Veeam</a:t>
            </a:r>
            <a:r>
              <a:rPr lang="en-US" sz="244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rPr>
              <a:t> is a global company with headquarters in </a:t>
            </a:r>
            <a:r>
              <a:rPr lang="en-US" sz="2448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rPr>
              <a:t>Baar</a:t>
            </a:r>
            <a:r>
              <a:rPr lang="en-US" sz="2448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rPr>
              <a:t>, Switzerland</a:t>
            </a:r>
          </a:p>
        </p:txBody>
      </p:sp>
      <p:sp>
        <p:nvSpPr>
          <p:cNvPr id="6" name="Rectangle 5"/>
          <p:cNvSpPr/>
          <p:nvPr/>
        </p:nvSpPr>
        <p:spPr>
          <a:xfrm>
            <a:off x="6771450" y="1340378"/>
            <a:ext cx="5148838" cy="1010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73400" rIns="93219" bIns="146800" rtlCol="0" anchor="t" anchorCtr="0"/>
          <a:lstStyle/>
          <a:p>
            <a:pPr defTabSz="932509">
              <a:lnSpc>
                <a:spcPct val="90000"/>
              </a:lnSpc>
              <a:spcBef>
                <a:spcPts val="612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2448" dirty="0" err="1">
                <a:solidFill>
                  <a:prstClr val="black"/>
                </a:solidFill>
              </a:rPr>
              <a:t>Veeam</a:t>
            </a:r>
            <a:r>
              <a:rPr lang="en-US" sz="2448" dirty="0">
                <a:solidFill>
                  <a:prstClr val="black"/>
                </a:solidFill>
              </a:rPr>
              <a:t> was founded in 2006</a:t>
            </a:r>
          </a:p>
          <a:p>
            <a:pPr defTabSz="932509"/>
            <a:endParaRPr lang="en-US" sz="2448" dirty="0">
              <a:solidFill>
                <a:prstClr val="black"/>
              </a:solidFill>
            </a:endParaRPr>
          </a:p>
          <a:p>
            <a:pPr defTabSz="932509"/>
            <a:r>
              <a:rPr lang="en-US" sz="2448" dirty="0">
                <a:solidFill>
                  <a:prstClr val="black"/>
                </a:solidFill>
              </a:rPr>
              <a:t>1,750 Veeam employees</a:t>
            </a:r>
          </a:p>
          <a:p>
            <a:pPr defTabSz="932509"/>
            <a:endParaRPr lang="en-US" sz="2448" dirty="0">
              <a:solidFill>
                <a:prstClr val="black"/>
              </a:solidFill>
            </a:endParaRPr>
          </a:p>
          <a:p>
            <a:pPr defTabSz="932509"/>
            <a:r>
              <a:rPr lang="en-US" sz="2448" dirty="0">
                <a:solidFill>
                  <a:prstClr val="black"/>
                </a:solidFill>
              </a:rPr>
              <a:t>Veeam customers in 200 countries </a:t>
            </a:r>
          </a:p>
          <a:p>
            <a:pPr defTabSz="932509"/>
            <a:endParaRPr lang="en-US" sz="2448" dirty="0">
              <a:solidFill>
                <a:prstClr val="black"/>
              </a:solidFill>
            </a:endParaRPr>
          </a:p>
          <a:p>
            <a:pPr defTabSz="932509"/>
            <a:r>
              <a:rPr lang="en-US" sz="2448" dirty="0">
                <a:solidFill>
                  <a:prstClr val="black"/>
                </a:solidFill>
              </a:rPr>
              <a:t>70%  of Fortune 500 are customers</a:t>
            </a:r>
          </a:p>
          <a:p>
            <a:pPr defTabSz="932509"/>
            <a:endParaRPr lang="en-US" sz="2448" dirty="0">
              <a:solidFill>
                <a:prstClr val="black"/>
              </a:solidFill>
            </a:endParaRPr>
          </a:p>
          <a:p>
            <a:pPr defTabSz="932509"/>
            <a:r>
              <a:rPr lang="en-US" sz="2448" dirty="0">
                <a:solidFill>
                  <a:prstClr val="black"/>
                </a:solidFill>
              </a:rPr>
              <a:t>8.4M virtual machines worldwide ensured by Veeam availability solutions</a:t>
            </a:r>
          </a:p>
          <a:p>
            <a:pPr defTabSz="932509"/>
            <a:endParaRPr lang="en-US" sz="2448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922" y="4773117"/>
            <a:ext cx="2365964" cy="1630949"/>
          </a:xfrm>
          <a:prstGeom prst="rect">
            <a:avLst/>
          </a:prstGeom>
        </p:spPr>
        <p:txBody>
          <a:bodyPr wrap="none" lIns="93219" tIns="46610" rIns="93219" bIns="46610">
            <a:spAutoFit/>
          </a:bodyPr>
          <a:lstStyle/>
          <a:p>
            <a:pPr defTabSz="932509">
              <a:spcBef>
                <a:spcPts val="714"/>
              </a:spcBef>
            </a:pPr>
            <a:r>
              <a:rPr lang="en-US" sz="4896" b="1" dirty="0">
                <a:solidFill>
                  <a:srgbClr val="54B948"/>
                </a:solidFill>
              </a:rPr>
              <a:t>145,000</a:t>
            </a:r>
            <a:r>
              <a:rPr lang="en-US" sz="2040" dirty="0">
                <a:solidFill>
                  <a:srgbClr val="54B948"/>
                </a:solidFill>
              </a:rPr>
              <a:t> </a:t>
            </a:r>
          </a:p>
          <a:p>
            <a:pPr defTabSz="932509"/>
            <a:r>
              <a:rPr lang="en-US" sz="2448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customers</a:t>
            </a:r>
          </a:p>
          <a:p>
            <a:pPr defTabSz="932509"/>
            <a:r>
              <a:rPr lang="en-US" sz="2448" dirty="0">
                <a:solidFill>
                  <a:prstClr val="black">
                    <a:lumMod val="75000"/>
                    <a:lumOff val="25000"/>
                  </a:prstClr>
                </a:solidFill>
              </a:rPr>
              <a:t>worldwide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150177" y="2956234"/>
            <a:ext cx="277937" cy="325885"/>
            <a:chOff x="6293025" y="1869148"/>
            <a:chExt cx="477094" cy="559400"/>
          </a:xfrm>
        </p:grpSpPr>
        <p:sp>
          <p:nvSpPr>
            <p:cNvPr id="18" name="Oval 17"/>
            <p:cNvSpPr/>
            <p:nvPr/>
          </p:nvSpPr>
          <p:spPr>
            <a:xfrm>
              <a:off x="6319135" y="1907875"/>
              <a:ext cx="424873" cy="424873"/>
            </a:xfrm>
            <a:prstGeom prst="ellipse">
              <a:avLst/>
            </a:prstGeom>
            <a:solidFill>
              <a:srgbClr val="54B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ru-RU" sz="1836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3025" y="1869148"/>
              <a:ext cx="477094" cy="55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36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3736" y="667658"/>
            <a:ext cx="8064899" cy="699024"/>
          </a:xfrm>
          <a:prstGeom prst="rect">
            <a:avLst/>
          </a:prstGeom>
          <a:noFill/>
        </p:spPr>
        <p:txBody>
          <a:bodyPr wrap="square" lIns="93252" tIns="46625" rIns="93252" bIns="46625" rtlCol="0">
            <a:spAutoFit/>
          </a:bodyPr>
          <a:lstStyle/>
          <a:p>
            <a:pPr defTabSz="932509">
              <a:lnSpc>
                <a:spcPct val="80000"/>
              </a:lnSpc>
              <a:spcBef>
                <a:spcPct val="0"/>
              </a:spcBef>
            </a:pPr>
            <a:r>
              <a:rPr lang="en-US" sz="4794" dirty="0">
                <a:solidFill>
                  <a:srgbClr val="54B948"/>
                </a:solidFill>
                <a:latin typeface="Calibri Light" panose="020F0302020204030204"/>
              </a:rPr>
              <a:t>Call to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107" y="1981782"/>
            <a:ext cx="11339609" cy="5827348"/>
          </a:xfrm>
          <a:prstGeom prst="rect">
            <a:avLst/>
          </a:prstGeom>
          <a:noFill/>
        </p:spPr>
        <p:txBody>
          <a:bodyPr wrap="square" lIns="93252" tIns="46625" rIns="93252" bIns="46625" rtlCol="0">
            <a:spAutoFit/>
          </a:bodyPr>
          <a:lstStyle/>
          <a:p>
            <a:pPr defTabSz="932509"/>
            <a:r>
              <a:rPr lang="en-US" sz="3264" dirty="0">
                <a:solidFill>
                  <a:prstClr val="black"/>
                </a:solidFill>
              </a:rPr>
              <a:t>Come to the Veeam booth for a one-on-one discussion</a:t>
            </a:r>
          </a:p>
          <a:p>
            <a:pPr defTabSz="932509">
              <a:spcBef>
                <a:spcPts val="1836"/>
              </a:spcBef>
            </a:pPr>
            <a:r>
              <a:rPr lang="en-US" sz="3264" dirty="0">
                <a:solidFill>
                  <a:prstClr val="black"/>
                </a:solidFill>
                <a:hlinkClick r:id="rId3"/>
              </a:rPr>
              <a:t>www.veeam.com</a:t>
            </a:r>
            <a:r>
              <a:rPr lang="en-US" sz="3264" dirty="0">
                <a:solidFill>
                  <a:prstClr val="black"/>
                </a:solidFill>
              </a:rPr>
              <a:t> for Detailed information, Videos, Webcasts and other resources</a:t>
            </a:r>
          </a:p>
          <a:p>
            <a:pPr defTabSz="932509">
              <a:spcBef>
                <a:spcPts val="1836"/>
              </a:spcBef>
            </a:pPr>
            <a:r>
              <a:rPr lang="en-US" sz="3264" dirty="0">
                <a:solidFill>
                  <a:prstClr val="black"/>
                </a:solidFill>
              </a:rPr>
              <a:t>Email us at </a:t>
            </a:r>
            <a:r>
              <a:rPr lang="en-US" sz="3264" dirty="0">
                <a:solidFill>
                  <a:prstClr val="black"/>
                </a:solidFill>
                <a:hlinkClick r:id="rId4"/>
              </a:rPr>
              <a:t>Azure@Veeam.com</a:t>
            </a:r>
            <a:endParaRPr lang="en-US" sz="3264" dirty="0">
              <a:solidFill>
                <a:prstClr val="black"/>
              </a:solidFill>
            </a:endParaRPr>
          </a:p>
          <a:p>
            <a:pPr defTabSz="932509">
              <a:spcBef>
                <a:spcPts val="1836"/>
              </a:spcBef>
            </a:pPr>
            <a:r>
              <a:rPr lang="en-US" sz="3264" dirty="0">
                <a:solidFill>
                  <a:prstClr val="black"/>
                </a:solidFill>
                <a:hlinkClick r:id="rId5"/>
              </a:rPr>
              <a:t>http://www.veeam.com/veeam-propartner-network.html</a:t>
            </a:r>
            <a:r>
              <a:rPr lang="en-US" sz="3264" dirty="0">
                <a:solidFill>
                  <a:prstClr val="black"/>
                </a:solidFill>
              </a:rPr>
              <a:t> </a:t>
            </a:r>
          </a:p>
          <a:p>
            <a:pPr defTabSz="932509"/>
            <a:r>
              <a:rPr lang="en-US" sz="3264" dirty="0">
                <a:solidFill>
                  <a:prstClr val="black"/>
                </a:solidFill>
              </a:rPr>
              <a:t>Sign up as a Reseller</a:t>
            </a:r>
          </a:p>
          <a:p>
            <a:pPr defTabSz="932509"/>
            <a:r>
              <a:rPr lang="en-US" sz="3264" dirty="0">
                <a:solidFill>
                  <a:prstClr val="black"/>
                </a:solidFill>
              </a:rPr>
              <a:t>Sign up as a Veeam Cloud Provider</a:t>
            </a:r>
          </a:p>
          <a:p>
            <a:pPr defTabSz="932509"/>
            <a:endParaRPr lang="en-US" sz="1836" dirty="0">
              <a:solidFill>
                <a:prstClr val="black"/>
              </a:solidFill>
            </a:endParaRPr>
          </a:p>
          <a:p>
            <a:pPr defTabSz="932509"/>
            <a:endParaRPr lang="en-US" sz="1836" dirty="0">
              <a:solidFill>
                <a:prstClr val="black"/>
              </a:solidFill>
            </a:endParaRPr>
          </a:p>
          <a:p>
            <a:pPr defTabSz="932509"/>
            <a:endParaRPr lang="en-US" sz="1836" dirty="0">
              <a:solidFill>
                <a:prstClr val="black"/>
              </a:solidFill>
            </a:endParaRPr>
          </a:p>
          <a:p>
            <a:pPr defTabSz="932509"/>
            <a:endParaRPr lang="en-US" sz="1836" dirty="0">
              <a:solidFill>
                <a:prstClr val="black"/>
              </a:solidFill>
            </a:endParaRPr>
          </a:p>
          <a:p>
            <a:pPr defTabSz="932509"/>
            <a:endParaRPr lang="en-US" sz="1836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37382" y="300025"/>
            <a:ext cx="3211357" cy="676272"/>
            <a:chOff x="1114318" y="294168"/>
            <a:chExt cx="3148674" cy="663071"/>
          </a:xfrm>
        </p:grpSpPr>
        <p:sp>
          <p:nvSpPr>
            <p:cNvPr id="38" name="Rectangle 37"/>
            <p:cNvSpPr/>
            <p:nvPr/>
          </p:nvSpPr>
          <p:spPr>
            <a:xfrm>
              <a:off x="1114318" y="294168"/>
              <a:ext cx="3121825" cy="659375"/>
            </a:xfrm>
            <a:prstGeom prst="rect">
              <a:avLst/>
            </a:prstGeom>
            <a:noFill/>
            <a:ln>
              <a:solidFill>
                <a:srgbClr val="54B9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ru-RU" sz="1836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6186" y="421099"/>
              <a:ext cx="1869984" cy="374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509"/>
              <a:r>
                <a:rPr lang="en-US" sz="1836" dirty="0">
                  <a:solidFill>
                    <a:srgbClr val="54B948"/>
                  </a:solidFill>
                </a:rPr>
                <a:t>24/7 operations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805" y="294168"/>
              <a:ext cx="712187" cy="66307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581807" y="300024"/>
            <a:ext cx="3164736" cy="679244"/>
            <a:chOff x="4491509" y="294168"/>
            <a:chExt cx="3102964" cy="665986"/>
          </a:xfrm>
        </p:grpSpPr>
        <p:sp>
          <p:nvSpPr>
            <p:cNvPr id="43" name="Rectangle 42"/>
            <p:cNvSpPr/>
            <p:nvPr/>
          </p:nvSpPr>
          <p:spPr>
            <a:xfrm>
              <a:off x="4491509" y="294168"/>
              <a:ext cx="3102964" cy="665986"/>
            </a:xfrm>
            <a:prstGeom prst="rect">
              <a:avLst/>
            </a:prstGeom>
            <a:noFill/>
            <a:ln>
              <a:solidFill>
                <a:srgbClr val="54B9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ru-RU" sz="1836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26666" y="294168"/>
              <a:ext cx="2536555" cy="65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509"/>
              <a:r>
                <a:rPr lang="en-US" sz="1836" dirty="0">
                  <a:solidFill>
                    <a:srgbClr val="54B948"/>
                  </a:solidFill>
                </a:rPr>
                <a:t>No patience for downtime and data loss</a:t>
              </a:r>
              <a:endParaRPr lang="ru-RU" sz="1836" dirty="0">
                <a:solidFill>
                  <a:srgbClr val="54B948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3" t="13307" r="16096" b="12076"/>
            <a:stretch/>
          </p:blipFill>
          <p:spPr>
            <a:xfrm>
              <a:off x="7042951" y="378781"/>
              <a:ext cx="514905" cy="51490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8006994" y="288893"/>
            <a:ext cx="3183970" cy="690377"/>
            <a:chOff x="7849839" y="283252"/>
            <a:chExt cx="3121823" cy="676902"/>
          </a:xfrm>
        </p:grpSpPr>
        <p:sp>
          <p:nvSpPr>
            <p:cNvPr id="44" name="Rectangle 43"/>
            <p:cNvSpPr/>
            <p:nvPr/>
          </p:nvSpPr>
          <p:spPr>
            <a:xfrm>
              <a:off x="7849839" y="294168"/>
              <a:ext cx="3121823" cy="665986"/>
            </a:xfrm>
            <a:prstGeom prst="rect">
              <a:avLst/>
            </a:prstGeom>
            <a:noFill/>
            <a:ln>
              <a:solidFill>
                <a:srgbClr val="54B94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32509"/>
              <a:endParaRPr lang="ru-RU" sz="1836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02846" y="283252"/>
              <a:ext cx="1739214" cy="65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509"/>
              <a:r>
                <a:rPr lang="en-US" sz="1836" dirty="0">
                  <a:solidFill>
                    <a:srgbClr val="54B948"/>
                  </a:solidFill>
                </a:rPr>
                <a:t>Growing amount of data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4609" y="298823"/>
              <a:ext cx="647053" cy="630760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25831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sp>
        <p:nvSpPr>
          <p:cNvPr id="40" name="Rechteck 25"/>
          <p:cNvSpPr/>
          <p:nvPr/>
        </p:nvSpPr>
        <p:spPr>
          <a:xfrm>
            <a:off x="1238183" y="1887709"/>
            <a:ext cx="2833217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FF0000"/>
                </a:solidFill>
                <a:ea typeface="Gulim" panose="020B0600000101010101" pitchFamily="34" charset="-127"/>
              </a:rPr>
              <a:t>Legacy backup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sp>
        <p:nvSpPr>
          <p:cNvPr id="54" name="Rechteck 27"/>
          <p:cNvSpPr/>
          <p:nvPr/>
        </p:nvSpPr>
        <p:spPr>
          <a:xfrm>
            <a:off x="1222281" y="2698345"/>
            <a:ext cx="4071543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RTO and RPO of hours/days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Less than 6% tested quarterly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Failure in more than 16%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Backup data not leveraged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No visibility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3724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sp>
        <p:nvSpPr>
          <p:cNvPr id="40" name="Rechteck 25"/>
          <p:cNvSpPr/>
          <p:nvPr/>
        </p:nvSpPr>
        <p:spPr>
          <a:xfrm>
            <a:off x="1238183" y="1887709"/>
            <a:ext cx="2833217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FF0000"/>
                </a:solidFill>
                <a:ea typeface="Gulim" panose="020B0600000101010101" pitchFamily="34" charset="-127"/>
              </a:rPr>
              <a:t>Legacy backup</a:t>
            </a:r>
          </a:p>
        </p:txBody>
      </p:sp>
      <p:sp>
        <p:nvSpPr>
          <p:cNvPr id="46" name="Rechteck 25"/>
          <p:cNvSpPr/>
          <p:nvPr/>
        </p:nvSpPr>
        <p:spPr>
          <a:xfrm>
            <a:off x="8057359" y="1911567"/>
            <a:ext cx="4215672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54B948"/>
                </a:solidFill>
                <a:ea typeface="Gulim" panose="020B0600000101010101" pitchFamily="34" charset="-127"/>
              </a:rPr>
              <a:t>Availability requirements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sp>
        <p:nvSpPr>
          <p:cNvPr id="52" name="Rechteck 27"/>
          <p:cNvSpPr/>
          <p:nvPr/>
        </p:nvSpPr>
        <p:spPr>
          <a:xfrm>
            <a:off x="8057362" y="2698345"/>
            <a:ext cx="3560465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RTPO</a:t>
            </a:r>
            <a:r>
              <a:rPr lang="en-US" sz="1530" b="1" baseline="68000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TM</a:t>
            </a:r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 &lt; 15min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100% tested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Failure rate 0%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Testing every upgrade or patch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Proactive visibility</a:t>
            </a:r>
          </a:p>
        </p:txBody>
      </p:sp>
      <p:sp>
        <p:nvSpPr>
          <p:cNvPr id="73" name="Rechteck 27"/>
          <p:cNvSpPr/>
          <p:nvPr/>
        </p:nvSpPr>
        <p:spPr>
          <a:xfrm>
            <a:off x="1222281" y="2698345"/>
            <a:ext cx="4071543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RTO and RPO of hours/days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Less than 6% tested quarterly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Failure in more than 16%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Backup data not leveraged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No visibility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4893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sp>
        <p:nvSpPr>
          <p:cNvPr id="40" name="Rechteck 25"/>
          <p:cNvSpPr/>
          <p:nvPr/>
        </p:nvSpPr>
        <p:spPr>
          <a:xfrm>
            <a:off x="1238183" y="1887709"/>
            <a:ext cx="2833217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FF0000"/>
                </a:solidFill>
                <a:ea typeface="Gulim" panose="020B0600000101010101" pitchFamily="34" charset="-127"/>
              </a:rPr>
              <a:t>Legacy backup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3581012" y="2358937"/>
            <a:ext cx="4521293" cy="365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635871" y="2070627"/>
            <a:ext cx="3029459" cy="607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4080" dirty="0">
                <a:solidFill>
                  <a:prstClr val="white"/>
                </a:solidFill>
              </a:rPr>
              <a:t>GAP</a:t>
            </a:r>
            <a:endParaRPr lang="ru-RU" sz="4080" dirty="0">
              <a:solidFill>
                <a:prstClr val="white"/>
              </a:solidFill>
            </a:endParaRPr>
          </a:p>
        </p:txBody>
      </p:sp>
      <p:sp>
        <p:nvSpPr>
          <p:cNvPr id="104" name="Rechteck 25"/>
          <p:cNvSpPr/>
          <p:nvPr/>
        </p:nvSpPr>
        <p:spPr>
          <a:xfrm>
            <a:off x="8057359" y="1911567"/>
            <a:ext cx="4215672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54B948"/>
                </a:solidFill>
                <a:ea typeface="Gulim" panose="020B0600000101010101" pitchFamily="34" charset="-127"/>
              </a:rPr>
              <a:t>Availability requirements</a:t>
            </a:r>
          </a:p>
        </p:txBody>
      </p:sp>
      <p:sp>
        <p:nvSpPr>
          <p:cNvPr id="53" name="Rechteck 27"/>
          <p:cNvSpPr/>
          <p:nvPr/>
        </p:nvSpPr>
        <p:spPr>
          <a:xfrm>
            <a:off x="1222281" y="2698345"/>
            <a:ext cx="4071543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RTO and RPO of hours/days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Less than 6% tested quarterly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Failure in more than 16%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Backup data not leveraged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No visibility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35262" y="2752467"/>
            <a:ext cx="3029459" cy="22149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3264" dirty="0">
                <a:solidFill>
                  <a:prstClr val="white"/>
                </a:solidFill>
              </a:rPr>
              <a:t>82% of CIOs say</a:t>
            </a:r>
            <a:r>
              <a:rPr lang="en-US" sz="1122" dirty="0">
                <a:solidFill>
                  <a:prstClr val="white"/>
                </a:solidFill>
              </a:rPr>
              <a:t> </a:t>
            </a:r>
            <a:r>
              <a:rPr lang="en-US" sz="1530" dirty="0">
                <a:solidFill>
                  <a:prstClr val="white"/>
                </a:solidFill>
              </a:rPr>
              <a:t>there is a gap between the level of availability legacy backup solutions provide and what end users demand</a:t>
            </a:r>
            <a:endParaRPr lang="ru-RU" sz="1530" dirty="0">
              <a:solidFill>
                <a:prstClr val="white"/>
              </a:solidFill>
            </a:endParaRPr>
          </a:p>
        </p:txBody>
      </p:sp>
      <p:sp>
        <p:nvSpPr>
          <p:cNvPr id="31" name="Rechteck 27"/>
          <p:cNvSpPr/>
          <p:nvPr/>
        </p:nvSpPr>
        <p:spPr>
          <a:xfrm>
            <a:off x="8057362" y="2698345"/>
            <a:ext cx="3560465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RTPO</a:t>
            </a:r>
            <a:r>
              <a:rPr lang="en-US" sz="1530" b="1" baseline="68000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TM</a:t>
            </a:r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 &lt; 15min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100% tested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Failure rate 0%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Testing every upgrade or patch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Proactive visibility</a:t>
            </a:r>
          </a:p>
        </p:txBody>
      </p:sp>
    </p:spTree>
    <p:extLst>
      <p:ext uri="{BB962C8B-B14F-4D97-AF65-F5344CB8AC3E}">
        <p14:creationId xmlns:p14="http://schemas.microsoft.com/office/powerpoint/2010/main" val="42694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sp>
        <p:nvSpPr>
          <p:cNvPr id="40" name="Rechteck 25"/>
          <p:cNvSpPr/>
          <p:nvPr/>
        </p:nvSpPr>
        <p:spPr>
          <a:xfrm>
            <a:off x="1238183" y="1887709"/>
            <a:ext cx="2833217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FF0000"/>
                </a:solidFill>
                <a:ea typeface="Gulim" panose="020B0600000101010101" pitchFamily="34" charset="-127"/>
              </a:rPr>
              <a:t>Legacy backup</a:t>
            </a:r>
          </a:p>
        </p:txBody>
      </p:sp>
      <p:sp>
        <p:nvSpPr>
          <p:cNvPr id="43" name="Rechteck 27"/>
          <p:cNvSpPr/>
          <p:nvPr/>
        </p:nvSpPr>
        <p:spPr>
          <a:xfrm>
            <a:off x="4857824" y="2849668"/>
            <a:ext cx="3670919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srgbClr val="FF0000"/>
                </a:solidFill>
                <a:ea typeface="Gulim" panose="020B0600000101010101" pitchFamily="34" charset="-127"/>
              </a:rPr>
              <a:t>Impact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Lost business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Loss of reputation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11.9 </a:t>
            </a:r>
            <a:r>
              <a:rPr lang="en-US" sz="2040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hr</a:t>
            </a:r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 unplanned downtime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$880K downtime cost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3581012" y="2358937"/>
            <a:ext cx="4521293" cy="365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635871" y="2070627"/>
            <a:ext cx="3029459" cy="6074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4080" dirty="0">
                <a:solidFill>
                  <a:prstClr val="white"/>
                </a:solidFill>
              </a:rPr>
              <a:t>GAP</a:t>
            </a:r>
            <a:endParaRPr lang="ru-RU" sz="4080" dirty="0">
              <a:solidFill>
                <a:prstClr val="white"/>
              </a:solidFill>
            </a:endParaRPr>
          </a:p>
        </p:txBody>
      </p:sp>
      <p:sp>
        <p:nvSpPr>
          <p:cNvPr id="60" name="Rechteck 25"/>
          <p:cNvSpPr/>
          <p:nvPr/>
        </p:nvSpPr>
        <p:spPr>
          <a:xfrm>
            <a:off x="8057359" y="1911567"/>
            <a:ext cx="4215672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54B948"/>
                </a:solidFill>
                <a:ea typeface="Gulim" panose="020B0600000101010101" pitchFamily="34" charset="-127"/>
              </a:rPr>
              <a:t>Availability requirements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2501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191451" y="5174469"/>
            <a:ext cx="10053579" cy="611543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Modern Data Center</a:t>
            </a:r>
            <a:endParaRPr lang="ru-RU" sz="2448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10682" y="1612233"/>
            <a:ext cx="10015110" cy="21547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191450" y="5887531"/>
            <a:ext cx="3183972" cy="6725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635869" y="5887530"/>
            <a:ext cx="3164736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061056" y="5887530"/>
            <a:ext cx="3183970" cy="6792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68769" y="6000145"/>
            <a:ext cx="1955823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Virtualization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03671" y="6016988"/>
            <a:ext cx="1903889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Modern storage</a:t>
            </a:r>
            <a:endParaRPr lang="ru-RU" sz="1836" dirty="0">
              <a:solidFill>
                <a:srgbClr val="0076BD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3746" y="6015707"/>
            <a:ext cx="977368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0076BD"/>
                </a:solidFill>
              </a:rPr>
              <a:t>Cloud</a:t>
            </a:r>
            <a:endParaRPr lang="ru-RU" sz="1836" dirty="0">
              <a:solidFill>
                <a:srgbClr val="0076BD"/>
              </a:solidFill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706" y="6014590"/>
            <a:ext cx="521536" cy="34769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101" y="6015707"/>
            <a:ext cx="372736" cy="380501"/>
          </a:xfrm>
          <a:prstGeom prst="rect">
            <a:avLst/>
          </a:prstGeom>
        </p:spPr>
      </p:pic>
      <p:sp>
        <p:nvSpPr>
          <p:cNvPr id="40" name="Rechteck 25"/>
          <p:cNvSpPr/>
          <p:nvPr/>
        </p:nvSpPr>
        <p:spPr>
          <a:xfrm>
            <a:off x="1238183" y="1887709"/>
            <a:ext cx="2833217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FF0000"/>
                </a:solidFill>
                <a:ea typeface="Gulim" panose="020B0600000101010101" pitchFamily="34" charset="-127"/>
              </a:rPr>
              <a:t>Legacy backup</a:t>
            </a:r>
          </a:p>
        </p:txBody>
      </p:sp>
      <p:sp>
        <p:nvSpPr>
          <p:cNvPr id="43" name="Rechteck 27"/>
          <p:cNvSpPr/>
          <p:nvPr/>
        </p:nvSpPr>
        <p:spPr>
          <a:xfrm>
            <a:off x="4857824" y="2849668"/>
            <a:ext cx="3670919" cy="1947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t"/>
          <a:lstStyle/>
          <a:p>
            <a:pPr defTabSz="932509"/>
            <a:r>
              <a:rPr lang="en-US" sz="2040" b="1" dirty="0">
                <a:solidFill>
                  <a:srgbClr val="FF0000"/>
                </a:solidFill>
                <a:ea typeface="Gulim" panose="020B0600000101010101" pitchFamily="34" charset="-127"/>
              </a:rPr>
              <a:t>Impact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Lost business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Loss of reputation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11.9 </a:t>
            </a:r>
            <a:r>
              <a:rPr lang="en-US" sz="2040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hr</a:t>
            </a:r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 unplanned downtime</a:t>
            </a:r>
          </a:p>
          <a:p>
            <a:pPr defTabSz="932509"/>
            <a:r>
              <a:rPr lang="en-US" sz="2040" b="1" dirty="0">
                <a:solidFill>
                  <a:prstClr val="black">
                    <a:lumMod val="65000"/>
                    <a:lumOff val="35000"/>
                  </a:prstClr>
                </a:solidFill>
                <a:ea typeface="Gulim" panose="020B0600000101010101" pitchFamily="34" charset="-127"/>
              </a:rPr>
              <a:t>$880K downtime cost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484" y="6026069"/>
            <a:ext cx="395425" cy="395424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3581012" y="2358937"/>
            <a:ext cx="4521293" cy="36574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635871" y="2070627"/>
            <a:ext cx="3029459" cy="607456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4080" dirty="0">
              <a:solidFill>
                <a:prstClr val="white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02" y="2200629"/>
            <a:ext cx="1902200" cy="38976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V="1">
            <a:off x="4813060" y="2989496"/>
            <a:ext cx="2677407" cy="1489540"/>
          </a:xfrm>
          <a:prstGeom prst="line">
            <a:avLst/>
          </a:prstGeom>
          <a:ln w="28575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776611" y="2963001"/>
            <a:ext cx="2711149" cy="1469151"/>
          </a:xfrm>
          <a:prstGeom prst="line">
            <a:avLst/>
          </a:prstGeom>
          <a:ln w="28575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hteck 25"/>
          <p:cNvSpPr/>
          <p:nvPr/>
        </p:nvSpPr>
        <p:spPr>
          <a:xfrm>
            <a:off x="8057359" y="1911567"/>
            <a:ext cx="4215672" cy="860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defTabSz="932509"/>
            <a:r>
              <a:rPr lang="de-DE" sz="2856" b="1" dirty="0">
                <a:solidFill>
                  <a:srgbClr val="54B948"/>
                </a:solidFill>
                <a:ea typeface="Gulim" panose="020B0600000101010101" pitchFamily="34" charset="-127"/>
              </a:rPr>
              <a:t>Availability requirements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137386" y="300025"/>
            <a:ext cx="3183972" cy="672501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81807" y="300024"/>
            <a:ext cx="3164736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06994" y="300024"/>
            <a:ext cx="3183970" cy="679244"/>
          </a:xfrm>
          <a:prstGeom prst="rect">
            <a:avLst/>
          </a:prstGeom>
          <a:noFill/>
          <a:ln>
            <a:solidFill>
              <a:srgbClr val="54B9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endParaRPr lang="ru-RU" sz="1836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210684" y="429483"/>
            <a:ext cx="1869861" cy="382267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24/7 operations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17662" y="300024"/>
            <a:ext cx="2587051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No patience for downtime and data loss</a:t>
            </a:r>
            <a:endParaRPr lang="ru-RU" sz="1836" dirty="0">
              <a:solidFill>
                <a:srgbClr val="54B948"/>
              </a:solidFill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74" y="300027"/>
            <a:ext cx="726365" cy="67627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7" y="292661"/>
            <a:ext cx="755940" cy="703808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061055" y="288892"/>
            <a:ext cx="1773838" cy="670405"/>
          </a:xfrm>
          <a:prstGeom prst="rect">
            <a:avLst/>
          </a:prstGeom>
          <a:noFill/>
        </p:spPr>
        <p:txBody>
          <a:bodyPr wrap="square" lIns="93219" tIns="46610" rIns="93219" bIns="46610" rtlCol="0">
            <a:spAutoFit/>
          </a:bodyPr>
          <a:lstStyle/>
          <a:p>
            <a:pPr defTabSz="932509"/>
            <a:r>
              <a:rPr lang="en-US" sz="1836" dirty="0">
                <a:solidFill>
                  <a:srgbClr val="54B948"/>
                </a:solidFill>
              </a:rPr>
              <a:t>Growing amount of data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029" y="304771"/>
            <a:ext cx="659934" cy="64331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156620" y="1084512"/>
            <a:ext cx="10053579" cy="611543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19" tIns="46610" rIns="93219" bIns="46610" rtlCol="0" anchor="ctr"/>
          <a:lstStyle/>
          <a:p>
            <a:pPr algn="ctr" defTabSz="932509"/>
            <a:r>
              <a:rPr lang="en-US" sz="2448" dirty="0">
                <a:solidFill>
                  <a:prstClr val="white"/>
                </a:solidFill>
              </a:rPr>
              <a:t>Enable the Always-On Business</a:t>
            </a:r>
            <a:r>
              <a:rPr lang="en-US" sz="1224" baseline="74000" dirty="0">
                <a:solidFill>
                  <a:prstClr val="white"/>
                </a:solidFill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5867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82EB22-C17A-41EF-8B4E-035A69EFF745}&quot;/&gt;&lt;filename val=&quot;C:\Users\ANEKRA~1\AppData\Local\Temp\PR\data\asimages\{8382EB22-C17A-41EF-8B4E-035A69EFF745}.png&quot;/&gt;&lt;hasEffects val=&quot;1&quot;/&gt;&lt;left val=&quot;284.28&quot;/&gt;&lt;top val=&quot;156&quot;/&gt;&lt;width val=&quot;33.3&quot;/&gt;&lt;height val=&quot;147.3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FCB8A-39D3-4121-BA52-BDB6EC42222A}&quot;/&gt;&lt;filename val=&quot;C:\Users\ANEKRA~1\AppData\Local\Temp\PR\data\asimages\{32DFCB8A-39D3-4121-BA52-BDB6EC42222A}.png&quot;/&gt;&lt;hasEffects val=&quot;1&quot;/&gt;&lt;left val=&quot;186.78&quot;/&gt;&lt;top val=&quot;153.78&quot;/&gt;&lt;width val=&quot;29.52&quot;/&gt;&lt;height val=&quot;163.02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CA83D2-4B29-42F2-B7F8-D503C43382A5}&quot;/&gt;&lt;filename val=&quot;C:\Users\ANEKRA~1\AppData\Local\Temp\PR\data\asimages\{09CA83D2-4B29-42F2-B7F8-D503C43382A5}.png&quot;/&gt;&lt;hasEffects val=&quot;1&quot;/&gt;&lt;left val=&quot;290.28&quot;/&gt;&lt;top val=&quot;281.28&quot;/&gt;&lt;width val=&quot;231.3&quot;/&gt;&lt;height val=&quot;22.02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88360F-BD07-4E7E-A6E3-88494B584CDD}&quot;/&gt;&lt;filename val=&quot;C:\Users\ANEKRA~1\AppData\Local\Temp\PR\data\asimages\{C288360F-BD07-4E7E-A6E3-88494B584CDD}.png&quot;/&gt;&lt;hasEffects val=&quot;1&quot;/&gt;&lt;left val=&quot;236.28&quot;/&gt;&lt;top val=&quot;153.78&quot;/&gt;&lt;width val=&quot;29.52&quot;/&gt;&lt;height val=&quot;163.02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88360F-BD07-4E7E-A6E3-88494B584CDD}&quot;/&gt;&lt;filename val=&quot;C:\Users\ANEKRA~1\AppData\Local\Temp\PR\data\asimages\{C288360F-BD07-4E7E-A6E3-88494B584CDD}.png&quot;/&gt;&lt;hasEffects val=&quot;1&quot;/&gt;&lt;left val=&quot;236.28&quot;/&gt;&lt;top val=&quot;153.78&quot;/&gt;&lt;width val=&quot;29.52&quot;/&gt;&lt;height val=&quot;163.02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FCB8A-39D3-4121-BA52-BDB6EC42222A}&quot;/&gt;&lt;filename val=&quot;C:\Users\ANEKRA~1\AppData\Local\Temp\PR\data\asimages\{32DFCB8A-39D3-4121-BA52-BDB6EC42222A}.png&quot;/&gt;&lt;hasEffects val=&quot;1&quot;/&gt;&lt;left val=&quot;186.78&quot;/&gt;&lt;top val=&quot;153.78&quot;/&gt;&lt;width val=&quot;29.52&quot;/&gt;&lt;height val=&quot;163.02&quot;/&gt;&lt;/ThreeDShapeInfo&gt;"/>
</p:tagLst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eeam Partner Day Inner Slides Template ">
  <a:themeElements>
    <a:clrScheme name="Custom 17">
      <a:dk1>
        <a:srgbClr val="000000"/>
      </a:dk1>
      <a:lt1>
        <a:srgbClr val="FFFFFF"/>
      </a:lt1>
      <a:dk2>
        <a:srgbClr val="54B948"/>
      </a:dk2>
      <a:lt2>
        <a:srgbClr val="FFFFFF"/>
      </a:lt2>
      <a:accent1>
        <a:srgbClr val="54B948"/>
      </a:accent1>
      <a:accent2>
        <a:srgbClr val="0076BD"/>
      </a:accent2>
      <a:accent3>
        <a:srgbClr val="FFD300"/>
      </a:accent3>
      <a:accent4>
        <a:srgbClr val="7BC143"/>
      </a:accent4>
      <a:accent5>
        <a:srgbClr val="F3901D"/>
      </a:accent5>
      <a:accent6>
        <a:srgbClr val="005CAB"/>
      </a:accent6>
      <a:hlink>
        <a:srgbClr val="00AEEF"/>
      </a:hlink>
      <a:folHlink>
        <a:srgbClr val="5CD2F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2015-05-05T00:00:00-06:00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Chris Henley</External_x0020_Speaker>
    <Session_x0020_Code xmlns="12a172fe-0250-434a-85cf-03b10810c5e5"> BRK3575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12a172fe-0250-434a-85cf-03b10810c5e5"/>
    <ds:schemaRef ds:uri="http://www.w3.org/XML/1998/namespace"/>
    <ds:schemaRef ds:uri="230e9df3-be65-4c73-a93b-d1236ebd677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Microsoft_Ignite_2015_Breakout_Template</Template>
  <TotalTime>9090</TotalTime>
  <Words>1223</Words>
  <Application>Microsoft Office PowerPoint</Application>
  <PresentationFormat>Custom</PresentationFormat>
  <Paragraphs>345</Paragraphs>
  <Slides>32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Gulim</vt:lpstr>
      <vt:lpstr>Arial</vt:lpstr>
      <vt:lpstr>Calibri</vt:lpstr>
      <vt:lpstr>Calibri Light</vt:lpstr>
      <vt:lpstr>Consolas</vt:lpstr>
      <vt:lpstr>Myriad Pro</vt:lpstr>
      <vt:lpstr>Segoe UI</vt:lpstr>
      <vt:lpstr>Segoe UI Light</vt:lpstr>
      <vt:lpstr>Wingdings</vt:lpstr>
      <vt:lpstr>5-30610_Microsoft_Ignite_Keynote_Template</vt:lpstr>
      <vt:lpstr>Office Theme</vt:lpstr>
      <vt:lpstr>1_Veeam Partner Day Inner Slides Template </vt:lpstr>
      <vt:lpstr>PowerPoint Presentation</vt:lpstr>
      <vt:lpstr>Veeam Software: Availability Strategies for Microsoft Azure and Hyper-V,  A Deep Dive </vt:lpstr>
      <vt:lpstr>About Veeam (rhymes with Team)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Integrated Solutions for Microsoft</vt:lpstr>
      <vt:lpstr>Veeam Management Pack v7 for System Center</vt:lpstr>
      <vt:lpstr>Capacity Planning for Azure</vt:lpstr>
      <vt:lpstr>Veeam for Hyper-V data protection</vt:lpstr>
      <vt:lpstr>Instant VM Recovery</vt:lpstr>
      <vt:lpstr>PowerPoint Presentation</vt:lpstr>
      <vt:lpstr>Demo</vt:lpstr>
      <vt:lpstr>PowerPoint Presentation</vt:lpstr>
      <vt:lpstr>The Azure + Veeam Opportunity</vt:lpstr>
      <vt:lpstr>Veeam enables Azure Hybrid Cloud</vt:lpstr>
      <vt:lpstr>Veeam FastSCP for Microsoft Azure</vt:lpstr>
      <vt:lpstr>Key Functionality</vt:lpstr>
      <vt:lpstr>Veeam and StorSimple</vt:lpstr>
      <vt:lpstr>Veeam Cloud Connect – Customer View</vt:lpstr>
      <vt:lpstr>Veeam Cloud Connect – Service Provider </vt:lpstr>
      <vt:lpstr>Service provider setup</vt:lpstr>
      <vt:lpstr>Veeam Endpoint Protection Free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Veeam Software: Availability Strategies for Microsoft Azure and Hyper-V, A Deep Dive</dc:title>
  <dc:subject>Microsoft Ignite 2015</dc:subject>
  <dc:creator>Chris Henley</dc:creator>
  <cp:keywords>Microsoft Ignite 2015</cp:keywords>
  <dc:description>Template: Mitchell Derrey, Silver Fox Productions
Formatting: 
Audience Type: Internal/External</dc:description>
  <cp:lastModifiedBy>Shows</cp:lastModifiedBy>
  <cp:revision>13</cp:revision>
  <dcterms:created xsi:type="dcterms:W3CDTF">2015-04-28T14:59:41Z</dcterms:created>
  <dcterms:modified xsi:type="dcterms:W3CDTF">2015-05-05T16:09:25Z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