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6" r:id="rId6"/>
    <p:sldMasterId id="2147484334" r:id="rId7"/>
  </p:sldMasterIdLst>
  <p:notesMasterIdLst>
    <p:notesMasterId r:id="rId41"/>
  </p:notesMasterIdLst>
  <p:handoutMasterIdLst>
    <p:handoutMasterId r:id="rId42"/>
  </p:handoutMasterIdLst>
  <p:sldIdLst>
    <p:sldId id="1368" r:id="rId8"/>
    <p:sldId id="1503" r:id="rId9"/>
    <p:sldId id="1466" r:id="rId10"/>
    <p:sldId id="1322" r:id="rId11"/>
    <p:sldId id="1473" r:id="rId12"/>
    <p:sldId id="1471" r:id="rId13"/>
    <p:sldId id="1472" r:id="rId14"/>
    <p:sldId id="1483" r:id="rId15"/>
    <p:sldId id="1482" r:id="rId16"/>
    <p:sldId id="1479" r:id="rId17"/>
    <p:sldId id="1480" r:id="rId18"/>
    <p:sldId id="1489" r:id="rId19"/>
    <p:sldId id="1490" r:id="rId20"/>
    <p:sldId id="1460" r:id="rId21"/>
    <p:sldId id="1485" r:id="rId22"/>
    <p:sldId id="1457" r:id="rId23"/>
    <p:sldId id="1491" r:id="rId24"/>
    <p:sldId id="1494" r:id="rId25"/>
    <p:sldId id="1496" r:id="rId26"/>
    <p:sldId id="1458" r:id="rId27"/>
    <p:sldId id="1495" r:id="rId28"/>
    <p:sldId id="1497" r:id="rId29"/>
    <p:sldId id="1498" r:id="rId30"/>
    <p:sldId id="1500" r:id="rId31"/>
    <p:sldId id="1501" r:id="rId32"/>
    <p:sldId id="1502" r:id="rId33"/>
    <p:sldId id="1459" r:id="rId34"/>
    <p:sldId id="1492" r:id="rId35"/>
    <p:sldId id="1493" r:id="rId36"/>
    <p:sldId id="1505" r:id="rId37"/>
    <p:sldId id="1506" r:id="rId38"/>
    <p:sldId id="1504" r:id="rId39"/>
    <p:sldId id="1326"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03"/>
            <p14:sldId id="1466"/>
            <p14:sldId id="1322"/>
            <p14:sldId id="1473"/>
            <p14:sldId id="1471"/>
            <p14:sldId id="1472"/>
            <p14:sldId id="1483"/>
            <p14:sldId id="1482"/>
            <p14:sldId id="1479"/>
            <p14:sldId id="1480"/>
            <p14:sldId id="1489"/>
            <p14:sldId id="1490"/>
            <p14:sldId id="1460"/>
            <p14:sldId id="1485"/>
            <p14:sldId id="1457"/>
            <p14:sldId id="1491"/>
            <p14:sldId id="1494"/>
            <p14:sldId id="1496"/>
            <p14:sldId id="1458"/>
            <p14:sldId id="1495"/>
            <p14:sldId id="1497"/>
            <p14:sldId id="1498"/>
            <p14:sldId id="1500"/>
            <p14:sldId id="1501"/>
            <p14:sldId id="1502"/>
            <p14:sldId id="1459"/>
            <p14:sldId id="1492"/>
            <p14:sldId id="1493"/>
            <p14:sldId id="1505"/>
            <p14:sldId id="1506"/>
            <p14:sldId id="150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0FF"/>
    <a:srgbClr val="FFFFFF"/>
    <a:srgbClr val="47D8FF"/>
    <a:srgbClr val="11CCFF"/>
    <a:srgbClr val="85E5FF"/>
    <a:srgbClr val="43D7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0" autoAdjust="0"/>
    <p:restoredTop sz="83777" autoAdjust="0"/>
  </p:normalViewPr>
  <p:slideViewPr>
    <p:cSldViewPr>
      <p:cViewPr varScale="1">
        <p:scale>
          <a:sx n="57" d="100"/>
          <a:sy n="57" d="100"/>
        </p:scale>
        <p:origin x="1968" y="7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125" d="100"/>
        <a:sy n="12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5/4/2015 5:26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5/4/2015 5:26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37445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32180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111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5999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02047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056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05912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52504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13447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5031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299937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0004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202094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990757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859669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5/4/2015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168424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5/4/2015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61753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5/4/2015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90458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5/4/2015 5:26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8577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82971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712"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57562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9320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69270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06645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5/4/2015 5:26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279616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8787339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088786934"/>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68077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8792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04472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993970"/>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9657304"/>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53043605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6204090"/>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52937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92403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072395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1612998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777747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094533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56771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024185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80019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449989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900268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167212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4484145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471517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302121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021880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495361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808429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3817544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9414341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77046289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4460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31376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9773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80153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745050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411982833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8391121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046280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55496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431496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306581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112338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910889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264134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877527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990125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003229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2034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5846587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569604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61730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809874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9506967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4938630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1524191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152720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06327704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5271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61258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3486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59952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714056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9857705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702220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232547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109227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734272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959602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38172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902830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858687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65205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066036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922433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175269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29581738"/>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64163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945953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3971000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24588775"/>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55874448"/>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9746670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theme" Target="../theme/theme4.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492935227"/>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928094959"/>
      </p:ext>
    </p:extLst>
  </p:cSld>
  <p:clrMap bg1="dk1" tx1="lt1" bg2="dk2" tx2="lt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5" r:id="rId19"/>
    <p:sldLayoutId id="2147484326" r:id="rId20"/>
    <p:sldLayoutId id="2147484327" r:id="rId21"/>
    <p:sldLayoutId id="2147484328" r:id="rId22"/>
    <p:sldLayoutId id="2147484329" r:id="rId23"/>
    <p:sldLayoutId id="2147484330" r:id="rId24"/>
    <p:sldLayoutId id="2147484331" r:id="rId25"/>
    <p:sldLayoutId id="2147484332" r:id="rId26"/>
    <p:sldLayoutId id="2147484333" r:id="rId27"/>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240274415"/>
      </p:ext>
    </p:extLst>
  </p:cSld>
  <p:clrMap bg1="dk1" tx1="lt1" bg2="dk2" tx2="lt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 id="2147484351" r:id="rId17"/>
    <p:sldLayoutId id="2147484352" r:id="rId18"/>
    <p:sldLayoutId id="2147484353" r:id="rId19"/>
    <p:sldLayoutId id="2147484354" r:id="rId20"/>
    <p:sldLayoutId id="2147484355" r:id="rId21"/>
    <p:sldLayoutId id="2147484356" r:id="rId22"/>
    <p:sldLayoutId id="2147484357" r:id="rId23"/>
    <p:sldLayoutId id="2147484358" r:id="rId24"/>
    <p:sldLayoutId id="2147484359" r:id="rId25"/>
    <p:sldLayoutId id="2147484360" r:id="rId26"/>
    <p:sldLayoutId id="2147484361"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azure.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Azure/status/31415357202565939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channel9.msdn.com/Series/Windows-Azure-Web-Sites-Tutorials/Protecting-Site-Slots-with-Web-App-Authentication-and-Authorization" TargetMode="External"/><Relationship Id="rId3" Type="http://schemas.openxmlformats.org/officeDocument/2006/relationships/hyperlink" Target="https://github.com/projectkudu/ARMClient" TargetMode="External"/><Relationship Id="rId7" Type="http://schemas.openxmlformats.org/officeDocument/2006/relationships/hyperlink" Target="http://channel9.msdn.com/Series/Windows-Azure-Web-Sites-Tutorials/Github-Continuous-Delivery-in-the-Preview-Porta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azure.microsoft.com/blog/2014/07/08/daas/" TargetMode="External"/><Relationship Id="rId5" Type="http://schemas.openxmlformats.org/officeDocument/2006/relationships/hyperlink" Target="http://channel9.msdn.com/Shows/Azure-Friday/Azure-Websites-and-the-Deploy-Button-with-Elliot-Hamai" TargetMode="External"/><Relationship Id="rId4" Type="http://schemas.openxmlformats.org/officeDocument/2006/relationships/hyperlink" Target="https://resources.azure.com/" TargetMode="External"/><Relationship Id="rId9" Type="http://schemas.openxmlformats.org/officeDocument/2006/relationships/hyperlink" Target="http://channel9.msdn.com/Events/TechEd/NorthAmerica/2014/DEV-B414#fbi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ignite.microsoft.com/session/sessionmoreinfo/?topicid=5a60d65c-91a1-e411-b87f-00155d5066d7#fbid=HEop8AdrUoR"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ignite.microsoft.com/session/sessionmoreinfo/?topicid=4bdc904a-93a1-e411-b87f-00155d5066d7#fbid=HEop8AdrUoR" TargetMode="External"/><Relationship Id="rId4" Type="http://schemas.openxmlformats.org/officeDocument/2006/relationships/hyperlink" Target="http://ignite.microsoft.com/session/sessionmoreinfo/?topicid=dca77d19-92a1-e411-b87f-00155d5066d7#fbid=HEop8AdrUo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hyperlink" Target="http://pages.getchef.com/ignite.html?aliId=10312429" TargetMode="External"/><Relationship Id="rId3" Type="http://schemas.openxmlformats.org/officeDocument/2006/relationships/hyperlink" Target="http://aka.ms/devops" TargetMode="External"/><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5.xml"/><Relationship Id="rId6" Type="http://schemas.openxmlformats.org/officeDocument/2006/relationships/hyperlink" Target="https://twitter.com/search?f=realtime&amp;q=#talkdevops&amp;src=savs" TargetMode="External"/><Relationship Id="rId5" Type="http://schemas.openxmlformats.org/officeDocument/2006/relationships/hyperlink" Target="http://aka.ms/devopsmva" TargetMode="External"/><Relationship Id="rId4" Type="http://schemas.openxmlformats.org/officeDocument/2006/relationships/hyperlink" Target="http://aka.ms/iac_tl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hyperlink" Target="http://myignite.microsoft.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azure.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22237" y="1135062"/>
            <a:ext cx="8839200" cy="54864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smtClean="0">
                <a:gradFill>
                  <a:gsLst>
                    <a:gs pos="16814">
                      <a:srgbClr val="FFFFFF"/>
                    </a:gs>
                    <a:gs pos="46000">
                      <a:srgbClr val="FFFFFF"/>
                    </a:gs>
                  </a:gsLst>
                  <a:lin ang="5400000" scaled="0"/>
                </a:gradFill>
              </a:rPr>
              <a:t>&lt;Resource Group&gt;</a:t>
            </a:r>
          </a:p>
          <a:p>
            <a:pPr algn="r" defTabSz="932398" fontAlgn="base">
              <a:spcBef>
                <a:spcPct val="0"/>
              </a:spcBef>
              <a:spcAft>
                <a:spcPct val="0"/>
              </a:spcAft>
            </a:pPr>
            <a:r>
              <a:rPr lang="en-US" b="1" dirty="0" smtClean="0">
                <a:gradFill>
                  <a:gsLst>
                    <a:gs pos="16814">
                      <a:srgbClr val="FFFFFF"/>
                    </a:gs>
                    <a:gs pos="46000">
                      <a:srgbClr val="FFFFFF"/>
                    </a:gs>
                  </a:gsLst>
                  <a:lin ang="5400000" scaled="0"/>
                </a:gradFill>
              </a:rPr>
              <a:t>Name</a:t>
            </a:r>
            <a:r>
              <a:rPr lang="en-US" dirty="0" smtClean="0">
                <a:gradFill>
                  <a:gsLst>
                    <a:gs pos="16814">
                      <a:srgbClr val="FFFFFF"/>
                    </a:gs>
                    <a:gs pos="46000">
                      <a:srgbClr val="FFFFFF"/>
                    </a:gs>
                  </a:gsLst>
                  <a:lin ang="5400000" scaled="0"/>
                </a:gradFill>
              </a:rPr>
              <a:t>: foo RG</a:t>
            </a:r>
            <a:endParaRPr lang="en-US" dirty="0">
              <a:gradFill>
                <a:gsLst>
                  <a:gs pos="16814">
                    <a:srgbClr val="FFFFFF"/>
                  </a:gs>
                  <a:gs pos="46000">
                    <a:srgbClr val="FFFFFF"/>
                  </a:gs>
                </a:gsLst>
                <a:lin ang="5400000" scaled="0"/>
              </a:gradFill>
            </a:endParaRPr>
          </a:p>
        </p:txBody>
      </p:sp>
      <p:sp>
        <p:nvSpPr>
          <p:cNvPr id="17" name="Title 16"/>
          <p:cNvSpPr>
            <a:spLocks noGrp="1"/>
          </p:cNvSpPr>
          <p:nvPr>
            <p:ph type="title"/>
          </p:nvPr>
        </p:nvSpPr>
        <p:spPr/>
        <p:txBody>
          <a:bodyPr/>
          <a:lstStyle/>
          <a:p>
            <a:r>
              <a:rPr lang="en-US" dirty="0"/>
              <a:t>Understanding Azure Resource Manager</a:t>
            </a:r>
          </a:p>
        </p:txBody>
      </p:sp>
      <p:sp>
        <p:nvSpPr>
          <p:cNvPr id="5" name="hyperV2"/>
          <p:cNvSpPr>
            <a:spLocks noChangeAspect="1" noEditPoints="1"/>
          </p:cNvSpPr>
          <p:nvPr/>
        </p:nvSpPr>
        <p:spPr bwMode="auto">
          <a:xfrm>
            <a:off x="2061551" y="3581357"/>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7" name="Picture 6"/>
          <p:cNvPicPr>
            <a:picLocks noChangeAspect="1"/>
          </p:cNvPicPr>
          <p:nvPr/>
        </p:nvPicPr>
        <p:blipFill>
          <a:blip r:embed="rId3">
            <a:duotone>
              <a:prstClr val="black"/>
              <a:schemeClr val="accent4">
                <a:tint val="45000"/>
                <a:satMod val="400000"/>
              </a:schemeClr>
            </a:duotone>
          </a:blip>
          <a:stretch>
            <a:fillRect/>
          </a:stretch>
        </p:blipFill>
        <p:spPr>
          <a:xfrm>
            <a:off x="2007996" y="1221336"/>
            <a:ext cx="724282" cy="707395"/>
          </a:xfrm>
          <a:prstGeom prst="rect">
            <a:avLst/>
          </a:prstGeom>
        </p:spPr>
      </p:pic>
      <p:sp>
        <p:nvSpPr>
          <p:cNvPr id="3" name="Left Brace 2"/>
          <p:cNvSpPr/>
          <p:nvPr/>
        </p:nvSpPr>
        <p:spPr>
          <a:xfrm>
            <a:off x="503237" y="1516061"/>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bwMode="auto">
          <a:xfrm>
            <a:off x="960437" y="1951747"/>
            <a:ext cx="36576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t>
            </a:r>
            <a:r>
              <a:rPr lang="en-US" sz="1400" b="1" dirty="0" err="1" smtClean="0">
                <a:gradFill>
                  <a:gsLst>
                    <a:gs pos="16814">
                      <a:srgbClr val="FFFFFF"/>
                    </a:gs>
                    <a:gs pos="46000">
                      <a:srgbClr val="FFFFFF"/>
                    </a:gs>
                  </a:gsLst>
                  <a:lin ang="5400000" scaled="0"/>
                </a:gradFill>
              </a:rPr>
              <a:t>WebApp</a:t>
            </a:r>
            <a:r>
              <a:rPr lang="en-US" sz="1400" b="1" dirty="0" smtClean="0">
                <a:gradFill>
                  <a:gsLst>
                    <a:gs pos="16814">
                      <a:srgbClr val="FFFFFF"/>
                    </a:gs>
                    <a:gs pos="46000">
                      <a:srgbClr val="FFFFFF"/>
                    </a:gs>
                  </a:gsLst>
                  <a:lin ang="5400000" scaled="0"/>
                </a:gradFill>
              </a:rPr>
              <a:t>&gt;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Hostname:</a:t>
            </a:r>
            <a:r>
              <a:rPr lang="en-US" sz="1400" dirty="0" smtClean="0">
                <a:gradFill>
                  <a:gsLst>
                    <a:gs pos="16814">
                      <a:srgbClr val="FFFFFF"/>
                    </a:gs>
                    <a:gs pos="46000">
                      <a:srgbClr val="FFFFFF"/>
                    </a:gs>
                  </a:gsLst>
                  <a:lin ang="5400000" scaled="0"/>
                </a:gradFill>
              </a:rPr>
              <a:t> </a:t>
            </a:r>
            <a:r>
              <a:rPr lang="en-US" sz="1400" dirty="0">
                <a:gradFill>
                  <a:gsLst>
                    <a:gs pos="16814">
                      <a:srgbClr val="FFFFFF"/>
                    </a:gs>
                    <a:gs pos="46000">
                      <a:srgbClr val="FFFFFF"/>
                    </a:gs>
                  </a:gsLst>
                  <a:lin ang="5400000" scaled="0"/>
                </a:gradFill>
              </a:rPr>
              <a:t>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Kind:</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WebApp</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err="1" smtClean="0">
                <a:gradFill>
                  <a:gsLst>
                    <a:gs pos="16814">
                      <a:srgbClr val="FFFFFF"/>
                    </a:gs>
                    <a:gs pos="46000">
                      <a:srgbClr val="FFFFFF"/>
                    </a:gs>
                  </a:gsLst>
                  <a:lin ang="5400000" scaled="0"/>
                </a:gradFill>
              </a:rPr>
              <a:t>AppServicePlan</a:t>
            </a:r>
            <a:r>
              <a:rPr lang="en-US" sz="1400" b="1"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fooPlan</a:t>
            </a:r>
            <a:endParaRPr lang="en-US" sz="1400" dirty="0">
              <a:gradFill>
                <a:gsLst>
                  <a:gs pos="16814">
                    <a:srgbClr val="FFFFFF"/>
                  </a:gs>
                  <a:gs pos="46000">
                    <a:srgbClr val="FFFFFF"/>
                  </a:gs>
                </a:gsLst>
                <a:lin ang="5400000" scaled="0"/>
              </a:gradFill>
            </a:endParaRPr>
          </a:p>
        </p:txBody>
      </p:sp>
      <p:sp>
        <p:nvSpPr>
          <p:cNvPr id="11" name="Rectangle 10"/>
          <p:cNvSpPr/>
          <p:nvPr/>
        </p:nvSpPr>
        <p:spPr bwMode="auto">
          <a:xfrm>
            <a:off x="941997" y="4603778"/>
            <a:ext cx="18288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&lt;App Service Plan&gt;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fooPlan</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Location</a:t>
            </a:r>
            <a:r>
              <a:rPr lang="en-US" sz="1400" dirty="0" smtClean="0">
                <a:gradFill>
                  <a:gsLst>
                    <a:gs pos="16814">
                      <a:srgbClr val="FFFFFF"/>
                    </a:gs>
                    <a:gs pos="46000">
                      <a:srgbClr val="FFFFFF"/>
                    </a:gs>
                  </a:gsLst>
                  <a:lin ang="5400000" scaled="0"/>
                </a:gradFill>
              </a:rPr>
              <a:t>: West Us</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Size</a:t>
            </a:r>
            <a:r>
              <a:rPr lang="en-US" sz="1400" dirty="0" smtClean="0">
                <a:gradFill>
                  <a:gsLst>
                    <a:gs pos="16814">
                      <a:srgbClr val="FFFFFF"/>
                    </a:gs>
                    <a:gs pos="46000">
                      <a:srgbClr val="FFFFFF"/>
                    </a:gs>
                  </a:gsLst>
                  <a:lin ang="5400000" scaled="0"/>
                </a:gradFill>
              </a:rPr>
              <a:t>: Small</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Instances</a:t>
            </a:r>
            <a:r>
              <a:rPr lang="en-US" sz="1400" dirty="0" smtClean="0">
                <a:gradFill>
                  <a:gsLst>
                    <a:gs pos="16814">
                      <a:srgbClr val="FFFFFF"/>
                    </a:gs>
                    <a:gs pos="46000">
                      <a:srgbClr val="FFFFFF"/>
                    </a:gs>
                  </a:gsLst>
                  <a:lin ang="5400000" scaled="0"/>
                </a:gradFill>
              </a:rPr>
              <a:t>: 3</a:t>
            </a:r>
          </a:p>
        </p:txBody>
      </p:sp>
      <p:sp>
        <p:nvSpPr>
          <p:cNvPr id="13" name="Left Brace 12"/>
          <p:cNvSpPr/>
          <p:nvPr/>
        </p:nvSpPr>
        <p:spPr>
          <a:xfrm flipH="1">
            <a:off x="3779837" y="150349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484797" y="4127209"/>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flipH="1">
            <a:off x="3790705" y="416225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4460377" y="150940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bwMode="auto">
          <a:xfrm>
            <a:off x="4917577" y="1945092"/>
            <a:ext cx="36576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t>
            </a:r>
            <a:r>
              <a:rPr lang="en-US" sz="1400" b="1" dirty="0" err="1" smtClean="0">
                <a:gradFill>
                  <a:gsLst>
                    <a:gs pos="16814">
                      <a:srgbClr val="FFFFFF"/>
                    </a:gs>
                    <a:gs pos="46000">
                      <a:srgbClr val="FFFFFF"/>
                    </a:gs>
                  </a:gsLst>
                  <a:lin ang="5400000" scaled="0"/>
                </a:gradFill>
              </a:rPr>
              <a:t>MobileApp</a:t>
            </a:r>
            <a:r>
              <a:rPr lang="en-US" sz="1400" b="1" dirty="0" smtClean="0">
                <a:gradFill>
                  <a:gsLst>
                    <a:gs pos="16814">
                      <a:srgbClr val="FFFFFF"/>
                    </a:gs>
                    <a:gs pos="46000">
                      <a:srgbClr val="FFFFFF"/>
                    </a:gs>
                  </a:gsLst>
                  <a:lin ang="5400000" scaled="0"/>
                </a:gradFill>
              </a:rPr>
              <a:t>&gt;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foo-mobile.azurewebsites.net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Hostname:</a:t>
            </a:r>
            <a:r>
              <a:rPr lang="en-US" sz="1400" dirty="0" smtClean="0">
                <a:gradFill>
                  <a:gsLst>
                    <a:gs pos="16814">
                      <a:srgbClr val="FFFFFF"/>
                    </a:gs>
                    <a:gs pos="46000">
                      <a:srgbClr val="FFFFFF"/>
                    </a:gs>
                  </a:gsLst>
                  <a:lin ang="5400000" scaled="0"/>
                </a:gradFill>
              </a:rPr>
              <a:t> foo-mobile.azurewebsites.net</a:t>
            </a:r>
            <a:endParaRPr lang="en-US" sz="1400" dirty="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Kind:</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MobileApp</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err="1" smtClean="0">
                <a:gradFill>
                  <a:gsLst>
                    <a:gs pos="16814">
                      <a:srgbClr val="FFFFFF"/>
                    </a:gs>
                    <a:gs pos="46000">
                      <a:srgbClr val="FFFFFF"/>
                    </a:gs>
                  </a:gsLst>
                  <a:lin ang="5400000" scaled="0"/>
                </a:gradFill>
              </a:rPr>
              <a:t>AppServicePlan</a:t>
            </a:r>
            <a:r>
              <a:rPr lang="en-US" sz="1400" b="1" dirty="0" smtClean="0">
                <a:gradFill>
                  <a:gsLst>
                    <a:gs pos="16814">
                      <a:srgbClr val="FFFFFF"/>
                    </a:gs>
                    <a:gs pos="46000">
                      <a:srgbClr val="FFFFFF"/>
                    </a:gs>
                  </a:gsLst>
                  <a:lin ang="5400000" scaled="0"/>
                </a:gradFill>
              </a:rPr>
              <a:t>: </a:t>
            </a:r>
            <a:r>
              <a:rPr lang="en-US" sz="1400" dirty="0" err="1">
                <a:gradFill>
                  <a:gsLst>
                    <a:gs pos="16814">
                      <a:srgbClr val="FFFFFF"/>
                    </a:gs>
                    <a:gs pos="46000">
                      <a:srgbClr val="FFFFFF"/>
                    </a:gs>
                  </a:gsLst>
                  <a:lin ang="5400000" scaled="0"/>
                </a:gradFill>
              </a:rPr>
              <a:t>fooPlan</a:t>
            </a:r>
            <a:endParaRPr lang="en-US" sz="1400" dirty="0">
              <a:gradFill>
                <a:gsLst>
                  <a:gs pos="16814">
                    <a:srgbClr val="FFFFFF"/>
                  </a:gs>
                  <a:gs pos="46000">
                    <a:srgbClr val="FFFFFF"/>
                  </a:gs>
                </a:gsLst>
                <a:lin ang="5400000" scaled="0"/>
              </a:gradFill>
            </a:endParaRPr>
          </a:p>
        </p:txBody>
      </p:sp>
      <p:sp>
        <p:nvSpPr>
          <p:cNvPr id="26" name="Left Brace 25"/>
          <p:cNvSpPr/>
          <p:nvPr/>
        </p:nvSpPr>
        <p:spPr>
          <a:xfrm flipH="1">
            <a:off x="8199437" y="1496841"/>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4">
            <a:duotone>
              <a:prstClr val="black"/>
              <a:schemeClr val="accent6">
                <a:tint val="45000"/>
                <a:satMod val="400000"/>
              </a:schemeClr>
            </a:duotone>
          </a:blip>
          <a:stretch>
            <a:fillRect/>
          </a:stretch>
        </p:blipFill>
        <p:spPr>
          <a:xfrm>
            <a:off x="6105151" y="1176473"/>
            <a:ext cx="556237" cy="798699"/>
          </a:xfrm>
          <a:prstGeom prst="rect">
            <a:avLst/>
          </a:prstGeom>
        </p:spPr>
      </p:pic>
      <p:pic>
        <p:nvPicPr>
          <p:cNvPr id="32" name="Picture 31"/>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40257" y="3849839"/>
            <a:ext cx="1120859" cy="371730"/>
          </a:xfrm>
          <a:prstGeom prst="rect">
            <a:avLst/>
          </a:prstGeom>
        </p:spPr>
      </p:pic>
      <p:pic>
        <p:nvPicPr>
          <p:cNvPr id="41" name="Picture 40"/>
          <p:cNvPicPr>
            <a:picLocks noChangeAspect="1"/>
          </p:cNvPicPr>
          <p:nvPr/>
        </p:nvPicPr>
        <p:blipFill>
          <a:blip r:embed="rId3">
            <a:duotone>
              <a:prstClr val="black"/>
              <a:schemeClr val="accent4">
                <a:tint val="45000"/>
                <a:satMod val="400000"/>
              </a:schemeClr>
            </a:duotone>
          </a:blip>
          <a:stretch>
            <a:fillRect/>
          </a:stretch>
        </p:blipFill>
        <p:spPr>
          <a:xfrm>
            <a:off x="10282149" y="3512187"/>
            <a:ext cx="365724" cy="357197"/>
          </a:xfrm>
          <a:prstGeom prst="rect">
            <a:avLst/>
          </a:prstGeom>
        </p:spPr>
      </p:pic>
      <p:sp>
        <p:nvSpPr>
          <p:cNvPr id="37" name="Rectangle 36"/>
          <p:cNvSpPr/>
          <p:nvPr/>
        </p:nvSpPr>
        <p:spPr bwMode="auto">
          <a:xfrm>
            <a:off x="9323577" y="1135062"/>
            <a:ext cx="2993027" cy="5486400"/>
          </a:xfrm>
          <a:prstGeom prst="rect">
            <a:avLst/>
          </a:prstGeom>
          <a:noFill/>
          <a:ln w="28575">
            <a:solidFill>
              <a:srgbClr val="47D8FF"/>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pPr>
            <a:r>
              <a:rPr lang="en-US" sz="2000" dirty="0" smtClean="0">
                <a:gradFill>
                  <a:gsLst>
                    <a:gs pos="16814">
                      <a:srgbClr val="FFFFFF"/>
                    </a:gs>
                    <a:gs pos="46000">
                      <a:srgbClr val="FFFFFF"/>
                    </a:gs>
                  </a:gsLst>
                  <a:lin ang="5400000" scaled="0"/>
                </a:gradFill>
              </a:rPr>
              <a:t>Data Center</a:t>
            </a:r>
            <a:endParaRPr lang="en-US" sz="2000" dirty="0">
              <a:gradFill>
                <a:gsLst>
                  <a:gs pos="16814">
                    <a:srgbClr val="FFFFFF"/>
                  </a:gs>
                  <a:gs pos="46000">
                    <a:srgbClr val="FFFFFF"/>
                  </a:gs>
                </a:gsLst>
                <a:lin ang="5400000" scaled="0"/>
              </a:gradFill>
            </a:endParaRPr>
          </a:p>
        </p:txBody>
      </p:sp>
      <p:pic>
        <p:nvPicPr>
          <p:cNvPr id="43" name="Picture 42"/>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40257" y="2927511"/>
            <a:ext cx="1120859" cy="371730"/>
          </a:xfrm>
          <a:prstGeom prst="rect">
            <a:avLst/>
          </a:prstGeom>
        </p:spPr>
      </p:pic>
      <p:pic>
        <p:nvPicPr>
          <p:cNvPr id="44" name="Picture 43"/>
          <p:cNvPicPr>
            <a:picLocks noChangeAspect="1"/>
          </p:cNvPicPr>
          <p:nvPr/>
        </p:nvPicPr>
        <p:blipFill>
          <a:blip r:embed="rId3">
            <a:duotone>
              <a:prstClr val="black"/>
              <a:schemeClr val="accent4">
                <a:tint val="45000"/>
                <a:satMod val="400000"/>
              </a:schemeClr>
            </a:duotone>
          </a:blip>
          <a:stretch>
            <a:fillRect/>
          </a:stretch>
        </p:blipFill>
        <p:spPr>
          <a:xfrm>
            <a:off x="10282149" y="2589859"/>
            <a:ext cx="365724" cy="357197"/>
          </a:xfrm>
          <a:prstGeom prst="rect">
            <a:avLst/>
          </a:prstGeom>
        </p:spPr>
      </p:pic>
      <p:pic>
        <p:nvPicPr>
          <p:cNvPr id="45" name="Picture 44"/>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40257" y="2005183"/>
            <a:ext cx="1120859" cy="371730"/>
          </a:xfrm>
          <a:prstGeom prst="rect">
            <a:avLst/>
          </a:prstGeom>
        </p:spPr>
      </p:pic>
      <p:pic>
        <p:nvPicPr>
          <p:cNvPr id="46" name="Picture 45"/>
          <p:cNvPicPr>
            <a:picLocks noChangeAspect="1"/>
          </p:cNvPicPr>
          <p:nvPr/>
        </p:nvPicPr>
        <p:blipFill>
          <a:blip r:embed="rId3">
            <a:duotone>
              <a:prstClr val="black"/>
              <a:schemeClr val="accent4">
                <a:tint val="45000"/>
                <a:satMod val="400000"/>
              </a:schemeClr>
            </a:duotone>
          </a:blip>
          <a:stretch>
            <a:fillRect/>
          </a:stretch>
        </p:blipFill>
        <p:spPr>
          <a:xfrm>
            <a:off x="10282149" y="1663620"/>
            <a:ext cx="365724" cy="357197"/>
          </a:xfrm>
          <a:prstGeom prst="rect">
            <a:avLst/>
          </a:prstGeom>
        </p:spPr>
      </p:pic>
      <p:pic>
        <p:nvPicPr>
          <p:cNvPr id="47" name="Picture 46"/>
          <p:cNvPicPr>
            <a:picLocks noChangeAspect="1"/>
          </p:cNvPicPr>
          <p:nvPr/>
        </p:nvPicPr>
        <p:blipFill>
          <a:blip r:embed="rId4">
            <a:duotone>
              <a:prstClr val="black"/>
              <a:schemeClr val="accent6">
                <a:tint val="45000"/>
                <a:satMod val="400000"/>
              </a:schemeClr>
            </a:duotone>
          </a:blip>
          <a:stretch>
            <a:fillRect/>
          </a:stretch>
        </p:blipFill>
        <p:spPr>
          <a:xfrm>
            <a:off x="11103047" y="3545061"/>
            <a:ext cx="225868" cy="324323"/>
          </a:xfrm>
          <a:prstGeom prst="rect">
            <a:avLst/>
          </a:prstGeom>
        </p:spPr>
      </p:pic>
      <p:pic>
        <p:nvPicPr>
          <p:cNvPr id="48" name="Picture 47"/>
          <p:cNvPicPr>
            <a:picLocks noChangeAspect="1"/>
          </p:cNvPicPr>
          <p:nvPr/>
        </p:nvPicPr>
        <p:blipFill>
          <a:blip r:embed="rId4">
            <a:duotone>
              <a:prstClr val="black"/>
              <a:schemeClr val="accent6">
                <a:tint val="45000"/>
                <a:satMod val="400000"/>
              </a:schemeClr>
            </a:duotone>
          </a:blip>
          <a:stretch>
            <a:fillRect/>
          </a:stretch>
        </p:blipFill>
        <p:spPr>
          <a:xfrm>
            <a:off x="11095037" y="2622733"/>
            <a:ext cx="225868" cy="324323"/>
          </a:xfrm>
          <a:prstGeom prst="rect">
            <a:avLst/>
          </a:prstGeom>
        </p:spPr>
      </p:pic>
      <p:pic>
        <p:nvPicPr>
          <p:cNvPr id="49" name="Picture 48"/>
          <p:cNvPicPr>
            <a:picLocks noChangeAspect="1"/>
          </p:cNvPicPr>
          <p:nvPr/>
        </p:nvPicPr>
        <p:blipFill>
          <a:blip r:embed="rId4">
            <a:duotone>
              <a:prstClr val="black"/>
              <a:schemeClr val="accent6">
                <a:tint val="45000"/>
                <a:satMod val="400000"/>
              </a:schemeClr>
            </a:duotone>
          </a:blip>
          <a:stretch>
            <a:fillRect/>
          </a:stretch>
        </p:blipFill>
        <p:spPr>
          <a:xfrm>
            <a:off x="11095110" y="1694278"/>
            <a:ext cx="225868" cy="324323"/>
          </a:xfrm>
          <a:prstGeom prst="rect">
            <a:avLst/>
          </a:prstGeom>
        </p:spPr>
      </p:pic>
    </p:spTree>
    <p:extLst>
      <p:ext uri="{BB962C8B-B14F-4D97-AF65-F5344CB8AC3E}">
        <p14:creationId xmlns:p14="http://schemas.microsoft.com/office/powerpoint/2010/main" val="38658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26"/>
                                        </p:tgtEl>
                                        <p:attrNameLst>
                                          <p:attrName>style.visibility</p:attrName>
                                        </p:attrNameLst>
                                      </p:cBhvr>
                                      <p:to>
                                        <p:strVal val="visible"/>
                                      </p:to>
                                    </p:set>
                                  </p:childTnLst>
                                </p:cTn>
                              </p:par>
                            </p:childTnLst>
                          </p:cTn>
                        </p:par>
                        <p:par>
                          <p:cTn id="15" fill="hold">
                            <p:stCondLst>
                              <p:cond delay="1000"/>
                            </p:stCondLst>
                            <p:childTnLst>
                              <p:par>
                                <p:cTn id="16" presetID="42" presetClass="entr" presetSubtype="0" fill="hold" nodeType="afterEffect">
                                  <p:stCondLst>
                                    <p:cond delay="50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22237" y="1135062"/>
            <a:ext cx="8839200" cy="54864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smtClean="0">
                <a:gradFill>
                  <a:gsLst>
                    <a:gs pos="16814">
                      <a:srgbClr val="FFFFFF"/>
                    </a:gs>
                    <a:gs pos="46000">
                      <a:srgbClr val="FFFFFF"/>
                    </a:gs>
                  </a:gsLst>
                  <a:lin ang="5400000" scaled="0"/>
                </a:gradFill>
              </a:rPr>
              <a:t>&lt;Resource Group&gt;</a:t>
            </a:r>
          </a:p>
          <a:p>
            <a:pPr algn="r" defTabSz="932398" fontAlgn="base">
              <a:spcBef>
                <a:spcPct val="0"/>
              </a:spcBef>
              <a:spcAft>
                <a:spcPct val="0"/>
              </a:spcAft>
            </a:pPr>
            <a:r>
              <a:rPr lang="en-US" b="1" dirty="0" smtClean="0">
                <a:gradFill>
                  <a:gsLst>
                    <a:gs pos="16814">
                      <a:srgbClr val="FFFFFF"/>
                    </a:gs>
                    <a:gs pos="46000">
                      <a:srgbClr val="FFFFFF"/>
                    </a:gs>
                  </a:gsLst>
                  <a:lin ang="5400000" scaled="0"/>
                </a:gradFill>
              </a:rPr>
              <a:t>Name</a:t>
            </a:r>
            <a:r>
              <a:rPr lang="en-US" dirty="0" smtClean="0">
                <a:gradFill>
                  <a:gsLst>
                    <a:gs pos="16814">
                      <a:srgbClr val="FFFFFF"/>
                    </a:gs>
                    <a:gs pos="46000">
                      <a:srgbClr val="FFFFFF"/>
                    </a:gs>
                  </a:gsLst>
                  <a:lin ang="5400000" scaled="0"/>
                </a:gradFill>
              </a:rPr>
              <a:t>: foo RG</a:t>
            </a:r>
            <a:endParaRPr lang="en-US" dirty="0">
              <a:gradFill>
                <a:gsLst>
                  <a:gs pos="16814">
                    <a:srgbClr val="FFFFFF"/>
                  </a:gs>
                  <a:gs pos="46000">
                    <a:srgbClr val="FFFFFF"/>
                  </a:gs>
                </a:gsLst>
                <a:lin ang="5400000" scaled="0"/>
              </a:gradFill>
            </a:endParaRPr>
          </a:p>
        </p:txBody>
      </p:sp>
      <p:sp>
        <p:nvSpPr>
          <p:cNvPr id="17" name="Title 16"/>
          <p:cNvSpPr>
            <a:spLocks noGrp="1"/>
          </p:cNvSpPr>
          <p:nvPr>
            <p:ph type="title"/>
          </p:nvPr>
        </p:nvSpPr>
        <p:spPr/>
        <p:txBody>
          <a:bodyPr/>
          <a:lstStyle/>
          <a:p>
            <a:r>
              <a:rPr lang="en-US" dirty="0"/>
              <a:t>Understanding Azure Resource Manager</a:t>
            </a:r>
          </a:p>
        </p:txBody>
      </p:sp>
      <p:sp>
        <p:nvSpPr>
          <p:cNvPr id="5" name="hyperV2"/>
          <p:cNvSpPr>
            <a:spLocks noChangeAspect="1" noEditPoints="1"/>
          </p:cNvSpPr>
          <p:nvPr/>
        </p:nvSpPr>
        <p:spPr bwMode="auto">
          <a:xfrm>
            <a:off x="2061551" y="3581357"/>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7" name="Picture 6"/>
          <p:cNvPicPr>
            <a:picLocks noChangeAspect="1"/>
          </p:cNvPicPr>
          <p:nvPr/>
        </p:nvPicPr>
        <p:blipFill>
          <a:blip r:embed="rId3">
            <a:duotone>
              <a:prstClr val="black"/>
              <a:schemeClr val="accent4">
                <a:tint val="45000"/>
                <a:satMod val="400000"/>
              </a:schemeClr>
            </a:duotone>
          </a:blip>
          <a:stretch>
            <a:fillRect/>
          </a:stretch>
        </p:blipFill>
        <p:spPr>
          <a:xfrm>
            <a:off x="2007996" y="1221336"/>
            <a:ext cx="724282" cy="707395"/>
          </a:xfrm>
          <a:prstGeom prst="rect">
            <a:avLst/>
          </a:prstGeom>
        </p:spPr>
      </p:pic>
      <p:sp>
        <p:nvSpPr>
          <p:cNvPr id="3" name="Left Brace 2"/>
          <p:cNvSpPr/>
          <p:nvPr/>
        </p:nvSpPr>
        <p:spPr>
          <a:xfrm>
            <a:off x="503237" y="1516061"/>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bwMode="auto">
          <a:xfrm>
            <a:off x="960437" y="1951747"/>
            <a:ext cx="36576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t>
            </a:r>
            <a:r>
              <a:rPr lang="en-US" sz="1400" b="1" dirty="0" err="1" smtClean="0">
                <a:gradFill>
                  <a:gsLst>
                    <a:gs pos="16814">
                      <a:srgbClr val="FFFFFF"/>
                    </a:gs>
                    <a:gs pos="46000">
                      <a:srgbClr val="FFFFFF"/>
                    </a:gs>
                  </a:gsLst>
                  <a:lin ang="5400000" scaled="0"/>
                </a:gradFill>
              </a:rPr>
              <a:t>WebApp</a:t>
            </a:r>
            <a:r>
              <a:rPr lang="en-US" sz="1400" b="1" dirty="0" smtClean="0">
                <a:gradFill>
                  <a:gsLst>
                    <a:gs pos="16814">
                      <a:srgbClr val="FFFFFF"/>
                    </a:gs>
                    <a:gs pos="46000">
                      <a:srgbClr val="FFFFFF"/>
                    </a:gs>
                  </a:gsLst>
                  <a:lin ang="5400000" scaled="0"/>
                </a:gradFill>
              </a:rPr>
              <a:t>&gt;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Hostname:</a:t>
            </a:r>
            <a:r>
              <a:rPr lang="en-US" sz="1400" dirty="0" smtClean="0">
                <a:gradFill>
                  <a:gsLst>
                    <a:gs pos="16814">
                      <a:srgbClr val="FFFFFF"/>
                    </a:gs>
                    <a:gs pos="46000">
                      <a:srgbClr val="FFFFFF"/>
                    </a:gs>
                  </a:gsLst>
                  <a:lin ang="5400000" scaled="0"/>
                </a:gradFill>
              </a:rPr>
              <a:t> </a:t>
            </a:r>
            <a:r>
              <a:rPr lang="en-US" sz="1400" dirty="0">
                <a:gradFill>
                  <a:gsLst>
                    <a:gs pos="16814">
                      <a:srgbClr val="FFFFFF"/>
                    </a:gs>
                    <a:gs pos="46000">
                      <a:srgbClr val="FFFFFF"/>
                    </a:gs>
                  </a:gsLst>
                  <a:lin ang="5400000" scaled="0"/>
                </a:gradFill>
              </a:rPr>
              <a:t>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Kind:</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WebApp</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err="1" smtClean="0">
                <a:gradFill>
                  <a:gsLst>
                    <a:gs pos="16814">
                      <a:srgbClr val="FFFFFF"/>
                    </a:gs>
                    <a:gs pos="46000">
                      <a:srgbClr val="FFFFFF"/>
                    </a:gs>
                  </a:gsLst>
                  <a:lin ang="5400000" scaled="0"/>
                </a:gradFill>
              </a:rPr>
              <a:t>AppServicePlan</a:t>
            </a:r>
            <a:r>
              <a:rPr lang="en-US" sz="1400" b="1"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fooPlan</a:t>
            </a:r>
            <a:endParaRPr lang="en-US" sz="1400" dirty="0">
              <a:gradFill>
                <a:gsLst>
                  <a:gs pos="16814">
                    <a:srgbClr val="FFFFFF"/>
                  </a:gs>
                  <a:gs pos="46000">
                    <a:srgbClr val="FFFFFF"/>
                  </a:gs>
                </a:gsLst>
                <a:lin ang="5400000" scaled="0"/>
              </a:gradFill>
            </a:endParaRPr>
          </a:p>
        </p:txBody>
      </p:sp>
      <p:sp>
        <p:nvSpPr>
          <p:cNvPr id="11" name="Rectangle 10"/>
          <p:cNvSpPr/>
          <p:nvPr/>
        </p:nvSpPr>
        <p:spPr bwMode="auto">
          <a:xfrm>
            <a:off x="941997" y="4603778"/>
            <a:ext cx="18288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&lt;App Service Plan&gt;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fooPlan</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Location</a:t>
            </a:r>
            <a:r>
              <a:rPr lang="en-US" sz="1400" dirty="0" smtClean="0">
                <a:gradFill>
                  <a:gsLst>
                    <a:gs pos="16814">
                      <a:srgbClr val="FFFFFF"/>
                    </a:gs>
                    <a:gs pos="46000">
                      <a:srgbClr val="FFFFFF"/>
                    </a:gs>
                  </a:gsLst>
                  <a:lin ang="5400000" scaled="0"/>
                </a:gradFill>
              </a:rPr>
              <a:t>: West Us</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Size</a:t>
            </a:r>
            <a:r>
              <a:rPr lang="en-US" sz="1400" dirty="0" smtClean="0">
                <a:gradFill>
                  <a:gsLst>
                    <a:gs pos="16814">
                      <a:srgbClr val="FFFFFF"/>
                    </a:gs>
                    <a:gs pos="46000">
                      <a:srgbClr val="FFFFFF"/>
                    </a:gs>
                  </a:gsLst>
                  <a:lin ang="5400000" scaled="0"/>
                </a:gradFill>
              </a:rPr>
              <a:t>: Small</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Instances</a:t>
            </a:r>
            <a:r>
              <a:rPr lang="en-US" sz="1400" dirty="0" smtClean="0">
                <a:gradFill>
                  <a:gsLst>
                    <a:gs pos="16814">
                      <a:srgbClr val="FFFFFF"/>
                    </a:gs>
                    <a:gs pos="46000">
                      <a:srgbClr val="FFFFFF"/>
                    </a:gs>
                  </a:gsLst>
                  <a:lin ang="5400000" scaled="0"/>
                </a:gradFill>
              </a:rPr>
              <a:t>: 3</a:t>
            </a:r>
          </a:p>
        </p:txBody>
      </p:sp>
      <p:sp>
        <p:nvSpPr>
          <p:cNvPr id="13" name="Left Brace 12"/>
          <p:cNvSpPr/>
          <p:nvPr/>
        </p:nvSpPr>
        <p:spPr>
          <a:xfrm flipH="1">
            <a:off x="3779837" y="150349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484797" y="4127209"/>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flipH="1">
            <a:off x="3790705" y="416225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4460377" y="150940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bwMode="auto">
          <a:xfrm>
            <a:off x="4917577" y="1945092"/>
            <a:ext cx="36576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t>
            </a:r>
            <a:r>
              <a:rPr lang="en-US" sz="1400" b="1" dirty="0" err="1" smtClean="0">
                <a:gradFill>
                  <a:gsLst>
                    <a:gs pos="16814">
                      <a:srgbClr val="FFFFFF"/>
                    </a:gs>
                    <a:gs pos="46000">
                      <a:srgbClr val="FFFFFF"/>
                    </a:gs>
                  </a:gsLst>
                  <a:lin ang="5400000" scaled="0"/>
                </a:gradFill>
              </a:rPr>
              <a:t>MobileApp</a:t>
            </a:r>
            <a:r>
              <a:rPr lang="en-US" sz="1400" b="1" dirty="0" smtClean="0">
                <a:gradFill>
                  <a:gsLst>
                    <a:gs pos="16814">
                      <a:srgbClr val="FFFFFF"/>
                    </a:gs>
                    <a:gs pos="46000">
                      <a:srgbClr val="FFFFFF"/>
                    </a:gs>
                  </a:gsLst>
                  <a:lin ang="5400000" scaled="0"/>
                </a:gradFill>
              </a:rPr>
              <a:t>&gt;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foo-mobile.azurewebsites.net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Hostname:</a:t>
            </a:r>
            <a:r>
              <a:rPr lang="en-US" sz="1400" dirty="0" smtClean="0">
                <a:gradFill>
                  <a:gsLst>
                    <a:gs pos="16814">
                      <a:srgbClr val="FFFFFF"/>
                    </a:gs>
                    <a:gs pos="46000">
                      <a:srgbClr val="FFFFFF"/>
                    </a:gs>
                  </a:gsLst>
                  <a:lin ang="5400000" scaled="0"/>
                </a:gradFill>
              </a:rPr>
              <a:t> foo-mobile.azurewebsites.net</a:t>
            </a:r>
            <a:endParaRPr lang="en-US" sz="1400" dirty="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Kind:</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MobileApp</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err="1" smtClean="0">
                <a:gradFill>
                  <a:gsLst>
                    <a:gs pos="16814">
                      <a:srgbClr val="FFFFFF"/>
                    </a:gs>
                    <a:gs pos="46000">
                      <a:srgbClr val="FFFFFF"/>
                    </a:gs>
                  </a:gsLst>
                  <a:lin ang="5400000" scaled="0"/>
                </a:gradFill>
              </a:rPr>
              <a:t>AppServicePlan</a:t>
            </a:r>
            <a:r>
              <a:rPr lang="en-US" sz="1400" b="1"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fooMobilePlan</a:t>
            </a:r>
            <a:endParaRPr lang="en-US" sz="1400" dirty="0">
              <a:gradFill>
                <a:gsLst>
                  <a:gs pos="16814">
                    <a:srgbClr val="FFFFFF"/>
                  </a:gs>
                  <a:gs pos="46000">
                    <a:srgbClr val="FFFFFF"/>
                  </a:gs>
                </a:gsLst>
                <a:lin ang="5400000" scaled="0"/>
              </a:gradFill>
            </a:endParaRPr>
          </a:p>
        </p:txBody>
      </p:sp>
      <p:sp>
        <p:nvSpPr>
          <p:cNvPr id="26" name="Left Brace 25"/>
          <p:cNvSpPr/>
          <p:nvPr/>
        </p:nvSpPr>
        <p:spPr>
          <a:xfrm flipH="1">
            <a:off x="8199437" y="1496841"/>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4">
            <a:duotone>
              <a:prstClr val="black"/>
              <a:schemeClr val="accent6">
                <a:tint val="45000"/>
                <a:satMod val="400000"/>
              </a:schemeClr>
            </a:duotone>
          </a:blip>
          <a:stretch>
            <a:fillRect/>
          </a:stretch>
        </p:blipFill>
        <p:spPr>
          <a:xfrm>
            <a:off x="6105151" y="1176473"/>
            <a:ext cx="556237" cy="798699"/>
          </a:xfrm>
          <a:prstGeom prst="rect">
            <a:avLst/>
          </a:prstGeom>
        </p:spPr>
      </p:pic>
      <p:sp>
        <p:nvSpPr>
          <p:cNvPr id="23" name="hyperV2"/>
          <p:cNvSpPr>
            <a:spLocks noChangeAspect="1" noEditPoints="1"/>
          </p:cNvSpPr>
          <p:nvPr/>
        </p:nvSpPr>
        <p:spPr bwMode="auto">
          <a:xfrm>
            <a:off x="6186800" y="3654118"/>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Rectangle 27"/>
          <p:cNvSpPr/>
          <p:nvPr/>
        </p:nvSpPr>
        <p:spPr bwMode="auto">
          <a:xfrm>
            <a:off x="5067245" y="4676539"/>
            <a:ext cx="2260425"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&lt;App Service Plan&gt;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fooMobilePlan</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Location</a:t>
            </a:r>
            <a:r>
              <a:rPr lang="en-US" sz="1400" dirty="0" smtClean="0">
                <a:gradFill>
                  <a:gsLst>
                    <a:gs pos="16814">
                      <a:srgbClr val="FFFFFF"/>
                    </a:gs>
                    <a:gs pos="46000">
                      <a:srgbClr val="FFFFFF"/>
                    </a:gs>
                  </a:gsLst>
                  <a:lin ang="5400000" scaled="0"/>
                </a:gradFill>
              </a:rPr>
              <a:t>: West Us</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Size</a:t>
            </a:r>
            <a:r>
              <a:rPr lang="en-US" sz="1400" dirty="0" smtClean="0">
                <a:gradFill>
                  <a:gsLst>
                    <a:gs pos="16814">
                      <a:srgbClr val="FFFFFF"/>
                    </a:gs>
                    <a:gs pos="46000">
                      <a:srgbClr val="FFFFFF"/>
                    </a:gs>
                  </a:gsLst>
                  <a:lin ang="5400000" scaled="0"/>
                </a:gradFill>
              </a:rPr>
              <a:t>: Small</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Instances</a:t>
            </a:r>
            <a:r>
              <a:rPr lang="en-US" sz="1400" dirty="0" smtClean="0">
                <a:gradFill>
                  <a:gsLst>
                    <a:gs pos="16814">
                      <a:srgbClr val="FFFFFF"/>
                    </a:gs>
                    <a:gs pos="46000">
                      <a:srgbClr val="FFFFFF"/>
                    </a:gs>
                  </a:gsLst>
                  <a:lin ang="5400000" scaled="0"/>
                </a:gradFill>
              </a:rPr>
              <a:t>: 2</a:t>
            </a:r>
          </a:p>
        </p:txBody>
      </p:sp>
      <p:sp>
        <p:nvSpPr>
          <p:cNvPr id="29" name="Left Brace 28"/>
          <p:cNvSpPr/>
          <p:nvPr/>
        </p:nvSpPr>
        <p:spPr>
          <a:xfrm>
            <a:off x="4610046" y="4199970"/>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flipH="1">
            <a:off x="7915954" y="4235017"/>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2" name="Picture 31"/>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40257" y="3849839"/>
            <a:ext cx="1120859" cy="371730"/>
          </a:xfrm>
          <a:prstGeom prst="rect">
            <a:avLst/>
          </a:prstGeom>
        </p:spPr>
      </p:pic>
      <p:pic>
        <p:nvPicPr>
          <p:cNvPr id="34" name="Picture 33"/>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59661" y="5847896"/>
            <a:ext cx="1120859" cy="371730"/>
          </a:xfrm>
          <a:prstGeom prst="rect">
            <a:avLst/>
          </a:prstGeom>
        </p:spPr>
      </p:pic>
      <p:pic>
        <p:nvPicPr>
          <p:cNvPr id="35" name="Picture 34"/>
          <p:cNvPicPr>
            <a:picLocks noChangeAspect="1"/>
          </p:cNvPicPr>
          <p:nvPr/>
        </p:nvPicPr>
        <p:blipFill>
          <a:blip r:embed="rId4">
            <a:duotone>
              <a:prstClr val="black"/>
              <a:schemeClr val="accent6">
                <a:tint val="45000"/>
                <a:satMod val="400000"/>
              </a:schemeClr>
            </a:duotone>
          </a:blip>
          <a:stretch>
            <a:fillRect/>
          </a:stretch>
        </p:blipFill>
        <p:spPr>
          <a:xfrm>
            <a:off x="11056248" y="1667531"/>
            <a:ext cx="225868" cy="324323"/>
          </a:xfrm>
          <a:prstGeom prst="rect">
            <a:avLst/>
          </a:prstGeom>
        </p:spPr>
      </p:pic>
      <p:pic>
        <p:nvPicPr>
          <p:cNvPr id="41" name="Picture 40"/>
          <p:cNvPicPr>
            <a:picLocks noChangeAspect="1"/>
          </p:cNvPicPr>
          <p:nvPr/>
        </p:nvPicPr>
        <p:blipFill>
          <a:blip r:embed="rId3">
            <a:duotone>
              <a:prstClr val="black"/>
              <a:schemeClr val="accent4">
                <a:tint val="45000"/>
                <a:satMod val="400000"/>
              </a:schemeClr>
            </a:duotone>
          </a:blip>
          <a:stretch>
            <a:fillRect/>
          </a:stretch>
        </p:blipFill>
        <p:spPr>
          <a:xfrm>
            <a:off x="10617824" y="3512187"/>
            <a:ext cx="365724" cy="357197"/>
          </a:xfrm>
          <a:prstGeom prst="rect">
            <a:avLst/>
          </a:prstGeom>
        </p:spPr>
      </p:pic>
      <p:sp>
        <p:nvSpPr>
          <p:cNvPr id="37" name="Rectangle 36"/>
          <p:cNvSpPr/>
          <p:nvPr/>
        </p:nvSpPr>
        <p:spPr bwMode="auto">
          <a:xfrm>
            <a:off x="9323577" y="1135062"/>
            <a:ext cx="2993027" cy="5486400"/>
          </a:xfrm>
          <a:prstGeom prst="rect">
            <a:avLst/>
          </a:prstGeom>
          <a:noFill/>
          <a:ln w="28575">
            <a:solidFill>
              <a:srgbClr val="47D8FF"/>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pPr>
            <a:r>
              <a:rPr lang="en-US" sz="2000" dirty="0" smtClean="0">
                <a:gradFill>
                  <a:gsLst>
                    <a:gs pos="16814">
                      <a:srgbClr val="FFFFFF"/>
                    </a:gs>
                    <a:gs pos="46000">
                      <a:srgbClr val="FFFFFF"/>
                    </a:gs>
                  </a:gsLst>
                  <a:lin ang="5400000" scaled="0"/>
                </a:gradFill>
              </a:rPr>
              <a:t>Data Center</a:t>
            </a:r>
            <a:endParaRPr lang="en-US" sz="2000" dirty="0">
              <a:gradFill>
                <a:gsLst>
                  <a:gs pos="16814">
                    <a:srgbClr val="FFFFFF"/>
                  </a:gs>
                  <a:gs pos="46000">
                    <a:srgbClr val="FFFFFF"/>
                  </a:gs>
                </a:gsLst>
                <a:lin ang="5400000" scaled="0"/>
              </a:gradFill>
            </a:endParaRPr>
          </a:p>
        </p:txBody>
      </p:sp>
      <p:pic>
        <p:nvPicPr>
          <p:cNvPr id="38" name="Picture 37"/>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40256" y="4965298"/>
            <a:ext cx="1120859" cy="371730"/>
          </a:xfrm>
          <a:prstGeom prst="rect">
            <a:avLst/>
          </a:prstGeom>
        </p:spPr>
      </p:pic>
      <p:pic>
        <p:nvPicPr>
          <p:cNvPr id="42" name="Picture 41"/>
          <p:cNvPicPr>
            <a:picLocks noChangeAspect="1"/>
          </p:cNvPicPr>
          <p:nvPr/>
        </p:nvPicPr>
        <p:blipFill>
          <a:blip r:embed="rId4">
            <a:duotone>
              <a:prstClr val="black"/>
              <a:schemeClr val="accent6">
                <a:tint val="45000"/>
                <a:satMod val="400000"/>
              </a:schemeClr>
            </a:duotone>
          </a:blip>
          <a:stretch>
            <a:fillRect/>
          </a:stretch>
        </p:blipFill>
        <p:spPr>
          <a:xfrm>
            <a:off x="11059398" y="2622245"/>
            <a:ext cx="225868" cy="324323"/>
          </a:xfrm>
          <a:prstGeom prst="rect">
            <a:avLst/>
          </a:prstGeom>
        </p:spPr>
      </p:pic>
      <p:pic>
        <p:nvPicPr>
          <p:cNvPr id="43" name="Picture 42"/>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40257" y="2927511"/>
            <a:ext cx="1120859" cy="371730"/>
          </a:xfrm>
          <a:prstGeom prst="rect">
            <a:avLst/>
          </a:prstGeom>
        </p:spPr>
      </p:pic>
      <p:pic>
        <p:nvPicPr>
          <p:cNvPr id="44" name="Picture 43"/>
          <p:cNvPicPr>
            <a:picLocks noChangeAspect="1"/>
          </p:cNvPicPr>
          <p:nvPr/>
        </p:nvPicPr>
        <p:blipFill>
          <a:blip r:embed="rId3">
            <a:duotone>
              <a:prstClr val="black"/>
              <a:schemeClr val="accent4">
                <a:tint val="45000"/>
                <a:satMod val="400000"/>
              </a:schemeClr>
            </a:duotone>
          </a:blip>
          <a:stretch>
            <a:fillRect/>
          </a:stretch>
        </p:blipFill>
        <p:spPr>
          <a:xfrm>
            <a:off x="10617824" y="2589859"/>
            <a:ext cx="365724" cy="357197"/>
          </a:xfrm>
          <a:prstGeom prst="rect">
            <a:avLst/>
          </a:prstGeom>
        </p:spPr>
      </p:pic>
      <p:pic>
        <p:nvPicPr>
          <p:cNvPr id="45" name="Picture 44"/>
          <p:cNvPicPr>
            <a:picLocks noChangeAspect="1"/>
          </p:cNvPicPr>
          <p:nvPr/>
        </p:nvPicPr>
        <p:blipFill rotWithShape="1">
          <a:blip r:embed="rId5">
            <a:duotone>
              <a:prstClr val="black"/>
              <a:schemeClr val="accent3">
                <a:tint val="45000"/>
                <a:satMod val="400000"/>
              </a:schemeClr>
            </a:duotone>
            <a:lum bright="79000" contrast="-100000"/>
          </a:blip>
          <a:srcRect t="67201"/>
          <a:stretch/>
        </p:blipFill>
        <p:spPr>
          <a:xfrm>
            <a:off x="10240257" y="2005183"/>
            <a:ext cx="1120859" cy="371730"/>
          </a:xfrm>
          <a:prstGeom prst="rect">
            <a:avLst/>
          </a:prstGeom>
        </p:spPr>
      </p:pic>
      <p:pic>
        <p:nvPicPr>
          <p:cNvPr id="46" name="Picture 45"/>
          <p:cNvPicPr>
            <a:picLocks noChangeAspect="1"/>
          </p:cNvPicPr>
          <p:nvPr/>
        </p:nvPicPr>
        <p:blipFill>
          <a:blip r:embed="rId3">
            <a:duotone>
              <a:prstClr val="black"/>
              <a:schemeClr val="accent4">
                <a:tint val="45000"/>
                <a:satMod val="400000"/>
              </a:schemeClr>
            </a:duotone>
          </a:blip>
          <a:stretch>
            <a:fillRect/>
          </a:stretch>
        </p:blipFill>
        <p:spPr>
          <a:xfrm>
            <a:off x="10617824" y="1667531"/>
            <a:ext cx="365724" cy="357197"/>
          </a:xfrm>
          <a:prstGeom prst="rect">
            <a:avLst/>
          </a:prstGeom>
        </p:spPr>
      </p:pic>
      <p:pic>
        <p:nvPicPr>
          <p:cNvPr id="31" name="Picture 30"/>
          <p:cNvPicPr>
            <a:picLocks noChangeAspect="1"/>
          </p:cNvPicPr>
          <p:nvPr/>
        </p:nvPicPr>
        <p:blipFill>
          <a:blip r:embed="rId4">
            <a:duotone>
              <a:prstClr val="black"/>
              <a:schemeClr val="accent6">
                <a:tint val="45000"/>
                <a:satMod val="400000"/>
              </a:schemeClr>
            </a:duotone>
          </a:blip>
          <a:stretch>
            <a:fillRect/>
          </a:stretch>
        </p:blipFill>
        <p:spPr>
          <a:xfrm>
            <a:off x="11079730" y="3528623"/>
            <a:ext cx="225868" cy="324323"/>
          </a:xfrm>
          <a:prstGeom prst="rect">
            <a:avLst/>
          </a:prstGeom>
        </p:spPr>
      </p:pic>
    </p:spTree>
    <p:extLst>
      <p:ext uri="{BB962C8B-B14F-4D97-AF65-F5344CB8AC3E}">
        <p14:creationId xmlns:p14="http://schemas.microsoft.com/office/powerpoint/2010/main" val="100994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ppt_x"/>
                                          </p:val>
                                        </p:tav>
                                        <p:tav tm="100000">
                                          <p:val>
                                            <p:strVal val="#ppt_x"/>
                                          </p:val>
                                        </p:tav>
                                      </p:tavLst>
                                    </p:anim>
                                    <p:anim calcmode="lin" valueType="num">
                                      <p:cBhvr additive="base">
                                        <p:cTn id="21" dur="500" fill="hold"/>
                                        <p:tgtEl>
                                          <p:spTgt spid="3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mph" presetSubtype="2" repeatCount="3000" autoRev="1" fill="hold" nodeType="clickEffect">
                                  <p:stCondLst>
                                    <p:cond delay="0"/>
                                  </p:stCondLst>
                                  <p:childTnLst>
                                    <p:animClr clrSpc="rgb" dir="cw">
                                      <p:cBhvr override="childStyle">
                                        <p:cTn id="29" dur="1000" fill="hold"/>
                                        <p:tgtEl>
                                          <p:spTgt spid="25">
                                            <p:txEl>
                                              <p:pRg st="4" end="4"/>
                                            </p:txEl>
                                          </p:spTgt>
                                        </p:tgtEl>
                                        <p:attrNameLst>
                                          <p:attrName>style.color</p:attrName>
                                        </p:attrNameLst>
                                      </p:cBhvr>
                                      <p:to>
                                        <a:srgbClr val="00FF00"/>
                                      </p:to>
                                    </p:animClr>
                                  </p:childTnLst>
                                </p:cTn>
                              </p:par>
                              <p:par>
                                <p:cTn id="30" presetID="42" presetClass="path" presetSubtype="0" accel="50000" decel="50000" fill="hold" nodeType="withEffect">
                                  <p:stCondLst>
                                    <p:cond delay="1000"/>
                                  </p:stCondLst>
                                  <p:childTnLst>
                                    <p:animMotion origin="layout" path="M -1.62624E-6 -0.00703 L -0.02987 0.4158 " pathEditMode="relative" rAng="0" ptsTypes="AA">
                                      <p:cBhvr>
                                        <p:cTn id="31" dur="2000" fill="hold"/>
                                        <p:tgtEl>
                                          <p:spTgt spid="42"/>
                                        </p:tgtEl>
                                        <p:attrNameLst>
                                          <p:attrName>ppt_x</p:attrName>
                                          <p:attrName>ppt_y</p:attrName>
                                        </p:attrNameLst>
                                      </p:cBhvr>
                                      <p:rCtr x="-1493" y="21130"/>
                                    </p:animMotion>
                                  </p:childTnLst>
                                </p:cTn>
                              </p:par>
                              <p:par>
                                <p:cTn id="32" presetID="42" presetClass="path" presetSubtype="0" accel="50000" decel="50000" fill="hold" nodeType="withEffect">
                                  <p:stCondLst>
                                    <p:cond delay="1000"/>
                                  </p:stCondLst>
                                  <p:childTnLst>
                                    <p:animMotion origin="layout" path="M -3.97753E-6 3.17295E-6 L -0.02962 0.42374 " pathEditMode="relative" rAng="0" ptsTypes="AA">
                                      <p:cBhvr>
                                        <p:cTn id="33" dur="2000" fill="hold"/>
                                        <p:tgtEl>
                                          <p:spTgt spid="35"/>
                                        </p:tgtEl>
                                        <p:attrNameLst>
                                          <p:attrName>ppt_x</p:attrName>
                                          <p:attrName>ppt_y</p:attrName>
                                        </p:attrNameLst>
                                      </p:cBhvr>
                                      <p:rCtr x="-1493" y="21244"/>
                                    </p:animMotion>
                                  </p:childTnLst>
                                </p:cTn>
                              </p:par>
                              <p:par>
                                <p:cTn id="34" presetID="1" presetClass="exit" presetSubtype="0" fill="hold" nodeType="withEffect">
                                  <p:stCondLst>
                                    <p:cond delay="1000"/>
                                  </p:stCondLst>
                                  <p:childTnLst>
                                    <p:set>
                                      <p:cBhvr>
                                        <p:cTn id="35"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Understanding Azure Resource Manager</a:t>
            </a:r>
            <a:endParaRPr lang="en-US" dirty="0"/>
          </a:p>
        </p:txBody>
      </p:sp>
      <p:sp>
        <p:nvSpPr>
          <p:cNvPr id="6" name="Text Placeholder 5"/>
          <p:cNvSpPr>
            <a:spLocks noGrp="1"/>
          </p:cNvSpPr>
          <p:nvPr>
            <p:ph type="body" sz="quarter" idx="10"/>
          </p:nvPr>
        </p:nvSpPr>
        <p:spPr>
          <a:xfrm>
            <a:off x="274638" y="1212525"/>
            <a:ext cx="11887200" cy="4124206"/>
          </a:xfrm>
        </p:spPr>
        <p:txBody>
          <a:bodyPr/>
          <a:lstStyle/>
          <a:p>
            <a:r>
              <a:rPr lang="en-US" dirty="0" smtClean="0"/>
              <a:t>App Services</a:t>
            </a:r>
          </a:p>
          <a:p>
            <a:pPr marL="342900" lvl="1" indent="-342900">
              <a:buFont typeface="Arial" panose="020B0604020202020204" pitchFamily="34" charset="0"/>
              <a:buChar char="•"/>
            </a:pPr>
            <a:r>
              <a:rPr lang="en-US" dirty="0" smtClean="0"/>
              <a:t>Web, Mobile, Logic or Flow Apps</a:t>
            </a:r>
          </a:p>
          <a:p>
            <a:r>
              <a:rPr lang="en-US" dirty="0" smtClean="0"/>
              <a:t>App Service Plan</a:t>
            </a:r>
          </a:p>
          <a:p>
            <a:pPr marL="342900" lvl="1" indent="-342900">
              <a:buFont typeface="Arial" panose="020B0604020202020204" pitchFamily="34" charset="0"/>
              <a:buChar char="•"/>
            </a:pPr>
            <a:r>
              <a:rPr lang="en-US" dirty="0" smtClean="0"/>
              <a:t>Managed compute infra for your App Services</a:t>
            </a:r>
            <a:endParaRPr lang="en-US" dirty="0"/>
          </a:p>
          <a:p>
            <a:r>
              <a:rPr lang="en-US" dirty="0" smtClean="0"/>
              <a:t>Resource Group</a:t>
            </a:r>
          </a:p>
          <a:p>
            <a:pPr marL="342900" lvl="1" indent="-342900">
              <a:buFont typeface="Arial" panose="020B0604020202020204" pitchFamily="34" charset="0"/>
              <a:buChar char="•"/>
            </a:pPr>
            <a:r>
              <a:rPr lang="en-US" dirty="0" smtClean="0"/>
              <a:t>Logical containers for organizing and managing azure resources</a:t>
            </a:r>
          </a:p>
          <a:p>
            <a:r>
              <a:rPr lang="en-US" dirty="0" smtClean="0"/>
              <a:t>ARM Explorer</a:t>
            </a:r>
            <a:endParaRPr lang="en-US" dirty="0"/>
          </a:p>
          <a:p>
            <a:pPr marL="342900" lvl="1" indent="-342900">
              <a:buFont typeface="Arial" panose="020B0604020202020204" pitchFamily="34" charset="0"/>
              <a:buChar char="•"/>
            </a:pPr>
            <a:r>
              <a:rPr lang="en-US" dirty="0">
                <a:hlinkClick r:id="rId3"/>
              </a:rPr>
              <a:t>https://resources.azure.com/</a:t>
            </a:r>
            <a:endParaRPr lang="en-US" dirty="0" smtClean="0"/>
          </a:p>
        </p:txBody>
      </p:sp>
    </p:spTree>
    <p:extLst>
      <p:ext uri="{BB962C8B-B14F-4D97-AF65-F5344CB8AC3E}">
        <p14:creationId xmlns:p14="http://schemas.microsoft.com/office/powerpoint/2010/main" val="415746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525"/>
            <a:ext cx="11887200" cy="5078313"/>
          </a:xfrm>
        </p:spPr>
        <p:txBody>
          <a:bodyPr/>
          <a:lstStyle/>
          <a:p>
            <a:r>
              <a:rPr lang="en-US" strike="sngStrike" dirty="0" smtClean="0"/>
              <a:t>Getting Started with Azure App Service</a:t>
            </a:r>
          </a:p>
          <a:p>
            <a:pPr marL="342900" lvl="1" indent="-342900">
              <a:buFont typeface="Arial" panose="020B0604020202020204" pitchFamily="34" charset="0"/>
              <a:buChar char="•"/>
            </a:pPr>
            <a:r>
              <a:rPr lang="en-US" b="1" strike="sngStrike" dirty="0" smtClean="0"/>
              <a:t>Azure Resource Manager</a:t>
            </a:r>
            <a:r>
              <a:rPr lang="en-US" strike="sngStrike" dirty="0" smtClean="0"/>
              <a:t>: Resource Groups, App Service Plans, Web/API/Mobile Apps</a:t>
            </a:r>
          </a:p>
          <a:p>
            <a:r>
              <a:rPr lang="en-US" dirty="0" smtClean="0"/>
              <a:t>Crawl</a:t>
            </a:r>
          </a:p>
          <a:p>
            <a:pPr marL="342900" lvl="1" indent="-342900">
              <a:buFont typeface="Arial" panose="020B0604020202020204" pitchFamily="34" charset="0"/>
              <a:buChar char="•"/>
            </a:pPr>
            <a:r>
              <a:rPr lang="en-US" b="1" dirty="0" smtClean="0"/>
              <a:t>DevOps Basics: </a:t>
            </a:r>
            <a:r>
              <a:rPr lang="en-US" dirty="0" smtClean="0"/>
              <a:t>Alerts and Monitoring</a:t>
            </a:r>
          </a:p>
          <a:p>
            <a:pPr marL="342900" lvl="1" indent="-342900">
              <a:buFont typeface="Arial" panose="020B0604020202020204" pitchFamily="34" charset="0"/>
              <a:buChar char="•"/>
            </a:pPr>
            <a:r>
              <a:rPr lang="en-US" b="1" dirty="0" smtClean="0"/>
              <a:t>Deployment</a:t>
            </a:r>
            <a:r>
              <a:rPr lang="en-US" dirty="0"/>
              <a:t>: FTP, Web Deploy, Source Control</a:t>
            </a:r>
          </a:p>
          <a:p>
            <a:r>
              <a:rPr lang="en-US" dirty="0" smtClean="0"/>
              <a:t>Walk</a:t>
            </a:r>
          </a:p>
          <a:p>
            <a:pPr marL="342900" lvl="1" indent="-342900">
              <a:buFont typeface="Arial" panose="020B0604020202020204" pitchFamily="34" charset="0"/>
              <a:buChar char="•"/>
            </a:pPr>
            <a:r>
              <a:rPr lang="en-US" b="1" dirty="0"/>
              <a:t>Agile Commandments</a:t>
            </a:r>
            <a:r>
              <a:rPr lang="en-US" dirty="0"/>
              <a:t>: Thou shalt be agile!</a:t>
            </a:r>
          </a:p>
          <a:p>
            <a:pPr marL="342900" lvl="1" indent="-342900">
              <a:buFont typeface="Arial" panose="020B0604020202020204" pitchFamily="34" charset="0"/>
              <a:buChar char="•"/>
            </a:pPr>
            <a:r>
              <a:rPr lang="en-US" b="1" dirty="0" smtClean="0"/>
              <a:t>Deploy with Confidence</a:t>
            </a:r>
            <a:r>
              <a:rPr lang="en-US" dirty="0" smtClean="0"/>
              <a:t>: Slots, Continuous Integration, and Authorization/Authentication</a:t>
            </a:r>
          </a:p>
          <a:p>
            <a:r>
              <a:rPr lang="en-US" dirty="0" smtClean="0"/>
              <a:t>Run</a:t>
            </a:r>
            <a:endParaRPr lang="en-US" dirty="0"/>
          </a:p>
          <a:p>
            <a:pPr marL="342900" lvl="1" indent="-342900">
              <a:buFont typeface="Arial" panose="020B0604020202020204" pitchFamily="34" charset="0"/>
              <a:buChar char="•"/>
            </a:pPr>
            <a:r>
              <a:rPr lang="en-US" b="1" dirty="0" smtClean="0"/>
              <a:t>Achieving Agile</a:t>
            </a:r>
            <a:r>
              <a:rPr lang="en-US" dirty="0" smtClean="0"/>
              <a:t>: Planning and Implementing a Dev, Test &amp; Production environment with Azure App Service</a:t>
            </a:r>
          </a:p>
        </p:txBody>
      </p:sp>
    </p:spTree>
    <p:extLst>
      <p:ext uri="{BB962C8B-B14F-4D97-AF65-F5344CB8AC3E}">
        <p14:creationId xmlns:p14="http://schemas.microsoft.com/office/powerpoint/2010/main" val="18383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CRAWL</a:t>
            </a:r>
            <a:endParaRPr lang="en-US" dirty="0"/>
          </a:p>
        </p:txBody>
      </p:sp>
    </p:spTree>
    <p:extLst>
      <p:ext uri="{BB962C8B-B14F-4D97-AF65-F5344CB8AC3E}">
        <p14:creationId xmlns:p14="http://schemas.microsoft.com/office/powerpoint/2010/main" val="41770827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App Service Deployment</a:t>
            </a:r>
            <a:endParaRPr lang="en-US" dirty="0"/>
          </a:p>
        </p:txBody>
      </p:sp>
      <p:sp>
        <p:nvSpPr>
          <p:cNvPr id="6" name="Text Placeholder 5"/>
          <p:cNvSpPr>
            <a:spLocks noGrp="1"/>
          </p:cNvSpPr>
          <p:nvPr>
            <p:ph type="body" sz="quarter" idx="10"/>
          </p:nvPr>
        </p:nvSpPr>
        <p:spPr>
          <a:xfrm>
            <a:off x="274638" y="1212525"/>
            <a:ext cx="11887200" cy="2431435"/>
          </a:xfrm>
        </p:spPr>
        <p:txBody>
          <a:bodyPr/>
          <a:lstStyle/>
          <a:p>
            <a:r>
              <a:rPr lang="en-US" dirty="0" smtClean="0"/>
              <a:t>Crawl</a:t>
            </a:r>
          </a:p>
          <a:p>
            <a:pPr marL="342900" lvl="1" indent="-342900">
              <a:buFont typeface="Arial" panose="020B0604020202020204" pitchFamily="34" charset="0"/>
              <a:buChar char="•"/>
            </a:pPr>
            <a:r>
              <a:rPr lang="en-US" b="1" dirty="0" smtClean="0"/>
              <a:t>DevOps basics</a:t>
            </a:r>
            <a:r>
              <a:rPr lang="en-US" dirty="0" smtClean="0"/>
              <a:t>: Alerts, Monitoring and Auto scale</a:t>
            </a:r>
          </a:p>
          <a:p>
            <a:pPr marL="342900" lvl="1" indent="-342900">
              <a:buFont typeface="Arial" panose="020B0604020202020204" pitchFamily="34" charset="0"/>
              <a:buChar char="•"/>
            </a:pPr>
            <a:endParaRPr lang="en-US" b="1" dirty="0" smtClean="0"/>
          </a:p>
          <a:p>
            <a:pPr marL="342900" lvl="1" indent="-342900">
              <a:buFont typeface="Arial" panose="020B0604020202020204" pitchFamily="34" charset="0"/>
              <a:buChar char="•"/>
            </a:pPr>
            <a:r>
              <a:rPr lang="en-US" b="1" dirty="0" smtClean="0"/>
              <a:t>Deployment</a:t>
            </a:r>
            <a:r>
              <a:rPr lang="en-US" dirty="0" smtClean="0"/>
              <a:t>: FTP, Web Deploy, Source Control</a:t>
            </a:r>
          </a:p>
          <a:p>
            <a:pPr marL="796925" lvl="2"/>
            <a:r>
              <a:rPr lang="en-US" dirty="0" smtClean="0">
                <a:hlinkClick r:id="rId3"/>
              </a:rPr>
              <a:t>https://twitter.com/Azure/status/314153572025659392</a:t>
            </a:r>
            <a:r>
              <a:rPr lang="en-US" dirty="0" smtClean="0"/>
              <a:t> </a:t>
            </a:r>
          </a:p>
          <a:p>
            <a:pPr marL="342900" lvl="1"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0162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a:t>
            </a:r>
            <a:endParaRPr lang="en-US" dirty="0"/>
          </a:p>
        </p:txBody>
      </p:sp>
    </p:spTree>
    <p:extLst>
      <p:ext uri="{BB962C8B-B14F-4D97-AF65-F5344CB8AC3E}">
        <p14:creationId xmlns:p14="http://schemas.microsoft.com/office/powerpoint/2010/main" val="11359352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525"/>
            <a:ext cx="11887200" cy="5078313"/>
          </a:xfrm>
        </p:spPr>
        <p:txBody>
          <a:bodyPr/>
          <a:lstStyle/>
          <a:p>
            <a:r>
              <a:rPr lang="en-US" strike="sngStrike" dirty="0" smtClean="0"/>
              <a:t>Getting Started with Azure App Service</a:t>
            </a:r>
          </a:p>
          <a:p>
            <a:pPr marL="342900" lvl="1" indent="-342900">
              <a:buFont typeface="Arial" panose="020B0604020202020204" pitchFamily="34" charset="0"/>
              <a:buChar char="•"/>
            </a:pPr>
            <a:r>
              <a:rPr lang="en-US" b="1" strike="sngStrike" dirty="0" smtClean="0"/>
              <a:t>Azure Resource Manager</a:t>
            </a:r>
            <a:r>
              <a:rPr lang="en-US" strike="sngStrike" dirty="0" smtClean="0"/>
              <a:t>: Resource Groups, App Service Plans, Web/API/Mobile Apps</a:t>
            </a:r>
          </a:p>
          <a:p>
            <a:r>
              <a:rPr lang="en-US" strike="sngStrike" dirty="0" smtClean="0"/>
              <a:t>Crawl</a:t>
            </a:r>
          </a:p>
          <a:p>
            <a:pPr marL="342900" lvl="1" indent="-342900">
              <a:buFont typeface="Arial" panose="020B0604020202020204" pitchFamily="34" charset="0"/>
              <a:buChar char="•"/>
            </a:pPr>
            <a:r>
              <a:rPr lang="en-US" b="1" strike="sngStrike" dirty="0" smtClean="0"/>
              <a:t>DevOps Basics: </a:t>
            </a:r>
            <a:r>
              <a:rPr lang="en-US" strike="sngStrike" dirty="0" smtClean="0"/>
              <a:t>Alerts and Monitoring</a:t>
            </a:r>
          </a:p>
          <a:p>
            <a:pPr marL="342900" lvl="1" indent="-342900">
              <a:buFont typeface="Arial" panose="020B0604020202020204" pitchFamily="34" charset="0"/>
              <a:buChar char="•"/>
            </a:pPr>
            <a:r>
              <a:rPr lang="en-US" b="1" strike="sngStrike" dirty="0" smtClean="0"/>
              <a:t>Deployment</a:t>
            </a:r>
            <a:r>
              <a:rPr lang="en-US" strike="sngStrike" dirty="0"/>
              <a:t>: FTP, Web Deploy, Source Control</a:t>
            </a:r>
          </a:p>
          <a:p>
            <a:r>
              <a:rPr lang="en-US" dirty="0" smtClean="0"/>
              <a:t>Walk</a:t>
            </a:r>
          </a:p>
          <a:p>
            <a:pPr marL="342900" lvl="1" indent="-342900">
              <a:buFont typeface="Arial" panose="020B0604020202020204" pitchFamily="34" charset="0"/>
              <a:buChar char="•"/>
            </a:pPr>
            <a:r>
              <a:rPr lang="en-US" b="1" dirty="0"/>
              <a:t>Agile Commandments</a:t>
            </a:r>
            <a:r>
              <a:rPr lang="en-US" dirty="0"/>
              <a:t>: Thou shalt be agile!</a:t>
            </a:r>
          </a:p>
          <a:p>
            <a:pPr marL="342900" lvl="1" indent="-342900">
              <a:buFont typeface="Arial" panose="020B0604020202020204" pitchFamily="34" charset="0"/>
              <a:buChar char="•"/>
            </a:pPr>
            <a:r>
              <a:rPr lang="en-US" b="1" dirty="0" smtClean="0"/>
              <a:t>Deploy with Confidence</a:t>
            </a:r>
            <a:r>
              <a:rPr lang="en-US" dirty="0" smtClean="0"/>
              <a:t>: Slots, Continuous Integration, and Authorization/Authentication</a:t>
            </a:r>
          </a:p>
          <a:p>
            <a:r>
              <a:rPr lang="en-US" dirty="0" smtClean="0"/>
              <a:t>Run</a:t>
            </a:r>
            <a:endParaRPr lang="en-US" dirty="0"/>
          </a:p>
          <a:p>
            <a:pPr marL="342900" lvl="1" indent="-342900">
              <a:buFont typeface="Arial" panose="020B0604020202020204" pitchFamily="34" charset="0"/>
              <a:buChar char="•"/>
            </a:pPr>
            <a:r>
              <a:rPr lang="en-US" b="1" dirty="0" smtClean="0"/>
              <a:t>Achieving Agile</a:t>
            </a:r>
            <a:r>
              <a:rPr lang="en-US" dirty="0" smtClean="0"/>
              <a:t>: Planning and Implementing a Dev, Test &amp; Production environment with Azure App Service</a:t>
            </a:r>
          </a:p>
        </p:txBody>
      </p:sp>
    </p:spTree>
    <p:extLst>
      <p:ext uri="{BB962C8B-B14F-4D97-AF65-F5344CB8AC3E}">
        <p14:creationId xmlns:p14="http://schemas.microsoft.com/office/powerpoint/2010/main" val="242548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Commandments</a:t>
            </a:r>
          </a:p>
        </p:txBody>
      </p:sp>
      <p:sp>
        <p:nvSpPr>
          <p:cNvPr id="3" name="Text Placeholder 2"/>
          <p:cNvSpPr>
            <a:spLocks noGrp="1"/>
          </p:cNvSpPr>
          <p:nvPr>
            <p:ph type="body" sz="quarter" idx="10"/>
          </p:nvPr>
        </p:nvSpPr>
        <p:spPr>
          <a:xfrm>
            <a:off x="274638" y="1212850"/>
            <a:ext cx="11887200" cy="5503045"/>
          </a:xfrm>
        </p:spPr>
        <p:txBody>
          <a:bodyPr/>
          <a:lstStyle/>
          <a:p>
            <a:pPr marL="571500" indent="-571500">
              <a:buFont typeface="Arial" panose="020B0604020202020204" pitchFamily="34" charset="0"/>
              <a:buChar char="•"/>
            </a:pPr>
            <a:r>
              <a:rPr lang="en-US" sz="3200" dirty="0"/>
              <a:t>Thou shall </a:t>
            </a:r>
            <a:r>
              <a:rPr lang="en-US" sz="3200" u="sng" dirty="0"/>
              <a:t>keep your code in a repository</a:t>
            </a:r>
          </a:p>
          <a:p>
            <a:pPr marL="571500" indent="-571500">
              <a:buFont typeface="Arial" panose="020B0604020202020204" pitchFamily="34" charset="0"/>
              <a:buChar char="•"/>
            </a:pPr>
            <a:r>
              <a:rPr lang="en-US" sz="3200" dirty="0"/>
              <a:t>Thou shall </a:t>
            </a:r>
            <a:r>
              <a:rPr lang="en-US" sz="3200" u="sng" dirty="0"/>
              <a:t>automate the build</a:t>
            </a:r>
          </a:p>
          <a:p>
            <a:pPr marL="571500" indent="-571500">
              <a:buFont typeface="Arial" panose="020B0604020202020204" pitchFamily="34" charset="0"/>
              <a:buChar char="•"/>
            </a:pPr>
            <a:r>
              <a:rPr lang="en-US" sz="3200" dirty="0"/>
              <a:t>Thou shall </a:t>
            </a:r>
            <a:r>
              <a:rPr lang="en-US" sz="3200" u="sng" dirty="0"/>
              <a:t>keep the build fast</a:t>
            </a:r>
          </a:p>
          <a:p>
            <a:pPr marL="571500" indent="-571500">
              <a:buFont typeface="Arial" panose="020B0604020202020204" pitchFamily="34" charset="0"/>
              <a:buChar char="•"/>
            </a:pPr>
            <a:r>
              <a:rPr lang="en-US" sz="3200" dirty="0"/>
              <a:t>Thou shall </a:t>
            </a:r>
            <a:r>
              <a:rPr lang="en-US" sz="3200" u="sng" dirty="0"/>
              <a:t>automate deployment</a:t>
            </a:r>
          </a:p>
          <a:p>
            <a:pPr marL="571500" indent="-571500">
              <a:buFont typeface="Arial" panose="020B0604020202020204" pitchFamily="34" charset="0"/>
              <a:buChar char="•"/>
            </a:pPr>
            <a:r>
              <a:rPr lang="en-US" sz="3200" dirty="0"/>
              <a:t>Thou shall </a:t>
            </a:r>
            <a:r>
              <a:rPr lang="en-US" sz="3200" u="sng" dirty="0"/>
              <a:t>make build self testing</a:t>
            </a:r>
          </a:p>
          <a:p>
            <a:pPr marL="571500" indent="-571500">
              <a:buFont typeface="Arial" panose="020B0604020202020204" pitchFamily="34" charset="0"/>
              <a:buChar char="•"/>
            </a:pPr>
            <a:r>
              <a:rPr lang="en-US" sz="3200" dirty="0"/>
              <a:t>Thou shall </a:t>
            </a:r>
            <a:r>
              <a:rPr lang="en-US" sz="3200" u="sng" dirty="0"/>
              <a:t>test in a clone of the production environment</a:t>
            </a:r>
          </a:p>
          <a:p>
            <a:pPr marL="571500" indent="-571500">
              <a:buFont typeface="Arial" panose="020B0604020202020204" pitchFamily="34" charset="0"/>
              <a:buChar char="•"/>
            </a:pPr>
            <a:r>
              <a:rPr lang="en-US" sz="3200" dirty="0"/>
              <a:t>Thou shall </a:t>
            </a:r>
            <a:r>
              <a:rPr lang="en-US" sz="3200" u="sng" dirty="0"/>
              <a:t>commit to the main branch every day</a:t>
            </a:r>
          </a:p>
          <a:p>
            <a:pPr marL="571500" indent="-571500">
              <a:buFont typeface="Arial" panose="020B0604020202020204" pitchFamily="34" charset="0"/>
              <a:buChar char="•"/>
            </a:pPr>
            <a:r>
              <a:rPr lang="en-US" sz="3200" dirty="0"/>
              <a:t>Thou shall </a:t>
            </a:r>
            <a:r>
              <a:rPr lang="en-US" sz="3200" u="sng" dirty="0"/>
              <a:t>build every commit</a:t>
            </a:r>
          </a:p>
          <a:p>
            <a:pPr marL="571500" indent="-571500">
              <a:buFont typeface="Arial" panose="020B0604020202020204" pitchFamily="34" charset="0"/>
              <a:buChar char="•"/>
            </a:pPr>
            <a:r>
              <a:rPr lang="en-US" sz="3200" dirty="0"/>
              <a:t>Thou shall </a:t>
            </a:r>
            <a:r>
              <a:rPr lang="en-US" sz="3200" u="sng" dirty="0"/>
              <a:t>make it easy to get the latest version</a:t>
            </a:r>
          </a:p>
          <a:p>
            <a:pPr marL="571500" indent="-571500">
              <a:buFont typeface="Arial" panose="020B0604020202020204" pitchFamily="34" charset="0"/>
              <a:buChar char="•"/>
            </a:pPr>
            <a:r>
              <a:rPr lang="en-US" sz="3200" dirty="0"/>
              <a:t>Thou shall </a:t>
            </a:r>
            <a:r>
              <a:rPr lang="en-US" sz="3200" u="sng" dirty="0"/>
              <a:t>easily see the result of the latest </a:t>
            </a:r>
            <a:r>
              <a:rPr lang="en-US" sz="3200" u="sng" dirty="0" smtClean="0"/>
              <a:t>build</a:t>
            </a:r>
            <a:endParaRPr lang="en-US" sz="3200" u="sng" dirty="0"/>
          </a:p>
        </p:txBody>
      </p:sp>
    </p:spTree>
    <p:extLst>
      <p:ext uri="{BB962C8B-B14F-4D97-AF65-F5344CB8AC3E}">
        <p14:creationId xmlns:p14="http://schemas.microsoft.com/office/powerpoint/2010/main" val="40985422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Byron’s Amendments</a:t>
            </a:r>
            <a:endParaRPr lang="en-US" dirty="0"/>
          </a:p>
        </p:txBody>
      </p:sp>
      <p:sp>
        <p:nvSpPr>
          <p:cNvPr id="3" name="Text Placeholder 2"/>
          <p:cNvSpPr>
            <a:spLocks noGrp="1"/>
          </p:cNvSpPr>
          <p:nvPr>
            <p:ph type="body" sz="quarter" idx="10"/>
          </p:nvPr>
        </p:nvSpPr>
        <p:spPr>
          <a:xfrm>
            <a:off x="274638" y="1212850"/>
            <a:ext cx="11887200" cy="3336298"/>
          </a:xfrm>
        </p:spPr>
        <p:txBody>
          <a:bodyPr/>
          <a:lstStyle/>
          <a:p>
            <a:pPr marL="571500" indent="-571500">
              <a:buFont typeface="Arial" panose="020B0604020202020204" pitchFamily="34" charset="0"/>
              <a:buChar char="•"/>
            </a:pPr>
            <a:r>
              <a:rPr lang="en-US" sz="3200" dirty="0"/>
              <a:t>Thou shall </a:t>
            </a:r>
            <a:r>
              <a:rPr lang="en-US" sz="3200" u="sng" dirty="0" smtClean="0"/>
              <a:t>roll forward, never roll back</a:t>
            </a:r>
            <a:endParaRPr lang="en-US" sz="3200" u="sng" dirty="0"/>
          </a:p>
          <a:p>
            <a:pPr marL="571500" indent="-571500">
              <a:buFont typeface="Arial" panose="020B0604020202020204" pitchFamily="34" charset="0"/>
              <a:buChar char="•"/>
            </a:pPr>
            <a:r>
              <a:rPr lang="en-US" sz="3200" dirty="0"/>
              <a:t>Thou shall </a:t>
            </a:r>
            <a:r>
              <a:rPr lang="en-US" sz="3200" u="sng" dirty="0" smtClean="0"/>
              <a:t>be data driven</a:t>
            </a:r>
            <a:endParaRPr lang="en-US" sz="3200" u="sng" dirty="0"/>
          </a:p>
          <a:p>
            <a:pPr marL="571500" indent="-571500">
              <a:buFont typeface="Arial" panose="020B0604020202020204" pitchFamily="34" charset="0"/>
              <a:buChar char="•"/>
            </a:pPr>
            <a:r>
              <a:rPr lang="en-US" sz="3200" dirty="0"/>
              <a:t>Thou shall </a:t>
            </a:r>
            <a:r>
              <a:rPr lang="en-US" sz="3200" u="sng" dirty="0" smtClean="0"/>
              <a:t>listen to your partners, clients, users</a:t>
            </a:r>
            <a:endParaRPr lang="en-US" sz="3200" u="sng" dirty="0"/>
          </a:p>
          <a:p>
            <a:pPr marL="571500" indent="-571500">
              <a:buFont typeface="Arial" panose="020B0604020202020204" pitchFamily="34" charset="0"/>
              <a:buChar char="•"/>
            </a:pPr>
            <a:r>
              <a:rPr lang="en-US" sz="3200" dirty="0"/>
              <a:t>Thou shall </a:t>
            </a:r>
            <a:r>
              <a:rPr lang="en-US" sz="3200" u="sng" dirty="0" smtClean="0"/>
              <a:t>roll with the punches</a:t>
            </a:r>
          </a:p>
          <a:p>
            <a:pPr marL="571500" indent="-571500">
              <a:buFont typeface="Arial" panose="020B0604020202020204" pitchFamily="34" charset="0"/>
              <a:buChar char="•"/>
            </a:pPr>
            <a:r>
              <a:rPr lang="en-US" sz="3200" dirty="0"/>
              <a:t>Thou shall </a:t>
            </a:r>
            <a:r>
              <a:rPr lang="en-US" sz="3200" u="sng" dirty="0" smtClean="0"/>
              <a:t>not be afraid to break stuff… </a:t>
            </a:r>
          </a:p>
          <a:p>
            <a:pPr marL="571500" indent="-571500">
              <a:buFont typeface="Arial" panose="020B0604020202020204" pitchFamily="34" charset="0"/>
              <a:buChar char="•"/>
            </a:pPr>
            <a:r>
              <a:rPr lang="en-US" sz="3200" dirty="0" smtClean="0"/>
              <a:t>Thou shall </a:t>
            </a:r>
            <a:r>
              <a:rPr lang="en-US" sz="3200" u="sng" dirty="0" smtClean="0"/>
              <a:t>be confident in your ability to fix it </a:t>
            </a:r>
            <a:r>
              <a:rPr lang="en-US" sz="3200" b="1" u="sng" dirty="0" smtClean="0"/>
              <a:t>FAST</a:t>
            </a:r>
            <a:r>
              <a:rPr lang="en-US" sz="3200" u="sng" dirty="0" smtClean="0"/>
              <a:t>!!!</a:t>
            </a:r>
            <a:endParaRPr lang="en-US" sz="3200" u="sng" dirty="0"/>
          </a:p>
        </p:txBody>
      </p:sp>
    </p:spTree>
    <p:extLst>
      <p:ext uri="{BB962C8B-B14F-4D97-AF65-F5344CB8AC3E}">
        <p14:creationId xmlns:p14="http://schemas.microsoft.com/office/powerpoint/2010/main" val="26266292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9115">
                      <a:srgbClr val="000000"/>
                    </a:gs>
                    <a:gs pos="79000">
                      <a:srgbClr val="000000"/>
                    </a:gs>
                  </a:gsLst>
                  <a:lin ang="5400000" scaled="0"/>
                </a:gradFill>
              </a:rPr>
              <a:t>Agile Development in Practice: </a:t>
            </a:r>
            <a:r>
              <a:rPr lang="en-US" sz="3200" dirty="0">
                <a:gradFill>
                  <a:gsLst>
                    <a:gs pos="99115">
                      <a:srgbClr val="000000"/>
                    </a:gs>
                    <a:gs pos="79000">
                      <a:srgbClr val="000000"/>
                    </a:gs>
                  </a:gsLst>
                  <a:lin ang="5400000" scaled="0"/>
                </a:gradFill>
              </a:rPr>
              <a:t>Tips and Tricks for Modernized Development Cycle</a:t>
            </a:r>
            <a:endParaRPr lang="en-US" dirty="0"/>
          </a:p>
        </p:txBody>
      </p:sp>
      <p:sp>
        <p:nvSpPr>
          <p:cNvPr id="5" name="Text Placeholder 4"/>
          <p:cNvSpPr>
            <a:spLocks noGrp="1"/>
          </p:cNvSpPr>
          <p:nvPr>
            <p:ph type="body" sz="quarter" idx="12"/>
          </p:nvPr>
        </p:nvSpPr>
        <p:spPr/>
        <p:txBody>
          <a:bodyPr/>
          <a:lstStyle/>
          <a:p>
            <a:r>
              <a:rPr lang="en-US" dirty="0"/>
              <a:t>Byron Tardif</a:t>
            </a:r>
          </a:p>
          <a:p>
            <a:r>
              <a:rPr lang="en-US" dirty="0"/>
              <a:t>Program Manager</a:t>
            </a:r>
          </a:p>
          <a:p>
            <a:r>
              <a:rPr lang="en-US" dirty="0"/>
              <a:t>Azure App Service</a:t>
            </a:r>
          </a:p>
        </p:txBody>
      </p:sp>
      <p:sp>
        <p:nvSpPr>
          <p:cNvPr id="6" name="Text Placeholder 5"/>
          <p:cNvSpPr>
            <a:spLocks noGrp="1"/>
          </p:cNvSpPr>
          <p:nvPr>
            <p:ph type="body" sz="quarter" idx="13"/>
          </p:nvPr>
        </p:nvSpPr>
        <p:spPr/>
        <p:txBody>
          <a:bodyPr/>
          <a:lstStyle/>
          <a:p>
            <a:r>
              <a:rPr lang="en-US" dirty="0" smtClean="0"/>
              <a:t>BRK3707</a:t>
            </a:r>
            <a:endParaRPr lang="en-US" dirty="0"/>
          </a:p>
        </p:txBody>
      </p:sp>
    </p:spTree>
    <p:extLst>
      <p:ext uri="{BB962C8B-B14F-4D97-AF65-F5344CB8AC3E}">
        <p14:creationId xmlns:p14="http://schemas.microsoft.com/office/powerpoint/2010/main" val="1235585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Tree>
    <p:extLst>
      <p:ext uri="{BB962C8B-B14F-4D97-AF65-F5344CB8AC3E}">
        <p14:creationId xmlns:p14="http://schemas.microsoft.com/office/powerpoint/2010/main" val="185605906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525"/>
            <a:ext cx="11887200" cy="5078313"/>
          </a:xfrm>
        </p:spPr>
        <p:txBody>
          <a:bodyPr/>
          <a:lstStyle/>
          <a:p>
            <a:r>
              <a:rPr lang="en-US" strike="sngStrike" dirty="0" smtClean="0"/>
              <a:t>Getting Started with Azure App Service</a:t>
            </a:r>
          </a:p>
          <a:p>
            <a:pPr marL="342900" lvl="1" indent="-342900">
              <a:buFont typeface="Arial" panose="020B0604020202020204" pitchFamily="34" charset="0"/>
              <a:buChar char="•"/>
            </a:pPr>
            <a:r>
              <a:rPr lang="en-US" b="1" strike="sngStrike" dirty="0" smtClean="0"/>
              <a:t>Azure Resource Manager</a:t>
            </a:r>
            <a:r>
              <a:rPr lang="en-US" strike="sngStrike" dirty="0" smtClean="0"/>
              <a:t>: Resource Groups, App Service Plans, Web/API/Mobile Apps</a:t>
            </a:r>
          </a:p>
          <a:p>
            <a:r>
              <a:rPr lang="en-US" strike="sngStrike" dirty="0" smtClean="0"/>
              <a:t>Crawl</a:t>
            </a:r>
          </a:p>
          <a:p>
            <a:pPr marL="342900" lvl="1" indent="-342900">
              <a:buFont typeface="Arial" panose="020B0604020202020204" pitchFamily="34" charset="0"/>
              <a:buChar char="•"/>
            </a:pPr>
            <a:r>
              <a:rPr lang="en-US" b="1" strike="sngStrike" dirty="0" smtClean="0"/>
              <a:t>DevOps Basics: </a:t>
            </a:r>
            <a:r>
              <a:rPr lang="en-US" strike="sngStrike" dirty="0" smtClean="0"/>
              <a:t>Alerts and Monitoring</a:t>
            </a:r>
          </a:p>
          <a:p>
            <a:pPr marL="342900" lvl="1" indent="-342900">
              <a:buFont typeface="Arial" panose="020B0604020202020204" pitchFamily="34" charset="0"/>
              <a:buChar char="•"/>
            </a:pPr>
            <a:r>
              <a:rPr lang="en-US" b="1" strike="sngStrike" dirty="0" smtClean="0"/>
              <a:t>Deployment</a:t>
            </a:r>
            <a:r>
              <a:rPr lang="en-US" strike="sngStrike" dirty="0"/>
              <a:t>: FTP, Web Deploy, Source Control</a:t>
            </a:r>
          </a:p>
          <a:p>
            <a:r>
              <a:rPr lang="en-US" strike="sngStrike" dirty="0" smtClean="0"/>
              <a:t>Walk</a:t>
            </a:r>
          </a:p>
          <a:p>
            <a:pPr marL="342900" lvl="1" indent="-342900">
              <a:buFont typeface="Arial" panose="020B0604020202020204" pitchFamily="34" charset="0"/>
              <a:buChar char="•"/>
            </a:pPr>
            <a:r>
              <a:rPr lang="en-US" b="1" strike="sngStrike" dirty="0"/>
              <a:t>Agile Commandments</a:t>
            </a:r>
            <a:r>
              <a:rPr lang="en-US" strike="sngStrike" dirty="0"/>
              <a:t>: Thou shalt be agile!</a:t>
            </a:r>
          </a:p>
          <a:p>
            <a:pPr marL="342900" lvl="1" indent="-342900">
              <a:buFont typeface="Arial" panose="020B0604020202020204" pitchFamily="34" charset="0"/>
              <a:buChar char="•"/>
            </a:pPr>
            <a:r>
              <a:rPr lang="en-US" b="1" strike="sngStrike" dirty="0" smtClean="0"/>
              <a:t>Deploy with Confidence</a:t>
            </a:r>
            <a:r>
              <a:rPr lang="en-US" strike="sngStrike" dirty="0" smtClean="0"/>
              <a:t>: Slots, Continuous Integration, and Authorization/Authentication</a:t>
            </a:r>
          </a:p>
          <a:p>
            <a:r>
              <a:rPr lang="en-US" dirty="0" smtClean="0"/>
              <a:t>Run</a:t>
            </a:r>
            <a:endParaRPr lang="en-US" dirty="0"/>
          </a:p>
          <a:p>
            <a:pPr marL="342900" lvl="1" indent="-342900">
              <a:buFont typeface="Arial" panose="020B0604020202020204" pitchFamily="34" charset="0"/>
              <a:buChar char="•"/>
            </a:pPr>
            <a:r>
              <a:rPr lang="en-US" b="1" dirty="0" smtClean="0"/>
              <a:t>Achieving Agile</a:t>
            </a:r>
            <a:r>
              <a:rPr lang="en-US" dirty="0" smtClean="0"/>
              <a:t>: Planning and Implementing a Dev, Test &amp; Production environment with Azure App Service</a:t>
            </a:r>
          </a:p>
        </p:txBody>
      </p:sp>
    </p:spTree>
    <p:extLst>
      <p:ext uri="{BB962C8B-B14F-4D97-AF65-F5344CB8AC3E}">
        <p14:creationId xmlns:p14="http://schemas.microsoft.com/office/powerpoint/2010/main" val="263409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 Strategy</a:t>
            </a:r>
            <a:endParaRPr lang="en-US" dirty="0"/>
          </a:p>
        </p:txBody>
      </p:sp>
      <p:cxnSp>
        <p:nvCxnSpPr>
          <p:cNvPr id="5" name="Straight Connector 4"/>
          <p:cNvCxnSpPr/>
          <p:nvPr/>
        </p:nvCxnSpPr>
        <p:spPr>
          <a:xfrm>
            <a:off x="808037" y="3497262"/>
            <a:ext cx="99822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1646237" y="3497262"/>
            <a:ext cx="9144000" cy="914400"/>
          </a:xfrm>
          <a:prstGeom prst="bentConnector3">
            <a:avLst>
              <a:gd name="adj1" fmla="val 0"/>
            </a:avLst>
          </a:prstGeom>
          <a:ln w="28575">
            <a:solidFill>
              <a:srgbClr val="B4A0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3475037" y="4411662"/>
            <a:ext cx="7315200" cy="914400"/>
          </a:xfrm>
          <a:prstGeom prst="bentConnector3">
            <a:avLst>
              <a:gd name="adj1" fmla="val 0"/>
            </a:avLst>
          </a:prstGeom>
          <a:ln w="28575">
            <a:solidFill>
              <a:srgbClr val="47D8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2560637" y="2582863"/>
            <a:ext cx="8229600" cy="911453"/>
          </a:xfrm>
          <a:prstGeom prst="bentConnector3">
            <a:avLst>
              <a:gd name="adj1" fmla="val 0"/>
            </a:avLst>
          </a:prstGeom>
          <a:ln w="28575">
            <a:solidFill>
              <a:srgbClr val="FFC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4389437" y="1670843"/>
            <a:ext cx="6400800" cy="912019"/>
          </a:xfrm>
          <a:prstGeom prst="bentConnector3">
            <a:avLst>
              <a:gd name="adj1" fmla="val 170"/>
            </a:avLst>
          </a:prstGeom>
          <a:ln w="28575">
            <a:solidFill>
              <a:schemeClr val="accent5"/>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418637" y="3497261"/>
            <a:ext cx="1371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rPr>
              <a:t>Master</a:t>
            </a:r>
          </a:p>
        </p:txBody>
      </p:sp>
      <p:sp>
        <p:nvSpPr>
          <p:cNvPr id="21" name="TextBox 20"/>
          <p:cNvSpPr txBox="1"/>
          <p:nvPr/>
        </p:nvSpPr>
        <p:spPr>
          <a:xfrm>
            <a:off x="9418637" y="4414608"/>
            <a:ext cx="1371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rgbClr val="B4A0FF"/>
                </a:solidFill>
              </a:rPr>
              <a:t>Test</a:t>
            </a:r>
          </a:p>
        </p:txBody>
      </p:sp>
      <p:sp>
        <p:nvSpPr>
          <p:cNvPr id="22" name="TextBox 21"/>
          <p:cNvSpPr txBox="1"/>
          <p:nvPr/>
        </p:nvSpPr>
        <p:spPr>
          <a:xfrm>
            <a:off x="9418637" y="5467741"/>
            <a:ext cx="1371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rgbClr val="47D8FF"/>
                </a:solidFill>
              </a:rPr>
              <a:t>Dev</a:t>
            </a:r>
          </a:p>
        </p:txBody>
      </p:sp>
      <p:sp>
        <p:nvSpPr>
          <p:cNvPr id="25" name="TextBox 24"/>
          <p:cNvSpPr txBox="1"/>
          <p:nvPr/>
        </p:nvSpPr>
        <p:spPr>
          <a:xfrm>
            <a:off x="9464674" y="2622964"/>
            <a:ext cx="1371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rgbClr val="FFC000"/>
                </a:solidFill>
              </a:rPr>
              <a:t>N-1</a:t>
            </a:r>
          </a:p>
        </p:txBody>
      </p:sp>
      <p:sp>
        <p:nvSpPr>
          <p:cNvPr id="26" name="TextBox 25"/>
          <p:cNvSpPr txBox="1"/>
          <p:nvPr/>
        </p:nvSpPr>
        <p:spPr>
          <a:xfrm>
            <a:off x="9464674" y="1667897"/>
            <a:ext cx="1371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accent5"/>
                </a:solidFill>
              </a:rPr>
              <a:t>N-2</a:t>
            </a:r>
          </a:p>
        </p:txBody>
      </p:sp>
      <p:sp>
        <p:nvSpPr>
          <p:cNvPr id="27" name="Arc 26"/>
          <p:cNvSpPr/>
          <p:nvPr/>
        </p:nvSpPr>
        <p:spPr>
          <a:xfrm rot="13394839">
            <a:off x="708577" y="2788392"/>
            <a:ext cx="4838700" cy="3246541"/>
          </a:xfrm>
          <a:prstGeom prst="arc">
            <a:avLst>
              <a:gd name="adj1" fmla="val 10732526"/>
              <a:gd name="adj2" fmla="val 19496078"/>
            </a:avLst>
          </a:prstGeom>
          <a:ln w="76200" cap="sq">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17836650">
            <a:off x="145038" y="2085611"/>
            <a:ext cx="4838700" cy="3246541"/>
          </a:xfrm>
          <a:prstGeom prst="arc">
            <a:avLst>
              <a:gd name="adj1" fmla="val 16557900"/>
              <a:gd name="adj2" fmla="val 85247"/>
            </a:avLst>
          </a:prstGeom>
          <a:ln w="76200" cap="sq">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29"/>
          <p:cNvPicPr>
            <a:picLocks noChangeAspect="1"/>
          </p:cNvPicPr>
          <p:nvPr/>
        </p:nvPicPr>
        <p:blipFill>
          <a:blip r:embed="rId2">
            <a:biLevel thresh="25000"/>
          </a:blip>
          <a:stretch>
            <a:fillRect/>
          </a:stretch>
        </p:blipFill>
        <p:spPr>
          <a:xfrm>
            <a:off x="243463" y="2848874"/>
            <a:ext cx="983674" cy="953188"/>
          </a:xfrm>
          <a:prstGeom prst="rect">
            <a:avLst/>
          </a:prstGeom>
          <a:solidFill>
            <a:srgbClr val="B4A0FF"/>
          </a:solidFill>
        </p:spPr>
      </p:pic>
    </p:spTree>
    <p:extLst>
      <p:ext uri="{BB962C8B-B14F-4D97-AF65-F5344CB8AC3E}">
        <p14:creationId xmlns:p14="http://schemas.microsoft.com/office/powerpoint/2010/main" val="1554880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Service Architecture: Option </a:t>
            </a:r>
            <a:r>
              <a:rPr lang="en-US" dirty="0" smtClean="0"/>
              <a:t>1</a:t>
            </a:r>
            <a:endParaRPr lang="en-US" dirty="0"/>
          </a:p>
        </p:txBody>
      </p:sp>
      <p:sp>
        <p:nvSpPr>
          <p:cNvPr id="5" name="Rectangle 4"/>
          <p:cNvSpPr/>
          <p:nvPr/>
        </p:nvSpPr>
        <p:spPr bwMode="auto">
          <a:xfrm>
            <a:off x="731837" y="1668462"/>
            <a:ext cx="10972800" cy="50292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smtClean="0">
                <a:gradFill>
                  <a:gsLst>
                    <a:gs pos="16814">
                      <a:srgbClr val="FFFFFF"/>
                    </a:gs>
                    <a:gs pos="46000">
                      <a:srgbClr val="FFFFFF"/>
                    </a:gs>
                  </a:gsLst>
                  <a:lin ang="5400000" scaled="0"/>
                </a:gradFill>
              </a:rPr>
              <a:t>&lt;Resource Group&gt;</a:t>
            </a:r>
          </a:p>
        </p:txBody>
      </p:sp>
      <p:sp>
        <p:nvSpPr>
          <p:cNvPr id="6" name="hyperV2"/>
          <p:cNvSpPr>
            <a:spLocks noChangeAspect="1" noEditPoints="1"/>
          </p:cNvSpPr>
          <p:nvPr/>
        </p:nvSpPr>
        <p:spPr bwMode="auto">
          <a:xfrm>
            <a:off x="1722437"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hyperV2"/>
          <p:cNvSpPr>
            <a:spLocks noChangeAspect="1" noEditPoints="1"/>
          </p:cNvSpPr>
          <p:nvPr/>
        </p:nvSpPr>
        <p:spPr bwMode="auto">
          <a:xfrm>
            <a:off x="9146388"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hyperV2"/>
          <p:cNvSpPr>
            <a:spLocks noChangeAspect="1" noEditPoints="1"/>
          </p:cNvSpPr>
          <p:nvPr/>
        </p:nvSpPr>
        <p:spPr bwMode="auto">
          <a:xfrm>
            <a:off x="2884296"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hyperV2"/>
          <p:cNvSpPr>
            <a:spLocks noChangeAspect="1" noEditPoints="1"/>
          </p:cNvSpPr>
          <p:nvPr/>
        </p:nvSpPr>
        <p:spPr bwMode="auto">
          <a:xfrm>
            <a:off x="4106609" y="3920597"/>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1" name="Picture 10"/>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421910" y="5465927"/>
            <a:ext cx="659218" cy="659218"/>
          </a:xfrm>
          <a:prstGeom prst="rect">
            <a:avLst/>
          </a:prstGeom>
        </p:spPr>
      </p:pic>
      <p:pic>
        <p:nvPicPr>
          <p:cNvPr id="13" name="Picture 12"/>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165564" y="5465927"/>
            <a:ext cx="659218" cy="659218"/>
          </a:xfrm>
          <a:prstGeom prst="rect">
            <a:avLst/>
          </a:prstGeom>
        </p:spPr>
      </p:pic>
      <p:pic>
        <p:nvPicPr>
          <p:cNvPr id="14" name="Picture 13"/>
          <p:cNvPicPr>
            <a:picLocks noChangeAspect="1"/>
          </p:cNvPicPr>
          <p:nvPr/>
        </p:nvPicPr>
        <p:blipFill>
          <a:blip r:embed="rId4">
            <a:biLevel thresh="25000"/>
          </a:blip>
          <a:stretch>
            <a:fillRect/>
          </a:stretch>
        </p:blipFill>
        <p:spPr>
          <a:xfrm>
            <a:off x="3198826" y="1945279"/>
            <a:ext cx="667105" cy="646430"/>
          </a:xfrm>
          <a:prstGeom prst="rect">
            <a:avLst/>
          </a:prstGeom>
        </p:spPr>
      </p:pic>
      <p:pic>
        <p:nvPicPr>
          <p:cNvPr id="16" name="Picture 15"/>
          <p:cNvPicPr>
            <a:picLocks noChangeAspect="1"/>
          </p:cNvPicPr>
          <p:nvPr/>
        </p:nvPicPr>
        <p:blipFill>
          <a:blip r:embed="rId4">
            <a:biLevel thresh="25000"/>
          </a:blip>
          <a:stretch>
            <a:fillRect/>
          </a:stretch>
        </p:blipFill>
        <p:spPr>
          <a:xfrm>
            <a:off x="9046629" y="1945279"/>
            <a:ext cx="667105" cy="646430"/>
          </a:xfrm>
          <a:prstGeom prst="rect">
            <a:avLst/>
          </a:prstGeom>
        </p:spPr>
      </p:pic>
      <p:pic>
        <p:nvPicPr>
          <p:cNvPr id="17" name="Picture 16"/>
          <p:cNvPicPr>
            <a:picLocks noChangeAspect="1"/>
          </p:cNvPicPr>
          <p:nvPr/>
        </p:nvPicPr>
        <p:blipFill>
          <a:blip r:embed="rId5"/>
          <a:stretch>
            <a:fillRect/>
          </a:stretch>
        </p:blipFill>
        <p:spPr>
          <a:xfrm>
            <a:off x="1646237" y="2927901"/>
            <a:ext cx="724282" cy="707395"/>
          </a:xfrm>
          <a:prstGeom prst="rect">
            <a:avLst/>
          </a:prstGeom>
        </p:spPr>
      </p:pic>
      <p:pic>
        <p:nvPicPr>
          <p:cNvPr id="18" name="Picture 17"/>
          <p:cNvPicPr>
            <a:picLocks noChangeAspect="1"/>
          </p:cNvPicPr>
          <p:nvPr/>
        </p:nvPicPr>
        <p:blipFill>
          <a:blip r:embed="rId5"/>
          <a:stretch>
            <a:fillRect/>
          </a:stretch>
        </p:blipFill>
        <p:spPr>
          <a:xfrm>
            <a:off x="3170237" y="2927901"/>
            <a:ext cx="724282" cy="707395"/>
          </a:xfrm>
          <a:prstGeom prst="rect">
            <a:avLst/>
          </a:prstGeom>
        </p:spPr>
      </p:pic>
      <p:pic>
        <p:nvPicPr>
          <p:cNvPr id="20" name="Picture 19"/>
          <p:cNvPicPr>
            <a:picLocks noChangeAspect="1"/>
          </p:cNvPicPr>
          <p:nvPr/>
        </p:nvPicPr>
        <p:blipFill>
          <a:blip r:embed="rId5"/>
          <a:stretch>
            <a:fillRect/>
          </a:stretch>
        </p:blipFill>
        <p:spPr>
          <a:xfrm>
            <a:off x="9046629" y="2927901"/>
            <a:ext cx="724282" cy="707395"/>
          </a:xfrm>
          <a:prstGeom prst="rect">
            <a:avLst/>
          </a:prstGeom>
        </p:spPr>
      </p:pic>
      <p:sp>
        <p:nvSpPr>
          <p:cNvPr id="21" name="hyperV2"/>
          <p:cNvSpPr>
            <a:spLocks noChangeAspect="1" noEditPoints="1"/>
          </p:cNvSpPr>
          <p:nvPr/>
        </p:nvSpPr>
        <p:spPr bwMode="auto">
          <a:xfrm>
            <a:off x="6376100"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2" name="Picture 2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351291" y="5465927"/>
            <a:ext cx="659218" cy="659218"/>
          </a:xfrm>
          <a:prstGeom prst="rect">
            <a:avLst/>
          </a:prstGeom>
        </p:spPr>
      </p:pic>
      <p:pic>
        <p:nvPicPr>
          <p:cNvPr id="23" name="Picture 22"/>
          <p:cNvPicPr>
            <a:picLocks noChangeAspect="1"/>
          </p:cNvPicPr>
          <p:nvPr/>
        </p:nvPicPr>
        <p:blipFill>
          <a:blip r:embed="rId4">
            <a:biLevel thresh="25000"/>
          </a:blip>
          <a:stretch>
            <a:fillRect/>
          </a:stretch>
        </p:blipFill>
        <p:spPr>
          <a:xfrm>
            <a:off x="6347348" y="1945279"/>
            <a:ext cx="667105" cy="646430"/>
          </a:xfrm>
          <a:prstGeom prst="rect">
            <a:avLst/>
          </a:prstGeom>
        </p:spPr>
      </p:pic>
      <p:pic>
        <p:nvPicPr>
          <p:cNvPr id="24" name="Picture 23"/>
          <p:cNvPicPr>
            <a:picLocks noChangeAspect="1"/>
          </p:cNvPicPr>
          <p:nvPr/>
        </p:nvPicPr>
        <p:blipFill>
          <a:blip r:embed="rId5"/>
          <a:stretch>
            <a:fillRect/>
          </a:stretch>
        </p:blipFill>
        <p:spPr>
          <a:xfrm>
            <a:off x="6318759" y="2927901"/>
            <a:ext cx="724282" cy="707395"/>
          </a:xfrm>
          <a:prstGeom prst="rect">
            <a:avLst/>
          </a:prstGeom>
        </p:spPr>
      </p:pic>
      <p:sp>
        <p:nvSpPr>
          <p:cNvPr id="29" name="TextBox 28"/>
          <p:cNvSpPr txBox="1"/>
          <p:nvPr/>
        </p:nvSpPr>
        <p:spPr>
          <a:xfrm>
            <a:off x="3894519" y="2023812"/>
            <a:ext cx="14855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Master</a:t>
            </a:r>
          </a:p>
        </p:txBody>
      </p:sp>
      <p:sp>
        <p:nvSpPr>
          <p:cNvPr id="30" name="TextBox 29"/>
          <p:cNvSpPr txBox="1"/>
          <p:nvPr/>
        </p:nvSpPr>
        <p:spPr>
          <a:xfrm>
            <a:off x="7118695" y="2020954"/>
            <a:ext cx="14855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Test</a:t>
            </a:r>
          </a:p>
        </p:txBody>
      </p:sp>
      <p:sp>
        <p:nvSpPr>
          <p:cNvPr id="31" name="TextBox 30"/>
          <p:cNvSpPr txBox="1"/>
          <p:nvPr/>
        </p:nvSpPr>
        <p:spPr>
          <a:xfrm>
            <a:off x="9824782" y="2020953"/>
            <a:ext cx="14855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Dev</a:t>
            </a:r>
          </a:p>
        </p:txBody>
      </p:sp>
      <p:sp>
        <p:nvSpPr>
          <p:cNvPr id="32" name="TextBox 31"/>
          <p:cNvSpPr txBox="1"/>
          <p:nvPr/>
        </p:nvSpPr>
        <p:spPr>
          <a:xfrm>
            <a:off x="3894519"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a:t>
            </a:r>
            <a:r>
              <a:rPr lang="en-US" sz="1400" dirty="0" smtClean="0">
                <a:gradFill>
                  <a:gsLst>
                    <a:gs pos="2917">
                      <a:schemeClr val="tx1"/>
                    </a:gs>
                    <a:gs pos="30000">
                      <a:schemeClr val="tx1"/>
                    </a:gs>
                  </a:gsLst>
                  <a:lin ang="5400000" scaled="0"/>
                </a:gradFill>
              </a:rPr>
              <a:t>-Staging</a:t>
            </a:r>
          </a:p>
        </p:txBody>
      </p:sp>
      <p:sp>
        <p:nvSpPr>
          <p:cNvPr id="33" name="TextBox 32"/>
          <p:cNvSpPr txBox="1"/>
          <p:nvPr/>
        </p:nvSpPr>
        <p:spPr>
          <a:xfrm>
            <a:off x="2408237" y="4899949"/>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bkRunPlan</a:t>
            </a:r>
            <a:endParaRPr lang="en-US" sz="1400" dirty="0" smtClean="0">
              <a:gradFill>
                <a:gsLst>
                  <a:gs pos="2917">
                    <a:schemeClr val="tx1"/>
                  </a:gs>
                  <a:gs pos="30000">
                    <a:schemeClr val="tx1"/>
                  </a:gs>
                </a:gsLst>
                <a:lin ang="5400000" scaled="0"/>
              </a:gradFill>
            </a:endParaRPr>
          </a:p>
        </p:txBody>
      </p:sp>
      <p:sp>
        <p:nvSpPr>
          <p:cNvPr id="34" name="TextBox 33"/>
          <p:cNvSpPr txBox="1"/>
          <p:nvPr/>
        </p:nvSpPr>
        <p:spPr>
          <a:xfrm>
            <a:off x="2761996" y="5550854"/>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bkRunDB</a:t>
            </a:r>
            <a:endParaRPr lang="en-US" sz="1400" dirty="0" smtClean="0">
              <a:gradFill>
                <a:gsLst>
                  <a:gs pos="2917">
                    <a:schemeClr val="tx1"/>
                  </a:gs>
                  <a:gs pos="30000">
                    <a:schemeClr val="tx1"/>
                  </a:gs>
                </a:gsLst>
                <a:lin ang="5400000" scaled="0"/>
              </a:gradFill>
            </a:endParaRPr>
          </a:p>
        </p:txBody>
      </p:sp>
      <p:sp>
        <p:nvSpPr>
          <p:cNvPr id="35" name="TextBox 34"/>
          <p:cNvSpPr txBox="1"/>
          <p:nvPr/>
        </p:nvSpPr>
        <p:spPr>
          <a:xfrm>
            <a:off x="2251138"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a:t>
            </a:r>
            <a:endParaRPr lang="en-US" sz="1400" dirty="0" smtClean="0">
              <a:gradFill>
                <a:gsLst>
                  <a:gs pos="2917">
                    <a:schemeClr val="tx1"/>
                  </a:gs>
                  <a:gs pos="30000">
                    <a:schemeClr val="tx1"/>
                  </a:gs>
                </a:gsLst>
                <a:lin ang="5400000" scaled="0"/>
              </a:gradFill>
            </a:endParaRPr>
          </a:p>
        </p:txBody>
      </p:sp>
      <p:sp>
        <p:nvSpPr>
          <p:cNvPr id="36" name="TextBox 35"/>
          <p:cNvSpPr txBox="1"/>
          <p:nvPr/>
        </p:nvSpPr>
        <p:spPr>
          <a:xfrm>
            <a:off x="7037732"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bkRunTest</a:t>
            </a:r>
            <a:endParaRPr lang="en-US" sz="1400" dirty="0" smtClean="0">
              <a:gradFill>
                <a:gsLst>
                  <a:gs pos="2917">
                    <a:schemeClr val="tx1"/>
                  </a:gs>
                  <a:gs pos="30000">
                    <a:schemeClr val="tx1"/>
                  </a:gs>
                </a:gsLst>
                <a:lin ang="5400000" scaled="0"/>
              </a:gradFill>
            </a:endParaRPr>
          </a:p>
        </p:txBody>
      </p:sp>
      <p:sp>
        <p:nvSpPr>
          <p:cNvPr id="37" name="TextBox 36"/>
          <p:cNvSpPr txBox="1"/>
          <p:nvPr/>
        </p:nvSpPr>
        <p:spPr>
          <a:xfrm>
            <a:off x="9822179"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bkRunDev</a:t>
            </a:r>
            <a:endParaRPr lang="en-US" sz="1400" dirty="0" smtClean="0">
              <a:gradFill>
                <a:gsLst>
                  <a:gs pos="2917">
                    <a:schemeClr val="tx1"/>
                  </a:gs>
                  <a:gs pos="30000">
                    <a:schemeClr val="tx1"/>
                  </a:gs>
                </a:gsLst>
                <a:lin ang="5400000" scaled="0"/>
              </a:gradFill>
            </a:endParaRPr>
          </a:p>
        </p:txBody>
      </p:sp>
      <p:sp>
        <p:nvSpPr>
          <p:cNvPr id="38" name="TextBox 37"/>
          <p:cNvSpPr txBox="1"/>
          <p:nvPr/>
        </p:nvSpPr>
        <p:spPr>
          <a:xfrm>
            <a:off x="5900041" y="4899949"/>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bkRunPlanTest</a:t>
            </a:r>
            <a:endParaRPr lang="en-US" sz="1400" dirty="0" smtClean="0">
              <a:gradFill>
                <a:gsLst>
                  <a:gs pos="2917">
                    <a:schemeClr val="tx1"/>
                  </a:gs>
                  <a:gs pos="30000">
                    <a:schemeClr val="tx1"/>
                  </a:gs>
                </a:gsLst>
                <a:lin ang="5400000" scaled="0"/>
              </a:gradFill>
            </a:endParaRPr>
          </a:p>
        </p:txBody>
      </p:sp>
      <p:sp>
        <p:nvSpPr>
          <p:cNvPr id="39" name="TextBox 38"/>
          <p:cNvSpPr txBox="1"/>
          <p:nvPr/>
        </p:nvSpPr>
        <p:spPr>
          <a:xfrm>
            <a:off x="8670329" y="4899949"/>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bkRunPlanDev</a:t>
            </a:r>
            <a:endParaRPr lang="en-US" sz="1400" dirty="0" smtClean="0">
              <a:gradFill>
                <a:gsLst>
                  <a:gs pos="2917">
                    <a:schemeClr val="tx1"/>
                  </a:gs>
                  <a:gs pos="30000">
                    <a:schemeClr val="tx1"/>
                  </a:gs>
                </a:gsLst>
                <a:lin ang="5400000" scaled="0"/>
              </a:gradFill>
            </a:endParaRPr>
          </a:p>
        </p:txBody>
      </p:sp>
      <p:sp>
        <p:nvSpPr>
          <p:cNvPr id="40" name="TextBox 39"/>
          <p:cNvSpPr txBox="1"/>
          <p:nvPr/>
        </p:nvSpPr>
        <p:spPr>
          <a:xfrm>
            <a:off x="6747640" y="5550854"/>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bkRunDB</a:t>
            </a:r>
            <a:endParaRPr lang="en-US" sz="1400" dirty="0" smtClean="0">
              <a:gradFill>
                <a:gsLst>
                  <a:gs pos="2917">
                    <a:schemeClr val="tx1"/>
                  </a:gs>
                  <a:gs pos="30000">
                    <a:schemeClr val="tx1"/>
                  </a:gs>
                </a:gsLst>
                <a:lin ang="5400000" scaled="0"/>
              </a:gradFill>
            </a:endParaRPr>
          </a:p>
        </p:txBody>
      </p:sp>
      <p:sp>
        <p:nvSpPr>
          <p:cNvPr id="41" name="TextBox 40"/>
          <p:cNvSpPr txBox="1"/>
          <p:nvPr/>
        </p:nvSpPr>
        <p:spPr>
          <a:xfrm>
            <a:off x="9551852" y="5550854"/>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bkRunDB</a:t>
            </a:r>
            <a:endParaRPr lang="en-US" sz="1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924339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Service Architecture: Option </a:t>
            </a:r>
            <a:r>
              <a:rPr lang="en-US" dirty="0" smtClean="0"/>
              <a:t>2</a:t>
            </a:r>
            <a:endParaRPr lang="en-US" dirty="0"/>
          </a:p>
        </p:txBody>
      </p:sp>
      <p:sp>
        <p:nvSpPr>
          <p:cNvPr id="5" name="Rectangle 4"/>
          <p:cNvSpPr/>
          <p:nvPr/>
        </p:nvSpPr>
        <p:spPr bwMode="auto">
          <a:xfrm>
            <a:off x="731837" y="1592262"/>
            <a:ext cx="4572000" cy="50292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err="1" smtClean="0">
                <a:gradFill>
                  <a:gsLst>
                    <a:gs pos="16814">
                      <a:srgbClr val="FFFFFF"/>
                    </a:gs>
                    <a:gs pos="46000">
                      <a:srgbClr val="FFFFFF"/>
                    </a:gs>
                  </a:gsLst>
                  <a:lin ang="5400000" scaled="0"/>
                </a:gradFill>
              </a:rPr>
              <a:t>bkRunProdRG</a:t>
            </a:r>
            <a:endParaRPr lang="en-US" dirty="0" smtClean="0">
              <a:gradFill>
                <a:gsLst>
                  <a:gs pos="16814">
                    <a:srgbClr val="FFFFFF"/>
                  </a:gs>
                  <a:gs pos="46000">
                    <a:srgbClr val="FFFFFF"/>
                  </a:gs>
                </a:gsLst>
                <a:lin ang="5400000" scaled="0"/>
              </a:gradFill>
            </a:endParaRPr>
          </a:p>
        </p:txBody>
      </p:sp>
      <p:sp>
        <p:nvSpPr>
          <p:cNvPr id="6" name="hyperV2"/>
          <p:cNvSpPr>
            <a:spLocks noChangeAspect="1" noEditPoints="1"/>
          </p:cNvSpPr>
          <p:nvPr/>
        </p:nvSpPr>
        <p:spPr bwMode="auto">
          <a:xfrm>
            <a:off x="1417637"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hyperV2"/>
          <p:cNvSpPr>
            <a:spLocks noChangeAspect="1" noEditPoints="1"/>
          </p:cNvSpPr>
          <p:nvPr/>
        </p:nvSpPr>
        <p:spPr bwMode="auto">
          <a:xfrm>
            <a:off x="9616925"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hyperV2"/>
          <p:cNvSpPr>
            <a:spLocks noChangeAspect="1" noEditPoints="1"/>
          </p:cNvSpPr>
          <p:nvPr/>
        </p:nvSpPr>
        <p:spPr bwMode="auto">
          <a:xfrm>
            <a:off x="2579496"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hyperV2"/>
          <p:cNvSpPr>
            <a:spLocks noChangeAspect="1" noEditPoints="1"/>
          </p:cNvSpPr>
          <p:nvPr/>
        </p:nvSpPr>
        <p:spPr bwMode="auto">
          <a:xfrm>
            <a:off x="3801809" y="3920597"/>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1" name="Picture 10"/>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117110" y="5465927"/>
            <a:ext cx="659218" cy="659218"/>
          </a:xfrm>
          <a:prstGeom prst="rect">
            <a:avLst/>
          </a:prstGeom>
        </p:spPr>
      </p:pic>
      <p:pic>
        <p:nvPicPr>
          <p:cNvPr id="13" name="Picture 12"/>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636101" y="5465927"/>
            <a:ext cx="659218" cy="659218"/>
          </a:xfrm>
          <a:prstGeom prst="rect">
            <a:avLst/>
          </a:prstGeom>
        </p:spPr>
      </p:pic>
      <p:pic>
        <p:nvPicPr>
          <p:cNvPr id="14" name="Picture 13"/>
          <p:cNvPicPr>
            <a:picLocks noChangeAspect="1"/>
          </p:cNvPicPr>
          <p:nvPr/>
        </p:nvPicPr>
        <p:blipFill>
          <a:blip r:embed="rId4">
            <a:biLevel thresh="25000"/>
          </a:blip>
          <a:stretch>
            <a:fillRect/>
          </a:stretch>
        </p:blipFill>
        <p:spPr>
          <a:xfrm>
            <a:off x="2894026" y="1945279"/>
            <a:ext cx="667105" cy="646430"/>
          </a:xfrm>
          <a:prstGeom prst="rect">
            <a:avLst/>
          </a:prstGeom>
        </p:spPr>
      </p:pic>
      <p:pic>
        <p:nvPicPr>
          <p:cNvPr id="16" name="Picture 15"/>
          <p:cNvPicPr>
            <a:picLocks noChangeAspect="1"/>
          </p:cNvPicPr>
          <p:nvPr/>
        </p:nvPicPr>
        <p:blipFill>
          <a:blip r:embed="rId4">
            <a:biLevel thresh="25000"/>
          </a:blip>
          <a:stretch>
            <a:fillRect/>
          </a:stretch>
        </p:blipFill>
        <p:spPr>
          <a:xfrm>
            <a:off x="9517166" y="1945279"/>
            <a:ext cx="667105" cy="646430"/>
          </a:xfrm>
          <a:prstGeom prst="rect">
            <a:avLst/>
          </a:prstGeom>
        </p:spPr>
      </p:pic>
      <p:pic>
        <p:nvPicPr>
          <p:cNvPr id="17" name="Picture 16"/>
          <p:cNvPicPr>
            <a:picLocks noChangeAspect="1"/>
          </p:cNvPicPr>
          <p:nvPr/>
        </p:nvPicPr>
        <p:blipFill>
          <a:blip r:embed="rId5"/>
          <a:stretch>
            <a:fillRect/>
          </a:stretch>
        </p:blipFill>
        <p:spPr>
          <a:xfrm>
            <a:off x="1341437" y="2927901"/>
            <a:ext cx="724282" cy="707395"/>
          </a:xfrm>
          <a:prstGeom prst="rect">
            <a:avLst/>
          </a:prstGeom>
        </p:spPr>
      </p:pic>
      <p:pic>
        <p:nvPicPr>
          <p:cNvPr id="18" name="Picture 17"/>
          <p:cNvPicPr>
            <a:picLocks noChangeAspect="1"/>
          </p:cNvPicPr>
          <p:nvPr/>
        </p:nvPicPr>
        <p:blipFill>
          <a:blip r:embed="rId5"/>
          <a:stretch>
            <a:fillRect/>
          </a:stretch>
        </p:blipFill>
        <p:spPr>
          <a:xfrm>
            <a:off x="2865437" y="2927901"/>
            <a:ext cx="724282" cy="707395"/>
          </a:xfrm>
          <a:prstGeom prst="rect">
            <a:avLst/>
          </a:prstGeom>
        </p:spPr>
      </p:pic>
      <p:pic>
        <p:nvPicPr>
          <p:cNvPr id="20" name="Picture 19"/>
          <p:cNvPicPr>
            <a:picLocks noChangeAspect="1"/>
          </p:cNvPicPr>
          <p:nvPr/>
        </p:nvPicPr>
        <p:blipFill>
          <a:blip r:embed="rId5"/>
          <a:stretch>
            <a:fillRect/>
          </a:stretch>
        </p:blipFill>
        <p:spPr>
          <a:xfrm>
            <a:off x="9517166" y="2927901"/>
            <a:ext cx="724282" cy="707395"/>
          </a:xfrm>
          <a:prstGeom prst="rect">
            <a:avLst/>
          </a:prstGeom>
        </p:spPr>
      </p:pic>
      <p:sp>
        <p:nvSpPr>
          <p:cNvPr id="21" name="hyperV2"/>
          <p:cNvSpPr>
            <a:spLocks noChangeAspect="1" noEditPoints="1"/>
          </p:cNvSpPr>
          <p:nvPr/>
        </p:nvSpPr>
        <p:spPr bwMode="auto">
          <a:xfrm>
            <a:off x="6694296" y="3935711"/>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2" name="Picture 2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669487" y="5465927"/>
            <a:ext cx="659218" cy="659218"/>
          </a:xfrm>
          <a:prstGeom prst="rect">
            <a:avLst/>
          </a:prstGeom>
        </p:spPr>
      </p:pic>
      <p:pic>
        <p:nvPicPr>
          <p:cNvPr id="23" name="Picture 22"/>
          <p:cNvPicPr>
            <a:picLocks noChangeAspect="1"/>
          </p:cNvPicPr>
          <p:nvPr/>
        </p:nvPicPr>
        <p:blipFill>
          <a:blip r:embed="rId4">
            <a:biLevel thresh="25000"/>
          </a:blip>
          <a:stretch>
            <a:fillRect/>
          </a:stretch>
        </p:blipFill>
        <p:spPr>
          <a:xfrm>
            <a:off x="6665544" y="1945279"/>
            <a:ext cx="667105" cy="646430"/>
          </a:xfrm>
          <a:prstGeom prst="rect">
            <a:avLst/>
          </a:prstGeom>
        </p:spPr>
      </p:pic>
      <p:pic>
        <p:nvPicPr>
          <p:cNvPr id="24" name="Picture 23"/>
          <p:cNvPicPr>
            <a:picLocks noChangeAspect="1"/>
          </p:cNvPicPr>
          <p:nvPr/>
        </p:nvPicPr>
        <p:blipFill>
          <a:blip r:embed="rId5"/>
          <a:stretch>
            <a:fillRect/>
          </a:stretch>
        </p:blipFill>
        <p:spPr>
          <a:xfrm>
            <a:off x="6636955" y="2927901"/>
            <a:ext cx="724282" cy="707395"/>
          </a:xfrm>
          <a:prstGeom prst="rect">
            <a:avLst/>
          </a:prstGeom>
        </p:spPr>
      </p:pic>
      <p:sp>
        <p:nvSpPr>
          <p:cNvPr id="29" name="TextBox 28"/>
          <p:cNvSpPr txBox="1"/>
          <p:nvPr/>
        </p:nvSpPr>
        <p:spPr>
          <a:xfrm>
            <a:off x="3589719" y="2023812"/>
            <a:ext cx="14855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Master</a:t>
            </a:r>
          </a:p>
        </p:txBody>
      </p:sp>
      <p:sp>
        <p:nvSpPr>
          <p:cNvPr id="30" name="TextBox 29"/>
          <p:cNvSpPr txBox="1"/>
          <p:nvPr/>
        </p:nvSpPr>
        <p:spPr>
          <a:xfrm>
            <a:off x="7436891" y="2020954"/>
            <a:ext cx="14855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Test</a:t>
            </a:r>
          </a:p>
        </p:txBody>
      </p:sp>
      <p:sp>
        <p:nvSpPr>
          <p:cNvPr id="31" name="TextBox 30"/>
          <p:cNvSpPr txBox="1"/>
          <p:nvPr/>
        </p:nvSpPr>
        <p:spPr>
          <a:xfrm>
            <a:off x="10295319" y="2020953"/>
            <a:ext cx="14855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Dev</a:t>
            </a:r>
          </a:p>
        </p:txBody>
      </p:sp>
      <p:sp>
        <p:nvSpPr>
          <p:cNvPr id="32" name="TextBox 31"/>
          <p:cNvSpPr txBox="1"/>
          <p:nvPr/>
        </p:nvSpPr>
        <p:spPr>
          <a:xfrm>
            <a:off x="3589719"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a:t>
            </a:r>
            <a:r>
              <a:rPr lang="en-US" sz="1400" dirty="0" smtClean="0">
                <a:gradFill>
                  <a:gsLst>
                    <a:gs pos="2917">
                      <a:schemeClr val="tx1"/>
                    </a:gs>
                    <a:gs pos="30000">
                      <a:schemeClr val="tx1"/>
                    </a:gs>
                  </a:gsLst>
                  <a:lin ang="5400000" scaled="0"/>
                </a:gradFill>
              </a:rPr>
              <a:t>-Staging</a:t>
            </a:r>
          </a:p>
        </p:txBody>
      </p:sp>
      <p:sp>
        <p:nvSpPr>
          <p:cNvPr id="33" name="TextBox 32"/>
          <p:cNvSpPr txBox="1"/>
          <p:nvPr/>
        </p:nvSpPr>
        <p:spPr>
          <a:xfrm>
            <a:off x="2103437" y="4899949"/>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bkRunPlan</a:t>
            </a:r>
            <a:endParaRPr lang="en-US" sz="1400" dirty="0" smtClean="0">
              <a:gradFill>
                <a:gsLst>
                  <a:gs pos="2917">
                    <a:schemeClr val="tx1"/>
                  </a:gs>
                  <a:gs pos="30000">
                    <a:schemeClr val="tx1"/>
                  </a:gs>
                </a:gsLst>
                <a:lin ang="5400000" scaled="0"/>
              </a:gradFill>
            </a:endParaRPr>
          </a:p>
        </p:txBody>
      </p:sp>
      <p:sp>
        <p:nvSpPr>
          <p:cNvPr id="34" name="TextBox 33"/>
          <p:cNvSpPr txBox="1"/>
          <p:nvPr/>
        </p:nvSpPr>
        <p:spPr>
          <a:xfrm>
            <a:off x="2457196" y="5550854"/>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bkRunDB</a:t>
            </a:r>
            <a:endParaRPr lang="en-US" sz="1400" dirty="0" smtClean="0">
              <a:gradFill>
                <a:gsLst>
                  <a:gs pos="2917">
                    <a:schemeClr val="tx1"/>
                  </a:gs>
                  <a:gs pos="30000">
                    <a:schemeClr val="tx1"/>
                  </a:gs>
                </a:gsLst>
                <a:lin ang="5400000" scaled="0"/>
              </a:gradFill>
            </a:endParaRPr>
          </a:p>
        </p:txBody>
      </p:sp>
      <p:sp>
        <p:nvSpPr>
          <p:cNvPr id="35" name="TextBox 34"/>
          <p:cNvSpPr txBox="1"/>
          <p:nvPr/>
        </p:nvSpPr>
        <p:spPr>
          <a:xfrm>
            <a:off x="1946338"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a:t>
            </a:r>
            <a:endParaRPr lang="en-US" sz="1400" dirty="0" smtClean="0">
              <a:gradFill>
                <a:gsLst>
                  <a:gs pos="2917">
                    <a:schemeClr val="tx1"/>
                  </a:gs>
                  <a:gs pos="30000">
                    <a:schemeClr val="tx1"/>
                  </a:gs>
                </a:gsLst>
                <a:lin ang="5400000" scaled="0"/>
              </a:gradFill>
            </a:endParaRPr>
          </a:p>
        </p:txBody>
      </p:sp>
      <p:sp>
        <p:nvSpPr>
          <p:cNvPr id="36" name="TextBox 35"/>
          <p:cNvSpPr txBox="1"/>
          <p:nvPr/>
        </p:nvSpPr>
        <p:spPr>
          <a:xfrm>
            <a:off x="7355928"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bkRunTest</a:t>
            </a:r>
            <a:endParaRPr lang="en-US" sz="1400" dirty="0" smtClean="0">
              <a:gradFill>
                <a:gsLst>
                  <a:gs pos="2917">
                    <a:schemeClr val="tx1"/>
                  </a:gs>
                  <a:gs pos="30000">
                    <a:schemeClr val="tx1"/>
                  </a:gs>
                </a:gsLst>
                <a:lin ang="5400000" scaled="0"/>
              </a:gradFill>
            </a:endParaRPr>
          </a:p>
        </p:txBody>
      </p:sp>
      <p:sp>
        <p:nvSpPr>
          <p:cNvPr id="37" name="TextBox 36"/>
          <p:cNvSpPr txBox="1"/>
          <p:nvPr/>
        </p:nvSpPr>
        <p:spPr>
          <a:xfrm>
            <a:off x="10203179" y="3036916"/>
            <a:ext cx="156171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bkRunDev</a:t>
            </a:r>
            <a:endParaRPr lang="en-US" sz="1400" dirty="0" smtClean="0">
              <a:gradFill>
                <a:gsLst>
                  <a:gs pos="2917">
                    <a:schemeClr val="tx1"/>
                  </a:gs>
                  <a:gs pos="30000">
                    <a:schemeClr val="tx1"/>
                  </a:gs>
                </a:gsLst>
                <a:lin ang="5400000" scaled="0"/>
              </a:gradFill>
            </a:endParaRPr>
          </a:p>
        </p:txBody>
      </p:sp>
      <p:sp>
        <p:nvSpPr>
          <p:cNvPr id="38" name="TextBox 37"/>
          <p:cNvSpPr txBox="1"/>
          <p:nvPr/>
        </p:nvSpPr>
        <p:spPr>
          <a:xfrm>
            <a:off x="6218237" y="4899949"/>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bkRunPlanTest</a:t>
            </a:r>
            <a:endParaRPr lang="en-US" sz="1400" dirty="0" smtClean="0">
              <a:gradFill>
                <a:gsLst>
                  <a:gs pos="2917">
                    <a:schemeClr val="tx1"/>
                  </a:gs>
                  <a:gs pos="30000">
                    <a:schemeClr val="tx1"/>
                  </a:gs>
                </a:gsLst>
                <a:lin ang="5400000" scaled="0"/>
              </a:gradFill>
            </a:endParaRPr>
          </a:p>
        </p:txBody>
      </p:sp>
      <p:sp>
        <p:nvSpPr>
          <p:cNvPr id="39" name="TextBox 38"/>
          <p:cNvSpPr txBox="1"/>
          <p:nvPr/>
        </p:nvSpPr>
        <p:spPr>
          <a:xfrm>
            <a:off x="9140866" y="4899949"/>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bkRunPlanDev</a:t>
            </a:r>
            <a:endParaRPr lang="en-US" sz="1400" dirty="0" smtClean="0">
              <a:gradFill>
                <a:gsLst>
                  <a:gs pos="2917">
                    <a:schemeClr val="tx1"/>
                  </a:gs>
                  <a:gs pos="30000">
                    <a:schemeClr val="tx1"/>
                  </a:gs>
                </a:gsLst>
                <a:lin ang="5400000" scaled="0"/>
              </a:gradFill>
            </a:endParaRPr>
          </a:p>
        </p:txBody>
      </p:sp>
      <p:sp>
        <p:nvSpPr>
          <p:cNvPr id="40" name="TextBox 39"/>
          <p:cNvSpPr txBox="1"/>
          <p:nvPr/>
        </p:nvSpPr>
        <p:spPr>
          <a:xfrm>
            <a:off x="7065836" y="5550854"/>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bkRunDB</a:t>
            </a:r>
            <a:endParaRPr lang="en-US" sz="1400" dirty="0" smtClean="0">
              <a:gradFill>
                <a:gsLst>
                  <a:gs pos="2917">
                    <a:schemeClr val="tx1"/>
                  </a:gs>
                  <a:gs pos="30000">
                    <a:schemeClr val="tx1"/>
                  </a:gs>
                </a:gsLst>
                <a:lin ang="5400000" scaled="0"/>
              </a:gradFill>
            </a:endParaRPr>
          </a:p>
        </p:txBody>
      </p:sp>
      <p:sp>
        <p:nvSpPr>
          <p:cNvPr id="41" name="TextBox 40"/>
          <p:cNvSpPr txBox="1"/>
          <p:nvPr/>
        </p:nvSpPr>
        <p:spPr>
          <a:xfrm>
            <a:off x="10022389" y="5550854"/>
            <a:ext cx="1561718"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err="1" smtClean="0">
                <a:gradFill>
                  <a:gsLst>
                    <a:gs pos="2917">
                      <a:schemeClr val="tx1"/>
                    </a:gs>
                    <a:gs pos="30000">
                      <a:schemeClr val="tx1"/>
                    </a:gs>
                  </a:gsLst>
                  <a:lin ang="5400000" scaled="0"/>
                </a:gradFill>
              </a:rPr>
              <a:t>bkRunDB</a:t>
            </a:r>
            <a:endParaRPr lang="en-US" sz="1400" dirty="0" smtClean="0">
              <a:gradFill>
                <a:gsLst>
                  <a:gs pos="2917">
                    <a:schemeClr val="tx1"/>
                  </a:gs>
                  <a:gs pos="30000">
                    <a:schemeClr val="tx1"/>
                  </a:gs>
                </a:gsLst>
                <a:lin ang="5400000" scaled="0"/>
              </a:gradFill>
            </a:endParaRPr>
          </a:p>
        </p:txBody>
      </p:sp>
      <p:sp>
        <p:nvSpPr>
          <p:cNvPr id="42" name="Rectangle 41"/>
          <p:cNvSpPr/>
          <p:nvPr/>
        </p:nvSpPr>
        <p:spPr bwMode="auto">
          <a:xfrm>
            <a:off x="8958620" y="1592262"/>
            <a:ext cx="2778567" cy="50292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err="1" smtClean="0">
                <a:gradFill>
                  <a:gsLst>
                    <a:gs pos="16814">
                      <a:srgbClr val="FFFFFF"/>
                    </a:gs>
                    <a:gs pos="46000">
                      <a:srgbClr val="FFFFFF"/>
                    </a:gs>
                  </a:gsLst>
                  <a:lin ang="5400000" scaled="0"/>
                </a:gradFill>
              </a:rPr>
              <a:t>bkRunDevRG</a:t>
            </a:r>
            <a:endParaRPr lang="en-US" dirty="0" smtClean="0">
              <a:gradFill>
                <a:gsLst>
                  <a:gs pos="16814">
                    <a:srgbClr val="FFFFFF"/>
                  </a:gs>
                  <a:gs pos="46000">
                    <a:srgbClr val="FFFFFF"/>
                  </a:gs>
                </a:gsLst>
                <a:lin ang="5400000" scaled="0"/>
              </a:gradFill>
            </a:endParaRPr>
          </a:p>
        </p:txBody>
      </p:sp>
      <p:sp>
        <p:nvSpPr>
          <p:cNvPr id="43" name="Rectangle 42"/>
          <p:cNvSpPr/>
          <p:nvPr/>
        </p:nvSpPr>
        <p:spPr bwMode="auto">
          <a:xfrm>
            <a:off x="5598058" y="1592262"/>
            <a:ext cx="3058579" cy="50292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err="1" smtClean="0">
                <a:gradFill>
                  <a:gsLst>
                    <a:gs pos="16814">
                      <a:srgbClr val="FFFFFF"/>
                    </a:gs>
                    <a:gs pos="46000">
                      <a:srgbClr val="FFFFFF"/>
                    </a:gs>
                  </a:gsLst>
                  <a:lin ang="5400000" scaled="0"/>
                </a:gradFill>
              </a:rPr>
              <a:t>bkRunTestRG</a:t>
            </a:r>
            <a:endParaRPr lang="en-US" dirty="0" smtClean="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8102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21"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525"/>
            <a:ext cx="11887200" cy="5416868"/>
          </a:xfrm>
        </p:spPr>
        <p:txBody>
          <a:bodyPr/>
          <a:lstStyle/>
          <a:p>
            <a:r>
              <a:rPr lang="en-US" strike="sngStrike" dirty="0" smtClean="0"/>
              <a:t>Getting Started with Azure App Service</a:t>
            </a:r>
          </a:p>
          <a:p>
            <a:pPr marL="342900" lvl="1" indent="-342900">
              <a:buFont typeface="Arial" panose="020B0604020202020204" pitchFamily="34" charset="0"/>
              <a:buChar char="•"/>
            </a:pPr>
            <a:r>
              <a:rPr lang="en-US" b="1" strike="sngStrike" dirty="0" smtClean="0"/>
              <a:t>Azure Resource Manager</a:t>
            </a:r>
            <a:r>
              <a:rPr lang="en-US" strike="sngStrike" dirty="0" smtClean="0"/>
              <a:t>: Resource Groups, App Service Plans, Web/API/Mobile Apps</a:t>
            </a:r>
          </a:p>
          <a:p>
            <a:r>
              <a:rPr lang="en-US" strike="sngStrike" dirty="0" smtClean="0"/>
              <a:t>Crawl</a:t>
            </a:r>
          </a:p>
          <a:p>
            <a:pPr marL="342900" lvl="1" indent="-342900">
              <a:buFont typeface="Arial" panose="020B0604020202020204" pitchFamily="34" charset="0"/>
              <a:buChar char="•"/>
            </a:pPr>
            <a:r>
              <a:rPr lang="en-US" b="1" strike="sngStrike" dirty="0" smtClean="0"/>
              <a:t>DevOps Basics: </a:t>
            </a:r>
            <a:r>
              <a:rPr lang="en-US" strike="sngStrike" dirty="0" smtClean="0"/>
              <a:t>Alerts and Monitoring</a:t>
            </a:r>
          </a:p>
          <a:p>
            <a:pPr marL="342900" lvl="1" indent="-342900">
              <a:buFont typeface="Arial" panose="020B0604020202020204" pitchFamily="34" charset="0"/>
              <a:buChar char="•"/>
            </a:pPr>
            <a:r>
              <a:rPr lang="en-US" b="1" strike="sngStrike" dirty="0" smtClean="0"/>
              <a:t>Deployment</a:t>
            </a:r>
            <a:r>
              <a:rPr lang="en-US" strike="sngStrike" dirty="0"/>
              <a:t>: FTP, Web Deploy, Source Control</a:t>
            </a:r>
          </a:p>
          <a:p>
            <a:r>
              <a:rPr lang="en-US" strike="sngStrike" dirty="0" smtClean="0"/>
              <a:t>Walk</a:t>
            </a:r>
          </a:p>
          <a:p>
            <a:pPr marL="342900" lvl="1" indent="-342900">
              <a:buFont typeface="Arial" panose="020B0604020202020204" pitchFamily="34" charset="0"/>
              <a:buChar char="•"/>
            </a:pPr>
            <a:r>
              <a:rPr lang="en-US" b="1" strike="sngStrike" dirty="0"/>
              <a:t>Agile Commandments</a:t>
            </a:r>
            <a:r>
              <a:rPr lang="en-US" strike="sngStrike" dirty="0"/>
              <a:t>: Thou shalt be agile!</a:t>
            </a:r>
          </a:p>
          <a:p>
            <a:pPr marL="342900" lvl="1" indent="-342900">
              <a:buFont typeface="Arial" panose="020B0604020202020204" pitchFamily="34" charset="0"/>
              <a:buChar char="•"/>
            </a:pPr>
            <a:r>
              <a:rPr lang="en-US" b="1" strike="sngStrike" dirty="0" smtClean="0"/>
              <a:t>Deploy </a:t>
            </a:r>
            <a:r>
              <a:rPr lang="en-US" b="1" strike="sngStrike" dirty="0"/>
              <a:t>with C</a:t>
            </a:r>
            <a:r>
              <a:rPr lang="en-US" b="1" strike="sngStrike" dirty="0" smtClean="0"/>
              <a:t>onfidence</a:t>
            </a:r>
            <a:r>
              <a:rPr lang="en-US" strike="sngStrike" dirty="0" smtClean="0"/>
              <a:t>: Slots, Continuous Integration, and Authorization/Authentication</a:t>
            </a:r>
          </a:p>
          <a:p>
            <a:pPr marL="342900" lvl="1" indent="-342900">
              <a:buFont typeface="Arial" panose="020B0604020202020204" pitchFamily="34" charset="0"/>
              <a:buChar char="•"/>
            </a:pPr>
            <a:r>
              <a:rPr lang="en-US" b="1" strike="sngStrike" dirty="0" smtClean="0"/>
              <a:t>DevOps advanced</a:t>
            </a:r>
            <a:r>
              <a:rPr lang="en-US" strike="sngStrike" dirty="0" smtClean="0"/>
              <a:t>: </a:t>
            </a:r>
            <a:r>
              <a:rPr lang="en-US" strike="sngStrike" dirty="0" err="1" smtClean="0"/>
              <a:t>DaaS</a:t>
            </a:r>
            <a:r>
              <a:rPr lang="en-US" strike="sngStrike" dirty="0" smtClean="0"/>
              <a:t> and </a:t>
            </a:r>
            <a:r>
              <a:rPr lang="en-US" strike="sngStrike" dirty="0" err="1" smtClean="0"/>
              <a:t>AutoHeal</a:t>
            </a:r>
            <a:endParaRPr lang="en-US" strike="sngStrike" dirty="0"/>
          </a:p>
          <a:p>
            <a:r>
              <a:rPr lang="en-US" strike="sngStrike" dirty="0" smtClean="0"/>
              <a:t>Run</a:t>
            </a:r>
            <a:endParaRPr lang="en-US" strike="sngStrike" dirty="0"/>
          </a:p>
          <a:p>
            <a:pPr marL="342900" lvl="1" indent="-342900">
              <a:buFont typeface="Arial" panose="020B0604020202020204" pitchFamily="34" charset="0"/>
              <a:buChar char="•"/>
            </a:pPr>
            <a:r>
              <a:rPr lang="en-US" b="1" strike="sngStrike" dirty="0" smtClean="0"/>
              <a:t>Achieving Agile</a:t>
            </a:r>
            <a:r>
              <a:rPr lang="en-US" strike="sngStrike" dirty="0" smtClean="0"/>
              <a:t>: Planning and Implementing a Dev, Test &amp; Production environment with Azure App Service</a:t>
            </a:r>
          </a:p>
        </p:txBody>
      </p:sp>
    </p:spTree>
    <p:extLst>
      <p:ext uri="{BB962C8B-B14F-4D97-AF65-F5344CB8AC3E}">
        <p14:creationId xmlns:p14="http://schemas.microsoft.com/office/powerpoint/2010/main" val="23929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Text Placeholder 2"/>
          <p:cNvSpPr>
            <a:spLocks noGrp="1"/>
          </p:cNvSpPr>
          <p:nvPr>
            <p:ph type="body" sz="quarter" idx="10"/>
          </p:nvPr>
        </p:nvSpPr>
        <p:spPr>
          <a:xfrm>
            <a:off x="274638" y="1212850"/>
            <a:ext cx="11887200" cy="5860066"/>
          </a:xfrm>
        </p:spPr>
        <p:txBody>
          <a:bodyPr/>
          <a:lstStyle/>
          <a:p>
            <a:pPr marL="571500" indent="-571500">
              <a:buFont typeface="Arial" panose="020B0604020202020204" pitchFamily="34" charset="0"/>
              <a:buChar char="•"/>
            </a:pPr>
            <a:r>
              <a:rPr lang="en-US" sz="4800" dirty="0" smtClean="0"/>
              <a:t>Azure App Service </a:t>
            </a:r>
          </a:p>
          <a:p>
            <a:pPr marL="1265238"/>
            <a:r>
              <a:rPr lang="en-US" dirty="0" smtClean="0">
                <a:solidFill>
                  <a:schemeClr val="tx1"/>
                </a:solidFill>
              </a:rPr>
              <a:t>The best platform for your workloads</a:t>
            </a:r>
          </a:p>
          <a:p>
            <a:pPr marL="1889125"/>
            <a:r>
              <a:rPr lang="en-US" dirty="0" smtClean="0"/>
              <a:t> </a:t>
            </a:r>
          </a:p>
          <a:p>
            <a:pPr marL="571500" indent="-571500">
              <a:buFont typeface="Arial" panose="020B0604020202020204" pitchFamily="34" charset="0"/>
              <a:buChar char="•"/>
            </a:pPr>
            <a:r>
              <a:rPr lang="en-US" sz="4800" dirty="0" smtClean="0"/>
              <a:t>ARM is your friend</a:t>
            </a:r>
          </a:p>
          <a:p>
            <a:pPr marL="1203325"/>
            <a:r>
              <a:rPr lang="en-US" dirty="0" smtClean="0">
                <a:solidFill>
                  <a:schemeClr val="tx1"/>
                </a:solidFill>
              </a:rPr>
              <a:t>Declarative cloud based orchestration</a:t>
            </a:r>
          </a:p>
          <a:p>
            <a:pPr marL="1203325"/>
            <a:endParaRPr lang="en-US" dirty="0" smtClean="0"/>
          </a:p>
          <a:p>
            <a:pPr marL="571500" indent="-571500">
              <a:buFont typeface="Arial" panose="020B0604020202020204" pitchFamily="34" charset="0"/>
              <a:buChar char="•"/>
            </a:pPr>
            <a:r>
              <a:rPr lang="en-US" sz="4800" dirty="0" smtClean="0"/>
              <a:t>Agile with confidence</a:t>
            </a:r>
          </a:p>
          <a:p>
            <a:pPr marL="1203325"/>
            <a:r>
              <a:rPr lang="en-US" dirty="0" smtClean="0">
                <a:solidFill>
                  <a:schemeClr val="tx1"/>
                </a:solidFill>
              </a:rPr>
              <a:t>Increase quality, improve developer efficiency</a:t>
            </a:r>
            <a:endParaRPr lang="en-US" dirty="0">
              <a:solidFill>
                <a:schemeClr val="tx1"/>
              </a:solidFill>
            </a:endParaRPr>
          </a:p>
        </p:txBody>
      </p:sp>
    </p:spTree>
    <p:extLst>
      <p:ext uri="{BB962C8B-B14F-4D97-AF65-F5344CB8AC3E}">
        <p14:creationId xmlns:p14="http://schemas.microsoft.com/office/powerpoint/2010/main" val="3609798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Other Resources</a:t>
            </a:r>
            <a:endParaRPr lang="en-US" dirty="0"/>
          </a:p>
        </p:txBody>
      </p:sp>
      <p:sp>
        <p:nvSpPr>
          <p:cNvPr id="6" name="Text Placeholder 5"/>
          <p:cNvSpPr>
            <a:spLocks noGrp="1"/>
          </p:cNvSpPr>
          <p:nvPr>
            <p:ph type="body" sz="quarter" idx="10"/>
          </p:nvPr>
        </p:nvSpPr>
        <p:spPr>
          <a:xfrm>
            <a:off x="274638" y="1212525"/>
            <a:ext cx="11887200" cy="5355312"/>
          </a:xfrm>
        </p:spPr>
        <p:txBody>
          <a:bodyPr/>
          <a:lstStyle/>
          <a:p>
            <a:pPr marL="457200" indent="-457200">
              <a:buFont typeface="Arial" panose="020B0604020202020204" pitchFamily="34" charset="0"/>
              <a:buChar char="•"/>
            </a:pPr>
            <a:r>
              <a:rPr lang="en-US" dirty="0">
                <a:hlinkClick r:id="rId3"/>
              </a:rPr>
              <a:t>ARM Client</a:t>
            </a:r>
            <a:endParaRPr lang="en-US" dirty="0"/>
          </a:p>
          <a:p>
            <a:pPr marL="457200" indent="-457200">
              <a:buFont typeface="Arial" panose="020B0604020202020204" pitchFamily="34" charset="0"/>
              <a:buChar char="•"/>
            </a:pPr>
            <a:r>
              <a:rPr lang="en-US" dirty="0">
                <a:hlinkClick r:id="rId4"/>
              </a:rPr>
              <a:t>Resource Explorer</a:t>
            </a:r>
            <a:endParaRPr lang="en-US" dirty="0"/>
          </a:p>
          <a:p>
            <a:pPr marL="457200" indent="-457200">
              <a:buFont typeface="Arial" panose="020B0604020202020204" pitchFamily="34" charset="0"/>
              <a:buChar char="•"/>
            </a:pPr>
            <a:r>
              <a:rPr lang="en-US" dirty="0">
                <a:hlinkClick r:id="rId5"/>
              </a:rPr>
              <a:t>Deploy to Azure</a:t>
            </a:r>
            <a:endParaRPr lang="en-US" dirty="0"/>
          </a:p>
          <a:p>
            <a:pPr marL="457200" indent="-457200">
              <a:buFont typeface="Arial" panose="020B0604020202020204" pitchFamily="34" charset="0"/>
              <a:buChar char="•"/>
            </a:pPr>
            <a:r>
              <a:rPr lang="en-US" dirty="0" err="1" smtClean="0">
                <a:hlinkClick r:id="rId6"/>
              </a:rPr>
              <a:t>DaaS</a:t>
            </a:r>
            <a:endParaRPr lang="en-US" dirty="0" smtClean="0">
              <a:hlinkClick r:id="rId7"/>
            </a:endParaRPr>
          </a:p>
          <a:p>
            <a:pPr marL="457200" indent="-457200">
              <a:buFont typeface="Arial" panose="020B0604020202020204" pitchFamily="34" charset="0"/>
              <a:buChar char="•"/>
            </a:pPr>
            <a:r>
              <a:rPr lang="en-US" dirty="0" smtClean="0">
                <a:hlinkClick r:id="rId7"/>
              </a:rPr>
              <a:t>Source Control using Azure Portal</a:t>
            </a:r>
            <a:endParaRPr lang="en-US" dirty="0" smtClean="0"/>
          </a:p>
          <a:p>
            <a:pPr marL="457200" indent="-457200">
              <a:buFont typeface="Arial" panose="020B0604020202020204" pitchFamily="34" charset="0"/>
              <a:buChar char="•"/>
            </a:pPr>
            <a:r>
              <a:rPr lang="en-US" dirty="0" smtClean="0">
                <a:hlinkClick r:id="rId8"/>
              </a:rPr>
              <a:t>Authentication/Authorization</a:t>
            </a:r>
            <a:endParaRPr lang="en-US" dirty="0" smtClean="0"/>
          </a:p>
          <a:p>
            <a:pPr marL="457200" indent="-457200">
              <a:buFont typeface="Arial" panose="020B0604020202020204" pitchFamily="34" charset="0"/>
              <a:buChar char="•"/>
            </a:pPr>
            <a:r>
              <a:rPr lang="en-US" b="1" dirty="0">
                <a:hlinkClick r:id="rId9"/>
              </a:rPr>
              <a:t>Planning a Scalable End-to-End Multi-Tier Application on Microsoft Azure Web Sites</a:t>
            </a:r>
            <a:endParaRPr lang="en-US" dirty="0" smtClean="0"/>
          </a:p>
        </p:txBody>
      </p:sp>
    </p:spTree>
    <p:extLst>
      <p:ext uri="{BB962C8B-B14F-4D97-AF65-F5344CB8AC3E}">
        <p14:creationId xmlns:p14="http://schemas.microsoft.com/office/powerpoint/2010/main" val="136926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Recommended Sessions</a:t>
            </a:r>
            <a:endParaRPr lang="en-US" dirty="0"/>
          </a:p>
        </p:txBody>
      </p:sp>
      <p:sp>
        <p:nvSpPr>
          <p:cNvPr id="6" name="Text Placeholder 5"/>
          <p:cNvSpPr>
            <a:spLocks noGrp="1"/>
          </p:cNvSpPr>
          <p:nvPr>
            <p:ph type="body" sz="quarter" idx="10"/>
          </p:nvPr>
        </p:nvSpPr>
        <p:spPr>
          <a:xfrm>
            <a:off x="274638" y="1212525"/>
            <a:ext cx="11887200" cy="4838248"/>
          </a:xfrm>
        </p:spPr>
        <p:txBody>
          <a:bodyPr/>
          <a:lstStyle/>
          <a:p>
            <a:pPr marL="457200" indent="-457200">
              <a:buFont typeface="Arial" panose="020B0604020202020204" pitchFamily="34" charset="0"/>
              <a:buChar char="•"/>
            </a:pPr>
            <a:r>
              <a:rPr lang="en-US" dirty="0">
                <a:hlinkClick r:id="rId3"/>
              </a:rPr>
              <a:t>Running Enterprise Web and Mobile Apps on Azure App </a:t>
            </a:r>
            <a:r>
              <a:rPr lang="en-US" dirty="0" smtClean="0">
                <a:hlinkClick r:id="rId3"/>
              </a:rPr>
              <a:t>Service</a:t>
            </a:r>
            <a:endParaRPr lang="en-US"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dirty="0" smtClean="0">
                <a:hlinkClick r:id="rId4"/>
              </a:rPr>
              <a:t>When </a:t>
            </a:r>
            <a:r>
              <a:rPr lang="en-US" dirty="0">
                <a:hlinkClick r:id="rId4"/>
              </a:rPr>
              <a:t>Bad Things Happen to Good </a:t>
            </a:r>
            <a:r>
              <a:rPr lang="en-US" dirty="0" smtClean="0">
                <a:hlinkClick r:id="rId4"/>
              </a:rPr>
              <a:t>Apps: Troubleshooting </a:t>
            </a:r>
            <a:r>
              <a:rPr lang="en-US" dirty="0">
                <a:hlinkClick r:id="rId4"/>
              </a:rPr>
              <a:t>Application on Azure App Service</a:t>
            </a:r>
            <a:endParaRPr lang="en-US"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dirty="0" smtClean="0">
                <a:hlinkClick r:id="rId5"/>
              </a:rPr>
              <a:t>Go </a:t>
            </a:r>
            <a:r>
              <a:rPr lang="en-US" dirty="0">
                <a:hlinkClick r:id="rId5"/>
              </a:rPr>
              <a:t>Mobile! Login, Sync Data, and Connect to Enterprise APIs with Azure App </a:t>
            </a:r>
            <a:r>
              <a:rPr lang="en-US" dirty="0" smtClean="0">
                <a:hlinkClick r:id="rId5"/>
              </a:rPr>
              <a:t>Service</a:t>
            </a:r>
            <a:endParaRPr lang="en-US" dirty="0" smtClean="0"/>
          </a:p>
        </p:txBody>
      </p:sp>
    </p:spTree>
    <p:extLst>
      <p:ext uri="{BB962C8B-B14F-4D97-AF65-F5344CB8AC3E}">
        <p14:creationId xmlns:p14="http://schemas.microsoft.com/office/powerpoint/2010/main" val="280238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Wait I have more questions!?!?!</a:t>
            </a:r>
            <a:endParaRPr lang="en-US" dirty="0"/>
          </a:p>
        </p:txBody>
      </p:sp>
      <p:sp>
        <p:nvSpPr>
          <p:cNvPr id="6" name="Text Placeholder 5"/>
          <p:cNvSpPr>
            <a:spLocks noGrp="1"/>
          </p:cNvSpPr>
          <p:nvPr>
            <p:ph type="body" sz="quarter" idx="10"/>
          </p:nvPr>
        </p:nvSpPr>
        <p:spPr>
          <a:xfrm>
            <a:off x="274638" y="1212525"/>
            <a:ext cx="11887200" cy="5850832"/>
          </a:xfrm>
        </p:spPr>
        <p:txBody>
          <a:bodyPr/>
          <a:lstStyle/>
          <a:p>
            <a:r>
              <a:rPr lang="en-US" b="1" dirty="0" smtClean="0"/>
              <a:t>Find me on twitter</a:t>
            </a:r>
          </a:p>
          <a:p>
            <a:pPr lvl="2"/>
            <a:r>
              <a:rPr lang="en-US" sz="4000" dirty="0" smtClean="0"/>
              <a:t>@bktv99</a:t>
            </a:r>
          </a:p>
          <a:p>
            <a:endParaRPr lang="en-US" sz="3200" dirty="0" smtClean="0"/>
          </a:p>
          <a:p>
            <a:r>
              <a:rPr lang="en-US" b="1" dirty="0" smtClean="0"/>
              <a:t>Samples on </a:t>
            </a:r>
            <a:r>
              <a:rPr lang="en-US" b="1" dirty="0" err="1" smtClean="0"/>
              <a:t>Github</a:t>
            </a:r>
            <a:endParaRPr lang="en-US" b="1" dirty="0"/>
          </a:p>
          <a:p>
            <a:pPr lvl="2"/>
            <a:r>
              <a:rPr lang="en-US" sz="4000" dirty="0" smtClean="0">
                <a:solidFill>
                  <a:schemeClr val="tx1"/>
                </a:solidFill>
              </a:rPr>
              <a:t>http://github.com/btardif/ </a:t>
            </a:r>
            <a:endParaRPr lang="en-US" sz="4000" dirty="0">
              <a:solidFill>
                <a:schemeClr val="tx1"/>
              </a:solidFill>
            </a:endParaRPr>
          </a:p>
          <a:p>
            <a:endParaRPr lang="en-US" sz="3200" dirty="0"/>
          </a:p>
          <a:p>
            <a:r>
              <a:rPr lang="en-US" b="1" dirty="0" smtClean="0"/>
              <a:t>Shoot me an e-mail</a:t>
            </a:r>
          </a:p>
          <a:p>
            <a:pPr marL="228581" lvl="3"/>
            <a:r>
              <a:rPr lang="en-US" sz="3800" dirty="0" smtClean="0"/>
              <a:t>byvinyal@microsoft.com</a:t>
            </a:r>
            <a:endParaRPr lang="en-US" sz="3800" dirty="0"/>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2094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525"/>
            <a:ext cx="11887200" cy="5078313"/>
          </a:xfrm>
        </p:spPr>
        <p:txBody>
          <a:bodyPr/>
          <a:lstStyle/>
          <a:p>
            <a:r>
              <a:rPr lang="en-US" dirty="0" smtClean="0"/>
              <a:t>Getting Started with Azure App Service</a:t>
            </a:r>
          </a:p>
          <a:p>
            <a:pPr marL="342900" lvl="1" indent="-342900">
              <a:buFont typeface="Arial" panose="020B0604020202020204" pitchFamily="34" charset="0"/>
              <a:buChar char="•"/>
            </a:pPr>
            <a:r>
              <a:rPr lang="en-US" b="1" dirty="0" smtClean="0"/>
              <a:t>Azure Resource Manager</a:t>
            </a:r>
            <a:r>
              <a:rPr lang="en-US" dirty="0" smtClean="0"/>
              <a:t>: Resource Groups, App Service Plans, Web/API/Mobile Apps</a:t>
            </a:r>
          </a:p>
          <a:p>
            <a:r>
              <a:rPr lang="en-US" dirty="0" smtClean="0"/>
              <a:t>Crawl</a:t>
            </a:r>
          </a:p>
          <a:p>
            <a:pPr marL="342900" lvl="1" indent="-342900">
              <a:buFont typeface="Arial" panose="020B0604020202020204" pitchFamily="34" charset="0"/>
              <a:buChar char="•"/>
            </a:pPr>
            <a:r>
              <a:rPr lang="en-US" b="1" dirty="0" smtClean="0"/>
              <a:t>DevOps Basics: </a:t>
            </a:r>
            <a:r>
              <a:rPr lang="en-US" dirty="0" smtClean="0"/>
              <a:t>Alerts and Monitoring</a:t>
            </a:r>
          </a:p>
          <a:p>
            <a:pPr marL="342900" lvl="1" indent="-342900">
              <a:buFont typeface="Arial" panose="020B0604020202020204" pitchFamily="34" charset="0"/>
              <a:buChar char="•"/>
            </a:pPr>
            <a:r>
              <a:rPr lang="en-US" b="1" dirty="0" smtClean="0"/>
              <a:t>Deployment</a:t>
            </a:r>
            <a:r>
              <a:rPr lang="en-US" dirty="0"/>
              <a:t>: FTP, Web Deploy, Source Control</a:t>
            </a:r>
          </a:p>
          <a:p>
            <a:r>
              <a:rPr lang="en-US" dirty="0" smtClean="0"/>
              <a:t>Walk</a:t>
            </a:r>
          </a:p>
          <a:p>
            <a:pPr marL="342900" lvl="1" indent="-342900">
              <a:buFont typeface="Arial" panose="020B0604020202020204" pitchFamily="34" charset="0"/>
              <a:buChar char="•"/>
            </a:pPr>
            <a:r>
              <a:rPr lang="en-US" b="1" dirty="0"/>
              <a:t>Agile Commandments</a:t>
            </a:r>
            <a:r>
              <a:rPr lang="en-US" dirty="0"/>
              <a:t>: Thou shalt be agile!</a:t>
            </a:r>
          </a:p>
          <a:p>
            <a:pPr marL="342900" lvl="1" indent="-342900">
              <a:buFont typeface="Arial" panose="020B0604020202020204" pitchFamily="34" charset="0"/>
              <a:buChar char="•"/>
            </a:pPr>
            <a:r>
              <a:rPr lang="en-US" b="1" dirty="0" smtClean="0"/>
              <a:t>Deploy with Confidence</a:t>
            </a:r>
            <a:r>
              <a:rPr lang="en-US" dirty="0" smtClean="0"/>
              <a:t>: Slots, Continuous Integration, and Authorization/Authentication</a:t>
            </a:r>
          </a:p>
          <a:p>
            <a:r>
              <a:rPr lang="en-US" dirty="0" smtClean="0"/>
              <a:t>Run</a:t>
            </a:r>
            <a:endParaRPr lang="en-US" dirty="0"/>
          </a:p>
          <a:p>
            <a:pPr marL="342900" lvl="1" indent="-342900">
              <a:buFont typeface="Arial" panose="020B0604020202020204" pitchFamily="34" charset="0"/>
              <a:buChar char="•"/>
            </a:pPr>
            <a:r>
              <a:rPr lang="en-US" b="1" dirty="0" smtClean="0"/>
              <a:t>Achieving Agile</a:t>
            </a:r>
            <a:r>
              <a:rPr lang="en-US" dirty="0" smtClean="0"/>
              <a:t>: Planning and Implementing a Dev, Test &amp; Production environment with Azure App Service</a:t>
            </a:r>
          </a:p>
        </p:txBody>
      </p:sp>
    </p:spTree>
    <p:extLst>
      <p:ext uri="{BB962C8B-B14F-4D97-AF65-F5344CB8AC3E}">
        <p14:creationId xmlns:p14="http://schemas.microsoft.com/office/powerpoint/2010/main" val="339229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882" y="2336315"/>
            <a:ext cx="12434711" cy="465821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Title 1"/>
          <p:cNvSpPr>
            <a:spLocks noGrp="1"/>
          </p:cNvSpPr>
          <p:nvPr>
            <p:ph type="title"/>
          </p:nvPr>
        </p:nvSpPr>
        <p:spPr>
          <a:xfrm>
            <a:off x="280987" y="1583723"/>
            <a:ext cx="4902958" cy="2608474"/>
          </a:xfrm>
        </p:spPr>
        <p:txBody>
          <a:bodyPr/>
          <a:lstStyle/>
          <a:p>
            <a:r>
              <a:rPr lang="en-US" sz="6119" dirty="0"/>
              <a:t>Ignite Azure </a:t>
            </a:r>
            <a:r>
              <a:rPr lang="en-US" sz="5507" dirty="0"/>
              <a:t>Challenge Sweepstakes</a:t>
            </a:r>
          </a:p>
        </p:txBody>
      </p:sp>
      <p:sp>
        <p:nvSpPr>
          <p:cNvPr id="6" name="Text Placeholder 5"/>
          <p:cNvSpPr txBox="1">
            <a:spLocks/>
          </p:cNvSpPr>
          <p:nvPr/>
        </p:nvSpPr>
        <p:spPr>
          <a:xfrm>
            <a:off x="4203689" y="2962246"/>
            <a:ext cx="5403332" cy="3755530"/>
          </a:xfrm>
          <a:prstGeom prst="rect">
            <a:avLst/>
          </a:prstGeom>
        </p:spPr>
        <p:txBody>
          <a:bodyPr vert="horz" wrap="square" lIns="149217" tIns="93260" rIns="149217" bIns="93260" rtlCol="0">
            <a:spAutoFit/>
          </a:bodyPr>
          <a:lstStyle>
            <a:lvl1pPr marL="0"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0354">
                      <a:schemeClr val="tx2"/>
                    </a:gs>
                    <a:gs pos="40000">
                      <a:schemeClr val="tx2"/>
                    </a:gs>
                  </a:gsLst>
                  <a:lin ang="5400000" scaled="0"/>
                </a:gradFill>
                <a:latin typeface="+mj-lt"/>
                <a:ea typeface="+mn-ea"/>
                <a:cs typeface="+mn-cs"/>
              </a:defRPr>
            </a:lvl1pPr>
            <a:lvl2pPr marL="0" marR="0" indent="0" algn="l" defTabSz="914293" rtl="0" eaLnBrk="1" fontAlgn="auto" latinLnBrk="0" hangingPunct="1">
              <a:lnSpc>
                <a:spcPct val="90000"/>
              </a:lnSpc>
              <a:spcBef>
                <a:spcPct val="20000"/>
              </a:spcBef>
              <a:spcAft>
                <a:spcPts val="0"/>
              </a:spcAft>
              <a:buClr>
                <a:schemeClr val="tx1"/>
              </a:buClr>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79"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48157"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672236"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Attend Azure sessions and activities, track your progress online, win raffle tickets for great prizes!</a:t>
            </a: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Aka.ms/</a:t>
            </a:r>
            <a:r>
              <a:rPr lang="en-US" sz="3264" dirty="0" err="1">
                <a:gradFill>
                  <a:gsLst>
                    <a:gs pos="20354">
                      <a:srgbClr val="0078D7">
                        <a:lumMod val="50000"/>
                      </a:srgbClr>
                    </a:gs>
                    <a:gs pos="40000">
                      <a:srgbClr val="0078D7">
                        <a:lumMod val="50000"/>
                      </a:srgbClr>
                    </a:gs>
                  </a:gsLst>
                  <a:lin ang="5400000" scaled="0"/>
                </a:gradFill>
              </a:rPr>
              <a:t>MyAzureChallenge</a:t>
            </a:r>
            <a:endParaRPr lang="en-US" sz="3264" dirty="0">
              <a:gradFill>
                <a:gsLst>
                  <a:gs pos="20354">
                    <a:srgbClr val="0078D7">
                      <a:lumMod val="50000"/>
                    </a:srgbClr>
                  </a:gs>
                  <a:gs pos="40000">
                    <a:srgbClr val="0078D7">
                      <a:lumMod val="50000"/>
                    </a:srgbClr>
                  </a:gs>
                </a:gsLst>
                <a:lin ang="5400000" scaled="0"/>
              </a:gradFill>
            </a:endParaRP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Enter this session code online:</a:t>
            </a:r>
            <a:endParaRPr lang="en-US" sz="3264" b="1" dirty="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821" y="4018517"/>
            <a:ext cx="1684824" cy="122083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326" t="629" r="19098" b="1"/>
          <a:stretch/>
        </p:blipFill>
        <p:spPr>
          <a:xfrm>
            <a:off x="9487235" y="2446863"/>
            <a:ext cx="2104777" cy="16983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113" y="6203183"/>
            <a:ext cx="1658624" cy="514174"/>
          </a:xfrm>
          <a:prstGeom prst="rect">
            <a:avLst/>
          </a:prstGeom>
        </p:spPr>
      </p:pic>
      <p:sp>
        <p:nvSpPr>
          <p:cNvPr id="15" name="TextBox 14"/>
          <p:cNvSpPr txBox="1"/>
          <p:nvPr/>
        </p:nvSpPr>
        <p:spPr>
          <a:xfrm>
            <a:off x="5612702" y="6130623"/>
            <a:ext cx="3384293" cy="1244235"/>
          </a:xfrm>
          <a:prstGeom prst="rect">
            <a:avLst/>
          </a:prstGeom>
          <a:solidFill>
            <a:srgbClr val="FF0000"/>
          </a:solidFill>
        </p:spPr>
        <p:txBody>
          <a:bodyPr wrap="square" lIns="186521" tIns="149217" rIns="186521" bIns="149217" rtlCol="0">
            <a:spAutoFit/>
          </a:bodyPr>
          <a:lstStyle/>
          <a:p>
            <a:pPr defTabSz="932597">
              <a:lnSpc>
                <a:spcPct val="90000"/>
              </a:lnSpc>
              <a:spcAft>
                <a:spcPts val="612"/>
              </a:spcAft>
            </a:pPr>
            <a:r>
              <a:rPr lang="en-US" sz="2040" b="1" dirty="0">
                <a:solidFill>
                  <a:srgbClr val="FFFFFF"/>
                </a:solidFill>
                <a:latin typeface="Segoe UI Light"/>
              </a:rPr>
              <a:t>Enter session code and remove this box</a:t>
            </a:r>
          </a:p>
          <a:p>
            <a:pPr defTabSz="932597">
              <a:lnSpc>
                <a:spcPct val="90000"/>
              </a:lnSpc>
              <a:spcAft>
                <a:spcPts val="612"/>
              </a:spcAft>
            </a:pPr>
            <a:endParaRPr lang="en-US" sz="2040" dirty="0" err="1">
              <a:solidFill>
                <a:srgbClr val="FFFFFF"/>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258" y="4651409"/>
            <a:ext cx="2157572" cy="1539357"/>
          </a:xfrm>
          <a:prstGeom prst="rect">
            <a:avLst/>
          </a:prstGeom>
          <a:noFill/>
          <a:ln>
            <a:noFill/>
          </a:ln>
        </p:spPr>
      </p:pic>
      <p:sp>
        <p:nvSpPr>
          <p:cNvPr id="16" name="TextBox 15"/>
          <p:cNvSpPr txBox="1"/>
          <p:nvPr/>
        </p:nvSpPr>
        <p:spPr>
          <a:xfrm>
            <a:off x="393306" y="5985634"/>
            <a:ext cx="3650781" cy="894625"/>
          </a:xfrm>
          <a:prstGeom prst="rect">
            <a:avLst/>
          </a:prstGeom>
          <a:noFill/>
        </p:spPr>
        <p:txBody>
          <a:bodyPr wrap="square" rtlCol="0">
            <a:spAutoFit/>
          </a:bodyPr>
          <a:lstStyle/>
          <a:p>
            <a:pPr defTabSz="932597"/>
            <a:r>
              <a:rPr lang="en-US" sz="1020" dirty="0">
                <a:solidFill>
                  <a:srgbClr val="505050"/>
                </a:solidFill>
              </a:rPr>
              <a:t>NO PURCHASE NECESSARY. Open only to event attendees. Winners must be present to win. Game ends May 9</a:t>
            </a:r>
            <a:r>
              <a:rPr lang="en-US" sz="1020" baseline="30000" dirty="0">
                <a:solidFill>
                  <a:srgbClr val="505050"/>
                </a:solidFill>
              </a:rPr>
              <a:t>th</a:t>
            </a:r>
            <a:r>
              <a:rPr lang="en-US" sz="1020" dirty="0">
                <a:solidFill>
                  <a:srgbClr val="505050"/>
                </a:solidFill>
              </a:rPr>
              <a:t>, 2015. For Official Rules, see The Cloud and Enterprise Lounge or myignite.com/challenge</a:t>
            </a:r>
          </a:p>
          <a:p>
            <a:pPr defTabSz="932597"/>
            <a:endParaRPr lang="en-US" sz="1020" dirty="0">
              <a:solidFill>
                <a:srgbClr val="505050"/>
              </a:solidFill>
            </a:endParaRPr>
          </a:p>
        </p:txBody>
      </p:sp>
    </p:spTree>
    <p:extLst>
      <p:ext uri="{BB962C8B-B14F-4D97-AF65-F5344CB8AC3E}">
        <p14:creationId xmlns:p14="http://schemas.microsoft.com/office/powerpoint/2010/main" val="30745276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284701"/>
            <a:ext cx="4846638" cy="270982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4846638" y="0"/>
            <a:ext cx="7589837" cy="6994525"/>
          </a:xfrm>
          <a:prstGeom prst="rect">
            <a:avLst/>
          </a:prstGeom>
          <a:solidFill>
            <a:schemeClr val="accent4">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Title 16"/>
          <p:cNvSpPr>
            <a:spLocks noGrp="1"/>
          </p:cNvSpPr>
          <p:nvPr>
            <p:ph type="title"/>
          </p:nvPr>
        </p:nvSpPr>
        <p:spPr>
          <a:xfrm>
            <a:off x="99220" y="293688"/>
            <a:ext cx="4648198" cy="917575"/>
          </a:xfrm>
        </p:spPr>
        <p:txBody>
          <a:bodyPr/>
          <a:lstStyle/>
          <a:p>
            <a:r>
              <a:rPr lang="en-US" dirty="0"/>
              <a:t>Free Resources for DevOps Practices</a:t>
            </a:r>
            <a:endParaRPr lang="en-US" dirty="0">
              <a:gradFill>
                <a:gsLst>
                  <a:gs pos="20354">
                    <a:schemeClr val="tx1"/>
                  </a:gs>
                  <a:gs pos="40000">
                    <a:schemeClr val="tx1"/>
                  </a:gs>
                </a:gsLst>
                <a:lin ang="5400000" scaled="0"/>
              </a:gradFill>
            </a:endParaRPr>
          </a:p>
        </p:txBody>
      </p:sp>
      <p:sp>
        <p:nvSpPr>
          <p:cNvPr id="6" name="Text Placeholder 5"/>
          <p:cNvSpPr>
            <a:spLocks noGrp="1"/>
          </p:cNvSpPr>
          <p:nvPr>
            <p:ph type="body" sz="quarter" idx="10"/>
          </p:nvPr>
        </p:nvSpPr>
        <p:spPr>
          <a:xfrm>
            <a:off x="5252493" y="787133"/>
            <a:ext cx="6629400" cy="1409617"/>
          </a:xfrm>
        </p:spPr>
        <p:txBody>
          <a:bodyPr/>
          <a:lstStyle/>
          <a:p>
            <a:r>
              <a:rPr lang="en-US" sz="3200" dirty="0">
                <a:gradFill>
                  <a:gsLst>
                    <a:gs pos="20354">
                      <a:schemeClr val="tx1"/>
                    </a:gs>
                    <a:gs pos="40000">
                      <a:schemeClr val="tx1"/>
                    </a:gs>
                  </a:gsLst>
                  <a:lin ang="5400000" scaled="0"/>
                </a:gradFill>
              </a:rPr>
              <a:t>Optimize your </a:t>
            </a:r>
            <a:r>
              <a:rPr lang="en-US" sz="3200" dirty="0" smtClean="0">
                <a:gradFill>
                  <a:gsLst>
                    <a:gs pos="20354">
                      <a:schemeClr val="tx1"/>
                    </a:gs>
                    <a:gs pos="40000">
                      <a:schemeClr val="tx1"/>
                    </a:gs>
                  </a:gsLst>
                  <a:lin ang="5400000" scaled="0"/>
                </a:gradFill>
              </a:rPr>
              <a:t/>
            </a:r>
            <a:br>
              <a:rPr lang="en-US" sz="3200" dirty="0" smtClean="0">
                <a:gradFill>
                  <a:gsLst>
                    <a:gs pos="20354">
                      <a:schemeClr val="tx1"/>
                    </a:gs>
                    <a:gs pos="40000">
                      <a:schemeClr val="tx1"/>
                    </a:gs>
                  </a:gsLst>
                  <a:lin ang="5400000" scaled="0"/>
                </a:gradFill>
              </a:rPr>
            </a:br>
            <a:r>
              <a:rPr lang="en-US" sz="3200" dirty="0" smtClean="0">
                <a:gradFill>
                  <a:gsLst>
                    <a:gs pos="20354">
                      <a:schemeClr val="tx1"/>
                    </a:gs>
                    <a:gs pos="40000">
                      <a:schemeClr val="tx1"/>
                    </a:gs>
                  </a:gsLst>
                  <a:lin ang="5400000" scaled="0"/>
                </a:gradFill>
              </a:rPr>
              <a:t>DevOps practices &amp; tools</a:t>
            </a:r>
            <a:r>
              <a:rPr lang="en-US" sz="3200" dirty="0">
                <a:gradFill>
                  <a:gsLst>
                    <a:gs pos="20354">
                      <a:schemeClr val="tx1"/>
                    </a:gs>
                    <a:gs pos="40000">
                      <a:schemeClr val="tx1"/>
                    </a:gs>
                  </a:gsLst>
                  <a:lin ang="5400000" scaled="0"/>
                </a:gradFill>
              </a:rPr>
              <a:t>: </a:t>
            </a:r>
            <a:r>
              <a:rPr lang="en-US" sz="3200" dirty="0" smtClean="0">
                <a:gradFill>
                  <a:gsLst>
                    <a:gs pos="20354">
                      <a:schemeClr val="tx1"/>
                    </a:gs>
                    <a:gs pos="40000">
                      <a:schemeClr val="tx1"/>
                    </a:gs>
                  </a:gsLst>
                  <a:lin ang="5400000" scaled="0"/>
                </a:gradFill>
              </a:rPr>
              <a:t> </a:t>
            </a:r>
          </a:p>
          <a:p>
            <a:pPr lvl="1"/>
            <a:r>
              <a:rPr lang="en-US" dirty="0"/>
              <a:t>Get started on your DevOps journey:  </a:t>
            </a:r>
            <a:r>
              <a:rPr lang="en-US" dirty="0">
                <a:hlinkClick r:id="rId3"/>
              </a:rPr>
              <a:t>aka.ms/</a:t>
            </a:r>
            <a:r>
              <a:rPr lang="en-US" dirty="0" err="1">
                <a:hlinkClick r:id="rId3"/>
              </a:rPr>
              <a:t>devops</a:t>
            </a:r>
            <a:endParaRPr lang="en-US" dirty="0"/>
          </a:p>
        </p:txBody>
      </p:sp>
      <p:sp>
        <p:nvSpPr>
          <p:cNvPr id="4" name="Text Placeholder 5"/>
          <p:cNvSpPr txBox="1">
            <a:spLocks/>
          </p:cNvSpPr>
          <p:nvPr/>
        </p:nvSpPr>
        <p:spPr>
          <a:xfrm>
            <a:off x="105954" y="2406597"/>
            <a:ext cx="4572000" cy="151426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a:gradFill>
                  <a:gsLst>
                    <a:gs pos="20354">
                      <a:srgbClr val="0078D7">
                        <a:lumMod val="20000"/>
                        <a:lumOff val="80000"/>
                      </a:srgbClr>
                    </a:gs>
                    <a:gs pos="40000">
                      <a:srgbClr val="0078D7">
                        <a:lumMod val="20000"/>
                        <a:lumOff val="80000"/>
                      </a:srgbClr>
                    </a:gs>
                  </a:gsLst>
                </a:gradFill>
              </a:rPr>
              <a:t>Accelerate your application </a:t>
            </a:r>
            <a:br>
              <a:rPr lang="en-US" sz="3200" dirty="0">
                <a:gradFill>
                  <a:gsLst>
                    <a:gs pos="20354">
                      <a:srgbClr val="0078D7">
                        <a:lumMod val="20000"/>
                        <a:lumOff val="80000"/>
                      </a:srgbClr>
                    </a:gs>
                    <a:gs pos="40000">
                      <a:srgbClr val="0078D7">
                        <a:lumMod val="20000"/>
                        <a:lumOff val="80000"/>
                      </a:srgbClr>
                    </a:gs>
                  </a:gsLst>
                </a:gradFill>
              </a:rPr>
            </a:br>
            <a:r>
              <a:rPr lang="en-US" sz="3200" dirty="0">
                <a:gradFill>
                  <a:gsLst>
                    <a:gs pos="20354">
                      <a:srgbClr val="0078D7">
                        <a:lumMod val="20000"/>
                        <a:lumOff val="80000"/>
                      </a:srgbClr>
                    </a:gs>
                    <a:gs pos="40000">
                      <a:srgbClr val="0078D7">
                        <a:lumMod val="20000"/>
                        <a:lumOff val="80000"/>
                      </a:srgbClr>
                    </a:gs>
                  </a:gsLst>
                </a:gradFill>
              </a:rPr>
              <a:t>delivery lifecycle</a:t>
            </a:r>
          </a:p>
        </p:txBody>
      </p:sp>
      <p:sp>
        <p:nvSpPr>
          <p:cNvPr id="5" name="Text Placeholder 5"/>
          <p:cNvSpPr txBox="1">
            <a:spLocks/>
          </p:cNvSpPr>
          <p:nvPr/>
        </p:nvSpPr>
        <p:spPr>
          <a:xfrm>
            <a:off x="5252493" y="2335030"/>
            <a:ext cx="6781800" cy="1686616"/>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a:gradFill>
                  <a:gsLst>
                    <a:gs pos="20354">
                      <a:srgbClr val="FFFFFF"/>
                    </a:gs>
                    <a:gs pos="40000">
                      <a:srgbClr val="FFFFFF"/>
                    </a:gs>
                  </a:gsLst>
                  <a:lin ang="5400000" scaled="0"/>
                </a:gradFill>
              </a:rPr>
              <a:t>Download the Forrester Infrastructure-as-Code whitepaper: </a:t>
            </a:r>
          </a:p>
          <a:p>
            <a:pPr lvl="1">
              <a:buClr>
                <a:srgbClr val="FFFFFF"/>
              </a:buClr>
            </a:pPr>
            <a:r>
              <a:rPr lang="en-US" dirty="0">
                <a:gradFill>
                  <a:gsLst>
                    <a:gs pos="1250">
                      <a:srgbClr val="FFFFFF"/>
                    </a:gs>
                    <a:gs pos="100000">
                      <a:srgbClr val="FFFFFF"/>
                    </a:gs>
                  </a:gsLst>
                  <a:lin ang="5400000" scaled="0"/>
                </a:gradFill>
              </a:rPr>
              <a:t>Complexity kills.  Automate with Infra as code: </a:t>
            </a:r>
            <a:r>
              <a:rPr lang="en-US" dirty="0">
                <a:gradFill>
                  <a:gsLst>
                    <a:gs pos="1250">
                      <a:srgbClr val="FFFFFF"/>
                    </a:gs>
                    <a:gs pos="100000">
                      <a:srgbClr val="FFFFFF"/>
                    </a:gs>
                  </a:gsLst>
                  <a:lin ang="5400000" scaled="0"/>
                </a:gradFill>
                <a:hlinkClick r:id="rId4"/>
              </a:rPr>
              <a:t>aka.ms/</a:t>
            </a:r>
            <a:r>
              <a:rPr lang="en-US" dirty="0" err="1">
                <a:gradFill>
                  <a:gsLst>
                    <a:gs pos="1250">
                      <a:srgbClr val="FFFFFF"/>
                    </a:gs>
                    <a:gs pos="100000">
                      <a:srgbClr val="FFFFFF"/>
                    </a:gs>
                  </a:gsLst>
                  <a:lin ang="5400000" scaled="0"/>
                </a:gradFill>
                <a:hlinkClick r:id="rId4"/>
              </a:rPr>
              <a:t>iac_tlp</a:t>
            </a:r>
            <a:endParaRPr lang="en-US" dirty="0">
              <a:gradFill>
                <a:gsLst>
                  <a:gs pos="1250">
                    <a:srgbClr val="FFFFFF"/>
                  </a:gs>
                  <a:gs pos="100000">
                    <a:srgbClr val="FFFFFF"/>
                  </a:gs>
                </a:gsLst>
                <a:lin ang="5400000" scaled="0"/>
              </a:gradFill>
            </a:endParaRPr>
          </a:p>
        </p:txBody>
      </p:sp>
      <p:sp>
        <p:nvSpPr>
          <p:cNvPr id="8" name="Text Placeholder 5"/>
          <p:cNvSpPr txBox="1">
            <a:spLocks/>
          </p:cNvSpPr>
          <p:nvPr/>
        </p:nvSpPr>
        <p:spPr>
          <a:xfrm>
            <a:off x="5252493" y="4159926"/>
            <a:ext cx="6446838" cy="1243417"/>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a:gradFill>
                  <a:gsLst>
                    <a:gs pos="20354">
                      <a:srgbClr val="FFFFFF"/>
                    </a:gs>
                    <a:gs pos="40000">
                      <a:srgbClr val="FFFFFF"/>
                    </a:gs>
                  </a:gsLst>
                  <a:lin ang="5400000" scaled="0"/>
                </a:gradFill>
              </a:rPr>
              <a:t>Technical resources for Practitioners: </a:t>
            </a:r>
          </a:p>
          <a:p>
            <a:pPr lvl="1">
              <a:buClr>
                <a:srgbClr val="FFFFFF"/>
              </a:buClr>
            </a:pPr>
            <a:r>
              <a:rPr lang="en-US" dirty="0">
                <a:gradFill>
                  <a:gsLst>
                    <a:gs pos="1250">
                      <a:srgbClr val="FFFFFF"/>
                    </a:gs>
                    <a:gs pos="100000">
                      <a:srgbClr val="FFFFFF"/>
                    </a:gs>
                  </a:gsLst>
                  <a:lin ang="5400000" scaled="0"/>
                </a:gradFill>
              </a:rPr>
              <a:t>Get access to free online training, </a:t>
            </a:r>
            <a:r>
              <a:rPr lang="en-US" dirty="0" err="1">
                <a:gradFill>
                  <a:gsLst>
                    <a:gs pos="1250">
                      <a:srgbClr val="FFFFFF"/>
                    </a:gs>
                    <a:gs pos="100000">
                      <a:srgbClr val="FFFFFF"/>
                    </a:gs>
                  </a:gsLst>
                  <a:lin ang="5400000" scaled="0"/>
                </a:gradFill>
              </a:rPr>
              <a:t>evals</a:t>
            </a:r>
            <a:r>
              <a:rPr lang="en-US" dirty="0">
                <a:gradFill>
                  <a:gsLst>
                    <a:gs pos="1250">
                      <a:srgbClr val="FFFFFF"/>
                    </a:gs>
                    <a:gs pos="100000">
                      <a:srgbClr val="FFFFFF"/>
                    </a:gs>
                  </a:gsLst>
                  <a:lin ang="5400000" scaled="0"/>
                </a:gradFill>
              </a:rPr>
              <a:t> and HOLs: </a:t>
            </a:r>
            <a:r>
              <a:rPr lang="en-US" dirty="0">
                <a:gradFill>
                  <a:gsLst>
                    <a:gs pos="1250">
                      <a:srgbClr val="FFFFFF"/>
                    </a:gs>
                    <a:gs pos="100000">
                      <a:srgbClr val="FFFFFF"/>
                    </a:gs>
                  </a:gsLst>
                  <a:lin ang="5400000" scaled="0"/>
                </a:gradFill>
                <a:hlinkClick r:id="rId5"/>
              </a:rPr>
              <a:t>aka.ms/</a:t>
            </a:r>
            <a:r>
              <a:rPr lang="en-US" dirty="0" err="1">
                <a:gradFill>
                  <a:gsLst>
                    <a:gs pos="1250">
                      <a:srgbClr val="FFFFFF"/>
                    </a:gs>
                    <a:gs pos="100000">
                      <a:srgbClr val="FFFFFF"/>
                    </a:gs>
                  </a:gsLst>
                  <a:lin ang="5400000" scaled="0"/>
                </a:gradFill>
                <a:hlinkClick r:id="rId5"/>
              </a:rPr>
              <a:t>devopsmva</a:t>
            </a:r>
            <a:endParaRPr lang="en-US" dirty="0">
              <a:gradFill>
                <a:gsLst>
                  <a:gs pos="1250">
                    <a:srgbClr val="FFFFFF"/>
                  </a:gs>
                  <a:gs pos="100000">
                    <a:srgbClr val="FFFFFF"/>
                  </a:gs>
                </a:gsLst>
                <a:lin ang="5400000" scaled="0"/>
              </a:gradFill>
            </a:endParaRPr>
          </a:p>
        </p:txBody>
      </p:sp>
      <p:sp>
        <p:nvSpPr>
          <p:cNvPr id="9" name="Text Placeholder 5"/>
          <p:cNvSpPr txBox="1">
            <a:spLocks/>
          </p:cNvSpPr>
          <p:nvPr/>
        </p:nvSpPr>
        <p:spPr>
          <a:xfrm>
            <a:off x="5252493" y="5541622"/>
            <a:ext cx="6446838" cy="96641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a:gradFill>
                  <a:gsLst>
                    <a:gs pos="20354">
                      <a:srgbClr val="FFFFFF"/>
                    </a:gs>
                    <a:gs pos="40000">
                      <a:srgbClr val="FFFFFF"/>
                    </a:gs>
                  </a:gsLst>
                  <a:lin ang="5400000" scaled="0"/>
                </a:gradFill>
              </a:rPr>
              <a:t>Join the Community conversations: </a:t>
            </a:r>
          </a:p>
          <a:p>
            <a:pPr lvl="1">
              <a:buClr>
                <a:srgbClr val="FFFFFF"/>
              </a:buClr>
            </a:pPr>
            <a:r>
              <a:rPr lang="en-US" dirty="0">
                <a:gradFill>
                  <a:gsLst>
                    <a:gs pos="1250">
                      <a:srgbClr val="FFFFFF"/>
                    </a:gs>
                    <a:gs pos="100000">
                      <a:srgbClr val="FFFFFF"/>
                    </a:gs>
                  </a:gsLst>
                  <a:lin ang="5400000" scaled="0"/>
                </a:gradFill>
              </a:rPr>
              <a:t>Use </a:t>
            </a:r>
            <a:r>
              <a:rPr lang="en-US" dirty="0">
                <a:gradFill>
                  <a:gsLst>
                    <a:gs pos="1250">
                      <a:srgbClr val="FFFFFF"/>
                    </a:gs>
                    <a:gs pos="100000">
                      <a:srgbClr val="FFFFFF"/>
                    </a:gs>
                  </a:gsLst>
                  <a:lin ang="5400000" scaled="0"/>
                </a:gradFill>
                <a:hlinkClick r:id="rId6"/>
              </a:rPr>
              <a:t>#</a:t>
            </a:r>
            <a:r>
              <a:rPr lang="en-US" dirty="0" err="1">
                <a:gradFill>
                  <a:gsLst>
                    <a:gs pos="1250">
                      <a:srgbClr val="FFFFFF"/>
                    </a:gs>
                    <a:gs pos="100000">
                      <a:srgbClr val="FFFFFF"/>
                    </a:gs>
                  </a:gsLst>
                  <a:lin ang="5400000" scaled="0"/>
                </a:gradFill>
                <a:hlinkClick r:id="rId6"/>
              </a:rPr>
              <a:t>TalkDevOps</a:t>
            </a:r>
            <a:r>
              <a:rPr lang="en-US" dirty="0">
                <a:gradFill>
                  <a:gsLst>
                    <a:gs pos="1250">
                      <a:srgbClr val="FFFFFF"/>
                    </a:gs>
                    <a:gs pos="100000">
                      <a:srgbClr val="FFFFFF"/>
                    </a:gs>
                  </a:gsLst>
                  <a:lin ang="5400000" scaled="0"/>
                </a:gradFill>
                <a:hlinkClick r:id="rId6"/>
              </a:rPr>
              <a:t> </a:t>
            </a:r>
            <a:r>
              <a:rPr lang="en-US" dirty="0">
                <a:gradFill>
                  <a:gsLst>
                    <a:gs pos="1250">
                      <a:srgbClr val="FFFFFF"/>
                    </a:gs>
                    <a:gs pos="100000">
                      <a:srgbClr val="FFFFFF"/>
                    </a:gs>
                  </a:gsLst>
                  <a:lin ang="5400000" scaled="0"/>
                </a:gradFill>
              </a:rPr>
              <a:t>on Twitter</a:t>
            </a:r>
          </a:p>
        </p:txBody>
      </p:sp>
      <p:pic>
        <p:nvPicPr>
          <p:cNvPr id="10" name="Picture 1" descr="Inline imag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81" y="4480456"/>
            <a:ext cx="3177002" cy="2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448864" y="4385888"/>
            <a:ext cx="1406101" cy="1132618"/>
          </a:xfrm>
          <a:prstGeom prst="rect">
            <a:avLst/>
          </a:prstGeom>
          <a:noFill/>
        </p:spPr>
        <p:txBody>
          <a:bodyPr wrap="square" lIns="182880" tIns="146304" rIns="182880" bIns="146304" rtlCol="0">
            <a:spAutoFit/>
          </a:bodyPr>
          <a:lstStyle/>
          <a:p>
            <a:pPr>
              <a:lnSpc>
                <a:spcPct val="85000"/>
              </a:lnSpc>
              <a:spcAft>
                <a:spcPts val="600"/>
              </a:spcAft>
            </a:pPr>
            <a:r>
              <a:rPr lang="en-US" sz="3200" dirty="0">
                <a:solidFill>
                  <a:srgbClr val="FF8C00"/>
                </a:solidFill>
                <a:latin typeface="Segoe UI Light"/>
                <a:hlinkClick r:id="rId8"/>
              </a:rPr>
              <a:t>RSVP </a:t>
            </a:r>
            <a:r>
              <a:rPr lang="en-US" sz="3200" dirty="0" smtClean="0">
                <a:solidFill>
                  <a:srgbClr val="FF8C00"/>
                </a:solidFill>
                <a:latin typeface="Segoe UI Light"/>
                <a:hlinkClick r:id="rId8"/>
              </a:rPr>
              <a:t>here</a:t>
            </a:r>
            <a:endParaRPr lang="en-US" sz="1600" dirty="0">
              <a:solidFill>
                <a:srgbClr val="000000"/>
              </a:solidFill>
            </a:endParaRPr>
          </a:p>
        </p:txBody>
      </p:sp>
    </p:spTree>
    <p:extLst>
      <p:ext uri="{BB962C8B-B14F-4D97-AF65-F5344CB8AC3E}">
        <p14:creationId xmlns:p14="http://schemas.microsoft.com/office/powerpoint/2010/main" val="39124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70958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Getting Started with</a:t>
            </a:r>
            <a:br>
              <a:rPr lang="en-US" dirty="0" smtClean="0"/>
            </a:br>
            <a:r>
              <a:rPr lang="en-US" dirty="0" smtClean="0"/>
              <a:t>Azure App Service</a:t>
            </a:r>
            <a:endParaRPr lang="en-US" dirty="0"/>
          </a:p>
        </p:txBody>
      </p:sp>
    </p:spTree>
    <p:extLst>
      <p:ext uri="{BB962C8B-B14F-4D97-AF65-F5344CB8AC3E}">
        <p14:creationId xmlns:p14="http://schemas.microsoft.com/office/powerpoint/2010/main" val="4442026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Understanding Azure Resource Manager</a:t>
            </a:r>
            <a:endParaRPr lang="en-US" dirty="0"/>
          </a:p>
        </p:txBody>
      </p:sp>
      <p:sp>
        <p:nvSpPr>
          <p:cNvPr id="6" name="Text Placeholder 5"/>
          <p:cNvSpPr>
            <a:spLocks noGrp="1"/>
          </p:cNvSpPr>
          <p:nvPr>
            <p:ph type="body" sz="quarter" idx="10"/>
          </p:nvPr>
        </p:nvSpPr>
        <p:spPr>
          <a:xfrm>
            <a:off x="274638" y="1212525"/>
            <a:ext cx="11887200" cy="4124206"/>
          </a:xfrm>
        </p:spPr>
        <p:txBody>
          <a:bodyPr/>
          <a:lstStyle/>
          <a:p>
            <a:r>
              <a:rPr lang="en-US" dirty="0" smtClean="0"/>
              <a:t>App Services</a:t>
            </a:r>
          </a:p>
          <a:p>
            <a:pPr marL="342900" lvl="1" indent="-342900">
              <a:buFont typeface="Arial" panose="020B0604020202020204" pitchFamily="34" charset="0"/>
              <a:buChar char="•"/>
            </a:pPr>
            <a:r>
              <a:rPr lang="en-US" dirty="0" smtClean="0"/>
              <a:t>Web, Mobile, Logic or Flow Apps</a:t>
            </a:r>
          </a:p>
          <a:p>
            <a:r>
              <a:rPr lang="en-US" dirty="0" smtClean="0"/>
              <a:t>App Service Plan</a:t>
            </a:r>
          </a:p>
          <a:p>
            <a:pPr marL="342900" lvl="1" indent="-342900">
              <a:buFont typeface="Arial" panose="020B0604020202020204" pitchFamily="34" charset="0"/>
              <a:buChar char="•"/>
            </a:pPr>
            <a:r>
              <a:rPr lang="en-US" dirty="0" smtClean="0"/>
              <a:t>Managed compute infra for your App Services</a:t>
            </a:r>
            <a:endParaRPr lang="en-US" dirty="0"/>
          </a:p>
          <a:p>
            <a:r>
              <a:rPr lang="en-US" dirty="0" smtClean="0"/>
              <a:t>Resource Group</a:t>
            </a:r>
          </a:p>
          <a:p>
            <a:pPr marL="342900" lvl="1" indent="-342900">
              <a:buFont typeface="Arial" panose="020B0604020202020204" pitchFamily="34" charset="0"/>
              <a:buChar char="•"/>
            </a:pPr>
            <a:r>
              <a:rPr lang="en-US" dirty="0" smtClean="0"/>
              <a:t>Logical containers for organizing and managing azure resources</a:t>
            </a:r>
          </a:p>
          <a:p>
            <a:r>
              <a:rPr lang="en-US" dirty="0" smtClean="0"/>
              <a:t>ARM Explorer</a:t>
            </a:r>
            <a:endParaRPr lang="en-US" dirty="0"/>
          </a:p>
          <a:p>
            <a:pPr marL="342900" lvl="1" indent="-342900">
              <a:buFont typeface="Arial" panose="020B0604020202020204" pitchFamily="34" charset="0"/>
              <a:buChar char="•"/>
            </a:pPr>
            <a:r>
              <a:rPr lang="en-US" dirty="0">
                <a:hlinkClick r:id="rId3"/>
              </a:rPr>
              <a:t>https://resources.azure.com/</a:t>
            </a:r>
            <a:endParaRPr lang="en-US" dirty="0" smtClean="0"/>
          </a:p>
        </p:txBody>
      </p:sp>
    </p:spTree>
    <p:extLst>
      <p:ext uri="{BB962C8B-B14F-4D97-AF65-F5344CB8AC3E}">
        <p14:creationId xmlns:p14="http://schemas.microsoft.com/office/powerpoint/2010/main" val="30633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46638" y="1623747"/>
            <a:ext cx="7087559" cy="3025007"/>
            <a:chOff x="5172237" y="1668462"/>
            <a:chExt cx="7087559" cy="3025007"/>
          </a:xfrm>
        </p:grpSpPr>
        <p:sp>
          <p:nvSpPr>
            <p:cNvPr id="3" name="Title 1"/>
            <p:cNvSpPr txBox="1">
              <a:spLocks/>
            </p:cNvSpPr>
            <p:nvPr/>
          </p:nvSpPr>
          <p:spPr>
            <a:xfrm>
              <a:off x="5172237" y="1668462"/>
              <a:ext cx="7086439" cy="1015663"/>
            </a:xfrm>
            <a:prstGeom prst="rect">
              <a:avLst/>
            </a:prstGeom>
            <a:noFill/>
          </p:spPr>
          <p:txBody>
            <a:bodyPr wrap="square" lIns="91440" tIns="91440" rIns="91440" bIns="91440" anchor="b" anchorCtr="0">
              <a:spAutoFit/>
            </a:bodyPr>
            <a:lstStyle>
              <a:lvl1pPr algn="l" defTabSz="932742" rtl="0" eaLnBrk="1" latinLnBrk="0" hangingPunct="1">
                <a:lnSpc>
                  <a:spcPct val="90000"/>
                </a:lnSpc>
                <a:spcBef>
                  <a:spcPct val="0"/>
                </a:spcBef>
                <a:buNone/>
                <a:defRPr lang="en-US" sz="6000" b="0" kern="1200" cap="none" spc="-100" baseline="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Azure App Service</a:t>
              </a:r>
            </a:p>
          </p:txBody>
        </p:sp>
        <p:sp>
          <p:nvSpPr>
            <p:cNvPr id="4" name="Text Placeholder 4"/>
            <p:cNvSpPr txBox="1">
              <a:spLocks/>
            </p:cNvSpPr>
            <p:nvPr/>
          </p:nvSpPr>
          <p:spPr>
            <a:xfrm>
              <a:off x="5172237" y="3151508"/>
              <a:ext cx="7087559" cy="1541961"/>
            </a:xfrm>
            <a:prstGeom prst="rect">
              <a:avLst/>
            </a:prstGeom>
            <a:noFill/>
          </p:spPr>
          <p:txBody>
            <a:bodyPr wrap="square" lIns="91440" tIns="146304" rIns="91440" bIns="146304">
              <a:sp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800" kern="1200" spc="0" baseline="0">
                  <a:gradFill>
                    <a:gsLst>
                      <a:gs pos="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Azure App Service provides an integrated cloud app platform for delivering modern enterprise apps across cloud and mobile devices.  Azure App Service is an integrated offering that delivers features and capabilities from a number of existing Azure services – Websites, Mobile Services, API Mgmt. and BizTalk </a:t>
              </a:r>
              <a:r>
                <a:rPr lang="en-US" sz="1800" dirty="0" smtClean="0"/>
                <a:t>Services</a:t>
              </a:r>
              <a:endParaRPr lang="en-US" sz="1800" dirty="0"/>
            </a:p>
          </p:txBody>
        </p:sp>
        <p:cxnSp>
          <p:nvCxnSpPr>
            <p:cNvPr id="5" name="Straight Connector 4"/>
            <p:cNvCxnSpPr/>
            <p:nvPr/>
          </p:nvCxnSpPr>
          <p:spPr>
            <a:xfrm>
              <a:off x="5273836" y="2880763"/>
              <a:ext cx="6328660" cy="0"/>
            </a:xfrm>
            <a:prstGeom prst="line">
              <a:avLst/>
            </a:prstGeom>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37962" y="1708003"/>
            <a:ext cx="3810000" cy="3792646"/>
            <a:chOff x="827088" y="-3463925"/>
            <a:chExt cx="3833812" cy="3816350"/>
          </a:xfrm>
        </p:grpSpPr>
        <p:sp>
          <p:nvSpPr>
            <p:cNvPr id="7" name="Freeform 5"/>
            <p:cNvSpPr>
              <a:spLocks/>
            </p:cNvSpPr>
            <p:nvPr/>
          </p:nvSpPr>
          <p:spPr bwMode="auto">
            <a:xfrm>
              <a:off x="2863850" y="-1444625"/>
              <a:ext cx="1797050" cy="1797050"/>
            </a:xfrm>
            <a:custGeom>
              <a:avLst/>
              <a:gdLst>
                <a:gd name="T0" fmla="*/ 233 w 515"/>
                <a:gd name="T1" fmla="*/ 221 h 515"/>
                <a:gd name="T2" fmla="*/ 0 w 515"/>
                <a:gd name="T3" fmla="*/ 221 h 515"/>
                <a:gd name="T4" fmla="*/ 0 w 515"/>
                <a:gd name="T5" fmla="*/ 463 h 515"/>
                <a:gd name="T6" fmla="*/ 0 w 515"/>
                <a:gd name="T7" fmla="*/ 467 h 515"/>
                <a:gd name="T8" fmla="*/ 0 w 515"/>
                <a:gd name="T9" fmla="*/ 468 h 515"/>
                <a:gd name="T10" fmla="*/ 0 w 515"/>
                <a:gd name="T11" fmla="*/ 472 h 515"/>
                <a:gd name="T12" fmla="*/ 1 w 515"/>
                <a:gd name="T13" fmla="*/ 472 h 515"/>
                <a:gd name="T14" fmla="*/ 51 w 515"/>
                <a:gd name="T15" fmla="*/ 515 h 515"/>
                <a:gd name="T16" fmla="*/ 463 w 515"/>
                <a:gd name="T17" fmla="*/ 515 h 515"/>
                <a:gd name="T18" fmla="*/ 515 w 515"/>
                <a:gd name="T19" fmla="*/ 463 h 515"/>
                <a:gd name="T20" fmla="*/ 515 w 515"/>
                <a:gd name="T21" fmla="*/ 51 h 515"/>
                <a:gd name="T22" fmla="*/ 463 w 515"/>
                <a:gd name="T23" fmla="*/ 0 h 515"/>
                <a:gd name="T24" fmla="*/ 404 w 515"/>
                <a:gd name="T25" fmla="*/ 0 h 515"/>
                <a:gd name="T26" fmla="*/ 411 w 515"/>
                <a:gd name="T27" fmla="*/ 50 h 515"/>
                <a:gd name="T28" fmla="*/ 233 w 515"/>
                <a:gd name="T29" fmla="*/ 22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 h="515">
                  <a:moveTo>
                    <a:pt x="233" y="221"/>
                  </a:moveTo>
                  <a:cubicBezTo>
                    <a:pt x="196" y="221"/>
                    <a:pt x="101" y="221"/>
                    <a:pt x="0" y="221"/>
                  </a:cubicBezTo>
                  <a:cubicBezTo>
                    <a:pt x="0" y="463"/>
                    <a:pt x="0" y="463"/>
                    <a:pt x="0" y="463"/>
                  </a:cubicBezTo>
                  <a:cubicBezTo>
                    <a:pt x="0" y="465"/>
                    <a:pt x="0" y="466"/>
                    <a:pt x="0" y="467"/>
                  </a:cubicBezTo>
                  <a:cubicBezTo>
                    <a:pt x="0" y="468"/>
                    <a:pt x="0" y="468"/>
                    <a:pt x="0" y="468"/>
                  </a:cubicBezTo>
                  <a:cubicBezTo>
                    <a:pt x="0" y="469"/>
                    <a:pt x="0" y="471"/>
                    <a:pt x="0" y="472"/>
                  </a:cubicBezTo>
                  <a:cubicBezTo>
                    <a:pt x="1" y="472"/>
                    <a:pt x="1" y="472"/>
                    <a:pt x="1" y="472"/>
                  </a:cubicBezTo>
                  <a:cubicBezTo>
                    <a:pt x="5" y="496"/>
                    <a:pt x="26" y="515"/>
                    <a:pt x="51" y="515"/>
                  </a:cubicBezTo>
                  <a:cubicBezTo>
                    <a:pt x="463" y="515"/>
                    <a:pt x="463" y="515"/>
                    <a:pt x="463" y="515"/>
                  </a:cubicBezTo>
                  <a:cubicBezTo>
                    <a:pt x="492" y="515"/>
                    <a:pt x="515" y="492"/>
                    <a:pt x="515" y="463"/>
                  </a:cubicBezTo>
                  <a:cubicBezTo>
                    <a:pt x="515" y="51"/>
                    <a:pt x="515" y="51"/>
                    <a:pt x="515" y="51"/>
                  </a:cubicBezTo>
                  <a:cubicBezTo>
                    <a:pt x="515" y="23"/>
                    <a:pt x="492" y="0"/>
                    <a:pt x="463" y="0"/>
                  </a:cubicBezTo>
                  <a:cubicBezTo>
                    <a:pt x="404" y="0"/>
                    <a:pt x="404" y="0"/>
                    <a:pt x="404" y="0"/>
                  </a:cubicBezTo>
                  <a:cubicBezTo>
                    <a:pt x="409" y="15"/>
                    <a:pt x="411" y="32"/>
                    <a:pt x="411" y="50"/>
                  </a:cubicBezTo>
                  <a:cubicBezTo>
                    <a:pt x="411" y="148"/>
                    <a:pt x="332" y="221"/>
                    <a:pt x="233" y="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827088" y="-1444625"/>
              <a:ext cx="1797050" cy="1797050"/>
            </a:xfrm>
            <a:custGeom>
              <a:avLst/>
              <a:gdLst>
                <a:gd name="T0" fmla="*/ 106 w 515"/>
                <a:gd name="T1" fmla="*/ 50 h 515"/>
                <a:gd name="T2" fmla="*/ 114 w 515"/>
                <a:gd name="T3" fmla="*/ 0 h 515"/>
                <a:gd name="T4" fmla="*/ 52 w 515"/>
                <a:gd name="T5" fmla="*/ 0 h 515"/>
                <a:gd name="T6" fmla="*/ 1 w 515"/>
                <a:gd name="T7" fmla="*/ 42 h 515"/>
                <a:gd name="T8" fmla="*/ 1 w 515"/>
                <a:gd name="T9" fmla="*/ 43 h 515"/>
                <a:gd name="T10" fmla="*/ 0 w 515"/>
                <a:gd name="T11" fmla="*/ 46 h 515"/>
                <a:gd name="T12" fmla="*/ 0 w 515"/>
                <a:gd name="T13" fmla="*/ 47 h 515"/>
                <a:gd name="T14" fmla="*/ 0 w 515"/>
                <a:gd name="T15" fmla="*/ 51 h 515"/>
                <a:gd name="T16" fmla="*/ 0 w 515"/>
                <a:gd name="T17" fmla="*/ 463 h 515"/>
                <a:gd name="T18" fmla="*/ 0 w 515"/>
                <a:gd name="T19" fmla="*/ 467 h 515"/>
                <a:gd name="T20" fmla="*/ 0 w 515"/>
                <a:gd name="T21" fmla="*/ 468 h 515"/>
                <a:gd name="T22" fmla="*/ 1 w 515"/>
                <a:gd name="T23" fmla="*/ 472 h 515"/>
                <a:gd name="T24" fmla="*/ 1 w 515"/>
                <a:gd name="T25" fmla="*/ 472 h 515"/>
                <a:gd name="T26" fmla="*/ 52 w 515"/>
                <a:gd name="T27" fmla="*/ 515 h 515"/>
                <a:gd name="T28" fmla="*/ 464 w 515"/>
                <a:gd name="T29" fmla="*/ 515 h 515"/>
                <a:gd name="T30" fmla="*/ 515 w 515"/>
                <a:gd name="T31" fmla="*/ 463 h 515"/>
                <a:gd name="T32" fmla="*/ 515 w 515"/>
                <a:gd name="T33" fmla="*/ 221 h 515"/>
                <a:gd name="T34" fmla="*/ 284 w 515"/>
                <a:gd name="T35" fmla="*/ 221 h 515"/>
                <a:gd name="T36" fmla="*/ 106 w 515"/>
                <a:gd name="T37" fmla="*/ 5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5" h="515">
                  <a:moveTo>
                    <a:pt x="106" y="50"/>
                  </a:moveTo>
                  <a:cubicBezTo>
                    <a:pt x="106" y="32"/>
                    <a:pt x="109" y="15"/>
                    <a:pt x="114" y="0"/>
                  </a:cubicBezTo>
                  <a:cubicBezTo>
                    <a:pt x="52" y="0"/>
                    <a:pt x="52" y="0"/>
                    <a:pt x="52" y="0"/>
                  </a:cubicBezTo>
                  <a:cubicBezTo>
                    <a:pt x="26" y="0"/>
                    <a:pt x="5" y="18"/>
                    <a:pt x="1" y="42"/>
                  </a:cubicBezTo>
                  <a:cubicBezTo>
                    <a:pt x="1" y="42"/>
                    <a:pt x="1" y="42"/>
                    <a:pt x="1" y="43"/>
                  </a:cubicBezTo>
                  <a:cubicBezTo>
                    <a:pt x="1" y="44"/>
                    <a:pt x="1" y="45"/>
                    <a:pt x="0" y="46"/>
                  </a:cubicBezTo>
                  <a:cubicBezTo>
                    <a:pt x="0" y="47"/>
                    <a:pt x="0" y="47"/>
                    <a:pt x="0" y="47"/>
                  </a:cubicBezTo>
                  <a:cubicBezTo>
                    <a:pt x="0" y="48"/>
                    <a:pt x="0" y="50"/>
                    <a:pt x="0" y="51"/>
                  </a:cubicBezTo>
                  <a:cubicBezTo>
                    <a:pt x="0" y="463"/>
                    <a:pt x="0" y="463"/>
                    <a:pt x="0" y="463"/>
                  </a:cubicBezTo>
                  <a:cubicBezTo>
                    <a:pt x="0" y="465"/>
                    <a:pt x="0" y="466"/>
                    <a:pt x="0" y="467"/>
                  </a:cubicBezTo>
                  <a:cubicBezTo>
                    <a:pt x="0" y="468"/>
                    <a:pt x="0" y="468"/>
                    <a:pt x="0" y="468"/>
                  </a:cubicBezTo>
                  <a:cubicBezTo>
                    <a:pt x="1" y="469"/>
                    <a:pt x="1" y="471"/>
                    <a:pt x="1" y="472"/>
                  </a:cubicBezTo>
                  <a:cubicBezTo>
                    <a:pt x="1" y="472"/>
                    <a:pt x="1" y="472"/>
                    <a:pt x="1" y="472"/>
                  </a:cubicBezTo>
                  <a:cubicBezTo>
                    <a:pt x="5" y="496"/>
                    <a:pt x="26" y="515"/>
                    <a:pt x="52" y="515"/>
                  </a:cubicBezTo>
                  <a:cubicBezTo>
                    <a:pt x="464" y="515"/>
                    <a:pt x="464" y="515"/>
                    <a:pt x="464" y="515"/>
                  </a:cubicBezTo>
                  <a:cubicBezTo>
                    <a:pt x="492" y="515"/>
                    <a:pt x="515" y="492"/>
                    <a:pt x="515" y="463"/>
                  </a:cubicBezTo>
                  <a:cubicBezTo>
                    <a:pt x="515" y="221"/>
                    <a:pt x="515" y="221"/>
                    <a:pt x="515" y="221"/>
                  </a:cubicBezTo>
                  <a:cubicBezTo>
                    <a:pt x="419" y="221"/>
                    <a:pt x="327" y="221"/>
                    <a:pt x="284" y="221"/>
                  </a:cubicBezTo>
                  <a:cubicBezTo>
                    <a:pt x="186" y="221"/>
                    <a:pt x="106" y="148"/>
                    <a:pt x="10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2863850" y="-3463925"/>
              <a:ext cx="1797050" cy="1793875"/>
            </a:xfrm>
            <a:custGeom>
              <a:avLst/>
              <a:gdLst>
                <a:gd name="T0" fmla="*/ 515 w 515"/>
                <a:gd name="T1" fmla="*/ 463 h 514"/>
                <a:gd name="T2" fmla="*/ 515 w 515"/>
                <a:gd name="T3" fmla="*/ 51 h 514"/>
                <a:gd name="T4" fmla="*/ 463 w 515"/>
                <a:gd name="T5" fmla="*/ 0 h 514"/>
                <a:gd name="T6" fmla="*/ 51 w 515"/>
                <a:gd name="T7" fmla="*/ 0 h 514"/>
                <a:gd name="T8" fmla="*/ 1 w 515"/>
                <a:gd name="T9" fmla="*/ 42 h 514"/>
                <a:gd name="T10" fmla="*/ 0 w 515"/>
                <a:gd name="T11" fmla="*/ 42 h 514"/>
                <a:gd name="T12" fmla="*/ 0 w 515"/>
                <a:gd name="T13" fmla="*/ 46 h 514"/>
                <a:gd name="T14" fmla="*/ 0 w 515"/>
                <a:gd name="T15" fmla="*/ 47 h 514"/>
                <a:gd name="T16" fmla="*/ 0 w 515"/>
                <a:gd name="T17" fmla="*/ 51 h 514"/>
                <a:gd name="T18" fmla="*/ 0 w 515"/>
                <a:gd name="T19" fmla="*/ 238 h 514"/>
                <a:gd name="T20" fmla="*/ 56 w 515"/>
                <a:gd name="T21" fmla="*/ 231 h 514"/>
                <a:gd name="T22" fmla="*/ 283 w 515"/>
                <a:gd name="T23" fmla="*/ 458 h 514"/>
                <a:gd name="T24" fmla="*/ 282 w 515"/>
                <a:gd name="T25" fmla="*/ 465 h 514"/>
                <a:gd name="T26" fmla="*/ 365 w 515"/>
                <a:gd name="T27" fmla="*/ 514 h 514"/>
                <a:gd name="T28" fmla="*/ 463 w 515"/>
                <a:gd name="T29" fmla="*/ 514 h 514"/>
                <a:gd name="T30" fmla="*/ 515 w 515"/>
                <a:gd name="T31" fmla="*/ 46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14">
                  <a:moveTo>
                    <a:pt x="515" y="463"/>
                  </a:moveTo>
                  <a:cubicBezTo>
                    <a:pt x="515" y="51"/>
                    <a:pt x="515" y="51"/>
                    <a:pt x="515" y="51"/>
                  </a:cubicBezTo>
                  <a:cubicBezTo>
                    <a:pt x="515" y="23"/>
                    <a:pt x="492" y="0"/>
                    <a:pt x="463" y="0"/>
                  </a:cubicBezTo>
                  <a:cubicBezTo>
                    <a:pt x="51" y="0"/>
                    <a:pt x="51" y="0"/>
                    <a:pt x="51" y="0"/>
                  </a:cubicBezTo>
                  <a:cubicBezTo>
                    <a:pt x="26" y="0"/>
                    <a:pt x="5" y="18"/>
                    <a:pt x="1" y="42"/>
                  </a:cubicBezTo>
                  <a:cubicBezTo>
                    <a:pt x="1" y="42"/>
                    <a:pt x="1" y="42"/>
                    <a:pt x="0" y="42"/>
                  </a:cubicBezTo>
                  <a:cubicBezTo>
                    <a:pt x="0" y="44"/>
                    <a:pt x="0" y="45"/>
                    <a:pt x="0" y="46"/>
                  </a:cubicBezTo>
                  <a:cubicBezTo>
                    <a:pt x="0" y="46"/>
                    <a:pt x="0" y="47"/>
                    <a:pt x="0" y="47"/>
                  </a:cubicBezTo>
                  <a:cubicBezTo>
                    <a:pt x="0" y="48"/>
                    <a:pt x="0" y="50"/>
                    <a:pt x="0" y="51"/>
                  </a:cubicBezTo>
                  <a:cubicBezTo>
                    <a:pt x="0" y="238"/>
                    <a:pt x="0" y="238"/>
                    <a:pt x="0" y="238"/>
                  </a:cubicBezTo>
                  <a:cubicBezTo>
                    <a:pt x="18" y="233"/>
                    <a:pt x="36" y="231"/>
                    <a:pt x="56" y="231"/>
                  </a:cubicBezTo>
                  <a:cubicBezTo>
                    <a:pt x="181" y="231"/>
                    <a:pt x="283" y="332"/>
                    <a:pt x="283" y="458"/>
                  </a:cubicBezTo>
                  <a:cubicBezTo>
                    <a:pt x="283" y="460"/>
                    <a:pt x="282" y="463"/>
                    <a:pt x="282" y="465"/>
                  </a:cubicBezTo>
                  <a:cubicBezTo>
                    <a:pt x="314" y="475"/>
                    <a:pt x="343" y="492"/>
                    <a:pt x="365" y="514"/>
                  </a:cubicBezTo>
                  <a:cubicBezTo>
                    <a:pt x="463" y="514"/>
                    <a:pt x="463" y="514"/>
                    <a:pt x="463" y="514"/>
                  </a:cubicBezTo>
                  <a:cubicBezTo>
                    <a:pt x="492" y="514"/>
                    <a:pt x="515" y="491"/>
                    <a:pt x="515" y="4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827088" y="-3463925"/>
              <a:ext cx="1797050" cy="1793875"/>
            </a:xfrm>
            <a:custGeom>
              <a:avLst/>
              <a:gdLst>
                <a:gd name="T0" fmla="*/ 247 w 515"/>
                <a:gd name="T1" fmla="*/ 462 h 514"/>
                <a:gd name="T2" fmla="*/ 245 w 515"/>
                <a:gd name="T3" fmla="*/ 438 h 514"/>
                <a:gd name="T4" fmla="*/ 383 w 515"/>
                <a:gd name="T5" fmla="*/ 300 h 514"/>
                <a:gd name="T6" fmla="*/ 458 w 515"/>
                <a:gd name="T7" fmla="*/ 322 h 514"/>
                <a:gd name="T8" fmla="*/ 515 w 515"/>
                <a:gd name="T9" fmla="*/ 268 h 514"/>
                <a:gd name="T10" fmla="*/ 515 w 515"/>
                <a:gd name="T11" fmla="*/ 51 h 514"/>
                <a:gd name="T12" fmla="*/ 464 w 515"/>
                <a:gd name="T13" fmla="*/ 0 h 514"/>
                <a:gd name="T14" fmla="*/ 52 w 515"/>
                <a:gd name="T15" fmla="*/ 0 h 514"/>
                <a:gd name="T16" fmla="*/ 1 w 515"/>
                <a:gd name="T17" fmla="*/ 42 h 514"/>
                <a:gd name="T18" fmla="*/ 1 w 515"/>
                <a:gd name="T19" fmla="*/ 42 h 514"/>
                <a:gd name="T20" fmla="*/ 0 w 515"/>
                <a:gd name="T21" fmla="*/ 46 h 514"/>
                <a:gd name="T22" fmla="*/ 0 w 515"/>
                <a:gd name="T23" fmla="*/ 47 h 514"/>
                <a:gd name="T24" fmla="*/ 0 w 515"/>
                <a:gd name="T25" fmla="*/ 51 h 514"/>
                <a:gd name="T26" fmla="*/ 0 w 515"/>
                <a:gd name="T27" fmla="*/ 463 h 514"/>
                <a:gd name="T28" fmla="*/ 0 w 515"/>
                <a:gd name="T29" fmla="*/ 467 h 514"/>
                <a:gd name="T30" fmla="*/ 0 w 515"/>
                <a:gd name="T31" fmla="*/ 468 h 514"/>
                <a:gd name="T32" fmla="*/ 1 w 515"/>
                <a:gd name="T33" fmla="*/ 472 h 514"/>
                <a:gd name="T34" fmla="*/ 1 w 515"/>
                <a:gd name="T35" fmla="*/ 472 h 514"/>
                <a:gd name="T36" fmla="*/ 52 w 515"/>
                <a:gd name="T37" fmla="*/ 514 h 514"/>
                <a:gd name="T38" fmla="*/ 151 w 515"/>
                <a:gd name="T39" fmla="*/ 514 h 514"/>
                <a:gd name="T40" fmla="*/ 247 w 515"/>
                <a:gd name="T41" fmla="*/ 46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5" h="514">
                  <a:moveTo>
                    <a:pt x="247" y="462"/>
                  </a:moveTo>
                  <a:cubicBezTo>
                    <a:pt x="246" y="454"/>
                    <a:pt x="245" y="446"/>
                    <a:pt x="245" y="438"/>
                  </a:cubicBezTo>
                  <a:cubicBezTo>
                    <a:pt x="245" y="362"/>
                    <a:pt x="306" y="300"/>
                    <a:pt x="383" y="300"/>
                  </a:cubicBezTo>
                  <a:cubicBezTo>
                    <a:pt x="411" y="300"/>
                    <a:pt x="436" y="308"/>
                    <a:pt x="458" y="322"/>
                  </a:cubicBezTo>
                  <a:cubicBezTo>
                    <a:pt x="474" y="301"/>
                    <a:pt x="493" y="283"/>
                    <a:pt x="515" y="268"/>
                  </a:cubicBezTo>
                  <a:cubicBezTo>
                    <a:pt x="515" y="51"/>
                    <a:pt x="515" y="51"/>
                    <a:pt x="515" y="51"/>
                  </a:cubicBezTo>
                  <a:cubicBezTo>
                    <a:pt x="515" y="23"/>
                    <a:pt x="492" y="0"/>
                    <a:pt x="464" y="0"/>
                  </a:cubicBezTo>
                  <a:cubicBezTo>
                    <a:pt x="52" y="0"/>
                    <a:pt x="52" y="0"/>
                    <a:pt x="52" y="0"/>
                  </a:cubicBezTo>
                  <a:cubicBezTo>
                    <a:pt x="26" y="0"/>
                    <a:pt x="5" y="18"/>
                    <a:pt x="1" y="42"/>
                  </a:cubicBezTo>
                  <a:cubicBezTo>
                    <a:pt x="1" y="42"/>
                    <a:pt x="1" y="42"/>
                    <a:pt x="1" y="42"/>
                  </a:cubicBezTo>
                  <a:cubicBezTo>
                    <a:pt x="1" y="44"/>
                    <a:pt x="1" y="45"/>
                    <a:pt x="0" y="46"/>
                  </a:cubicBezTo>
                  <a:cubicBezTo>
                    <a:pt x="0" y="46"/>
                    <a:pt x="0" y="47"/>
                    <a:pt x="0" y="47"/>
                  </a:cubicBezTo>
                  <a:cubicBezTo>
                    <a:pt x="0" y="48"/>
                    <a:pt x="0" y="50"/>
                    <a:pt x="0" y="51"/>
                  </a:cubicBezTo>
                  <a:cubicBezTo>
                    <a:pt x="0" y="463"/>
                    <a:pt x="0" y="463"/>
                    <a:pt x="0" y="463"/>
                  </a:cubicBezTo>
                  <a:cubicBezTo>
                    <a:pt x="0" y="464"/>
                    <a:pt x="0" y="466"/>
                    <a:pt x="0" y="467"/>
                  </a:cubicBezTo>
                  <a:cubicBezTo>
                    <a:pt x="0" y="467"/>
                    <a:pt x="0" y="468"/>
                    <a:pt x="0" y="468"/>
                  </a:cubicBezTo>
                  <a:cubicBezTo>
                    <a:pt x="1" y="469"/>
                    <a:pt x="1" y="470"/>
                    <a:pt x="1" y="472"/>
                  </a:cubicBezTo>
                  <a:cubicBezTo>
                    <a:pt x="1" y="472"/>
                    <a:pt x="1" y="472"/>
                    <a:pt x="1" y="472"/>
                  </a:cubicBezTo>
                  <a:cubicBezTo>
                    <a:pt x="5" y="496"/>
                    <a:pt x="26" y="514"/>
                    <a:pt x="52" y="514"/>
                  </a:cubicBezTo>
                  <a:cubicBezTo>
                    <a:pt x="151" y="514"/>
                    <a:pt x="151" y="514"/>
                    <a:pt x="151" y="514"/>
                  </a:cubicBezTo>
                  <a:cubicBezTo>
                    <a:pt x="176" y="488"/>
                    <a:pt x="209" y="470"/>
                    <a:pt x="247" y="4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2863850" y="-1444625"/>
              <a:ext cx="1433512" cy="771525"/>
            </a:xfrm>
            <a:custGeom>
              <a:avLst/>
              <a:gdLst>
                <a:gd name="T0" fmla="*/ 1 w 411"/>
                <a:gd name="T1" fmla="*/ 42 h 221"/>
                <a:gd name="T2" fmla="*/ 0 w 411"/>
                <a:gd name="T3" fmla="*/ 43 h 221"/>
                <a:gd name="T4" fmla="*/ 0 w 411"/>
                <a:gd name="T5" fmla="*/ 46 h 221"/>
                <a:gd name="T6" fmla="*/ 0 w 411"/>
                <a:gd name="T7" fmla="*/ 47 h 221"/>
                <a:gd name="T8" fmla="*/ 0 w 411"/>
                <a:gd name="T9" fmla="*/ 51 h 221"/>
                <a:gd name="T10" fmla="*/ 0 w 411"/>
                <a:gd name="T11" fmla="*/ 221 h 221"/>
                <a:gd name="T12" fmla="*/ 233 w 411"/>
                <a:gd name="T13" fmla="*/ 221 h 221"/>
                <a:gd name="T14" fmla="*/ 411 w 411"/>
                <a:gd name="T15" fmla="*/ 50 h 221"/>
                <a:gd name="T16" fmla="*/ 404 w 411"/>
                <a:gd name="T17" fmla="*/ 0 h 221"/>
                <a:gd name="T18" fmla="*/ 51 w 411"/>
                <a:gd name="T19" fmla="*/ 0 h 221"/>
                <a:gd name="T20" fmla="*/ 1 w 411"/>
                <a:gd name="T21" fmla="*/ 4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1" h="221">
                  <a:moveTo>
                    <a:pt x="1" y="42"/>
                  </a:moveTo>
                  <a:cubicBezTo>
                    <a:pt x="1" y="42"/>
                    <a:pt x="1" y="42"/>
                    <a:pt x="0" y="43"/>
                  </a:cubicBezTo>
                  <a:cubicBezTo>
                    <a:pt x="0" y="44"/>
                    <a:pt x="0" y="45"/>
                    <a:pt x="0" y="46"/>
                  </a:cubicBezTo>
                  <a:cubicBezTo>
                    <a:pt x="0" y="47"/>
                    <a:pt x="0" y="47"/>
                    <a:pt x="0" y="47"/>
                  </a:cubicBezTo>
                  <a:cubicBezTo>
                    <a:pt x="0" y="48"/>
                    <a:pt x="0" y="50"/>
                    <a:pt x="0" y="51"/>
                  </a:cubicBezTo>
                  <a:cubicBezTo>
                    <a:pt x="0" y="221"/>
                    <a:pt x="0" y="221"/>
                    <a:pt x="0" y="221"/>
                  </a:cubicBezTo>
                  <a:cubicBezTo>
                    <a:pt x="101" y="221"/>
                    <a:pt x="196" y="221"/>
                    <a:pt x="233" y="221"/>
                  </a:cubicBezTo>
                  <a:cubicBezTo>
                    <a:pt x="332" y="221"/>
                    <a:pt x="411" y="148"/>
                    <a:pt x="411" y="50"/>
                  </a:cubicBezTo>
                  <a:cubicBezTo>
                    <a:pt x="411" y="32"/>
                    <a:pt x="409" y="15"/>
                    <a:pt x="404" y="0"/>
                  </a:cubicBezTo>
                  <a:cubicBezTo>
                    <a:pt x="51" y="0"/>
                    <a:pt x="51" y="0"/>
                    <a:pt x="51" y="0"/>
                  </a:cubicBezTo>
                  <a:cubicBezTo>
                    <a:pt x="26" y="0"/>
                    <a:pt x="5" y="18"/>
                    <a:pt x="1"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196975" y="-1444625"/>
              <a:ext cx="1427162" cy="771525"/>
            </a:xfrm>
            <a:custGeom>
              <a:avLst/>
              <a:gdLst>
                <a:gd name="T0" fmla="*/ 358 w 409"/>
                <a:gd name="T1" fmla="*/ 0 h 221"/>
                <a:gd name="T2" fmla="*/ 8 w 409"/>
                <a:gd name="T3" fmla="*/ 0 h 221"/>
                <a:gd name="T4" fmla="*/ 0 w 409"/>
                <a:gd name="T5" fmla="*/ 50 h 221"/>
                <a:gd name="T6" fmla="*/ 178 w 409"/>
                <a:gd name="T7" fmla="*/ 221 h 221"/>
                <a:gd name="T8" fmla="*/ 409 w 409"/>
                <a:gd name="T9" fmla="*/ 221 h 221"/>
                <a:gd name="T10" fmla="*/ 409 w 409"/>
                <a:gd name="T11" fmla="*/ 51 h 221"/>
                <a:gd name="T12" fmla="*/ 358 w 409"/>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409" h="221">
                  <a:moveTo>
                    <a:pt x="358" y="0"/>
                  </a:moveTo>
                  <a:cubicBezTo>
                    <a:pt x="8" y="0"/>
                    <a:pt x="8" y="0"/>
                    <a:pt x="8" y="0"/>
                  </a:cubicBezTo>
                  <a:cubicBezTo>
                    <a:pt x="3" y="15"/>
                    <a:pt x="0" y="32"/>
                    <a:pt x="0" y="50"/>
                  </a:cubicBezTo>
                  <a:cubicBezTo>
                    <a:pt x="0" y="148"/>
                    <a:pt x="80" y="221"/>
                    <a:pt x="178" y="221"/>
                  </a:cubicBezTo>
                  <a:cubicBezTo>
                    <a:pt x="221" y="221"/>
                    <a:pt x="313" y="221"/>
                    <a:pt x="409" y="221"/>
                  </a:cubicBezTo>
                  <a:cubicBezTo>
                    <a:pt x="409" y="51"/>
                    <a:pt x="409" y="51"/>
                    <a:pt x="409" y="51"/>
                  </a:cubicBezTo>
                  <a:cubicBezTo>
                    <a:pt x="409" y="23"/>
                    <a:pt x="386" y="0"/>
                    <a:pt x="3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2863850" y="-2657475"/>
              <a:ext cx="1273175" cy="987425"/>
            </a:xfrm>
            <a:custGeom>
              <a:avLst/>
              <a:gdLst>
                <a:gd name="T0" fmla="*/ 283 w 365"/>
                <a:gd name="T1" fmla="*/ 227 h 283"/>
                <a:gd name="T2" fmla="*/ 56 w 365"/>
                <a:gd name="T3" fmla="*/ 0 h 283"/>
                <a:gd name="T4" fmla="*/ 0 w 365"/>
                <a:gd name="T5" fmla="*/ 7 h 283"/>
                <a:gd name="T6" fmla="*/ 0 w 365"/>
                <a:gd name="T7" fmla="*/ 232 h 283"/>
                <a:gd name="T8" fmla="*/ 0 w 365"/>
                <a:gd name="T9" fmla="*/ 236 h 283"/>
                <a:gd name="T10" fmla="*/ 0 w 365"/>
                <a:gd name="T11" fmla="*/ 237 h 283"/>
                <a:gd name="T12" fmla="*/ 0 w 365"/>
                <a:gd name="T13" fmla="*/ 241 h 283"/>
                <a:gd name="T14" fmla="*/ 1 w 365"/>
                <a:gd name="T15" fmla="*/ 241 h 283"/>
                <a:gd name="T16" fmla="*/ 51 w 365"/>
                <a:gd name="T17" fmla="*/ 283 h 283"/>
                <a:gd name="T18" fmla="*/ 365 w 365"/>
                <a:gd name="T19" fmla="*/ 283 h 283"/>
                <a:gd name="T20" fmla="*/ 282 w 365"/>
                <a:gd name="T21" fmla="*/ 234 h 283"/>
                <a:gd name="T22" fmla="*/ 283 w 365"/>
                <a:gd name="T23" fmla="*/ 22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5" h="283">
                  <a:moveTo>
                    <a:pt x="283" y="227"/>
                  </a:moveTo>
                  <a:cubicBezTo>
                    <a:pt x="283" y="101"/>
                    <a:pt x="181" y="0"/>
                    <a:pt x="56" y="0"/>
                  </a:cubicBezTo>
                  <a:cubicBezTo>
                    <a:pt x="36" y="0"/>
                    <a:pt x="18" y="2"/>
                    <a:pt x="0" y="7"/>
                  </a:cubicBezTo>
                  <a:cubicBezTo>
                    <a:pt x="0" y="232"/>
                    <a:pt x="0" y="232"/>
                    <a:pt x="0" y="232"/>
                  </a:cubicBezTo>
                  <a:cubicBezTo>
                    <a:pt x="0" y="233"/>
                    <a:pt x="0" y="235"/>
                    <a:pt x="0" y="236"/>
                  </a:cubicBezTo>
                  <a:cubicBezTo>
                    <a:pt x="0" y="236"/>
                    <a:pt x="0" y="237"/>
                    <a:pt x="0" y="237"/>
                  </a:cubicBezTo>
                  <a:cubicBezTo>
                    <a:pt x="0" y="238"/>
                    <a:pt x="0" y="239"/>
                    <a:pt x="0" y="241"/>
                  </a:cubicBezTo>
                  <a:cubicBezTo>
                    <a:pt x="1" y="241"/>
                    <a:pt x="1" y="241"/>
                    <a:pt x="1" y="241"/>
                  </a:cubicBezTo>
                  <a:cubicBezTo>
                    <a:pt x="5" y="265"/>
                    <a:pt x="26" y="283"/>
                    <a:pt x="51" y="283"/>
                  </a:cubicBezTo>
                  <a:cubicBezTo>
                    <a:pt x="365" y="283"/>
                    <a:pt x="365" y="283"/>
                    <a:pt x="365" y="283"/>
                  </a:cubicBezTo>
                  <a:cubicBezTo>
                    <a:pt x="343" y="261"/>
                    <a:pt x="314" y="244"/>
                    <a:pt x="282" y="234"/>
                  </a:cubicBezTo>
                  <a:cubicBezTo>
                    <a:pt x="282" y="232"/>
                    <a:pt x="283" y="229"/>
                    <a:pt x="283"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354138" y="-2528888"/>
              <a:ext cx="1270000" cy="858838"/>
            </a:xfrm>
            <a:custGeom>
              <a:avLst/>
              <a:gdLst>
                <a:gd name="T0" fmla="*/ 364 w 364"/>
                <a:gd name="T1" fmla="*/ 195 h 246"/>
                <a:gd name="T2" fmla="*/ 364 w 364"/>
                <a:gd name="T3" fmla="*/ 0 h 246"/>
                <a:gd name="T4" fmla="*/ 307 w 364"/>
                <a:gd name="T5" fmla="*/ 54 h 246"/>
                <a:gd name="T6" fmla="*/ 232 w 364"/>
                <a:gd name="T7" fmla="*/ 32 h 246"/>
                <a:gd name="T8" fmla="*/ 94 w 364"/>
                <a:gd name="T9" fmla="*/ 170 h 246"/>
                <a:gd name="T10" fmla="*/ 96 w 364"/>
                <a:gd name="T11" fmla="*/ 194 h 246"/>
                <a:gd name="T12" fmla="*/ 0 w 364"/>
                <a:gd name="T13" fmla="*/ 246 h 246"/>
                <a:gd name="T14" fmla="*/ 313 w 364"/>
                <a:gd name="T15" fmla="*/ 246 h 246"/>
                <a:gd name="T16" fmla="*/ 364 w 364"/>
                <a:gd name="T17" fmla="*/ 19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246">
                  <a:moveTo>
                    <a:pt x="364" y="195"/>
                  </a:moveTo>
                  <a:cubicBezTo>
                    <a:pt x="364" y="0"/>
                    <a:pt x="364" y="0"/>
                    <a:pt x="364" y="0"/>
                  </a:cubicBezTo>
                  <a:cubicBezTo>
                    <a:pt x="342" y="15"/>
                    <a:pt x="323" y="33"/>
                    <a:pt x="307" y="54"/>
                  </a:cubicBezTo>
                  <a:cubicBezTo>
                    <a:pt x="285" y="40"/>
                    <a:pt x="260" y="32"/>
                    <a:pt x="232" y="32"/>
                  </a:cubicBezTo>
                  <a:cubicBezTo>
                    <a:pt x="155" y="32"/>
                    <a:pt x="94" y="94"/>
                    <a:pt x="94" y="170"/>
                  </a:cubicBezTo>
                  <a:cubicBezTo>
                    <a:pt x="94" y="178"/>
                    <a:pt x="95" y="186"/>
                    <a:pt x="96" y="194"/>
                  </a:cubicBezTo>
                  <a:cubicBezTo>
                    <a:pt x="58" y="202"/>
                    <a:pt x="25" y="220"/>
                    <a:pt x="0" y="246"/>
                  </a:cubicBezTo>
                  <a:cubicBezTo>
                    <a:pt x="313" y="246"/>
                    <a:pt x="313" y="246"/>
                    <a:pt x="313" y="246"/>
                  </a:cubicBezTo>
                  <a:cubicBezTo>
                    <a:pt x="341" y="246"/>
                    <a:pt x="364" y="223"/>
                    <a:pt x="36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6142037" y="4580386"/>
            <a:ext cx="3806369" cy="1165022"/>
            <a:chOff x="4774068" y="4590852"/>
            <a:chExt cx="2843641" cy="909797"/>
          </a:xfrm>
        </p:grpSpPr>
        <p:sp>
          <p:nvSpPr>
            <p:cNvPr id="16" name="Oval 15"/>
            <p:cNvSpPr/>
            <p:nvPr/>
          </p:nvSpPr>
          <p:spPr bwMode="auto">
            <a:xfrm>
              <a:off x="4913902" y="4590852"/>
              <a:ext cx="909797" cy="909797"/>
            </a:xfrm>
            <a:prstGeom prst="ellipse">
              <a:avLst/>
            </a:prstGeom>
            <a:solidFill>
              <a:schemeClr val="accent2">
                <a:lumMod val="75000"/>
                <a:alpha val="78000"/>
              </a:schemeClr>
            </a:solidFill>
            <a:ln w="25400">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4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 Placeholder 12"/>
            <p:cNvSpPr txBox="1">
              <a:spLocks/>
            </p:cNvSpPr>
            <p:nvPr/>
          </p:nvSpPr>
          <p:spPr>
            <a:xfrm>
              <a:off x="4774068" y="4808270"/>
              <a:ext cx="1189466" cy="447010"/>
            </a:xfrm>
            <a:prstGeom prst="rect">
              <a:avLst/>
            </a:prstGeom>
            <a:noFill/>
            <a:ln>
              <a:noFill/>
            </a:ln>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gradFill>
                    <a:gsLst>
                      <a:gs pos="0">
                        <a:schemeClr val="tx1"/>
                      </a:gs>
                      <a:gs pos="100000">
                        <a:schemeClr val="tx1"/>
                      </a:gs>
                    </a:gsLst>
                    <a:lin ang="5400000" scaled="0"/>
                  </a:gradFill>
                  <a:latin typeface="+mn-lt"/>
                </a:rPr>
                <a:t>Enterprise Grade Apps</a:t>
              </a:r>
            </a:p>
          </p:txBody>
        </p:sp>
        <p:sp>
          <p:nvSpPr>
            <p:cNvPr id="18" name="Oval 17"/>
            <p:cNvSpPr/>
            <p:nvPr/>
          </p:nvSpPr>
          <p:spPr bwMode="auto">
            <a:xfrm>
              <a:off x="5740990" y="4590852"/>
              <a:ext cx="909797" cy="909797"/>
            </a:xfrm>
            <a:prstGeom prst="ellipse">
              <a:avLst/>
            </a:prstGeom>
            <a:solidFill>
              <a:schemeClr val="accent2">
                <a:lumMod val="75000"/>
                <a:alpha val="78000"/>
              </a:schemeClr>
            </a:solidFill>
            <a:ln w="25400">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4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Text Placeholder 12"/>
            <p:cNvSpPr txBox="1">
              <a:spLocks/>
            </p:cNvSpPr>
            <p:nvPr/>
          </p:nvSpPr>
          <p:spPr>
            <a:xfrm>
              <a:off x="5601157" y="4748138"/>
              <a:ext cx="1189465" cy="598431"/>
            </a:xfrm>
            <a:prstGeom prst="rect">
              <a:avLst/>
            </a:prstGeom>
            <a:noFill/>
            <a:ln>
              <a:noFill/>
            </a:ln>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gradFill>
                    <a:gsLst>
                      <a:gs pos="0">
                        <a:schemeClr val="tx1"/>
                      </a:gs>
                      <a:gs pos="100000">
                        <a:schemeClr val="tx1"/>
                      </a:gs>
                    </a:gsLst>
                    <a:lin ang="5400000" scaled="0"/>
                  </a:gradFill>
                  <a:latin typeface="+mn-lt"/>
                </a:rPr>
                <a:t>Fully </a:t>
              </a:r>
              <a:r>
                <a:rPr lang="en-US" sz="1400" dirty="0" smtClean="0">
                  <a:gradFill>
                    <a:gsLst>
                      <a:gs pos="0">
                        <a:schemeClr val="tx1"/>
                      </a:gs>
                      <a:gs pos="100000">
                        <a:schemeClr val="tx1"/>
                      </a:gs>
                    </a:gsLst>
                    <a:lin ang="5400000" scaled="0"/>
                  </a:gradFill>
                  <a:latin typeface="+mn-lt"/>
                </a:rPr>
                <a:t/>
              </a:r>
              <a:br>
                <a:rPr lang="en-US" sz="1400" dirty="0" smtClean="0">
                  <a:gradFill>
                    <a:gsLst>
                      <a:gs pos="0">
                        <a:schemeClr val="tx1"/>
                      </a:gs>
                      <a:gs pos="100000">
                        <a:schemeClr val="tx1"/>
                      </a:gs>
                    </a:gsLst>
                    <a:lin ang="5400000" scaled="0"/>
                  </a:gradFill>
                  <a:latin typeface="+mn-lt"/>
                </a:rPr>
              </a:br>
              <a:r>
                <a:rPr lang="en-US" sz="1400" dirty="0" smtClean="0">
                  <a:gradFill>
                    <a:gsLst>
                      <a:gs pos="0">
                        <a:schemeClr val="tx1"/>
                      </a:gs>
                      <a:gs pos="100000">
                        <a:schemeClr val="tx1"/>
                      </a:gs>
                    </a:gsLst>
                    <a:lin ang="5400000" scaled="0"/>
                  </a:gradFill>
                  <a:latin typeface="+mn-lt"/>
                </a:rPr>
                <a:t>Managed </a:t>
              </a:r>
              <a:r>
                <a:rPr lang="en-US" sz="1400" dirty="0">
                  <a:gradFill>
                    <a:gsLst>
                      <a:gs pos="0">
                        <a:schemeClr val="tx1"/>
                      </a:gs>
                      <a:gs pos="100000">
                        <a:schemeClr val="tx1"/>
                      </a:gs>
                    </a:gsLst>
                    <a:lin ang="5400000" scaled="0"/>
                  </a:gradFill>
                  <a:latin typeface="+mn-lt"/>
                </a:rPr>
                <a:t>Platform </a:t>
              </a:r>
            </a:p>
          </p:txBody>
        </p:sp>
        <p:sp>
          <p:nvSpPr>
            <p:cNvPr id="20" name="Oval 19"/>
            <p:cNvSpPr/>
            <p:nvPr/>
          </p:nvSpPr>
          <p:spPr bwMode="auto">
            <a:xfrm>
              <a:off x="6568078" y="4590852"/>
              <a:ext cx="909797" cy="909797"/>
            </a:xfrm>
            <a:prstGeom prst="ellipse">
              <a:avLst/>
            </a:prstGeom>
            <a:solidFill>
              <a:schemeClr val="accent2">
                <a:lumMod val="75000"/>
                <a:alpha val="78000"/>
              </a:schemeClr>
            </a:solidFill>
            <a:ln w="25400">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4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 Placeholder 12"/>
            <p:cNvSpPr txBox="1">
              <a:spLocks/>
            </p:cNvSpPr>
            <p:nvPr/>
          </p:nvSpPr>
          <p:spPr>
            <a:xfrm>
              <a:off x="6428244" y="4748138"/>
              <a:ext cx="1189465" cy="598431"/>
            </a:xfrm>
            <a:prstGeom prst="rect">
              <a:avLst/>
            </a:prstGeom>
            <a:noFill/>
            <a:ln>
              <a:noFill/>
            </a:ln>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gradFill>
                    <a:gsLst>
                      <a:gs pos="0">
                        <a:schemeClr val="tx1"/>
                      </a:gs>
                      <a:gs pos="100000">
                        <a:schemeClr val="tx1"/>
                      </a:gs>
                    </a:gsLst>
                    <a:lin ang="5400000" scaled="0"/>
                  </a:gradFill>
                  <a:latin typeface="+mn-lt"/>
                </a:rPr>
                <a:t>High Productivity Development </a:t>
              </a:r>
            </a:p>
          </p:txBody>
        </p:sp>
      </p:grpSp>
    </p:spTree>
    <p:extLst>
      <p:ext uri="{BB962C8B-B14F-4D97-AF65-F5344CB8AC3E}">
        <p14:creationId xmlns:p14="http://schemas.microsoft.com/office/powerpoint/2010/main" val="15527223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 Service - one </a:t>
            </a:r>
            <a:r>
              <a:rPr lang="en-US" dirty="0"/>
              <a:t>integrated </a:t>
            </a:r>
            <a:r>
              <a:rPr lang="en-US" dirty="0" smtClean="0"/>
              <a:t>offering</a:t>
            </a:r>
            <a:endParaRPr lang="en-US" dirty="0"/>
          </a:p>
        </p:txBody>
      </p:sp>
      <p:grpSp>
        <p:nvGrpSpPr>
          <p:cNvPr id="41" name="Group 40"/>
          <p:cNvGrpSpPr/>
          <p:nvPr/>
        </p:nvGrpSpPr>
        <p:grpSpPr>
          <a:xfrm>
            <a:off x="4615317" y="3649662"/>
            <a:ext cx="462642" cy="272457"/>
            <a:chOff x="4924540" y="2915646"/>
            <a:chExt cx="462708" cy="272496"/>
          </a:xfrm>
          <a:solidFill>
            <a:schemeClr val="tx1"/>
          </a:solidFill>
        </p:grpSpPr>
        <p:sp>
          <p:nvSpPr>
            <p:cNvPr id="39" name="Rectangle 38"/>
            <p:cNvSpPr/>
            <p:nvPr/>
          </p:nvSpPr>
          <p:spPr bwMode="auto">
            <a:xfrm>
              <a:off x="4924540" y="2915646"/>
              <a:ext cx="462708" cy="852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4924540" y="3102933"/>
              <a:ext cx="462708" cy="852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5" name="Group 34"/>
          <p:cNvGrpSpPr/>
          <p:nvPr/>
        </p:nvGrpSpPr>
        <p:grpSpPr>
          <a:xfrm>
            <a:off x="884238" y="2111974"/>
            <a:ext cx="3343054" cy="3327828"/>
            <a:chOff x="827088" y="-3463925"/>
            <a:chExt cx="3833812" cy="3816350"/>
          </a:xfrm>
        </p:grpSpPr>
        <p:sp>
          <p:nvSpPr>
            <p:cNvPr id="37" name="Freeform 5"/>
            <p:cNvSpPr>
              <a:spLocks/>
            </p:cNvSpPr>
            <p:nvPr/>
          </p:nvSpPr>
          <p:spPr bwMode="auto">
            <a:xfrm>
              <a:off x="2863850" y="-1444625"/>
              <a:ext cx="1797050" cy="1797050"/>
            </a:xfrm>
            <a:custGeom>
              <a:avLst/>
              <a:gdLst>
                <a:gd name="T0" fmla="*/ 233 w 515"/>
                <a:gd name="T1" fmla="*/ 221 h 515"/>
                <a:gd name="T2" fmla="*/ 0 w 515"/>
                <a:gd name="T3" fmla="*/ 221 h 515"/>
                <a:gd name="T4" fmla="*/ 0 w 515"/>
                <a:gd name="T5" fmla="*/ 463 h 515"/>
                <a:gd name="T6" fmla="*/ 0 w 515"/>
                <a:gd name="T7" fmla="*/ 467 h 515"/>
                <a:gd name="T8" fmla="*/ 0 w 515"/>
                <a:gd name="T9" fmla="*/ 468 h 515"/>
                <a:gd name="T10" fmla="*/ 0 w 515"/>
                <a:gd name="T11" fmla="*/ 472 h 515"/>
                <a:gd name="T12" fmla="*/ 1 w 515"/>
                <a:gd name="T13" fmla="*/ 472 h 515"/>
                <a:gd name="T14" fmla="*/ 51 w 515"/>
                <a:gd name="T15" fmla="*/ 515 h 515"/>
                <a:gd name="T16" fmla="*/ 463 w 515"/>
                <a:gd name="T17" fmla="*/ 515 h 515"/>
                <a:gd name="T18" fmla="*/ 515 w 515"/>
                <a:gd name="T19" fmla="*/ 463 h 515"/>
                <a:gd name="T20" fmla="*/ 515 w 515"/>
                <a:gd name="T21" fmla="*/ 51 h 515"/>
                <a:gd name="T22" fmla="*/ 463 w 515"/>
                <a:gd name="T23" fmla="*/ 0 h 515"/>
                <a:gd name="T24" fmla="*/ 404 w 515"/>
                <a:gd name="T25" fmla="*/ 0 h 515"/>
                <a:gd name="T26" fmla="*/ 411 w 515"/>
                <a:gd name="T27" fmla="*/ 50 h 515"/>
                <a:gd name="T28" fmla="*/ 233 w 515"/>
                <a:gd name="T29" fmla="*/ 22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 h="515">
                  <a:moveTo>
                    <a:pt x="233" y="221"/>
                  </a:moveTo>
                  <a:cubicBezTo>
                    <a:pt x="196" y="221"/>
                    <a:pt x="101" y="221"/>
                    <a:pt x="0" y="221"/>
                  </a:cubicBezTo>
                  <a:cubicBezTo>
                    <a:pt x="0" y="463"/>
                    <a:pt x="0" y="463"/>
                    <a:pt x="0" y="463"/>
                  </a:cubicBezTo>
                  <a:cubicBezTo>
                    <a:pt x="0" y="465"/>
                    <a:pt x="0" y="466"/>
                    <a:pt x="0" y="467"/>
                  </a:cubicBezTo>
                  <a:cubicBezTo>
                    <a:pt x="0" y="468"/>
                    <a:pt x="0" y="468"/>
                    <a:pt x="0" y="468"/>
                  </a:cubicBezTo>
                  <a:cubicBezTo>
                    <a:pt x="0" y="469"/>
                    <a:pt x="0" y="471"/>
                    <a:pt x="0" y="472"/>
                  </a:cubicBezTo>
                  <a:cubicBezTo>
                    <a:pt x="1" y="472"/>
                    <a:pt x="1" y="472"/>
                    <a:pt x="1" y="472"/>
                  </a:cubicBezTo>
                  <a:cubicBezTo>
                    <a:pt x="5" y="496"/>
                    <a:pt x="26" y="515"/>
                    <a:pt x="51" y="515"/>
                  </a:cubicBezTo>
                  <a:cubicBezTo>
                    <a:pt x="463" y="515"/>
                    <a:pt x="463" y="515"/>
                    <a:pt x="463" y="515"/>
                  </a:cubicBezTo>
                  <a:cubicBezTo>
                    <a:pt x="492" y="515"/>
                    <a:pt x="515" y="492"/>
                    <a:pt x="515" y="463"/>
                  </a:cubicBezTo>
                  <a:cubicBezTo>
                    <a:pt x="515" y="51"/>
                    <a:pt x="515" y="51"/>
                    <a:pt x="515" y="51"/>
                  </a:cubicBezTo>
                  <a:cubicBezTo>
                    <a:pt x="515" y="23"/>
                    <a:pt x="492" y="0"/>
                    <a:pt x="463" y="0"/>
                  </a:cubicBezTo>
                  <a:cubicBezTo>
                    <a:pt x="404" y="0"/>
                    <a:pt x="404" y="0"/>
                    <a:pt x="404" y="0"/>
                  </a:cubicBezTo>
                  <a:cubicBezTo>
                    <a:pt x="409" y="15"/>
                    <a:pt x="411" y="32"/>
                    <a:pt x="411" y="50"/>
                  </a:cubicBezTo>
                  <a:cubicBezTo>
                    <a:pt x="411" y="148"/>
                    <a:pt x="332" y="221"/>
                    <a:pt x="233" y="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p:cNvSpPr>
              <a:spLocks/>
            </p:cNvSpPr>
            <p:nvPr/>
          </p:nvSpPr>
          <p:spPr bwMode="auto">
            <a:xfrm>
              <a:off x="827088" y="-1444625"/>
              <a:ext cx="1797050" cy="1797050"/>
            </a:xfrm>
            <a:custGeom>
              <a:avLst/>
              <a:gdLst>
                <a:gd name="T0" fmla="*/ 106 w 515"/>
                <a:gd name="T1" fmla="*/ 50 h 515"/>
                <a:gd name="T2" fmla="*/ 114 w 515"/>
                <a:gd name="T3" fmla="*/ 0 h 515"/>
                <a:gd name="T4" fmla="*/ 52 w 515"/>
                <a:gd name="T5" fmla="*/ 0 h 515"/>
                <a:gd name="T6" fmla="*/ 1 w 515"/>
                <a:gd name="T7" fmla="*/ 42 h 515"/>
                <a:gd name="T8" fmla="*/ 1 w 515"/>
                <a:gd name="T9" fmla="*/ 43 h 515"/>
                <a:gd name="T10" fmla="*/ 0 w 515"/>
                <a:gd name="T11" fmla="*/ 46 h 515"/>
                <a:gd name="T12" fmla="*/ 0 w 515"/>
                <a:gd name="T13" fmla="*/ 47 h 515"/>
                <a:gd name="T14" fmla="*/ 0 w 515"/>
                <a:gd name="T15" fmla="*/ 51 h 515"/>
                <a:gd name="T16" fmla="*/ 0 w 515"/>
                <a:gd name="T17" fmla="*/ 463 h 515"/>
                <a:gd name="T18" fmla="*/ 0 w 515"/>
                <a:gd name="T19" fmla="*/ 467 h 515"/>
                <a:gd name="T20" fmla="*/ 0 w 515"/>
                <a:gd name="T21" fmla="*/ 468 h 515"/>
                <a:gd name="T22" fmla="*/ 1 w 515"/>
                <a:gd name="T23" fmla="*/ 472 h 515"/>
                <a:gd name="T24" fmla="*/ 1 w 515"/>
                <a:gd name="T25" fmla="*/ 472 h 515"/>
                <a:gd name="T26" fmla="*/ 52 w 515"/>
                <a:gd name="T27" fmla="*/ 515 h 515"/>
                <a:gd name="T28" fmla="*/ 464 w 515"/>
                <a:gd name="T29" fmla="*/ 515 h 515"/>
                <a:gd name="T30" fmla="*/ 515 w 515"/>
                <a:gd name="T31" fmla="*/ 463 h 515"/>
                <a:gd name="T32" fmla="*/ 515 w 515"/>
                <a:gd name="T33" fmla="*/ 221 h 515"/>
                <a:gd name="T34" fmla="*/ 284 w 515"/>
                <a:gd name="T35" fmla="*/ 221 h 515"/>
                <a:gd name="T36" fmla="*/ 106 w 515"/>
                <a:gd name="T37" fmla="*/ 5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5" h="515">
                  <a:moveTo>
                    <a:pt x="106" y="50"/>
                  </a:moveTo>
                  <a:cubicBezTo>
                    <a:pt x="106" y="32"/>
                    <a:pt x="109" y="15"/>
                    <a:pt x="114" y="0"/>
                  </a:cubicBezTo>
                  <a:cubicBezTo>
                    <a:pt x="52" y="0"/>
                    <a:pt x="52" y="0"/>
                    <a:pt x="52" y="0"/>
                  </a:cubicBezTo>
                  <a:cubicBezTo>
                    <a:pt x="26" y="0"/>
                    <a:pt x="5" y="18"/>
                    <a:pt x="1" y="42"/>
                  </a:cubicBezTo>
                  <a:cubicBezTo>
                    <a:pt x="1" y="42"/>
                    <a:pt x="1" y="42"/>
                    <a:pt x="1" y="43"/>
                  </a:cubicBezTo>
                  <a:cubicBezTo>
                    <a:pt x="1" y="44"/>
                    <a:pt x="1" y="45"/>
                    <a:pt x="0" y="46"/>
                  </a:cubicBezTo>
                  <a:cubicBezTo>
                    <a:pt x="0" y="47"/>
                    <a:pt x="0" y="47"/>
                    <a:pt x="0" y="47"/>
                  </a:cubicBezTo>
                  <a:cubicBezTo>
                    <a:pt x="0" y="48"/>
                    <a:pt x="0" y="50"/>
                    <a:pt x="0" y="51"/>
                  </a:cubicBezTo>
                  <a:cubicBezTo>
                    <a:pt x="0" y="463"/>
                    <a:pt x="0" y="463"/>
                    <a:pt x="0" y="463"/>
                  </a:cubicBezTo>
                  <a:cubicBezTo>
                    <a:pt x="0" y="465"/>
                    <a:pt x="0" y="466"/>
                    <a:pt x="0" y="467"/>
                  </a:cubicBezTo>
                  <a:cubicBezTo>
                    <a:pt x="0" y="468"/>
                    <a:pt x="0" y="468"/>
                    <a:pt x="0" y="468"/>
                  </a:cubicBezTo>
                  <a:cubicBezTo>
                    <a:pt x="1" y="469"/>
                    <a:pt x="1" y="471"/>
                    <a:pt x="1" y="472"/>
                  </a:cubicBezTo>
                  <a:cubicBezTo>
                    <a:pt x="1" y="472"/>
                    <a:pt x="1" y="472"/>
                    <a:pt x="1" y="472"/>
                  </a:cubicBezTo>
                  <a:cubicBezTo>
                    <a:pt x="5" y="496"/>
                    <a:pt x="26" y="515"/>
                    <a:pt x="52" y="515"/>
                  </a:cubicBezTo>
                  <a:cubicBezTo>
                    <a:pt x="464" y="515"/>
                    <a:pt x="464" y="515"/>
                    <a:pt x="464" y="515"/>
                  </a:cubicBezTo>
                  <a:cubicBezTo>
                    <a:pt x="492" y="515"/>
                    <a:pt x="515" y="492"/>
                    <a:pt x="515" y="463"/>
                  </a:cubicBezTo>
                  <a:cubicBezTo>
                    <a:pt x="515" y="221"/>
                    <a:pt x="515" y="221"/>
                    <a:pt x="515" y="221"/>
                  </a:cubicBezTo>
                  <a:cubicBezTo>
                    <a:pt x="419" y="221"/>
                    <a:pt x="327" y="221"/>
                    <a:pt x="284" y="221"/>
                  </a:cubicBezTo>
                  <a:cubicBezTo>
                    <a:pt x="186" y="221"/>
                    <a:pt x="106" y="148"/>
                    <a:pt x="10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7"/>
            <p:cNvSpPr>
              <a:spLocks/>
            </p:cNvSpPr>
            <p:nvPr/>
          </p:nvSpPr>
          <p:spPr bwMode="auto">
            <a:xfrm>
              <a:off x="2863850" y="-3463925"/>
              <a:ext cx="1797050" cy="1793875"/>
            </a:xfrm>
            <a:custGeom>
              <a:avLst/>
              <a:gdLst>
                <a:gd name="T0" fmla="*/ 515 w 515"/>
                <a:gd name="T1" fmla="*/ 463 h 514"/>
                <a:gd name="T2" fmla="*/ 515 w 515"/>
                <a:gd name="T3" fmla="*/ 51 h 514"/>
                <a:gd name="T4" fmla="*/ 463 w 515"/>
                <a:gd name="T5" fmla="*/ 0 h 514"/>
                <a:gd name="T6" fmla="*/ 51 w 515"/>
                <a:gd name="T7" fmla="*/ 0 h 514"/>
                <a:gd name="T8" fmla="*/ 1 w 515"/>
                <a:gd name="T9" fmla="*/ 42 h 514"/>
                <a:gd name="T10" fmla="*/ 0 w 515"/>
                <a:gd name="T11" fmla="*/ 42 h 514"/>
                <a:gd name="T12" fmla="*/ 0 w 515"/>
                <a:gd name="T13" fmla="*/ 46 h 514"/>
                <a:gd name="T14" fmla="*/ 0 w 515"/>
                <a:gd name="T15" fmla="*/ 47 h 514"/>
                <a:gd name="T16" fmla="*/ 0 w 515"/>
                <a:gd name="T17" fmla="*/ 51 h 514"/>
                <a:gd name="T18" fmla="*/ 0 w 515"/>
                <a:gd name="T19" fmla="*/ 238 h 514"/>
                <a:gd name="T20" fmla="*/ 56 w 515"/>
                <a:gd name="T21" fmla="*/ 231 h 514"/>
                <a:gd name="T22" fmla="*/ 283 w 515"/>
                <a:gd name="T23" fmla="*/ 458 h 514"/>
                <a:gd name="T24" fmla="*/ 282 w 515"/>
                <a:gd name="T25" fmla="*/ 465 h 514"/>
                <a:gd name="T26" fmla="*/ 365 w 515"/>
                <a:gd name="T27" fmla="*/ 514 h 514"/>
                <a:gd name="T28" fmla="*/ 463 w 515"/>
                <a:gd name="T29" fmla="*/ 514 h 514"/>
                <a:gd name="T30" fmla="*/ 515 w 515"/>
                <a:gd name="T31" fmla="*/ 46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14">
                  <a:moveTo>
                    <a:pt x="515" y="463"/>
                  </a:moveTo>
                  <a:cubicBezTo>
                    <a:pt x="515" y="51"/>
                    <a:pt x="515" y="51"/>
                    <a:pt x="515" y="51"/>
                  </a:cubicBezTo>
                  <a:cubicBezTo>
                    <a:pt x="515" y="23"/>
                    <a:pt x="492" y="0"/>
                    <a:pt x="463" y="0"/>
                  </a:cubicBezTo>
                  <a:cubicBezTo>
                    <a:pt x="51" y="0"/>
                    <a:pt x="51" y="0"/>
                    <a:pt x="51" y="0"/>
                  </a:cubicBezTo>
                  <a:cubicBezTo>
                    <a:pt x="26" y="0"/>
                    <a:pt x="5" y="18"/>
                    <a:pt x="1" y="42"/>
                  </a:cubicBezTo>
                  <a:cubicBezTo>
                    <a:pt x="1" y="42"/>
                    <a:pt x="1" y="42"/>
                    <a:pt x="0" y="42"/>
                  </a:cubicBezTo>
                  <a:cubicBezTo>
                    <a:pt x="0" y="44"/>
                    <a:pt x="0" y="45"/>
                    <a:pt x="0" y="46"/>
                  </a:cubicBezTo>
                  <a:cubicBezTo>
                    <a:pt x="0" y="46"/>
                    <a:pt x="0" y="47"/>
                    <a:pt x="0" y="47"/>
                  </a:cubicBezTo>
                  <a:cubicBezTo>
                    <a:pt x="0" y="48"/>
                    <a:pt x="0" y="50"/>
                    <a:pt x="0" y="51"/>
                  </a:cubicBezTo>
                  <a:cubicBezTo>
                    <a:pt x="0" y="238"/>
                    <a:pt x="0" y="238"/>
                    <a:pt x="0" y="238"/>
                  </a:cubicBezTo>
                  <a:cubicBezTo>
                    <a:pt x="18" y="233"/>
                    <a:pt x="36" y="231"/>
                    <a:pt x="56" y="231"/>
                  </a:cubicBezTo>
                  <a:cubicBezTo>
                    <a:pt x="181" y="231"/>
                    <a:pt x="283" y="332"/>
                    <a:pt x="283" y="458"/>
                  </a:cubicBezTo>
                  <a:cubicBezTo>
                    <a:pt x="283" y="460"/>
                    <a:pt x="282" y="463"/>
                    <a:pt x="282" y="465"/>
                  </a:cubicBezTo>
                  <a:cubicBezTo>
                    <a:pt x="314" y="475"/>
                    <a:pt x="343" y="492"/>
                    <a:pt x="365" y="514"/>
                  </a:cubicBezTo>
                  <a:cubicBezTo>
                    <a:pt x="463" y="514"/>
                    <a:pt x="463" y="514"/>
                    <a:pt x="463" y="514"/>
                  </a:cubicBezTo>
                  <a:cubicBezTo>
                    <a:pt x="492" y="514"/>
                    <a:pt x="515" y="491"/>
                    <a:pt x="515" y="4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8"/>
            <p:cNvSpPr>
              <a:spLocks/>
            </p:cNvSpPr>
            <p:nvPr/>
          </p:nvSpPr>
          <p:spPr bwMode="auto">
            <a:xfrm>
              <a:off x="827088" y="-3463925"/>
              <a:ext cx="1797050" cy="1793875"/>
            </a:xfrm>
            <a:custGeom>
              <a:avLst/>
              <a:gdLst>
                <a:gd name="T0" fmla="*/ 247 w 515"/>
                <a:gd name="T1" fmla="*/ 462 h 514"/>
                <a:gd name="T2" fmla="*/ 245 w 515"/>
                <a:gd name="T3" fmla="*/ 438 h 514"/>
                <a:gd name="T4" fmla="*/ 383 w 515"/>
                <a:gd name="T5" fmla="*/ 300 h 514"/>
                <a:gd name="T6" fmla="*/ 458 w 515"/>
                <a:gd name="T7" fmla="*/ 322 h 514"/>
                <a:gd name="T8" fmla="*/ 515 w 515"/>
                <a:gd name="T9" fmla="*/ 268 h 514"/>
                <a:gd name="T10" fmla="*/ 515 w 515"/>
                <a:gd name="T11" fmla="*/ 51 h 514"/>
                <a:gd name="T12" fmla="*/ 464 w 515"/>
                <a:gd name="T13" fmla="*/ 0 h 514"/>
                <a:gd name="T14" fmla="*/ 52 w 515"/>
                <a:gd name="T15" fmla="*/ 0 h 514"/>
                <a:gd name="T16" fmla="*/ 1 w 515"/>
                <a:gd name="T17" fmla="*/ 42 h 514"/>
                <a:gd name="T18" fmla="*/ 1 w 515"/>
                <a:gd name="T19" fmla="*/ 42 h 514"/>
                <a:gd name="T20" fmla="*/ 0 w 515"/>
                <a:gd name="T21" fmla="*/ 46 h 514"/>
                <a:gd name="T22" fmla="*/ 0 w 515"/>
                <a:gd name="T23" fmla="*/ 47 h 514"/>
                <a:gd name="T24" fmla="*/ 0 w 515"/>
                <a:gd name="T25" fmla="*/ 51 h 514"/>
                <a:gd name="T26" fmla="*/ 0 w 515"/>
                <a:gd name="T27" fmla="*/ 463 h 514"/>
                <a:gd name="T28" fmla="*/ 0 w 515"/>
                <a:gd name="T29" fmla="*/ 467 h 514"/>
                <a:gd name="T30" fmla="*/ 0 w 515"/>
                <a:gd name="T31" fmla="*/ 468 h 514"/>
                <a:gd name="T32" fmla="*/ 1 w 515"/>
                <a:gd name="T33" fmla="*/ 472 h 514"/>
                <a:gd name="T34" fmla="*/ 1 w 515"/>
                <a:gd name="T35" fmla="*/ 472 h 514"/>
                <a:gd name="T36" fmla="*/ 52 w 515"/>
                <a:gd name="T37" fmla="*/ 514 h 514"/>
                <a:gd name="T38" fmla="*/ 151 w 515"/>
                <a:gd name="T39" fmla="*/ 514 h 514"/>
                <a:gd name="T40" fmla="*/ 247 w 515"/>
                <a:gd name="T41" fmla="*/ 46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5" h="514">
                  <a:moveTo>
                    <a:pt x="247" y="462"/>
                  </a:moveTo>
                  <a:cubicBezTo>
                    <a:pt x="246" y="454"/>
                    <a:pt x="245" y="446"/>
                    <a:pt x="245" y="438"/>
                  </a:cubicBezTo>
                  <a:cubicBezTo>
                    <a:pt x="245" y="362"/>
                    <a:pt x="306" y="300"/>
                    <a:pt x="383" y="300"/>
                  </a:cubicBezTo>
                  <a:cubicBezTo>
                    <a:pt x="411" y="300"/>
                    <a:pt x="436" y="308"/>
                    <a:pt x="458" y="322"/>
                  </a:cubicBezTo>
                  <a:cubicBezTo>
                    <a:pt x="474" y="301"/>
                    <a:pt x="493" y="283"/>
                    <a:pt x="515" y="268"/>
                  </a:cubicBezTo>
                  <a:cubicBezTo>
                    <a:pt x="515" y="51"/>
                    <a:pt x="515" y="51"/>
                    <a:pt x="515" y="51"/>
                  </a:cubicBezTo>
                  <a:cubicBezTo>
                    <a:pt x="515" y="23"/>
                    <a:pt x="492" y="0"/>
                    <a:pt x="464" y="0"/>
                  </a:cubicBezTo>
                  <a:cubicBezTo>
                    <a:pt x="52" y="0"/>
                    <a:pt x="52" y="0"/>
                    <a:pt x="52" y="0"/>
                  </a:cubicBezTo>
                  <a:cubicBezTo>
                    <a:pt x="26" y="0"/>
                    <a:pt x="5" y="18"/>
                    <a:pt x="1" y="42"/>
                  </a:cubicBezTo>
                  <a:cubicBezTo>
                    <a:pt x="1" y="42"/>
                    <a:pt x="1" y="42"/>
                    <a:pt x="1" y="42"/>
                  </a:cubicBezTo>
                  <a:cubicBezTo>
                    <a:pt x="1" y="44"/>
                    <a:pt x="1" y="45"/>
                    <a:pt x="0" y="46"/>
                  </a:cubicBezTo>
                  <a:cubicBezTo>
                    <a:pt x="0" y="46"/>
                    <a:pt x="0" y="47"/>
                    <a:pt x="0" y="47"/>
                  </a:cubicBezTo>
                  <a:cubicBezTo>
                    <a:pt x="0" y="48"/>
                    <a:pt x="0" y="50"/>
                    <a:pt x="0" y="51"/>
                  </a:cubicBezTo>
                  <a:cubicBezTo>
                    <a:pt x="0" y="463"/>
                    <a:pt x="0" y="463"/>
                    <a:pt x="0" y="463"/>
                  </a:cubicBezTo>
                  <a:cubicBezTo>
                    <a:pt x="0" y="464"/>
                    <a:pt x="0" y="466"/>
                    <a:pt x="0" y="467"/>
                  </a:cubicBezTo>
                  <a:cubicBezTo>
                    <a:pt x="0" y="467"/>
                    <a:pt x="0" y="468"/>
                    <a:pt x="0" y="468"/>
                  </a:cubicBezTo>
                  <a:cubicBezTo>
                    <a:pt x="1" y="469"/>
                    <a:pt x="1" y="470"/>
                    <a:pt x="1" y="472"/>
                  </a:cubicBezTo>
                  <a:cubicBezTo>
                    <a:pt x="1" y="472"/>
                    <a:pt x="1" y="472"/>
                    <a:pt x="1" y="472"/>
                  </a:cubicBezTo>
                  <a:cubicBezTo>
                    <a:pt x="5" y="496"/>
                    <a:pt x="26" y="514"/>
                    <a:pt x="52" y="514"/>
                  </a:cubicBezTo>
                  <a:cubicBezTo>
                    <a:pt x="151" y="514"/>
                    <a:pt x="151" y="514"/>
                    <a:pt x="151" y="514"/>
                  </a:cubicBezTo>
                  <a:cubicBezTo>
                    <a:pt x="176" y="488"/>
                    <a:pt x="209" y="470"/>
                    <a:pt x="247" y="4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9"/>
            <p:cNvSpPr>
              <a:spLocks/>
            </p:cNvSpPr>
            <p:nvPr/>
          </p:nvSpPr>
          <p:spPr bwMode="auto">
            <a:xfrm>
              <a:off x="2863850" y="-1444625"/>
              <a:ext cx="1433512" cy="771525"/>
            </a:xfrm>
            <a:custGeom>
              <a:avLst/>
              <a:gdLst>
                <a:gd name="T0" fmla="*/ 1 w 411"/>
                <a:gd name="T1" fmla="*/ 42 h 221"/>
                <a:gd name="T2" fmla="*/ 0 w 411"/>
                <a:gd name="T3" fmla="*/ 43 h 221"/>
                <a:gd name="T4" fmla="*/ 0 w 411"/>
                <a:gd name="T5" fmla="*/ 46 h 221"/>
                <a:gd name="T6" fmla="*/ 0 w 411"/>
                <a:gd name="T7" fmla="*/ 47 h 221"/>
                <a:gd name="T8" fmla="*/ 0 w 411"/>
                <a:gd name="T9" fmla="*/ 51 h 221"/>
                <a:gd name="T10" fmla="*/ 0 w 411"/>
                <a:gd name="T11" fmla="*/ 221 h 221"/>
                <a:gd name="T12" fmla="*/ 233 w 411"/>
                <a:gd name="T13" fmla="*/ 221 h 221"/>
                <a:gd name="T14" fmla="*/ 411 w 411"/>
                <a:gd name="T15" fmla="*/ 50 h 221"/>
                <a:gd name="T16" fmla="*/ 404 w 411"/>
                <a:gd name="T17" fmla="*/ 0 h 221"/>
                <a:gd name="T18" fmla="*/ 51 w 411"/>
                <a:gd name="T19" fmla="*/ 0 h 221"/>
                <a:gd name="T20" fmla="*/ 1 w 411"/>
                <a:gd name="T21" fmla="*/ 4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1" h="221">
                  <a:moveTo>
                    <a:pt x="1" y="42"/>
                  </a:moveTo>
                  <a:cubicBezTo>
                    <a:pt x="1" y="42"/>
                    <a:pt x="1" y="42"/>
                    <a:pt x="0" y="43"/>
                  </a:cubicBezTo>
                  <a:cubicBezTo>
                    <a:pt x="0" y="44"/>
                    <a:pt x="0" y="45"/>
                    <a:pt x="0" y="46"/>
                  </a:cubicBezTo>
                  <a:cubicBezTo>
                    <a:pt x="0" y="47"/>
                    <a:pt x="0" y="47"/>
                    <a:pt x="0" y="47"/>
                  </a:cubicBezTo>
                  <a:cubicBezTo>
                    <a:pt x="0" y="48"/>
                    <a:pt x="0" y="50"/>
                    <a:pt x="0" y="51"/>
                  </a:cubicBezTo>
                  <a:cubicBezTo>
                    <a:pt x="0" y="221"/>
                    <a:pt x="0" y="221"/>
                    <a:pt x="0" y="221"/>
                  </a:cubicBezTo>
                  <a:cubicBezTo>
                    <a:pt x="101" y="221"/>
                    <a:pt x="196" y="221"/>
                    <a:pt x="233" y="221"/>
                  </a:cubicBezTo>
                  <a:cubicBezTo>
                    <a:pt x="332" y="221"/>
                    <a:pt x="411" y="148"/>
                    <a:pt x="411" y="50"/>
                  </a:cubicBezTo>
                  <a:cubicBezTo>
                    <a:pt x="411" y="32"/>
                    <a:pt x="409" y="15"/>
                    <a:pt x="404" y="0"/>
                  </a:cubicBezTo>
                  <a:cubicBezTo>
                    <a:pt x="51" y="0"/>
                    <a:pt x="51" y="0"/>
                    <a:pt x="51" y="0"/>
                  </a:cubicBezTo>
                  <a:cubicBezTo>
                    <a:pt x="26" y="0"/>
                    <a:pt x="5" y="18"/>
                    <a:pt x="1"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0"/>
            <p:cNvSpPr>
              <a:spLocks/>
            </p:cNvSpPr>
            <p:nvPr/>
          </p:nvSpPr>
          <p:spPr bwMode="auto">
            <a:xfrm>
              <a:off x="1196975" y="-1444625"/>
              <a:ext cx="1427162" cy="771525"/>
            </a:xfrm>
            <a:custGeom>
              <a:avLst/>
              <a:gdLst>
                <a:gd name="T0" fmla="*/ 358 w 409"/>
                <a:gd name="T1" fmla="*/ 0 h 221"/>
                <a:gd name="T2" fmla="*/ 8 w 409"/>
                <a:gd name="T3" fmla="*/ 0 h 221"/>
                <a:gd name="T4" fmla="*/ 0 w 409"/>
                <a:gd name="T5" fmla="*/ 50 h 221"/>
                <a:gd name="T6" fmla="*/ 178 w 409"/>
                <a:gd name="T7" fmla="*/ 221 h 221"/>
                <a:gd name="T8" fmla="*/ 409 w 409"/>
                <a:gd name="T9" fmla="*/ 221 h 221"/>
                <a:gd name="T10" fmla="*/ 409 w 409"/>
                <a:gd name="T11" fmla="*/ 51 h 221"/>
                <a:gd name="T12" fmla="*/ 358 w 409"/>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409" h="221">
                  <a:moveTo>
                    <a:pt x="358" y="0"/>
                  </a:moveTo>
                  <a:cubicBezTo>
                    <a:pt x="8" y="0"/>
                    <a:pt x="8" y="0"/>
                    <a:pt x="8" y="0"/>
                  </a:cubicBezTo>
                  <a:cubicBezTo>
                    <a:pt x="3" y="15"/>
                    <a:pt x="0" y="32"/>
                    <a:pt x="0" y="50"/>
                  </a:cubicBezTo>
                  <a:cubicBezTo>
                    <a:pt x="0" y="148"/>
                    <a:pt x="80" y="221"/>
                    <a:pt x="178" y="221"/>
                  </a:cubicBezTo>
                  <a:cubicBezTo>
                    <a:pt x="221" y="221"/>
                    <a:pt x="313" y="221"/>
                    <a:pt x="409" y="221"/>
                  </a:cubicBezTo>
                  <a:cubicBezTo>
                    <a:pt x="409" y="51"/>
                    <a:pt x="409" y="51"/>
                    <a:pt x="409" y="51"/>
                  </a:cubicBezTo>
                  <a:cubicBezTo>
                    <a:pt x="409" y="23"/>
                    <a:pt x="386" y="0"/>
                    <a:pt x="3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1"/>
            <p:cNvSpPr>
              <a:spLocks/>
            </p:cNvSpPr>
            <p:nvPr/>
          </p:nvSpPr>
          <p:spPr bwMode="auto">
            <a:xfrm>
              <a:off x="2863850" y="-2657475"/>
              <a:ext cx="1273175" cy="987425"/>
            </a:xfrm>
            <a:custGeom>
              <a:avLst/>
              <a:gdLst>
                <a:gd name="T0" fmla="*/ 283 w 365"/>
                <a:gd name="T1" fmla="*/ 227 h 283"/>
                <a:gd name="T2" fmla="*/ 56 w 365"/>
                <a:gd name="T3" fmla="*/ 0 h 283"/>
                <a:gd name="T4" fmla="*/ 0 w 365"/>
                <a:gd name="T5" fmla="*/ 7 h 283"/>
                <a:gd name="T6" fmla="*/ 0 w 365"/>
                <a:gd name="T7" fmla="*/ 232 h 283"/>
                <a:gd name="T8" fmla="*/ 0 w 365"/>
                <a:gd name="T9" fmla="*/ 236 h 283"/>
                <a:gd name="T10" fmla="*/ 0 w 365"/>
                <a:gd name="T11" fmla="*/ 237 h 283"/>
                <a:gd name="T12" fmla="*/ 0 w 365"/>
                <a:gd name="T13" fmla="*/ 241 h 283"/>
                <a:gd name="T14" fmla="*/ 1 w 365"/>
                <a:gd name="T15" fmla="*/ 241 h 283"/>
                <a:gd name="T16" fmla="*/ 51 w 365"/>
                <a:gd name="T17" fmla="*/ 283 h 283"/>
                <a:gd name="T18" fmla="*/ 365 w 365"/>
                <a:gd name="T19" fmla="*/ 283 h 283"/>
                <a:gd name="T20" fmla="*/ 282 w 365"/>
                <a:gd name="T21" fmla="*/ 234 h 283"/>
                <a:gd name="T22" fmla="*/ 283 w 365"/>
                <a:gd name="T23" fmla="*/ 22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5" h="283">
                  <a:moveTo>
                    <a:pt x="283" y="227"/>
                  </a:moveTo>
                  <a:cubicBezTo>
                    <a:pt x="283" y="101"/>
                    <a:pt x="181" y="0"/>
                    <a:pt x="56" y="0"/>
                  </a:cubicBezTo>
                  <a:cubicBezTo>
                    <a:pt x="36" y="0"/>
                    <a:pt x="18" y="2"/>
                    <a:pt x="0" y="7"/>
                  </a:cubicBezTo>
                  <a:cubicBezTo>
                    <a:pt x="0" y="232"/>
                    <a:pt x="0" y="232"/>
                    <a:pt x="0" y="232"/>
                  </a:cubicBezTo>
                  <a:cubicBezTo>
                    <a:pt x="0" y="233"/>
                    <a:pt x="0" y="235"/>
                    <a:pt x="0" y="236"/>
                  </a:cubicBezTo>
                  <a:cubicBezTo>
                    <a:pt x="0" y="236"/>
                    <a:pt x="0" y="237"/>
                    <a:pt x="0" y="237"/>
                  </a:cubicBezTo>
                  <a:cubicBezTo>
                    <a:pt x="0" y="238"/>
                    <a:pt x="0" y="239"/>
                    <a:pt x="0" y="241"/>
                  </a:cubicBezTo>
                  <a:cubicBezTo>
                    <a:pt x="1" y="241"/>
                    <a:pt x="1" y="241"/>
                    <a:pt x="1" y="241"/>
                  </a:cubicBezTo>
                  <a:cubicBezTo>
                    <a:pt x="5" y="265"/>
                    <a:pt x="26" y="283"/>
                    <a:pt x="51" y="283"/>
                  </a:cubicBezTo>
                  <a:cubicBezTo>
                    <a:pt x="365" y="283"/>
                    <a:pt x="365" y="283"/>
                    <a:pt x="365" y="283"/>
                  </a:cubicBezTo>
                  <a:cubicBezTo>
                    <a:pt x="343" y="261"/>
                    <a:pt x="314" y="244"/>
                    <a:pt x="282" y="234"/>
                  </a:cubicBezTo>
                  <a:cubicBezTo>
                    <a:pt x="282" y="232"/>
                    <a:pt x="283" y="229"/>
                    <a:pt x="283" y="2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12"/>
            <p:cNvSpPr>
              <a:spLocks/>
            </p:cNvSpPr>
            <p:nvPr/>
          </p:nvSpPr>
          <p:spPr bwMode="auto">
            <a:xfrm>
              <a:off x="1354138" y="-2528888"/>
              <a:ext cx="1270000" cy="858838"/>
            </a:xfrm>
            <a:custGeom>
              <a:avLst/>
              <a:gdLst>
                <a:gd name="T0" fmla="*/ 364 w 364"/>
                <a:gd name="T1" fmla="*/ 195 h 246"/>
                <a:gd name="T2" fmla="*/ 364 w 364"/>
                <a:gd name="T3" fmla="*/ 0 h 246"/>
                <a:gd name="T4" fmla="*/ 307 w 364"/>
                <a:gd name="T5" fmla="*/ 54 h 246"/>
                <a:gd name="T6" fmla="*/ 232 w 364"/>
                <a:gd name="T7" fmla="*/ 32 h 246"/>
                <a:gd name="T8" fmla="*/ 94 w 364"/>
                <a:gd name="T9" fmla="*/ 170 h 246"/>
                <a:gd name="T10" fmla="*/ 96 w 364"/>
                <a:gd name="T11" fmla="*/ 194 h 246"/>
                <a:gd name="T12" fmla="*/ 0 w 364"/>
                <a:gd name="T13" fmla="*/ 246 h 246"/>
                <a:gd name="T14" fmla="*/ 313 w 364"/>
                <a:gd name="T15" fmla="*/ 246 h 246"/>
                <a:gd name="T16" fmla="*/ 364 w 364"/>
                <a:gd name="T17" fmla="*/ 19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246">
                  <a:moveTo>
                    <a:pt x="364" y="195"/>
                  </a:moveTo>
                  <a:cubicBezTo>
                    <a:pt x="364" y="0"/>
                    <a:pt x="364" y="0"/>
                    <a:pt x="364" y="0"/>
                  </a:cubicBezTo>
                  <a:cubicBezTo>
                    <a:pt x="342" y="15"/>
                    <a:pt x="323" y="33"/>
                    <a:pt x="307" y="54"/>
                  </a:cubicBezTo>
                  <a:cubicBezTo>
                    <a:pt x="285" y="40"/>
                    <a:pt x="260" y="32"/>
                    <a:pt x="232" y="32"/>
                  </a:cubicBezTo>
                  <a:cubicBezTo>
                    <a:pt x="155" y="32"/>
                    <a:pt x="94" y="94"/>
                    <a:pt x="94" y="170"/>
                  </a:cubicBezTo>
                  <a:cubicBezTo>
                    <a:pt x="94" y="178"/>
                    <a:pt x="95" y="186"/>
                    <a:pt x="96" y="194"/>
                  </a:cubicBezTo>
                  <a:cubicBezTo>
                    <a:pt x="58" y="202"/>
                    <a:pt x="25" y="220"/>
                    <a:pt x="0" y="246"/>
                  </a:cubicBezTo>
                  <a:cubicBezTo>
                    <a:pt x="313" y="246"/>
                    <a:pt x="313" y="246"/>
                    <a:pt x="313" y="246"/>
                  </a:cubicBezTo>
                  <a:cubicBezTo>
                    <a:pt x="341" y="246"/>
                    <a:pt x="364" y="223"/>
                    <a:pt x="36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3" name="Group 32"/>
          <p:cNvGrpSpPr/>
          <p:nvPr/>
        </p:nvGrpSpPr>
        <p:grpSpPr>
          <a:xfrm>
            <a:off x="8642020" y="4226446"/>
            <a:ext cx="2635145" cy="1689599"/>
            <a:chOff x="8728103" y="4231511"/>
            <a:chExt cx="2635145" cy="1689599"/>
          </a:xfrm>
        </p:grpSpPr>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157" y="4231511"/>
              <a:ext cx="683036" cy="683036"/>
            </a:xfrm>
            <a:prstGeom prst="flowChartOffpageConnector">
              <a:avLst/>
            </a:prstGeom>
            <a:noFill/>
          </p:spPr>
        </p:pic>
        <p:sp>
          <p:nvSpPr>
            <p:cNvPr id="49" name="TextBox 48"/>
            <p:cNvSpPr txBox="1"/>
            <p:nvPr/>
          </p:nvSpPr>
          <p:spPr>
            <a:xfrm>
              <a:off x="8728103" y="5010007"/>
              <a:ext cx="2635145" cy="544765"/>
            </a:xfrm>
            <a:prstGeom prst="rect">
              <a:avLst/>
            </a:prstGeom>
            <a:noFill/>
          </p:spPr>
          <p:txBody>
            <a:bodyPr wrap="square" lIns="182880" tIns="146304" rIns="182880" bIns="14630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r>
                <a:rPr lang="en-US" dirty="0" smtClean="0">
                  <a:gradFill>
                    <a:gsLst>
                      <a:gs pos="0">
                        <a:srgbClr val="FFFFFF"/>
                      </a:gs>
                      <a:gs pos="100000">
                        <a:srgbClr val="FFFFFF"/>
                      </a:gs>
                    </a:gsLst>
                    <a:lin ang="5400000" scaled="1"/>
                  </a:gradFill>
                </a:rPr>
                <a:t>API </a:t>
              </a:r>
              <a:r>
                <a:rPr lang="en-US" dirty="0">
                  <a:gradFill>
                    <a:gsLst>
                      <a:gs pos="0">
                        <a:srgbClr val="FFFFFF"/>
                      </a:gs>
                      <a:gs pos="100000">
                        <a:srgbClr val="FFFFFF"/>
                      </a:gs>
                    </a:gsLst>
                    <a:lin ang="5400000" scaled="1"/>
                  </a:gradFill>
                </a:rPr>
                <a:t>Apps</a:t>
              </a:r>
            </a:p>
          </p:txBody>
        </p:sp>
        <p:sp>
          <p:nvSpPr>
            <p:cNvPr id="54" name="TextBox 53"/>
            <p:cNvSpPr txBox="1"/>
            <p:nvPr/>
          </p:nvSpPr>
          <p:spPr>
            <a:xfrm>
              <a:off x="8728103" y="5444056"/>
              <a:ext cx="2635145" cy="477054"/>
            </a:xfrm>
            <a:prstGeom prst="rect">
              <a:avLst/>
            </a:prstGeom>
            <a:noFill/>
          </p:spPr>
          <p:txBody>
            <a:bodyPr wrap="square" lIns="186494" rIns="186494" rtlCol="0">
              <a:spAutoFit/>
            </a:bodyPr>
            <a:lstStyle>
              <a:defPPr>
                <a:defRPr lang="en-US"/>
              </a:defPPr>
              <a:lvl1pPr algn="ctr">
                <a:lnSpc>
                  <a:spcPts val="1530"/>
                </a:lnSpc>
                <a:defRPr sz="1428" kern="0">
                  <a:gradFill>
                    <a:gsLst>
                      <a:gs pos="0">
                        <a:schemeClr val="tx2">
                          <a:lumMod val="75000"/>
                        </a:schemeClr>
                      </a:gs>
                      <a:gs pos="100000">
                        <a:schemeClr val="tx2">
                          <a:lumMod val="75000"/>
                        </a:schemeClr>
                      </a:gs>
                    </a:gsLst>
                    <a:lin ang="5400000" scaled="0"/>
                  </a:gradFill>
                  <a:latin typeface="Segoe UI Light"/>
                </a:defRPr>
              </a:lvl1pPr>
            </a:lstStyle>
            <a:p>
              <a:pPr>
                <a:defRPr/>
              </a:pPr>
              <a:r>
                <a:rPr lang="en-US" dirty="0"/>
                <a:t>Easily build and consume APIs in the cloud</a:t>
              </a:r>
            </a:p>
          </p:txBody>
        </p:sp>
      </p:grpSp>
      <p:grpSp>
        <p:nvGrpSpPr>
          <p:cNvPr id="55" name="Group 54"/>
          <p:cNvGrpSpPr/>
          <p:nvPr/>
        </p:nvGrpSpPr>
        <p:grpSpPr>
          <a:xfrm>
            <a:off x="5466918" y="1773675"/>
            <a:ext cx="3380957" cy="1713152"/>
            <a:chOff x="5434663" y="1339128"/>
            <a:chExt cx="3380957" cy="1713152"/>
          </a:xfrm>
        </p:grpSpPr>
        <p:sp>
          <p:nvSpPr>
            <p:cNvPr id="56" name="TextBox 55"/>
            <p:cNvSpPr txBox="1"/>
            <p:nvPr/>
          </p:nvSpPr>
          <p:spPr>
            <a:xfrm>
              <a:off x="5648241" y="2147024"/>
              <a:ext cx="2929173" cy="544765"/>
            </a:xfrm>
            <a:prstGeom prst="rect">
              <a:avLst/>
            </a:prstGeom>
            <a:noFill/>
          </p:spPr>
          <p:txBody>
            <a:bodyPr wrap="square" lIns="182880" tIns="146304" rIns="182880" bIns="14630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r>
                <a:rPr lang="en-US" dirty="0"/>
                <a:t>Web Apps</a:t>
              </a:r>
            </a:p>
          </p:txBody>
        </p:sp>
        <p:sp>
          <p:nvSpPr>
            <p:cNvPr id="57" name="TextBox 56"/>
            <p:cNvSpPr txBox="1"/>
            <p:nvPr/>
          </p:nvSpPr>
          <p:spPr>
            <a:xfrm>
              <a:off x="5434663" y="2575226"/>
              <a:ext cx="3380957" cy="477054"/>
            </a:xfrm>
            <a:prstGeom prst="rect">
              <a:avLst/>
            </a:prstGeom>
            <a:noFill/>
          </p:spPr>
          <p:txBody>
            <a:bodyPr wrap="square" lIns="186494" rIns="186494" rtlCol="0">
              <a:spAutoFit/>
            </a:bodyPr>
            <a:lstStyle/>
            <a:p>
              <a:pPr algn="ctr">
                <a:lnSpc>
                  <a:spcPts val="1530"/>
                </a:lnSpc>
                <a:defRPr/>
              </a:pPr>
              <a:r>
                <a:rPr lang="en-US" sz="1428" kern="0" dirty="0">
                  <a:gradFill>
                    <a:gsLst>
                      <a:gs pos="0">
                        <a:schemeClr val="tx2">
                          <a:lumMod val="75000"/>
                        </a:schemeClr>
                      </a:gs>
                      <a:gs pos="100000">
                        <a:schemeClr val="tx2">
                          <a:lumMod val="75000"/>
                        </a:schemeClr>
                      </a:gs>
                    </a:gsLst>
                    <a:lin ang="5400000" scaled="0"/>
                  </a:gradFill>
                  <a:latin typeface="Segoe UI Light"/>
                </a:rPr>
                <a:t>Web apps that scale </a:t>
              </a:r>
              <a:r>
                <a:rPr lang="en-US" sz="1428" kern="0" dirty="0" smtClean="0">
                  <a:gradFill>
                    <a:gsLst>
                      <a:gs pos="0">
                        <a:schemeClr val="tx2">
                          <a:lumMod val="75000"/>
                        </a:schemeClr>
                      </a:gs>
                      <a:gs pos="100000">
                        <a:schemeClr val="tx2">
                          <a:lumMod val="75000"/>
                        </a:schemeClr>
                      </a:gs>
                    </a:gsLst>
                    <a:lin ang="5400000" scaled="0"/>
                  </a:gradFill>
                  <a:latin typeface="Segoe UI Light"/>
                </a:rPr>
                <a:t/>
              </a:r>
              <a:br>
                <a:rPr lang="en-US" sz="1428" kern="0" dirty="0" smtClean="0">
                  <a:gradFill>
                    <a:gsLst>
                      <a:gs pos="0">
                        <a:schemeClr val="tx2">
                          <a:lumMod val="75000"/>
                        </a:schemeClr>
                      </a:gs>
                      <a:gs pos="100000">
                        <a:schemeClr val="tx2">
                          <a:lumMod val="75000"/>
                        </a:schemeClr>
                      </a:gs>
                    </a:gsLst>
                    <a:lin ang="5400000" scaled="0"/>
                  </a:gradFill>
                  <a:latin typeface="Segoe UI Light"/>
                </a:rPr>
              </a:br>
              <a:r>
                <a:rPr lang="en-US" sz="1428" kern="0" dirty="0" smtClean="0">
                  <a:gradFill>
                    <a:gsLst>
                      <a:gs pos="0">
                        <a:schemeClr val="tx2">
                          <a:lumMod val="75000"/>
                        </a:schemeClr>
                      </a:gs>
                      <a:gs pos="100000">
                        <a:schemeClr val="tx2">
                          <a:lumMod val="75000"/>
                        </a:schemeClr>
                      </a:gs>
                    </a:gsLst>
                    <a:lin ang="5400000" scaled="0"/>
                  </a:gradFill>
                  <a:latin typeface="Segoe UI Light"/>
                </a:rPr>
                <a:t>with </a:t>
              </a:r>
              <a:r>
                <a:rPr lang="en-US" sz="1428" kern="0" dirty="0">
                  <a:gradFill>
                    <a:gsLst>
                      <a:gs pos="0">
                        <a:schemeClr val="tx2">
                          <a:lumMod val="75000"/>
                        </a:schemeClr>
                      </a:gs>
                      <a:gs pos="100000">
                        <a:schemeClr val="tx2">
                          <a:lumMod val="75000"/>
                        </a:schemeClr>
                      </a:gs>
                    </a:gsLst>
                    <a:lin ang="5400000" scaled="0"/>
                  </a:gradFill>
                  <a:latin typeface="Segoe UI Light"/>
                </a:rPr>
                <a:t>your business</a:t>
              </a:r>
            </a:p>
          </p:txBody>
        </p:sp>
        <p:pic>
          <p:nvPicPr>
            <p:cNvPr id="58" name="Picture 57"/>
            <p:cNvPicPr>
              <a:picLocks noChangeAspect="1"/>
            </p:cNvPicPr>
            <p:nvPr/>
          </p:nvPicPr>
          <p:blipFill>
            <a:blip r:embed="rId4"/>
            <a:stretch>
              <a:fillRect/>
            </a:stretch>
          </p:blipFill>
          <p:spPr>
            <a:xfrm>
              <a:off x="6781285" y="1339128"/>
              <a:ext cx="724282" cy="707395"/>
            </a:xfrm>
            <a:prstGeom prst="rect">
              <a:avLst/>
            </a:prstGeom>
          </p:spPr>
        </p:pic>
      </p:grpSp>
      <p:grpSp>
        <p:nvGrpSpPr>
          <p:cNvPr id="59" name="Group 58"/>
          <p:cNvGrpSpPr/>
          <p:nvPr/>
        </p:nvGrpSpPr>
        <p:grpSpPr>
          <a:xfrm>
            <a:off x="8642021" y="1725844"/>
            <a:ext cx="2635146" cy="1760983"/>
            <a:chOff x="8642021" y="1291297"/>
            <a:chExt cx="2635146" cy="1760983"/>
          </a:xfrm>
        </p:grpSpPr>
        <p:sp>
          <p:nvSpPr>
            <p:cNvPr id="60" name="TextBox 59"/>
            <p:cNvSpPr txBox="1"/>
            <p:nvPr/>
          </p:nvSpPr>
          <p:spPr>
            <a:xfrm>
              <a:off x="8642022" y="2147024"/>
              <a:ext cx="2635145" cy="544765"/>
            </a:xfrm>
            <a:prstGeom prst="rect">
              <a:avLst/>
            </a:prstGeom>
            <a:noFill/>
          </p:spPr>
          <p:txBody>
            <a:bodyPr wrap="square" lIns="182880" tIns="146304" rIns="182880" bIns="14630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r>
                <a:rPr lang="en-US" dirty="0"/>
                <a:t>Mobile Apps</a:t>
              </a:r>
            </a:p>
          </p:txBody>
        </p:sp>
        <p:sp>
          <p:nvSpPr>
            <p:cNvPr id="61" name="TextBox 60"/>
            <p:cNvSpPr txBox="1"/>
            <p:nvPr/>
          </p:nvSpPr>
          <p:spPr>
            <a:xfrm>
              <a:off x="8642021" y="2575226"/>
              <a:ext cx="2635145" cy="477054"/>
            </a:xfrm>
            <a:prstGeom prst="rect">
              <a:avLst/>
            </a:prstGeom>
            <a:noFill/>
          </p:spPr>
          <p:txBody>
            <a:bodyPr wrap="square" lIns="186494" rIns="186494" rtlCol="0">
              <a:spAutoFit/>
            </a:bodyPr>
            <a:lstStyle>
              <a:defPPr>
                <a:defRPr lang="en-US"/>
              </a:defPPr>
              <a:lvl1pPr algn="ctr">
                <a:lnSpc>
                  <a:spcPts val="1530"/>
                </a:lnSpc>
                <a:defRPr sz="1428" kern="0">
                  <a:gradFill>
                    <a:gsLst>
                      <a:gs pos="0">
                        <a:schemeClr val="tx2">
                          <a:lumMod val="75000"/>
                        </a:schemeClr>
                      </a:gs>
                      <a:gs pos="100000">
                        <a:schemeClr val="tx2">
                          <a:lumMod val="75000"/>
                        </a:schemeClr>
                      </a:gs>
                    </a:gsLst>
                    <a:lin ang="5400000" scaled="0"/>
                  </a:gradFill>
                  <a:latin typeface="Segoe UI Light"/>
                </a:defRPr>
              </a:lvl1pPr>
            </a:lstStyle>
            <a:p>
              <a:r>
                <a:rPr lang="en-US" dirty="0"/>
                <a:t>Build Mobile apps </a:t>
              </a:r>
              <a:br>
                <a:rPr lang="en-US" dirty="0"/>
              </a:br>
              <a:r>
                <a:rPr lang="en-US" dirty="0"/>
                <a:t>for any device</a:t>
              </a:r>
            </a:p>
          </p:txBody>
        </p:sp>
        <p:pic>
          <p:nvPicPr>
            <p:cNvPr id="62" name="Picture 61"/>
            <p:cNvPicPr>
              <a:picLocks noChangeAspect="1"/>
            </p:cNvPicPr>
            <p:nvPr/>
          </p:nvPicPr>
          <p:blipFill>
            <a:blip r:embed="rId5"/>
            <a:stretch>
              <a:fillRect/>
            </a:stretch>
          </p:blipFill>
          <p:spPr>
            <a:xfrm>
              <a:off x="9633371" y="1291297"/>
              <a:ext cx="556237" cy="798699"/>
            </a:xfrm>
            <a:prstGeom prst="rect">
              <a:avLst/>
            </a:prstGeom>
          </p:spPr>
        </p:pic>
      </p:grpSp>
      <p:cxnSp>
        <p:nvCxnSpPr>
          <p:cNvPr id="63" name="Straight Connector 62"/>
          <p:cNvCxnSpPr/>
          <p:nvPr/>
        </p:nvCxnSpPr>
        <p:spPr>
          <a:xfrm>
            <a:off x="8580437" y="1768768"/>
            <a:ext cx="0" cy="4132056"/>
          </a:xfrm>
          <a:prstGeom prst="line">
            <a:avLst/>
          </a:prstGeom>
          <a:ln>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61038" y="3775888"/>
            <a:ext cx="5516128" cy="0"/>
          </a:xfrm>
          <a:prstGeom prst="line">
            <a:avLst/>
          </a:prstGeom>
          <a:ln>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5839825" y="4189524"/>
            <a:ext cx="2635145" cy="1711300"/>
            <a:chOff x="5839825" y="1775527"/>
            <a:chExt cx="2635145" cy="1711300"/>
          </a:xfrm>
        </p:grpSpPr>
        <p:pic>
          <p:nvPicPr>
            <p:cNvPr id="66" name="Picture 65"/>
            <p:cNvPicPr>
              <a:picLocks noChangeAspect="1"/>
            </p:cNvPicPr>
            <p:nvPr/>
          </p:nvPicPr>
          <p:blipFill>
            <a:blip r:embed="rId6"/>
            <a:stretch>
              <a:fillRect/>
            </a:stretch>
          </p:blipFill>
          <p:spPr>
            <a:xfrm>
              <a:off x="6822364" y="1775527"/>
              <a:ext cx="727774" cy="726962"/>
            </a:xfrm>
            <a:prstGeom prst="rect">
              <a:avLst/>
            </a:prstGeom>
          </p:spPr>
        </p:pic>
        <p:sp>
          <p:nvSpPr>
            <p:cNvPr id="67" name="TextBox 66"/>
            <p:cNvSpPr txBox="1"/>
            <p:nvPr/>
          </p:nvSpPr>
          <p:spPr>
            <a:xfrm>
              <a:off x="5839825" y="2575724"/>
              <a:ext cx="2635145" cy="544765"/>
            </a:xfrm>
            <a:prstGeom prst="rect">
              <a:avLst/>
            </a:prstGeom>
            <a:noFill/>
          </p:spPr>
          <p:txBody>
            <a:bodyPr wrap="square" lIns="182880" tIns="146304" rIns="182880" bIns="146304" rtlCol="0">
              <a:spAutoFit/>
            </a:bodyPr>
            <a:lstStyle>
              <a:defPPr>
                <a:defRPr lang="en-US"/>
              </a:defPPr>
              <a:lvl1pPr algn="ctr">
                <a:lnSpc>
                  <a:spcPct val="90000"/>
                </a:lnSpc>
                <a:spcAft>
                  <a:spcPts val="600"/>
                </a:spcAft>
                <a:defRPr>
                  <a:gradFill>
                    <a:gsLst>
                      <a:gs pos="0">
                        <a:schemeClr val="tx1"/>
                      </a:gs>
                      <a:gs pos="100000">
                        <a:schemeClr val="tx1"/>
                      </a:gs>
                    </a:gsLst>
                    <a:lin ang="5400000" scaled="1"/>
                  </a:gradFill>
                  <a:cs typeface="Segoe UI Semibold" panose="020B0702040204020203" pitchFamily="34" charset="0"/>
                </a:defRPr>
              </a:lvl1pPr>
            </a:lstStyle>
            <a:p>
              <a:r>
                <a:rPr lang="en-US" dirty="0">
                  <a:gradFill>
                    <a:gsLst>
                      <a:gs pos="0">
                        <a:srgbClr val="FFFFFF"/>
                      </a:gs>
                      <a:gs pos="100000">
                        <a:srgbClr val="FFFFFF"/>
                      </a:gs>
                    </a:gsLst>
                    <a:lin ang="5400000" scaled="1"/>
                  </a:gradFill>
                </a:rPr>
                <a:t>LOGIC Apps</a:t>
              </a:r>
            </a:p>
          </p:txBody>
        </p:sp>
        <p:sp>
          <p:nvSpPr>
            <p:cNvPr id="68" name="TextBox 67"/>
            <p:cNvSpPr txBox="1"/>
            <p:nvPr/>
          </p:nvSpPr>
          <p:spPr>
            <a:xfrm>
              <a:off x="5839825" y="3000276"/>
              <a:ext cx="2635145" cy="486551"/>
            </a:xfrm>
            <a:prstGeom prst="rect">
              <a:avLst/>
            </a:prstGeom>
            <a:noFill/>
          </p:spPr>
          <p:txBody>
            <a:bodyPr wrap="square" lIns="186494" rIns="186494" rtlCol="0">
              <a:spAutoFit/>
            </a:bodyPr>
            <a:lstStyle>
              <a:defPPr>
                <a:defRPr lang="en-US"/>
              </a:defPPr>
              <a:lvl1pPr algn="ctr">
                <a:lnSpc>
                  <a:spcPts val="1530"/>
                </a:lnSpc>
                <a:defRPr sz="1428" kern="0">
                  <a:gradFill>
                    <a:gsLst>
                      <a:gs pos="0">
                        <a:schemeClr val="tx2">
                          <a:lumMod val="75000"/>
                        </a:schemeClr>
                      </a:gs>
                      <a:gs pos="100000">
                        <a:schemeClr val="tx2">
                          <a:lumMod val="75000"/>
                        </a:schemeClr>
                      </a:gs>
                    </a:gsLst>
                    <a:lin ang="5400000" scaled="0"/>
                  </a:gradFill>
                  <a:latin typeface="Segoe UI Light"/>
                </a:defRPr>
              </a:lvl1pPr>
            </a:lstStyle>
            <a:p>
              <a:pPr>
                <a:defRPr/>
              </a:pPr>
              <a:r>
                <a:rPr lang="en-US" dirty="0"/>
                <a:t>Automate business process across SaaS and on-premises </a:t>
              </a:r>
            </a:p>
          </p:txBody>
        </p:sp>
      </p:grpSp>
    </p:spTree>
    <p:extLst>
      <p:ext uri="{BB962C8B-B14F-4D97-AF65-F5344CB8AC3E}">
        <p14:creationId xmlns:p14="http://schemas.microsoft.com/office/powerpoint/2010/main" val="36800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22237" y="1135062"/>
            <a:ext cx="8839200" cy="54864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smtClean="0">
                <a:gradFill>
                  <a:gsLst>
                    <a:gs pos="16814">
                      <a:srgbClr val="FFFFFF"/>
                    </a:gs>
                    <a:gs pos="46000">
                      <a:srgbClr val="FFFFFF"/>
                    </a:gs>
                  </a:gsLst>
                  <a:lin ang="5400000" scaled="0"/>
                </a:gradFill>
              </a:rPr>
              <a:t>&lt;Resource Group&gt;</a:t>
            </a:r>
          </a:p>
          <a:p>
            <a:pPr algn="r" defTabSz="932398" fontAlgn="base">
              <a:spcBef>
                <a:spcPct val="0"/>
              </a:spcBef>
              <a:spcAft>
                <a:spcPct val="0"/>
              </a:spcAft>
            </a:pPr>
            <a:r>
              <a:rPr lang="en-US" b="1" dirty="0" smtClean="0">
                <a:gradFill>
                  <a:gsLst>
                    <a:gs pos="16814">
                      <a:srgbClr val="FFFFFF"/>
                    </a:gs>
                    <a:gs pos="46000">
                      <a:srgbClr val="FFFFFF"/>
                    </a:gs>
                  </a:gsLst>
                  <a:lin ang="5400000" scaled="0"/>
                </a:gradFill>
              </a:rPr>
              <a:t>Name</a:t>
            </a:r>
            <a:r>
              <a:rPr lang="en-US" dirty="0" smtClean="0">
                <a:gradFill>
                  <a:gsLst>
                    <a:gs pos="16814">
                      <a:srgbClr val="FFFFFF"/>
                    </a:gs>
                    <a:gs pos="46000">
                      <a:srgbClr val="FFFFFF"/>
                    </a:gs>
                  </a:gsLst>
                  <a:lin ang="5400000" scaled="0"/>
                </a:gradFill>
              </a:rPr>
              <a:t>: foo RG</a:t>
            </a:r>
            <a:endParaRPr lang="en-US" dirty="0">
              <a:gradFill>
                <a:gsLst>
                  <a:gs pos="16814">
                    <a:srgbClr val="FFFFFF"/>
                  </a:gs>
                  <a:gs pos="46000">
                    <a:srgbClr val="FFFFFF"/>
                  </a:gs>
                </a:gsLst>
                <a:lin ang="5400000" scaled="0"/>
              </a:gradFill>
            </a:endParaRPr>
          </a:p>
        </p:txBody>
      </p:sp>
      <p:sp>
        <p:nvSpPr>
          <p:cNvPr id="17" name="Title 16"/>
          <p:cNvSpPr>
            <a:spLocks noGrp="1"/>
          </p:cNvSpPr>
          <p:nvPr>
            <p:ph type="title"/>
          </p:nvPr>
        </p:nvSpPr>
        <p:spPr/>
        <p:txBody>
          <a:bodyPr/>
          <a:lstStyle/>
          <a:p>
            <a:r>
              <a:rPr lang="en-US" dirty="0"/>
              <a:t>Understanding Azure Resource Manager</a:t>
            </a:r>
          </a:p>
        </p:txBody>
      </p:sp>
      <p:sp>
        <p:nvSpPr>
          <p:cNvPr id="5" name="hyperV2"/>
          <p:cNvSpPr>
            <a:spLocks noChangeAspect="1" noEditPoints="1"/>
          </p:cNvSpPr>
          <p:nvPr/>
        </p:nvSpPr>
        <p:spPr bwMode="auto">
          <a:xfrm>
            <a:off x="2061551" y="3581357"/>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7" name="Picture 6"/>
          <p:cNvPicPr>
            <a:picLocks noChangeAspect="1"/>
          </p:cNvPicPr>
          <p:nvPr/>
        </p:nvPicPr>
        <p:blipFill>
          <a:blip r:embed="rId3">
            <a:duotone>
              <a:prstClr val="black"/>
              <a:schemeClr val="accent4">
                <a:tint val="45000"/>
                <a:satMod val="400000"/>
              </a:schemeClr>
            </a:duotone>
          </a:blip>
          <a:stretch>
            <a:fillRect/>
          </a:stretch>
        </p:blipFill>
        <p:spPr>
          <a:xfrm>
            <a:off x="2007996" y="1221336"/>
            <a:ext cx="724282" cy="707395"/>
          </a:xfrm>
          <a:prstGeom prst="rect">
            <a:avLst/>
          </a:prstGeom>
        </p:spPr>
      </p:pic>
      <p:sp>
        <p:nvSpPr>
          <p:cNvPr id="3" name="Left Brace 2"/>
          <p:cNvSpPr/>
          <p:nvPr/>
        </p:nvSpPr>
        <p:spPr>
          <a:xfrm>
            <a:off x="503237" y="1516061"/>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bwMode="auto">
          <a:xfrm>
            <a:off x="960437" y="1951747"/>
            <a:ext cx="36576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t>
            </a:r>
            <a:r>
              <a:rPr lang="en-US" sz="1400" b="1" dirty="0" err="1" smtClean="0">
                <a:gradFill>
                  <a:gsLst>
                    <a:gs pos="16814">
                      <a:srgbClr val="FFFFFF"/>
                    </a:gs>
                    <a:gs pos="46000">
                      <a:srgbClr val="FFFFFF"/>
                    </a:gs>
                  </a:gsLst>
                  <a:lin ang="5400000" scaled="0"/>
                </a:gradFill>
              </a:rPr>
              <a:t>WebApp</a:t>
            </a:r>
            <a:r>
              <a:rPr lang="en-US" sz="1400" b="1" dirty="0" smtClean="0">
                <a:gradFill>
                  <a:gsLst>
                    <a:gs pos="16814">
                      <a:srgbClr val="FFFFFF"/>
                    </a:gs>
                    <a:gs pos="46000">
                      <a:srgbClr val="FFFFFF"/>
                    </a:gs>
                  </a:gsLst>
                  <a:lin ang="5400000" scaled="0"/>
                </a:gradFill>
              </a:rPr>
              <a:t>&gt;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Hostname:</a:t>
            </a:r>
            <a:r>
              <a:rPr lang="en-US" sz="1400" dirty="0" smtClean="0">
                <a:gradFill>
                  <a:gsLst>
                    <a:gs pos="16814">
                      <a:srgbClr val="FFFFFF"/>
                    </a:gs>
                    <a:gs pos="46000">
                      <a:srgbClr val="FFFFFF"/>
                    </a:gs>
                  </a:gsLst>
                  <a:lin ang="5400000" scaled="0"/>
                </a:gradFill>
              </a:rPr>
              <a:t> </a:t>
            </a:r>
            <a:r>
              <a:rPr lang="en-US" sz="1400" dirty="0">
                <a:gradFill>
                  <a:gsLst>
                    <a:gs pos="16814">
                      <a:srgbClr val="FFFFFF"/>
                    </a:gs>
                    <a:gs pos="46000">
                      <a:srgbClr val="FFFFFF"/>
                    </a:gs>
                  </a:gsLst>
                  <a:lin ang="5400000" scaled="0"/>
                </a:gradFill>
              </a:rPr>
              <a:t>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Kind:</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WebApp</a:t>
            </a:r>
            <a:endParaRPr lang="en-US" sz="1400" dirty="0" smtClean="0">
              <a:gradFill>
                <a:gsLst>
                  <a:gs pos="16814">
                    <a:srgbClr val="FFFFFF"/>
                  </a:gs>
                  <a:gs pos="46000">
                    <a:srgbClr val="FFFFFF"/>
                  </a:gs>
                </a:gsLst>
                <a:lin ang="5400000" scaled="0"/>
              </a:gradFill>
            </a:endParaRPr>
          </a:p>
        </p:txBody>
      </p:sp>
      <p:sp>
        <p:nvSpPr>
          <p:cNvPr id="11" name="Rectangle 10"/>
          <p:cNvSpPr/>
          <p:nvPr/>
        </p:nvSpPr>
        <p:spPr bwMode="auto">
          <a:xfrm>
            <a:off x="941997" y="4603778"/>
            <a:ext cx="18288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&lt;App Service Plan&gt;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fooPlan</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Location</a:t>
            </a:r>
            <a:r>
              <a:rPr lang="en-US" sz="1400" dirty="0" smtClean="0">
                <a:gradFill>
                  <a:gsLst>
                    <a:gs pos="16814">
                      <a:srgbClr val="FFFFFF"/>
                    </a:gs>
                    <a:gs pos="46000">
                      <a:srgbClr val="FFFFFF"/>
                    </a:gs>
                  </a:gsLst>
                  <a:lin ang="5400000" scaled="0"/>
                </a:gradFill>
              </a:rPr>
              <a:t>: West Us</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Size</a:t>
            </a:r>
            <a:r>
              <a:rPr lang="en-US" sz="1400" dirty="0" smtClean="0">
                <a:gradFill>
                  <a:gsLst>
                    <a:gs pos="16814">
                      <a:srgbClr val="FFFFFF"/>
                    </a:gs>
                    <a:gs pos="46000">
                      <a:srgbClr val="FFFFFF"/>
                    </a:gs>
                  </a:gsLst>
                  <a:lin ang="5400000" scaled="0"/>
                </a:gradFill>
              </a:rPr>
              <a:t>: Small</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Instances</a:t>
            </a:r>
            <a:r>
              <a:rPr lang="en-US" sz="1400" dirty="0" smtClean="0">
                <a:gradFill>
                  <a:gsLst>
                    <a:gs pos="16814">
                      <a:srgbClr val="FFFFFF"/>
                    </a:gs>
                    <a:gs pos="46000">
                      <a:srgbClr val="FFFFFF"/>
                    </a:gs>
                  </a:gsLst>
                  <a:lin ang="5400000" scaled="0"/>
                </a:gradFill>
              </a:rPr>
              <a:t>: 1</a:t>
            </a:r>
          </a:p>
        </p:txBody>
      </p:sp>
      <p:sp>
        <p:nvSpPr>
          <p:cNvPr id="13" name="Left Brace 12"/>
          <p:cNvSpPr/>
          <p:nvPr/>
        </p:nvSpPr>
        <p:spPr>
          <a:xfrm flipH="1">
            <a:off x="3779837" y="150349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484797" y="4127209"/>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flipH="1">
            <a:off x="3790705" y="416225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bwMode="auto">
          <a:xfrm>
            <a:off x="9323577" y="1135062"/>
            <a:ext cx="2993027" cy="5486400"/>
          </a:xfrm>
          <a:prstGeom prst="rect">
            <a:avLst/>
          </a:prstGeom>
          <a:noFill/>
          <a:ln w="28575">
            <a:solidFill>
              <a:srgbClr val="47D8FF"/>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pPr>
            <a:r>
              <a:rPr lang="en-US" sz="2000" dirty="0" smtClean="0">
                <a:gradFill>
                  <a:gsLst>
                    <a:gs pos="16814">
                      <a:srgbClr val="FFFFFF"/>
                    </a:gs>
                    <a:gs pos="46000">
                      <a:srgbClr val="FFFFFF"/>
                    </a:gs>
                  </a:gsLst>
                  <a:lin ang="5400000" scaled="0"/>
                </a:gradFill>
              </a:rPr>
              <a:t>Data Center</a:t>
            </a:r>
            <a:endParaRPr lang="en-US" sz="2000" dirty="0">
              <a:gradFill>
                <a:gsLst>
                  <a:gs pos="16814">
                    <a:srgbClr val="FFFFFF"/>
                  </a:gs>
                  <a:gs pos="46000">
                    <a:srgbClr val="FFFFFF"/>
                  </a:gs>
                </a:gsLst>
                <a:lin ang="5400000" scaled="0"/>
              </a:gradFill>
            </a:endParaRPr>
          </a:p>
        </p:txBody>
      </p:sp>
      <p:pic>
        <p:nvPicPr>
          <p:cNvPr id="45" name="Picture 44"/>
          <p:cNvPicPr>
            <a:picLocks noChangeAspect="1"/>
          </p:cNvPicPr>
          <p:nvPr/>
        </p:nvPicPr>
        <p:blipFill rotWithShape="1">
          <a:blip r:embed="rId4">
            <a:duotone>
              <a:prstClr val="black"/>
              <a:schemeClr val="accent3">
                <a:tint val="45000"/>
                <a:satMod val="400000"/>
              </a:schemeClr>
            </a:duotone>
            <a:lum bright="79000" contrast="-100000"/>
          </a:blip>
          <a:srcRect t="67201"/>
          <a:stretch/>
        </p:blipFill>
        <p:spPr>
          <a:xfrm>
            <a:off x="10240257" y="2005183"/>
            <a:ext cx="1120859" cy="371730"/>
          </a:xfrm>
          <a:prstGeom prst="rect">
            <a:avLst/>
          </a:prstGeom>
        </p:spPr>
      </p:pic>
      <p:pic>
        <p:nvPicPr>
          <p:cNvPr id="46" name="Picture 45"/>
          <p:cNvPicPr>
            <a:picLocks noChangeAspect="1"/>
          </p:cNvPicPr>
          <p:nvPr/>
        </p:nvPicPr>
        <p:blipFill>
          <a:blip r:embed="rId3">
            <a:duotone>
              <a:prstClr val="black"/>
              <a:schemeClr val="accent4">
                <a:tint val="45000"/>
                <a:satMod val="400000"/>
              </a:schemeClr>
            </a:duotone>
          </a:blip>
          <a:stretch>
            <a:fillRect/>
          </a:stretch>
        </p:blipFill>
        <p:spPr>
          <a:xfrm>
            <a:off x="10617824" y="1667531"/>
            <a:ext cx="365724" cy="357197"/>
          </a:xfrm>
          <a:prstGeom prst="rect">
            <a:avLst/>
          </a:prstGeom>
        </p:spPr>
      </p:pic>
      <p:sp>
        <p:nvSpPr>
          <p:cNvPr id="2" name="Rectangle 1"/>
          <p:cNvSpPr/>
          <p:nvPr/>
        </p:nvSpPr>
        <p:spPr bwMode="auto">
          <a:xfrm>
            <a:off x="960437" y="2765410"/>
            <a:ext cx="2286000" cy="457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171450" indent="-171450" defTabSz="932398" fontAlgn="base">
              <a:spcBef>
                <a:spcPct val="0"/>
              </a:spcBef>
              <a:spcAft>
                <a:spcPct val="0"/>
              </a:spcAft>
              <a:buFont typeface="Arial" panose="020B0604020202020204" pitchFamily="34" charset="0"/>
              <a:buChar char="•"/>
            </a:pPr>
            <a:r>
              <a:rPr lang="en-US" sz="1400" b="1" dirty="0" err="1">
                <a:gradFill>
                  <a:gsLst>
                    <a:gs pos="16814">
                      <a:srgbClr val="FFFFFF"/>
                    </a:gs>
                    <a:gs pos="46000">
                      <a:srgbClr val="FFFFFF"/>
                    </a:gs>
                  </a:gsLst>
                  <a:lin ang="5400000" scaled="0"/>
                </a:gradFill>
              </a:rPr>
              <a:t>AppServicePlan</a:t>
            </a:r>
            <a:r>
              <a:rPr lang="en-US" sz="1400" b="1" dirty="0">
                <a:gradFill>
                  <a:gsLst>
                    <a:gs pos="16814">
                      <a:srgbClr val="FFFFFF"/>
                    </a:gs>
                    <a:gs pos="46000">
                      <a:srgbClr val="FFFFFF"/>
                    </a:gs>
                  </a:gsLst>
                  <a:lin ang="5400000" scaled="0"/>
                </a:gradFill>
              </a:rPr>
              <a:t>: </a:t>
            </a:r>
            <a:r>
              <a:rPr lang="en-US" sz="1400" dirty="0" err="1">
                <a:gradFill>
                  <a:gsLst>
                    <a:gs pos="16814">
                      <a:srgbClr val="FFFFFF"/>
                    </a:gs>
                    <a:gs pos="46000">
                      <a:srgbClr val="FFFFFF"/>
                    </a:gs>
                  </a:gsLst>
                  <a:lin ang="5400000" scaled="0"/>
                </a:gradFill>
              </a:rPr>
              <a:t>fooPlan</a:t>
            </a:r>
            <a:endParaRPr lang="en-US" sz="14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45551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2"/>
                                        </p:tgtEl>
                                        <p:attrNameLst>
                                          <p:attrName>style.color</p:attrName>
                                        </p:attrNameLst>
                                      </p:cBhvr>
                                      <p:to>
                                        <a:srgbClr val="00FF00"/>
                                      </p:to>
                                    </p:animClr>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 grpId="0" animBg="1"/>
      <p:bldP spid="8" grpId="0"/>
      <p:bldP spid="11" grpId="0"/>
      <p:bldP spid="13" grpId="0" animBg="1"/>
      <p:bldP spid="14" grpId="0" animBg="1"/>
      <p:bldP spid="15" grpId="0" animBg="1"/>
      <p:bldP spid="37" grpId="0" animBg="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22237" y="1135062"/>
            <a:ext cx="8839200" cy="5486400"/>
          </a:xfrm>
          <a:prstGeom prst="rect">
            <a:avLst/>
          </a:prstGeom>
          <a:noFill/>
          <a:ln w="28575">
            <a:solidFill>
              <a:srgbClr val="B4A0FF"/>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tabLst>
                <a:tab pos="8456613" algn="l"/>
              </a:tabLst>
            </a:pPr>
            <a:r>
              <a:rPr lang="en-US" dirty="0" smtClean="0">
                <a:gradFill>
                  <a:gsLst>
                    <a:gs pos="16814">
                      <a:srgbClr val="FFFFFF"/>
                    </a:gs>
                    <a:gs pos="46000">
                      <a:srgbClr val="FFFFFF"/>
                    </a:gs>
                  </a:gsLst>
                  <a:lin ang="5400000" scaled="0"/>
                </a:gradFill>
              </a:rPr>
              <a:t>&lt;Resource Group&gt;</a:t>
            </a:r>
          </a:p>
          <a:p>
            <a:pPr algn="r" defTabSz="932398" fontAlgn="base">
              <a:spcBef>
                <a:spcPct val="0"/>
              </a:spcBef>
              <a:spcAft>
                <a:spcPct val="0"/>
              </a:spcAft>
            </a:pPr>
            <a:r>
              <a:rPr lang="en-US" b="1" dirty="0" smtClean="0">
                <a:gradFill>
                  <a:gsLst>
                    <a:gs pos="16814">
                      <a:srgbClr val="FFFFFF"/>
                    </a:gs>
                    <a:gs pos="46000">
                      <a:srgbClr val="FFFFFF"/>
                    </a:gs>
                  </a:gsLst>
                  <a:lin ang="5400000" scaled="0"/>
                </a:gradFill>
              </a:rPr>
              <a:t>Name</a:t>
            </a:r>
            <a:r>
              <a:rPr lang="en-US" dirty="0" smtClean="0">
                <a:gradFill>
                  <a:gsLst>
                    <a:gs pos="16814">
                      <a:srgbClr val="FFFFFF"/>
                    </a:gs>
                    <a:gs pos="46000">
                      <a:srgbClr val="FFFFFF"/>
                    </a:gs>
                  </a:gsLst>
                  <a:lin ang="5400000" scaled="0"/>
                </a:gradFill>
              </a:rPr>
              <a:t>: foo RG</a:t>
            </a:r>
            <a:endParaRPr lang="en-US" dirty="0">
              <a:gradFill>
                <a:gsLst>
                  <a:gs pos="16814">
                    <a:srgbClr val="FFFFFF"/>
                  </a:gs>
                  <a:gs pos="46000">
                    <a:srgbClr val="FFFFFF"/>
                  </a:gs>
                </a:gsLst>
                <a:lin ang="5400000" scaled="0"/>
              </a:gradFill>
            </a:endParaRPr>
          </a:p>
        </p:txBody>
      </p:sp>
      <p:sp>
        <p:nvSpPr>
          <p:cNvPr id="17" name="Title 16"/>
          <p:cNvSpPr>
            <a:spLocks noGrp="1"/>
          </p:cNvSpPr>
          <p:nvPr>
            <p:ph type="title"/>
          </p:nvPr>
        </p:nvSpPr>
        <p:spPr/>
        <p:txBody>
          <a:bodyPr/>
          <a:lstStyle/>
          <a:p>
            <a:r>
              <a:rPr lang="en-US" dirty="0"/>
              <a:t>Understanding Azure Resource Manager</a:t>
            </a:r>
          </a:p>
        </p:txBody>
      </p:sp>
      <p:sp>
        <p:nvSpPr>
          <p:cNvPr id="5" name="hyperV2"/>
          <p:cNvSpPr>
            <a:spLocks noChangeAspect="1" noEditPoints="1"/>
          </p:cNvSpPr>
          <p:nvPr/>
        </p:nvSpPr>
        <p:spPr bwMode="auto">
          <a:xfrm>
            <a:off x="2061551" y="3581357"/>
            <a:ext cx="609600" cy="1016275"/>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7" name="Picture 6"/>
          <p:cNvPicPr>
            <a:picLocks noChangeAspect="1"/>
          </p:cNvPicPr>
          <p:nvPr/>
        </p:nvPicPr>
        <p:blipFill>
          <a:blip r:embed="rId3">
            <a:duotone>
              <a:prstClr val="black"/>
              <a:schemeClr val="accent4">
                <a:tint val="45000"/>
                <a:satMod val="400000"/>
              </a:schemeClr>
            </a:duotone>
          </a:blip>
          <a:stretch>
            <a:fillRect/>
          </a:stretch>
        </p:blipFill>
        <p:spPr>
          <a:xfrm>
            <a:off x="2007996" y="1221336"/>
            <a:ext cx="724282" cy="707395"/>
          </a:xfrm>
          <a:prstGeom prst="rect">
            <a:avLst/>
          </a:prstGeom>
        </p:spPr>
      </p:pic>
      <p:sp>
        <p:nvSpPr>
          <p:cNvPr id="3" name="Left Brace 2"/>
          <p:cNvSpPr/>
          <p:nvPr/>
        </p:nvSpPr>
        <p:spPr>
          <a:xfrm>
            <a:off x="503237" y="1516061"/>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bwMode="auto">
          <a:xfrm>
            <a:off x="960437" y="1951747"/>
            <a:ext cx="36576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t>
            </a:r>
            <a:r>
              <a:rPr lang="en-US" sz="1400" b="1" dirty="0" err="1" smtClean="0">
                <a:gradFill>
                  <a:gsLst>
                    <a:gs pos="16814">
                      <a:srgbClr val="FFFFFF"/>
                    </a:gs>
                    <a:gs pos="46000">
                      <a:srgbClr val="FFFFFF"/>
                    </a:gs>
                  </a:gsLst>
                  <a:lin ang="5400000" scaled="0"/>
                </a:gradFill>
              </a:rPr>
              <a:t>WebApp</a:t>
            </a:r>
            <a:r>
              <a:rPr lang="en-US" sz="1400" b="1" dirty="0" smtClean="0">
                <a:gradFill>
                  <a:gsLst>
                    <a:gs pos="16814">
                      <a:srgbClr val="FFFFFF"/>
                    </a:gs>
                    <a:gs pos="46000">
                      <a:srgbClr val="FFFFFF"/>
                    </a:gs>
                  </a:gsLst>
                  <a:lin ang="5400000" scaled="0"/>
                </a:gradFill>
              </a:rPr>
              <a:t>&gt;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Hostname:</a:t>
            </a:r>
            <a:r>
              <a:rPr lang="en-US" sz="1400" dirty="0" smtClean="0">
                <a:gradFill>
                  <a:gsLst>
                    <a:gs pos="16814">
                      <a:srgbClr val="FFFFFF"/>
                    </a:gs>
                    <a:gs pos="46000">
                      <a:srgbClr val="FFFFFF"/>
                    </a:gs>
                  </a:gsLst>
                  <a:lin ang="5400000" scaled="0"/>
                </a:gradFill>
              </a:rPr>
              <a:t> </a:t>
            </a:r>
            <a:r>
              <a:rPr lang="en-US" sz="1400" dirty="0">
                <a:gradFill>
                  <a:gsLst>
                    <a:gs pos="16814">
                      <a:srgbClr val="FFFFFF"/>
                    </a:gs>
                    <a:gs pos="46000">
                      <a:srgbClr val="FFFFFF"/>
                    </a:gs>
                  </a:gsLst>
                  <a:lin ang="5400000" scaled="0"/>
                </a:gradFill>
              </a:rPr>
              <a:t>foo.azurewebsites.net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Kind:</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WebApp</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err="1" smtClean="0">
                <a:gradFill>
                  <a:gsLst>
                    <a:gs pos="16814">
                      <a:srgbClr val="FFFFFF"/>
                    </a:gs>
                    <a:gs pos="46000">
                      <a:srgbClr val="FFFFFF"/>
                    </a:gs>
                  </a:gsLst>
                  <a:lin ang="5400000" scaled="0"/>
                </a:gradFill>
              </a:rPr>
              <a:t>AppServicePlan</a:t>
            </a:r>
            <a:r>
              <a:rPr lang="en-US" sz="1400" b="1"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fooPlan</a:t>
            </a:r>
            <a:endParaRPr lang="en-US" sz="1400" dirty="0">
              <a:gradFill>
                <a:gsLst>
                  <a:gs pos="16814">
                    <a:srgbClr val="FFFFFF"/>
                  </a:gs>
                  <a:gs pos="46000">
                    <a:srgbClr val="FFFFFF"/>
                  </a:gs>
                </a:gsLst>
                <a:lin ang="5400000" scaled="0"/>
              </a:gradFill>
            </a:endParaRPr>
          </a:p>
        </p:txBody>
      </p:sp>
      <p:sp>
        <p:nvSpPr>
          <p:cNvPr id="11" name="Rectangle 10"/>
          <p:cNvSpPr/>
          <p:nvPr/>
        </p:nvSpPr>
        <p:spPr bwMode="auto">
          <a:xfrm>
            <a:off x="941997" y="4603778"/>
            <a:ext cx="1828800" cy="12192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398" fontAlgn="base">
              <a:spcBef>
                <a:spcPct val="0"/>
              </a:spcBef>
              <a:spcAft>
                <a:spcPct val="0"/>
              </a:spcAft>
            </a:pPr>
            <a:r>
              <a:rPr lang="en-US" sz="1400" b="1" dirty="0" smtClean="0">
                <a:gradFill>
                  <a:gsLst>
                    <a:gs pos="16814">
                      <a:srgbClr val="FFFFFF"/>
                    </a:gs>
                    <a:gs pos="46000">
                      <a:srgbClr val="FFFFFF"/>
                    </a:gs>
                  </a:gsLst>
                  <a:lin ang="5400000" scaled="0"/>
                </a:gradFill>
              </a:rPr>
              <a:t>&lt;App Service Plan&gt;</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Name</a:t>
            </a:r>
            <a:r>
              <a:rPr lang="en-US" sz="1400" dirty="0" smtClean="0">
                <a:gradFill>
                  <a:gsLst>
                    <a:gs pos="16814">
                      <a:srgbClr val="FFFFFF"/>
                    </a:gs>
                    <a:gs pos="46000">
                      <a:srgbClr val="FFFFFF"/>
                    </a:gs>
                  </a:gsLst>
                  <a:lin ang="5400000" scaled="0"/>
                </a:gradFill>
              </a:rPr>
              <a:t>: </a:t>
            </a:r>
            <a:r>
              <a:rPr lang="en-US" sz="1400" dirty="0" err="1" smtClean="0">
                <a:gradFill>
                  <a:gsLst>
                    <a:gs pos="16814">
                      <a:srgbClr val="FFFFFF"/>
                    </a:gs>
                    <a:gs pos="46000">
                      <a:srgbClr val="FFFFFF"/>
                    </a:gs>
                  </a:gsLst>
                  <a:lin ang="5400000" scaled="0"/>
                </a:gradFill>
              </a:rPr>
              <a:t>fooPlan</a:t>
            </a:r>
            <a:endParaRPr lang="en-US" sz="1400" dirty="0" smtClean="0">
              <a:gradFill>
                <a:gsLst>
                  <a:gs pos="16814">
                    <a:srgbClr val="FFFFFF"/>
                  </a:gs>
                  <a:gs pos="46000">
                    <a:srgbClr val="FFFFFF"/>
                  </a:gs>
                </a:gsLst>
                <a:lin ang="5400000" scaled="0"/>
              </a:gradFill>
            </a:endParaRP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Location</a:t>
            </a:r>
            <a:r>
              <a:rPr lang="en-US" sz="1400" dirty="0" smtClean="0">
                <a:gradFill>
                  <a:gsLst>
                    <a:gs pos="16814">
                      <a:srgbClr val="FFFFFF"/>
                    </a:gs>
                    <a:gs pos="46000">
                      <a:srgbClr val="FFFFFF"/>
                    </a:gs>
                  </a:gsLst>
                  <a:lin ang="5400000" scaled="0"/>
                </a:gradFill>
              </a:rPr>
              <a:t>: West Us</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Size</a:t>
            </a:r>
            <a:r>
              <a:rPr lang="en-US" sz="1400" dirty="0" smtClean="0">
                <a:gradFill>
                  <a:gsLst>
                    <a:gs pos="16814">
                      <a:srgbClr val="FFFFFF"/>
                    </a:gs>
                    <a:gs pos="46000">
                      <a:srgbClr val="FFFFFF"/>
                    </a:gs>
                  </a:gsLst>
                  <a:lin ang="5400000" scaled="0"/>
                </a:gradFill>
              </a:rPr>
              <a:t>: Small</a:t>
            </a:r>
          </a:p>
          <a:p>
            <a:pPr marL="171450" indent="-171450" defTabSz="932398" fontAlgn="base">
              <a:spcBef>
                <a:spcPct val="0"/>
              </a:spcBef>
              <a:spcAft>
                <a:spcPct val="0"/>
              </a:spcAft>
              <a:buFont typeface="Arial" panose="020B0604020202020204" pitchFamily="34" charset="0"/>
              <a:buChar char="•"/>
            </a:pPr>
            <a:r>
              <a:rPr lang="en-US" sz="1400" b="1" dirty="0" smtClean="0">
                <a:gradFill>
                  <a:gsLst>
                    <a:gs pos="16814">
                      <a:srgbClr val="FFFFFF"/>
                    </a:gs>
                    <a:gs pos="46000">
                      <a:srgbClr val="FFFFFF"/>
                    </a:gs>
                  </a:gsLst>
                  <a:lin ang="5400000" scaled="0"/>
                </a:gradFill>
              </a:rPr>
              <a:t>Instances</a:t>
            </a:r>
            <a:r>
              <a:rPr lang="en-US" sz="1400" dirty="0" smtClean="0">
                <a:gradFill>
                  <a:gsLst>
                    <a:gs pos="16814">
                      <a:srgbClr val="FFFFFF"/>
                    </a:gs>
                    <a:gs pos="46000">
                      <a:srgbClr val="FFFFFF"/>
                    </a:gs>
                  </a:gsLst>
                  <a:lin ang="5400000" scaled="0"/>
                </a:gradFill>
              </a:rPr>
              <a:t>: 3</a:t>
            </a:r>
          </a:p>
        </p:txBody>
      </p:sp>
      <p:sp>
        <p:nvSpPr>
          <p:cNvPr id="13" name="Left Brace 12"/>
          <p:cNvSpPr/>
          <p:nvPr/>
        </p:nvSpPr>
        <p:spPr>
          <a:xfrm flipH="1">
            <a:off x="3779837" y="150349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484797" y="4127209"/>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flipH="1">
            <a:off x="3790705" y="4162256"/>
            <a:ext cx="457200" cy="1640355"/>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2" name="Picture 31"/>
          <p:cNvPicPr>
            <a:picLocks noChangeAspect="1"/>
          </p:cNvPicPr>
          <p:nvPr/>
        </p:nvPicPr>
        <p:blipFill rotWithShape="1">
          <a:blip r:embed="rId4">
            <a:duotone>
              <a:prstClr val="black"/>
              <a:schemeClr val="accent3">
                <a:tint val="45000"/>
                <a:satMod val="400000"/>
              </a:schemeClr>
            </a:duotone>
            <a:lum bright="79000" contrast="-100000"/>
          </a:blip>
          <a:srcRect t="67201"/>
          <a:stretch/>
        </p:blipFill>
        <p:spPr>
          <a:xfrm>
            <a:off x="10240257" y="3849839"/>
            <a:ext cx="1120859" cy="371730"/>
          </a:xfrm>
          <a:prstGeom prst="rect">
            <a:avLst/>
          </a:prstGeom>
        </p:spPr>
      </p:pic>
      <p:pic>
        <p:nvPicPr>
          <p:cNvPr id="41" name="Picture 40"/>
          <p:cNvPicPr>
            <a:picLocks noChangeAspect="1"/>
          </p:cNvPicPr>
          <p:nvPr/>
        </p:nvPicPr>
        <p:blipFill>
          <a:blip r:embed="rId3">
            <a:duotone>
              <a:prstClr val="black"/>
              <a:schemeClr val="accent4">
                <a:tint val="45000"/>
                <a:satMod val="400000"/>
              </a:schemeClr>
            </a:duotone>
          </a:blip>
          <a:stretch>
            <a:fillRect/>
          </a:stretch>
        </p:blipFill>
        <p:spPr>
          <a:xfrm>
            <a:off x="10617824" y="3512187"/>
            <a:ext cx="365724" cy="357197"/>
          </a:xfrm>
          <a:prstGeom prst="rect">
            <a:avLst/>
          </a:prstGeom>
        </p:spPr>
      </p:pic>
      <p:sp>
        <p:nvSpPr>
          <p:cNvPr id="37" name="Rectangle 36"/>
          <p:cNvSpPr/>
          <p:nvPr/>
        </p:nvSpPr>
        <p:spPr bwMode="auto">
          <a:xfrm>
            <a:off x="9323577" y="1135062"/>
            <a:ext cx="2993027" cy="5486400"/>
          </a:xfrm>
          <a:prstGeom prst="rect">
            <a:avLst/>
          </a:prstGeom>
          <a:noFill/>
          <a:ln w="28575">
            <a:solidFill>
              <a:srgbClr val="47D8FF"/>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r" defTabSz="932398" fontAlgn="base">
              <a:spcBef>
                <a:spcPct val="0"/>
              </a:spcBef>
              <a:spcAft>
                <a:spcPct val="0"/>
              </a:spcAft>
            </a:pPr>
            <a:r>
              <a:rPr lang="en-US" sz="2000" dirty="0" smtClean="0">
                <a:gradFill>
                  <a:gsLst>
                    <a:gs pos="16814">
                      <a:srgbClr val="FFFFFF"/>
                    </a:gs>
                    <a:gs pos="46000">
                      <a:srgbClr val="FFFFFF"/>
                    </a:gs>
                  </a:gsLst>
                  <a:lin ang="5400000" scaled="0"/>
                </a:gradFill>
              </a:rPr>
              <a:t>Data Center</a:t>
            </a:r>
            <a:endParaRPr lang="en-US" sz="2000" dirty="0">
              <a:gradFill>
                <a:gsLst>
                  <a:gs pos="16814">
                    <a:srgbClr val="FFFFFF"/>
                  </a:gs>
                  <a:gs pos="46000">
                    <a:srgbClr val="FFFFFF"/>
                  </a:gs>
                </a:gsLst>
                <a:lin ang="5400000" scaled="0"/>
              </a:gradFill>
            </a:endParaRPr>
          </a:p>
        </p:txBody>
      </p:sp>
      <p:pic>
        <p:nvPicPr>
          <p:cNvPr id="43" name="Picture 42"/>
          <p:cNvPicPr>
            <a:picLocks noChangeAspect="1"/>
          </p:cNvPicPr>
          <p:nvPr/>
        </p:nvPicPr>
        <p:blipFill rotWithShape="1">
          <a:blip r:embed="rId4">
            <a:duotone>
              <a:prstClr val="black"/>
              <a:schemeClr val="accent3">
                <a:tint val="45000"/>
                <a:satMod val="400000"/>
              </a:schemeClr>
            </a:duotone>
            <a:lum bright="79000" contrast="-100000"/>
          </a:blip>
          <a:srcRect t="67201"/>
          <a:stretch/>
        </p:blipFill>
        <p:spPr>
          <a:xfrm>
            <a:off x="10240257" y="2927511"/>
            <a:ext cx="1120859" cy="371730"/>
          </a:xfrm>
          <a:prstGeom prst="rect">
            <a:avLst/>
          </a:prstGeom>
        </p:spPr>
      </p:pic>
      <p:pic>
        <p:nvPicPr>
          <p:cNvPr id="44" name="Picture 43"/>
          <p:cNvPicPr>
            <a:picLocks noChangeAspect="1"/>
          </p:cNvPicPr>
          <p:nvPr/>
        </p:nvPicPr>
        <p:blipFill>
          <a:blip r:embed="rId3">
            <a:duotone>
              <a:prstClr val="black"/>
              <a:schemeClr val="accent4">
                <a:tint val="45000"/>
                <a:satMod val="400000"/>
              </a:schemeClr>
            </a:duotone>
          </a:blip>
          <a:stretch>
            <a:fillRect/>
          </a:stretch>
        </p:blipFill>
        <p:spPr>
          <a:xfrm>
            <a:off x="10617824" y="2589859"/>
            <a:ext cx="365724" cy="357197"/>
          </a:xfrm>
          <a:prstGeom prst="rect">
            <a:avLst/>
          </a:prstGeom>
        </p:spPr>
      </p:pic>
      <p:pic>
        <p:nvPicPr>
          <p:cNvPr id="45" name="Picture 44"/>
          <p:cNvPicPr>
            <a:picLocks noChangeAspect="1"/>
          </p:cNvPicPr>
          <p:nvPr/>
        </p:nvPicPr>
        <p:blipFill rotWithShape="1">
          <a:blip r:embed="rId4">
            <a:duotone>
              <a:prstClr val="black"/>
              <a:schemeClr val="accent3">
                <a:tint val="45000"/>
                <a:satMod val="400000"/>
              </a:schemeClr>
            </a:duotone>
            <a:lum bright="79000" contrast="-100000"/>
          </a:blip>
          <a:srcRect t="67201"/>
          <a:stretch/>
        </p:blipFill>
        <p:spPr>
          <a:xfrm>
            <a:off x="10240257" y="2005183"/>
            <a:ext cx="1120859" cy="371730"/>
          </a:xfrm>
          <a:prstGeom prst="rect">
            <a:avLst/>
          </a:prstGeom>
        </p:spPr>
      </p:pic>
      <p:pic>
        <p:nvPicPr>
          <p:cNvPr id="46" name="Picture 45"/>
          <p:cNvPicPr>
            <a:picLocks noChangeAspect="1"/>
          </p:cNvPicPr>
          <p:nvPr/>
        </p:nvPicPr>
        <p:blipFill>
          <a:blip r:embed="rId3">
            <a:duotone>
              <a:prstClr val="black"/>
              <a:schemeClr val="accent4">
                <a:tint val="45000"/>
                <a:satMod val="400000"/>
              </a:schemeClr>
            </a:duotone>
          </a:blip>
          <a:stretch>
            <a:fillRect/>
          </a:stretch>
        </p:blipFill>
        <p:spPr>
          <a:xfrm>
            <a:off x="10617824" y="1667531"/>
            <a:ext cx="365724" cy="357197"/>
          </a:xfrm>
          <a:prstGeom prst="rect">
            <a:avLst/>
          </a:prstGeom>
        </p:spPr>
      </p:pic>
    </p:spTree>
    <p:extLst>
      <p:ext uri="{BB962C8B-B14F-4D97-AF65-F5344CB8AC3E}">
        <p14:creationId xmlns:p14="http://schemas.microsoft.com/office/powerpoint/2010/main" val="37972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autoRev="1" fill="hold" nodeType="clickEffect">
                                  <p:stCondLst>
                                    <p:cond delay="0"/>
                                  </p:stCondLst>
                                  <p:childTnLst>
                                    <p:animScale>
                                      <p:cBhvr>
                                        <p:cTn id="6" dur="1000" fill="hold"/>
                                        <p:tgtEl>
                                          <p:spTgt spid="11">
                                            <p:txEl>
                                              <p:pRg st="4" end="4"/>
                                            </p:txEl>
                                          </p:spTgt>
                                        </p:tgtEl>
                                      </p:cBhvr>
                                      <p:by x="150000" y="150000"/>
                                    </p:animScale>
                                  </p:childTnLst>
                                </p:cTn>
                              </p:par>
                              <p:par>
                                <p:cTn id="7" presetID="3" presetClass="emph" presetSubtype="2" repeatCount="3000" autoRev="1" fill="hold" nodeType="withEffect">
                                  <p:stCondLst>
                                    <p:cond delay="0"/>
                                  </p:stCondLst>
                                  <p:childTnLst>
                                    <p:animClr clrSpc="rgb" dir="cw">
                                      <p:cBhvr override="childStyle">
                                        <p:cTn id="8" dur="1000" fill="hold"/>
                                        <p:tgtEl>
                                          <p:spTgt spid="11">
                                            <p:txEl>
                                              <p:pRg st="4" end="4"/>
                                            </p:txEl>
                                          </p:spTgt>
                                        </p:tgtEl>
                                        <p:attrNameLst>
                                          <p:attrName>style.color</p:attrName>
                                        </p:attrNameLst>
                                      </p:cBhvr>
                                      <p:to>
                                        <a:srgbClr val="00FF00"/>
                                      </p:to>
                                    </p:animClr>
                                  </p:childTnLst>
                                </p:cTn>
                              </p:par>
                              <p:par>
                                <p:cTn id="9" presetID="2" presetClass="entr" presetSubtype="4"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ppt_x"/>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2015-05-04T00:00:00-07:00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Byron Tardif; Yochay Kiriaty</External_x0020_Speaker>
    <Session_x0020_Code xmlns="12a172fe-0250-434a-85cf-03b10810c5e5"> BRK3707</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230e9df3-be65-4c73-a93b-d1236ebd677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sharepoint/v3"/>
    <ds:schemaRef ds:uri="http://purl.org/dc/elements/1.1/"/>
    <ds:schemaRef ds:uri="http://schemas.microsoft.com/office/infopath/2007/PartnerControls"/>
    <ds:schemaRef ds:uri="12a172fe-0250-434a-85cf-03b10810c5e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2458</TotalTime>
  <Words>2047</Words>
  <Application>Microsoft Office PowerPoint</Application>
  <PresentationFormat>Custom</PresentationFormat>
  <Paragraphs>365</Paragraphs>
  <Slides>33</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Arial</vt:lpstr>
      <vt:lpstr>Consolas</vt:lpstr>
      <vt:lpstr>Segoe UI</vt:lpstr>
      <vt:lpstr>Segoe UI Light</vt:lpstr>
      <vt:lpstr>Segoe UI Semibold</vt:lpstr>
      <vt:lpstr>Segoe UI Semilight</vt:lpstr>
      <vt:lpstr>Wingdings</vt:lpstr>
      <vt:lpstr>5-30610_Microsoft_Ignite_Keynote_Template</vt:lpstr>
      <vt:lpstr>1_5-30610_Microsoft_Ignite_Keynote_Template</vt:lpstr>
      <vt:lpstr>2_5-30610_Microsoft_Ignite_Keynote_Template</vt:lpstr>
      <vt:lpstr>3_5-30610_Microsoft_Ignite_Keynote_Template</vt:lpstr>
      <vt:lpstr>PowerPoint Presentation</vt:lpstr>
      <vt:lpstr>Agile Development in Practice: Tips and Tricks for Modernized Development Cycle</vt:lpstr>
      <vt:lpstr>Agenda</vt:lpstr>
      <vt:lpstr>Getting Started with Azure App Service</vt:lpstr>
      <vt:lpstr>Understanding Azure Resource Manager</vt:lpstr>
      <vt:lpstr>PowerPoint Presentation</vt:lpstr>
      <vt:lpstr>App Service - one integrated offering</vt:lpstr>
      <vt:lpstr>Understanding Azure Resource Manager</vt:lpstr>
      <vt:lpstr>Understanding Azure Resource Manager</vt:lpstr>
      <vt:lpstr>Understanding Azure Resource Manager</vt:lpstr>
      <vt:lpstr>Understanding Azure Resource Manager</vt:lpstr>
      <vt:lpstr>Understanding Azure Resource Manager</vt:lpstr>
      <vt:lpstr>Agenda</vt:lpstr>
      <vt:lpstr>CRAWL</vt:lpstr>
      <vt:lpstr>App Service Deployment</vt:lpstr>
      <vt:lpstr>WALK</vt:lpstr>
      <vt:lpstr>Agenda</vt:lpstr>
      <vt:lpstr>Agile Commandments</vt:lpstr>
      <vt:lpstr>Byron’s Amendments</vt:lpstr>
      <vt:lpstr>RUN</vt:lpstr>
      <vt:lpstr>Agenda</vt:lpstr>
      <vt:lpstr>Branching Strategy</vt:lpstr>
      <vt:lpstr>App Service Architecture: Option 1</vt:lpstr>
      <vt:lpstr>App Service Architecture: Option 2</vt:lpstr>
      <vt:lpstr>Agenda</vt:lpstr>
      <vt:lpstr>Takeaways</vt:lpstr>
      <vt:lpstr>Other Resources</vt:lpstr>
      <vt:lpstr>Recommended Sessions</vt:lpstr>
      <vt:lpstr>Wait I have more questions!?!?!</vt:lpstr>
      <vt:lpstr>Ignite Azure Challenge Sweepstakes</vt:lpstr>
      <vt:lpstr>Free Resources for DevOps Practices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Development in Practice: Tips and Tricks for Modernized Development Cycle</dc:title>
  <dc:subject>Microsoft Ignite 2015</dc:subject>
  <dc:creator>Byron Tardif</dc:creator>
  <cp:keywords>Microsoft Ignite 2015</cp:keywords>
  <dc:description>Template: Mitchell Derrey, Silver Fox Productions
Formatting: 
Audience Type: Internal/External</dc:description>
  <cp:lastModifiedBy>Shows</cp:lastModifiedBy>
  <cp:revision>38</cp:revision>
  <dcterms:created xsi:type="dcterms:W3CDTF">2015-05-02T22:55:16Z</dcterms:created>
  <dcterms:modified xsi:type="dcterms:W3CDTF">2015-05-04T22:26:41Z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