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25"/>
  </p:notesMasterIdLst>
  <p:handoutMasterIdLst>
    <p:handoutMasterId r:id="rId26"/>
  </p:handoutMasterIdLst>
  <p:sldIdLst>
    <p:sldId id="1368" r:id="rId5"/>
    <p:sldId id="1338" r:id="rId6"/>
    <p:sldId id="1460" r:id="rId7"/>
    <p:sldId id="1468" r:id="rId8"/>
    <p:sldId id="1461" r:id="rId9"/>
    <p:sldId id="1462" r:id="rId10"/>
    <p:sldId id="1463" r:id="rId11"/>
    <p:sldId id="1464" r:id="rId12"/>
    <p:sldId id="1467" r:id="rId13"/>
    <p:sldId id="1466" r:id="rId14"/>
    <p:sldId id="1470" r:id="rId15"/>
    <p:sldId id="1469" r:id="rId16"/>
    <p:sldId id="1471" r:id="rId17"/>
    <p:sldId id="1472" r:id="rId18"/>
    <p:sldId id="1473" r:id="rId19"/>
    <p:sldId id="1474" r:id="rId20"/>
    <p:sldId id="1475" r:id="rId21"/>
    <p:sldId id="1478" r:id="rId22"/>
    <p:sldId id="1477" r:id="rId23"/>
    <p:sldId id="1476" r:id="rId2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338"/>
            <p14:sldId id="1460"/>
            <p14:sldId id="1468"/>
            <p14:sldId id="1461"/>
            <p14:sldId id="1462"/>
            <p14:sldId id="1463"/>
            <p14:sldId id="1464"/>
            <p14:sldId id="1467"/>
            <p14:sldId id="1466"/>
            <p14:sldId id="1470"/>
            <p14:sldId id="1469"/>
            <p14:sldId id="1471"/>
            <p14:sldId id="1472"/>
            <p14:sldId id="1473"/>
            <p14:sldId id="1474"/>
            <p14:sldId id="1475"/>
            <p14:sldId id="1478"/>
            <p14:sldId id="1477"/>
            <p14:sldId id="14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118" autoAdjust="0"/>
  </p:normalViewPr>
  <p:slideViewPr>
    <p:cSldViewPr>
      <p:cViewPr varScale="1">
        <p:scale>
          <a:sx n="113" d="100"/>
          <a:sy n="113" d="100"/>
        </p:scale>
        <p:origin x="84" y="108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3:18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3:18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3:18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>
                <a:solidFill>
                  <a:prstClr val="black"/>
                </a:solidFill>
              </a:rPr>
              <a:pPr/>
              <a:t>5/5/2015 3:18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4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5/5/2015 3:18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3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40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77" r:id="rId2"/>
    <p:sldLayoutId id="2147484236" r:id="rId3"/>
    <p:sldLayoutId id="2147484240" r:id="rId4"/>
    <p:sldLayoutId id="2147484272" r:id="rId5"/>
    <p:sldLayoutId id="2147484241" r:id="rId6"/>
    <p:sldLayoutId id="2147484273" r:id="rId7"/>
    <p:sldLayoutId id="2147484244" r:id="rId8"/>
    <p:sldLayoutId id="2147484274" r:id="rId9"/>
    <p:sldLayoutId id="2147484245" r:id="rId10"/>
    <p:sldLayoutId id="2147484275" r:id="rId11"/>
    <p:sldLayoutId id="2147484247" r:id="rId12"/>
    <p:sldLayoutId id="2147484249" r:id="rId13"/>
    <p:sldLayoutId id="2147484250" r:id="rId14"/>
    <p:sldLayoutId id="2147484264" r:id="rId15"/>
    <p:sldLayoutId id="2147484251" r:id="rId16"/>
    <p:sldLayoutId id="2147484270" r:id="rId17"/>
    <p:sldLayoutId id="2147484252" r:id="rId18"/>
    <p:sldLayoutId id="2147484253" r:id="rId19"/>
    <p:sldLayoutId id="2147484254" r:id="rId20"/>
    <p:sldLayoutId id="2147484271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3" r:id="rId27"/>
    <p:sldLayoutId id="2147484276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nbtbv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g"/><Relationship Id="rId4" Type="http://schemas.openxmlformats.org/officeDocument/2006/relationships/hyperlink" Target="http://aka.ms/nbtbeven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hyperlink" Target="http://myignite.microsof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478423"/>
          </a:xfrm>
        </p:spPr>
        <p:txBody>
          <a:bodyPr/>
          <a:lstStyle/>
          <a:p>
            <a:r>
              <a:rPr lang="en-US" dirty="0" smtClean="0"/>
              <a:t>Run a task</a:t>
            </a:r>
          </a:p>
          <a:p>
            <a:pPr lvl="1"/>
            <a:r>
              <a:rPr lang="en-US" dirty="0" smtClean="0"/>
              <a:t>On demand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a schedule</a:t>
            </a:r>
          </a:p>
          <a:p>
            <a:pPr lvl="1"/>
            <a:r>
              <a:rPr lang="en-US" dirty="0" smtClean="0"/>
              <a:t>Continuously</a:t>
            </a:r>
          </a:p>
          <a:p>
            <a:pPr lvl="1"/>
            <a:endParaRPr lang="en-US" dirty="0"/>
          </a:p>
          <a:p>
            <a:r>
              <a:rPr lang="en-US" dirty="0" smtClean="0"/>
              <a:t>Runs these types of files</a:t>
            </a:r>
          </a:p>
          <a:p>
            <a:pPr lvl="1"/>
            <a:r>
              <a:rPr lang="en-US" dirty="0" smtClean="0"/>
              <a:t>EXE, CMD, BAT, PS1</a:t>
            </a:r>
          </a:p>
          <a:p>
            <a:pPr lvl="1"/>
            <a:r>
              <a:rPr lang="en-US" dirty="0" smtClean="0"/>
              <a:t>SH  (using bash)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PY</a:t>
            </a:r>
          </a:p>
          <a:p>
            <a:pPr lvl="1"/>
            <a:r>
              <a:rPr lang="en-US" dirty="0" smtClean="0"/>
              <a:t>JS  (using node)</a:t>
            </a:r>
          </a:p>
          <a:p>
            <a:pPr lvl="1"/>
            <a:r>
              <a:rPr lang="en-US" dirty="0" smtClean="0"/>
              <a:t>JAR  (using Java)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Web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7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072158"/>
          </a:xfrm>
        </p:spPr>
        <p:txBody>
          <a:bodyPr/>
          <a:lstStyle/>
          <a:p>
            <a:r>
              <a:rPr lang="en-US" dirty="0" smtClean="0"/>
              <a:t>4 types of storage</a:t>
            </a:r>
          </a:p>
          <a:p>
            <a:pPr lvl="1"/>
            <a:r>
              <a:rPr lang="en-US" dirty="0" smtClean="0"/>
              <a:t>Blob</a:t>
            </a:r>
          </a:p>
          <a:p>
            <a:pPr lvl="1"/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Queue</a:t>
            </a:r>
          </a:p>
          <a:p>
            <a:pPr lvl="1"/>
            <a:r>
              <a:rPr lang="en-US" dirty="0" smtClean="0"/>
              <a:t>File </a:t>
            </a:r>
          </a:p>
          <a:p>
            <a:endParaRPr lang="en-US" dirty="0" smtClean="0"/>
          </a:p>
          <a:p>
            <a:r>
              <a:rPr lang="en-US" dirty="0" smtClean="0"/>
              <a:t>Easily accessed through stream APIs</a:t>
            </a:r>
          </a:p>
          <a:p>
            <a:endParaRPr lang="en-US" dirty="0"/>
          </a:p>
          <a:p>
            <a:r>
              <a:rPr lang="en-US" dirty="0" smtClean="0"/>
              <a:t>Replication available locally and geographically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0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1181734"/>
          </a:xfrm>
        </p:spPr>
        <p:txBody>
          <a:bodyPr/>
          <a:lstStyle/>
          <a:p>
            <a:r>
              <a:rPr lang="en-US" dirty="0" smtClean="0"/>
              <a:t>Uploading and Resizing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801314"/>
          </a:xfrm>
        </p:spPr>
        <p:txBody>
          <a:bodyPr/>
          <a:lstStyle/>
          <a:p>
            <a:r>
              <a:rPr lang="en-US" dirty="0" smtClean="0"/>
              <a:t>Streaming Logging</a:t>
            </a:r>
          </a:p>
          <a:p>
            <a:endParaRPr lang="en-US" dirty="0"/>
          </a:p>
          <a:p>
            <a:r>
              <a:rPr lang="en-US" dirty="0" smtClean="0"/>
              <a:t>Remote Debugging</a:t>
            </a:r>
          </a:p>
          <a:p>
            <a:endParaRPr lang="en-US" dirty="0"/>
          </a:p>
          <a:p>
            <a:r>
              <a:rPr lang="en-US" dirty="0" smtClean="0"/>
              <a:t>Application Insights</a:t>
            </a:r>
          </a:p>
          <a:p>
            <a:endParaRPr lang="en-US" dirty="0"/>
          </a:p>
          <a:p>
            <a:r>
              <a:rPr lang="en-US" dirty="0" smtClean="0"/>
              <a:t>Staging Slots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02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Diagnostics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Logging, Debugging, </a:t>
            </a:r>
            <a:r>
              <a:rPr lang="en-US" dirty="0" err="1" smtClean="0"/>
              <a:t>AppInsights</a:t>
            </a:r>
            <a:r>
              <a:rPr lang="en-US" dirty="0" smtClean="0"/>
              <a:t>, Staging Slots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6032421"/>
          </a:xfrm>
        </p:spPr>
        <p:txBody>
          <a:bodyPr/>
          <a:lstStyle/>
          <a:p>
            <a:r>
              <a:rPr lang="en-US" dirty="0"/>
              <a:t>New App Type </a:t>
            </a:r>
            <a:r>
              <a:rPr lang="en-US" dirty="0" smtClean="0"/>
              <a:t>– </a:t>
            </a:r>
            <a:r>
              <a:rPr lang="en-US" dirty="0"/>
              <a:t>Upgrade your API to cloud scale with no code changes</a:t>
            </a:r>
          </a:p>
          <a:p>
            <a:endParaRPr lang="en-US" dirty="0"/>
          </a:p>
          <a:p>
            <a:r>
              <a:rPr lang="en-US" dirty="0"/>
              <a:t>Simple Access Control through the Azure Portal</a:t>
            </a:r>
          </a:p>
          <a:p>
            <a:endParaRPr lang="en-US" dirty="0"/>
          </a:p>
          <a:p>
            <a:r>
              <a:rPr lang="en-US" dirty="0"/>
              <a:t>Public gallery of APIs</a:t>
            </a:r>
          </a:p>
          <a:p>
            <a:endParaRPr lang="en-US" dirty="0"/>
          </a:p>
          <a:p>
            <a:r>
              <a:rPr lang="en-US" dirty="0"/>
              <a:t>Automatic SDK Generation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Photos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801314"/>
          </a:xfrm>
        </p:spPr>
        <p:txBody>
          <a:bodyPr/>
          <a:lstStyle/>
          <a:p>
            <a:r>
              <a:rPr lang="en-US" dirty="0" smtClean="0"/>
              <a:t>Jeffreyfritz.com</a:t>
            </a:r>
          </a:p>
          <a:p>
            <a:endParaRPr lang="en-US" dirty="0" smtClean="0"/>
          </a:p>
          <a:p>
            <a:r>
              <a:rPr lang="en-US" dirty="0" smtClean="0"/>
              <a:t>Portal.azure.com</a:t>
            </a:r>
          </a:p>
          <a:p>
            <a:endParaRPr lang="en-US" dirty="0" smtClean="0"/>
          </a:p>
          <a:p>
            <a:r>
              <a:rPr lang="en-US" dirty="0" smtClean="0"/>
              <a:t>www.asp.net</a:t>
            </a:r>
          </a:p>
          <a:p>
            <a:endParaRPr lang="en-US" dirty="0"/>
          </a:p>
          <a:p>
            <a:r>
              <a:rPr lang="en-US" dirty="0" smtClean="0"/>
              <a:t>Twitter.com/</a:t>
            </a:r>
            <a:r>
              <a:rPr lang="en-US" dirty="0" err="1" smtClean="0"/>
              <a:t>csharpfritz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80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562" y="616813"/>
            <a:ext cx="6429206" cy="2263049"/>
          </a:xfrm>
        </p:spPr>
        <p:txBody>
          <a:bodyPr/>
          <a:lstStyle/>
          <a:p>
            <a:r>
              <a:rPr lang="en-US" sz="4896" dirty="0"/>
              <a:t>FREE UPGRADE </a:t>
            </a:r>
            <a:br>
              <a:rPr lang="en-US" sz="4896" dirty="0"/>
            </a:br>
            <a:r>
              <a:rPr lang="en-US" sz="4896" dirty="0"/>
              <a:t>to Visual Studio Enterprise with MSDN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4226" y="2988836"/>
            <a:ext cx="6380604" cy="4005689"/>
          </a:xfrm>
          <a:prstGeom prst="rect">
            <a:avLst/>
          </a:prstGeom>
          <a:solidFill>
            <a:schemeClr val="bg2"/>
          </a:solidFill>
        </p:spPr>
        <p:txBody>
          <a:bodyPr wrap="square" lIns="466302" tIns="466302" rtlCol="0">
            <a:noAutofit/>
          </a:bodyPr>
          <a:lstStyle/>
          <a:p>
            <a:r>
              <a:rPr lang="en-US" sz="2856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0" scaled="0"/>
                </a:gradFill>
              </a:rPr>
              <a:t>Learn more about this offer: </a:t>
            </a:r>
            <a:r>
              <a:rPr lang="en-US" sz="2856" b="1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0" scaled="0"/>
                </a:gradFill>
                <a:hlinkClick r:id="rId3"/>
              </a:rPr>
              <a:t>http://aka.ms/nbtbvs</a:t>
            </a:r>
            <a:endParaRPr lang="en-US" sz="2856" b="1" dirty="0">
              <a:gradFill>
                <a:gsLst>
                  <a:gs pos="20354">
                    <a:schemeClr val="tx1"/>
                  </a:gs>
                  <a:gs pos="40000">
                    <a:schemeClr val="tx1"/>
                  </a:gs>
                </a:gsLst>
                <a:lin ang="0" scaled="0"/>
              </a:gradFill>
            </a:endParaRPr>
          </a:p>
          <a:p>
            <a:endParaRPr lang="en-US" sz="2856" b="1" dirty="0">
              <a:gradFill>
                <a:gsLst>
                  <a:gs pos="20354">
                    <a:schemeClr val="tx1"/>
                  </a:gs>
                  <a:gs pos="40000">
                    <a:schemeClr val="tx1"/>
                  </a:gs>
                </a:gsLst>
                <a:lin ang="0" scaled="0"/>
              </a:gradFill>
            </a:endParaRPr>
          </a:p>
          <a:p>
            <a:r>
              <a:rPr lang="en-US" sz="2856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0" scaled="0"/>
                </a:gradFill>
                <a:ea typeface="Segoe UI Emoji" panose="020B0502040204020203" pitchFamily="34" charset="0"/>
                <a:cs typeface="Segoe UI Semilight" panose="020B0402040204020203" pitchFamily="34" charset="0"/>
              </a:rPr>
              <a:t>Learn more about Visual Studio 2015 at our in-person or online events: </a:t>
            </a:r>
            <a:r>
              <a:rPr lang="en-US" sz="2856" b="1" dirty="0">
                <a:gradFill>
                  <a:gsLst>
                    <a:gs pos="20354">
                      <a:schemeClr val="tx1"/>
                    </a:gs>
                    <a:gs pos="40000">
                      <a:schemeClr val="tx1"/>
                    </a:gs>
                  </a:gsLst>
                  <a:lin ang="0" scaled="0"/>
                </a:gradFill>
                <a:ea typeface="Segoe UI Emoji" panose="020B0502040204020203" pitchFamily="34" charset="0"/>
                <a:cs typeface="Segoe UI Semilight" panose="020B0402040204020203" pitchFamily="34" charset="0"/>
                <a:hlinkClick r:id="rId4"/>
              </a:rPr>
              <a:t>http://aka.ms/nbtbevents</a:t>
            </a:r>
            <a:endParaRPr lang="en-US" sz="2856" dirty="0">
              <a:gradFill>
                <a:gsLst>
                  <a:gs pos="20354">
                    <a:schemeClr val="tx1"/>
                  </a:gs>
                  <a:gs pos="40000">
                    <a:schemeClr val="tx1"/>
                  </a:gs>
                </a:gsLst>
                <a:lin ang="0" scaled="0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56" b="1" dirty="0">
              <a:gradFill>
                <a:gsLst>
                  <a:gs pos="20354">
                    <a:schemeClr val="tx1"/>
                  </a:gs>
                  <a:gs pos="40000">
                    <a:schemeClr val="tx1"/>
                  </a:gs>
                </a:gsLst>
                <a:lin ang="0" scaled="0"/>
              </a:gra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81" y="3011673"/>
            <a:ext cx="6023347" cy="398285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algn="ctr" defTabSz="950953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10216" y="2988835"/>
            <a:ext cx="5604675" cy="3953908"/>
          </a:xfrm>
          <a:prstGeom prst="rect">
            <a:avLst/>
          </a:prstGeom>
        </p:spPr>
        <p:txBody>
          <a:bodyPr/>
          <a:lstStyle>
            <a:lvl1pPr marL="336118" marR="0" indent="-33611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46" marR="0" indent="-236528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275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354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432" marR="0" indent="-224079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2563">
              <a:buClrTx/>
              <a:buNone/>
            </a:pPr>
            <a:endParaRPr lang="en-US" sz="2856" dirty="0">
              <a:gradFill>
                <a:gsLst>
                  <a:gs pos="1299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</a:endParaRPr>
          </a:p>
          <a:p>
            <a:pPr marL="0" indent="0" defTabSz="932563">
              <a:buClrTx/>
              <a:buNone/>
            </a:pPr>
            <a:r>
              <a:rPr lang="en-US" sz="2856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There’s no better time than now to get ready for the release of Visual Studio 2015! </a:t>
            </a:r>
            <a:br>
              <a:rPr lang="en-US" sz="2856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</a:br>
            <a:endParaRPr lang="en-US" sz="2856" dirty="0">
              <a:gradFill>
                <a:gsLst>
                  <a:gs pos="1299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</a:endParaRPr>
          </a:p>
          <a:p>
            <a:pPr marL="0" indent="0" defTabSz="932563">
              <a:buClrTx/>
              <a:buNone/>
            </a:pPr>
            <a:r>
              <a:rPr lang="en-US" sz="2856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For a </a:t>
            </a:r>
            <a:r>
              <a:rPr lang="en-US" sz="2856" b="1" i="1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limited time</a:t>
            </a:r>
            <a:r>
              <a:rPr lang="en-US" sz="2856" i="1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, </a:t>
            </a:r>
            <a:r>
              <a:rPr lang="en-US" sz="2856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get a </a:t>
            </a:r>
            <a:r>
              <a:rPr lang="en-US" sz="2856" b="1" i="1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free</a:t>
            </a:r>
            <a:r>
              <a:rPr lang="en-US" sz="2856" dirty="0">
                <a:gradFill>
                  <a:gsLst>
                    <a:gs pos="1299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</a:rPr>
              <a:t> upgrade to Visual Studio Enterprise with MSDN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6023346" cy="30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0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2125677"/>
            <a:ext cx="11887135" cy="1828786"/>
          </a:xfrm>
        </p:spPr>
        <p:txBody>
          <a:bodyPr/>
          <a:lstStyle/>
          <a:p>
            <a:r>
              <a:rPr lang="en-US" dirty="0" smtClean="0"/>
              <a:t>Building ASP.NET with Microsoft Azure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Jeff Fritz </a:t>
            </a:r>
          </a:p>
          <a:p>
            <a:r>
              <a:rPr lang="en-US" dirty="0" smtClean="0"/>
              <a:t>Microsoft Senior Program Manager – Web Platform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csharpfritz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BRK3711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387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355312"/>
          </a:xfrm>
        </p:spPr>
        <p:txBody>
          <a:bodyPr/>
          <a:lstStyle/>
          <a:p>
            <a:r>
              <a:rPr lang="en-US" dirty="0" smtClean="0"/>
              <a:t>Familiarity with ASP.NET structures and concepts</a:t>
            </a:r>
          </a:p>
          <a:p>
            <a:r>
              <a:rPr lang="en-US" dirty="0" smtClean="0"/>
              <a:t>No network knowledge</a:t>
            </a:r>
          </a:p>
          <a:p>
            <a:r>
              <a:rPr lang="en-US" dirty="0" smtClean="0"/>
              <a:t>No hardware/operations knowledge</a:t>
            </a:r>
          </a:p>
          <a:p>
            <a:r>
              <a:rPr lang="en-US" dirty="0" smtClean="0"/>
              <a:t>No server configuration knowledge</a:t>
            </a:r>
          </a:p>
          <a:p>
            <a:r>
              <a:rPr lang="en-US" dirty="0" smtClean="0"/>
              <a:t>You have a connection to Azure</a:t>
            </a:r>
          </a:p>
          <a:p>
            <a:endParaRPr lang="en-US" dirty="0"/>
          </a:p>
          <a:p>
            <a:r>
              <a:rPr lang="en-US" dirty="0" smtClean="0"/>
              <a:t>If you’re an ASP.NET developer, you should be comfortable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79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dirty="0" smtClean="0"/>
              <a:t>Introducing our sample web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Ignite Photo Album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App Service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11543" y="1822612"/>
            <a:ext cx="7008277" cy="3859553"/>
            <a:chOff x="2643725" y="1637686"/>
            <a:chExt cx="7008277" cy="3859553"/>
          </a:xfrm>
        </p:grpSpPr>
        <p:sp>
          <p:nvSpPr>
            <p:cNvPr id="5" name="Rectangle 4"/>
            <p:cNvSpPr/>
            <p:nvPr/>
          </p:nvSpPr>
          <p:spPr bwMode="auto">
            <a:xfrm>
              <a:off x="2653885" y="1637686"/>
              <a:ext cx="2233075" cy="2233075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031326" y="1637686"/>
              <a:ext cx="2233075" cy="2233075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408765" y="1637686"/>
              <a:ext cx="2233075" cy="2233075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3725" y="3209565"/>
              <a:ext cx="2243235" cy="472563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Web Apps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6516" y="2044605"/>
              <a:ext cx="724385" cy="7074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31324" y="3254434"/>
              <a:ext cx="2233078" cy="388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LOGIC Apps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5045" y="2043154"/>
              <a:ext cx="727877" cy="7270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08766" y="3264164"/>
              <a:ext cx="2243236" cy="472563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smtClean="0">
                  <a:solidFill>
                    <a:srgbClr val="FFFFFF"/>
                  </a:solidFill>
                </a:rPr>
                <a:t>Mobile Apps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2258" y="2047127"/>
              <a:ext cx="505992" cy="72655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2643725" y="3994806"/>
              <a:ext cx="7008276" cy="1502433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97" y="4203769"/>
              <a:ext cx="683133" cy="68313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53310" y="4948471"/>
              <a:ext cx="1789106" cy="472563"/>
            </a:xfrm>
            <a:prstGeom prst="flowChartOffpage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73" b="1" kern="0" cap="all" dirty="0" err="1" smtClean="0">
                  <a:solidFill>
                    <a:srgbClr val="FFFFFF"/>
                  </a:solidFill>
                </a:rPr>
                <a:t>Api</a:t>
              </a:r>
              <a:r>
                <a:rPr lang="en-US" sz="1873" b="1" kern="0" cap="all" dirty="0" smtClean="0">
                  <a:solidFill>
                    <a:srgbClr val="FFFFFF"/>
                  </a:solidFill>
                </a:rPr>
                <a:t> Apps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975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8037" y="1058862"/>
            <a:ext cx="10406150" cy="4351338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Evolution of Azure Web Sites</a:t>
            </a:r>
          </a:p>
          <a:p>
            <a:endParaRPr lang="en-US" dirty="0" smtClean="0"/>
          </a:p>
          <a:p>
            <a:r>
              <a:rPr lang="en-US" dirty="0" smtClean="0"/>
              <a:t>Strictly a name change</a:t>
            </a:r>
          </a:p>
          <a:p>
            <a:endParaRPr lang="en-US" dirty="0" smtClean="0"/>
          </a:p>
          <a:p>
            <a:r>
              <a:rPr lang="en-US" dirty="0" smtClean="0"/>
              <a:t>“Web Hosting Plan”            “App Service Plan”</a:t>
            </a:r>
          </a:p>
          <a:p>
            <a:endParaRPr lang="en-US" dirty="0" smtClean="0"/>
          </a:p>
          <a:p>
            <a:r>
              <a:rPr lang="en-US" dirty="0" smtClean="0"/>
              <a:t>All existing web sites are now web apps </a:t>
            </a:r>
            <a:br>
              <a:rPr lang="en-US" dirty="0" smtClean="0"/>
            </a:br>
            <a:r>
              <a:rPr lang="en-US" dirty="0" smtClean="0"/>
              <a:t>in the portal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837237" y="3954462"/>
            <a:ext cx="810491" cy="217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6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355312"/>
          </a:xfrm>
        </p:spPr>
        <p:txBody>
          <a:bodyPr/>
          <a:lstStyle/>
          <a:p>
            <a:r>
              <a:rPr lang="en-US" dirty="0"/>
              <a:t>Formerly “Azure Mobile Services”</a:t>
            </a:r>
          </a:p>
          <a:p>
            <a:endParaRPr lang="en-US" dirty="0"/>
          </a:p>
          <a:p>
            <a:r>
              <a:rPr lang="en-US" dirty="0" smtClean="0"/>
              <a:t>New features</a:t>
            </a:r>
            <a:endParaRPr lang="en-US" dirty="0"/>
          </a:p>
          <a:p>
            <a:pPr lvl="1"/>
            <a:r>
              <a:rPr lang="en-US" dirty="0"/>
              <a:t>Integration with on-</a:t>
            </a:r>
            <a:r>
              <a:rPr lang="en-US" dirty="0" err="1"/>
              <a:t>prem</a:t>
            </a:r>
            <a:r>
              <a:rPr lang="en-US" dirty="0"/>
              <a:t> and SaaS services</a:t>
            </a:r>
          </a:p>
          <a:p>
            <a:pPr lvl="1"/>
            <a:r>
              <a:rPr lang="en-US" dirty="0"/>
              <a:t>Staging slots</a:t>
            </a:r>
          </a:p>
          <a:p>
            <a:pPr lvl="1"/>
            <a:r>
              <a:rPr lang="en-US" dirty="0" err="1"/>
              <a:t>Webjobs</a:t>
            </a:r>
            <a:endParaRPr lang="en-US" dirty="0"/>
          </a:p>
          <a:p>
            <a:pPr lvl="1"/>
            <a:r>
              <a:rPr lang="en-US" dirty="0"/>
              <a:t>Scaling options</a:t>
            </a:r>
          </a:p>
          <a:p>
            <a:pPr lvl="1"/>
            <a:endParaRPr lang="en-US" dirty="0"/>
          </a:p>
          <a:p>
            <a:r>
              <a:rPr lang="en-US" dirty="0"/>
              <a:t>Easy migration steps to convert Mobile Services to Mobile Apps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76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635115"/>
          </a:xfrm>
        </p:spPr>
        <p:txBody>
          <a:bodyPr/>
          <a:lstStyle/>
          <a:p>
            <a:r>
              <a:rPr lang="en-US" sz="3600" dirty="0"/>
              <a:t>New App Type – Automate data access across the cloud without writing code</a:t>
            </a:r>
          </a:p>
          <a:p>
            <a:pPr lvl="1"/>
            <a:r>
              <a:rPr lang="en-US" sz="2000" dirty="0"/>
              <a:t>In Preview Mode</a:t>
            </a:r>
          </a:p>
          <a:p>
            <a:endParaRPr lang="en-US" sz="3600" dirty="0"/>
          </a:p>
          <a:p>
            <a:r>
              <a:rPr lang="en-US" sz="3600" dirty="0"/>
              <a:t>Features Visual Designer to Compose Business Processes</a:t>
            </a:r>
          </a:p>
          <a:p>
            <a:endParaRPr lang="en-US" sz="3600" dirty="0"/>
          </a:p>
          <a:p>
            <a:r>
              <a:rPr lang="en-US" sz="3600" dirty="0"/>
              <a:t>Automate SaaS actions based on external triggers</a:t>
            </a:r>
          </a:p>
          <a:p>
            <a:pPr lvl="1"/>
            <a:r>
              <a:rPr lang="en-US" sz="2000" dirty="0"/>
              <a:t>Create tasks in CRM based on Facebook activity or Twitter account activity</a:t>
            </a:r>
          </a:p>
          <a:p>
            <a:pPr lvl="1"/>
            <a:r>
              <a:rPr lang="en-US" sz="2000" dirty="0"/>
              <a:t>Connect cloud marketing solution to on-</a:t>
            </a:r>
            <a:r>
              <a:rPr lang="en-US" sz="2000" dirty="0" err="1"/>
              <a:t>prem</a:t>
            </a:r>
            <a:r>
              <a:rPr lang="en-US" sz="2000" dirty="0"/>
              <a:t> billing </a:t>
            </a:r>
            <a:r>
              <a:rPr lang="en-US" sz="2000" dirty="0" smtClean="0"/>
              <a:t>system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1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Portal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Reviewing apps and resource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2015-05-05T23:00:00-05:00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Jeffrey Fritz</External_x0020_Speaker>
    <Session_x0020_Code xmlns="12a172fe-0250-434a-85cf-03b10810c5e5">BRK3711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230e9df3-be65-4c73-a93b-d1236ebd677e"/>
    <ds:schemaRef ds:uri="http://purl.org/dc/elements/1.1/"/>
    <ds:schemaRef ds:uri="http://schemas.microsoft.com/office/2006/documentManagement/types"/>
    <ds:schemaRef ds:uri="12a172fe-0250-434a-85cf-03b10810c5e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75</TotalTime>
  <Words>464</Words>
  <Application>Microsoft Office PowerPoint</Application>
  <PresentationFormat>Custom</PresentationFormat>
  <Paragraphs>120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Consolas</vt:lpstr>
      <vt:lpstr>Segoe UI</vt:lpstr>
      <vt:lpstr>Segoe UI Emoji</vt:lpstr>
      <vt:lpstr>Segoe UI Light</vt:lpstr>
      <vt:lpstr>Segoe UI Semilight</vt:lpstr>
      <vt:lpstr>Times New Roman</vt:lpstr>
      <vt:lpstr>Wingdings</vt:lpstr>
      <vt:lpstr>5-30610_Microsoft_Ignite_Keynote_Template</vt:lpstr>
      <vt:lpstr>PowerPoint Presentation</vt:lpstr>
      <vt:lpstr>Building ASP.NET with Microsoft Azure</vt:lpstr>
      <vt:lpstr>Assumptions</vt:lpstr>
      <vt:lpstr>Introducing our sample web application</vt:lpstr>
      <vt:lpstr>Azure App Service</vt:lpstr>
      <vt:lpstr>Web Apps</vt:lpstr>
      <vt:lpstr>Mobile Apps</vt:lpstr>
      <vt:lpstr>Logic Apps</vt:lpstr>
      <vt:lpstr>Azure Portal </vt:lpstr>
      <vt:lpstr>Azure Web Jobs</vt:lpstr>
      <vt:lpstr>Azure Storage</vt:lpstr>
      <vt:lpstr>Uploading and Resizing</vt:lpstr>
      <vt:lpstr>Diagnostics</vt:lpstr>
      <vt:lpstr>Azure Diagnostics</vt:lpstr>
      <vt:lpstr>API Apps</vt:lpstr>
      <vt:lpstr>Adding a Photos API</vt:lpstr>
      <vt:lpstr>Resources</vt:lpstr>
      <vt:lpstr>FREE UPGRADE  to Visual Studio Enterprise with MSDN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ASP.NET with Microsoft Azure</dc:title>
  <dc:subject>Microsoft Ignite 2015</dc:subject>
  <dc:creator>Jeff Fritz</dc:creator>
  <cp:keywords>Microsoft Ignite 2015</cp:keywords>
  <dc:description>Template: Mitchell Derrey, Silver Fox Productions
Formatting: 
Audience Type: Internal/External</dc:description>
  <cp:lastModifiedBy>Brittany Hart</cp:lastModifiedBy>
  <cp:revision>15</cp:revision>
  <dcterms:created xsi:type="dcterms:W3CDTF">2015-04-30T20:00:42Z</dcterms:created>
  <dcterms:modified xsi:type="dcterms:W3CDTF">2015-05-05T20:19:19Z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