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7" r:id="rId6"/>
  </p:sldMasterIdLst>
  <p:notesMasterIdLst>
    <p:notesMasterId r:id="rId34"/>
  </p:notesMasterIdLst>
  <p:handoutMasterIdLst>
    <p:handoutMasterId r:id="rId35"/>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187" autoAdjust="0"/>
  </p:normalViewPr>
  <p:slideViewPr>
    <p:cSldViewPr>
      <p:cViewPr varScale="1">
        <p:scale>
          <a:sx n="111" d="100"/>
          <a:sy n="111" d="100"/>
        </p:scale>
        <p:origin x="78" y="32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3:19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3:19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3801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1255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4402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6528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6139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9727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7268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8192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0625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9754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4813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8145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8085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4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94539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8529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50973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3340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82930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9957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040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2013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8991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2146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8094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5812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3:19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51978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681855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9405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329629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191895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19378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71250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578518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78104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897089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106159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1947706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718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85588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049244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9990441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7840077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4169869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881417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42964599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9490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91562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8308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10539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60593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gs>
                    <a:gs pos="100000">
                      <a:srgbClr val="000000"/>
                    </a:gs>
                  </a:gsLst>
                  <a:lin ang="5400000" scaled="0"/>
                </a:gradFill>
                <a:cs typeface="Segoe UI" pitchFamily="34" charset="0"/>
              </a:rPr>
              <a:t>© </a:t>
            </a:r>
            <a:r>
              <a:rPr lang="en-US" sz="700" dirty="0" smtClean="0">
                <a:gradFill>
                  <a:gsLst>
                    <a:gs pos="0">
                      <a:srgbClr val="000000"/>
                    </a:gs>
                    <a:gs pos="100000">
                      <a:srgbClr val="000000"/>
                    </a:gs>
                  </a:gsLst>
                  <a:lin ang="5400000" scaled="0"/>
                </a:gradFill>
                <a:cs typeface="Segoe UI" pitchFamily="34" charset="0"/>
              </a:rPr>
              <a:t>2015 </a:t>
            </a:r>
            <a:r>
              <a:rPr lang="en-US" sz="700" dirty="0">
                <a:gradFill>
                  <a:gsLst>
                    <a:gs pos="0">
                      <a:srgbClr val="000000"/>
                    </a:gs>
                    <a:gs pos="100000">
                      <a:srgbClr val="000000"/>
                    </a:gs>
                  </a:gsLst>
                  <a:lin ang="5400000" scaled="0"/>
                </a:gradFill>
                <a:cs typeface="Segoe UI" pitchFamily="34" charset="0"/>
              </a:rPr>
              <a:t>Microsoft Corporation. All rights reserved. </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4214833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983001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21671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719558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7757590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653345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269054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407691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857383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635837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951522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76008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125145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232617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263379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4749813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574349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525934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806010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8347428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6166973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3227186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4516179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46748682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1965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87415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35230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0266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737063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5543298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979082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630043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1"/>
          <a:stretch>
            <a:fillRect/>
          </a:stretch>
        </p:blipFill>
        <p:spPr>
          <a:xfrm rot="5400000">
            <a:off x="9393899" y="3050513"/>
            <a:ext cx="6995160" cy="894134"/>
          </a:xfrm>
          <a:prstGeom prst="rect">
            <a:avLst/>
          </a:prstGeom>
        </p:spPr>
      </p:pic>
      <p:pic>
        <p:nvPicPr>
          <p:cNvPr id="5" name="Picture 4"/>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751745668"/>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859908025"/>
      </p:ext>
    </p:extLst>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6.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6.xml"/><Relationship Id="rId6" Type="http://schemas.openxmlformats.org/officeDocument/2006/relationships/image" Target="../media/image1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hyperlink" Target="http://aka.ms/ServiceFabric" TargetMode="External"/><Relationship Id="rId7" Type="http://schemas.openxmlformats.org/officeDocument/2006/relationships/hyperlink" Target="http://stackoverflow.com/questions/tagged/azure-service-fabric" TargetMode="External"/><Relationship Id="rId2" Type="http://schemas.openxmlformats.org/officeDocument/2006/relationships/notesSlide" Target="../notesSlides/notesSlide25.xml"/><Relationship Id="rId1" Type="http://schemas.openxmlformats.org/officeDocument/2006/relationships/slideLayout" Target="../slideLayouts/slideLayout56.xml"/><Relationship Id="rId6" Type="http://schemas.openxmlformats.org/officeDocument/2006/relationships/hyperlink" Target="http://aka.ms/ServiceFabricforum" TargetMode="External"/><Relationship Id="rId5" Type="http://schemas.openxmlformats.org/officeDocument/2006/relationships/hyperlink" Target="http://aka.ms/ServiceFabricdocs" TargetMode="External"/><Relationship Id="rId4" Type="http://schemas.openxmlformats.org/officeDocument/2006/relationships/hyperlink" Target="http://github.com/Azure/ServiceFabric-Sampl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6.xml"/><Relationship Id="rId5" Type="http://schemas.openxmlformats.org/officeDocument/2006/relationships/image" Target="../media/image28.png"/><Relationship Id="rId4" Type="http://schemas.openxmlformats.org/officeDocument/2006/relationships/hyperlink" Target="http://myignite.microsoft.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7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125198" cy="1181734"/>
          </a:xfrm>
        </p:spPr>
        <p:txBody>
          <a:bodyPr/>
          <a:lstStyle/>
          <a:p>
            <a:r>
              <a:rPr lang="en-US" dirty="0" smtClean="0"/>
              <a:t>Demo: Reliable Actors API</a:t>
            </a:r>
            <a:endParaRPr lang="en-US" dirty="0"/>
          </a:p>
        </p:txBody>
      </p:sp>
      <p:grpSp>
        <p:nvGrpSpPr>
          <p:cNvPr id="5" name="Group 4"/>
          <p:cNvGrpSpPr/>
          <p:nvPr/>
        </p:nvGrpSpPr>
        <p:grpSpPr>
          <a:xfrm>
            <a:off x="4995022" y="3489053"/>
            <a:ext cx="687062" cy="710346"/>
            <a:chOff x="4046256" y="2408118"/>
            <a:chExt cx="392110" cy="392110"/>
          </a:xfrm>
          <a:solidFill>
            <a:schemeClr val="bg2"/>
          </a:solidFill>
        </p:grpSpPr>
        <p:grpSp>
          <p:nvGrpSpPr>
            <p:cNvPr id="6" name="Group 142"/>
            <p:cNvGrpSpPr/>
            <p:nvPr/>
          </p:nvGrpSpPr>
          <p:grpSpPr bwMode="black">
            <a:xfrm>
              <a:off x="4134994" y="2521400"/>
              <a:ext cx="214635" cy="165546"/>
              <a:chOff x="6673850" y="4338638"/>
              <a:chExt cx="1403351" cy="1082675"/>
            </a:xfrm>
            <a:grpFill/>
          </p:grpSpPr>
          <p:sp>
            <p:nvSpPr>
              <p:cNvPr id="8" name="Freeform 247"/>
              <p:cNvSpPr>
                <a:spLocks/>
              </p:cNvSpPr>
              <p:nvPr/>
            </p:nvSpPr>
            <p:spPr bwMode="black">
              <a:xfrm>
                <a:off x="7572375" y="4525963"/>
                <a:ext cx="160338" cy="249238"/>
              </a:xfrm>
              <a:custGeom>
                <a:avLst/>
                <a:gdLst>
                  <a:gd name="T0" fmla="*/ 14 w 30"/>
                  <a:gd name="T1" fmla="*/ 29 h 46"/>
                  <a:gd name="T2" fmla="*/ 14 w 30"/>
                  <a:gd name="T3" fmla="*/ 45 h 46"/>
                  <a:gd name="T4" fmla="*/ 22 w 30"/>
                  <a:gd name="T5" fmla="*/ 22 h 46"/>
                  <a:gd name="T6" fmla="*/ 0 w 30"/>
                  <a:gd name="T7" fmla="*/ 0 h 46"/>
                  <a:gd name="T8" fmla="*/ 0 w 30"/>
                  <a:gd name="T9" fmla="*/ 0 h 46"/>
                  <a:gd name="T10" fmla="*/ 14 w 30"/>
                  <a:gd name="T11" fmla="*/ 29 h 46"/>
                </a:gdLst>
                <a:ahLst/>
                <a:cxnLst>
                  <a:cxn ang="0">
                    <a:pos x="T0" y="T1"/>
                  </a:cxn>
                  <a:cxn ang="0">
                    <a:pos x="T2" y="T3"/>
                  </a:cxn>
                  <a:cxn ang="0">
                    <a:pos x="T4" y="T5"/>
                  </a:cxn>
                  <a:cxn ang="0">
                    <a:pos x="T6" y="T7"/>
                  </a:cxn>
                  <a:cxn ang="0">
                    <a:pos x="T8" y="T9"/>
                  </a:cxn>
                  <a:cxn ang="0">
                    <a:pos x="T10" y="T11"/>
                  </a:cxn>
                </a:cxnLst>
                <a:rect l="0" t="0" r="r" b="b"/>
                <a:pathLst>
                  <a:path w="30" h="46">
                    <a:moveTo>
                      <a:pt x="14" y="29"/>
                    </a:moveTo>
                    <a:cubicBezTo>
                      <a:pt x="14" y="45"/>
                      <a:pt x="14" y="45"/>
                      <a:pt x="14" y="45"/>
                    </a:cubicBezTo>
                    <a:cubicBezTo>
                      <a:pt x="21" y="46"/>
                      <a:pt x="30" y="39"/>
                      <a:pt x="22" y="22"/>
                    </a:cubicBezTo>
                    <a:cubicBezTo>
                      <a:pt x="15" y="6"/>
                      <a:pt x="5" y="1"/>
                      <a:pt x="0" y="0"/>
                    </a:cubicBezTo>
                    <a:cubicBezTo>
                      <a:pt x="0" y="0"/>
                      <a:pt x="0" y="0"/>
                      <a:pt x="0" y="0"/>
                    </a:cubicBezTo>
                    <a:cubicBezTo>
                      <a:pt x="9" y="6"/>
                      <a:pt x="14" y="17"/>
                      <a:pt x="14" y="2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 name="Freeform 248"/>
              <p:cNvSpPr>
                <a:spLocks/>
              </p:cNvSpPr>
              <p:nvPr/>
            </p:nvSpPr>
            <p:spPr bwMode="black">
              <a:xfrm>
                <a:off x="7239000" y="4525963"/>
                <a:ext cx="101600" cy="103188"/>
              </a:xfrm>
              <a:custGeom>
                <a:avLst/>
                <a:gdLst>
                  <a:gd name="T0" fmla="*/ 19 w 19"/>
                  <a:gd name="T1" fmla="*/ 0 h 19"/>
                  <a:gd name="T2" fmla="*/ 19 w 19"/>
                  <a:gd name="T3" fmla="*/ 0 h 19"/>
                  <a:gd name="T4" fmla="*/ 0 w 19"/>
                  <a:gd name="T5" fmla="*/ 15 h 19"/>
                  <a:gd name="T6" fmla="*/ 6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0"/>
                      <a:pt x="19" y="0"/>
                      <a:pt x="19" y="0"/>
                    </a:cubicBezTo>
                    <a:cubicBezTo>
                      <a:pt x="15" y="1"/>
                      <a:pt x="7" y="5"/>
                      <a:pt x="0" y="15"/>
                    </a:cubicBezTo>
                    <a:cubicBezTo>
                      <a:pt x="2" y="16"/>
                      <a:pt x="4" y="18"/>
                      <a:pt x="6" y="19"/>
                    </a:cubicBezTo>
                    <a:cubicBezTo>
                      <a:pt x="8" y="11"/>
                      <a:pt x="13" y="4"/>
                      <a:pt x="19"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 name="Freeform 249"/>
              <p:cNvSpPr>
                <a:spLocks/>
              </p:cNvSpPr>
              <p:nvPr/>
            </p:nvSpPr>
            <p:spPr bwMode="black">
              <a:xfrm>
                <a:off x="7297738" y="4537075"/>
                <a:ext cx="317500" cy="227013"/>
              </a:xfrm>
              <a:custGeom>
                <a:avLst/>
                <a:gdLst>
                  <a:gd name="T0" fmla="*/ 13 w 59"/>
                  <a:gd name="T1" fmla="*/ 42 h 42"/>
                  <a:gd name="T2" fmla="*/ 59 w 59"/>
                  <a:gd name="T3" fmla="*/ 42 h 42"/>
                  <a:gd name="T4" fmla="*/ 59 w 59"/>
                  <a:gd name="T5" fmla="*/ 26 h 42"/>
                  <a:gd name="T6" fmla="*/ 49 w 59"/>
                  <a:gd name="T7" fmla="*/ 0 h 42"/>
                  <a:gd name="T8" fmla="*/ 29 w 59"/>
                  <a:gd name="T9" fmla="*/ 9 h 42"/>
                  <a:gd name="T10" fmla="*/ 10 w 59"/>
                  <a:gd name="T11" fmla="*/ 0 h 42"/>
                  <a:gd name="T12" fmla="*/ 0 w 59"/>
                  <a:gd name="T13" fmla="*/ 22 h 42"/>
                  <a:gd name="T14" fmla="*/ 12 w 59"/>
                  <a:gd name="T15" fmla="*/ 41 h 42"/>
                  <a:gd name="T16" fmla="*/ 12 w 59"/>
                  <a:gd name="T17" fmla="*/ 41 h 42"/>
                  <a:gd name="T18" fmla="*/ 13 w 5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13" y="42"/>
                    </a:moveTo>
                    <a:cubicBezTo>
                      <a:pt x="27" y="36"/>
                      <a:pt x="44" y="36"/>
                      <a:pt x="59" y="42"/>
                    </a:cubicBezTo>
                    <a:cubicBezTo>
                      <a:pt x="59" y="26"/>
                      <a:pt x="59" y="26"/>
                      <a:pt x="59" y="26"/>
                    </a:cubicBezTo>
                    <a:cubicBezTo>
                      <a:pt x="59" y="16"/>
                      <a:pt x="55" y="7"/>
                      <a:pt x="49" y="0"/>
                    </a:cubicBezTo>
                    <a:cubicBezTo>
                      <a:pt x="44" y="6"/>
                      <a:pt x="37" y="9"/>
                      <a:pt x="29" y="9"/>
                    </a:cubicBezTo>
                    <a:cubicBezTo>
                      <a:pt x="21" y="9"/>
                      <a:pt x="14" y="6"/>
                      <a:pt x="10" y="0"/>
                    </a:cubicBezTo>
                    <a:cubicBezTo>
                      <a:pt x="4" y="6"/>
                      <a:pt x="1" y="13"/>
                      <a:pt x="0" y="22"/>
                    </a:cubicBezTo>
                    <a:cubicBezTo>
                      <a:pt x="4" y="26"/>
                      <a:pt x="9" y="33"/>
                      <a:pt x="12" y="41"/>
                    </a:cubicBezTo>
                    <a:cubicBezTo>
                      <a:pt x="12" y="41"/>
                      <a:pt x="12" y="41"/>
                      <a:pt x="12" y="41"/>
                    </a:cubicBezTo>
                    <a:cubicBezTo>
                      <a:pt x="13" y="41"/>
                      <a:pt x="13" y="42"/>
                      <a:pt x="13" y="42"/>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1" name="Oval 250"/>
              <p:cNvSpPr>
                <a:spLocks noChangeArrowheads="1"/>
              </p:cNvSpPr>
              <p:nvPr/>
            </p:nvSpPr>
            <p:spPr bwMode="black">
              <a:xfrm>
                <a:off x="7351713" y="4338638"/>
                <a:ext cx="209550" cy="214313"/>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2" name="Freeform 251"/>
              <p:cNvSpPr>
                <a:spLocks/>
              </p:cNvSpPr>
              <p:nvPr/>
            </p:nvSpPr>
            <p:spPr bwMode="black">
              <a:xfrm>
                <a:off x="7173913" y="4624388"/>
                <a:ext cx="155575" cy="198438"/>
              </a:xfrm>
              <a:custGeom>
                <a:avLst/>
                <a:gdLst>
                  <a:gd name="T0" fmla="*/ 18 w 29"/>
                  <a:gd name="T1" fmla="*/ 37 h 37"/>
                  <a:gd name="T2" fmla="*/ 29 w 29"/>
                  <a:gd name="T3" fmla="*/ 29 h 37"/>
                  <a:gd name="T4" fmla="*/ 28 w 29"/>
                  <a:gd name="T5" fmla="*/ 28 h 37"/>
                  <a:gd name="T6" fmla="*/ 0 w 29"/>
                  <a:gd name="T7" fmla="*/ 0 h 37"/>
                  <a:gd name="T8" fmla="*/ 0 w 29"/>
                  <a:gd name="T9" fmla="*/ 0 h 37"/>
                  <a:gd name="T10" fmla="*/ 18 w 29"/>
                  <a:gd name="T11" fmla="*/ 37 h 37"/>
                </a:gdLst>
                <a:ahLst/>
                <a:cxnLst>
                  <a:cxn ang="0">
                    <a:pos x="T0" y="T1"/>
                  </a:cxn>
                  <a:cxn ang="0">
                    <a:pos x="T2" y="T3"/>
                  </a:cxn>
                  <a:cxn ang="0">
                    <a:pos x="T4" y="T5"/>
                  </a:cxn>
                  <a:cxn ang="0">
                    <a:pos x="T6" y="T7"/>
                  </a:cxn>
                  <a:cxn ang="0">
                    <a:pos x="T8" y="T9"/>
                  </a:cxn>
                  <a:cxn ang="0">
                    <a:pos x="T10" y="T11"/>
                  </a:cxn>
                </a:cxnLst>
                <a:rect l="0" t="0" r="r" b="b"/>
                <a:pathLst>
                  <a:path w="29" h="37">
                    <a:moveTo>
                      <a:pt x="18" y="37"/>
                    </a:moveTo>
                    <a:cubicBezTo>
                      <a:pt x="21" y="34"/>
                      <a:pt x="25" y="31"/>
                      <a:pt x="29" y="29"/>
                    </a:cubicBezTo>
                    <a:cubicBezTo>
                      <a:pt x="29" y="29"/>
                      <a:pt x="29" y="28"/>
                      <a:pt x="28" y="28"/>
                    </a:cubicBezTo>
                    <a:cubicBezTo>
                      <a:pt x="19" y="8"/>
                      <a:pt x="6" y="2"/>
                      <a:pt x="0" y="0"/>
                    </a:cubicBezTo>
                    <a:cubicBezTo>
                      <a:pt x="0" y="0"/>
                      <a:pt x="0" y="0"/>
                      <a:pt x="0" y="0"/>
                    </a:cubicBezTo>
                    <a:cubicBezTo>
                      <a:pt x="11" y="8"/>
                      <a:pt x="18" y="21"/>
                      <a:pt x="18" y="3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3" name="Freeform 252"/>
              <p:cNvSpPr>
                <a:spLocks/>
              </p:cNvSpPr>
              <p:nvPr/>
            </p:nvSpPr>
            <p:spPr bwMode="black">
              <a:xfrm>
                <a:off x="6673850" y="4624388"/>
                <a:ext cx="204788" cy="317500"/>
              </a:xfrm>
              <a:custGeom>
                <a:avLst/>
                <a:gdLst>
                  <a:gd name="T0" fmla="*/ 38 w 38"/>
                  <a:gd name="T1" fmla="*/ 0 h 59"/>
                  <a:gd name="T2" fmla="*/ 38 w 38"/>
                  <a:gd name="T3" fmla="*/ 0 h 59"/>
                  <a:gd name="T4" fmla="*/ 10 w 38"/>
                  <a:gd name="T5" fmla="*/ 28 h 59"/>
                  <a:gd name="T6" fmla="*/ 20 w 38"/>
                  <a:gd name="T7" fmla="*/ 58 h 59"/>
                  <a:gd name="T8" fmla="*/ 20 w 38"/>
                  <a:gd name="T9" fmla="*/ 37 h 59"/>
                  <a:gd name="T10" fmla="*/ 38 w 38"/>
                  <a:gd name="T11" fmla="*/ 0 h 59"/>
                </a:gdLst>
                <a:ahLst/>
                <a:cxnLst>
                  <a:cxn ang="0">
                    <a:pos x="T0" y="T1"/>
                  </a:cxn>
                  <a:cxn ang="0">
                    <a:pos x="T2" y="T3"/>
                  </a:cxn>
                  <a:cxn ang="0">
                    <a:pos x="T4" y="T5"/>
                  </a:cxn>
                  <a:cxn ang="0">
                    <a:pos x="T6" y="T7"/>
                  </a:cxn>
                  <a:cxn ang="0">
                    <a:pos x="T8" y="T9"/>
                  </a:cxn>
                  <a:cxn ang="0">
                    <a:pos x="T10" y="T11"/>
                  </a:cxn>
                </a:cxnLst>
                <a:rect l="0" t="0" r="r" b="b"/>
                <a:pathLst>
                  <a:path w="38" h="59">
                    <a:moveTo>
                      <a:pt x="38" y="0"/>
                    </a:moveTo>
                    <a:cubicBezTo>
                      <a:pt x="38" y="0"/>
                      <a:pt x="38" y="0"/>
                      <a:pt x="38" y="0"/>
                    </a:cubicBezTo>
                    <a:cubicBezTo>
                      <a:pt x="32" y="2"/>
                      <a:pt x="18" y="8"/>
                      <a:pt x="10" y="28"/>
                    </a:cubicBezTo>
                    <a:cubicBezTo>
                      <a:pt x="0" y="49"/>
                      <a:pt x="11" y="59"/>
                      <a:pt x="20" y="58"/>
                    </a:cubicBezTo>
                    <a:cubicBezTo>
                      <a:pt x="20" y="37"/>
                      <a:pt x="20" y="37"/>
                      <a:pt x="20" y="37"/>
                    </a:cubicBezTo>
                    <a:cubicBezTo>
                      <a:pt x="20" y="22"/>
                      <a:pt x="27" y="8"/>
                      <a:pt x="38"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4" name="Freeform 253"/>
              <p:cNvSpPr>
                <a:spLocks/>
              </p:cNvSpPr>
              <p:nvPr/>
            </p:nvSpPr>
            <p:spPr bwMode="black">
              <a:xfrm>
                <a:off x="6818313" y="4640263"/>
                <a:ext cx="409575" cy="446088"/>
              </a:xfrm>
              <a:custGeom>
                <a:avLst/>
                <a:gdLst>
                  <a:gd name="T0" fmla="*/ 76 w 76"/>
                  <a:gd name="T1" fmla="*/ 33 h 83"/>
                  <a:gd name="T2" fmla="*/ 63 w 76"/>
                  <a:gd name="T3" fmla="*/ 0 h 83"/>
                  <a:gd name="T4" fmla="*/ 38 w 76"/>
                  <a:gd name="T5" fmla="*/ 12 h 83"/>
                  <a:gd name="T6" fmla="*/ 14 w 76"/>
                  <a:gd name="T7" fmla="*/ 0 h 83"/>
                  <a:gd name="T8" fmla="*/ 0 w 76"/>
                  <a:gd name="T9" fmla="*/ 33 h 83"/>
                  <a:gd name="T10" fmla="*/ 0 w 76"/>
                  <a:gd name="T11" fmla="*/ 66 h 83"/>
                  <a:gd name="T12" fmla="*/ 15 w 76"/>
                  <a:gd name="T13" fmla="*/ 83 h 83"/>
                  <a:gd name="T14" fmla="*/ 62 w 76"/>
                  <a:gd name="T15" fmla="*/ 83 h 83"/>
                  <a:gd name="T16" fmla="*/ 62 w 76"/>
                  <a:gd name="T17" fmla="*/ 83 h 83"/>
                  <a:gd name="T18" fmla="*/ 68 w 76"/>
                  <a:gd name="T19" fmla="*/ 55 h 83"/>
                  <a:gd name="T20" fmla="*/ 76 w 76"/>
                  <a:gd name="T21" fmla="*/ 41 h 83"/>
                  <a:gd name="T22" fmla="*/ 76 w 76"/>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3">
                    <a:moveTo>
                      <a:pt x="76" y="33"/>
                    </a:moveTo>
                    <a:cubicBezTo>
                      <a:pt x="76" y="20"/>
                      <a:pt x="71" y="8"/>
                      <a:pt x="63" y="0"/>
                    </a:cubicBezTo>
                    <a:cubicBezTo>
                      <a:pt x="57" y="7"/>
                      <a:pt x="48" y="12"/>
                      <a:pt x="38" y="12"/>
                    </a:cubicBezTo>
                    <a:cubicBezTo>
                      <a:pt x="28" y="12"/>
                      <a:pt x="20" y="7"/>
                      <a:pt x="14" y="0"/>
                    </a:cubicBezTo>
                    <a:cubicBezTo>
                      <a:pt x="5" y="8"/>
                      <a:pt x="0" y="20"/>
                      <a:pt x="0" y="33"/>
                    </a:cubicBezTo>
                    <a:cubicBezTo>
                      <a:pt x="0" y="66"/>
                      <a:pt x="0" y="66"/>
                      <a:pt x="0" y="66"/>
                    </a:cubicBezTo>
                    <a:cubicBezTo>
                      <a:pt x="0" y="76"/>
                      <a:pt x="7" y="83"/>
                      <a:pt x="15" y="83"/>
                    </a:cubicBezTo>
                    <a:cubicBezTo>
                      <a:pt x="62" y="83"/>
                      <a:pt x="62" y="83"/>
                      <a:pt x="62" y="83"/>
                    </a:cubicBezTo>
                    <a:cubicBezTo>
                      <a:pt x="62" y="83"/>
                      <a:pt x="62" y="83"/>
                      <a:pt x="62" y="83"/>
                    </a:cubicBezTo>
                    <a:cubicBezTo>
                      <a:pt x="62" y="74"/>
                      <a:pt x="63" y="64"/>
                      <a:pt x="68" y="55"/>
                    </a:cubicBezTo>
                    <a:cubicBezTo>
                      <a:pt x="70" y="50"/>
                      <a:pt x="73" y="45"/>
                      <a:pt x="76" y="41"/>
                    </a:cubicBezTo>
                    <a:lnTo>
                      <a:pt x="76" y="33"/>
                    </a:ln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5" name="Oval 254"/>
              <p:cNvSpPr>
                <a:spLocks noChangeArrowheads="1"/>
              </p:cNvSpPr>
              <p:nvPr/>
            </p:nvSpPr>
            <p:spPr bwMode="black">
              <a:xfrm>
                <a:off x="6888163" y="4386263"/>
                <a:ext cx="274638" cy="269875"/>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6" name="Freeform 255"/>
              <p:cNvSpPr>
                <a:spLocks/>
              </p:cNvSpPr>
              <p:nvPr/>
            </p:nvSpPr>
            <p:spPr bwMode="black">
              <a:xfrm>
                <a:off x="7732713" y="5108575"/>
                <a:ext cx="344488" cy="312738"/>
              </a:xfrm>
              <a:custGeom>
                <a:avLst/>
                <a:gdLst>
                  <a:gd name="T0" fmla="*/ 56 w 64"/>
                  <a:gd name="T1" fmla="*/ 24 h 58"/>
                  <a:gd name="T2" fmla="*/ 34 w 64"/>
                  <a:gd name="T3" fmla="*/ 14 h 58"/>
                  <a:gd name="T4" fmla="*/ 31 w 64"/>
                  <a:gd name="T5" fmla="*/ 6 h 58"/>
                  <a:gd name="T6" fmla="*/ 20 w 64"/>
                  <a:gd name="T7" fmla="*/ 0 h 58"/>
                  <a:gd name="T8" fmla="*/ 14 w 64"/>
                  <a:gd name="T9" fmla="*/ 23 h 58"/>
                  <a:gd name="T10" fmla="*/ 0 w 64"/>
                  <a:gd name="T11" fmla="*/ 42 h 58"/>
                  <a:gd name="T12" fmla="*/ 11 w 64"/>
                  <a:gd name="T13" fmla="*/ 47 h 58"/>
                  <a:gd name="T14" fmla="*/ 19 w 64"/>
                  <a:gd name="T15" fmla="*/ 44 h 58"/>
                  <a:gd name="T16" fmla="*/ 41 w 64"/>
                  <a:gd name="T17" fmla="*/ 55 h 58"/>
                  <a:gd name="T18" fmla="*/ 58 w 64"/>
                  <a:gd name="T19" fmla="*/ 47 h 58"/>
                  <a:gd name="T20" fmla="*/ 60 w 64"/>
                  <a:gd name="T21" fmla="*/ 42 h 58"/>
                  <a:gd name="T22" fmla="*/ 56 w 64"/>
                  <a:gd name="T23"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8">
                    <a:moveTo>
                      <a:pt x="56" y="24"/>
                    </a:moveTo>
                    <a:cubicBezTo>
                      <a:pt x="34" y="14"/>
                      <a:pt x="34" y="14"/>
                      <a:pt x="34" y="14"/>
                    </a:cubicBezTo>
                    <a:cubicBezTo>
                      <a:pt x="35" y="11"/>
                      <a:pt x="34" y="7"/>
                      <a:pt x="31" y="6"/>
                    </a:cubicBezTo>
                    <a:cubicBezTo>
                      <a:pt x="20" y="0"/>
                      <a:pt x="20" y="0"/>
                      <a:pt x="20" y="0"/>
                    </a:cubicBezTo>
                    <a:cubicBezTo>
                      <a:pt x="19" y="8"/>
                      <a:pt x="17" y="16"/>
                      <a:pt x="14" y="23"/>
                    </a:cubicBezTo>
                    <a:cubicBezTo>
                      <a:pt x="10" y="30"/>
                      <a:pt x="5" y="37"/>
                      <a:pt x="0" y="42"/>
                    </a:cubicBezTo>
                    <a:cubicBezTo>
                      <a:pt x="11" y="47"/>
                      <a:pt x="11" y="47"/>
                      <a:pt x="11" y="47"/>
                    </a:cubicBezTo>
                    <a:cubicBezTo>
                      <a:pt x="14" y="49"/>
                      <a:pt x="18" y="47"/>
                      <a:pt x="19" y="44"/>
                    </a:cubicBezTo>
                    <a:cubicBezTo>
                      <a:pt x="41" y="55"/>
                      <a:pt x="41" y="55"/>
                      <a:pt x="41" y="55"/>
                    </a:cubicBezTo>
                    <a:cubicBezTo>
                      <a:pt x="47" y="58"/>
                      <a:pt x="54" y="54"/>
                      <a:pt x="58" y="47"/>
                    </a:cubicBezTo>
                    <a:cubicBezTo>
                      <a:pt x="60" y="42"/>
                      <a:pt x="60" y="42"/>
                      <a:pt x="60" y="42"/>
                    </a:cubicBezTo>
                    <a:cubicBezTo>
                      <a:pt x="64" y="35"/>
                      <a:pt x="62" y="27"/>
                      <a:pt x="56" y="24"/>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7" name="Freeform 256"/>
              <p:cNvSpPr>
                <a:spLocks noEditPoints="1"/>
              </p:cNvSpPr>
              <p:nvPr/>
            </p:nvSpPr>
            <p:spPr bwMode="black">
              <a:xfrm>
                <a:off x="7158038" y="4748213"/>
                <a:ext cx="671513" cy="673100"/>
              </a:xfrm>
              <a:custGeom>
                <a:avLst/>
                <a:gdLst>
                  <a:gd name="T0" fmla="*/ 86 w 125"/>
                  <a:gd name="T1" fmla="*/ 13 h 125"/>
                  <a:gd name="T2" fmla="*/ 13 w 125"/>
                  <a:gd name="T3" fmla="*/ 39 h 125"/>
                  <a:gd name="T4" fmla="*/ 39 w 125"/>
                  <a:gd name="T5" fmla="*/ 112 h 125"/>
                  <a:gd name="T6" fmla="*/ 112 w 125"/>
                  <a:gd name="T7" fmla="*/ 86 h 125"/>
                  <a:gd name="T8" fmla="*/ 86 w 125"/>
                  <a:gd name="T9" fmla="*/ 13 h 125"/>
                  <a:gd name="T10" fmla="*/ 97 w 125"/>
                  <a:gd name="T11" fmla="*/ 79 h 125"/>
                  <a:gd name="T12" fmla="*/ 47 w 125"/>
                  <a:gd name="T13" fmla="*/ 96 h 125"/>
                  <a:gd name="T14" fmla="*/ 29 w 125"/>
                  <a:gd name="T15" fmla="*/ 46 h 125"/>
                  <a:gd name="T16" fmla="*/ 79 w 125"/>
                  <a:gd name="T17" fmla="*/ 28 h 125"/>
                  <a:gd name="T18" fmla="*/ 97 w 125"/>
                  <a:gd name="T1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86" y="13"/>
                    </a:moveTo>
                    <a:cubicBezTo>
                      <a:pt x="59" y="0"/>
                      <a:pt x="26" y="12"/>
                      <a:pt x="13" y="39"/>
                    </a:cubicBezTo>
                    <a:cubicBezTo>
                      <a:pt x="0" y="66"/>
                      <a:pt x="12" y="99"/>
                      <a:pt x="39" y="112"/>
                    </a:cubicBezTo>
                    <a:cubicBezTo>
                      <a:pt x="66" y="125"/>
                      <a:pt x="99" y="113"/>
                      <a:pt x="112" y="86"/>
                    </a:cubicBezTo>
                    <a:cubicBezTo>
                      <a:pt x="125" y="59"/>
                      <a:pt x="114" y="26"/>
                      <a:pt x="86" y="13"/>
                    </a:cubicBezTo>
                    <a:close/>
                    <a:moveTo>
                      <a:pt x="97" y="79"/>
                    </a:moveTo>
                    <a:cubicBezTo>
                      <a:pt x="88" y="97"/>
                      <a:pt x="65" y="105"/>
                      <a:pt x="47" y="96"/>
                    </a:cubicBezTo>
                    <a:cubicBezTo>
                      <a:pt x="28" y="87"/>
                      <a:pt x="20" y="65"/>
                      <a:pt x="29" y="46"/>
                    </a:cubicBezTo>
                    <a:cubicBezTo>
                      <a:pt x="38" y="27"/>
                      <a:pt x="60" y="19"/>
                      <a:pt x="79" y="28"/>
                    </a:cubicBezTo>
                    <a:cubicBezTo>
                      <a:pt x="98" y="37"/>
                      <a:pt x="106" y="60"/>
                      <a:pt x="97" y="7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8" name="Freeform 257"/>
              <p:cNvSpPr>
                <a:spLocks/>
              </p:cNvSpPr>
              <p:nvPr/>
            </p:nvSpPr>
            <p:spPr bwMode="black">
              <a:xfrm>
                <a:off x="7351713" y="4908550"/>
                <a:ext cx="225425" cy="150813"/>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grpSp>
        <p:sp>
          <p:nvSpPr>
            <p:cNvPr id="7" name="Donut 6"/>
            <p:cNvSpPr>
              <a:spLocks noChangeAspect="1"/>
            </p:cNvSpPr>
            <p:nvPr/>
          </p:nvSpPr>
          <p:spPr bwMode="auto">
            <a:xfrm>
              <a:off x="4046256" y="240811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19" name="Group 18"/>
          <p:cNvGrpSpPr/>
          <p:nvPr/>
        </p:nvGrpSpPr>
        <p:grpSpPr>
          <a:xfrm>
            <a:off x="2673827" y="3489053"/>
            <a:ext cx="687062" cy="710346"/>
            <a:chOff x="3233165" y="1874357"/>
            <a:chExt cx="392110" cy="392110"/>
          </a:xfrm>
          <a:solidFill>
            <a:schemeClr val="bg2"/>
          </a:solidFill>
        </p:grpSpPr>
        <p:sp>
          <p:nvSpPr>
            <p:cNvPr id="20" name="Freeform 7"/>
            <p:cNvSpPr>
              <a:spLocks noEditPoints="1"/>
            </p:cNvSpPr>
            <p:nvPr/>
          </p:nvSpPr>
          <p:spPr bwMode="black">
            <a:xfrm>
              <a:off x="3349320" y="1989867"/>
              <a:ext cx="159800" cy="161090"/>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2295" tIns="41147" rIns="82295" bIns="41147"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21" name="Donut 20"/>
            <p:cNvSpPr>
              <a:spLocks noChangeAspect="1"/>
            </p:cNvSpPr>
            <p:nvPr/>
          </p:nvSpPr>
          <p:spPr bwMode="auto">
            <a:xfrm>
              <a:off x="3233165" y="1874357"/>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22" name="Group 21"/>
          <p:cNvGrpSpPr/>
          <p:nvPr/>
        </p:nvGrpSpPr>
        <p:grpSpPr>
          <a:xfrm>
            <a:off x="2655751" y="4534459"/>
            <a:ext cx="687062" cy="710346"/>
            <a:chOff x="4604545" y="1640238"/>
            <a:chExt cx="392110" cy="392110"/>
          </a:xfrm>
          <a:solidFill>
            <a:schemeClr val="bg2"/>
          </a:solidFill>
        </p:grpSpPr>
        <p:grpSp>
          <p:nvGrpSpPr>
            <p:cNvPr id="23" name="Group 36"/>
            <p:cNvGrpSpPr/>
            <p:nvPr/>
          </p:nvGrpSpPr>
          <p:grpSpPr bwMode="black">
            <a:xfrm>
              <a:off x="4673640" y="1736214"/>
              <a:ext cx="253920" cy="200159"/>
              <a:chOff x="3358790" y="376388"/>
              <a:chExt cx="1516063" cy="1195388"/>
            </a:xfrm>
            <a:grpFill/>
          </p:grpSpPr>
          <p:sp>
            <p:nvSpPr>
              <p:cNvPr id="25" name="Freeform 26"/>
              <p:cNvSpPr>
                <a:spLocks/>
              </p:cNvSpPr>
              <p:nvPr/>
            </p:nvSpPr>
            <p:spPr bwMode="black">
              <a:xfrm>
                <a:off x="3703278" y="376388"/>
                <a:ext cx="1171575" cy="1128713"/>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26" name="Freeform 27"/>
              <p:cNvSpPr>
                <a:spLocks noEditPoints="1"/>
              </p:cNvSpPr>
              <p:nvPr/>
            </p:nvSpPr>
            <p:spPr bwMode="black">
              <a:xfrm>
                <a:off x="3358790" y="789138"/>
                <a:ext cx="1106488" cy="782638"/>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27"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28"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29" name="Oval 30"/>
              <p:cNvSpPr>
                <a:spLocks noChangeArrowheads="1"/>
              </p:cNvSpPr>
              <p:nvPr/>
            </p:nvSpPr>
            <p:spPr bwMode="black">
              <a:xfrm>
                <a:off x="3647715" y="930426"/>
                <a:ext cx="239713" cy="239713"/>
              </a:xfrm>
              <a:prstGeom prst="ellipse">
                <a:avLst/>
              </a:pr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30" name="Oval 31"/>
              <p:cNvSpPr>
                <a:spLocks noChangeArrowheads="1"/>
              </p:cNvSpPr>
              <p:nvPr/>
            </p:nvSpPr>
            <p:spPr bwMode="black">
              <a:xfrm>
                <a:off x="3933465" y="1020913"/>
                <a:ext cx="182563" cy="179388"/>
              </a:xfrm>
              <a:prstGeom prst="ellipse">
                <a:avLst/>
              </a:pr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grpSp>
        <p:sp>
          <p:nvSpPr>
            <p:cNvPr id="24" name="Donut 23"/>
            <p:cNvSpPr>
              <a:spLocks noChangeAspect="1"/>
            </p:cNvSpPr>
            <p:nvPr/>
          </p:nvSpPr>
          <p:spPr bwMode="auto">
            <a:xfrm>
              <a:off x="4604545" y="164023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31" name="Group 30"/>
          <p:cNvGrpSpPr/>
          <p:nvPr/>
        </p:nvGrpSpPr>
        <p:grpSpPr>
          <a:xfrm>
            <a:off x="4945950" y="5646860"/>
            <a:ext cx="687062" cy="710346"/>
            <a:chOff x="4046256" y="2408118"/>
            <a:chExt cx="392110" cy="392110"/>
          </a:xfrm>
          <a:solidFill>
            <a:schemeClr val="bg2"/>
          </a:solidFill>
        </p:grpSpPr>
        <p:grpSp>
          <p:nvGrpSpPr>
            <p:cNvPr id="32" name="Group 142"/>
            <p:cNvGrpSpPr/>
            <p:nvPr/>
          </p:nvGrpSpPr>
          <p:grpSpPr bwMode="black">
            <a:xfrm>
              <a:off x="4134994" y="2521400"/>
              <a:ext cx="214635" cy="165546"/>
              <a:chOff x="6673850" y="4338638"/>
              <a:chExt cx="1403351" cy="1082675"/>
            </a:xfrm>
            <a:grpFill/>
          </p:grpSpPr>
          <p:sp>
            <p:nvSpPr>
              <p:cNvPr id="34" name="Freeform 247"/>
              <p:cNvSpPr>
                <a:spLocks/>
              </p:cNvSpPr>
              <p:nvPr/>
            </p:nvSpPr>
            <p:spPr bwMode="black">
              <a:xfrm>
                <a:off x="7572375" y="4525963"/>
                <a:ext cx="160338" cy="249238"/>
              </a:xfrm>
              <a:custGeom>
                <a:avLst/>
                <a:gdLst>
                  <a:gd name="T0" fmla="*/ 14 w 30"/>
                  <a:gd name="T1" fmla="*/ 29 h 46"/>
                  <a:gd name="T2" fmla="*/ 14 w 30"/>
                  <a:gd name="T3" fmla="*/ 45 h 46"/>
                  <a:gd name="T4" fmla="*/ 22 w 30"/>
                  <a:gd name="T5" fmla="*/ 22 h 46"/>
                  <a:gd name="T6" fmla="*/ 0 w 30"/>
                  <a:gd name="T7" fmla="*/ 0 h 46"/>
                  <a:gd name="T8" fmla="*/ 0 w 30"/>
                  <a:gd name="T9" fmla="*/ 0 h 46"/>
                  <a:gd name="T10" fmla="*/ 14 w 30"/>
                  <a:gd name="T11" fmla="*/ 29 h 46"/>
                </a:gdLst>
                <a:ahLst/>
                <a:cxnLst>
                  <a:cxn ang="0">
                    <a:pos x="T0" y="T1"/>
                  </a:cxn>
                  <a:cxn ang="0">
                    <a:pos x="T2" y="T3"/>
                  </a:cxn>
                  <a:cxn ang="0">
                    <a:pos x="T4" y="T5"/>
                  </a:cxn>
                  <a:cxn ang="0">
                    <a:pos x="T6" y="T7"/>
                  </a:cxn>
                  <a:cxn ang="0">
                    <a:pos x="T8" y="T9"/>
                  </a:cxn>
                  <a:cxn ang="0">
                    <a:pos x="T10" y="T11"/>
                  </a:cxn>
                </a:cxnLst>
                <a:rect l="0" t="0" r="r" b="b"/>
                <a:pathLst>
                  <a:path w="30" h="46">
                    <a:moveTo>
                      <a:pt x="14" y="29"/>
                    </a:moveTo>
                    <a:cubicBezTo>
                      <a:pt x="14" y="45"/>
                      <a:pt x="14" y="45"/>
                      <a:pt x="14" y="45"/>
                    </a:cubicBezTo>
                    <a:cubicBezTo>
                      <a:pt x="21" y="46"/>
                      <a:pt x="30" y="39"/>
                      <a:pt x="22" y="22"/>
                    </a:cubicBezTo>
                    <a:cubicBezTo>
                      <a:pt x="15" y="6"/>
                      <a:pt x="5" y="1"/>
                      <a:pt x="0" y="0"/>
                    </a:cubicBezTo>
                    <a:cubicBezTo>
                      <a:pt x="0" y="0"/>
                      <a:pt x="0" y="0"/>
                      <a:pt x="0" y="0"/>
                    </a:cubicBezTo>
                    <a:cubicBezTo>
                      <a:pt x="9" y="6"/>
                      <a:pt x="14" y="17"/>
                      <a:pt x="14" y="2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35" name="Freeform 248"/>
              <p:cNvSpPr>
                <a:spLocks/>
              </p:cNvSpPr>
              <p:nvPr/>
            </p:nvSpPr>
            <p:spPr bwMode="black">
              <a:xfrm>
                <a:off x="7239000" y="4525963"/>
                <a:ext cx="101600" cy="103188"/>
              </a:xfrm>
              <a:custGeom>
                <a:avLst/>
                <a:gdLst>
                  <a:gd name="T0" fmla="*/ 19 w 19"/>
                  <a:gd name="T1" fmla="*/ 0 h 19"/>
                  <a:gd name="T2" fmla="*/ 19 w 19"/>
                  <a:gd name="T3" fmla="*/ 0 h 19"/>
                  <a:gd name="T4" fmla="*/ 0 w 19"/>
                  <a:gd name="T5" fmla="*/ 15 h 19"/>
                  <a:gd name="T6" fmla="*/ 6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0"/>
                      <a:pt x="19" y="0"/>
                      <a:pt x="19" y="0"/>
                    </a:cubicBezTo>
                    <a:cubicBezTo>
                      <a:pt x="15" y="1"/>
                      <a:pt x="7" y="5"/>
                      <a:pt x="0" y="15"/>
                    </a:cubicBezTo>
                    <a:cubicBezTo>
                      <a:pt x="2" y="16"/>
                      <a:pt x="4" y="18"/>
                      <a:pt x="6" y="19"/>
                    </a:cubicBezTo>
                    <a:cubicBezTo>
                      <a:pt x="8" y="11"/>
                      <a:pt x="13" y="4"/>
                      <a:pt x="19"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36" name="Freeform 249"/>
              <p:cNvSpPr>
                <a:spLocks/>
              </p:cNvSpPr>
              <p:nvPr/>
            </p:nvSpPr>
            <p:spPr bwMode="black">
              <a:xfrm>
                <a:off x="7297738" y="4537075"/>
                <a:ext cx="317500" cy="227013"/>
              </a:xfrm>
              <a:custGeom>
                <a:avLst/>
                <a:gdLst>
                  <a:gd name="T0" fmla="*/ 13 w 59"/>
                  <a:gd name="T1" fmla="*/ 42 h 42"/>
                  <a:gd name="T2" fmla="*/ 59 w 59"/>
                  <a:gd name="T3" fmla="*/ 42 h 42"/>
                  <a:gd name="T4" fmla="*/ 59 w 59"/>
                  <a:gd name="T5" fmla="*/ 26 h 42"/>
                  <a:gd name="T6" fmla="*/ 49 w 59"/>
                  <a:gd name="T7" fmla="*/ 0 h 42"/>
                  <a:gd name="T8" fmla="*/ 29 w 59"/>
                  <a:gd name="T9" fmla="*/ 9 h 42"/>
                  <a:gd name="T10" fmla="*/ 10 w 59"/>
                  <a:gd name="T11" fmla="*/ 0 h 42"/>
                  <a:gd name="T12" fmla="*/ 0 w 59"/>
                  <a:gd name="T13" fmla="*/ 22 h 42"/>
                  <a:gd name="T14" fmla="*/ 12 w 59"/>
                  <a:gd name="T15" fmla="*/ 41 h 42"/>
                  <a:gd name="T16" fmla="*/ 12 w 59"/>
                  <a:gd name="T17" fmla="*/ 41 h 42"/>
                  <a:gd name="T18" fmla="*/ 13 w 5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13" y="42"/>
                    </a:moveTo>
                    <a:cubicBezTo>
                      <a:pt x="27" y="36"/>
                      <a:pt x="44" y="36"/>
                      <a:pt x="59" y="42"/>
                    </a:cubicBezTo>
                    <a:cubicBezTo>
                      <a:pt x="59" y="26"/>
                      <a:pt x="59" y="26"/>
                      <a:pt x="59" y="26"/>
                    </a:cubicBezTo>
                    <a:cubicBezTo>
                      <a:pt x="59" y="16"/>
                      <a:pt x="55" y="7"/>
                      <a:pt x="49" y="0"/>
                    </a:cubicBezTo>
                    <a:cubicBezTo>
                      <a:pt x="44" y="6"/>
                      <a:pt x="37" y="9"/>
                      <a:pt x="29" y="9"/>
                    </a:cubicBezTo>
                    <a:cubicBezTo>
                      <a:pt x="21" y="9"/>
                      <a:pt x="14" y="6"/>
                      <a:pt x="10" y="0"/>
                    </a:cubicBezTo>
                    <a:cubicBezTo>
                      <a:pt x="4" y="6"/>
                      <a:pt x="1" y="13"/>
                      <a:pt x="0" y="22"/>
                    </a:cubicBezTo>
                    <a:cubicBezTo>
                      <a:pt x="4" y="26"/>
                      <a:pt x="9" y="33"/>
                      <a:pt x="12" y="41"/>
                    </a:cubicBezTo>
                    <a:cubicBezTo>
                      <a:pt x="12" y="41"/>
                      <a:pt x="12" y="41"/>
                      <a:pt x="12" y="41"/>
                    </a:cubicBezTo>
                    <a:cubicBezTo>
                      <a:pt x="13" y="41"/>
                      <a:pt x="13" y="42"/>
                      <a:pt x="13" y="42"/>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37" name="Oval 250"/>
              <p:cNvSpPr>
                <a:spLocks noChangeArrowheads="1"/>
              </p:cNvSpPr>
              <p:nvPr/>
            </p:nvSpPr>
            <p:spPr bwMode="black">
              <a:xfrm>
                <a:off x="7351713" y="4338638"/>
                <a:ext cx="209550" cy="214313"/>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38" name="Freeform 251"/>
              <p:cNvSpPr>
                <a:spLocks/>
              </p:cNvSpPr>
              <p:nvPr/>
            </p:nvSpPr>
            <p:spPr bwMode="black">
              <a:xfrm>
                <a:off x="7173913" y="4624388"/>
                <a:ext cx="155575" cy="198438"/>
              </a:xfrm>
              <a:custGeom>
                <a:avLst/>
                <a:gdLst>
                  <a:gd name="T0" fmla="*/ 18 w 29"/>
                  <a:gd name="T1" fmla="*/ 37 h 37"/>
                  <a:gd name="T2" fmla="*/ 29 w 29"/>
                  <a:gd name="T3" fmla="*/ 29 h 37"/>
                  <a:gd name="T4" fmla="*/ 28 w 29"/>
                  <a:gd name="T5" fmla="*/ 28 h 37"/>
                  <a:gd name="T6" fmla="*/ 0 w 29"/>
                  <a:gd name="T7" fmla="*/ 0 h 37"/>
                  <a:gd name="T8" fmla="*/ 0 w 29"/>
                  <a:gd name="T9" fmla="*/ 0 h 37"/>
                  <a:gd name="T10" fmla="*/ 18 w 29"/>
                  <a:gd name="T11" fmla="*/ 37 h 37"/>
                </a:gdLst>
                <a:ahLst/>
                <a:cxnLst>
                  <a:cxn ang="0">
                    <a:pos x="T0" y="T1"/>
                  </a:cxn>
                  <a:cxn ang="0">
                    <a:pos x="T2" y="T3"/>
                  </a:cxn>
                  <a:cxn ang="0">
                    <a:pos x="T4" y="T5"/>
                  </a:cxn>
                  <a:cxn ang="0">
                    <a:pos x="T6" y="T7"/>
                  </a:cxn>
                  <a:cxn ang="0">
                    <a:pos x="T8" y="T9"/>
                  </a:cxn>
                  <a:cxn ang="0">
                    <a:pos x="T10" y="T11"/>
                  </a:cxn>
                </a:cxnLst>
                <a:rect l="0" t="0" r="r" b="b"/>
                <a:pathLst>
                  <a:path w="29" h="37">
                    <a:moveTo>
                      <a:pt x="18" y="37"/>
                    </a:moveTo>
                    <a:cubicBezTo>
                      <a:pt x="21" y="34"/>
                      <a:pt x="25" y="31"/>
                      <a:pt x="29" y="29"/>
                    </a:cubicBezTo>
                    <a:cubicBezTo>
                      <a:pt x="29" y="29"/>
                      <a:pt x="29" y="28"/>
                      <a:pt x="28" y="28"/>
                    </a:cubicBezTo>
                    <a:cubicBezTo>
                      <a:pt x="19" y="8"/>
                      <a:pt x="6" y="2"/>
                      <a:pt x="0" y="0"/>
                    </a:cubicBezTo>
                    <a:cubicBezTo>
                      <a:pt x="0" y="0"/>
                      <a:pt x="0" y="0"/>
                      <a:pt x="0" y="0"/>
                    </a:cubicBezTo>
                    <a:cubicBezTo>
                      <a:pt x="11" y="8"/>
                      <a:pt x="18" y="21"/>
                      <a:pt x="18" y="3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39" name="Freeform 252"/>
              <p:cNvSpPr>
                <a:spLocks/>
              </p:cNvSpPr>
              <p:nvPr/>
            </p:nvSpPr>
            <p:spPr bwMode="black">
              <a:xfrm>
                <a:off x="6673850" y="4624388"/>
                <a:ext cx="204788" cy="317500"/>
              </a:xfrm>
              <a:custGeom>
                <a:avLst/>
                <a:gdLst>
                  <a:gd name="T0" fmla="*/ 38 w 38"/>
                  <a:gd name="T1" fmla="*/ 0 h 59"/>
                  <a:gd name="T2" fmla="*/ 38 w 38"/>
                  <a:gd name="T3" fmla="*/ 0 h 59"/>
                  <a:gd name="T4" fmla="*/ 10 w 38"/>
                  <a:gd name="T5" fmla="*/ 28 h 59"/>
                  <a:gd name="T6" fmla="*/ 20 w 38"/>
                  <a:gd name="T7" fmla="*/ 58 h 59"/>
                  <a:gd name="T8" fmla="*/ 20 w 38"/>
                  <a:gd name="T9" fmla="*/ 37 h 59"/>
                  <a:gd name="T10" fmla="*/ 38 w 38"/>
                  <a:gd name="T11" fmla="*/ 0 h 59"/>
                </a:gdLst>
                <a:ahLst/>
                <a:cxnLst>
                  <a:cxn ang="0">
                    <a:pos x="T0" y="T1"/>
                  </a:cxn>
                  <a:cxn ang="0">
                    <a:pos x="T2" y="T3"/>
                  </a:cxn>
                  <a:cxn ang="0">
                    <a:pos x="T4" y="T5"/>
                  </a:cxn>
                  <a:cxn ang="0">
                    <a:pos x="T6" y="T7"/>
                  </a:cxn>
                  <a:cxn ang="0">
                    <a:pos x="T8" y="T9"/>
                  </a:cxn>
                  <a:cxn ang="0">
                    <a:pos x="T10" y="T11"/>
                  </a:cxn>
                </a:cxnLst>
                <a:rect l="0" t="0" r="r" b="b"/>
                <a:pathLst>
                  <a:path w="38" h="59">
                    <a:moveTo>
                      <a:pt x="38" y="0"/>
                    </a:moveTo>
                    <a:cubicBezTo>
                      <a:pt x="38" y="0"/>
                      <a:pt x="38" y="0"/>
                      <a:pt x="38" y="0"/>
                    </a:cubicBezTo>
                    <a:cubicBezTo>
                      <a:pt x="32" y="2"/>
                      <a:pt x="18" y="8"/>
                      <a:pt x="10" y="28"/>
                    </a:cubicBezTo>
                    <a:cubicBezTo>
                      <a:pt x="0" y="49"/>
                      <a:pt x="11" y="59"/>
                      <a:pt x="20" y="58"/>
                    </a:cubicBezTo>
                    <a:cubicBezTo>
                      <a:pt x="20" y="37"/>
                      <a:pt x="20" y="37"/>
                      <a:pt x="20" y="37"/>
                    </a:cubicBezTo>
                    <a:cubicBezTo>
                      <a:pt x="20" y="22"/>
                      <a:pt x="27" y="8"/>
                      <a:pt x="38"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40" name="Freeform 253"/>
              <p:cNvSpPr>
                <a:spLocks/>
              </p:cNvSpPr>
              <p:nvPr/>
            </p:nvSpPr>
            <p:spPr bwMode="black">
              <a:xfrm>
                <a:off x="6818313" y="4640263"/>
                <a:ext cx="409575" cy="446088"/>
              </a:xfrm>
              <a:custGeom>
                <a:avLst/>
                <a:gdLst>
                  <a:gd name="T0" fmla="*/ 76 w 76"/>
                  <a:gd name="T1" fmla="*/ 33 h 83"/>
                  <a:gd name="T2" fmla="*/ 63 w 76"/>
                  <a:gd name="T3" fmla="*/ 0 h 83"/>
                  <a:gd name="T4" fmla="*/ 38 w 76"/>
                  <a:gd name="T5" fmla="*/ 12 h 83"/>
                  <a:gd name="T6" fmla="*/ 14 w 76"/>
                  <a:gd name="T7" fmla="*/ 0 h 83"/>
                  <a:gd name="T8" fmla="*/ 0 w 76"/>
                  <a:gd name="T9" fmla="*/ 33 h 83"/>
                  <a:gd name="T10" fmla="*/ 0 w 76"/>
                  <a:gd name="T11" fmla="*/ 66 h 83"/>
                  <a:gd name="T12" fmla="*/ 15 w 76"/>
                  <a:gd name="T13" fmla="*/ 83 h 83"/>
                  <a:gd name="T14" fmla="*/ 62 w 76"/>
                  <a:gd name="T15" fmla="*/ 83 h 83"/>
                  <a:gd name="T16" fmla="*/ 62 w 76"/>
                  <a:gd name="T17" fmla="*/ 83 h 83"/>
                  <a:gd name="T18" fmla="*/ 68 w 76"/>
                  <a:gd name="T19" fmla="*/ 55 h 83"/>
                  <a:gd name="T20" fmla="*/ 76 w 76"/>
                  <a:gd name="T21" fmla="*/ 41 h 83"/>
                  <a:gd name="T22" fmla="*/ 76 w 76"/>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3">
                    <a:moveTo>
                      <a:pt x="76" y="33"/>
                    </a:moveTo>
                    <a:cubicBezTo>
                      <a:pt x="76" y="20"/>
                      <a:pt x="71" y="8"/>
                      <a:pt x="63" y="0"/>
                    </a:cubicBezTo>
                    <a:cubicBezTo>
                      <a:pt x="57" y="7"/>
                      <a:pt x="48" y="12"/>
                      <a:pt x="38" y="12"/>
                    </a:cubicBezTo>
                    <a:cubicBezTo>
                      <a:pt x="28" y="12"/>
                      <a:pt x="20" y="7"/>
                      <a:pt x="14" y="0"/>
                    </a:cubicBezTo>
                    <a:cubicBezTo>
                      <a:pt x="5" y="8"/>
                      <a:pt x="0" y="20"/>
                      <a:pt x="0" y="33"/>
                    </a:cubicBezTo>
                    <a:cubicBezTo>
                      <a:pt x="0" y="66"/>
                      <a:pt x="0" y="66"/>
                      <a:pt x="0" y="66"/>
                    </a:cubicBezTo>
                    <a:cubicBezTo>
                      <a:pt x="0" y="76"/>
                      <a:pt x="7" y="83"/>
                      <a:pt x="15" y="83"/>
                    </a:cubicBezTo>
                    <a:cubicBezTo>
                      <a:pt x="62" y="83"/>
                      <a:pt x="62" y="83"/>
                      <a:pt x="62" y="83"/>
                    </a:cubicBezTo>
                    <a:cubicBezTo>
                      <a:pt x="62" y="83"/>
                      <a:pt x="62" y="83"/>
                      <a:pt x="62" y="83"/>
                    </a:cubicBezTo>
                    <a:cubicBezTo>
                      <a:pt x="62" y="74"/>
                      <a:pt x="63" y="64"/>
                      <a:pt x="68" y="55"/>
                    </a:cubicBezTo>
                    <a:cubicBezTo>
                      <a:pt x="70" y="50"/>
                      <a:pt x="73" y="45"/>
                      <a:pt x="76" y="41"/>
                    </a:cubicBezTo>
                    <a:lnTo>
                      <a:pt x="76" y="33"/>
                    </a:ln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41" name="Oval 254"/>
              <p:cNvSpPr>
                <a:spLocks noChangeArrowheads="1"/>
              </p:cNvSpPr>
              <p:nvPr/>
            </p:nvSpPr>
            <p:spPr bwMode="black">
              <a:xfrm>
                <a:off x="6888163" y="4386263"/>
                <a:ext cx="274638" cy="269875"/>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42" name="Freeform 255"/>
              <p:cNvSpPr>
                <a:spLocks/>
              </p:cNvSpPr>
              <p:nvPr/>
            </p:nvSpPr>
            <p:spPr bwMode="black">
              <a:xfrm>
                <a:off x="7732713" y="5108575"/>
                <a:ext cx="344488" cy="312738"/>
              </a:xfrm>
              <a:custGeom>
                <a:avLst/>
                <a:gdLst>
                  <a:gd name="T0" fmla="*/ 56 w 64"/>
                  <a:gd name="T1" fmla="*/ 24 h 58"/>
                  <a:gd name="T2" fmla="*/ 34 w 64"/>
                  <a:gd name="T3" fmla="*/ 14 h 58"/>
                  <a:gd name="T4" fmla="*/ 31 w 64"/>
                  <a:gd name="T5" fmla="*/ 6 h 58"/>
                  <a:gd name="T6" fmla="*/ 20 w 64"/>
                  <a:gd name="T7" fmla="*/ 0 h 58"/>
                  <a:gd name="T8" fmla="*/ 14 w 64"/>
                  <a:gd name="T9" fmla="*/ 23 h 58"/>
                  <a:gd name="T10" fmla="*/ 0 w 64"/>
                  <a:gd name="T11" fmla="*/ 42 h 58"/>
                  <a:gd name="T12" fmla="*/ 11 w 64"/>
                  <a:gd name="T13" fmla="*/ 47 h 58"/>
                  <a:gd name="T14" fmla="*/ 19 w 64"/>
                  <a:gd name="T15" fmla="*/ 44 h 58"/>
                  <a:gd name="T16" fmla="*/ 41 w 64"/>
                  <a:gd name="T17" fmla="*/ 55 h 58"/>
                  <a:gd name="T18" fmla="*/ 58 w 64"/>
                  <a:gd name="T19" fmla="*/ 47 h 58"/>
                  <a:gd name="T20" fmla="*/ 60 w 64"/>
                  <a:gd name="T21" fmla="*/ 42 h 58"/>
                  <a:gd name="T22" fmla="*/ 56 w 64"/>
                  <a:gd name="T23"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8">
                    <a:moveTo>
                      <a:pt x="56" y="24"/>
                    </a:moveTo>
                    <a:cubicBezTo>
                      <a:pt x="34" y="14"/>
                      <a:pt x="34" y="14"/>
                      <a:pt x="34" y="14"/>
                    </a:cubicBezTo>
                    <a:cubicBezTo>
                      <a:pt x="35" y="11"/>
                      <a:pt x="34" y="7"/>
                      <a:pt x="31" y="6"/>
                    </a:cubicBezTo>
                    <a:cubicBezTo>
                      <a:pt x="20" y="0"/>
                      <a:pt x="20" y="0"/>
                      <a:pt x="20" y="0"/>
                    </a:cubicBezTo>
                    <a:cubicBezTo>
                      <a:pt x="19" y="8"/>
                      <a:pt x="17" y="16"/>
                      <a:pt x="14" y="23"/>
                    </a:cubicBezTo>
                    <a:cubicBezTo>
                      <a:pt x="10" y="30"/>
                      <a:pt x="5" y="37"/>
                      <a:pt x="0" y="42"/>
                    </a:cubicBezTo>
                    <a:cubicBezTo>
                      <a:pt x="11" y="47"/>
                      <a:pt x="11" y="47"/>
                      <a:pt x="11" y="47"/>
                    </a:cubicBezTo>
                    <a:cubicBezTo>
                      <a:pt x="14" y="49"/>
                      <a:pt x="18" y="47"/>
                      <a:pt x="19" y="44"/>
                    </a:cubicBezTo>
                    <a:cubicBezTo>
                      <a:pt x="41" y="55"/>
                      <a:pt x="41" y="55"/>
                      <a:pt x="41" y="55"/>
                    </a:cubicBezTo>
                    <a:cubicBezTo>
                      <a:pt x="47" y="58"/>
                      <a:pt x="54" y="54"/>
                      <a:pt x="58" y="47"/>
                    </a:cubicBezTo>
                    <a:cubicBezTo>
                      <a:pt x="60" y="42"/>
                      <a:pt x="60" y="42"/>
                      <a:pt x="60" y="42"/>
                    </a:cubicBezTo>
                    <a:cubicBezTo>
                      <a:pt x="64" y="35"/>
                      <a:pt x="62" y="27"/>
                      <a:pt x="56" y="24"/>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43" name="Freeform 256"/>
              <p:cNvSpPr>
                <a:spLocks noEditPoints="1"/>
              </p:cNvSpPr>
              <p:nvPr/>
            </p:nvSpPr>
            <p:spPr bwMode="black">
              <a:xfrm>
                <a:off x="7158038" y="4748213"/>
                <a:ext cx="671513" cy="673100"/>
              </a:xfrm>
              <a:custGeom>
                <a:avLst/>
                <a:gdLst>
                  <a:gd name="T0" fmla="*/ 86 w 125"/>
                  <a:gd name="T1" fmla="*/ 13 h 125"/>
                  <a:gd name="T2" fmla="*/ 13 w 125"/>
                  <a:gd name="T3" fmla="*/ 39 h 125"/>
                  <a:gd name="T4" fmla="*/ 39 w 125"/>
                  <a:gd name="T5" fmla="*/ 112 h 125"/>
                  <a:gd name="T6" fmla="*/ 112 w 125"/>
                  <a:gd name="T7" fmla="*/ 86 h 125"/>
                  <a:gd name="T8" fmla="*/ 86 w 125"/>
                  <a:gd name="T9" fmla="*/ 13 h 125"/>
                  <a:gd name="T10" fmla="*/ 97 w 125"/>
                  <a:gd name="T11" fmla="*/ 79 h 125"/>
                  <a:gd name="T12" fmla="*/ 47 w 125"/>
                  <a:gd name="T13" fmla="*/ 96 h 125"/>
                  <a:gd name="T14" fmla="*/ 29 w 125"/>
                  <a:gd name="T15" fmla="*/ 46 h 125"/>
                  <a:gd name="T16" fmla="*/ 79 w 125"/>
                  <a:gd name="T17" fmla="*/ 28 h 125"/>
                  <a:gd name="T18" fmla="*/ 97 w 125"/>
                  <a:gd name="T1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86" y="13"/>
                    </a:moveTo>
                    <a:cubicBezTo>
                      <a:pt x="59" y="0"/>
                      <a:pt x="26" y="12"/>
                      <a:pt x="13" y="39"/>
                    </a:cubicBezTo>
                    <a:cubicBezTo>
                      <a:pt x="0" y="66"/>
                      <a:pt x="12" y="99"/>
                      <a:pt x="39" y="112"/>
                    </a:cubicBezTo>
                    <a:cubicBezTo>
                      <a:pt x="66" y="125"/>
                      <a:pt x="99" y="113"/>
                      <a:pt x="112" y="86"/>
                    </a:cubicBezTo>
                    <a:cubicBezTo>
                      <a:pt x="125" y="59"/>
                      <a:pt x="114" y="26"/>
                      <a:pt x="86" y="13"/>
                    </a:cubicBezTo>
                    <a:close/>
                    <a:moveTo>
                      <a:pt x="97" y="79"/>
                    </a:moveTo>
                    <a:cubicBezTo>
                      <a:pt x="88" y="97"/>
                      <a:pt x="65" y="105"/>
                      <a:pt x="47" y="96"/>
                    </a:cubicBezTo>
                    <a:cubicBezTo>
                      <a:pt x="28" y="87"/>
                      <a:pt x="20" y="65"/>
                      <a:pt x="29" y="46"/>
                    </a:cubicBezTo>
                    <a:cubicBezTo>
                      <a:pt x="38" y="27"/>
                      <a:pt x="60" y="19"/>
                      <a:pt x="79" y="28"/>
                    </a:cubicBezTo>
                    <a:cubicBezTo>
                      <a:pt x="98" y="37"/>
                      <a:pt x="106" y="60"/>
                      <a:pt x="97" y="7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44" name="Freeform 257"/>
              <p:cNvSpPr>
                <a:spLocks/>
              </p:cNvSpPr>
              <p:nvPr/>
            </p:nvSpPr>
            <p:spPr bwMode="black">
              <a:xfrm>
                <a:off x="7351713" y="4908550"/>
                <a:ext cx="225425" cy="150813"/>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grpSp>
        <p:sp>
          <p:nvSpPr>
            <p:cNvPr id="33" name="Donut 32"/>
            <p:cNvSpPr>
              <a:spLocks noChangeAspect="1"/>
            </p:cNvSpPr>
            <p:nvPr/>
          </p:nvSpPr>
          <p:spPr bwMode="auto">
            <a:xfrm>
              <a:off x="4046256" y="240811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45" name="Group 44"/>
          <p:cNvGrpSpPr/>
          <p:nvPr/>
        </p:nvGrpSpPr>
        <p:grpSpPr>
          <a:xfrm>
            <a:off x="3873679" y="3893713"/>
            <a:ext cx="687062" cy="710346"/>
            <a:chOff x="4046256" y="2408118"/>
            <a:chExt cx="392110" cy="392110"/>
          </a:xfrm>
          <a:solidFill>
            <a:schemeClr val="bg2"/>
          </a:solidFill>
        </p:grpSpPr>
        <p:grpSp>
          <p:nvGrpSpPr>
            <p:cNvPr id="46" name="Group 142"/>
            <p:cNvGrpSpPr/>
            <p:nvPr/>
          </p:nvGrpSpPr>
          <p:grpSpPr bwMode="black">
            <a:xfrm>
              <a:off x="4134994" y="2521400"/>
              <a:ext cx="214635" cy="165546"/>
              <a:chOff x="6673850" y="4338638"/>
              <a:chExt cx="1403351" cy="1082675"/>
            </a:xfrm>
            <a:grpFill/>
          </p:grpSpPr>
          <p:sp>
            <p:nvSpPr>
              <p:cNvPr id="48" name="Freeform 247"/>
              <p:cNvSpPr>
                <a:spLocks/>
              </p:cNvSpPr>
              <p:nvPr/>
            </p:nvSpPr>
            <p:spPr bwMode="black">
              <a:xfrm>
                <a:off x="7572375" y="4525963"/>
                <a:ext cx="160338" cy="249238"/>
              </a:xfrm>
              <a:custGeom>
                <a:avLst/>
                <a:gdLst>
                  <a:gd name="T0" fmla="*/ 14 w 30"/>
                  <a:gd name="T1" fmla="*/ 29 h 46"/>
                  <a:gd name="T2" fmla="*/ 14 w 30"/>
                  <a:gd name="T3" fmla="*/ 45 h 46"/>
                  <a:gd name="T4" fmla="*/ 22 w 30"/>
                  <a:gd name="T5" fmla="*/ 22 h 46"/>
                  <a:gd name="T6" fmla="*/ 0 w 30"/>
                  <a:gd name="T7" fmla="*/ 0 h 46"/>
                  <a:gd name="T8" fmla="*/ 0 w 30"/>
                  <a:gd name="T9" fmla="*/ 0 h 46"/>
                  <a:gd name="T10" fmla="*/ 14 w 30"/>
                  <a:gd name="T11" fmla="*/ 29 h 46"/>
                </a:gdLst>
                <a:ahLst/>
                <a:cxnLst>
                  <a:cxn ang="0">
                    <a:pos x="T0" y="T1"/>
                  </a:cxn>
                  <a:cxn ang="0">
                    <a:pos x="T2" y="T3"/>
                  </a:cxn>
                  <a:cxn ang="0">
                    <a:pos x="T4" y="T5"/>
                  </a:cxn>
                  <a:cxn ang="0">
                    <a:pos x="T6" y="T7"/>
                  </a:cxn>
                  <a:cxn ang="0">
                    <a:pos x="T8" y="T9"/>
                  </a:cxn>
                  <a:cxn ang="0">
                    <a:pos x="T10" y="T11"/>
                  </a:cxn>
                </a:cxnLst>
                <a:rect l="0" t="0" r="r" b="b"/>
                <a:pathLst>
                  <a:path w="30" h="46">
                    <a:moveTo>
                      <a:pt x="14" y="29"/>
                    </a:moveTo>
                    <a:cubicBezTo>
                      <a:pt x="14" y="45"/>
                      <a:pt x="14" y="45"/>
                      <a:pt x="14" y="45"/>
                    </a:cubicBezTo>
                    <a:cubicBezTo>
                      <a:pt x="21" y="46"/>
                      <a:pt x="30" y="39"/>
                      <a:pt x="22" y="22"/>
                    </a:cubicBezTo>
                    <a:cubicBezTo>
                      <a:pt x="15" y="6"/>
                      <a:pt x="5" y="1"/>
                      <a:pt x="0" y="0"/>
                    </a:cubicBezTo>
                    <a:cubicBezTo>
                      <a:pt x="0" y="0"/>
                      <a:pt x="0" y="0"/>
                      <a:pt x="0" y="0"/>
                    </a:cubicBezTo>
                    <a:cubicBezTo>
                      <a:pt x="9" y="6"/>
                      <a:pt x="14" y="17"/>
                      <a:pt x="14" y="2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49" name="Freeform 248"/>
              <p:cNvSpPr>
                <a:spLocks/>
              </p:cNvSpPr>
              <p:nvPr/>
            </p:nvSpPr>
            <p:spPr bwMode="black">
              <a:xfrm>
                <a:off x="7239000" y="4525963"/>
                <a:ext cx="101600" cy="103188"/>
              </a:xfrm>
              <a:custGeom>
                <a:avLst/>
                <a:gdLst>
                  <a:gd name="T0" fmla="*/ 19 w 19"/>
                  <a:gd name="T1" fmla="*/ 0 h 19"/>
                  <a:gd name="T2" fmla="*/ 19 w 19"/>
                  <a:gd name="T3" fmla="*/ 0 h 19"/>
                  <a:gd name="T4" fmla="*/ 0 w 19"/>
                  <a:gd name="T5" fmla="*/ 15 h 19"/>
                  <a:gd name="T6" fmla="*/ 6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0"/>
                      <a:pt x="19" y="0"/>
                      <a:pt x="19" y="0"/>
                    </a:cubicBezTo>
                    <a:cubicBezTo>
                      <a:pt x="15" y="1"/>
                      <a:pt x="7" y="5"/>
                      <a:pt x="0" y="15"/>
                    </a:cubicBezTo>
                    <a:cubicBezTo>
                      <a:pt x="2" y="16"/>
                      <a:pt x="4" y="18"/>
                      <a:pt x="6" y="19"/>
                    </a:cubicBezTo>
                    <a:cubicBezTo>
                      <a:pt x="8" y="11"/>
                      <a:pt x="13" y="4"/>
                      <a:pt x="19"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0" name="Freeform 249"/>
              <p:cNvSpPr>
                <a:spLocks/>
              </p:cNvSpPr>
              <p:nvPr/>
            </p:nvSpPr>
            <p:spPr bwMode="black">
              <a:xfrm>
                <a:off x="7297738" y="4537075"/>
                <a:ext cx="317500" cy="227013"/>
              </a:xfrm>
              <a:custGeom>
                <a:avLst/>
                <a:gdLst>
                  <a:gd name="T0" fmla="*/ 13 w 59"/>
                  <a:gd name="T1" fmla="*/ 42 h 42"/>
                  <a:gd name="T2" fmla="*/ 59 w 59"/>
                  <a:gd name="T3" fmla="*/ 42 h 42"/>
                  <a:gd name="T4" fmla="*/ 59 w 59"/>
                  <a:gd name="T5" fmla="*/ 26 h 42"/>
                  <a:gd name="T6" fmla="*/ 49 w 59"/>
                  <a:gd name="T7" fmla="*/ 0 h 42"/>
                  <a:gd name="T8" fmla="*/ 29 w 59"/>
                  <a:gd name="T9" fmla="*/ 9 h 42"/>
                  <a:gd name="T10" fmla="*/ 10 w 59"/>
                  <a:gd name="T11" fmla="*/ 0 h 42"/>
                  <a:gd name="T12" fmla="*/ 0 w 59"/>
                  <a:gd name="T13" fmla="*/ 22 h 42"/>
                  <a:gd name="T14" fmla="*/ 12 w 59"/>
                  <a:gd name="T15" fmla="*/ 41 h 42"/>
                  <a:gd name="T16" fmla="*/ 12 w 59"/>
                  <a:gd name="T17" fmla="*/ 41 h 42"/>
                  <a:gd name="T18" fmla="*/ 13 w 5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13" y="42"/>
                    </a:moveTo>
                    <a:cubicBezTo>
                      <a:pt x="27" y="36"/>
                      <a:pt x="44" y="36"/>
                      <a:pt x="59" y="42"/>
                    </a:cubicBezTo>
                    <a:cubicBezTo>
                      <a:pt x="59" y="26"/>
                      <a:pt x="59" y="26"/>
                      <a:pt x="59" y="26"/>
                    </a:cubicBezTo>
                    <a:cubicBezTo>
                      <a:pt x="59" y="16"/>
                      <a:pt x="55" y="7"/>
                      <a:pt x="49" y="0"/>
                    </a:cubicBezTo>
                    <a:cubicBezTo>
                      <a:pt x="44" y="6"/>
                      <a:pt x="37" y="9"/>
                      <a:pt x="29" y="9"/>
                    </a:cubicBezTo>
                    <a:cubicBezTo>
                      <a:pt x="21" y="9"/>
                      <a:pt x="14" y="6"/>
                      <a:pt x="10" y="0"/>
                    </a:cubicBezTo>
                    <a:cubicBezTo>
                      <a:pt x="4" y="6"/>
                      <a:pt x="1" y="13"/>
                      <a:pt x="0" y="22"/>
                    </a:cubicBezTo>
                    <a:cubicBezTo>
                      <a:pt x="4" y="26"/>
                      <a:pt x="9" y="33"/>
                      <a:pt x="12" y="41"/>
                    </a:cubicBezTo>
                    <a:cubicBezTo>
                      <a:pt x="12" y="41"/>
                      <a:pt x="12" y="41"/>
                      <a:pt x="12" y="41"/>
                    </a:cubicBezTo>
                    <a:cubicBezTo>
                      <a:pt x="13" y="41"/>
                      <a:pt x="13" y="42"/>
                      <a:pt x="13" y="42"/>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1" name="Oval 250"/>
              <p:cNvSpPr>
                <a:spLocks noChangeArrowheads="1"/>
              </p:cNvSpPr>
              <p:nvPr/>
            </p:nvSpPr>
            <p:spPr bwMode="black">
              <a:xfrm>
                <a:off x="7351713" y="4338638"/>
                <a:ext cx="209550" cy="214313"/>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2" name="Freeform 251"/>
              <p:cNvSpPr>
                <a:spLocks/>
              </p:cNvSpPr>
              <p:nvPr/>
            </p:nvSpPr>
            <p:spPr bwMode="black">
              <a:xfrm>
                <a:off x="7173913" y="4624388"/>
                <a:ext cx="155575" cy="198438"/>
              </a:xfrm>
              <a:custGeom>
                <a:avLst/>
                <a:gdLst>
                  <a:gd name="T0" fmla="*/ 18 w 29"/>
                  <a:gd name="T1" fmla="*/ 37 h 37"/>
                  <a:gd name="T2" fmla="*/ 29 w 29"/>
                  <a:gd name="T3" fmla="*/ 29 h 37"/>
                  <a:gd name="T4" fmla="*/ 28 w 29"/>
                  <a:gd name="T5" fmla="*/ 28 h 37"/>
                  <a:gd name="T6" fmla="*/ 0 w 29"/>
                  <a:gd name="T7" fmla="*/ 0 h 37"/>
                  <a:gd name="T8" fmla="*/ 0 w 29"/>
                  <a:gd name="T9" fmla="*/ 0 h 37"/>
                  <a:gd name="T10" fmla="*/ 18 w 29"/>
                  <a:gd name="T11" fmla="*/ 37 h 37"/>
                </a:gdLst>
                <a:ahLst/>
                <a:cxnLst>
                  <a:cxn ang="0">
                    <a:pos x="T0" y="T1"/>
                  </a:cxn>
                  <a:cxn ang="0">
                    <a:pos x="T2" y="T3"/>
                  </a:cxn>
                  <a:cxn ang="0">
                    <a:pos x="T4" y="T5"/>
                  </a:cxn>
                  <a:cxn ang="0">
                    <a:pos x="T6" y="T7"/>
                  </a:cxn>
                  <a:cxn ang="0">
                    <a:pos x="T8" y="T9"/>
                  </a:cxn>
                  <a:cxn ang="0">
                    <a:pos x="T10" y="T11"/>
                  </a:cxn>
                </a:cxnLst>
                <a:rect l="0" t="0" r="r" b="b"/>
                <a:pathLst>
                  <a:path w="29" h="37">
                    <a:moveTo>
                      <a:pt x="18" y="37"/>
                    </a:moveTo>
                    <a:cubicBezTo>
                      <a:pt x="21" y="34"/>
                      <a:pt x="25" y="31"/>
                      <a:pt x="29" y="29"/>
                    </a:cubicBezTo>
                    <a:cubicBezTo>
                      <a:pt x="29" y="29"/>
                      <a:pt x="29" y="28"/>
                      <a:pt x="28" y="28"/>
                    </a:cubicBezTo>
                    <a:cubicBezTo>
                      <a:pt x="19" y="8"/>
                      <a:pt x="6" y="2"/>
                      <a:pt x="0" y="0"/>
                    </a:cubicBezTo>
                    <a:cubicBezTo>
                      <a:pt x="0" y="0"/>
                      <a:pt x="0" y="0"/>
                      <a:pt x="0" y="0"/>
                    </a:cubicBezTo>
                    <a:cubicBezTo>
                      <a:pt x="11" y="8"/>
                      <a:pt x="18" y="21"/>
                      <a:pt x="18" y="3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3" name="Freeform 252"/>
              <p:cNvSpPr>
                <a:spLocks/>
              </p:cNvSpPr>
              <p:nvPr/>
            </p:nvSpPr>
            <p:spPr bwMode="black">
              <a:xfrm>
                <a:off x="6673850" y="4624388"/>
                <a:ext cx="204788" cy="317500"/>
              </a:xfrm>
              <a:custGeom>
                <a:avLst/>
                <a:gdLst>
                  <a:gd name="T0" fmla="*/ 38 w 38"/>
                  <a:gd name="T1" fmla="*/ 0 h 59"/>
                  <a:gd name="T2" fmla="*/ 38 w 38"/>
                  <a:gd name="T3" fmla="*/ 0 h 59"/>
                  <a:gd name="T4" fmla="*/ 10 w 38"/>
                  <a:gd name="T5" fmla="*/ 28 h 59"/>
                  <a:gd name="T6" fmla="*/ 20 w 38"/>
                  <a:gd name="T7" fmla="*/ 58 h 59"/>
                  <a:gd name="T8" fmla="*/ 20 w 38"/>
                  <a:gd name="T9" fmla="*/ 37 h 59"/>
                  <a:gd name="T10" fmla="*/ 38 w 38"/>
                  <a:gd name="T11" fmla="*/ 0 h 59"/>
                </a:gdLst>
                <a:ahLst/>
                <a:cxnLst>
                  <a:cxn ang="0">
                    <a:pos x="T0" y="T1"/>
                  </a:cxn>
                  <a:cxn ang="0">
                    <a:pos x="T2" y="T3"/>
                  </a:cxn>
                  <a:cxn ang="0">
                    <a:pos x="T4" y="T5"/>
                  </a:cxn>
                  <a:cxn ang="0">
                    <a:pos x="T6" y="T7"/>
                  </a:cxn>
                  <a:cxn ang="0">
                    <a:pos x="T8" y="T9"/>
                  </a:cxn>
                  <a:cxn ang="0">
                    <a:pos x="T10" y="T11"/>
                  </a:cxn>
                </a:cxnLst>
                <a:rect l="0" t="0" r="r" b="b"/>
                <a:pathLst>
                  <a:path w="38" h="59">
                    <a:moveTo>
                      <a:pt x="38" y="0"/>
                    </a:moveTo>
                    <a:cubicBezTo>
                      <a:pt x="38" y="0"/>
                      <a:pt x="38" y="0"/>
                      <a:pt x="38" y="0"/>
                    </a:cubicBezTo>
                    <a:cubicBezTo>
                      <a:pt x="32" y="2"/>
                      <a:pt x="18" y="8"/>
                      <a:pt x="10" y="28"/>
                    </a:cubicBezTo>
                    <a:cubicBezTo>
                      <a:pt x="0" y="49"/>
                      <a:pt x="11" y="59"/>
                      <a:pt x="20" y="58"/>
                    </a:cubicBezTo>
                    <a:cubicBezTo>
                      <a:pt x="20" y="37"/>
                      <a:pt x="20" y="37"/>
                      <a:pt x="20" y="37"/>
                    </a:cubicBezTo>
                    <a:cubicBezTo>
                      <a:pt x="20" y="22"/>
                      <a:pt x="27" y="8"/>
                      <a:pt x="38"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4" name="Freeform 253"/>
              <p:cNvSpPr>
                <a:spLocks/>
              </p:cNvSpPr>
              <p:nvPr/>
            </p:nvSpPr>
            <p:spPr bwMode="black">
              <a:xfrm>
                <a:off x="6818313" y="4640263"/>
                <a:ext cx="409575" cy="446088"/>
              </a:xfrm>
              <a:custGeom>
                <a:avLst/>
                <a:gdLst>
                  <a:gd name="T0" fmla="*/ 76 w 76"/>
                  <a:gd name="T1" fmla="*/ 33 h 83"/>
                  <a:gd name="T2" fmla="*/ 63 w 76"/>
                  <a:gd name="T3" fmla="*/ 0 h 83"/>
                  <a:gd name="T4" fmla="*/ 38 w 76"/>
                  <a:gd name="T5" fmla="*/ 12 h 83"/>
                  <a:gd name="T6" fmla="*/ 14 w 76"/>
                  <a:gd name="T7" fmla="*/ 0 h 83"/>
                  <a:gd name="T8" fmla="*/ 0 w 76"/>
                  <a:gd name="T9" fmla="*/ 33 h 83"/>
                  <a:gd name="T10" fmla="*/ 0 w 76"/>
                  <a:gd name="T11" fmla="*/ 66 h 83"/>
                  <a:gd name="T12" fmla="*/ 15 w 76"/>
                  <a:gd name="T13" fmla="*/ 83 h 83"/>
                  <a:gd name="T14" fmla="*/ 62 w 76"/>
                  <a:gd name="T15" fmla="*/ 83 h 83"/>
                  <a:gd name="T16" fmla="*/ 62 w 76"/>
                  <a:gd name="T17" fmla="*/ 83 h 83"/>
                  <a:gd name="T18" fmla="*/ 68 w 76"/>
                  <a:gd name="T19" fmla="*/ 55 h 83"/>
                  <a:gd name="T20" fmla="*/ 76 w 76"/>
                  <a:gd name="T21" fmla="*/ 41 h 83"/>
                  <a:gd name="T22" fmla="*/ 76 w 76"/>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3">
                    <a:moveTo>
                      <a:pt x="76" y="33"/>
                    </a:moveTo>
                    <a:cubicBezTo>
                      <a:pt x="76" y="20"/>
                      <a:pt x="71" y="8"/>
                      <a:pt x="63" y="0"/>
                    </a:cubicBezTo>
                    <a:cubicBezTo>
                      <a:pt x="57" y="7"/>
                      <a:pt x="48" y="12"/>
                      <a:pt x="38" y="12"/>
                    </a:cubicBezTo>
                    <a:cubicBezTo>
                      <a:pt x="28" y="12"/>
                      <a:pt x="20" y="7"/>
                      <a:pt x="14" y="0"/>
                    </a:cubicBezTo>
                    <a:cubicBezTo>
                      <a:pt x="5" y="8"/>
                      <a:pt x="0" y="20"/>
                      <a:pt x="0" y="33"/>
                    </a:cubicBezTo>
                    <a:cubicBezTo>
                      <a:pt x="0" y="66"/>
                      <a:pt x="0" y="66"/>
                      <a:pt x="0" y="66"/>
                    </a:cubicBezTo>
                    <a:cubicBezTo>
                      <a:pt x="0" y="76"/>
                      <a:pt x="7" y="83"/>
                      <a:pt x="15" y="83"/>
                    </a:cubicBezTo>
                    <a:cubicBezTo>
                      <a:pt x="62" y="83"/>
                      <a:pt x="62" y="83"/>
                      <a:pt x="62" y="83"/>
                    </a:cubicBezTo>
                    <a:cubicBezTo>
                      <a:pt x="62" y="83"/>
                      <a:pt x="62" y="83"/>
                      <a:pt x="62" y="83"/>
                    </a:cubicBezTo>
                    <a:cubicBezTo>
                      <a:pt x="62" y="74"/>
                      <a:pt x="63" y="64"/>
                      <a:pt x="68" y="55"/>
                    </a:cubicBezTo>
                    <a:cubicBezTo>
                      <a:pt x="70" y="50"/>
                      <a:pt x="73" y="45"/>
                      <a:pt x="76" y="41"/>
                    </a:cubicBezTo>
                    <a:lnTo>
                      <a:pt x="76" y="33"/>
                    </a:ln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5" name="Oval 254"/>
              <p:cNvSpPr>
                <a:spLocks noChangeArrowheads="1"/>
              </p:cNvSpPr>
              <p:nvPr/>
            </p:nvSpPr>
            <p:spPr bwMode="black">
              <a:xfrm>
                <a:off x="6888163" y="4386263"/>
                <a:ext cx="274638" cy="269875"/>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6" name="Freeform 255"/>
              <p:cNvSpPr>
                <a:spLocks/>
              </p:cNvSpPr>
              <p:nvPr/>
            </p:nvSpPr>
            <p:spPr bwMode="black">
              <a:xfrm>
                <a:off x="7732713" y="5108575"/>
                <a:ext cx="344488" cy="312738"/>
              </a:xfrm>
              <a:custGeom>
                <a:avLst/>
                <a:gdLst>
                  <a:gd name="T0" fmla="*/ 56 w 64"/>
                  <a:gd name="T1" fmla="*/ 24 h 58"/>
                  <a:gd name="T2" fmla="*/ 34 w 64"/>
                  <a:gd name="T3" fmla="*/ 14 h 58"/>
                  <a:gd name="T4" fmla="*/ 31 w 64"/>
                  <a:gd name="T5" fmla="*/ 6 h 58"/>
                  <a:gd name="T6" fmla="*/ 20 w 64"/>
                  <a:gd name="T7" fmla="*/ 0 h 58"/>
                  <a:gd name="T8" fmla="*/ 14 w 64"/>
                  <a:gd name="T9" fmla="*/ 23 h 58"/>
                  <a:gd name="T10" fmla="*/ 0 w 64"/>
                  <a:gd name="T11" fmla="*/ 42 h 58"/>
                  <a:gd name="T12" fmla="*/ 11 w 64"/>
                  <a:gd name="T13" fmla="*/ 47 h 58"/>
                  <a:gd name="T14" fmla="*/ 19 w 64"/>
                  <a:gd name="T15" fmla="*/ 44 h 58"/>
                  <a:gd name="T16" fmla="*/ 41 w 64"/>
                  <a:gd name="T17" fmla="*/ 55 h 58"/>
                  <a:gd name="T18" fmla="*/ 58 w 64"/>
                  <a:gd name="T19" fmla="*/ 47 h 58"/>
                  <a:gd name="T20" fmla="*/ 60 w 64"/>
                  <a:gd name="T21" fmla="*/ 42 h 58"/>
                  <a:gd name="T22" fmla="*/ 56 w 64"/>
                  <a:gd name="T23"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8">
                    <a:moveTo>
                      <a:pt x="56" y="24"/>
                    </a:moveTo>
                    <a:cubicBezTo>
                      <a:pt x="34" y="14"/>
                      <a:pt x="34" y="14"/>
                      <a:pt x="34" y="14"/>
                    </a:cubicBezTo>
                    <a:cubicBezTo>
                      <a:pt x="35" y="11"/>
                      <a:pt x="34" y="7"/>
                      <a:pt x="31" y="6"/>
                    </a:cubicBezTo>
                    <a:cubicBezTo>
                      <a:pt x="20" y="0"/>
                      <a:pt x="20" y="0"/>
                      <a:pt x="20" y="0"/>
                    </a:cubicBezTo>
                    <a:cubicBezTo>
                      <a:pt x="19" y="8"/>
                      <a:pt x="17" y="16"/>
                      <a:pt x="14" y="23"/>
                    </a:cubicBezTo>
                    <a:cubicBezTo>
                      <a:pt x="10" y="30"/>
                      <a:pt x="5" y="37"/>
                      <a:pt x="0" y="42"/>
                    </a:cubicBezTo>
                    <a:cubicBezTo>
                      <a:pt x="11" y="47"/>
                      <a:pt x="11" y="47"/>
                      <a:pt x="11" y="47"/>
                    </a:cubicBezTo>
                    <a:cubicBezTo>
                      <a:pt x="14" y="49"/>
                      <a:pt x="18" y="47"/>
                      <a:pt x="19" y="44"/>
                    </a:cubicBezTo>
                    <a:cubicBezTo>
                      <a:pt x="41" y="55"/>
                      <a:pt x="41" y="55"/>
                      <a:pt x="41" y="55"/>
                    </a:cubicBezTo>
                    <a:cubicBezTo>
                      <a:pt x="47" y="58"/>
                      <a:pt x="54" y="54"/>
                      <a:pt x="58" y="47"/>
                    </a:cubicBezTo>
                    <a:cubicBezTo>
                      <a:pt x="60" y="42"/>
                      <a:pt x="60" y="42"/>
                      <a:pt x="60" y="42"/>
                    </a:cubicBezTo>
                    <a:cubicBezTo>
                      <a:pt x="64" y="35"/>
                      <a:pt x="62" y="27"/>
                      <a:pt x="56" y="24"/>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7" name="Freeform 256"/>
              <p:cNvSpPr>
                <a:spLocks noEditPoints="1"/>
              </p:cNvSpPr>
              <p:nvPr/>
            </p:nvSpPr>
            <p:spPr bwMode="black">
              <a:xfrm>
                <a:off x="7158038" y="4748213"/>
                <a:ext cx="671513" cy="673100"/>
              </a:xfrm>
              <a:custGeom>
                <a:avLst/>
                <a:gdLst>
                  <a:gd name="T0" fmla="*/ 86 w 125"/>
                  <a:gd name="T1" fmla="*/ 13 h 125"/>
                  <a:gd name="T2" fmla="*/ 13 w 125"/>
                  <a:gd name="T3" fmla="*/ 39 h 125"/>
                  <a:gd name="T4" fmla="*/ 39 w 125"/>
                  <a:gd name="T5" fmla="*/ 112 h 125"/>
                  <a:gd name="T6" fmla="*/ 112 w 125"/>
                  <a:gd name="T7" fmla="*/ 86 h 125"/>
                  <a:gd name="T8" fmla="*/ 86 w 125"/>
                  <a:gd name="T9" fmla="*/ 13 h 125"/>
                  <a:gd name="T10" fmla="*/ 97 w 125"/>
                  <a:gd name="T11" fmla="*/ 79 h 125"/>
                  <a:gd name="T12" fmla="*/ 47 w 125"/>
                  <a:gd name="T13" fmla="*/ 96 h 125"/>
                  <a:gd name="T14" fmla="*/ 29 w 125"/>
                  <a:gd name="T15" fmla="*/ 46 h 125"/>
                  <a:gd name="T16" fmla="*/ 79 w 125"/>
                  <a:gd name="T17" fmla="*/ 28 h 125"/>
                  <a:gd name="T18" fmla="*/ 97 w 125"/>
                  <a:gd name="T1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86" y="13"/>
                    </a:moveTo>
                    <a:cubicBezTo>
                      <a:pt x="59" y="0"/>
                      <a:pt x="26" y="12"/>
                      <a:pt x="13" y="39"/>
                    </a:cubicBezTo>
                    <a:cubicBezTo>
                      <a:pt x="0" y="66"/>
                      <a:pt x="12" y="99"/>
                      <a:pt x="39" y="112"/>
                    </a:cubicBezTo>
                    <a:cubicBezTo>
                      <a:pt x="66" y="125"/>
                      <a:pt x="99" y="113"/>
                      <a:pt x="112" y="86"/>
                    </a:cubicBezTo>
                    <a:cubicBezTo>
                      <a:pt x="125" y="59"/>
                      <a:pt x="114" y="26"/>
                      <a:pt x="86" y="13"/>
                    </a:cubicBezTo>
                    <a:close/>
                    <a:moveTo>
                      <a:pt x="97" y="79"/>
                    </a:moveTo>
                    <a:cubicBezTo>
                      <a:pt x="88" y="97"/>
                      <a:pt x="65" y="105"/>
                      <a:pt x="47" y="96"/>
                    </a:cubicBezTo>
                    <a:cubicBezTo>
                      <a:pt x="28" y="87"/>
                      <a:pt x="20" y="65"/>
                      <a:pt x="29" y="46"/>
                    </a:cubicBezTo>
                    <a:cubicBezTo>
                      <a:pt x="38" y="27"/>
                      <a:pt x="60" y="19"/>
                      <a:pt x="79" y="28"/>
                    </a:cubicBezTo>
                    <a:cubicBezTo>
                      <a:pt x="98" y="37"/>
                      <a:pt x="106" y="60"/>
                      <a:pt x="97" y="7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58" name="Freeform 257"/>
              <p:cNvSpPr>
                <a:spLocks/>
              </p:cNvSpPr>
              <p:nvPr/>
            </p:nvSpPr>
            <p:spPr bwMode="black">
              <a:xfrm>
                <a:off x="7351713" y="4908550"/>
                <a:ext cx="225425" cy="150813"/>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grpSp>
        <p:sp>
          <p:nvSpPr>
            <p:cNvPr id="47" name="Donut 46"/>
            <p:cNvSpPr>
              <a:spLocks noChangeAspect="1"/>
            </p:cNvSpPr>
            <p:nvPr/>
          </p:nvSpPr>
          <p:spPr bwMode="auto">
            <a:xfrm>
              <a:off x="4046256" y="240811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sp>
        <p:nvSpPr>
          <p:cNvPr id="62" name="Freeform 10"/>
          <p:cNvSpPr>
            <a:spLocks noEditPoints="1"/>
          </p:cNvSpPr>
          <p:nvPr/>
        </p:nvSpPr>
        <p:spPr bwMode="black">
          <a:xfrm>
            <a:off x="1415011" y="3900003"/>
            <a:ext cx="687068" cy="710352"/>
          </a:xfrm>
          <a:custGeom>
            <a:avLst/>
            <a:gdLst>
              <a:gd name="T0" fmla="*/ 81 w 149"/>
              <a:gd name="T1" fmla="*/ 87 h 149"/>
              <a:gd name="T2" fmla="*/ 62 w 149"/>
              <a:gd name="T3" fmla="*/ 81 h 149"/>
              <a:gd name="T4" fmla="*/ 68 w 149"/>
              <a:gd name="T5" fmla="*/ 62 h 149"/>
              <a:gd name="T6" fmla="*/ 87 w 149"/>
              <a:gd name="T7" fmla="*/ 68 h 149"/>
              <a:gd name="T8" fmla="*/ 81 w 149"/>
              <a:gd name="T9" fmla="*/ 87 h 149"/>
              <a:gd name="T10" fmla="*/ 105 w 149"/>
              <a:gd name="T11" fmla="*/ 72 h 149"/>
              <a:gd name="T12" fmla="*/ 102 w 149"/>
              <a:gd name="T13" fmla="*/ 62 h 149"/>
              <a:gd name="T14" fmla="*/ 94 w 149"/>
              <a:gd name="T15" fmla="*/ 63 h 149"/>
              <a:gd name="T16" fmla="*/ 91 w 149"/>
              <a:gd name="T17" fmla="*/ 59 h 149"/>
              <a:gd name="T18" fmla="*/ 94 w 149"/>
              <a:gd name="T19" fmla="*/ 51 h 149"/>
              <a:gd name="T20" fmla="*/ 85 w 149"/>
              <a:gd name="T21" fmla="*/ 46 h 149"/>
              <a:gd name="T22" fmla="*/ 80 w 149"/>
              <a:gd name="T23" fmla="*/ 53 h 149"/>
              <a:gd name="T24" fmla="*/ 74 w 149"/>
              <a:gd name="T25" fmla="*/ 52 h 149"/>
              <a:gd name="T26" fmla="*/ 71 w 149"/>
              <a:gd name="T27" fmla="*/ 44 h 149"/>
              <a:gd name="T28" fmla="*/ 61 w 149"/>
              <a:gd name="T29" fmla="*/ 47 h 149"/>
              <a:gd name="T30" fmla="*/ 62 w 149"/>
              <a:gd name="T31" fmla="*/ 55 h 149"/>
              <a:gd name="T32" fmla="*/ 59 w 149"/>
              <a:gd name="T33" fmla="*/ 58 h 149"/>
              <a:gd name="T34" fmla="*/ 51 w 149"/>
              <a:gd name="T35" fmla="*/ 55 h 149"/>
              <a:gd name="T36" fmla="*/ 46 w 149"/>
              <a:gd name="T37" fmla="*/ 64 h 149"/>
              <a:gd name="T38" fmla="*/ 52 w 149"/>
              <a:gd name="T39" fmla="*/ 69 h 149"/>
              <a:gd name="T40" fmla="*/ 51 w 149"/>
              <a:gd name="T41" fmla="*/ 74 h 149"/>
              <a:gd name="T42" fmla="*/ 44 w 149"/>
              <a:gd name="T43" fmla="*/ 77 h 149"/>
              <a:gd name="T44" fmla="*/ 47 w 149"/>
              <a:gd name="T45" fmla="*/ 87 h 149"/>
              <a:gd name="T46" fmla="*/ 55 w 149"/>
              <a:gd name="T47" fmla="*/ 86 h 149"/>
              <a:gd name="T48" fmla="*/ 58 w 149"/>
              <a:gd name="T49" fmla="*/ 91 h 149"/>
              <a:gd name="T50" fmla="*/ 55 w 149"/>
              <a:gd name="T51" fmla="*/ 98 h 149"/>
              <a:gd name="T52" fmla="*/ 64 w 149"/>
              <a:gd name="T53" fmla="*/ 103 h 149"/>
              <a:gd name="T54" fmla="*/ 69 w 149"/>
              <a:gd name="T55" fmla="*/ 97 h 149"/>
              <a:gd name="T56" fmla="*/ 74 w 149"/>
              <a:gd name="T57" fmla="*/ 97 h 149"/>
              <a:gd name="T58" fmla="*/ 77 w 149"/>
              <a:gd name="T59" fmla="*/ 105 h 149"/>
              <a:gd name="T60" fmla="*/ 87 w 149"/>
              <a:gd name="T61" fmla="*/ 102 h 149"/>
              <a:gd name="T62" fmla="*/ 86 w 149"/>
              <a:gd name="T63" fmla="*/ 94 h 149"/>
              <a:gd name="T64" fmla="*/ 90 w 149"/>
              <a:gd name="T65" fmla="*/ 91 h 149"/>
              <a:gd name="T66" fmla="*/ 98 w 149"/>
              <a:gd name="T67" fmla="*/ 94 h 149"/>
              <a:gd name="T68" fmla="*/ 103 w 149"/>
              <a:gd name="T69" fmla="*/ 85 h 149"/>
              <a:gd name="T70" fmla="*/ 96 w 149"/>
              <a:gd name="T71" fmla="*/ 80 h 149"/>
              <a:gd name="T72" fmla="*/ 97 w 149"/>
              <a:gd name="T73" fmla="*/ 75 h 149"/>
              <a:gd name="T74" fmla="*/ 105 w 149"/>
              <a:gd name="T75" fmla="*/ 72 h 149"/>
              <a:gd name="T76" fmla="*/ 79 w 149"/>
              <a:gd name="T77" fmla="*/ 72 h 149"/>
              <a:gd name="T78" fmla="*/ 72 w 149"/>
              <a:gd name="T79" fmla="*/ 70 h 149"/>
              <a:gd name="T80" fmla="*/ 70 w 149"/>
              <a:gd name="T81" fmla="*/ 77 h 149"/>
              <a:gd name="T82" fmla="*/ 77 w 149"/>
              <a:gd name="T83" fmla="*/ 79 h 149"/>
              <a:gd name="T84" fmla="*/ 79 w 149"/>
              <a:gd name="T85" fmla="*/ 72 h 149"/>
              <a:gd name="T86" fmla="*/ 74 w 149"/>
              <a:gd name="T87" fmla="*/ 9 h 149"/>
              <a:gd name="T88" fmla="*/ 9 w 149"/>
              <a:gd name="T89" fmla="*/ 75 h 149"/>
              <a:gd name="T90" fmla="*/ 74 w 149"/>
              <a:gd name="T91" fmla="*/ 140 h 149"/>
              <a:gd name="T92" fmla="*/ 140 w 149"/>
              <a:gd name="T93" fmla="*/ 75 h 149"/>
              <a:gd name="T94" fmla="*/ 74 w 149"/>
              <a:gd name="T95" fmla="*/ 9 h 149"/>
              <a:gd name="T96" fmla="*/ 74 w 149"/>
              <a:gd name="T97" fmla="*/ 0 h 149"/>
              <a:gd name="T98" fmla="*/ 149 w 149"/>
              <a:gd name="T99" fmla="*/ 75 h 149"/>
              <a:gd name="T100" fmla="*/ 74 w 149"/>
              <a:gd name="T101" fmla="*/ 149 h 149"/>
              <a:gd name="T102" fmla="*/ 0 w 149"/>
              <a:gd name="T103" fmla="*/ 75 h 149"/>
              <a:gd name="T104" fmla="*/ 74 w 149"/>
              <a:gd name="T10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149">
                <a:moveTo>
                  <a:pt x="81" y="87"/>
                </a:moveTo>
                <a:cubicBezTo>
                  <a:pt x="74" y="91"/>
                  <a:pt x="65" y="88"/>
                  <a:pt x="62" y="81"/>
                </a:cubicBezTo>
                <a:cubicBezTo>
                  <a:pt x="58" y="74"/>
                  <a:pt x="61" y="66"/>
                  <a:pt x="68" y="62"/>
                </a:cubicBezTo>
                <a:cubicBezTo>
                  <a:pt x="75" y="58"/>
                  <a:pt x="83" y="61"/>
                  <a:pt x="87" y="68"/>
                </a:cubicBezTo>
                <a:cubicBezTo>
                  <a:pt x="91" y="75"/>
                  <a:pt x="88" y="84"/>
                  <a:pt x="81" y="87"/>
                </a:cubicBezTo>
                <a:moveTo>
                  <a:pt x="105" y="72"/>
                </a:moveTo>
                <a:cubicBezTo>
                  <a:pt x="102" y="62"/>
                  <a:pt x="102" y="62"/>
                  <a:pt x="102" y="62"/>
                </a:cubicBezTo>
                <a:cubicBezTo>
                  <a:pt x="94" y="63"/>
                  <a:pt x="94" y="63"/>
                  <a:pt x="94" y="63"/>
                </a:cubicBezTo>
                <a:cubicBezTo>
                  <a:pt x="93" y="62"/>
                  <a:pt x="92" y="60"/>
                  <a:pt x="91" y="59"/>
                </a:cubicBezTo>
                <a:cubicBezTo>
                  <a:pt x="94" y="51"/>
                  <a:pt x="94" y="51"/>
                  <a:pt x="94" y="51"/>
                </a:cubicBezTo>
                <a:cubicBezTo>
                  <a:pt x="85" y="46"/>
                  <a:pt x="85" y="46"/>
                  <a:pt x="85" y="46"/>
                </a:cubicBezTo>
                <a:cubicBezTo>
                  <a:pt x="80" y="53"/>
                  <a:pt x="80" y="53"/>
                  <a:pt x="80" y="53"/>
                </a:cubicBezTo>
                <a:cubicBezTo>
                  <a:pt x="78" y="52"/>
                  <a:pt x="76" y="52"/>
                  <a:pt x="74" y="52"/>
                </a:cubicBezTo>
                <a:cubicBezTo>
                  <a:pt x="71" y="44"/>
                  <a:pt x="71" y="44"/>
                  <a:pt x="71" y="44"/>
                </a:cubicBezTo>
                <a:cubicBezTo>
                  <a:pt x="61" y="47"/>
                  <a:pt x="61" y="47"/>
                  <a:pt x="61" y="47"/>
                </a:cubicBezTo>
                <a:cubicBezTo>
                  <a:pt x="62" y="55"/>
                  <a:pt x="62" y="55"/>
                  <a:pt x="62" y="55"/>
                </a:cubicBezTo>
                <a:cubicBezTo>
                  <a:pt x="61" y="56"/>
                  <a:pt x="60" y="57"/>
                  <a:pt x="59" y="58"/>
                </a:cubicBezTo>
                <a:cubicBezTo>
                  <a:pt x="51" y="55"/>
                  <a:pt x="51" y="55"/>
                  <a:pt x="51" y="55"/>
                </a:cubicBezTo>
                <a:cubicBezTo>
                  <a:pt x="46" y="64"/>
                  <a:pt x="46" y="64"/>
                  <a:pt x="46" y="64"/>
                </a:cubicBezTo>
                <a:cubicBezTo>
                  <a:pt x="52" y="69"/>
                  <a:pt x="52" y="69"/>
                  <a:pt x="52" y="69"/>
                </a:cubicBezTo>
                <a:cubicBezTo>
                  <a:pt x="52" y="71"/>
                  <a:pt x="51" y="72"/>
                  <a:pt x="51" y="74"/>
                </a:cubicBezTo>
                <a:cubicBezTo>
                  <a:pt x="44" y="77"/>
                  <a:pt x="44" y="77"/>
                  <a:pt x="44" y="77"/>
                </a:cubicBezTo>
                <a:cubicBezTo>
                  <a:pt x="47" y="87"/>
                  <a:pt x="47" y="87"/>
                  <a:pt x="47" y="87"/>
                </a:cubicBezTo>
                <a:cubicBezTo>
                  <a:pt x="55" y="86"/>
                  <a:pt x="55" y="86"/>
                  <a:pt x="55" y="86"/>
                </a:cubicBezTo>
                <a:cubicBezTo>
                  <a:pt x="56" y="88"/>
                  <a:pt x="57" y="89"/>
                  <a:pt x="58" y="91"/>
                </a:cubicBezTo>
                <a:cubicBezTo>
                  <a:pt x="55" y="98"/>
                  <a:pt x="55" y="98"/>
                  <a:pt x="55" y="98"/>
                </a:cubicBezTo>
                <a:cubicBezTo>
                  <a:pt x="64" y="103"/>
                  <a:pt x="64" y="103"/>
                  <a:pt x="64" y="103"/>
                </a:cubicBezTo>
                <a:cubicBezTo>
                  <a:pt x="69" y="97"/>
                  <a:pt x="69" y="97"/>
                  <a:pt x="69" y="97"/>
                </a:cubicBezTo>
                <a:cubicBezTo>
                  <a:pt x="70" y="97"/>
                  <a:pt x="72" y="97"/>
                  <a:pt x="74" y="97"/>
                </a:cubicBezTo>
                <a:cubicBezTo>
                  <a:pt x="77" y="105"/>
                  <a:pt x="77" y="105"/>
                  <a:pt x="77" y="105"/>
                </a:cubicBezTo>
                <a:cubicBezTo>
                  <a:pt x="87" y="102"/>
                  <a:pt x="87" y="102"/>
                  <a:pt x="87" y="102"/>
                </a:cubicBezTo>
                <a:cubicBezTo>
                  <a:pt x="86" y="94"/>
                  <a:pt x="86" y="94"/>
                  <a:pt x="86" y="94"/>
                </a:cubicBezTo>
                <a:cubicBezTo>
                  <a:pt x="88" y="93"/>
                  <a:pt x="89" y="92"/>
                  <a:pt x="90" y="91"/>
                </a:cubicBezTo>
                <a:cubicBezTo>
                  <a:pt x="98" y="94"/>
                  <a:pt x="98" y="94"/>
                  <a:pt x="98" y="94"/>
                </a:cubicBezTo>
                <a:cubicBezTo>
                  <a:pt x="103" y="85"/>
                  <a:pt x="103" y="85"/>
                  <a:pt x="103" y="85"/>
                </a:cubicBezTo>
                <a:cubicBezTo>
                  <a:pt x="96" y="80"/>
                  <a:pt x="96" y="80"/>
                  <a:pt x="96" y="80"/>
                </a:cubicBezTo>
                <a:cubicBezTo>
                  <a:pt x="97" y="78"/>
                  <a:pt x="97" y="77"/>
                  <a:pt x="97" y="75"/>
                </a:cubicBezTo>
                <a:lnTo>
                  <a:pt x="105" y="72"/>
                </a:lnTo>
                <a:close/>
                <a:moveTo>
                  <a:pt x="79" y="72"/>
                </a:moveTo>
                <a:cubicBezTo>
                  <a:pt x="78" y="70"/>
                  <a:pt x="75" y="69"/>
                  <a:pt x="72" y="70"/>
                </a:cubicBezTo>
                <a:cubicBezTo>
                  <a:pt x="70" y="71"/>
                  <a:pt x="69" y="74"/>
                  <a:pt x="70" y="77"/>
                </a:cubicBezTo>
                <a:cubicBezTo>
                  <a:pt x="71" y="80"/>
                  <a:pt x="74" y="81"/>
                  <a:pt x="77" y="79"/>
                </a:cubicBezTo>
                <a:cubicBezTo>
                  <a:pt x="79" y="78"/>
                  <a:pt x="80" y="75"/>
                  <a:pt x="79" y="72"/>
                </a:cubicBezTo>
                <a:moveTo>
                  <a:pt x="74" y="9"/>
                </a:moveTo>
                <a:cubicBezTo>
                  <a:pt x="38" y="9"/>
                  <a:pt x="9" y="39"/>
                  <a:pt x="9" y="75"/>
                </a:cubicBezTo>
                <a:cubicBezTo>
                  <a:pt x="9" y="111"/>
                  <a:pt x="38" y="140"/>
                  <a:pt x="74" y="140"/>
                </a:cubicBezTo>
                <a:cubicBezTo>
                  <a:pt x="110" y="140"/>
                  <a:pt x="140" y="111"/>
                  <a:pt x="140" y="75"/>
                </a:cubicBezTo>
                <a:cubicBezTo>
                  <a:pt x="140" y="39"/>
                  <a:pt x="110" y="9"/>
                  <a:pt x="74" y="9"/>
                </a:cubicBezTo>
                <a:moveTo>
                  <a:pt x="74" y="0"/>
                </a:moveTo>
                <a:cubicBezTo>
                  <a:pt x="116" y="0"/>
                  <a:pt x="149" y="33"/>
                  <a:pt x="149" y="75"/>
                </a:cubicBezTo>
                <a:cubicBezTo>
                  <a:pt x="149" y="116"/>
                  <a:pt x="116" y="149"/>
                  <a:pt x="74" y="149"/>
                </a:cubicBezTo>
                <a:cubicBezTo>
                  <a:pt x="33" y="149"/>
                  <a:pt x="0" y="116"/>
                  <a:pt x="0" y="75"/>
                </a:cubicBezTo>
                <a:cubicBezTo>
                  <a:pt x="0" y="33"/>
                  <a:pt x="33" y="0"/>
                  <a:pt x="74"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sp>
        <p:nvSpPr>
          <p:cNvPr id="63" name="Freeform 14"/>
          <p:cNvSpPr>
            <a:spLocks noEditPoints="1"/>
          </p:cNvSpPr>
          <p:nvPr/>
        </p:nvSpPr>
        <p:spPr bwMode="black">
          <a:xfrm>
            <a:off x="5001230" y="4636418"/>
            <a:ext cx="689848" cy="710348"/>
          </a:xfrm>
          <a:custGeom>
            <a:avLst/>
            <a:gdLst>
              <a:gd name="T0" fmla="*/ 109 w 150"/>
              <a:gd name="T1" fmla="*/ 58 h 149"/>
              <a:gd name="T2" fmla="*/ 115 w 150"/>
              <a:gd name="T3" fmla="*/ 58 h 149"/>
              <a:gd name="T4" fmla="*/ 104 w 150"/>
              <a:gd name="T5" fmla="*/ 54 h 149"/>
              <a:gd name="T6" fmla="*/ 104 w 150"/>
              <a:gd name="T7" fmla="*/ 48 h 149"/>
              <a:gd name="T8" fmla="*/ 104 w 150"/>
              <a:gd name="T9" fmla="*/ 54 h 149"/>
              <a:gd name="T10" fmla="*/ 101 w 150"/>
              <a:gd name="T11" fmla="*/ 66 h 149"/>
              <a:gd name="T12" fmla="*/ 107 w 150"/>
              <a:gd name="T13" fmla="*/ 66 h 149"/>
              <a:gd name="T14" fmla="*/ 96 w 150"/>
              <a:gd name="T15" fmla="*/ 61 h 149"/>
              <a:gd name="T16" fmla="*/ 96 w 150"/>
              <a:gd name="T17" fmla="*/ 55 h 149"/>
              <a:gd name="T18" fmla="*/ 96 w 150"/>
              <a:gd name="T19" fmla="*/ 61 h 149"/>
              <a:gd name="T20" fmla="*/ 83 w 150"/>
              <a:gd name="T21" fmla="*/ 76 h 149"/>
              <a:gd name="T22" fmla="*/ 96 w 150"/>
              <a:gd name="T23" fmla="*/ 76 h 149"/>
              <a:gd name="T24" fmla="*/ 75 w 150"/>
              <a:gd name="T25" fmla="*/ 65 h 149"/>
              <a:gd name="T26" fmla="*/ 75 w 150"/>
              <a:gd name="T27" fmla="*/ 53 h 149"/>
              <a:gd name="T28" fmla="*/ 75 w 150"/>
              <a:gd name="T29" fmla="*/ 65 h 149"/>
              <a:gd name="T30" fmla="*/ 52 w 150"/>
              <a:gd name="T31" fmla="*/ 76 h 149"/>
              <a:gd name="T32" fmla="*/ 69 w 150"/>
              <a:gd name="T33" fmla="*/ 76 h 149"/>
              <a:gd name="T34" fmla="*/ 46 w 150"/>
              <a:gd name="T35" fmla="*/ 65 h 149"/>
              <a:gd name="T36" fmla="*/ 46 w 150"/>
              <a:gd name="T37" fmla="*/ 51 h 149"/>
              <a:gd name="T38" fmla="*/ 46 w 150"/>
              <a:gd name="T39" fmla="*/ 65 h 149"/>
              <a:gd name="T40" fmla="*/ 109 w 150"/>
              <a:gd name="T41" fmla="*/ 45 h 149"/>
              <a:gd name="T42" fmla="*/ 97 w 150"/>
              <a:gd name="T43" fmla="*/ 41 h 149"/>
              <a:gd name="T44" fmla="*/ 75 w 150"/>
              <a:gd name="T45" fmla="*/ 49 h 149"/>
              <a:gd name="T46" fmla="*/ 54 w 150"/>
              <a:gd name="T47" fmla="*/ 41 h 149"/>
              <a:gd name="T48" fmla="*/ 41 w 150"/>
              <a:gd name="T49" fmla="*/ 45 h 149"/>
              <a:gd name="T50" fmla="*/ 28 w 150"/>
              <a:gd name="T51" fmla="*/ 94 h 149"/>
              <a:gd name="T52" fmla="*/ 55 w 150"/>
              <a:gd name="T53" fmla="*/ 93 h 149"/>
              <a:gd name="T54" fmla="*/ 114 w 150"/>
              <a:gd name="T55" fmla="*/ 107 h 149"/>
              <a:gd name="T56" fmla="*/ 116 w 150"/>
              <a:gd name="T57" fmla="*/ 54 h 149"/>
              <a:gd name="T58" fmla="*/ 10 w 150"/>
              <a:gd name="T59" fmla="*/ 75 h 149"/>
              <a:gd name="T60" fmla="*/ 141 w 150"/>
              <a:gd name="T61" fmla="*/ 75 h 149"/>
              <a:gd name="T62" fmla="*/ 75 w 150"/>
              <a:gd name="T63" fmla="*/ 0 h 149"/>
              <a:gd name="T64" fmla="*/ 75 w 150"/>
              <a:gd name="T65" fmla="*/ 149 h 149"/>
              <a:gd name="T66" fmla="*/ 75 w 150"/>
              <a:gd name="T6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49">
                <a:moveTo>
                  <a:pt x="112" y="61"/>
                </a:moveTo>
                <a:cubicBezTo>
                  <a:pt x="110" y="61"/>
                  <a:pt x="109" y="60"/>
                  <a:pt x="109" y="58"/>
                </a:cubicBezTo>
                <a:cubicBezTo>
                  <a:pt x="109" y="57"/>
                  <a:pt x="110" y="55"/>
                  <a:pt x="112" y="55"/>
                </a:cubicBezTo>
                <a:cubicBezTo>
                  <a:pt x="114" y="55"/>
                  <a:pt x="115" y="57"/>
                  <a:pt x="115" y="58"/>
                </a:cubicBezTo>
                <a:cubicBezTo>
                  <a:pt x="115" y="60"/>
                  <a:pt x="114" y="61"/>
                  <a:pt x="112" y="61"/>
                </a:cubicBezTo>
                <a:moveTo>
                  <a:pt x="104" y="54"/>
                </a:moveTo>
                <a:cubicBezTo>
                  <a:pt x="103" y="54"/>
                  <a:pt x="101" y="52"/>
                  <a:pt x="101" y="51"/>
                </a:cubicBezTo>
                <a:cubicBezTo>
                  <a:pt x="101" y="49"/>
                  <a:pt x="103" y="48"/>
                  <a:pt x="104" y="48"/>
                </a:cubicBezTo>
                <a:cubicBezTo>
                  <a:pt x="106" y="48"/>
                  <a:pt x="107" y="49"/>
                  <a:pt x="107" y="51"/>
                </a:cubicBezTo>
                <a:cubicBezTo>
                  <a:pt x="107" y="52"/>
                  <a:pt x="106" y="54"/>
                  <a:pt x="104" y="54"/>
                </a:cubicBezTo>
                <a:moveTo>
                  <a:pt x="104" y="69"/>
                </a:moveTo>
                <a:cubicBezTo>
                  <a:pt x="102" y="69"/>
                  <a:pt x="101" y="68"/>
                  <a:pt x="101" y="66"/>
                </a:cubicBezTo>
                <a:cubicBezTo>
                  <a:pt x="101" y="64"/>
                  <a:pt x="102" y="63"/>
                  <a:pt x="104" y="63"/>
                </a:cubicBezTo>
                <a:cubicBezTo>
                  <a:pt x="106" y="63"/>
                  <a:pt x="107" y="64"/>
                  <a:pt x="107" y="66"/>
                </a:cubicBezTo>
                <a:cubicBezTo>
                  <a:pt x="107" y="68"/>
                  <a:pt x="106" y="69"/>
                  <a:pt x="104" y="69"/>
                </a:cubicBezTo>
                <a:moveTo>
                  <a:pt x="96" y="61"/>
                </a:moveTo>
                <a:cubicBezTo>
                  <a:pt x="95" y="61"/>
                  <a:pt x="93" y="60"/>
                  <a:pt x="93" y="58"/>
                </a:cubicBezTo>
                <a:cubicBezTo>
                  <a:pt x="93" y="57"/>
                  <a:pt x="95" y="55"/>
                  <a:pt x="96" y="55"/>
                </a:cubicBezTo>
                <a:cubicBezTo>
                  <a:pt x="98" y="55"/>
                  <a:pt x="99" y="57"/>
                  <a:pt x="99" y="58"/>
                </a:cubicBezTo>
                <a:cubicBezTo>
                  <a:pt x="99" y="60"/>
                  <a:pt x="98" y="61"/>
                  <a:pt x="96" y="61"/>
                </a:cubicBezTo>
                <a:moveTo>
                  <a:pt x="89" y="82"/>
                </a:moveTo>
                <a:cubicBezTo>
                  <a:pt x="85" y="82"/>
                  <a:pt x="83" y="79"/>
                  <a:pt x="83" y="76"/>
                </a:cubicBezTo>
                <a:cubicBezTo>
                  <a:pt x="83" y="72"/>
                  <a:pt x="85" y="69"/>
                  <a:pt x="89" y="69"/>
                </a:cubicBezTo>
                <a:cubicBezTo>
                  <a:pt x="93" y="69"/>
                  <a:pt x="96" y="72"/>
                  <a:pt x="96" y="76"/>
                </a:cubicBezTo>
                <a:cubicBezTo>
                  <a:pt x="96" y="79"/>
                  <a:pt x="93" y="82"/>
                  <a:pt x="89" y="82"/>
                </a:cubicBezTo>
                <a:moveTo>
                  <a:pt x="75" y="65"/>
                </a:moveTo>
                <a:cubicBezTo>
                  <a:pt x="72" y="65"/>
                  <a:pt x="69" y="62"/>
                  <a:pt x="69" y="59"/>
                </a:cubicBezTo>
                <a:cubicBezTo>
                  <a:pt x="69" y="55"/>
                  <a:pt x="72" y="53"/>
                  <a:pt x="75" y="53"/>
                </a:cubicBezTo>
                <a:cubicBezTo>
                  <a:pt x="79" y="53"/>
                  <a:pt x="82" y="55"/>
                  <a:pt x="82" y="59"/>
                </a:cubicBezTo>
                <a:cubicBezTo>
                  <a:pt x="82" y="62"/>
                  <a:pt x="79" y="65"/>
                  <a:pt x="75" y="65"/>
                </a:cubicBezTo>
                <a:moveTo>
                  <a:pt x="60" y="84"/>
                </a:moveTo>
                <a:cubicBezTo>
                  <a:pt x="56" y="84"/>
                  <a:pt x="52" y="80"/>
                  <a:pt x="52" y="76"/>
                </a:cubicBezTo>
                <a:cubicBezTo>
                  <a:pt x="52" y="71"/>
                  <a:pt x="56" y="67"/>
                  <a:pt x="60" y="67"/>
                </a:cubicBezTo>
                <a:cubicBezTo>
                  <a:pt x="65" y="67"/>
                  <a:pt x="69" y="71"/>
                  <a:pt x="69" y="76"/>
                </a:cubicBezTo>
                <a:cubicBezTo>
                  <a:pt x="69" y="80"/>
                  <a:pt x="65" y="84"/>
                  <a:pt x="60" y="84"/>
                </a:cubicBezTo>
                <a:moveTo>
                  <a:pt x="46" y="65"/>
                </a:moveTo>
                <a:cubicBezTo>
                  <a:pt x="42" y="65"/>
                  <a:pt x="39" y="62"/>
                  <a:pt x="39" y="58"/>
                </a:cubicBezTo>
                <a:cubicBezTo>
                  <a:pt x="39" y="54"/>
                  <a:pt x="42" y="51"/>
                  <a:pt x="46" y="51"/>
                </a:cubicBezTo>
                <a:cubicBezTo>
                  <a:pt x="50" y="51"/>
                  <a:pt x="53" y="54"/>
                  <a:pt x="53" y="58"/>
                </a:cubicBezTo>
                <a:cubicBezTo>
                  <a:pt x="53" y="62"/>
                  <a:pt x="50" y="65"/>
                  <a:pt x="46" y="65"/>
                </a:cubicBezTo>
                <a:moveTo>
                  <a:pt x="116" y="54"/>
                </a:moveTo>
                <a:cubicBezTo>
                  <a:pt x="114" y="51"/>
                  <a:pt x="112" y="47"/>
                  <a:pt x="109" y="45"/>
                </a:cubicBezTo>
                <a:cubicBezTo>
                  <a:pt x="110" y="44"/>
                  <a:pt x="110" y="44"/>
                  <a:pt x="110" y="44"/>
                </a:cubicBezTo>
                <a:cubicBezTo>
                  <a:pt x="105" y="40"/>
                  <a:pt x="97" y="41"/>
                  <a:pt x="97" y="41"/>
                </a:cubicBezTo>
                <a:cubicBezTo>
                  <a:pt x="96" y="42"/>
                  <a:pt x="96" y="42"/>
                  <a:pt x="96" y="42"/>
                </a:cubicBezTo>
                <a:cubicBezTo>
                  <a:pt x="90" y="44"/>
                  <a:pt x="90" y="49"/>
                  <a:pt x="75" y="49"/>
                </a:cubicBezTo>
                <a:cubicBezTo>
                  <a:pt x="60" y="49"/>
                  <a:pt x="61" y="44"/>
                  <a:pt x="55" y="42"/>
                </a:cubicBezTo>
                <a:cubicBezTo>
                  <a:pt x="54" y="41"/>
                  <a:pt x="54" y="41"/>
                  <a:pt x="54" y="41"/>
                </a:cubicBezTo>
                <a:cubicBezTo>
                  <a:pt x="54" y="41"/>
                  <a:pt x="46" y="40"/>
                  <a:pt x="41" y="44"/>
                </a:cubicBezTo>
                <a:cubicBezTo>
                  <a:pt x="41" y="45"/>
                  <a:pt x="41" y="45"/>
                  <a:pt x="41" y="45"/>
                </a:cubicBezTo>
                <a:cubicBezTo>
                  <a:pt x="38" y="47"/>
                  <a:pt x="37" y="51"/>
                  <a:pt x="35" y="54"/>
                </a:cubicBezTo>
                <a:cubicBezTo>
                  <a:pt x="32" y="61"/>
                  <a:pt x="27" y="80"/>
                  <a:pt x="28" y="94"/>
                </a:cubicBezTo>
                <a:cubicBezTo>
                  <a:pt x="29" y="105"/>
                  <a:pt x="31" y="107"/>
                  <a:pt x="36" y="107"/>
                </a:cubicBezTo>
                <a:cubicBezTo>
                  <a:pt x="41" y="108"/>
                  <a:pt x="49" y="98"/>
                  <a:pt x="55" y="93"/>
                </a:cubicBezTo>
                <a:cubicBezTo>
                  <a:pt x="62" y="88"/>
                  <a:pt x="89" y="88"/>
                  <a:pt x="96" y="93"/>
                </a:cubicBezTo>
                <a:cubicBezTo>
                  <a:pt x="102" y="98"/>
                  <a:pt x="109" y="108"/>
                  <a:pt x="114" y="107"/>
                </a:cubicBezTo>
                <a:cubicBezTo>
                  <a:pt x="120" y="107"/>
                  <a:pt x="121" y="105"/>
                  <a:pt x="122" y="94"/>
                </a:cubicBezTo>
                <a:cubicBezTo>
                  <a:pt x="124" y="80"/>
                  <a:pt x="119" y="61"/>
                  <a:pt x="116" y="54"/>
                </a:cubicBezTo>
                <a:moveTo>
                  <a:pt x="75" y="140"/>
                </a:moveTo>
                <a:cubicBezTo>
                  <a:pt x="39" y="140"/>
                  <a:pt x="10" y="111"/>
                  <a:pt x="10" y="75"/>
                </a:cubicBezTo>
                <a:cubicBezTo>
                  <a:pt x="10" y="39"/>
                  <a:pt x="39" y="9"/>
                  <a:pt x="75" y="9"/>
                </a:cubicBezTo>
                <a:cubicBezTo>
                  <a:pt x="111" y="9"/>
                  <a:pt x="141" y="39"/>
                  <a:pt x="141" y="75"/>
                </a:cubicBezTo>
                <a:cubicBezTo>
                  <a:pt x="141" y="111"/>
                  <a:pt x="111" y="140"/>
                  <a:pt x="75" y="140"/>
                </a:cubicBezTo>
                <a:moveTo>
                  <a:pt x="75" y="0"/>
                </a:moveTo>
                <a:cubicBezTo>
                  <a:pt x="34" y="0"/>
                  <a:pt x="0" y="33"/>
                  <a:pt x="0" y="75"/>
                </a:cubicBezTo>
                <a:cubicBezTo>
                  <a:pt x="0" y="116"/>
                  <a:pt x="34" y="149"/>
                  <a:pt x="75" y="149"/>
                </a:cubicBezTo>
                <a:cubicBezTo>
                  <a:pt x="117" y="149"/>
                  <a:pt x="150" y="116"/>
                  <a:pt x="150" y="75"/>
                </a:cubicBezTo>
                <a:cubicBezTo>
                  <a:pt x="150" y="33"/>
                  <a:pt x="117" y="0"/>
                  <a:pt x="75"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grpSp>
        <p:nvGrpSpPr>
          <p:cNvPr id="64" name="Group 63"/>
          <p:cNvGrpSpPr/>
          <p:nvPr/>
        </p:nvGrpSpPr>
        <p:grpSpPr>
          <a:xfrm>
            <a:off x="325030" y="4396335"/>
            <a:ext cx="687062" cy="710346"/>
            <a:chOff x="4179295" y="3183652"/>
            <a:chExt cx="392110" cy="392110"/>
          </a:xfrm>
          <a:solidFill>
            <a:schemeClr val="bg2"/>
          </a:solidFill>
        </p:grpSpPr>
        <p:sp>
          <p:nvSpPr>
            <p:cNvPr id="65" name="Freeform 15"/>
            <p:cNvSpPr>
              <a:spLocks noEditPoints="1"/>
            </p:cNvSpPr>
            <p:nvPr/>
          </p:nvSpPr>
          <p:spPr bwMode="black">
            <a:xfrm>
              <a:off x="4254000" y="3269045"/>
              <a:ext cx="242700" cy="221324"/>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82298" tIns="41150" rIns="82298" bIns="41150"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66" name="Donut 65"/>
            <p:cNvSpPr>
              <a:spLocks noChangeAspect="1"/>
            </p:cNvSpPr>
            <p:nvPr/>
          </p:nvSpPr>
          <p:spPr bwMode="auto">
            <a:xfrm>
              <a:off x="4179295" y="3183652"/>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sp>
        <p:nvSpPr>
          <p:cNvPr id="67" name="Freeform 14"/>
          <p:cNvSpPr>
            <a:spLocks noEditPoints="1"/>
          </p:cNvSpPr>
          <p:nvPr/>
        </p:nvSpPr>
        <p:spPr bwMode="black">
          <a:xfrm>
            <a:off x="7537569" y="3441455"/>
            <a:ext cx="689848" cy="710348"/>
          </a:xfrm>
          <a:custGeom>
            <a:avLst/>
            <a:gdLst>
              <a:gd name="T0" fmla="*/ 109 w 150"/>
              <a:gd name="T1" fmla="*/ 58 h 149"/>
              <a:gd name="T2" fmla="*/ 115 w 150"/>
              <a:gd name="T3" fmla="*/ 58 h 149"/>
              <a:gd name="T4" fmla="*/ 104 w 150"/>
              <a:gd name="T5" fmla="*/ 54 h 149"/>
              <a:gd name="T6" fmla="*/ 104 w 150"/>
              <a:gd name="T7" fmla="*/ 48 h 149"/>
              <a:gd name="T8" fmla="*/ 104 w 150"/>
              <a:gd name="T9" fmla="*/ 54 h 149"/>
              <a:gd name="T10" fmla="*/ 101 w 150"/>
              <a:gd name="T11" fmla="*/ 66 h 149"/>
              <a:gd name="T12" fmla="*/ 107 w 150"/>
              <a:gd name="T13" fmla="*/ 66 h 149"/>
              <a:gd name="T14" fmla="*/ 96 w 150"/>
              <a:gd name="T15" fmla="*/ 61 h 149"/>
              <a:gd name="T16" fmla="*/ 96 w 150"/>
              <a:gd name="T17" fmla="*/ 55 h 149"/>
              <a:gd name="T18" fmla="*/ 96 w 150"/>
              <a:gd name="T19" fmla="*/ 61 h 149"/>
              <a:gd name="T20" fmla="*/ 83 w 150"/>
              <a:gd name="T21" fmla="*/ 76 h 149"/>
              <a:gd name="T22" fmla="*/ 96 w 150"/>
              <a:gd name="T23" fmla="*/ 76 h 149"/>
              <a:gd name="T24" fmla="*/ 75 w 150"/>
              <a:gd name="T25" fmla="*/ 65 h 149"/>
              <a:gd name="T26" fmla="*/ 75 w 150"/>
              <a:gd name="T27" fmla="*/ 53 h 149"/>
              <a:gd name="T28" fmla="*/ 75 w 150"/>
              <a:gd name="T29" fmla="*/ 65 h 149"/>
              <a:gd name="T30" fmla="*/ 52 w 150"/>
              <a:gd name="T31" fmla="*/ 76 h 149"/>
              <a:gd name="T32" fmla="*/ 69 w 150"/>
              <a:gd name="T33" fmla="*/ 76 h 149"/>
              <a:gd name="T34" fmla="*/ 46 w 150"/>
              <a:gd name="T35" fmla="*/ 65 h 149"/>
              <a:gd name="T36" fmla="*/ 46 w 150"/>
              <a:gd name="T37" fmla="*/ 51 h 149"/>
              <a:gd name="T38" fmla="*/ 46 w 150"/>
              <a:gd name="T39" fmla="*/ 65 h 149"/>
              <a:gd name="T40" fmla="*/ 109 w 150"/>
              <a:gd name="T41" fmla="*/ 45 h 149"/>
              <a:gd name="T42" fmla="*/ 97 w 150"/>
              <a:gd name="T43" fmla="*/ 41 h 149"/>
              <a:gd name="T44" fmla="*/ 75 w 150"/>
              <a:gd name="T45" fmla="*/ 49 h 149"/>
              <a:gd name="T46" fmla="*/ 54 w 150"/>
              <a:gd name="T47" fmla="*/ 41 h 149"/>
              <a:gd name="T48" fmla="*/ 41 w 150"/>
              <a:gd name="T49" fmla="*/ 45 h 149"/>
              <a:gd name="T50" fmla="*/ 28 w 150"/>
              <a:gd name="T51" fmla="*/ 94 h 149"/>
              <a:gd name="T52" fmla="*/ 55 w 150"/>
              <a:gd name="T53" fmla="*/ 93 h 149"/>
              <a:gd name="T54" fmla="*/ 114 w 150"/>
              <a:gd name="T55" fmla="*/ 107 h 149"/>
              <a:gd name="T56" fmla="*/ 116 w 150"/>
              <a:gd name="T57" fmla="*/ 54 h 149"/>
              <a:gd name="T58" fmla="*/ 10 w 150"/>
              <a:gd name="T59" fmla="*/ 75 h 149"/>
              <a:gd name="T60" fmla="*/ 141 w 150"/>
              <a:gd name="T61" fmla="*/ 75 h 149"/>
              <a:gd name="T62" fmla="*/ 75 w 150"/>
              <a:gd name="T63" fmla="*/ 0 h 149"/>
              <a:gd name="T64" fmla="*/ 75 w 150"/>
              <a:gd name="T65" fmla="*/ 149 h 149"/>
              <a:gd name="T66" fmla="*/ 75 w 150"/>
              <a:gd name="T6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49">
                <a:moveTo>
                  <a:pt x="112" y="61"/>
                </a:moveTo>
                <a:cubicBezTo>
                  <a:pt x="110" y="61"/>
                  <a:pt x="109" y="60"/>
                  <a:pt x="109" y="58"/>
                </a:cubicBezTo>
                <a:cubicBezTo>
                  <a:pt x="109" y="57"/>
                  <a:pt x="110" y="55"/>
                  <a:pt x="112" y="55"/>
                </a:cubicBezTo>
                <a:cubicBezTo>
                  <a:pt x="114" y="55"/>
                  <a:pt x="115" y="57"/>
                  <a:pt x="115" y="58"/>
                </a:cubicBezTo>
                <a:cubicBezTo>
                  <a:pt x="115" y="60"/>
                  <a:pt x="114" y="61"/>
                  <a:pt x="112" y="61"/>
                </a:cubicBezTo>
                <a:moveTo>
                  <a:pt x="104" y="54"/>
                </a:moveTo>
                <a:cubicBezTo>
                  <a:pt x="103" y="54"/>
                  <a:pt x="101" y="52"/>
                  <a:pt x="101" y="51"/>
                </a:cubicBezTo>
                <a:cubicBezTo>
                  <a:pt x="101" y="49"/>
                  <a:pt x="103" y="48"/>
                  <a:pt x="104" y="48"/>
                </a:cubicBezTo>
                <a:cubicBezTo>
                  <a:pt x="106" y="48"/>
                  <a:pt x="107" y="49"/>
                  <a:pt x="107" y="51"/>
                </a:cubicBezTo>
                <a:cubicBezTo>
                  <a:pt x="107" y="52"/>
                  <a:pt x="106" y="54"/>
                  <a:pt x="104" y="54"/>
                </a:cubicBezTo>
                <a:moveTo>
                  <a:pt x="104" y="69"/>
                </a:moveTo>
                <a:cubicBezTo>
                  <a:pt x="102" y="69"/>
                  <a:pt x="101" y="68"/>
                  <a:pt x="101" y="66"/>
                </a:cubicBezTo>
                <a:cubicBezTo>
                  <a:pt x="101" y="64"/>
                  <a:pt x="102" y="63"/>
                  <a:pt x="104" y="63"/>
                </a:cubicBezTo>
                <a:cubicBezTo>
                  <a:pt x="106" y="63"/>
                  <a:pt x="107" y="64"/>
                  <a:pt x="107" y="66"/>
                </a:cubicBezTo>
                <a:cubicBezTo>
                  <a:pt x="107" y="68"/>
                  <a:pt x="106" y="69"/>
                  <a:pt x="104" y="69"/>
                </a:cubicBezTo>
                <a:moveTo>
                  <a:pt x="96" y="61"/>
                </a:moveTo>
                <a:cubicBezTo>
                  <a:pt x="95" y="61"/>
                  <a:pt x="93" y="60"/>
                  <a:pt x="93" y="58"/>
                </a:cubicBezTo>
                <a:cubicBezTo>
                  <a:pt x="93" y="57"/>
                  <a:pt x="95" y="55"/>
                  <a:pt x="96" y="55"/>
                </a:cubicBezTo>
                <a:cubicBezTo>
                  <a:pt x="98" y="55"/>
                  <a:pt x="99" y="57"/>
                  <a:pt x="99" y="58"/>
                </a:cubicBezTo>
                <a:cubicBezTo>
                  <a:pt x="99" y="60"/>
                  <a:pt x="98" y="61"/>
                  <a:pt x="96" y="61"/>
                </a:cubicBezTo>
                <a:moveTo>
                  <a:pt x="89" y="82"/>
                </a:moveTo>
                <a:cubicBezTo>
                  <a:pt x="85" y="82"/>
                  <a:pt x="83" y="79"/>
                  <a:pt x="83" y="76"/>
                </a:cubicBezTo>
                <a:cubicBezTo>
                  <a:pt x="83" y="72"/>
                  <a:pt x="85" y="69"/>
                  <a:pt x="89" y="69"/>
                </a:cubicBezTo>
                <a:cubicBezTo>
                  <a:pt x="93" y="69"/>
                  <a:pt x="96" y="72"/>
                  <a:pt x="96" y="76"/>
                </a:cubicBezTo>
                <a:cubicBezTo>
                  <a:pt x="96" y="79"/>
                  <a:pt x="93" y="82"/>
                  <a:pt x="89" y="82"/>
                </a:cubicBezTo>
                <a:moveTo>
                  <a:pt x="75" y="65"/>
                </a:moveTo>
                <a:cubicBezTo>
                  <a:pt x="72" y="65"/>
                  <a:pt x="69" y="62"/>
                  <a:pt x="69" y="59"/>
                </a:cubicBezTo>
                <a:cubicBezTo>
                  <a:pt x="69" y="55"/>
                  <a:pt x="72" y="53"/>
                  <a:pt x="75" y="53"/>
                </a:cubicBezTo>
                <a:cubicBezTo>
                  <a:pt x="79" y="53"/>
                  <a:pt x="82" y="55"/>
                  <a:pt x="82" y="59"/>
                </a:cubicBezTo>
                <a:cubicBezTo>
                  <a:pt x="82" y="62"/>
                  <a:pt x="79" y="65"/>
                  <a:pt x="75" y="65"/>
                </a:cubicBezTo>
                <a:moveTo>
                  <a:pt x="60" y="84"/>
                </a:moveTo>
                <a:cubicBezTo>
                  <a:pt x="56" y="84"/>
                  <a:pt x="52" y="80"/>
                  <a:pt x="52" y="76"/>
                </a:cubicBezTo>
                <a:cubicBezTo>
                  <a:pt x="52" y="71"/>
                  <a:pt x="56" y="67"/>
                  <a:pt x="60" y="67"/>
                </a:cubicBezTo>
                <a:cubicBezTo>
                  <a:pt x="65" y="67"/>
                  <a:pt x="69" y="71"/>
                  <a:pt x="69" y="76"/>
                </a:cubicBezTo>
                <a:cubicBezTo>
                  <a:pt x="69" y="80"/>
                  <a:pt x="65" y="84"/>
                  <a:pt x="60" y="84"/>
                </a:cubicBezTo>
                <a:moveTo>
                  <a:pt x="46" y="65"/>
                </a:moveTo>
                <a:cubicBezTo>
                  <a:pt x="42" y="65"/>
                  <a:pt x="39" y="62"/>
                  <a:pt x="39" y="58"/>
                </a:cubicBezTo>
                <a:cubicBezTo>
                  <a:pt x="39" y="54"/>
                  <a:pt x="42" y="51"/>
                  <a:pt x="46" y="51"/>
                </a:cubicBezTo>
                <a:cubicBezTo>
                  <a:pt x="50" y="51"/>
                  <a:pt x="53" y="54"/>
                  <a:pt x="53" y="58"/>
                </a:cubicBezTo>
                <a:cubicBezTo>
                  <a:pt x="53" y="62"/>
                  <a:pt x="50" y="65"/>
                  <a:pt x="46" y="65"/>
                </a:cubicBezTo>
                <a:moveTo>
                  <a:pt x="116" y="54"/>
                </a:moveTo>
                <a:cubicBezTo>
                  <a:pt x="114" y="51"/>
                  <a:pt x="112" y="47"/>
                  <a:pt x="109" y="45"/>
                </a:cubicBezTo>
                <a:cubicBezTo>
                  <a:pt x="110" y="44"/>
                  <a:pt x="110" y="44"/>
                  <a:pt x="110" y="44"/>
                </a:cubicBezTo>
                <a:cubicBezTo>
                  <a:pt x="105" y="40"/>
                  <a:pt x="97" y="41"/>
                  <a:pt x="97" y="41"/>
                </a:cubicBezTo>
                <a:cubicBezTo>
                  <a:pt x="96" y="42"/>
                  <a:pt x="96" y="42"/>
                  <a:pt x="96" y="42"/>
                </a:cubicBezTo>
                <a:cubicBezTo>
                  <a:pt x="90" y="44"/>
                  <a:pt x="90" y="49"/>
                  <a:pt x="75" y="49"/>
                </a:cubicBezTo>
                <a:cubicBezTo>
                  <a:pt x="60" y="49"/>
                  <a:pt x="61" y="44"/>
                  <a:pt x="55" y="42"/>
                </a:cubicBezTo>
                <a:cubicBezTo>
                  <a:pt x="54" y="41"/>
                  <a:pt x="54" y="41"/>
                  <a:pt x="54" y="41"/>
                </a:cubicBezTo>
                <a:cubicBezTo>
                  <a:pt x="54" y="41"/>
                  <a:pt x="46" y="40"/>
                  <a:pt x="41" y="44"/>
                </a:cubicBezTo>
                <a:cubicBezTo>
                  <a:pt x="41" y="45"/>
                  <a:pt x="41" y="45"/>
                  <a:pt x="41" y="45"/>
                </a:cubicBezTo>
                <a:cubicBezTo>
                  <a:pt x="38" y="47"/>
                  <a:pt x="37" y="51"/>
                  <a:pt x="35" y="54"/>
                </a:cubicBezTo>
                <a:cubicBezTo>
                  <a:pt x="32" y="61"/>
                  <a:pt x="27" y="80"/>
                  <a:pt x="28" y="94"/>
                </a:cubicBezTo>
                <a:cubicBezTo>
                  <a:pt x="29" y="105"/>
                  <a:pt x="31" y="107"/>
                  <a:pt x="36" y="107"/>
                </a:cubicBezTo>
                <a:cubicBezTo>
                  <a:pt x="41" y="108"/>
                  <a:pt x="49" y="98"/>
                  <a:pt x="55" y="93"/>
                </a:cubicBezTo>
                <a:cubicBezTo>
                  <a:pt x="62" y="88"/>
                  <a:pt x="89" y="88"/>
                  <a:pt x="96" y="93"/>
                </a:cubicBezTo>
                <a:cubicBezTo>
                  <a:pt x="102" y="98"/>
                  <a:pt x="109" y="108"/>
                  <a:pt x="114" y="107"/>
                </a:cubicBezTo>
                <a:cubicBezTo>
                  <a:pt x="120" y="107"/>
                  <a:pt x="121" y="105"/>
                  <a:pt x="122" y="94"/>
                </a:cubicBezTo>
                <a:cubicBezTo>
                  <a:pt x="124" y="80"/>
                  <a:pt x="119" y="61"/>
                  <a:pt x="116" y="54"/>
                </a:cubicBezTo>
                <a:moveTo>
                  <a:pt x="75" y="140"/>
                </a:moveTo>
                <a:cubicBezTo>
                  <a:pt x="39" y="140"/>
                  <a:pt x="10" y="111"/>
                  <a:pt x="10" y="75"/>
                </a:cubicBezTo>
                <a:cubicBezTo>
                  <a:pt x="10" y="39"/>
                  <a:pt x="39" y="9"/>
                  <a:pt x="75" y="9"/>
                </a:cubicBezTo>
                <a:cubicBezTo>
                  <a:pt x="111" y="9"/>
                  <a:pt x="141" y="39"/>
                  <a:pt x="141" y="75"/>
                </a:cubicBezTo>
                <a:cubicBezTo>
                  <a:pt x="141" y="111"/>
                  <a:pt x="111" y="140"/>
                  <a:pt x="75" y="140"/>
                </a:cubicBezTo>
                <a:moveTo>
                  <a:pt x="75" y="0"/>
                </a:moveTo>
                <a:cubicBezTo>
                  <a:pt x="34" y="0"/>
                  <a:pt x="0" y="33"/>
                  <a:pt x="0" y="75"/>
                </a:cubicBezTo>
                <a:cubicBezTo>
                  <a:pt x="0" y="116"/>
                  <a:pt x="34" y="149"/>
                  <a:pt x="75" y="149"/>
                </a:cubicBezTo>
                <a:cubicBezTo>
                  <a:pt x="117" y="149"/>
                  <a:pt x="150" y="116"/>
                  <a:pt x="150" y="75"/>
                </a:cubicBezTo>
                <a:cubicBezTo>
                  <a:pt x="150" y="33"/>
                  <a:pt x="117" y="0"/>
                  <a:pt x="75"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sp>
        <p:nvSpPr>
          <p:cNvPr id="68" name="Freeform 46"/>
          <p:cNvSpPr>
            <a:spLocks noEditPoints="1"/>
          </p:cNvSpPr>
          <p:nvPr/>
        </p:nvSpPr>
        <p:spPr bwMode="black">
          <a:xfrm>
            <a:off x="6211282" y="5260554"/>
            <a:ext cx="703759" cy="687347"/>
          </a:xfrm>
          <a:custGeom>
            <a:avLst/>
            <a:gdLst>
              <a:gd name="T0" fmla="*/ 76 w 153"/>
              <a:gd name="T1" fmla="*/ 9 h 144"/>
              <a:gd name="T2" fmla="*/ 76 w 153"/>
              <a:gd name="T3" fmla="*/ 9 h 144"/>
              <a:gd name="T4" fmla="*/ 76 w 153"/>
              <a:gd name="T5" fmla="*/ 9 h 144"/>
              <a:gd name="T6" fmla="*/ 14 w 153"/>
              <a:gd name="T7" fmla="*/ 64 h 144"/>
              <a:gd name="T8" fmla="*/ 27 w 153"/>
              <a:gd name="T9" fmla="*/ 110 h 144"/>
              <a:gd name="T10" fmla="*/ 68 w 153"/>
              <a:gd name="T11" fmla="*/ 134 h 144"/>
              <a:gd name="T12" fmla="*/ 76 w 153"/>
              <a:gd name="T13" fmla="*/ 134 h 144"/>
              <a:gd name="T14" fmla="*/ 138 w 153"/>
              <a:gd name="T15" fmla="*/ 80 h 144"/>
              <a:gd name="T16" fmla="*/ 126 w 153"/>
              <a:gd name="T17" fmla="*/ 34 h 144"/>
              <a:gd name="T18" fmla="*/ 85 w 153"/>
              <a:gd name="T19" fmla="*/ 10 h 144"/>
              <a:gd name="T20" fmla="*/ 76 w 153"/>
              <a:gd name="T21" fmla="*/ 9 h 144"/>
              <a:gd name="T22" fmla="*/ 76 w 153"/>
              <a:gd name="T23" fmla="*/ 0 h 144"/>
              <a:gd name="T24" fmla="*/ 86 w 153"/>
              <a:gd name="T25" fmla="*/ 1 h 144"/>
              <a:gd name="T26" fmla="*/ 148 w 153"/>
              <a:gd name="T27" fmla="*/ 81 h 144"/>
              <a:gd name="T28" fmla="*/ 76 w 153"/>
              <a:gd name="T29" fmla="*/ 144 h 144"/>
              <a:gd name="T30" fmla="*/ 67 w 153"/>
              <a:gd name="T31" fmla="*/ 143 h 144"/>
              <a:gd name="T32" fmla="*/ 5 w 153"/>
              <a:gd name="T33" fmla="*/ 62 h 144"/>
              <a:gd name="T34" fmla="*/ 76 w 153"/>
              <a:gd name="T35" fmla="*/ 0 h 144"/>
              <a:gd name="T36" fmla="*/ 89 w 153"/>
              <a:gd name="T37" fmla="*/ 34 h 144"/>
              <a:gd name="T38" fmla="*/ 82 w 153"/>
              <a:gd name="T39" fmla="*/ 41 h 144"/>
              <a:gd name="T40" fmla="*/ 76 w 153"/>
              <a:gd name="T41" fmla="*/ 34 h 144"/>
              <a:gd name="T42" fmla="*/ 82 w 153"/>
              <a:gd name="T43" fmla="*/ 27 h 144"/>
              <a:gd name="T44" fmla="*/ 89 w 153"/>
              <a:gd name="T45" fmla="*/ 34 h 144"/>
              <a:gd name="T46" fmla="*/ 73 w 153"/>
              <a:gd name="T47" fmla="*/ 39 h 144"/>
              <a:gd name="T48" fmla="*/ 55 w 153"/>
              <a:gd name="T49" fmla="*/ 49 h 144"/>
              <a:gd name="T50" fmla="*/ 54 w 153"/>
              <a:gd name="T51" fmla="*/ 68 h 144"/>
              <a:gd name="T52" fmla="*/ 60 w 153"/>
              <a:gd name="T53" fmla="*/ 68 h 144"/>
              <a:gd name="T54" fmla="*/ 61 w 153"/>
              <a:gd name="T55" fmla="*/ 53 h 144"/>
              <a:gd name="T56" fmla="*/ 68 w 153"/>
              <a:gd name="T57" fmla="*/ 49 h 144"/>
              <a:gd name="T58" fmla="*/ 63 w 153"/>
              <a:gd name="T59" fmla="*/ 64 h 144"/>
              <a:gd name="T60" fmla="*/ 65 w 153"/>
              <a:gd name="T61" fmla="*/ 72 h 144"/>
              <a:gd name="T62" fmla="*/ 53 w 153"/>
              <a:gd name="T63" fmla="*/ 109 h 144"/>
              <a:gd name="T64" fmla="*/ 61 w 153"/>
              <a:gd name="T65" fmla="*/ 111 h 144"/>
              <a:gd name="T66" fmla="*/ 71 w 153"/>
              <a:gd name="T67" fmla="*/ 84 h 144"/>
              <a:gd name="T68" fmla="*/ 74 w 153"/>
              <a:gd name="T69" fmla="*/ 89 h 144"/>
              <a:gd name="T70" fmla="*/ 81 w 153"/>
              <a:gd name="T71" fmla="*/ 111 h 144"/>
              <a:gd name="T72" fmla="*/ 89 w 153"/>
              <a:gd name="T73" fmla="*/ 108 h 144"/>
              <a:gd name="T74" fmla="*/ 82 w 153"/>
              <a:gd name="T75" fmla="*/ 83 h 144"/>
              <a:gd name="T76" fmla="*/ 75 w 153"/>
              <a:gd name="T77" fmla="*/ 72 h 144"/>
              <a:gd name="T78" fmla="*/ 81 w 153"/>
              <a:gd name="T79" fmla="*/ 56 h 144"/>
              <a:gd name="T80" fmla="*/ 83 w 153"/>
              <a:gd name="T81" fmla="*/ 62 h 144"/>
              <a:gd name="T82" fmla="*/ 98 w 153"/>
              <a:gd name="T83" fmla="*/ 68 h 144"/>
              <a:gd name="T84" fmla="*/ 100 w 153"/>
              <a:gd name="T85" fmla="*/ 62 h 144"/>
              <a:gd name="T86" fmla="*/ 88 w 153"/>
              <a:gd name="T87" fmla="*/ 57 h 144"/>
              <a:gd name="T88" fmla="*/ 85 w 153"/>
              <a:gd name="T89" fmla="*/ 44 h 144"/>
              <a:gd name="T90" fmla="*/ 73 w 153"/>
              <a:gd name="T9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44">
                <a:moveTo>
                  <a:pt x="76" y="9"/>
                </a:moveTo>
                <a:cubicBezTo>
                  <a:pt x="76" y="9"/>
                  <a:pt x="76" y="9"/>
                  <a:pt x="76" y="9"/>
                </a:cubicBezTo>
                <a:cubicBezTo>
                  <a:pt x="76" y="9"/>
                  <a:pt x="76" y="9"/>
                  <a:pt x="76" y="9"/>
                </a:cubicBezTo>
                <a:cubicBezTo>
                  <a:pt x="45" y="9"/>
                  <a:pt x="19" y="33"/>
                  <a:pt x="14" y="64"/>
                </a:cubicBezTo>
                <a:cubicBezTo>
                  <a:pt x="12" y="80"/>
                  <a:pt x="16" y="97"/>
                  <a:pt x="27" y="110"/>
                </a:cubicBezTo>
                <a:cubicBezTo>
                  <a:pt x="37" y="123"/>
                  <a:pt x="51" y="132"/>
                  <a:pt x="68" y="134"/>
                </a:cubicBezTo>
                <a:cubicBezTo>
                  <a:pt x="71" y="134"/>
                  <a:pt x="74" y="134"/>
                  <a:pt x="76" y="134"/>
                </a:cubicBezTo>
                <a:cubicBezTo>
                  <a:pt x="107" y="134"/>
                  <a:pt x="134" y="111"/>
                  <a:pt x="138" y="80"/>
                </a:cubicBezTo>
                <a:cubicBezTo>
                  <a:pt x="140" y="64"/>
                  <a:pt x="136" y="47"/>
                  <a:pt x="126" y="34"/>
                </a:cubicBezTo>
                <a:cubicBezTo>
                  <a:pt x="116" y="21"/>
                  <a:pt x="101" y="12"/>
                  <a:pt x="85" y="10"/>
                </a:cubicBezTo>
                <a:cubicBezTo>
                  <a:pt x="82" y="10"/>
                  <a:pt x="79" y="9"/>
                  <a:pt x="76" y="9"/>
                </a:cubicBezTo>
                <a:moveTo>
                  <a:pt x="76" y="0"/>
                </a:moveTo>
                <a:cubicBezTo>
                  <a:pt x="79" y="0"/>
                  <a:pt x="83" y="0"/>
                  <a:pt x="86" y="1"/>
                </a:cubicBezTo>
                <a:cubicBezTo>
                  <a:pt x="125" y="6"/>
                  <a:pt x="153" y="42"/>
                  <a:pt x="148" y="81"/>
                </a:cubicBezTo>
                <a:cubicBezTo>
                  <a:pt x="143" y="118"/>
                  <a:pt x="112" y="144"/>
                  <a:pt x="76" y="144"/>
                </a:cubicBezTo>
                <a:cubicBezTo>
                  <a:pt x="73" y="144"/>
                  <a:pt x="70" y="144"/>
                  <a:pt x="67" y="143"/>
                </a:cubicBezTo>
                <a:cubicBezTo>
                  <a:pt x="27" y="138"/>
                  <a:pt x="0" y="102"/>
                  <a:pt x="5" y="62"/>
                </a:cubicBezTo>
                <a:cubicBezTo>
                  <a:pt x="10" y="26"/>
                  <a:pt x="41" y="0"/>
                  <a:pt x="76" y="0"/>
                </a:cubicBezTo>
                <a:moveTo>
                  <a:pt x="89" y="34"/>
                </a:moveTo>
                <a:cubicBezTo>
                  <a:pt x="89" y="38"/>
                  <a:pt x="86" y="41"/>
                  <a:pt x="82" y="41"/>
                </a:cubicBezTo>
                <a:cubicBezTo>
                  <a:pt x="79" y="41"/>
                  <a:pt x="76" y="38"/>
                  <a:pt x="76" y="34"/>
                </a:cubicBezTo>
                <a:cubicBezTo>
                  <a:pt x="76" y="30"/>
                  <a:pt x="79" y="27"/>
                  <a:pt x="82" y="27"/>
                </a:cubicBezTo>
                <a:cubicBezTo>
                  <a:pt x="86" y="27"/>
                  <a:pt x="89" y="30"/>
                  <a:pt x="89" y="34"/>
                </a:cubicBezTo>
                <a:moveTo>
                  <a:pt x="73" y="39"/>
                </a:moveTo>
                <a:cubicBezTo>
                  <a:pt x="55" y="49"/>
                  <a:pt x="55" y="49"/>
                  <a:pt x="55" y="49"/>
                </a:cubicBezTo>
                <a:cubicBezTo>
                  <a:pt x="54" y="68"/>
                  <a:pt x="54" y="68"/>
                  <a:pt x="54" y="68"/>
                </a:cubicBezTo>
                <a:cubicBezTo>
                  <a:pt x="60" y="68"/>
                  <a:pt x="60" y="68"/>
                  <a:pt x="60" y="68"/>
                </a:cubicBezTo>
                <a:cubicBezTo>
                  <a:pt x="61" y="53"/>
                  <a:pt x="61" y="53"/>
                  <a:pt x="61" y="53"/>
                </a:cubicBezTo>
                <a:cubicBezTo>
                  <a:pt x="68" y="49"/>
                  <a:pt x="68" y="49"/>
                  <a:pt x="68" y="49"/>
                </a:cubicBezTo>
                <a:cubicBezTo>
                  <a:pt x="68" y="49"/>
                  <a:pt x="64" y="62"/>
                  <a:pt x="63" y="64"/>
                </a:cubicBezTo>
                <a:cubicBezTo>
                  <a:pt x="63" y="66"/>
                  <a:pt x="64" y="70"/>
                  <a:pt x="65" y="72"/>
                </a:cubicBezTo>
                <a:cubicBezTo>
                  <a:pt x="53" y="109"/>
                  <a:pt x="53" y="109"/>
                  <a:pt x="53" y="109"/>
                </a:cubicBezTo>
                <a:cubicBezTo>
                  <a:pt x="61" y="111"/>
                  <a:pt x="61" y="111"/>
                  <a:pt x="61" y="111"/>
                </a:cubicBezTo>
                <a:cubicBezTo>
                  <a:pt x="71" y="84"/>
                  <a:pt x="71" y="84"/>
                  <a:pt x="71" y="84"/>
                </a:cubicBezTo>
                <a:cubicBezTo>
                  <a:pt x="74" y="89"/>
                  <a:pt x="74" y="89"/>
                  <a:pt x="74" y="89"/>
                </a:cubicBezTo>
                <a:cubicBezTo>
                  <a:pt x="81" y="111"/>
                  <a:pt x="81" y="111"/>
                  <a:pt x="81" y="111"/>
                </a:cubicBezTo>
                <a:cubicBezTo>
                  <a:pt x="89" y="108"/>
                  <a:pt x="89" y="108"/>
                  <a:pt x="89" y="108"/>
                </a:cubicBezTo>
                <a:cubicBezTo>
                  <a:pt x="82" y="83"/>
                  <a:pt x="82" y="83"/>
                  <a:pt x="82" y="83"/>
                </a:cubicBezTo>
                <a:cubicBezTo>
                  <a:pt x="75" y="72"/>
                  <a:pt x="75" y="72"/>
                  <a:pt x="75" y="72"/>
                </a:cubicBezTo>
                <a:cubicBezTo>
                  <a:pt x="81" y="56"/>
                  <a:pt x="81" y="56"/>
                  <a:pt x="81" y="56"/>
                </a:cubicBezTo>
                <a:cubicBezTo>
                  <a:pt x="83" y="62"/>
                  <a:pt x="83" y="62"/>
                  <a:pt x="83" y="62"/>
                </a:cubicBezTo>
                <a:cubicBezTo>
                  <a:pt x="98" y="68"/>
                  <a:pt x="98" y="68"/>
                  <a:pt x="98" y="68"/>
                </a:cubicBezTo>
                <a:cubicBezTo>
                  <a:pt x="100" y="62"/>
                  <a:pt x="100" y="62"/>
                  <a:pt x="100" y="62"/>
                </a:cubicBezTo>
                <a:cubicBezTo>
                  <a:pt x="88" y="57"/>
                  <a:pt x="88" y="57"/>
                  <a:pt x="88" y="57"/>
                </a:cubicBezTo>
                <a:cubicBezTo>
                  <a:pt x="85" y="44"/>
                  <a:pt x="85" y="44"/>
                  <a:pt x="85" y="44"/>
                </a:cubicBezTo>
                <a:lnTo>
                  <a:pt x="73" y="39"/>
                </a:lnTo>
                <a:close/>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sp>
        <p:nvSpPr>
          <p:cNvPr id="69" name="Freeform 22"/>
          <p:cNvSpPr>
            <a:spLocks noEditPoints="1"/>
          </p:cNvSpPr>
          <p:nvPr/>
        </p:nvSpPr>
        <p:spPr bwMode="black">
          <a:xfrm>
            <a:off x="8554873" y="5235070"/>
            <a:ext cx="689848" cy="716099"/>
          </a:xfrm>
          <a:custGeom>
            <a:avLst/>
            <a:gdLst>
              <a:gd name="T0" fmla="*/ 89 w 150"/>
              <a:gd name="T1" fmla="*/ 78 h 150"/>
              <a:gd name="T2" fmla="*/ 75 w 150"/>
              <a:gd name="T3" fmla="*/ 64 h 150"/>
              <a:gd name="T4" fmla="*/ 61 w 150"/>
              <a:gd name="T5" fmla="*/ 78 h 150"/>
              <a:gd name="T6" fmla="*/ 75 w 150"/>
              <a:gd name="T7" fmla="*/ 92 h 150"/>
              <a:gd name="T8" fmla="*/ 89 w 150"/>
              <a:gd name="T9" fmla="*/ 78 h 150"/>
              <a:gd name="T10" fmla="*/ 54 w 150"/>
              <a:gd name="T11" fmla="*/ 63 h 150"/>
              <a:gd name="T12" fmla="*/ 51 w 150"/>
              <a:gd name="T13" fmla="*/ 60 h 150"/>
              <a:gd name="T14" fmla="*/ 48 w 150"/>
              <a:gd name="T15" fmla="*/ 63 h 150"/>
              <a:gd name="T16" fmla="*/ 51 w 150"/>
              <a:gd name="T17" fmla="*/ 66 h 150"/>
              <a:gd name="T18" fmla="*/ 54 w 150"/>
              <a:gd name="T19" fmla="*/ 63 h 150"/>
              <a:gd name="T20" fmla="*/ 111 w 150"/>
              <a:gd name="T21" fmla="*/ 61 h 150"/>
              <a:gd name="T22" fmla="*/ 111 w 150"/>
              <a:gd name="T23" fmla="*/ 92 h 150"/>
              <a:gd name="T24" fmla="*/ 102 w 150"/>
              <a:gd name="T25" fmla="*/ 100 h 150"/>
              <a:gd name="T26" fmla="*/ 48 w 150"/>
              <a:gd name="T27" fmla="*/ 100 h 150"/>
              <a:gd name="T28" fmla="*/ 39 w 150"/>
              <a:gd name="T29" fmla="*/ 92 h 150"/>
              <a:gd name="T30" fmla="*/ 39 w 150"/>
              <a:gd name="T31" fmla="*/ 61 h 150"/>
              <a:gd name="T32" fmla="*/ 48 w 150"/>
              <a:gd name="T33" fmla="*/ 52 h 150"/>
              <a:gd name="T34" fmla="*/ 60 w 150"/>
              <a:gd name="T35" fmla="*/ 52 h 150"/>
              <a:gd name="T36" fmla="*/ 62 w 150"/>
              <a:gd name="T37" fmla="*/ 48 h 150"/>
              <a:gd name="T38" fmla="*/ 69 w 150"/>
              <a:gd name="T39" fmla="*/ 43 h 150"/>
              <a:gd name="T40" fmla="*/ 81 w 150"/>
              <a:gd name="T41" fmla="*/ 43 h 150"/>
              <a:gd name="T42" fmla="*/ 88 w 150"/>
              <a:gd name="T43" fmla="*/ 48 h 150"/>
              <a:gd name="T44" fmla="*/ 90 w 150"/>
              <a:gd name="T45" fmla="*/ 52 h 150"/>
              <a:gd name="T46" fmla="*/ 102 w 150"/>
              <a:gd name="T47" fmla="*/ 52 h 150"/>
              <a:gd name="T48" fmla="*/ 111 w 150"/>
              <a:gd name="T49" fmla="*/ 61 h 150"/>
              <a:gd name="T50" fmla="*/ 84 w 150"/>
              <a:gd name="T51" fmla="*/ 78 h 150"/>
              <a:gd name="T52" fmla="*/ 75 w 150"/>
              <a:gd name="T53" fmla="*/ 87 h 150"/>
              <a:gd name="T54" fmla="*/ 66 w 150"/>
              <a:gd name="T55" fmla="*/ 78 h 150"/>
              <a:gd name="T56" fmla="*/ 75 w 150"/>
              <a:gd name="T57" fmla="*/ 69 h 150"/>
              <a:gd name="T58" fmla="*/ 84 w 150"/>
              <a:gd name="T59" fmla="*/ 78 h 150"/>
              <a:gd name="T60" fmla="*/ 75 w 150"/>
              <a:gd name="T61" fmla="*/ 10 h 150"/>
              <a:gd name="T62" fmla="*/ 10 w 150"/>
              <a:gd name="T63" fmla="*/ 75 h 150"/>
              <a:gd name="T64" fmla="*/ 75 w 150"/>
              <a:gd name="T65" fmla="*/ 140 h 150"/>
              <a:gd name="T66" fmla="*/ 140 w 150"/>
              <a:gd name="T67" fmla="*/ 75 h 150"/>
              <a:gd name="T68" fmla="*/ 75 w 150"/>
              <a:gd name="T69" fmla="*/ 10 h 150"/>
              <a:gd name="T70" fmla="*/ 75 w 150"/>
              <a:gd name="T71" fmla="*/ 0 h 150"/>
              <a:gd name="T72" fmla="*/ 150 w 150"/>
              <a:gd name="T73" fmla="*/ 75 h 150"/>
              <a:gd name="T74" fmla="*/ 75 w 150"/>
              <a:gd name="T75" fmla="*/ 150 h 150"/>
              <a:gd name="T76" fmla="*/ 0 w 150"/>
              <a:gd name="T77" fmla="*/ 75 h 150"/>
              <a:gd name="T78" fmla="*/ 75 w 150"/>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50">
                <a:moveTo>
                  <a:pt x="89" y="78"/>
                </a:moveTo>
                <a:cubicBezTo>
                  <a:pt x="89" y="71"/>
                  <a:pt x="83" y="64"/>
                  <a:pt x="75" y="64"/>
                </a:cubicBezTo>
                <a:cubicBezTo>
                  <a:pt x="67" y="64"/>
                  <a:pt x="61" y="71"/>
                  <a:pt x="61" y="78"/>
                </a:cubicBezTo>
                <a:cubicBezTo>
                  <a:pt x="61" y="86"/>
                  <a:pt x="67" y="92"/>
                  <a:pt x="75" y="92"/>
                </a:cubicBezTo>
                <a:cubicBezTo>
                  <a:pt x="83" y="92"/>
                  <a:pt x="89" y="86"/>
                  <a:pt x="89" y="78"/>
                </a:cubicBezTo>
                <a:moveTo>
                  <a:pt x="54" y="63"/>
                </a:moveTo>
                <a:cubicBezTo>
                  <a:pt x="54" y="61"/>
                  <a:pt x="52" y="60"/>
                  <a:pt x="51" y="60"/>
                </a:cubicBezTo>
                <a:cubicBezTo>
                  <a:pt x="49" y="60"/>
                  <a:pt x="48" y="61"/>
                  <a:pt x="48" y="63"/>
                </a:cubicBezTo>
                <a:cubicBezTo>
                  <a:pt x="48" y="65"/>
                  <a:pt x="49" y="66"/>
                  <a:pt x="51" y="66"/>
                </a:cubicBezTo>
                <a:cubicBezTo>
                  <a:pt x="52" y="66"/>
                  <a:pt x="54" y="65"/>
                  <a:pt x="54" y="63"/>
                </a:cubicBezTo>
                <a:moveTo>
                  <a:pt x="111" y="61"/>
                </a:moveTo>
                <a:cubicBezTo>
                  <a:pt x="111" y="92"/>
                  <a:pt x="111" y="92"/>
                  <a:pt x="111" y="92"/>
                </a:cubicBezTo>
                <a:cubicBezTo>
                  <a:pt x="111" y="96"/>
                  <a:pt x="107" y="100"/>
                  <a:pt x="102" y="100"/>
                </a:cubicBezTo>
                <a:cubicBezTo>
                  <a:pt x="48" y="100"/>
                  <a:pt x="48" y="100"/>
                  <a:pt x="48" y="100"/>
                </a:cubicBezTo>
                <a:cubicBezTo>
                  <a:pt x="43" y="100"/>
                  <a:pt x="39" y="96"/>
                  <a:pt x="39" y="92"/>
                </a:cubicBezTo>
                <a:cubicBezTo>
                  <a:pt x="39" y="61"/>
                  <a:pt x="39" y="61"/>
                  <a:pt x="39" y="61"/>
                </a:cubicBezTo>
                <a:cubicBezTo>
                  <a:pt x="39" y="56"/>
                  <a:pt x="43" y="52"/>
                  <a:pt x="48" y="52"/>
                </a:cubicBezTo>
                <a:cubicBezTo>
                  <a:pt x="60" y="52"/>
                  <a:pt x="60" y="52"/>
                  <a:pt x="60" y="52"/>
                </a:cubicBezTo>
                <a:cubicBezTo>
                  <a:pt x="62" y="48"/>
                  <a:pt x="62" y="48"/>
                  <a:pt x="62" y="48"/>
                </a:cubicBezTo>
                <a:cubicBezTo>
                  <a:pt x="63" y="45"/>
                  <a:pt x="66" y="43"/>
                  <a:pt x="69" y="43"/>
                </a:cubicBezTo>
                <a:cubicBezTo>
                  <a:pt x="81" y="43"/>
                  <a:pt x="81" y="43"/>
                  <a:pt x="81" y="43"/>
                </a:cubicBezTo>
                <a:cubicBezTo>
                  <a:pt x="84" y="43"/>
                  <a:pt x="87" y="45"/>
                  <a:pt x="88" y="48"/>
                </a:cubicBezTo>
                <a:cubicBezTo>
                  <a:pt x="90" y="52"/>
                  <a:pt x="90" y="52"/>
                  <a:pt x="90" y="52"/>
                </a:cubicBezTo>
                <a:cubicBezTo>
                  <a:pt x="102" y="52"/>
                  <a:pt x="102" y="52"/>
                  <a:pt x="102" y="52"/>
                </a:cubicBezTo>
                <a:cubicBezTo>
                  <a:pt x="107" y="52"/>
                  <a:pt x="111" y="56"/>
                  <a:pt x="111" y="61"/>
                </a:cubicBezTo>
                <a:moveTo>
                  <a:pt x="84" y="78"/>
                </a:moveTo>
                <a:cubicBezTo>
                  <a:pt x="84" y="83"/>
                  <a:pt x="80" y="87"/>
                  <a:pt x="75" y="87"/>
                </a:cubicBezTo>
                <a:cubicBezTo>
                  <a:pt x="70" y="87"/>
                  <a:pt x="66" y="83"/>
                  <a:pt x="66" y="78"/>
                </a:cubicBezTo>
                <a:cubicBezTo>
                  <a:pt x="66" y="73"/>
                  <a:pt x="70" y="69"/>
                  <a:pt x="75" y="69"/>
                </a:cubicBezTo>
                <a:cubicBezTo>
                  <a:pt x="80" y="69"/>
                  <a:pt x="84" y="73"/>
                  <a:pt x="84" y="78"/>
                </a:cubicBezTo>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grpSp>
        <p:nvGrpSpPr>
          <p:cNvPr id="70" name="Group 69"/>
          <p:cNvGrpSpPr/>
          <p:nvPr/>
        </p:nvGrpSpPr>
        <p:grpSpPr>
          <a:xfrm>
            <a:off x="7343859" y="4469972"/>
            <a:ext cx="687062" cy="710346"/>
            <a:chOff x="4604545" y="1640238"/>
            <a:chExt cx="392110" cy="392110"/>
          </a:xfrm>
          <a:solidFill>
            <a:schemeClr val="bg2"/>
          </a:solidFill>
        </p:grpSpPr>
        <p:grpSp>
          <p:nvGrpSpPr>
            <p:cNvPr id="71" name="Group 36"/>
            <p:cNvGrpSpPr/>
            <p:nvPr/>
          </p:nvGrpSpPr>
          <p:grpSpPr bwMode="black">
            <a:xfrm>
              <a:off x="4673640" y="1736214"/>
              <a:ext cx="253920" cy="200159"/>
              <a:chOff x="3358790" y="376388"/>
              <a:chExt cx="1516063" cy="1195388"/>
            </a:xfrm>
            <a:grpFill/>
          </p:grpSpPr>
          <p:sp>
            <p:nvSpPr>
              <p:cNvPr id="73" name="Freeform 26"/>
              <p:cNvSpPr>
                <a:spLocks/>
              </p:cNvSpPr>
              <p:nvPr/>
            </p:nvSpPr>
            <p:spPr bwMode="black">
              <a:xfrm>
                <a:off x="3703278" y="376388"/>
                <a:ext cx="1171575" cy="1128713"/>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74" name="Freeform 27"/>
              <p:cNvSpPr>
                <a:spLocks noEditPoints="1"/>
              </p:cNvSpPr>
              <p:nvPr/>
            </p:nvSpPr>
            <p:spPr bwMode="black">
              <a:xfrm>
                <a:off x="3358790" y="789138"/>
                <a:ext cx="1106488" cy="782638"/>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75"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76"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77" name="Oval 30"/>
              <p:cNvSpPr>
                <a:spLocks noChangeArrowheads="1"/>
              </p:cNvSpPr>
              <p:nvPr/>
            </p:nvSpPr>
            <p:spPr bwMode="black">
              <a:xfrm>
                <a:off x="3647715" y="930426"/>
                <a:ext cx="239713" cy="239713"/>
              </a:xfrm>
              <a:prstGeom prst="ellipse">
                <a:avLst/>
              </a:pr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78" name="Oval 31"/>
              <p:cNvSpPr>
                <a:spLocks noChangeArrowheads="1"/>
              </p:cNvSpPr>
              <p:nvPr/>
            </p:nvSpPr>
            <p:spPr bwMode="black">
              <a:xfrm>
                <a:off x="3933465" y="1020913"/>
                <a:ext cx="182563" cy="179388"/>
              </a:xfrm>
              <a:prstGeom prst="ellipse">
                <a:avLst/>
              </a:pr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grpSp>
        <p:sp>
          <p:nvSpPr>
            <p:cNvPr id="72" name="Donut 71"/>
            <p:cNvSpPr>
              <a:spLocks noChangeAspect="1"/>
            </p:cNvSpPr>
            <p:nvPr/>
          </p:nvSpPr>
          <p:spPr bwMode="auto">
            <a:xfrm>
              <a:off x="4604545" y="164023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79" name="Group 78"/>
          <p:cNvGrpSpPr/>
          <p:nvPr/>
        </p:nvGrpSpPr>
        <p:grpSpPr>
          <a:xfrm>
            <a:off x="11370446" y="5262884"/>
            <a:ext cx="687062" cy="710346"/>
            <a:chOff x="4046256" y="2408118"/>
            <a:chExt cx="392110" cy="392110"/>
          </a:xfrm>
          <a:solidFill>
            <a:schemeClr val="bg2"/>
          </a:solidFill>
        </p:grpSpPr>
        <p:grpSp>
          <p:nvGrpSpPr>
            <p:cNvPr id="80" name="Group 142"/>
            <p:cNvGrpSpPr/>
            <p:nvPr/>
          </p:nvGrpSpPr>
          <p:grpSpPr bwMode="black">
            <a:xfrm>
              <a:off x="4134994" y="2521400"/>
              <a:ext cx="214635" cy="165546"/>
              <a:chOff x="6673850" y="4338638"/>
              <a:chExt cx="1403351" cy="1082675"/>
            </a:xfrm>
            <a:grpFill/>
          </p:grpSpPr>
          <p:sp>
            <p:nvSpPr>
              <p:cNvPr id="82" name="Freeform 247"/>
              <p:cNvSpPr>
                <a:spLocks/>
              </p:cNvSpPr>
              <p:nvPr/>
            </p:nvSpPr>
            <p:spPr bwMode="black">
              <a:xfrm>
                <a:off x="7572375" y="4525963"/>
                <a:ext cx="160338" cy="249238"/>
              </a:xfrm>
              <a:custGeom>
                <a:avLst/>
                <a:gdLst>
                  <a:gd name="T0" fmla="*/ 14 w 30"/>
                  <a:gd name="T1" fmla="*/ 29 h 46"/>
                  <a:gd name="T2" fmla="*/ 14 w 30"/>
                  <a:gd name="T3" fmla="*/ 45 h 46"/>
                  <a:gd name="T4" fmla="*/ 22 w 30"/>
                  <a:gd name="T5" fmla="*/ 22 h 46"/>
                  <a:gd name="T6" fmla="*/ 0 w 30"/>
                  <a:gd name="T7" fmla="*/ 0 h 46"/>
                  <a:gd name="T8" fmla="*/ 0 w 30"/>
                  <a:gd name="T9" fmla="*/ 0 h 46"/>
                  <a:gd name="T10" fmla="*/ 14 w 30"/>
                  <a:gd name="T11" fmla="*/ 29 h 46"/>
                </a:gdLst>
                <a:ahLst/>
                <a:cxnLst>
                  <a:cxn ang="0">
                    <a:pos x="T0" y="T1"/>
                  </a:cxn>
                  <a:cxn ang="0">
                    <a:pos x="T2" y="T3"/>
                  </a:cxn>
                  <a:cxn ang="0">
                    <a:pos x="T4" y="T5"/>
                  </a:cxn>
                  <a:cxn ang="0">
                    <a:pos x="T6" y="T7"/>
                  </a:cxn>
                  <a:cxn ang="0">
                    <a:pos x="T8" y="T9"/>
                  </a:cxn>
                  <a:cxn ang="0">
                    <a:pos x="T10" y="T11"/>
                  </a:cxn>
                </a:cxnLst>
                <a:rect l="0" t="0" r="r" b="b"/>
                <a:pathLst>
                  <a:path w="30" h="46">
                    <a:moveTo>
                      <a:pt x="14" y="29"/>
                    </a:moveTo>
                    <a:cubicBezTo>
                      <a:pt x="14" y="45"/>
                      <a:pt x="14" y="45"/>
                      <a:pt x="14" y="45"/>
                    </a:cubicBezTo>
                    <a:cubicBezTo>
                      <a:pt x="21" y="46"/>
                      <a:pt x="30" y="39"/>
                      <a:pt x="22" y="22"/>
                    </a:cubicBezTo>
                    <a:cubicBezTo>
                      <a:pt x="15" y="6"/>
                      <a:pt x="5" y="1"/>
                      <a:pt x="0" y="0"/>
                    </a:cubicBezTo>
                    <a:cubicBezTo>
                      <a:pt x="0" y="0"/>
                      <a:pt x="0" y="0"/>
                      <a:pt x="0" y="0"/>
                    </a:cubicBezTo>
                    <a:cubicBezTo>
                      <a:pt x="9" y="6"/>
                      <a:pt x="14" y="17"/>
                      <a:pt x="14" y="2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3" name="Freeform 248"/>
              <p:cNvSpPr>
                <a:spLocks/>
              </p:cNvSpPr>
              <p:nvPr/>
            </p:nvSpPr>
            <p:spPr bwMode="black">
              <a:xfrm>
                <a:off x="7239000" y="4525963"/>
                <a:ext cx="101600" cy="103188"/>
              </a:xfrm>
              <a:custGeom>
                <a:avLst/>
                <a:gdLst>
                  <a:gd name="T0" fmla="*/ 19 w 19"/>
                  <a:gd name="T1" fmla="*/ 0 h 19"/>
                  <a:gd name="T2" fmla="*/ 19 w 19"/>
                  <a:gd name="T3" fmla="*/ 0 h 19"/>
                  <a:gd name="T4" fmla="*/ 0 w 19"/>
                  <a:gd name="T5" fmla="*/ 15 h 19"/>
                  <a:gd name="T6" fmla="*/ 6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0"/>
                      <a:pt x="19" y="0"/>
                      <a:pt x="19" y="0"/>
                    </a:cubicBezTo>
                    <a:cubicBezTo>
                      <a:pt x="15" y="1"/>
                      <a:pt x="7" y="5"/>
                      <a:pt x="0" y="15"/>
                    </a:cubicBezTo>
                    <a:cubicBezTo>
                      <a:pt x="2" y="16"/>
                      <a:pt x="4" y="18"/>
                      <a:pt x="6" y="19"/>
                    </a:cubicBezTo>
                    <a:cubicBezTo>
                      <a:pt x="8" y="11"/>
                      <a:pt x="13" y="4"/>
                      <a:pt x="19"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4" name="Freeform 249"/>
              <p:cNvSpPr>
                <a:spLocks/>
              </p:cNvSpPr>
              <p:nvPr/>
            </p:nvSpPr>
            <p:spPr bwMode="black">
              <a:xfrm>
                <a:off x="7297738" y="4537075"/>
                <a:ext cx="317500" cy="227013"/>
              </a:xfrm>
              <a:custGeom>
                <a:avLst/>
                <a:gdLst>
                  <a:gd name="T0" fmla="*/ 13 w 59"/>
                  <a:gd name="T1" fmla="*/ 42 h 42"/>
                  <a:gd name="T2" fmla="*/ 59 w 59"/>
                  <a:gd name="T3" fmla="*/ 42 h 42"/>
                  <a:gd name="T4" fmla="*/ 59 w 59"/>
                  <a:gd name="T5" fmla="*/ 26 h 42"/>
                  <a:gd name="T6" fmla="*/ 49 w 59"/>
                  <a:gd name="T7" fmla="*/ 0 h 42"/>
                  <a:gd name="T8" fmla="*/ 29 w 59"/>
                  <a:gd name="T9" fmla="*/ 9 h 42"/>
                  <a:gd name="T10" fmla="*/ 10 w 59"/>
                  <a:gd name="T11" fmla="*/ 0 h 42"/>
                  <a:gd name="T12" fmla="*/ 0 w 59"/>
                  <a:gd name="T13" fmla="*/ 22 h 42"/>
                  <a:gd name="T14" fmla="*/ 12 w 59"/>
                  <a:gd name="T15" fmla="*/ 41 h 42"/>
                  <a:gd name="T16" fmla="*/ 12 w 59"/>
                  <a:gd name="T17" fmla="*/ 41 h 42"/>
                  <a:gd name="T18" fmla="*/ 13 w 5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13" y="42"/>
                    </a:moveTo>
                    <a:cubicBezTo>
                      <a:pt x="27" y="36"/>
                      <a:pt x="44" y="36"/>
                      <a:pt x="59" y="42"/>
                    </a:cubicBezTo>
                    <a:cubicBezTo>
                      <a:pt x="59" y="26"/>
                      <a:pt x="59" y="26"/>
                      <a:pt x="59" y="26"/>
                    </a:cubicBezTo>
                    <a:cubicBezTo>
                      <a:pt x="59" y="16"/>
                      <a:pt x="55" y="7"/>
                      <a:pt x="49" y="0"/>
                    </a:cubicBezTo>
                    <a:cubicBezTo>
                      <a:pt x="44" y="6"/>
                      <a:pt x="37" y="9"/>
                      <a:pt x="29" y="9"/>
                    </a:cubicBezTo>
                    <a:cubicBezTo>
                      <a:pt x="21" y="9"/>
                      <a:pt x="14" y="6"/>
                      <a:pt x="10" y="0"/>
                    </a:cubicBezTo>
                    <a:cubicBezTo>
                      <a:pt x="4" y="6"/>
                      <a:pt x="1" y="13"/>
                      <a:pt x="0" y="22"/>
                    </a:cubicBezTo>
                    <a:cubicBezTo>
                      <a:pt x="4" y="26"/>
                      <a:pt x="9" y="33"/>
                      <a:pt x="12" y="41"/>
                    </a:cubicBezTo>
                    <a:cubicBezTo>
                      <a:pt x="12" y="41"/>
                      <a:pt x="12" y="41"/>
                      <a:pt x="12" y="41"/>
                    </a:cubicBezTo>
                    <a:cubicBezTo>
                      <a:pt x="13" y="41"/>
                      <a:pt x="13" y="42"/>
                      <a:pt x="13" y="42"/>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5" name="Oval 250"/>
              <p:cNvSpPr>
                <a:spLocks noChangeArrowheads="1"/>
              </p:cNvSpPr>
              <p:nvPr/>
            </p:nvSpPr>
            <p:spPr bwMode="black">
              <a:xfrm>
                <a:off x="7351713" y="4338638"/>
                <a:ext cx="209550" cy="214313"/>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6" name="Freeform 251"/>
              <p:cNvSpPr>
                <a:spLocks/>
              </p:cNvSpPr>
              <p:nvPr/>
            </p:nvSpPr>
            <p:spPr bwMode="black">
              <a:xfrm>
                <a:off x="7173913" y="4624388"/>
                <a:ext cx="155575" cy="198438"/>
              </a:xfrm>
              <a:custGeom>
                <a:avLst/>
                <a:gdLst>
                  <a:gd name="T0" fmla="*/ 18 w 29"/>
                  <a:gd name="T1" fmla="*/ 37 h 37"/>
                  <a:gd name="T2" fmla="*/ 29 w 29"/>
                  <a:gd name="T3" fmla="*/ 29 h 37"/>
                  <a:gd name="T4" fmla="*/ 28 w 29"/>
                  <a:gd name="T5" fmla="*/ 28 h 37"/>
                  <a:gd name="T6" fmla="*/ 0 w 29"/>
                  <a:gd name="T7" fmla="*/ 0 h 37"/>
                  <a:gd name="T8" fmla="*/ 0 w 29"/>
                  <a:gd name="T9" fmla="*/ 0 h 37"/>
                  <a:gd name="T10" fmla="*/ 18 w 29"/>
                  <a:gd name="T11" fmla="*/ 37 h 37"/>
                </a:gdLst>
                <a:ahLst/>
                <a:cxnLst>
                  <a:cxn ang="0">
                    <a:pos x="T0" y="T1"/>
                  </a:cxn>
                  <a:cxn ang="0">
                    <a:pos x="T2" y="T3"/>
                  </a:cxn>
                  <a:cxn ang="0">
                    <a:pos x="T4" y="T5"/>
                  </a:cxn>
                  <a:cxn ang="0">
                    <a:pos x="T6" y="T7"/>
                  </a:cxn>
                  <a:cxn ang="0">
                    <a:pos x="T8" y="T9"/>
                  </a:cxn>
                  <a:cxn ang="0">
                    <a:pos x="T10" y="T11"/>
                  </a:cxn>
                </a:cxnLst>
                <a:rect l="0" t="0" r="r" b="b"/>
                <a:pathLst>
                  <a:path w="29" h="37">
                    <a:moveTo>
                      <a:pt x="18" y="37"/>
                    </a:moveTo>
                    <a:cubicBezTo>
                      <a:pt x="21" y="34"/>
                      <a:pt x="25" y="31"/>
                      <a:pt x="29" y="29"/>
                    </a:cubicBezTo>
                    <a:cubicBezTo>
                      <a:pt x="29" y="29"/>
                      <a:pt x="29" y="28"/>
                      <a:pt x="28" y="28"/>
                    </a:cubicBezTo>
                    <a:cubicBezTo>
                      <a:pt x="19" y="8"/>
                      <a:pt x="6" y="2"/>
                      <a:pt x="0" y="0"/>
                    </a:cubicBezTo>
                    <a:cubicBezTo>
                      <a:pt x="0" y="0"/>
                      <a:pt x="0" y="0"/>
                      <a:pt x="0" y="0"/>
                    </a:cubicBezTo>
                    <a:cubicBezTo>
                      <a:pt x="11" y="8"/>
                      <a:pt x="18" y="21"/>
                      <a:pt x="18" y="3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7" name="Freeform 252"/>
              <p:cNvSpPr>
                <a:spLocks/>
              </p:cNvSpPr>
              <p:nvPr/>
            </p:nvSpPr>
            <p:spPr bwMode="black">
              <a:xfrm>
                <a:off x="6673850" y="4624388"/>
                <a:ext cx="204788" cy="317500"/>
              </a:xfrm>
              <a:custGeom>
                <a:avLst/>
                <a:gdLst>
                  <a:gd name="T0" fmla="*/ 38 w 38"/>
                  <a:gd name="T1" fmla="*/ 0 h 59"/>
                  <a:gd name="T2" fmla="*/ 38 w 38"/>
                  <a:gd name="T3" fmla="*/ 0 h 59"/>
                  <a:gd name="T4" fmla="*/ 10 w 38"/>
                  <a:gd name="T5" fmla="*/ 28 h 59"/>
                  <a:gd name="T6" fmla="*/ 20 w 38"/>
                  <a:gd name="T7" fmla="*/ 58 h 59"/>
                  <a:gd name="T8" fmla="*/ 20 w 38"/>
                  <a:gd name="T9" fmla="*/ 37 h 59"/>
                  <a:gd name="T10" fmla="*/ 38 w 38"/>
                  <a:gd name="T11" fmla="*/ 0 h 59"/>
                </a:gdLst>
                <a:ahLst/>
                <a:cxnLst>
                  <a:cxn ang="0">
                    <a:pos x="T0" y="T1"/>
                  </a:cxn>
                  <a:cxn ang="0">
                    <a:pos x="T2" y="T3"/>
                  </a:cxn>
                  <a:cxn ang="0">
                    <a:pos x="T4" y="T5"/>
                  </a:cxn>
                  <a:cxn ang="0">
                    <a:pos x="T6" y="T7"/>
                  </a:cxn>
                  <a:cxn ang="0">
                    <a:pos x="T8" y="T9"/>
                  </a:cxn>
                  <a:cxn ang="0">
                    <a:pos x="T10" y="T11"/>
                  </a:cxn>
                </a:cxnLst>
                <a:rect l="0" t="0" r="r" b="b"/>
                <a:pathLst>
                  <a:path w="38" h="59">
                    <a:moveTo>
                      <a:pt x="38" y="0"/>
                    </a:moveTo>
                    <a:cubicBezTo>
                      <a:pt x="38" y="0"/>
                      <a:pt x="38" y="0"/>
                      <a:pt x="38" y="0"/>
                    </a:cubicBezTo>
                    <a:cubicBezTo>
                      <a:pt x="32" y="2"/>
                      <a:pt x="18" y="8"/>
                      <a:pt x="10" y="28"/>
                    </a:cubicBezTo>
                    <a:cubicBezTo>
                      <a:pt x="0" y="49"/>
                      <a:pt x="11" y="59"/>
                      <a:pt x="20" y="58"/>
                    </a:cubicBezTo>
                    <a:cubicBezTo>
                      <a:pt x="20" y="37"/>
                      <a:pt x="20" y="37"/>
                      <a:pt x="20" y="37"/>
                    </a:cubicBezTo>
                    <a:cubicBezTo>
                      <a:pt x="20" y="22"/>
                      <a:pt x="27" y="8"/>
                      <a:pt x="38"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8" name="Freeform 253"/>
              <p:cNvSpPr>
                <a:spLocks/>
              </p:cNvSpPr>
              <p:nvPr/>
            </p:nvSpPr>
            <p:spPr bwMode="black">
              <a:xfrm>
                <a:off x="6818313" y="4640263"/>
                <a:ext cx="409575" cy="446088"/>
              </a:xfrm>
              <a:custGeom>
                <a:avLst/>
                <a:gdLst>
                  <a:gd name="T0" fmla="*/ 76 w 76"/>
                  <a:gd name="T1" fmla="*/ 33 h 83"/>
                  <a:gd name="T2" fmla="*/ 63 w 76"/>
                  <a:gd name="T3" fmla="*/ 0 h 83"/>
                  <a:gd name="T4" fmla="*/ 38 w 76"/>
                  <a:gd name="T5" fmla="*/ 12 h 83"/>
                  <a:gd name="T6" fmla="*/ 14 w 76"/>
                  <a:gd name="T7" fmla="*/ 0 h 83"/>
                  <a:gd name="T8" fmla="*/ 0 w 76"/>
                  <a:gd name="T9" fmla="*/ 33 h 83"/>
                  <a:gd name="T10" fmla="*/ 0 w 76"/>
                  <a:gd name="T11" fmla="*/ 66 h 83"/>
                  <a:gd name="T12" fmla="*/ 15 w 76"/>
                  <a:gd name="T13" fmla="*/ 83 h 83"/>
                  <a:gd name="T14" fmla="*/ 62 w 76"/>
                  <a:gd name="T15" fmla="*/ 83 h 83"/>
                  <a:gd name="T16" fmla="*/ 62 w 76"/>
                  <a:gd name="T17" fmla="*/ 83 h 83"/>
                  <a:gd name="T18" fmla="*/ 68 w 76"/>
                  <a:gd name="T19" fmla="*/ 55 h 83"/>
                  <a:gd name="T20" fmla="*/ 76 w 76"/>
                  <a:gd name="T21" fmla="*/ 41 h 83"/>
                  <a:gd name="T22" fmla="*/ 76 w 76"/>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3">
                    <a:moveTo>
                      <a:pt x="76" y="33"/>
                    </a:moveTo>
                    <a:cubicBezTo>
                      <a:pt x="76" y="20"/>
                      <a:pt x="71" y="8"/>
                      <a:pt x="63" y="0"/>
                    </a:cubicBezTo>
                    <a:cubicBezTo>
                      <a:pt x="57" y="7"/>
                      <a:pt x="48" y="12"/>
                      <a:pt x="38" y="12"/>
                    </a:cubicBezTo>
                    <a:cubicBezTo>
                      <a:pt x="28" y="12"/>
                      <a:pt x="20" y="7"/>
                      <a:pt x="14" y="0"/>
                    </a:cubicBezTo>
                    <a:cubicBezTo>
                      <a:pt x="5" y="8"/>
                      <a:pt x="0" y="20"/>
                      <a:pt x="0" y="33"/>
                    </a:cubicBezTo>
                    <a:cubicBezTo>
                      <a:pt x="0" y="66"/>
                      <a:pt x="0" y="66"/>
                      <a:pt x="0" y="66"/>
                    </a:cubicBezTo>
                    <a:cubicBezTo>
                      <a:pt x="0" y="76"/>
                      <a:pt x="7" y="83"/>
                      <a:pt x="15" y="83"/>
                    </a:cubicBezTo>
                    <a:cubicBezTo>
                      <a:pt x="62" y="83"/>
                      <a:pt x="62" y="83"/>
                      <a:pt x="62" y="83"/>
                    </a:cubicBezTo>
                    <a:cubicBezTo>
                      <a:pt x="62" y="83"/>
                      <a:pt x="62" y="83"/>
                      <a:pt x="62" y="83"/>
                    </a:cubicBezTo>
                    <a:cubicBezTo>
                      <a:pt x="62" y="74"/>
                      <a:pt x="63" y="64"/>
                      <a:pt x="68" y="55"/>
                    </a:cubicBezTo>
                    <a:cubicBezTo>
                      <a:pt x="70" y="50"/>
                      <a:pt x="73" y="45"/>
                      <a:pt x="76" y="41"/>
                    </a:cubicBezTo>
                    <a:lnTo>
                      <a:pt x="76" y="33"/>
                    </a:ln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89" name="Oval 254"/>
              <p:cNvSpPr>
                <a:spLocks noChangeArrowheads="1"/>
              </p:cNvSpPr>
              <p:nvPr/>
            </p:nvSpPr>
            <p:spPr bwMode="black">
              <a:xfrm>
                <a:off x="6888163" y="4386263"/>
                <a:ext cx="274638" cy="269875"/>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0" name="Freeform 255"/>
              <p:cNvSpPr>
                <a:spLocks/>
              </p:cNvSpPr>
              <p:nvPr/>
            </p:nvSpPr>
            <p:spPr bwMode="black">
              <a:xfrm>
                <a:off x="7732713" y="5108575"/>
                <a:ext cx="344488" cy="312738"/>
              </a:xfrm>
              <a:custGeom>
                <a:avLst/>
                <a:gdLst>
                  <a:gd name="T0" fmla="*/ 56 w 64"/>
                  <a:gd name="T1" fmla="*/ 24 h 58"/>
                  <a:gd name="T2" fmla="*/ 34 w 64"/>
                  <a:gd name="T3" fmla="*/ 14 h 58"/>
                  <a:gd name="T4" fmla="*/ 31 w 64"/>
                  <a:gd name="T5" fmla="*/ 6 h 58"/>
                  <a:gd name="T6" fmla="*/ 20 w 64"/>
                  <a:gd name="T7" fmla="*/ 0 h 58"/>
                  <a:gd name="T8" fmla="*/ 14 w 64"/>
                  <a:gd name="T9" fmla="*/ 23 h 58"/>
                  <a:gd name="T10" fmla="*/ 0 w 64"/>
                  <a:gd name="T11" fmla="*/ 42 h 58"/>
                  <a:gd name="T12" fmla="*/ 11 w 64"/>
                  <a:gd name="T13" fmla="*/ 47 h 58"/>
                  <a:gd name="T14" fmla="*/ 19 w 64"/>
                  <a:gd name="T15" fmla="*/ 44 h 58"/>
                  <a:gd name="T16" fmla="*/ 41 w 64"/>
                  <a:gd name="T17" fmla="*/ 55 h 58"/>
                  <a:gd name="T18" fmla="*/ 58 w 64"/>
                  <a:gd name="T19" fmla="*/ 47 h 58"/>
                  <a:gd name="T20" fmla="*/ 60 w 64"/>
                  <a:gd name="T21" fmla="*/ 42 h 58"/>
                  <a:gd name="T22" fmla="*/ 56 w 64"/>
                  <a:gd name="T23"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8">
                    <a:moveTo>
                      <a:pt x="56" y="24"/>
                    </a:moveTo>
                    <a:cubicBezTo>
                      <a:pt x="34" y="14"/>
                      <a:pt x="34" y="14"/>
                      <a:pt x="34" y="14"/>
                    </a:cubicBezTo>
                    <a:cubicBezTo>
                      <a:pt x="35" y="11"/>
                      <a:pt x="34" y="7"/>
                      <a:pt x="31" y="6"/>
                    </a:cubicBezTo>
                    <a:cubicBezTo>
                      <a:pt x="20" y="0"/>
                      <a:pt x="20" y="0"/>
                      <a:pt x="20" y="0"/>
                    </a:cubicBezTo>
                    <a:cubicBezTo>
                      <a:pt x="19" y="8"/>
                      <a:pt x="17" y="16"/>
                      <a:pt x="14" y="23"/>
                    </a:cubicBezTo>
                    <a:cubicBezTo>
                      <a:pt x="10" y="30"/>
                      <a:pt x="5" y="37"/>
                      <a:pt x="0" y="42"/>
                    </a:cubicBezTo>
                    <a:cubicBezTo>
                      <a:pt x="11" y="47"/>
                      <a:pt x="11" y="47"/>
                      <a:pt x="11" y="47"/>
                    </a:cubicBezTo>
                    <a:cubicBezTo>
                      <a:pt x="14" y="49"/>
                      <a:pt x="18" y="47"/>
                      <a:pt x="19" y="44"/>
                    </a:cubicBezTo>
                    <a:cubicBezTo>
                      <a:pt x="41" y="55"/>
                      <a:pt x="41" y="55"/>
                      <a:pt x="41" y="55"/>
                    </a:cubicBezTo>
                    <a:cubicBezTo>
                      <a:pt x="47" y="58"/>
                      <a:pt x="54" y="54"/>
                      <a:pt x="58" y="47"/>
                    </a:cubicBezTo>
                    <a:cubicBezTo>
                      <a:pt x="60" y="42"/>
                      <a:pt x="60" y="42"/>
                      <a:pt x="60" y="42"/>
                    </a:cubicBezTo>
                    <a:cubicBezTo>
                      <a:pt x="64" y="35"/>
                      <a:pt x="62" y="27"/>
                      <a:pt x="56" y="24"/>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1" name="Freeform 256"/>
              <p:cNvSpPr>
                <a:spLocks noEditPoints="1"/>
              </p:cNvSpPr>
              <p:nvPr/>
            </p:nvSpPr>
            <p:spPr bwMode="black">
              <a:xfrm>
                <a:off x="7158038" y="4748213"/>
                <a:ext cx="671513" cy="673100"/>
              </a:xfrm>
              <a:custGeom>
                <a:avLst/>
                <a:gdLst>
                  <a:gd name="T0" fmla="*/ 86 w 125"/>
                  <a:gd name="T1" fmla="*/ 13 h 125"/>
                  <a:gd name="T2" fmla="*/ 13 w 125"/>
                  <a:gd name="T3" fmla="*/ 39 h 125"/>
                  <a:gd name="T4" fmla="*/ 39 w 125"/>
                  <a:gd name="T5" fmla="*/ 112 h 125"/>
                  <a:gd name="T6" fmla="*/ 112 w 125"/>
                  <a:gd name="T7" fmla="*/ 86 h 125"/>
                  <a:gd name="T8" fmla="*/ 86 w 125"/>
                  <a:gd name="T9" fmla="*/ 13 h 125"/>
                  <a:gd name="T10" fmla="*/ 97 w 125"/>
                  <a:gd name="T11" fmla="*/ 79 h 125"/>
                  <a:gd name="T12" fmla="*/ 47 w 125"/>
                  <a:gd name="T13" fmla="*/ 96 h 125"/>
                  <a:gd name="T14" fmla="*/ 29 w 125"/>
                  <a:gd name="T15" fmla="*/ 46 h 125"/>
                  <a:gd name="T16" fmla="*/ 79 w 125"/>
                  <a:gd name="T17" fmla="*/ 28 h 125"/>
                  <a:gd name="T18" fmla="*/ 97 w 125"/>
                  <a:gd name="T1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86" y="13"/>
                    </a:moveTo>
                    <a:cubicBezTo>
                      <a:pt x="59" y="0"/>
                      <a:pt x="26" y="12"/>
                      <a:pt x="13" y="39"/>
                    </a:cubicBezTo>
                    <a:cubicBezTo>
                      <a:pt x="0" y="66"/>
                      <a:pt x="12" y="99"/>
                      <a:pt x="39" y="112"/>
                    </a:cubicBezTo>
                    <a:cubicBezTo>
                      <a:pt x="66" y="125"/>
                      <a:pt x="99" y="113"/>
                      <a:pt x="112" y="86"/>
                    </a:cubicBezTo>
                    <a:cubicBezTo>
                      <a:pt x="125" y="59"/>
                      <a:pt x="114" y="26"/>
                      <a:pt x="86" y="13"/>
                    </a:cubicBezTo>
                    <a:close/>
                    <a:moveTo>
                      <a:pt x="97" y="79"/>
                    </a:moveTo>
                    <a:cubicBezTo>
                      <a:pt x="88" y="97"/>
                      <a:pt x="65" y="105"/>
                      <a:pt x="47" y="96"/>
                    </a:cubicBezTo>
                    <a:cubicBezTo>
                      <a:pt x="28" y="87"/>
                      <a:pt x="20" y="65"/>
                      <a:pt x="29" y="46"/>
                    </a:cubicBezTo>
                    <a:cubicBezTo>
                      <a:pt x="38" y="27"/>
                      <a:pt x="60" y="19"/>
                      <a:pt x="79" y="28"/>
                    </a:cubicBezTo>
                    <a:cubicBezTo>
                      <a:pt x="98" y="37"/>
                      <a:pt x="106" y="60"/>
                      <a:pt x="97" y="7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2" name="Freeform 257"/>
              <p:cNvSpPr>
                <a:spLocks/>
              </p:cNvSpPr>
              <p:nvPr/>
            </p:nvSpPr>
            <p:spPr bwMode="black">
              <a:xfrm>
                <a:off x="7351713" y="4908550"/>
                <a:ext cx="225425" cy="150813"/>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grpSp>
        <p:sp>
          <p:nvSpPr>
            <p:cNvPr id="81" name="Donut 80"/>
            <p:cNvSpPr>
              <a:spLocks noChangeAspect="1"/>
            </p:cNvSpPr>
            <p:nvPr/>
          </p:nvSpPr>
          <p:spPr bwMode="auto">
            <a:xfrm>
              <a:off x="4046256" y="240811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93" name="Group 92"/>
          <p:cNvGrpSpPr/>
          <p:nvPr/>
        </p:nvGrpSpPr>
        <p:grpSpPr>
          <a:xfrm>
            <a:off x="8777374" y="3979307"/>
            <a:ext cx="687062" cy="710346"/>
            <a:chOff x="4046256" y="2408118"/>
            <a:chExt cx="392110" cy="392110"/>
          </a:xfrm>
          <a:solidFill>
            <a:schemeClr val="bg2"/>
          </a:solidFill>
        </p:grpSpPr>
        <p:grpSp>
          <p:nvGrpSpPr>
            <p:cNvPr id="94" name="Group 142"/>
            <p:cNvGrpSpPr/>
            <p:nvPr/>
          </p:nvGrpSpPr>
          <p:grpSpPr bwMode="black">
            <a:xfrm>
              <a:off x="4134994" y="2521400"/>
              <a:ext cx="214635" cy="165546"/>
              <a:chOff x="6673850" y="4338638"/>
              <a:chExt cx="1403351" cy="1082675"/>
            </a:xfrm>
            <a:grpFill/>
          </p:grpSpPr>
          <p:sp>
            <p:nvSpPr>
              <p:cNvPr id="96" name="Freeform 247"/>
              <p:cNvSpPr>
                <a:spLocks/>
              </p:cNvSpPr>
              <p:nvPr/>
            </p:nvSpPr>
            <p:spPr bwMode="black">
              <a:xfrm>
                <a:off x="7572375" y="4525963"/>
                <a:ext cx="160338" cy="249238"/>
              </a:xfrm>
              <a:custGeom>
                <a:avLst/>
                <a:gdLst>
                  <a:gd name="T0" fmla="*/ 14 w 30"/>
                  <a:gd name="T1" fmla="*/ 29 h 46"/>
                  <a:gd name="T2" fmla="*/ 14 w 30"/>
                  <a:gd name="T3" fmla="*/ 45 h 46"/>
                  <a:gd name="T4" fmla="*/ 22 w 30"/>
                  <a:gd name="T5" fmla="*/ 22 h 46"/>
                  <a:gd name="T6" fmla="*/ 0 w 30"/>
                  <a:gd name="T7" fmla="*/ 0 h 46"/>
                  <a:gd name="T8" fmla="*/ 0 w 30"/>
                  <a:gd name="T9" fmla="*/ 0 h 46"/>
                  <a:gd name="T10" fmla="*/ 14 w 30"/>
                  <a:gd name="T11" fmla="*/ 29 h 46"/>
                </a:gdLst>
                <a:ahLst/>
                <a:cxnLst>
                  <a:cxn ang="0">
                    <a:pos x="T0" y="T1"/>
                  </a:cxn>
                  <a:cxn ang="0">
                    <a:pos x="T2" y="T3"/>
                  </a:cxn>
                  <a:cxn ang="0">
                    <a:pos x="T4" y="T5"/>
                  </a:cxn>
                  <a:cxn ang="0">
                    <a:pos x="T6" y="T7"/>
                  </a:cxn>
                  <a:cxn ang="0">
                    <a:pos x="T8" y="T9"/>
                  </a:cxn>
                  <a:cxn ang="0">
                    <a:pos x="T10" y="T11"/>
                  </a:cxn>
                </a:cxnLst>
                <a:rect l="0" t="0" r="r" b="b"/>
                <a:pathLst>
                  <a:path w="30" h="46">
                    <a:moveTo>
                      <a:pt x="14" y="29"/>
                    </a:moveTo>
                    <a:cubicBezTo>
                      <a:pt x="14" y="45"/>
                      <a:pt x="14" y="45"/>
                      <a:pt x="14" y="45"/>
                    </a:cubicBezTo>
                    <a:cubicBezTo>
                      <a:pt x="21" y="46"/>
                      <a:pt x="30" y="39"/>
                      <a:pt x="22" y="22"/>
                    </a:cubicBezTo>
                    <a:cubicBezTo>
                      <a:pt x="15" y="6"/>
                      <a:pt x="5" y="1"/>
                      <a:pt x="0" y="0"/>
                    </a:cubicBezTo>
                    <a:cubicBezTo>
                      <a:pt x="0" y="0"/>
                      <a:pt x="0" y="0"/>
                      <a:pt x="0" y="0"/>
                    </a:cubicBezTo>
                    <a:cubicBezTo>
                      <a:pt x="9" y="6"/>
                      <a:pt x="14" y="17"/>
                      <a:pt x="14" y="2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7" name="Freeform 248"/>
              <p:cNvSpPr>
                <a:spLocks/>
              </p:cNvSpPr>
              <p:nvPr/>
            </p:nvSpPr>
            <p:spPr bwMode="black">
              <a:xfrm>
                <a:off x="7239000" y="4525963"/>
                <a:ext cx="101600" cy="103188"/>
              </a:xfrm>
              <a:custGeom>
                <a:avLst/>
                <a:gdLst>
                  <a:gd name="T0" fmla="*/ 19 w 19"/>
                  <a:gd name="T1" fmla="*/ 0 h 19"/>
                  <a:gd name="T2" fmla="*/ 19 w 19"/>
                  <a:gd name="T3" fmla="*/ 0 h 19"/>
                  <a:gd name="T4" fmla="*/ 0 w 19"/>
                  <a:gd name="T5" fmla="*/ 15 h 19"/>
                  <a:gd name="T6" fmla="*/ 6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0"/>
                      <a:pt x="19" y="0"/>
                      <a:pt x="19" y="0"/>
                    </a:cubicBezTo>
                    <a:cubicBezTo>
                      <a:pt x="15" y="1"/>
                      <a:pt x="7" y="5"/>
                      <a:pt x="0" y="15"/>
                    </a:cubicBezTo>
                    <a:cubicBezTo>
                      <a:pt x="2" y="16"/>
                      <a:pt x="4" y="18"/>
                      <a:pt x="6" y="19"/>
                    </a:cubicBezTo>
                    <a:cubicBezTo>
                      <a:pt x="8" y="11"/>
                      <a:pt x="13" y="4"/>
                      <a:pt x="19"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8" name="Freeform 249"/>
              <p:cNvSpPr>
                <a:spLocks/>
              </p:cNvSpPr>
              <p:nvPr/>
            </p:nvSpPr>
            <p:spPr bwMode="black">
              <a:xfrm>
                <a:off x="7297738" y="4537075"/>
                <a:ext cx="317500" cy="227013"/>
              </a:xfrm>
              <a:custGeom>
                <a:avLst/>
                <a:gdLst>
                  <a:gd name="T0" fmla="*/ 13 w 59"/>
                  <a:gd name="T1" fmla="*/ 42 h 42"/>
                  <a:gd name="T2" fmla="*/ 59 w 59"/>
                  <a:gd name="T3" fmla="*/ 42 h 42"/>
                  <a:gd name="T4" fmla="*/ 59 w 59"/>
                  <a:gd name="T5" fmla="*/ 26 h 42"/>
                  <a:gd name="T6" fmla="*/ 49 w 59"/>
                  <a:gd name="T7" fmla="*/ 0 h 42"/>
                  <a:gd name="T8" fmla="*/ 29 w 59"/>
                  <a:gd name="T9" fmla="*/ 9 h 42"/>
                  <a:gd name="T10" fmla="*/ 10 w 59"/>
                  <a:gd name="T11" fmla="*/ 0 h 42"/>
                  <a:gd name="T12" fmla="*/ 0 w 59"/>
                  <a:gd name="T13" fmla="*/ 22 h 42"/>
                  <a:gd name="T14" fmla="*/ 12 w 59"/>
                  <a:gd name="T15" fmla="*/ 41 h 42"/>
                  <a:gd name="T16" fmla="*/ 12 w 59"/>
                  <a:gd name="T17" fmla="*/ 41 h 42"/>
                  <a:gd name="T18" fmla="*/ 13 w 5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13" y="42"/>
                    </a:moveTo>
                    <a:cubicBezTo>
                      <a:pt x="27" y="36"/>
                      <a:pt x="44" y="36"/>
                      <a:pt x="59" y="42"/>
                    </a:cubicBezTo>
                    <a:cubicBezTo>
                      <a:pt x="59" y="26"/>
                      <a:pt x="59" y="26"/>
                      <a:pt x="59" y="26"/>
                    </a:cubicBezTo>
                    <a:cubicBezTo>
                      <a:pt x="59" y="16"/>
                      <a:pt x="55" y="7"/>
                      <a:pt x="49" y="0"/>
                    </a:cubicBezTo>
                    <a:cubicBezTo>
                      <a:pt x="44" y="6"/>
                      <a:pt x="37" y="9"/>
                      <a:pt x="29" y="9"/>
                    </a:cubicBezTo>
                    <a:cubicBezTo>
                      <a:pt x="21" y="9"/>
                      <a:pt x="14" y="6"/>
                      <a:pt x="10" y="0"/>
                    </a:cubicBezTo>
                    <a:cubicBezTo>
                      <a:pt x="4" y="6"/>
                      <a:pt x="1" y="13"/>
                      <a:pt x="0" y="22"/>
                    </a:cubicBezTo>
                    <a:cubicBezTo>
                      <a:pt x="4" y="26"/>
                      <a:pt x="9" y="33"/>
                      <a:pt x="12" y="41"/>
                    </a:cubicBezTo>
                    <a:cubicBezTo>
                      <a:pt x="12" y="41"/>
                      <a:pt x="12" y="41"/>
                      <a:pt x="12" y="41"/>
                    </a:cubicBezTo>
                    <a:cubicBezTo>
                      <a:pt x="13" y="41"/>
                      <a:pt x="13" y="42"/>
                      <a:pt x="13" y="42"/>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99" name="Oval 250"/>
              <p:cNvSpPr>
                <a:spLocks noChangeArrowheads="1"/>
              </p:cNvSpPr>
              <p:nvPr/>
            </p:nvSpPr>
            <p:spPr bwMode="black">
              <a:xfrm>
                <a:off x="7351713" y="4338638"/>
                <a:ext cx="209550" cy="214313"/>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0" name="Freeform 251"/>
              <p:cNvSpPr>
                <a:spLocks/>
              </p:cNvSpPr>
              <p:nvPr/>
            </p:nvSpPr>
            <p:spPr bwMode="black">
              <a:xfrm>
                <a:off x="7173913" y="4624388"/>
                <a:ext cx="155575" cy="198438"/>
              </a:xfrm>
              <a:custGeom>
                <a:avLst/>
                <a:gdLst>
                  <a:gd name="T0" fmla="*/ 18 w 29"/>
                  <a:gd name="T1" fmla="*/ 37 h 37"/>
                  <a:gd name="T2" fmla="*/ 29 w 29"/>
                  <a:gd name="T3" fmla="*/ 29 h 37"/>
                  <a:gd name="T4" fmla="*/ 28 w 29"/>
                  <a:gd name="T5" fmla="*/ 28 h 37"/>
                  <a:gd name="T6" fmla="*/ 0 w 29"/>
                  <a:gd name="T7" fmla="*/ 0 h 37"/>
                  <a:gd name="T8" fmla="*/ 0 w 29"/>
                  <a:gd name="T9" fmla="*/ 0 h 37"/>
                  <a:gd name="T10" fmla="*/ 18 w 29"/>
                  <a:gd name="T11" fmla="*/ 37 h 37"/>
                </a:gdLst>
                <a:ahLst/>
                <a:cxnLst>
                  <a:cxn ang="0">
                    <a:pos x="T0" y="T1"/>
                  </a:cxn>
                  <a:cxn ang="0">
                    <a:pos x="T2" y="T3"/>
                  </a:cxn>
                  <a:cxn ang="0">
                    <a:pos x="T4" y="T5"/>
                  </a:cxn>
                  <a:cxn ang="0">
                    <a:pos x="T6" y="T7"/>
                  </a:cxn>
                  <a:cxn ang="0">
                    <a:pos x="T8" y="T9"/>
                  </a:cxn>
                  <a:cxn ang="0">
                    <a:pos x="T10" y="T11"/>
                  </a:cxn>
                </a:cxnLst>
                <a:rect l="0" t="0" r="r" b="b"/>
                <a:pathLst>
                  <a:path w="29" h="37">
                    <a:moveTo>
                      <a:pt x="18" y="37"/>
                    </a:moveTo>
                    <a:cubicBezTo>
                      <a:pt x="21" y="34"/>
                      <a:pt x="25" y="31"/>
                      <a:pt x="29" y="29"/>
                    </a:cubicBezTo>
                    <a:cubicBezTo>
                      <a:pt x="29" y="29"/>
                      <a:pt x="29" y="28"/>
                      <a:pt x="28" y="28"/>
                    </a:cubicBezTo>
                    <a:cubicBezTo>
                      <a:pt x="19" y="8"/>
                      <a:pt x="6" y="2"/>
                      <a:pt x="0" y="0"/>
                    </a:cubicBezTo>
                    <a:cubicBezTo>
                      <a:pt x="0" y="0"/>
                      <a:pt x="0" y="0"/>
                      <a:pt x="0" y="0"/>
                    </a:cubicBezTo>
                    <a:cubicBezTo>
                      <a:pt x="11" y="8"/>
                      <a:pt x="18" y="21"/>
                      <a:pt x="18" y="3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1" name="Freeform 252"/>
              <p:cNvSpPr>
                <a:spLocks/>
              </p:cNvSpPr>
              <p:nvPr/>
            </p:nvSpPr>
            <p:spPr bwMode="black">
              <a:xfrm>
                <a:off x="6673850" y="4624388"/>
                <a:ext cx="204788" cy="317500"/>
              </a:xfrm>
              <a:custGeom>
                <a:avLst/>
                <a:gdLst>
                  <a:gd name="T0" fmla="*/ 38 w 38"/>
                  <a:gd name="T1" fmla="*/ 0 h 59"/>
                  <a:gd name="T2" fmla="*/ 38 w 38"/>
                  <a:gd name="T3" fmla="*/ 0 h 59"/>
                  <a:gd name="T4" fmla="*/ 10 w 38"/>
                  <a:gd name="T5" fmla="*/ 28 h 59"/>
                  <a:gd name="T6" fmla="*/ 20 w 38"/>
                  <a:gd name="T7" fmla="*/ 58 h 59"/>
                  <a:gd name="T8" fmla="*/ 20 w 38"/>
                  <a:gd name="T9" fmla="*/ 37 h 59"/>
                  <a:gd name="T10" fmla="*/ 38 w 38"/>
                  <a:gd name="T11" fmla="*/ 0 h 59"/>
                </a:gdLst>
                <a:ahLst/>
                <a:cxnLst>
                  <a:cxn ang="0">
                    <a:pos x="T0" y="T1"/>
                  </a:cxn>
                  <a:cxn ang="0">
                    <a:pos x="T2" y="T3"/>
                  </a:cxn>
                  <a:cxn ang="0">
                    <a:pos x="T4" y="T5"/>
                  </a:cxn>
                  <a:cxn ang="0">
                    <a:pos x="T6" y="T7"/>
                  </a:cxn>
                  <a:cxn ang="0">
                    <a:pos x="T8" y="T9"/>
                  </a:cxn>
                  <a:cxn ang="0">
                    <a:pos x="T10" y="T11"/>
                  </a:cxn>
                </a:cxnLst>
                <a:rect l="0" t="0" r="r" b="b"/>
                <a:pathLst>
                  <a:path w="38" h="59">
                    <a:moveTo>
                      <a:pt x="38" y="0"/>
                    </a:moveTo>
                    <a:cubicBezTo>
                      <a:pt x="38" y="0"/>
                      <a:pt x="38" y="0"/>
                      <a:pt x="38" y="0"/>
                    </a:cubicBezTo>
                    <a:cubicBezTo>
                      <a:pt x="32" y="2"/>
                      <a:pt x="18" y="8"/>
                      <a:pt x="10" y="28"/>
                    </a:cubicBezTo>
                    <a:cubicBezTo>
                      <a:pt x="0" y="49"/>
                      <a:pt x="11" y="59"/>
                      <a:pt x="20" y="58"/>
                    </a:cubicBezTo>
                    <a:cubicBezTo>
                      <a:pt x="20" y="37"/>
                      <a:pt x="20" y="37"/>
                      <a:pt x="20" y="37"/>
                    </a:cubicBezTo>
                    <a:cubicBezTo>
                      <a:pt x="20" y="22"/>
                      <a:pt x="27" y="8"/>
                      <a:pt x="38" y="0"/>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2" name="Freeform 253"/>
              <p:cNvSpPr>
                <a:spLocks/>
              </p:cNvSpPr>
              <p:nvPr/>
            </p:nvSpPr>
            <p:spPr bwMode="black">
              <a:xfrm>
                <a:off x="6818313" y="4640263"/>
                <a:ext cx="409575" cy="446088"/>
              </a:xfrm>
              <a:custGeom>
                <a:avLst/>
                <a:gdLst>
                  <a:gd name="T0" fmla="*/ 76 w 76"/>
                  <a:gd name="T1" fmla="*/ 33 h 83"/>
                  <a:gd name="T2" fmla="*/ 63 w 76"/>
                  <a:gd name="T3" fmla="*/ 0 h 83"/>
                  <a:gd name="T4" fmla="*/ 38 w 76"/>
                  <a:gd name="T5" fmla="*/ 12 h 83"/>
                  <a:gd name="T6" fmla="*/ 14 w 76"/>
                  <a:gd name="T7" fmla="*/ 0 h 83"/>
                  <a:gd name="T8" fmla="*/ 0 w 76"/>
                  <a:gd name="T9" fmla="*/ 33 h 83"/>
                  <a:gd name="T10" fmla="*/ 0 w 76"/>
                  <a:gd name="T11" fmla="*/ 66 h 83"/>
                  <a:gd name="T12" fmla="*/ 15 w 76"/>
                  <a:gd name="T13" fmla="*/ 83 h 83"/>
                  <a:gd name="T14" fmla="*/ 62 w 76"/>
                  <a:gd name="T15" fmla="*/ 83 h 83"/>
                  <a:gd name="T16" fmla="*/ 62 w 76"/>
                  <a:gd name="T17" fmla="*/ 83 h 83"/>
                  <a:gd name="T18" fmla="*/ 68 w 76"/>
                  <a:gd name="T19" fmla="*/ 55 h 83"/>
                  <a:gd name="T20" fmla="*/ 76 w 76"/>
                  <a:gd name="T21" fmla="*/ 41 h 83"/>
                  <a:gd name="T22" fmla="*/ 76 w 76"/>
                  <a:gd name="T2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3">
                    <a:moveTo>
                      <a:pt x="76" y="33"/>
                    </a:moveTo>
                    <a:cubicBezTo>
                      <a:pt x="76" y="20"/>
                      <a:pt x="71" y="8"/>
                      <a:pt x="63" y="0"/>
                    </a:cubicBezTo>
                    <a:cubicBezTo>
                      <a:pt x="57" y="7"/>
                      <a:pt x="48" y="12"/>
                      <a:pt x="38" y="12"/>
                    </a:cubicBezTo>
                    <a:cubicBezTo>
                      <a:pt x="28" y="12"/>
                      <a:pt x="20" y="7"/>
                      <a:pt x="14" y="0"/>
                    </a:cubicBezTo>
                    <a:cubicBezTo>
                      <a:pt x="5" y="8"/>
                      <a:pt x="0" y="20"/>
                      <a:pt x="0" y="33"/>
                    </a:cubicBezTo>
                    <a:cubicBezTo>
                      <a:pt x="0" y="66"/>
                      <a:pt x="0" y="66"/>
                      <a:pt x="0" y="66"/>
                    </a:cubicBezTo>
                    <a:cubicBezTo>
                      <a:pt x="0" y="76"/>
                      <a:pt x="7" y="83"/>
                      <a:pt x="15" y="83"/>
                    </a:cubicBezTo>
                    <a:cubicBezTo>
                      <a:pt x="62" y="83"/>
                      <a:pt x="62" y="83"/>
                      <a:pt x="62" y="83"/>
                    </a:cubicBezTo>
                    <a:cubicBezTo>
                      <a:pt x="62" y="83"/>
                      <a:pt x="62" y="83"/>
                      <a:pt x="62" y="83"/>
                    </a:cubicBezTo>
                    <a:cubicBezTo>
                      <a:pt x="62" y="74"/>
                      <a:pt x="63" y="64"/>
                      <a:pt x="68" y="55"/>
                    </a:cubicBezTo>
                    <a:cubicBezTo>
                      <a:pt x="70" y="50"/>
                      <a:pt x="73" y="45"/>
                      <a:pt x="76" y="41"/>
                    </a:cubicBezTo>
                    <a:lnTo>
                      <a:pt x="76" y="33"/>
                    </a:ln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3" name="Oval 254"/>
              <p:cNvSpPr>
                <a:spLocks noChangeArrowheads="1"/>
              </p:cNvSpPr>
              <p:nvPr/>
            </p:nvSpPr>
            <p:spPr bwMode="black">
              <a:xfrm>
                <a:off x="6888163" y="4386263"/>
                <a:ext cx="274638" cy="269875"/>
              </a:xfrm>
              <a:prstGeom prst="ellipse">
                <a:avLst/>
              </a:pr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4" name="Freeform 255"/>
              <p:cNvSpPr>
                <a:spLocks/>
              </p:cNvSpPr>
              <p:nvPr/>
            </p:nvSpPr>
            <p:spPr bwMode="black">
              <a:xfrm>
                <a:off x="7732713" y="5108575"/>
                <a:ext cx="344488" cy="312738"/>
              </a:xfrm>
              <a:custGeom>
                <a:avLst/>
                <a:gdLst>
                  <a:gd name="T0" fmla="*/ 56 w 64"/>
                  <a:gd name="T1" fmla="*/ 24 h 58"/>
                  <a:gd name="T2" fmla="*/ 34 w 64"/>
                  <a:gd name="T3" fmla="*/ 14 h 58"/>
                  <a:gd name="T4" fmla="*/ 31 w 64"/>
                  <a:gd name="T5" fmla="*/ 6 h 58"/>
                  <a:gd name="T6" fmla="*/ 20 w 64"/>
                  <a:gd name="T7" fmla="*/ 0 h 58"/>
                  <a:gd name="T8" fmla="*/ 14 w 64"/>
                  <a:gd name="T9" fmla="*/ 23 h 58"/>
                  <a:gd name="T10" fmla="*/ 0 w 64"/>
                  <a:gd name="T11" fmla="*/ 42 h 58"/>
                  <a:gd name="T12" fmla="*/ 11 w 64"/>
                  <a:gd name="T13" fmla="*/ 47 h 58"/>
                  <a:gd name="T14" fmla="*/ 19 w 64"/>
                  <a:gd name="T15" fmla="*/ 44 h 58"/>
                  <a:gd name="T16" fmla="*/ 41 w 64"/>
                  <a:gd name="T17" fmla="*/ 55 h 58"/>
                  <a:gd name="T18" fmla="*/ 58 w 64"/>
                  <a:gd name="T19" fmla="*/ 47 h 58"/>
                  <a:gd name="T20" fmla="*/ 60 w 64"/>
                  <a:gd name="T21" fmla="*/ 42 h 58"/>
                  <a:gd name="T22" fmla="*/ 56 w 64"/>
                  <a:gd name="T23"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8">
                    <a:moveTo>
                      <a:pt x="56" y="24"/>
                    </a:moveTo>
                    <a:cubicBezTo>
                      <a:pt x="34" y="14"/>
                      <a:pt x="34" y="14"/>
                      <a:pt x="34" y="14"/>
                    </a:cubicBezTo>
                    <a:cubicBezTo>
                      <a:pt x="35" y="11"/>
                      <a:pt x="34" y="7"/>
                      <a:pt x="31" y="6"/>
                    </a:cubicBezTo>
                    <a:cubicBezTo>
                      <a:pt x="20" y="0"/>
                      <a:pt x="20" y="0"/>
                      <a:pt x="20" y="0"/>
                    </a:cubicBezTo>
                    <a:cubicBezTo>
                      <a:pt x="19" y="8"/>
                      <a:pt x="17" y="16"/>
                      <a:pt x="14" y="23"/>
                    </a:cubicBezTo>
                    <a:cubicBezTo>
                      <a:pt x="10" y="30"/>
                      <a:pt x="5" y="37"/>
                      <a:pt x="0" y="42"/>
                    </a:cubicBezTo>
                    <a:cubicBezTo>
                      <a:pt x="11" y="47"/>
                      <a:pt x="11" y="47"/>
                      <a:pt x="11" y="47"/>
                    </a:cubicBezTo>
                    <a:cubicBezTo>
                      <a:pt x="14" y="49"/>
                      <a:pt x="18" y="47"/>
                      <a:pt x="19" y="44"/>
                    </a:cubicBezTo>
                    <a:cubicBezTo>
                      <a:pt x="41" y="55"/>
                      <a:pt x="41" y="55"/>
                      <a:pt x="41" y="55"/>
                    </a:cubicBezTo>
                    <a:cubicBezTo>
                      <a:pt x="47" y="58"/>
                      <a:pt x="54" y="54"/>
                      <a:pt x="58" y="47"/>
                    </a:cubicBezTo>
                    <a:cubicBezTo>
                      <a:pt x="60" y="42"/>
                      <a:pt x="60" y="42"/>
                      <a:pt x="60" y="42"/>
                    </a:cubicBezTo>
                    <a:cubicBezTo>
                      <a:pt x="64" y="35"/>
                      <a:pt x="62" y="27"/>
                      <a:pt x="56" y="24"/>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5" name="Freeform 256"/>
              <p:cNvSpPr>
                <a:spLocks noEditPoints="1"/>
              </p:cNvSpPr>
              <p:nvPr/>
            </p:nvSpPr>
            <p:spPr bwMode="black">
              <a:xfrm>
                <a:off x="7158038" y="4748213"/>
                <a:ext cx="671513" cy="673100"/>
              </a:xfrm>
              <a:custGeom>
                <a:avLst/>
                <a:gdLst>
                  <a:gd name="T0" fmla="*/ 86 w 125"/>
                  <a:gd name="T1" fmla="*/ 13 h 125"/>
                  <a:gd name="T2" fmla="*/ 13 w 125"/>
                  <a:gd name="T3" fmla="*/ 39 h 125"/>
                  <a:gd name="T4" fmla="*/ 39 w 125"/>
                  <a:gd name="T5" fmla="*/ 112 h 125"/>
                  <a:gd name="T6" fmla="*/ 112 w 125"/>
                  <a:gd name="T7" fmla="*/ 86 h 125"/>
                  <a:gd name="T8" fmla="*/ 86 w 125"/>
                  <a:gd name="T9" fmla="*/ 13 h 125"/>
                  <a:gd name="T10" fmla="*/ 97 w 125"/>
                  <a:gd name="T11" fmla="*/ 79 h 125"/>
                  <a:gd name="T12" fmla="*/ 47 w 125"/>
                  <a:gd name="T13" fmla="*/ 96 h 125"/>
                  <a:gd name="T14" fmla="*/ 29 w 125"/>
                  <a:gd name="T15" fmla="*/ 46 h 125"/>
                  <a:gd name="T16" fmla="*/ 79 w 125"/>
                  <a:gd name="T17" fmla="*/ 28 h 125"/>
                  <a:gd name="T18" fmla="*/ 97 w 125"/>
                  <a:gd name="T19" fmla="*/ 7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86" y="13"/>
                    </a:moveTo>
                    <a:cubicBezTo>
                      <a:pt x="59" y="0"/>
                      <a:pt x="26" y="12"/>
                      <a:pt x="13" y="39"/>
                    </a:cubicBezTo>
                    <a:cubicBezTo>
                      <a:pt x="0" y="66"/>
                      <a:pt x="12" y="99"/>
                      <a:pt x="39" y="112"/>
                    </a:cubicBezTo>
                    <a:cubicBezTo>
                      <a:pt x="66" y="125"/>
                      <a:pt x="99" y="113"/>
                      <a:pt x="112" y="86"/>
                    </a:cubicBezTo>
                    <a:cubicBezTo>
                      <a:pt x="125" y="59"/>
                      <a:pt x="114" y="26"/>
                      <a:pt x="86" y="13"/>
                    </a:cubicBezTo>
                    <a:close/>
                    <a:moveTo>
                      <a:pt x="97" y="79"/>
                    </a:moveTo>
                    <a:cubicBezTo>
                      <a:pt x="88" y="97"/>
                      <a:pt x="65" y="105"/>
                      <a:pt x="47" y="96"/>
                    </a:cubicBezTo>
                    <a:cubicBezTo>
                      <a:pt x="28" y="87"/>
                      <a:pt x="20" y="65"/>
                      <a:pt x="29" y="46"/>
                    </a:cubicBezTo>
                    <a:cubicBezTo>
                      <a:pt x="38" y="27"/>
                      <a:pt x="60" y="19"/>
                      <a:pt x="79" y="28"/>
                    </a:cubicBezTo>
                    <a:cubicBezTo>
                      <a:pt x="98" y="37"/>
                      <a:pt x="106" y="60"/>
                      <a:pt x="97" y="79"/>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06" name="Freeform 257"/>
              <p:cNvSpPr>
                <a:spLocks/>
              </p:cNvSpPr>
              <p:nvPr/>
            </p:nvSpPr>
            <p:spPr bwMode="black">
              <a:xfrm>
                <a:off x="7351713" y="4908550"/>
                <a:ext cx="225425" cy="150813"/>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grpSp>
        <p:sp>
          <p:nvSpPr>
            <p:cNvPr id="95" name="Donut 94"/>
            <p:cNvSpPr>
              <a:spLocks noChangeAspect="1"/>
            </p:cNvSpPr>
            <p:nvPr/>
          </p:nvSpPr>
          <p:spPr bwMode="auto">
            <a:xfrm>
              <a:off x="4046256" y="240811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107" name="Group 106"/>
          <p:cNvGrpSpPr/>
          <p:nvPr/>
        </p:nvGrpSpPr>
        <p:grpSpPr>
          <a:xfrm>
            <a:off x="11388070" y="4137333"/>
            <a:ext cx="687062" cy="710346"/>
            <a:chOff x="3233165" y="1874357"/>
            <a:chExt cx="392110" cy="392110"/>
          </a:xfrm>
          <a:solidFill>
            <a:schemeClr val="bg2"/>
          </a:solidFill>
        </p:grpSpPr>
        <p:sp>
          <p:nvSpPr>
            <p:cNvPr id="108" name="Freeform 7"/>
            <p:cNvSpPr>
              <a:spLocks noEditPoints="1"/>
            </p:cNvSpPr>
            <p:nvPr/>
          </p:nvSpPr>
          <p:spPr bwMode="black">
            <a:xfrm>
              <a:off x="3349320" y="1989867"/>
              <a:ext cx="159800" cy="161090"/>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2295" tIns="41147" rIns="82295" bIns="41147"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09" name="Donut 108"/>
            <p:cNvSpPr>
              <a:spLocks noChangeAspect="1"/>
            </p:cNvSpPr>
            <p:nvPr/>
          </p:nvSpPr>
          <p:spPr bwMode="auto">
            <a:xfrm>
              <a:off x="3233165" y="1874357"/>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sp>
        <p:nvSpPr>
          <p:cNvPr id="110" name="Freeform 10"/>
          <p:cNvSpPr>
            <a:spLocks noEditPoints="1"/>
          </p:cNvSpPr>
          <p:nvPr/>
        </p:nvSpPr>
        <p:spPr bwMode="black">
          <a:xfrm>
            <a:off x="6175946" y="3669778"/>
            <a:ext cx="687068" cy="710352"/>
          </a:xfrm>
          <a:custGeom>
            <a:avLst/>
            <a:gdLst>
              <a:gd name="T0" fmla="*/ 81 w 149"/>
              <a:gd name="T1" fmla="*/ 87 h 149"/>
              <a:gd name="T2" fmla="*/ 62 w 149"/>
              <a:gd name="T3" fmla="*/ 81 h 149"/>
              <a:gd name="T4" fmla="*/ 68 w 149"/>
              <a:gd name="T5" fmla="*/ 62 h 149"/>
              <a:gd name="T6" fmla="*/ 87 w 149"/>
              <a:gd name="T7" fmla="*/ 68 h 149"/>
              <a:gd name="T8" fmla="*/ 81 w 149"/>
              <a:gd name="T9" fmla="*/ 87 h 149"/>
              <a:gd name="T10" fmla="*/ 105 w 149"/>
              <a:gd name="T11" fmla="*/ 72 h 149"/>
              <a:gd name="T12" fmla="*/ 102 w 149"/>
              <a:gd name="T13" fmla="*/ 62 h 149"/>
              <a:gd name="T14" fmla="*/ 94 w 149"/>
              <a:gd name="T15" fmla="*/ 63 h 149"/>
              <a:gd name="T16" fmla="*/ 91 w 149"/>
              <a:gd name="T17" fmla="*/ 59 h 149"/>
              <a:gd name="T18" fmla="*/ 94 w 149"/>
              <a:gd name="T19" fmla="*/ 51 h 149"/>
              <a:gd name="T20" fmla="*/ 85 w 149"/>
              <a:gd name="T21" fmla="*/ 46 h 149"/>
              <a:gd name="T22" fmla="*/ 80 w 149"/>
              <a:gd name="T23" fmla="*/ 53 h 149"/>
              <a:gd name="T24" fmla="*/ 74 w 149"/>
              <a:gd name="T25" fmla="*/ 52 h 149"/>
              <a:gd name="T26" fmla="*/ 71 w 149"/>
              <a:gd name="T27" fmla="*/ 44 h 149"/>
              <a:gd name="T28" fmla="*/ 61 w 149"/>
              <a:gd name="T29" fmla="*/ 47 h 149"/>
              <a:gd name="T30" fmla="*/ 62 w 149"/>
              <a:gd name="T31" fmla="*/ 55 h 149"/>
              <a:gd name="T32" fmla="*/ 59 w 149"/>
              <a:gd name="T33" fmla="*/ 58 h 149"/>
              <a:gd name="T34" fmla="*/ 51 w 149"/>
              <a:gd name="T35" fmla="*/ 55 h 149"/>
              <a:gd name="T36" fmla="*/ 46 w 149"/>
              <a:gd name="T37" fmla="*/ 64 h 149"/>
              <a:gd name="T38" fmla="*/ 52 w 149"/>
              <a:gd name="T39" fmla="*/ 69 h 149"/>
              <a:gd name="T40" fmla="*/ 51 w 149"/>
              <a:gd name="T41" fmla="*/ 74 h 149"/>
              <a:gd name="T42" fmla="*/ 44 w 149"/>
              <a:gd name="T43" fmla="*/ 77 h 149"/>
              <a:gd name="T44" fmla="*/ 47 w 149"/>
              <a:gd name="T45" fmla="*/ 87 h 149"/>
              <a:gd name="T46" fmla="*/ 55 w 149"/>
              <a:gd name="T47" fmla="*/ 86 h 149"/>
              <a:gd name="T48" fmla="*/ 58 w 149"/>
              <a:gd name="T49" fmla="*/ 91 h 149"/>
              <a:gd name="T50" fmla="*/ 55 w 149"/>
              <a:gd name="T51" fmla="*/ 98 h 149"/>
              <a:gd name="T52" fmla="*/ 64 w 149"/>
              <a:gd name="T53" fmla="*/ 103 h 149"/>
              <a:gd name="T54" fmla="*/ 69 w 149"/>
              <a:gd name="T55" fmla="*/ 97 h 149"/>
              <a:gd name="T56" fmla="*/ 74 w 149"/>
              <a:gd name="T57" fmla="*/ 97 h 149"/>
              <a:gd name="T58" fmla="*/ 77 w 149"/>
              <a:gd name="T59" fmla="*/ 105 h 149"/>
              <a:gd name="T60" fmla="*/ 87 w 149"/>
              <a:gd name="T61" fmla="*/ 102 h 149"/>
              <a:gd name="T62" fmla="*/ 86 w 149"/>
              <a:gd name="T63" fmla="*/ 94 h 149"/>
              <a:gd name="T64" fmla="*/ 90 w 149"/>
              <a:gd name="T65" fmla="*/ 91 h 149"/>
              <a:gd name="T66" fmla="*/ 98 w 149"/>
              <a:gd name="T67" fmla="*/ 94 h 149"/>
              <a:gd name="T68" fmla="*/ 103 w 149"/>
              <a:gd name="T69" fmla="*/ 85 h 149"/>
              <a:gd name="T70" fmla="*/ 96 w 149"/>
              <a:gd name="T71" fmla="*/ 80 h 149"/>
              <a:gd name="T72" fmla="*/ 97 w 149"/>
              <a:gd name="T73" fmla="*/ 75 h 149"/>
              <a:gd name="T74" fmla="*/ 105 w 149"/>
              <a:gd name="T75" fmla="*/ 72 h 149"/>
              <a:gd name="T76" fmla="*/ 79 w 149"/>
              <a:gd name="T77" fmla="*/ 72 h 149"/>
              <a:gd name="T78" fmla="*/ 72 w 149"/>
              <a:gd name="T79" fmla="*/ 70 h 149"/>
              <a:gd name="T80" fmla="*/ 70 w 149"/>
              <a:gd name="T81" fmla="*/ 77 h 149"/>
              <a:gd name="T82" fmla="*/ 77 w 149"/>
              <a:gd name="T83" fmla="*/ 79 h 149"/>
              <a:gd name="T84" fmla="*/ 79 w 149"/>
              <a:gd name="T85" fmla="*/ 72 h 149"/>
              <a:gd name="T86" fmla="*/ 74 w 149"/>
              <a:gd name="T87" fmla="*/ 9 h 149"/>
              <a:gd name="T88" fmla="*/ 9 w 149"/>
              <a:gd name="T89" fmla="*/ 75 h 149"/>
              <a:gd name="T90" fmla="*/ 74 w 149"/>
              <a:gd name="T91" fmla="*/ 140 h 149"/>
              <a:gd name="T92" fmla="*/ 140 w 149"/>
              <a:gd name="T93" fmla="*/ 75 h 149"/>
              <a:gd name="T94" fmla="*/ 74 w 149"/>
              <a:gd name="T95" fmla="*/ 9 h 149"/>
              <a:gd name="T96" fmla="*/ 74 w 149"/>
              <a:gd name="T97" fmla="*/ 0 h 149"/>
              <a:gd name="T98" fmla="*/ 149 w 149"/>
              <a:gd name="T99" fmla="*/ 75 h 149"/>
              <a:gd name="T100" fmla="*/ 74 w 149"/>
              <a:gd name="T101" fmla="*/ 149 h 149"/>
              <a:gd name="T102" fmla="*/ 0 w 149"/>
              <a:gd name="T103" fmla="*/ 75 h 149"/>
              <a:gd name="T104" fmla="*/ 74 w 149"/>
              <a:gd name="T10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149">
                <a:moveTo>
                  <a:pt x="81" y="87"/>
                </a:moveTo>
                <a:cubicBezTo>
                  <a:pt x="74" y="91"/>
                  <a:pt x="65" y="88"/>
                  <a:pt x="62" y="81"/>
                </a:cubicBezTo>
                <a:cubicBezTo>
                  <a:pt x="58" y="74"/>
                  <a:pt x="61" y="66"/>
                  <a:pt x="68" y="62"/>
                </a:cubicBezTo>
                <a:cubicBezTo>
                  <a:pt x="75" y="58"/>
                  <a:pt x="83" y="61"/>
                  <a:pt x="87" y="68"/>
                </a:cubicBezTo>
                <a:cubicBezTo>
                  <a:pt x="91" y="75"/>
                  <a:pt x="88" y="84"/>
                  <a:pt x="81" y="87"/>
                </a:cubicBezTo>
                <a:moveTo>
                  <a:pt x="105" y="72"/>
                </a:moveTo>
                <a:cubicBezTo>
                  <a:pt x="102" y="62"/>
                  <a:pt x="102" y="62"/>
                  <a:pt x="102" y="62"/>
                </a:cubicBezTo>
                <a:cubicBezTo>
                  <a:pt x="94" y="63"/>
                  <a:pt x="94" y="63"/>
                  <a:pt x="94" y="63"/>
                </a:cubicBezTo>
                <a:cubicBezTo>
                  <a:pt x="93" y="62"/>
                  <a:pt x="92" y="60"/>
                  <a:pt x="91" y="59"/>
                </a:cubicBezTo>
                <a:cubicBezTo>
                  <a:pt x="94" y="51"/>
                  <a:pt x="94" y="51"/>
                  <a:pt x="94" y="51"/>
                </a:cubicBezTo>
                <a:cubicBezTo>
                  <a:pt x="85" y="46"/>
                  <a:pt x="85" y="46"/>
                  <a:pt x="85" y="46"/>
                </a:cubicBezTo>
                <a:cubicBezTo>
                  <a:pt x="80" y="53"/>
                  <a:pt x="80" y="53"/>
                  <a:pt x="80" y="53"/>
                </a:cubicBezTo>
                <a:cubicBezTo>
                  <a:pt x="78" y="52"/>
                  <a:pt x="76" y="52"/>
                  <a:pt x="74" y="52"/>
                </a:cubicBezTo>
                <a:cubicBezTo>
                  <a:pt x="71" y="44"/>
                  <a:pt x="71" y="44"/>
                  <a:pt x="71" y="44"/>
                </a:cubicBezTo>
                <a:cubicBezTo>
                  <a:pt x="61" y="47"/>
                  <a:pt x="61" y="47"/>
                  <a:pt x="61" y="47"/>
                </a:cubicBezTo>
                <a:cubicBezTo>
                  <a:pt x="62" y="55"/>
                  <a:pt x="62" y="55"/>
                  <a:pt x="62" y="55"/>
                </a:cubicBezTo>
                <a:cubicBezTo>
                  <a:pt x="61" y="56"/>
                  <a:pt x="60" y="57"/>
                  <a:pt x="59" y="58"/>
                </a:cubicBezTo>
                <a:cubicBezTo>
                  <a:pt x="51" y="55"/>
                  <a:pt x="51" y="55"/>
                  <a:pt x="51" y="55"/>
                </a:cubicBezTo>
                <a:cubicBezTo>
                  <a:pt x="46" y="64"/>
                  <a:pt x="46" y="64"/>
                  <a:pt x="46" y="64"/>
                </a:cubicBezTo>
                <a:cubicBezTo>
                  <a:pt x="52" y="69"/>
                  <a:pt x="52" y="69"/>
                  <a:pt x="52" y="69"/>
                </a:cubicBezTo>
                <a:cubicBezTo>
                  <a:pt x="52" y="71"/>
                  <a:pt x="51" y="72"/>
                  <a:pt x="51" y="74"/>
                </a:cubicBezTo>
                <a:cubicBezTo>
                  <a:pt x="44" y="77"/>
                  <a:pt x="44" y="77"/>
                  <a:pt x="44" y="77"/>
                </a:cubicBezTo>
                <a:cubicBezTo>
                  <a:pt x="47" y="87"/>
                  <a:pt x="47" y="87"/>
                  <a:pt x="47" y="87"/>
                </a:cubicBezTo>
                <a:cubicBezTo>
                  <a:pt x="55" y="86"/>
                  <a:pt x="55" y="86"/>
                  <a:pt x="55" y="86"/>
                </a:cubicBezTo>
                <a:cubicBezTo>
                  <a:pt x="56" y="88"/>
                  <a:pt x="57" y="89"/>
                  <a:pt x="58" y="91"/>
                </a:cubicBezTo>
                <a:cubicBezTo>
                  <a:pt x="55" y="98"/>
                  <a:pt x="55" y="98"/>
                  <a:pt x="55" y="98"/>
                </a:cubicBezTo>
                <a:cubicBezTo>
                  <a:pt x="64" y="103"/>
                  <a:pt x="64" y="103"/>
                  <a:pt x="64" y="103"/>
                </a:cubicBezTo>
                <a:cubicBezTo>
                  <a:pt x="69" y="97"/>
                  <a:pt x="69" y="97"/>
                  <a:pt x="69" y="97"/>
                </a:cubicBezTo>
                <a:cubicBezTo>
                  <a:pt x="70" y="97"/>
                  <a:pt x="72" y="97"/>
                  <a:pt x="74" y="97"/>
                </a:cubicBezTo>
                <a:cubicBezTo>
                  <a:pt x="77" y="105"/>
                  <a:pt x="77" y="105"/>
                  <a:pt x="77" y="105"/>
                </a:cubicBezTo>
                <a:cubicBezTo>
                  <a:pt x="87" y="102"/>
                  <a:pt x="87" y="102"/>
                  <a:pt x="87" y="102"/>
                </a:cubicBezTo>
                <a:cubicBezTo>
                  <a:pt x="86" y="94"/>
                  <a:pt x="86" y="94"/>
                  <a:pt x="86" y="94"/>
                </a:cubicBezTo>
                <a:cubicBezTo>
                  <a:pt x="88" y="93"/>
                  <a:pt x="89" y="92"/>
                  <a:pt x="90" y="91"/>
                </a:cubicBezTo>
                <a:cubicBezTo>
                  <a:pt x="98" y="94"/>
                  <a:pt x="98" y="94"/>
                  <a:pt x="98" y="94"/>
                </a:cubicBezTo>
                <a:cubicBezTo>
                  <a:pt x="103" y="85"/>
                  <a:pt x="103" y="85"/>
                  <a:pt x="103" y="85"/>
                </a:cubicBezTo>
                <a:cubicBezTo>
                  <a:pt x="96" y="80"/>
                  <a:pt x="96" y="80"/>
                  <a:pt x="96" y="80"/>
                </a:cubicBezTo>
                <a:cubicBezTo>
                  <a:pt x="97" y="78"/>
                  <a:pt x="97" y="77"/>
                  <a:pt x="97" y="75"/>
                </a:cubicBezTo>
                <a:lnTo>
                  <a:pt x="105" y="72"/>
                </a:lnTo>
                <a:close/>
                <a:moveTo>
                  <a:pt x="79" y="72"/>
                </a:moveTo>
                <a:cubicBezTo>
                  <a:pt x="78" y="70"/>
                  <a:pt x="75" y="69"/>
                  <a:pt x="72" y="70"/>
                </a:cubicBezTo>
                <a:cubicBezTo>
                  <a:pt x="70" y="71"/>
                  <a:pt x="69" y="74"/>
                  <a:pt x="70" y="77"/>
                </a:cubicBezTo>
                <a:cubicBezTo>
                  <a:pt x="71" y="80"/>
                  <a:pt x="74" y="81"/>
                  <a:pt x="77" y="79"/>
                </a:cubicBezTo>
                <a:cubicBezTo>
                  <a:pt x="79" y="78"/>
                  <a:pt x="80" y="75"/>
                  <a:pt x="79" y="72"/>
                </a:cubicBezTo>
                <a:moveTo>
                  <a:pt x="74" y="9"/>
                </a:moveTo>
                <a:cubicBezTo>
                  <a:pt x="38" y="9"/>
                  <a:pt x="9" y="39"/>
                  <a:pt x="9" y="75"/>
                </a:cubicBezTo>
                <a:cubicBezTo>
                  <a:pt x="9" y="111"/>
                  <a:pt x="38" y="140"/>
                  <a:pt x="74" y="140"/>
                </a:cubicBezTo>
                <a:cubicBezTo>
                  <a:pt x="110" y="140"/>
                  <a:pt x="140" y="111"/>
                  <a:pt x="140" y="75"/>
                </a:cubicBezTo>
                <a:cubicBezTo>
                  <a:pt x="140" y="39"/>
                  <a:pt x="110" y="9"/>
                  <a:pt x="74" y="9"/>
                </a:cubicBezTo>
                <a:moveTo>
                  <a:pt x="74" y="0"/>
                </a:moveTo>
                <a:cubicBezTo>
                  <a:pt x="116" y="0"/>
                  <a:pt x="149" y="33"/>
                  <a:pt x="149" y="75"/>
                </a:cubicBezTo>
                <a:cubicBezTo>
                  <a:pt x="149" y="116"/>
                  <a:pt x="116" y="149"/>
                  <a:pt x="74" y="149"/>
                </a:cubicBezTo>
                <a:cubicBezTo>
                  <a:pt x="33" y="149"/>
                  <a:pt x="0" y="116"/>
                  <a:pt x="0" y="75"/>
                </a:cubicBezTo>
                <a:cubicBezTo>
                  <a:pt x="0" y="33"/>
                  <a:pt x="33" y="0"/>
                  <a:pt x="74"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sp>
        <p:nvSpPr>
          <p:cNvPr id="111" name="Freeform 14"/>
          <p:cNvSpPr>
            <a:spLocks noEditPoints="1"/>
          </p:cNvSpPr>
          <p:nvPr/>
        </p:nvSpPr>
        <p:spPr bwMode="black">
          <a:xfrm>
            <a:off x="10076146" y="4422085"/>
            <a:ext cx="689848" cy="710348"/>
          </a:xfrm>
          <a:custGeom>
            <a:avLst/>
            <a:gdLst>
              <a:gd name="T0" fmla="*/ 109 w 150"/>
              <a:gd name="T1" fmla="*/ 58 h 149"/>
              <a:gd name="T2" fmla="*/ 115 w 150"/>
              <a:gd name="T3" fmla="*/ 58 h 149"/>
              <a:gd name="T4" fmla="*/ 104 w 150"/>
              <a:gd name="T5" fmla="*/ 54 h 149"/>
              <a:gd name="T6" fmla="*/ 104 w 150"/>
              <a:gd name="T7" fmla="*/ 48 h 149"/>
              <a:gd name="T8" fmla="*/ 104 w 150"/>
              <a:gd name="T9" fmla="*/ 54 h 149"/>
              <a:gd name="T10" fmla="*/ 101 w 150"/>
              <a:gd name="T11" fmla="*/ 66 h 149"/>
              <a:gd name="T12" fmla="*/ 107 w 150"/>
              <a:gd name="T13" fmla="*/ 66 h 149"/>
              <a:gd name="T14" fmla="*/ 96 w 150"/>
              <a:gd name="T15" fmla="*/ 61 h 149"/>
              <a:gd name="T16" fmla="*/ 96 w 150"/>
              <a:gd name="T17" fmla="*/ 55 h 149"/>
              <a:gd name="T18" fmla="*/ 96 w 150"/>
              <a:gd name="T19" fmla="*/ 61 h 149"/>
              <a:gd name="T20" fmla="*/ 83 w 150"/>
              <a:gd name="T21" fmla="*/ 76 h 149"/>
              <a:gd name="T22" fmla="*/ 96 w 150"/>
              <a:gd name="T23" fmla="*/ 76 h 149"/>
              <a:gd name="T24" fmla="*/ 75 w 150"/>
              <a:gd name="T25" fmla="*/ 65 h 149"/>
              <a:gd name="T26" fmla="*/ 75 w 150"/>
              <a:gd name="T27" fmla="*/ 53 h 149"/>
              <a:gd name="T28" fmla="*/ 75 w 150"/>
              <a:gd name="T29" fmla="*/ 65 h 149"/>
              <a:gd name="T30" fmla="*/ 52 w 150"/>
              <a:gd name="T31" fmla="*/ 76 h 149"/>
              <a:gd name="T32" fmla="*/ 69 w 150"/>
              <a:gd name="T33" fmla="*/ 76 h 149"/>
              <a:gd name="T34" fmla="*/ 46 w 150"/>
              <a:gd name="T35" fmla="*/ 65 h 149"/>
              <a:gd name="T36" fmla="*/ 46 w 150"/>
              <a:gd name="T37" fmla="*/ 51 h 149"/>
              <a:gd name="T38" fmla="*/ 46 w 150"/>
              <a:gd name="T39" fmla="*/ 65 h 149"/>
              <a:gd name="T40" fmla="*/ 109 w 150"/>
              <a:gd name="T41" fmla="*/ 45 h 149"/>
              <a:gd name="T42" fmla="*/ 97 w 150"/>
              <a:gd name="T43" fmla="*/ 41 h 149"/>
              <a:gd name="T44" fmla="*/ 75 w 150"/>
              <a:gd name="T45" fmla="*/ 49 h 149"/>
              <a:gd name="T46" fmla="*/ 54 w 150"/>
              <a:gd name="T47" fmla="*/ 41 h 149"/>
              <a:gd name="T48" fmla="*/ 41 w 150"/>
              <a:gd name="T49" fmla="*/ 45 h 149"/>
              <a:gd name="T50" fmla="*/ 28 w 150"/>
              <a:gd name="T51" fmla="*/ 94 h 149"/>
              <a:gd name="T52" fmla="*/ 55 w 150"/>
              <a:gd name="T53" fmla="*/ 93 h 149"/>
              <a:gd name="T54" fmla="*/ 114 w 150"/>
              <a:gd name="T55" fmla="*/ 107 h 149"/>
              <a:gd name="T56" fmla="*/ 116 w 150"/>
              <a:gd name="T57" fmla="*/ 54 h 149"/>
              <a:gd name="T58" fmla="*/ 10 w 150"/>
              <a:gd name="T59" fmla="*/ 75 h 149"/>
              <a:gd name="T60" fmla="*/ 141 w 150"/>
              <a:gd name="T61" fmla="*/ 75 h 149"/>
              <a:gd name="T62" fmla="*/ 75 w 150"/>
              <a:gd name="T63" fmla="*/ 0 h 149"/>
              <a:gd name="T64" fmla="*/ 75 w 150"/>
              <a:gd name="T65" fmla="*/ 149 h 149"/>
              <a:gd name="T66" fmla="*/ 75 w 150"/>
              <a:gd name="T6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49">
                <a:moveTo>
                  <a:pt x="112" y="61"/>
                </a:moveTo>
                <a:cubicBezTo>
                  <a:pt x="110" y="61"/>
                  <a:pt x="109" y="60"/>
                  <a:pt x="109" y="58"/>
                </a:cubicBezTo>
                <a:cubicBezTo>
                  <a:pt x="109" y="57"/>
                  <a:pt x="110" y="55"/>
                  <a:pt x="112" y="55"/>
                </a:cubicBezTo>
                <a:cubicBezTo>
                  <a:pt x="114" y="55"/>
                  <a:pt x="115" y="57"/>
                  <a:pt x="115" y="58"/>
                </a:cubicBezTo>
                <a:cubicBezTo>
                  <a:pt x="115" y="60"/>
                  <a:pt x="114" y="61"/>
                  <a:pt x="112" y="61"/>
                </a:cubicBezTo>
                <a:moveTo>
                  <a:pt x="104" y="54"/>
                </a:moveTo>
                <a:cubicBezTo>
                  <a:pt x="103" y="54"/>
                  <a:pt x="101" y="52"/>
                  <a:pt x="101" y="51"/>
                </a:cubicBezTo>
                <a:cubicBezTo>
                  <a:pt x="101" y="49"/>
                  <a:pt x="103" y="48"/>
                  <a:pt x="104" y="48"/>
                </a:cubicBezTo>
                <a:cubicBezTo>
                  <a:pt x="106" y="48"/>
                  <a:pt x="107" y="49"/>
                  <a:pt x="107" y="51"/>
                </a:cubicBezTo>
                <a:cubicBezTo>
                  <a:pt x="107" y="52"/>
                  <a:pt x="106" y="54"/>
                  <a:pt x="104" y="54"/>
                </a:cubicBezTo>
                <a:moveTo>
                  <a:pt x="104" y="69"/>
                </a:moveTo>
                <a:cubicBezTo>
                  <a:pt x="102" y="69"/>
                  <a:pt x="101" y="68"/>
                  <a:pt x="101" y="66"/>
                </a:cubicBezTo>
                <a:cubicBezTo>
                  <a:pt x="101" y="64"/>
                  <a:pt x="102" y="63"/>
                  <a:pt x="104" y="63"/>
                </a:cubicBezTo>
                <a:cubicBezTo>
                  <a:pt x="106" y="63"/>
                  <a:pt x="107" y="64"/>
                  <a:pt x="107" y="66"/>
                </a:cubicBezTo>
                <a:cubicBezTo>
                  <a:pt x="107" y="68"/>
                  <a:pt x="106" y="69"/>
                  <a:pt x="104" y="69"/>
                </a:cubicBezTo>
                <a:moveTo>
                  <a:pt x="96" y="61"/>
                </a:moveTo>
                <a:cubicBezTo>
                  <a:pt x="95" y="61"/>
                  <a:pt x="93" y="60"/>
                  <a:pt x="93" y="58"/>
                </a:cubicBezTo>
                <a:cubicBezTo>
                  <a:pt x="93" y="57"/>
                  <a:pt x="95" y="55"/>
                  <a:pt x="96" y="55"/>
                </a:cubicBezTo>
                <a:cubicBezTo>
                  <a:pt x="98" y="55"/>
                  <a:pt x="99" y="57"/>
                  <a:pt x="99" y="58"/>
                </a:cubicBezTo>
                <a:cubicBezTo>
                  <a:pt x="99" y="60"/>
                  <a:pt x="98" y="61"/>
                  <a:pt x="96" y="61"/>
                </a:cubicBezTo>
                <a:moveTo>
                  <a:pt x="89" y="82"/>
                </a:moveTo>
                <a:cubicBezTo>
                  <a:pt x="85" y="82"/>
                  <a:pt x="83" y="79"/>
                  <a:pt x="83" y="76"/>
                </a:cubicBezTo>
                <a:cubicBezTo>
                  <a:pt x="83" y="72"/>
                  <a:pt x="85" y="69"/>
                  <a:pt x="89" y="69"/>
                </a:cubicBezTo>
                <a:cubicBezTo>
                  <a:pt x="93" y="69"/>
                  <a:pt x="96" y="72"/>
                  <a:pt x="96" y="76"/>
                </a:cubicBezTo>
                <a:cubicBezTo>
                  <a:pt x="96" y="79"/>
                  <a:pt x="93" y="82"/>
                  <a:pt x="89" y="82"/>
                </a:cubicBezTo>
                <a:moveTo>
                  <a:pt x="75" y="65"/>
                </a:moveTo>
                <a:cubicBezTo>
                  <a:pt x="72" y="65"/>
                  <a:pt x="69" y="62"/>
                  <a:pt x="69" y="59"/>
                </a:cubicBezTo>
                <a:cubicBezTo>
                  <a:pt x="69" y="55"/>
                  <a:pt x="72" y="53"/>
                  <a:pt x="75" y="53"/>
                </a:cubicBezTo>
                <a:cubicBezTo>
                  <a:pt x="79" y="53"/>
                  <a:pt x="82" y="55"/>
                  <a:pt x="82" y="59"/>
                </a:cubicBezTo>
                <a:cubicBezTo>
                  <a:pt x="82" y="62"/>
                  <a:pt x="79" y="65"/>
                  <a:pt x="75" y="65"/>
                </a:cubicBezTo>
                <a:moveTo>
                  <a:pt x="60" y="84"/>
                </a:moveTo>
                <a:cubicBezTo>
                  <a:pt x="56" y="84"/>
                  <a:pt x="52" y="80"/>
                  <a:pt x="52" y="76"/>
                </a:cubicBezTo>
                <a:cubicBezTo>
                  <a:pt x="52" y="71"/>
                  <a:pt x="56" y="67"/>
                  <a:pt x="60" y="67"/>
                </a:cubicBezTo>
                <a:cubicBezTo>
                  <a:pt x="65" y="67"/>
                  <a:pt x="69" y="71"/>
                  <a:pt x="69" y="76"/>
                </a:cubicBezTo>
                <a:cubicBezTo>
                  <a:pt x="69" y="80"/>
                  <a:pt x="65" y="84"/>
                  <a:pt x="60" y="84"/>
                </a:cubicBezTo>
                <a:moveTo>
                  <a:pt x="46" y="65"/>
                </a:moveTo>
                <a:cubicBezTo>
                  <a:pt x="42" y="65"/>
                  <a:pt x="39" y="62"/>
                  <a:pt x="39" y="58"/>
                </a:cubicBezTo>
                <a:cubicBezTo>
                  <a:pt x="39" y="54"/>
                  <a:pt x="42" y="51"/>
                  <a:pt x="46" y="51"/>
                </a:cubicBezTo>
                <a:cubicBezTo>
                  <a:pt x="50" y="51"/>
                  <a:pt x="53" y="54"/>
                  <a:pt x="53" y="58"/>
                </a:cubicBezTo>
                <a:cubicBezTo>
                  <a:pt x="53" y="62"/>
                  <a:pt x="50" y="65"/>
                  <a:pt x="46" y="65"/>
                </a:cubicBezTo>
                <a:moveTo>
                  <a:pt x="116" y="54"/>
                </a:moveTo>
                <a:cubicBezTo>
                  <a:pt x="114" y="51"/>
                  <a:pt x="112" y="47"/>
                  <a:pt x="109" y="45"/>
                </a:cubicBezTo>
                <a:cubicBezTo>
                  <a:pt x="110" y="44"/>
                  <a:pt x="110" y="44"/>
                  <a:pt x="110" y="44"/>
                </a:cubicBezTo>
                <a:cubicBezTo>
                  <a:pt x="105" y="40"/>
                  <a:pt x="97" y="41"/>
                  <a:pt x="97" y="41"/>
                </a:cubicBezTo>
                <a:cubicBezTo>
                  <a:pt x="96" y="42"/>
                  <a:pt x="96" y="42"/>
                  <a:pt x="96" y="42"/>
                </a:cubicBezTo>
                <a:cubicBezTo>
                  <a:pt x="90" y="44"/>
                  <a:pt x="90" y="49"/>
                  <a:pt x="75" y="49"/>
                </a:cubicBezTo>
                <a:cubicBezTo>
                  <a:pt x="60" y="49"/>
                  <a:pt x="61" y="44"/>
                  <a:pt x="55" y="42"/>
                </a:cubicBezTo>
                <a:cubicBezTo>
                  <a:pt x="54" y="41"/>
                  <a:pt x="54" y="41"/>
                  <a:pt x="54" y="41"/>
                </a:cubicBezTo>
                <a:cubicBezTo>
                  <a:pt x="54" y="41"/>
                  <a:pt x="46" y="40"/>
                  <a:pt x="41" y="44"/>
                </a:cubicBezTo>
                <a:cubicBezTo>
                  <a:pt x="41" y="45"/>
                  <a:pt x="41" y="45"/>
                  <a:pt x="41" y="45"/>
                </a:cubicBezTo>
                <a:cubicBezTo>
                  <a:pt x="38" y="47"/>
                  <a:pt x="37" y="51"/>
                  <a:pt x="35" y="54"/>
                </a:cubicBezTo>
                <a:cubicBezTo>
                  <a:pt x="32" y="61"/>
                  <a:pt x="27" y="80"/>
                  <a:pt x="28" y="94"/>
                </a:cubicBezTo>
                <a:cubicBezTo>
                  <a:pt x="29" y="105"/>
                  <a:pt x="31" y="107"/>
                  <a:pt x="36" y="107"/>
                </a:cubicBezTo>
                <a:cubicBezTo>
                  <a:pt x="41" y="108"/>
                  <a:pt x="49" y="98"/>
                  <a:pt x="55" y="93"/>
                </a:cubicBezTo>
                <a:cubicBezTo>
                  <a:pt x="62" y="88"/>
                  <a:pt x="89" y="88"/>
                  <a:pt x="96" y="93"/>
                </a:cubicBezTo>
                <a:cubicBezTo>
                  <a:pt x="102" y="98"/>
                  <a:pt x="109" y="108"/>
                  <a:pt x="114" y="107"/>
                </a:cubicBezTo>
                <a:cubicBezTo>
                  <a:pt x="120" y="107"/>
                  <a:pt x="121" y="105"/>
                  <a:pt x="122" y="94"/>
                </a:cubicBezTo>
                <a:cubicBezTo>
                  <a:pt x="124" y="80"/>
                  <a:pt x="119" y="61"/>
                  <a:pt x="116" y="54"/>
                </a:cubicBezTo>
                <a:moveTo>
                  <a:pt x="75" y="140"/>
                </a:moveTo>
                <a:cubicBezTo>
                  <a:pt x="39" y="140"/>
                  <a:pt x="10" y="111"/>
                  <a:pt x="10" y="75"/>
                </a:cubicBezTo>
                <a:cubicBezTo>
                  <a:pt x="10" y="39"/>
                  <a:pt x="39" y="9"/>
                  <a:pt x="75" y="9"/>
                </a:cubicBezTo>
                <a:cubicBezTo>
                  <a:pt x="111" y="9"/>
                  <a:pt x="141" y="39"/>
                  <a:pt x="141" y="75"/>
                </a:cubicBezTo>
                <a:cubicBezTo>
                  <a:pt x="141" y="111"/>
                  <a:pt x="111" y="140"/>
                  <a:pt x="75" y="140"/>
                </a:cubicBezTo>
                <a:moveTo>
                  <a:pt x="75" y="0"/>
                </a:moveTo>
                <a:cubicBezTo>
                  <a:pt x="34" y="0"/>
                  <a:pt x="0" y="33"/>
                  <a:pt x="0" y="75"/>
                </a:cubicBezTo>
                <a:cubicBezTo>
                  <a:pt x="0" y="116"/>
                  <a:pt x="34" y="149"/>
                  <a:pt x="75" y="149"/>
                </a:cubicBezTo>
                <a:cubicBezTo>
                  <a:pt x="117" y="149"/>
                  <a:pt x="150" y="116"/>
                  <a:pt x="150" y="75"/>
                </a:cubicBezTo>
                <a:cubicBezTo>
                  <a:pt x="150" y="33"/>
                  <a:pt x="117" y="0"/>
                  <a:pt x="75"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grpSp>
        <p:nvGrpSpPr>
          <p:cNvPr id="112" name="Group 111"/>
          <p:cNvGrpSpPr/>
          <p:nvPr/>
        </p:nvGrpSpPr>
        <p:grpSpPr>
          <a:xfrm>
            <a:off x="3702539" y="5254178"/>
            <a:ext cx="687062" cy="710346"/>
            <a:chOff x="4604545" y="1640238"/>
            <a:chExt cx="392110" cy="392110"/>
          </a:xfrm>
          <a:solidFill>
            <a:schemeClr val="bg2"/>
          </a:solidFill>
        </p:grpSpPr>
        <p:grpSp>
          <p:nvGrpSpPr>
            <p:cNvPr id="113" name="Group 36"/>
            <p:cNvGrpSpPr/>
            <p:nvPr/>
          </p:nvGrpSpPr>
          <p:grpSpPr bwMode="black">
            <a:xfrm>
              <a:off x="4673640" y="1736214"/>
              <a:ext cx="253920" cy="200159"/>
              <a:chOff x="3358790" y="376388"/>
              <a:chExt cx="1516063" cy="1195388"/>
            </a:xfrm>
            <a:grpFill/>
          </p:grpSpPr>
          <p:sp>
            <p:nvSpPr>
              <p:cNvPr id="115" name="Freeform 26"/>
              <p:cNvSpPr>
                <a:spLocks/>
              </p:cNvSpPr>
              <p:nvPr/>
            </p:nvSpPr>
            <p:spPr bwMode="black">
              <a:xfrm>
                <a:off x="3703278" y="376388"/>
                <a:ext cx="1171575" cy="1128713"/>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16" name="Freeform 27"/>
              <p:cNvSpPr>
                <a:spLocks noEditPoints="1"/>
              </p:cNvSpPr>
              <p:nvPr/>
            </p:nvSpPr>
            <p:spPr bwMode="black">
              <a:xfrm>
                <a:off x="3358790" y="789138"/>
                <a:ext cx="1106488" cy="782638"/>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17"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18"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19" name="Oval 30"/>
              <p:cNvSpPr>
                <a:spLocks noChangeArrowheads="1"/>
              </p:cNvSpPr>
              <p:nvPr/>
            </p:nvSpPr>
            <p:spPr bwMode="black">
              <a:xfrm>
                <a:off x="3647715" y="930426"/>
                <a:ext cx="239713" cy="239713"/>
              </a:xfrm>
              <a:prstGeom prst="ellipse">
                <a:avLst/>
              </a:pr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20" name="Oval 31"/>
              <p:cNvSpPr>
                <a:spLocks noChangeArrowheads="1"/>
              </p:cNvSpPr>
              <p:nvPr/>
            </p:nvSpPr>
            <p:spPr bwMode="black">
              <a:xfrm>
                <a:off x="3933465" y="1020913"/>
                <a:ext cx="182563" cy="179388"/>
              </a:xfrm>
              <a:prstGeom prst="ellipse">
                <a:avLst/>
              </a:prstGeom>
              <a:grp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28" tIns="45714" rIns="91428" bIns="45714"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grpSp>
        <p:sp>
          <p:nvSpPr>
            <p:cNvPr id="114" name="Donut 113"/>
            <p:cNvSpPr>
              <a:spLocks noChangeAspect="1"/>
            </p:cNvSpPr>
            <p:nvPr/>
          </p:nvSpPr>
          <p:spPr bwMode="auto">
            <a:xfrm>
              <a:off x="4604545" y="1640238"/>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sp>
        <p:nvSpPr>
          <p:cNvPr id="121" name="Freeform 14"/>
          <p:cNvSpPr>
            <a:spLocks noEditPoints="1"/>
          </p:cNvSpPr>
          <p:nvPr/>
        </p:nvSpPr>
        <p:spPr bwMode="black">
          <a:xfrm>
            <a:off x="1589108" y="5132588"/>
            <a:ext cx="689848" cy="710348"/>
          </a:xfrm>
          <a:custGeom>
            <a:avLst/>
            <a:gdLst>
              <a:gd name="T0" fmla="*/ 109 w 150"/>
              <a:gd name="T1" fmla="*/ 58 h 149"/>
              <a:gd name="T2" fmla="*/ 115 w 150"/>
              <a:gd name="T3" fmla="*/ 58 h 149"/>
              <a:gd name="T4" fmla="*/ 104 w 150"/>
              <a:gd name="T5" fmla="*/ 54 h 149"/>
              <a:gd name="T6" fmla="*/ 104 w 150"/>
              <a:gd name="T7" fmla="*/ 48 h 149"/>
              <a:gd name="T8" fmla="*/ 104 w 150"/>
              <a:gd name="T9" fmla="*/ 54 h 149"/>
              <a:gd name="T10" fmla="*/ 101 w 150"/>
              <a:gd name="T11" fmla="*/ 66 h 149"/>
              <a:gd name="T12" fmla="*/ 107 w 150"/>
              <a:gd name="T13" fmla="*/ 66 h 149"/>
              <a:gd name="T14" fmla="*/ 96 w 150"/>
              <a:gd name="T15" fmla="*/ 61 h 149"/>
              <a:gd name="T16" fmla="*/ 96 w 150"/>
              <a:gd name="T17" fmla="*/ 55 h 149"/>
              <a:gd name="T18" fmla="*/ 96 w 150"/>
              <a:gd name="T19" fmla="*/ 61 h 149"/>
              <a:gd name="T20" fmla="*/ 83 w 150"/>
              <a:gd name="T21" fmla="*/ 76 h 149"/>
              <a:gd name="T22" fmla="*/ 96 w 150"/>
              <a:gd name="T23" fmla="*/ 76 h 149"/>
              <a:gd name="T24" fmla="*/ 75 w 150"/>
              <a:gd name="T25" fmla="*/ 65 h 149"/>
              <a:gd name="T26" fmla="*/ 75 w 150"/>
              <a:gd name="T27" fmla="*/ 53 h 149"/>
              <a:gd name="T28" fmla="*/ 75 w 150"/>
              <a:gd name="T29" fmla="*/ 65 h 149"/>
              <a:gd name="T30" fmla="*/ 52 w 150"/>
              <a:gd name="T31" fmla="*/ 76 h 149"/>
              <a:gd name="T32" fmla="*/ 69 w 150"/>
              <a:gd name="T33" fmla="*/ 76 h 149"/>
              <a:gd name="T34" fmla="*/ 46 w 150"/>
              <a:gd name="T35" fmla="*/ 65 h 149"/>
              <a:gd name="T36" fmla="*/ 46 w 150"/>
              <a:gd name="T37" fmla="*/ 51 h 149"/>
              <a:gd name="T38" fmla="*/ 46 w 150"/>
              <a:gd name="T39" fmla="*/ 65 h 149"/>
              <a:gd name="T40" fmla="*/ 109 w 150"/>
              <a:gd name="T41" fmla="*/ 45 h 149"/>
              <a:gd name="T42" fmla="*/ 97 w 150"/>
              <a:gd name="T43" fmla="*/ 41 h 149"/>
              <a:gd name="T44" fmla="*/ 75 w 150"/>
              <a:gd name="T45" fmla="*/ 49 h 149"/>
              <a:gd name="T46" fmla="*/ 54 w 150"/>
              <a:gd name="T47" fmla="*/ 41 h 149"/>
              <a:gd name="T48" fmla="*/ 41 w 150"/>
              <a:gd name="T49" fmla="*/ 45 h 149"/>
              <a:gd name="T50" fmla="*/ 28 w 150"/>
              <a:gd name="T51" fmla="*/ 94 h 149"/>
              <a:gd name="T52" fmla="*/ 55 w 150"/>
              <a:gd name="T53" fmla="*/ 93 h 149"/>
              <a:gd name="T54" fmla="*/ 114 w 150"/>
              <a:gd name="T55" fmla="*/ 107 h 149"/>
              <a:gd name="T56" fmla="*/ 116 w 150"/>
              <a:gd name="T57" fmla="*/ 54 h 149"/>
              <a:gd name="T58" fmla="*/ 10 w 150"/>
              <a:gd name="T59" fmla="*/ 75 h 149"/>
              <a:gd name="T60" fmla="*/ 141 w 150"/>
              <a:gd name="T61" fmla="*/ 75 h 149"/>
              <a:gd name="T62" fmla="*/ 75 w 150"/>
              <a:gd name="T63" fmla="*/ 0 h 149"/>
              <a:gd name="T64" fmla="*/ 75 w 150"/>
              <a:gd name="T65" fmla="*/ 149 h 149"/>
              <a:gd name="T66" fmla="*/ 75 w 150"/>
              <a:gd name="T6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49">
                <a:moveTo>
                  <a:pt x="112" y="61"/>
                </a:moveTo>
                <a:cubicBezTo>
                  <a:pt x="110" y="61"/>
                  <a:pt x="109" y="60"/>
                  <a:pt x="109" y="58"/>
                </a:cubicBezTo>
                <a:cubicBezTo>
                  <a:pt x="109" y="57"/>
                  <a:pt x="110" y="55"/>
                  <a:pt x="112" y="55"/>
                </a:cubicBezTo>
                <a:cubicBezTo>
                  <a:pt x="114" y="55"/>
                  <a:pt x="115" y="57"/>
                  <a:pt x="115" y="58"/>
                </a:cubicBezTo>
                <a:cubicBezTo>
                  <a:pt x="115" y="60"/>
                  <a:pt x="114" y="61"/>
                  <a:pt x="112" y="61"/>
                </a:cubicBezTo>
                <a:moveTo>
                  <a:pt x="104" y="54"/>
                </a:moveTo>
                <a:cubicBezTo>
                  <a:pt x="103" y="54"/>
                  <a:pt x="101" y="52"/>
                  <a:pt x="101" y="51"/>
                </a:cubicBezTo>
                <a:cubicBezTo>
                  <a:pt x="101" y="49"/>
                  <a:pt x="103" y="48"/>
                  <a:pt x="104" y="48"/>
                </a:cubicBezTo>
                <a:cubicBezTo>
                  <a:pt x="106" y="48"/>
                  <a:pt x="107" y="49"/>
                  <a:pt x="107" y="51"/>
                </a:cubicBezTo>
                <a:cubicBezTo>
                  <a:pt x="107" y="52"/>
                  <a:pt x="106" y="54"/>
                  <a:pt x="104" y="54"/>
                </a:cubicBezTo>
                <a:moveTo>
                  <a:pt x="104" y="69"/>
                </a:moveTo>
                <a:cubicBezTo>
                  <a:pt x="102" y="69"/>
                  <a:pt x="101" y="68"/>
                  <a:pt x="101" y="66"/>
                </a:cubicBezTo>
                <a:cubicBezTo>
                  <a:pt x="101" y="64"/>
                  <a:pt x="102" y="63"/>
                  <a:pt x="104" y="63"/>
                </a:cubicBezTo>
                <a:cubicBezTo>
                  <a:pt x="106" y="63"/>
                  <a:pt x="107" y="64"/>
                  <a:pt x="107" y="66"/>
                </a:cubicBezTo>
                <a:cubicBezTo>
                  <a:pt x="107" y="68"/>
                  <a:pt x="106" y="69"/>
                  <a:pt x="104" y="69"/>
                </a:cubicBezTo>
                <a:moveTo>
                  <a:pt x="96" y="61"/>
                </a:moveTo>
                <a:cubicBezTo>
                  <a:pt x="95" y="61"/>
                  <a:pt x="93" y="60"/>
                  <a:pt x="93" y="58"/>
                </a:cubicBezTo>
                <a:cubicBezTo>
                  <a:pt x="93" y="57"/>
                  <a:pt x="95" y="55"/>
                  <a:pt x="96" y="55"/>
                </a:cubicBezTo>
                <a:cubicBezTo>
                  <a:pt x="98" y="55"/>
                  <a:pt x="99" y="57"/>
                  <a:pt x="99" y="58"/>
                </a:cubicBezTo>
                <a:cubicBezTo>
                  <a:pt x="99" y="60"/>
                  <a:pt x="98" y="61"/>
                  <a:pt x="96" y="61"/>
                </a:cubicBezTo>
                <a:moveTo>
                  <a:pt x="89" y="82"/>
                </a:moveTo>
                <a:cubicBezTo>
                  <a:pt x="85" y="82"/>
                  <a:pt x="83" y="79"/>
                  <a:pt x="83" y="76"/>
                </a:cubicBezTo>
                <a:cubicBezTo>
                  <a:pt x="83" y="72"/>
                  <a:pt x="85" y="69"/>
                  <a:pt x="89" y="69"/>
                </a:cubicBezTo>
                <a:cubicBezTo>
                  <a:pt x="93" y="69"/>
                  <a:pt x="96" y="72"/>
                  <a:pt x="96" y="76"/>
                </a:cubicBezTo>
                <a:cubicBezTo>
                  <a:pt x="96" y="79"/>
                  <a:pt x="93" y="82"/>
                  <a:pt x="89" y="82"/>
                </a:cubicBezTo>
                <a:moveTo>
                  <a:pt x="75" y="65"/>
                </a:moveTo>
                <a:cubicBezTo>
                  <a:pt x="72" y="65"/>
                  <a:pt x="69" y="62"/>
                  <a:pt x="69" y="59"/>
                </a:cubicBezTo>
                <a:cubicBezTo>
                  <a:pt x="69" y="55"/>
                  <a:pt x="72" y="53"/>
                  <a:pt x="75" y="53"/>
                </a:cubicBezTo>
                <a:cubicBezTo>
                  <a:pt x="79" y="53"/>
                  <a:pt x="82" y="55"/>
                  <a:pt x="82" y="59"/>
                </a:cubicBezTo>
                <a:cubicBezTo>
                  <a:pt x="82" y="62"/>
                  <a:pt x="79" y="65"/>
                  <a:pt x="75" y="65"/>
                </a:cubicBezTo>
                <a:moveTo>
                  <a:pt x="60" y="84"/>
                </a:moveTo>
                <a:cubicBezTo>
                  <a:pt x="56" y="84"/>
                  <a:pt x="52" y="80"/>
                  <a:pt x="52" y="76"/>
                </a:cubicBezTo>
                <a:cubicBezTo>
                  <a:pt x="52" y="71"/>
                  <a:pt x="56" y="67"/>
                  <a:pt x="60" y="67"/>
                </a:cubicBezTo>
                <a:cubicBezTo>
                  <a:pt x="65" y="67"/>
                  <a:pt x="69" y="71"/>
                  <a:pt x="69" y="76"/>
                </a:cubicBezTo>
                <a:cubicBezTo>
                  <a:pt x="69" y="80"/>
                  <a:pt x="65" y="84"/>
                  <a:pt x="60" y="84"/>
                </a:cubicBezTo>
                <a:moveTo>
                  <a:pt x="46" y="65"/>
                </a:moveTo>
                <a:cubicBezTo>
                  <a:pt x="42" y="65"/>
                  <a:pt x="39" y="62"/>
                  <a:pt x="39" y="58"/>
                </a:cubicBezTo>
                <a:cubicBezTo>
                  <a:pt x="39" y="54"/>
                  <a:pt x="42" y="51"/>
                  <a:pt x="46" y="51"/>
                </a:cubicBezTo>
                <a:cubicBezTo>
                  <a:pt x="50" y="51"/>
                  <a:pt x="53" y="54"/>
                  <a:pt x="53" y="58"/>
                </a:cubicBezTo>
                <a:cubicBezTo>
                  <a:pt x="53" y="62"/>
                  <a:pt x="50" y="65"/>
                  <a:pt x="46" y="65"/>
                </a:cubicBezTo>
                <a:moveTo>
                  <a:pt x="116" y="54"/>
                </a:moveTo>
                <a:cubicBezTo>
                  <a:pt x="114" y="51"/>
                  <a:pt x="112" y="47"/>
                  <a:pt x="109" y="45"/>
                </a:cubicBezTo>
                <a:cubicBezTo>
                  <a:pt x="110" y="44"/>
                  <a:pt x="110" y="44"/>
                  <a:pt x="110" y="44"/>
                </a:cubicBezTo>
                <a:cubicBezTo>
                  <a:pt x="105" y="40"/>
                  <a:pt x="97" y="41"/>
                  <a:pt x="97" y="41"/>
                </a:cubicBezTo>
                <a:cubicBezTo>
                  <a:pt x="96" y="42"/>
                  <a:pt x="96" y="42"/>
                  <a:pt x="96" y="42"/>
                </a:cubicBezTo>
                <a:cubicBezTo>
                  <a:pt x="90" y="44"/>
                  <a:pt x="90" y="49"/>
                  <a:pt x="75" y="49"/>
                </a:cubicBezTo>
                <a:cubicBezTo>
                  <a:pt x="60" y="49"/>
                  <a:pt x="61" y="44"/>
                  <a:pt x="55" y="42"/>
                </a:cubicBezTo>
                <a:cubicBezTo>
                  <a:pt x="54" y="41"/>
                  <a:pt x="54" y="41"/>
                  <a:pt x="54" y="41"/>
                </a:cubicBezTo>
                <a:cubicBezTo>
                  <a:pt x="54" y="41"/>
                  <a:pt x="46" y="40"/>
                  <a:pt x="41" y="44"/>
                </a:cubicBezTo>
                <a:cubicBezTo>
                  <a:pt x="41" y="45"/>
                  <a:pt x="41" y="45"/>
                  <a:pt x="41" y="45"/>
                </a:cubicBezTo>
                <a:cubicBezTo>
                  <a:pt x="38" y="47"/>
                  <a:pt x="37" y="51"/>
                  <a:pt x="35" y="54"/>
                </a:cubicBezTo>
                <a:cubicBezTo>
                  <a:pt x="32" y="61"/>
                  <a:pt x="27" y="80"/>
                  <a:pt x="28" y="94"/>
                </a:cubicBezTo>
                <a:cubicBezTo>
                  <a:pt x="29" y="105"/>
                  <a:pt x="31" y="107"/>
                  <a:pt x="36" y="107"/>
                </a:cubicBezTo>
                <a:cubicBezTo>
                  <a:pt x="41" y="108"/>
                  <a:pt x="49" y="98"/>
                  <a:pt x="55" y="93"/>
                </a:cubicBezTo>
                <a:cubicBezTo>
                  <a:pt x="62" y="88"/>
                  <a:pt x="89" y="88"/>
                  <a:pt x="96" y="93"/>
                </a:cubicBezTo>
                <a:cubicBezTo>
                  <a:pt x="102" y="98"/>
                  <a:pt x="109" y="108"/>
                  <a:pt x="114" y="107"/>
                </a:cubicBezTo>
                <a:cubicBezTo>
                  <a:pt x="120" y="107"/>
                  <a:pt x="121" y="105"/>
                  <a:pt x="122" y="94"/>
                </a:cubicBezTo>
                <a:cubicBezTo>
                  <a:pt x="124" y="80"/>
                  <a:pt x="119" y="61"/>
                  <a:pt x="116" y="54"/>
                </a:cubicBezTo>
                <a:moveTo>
                  <a:pt x="75" y="140"/>
                </a:moveTo>
                <a:cubicBezTo>
                  <a:pt x="39" y="140"/>
                  <a:pt x="10" y="111"/>
                  <a:pt x="10" y="75"/>
                </a:cubicBezTo>
                <a:cubicBezTo>
                  <a:pt x="10" y="39"/>
                  <a:pt x="39" y="9"/>
                  <a:pt x="75" y="9"/>
                </a:cubicBezTo>
                <a:cubicBezTo>
                  <a:pt x="111" y="9"/>
                  <a:pt x="141" y="39"/>
                  <a:pt x="141" y="75"/>
                </a:cubicBezTo>
                <a:cubicBezTo>
                  <a:pt x="141" y="111"/>
                  <a:pt x="111" y="140"/>
                  <a:pt x="75" y="140"/>
                </a:cubicBezTo>
                <a:moveTo>
                  <a:pt x="75" y="0"/>
                </a:moveTo>
                <a:cubicBezTo>
                  <a:pt x="34" y="0"/>
                  <a:pt x="0" y="33"/>
                  <a:pt x="0" y="75"/>
                </a:cubicBezTo>
                <a:cubicBezTo>
                  <a:pt x="0" y="116"/>
                  <a:pt x="34" y="149"/>
                  <a:pt x="75" y="149"/>
                </a:cubicBezTo>
                <a:cubicBezTo>
                  <a:pt x="117" y="149"/>
                  <a:pt x="150" y="116"/>
                  <a:pt x="150" y="75"/>
                </a:cubicBezTo>
                <a:cubicBezTo>
                  <a:pt x="150" y="33"/>
                  <a:pt x="117" y="0"/>
                  <a:pt x="75"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grpSp>
        <p:nvGrpSpPr>
          <p:cNvPr id="122" name="Group 121"/>
          <p:cNvGrpSpPr/>
          <p:nvPr/>
        </p:nvGrpSpPr>
        <p:grpSpPr>
          <a:xfrm>
            <a:off x="10011110" y="5654776"/>
            <a:ext cx="687062" cy="710346"/>
            <a:chOff x="4179295" y="3183652"/>
            <a:chExt cx="392110" cy="392110"/>
          </a:xfrm>
          <a:solidFill>
            <a:schemeClr val="bg2"/>
          </a:solidFill>
        </p:grpSpPr>
        <p:sp>
          <p:nvSpPr>
            <p:cNvPr id="123" name="Freeform 15"/>
            <p:cNvSpPr>
              <a:spLocks noEditPoints="1"/>
            </p:cNvSpPr>
            <p:nvPr/>
          </p:nvSpPr>
          <p:spPr bwMode="black">
            <a:xfrm>
              <a:off x="4254000" y="3269045"/>
              <a:ext cx="242700" cy="221324"/>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82298" tIns="41150" rIns="82298" bIns="41150" numCol="1" anchor="t" anchorCtr="0" compatLnSpc="1">
              <a:prstTxWarp prst="textNoShape">
                <a:avLst/>
              </a:prstTxWarp>
            </a:bodyPr>
            <a:lstStyle/>
            <a:p>
              <a:pPr defTabSz="685709">
                <a:defRPr/>
              </a:pPr>
              <a:endParaRPr lang="en-US" sz="1600" kern="0" dirty="0">
                <a:solidFill>
                  <a:srgbClr val="525051"/>
                </a:solidFill>
                <a:latin typeface="Blender Pro Book"/>
              </a:endParaRPr>
            </a:p>
          </p:txBody>
        </p:sp>
        <p:sp>
          <p:nvSpPr>
            <p:cNvPr id="124" name="Donut 123"/>
            <p:cNvSpPr>
              <a:spLocks noChangeAspect="1"/>
            </p:cNvSpPr>
            <p:nvPr/>
          </p:nvSpPr>
          <p:spPr bwMode="auto">
            <a:xfrm>
              <a:off x="4179295" y="3183652"/>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grpSp>
        <p:nvGrpSpPr>
          <p:cNvPr id="125" name="Group 124"/>
          <p:cNvGrpSpPr/>
          <p:nvPr/>
        </p:nvGrpSpPr>
        <p:grpSpPr>
          <a:xfrm>
            <a:off x="2616439" y="5671743"/>
            <a:ext cx="687062" cy="710346"/>
            <a:chOff x="3233165" y="1874357"/>
            <a:chExt cx="392110" cy="392110"/>
          </a:xfrm>
          <a:solidFill>
            <a:schemeClr val="bg2"/>
          </a:solidFill>
        </p:grpSpPr>
        <p:sp>
          <p:nvSpPr>
            <p:cNvPr id="126" name="Freeform 7"/>
            <p:cNvSpPr>
              <a:spLocks noEditPoints="1"/>
            </p:cNvSpPr>
            <p:nvPr/>
          </p:nvSpPr>
          <p:spPr bwMode="black">
            <a:xfrm>
              <a:off x="3349320" y="1989867"/>
              <a:ext cx="159800" cy="161090"/>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2295" tIns="41147" rIns="82295" bIns="41147"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27" name="Donut 126"/>
            <p:cNvSpPr>
              <a:spLocks noChangeAspect="1"/>
            </p:cNvSpPr>
            <p:nvPr/>
          </p:nvSpPr>
          <p:spPr bwMode="auto">
            <a:xfrm>
              <a:off x="3233165" y="1874357"/>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sp>
        <p:nvSpPr>
          <p:cNvPr id="128" name="Freeform 127"/>
          <p:cNvSpPr>
            <a:spLocks noEditPoints="1"/>
          </p:cNvSpPr>
          <p:nvPr/>
        </p:nvSpPr>
        <p:spPr bwMode="black">
          <a:xfrm>
            <a:off x="480762" y="5563086"/>
            <a:ext cx="687068" cy="710352"/>
          </a:xfrm>
          <a:custGeom>
            <a:avLst/>
            <a:gdLst>
              <a:gd name="T0" fmla="*/ 81 w 149"/>
              <a:gd name="T1" fmla="*/ 87 h 149"/>
              <a:gd name="T2" fmla="*/ 62 w 149"/>
              <a:gd name="T3" fmla="*/ 81 h 149"/>
              <a:gd name="T4" fmla="*/ 68 w 149"/>
              <a:gd name="T5" fmla="*/ 62 h 149"/>
              <a:gd name="T6" fmla="*/ 87 w 149"/>
              <a:gd name="T7" fmla="*/ 68 h 149"/>
              <a:gd name="T8" fmla="*/ 81 w 149"/>
              <a:gd name="T9" fmla="*/ 87 h 149"/>
              <a:gd name="T10" fmla="*/ 105 w 149"/>
              <a:gd name="T11" fmla="*/ 72 h 149"/>
              <a:gd name="T12" fmla="*/ 102 w 149"/>
              <a:gd name="T13" fmla="*/ 62 h 149"/>
              <a:gd name="T14" fmla="*/ 94 w 149"/>
              <a:gd name="T15" fmla="*/ 63 h 149"/>
              <a:gd name="T16" fmla="*/ 91 w 149"/>
              <a:gd name="T17" fmla="*/ 59 h 149"/>
              <a:gd name="T18" fmla="*/ 94 w 149"/>
              <a:gd name="T19" fmla="*/ 51 h 149"/>
              <a:gd name="T20" fmla="*/ 85 w 149"/>
              <a:gd name="T21" fmla="*/ 46 h 149"/>
              <a:gd name="T22" fmla="*/ 80 w 149"/>
              <a:gd name="T23" fmla="*/ 53 h 149"/>
              <a:gd name="T24" fmla="*/ 74 w 149"/>
              <a:gd name="T25" fmla="*/ 52 h 149"/>
              <a:gd name="T26" fmla="*/ 71 w 149"/>
              <a:gd name="T27" fmla="*/ 44 h 149"/>
              <a:gd name="T28" fmla="*/ 61 w 149"/>
              <a:gd name="T29" fmla="*/ 47 h 149"/>
              <a:gd name="T30" fmla="*/ 62 w 149"/>
              <a:gd name="T31" fmla="*/ 55 h 149"/>
              <a:gd name="T32" fmla="*/ 59 w 149"/>
              <a:gd name="T33" fmla="*/ 58 h 149"/>
              <a:gd name="T34" fmla="*/ 51 w 149"/>
              <a:gd name="T35" fmla="*/ 55 h 149"/>
              <a:gd name="T36" fmla="*/ 46 w 149"/>
              <a:gd name="T37" fmla="*/ 64 h 149"/>
              <a:gd name="T38" fmla="*/ 52 w 149"/>
              <a:gd name="T39" fmla="*/ 69 h 149"/>
              <a:gd name="T40" fmla="*/ 51 w 149"/>
              <a:gd name="T41" fmla="*/ 74 h 149"/>
              <a:gd name="T42" fmla="*/ 44 w 149"/>
              <a:gd name="T43" fmla="*/ 77 h 149"/>
              <a:gd name="T44" fmla="*/ 47 w 149"/>
              <a:gd name="T45" fmla="*/ 87 h 149"/>
              <a:gd name="T46" fmla="*/ 55 w 149"/>
              <a:gd name="T47" fmla="*/ 86 h 149"/>
              <a:gd name="T48" fmla="*/ 58 w 149"/>
              <a:gd name="T49" fmla="*/ 91 h 149"/>
              <a:gd name="T50" fmla="*/ 55 w 149"/>
              <a:gd name="T51" fmla="*/ 98 h 149"/>
              <a:gd name="T52" fmla="*/ 64 w 149"/>
              <a:gd name="T53" fmla="*/ 103 h 149"/>
              <a:gd name="T54" fmla="*/ 69 w 149"/>
              <a:gd name="T55" fmla="*/ 97 h 149"/>
              <a:gd name="T56" fmla="*/ 74 w 149"/>
              <a:gd name="T57" fmla="*/ 97 h 149"/>
              <a:gd name="T58" fmla="*/ 77 w 149"/>
              <a:gd name="T59" fmla="*/ 105 h 149"/>
              <a:gd name="T60" fmla="*/ 87 w 149"/>
              <a:gd name="T61" fmla="*/ 102 h 149"/>
              <a:gd name="T62" fmla="*/ 86 w 149"/>
              <a:gd name="T63" fmla="*/ 94 h 149"/>
              <a:gd name="T64" fmla="*/ 90 w 149"/>
              <a:gd name="T65" fmla="*/ 91 h 149"/>
              <a:gd name="T66" fmla="*/ 98 w 149"/>
              <a:gd name="T67" fmla="*/ 94 h 149"/>
              <a:gd name="T68" fmla="*/ 103 w 149"/>
              <a:gd name="T69" fmla="*/ 85 h 149"/>
              <a:gd name="T70" fmla="*/ 96 w 149"/>
              <a:gd name="T71" fmla="*/ 80 h 149"/>
              <a:gd name="T72" fmla="*/ 97 w 149"/>
              <a:gd name="T73" fmla="*/ 75 h 149"/>
              <a:gd name="T74" fmla="*/ 105 w 149"/>
              <a:gd name="T75" fmla="*/ 72 h 149"/>
              <a:gd name="T76" fmla="*/ 79 w 149"/>
              <a:gd name="T77" fmla="*/ 72 h 149"/>
              <a:gd name="T78" fmla="*/ 72 w 149"/>
              <a:gd name="T79" fmla="*/ 70 h 149"/>
              <a:gd name="T80" fmla="*/ 70 w 149"/>
              <a:gd name="T81" fmla="*/ 77 h 149"/>
              <a:gd name="T82" fmla="*/ 77 w 149"/>
              <a:gd name="T83" fmla="*/ 79 h 149"/>
              <a:gd name="T84" fmla="*/ 79 w 149"/>
              <a:gd name="T85" fmla="*/ 72 h 149"/>
              <a:gd name="T86" fmla="*/ 74 w 149"/>
              <a:gd name="T87" fmla="*/ 9 h 149"/>
              <a:gd name="T88" fmla="*/ 9 w 149"/>
              <a:gd name="T89" fmla="*/ 75 h 149"/>
              <a:gd name="T90" fmla="*/ 74 w 149"/>
              <a:gd name="T91" fmla="*/ 140 h 149"/>
              <a:gd name="T92" fmla="*/ 140 w 149"/>
              <a:gd name="T93" fmla="*/ 75 h 149"/>
              <a:gd name="T94" fmla="*/ 74 w 149"/>
              <a:gd name="T95" fmla="*/ 9 h 149"/>
              <a:gd name="T96" fmla="*/ 74 w 149"/>
              <a:gd name="T97" fmla="*/ 0 h 149"/>
              <a:gd name="T98" fmla="*/ 149 w 149"/>
              <a:gd name="T99" fmla="*/ 75 h 149"/>
              <a:gd name="T100" fmla="*/ 74 w 149"/>
              <a:gd name="T101" fmla="*/ 149 h 149"/>
              <a:gd name="T102" fmla="*/ 0 w 149"/>
              <a:gd name="T103" fmla="*/ 75 h 149"/>
              <a:gd name="T104" fmla="*/ 74 w 149"/>
              <a:gd name="T10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149">
                <a:moveTo>
                  <a:pt x="81" y="87"/>
                </a:moveTo>
                <a:cubicBezTo>
                  <a:pt x="74" y="91"/>
                  <a:pt x="65" y="88"/>
                  <a:pt x="62" y="81"/>
                </a:cubicBezTo>
                <a:cubicBezTo>
                  <a:pt x="58" y="74"/>
                  <a:pt x="61" y="66"/>
                  <a:pt x="68" y="62"/>
                </a:cubicBezTo>
                <a:cubicBezTo>
                  <a:pt x="75" y="58"/>
                  <a:pt x="83" y="61"/>
                  <a:pt x="87" y="68"/>
                </a:cubicBezTo>
                <a:cubicBezTo>
                  <a:pt x="91" y="75"/>
                  <a:pt x="88" y="84"/>
                  <a:pt x="81" y="87"/>
                </a:cubicBezTo>
                <a:moveTo>
                  <a:pt x="105" y="72"/>
                </a:moveTo>
                <a:cubicBezTo>
                  <a:pt x="102" y="62"/>
                  <a:pt x="102" y="62"/>
                  <a:pt x="102" y="62"/>
                </a:cubicBezTo>
                <a:cubicBezTo>
                  <a:pt x="94" y="63"/>
                  <a:pt x="94" y="63"/>
                  <a:pt x="94" y="63"/>
                </a:cubicBezTo>
                <a:cubicBezTo>
                  <a:pt x="93" y="62"/>
                  <a:pt x="92" y="60"/>
                  <a:pt x="91" y="59"/>
                </a:cubicBezTo>
                <a:cubicBezTo>
                  <a:pt x="94" y="51"/>
                  <a:pt x="94" y="51"/>
                  <a:pt x="94" y="51"/>
                </a:cubicBezTo>
                <a:cubicBezTo>
                  <a:pt x="85" y="46"/>
                  <a:pt x="85" y="46"/>
                  <a:pt x="85" y="46"/>
                </a:cubicBezTo>
                <a:cubicBezTo>
                  <a:pt x="80" y="53"/>
                  <a:pt x="80" y="53"/>
                  <a:pt x="80" y="53"/>
                </a:cubicBezTo>
                <a:cubicBezTo>
                  <a:pt x="78" y="52"/>
                  <a:pt x="76" y="52"/>
                  <a:pt x="74" y="52"/>
                </a:cubicBezTo>
                <a:cubicBezTo>
                  <a:pt x="71" y="44"/>
                  <a:pt x="71" y="44"/>
                  <a:pt x="71" y="44"/>
                </a:cubicBezTo>
                <a:cubicBezTo>
                  <a:pt x="61" y="47"/>
                  <a:pt x="61" y="47"/>
                  <a:pt x="61" y="47"/>
                </a:cubicBezTo>
                <a:cubicBezTo>
                  <a:pt x="62" y="55"/>
                  <a:pt x="62" y="55"/>
                  <a:pt x="62" y="55"/>
                </a:cubicBezTo>
                <a:cubicBezTo>
                  <a:pt x="61" y="56"/>
                  <a:pt x="60" y="57"/>
                  <a:pt x="59" y="58"/>
                </a:cubicBezTo>
                <a:cubicBezTo>
                  <a:pt x="51" y="55"/>
                  <a:pt x="51" y="55"/>
                  <a:pt x="51" y="55"/>
                </a:cubicBezTo>
                <a:cubicBezTo>
                  <a:pt x="46" y="64"/>
                  <a:pt x="46" y="64"/>
                  <a:pt x="46" y="64"/>
                </a:cubicBezTo>
                <a:cubicBezTo>
                  <a:pt x="52" y="69"/>
                  <a:pt x="52" y="69"/>
                  <a:pt x="52" y="69"/>
                </a:cubicBezTo>
                <a:cubicBezTo>
                  <a:pt x="52" y="71"/>
                  <a:pt x="51" y="72"/>
                  <a:pt x="51" y="74"/>
                </a:cubicBezTo>
                <a:cubicBezTo>
                  <a:pt x="44" y="77"/>
                  <a:pt x="44" y="77"/>
                  <a:pt x="44" y="77"/>
                </a:cubicBezTo>
                <a:cubicBezTo>
                  <a:pt x="47" y="87"/>
                  <a:pt x="47" y="87"/>
                  <a:pt x="47" y="87"/>
                </a:cubicBezTo>
                <a:cubicBezTo>
                  <a:pt x="55" y="86"/>
                  <a:pt x="55" y="86"/>
                  <a:pt x="55" y="86"/>
                </a:cubicBezTo>
                <a:cubicBezTo>
                  <a:pt x="56" y="88"/>
                  <a:pt x="57" y="89"/>
                  <a:pt x="58" y="91"/>
                </a:cubicBezTo>
                <a:cubicBezTo>
                  <a:pt x="55" y="98"/>
                  <a:pt x="55" y="98"/>
                  <a:pt x="55" y="98"/>
                </a:cubicBezTo>
                <a:cubicBezTo>
                  <a:pt x="64" y="103"/>
                  <a:pt x="64" y="103"/>
                  <a:pt x="64" y="103"/>
                </a:cubicBezTo>
                <a:cubicBezTo>
                  <a:pt x="69" y="97"/>
                  <a:pt x="69" y="97"/>
                  <a:pt x="69" y="97"/>
                </a:cubicBezTo>
                <a:cubicBezTo>
                  <a:pt x="70" y="97"/>
                  <a:pt x="72" y="97"/>
                  <a:pt x="74" y="97"/>
                </a:cubicBezTo>
                <a:cubicBezTo>
                  <a:pt x="77" y="105"/>
                  <a:pt x="77" y="105"/>
                  <a:pt x="77" y="105"/>
                </a:cubicBezTo>
                <a:cubicBezTo>
                  <a:pt x="87" y="102"/>
                  <a:pt x="87" y="102"/>
                  <a:pt x="87" y="102"/>
                </a:cubicBezTo>
                <a:cubicBezTo>
                  <a:pt x="86" y="94"/>
                  <a:pt x="86" y="94"/>
                  <a:pt x="86" y="94"/>
                </a:cubicBezTo>
                <a:cubicBezTo>
                  <a:pt x="88" y="93"/>
                  <a:pt x="89" y="92"/>
                  <a:pt x="90" y="91"/>
                </a:cubicBezTo>
                <a:cubicBezTo>
                  <a:pt x="98" y="94"/>
                  <a:pt x="98" y="94"/>
                  <a:pt x="98" y="94"/>
                </a:cubicBezTo>
                <a:cubicBezTo>
                  <a:pt x="103" y="85"/>
                  <a:pt x="103" y="85"/>
                  <a:pt x="103" y="85"/>
                </a:cubicBezTo>
                <a:cubicBezTo>
                  <a:pt x="96" y="80"/>
                  <a:pt x="96" y="80"/>
                  <a:pt x="96" y="80"/>
                </a:cubicBezTo>
                <a:cubicBezTo>
                  <a:pt x="97" y="78"/>
                  <a:pt x="97" y="77"/>
                  <a:pt x="97" y="75"/>
                </a:cubicBezTo>
                <a:lnTo>
                  <a:pt x="105" y="72"/>
                </a:lnTo>
                <a:close/>
                <a:moveTo>
                  <a:pt x="79" y="72"/>
                </a:moveTo>
                <a:cubicBezTo>
                  <a:pt x="78" y="70"/>
                  <a:pt x="75" y="69"/>
                  <a:pt x="72" y="70"/>
                </a:cubicBezTo>
                <a:cubicBezTo>
                  <a:pt x="70" y="71"/>
                  <a:pt x="69" y="74"/>
                  <a:pt x="70" y="77"/>
                </a:cubicBezTo>
                <a:cubicBezTo>
                  <a:pt x="71" y="80"/>
                  <a:pt x="74" y="81"/>
                  <a:pt x="77" y="79"/>
                </a:cubicBezTo>
                <a:cubicBezTo>
                  <a:pt x="79" y="78"/>
                  <a:pt x="80" y="75"/>
                  <a:pt x="79" y="72"/>
                </a:cubicBezTo>
                <a:moveTo>
                  <a:pt x="74" y="9"/>
                </a:moveTo>
                <a:cubicBezTo>
                  <a:pt x="38" y="9"/>
                  <a:pt x="9" y="39"/>
                  <a:pt x="9" y="75"/>
                </a:cubicBezTo>
                <a:cubicBezTo>
                  <a:pt x="9" y="111"/>
                  <a:pt x="38" y="140"/>
                  <a:pt x="74" y="140"/>
                </a:cubicBezTo>
                <a:cubicBezTo>
                  <a:pt x="110" y="140"/>
                  <a:pt x="140" y="111"/>
                  <a:pt x="140" y="75"/>
                </a:cubicBezTo>
                <a:cubicBezTo>
                  <a:pt x="140" y="39"/>
                  <a:pt x="110" y="9"/>
                  <a:pt x="74" y="9"/>
                </a:cubicBezTo>
                <a:moveTo>
                  <a:pt x="74" y="0"/>
                </a:moveTo>
                <a:cubicBezTo>
                  <a:pt x="116" y="0"/>
                  <a:pt x="149" y="33"/>
                  <a:pt x="149" y="75"/>
                </a:cubicBezTo>
                <a:cubicBezTo>
                  <a:pt x="149" y="116"/>
                  <a:pt x="116" y="149"/>
                  <a:pt x="74" y="149"/>
                </a:cubicBezTo>
                <a:cubicBezTo>
                  <a:pt x="33" y="149"/>
                  <a:pt x="0" y="116"/>
                  <a:pt x="0" y="75"/>
                </a:cubicBezTo>
                <a:cubicBezTo>
                  <a:pt x="0" y="33"/>
                  <a:pt x="33" y="0"/>
                  <a:pt x="74" y="0"/>
                </a:cubicBezTo>
              </a:path>
            </a:pathLst>
          </a:custGeom>
          <a:solidFill>
            <a:schemeClr val="bg2"/>
          </a:solidFill>
          <a:ln>
            <a:solidFill>
              <a:schemeClr val="bg1"/>
            </a:solidFill>
          </a:ln>
          <a:extLst/>
        </p:spPr>
        <p:style>
          <a:lnRef idx="2">
            <a:schemeClr val="dk1"/>
          </a:lnRef>
          <a:fillRef idx="1">
            <a:schemeClr val="lt1"/>
          </a:fillRef>
          <a:effectRef idx="0">
            <a:schemeClr val="dk1"/>
          </a:effectRef>
          <a:fontRef idx="minor">
            <a:schemeClr val="dk1"/>
          </a:fontRef>
        </p:style>
        <p:txBody>
          <a:bodyPr vert="horz" wrap="square" lIns="91432" tIns="45716" rIns="91432" bIns="45716" numCol="1" anchor="t" anchorCtr="0" compatLnSpc="1">
            <a:prstTxWarp prst="textNoShape">
              <a:avLst/>
            </a:prstTxWarp>
          </a:bodyPr>
          <a:lstStyle/>
          <a:p>
            <a:pPr defTabSz="685709">
              <a:defRPr/>
            </a:pPr>
            <a:endParaRPr lang="en-US" kern="0" dirty="0">
              <a:solidFill>
                <a:srgbClr val="525051"/>
              </a:solidFill>
              <a:latin typeface="Blender Pro Book"/>
            </a:endParaRPr>
          </a:p>
        </p:txBody>
      </p:sp>
      <p:grpSp>
        <p:nvGrpSpPr>
          <p:cNvPr id="129" name="Group 128"/>
          <p:cNvGrpSpPr/>
          <p:nvPr/>
        </p:nvGrpSpPr>
        <p:grpSpPr>
          <a:xfrm>
            <a:off x="7398960" y="5610362"/>
            <a:ext cx="687062" cy="710346"/>
            <a:chOff x="3233165" y="1874357"/>
            <a:chExt cx="392110" cy="392110"/>
          </a:xfrm>
          <a:solidFill>
            <a:schemeClr val="bg2"/>
          </a:solidFill>
        </p:grpSpPr>
        <p:sp>
          <p:nvSpPr>
            <p:cNvPr id="130" name="Freeform 7"/>
            <p:cNvSpPr>
              <a:spLocks noEditPoints="1"/>
            </p:cNvSpPr>
            <p:nvPr/>
          </p:nvSpPr>
          <p:spPr bwMode="black">
            <a:xfrm>
              <a:off x="3349320" y="1989867"/>
              <a:ext cx="159800" cy="161090"/>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2295" tIns="41147" rIns="82295" bIns="41147" numCol="1" rtlCol="0" anchor="ctr" anchorCtr="0" compatLnSpc="1">
              <a:prstTxWarp prst="textNoShape">
                <a:avLst/>
              </a:prstTxWarp>
            </a:bodyPr>
            <a:lstStyle/>
            <a:p>
              <a:pPr defTabSz="740623">
                <a:defRPr/>
              </a:pPr>
              <a:endParaRPr lang="en-US" kern="0" spc="-122" dirty="0">
                <a:solidFill>
                  <a:srgbClr val="525051">
                    <a:lumMod val="50000"/>
                  </a:srgbClr>
                </a:solidFill>
                <a:latin typeface="KodchiangUPC" panose="02020603050405020304" pitchFamily="18" charset="-34"/>
              </a:endParaRPr>
            </a:p>
          </p:txBody>
        </p:sp>
        <p:sp>
          <p:nvSpPr>
            <p:cNvPr id="131" name="Donut 130"/>
            <p:cNvSpPr>
              <a:spLocks noChangeAspect="1"/>
            </p:cNvSpPr>
            <p:nvPr/>
          </p:nvSpPr>
          <p:spPr bwMode="auto">
            <a:xfrm>
              <a:off x="3233165" y="1874357"/>
              <a:ext cx="392110" cy="392110"/>
            </a:xfrm>
            <a:prstGeom prst="donut">
              <a:avLst>
                <a:gd name="adj" fmla="val 6317"/>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45716" bIns="91432" numCol="1" spcCol="0" rtlCol="0" fromWordArt="0" anchor="b" anchorCtr="0" forceAA="0" compatLnSpc="1">
              <a:prstTxWarp prst="textNoShape">
                <a:avLst/>
              </a:prstTxWarp>
              <a:noAutofit/>
            </a:bodyPr>
            <a:lstStyle/>
            <a:p>
              <a:pPr algn="ctr" defTabSz="913954" fontAlgn="base">
                <a:spcBef>
                  <a:spcPct val="0"/>
                </a:spcBef>
                <a:spcAft>
                  <a:spcPct val="0"/>
                </a:spcAft>
                <a:defRPr/>
              </a:pPr>
              <a:endParaRPr lang="en-US" kern="0" spc="-50" dirty="0">
                <a:gradFill>
                  <a:gsLst>
                    <a:gs pos="0">
                      <a:srgbClr val="FFFFFF"/>
                    </a:gs>
                    <a:gs pos="100000">
                      <a:srgbClr val="FFFFFF"/>
                    </a:gs>
                  </a:gsLst>
                  <a:lin ang="5400000" scaled="0"/>
                </a:gradFill>
                <a:latin typeface="Blender Pro Book" panose="02000506030000020004" pitchFamily="50" charset="0"/>
                <a:ea typeface="Segoe UI" pitchFamily="34" charset="0"/>
                <a:cs typeface="Segoe UI" pitchFamily="34" charset="0"/>
              </a:endParaRPr>
            </a:p>
          </p:txBody>
        </p:sp>
      </p:grpSp>
    </p:spTree>
    <p:extLst>
      <p:ext uri="{BB962C8B-B14F-4D97-AF65-F5344CB8AC3E}">
        <p14:creationId xmlns:p14="http://schemas.microsoft.com/office/powerpoint/2010/main" val="1174455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74639" y="295274"/>
            <a:ext cx="11889564" cy="917575"/>
          </a:xfrm>
        </p:spPr>
        <p:txBody>
          <a:bodyPr/>
          <a:lstStyle/>
          <a:p>
            <a:r>
              <a:rPr lang="en-US" dirty="0" smtClean="0"/>
              <a:t>Learn more about Reliable Actors APIs</a:t>
            </a:r>
            <a:endParaRPr lang="en-US" dirty="0"/>
          </a:p>
        </p:txBody>
      </p:sp>
      <p:sp>
        <p:nvSpPr>
          <p:cNvPr id="6" name="Text Placeholder 1"/>
          <p:cNvSpPr txBox="1">
            <a:spLocks/>
          </p:cNvSpPr>
          <p:nvPr/>
        </p:nvSpPr>
        <p:spPr>
          <a:xfrm>
            <a:off x="274639" y="1363662"/>
            <a:ext cx="12238037" cy="47501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Arial" pitchFamily="34" charset="0"/>
              <a:buNone/>
            </a:pPr>
            <a:r>
              <a:rPr lang="en-US" sz="3200" dirty="0" smtClean="0">
                <a:solidFill>
                  <a:srgbClr val="47D8FF"/>
                </a:solidFill>
              </a:rPr>
              <a:t>Breakout Session: </a:t>
            </a:r>
            <a:r>
              <a:rPr lang="en-US" sz="3200" b="1" dirty="0" smtClean="0">
                <a:solidFill>
                  <a:srgbClr val="47D8FF"/>
                </a:solidFill>
              </a:rPr>
              <a:t>BRK3476</a:t>
            </a:r>
            <a:r>
              <a:rPr lang="en-US" sz="3200" dirty="0" smtClean="0">
                <a:solidFill>
                  <a:srgbClr val="47D8FF"/>
                </a:solidFill>
              </a:rPr>
              <a:t>: </a:t>
            </a:r>
          </a:p>
          <a:p>
            <a:pPr marL="0" indent="0" fontAlgn="ctr">
              <a:buFont typeface="Arial" pitchFamily="34" charset="0"/>
              <a:buNone/>
            </a:pPr>
            <a:endParaRPr lang="en-US" sz="3200" dirty="0" smtClean="0">
              <a:solidFill>
                <a:srgbClr val="47D8FF"/>
              </a:solidFill>
            </a:endParaRPr>
          </a:p>
          <a:p>
            <a:pPr marL="0" indent="0" fontAlgn="ctr">
              <a:buFont typeface="Arial" pitchFamily="34" charset="0"/>
              <a:buNone/>
            </a:pPr>
            <a:r>
              <a:rPr lang="en-US" sz="2800" b="1" dirty="0">
                <a:solidFill>
                  <a:srgbClr val="47D8FF"/>
                </a:solidFill>
              </a:rPr>
              <a:t>Microsoft Azure Service Fabric Actors: The Director's </a:t>
            </a:r>
            <a:r>
              <a:rPr lang="en-US" sz="2800" b="1" dirty="0" smtClean="0">
                <a:solidFill>
                  <a:srgbClr val="47D8FF"/>
                </a:solidFill>
              </a:rPr>
              <a:t>Cut</a:t>
            </a:r>
          </a:p>
          <a:p>
            <a:pPr marL="0" indent="0" fontAlgn="ctr">
              <a:buFont typeface="Arial" pitchFamily="34" charset="0"/>
              <a:buNone/>
            </a:pPr>
            <a:r>
              <a:rPr lang="en-US" sz="2800" dirty="0" smtClean="0">
                <a:solidFill>
                  <a:srgbClr val="47D8FF"/>
                </a:solidFill>
              </a:rPr>
              <a:t>(Deep Dive into Next Generation </a:t>
            </a:r>
            <a:r>
              <a:rPr lang="en-US" sz="2800" dirty="0" err="1" smtClean="0">
                <a:solidFill>
                  <a:srgbClr val="47D8FF"/>
                </a:solidFill>
              </a:rPr>
              <a:t>PaaS</a:t>
            </a:r>
            <a:r>
              <a:rPr lang="en-US" sz="2800" dirty="0" smtClean="0">
                <a:solidFill>
                  <a:srgbClr val="47D8FF"/>
                </a:solidFill>
              </a:rPr>
              <a:t> Reliable Actor Programming Model) </a:t>
            </a:r>
          </a:p>
          <a:p>
            <a:pPr marL="0" indent="0" fontAlgn="ctr">
              <a:buFont typeface="Arial" pitchFamily="34" charset="0"/>
              <a:buNone/>
            </a:pPr>
            <a:endParaRPr lang="en-US" sz="3200" dirty="0">
              <a:solidFill>
                <a:srgbClr val="47D8FF"/>
              </a:solidFill>
            </a:endParaRPr>
          </a:p>
          <a:p>
            <a:pPr marL="0" indent="0" fontAlgn="ctr">
              <a:buFont typeface="Arial" pitchFamily="34" charset="0"/>
              <a:buNone/>
            </a:pPr>
            <a:r>
              <a:rPr lang="en-US" sz="3200" b="1" dirty="0" smtClean="0">
                <a:solidFill>
                  <a:srgbClr val="47D8FF"/>
                </a:solidFill>
              </a:rPr>
              <a:t>Thursday, May 7 2015 @ 5:00 pm </a:t>
            </a:r>
          </a:p>
          <a:p>
            <a:pPr marL="0" indent="0" fontAlgn="ctr">
              <a:buFont typeface="Arial" pitchFamily="34" charset="0"/>
              <a:buNone/>
            </a:pPr>
            <a:r>
              <a:rPr lang="en-US" sz="3200" b="1" dirty="0" smtClean="0">
                <a:solidFill>
                  <a:srgbClr val="47D8FF"/>
                </a:solidFill>
              </a:rPr>
              <a:t>Location: S405</a:t>
            </a:r>
          </a:p>
        </p:txBody>
      </p:sp>
    </p:spTree>
    <p:extLst>
      <p:ext uri="{BB962C8B-B14F-4D97-AF65-F5344CB8AC3E}">
        <p14:creationId xmlns:p14="http://schemas.microsoft.com/office/powerpoint/2010/main" val="15732901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clrChange>
              <a:clrFrom>
                <a:srgbClr val="00188F"/>
              </a:clrFrom>
              <a:clrTo>
                <a:srgbClr val="00188F">
                  <a:alpha val="0"/>
                </a:srgbClr>
              </a:clrTo>
            </a:clrChange>
          </a:blip>
          <a:stretch>
            <a:fillRect/>
          </a:stretch>
        </p:blipFill>
        <p:spPr>
          <a:xfrm flipH="1">
            <a:off x="4132596" y="0"/>
            <a:ext cx="8305800" cy="7024999"/>
          </a:xfrm>
          <a:prstGeom prst="rect">
            <a:avLst/>
          </a:prstGeom>
        </p:spPr>
      </p:pic>
      <p:sp>
        <p:nvSpPr>
          <p:cNvPr id="7" name="TextBox 6"/>
          <p:cNvSpPr txBox="1"/>
          <p:nvPr/>
        </p:nvSpPr>
        <p:spPr>
          <a:xfrm>
            <a:off x="10104437" y="2349587"/>
            <a:ext cx="2180842" cy="830997"/>
          </a:xfrm>
          <a:prstGeom prst="rect">
            <a:avLst/>
          </a:prstGeom>
          <a:noFill/>
          <a:ln w="22225">
            <a:noFill/>
          </a:ln>
        </p:spPr>
        <p:txBody>
          <a:bodyPr wrap="square" rtlCol="0">
            <a:spAutoFit/>
          </a:bodyPr>
          <a:lstStyle/>
          <a:p>
            <a:r>
              <a:rPr lang="en-US" sz="2400" dirty="0">
                <a:solidFill>
                  <a:srgbClr val="FFFFFF"/>
                </a:solidFill>
              </a:rPr>
              <a:t>Application </a:t>
            </a:r>
            <a:endParaRPr lang="en-US" sz="2400" dirty="0" smtClean="0">
              <a:solidFill>
                <a:srgbClr val="FFFFFF"/>
              </a:solidFill>
            </a:endParaRPr>
          </a:p>
          <a:p>
            <a:r>
              <a:rPr lang="en-US" sz="2400" dirty="0" smtClean="0">
                <a:solidFill>
                  <a:srgbClr val="FFFFFF"/>
                </a:solidFill>
              </a:rPr>
              <a:t>Package</a:t>
            </a:r>
            <a:endParaRPr lang="en-US" sz="2400" dirty="0">
              <a:solidFill>
                <a:srgbClr val="FFFFFF"/>
              </a:solidFill>
            </a:endParaRPr>
          </a:p>
        </p:txBody>
      </p:sp>
      <p:sp>
        <p:nvSpPr>
          <p:cNvPr id="16" name="TextBox 15"/>
          <p:cNvSpPr txBox="1"/>
          <p:nvPr/>
        </p:nvSpPr>
        <p:spPr>
          <a:xfrm>
            <a:off x="9977715" y="3750450"/>
            <a:ext cx="2115850" cy="1569660"/>
          </a:xfrm>
          <a:prstGeom prst="rect">
            <a:avLst/>
          </a:prstGeom>
          <a:noFill/>
        </p:spPr>
        <p:txBody>
          <a:bodyPr wrap="square" rtlCol="0">
            <a:spAutoFit/>
          </a:bodyPr>
          <a:lstStyle/>
          <a:p>
            <a:r>
              <a:rPr lang="en-US" sz="2400" dirty="0">
                <a:solidFill>
                  <a:srgbClr val="FFFFFF"/>
                </a:solidFill>
              </a:rPr>
              <a:t>Unit of </a:t>
            </a:r>
            <a:endParaRPr lang="en-US" sz="2400" dirty="0" smtClean="0">
              <a:solidFill>
                <a:srgbClr val="FFFFFF"/>
              </a:solidFill>
            </a:endParaRPr>
          </a:p>
          <a:p>
            <a:pPr marL="285750" indent="-285750">
              <a:buFont typeface="Arial" panose="020B0604020202020204" pitchFamily="34" charset="0"/>
              <a:buChar char="•"/>
            </a:pPr>
            <a:r>
              <a:rPr lang="en-US" sz="2400" dirty="0" smtClean="0">
                <a:solidFill>
                  <a:srgbClr val="FFFFFF"/>
                </a:solidFill>
              </a:rPr>
              <a:t>Lifetime</a:t>
            </a:r>
          </a:p>
          <a:p>
            <a:pPr marL="285750" indent="-285750">
              <a:buFont typeface="Arial" panose="020B0604020202020204" pitchFamily="34" charset="0"/>
              <a:buChar char="•"/>
            </a:pPr>
            <a:r>
              <a:rPr lang="en-US" sz="2400" dirty="0" smtClean="0">
                <a:solidFill>
                  <a:srgbClr val="FFFFFF"/>
                </a:solidFill>
              </a:rPr>
              <a:t>Versioning</a:t>
            </a:r>
          </a:p>
          <a:p>
            <a:pPr marL="285750" indent="-285750">
              <a:buFont typeface="Arial" panose="020B0604020202020204" pitchFamily="34" charset="0"/>
              <a:buChar char="•"/>
            </a:pPr>
            <a:r>
              <a:rPr lang="en-US" sz="2400" dirty="0" smtClean="0">
                <a:solidFill>
                  <a:srgbClr val="FFFFFF"/>
                </a:solidFill>
              </a:rPr>
              <a:t>Isolation</a:t>
            </a:r>
            <a:endParaRPr lang="en-US" sz="2400" dirty="0">
              <a:solidFill>
                <a:srgbClr val="FFFFFF"/>
              </a:solidFill>
            </a:endParaRPr>
          </a:p>
        </p:txBody>
      </p:sp>
      <p:sp>
        <p:nvSpPr>
          <p:cNvPr id="44" name="TextBox 43"/>
          <p:cNvSpPr txBox="1"/>
          <p:nvPr/>
        </p:nvSpPr>
        <p:spPr>
          <a:xfrm>
            <a:off x="7173503" y="2507798"/>
            <a:ext cx="2223986" cy="707886"/>
          </a:xfrm>
          <a:prstGeom prst="rect">
            <a:avLst/>
          </a:prstGeom>
          <a:noFill/>
          <a:ln w="22225">
            <a:noFill/>
          </a:ln>
        </p:spPr>
        <p:txBody>
          <a:bodyPr wrap="square" rtlCol="0">
            <a:spAutoFit/>
          </a:bodyPr>
          <a:lstStyle/>
          <a:p>
            <a:r>
              <a:rPr lang="en-US" sz="2000" dirty="0" smtClean="0">
                <a:solidFill>
                  <a:srgbClr val="FFFFFF"/>
                </a:solidFill>
              </a:rPr>
              <a:t>Counter </a:t>
            </a:r>
          </a:p>
          <a:p>
            <a:r>
              <a:rPr lang="en-US" sz="2000" dirty="0">
                <a:solidFill>
                  <a:srgbClr val="FFFFFF"/>
                </a:solidFill>
              </a:rPr>
              <a:t>S</a:t>
            </a:r>
            <a:r>
              <a:rPr lang="en-US" sz="2000" dirty="0" smtClean="0">
                <a:solidFill>
                  <a:srgbClr val="FFFFFF"/>
                </a:solidFill>
              </a:rPr>
              <a:t>ervice type</a:t>
            </a:r>
            <a:endParaRPr lang="en-US" sz="2000" dirty="0">
              <a:solidFill>
                <a:srgbClr val="FFFFFF"/>
              </a:solidFill>
            </a:endParaRPr>
          </a:p>
        </p:txBody>
      </p:sp>
      <p:sp>
        <p:nvSpPr>
          <p:cNvPr id="45" name="TextBox 44"/>
          <p:cNvSpPr txBox="1"/>
          <p:nvPr/>
        </p:nvSpPr>
        <p:spPr>
          <a:xfrm>
            <a:off x="7750555" y="4030662"/>
            <a:ext cx="1972882" cy="707886"/>
          </a:xfrm>
          <a:prstGeom prst="rect">
            <a:avLst/>
          </a:prstGeom>
          <a:noFill/>
          <a:ln w="22225">
            <a:noFill/>
          </a:ln>
        </p:spPr>
        <p:txBody>
          <a:bodyPr wrap="square" rtlCol="0">
            <a:spAutoFit/>
          </a:bodyPr>
          <a:lstStyle/>
          <a:p>
            <a:r>
              <a:rPr lang="en-US" sz="2000" dirty="0" smtClean="0">
                <a:solidFill>
                  <a:srgbClr val="FFFFFF"/>
                </a:solidFill>
              </a:rPr>
              <a:t>Counter </a:t>
            </a:r>
            <a:r>
              <a:rPr lang="en-US" sz="2000" dirty="0" err="1" smtClean="0">
                <a:solidFill>
                  <a:srgbClr val="FFFFFF"/>
                </a:solidFill>
              </a:rPr>
              <a:t>WebApp</a:t>
            </a:r>
            <a:r>
              <a:rPr lang="en-US" sz="2000" dirty="0" smtClean="0">
                <a:solidFill>
                  <a:srgbClr val="FFFFFF"/>
                </a:solidFill>
              </a:rPr>
              <a:t> type</a:t>
            </a:r>
            <a:endParaRPr lang="en-US" sz="2000" dirty="0">
              <a:solidFill>
                <a:srgbClr val="FFFFFF"/>
              </a:solidFill>
            </a:endParaRPr>
          </a:p>
        </p:txBody>
      </p:sp>
      <p:sp>
        <p:nvSpPr>
          <p:cNvPr id="46" name="Title 2"/>
          <p:cNvSpPr>
            <a:spLocks noGrp="1"/>
          </p:cNvSpPr>
          <p:nvPr>
            <p:ph type="title"/>
          </p:nvPr>
        </p:nvSpPr>
        <p:spPr>
          <a:xfrm>
            <a:off x="-106363" y="210412"/>
            <a:ext cx="8791074" cy="917575"/>
          </a:xfrm>
        </p:spPr>
        <p:txBody>
          <a:bodyPr/>
          <a:lstStyle/>
          <a:p>
            <a:r>
              <a:rPr lang="en-US" sz="4400" dirty="0" smtClean="0"/>
              <a:t>Defining applications and services</a:t>
            </a:r>
            <a:endParaRPr lang="en-US" sz="4400" dirty="0"/>
          </a:p>
        </p:txBody>
      </p:sp>
      <p:pic>
        <p:nvPicPr>
          <p:cNvPr id="47" name="Picture 46"/>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432" y="4158936"/>
            <a:ext cx="2476500" cy="2476500"/>
          </a:xfrm>
          <a:prstGeom prst="rect">
            <a:avLst/>
          </a:prstGeom>
        </p:spPr>
      </p:pic>
      <p:grpSp>
        <p:nvGrpSpPr>
          <p:cNvPr id="6" name="Group 5"/>
          <p:cNvGrpSpPr/>
          <p:nvPr/>
        </p:nvGrpSpPr>
        <p:grpSpPr>
          <a:xfrm>
            <a:off x="123267" y="4289285"/>
            <a:ext cx="2617316" cy="2215802"/>
            <a:chOff x="123267" y="4289285"/>
            <a:chExt cx="2617316" cy="2215802"/>
          </a:xfrm>
        </p:grpSpPr>
        <p:pic>
          <p:nvPicPr>
            <p:cNvPr id="50" name="Picture 49"/>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51" name="Picture 50"/>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52" name="Picture 51"/>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53" name="Rectangle 52"/>
            <p:cNvSpPr/>
            <p:nvPr/>
          </p:nvSpPr>
          <p:spPr>
            <a:xfrm>
              <a:off x="123267" y="5291496"/>
              <a:ext cx="1991360" cy="923330"/>
            </a:xfrm>
            <a:prstGeom prst="rect">
              <a:avLst/>
            </a:prstGeom>
          </p:spPr>
          <p:txBody>
            <a:bodyPr wrap="square">
              <a:spAutoFit/>
            </a:bodyPr>
            <a:lstStyle/>
            <a:p>
              <a:pPr algn="ctr"/>
              <a:r>
                <a:rPr lang="en-US" dirty="0">
                  <a:solidFill>
                    <a:srgbClr val="000000"/>
                  </a:solidFill>
                </a:rPr>
                <a:t>C</a:t>
              </a:r>
              <a:r>
                <a:rPr lang="en-US" dirty="0" smtClean="0">
                  <a:solidFill>
                    <a:srgbClr val="000000"/>
                  </a:solidFill>
                </a:rPr>
                <a:t>ounter</a:t>
              </a:r>
            </a:p>
            <a:p>
              <a:pPr algn="ctr"/>
              <a:r>
                <a:rPr lang="en-US" dirty="0">
                  <a:solidFill>
                    <a:srgbClr val="000000"/>
                  </a:solidFill>
                </a:rPr>
                <a:t>S</a:t>
              </a:r>
              <a:r>
                <a:rPr lang="en-US" dirty="0" smtClean="0">
                  <a:solidFill>
                    <a:srgbClr val="000000"/>
                  </a:solidFill>
                </a:rPr>
                <a:t>ervice</a:t>
              </a:r>
            </a:p>
            <a:p>
              <a:pPr algn="ctr"/>
              <a:r>
                <a:rPr lang="en-US" dirty="0" smtClean="0">
                  <a:solidFill>
                    <a:srgbClr val="000000"/>
                  </a:solidFill>
                </a:rPr>
                <a:t> </a:t>
              </a:r>
              <a:r>
                <a:rPr lang="en-US" dirty="0" err="1" smtClean="0">
                  <a:solidFill>
                    <a:srgbClr val="000000"/>
                  </a:solidFill>
                </a:rPr>
                <a:t>Pkg</a:t>
              </a:r>
              <a:endParaRPr lang="en-US" dirty="0">
                <a:solidFill>
                  <a:srgbClr val="000000"/>
                </a:solidFill>
              </a:endParaRPr>
            </a:p>
          </p:txBody>
        </p:sp>
      </p:grpSp>
      <p:grpSp>
        <p:nvGrpSpPr>
          <p:cNvPr id="4" name="Group 3"/>
          <p:cNvGrpSpPr/>
          <p:nvPr/>
        </p:nvGrpSpPr>
        <p:grpSpPr>
          <a:xfrm>
            <a:off x="364820" y="1316419"/>
            <a:ext cx="1105018" cy="1052437"/>
            <a:chOff x="364820" y="1316419"/>
            <a:chExt cx="1105018" cy="1052437"/>
          </a:xfrm>
        </p:grpSpPr>
        <p:pic>
          <p:nvPicPr>
            <p:cNvPr id="49" name="Picture 48"/>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364820" y="1331439"/>
              <a:ext cx="1037417" cy="1037417"/>
            </a:xfrm>
            <a:prstGeom prst="rect">
              <a:avLst/>
            </a:prstGeom>
          </p:spPr>
        </p:pic>
        <p:sp>
          <p:nvSpPr>
            <p:cNvPr id="55" name="TextBox 54"/>
            <p:cNvSpPr txBox="1"/>
            <p:nvPr/>
          </p:nvSpPr>
          <p:spPr>
            <a:xfrm>
              <a:off x="448626" y="1316419"/>
              <a:ext cx="1021212" cy="400110"/>
            </a:xfrm>
            <a:prstGeom prst="rect">
              <a:avLst/>
            </a:prstGeom>
            <a:noFill/>
            <a:ln w="22225">
              <a:noFill/>
            </a:ln>
          </p:spPr>
          <p:txBody>
            <a:bodyPr wrap="square" rtlCol="0">
              <a:spAutoFit/>
            </a:bodyPr>
            <a:lstStyle/>
            <a:p>
              <a:r>
                <a:rPr lang="en-US" sz="2000" dirty="0" smtClean="0">
                  <a:solidFill>
                    <a:srgbClr val="FFFFFF"/>
                  </a:solidFill>
                </a:rPr>
                <a:t>Code</a:t>
              </a:r>
              <a:endParaRPr lang="en-US" sz="2000" dirty="0">
                <a:solidFill>
                  <a:srgbClr val="FFFFFF"/>
                </a:solidFill>
              </a:endParaRPr>
            </a:p>
          </p:txBody>
        </p:sp>
      </p:grpSp>
      <p:grpSp>
        <p:nvGrpSpPr>
          <p:cNvPr id="5" name="Group 4"/>
          <p:cNvGrpSpPr/>
          <p:nvPr/>
        </p:nvGrpSpPr>
        <p:grpSpPr>
          <a:xfrm>
            <a:off x="1537439" y="1306245"/>
            <a:ext cx="1033769" cy="1058963"/>
            <a:chOff x="1537439" y="1306245"/>
            <a:chExt cx="1033769" cy="1058963"/>
          </a:xfrm>
        </p:grpSpPr>
        <p:pic>
          <p:nvPicPr>
            <p:cNvPr id="48" name="Picture 47"/>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537439" y="1331439"/>
              <a:ext cx="1033769" cy="1033769"/>
            </a:xfrm>
            <a:prstGeom prst="rect">
              <a:avLst/>
            </a:prstGeom>
          </p:spPr>
        </p:pic>
        <p:sp>
          <p:nvSpPr>
            <p:cNvPr id="56" name="TextBox 55"/>
            <p:cNvSpPr txBox="1"/>
            <p:nvPr/>
          </p:nvSpPr>
          <p:spPr>
            <a:xfrm>
              <a:off x="1570094" y="1306245"/>
              <a:ext cx="945541" cy="400110"/>
            </a:xfrm>
            <a:prstGeom prst="rect">
              <a:avLst/>
            </a:prstGeom>
            <a:noFill/>
            <a:ln w="22225">
              <a:noFill/>
            </a:ln>
          </p:spPr>
          <p:txBody>
            <a:bodyPr wrap="square" rtlCol="0">
              <a:spAutoFit/>
            </a:bodyPr>
            <a:lstStyle/>
            <a:p>
              <a:r>
                <a:rPr lang="en-US" sz="2000" dirty="0" err="1" smtClean="0">
                  <a:solidFill>
                    <a:srgbClr val="FFFFFF"/>
                  </a:solidFill>
                </a:rPr>
                <a:t>Config</a:t>
              </a:r>
              <a:endParaRPr lang="en-US" sz="2000" dirty="0">
                <a:solidFill>
                  <a:srgbClr val="FFFFFF"/>
                </a:solidFill>
              </a:endParaRPr>
            </a:p>
          </p:txBody>
        </p:sp>
      </p:grpSp>
      <p:grpSp>
        <p:nvGrpSpPr>
          <p:cNvPr id="58" name="Group 57"/>
          <p:cNvGrpSpPr/>
          <p:nvPr/>
        </p:nvGrpSpPr>
        <p:grpSpPr>
          <a:xfrm>
            <a:off x="123267" y="4291877"/>
            <a:ext cx="2617316" cy="2479539"/>
            <a:chOff x="123267" y="4289285"/>
            <a:chExt cx="2617316" cy="2479539"/>
          </a:xfrm>
        </p:grpSpPr>
        <p:pic>
          <p:nvPicPr>
            <p:cNvPr id="59" name="Picture 58"/>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60" name="Picture 59"/>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61" name="Picture 60"/>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62" name="Rectangle 61"/>
            <p:cNvSpPr/>
            <p:nvPr/>
          </p:nvSpPr>
          <p:spPr>
            <a:xfrm>
              <a:off x="123267" y="5291496"/>
              <a:ext cx="1991360" cy="1477328"/>
            </a:xfrm>
            <a:prstGeom prst="rect">
              <a:avLst/>
            </a:prstGeom>
          </p:spPr>
          <p:txBody>
            <a:bodyPr wrap="square">
              <a:spAutoFit/>
            </a:bodyPr>
            <a:lstStyle/>
            <a:p>
              <a:pPr algn="ctr"/>
              <a:r>
                <a:rPr lang="en-US" dirty="0" smtClean="0">
                  <a:solidFill>
                    <a:srgbClr val="000000"/>
                  </a:solidFill>
                </a:rPr>
                <a:t>Counter</a:t>
              </a:r>
            </a:p>
            <a:p>
              <a:pPr algn="ctr"/>
              <a:r>
                <a:rPr lang="en-US" dirty="0" err="1" smtClean="0">
                  <a:solidFill>
                    <a:srgbClr val="000000"/>
                  </a:solidFill>
                </a:rPr>
                <a:t>WebApp</a:t>
              </a:r>
              <a:endParaRPr lang="en-US" dirty="0" smtClean="0">
                <a:solidFill>
                  <a:srgbClr val="000000"/>
                </a:solidFill>
              </a:endParaRPr>
            </a:p>
            <a:p>
              <a:pPr algn="ctr"/>
              <a:r>
                <a:rPr lang="en-US" dirty="0" err="1" smtClean="0">
                  <a:solidFill>
                    <a:srgbClr val="000000"/>
                  </a:solidFill>
                </a:rPr>
                <a:t>Pkg</a:t>
              </a:r>
              <a:endParaRPr lang="en-US" dirty="0" smtClean="0">
                <a:solidFill>
                  <a:srgbClr val="000000"/>
                </a:solidFill>
              </a:endParaRPr>
            </a:p>
            <a:p>
              <a:pPr algn="ctr"/>
              <a:endParaRPr lang="en-US" dirty="0" smtClean="0">
                <a:solidFill>
                  <a:srgbClr val="000000"/>
                </a:solidFill>
              </a:endParaRPr>
            </a:p>
            <a:p>
              <a:pPr algn="ctr"/>
              <a:endParaRPr lang="en-US" dirty="0" smtClean="0">
                <a:solidFill>
                  <a:srgbClr val="000000"/>
                </a:solidFill>
              </a:endParaRPr>
            </a:p>
          </p:txBody>
        </p:sp>
      </p:grpSp>
      <p:sp>
        <p:nvSpPr>
          <p:cNvPr id="25" name="TextBox 24"/>
          <p:cNvSpPr txBox="1"/>
          <p:nvPr/>
        </p:nvSpPr>
        <p:spPr>
          <a:xfrm>
            <a:off x="4289174" y="1680307"/>
            <a:ext cx="2081463" cy="400110"/>
          </a:xfrm>
          <a:prstGeom prst="rect">
            <a:avLst/>
          </a:prstGeom>
          <a:noFill/>
          <a:ln w="22225">
            <a:noFill/>
          </a:ln>
        </p:spPr>
        <p:txBody>
          <a:bodyPr wrap="square" rtlCol="0">
            <a:spAutoFit/>
          </a:bodyPr>
          <a:lstStyle/>
          <a:p>
            <a:r>
              <a:rPr lang="en-US" sz="2000" dirty="0" smtClean="0">
                <a:solidFill>
                  <a:srgbClr val="FFFFFF"/>
                </a:solidFill>
              </a:rPr>
              <a:t>Application Type</a:t>
            </a:r>
            <a:endParaRPr lang="en-US" sz="2000" dirty="0">
              <a:solidFill>
                <a:srgbClr val="FFFFFF"/>
              </a:solidFill>
            </a:endParaRPr>
          </a:p>
        </p:txBody>
      </p:sp>
    </p:spTree>
    <p:extLst>
      <p:ext uri="{BB962C8B-B14F-4D97-AF65-F5344CB8AC3E}">
        <p14:creationId xmlns:p14="http://schemas.microsoft.com/office/powerpoint/2010/main" val="18019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9.54812E-7 2.65093E-6 L 0.0637 0.42192 " pathEditMode="relative" rAng="0" ptsTypes="AA">
                                      <p:cBhvr>
                                        <p:cTn id="14" dur="2000" fill="hold"/>
                                        <p:tgtEl>
                                          <p:spTgt spid="4"/>
                                        </p:tgtEl>
                                        <p:attrNameLst>
                                          <p:attrName>ppt_x</p:attrName>
                                          <p:attrName>ppt_y</p:attrName>
                                        </p:attrNameLst>
                                      </p:cBhvr>
                                      <p:rCtr x="3178" y="21085"/>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42" presetClass="path" presetSubtype="0" accel="50000" decel="50000" fill="hold" nodeType="withEffect">
                                  <p:stCondLst>
                                    <p:cond delay="0"/>
                                  </p:stCondLst>
                                  <p:childTnLst>
                                    <p:animMotion origin="layout" path="M 2.56829E-6 5.03858E-7 L -0.03064 0.41285 " pathEditMode="relative" rAng="0" ptsTypes="AA">
                                      <p:cBhvr>
                                        <p:cTn id="19" dur="2000" fill="hold"/>
                                        <p:tgtEl>
                                          <p:spTgt spid="5"/>
                                        </p:tgtEl>
                                        <p:attrNameLst>
                                          <p:attrName>ppt_x</p:attrName>
                                          <p:attrName>ppt_y</p:attrName>
                                        </p:attrNameLst>
                                      </p:cBhvr>
                                      <p:rCtr x="-1532" y="20631"/>
                                    </p:animMotion>
                                  </p:childTnLst>
                                </p:cTn>
                              </p:par>
                            </p:childTnLst>
                          </p:cTn>
                        </p:par>
                        <p:par>
                          <p:cTn id="20" fill="hold">
                            <p:stCondLst>
                              <p:cond delay="4000"/>
                            </p:stCondLst>
                            <p:childTnLst>
                              <p:par>
                                <p:cTn id="21" presetID="1" presetClass="exit" presetSubtype="0" fill="hold" nodeType="after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42" presetClass="path" presetSubtype="0" accel="50000" decel="50000" fill="hold" nodeType="afterEffect">
                                  <p:stCondLst>
                                    <p:cond delay="0"/>
                                  </p:stCondLst>
                                  <p:childTnLst>
                                    <p:animMotion origin="layout" path="M 8.62905E-7 -4.98865E-6 L 0.35422 -0.2719 " pathEditMode="relative" rAng="0" ptsTypes="AA">
                                      <p:cBhvr>
                                        <p:cTn id="37" dur="2000" fill="hold"/>
                                        <p:tgtEl>
                                          <p:spTgt spid="6"/>
                                        </p:tgtEl>
                                        <p:attrNameLst>
                                          <p:attrName>ppt_x</p:attrName>
                                          <p:attrName>ppt_y</p:attrName>
                                        </p:attrNameLst>
                                      </p:cBhvr>
                                      <p:rCtr x="17705" y="-13595"/>
                                    </p:animMotion>
                                  </p:childTnLst>
                                </p:cTn>
                              </p:par>
                              <p:par>
                                <p:cTn id="38" presetID="1"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par>
                                <p:cTn id="42" presetID="42" presetClass="path" presetSubtype="0" accel="50000" decel="50000" fill="hold" nodeType="withEffect">
                                  <p:stCondLst>
                                    <p:cond delay="0"/>
                                  </p:stCondLst>
                                  <p:childTnLst>
                                    <p:animMotion origin="layout" path="M 8.62905E-7 9.98638E-8 L 0.44613 0.02497 " pathEditMode="relative" rAng="0" ptsTypes="AA">
                                      <p:cBhvr>
                                        <p:cTn id="43" dur="2000" fill="hold"/>
                                        <p:tgtEl>
                                          <p:spTgt spid="58"/>
                                        </p:tgtEl>
                                        <p:attrNameLst>
                                          <p:attrName>ppt_x</p:attrName>
                                          <p:attrName>ppt_y</p:attrName>
                                        </p:attrNameLst>
                                      </p:cBhvr>
                                      <p:rCtr x="22300" y="1248"/>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44" grpId="0"/>
      <p:bldP spid="45"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p:cNvSpPr/>
          <p:nvPr/>
        </p:nvSpPr>
        <p:spPr bwMode="auto">
          <a:xfrm>
            <a:off x="8076282" y="982662"/>
            <a:ext cx="1189816" cy="1189816"/>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8" name="Oval 87"/>
          <p:cNvSpPr/>
          <p:nvPr/>
        </p:nvSpPr>
        <p:spPr bwMode="auto">
          <a:xfrm>
            <a:off x="7294244" y="1723079"/>
            <a:ext cx="2776237" cy="2776237"/>
          </a:xfrm>
          <a:prstGeom prst="ellipse">
            <a:avLst/>
          </a:prstGeom>
          <a:noFill/>
          <a:ln w="66675">
            <a:solidFill>
              <a:schemeClr val="bg2">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9" name="Rounded Rectangle 88"/>
          <p:cNvSpPr/>
          <p:nvPr/>
        </p:nvSpPr>
        <p:spPr bwMode="auto">
          <a:xfrm>
            <a:off x="6675437" y="2082868"/>
            <a:ext cx="1189816" cy="1189816"/>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91" name="Rounded Rectangle 90"/>
          <p:cNvSpPr/>
          <p:nvPr/>
        </p:nvSpPr>
        <p:spPr bwMode="auto">
          <a:xfrm>
            <a:off x="9500560" y="2048819"/>
            <a:ext cx="1189816" cy="1189816"/>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92" name="Rounded Rectangle 91"/>
          <p:cNvSpPr/>
          <p:nvPr/>
        </p:nvSpPr>
        <p:spPr bwMode="auto">
          <a:xfrm>
            <a:off x="7215038" y="3765990"/>
            <a:ext cx="1189816" cy="1189816"/>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7" name="Rounded Rectangle 106"/>
          <p:cNvSpPr/>
          <p:nvPr/>
        </p:nvSpPr>
        <p:spPr bwMode="auto">
          <a:xfrm>
            <a:off x="8945762" y="3772510"/>
            <a:ext cx="1189816" cy="1189816"/>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Title 2"/>
          <p:cNvSpPr>
            <a:spLocks noGrp="1"/>
          </p:cNvSpPr>
          <p:nvPr>
            <p:ph type="title"/>
          </p:nvPr>
        </p:nvSpPr>
        <p:spPr>
          <a:xfrm>
            <a:off x="294361" y="125665"/>
            <a:ext cx="11889564" cy="917575"/>
          </a:xfrm>
        </p:spPr>
        <p:txBody>
          <a:bodyPr/>
          <a:lstStyle/>
          <a:p>
            <a:r>
              <a:rPr lang="en-US" dirty="0" smtClean="0"/>
              <a:t>Instantiating an application</a:t>
            </a:r>
            <a:endParaRPr lang="en-US" dirty="0"/>
          </a:p>
        </p:txBody>
      </p:sp>
      <p:sp>
        <p:nvSpPr>
          <p:cNvPr id="77" name="Hexagon 76"/>
          <p:cNvSpPr/>
          <p:nvPr/>
        </p:nvSpPr>
        <p:spPr bwMode="auto">
          <a:xfrm>
            <a:off x="3202517" y="3897676"/>
            <a:ext cx="256485" cy="228290"/>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7" name="Hexagon 86"/>
          <p:cNvSpPr/>
          <p:nvPr/>
        </p:nvSpPr>
        <p:spPr bwMode="auto">
          <a:xfrm>
            <a:off x="3209187" y="3900877"/>
            <a:ext cx="256485" cy="228290"/>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0" name="Hexagon 89"/>
          <p:cNvSpPr/>
          <p:nvPr/>
        </p:nvSpPr>
        <p:spPr bwMode="auto">
          <a:xfrm>
            <a:off x="3421173" y="4329403"/>
            <a:ext cx="256485" cy="241855"/>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6" name="Text Placeholder 1"/>
          <p:cNvSpPr txBox="1">
            <a:spLocks/>
          </p:cNvSpPr>
          <p:nvPr/>
        </p:nvSpPr>
        <p:spPr>
          <a:xfrm>
            <a:off x="239523" y="5232574"/>
            <a:ext cx="11999239" cy="177266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err="1" smtClean="0">
                <a:gradFill>
                  <a:gsLst>
                    <a:gs pos="1250">
                      <a:srgbClr val="FFFFFF"/>
                    </a:gs>
                    <a:gs pos="100000">
                      <a:srgbClr val="FFFFFF"/>
                    </a:gs>
                  </a:gsLst>
                  <a:lin ang="5400000" scaled="0"/>
                </a:gradFill>
              </a:rPr>
              <a:t>ServiceType</a:t>
            </a:r>
            <a:r>
              <a:rPr lang="en-US" sz="1800" dirty="0" smtClean="0">
                <a:gradFill>
                  <a:gsLst>
                    <a:gs pos="1250">
                      <a:srgbClr val="FFFFFF"/>
                    </a:gs>
                    <a:gs pos="100000">
                      <a:srgbClr val="FFFFFF"/>
                    </a:gs>
                  </a:gsLst>
                  <a:lin ang="5400000" scaled="0"/>
                </a:gradFill>
              </a:rPr>
              <a:t> is “</a:t>
            </a:r>
            <a:r>
              <a:rPr lang="en-US" sz="1800" b="1" dirty="0" smtClean="0">
                <a:gradFill>
                  <a:gsLst>
                    <a:gs pos="1250">
                      <a:srgbClr val="FFFFFF"/>
                    </a:gs>
                    <a:gs pos="100000">
                      <a:srgbClr val="FFFFFF"/>
                    </a:gs>
                  </a:gsLst>
                  <a:lin ang="5400000" scaled="0"/>
                </a:gradFill>
              </a:rPr>
              <a:t>like”</a:t>
            </a:r>
            <a:r>
              <a:rPr lang="en-US" sz="1800" dirty="0" smtClean="0">
                <a:gradFill>
                  <a:gsLst>
                    <a:gs pos="1250">
                      <a:srgbClr val="FFFFFF"/>
                    </a:gs>
                    <a:gs pos="100000">
                      <a:srgbClr val="FFFFFF"/>
                    </a:gs>
                  </a:gsLst>
                  <a:lin ang="5400000" scaled="0"/>
                </a:gradFill>
              </a:rPr>
              <a:t> a class type</a:t>
            </a:r>
          </a:p>
          <a:p>
            <a:r>
              <a:rPr lang="en-US" sz="1800" dirty="0" err="1" smtClean="0">
                <a:gradFill>
                  <a:gsLst>
                    <a:gs pos="1250">
                      <a:srgbClr val="FFFFFF"/>
                    </a:gs>
                    <a:gs pos="100000">
                      <a:srgbClr val="FFFFFF"/>
                    </a:gs>
                  </a:gsLst>
                  <a:lin ang="5400000" scaled="0"/>
                </a:gradFill>
              </a:rPr>
              <a:t>ApplicationType</a:t>
            </a:r>
            <a:r>
              <a:rPr lang="en-US" sz="1800" dirty="0" smtClean="0">
                <a:gradFill>
                  <a:gsLst>
                    <a:gs pos="1250">
                      <a:srgbClr val="FFFFFF"/>
                    </a:gs>
                    <a:gs pos="100000">
                      <a:srgbClr val="FFFFFF"/>
                    </a:gs>
                  </a:gsLst>
                  <a:lin ang="5400000" scaled="0"/>
                </a:gradFill>
              </a:rPr>
              <a:t> is “</a:t>
            </a:r>
            <a:r>
              <a:rPr lang="en-US" sz="1800" b="1" dirty="0" smtClean="0">
                <a:gradFill>
                  <a:gsLst>
                    <a:gs pos="1250">
                      <a:srgbClr val="FFFFFF"/>
                    </a:gs>
                    <a:gs pos="100000">
                      <a:srgbClr val="FFFFFF"/>
                    </a:gs>
                  </a:gsLst>
                  <a:lin ang="5400000" scaled="0"/>
                </a:gradFill>
              </a:rPr>
              <a:t>like”</a:t>
            </a:r>
            <a:r>
              <a:rPr lang="en-US" sz="1800" dirty="0" smtClean="0">
                <a:gradFill>
                  <a:gsLst>
                    <a:gs pos="1250">
                      <a:srgbClr val="FFFFFF"/>
                    </a:gs>
                    <a:gs pos="100000">
                      <a:srgbClr val="FFFFFF"/>
                    </a:gs>
                  </a:gsLst>
                  <a:lin ang="5400000" scaled="0"/>
                </a:gradFill>
              </a:rPr>
              <a:t> a typed Container </a:t>
            </a:r>
          </a:p>
          <a:p>
            <a:r>
              <a:rPr lang="en-US" sz="1800" dirty="0" smtClean="0">
                <a:gradFill>
                  <a:gsLst>
                    <a:gs pos="1250">
                      <a:srgbClr val="FFFFFF"/>
                    </a:gs>
                    <a:gs pos="100000">
                      <a:srgbClr val="FFFFFF"/>
                    </a:gs>
                  </a:gsLst>
                  <a:lin ang="5400000" scaled="0"/>
                </a:gradFill>
              </a:rPr>
              <a:t>Each </a:t>
            </a:r>
            <a:r>
              <a:rPr lang="en-US" sz="1800" dirty="0">
                <a:gradFill>
                  <a:gsLst>
                    <a:gs pos="1250">
                      <a:srgbClr val="FFFFFF"/>
                    </a:gs>
                    <a:gs pos="100000">
                      <a:srgbClr val="FFFFFF"/>
                    </a:gs>
                  </a:gsLst>
                  <a:lin ang="5400000" scaled="0"/>
                </a:gradFill>
              </a:rPr>
              <a:t>service instance has a unique name in the “namespace” of the application “fabric:/</a:t>
            </a:r>
            <a:r>
              <a:rPr lang="en-US" sz="1800" dirty="0" err="1">
                <a:gradFill>
                  <a:gsLst>
                    <a:gs pos="1250">
                      <a:srgbClr val="FFFFFF"/>
                    </a:gs>
                    <a:gs pos="100000">
                      <a:srgbClr val="FFFFFF"/>
                    </a:gs>
                  </a:gsLst>
                  <a:lin ang="5400000" scaled="0"/>
                </a:gradFill>
              </a:rPr>
              <a:t>CounterApplication</a:t>
            </a:r>
            <a:r>
              <a:rPr lang="en-US" sz="1800" dirty="0">
                <a:gradFill>
                  <a:gsLst>
                    <a:gs pos="1250">
                      <a:srgbClr val="FFFFFF"/>
                    </a:gs>
                    <a:gs pos="100000">
                      <a:srgbClr val="FFFFFF"/>
                    </a:gs>
                  </a:gsLst>
                  <a:lin ang="5400000" scaled="0"/>
                </a:gradFill>
              </a:rPr>
              <a:t>/</a:t>
            </a:r>
            <a:r>
              <a:rPr lang="en-US" sz="1800" dirty="0" err="1">
                <a:gradFill>
                  <a:gsLst>
                    <a:gs pos="1250">
                      <a:srgbClr val="FFFFFF"/>
                    </a:gs>
                    <a:gs pos="100000">
                      <a:srgbClr val="FFFFFF"/>
                    </a:gs>
                  </a:gsLst>
                  <a:lin ang="5400000" scaled="0"/>
                </a:gradFill>
              </a:rPr>
              <a:t>CounterService</a:t>
            </a:r>
            <a:r>
              <a:rPr lang="en-US" sz="1800" dirty="0" smtClean="0">
                <a:gradFill>
                  <a:gsLst>
                    <a:gs pos="1250">
                      <a:srgbClr val="FFFFFF"/>
                    </a:gs>
                    <a:gs pos="100000">
                      <a:srgbClr val="FFFFFF"/>
                    </a:gs>
                  </a:gsLst>
                  <a:lin ang="5400000" scaled="0"/>
                </a:gradFill>
              </a:rPr>
              <a:t>”</a:t>
            </a:r>
          </a:p>
          <a:p>
            <a:r>
              <a:rPr lang="en-US" sz="1800" dirty="0" err="1" smtClean="0">
                <a:gradFill>
                  <a:gsLst>
                    <a:gs pos="1250">
                      <a:srgbClr val="FFFFFF"/>
                    </a:gs>
                    <a:gs pos="100000">
                      <a:srgbClr val="FFFFFF"/>
                    </a:gs>
                  </a:gsLst>
                  <a:lin ang="5400000" scaled="0"/>
                </a:gradFill>
              </a:rPr>
              <a:t>ApplicationInstance</a:t>
            </a:r>
            <a:r>
              <a:rPr lang="en-US" sz="1800" dirty="0" smtClean="0">
                <a:gradFill>
                  <a:gsLst>
                    <a:gs pos="1250">
                      <a:srgbClr val="FFFFFF"/>
                    </a:gs>
                    <a:gs pos="100000">
                      <a:srgbClr val="FFFFFF"/>
                    </a:gs>
                  </a:gsLst>
                  <a:lin ang="5400000" scaled="0"/>
                </a:gradFill>
              </a:rPr>
              <a:t> is an instance of the </a:t>
            </a:r>
            <a:r>
              <a:rPr lang="en-US" sz="1800" dirty="0" err="1" smtClean="0">
                <a:gradFill>
                  <a:gsLst>
                    <a:gs pos="1250">
                      <a:srgbClr val="FFFFFF"/>
                    </a:gs>
                    <a:gs pos="100000">
                      <a:srgbClr val="FFFFFF"/>
                    </a:gs>
                  </a:gsLst>
                  <a:lin ang="5400000" scaled="0"/>
                </a:gradFill>
              </a:rPr>
              <a:t>ApplicationType</a:t>
            </a:r>
            <a:r>
              <a:rPr lang="en-US" sz="1800" dirty="0" smtClean="0">
                <a:gradFill>
                  <a:gsLst>
                    <a:gs pos="1250">
                      <a:srgbClr val="FFFFFF"/>
                    </a:gs>
                    <a:gs pos="100000">
                      <a:srgbClr val="FFFFFF"/>
                    </a:gs>
                  </a:gsLst>
                  <a:lin ang="5400000" scaled="0"/>
                </a:gradFill>
              </a:rPr>
              <a:t> and has an unique name “fabric:/</a:t>
            </a:r>
            <a:r>
              <a:rPr lang="en-US" sz="1800" dirty="0" err="1" smtClean="0">
                <a:gradFill>
                  <a:gsLst>
                    <a:gs pos="1250">
                      <a:srgbClr val="FFFFFF"/>
                    </a:gs>
                    <a:gs pos="100000">
                      <a:srgbClr val="FFFFFF"/>
                    </a:gs>
                  </a:gsLst>
                  <a:lin ang="5400000" scaled="0"/>
                </a:gradFill>
              </a:rPr>
              <a:t>CounterApplication</a:t>
            </a:r>
            <a:r>
              <a:rPr lang="en-US" sz="1800" dirty="0" smtClean="0">
                <a:gradFill>
                  <a:gsLst>
                    <a:gs pos="1250">
                      <a:srgbClr val="FFFFFF"/>
                    </a:gs>
                    <a:gs pos="100000">
                      <a:srgbClr val="FFFFFF"/>
                    </a:gs>
                  </a:gsLst>
                  <a:lin ang="5400000" scaled="0"/>
                </a:gradFill>
              </a:rPr>
              <a:t>”</a:t>
            </a:r>
          </a:p>
        </p:txBody>
      </p:sp>
      <p:grpSp>
        <p:nvGrpSpPr>
          <p:cNvPr id="110" name="Group 109"/>
          <p:cNvGrpSpPr/>
          <p:nvPr/>
        </p:nvGrpSpPr>
        <p:grpSpPr>
          <a:xfrm>
            <a:off x="600131" y="1492552"/>
            <a:ext cx="1691140" cy="1600201"/>
            <a:chOff x="600131" y="1492552"/>
            <a:chExt cx="1691140" cy="1600201"/>
          </a:xfrm>
        </p:grpSpPr>
        <p:grpSp>
          <p:nvGrpSpPr>
            <p:cNvPr id="94" name="Group 93"/>
            <p:cNvGrpSpPr/>
            <p:nvPr/>
          </p:nvGrpSpPr>
          <p:grpSpPr>
            <a:xfrm>
              <a:off x="691071" y="1492552"/>
              <a:ext cx="1600200" cy="1600201"/>
              <a:chOff x="4132596" y="0"/>
              <a:chExt cx="8305800" cy="7024999"/>
            </a:xfrm>
          </p:grpSpPr>
          <p:pic>
            <p:nvPicPr>
              <p:cNvPr id="95" name="Picture 94"/>
              <p:cNvPicPr>
                <a:picLocks noChangeAspect="1"/>
              </p:cNvPicPr>
              <p:nvPr/>
            </p:nvPicPr>
            <p:blipFill>
              <a:blip r:embed="rId3">
                <a:clrChange>
                  <a:clrFrom>
                    <a:srgbClr val="00188F"/>
                  </a:clrFrom>
                  <a:clrTo>
                    <a:srgbClr val="00188F">
                      <a:alpha val="0"/>
                    </a:srgbClr>
                  </a:clrTo>
                </a:clrChange>
              </a:blip>
              <a:stretch>
                <a:fillRect/>
              </a:stretch>
            </p:blipFill>
            <p:spPr>
              <a:xfrm>
                <a:off x="4132596" y="0"/>
                <a:ext cx="8305800" cy="7024999"/>
              </a:xfrm>
              <a:prstGeom prst="rect">
                <a:avLst/>
              </a:prstGeom>
            </p:spPr>
          </p:pic>
          <p:grpSp>
            <p:nvGrpSpPr>
              <p:cNvPr id="96" name="Group 95"/>
              <p:cNvGrpSpPr/>
              <p:nvPr/>
            </p:nvGrpSpPr>
            <p:grpSpPr>
              <a:xfrm>
                <a:off x="8047037" y="4335462"/>
                <a:ext cx="2617316" cy="2215802"/>
                <a:chOff x="123267" y="4289285"/>
                <a:chExt cx="2617316" cy="2215802"/>
              </a:xfrm>
            </p:grpSpPr>
            <p:pic>
              <p:nvPicPr>
                <p:cNvPr id="102" name="Picture 101"/>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103" name="Picture 102"/>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104" name="Picture 103"/>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105" name="Rectangle 104"/>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t>
                  </a:r>
                  <a:r>
                    <a:rPr lang="en-US" sz="300" dirty="0">
                      <a:solidFill>
                        <a:srgbClr val="000000"/>
                      </a:solidFill>
                    </a:rPr>
                    <a:t>B</a:t>
                  </a:r>
                </a:p>
              </p:txBody>
            </p:sp>
          </p:grpSp>
          <p:grpSp>
            <p:nvGrpSpPr>
              <p:cNvPr id="97" name="Group 96"/>
              <p:cNvGrpSpPr/>
              <p:nvPr/>
            </p:nvGrpSpPr>
            <p:grpSpPr>
              <a:xfrm>
                <a:off x="6912105" y="2324020"/>
                <a:ext cx="2617316" cy="2215802"/>
                <a:chOff x="123267" y="4289285"/>
                <a:chExt cx="2617316" cy="2215802"/>
              </a:xfrm>
            </p:grpSpPr>
            <p:pic>
              <p:nvPicPr>
                <p:cNvPr id="98" name="Picture 97"/>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99" name="Picture 98"/>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100" name="Picture 99"/>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101" name="Rectangle 100"/>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a:t>
                  </a:r>
                  <a:endParaRPr lang="en-US" sz="300" dirty="0">
                    <a:solidFill>
                      <a:srgbClr val="000000"/>
                    </a:solidFill>
                  </a:endParaRPr>
                </a:p>
              </p:txBody>
            </p:sp>
          </p:grpSp>
        </p:grpSp>
        <p:sp>
          <p:nvSpPr>
            <p:cNvPr id="3" name="TextBox 2"/>
            <p:cNvSpPr txBox="1"/>
            <p:nvPr/>
          </p:nvSpPr>
          <p:spPr>
            <a:xfrm>
              <a:off x="600131" y="1971286"/>
              <a:ext cx="7620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app1</a:t>
              </a:r>
            </a:p>
          </p:txBody>
        </p:sp>
      </p:grpSp>
      <p:grpSp>
        <p:nvGrpSpPr>
          <p:cNvPr id="112" name="Group 111"/>
          <p:cNvGrpSpPr/>
          <p:nvPr/>
        </p:nvGrpSpPr>
        <p:grpSpPr>
          <a:xfrm>
            <a:off x="2405609" y="3214921"/>
            <a:ext cx="1674136" cy="1600201"/>
            <a:chOff x="2405609" y="3214214"/>
            <a:chExt cx="1674136" cy="1600201"/>
          </a:xfrm>
        </p:grpSpPr>
        <p:pic>
          <p:nvPicPr>
            <p:cNvPr id="66" name="Picture 65"/>
            <p:cNvPicPr>
              <a:picLocks noChangeAspect="1"/>
            </p:cNvPicPr>
            <p:nvPr/>
          </p:nvPicPr>
          <p:blipFill>
            <a:blip r:embed="rId3">
              <a:clrChange>
                <a:clrFrom>
                  <a:srgbClr val="00188F"/>
                </a:clrFrom>
                <a:clrTo>
                  <a:srgbClr val="00188F">
                    <a:alpha val="0"/>
                  </a:srgbClr>
                </a:clrTo>
              </a:clrChange>
            </a:blip>
            <a:stretch>
              <a:fillRect/>
            </a:stretch>
          </p:blipFill>
          <p:spPr>
            <a:xfrm>
              <a:off x="2479545" y="3214214"/>
              <a:ext cx="1600200" cy="1600201"/>
            </a:xfrm>
            <a:prstGeom prst="rect">
              <a:avLst/>
            </a:prstGeom>
          </p:spPr>
        </p:pic>
        <p:grpSp>
          <p:nvGrpSpPr>
            <p:cNvPr id="67" name="Group 66"/>
            <p:cNvGrpSpPr/>
            <p:nvPr/>
          </p:nvGrpSpPr>
          <p:grpSpPr>
            <a:xfrm>
              <a:off x="3233703" y="4201774"/>
              <a:ext cx="504254" cy="504730"/>
              <a:chOff x="123267" y="4289285"/>
              <a:chExt cx="2617316" cy="2215802"/>
            </a:xfrm>
          </p:grpSpPr>
          <p:pic>
            <p:nvPicPr>
              <p:cNvPr id="73" name="Picture 72"/>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74" name="Picture 73"/>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75" name="Picture 74"/>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76" name="Rectangle 75"/>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t>
                </a:r>
                <a:r>
                  <a:rPr lang="en-US" sz="300" dirty="0">
                    <a:solidFill>
                      <a:srgbClr val="000000"/>
                    </a:solidFill>
                  </a:rPr>
                  <a:t>B</a:t>
                </a:r>
              </a:p>
            </p:txBody>
          </p:sp>
        </p:grpSp>
        <p:grpSp>
          <p:nvGrpSpPr>
            <p:cNvPr id="68" name="Group 67"/>
            <p:cNvGrpSpPr/>
            <p:nvPr/>
          </p:nvGrpSpPr>
          <p:grpSpPr>
            <a:xfrm>
              <a:off x="3015047" y="3743595"/>
              <a:ext cx="504254" cy="504730"/>
              <a:chOff x="123267" y="4289285"/>
              <a:chExt cx="2617316" cy="2215802"/>
            </a:xfrm>
          </p:grpSpPr>
          <p:pic>
            <p:nvPicPr>
              <p:cNvPr id="69" name="Picture 68"/>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70" name="Picture 69"/>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71" name="Picture 70"/>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72" name="Rectangle 71"/>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a:t>
                </a:r>
                <a:endParaRPr lang="en-US" sz="300" dirty="0">
                  <a:solidFill>
                    <a:srgbClr val="000000"/>
                  </a:solidFill>
                </a:endParaRPr>
              </a:p>
            </p:txBody>
          </p:sp>
        </p:grpSp>
        <p:sp>
          <p:nvSpPr>
            <p:cNvPr id="111" name="TextBox 110"/>
            <p:cNvSpPr txBox="1"/>
            <p:nvPr/>
          </p:nvSpPr>
          <p:spPr>
            <a:xfrm>
              <a:off x="2405609" y="3770339"/>
              <a:ext cx="7620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app4</a:t>
              </a:r>
            </a:p>
          </p:txBody>
        </p:sp>
      </p:grpSp>
      <p:grpSp>
        <p:nvGrpSpPr>
          <p:cNvPr id="116" name="Group 115"/>
          <p:cNvGrpSpPr/>
          <p:nvPr/>
        </p:nvGrpSpPr>
        <p:grpSpPr>
          <a:xfrm>
            <a:off x="2394761" y="1500369"/>
            <a:ext cx="1685187" cy="1600201"/>
            <a:chOff x="2394761" y="1500369"/>
            <a:chExt cx="1685187" cy="1600201"/>
          </a:xfrm>
        </p:grpSpPr>
        <p:pic>
          <p:nvPicPr>
            <p:cNvPr id="20" name="Picture 19"/>
            <p:cNvPicPr>
              <a:picLocks noChangeAspect="1"/>
            </p:cNvPicPr>
            <p:nvPr/>
          </p:nvPicPr>
          <p:blipFill>
            <a:blip r:embed="rId3">
              <a:clrChange>
                <a:clrFrom>
                  <a:srgbClr val="00188F"/>
                </a:clrFrom>
                <a:clrTo>
                  <a:srgbClr val="00188F">
                    <a:alpha val="0"/>
                  </a:srgbClr>
                </a:clrTo>
              </a:clrChange>
            </a:blip>
            <a:stretch>
              <a:fillRect/>
            </a:stretch>
          </p:blipFill>
          <p:spPr>
            <a:xfrm>
              <a:off x="2479748" y="1500369"/>
              <a:ext cx="1600200" cy="1600201"/>
            </a:xfrm>
            <a:prstGeom prst="rect">
              <a:avLst/>
            </a:prstGeom>
          </p:spPr>
        </p:pic>
        <p:grpSp>
          <p:nvGrpSpPr>
            <p:cNvPr id="21" name="Group 20"/>
            <p:cNvGrpSpPr/>
            <p:nvPr/>
          </p:nvGrpSpPr>
          <p:grpSpPr>
            <a:xfrm>
              <a:off x="3233906" y="2487929"/>
              <a:ext cx="504254" cy="504730"/>
              <a:chOff x="123267" y="4289285"/>
              <a:chExt cx="2617316" cy="2215802"/>
            </a:xfrm>
          </p:grpSpPr>
          <p:pic>
            <p:nvPicPr>
              <p:cNvPr id="27" name="Picture 26"/>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28" name="Picture 27"/>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29" name="Picture 28"/>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30" name="Rectangle 29"/>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t>
                </a:r>
                <a:r>
                  <a:rPr lang="en-US" sz="300" dirty="0">
                    <a:solidFill>
                      <a:srgbClr val="000000"/>
                    </a:solidFill>
                  </a:rPr>
                  <a:t>B</a:t>
                </a:r>
              </a:p>
            </p:txBody>
          </p:sp>
        </p:grpSp>
        <p:grpSp>
          <p:nvGrpSpPr>
            <p:cNvPr id="22" name="Group 21"/>
            <p:cNvGrpSpPr/>
            <p:nvPr/>
          </p:nvGrpSpPr>
          <p:grpSpPr>
            <a:xfrm>
              <a:off x="3015250" y="2029750"/>
              <a:ext cx="504254" cy="504730"/>
              <a:chOff x="123267" y="4289285"/>
              <a:chExt cx="2617316" cy="2215802"/>
            </a:xfrm>
          </p:grpSpPr>
          <p:pic>
            <p:nvPicPr>
              <p:cNvPr id="23" name="Picture 22"/>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24" name="Picture 23"/>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25" name="Picture 24"/>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26" name="Rectangle 25"/>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a:t>
                </a:r>
                <a:endParaRPr lang="en-US" sz="300" dirty="0">
                  <a:solidFill>
                    <a:srgbClr val="000000"/>
                  </a:solidFill>
                </a:endParaRPr>
              </a:p>
            </p:txBody>
          </p:sp>
        </p:grpSp>
        <p:sp>
          <p:nvSpPr>
            <p:cNvPr id="113" name="TextBox 112"/>
            <p:cNvSpPr txBox="1"/>
            <p:nvPr/>
          </p:nvSpPr>
          <p:spPr>
            <a:xfrm>
              <a:off x="2394761" y="1982673"/>
              <a:ext cx="7620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app2</a:t>
              </a:r>
            </a:p>
          </p:txBody>
        </p:sp>
      </p:grpSp>
      <p:grpSp>
        <p:nvGrpSpPr>
          <p:cNvPr id="115" name="Group 114"/>
          <p:cNvGrpSpPr/>
          <p:nvPr/>
        </p:nvGrpSpPr>
        <p:grpSpPr>
          <a:xfrm>
            <a:off x="571595" y="3217083"/>
            <a:ext cx="1701300" cy="1600201"/>
            <a:chOff x="571595" y="3217083"/>
            <a:chExt cx="1701300" cy="1600201"/>
          </a:xfrm>
        </p:grpSpPr>
        <p:pic>
          <p:nvPicPr>
            <p:cNvPr id="32" name="Picture 31"/>
            <p:cNvPicPr>
              <a:picLocks noChangeAspect="1"/>
            </p:cNvPicPr>
            <p:nvPr/>
          </p:nvPicPr>
          <p:blipFill>
            <a:blip r:embed="rId3">
              <a:clrChange>
                <a:clrFrom>
                  <a:srgbClr val="00188F"/>
                </a:clrFrom>
                <a:clrTo>
                  <a:srgbClr val="00188F">
                    <a:alpha val="0"/>
                  </a:srgbClr>
                </a:clrTo>
              </a:clrChange>
            </a:blip>
            <a:stretch>
              <a:fillRect/>
            </a:stretch>
          </p:blipFill>
          <p:spPr>
            <a:xfrm>
              <a:off x="672695" y="3217083"/>
              <a:ext cx="1600200" cy="1600201"/>
            </a:xfrm>
            <a:prstGeom prst="rect">
              <a:avLst/>
            </a:prstGeom>
          </p:spPr>
        </p:pic>
        <p:grpSp>
          <p:nvGrpSpPr>
            <p:cNvPr id="33" name="Group 32"/>
            <p:cNvGrpSpPr/>
            <p:nvPr/>
          </p:nvGrpSpPr>
          <p:grpSpPr>
            <a:xfrm>
              <a:off x="1426853" y="4204643"/>
              <a:ext cx="504254" cy="504730"/>
              <a:chOff x="123267" y="4289285"/>
              <a:chExt cx="2617316" cy="2215802"/>
            </a:xfrm>
          </p:grpSpPr>
          <p:pic>
            <p:nvPicPr>
              <p:cNvPr id="39" name="Picture 38"/>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40" name="Picture 39"/>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41" name="Picture 40"/>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42" name="Rectangle 41"/>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t>
                </a:r>
                <a:r>
                  <a:rPr lang="en-US" sz="300" dirty="0">
                    <a:solidFill>
                      <a:srgbClr val="000000"/>
                    </a:solidFill>
                  </a:rPr>
                  <a:t>B</a:t>
                </a:r>
              </a:p>
            </p:txBody>
          </p:sp>
        </p:grpSp>
        <p:grpSp>
          <p:nvGrpSpPr>
            <p:cNvPr id="34" name="Group 33"/>
            <p:cNvGrpSpPr/>
            <p:nvPr/>
          </p:nvGrpSpPr>
          <p:grpSpPr>
            <a:xfrm>
              <a:off x="1208197" y="3746464"/>
              <a:ext cx="504254" cy="504730"/>
              <a:chOff x="123267" y="4289285"/>
              <a:chExt cx="2617316" cy="2215802"/>
            </a:xfrm>
          </p:grpSpPr>
          <p:pic>
            <p:nvPicPr>
              <p:cNvPr id="35" name="Picture 34"/>
              <p:cNvPicPr>
                <a:picLocks noChangeAspect="1"/>
              </p:cNvPicPr>
              <p:nvPr/>
            </p:nvPicPr>
            <p:blipFill>
              <a:blip r:embed="rId4">
                <a:clrChange>
                  <a:clrFrom>
                    <a:srgbClr val="00188F"/>
                  </a:clrFrom>
                  <a:clrTo>
                    <a:srgbClr val="00188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781" y="4289285"/>
                <a:ext cx="2215802" cy="2215802"/>
              </a:xfrm>
              <a:prstGeom prst="rect">
                <a:avLst/>
              </a:prstGeom>
            </p:spPr>
          </p:pic>
          <p:pic>
            <p:nvPicPr>
              <p:cNvPr id="36" name="Picture 35"/>
              <p:cNvPicPr>
                <a:picLocks noChangeAspect="1"/>
              </p:cNvPicPr>
              <p:nvPr/>
            </p:nvPicPr>
            <p:blipFill>
              <a:blip r:embed="rId5">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1796585" y="5745556"/>
                <a:ext cx="408806" cy="408806"/>
              </a:xfrm>
              <a:prstGeom prst="rect">
                <a:avLst/>
              </a:prstGeom>
            </p:spPr>
          </p:pic>
          <p:pic>
            <p:nvPicPr>
              <p:cNvPr id="37" name="Picture 36"/>
              <p:cNvPicPr>
                <a:picLocks noChangeAspect="1"/>
              </p:cNvPicPr>
              <p:nvPr/>
            </p:nvPicPr>
            <p:blipFill>
              <a:blip r:embed="rId6">
                <a:clrChange>
                  <a:clrFrom>
                    <a:srgbClr val="00188F"/>
                  </a:clrFrom>
                  <a:clrTo>
                    <a:srgbClr val="00188F">
                      <a:alpha val="0"/>
                    </a:srgbClr>
                  </a:clrTo>
                </a:clrChange>
                <a:grayscl/>
                <a:extLst>
                  <a:ext uri="{28A0092B-C50C-407E-A947-70E740481C1C}">
                    <a14:useLocalDpi xmlns:a14="http://schemas.microsoft.com/office/drawing/2010/main" val="0"/>
                  </a:ext>
                </a:extLst>
              </a:blip>
              <a:stretch>
                <a:fillRect/>
              </a:stretch>
            </p:blipFill>
            <p:spPr>
              <a:xfrm>
                <a:off x="2163898" y="5291496"/>
                <a:ext cx="380057" cy="380057"/>
              </a:xfrm>
              <a:prstGeom prst="rect">
                <a:avLst/>
              </a:prstGeom>
            </p:spPr>
          </p:pic>
          <p:sp>
            <p:nvSpPr>
              <p:cNvPr id="38" name="Rectangle 37"/>
              <p:cNvSpPr/>
              <p:nvPr/>
            </p:nvSpPr>
            <p:spPr>
              <a:xfrm>
                <a:off x="123267" y="5291495"/>
                <a:ext cx="1991361" cy="1013370"/>
              </a:xfrm>
              <a:prstGeom prst="rect">
                <a:avLst/>
              </a:prstGeom>
            </p:spPr>
            <p:txBody>
              <a:bodyPr wrap="square">
                <a:spAutoFit/>
              </a:bodyPr>
              <a:lstStyle/>
              <a:p>
                <a:pPr algn="ctr"/>
                <a:r>
                  <a:rPr lang="en-US" sz="300" dirty="0">
                    <a:solidFill>
                      <a:srgbClr val="000000"/>
                    </a:solidFill>
                  </a:rPr>
                  <a:t>Service </a:t>
                </a:r>
                <a:endParaRPr lang="en-US" sz="300" dirty="0" smtClean="0">
                  <a:solidFill>
                    <a:srgbClr val="000000"/>
                  </a:solidFill>
                </a:endParaRPr>
              </a:p>
              <a:p>
                <a:pPr algn="ctr"/>
                <a:r>
                  <a:rPr lang="en-US" sz="300" dirty="0" smtClean="0">
                    <a:solidFill>
                      <a:srgbClr val="000000"/>
                    </a:solidFill>
                  </a:rPr>
                  <a:t>Package</a:t>
                </a:r>
              </a:p>
              <a:p>
                <a:pPr algn="ctr"/>
                <a:r>
                  <a:rPr lang="en-US" sz="300" dirty="0" smtClean="0">
                    <a:solidFill>
                      <a:srgbClr val="000000"/>
                    </a:solidFill>
                  </a:rPr>
                  <a:t> A</a:t>
                </a:r>
                <a:endParaRPr lang="en-US" sz="300" dirty="0">
                  <a:solidFill>
                    <a:srgbClr val="000000"/>
                  </a:solidFill>
                </a:endParaRPr>
              </a:p>
            </p:txBody>
          </p:sp>
        </p:grpSp>
        <p:sp>
          <p:nvSpPr>
            <p:cNvPr id="114" name="TextBox 113"/>
            <p:cNvSpPr txBox="1"/>
            <p:nvPr/>
          </p:nvSpPr>
          <p:spPr>
            <a:xfrm>
              <a:off x="571595" y="3730072"/>
              <a:ext cx="7620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app3</a:t>
              </a:r>
            </a:p>
          </p:txBody>
        </p:sp>
      </p:grpSp>
      <p:sp>
        <p:nvSpPr>
          <p:cNvPr id="93" name="Hexagon 92"/>
          <p:cNvSpPr/>
          <p:nvPr/>
        </p:nvSpPr>
        <p:spPr bwMode="auto">
          <a:xfrm>
            <a:off x="3421172" y="4317787"/>
            <a:ext cx="256485" cy="241855"/>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8" name="Hexagon 107"/>
          <p:cNvSpPr/>
          <p:nvPr/>
        </p:nvSpPr>
        <p:spPr bwMode="auto">
          <a:xfrm>
            <a:off x="3199912" y="3894279"/>
            <a:ext cx="256485" cy="228290"/>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7249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grpId="0" nodeType="afterEffect">
                                  <p:stCondLst>
                                    <p:cond delay="0"/>
                                  </p:stCondLst>
                                  <p:childTnLst>
                                    <p:animMotion origin="layout" path="M 3.00485E-6 3.91285E-6 L 0.36456 0.05469 " pathEditMode="relative" rAng="0" ptsTypes="AA">
                                      <p:cBhvr>
                                        <p:cTn id="29" dur="2000" fill="hold"/>
                                        <p:tgtEl>
                                          <p:spTgt spid="77"/>
                                        </p:tgtEl>
                                        <p:attrNameLst>
                                          <p:attrName>ppt_x</p:attrName>
                                          <p:attrName>ppt_y</p:attrName>
                                        </p:attrNameLst>
                                      </p:cBhvr>
                                      <p:rCtr x="18228" y="2724"/>
                                    </p:animMotion>
                                  </p:childTnLst>
                                </p:cTn>
                              </p:par>
                              <p:par>
                                <p:cTn id="30" presetID="42" presetClass="path" presetSubtype="0" accel="50000" decel="50000" fill="hold" grpId="0" nodeType="withEffect">
                                  <p:stCondLst>
                                    <p:cond delay="0"/>
                                  </p:stCondLst>
                                  <p:childTnLst>
                                    <p:animMotion origin="layout" path="M 2.41001E-6 -1.36178E-8 L 0.42775 -0.34907 " pathEditMode="relative" rAng="0" ptsTypes="AA">
                                      <p:cBhvr>
                                        <p:cTn id="31" dur="2000" fill="hold"/>
                                        <p:tgtEl>
                                          <p:spTgt spid="87"/>
                                        </p:tgtEl>
                                        <p:attrNameLst>
                                          <p:attrName>ppt_x</p:attrName>
                                          <p:attrName>ppt_y</p:attrName>
                                        </p:attrNameLst>
                                      </p:cBhvr>
                                      <p:rCtr x="21381" y="-17453"/>
                                    </p:animMotion>
                                  </p:childTnLst>
                                </p:cTn>
                              </p:par>
                              <p:par>
                                <p:cTn id="32" presetID="42" presetClass="path" presetSubtype="0" accel="50000" decel="50000" fill="hold" grpId="0" nodeType="withEffect">
                                  <p:stCondLst>
                                    <p:cond delay="0"/>
                                  </p:stCondLst>
                                  <p:childTnLst>
                                    <p:animMotion origin="layout" path="M -1.69773E-6 -2.16069E-6 L 0.319 -0.18838 " pathEditMode="relative" rAng="0" ptsTypes="AA">
                                      <p:cBhvr>
                                        <p:cTn id="33" dur="2000" fill="hold"/>
                                        <p:tgtEl>
                                          <p:spTgt spid="108"/>
                                        </p:tgtEl>
                                        <p:attrNameLst>
                                          <p:attrName>ppt_x</p:attrName>
                                          <p:attrName>ppt_y</p:attrName>
                                        </p:attrNameLst>
                                      </p:cBhvr>
                                      <p:rCtr x="15943" y="-9419"/>
                                    </p:animMotion>
                                  </p:childTnLst>
                                </p:cTn>
                              </p:par>
                              <p:par>
                                <p:cTn id="34" presetID="42" presetClass="path" presetSubtype="0" accel="50000" decel="50000" fill="hold" grpId="0" nodeType="withEffect">
                                  <p:stCondLst>
                                    <p:cond delay="0"/>
                                  </p:stCondLst>
                                  <p:childTnLst>
                                    <p:animMotion origin="layout" path="M -2.51723E-6 2.06083E-6 L 0.48417 -0.00568 " pathEditMode="relative" rAng="0" ptsTypes="AA">
                                      <p:cBhvr>
                                        <p:cTn id="35" dur="2000" fill="hold"/>
                                        <p:tgtEl>
                                          <p:spTgt spid="90"/>
                                        </p:tgtEl>
                                        <p:attrNameLst>
                                          <p:attrName>ppt_x</p:attrName>
                                          <p:attrName>ppt_y</p:attrName>
                                        </p:attrNameLst>
                                      </p:cBhvr>
                                      <p:rCtr x="24202" y="-295"/>
                                    </p:animMotion>
                                  </p:childTnLst>
                                </p:cTn>
                              </p:par>
                              <p:par>
                                <p:cTn id="36" presetID="42" presetClass="path" presetSubtype="0" accel="50000" decel="50000" fill="hold" grpId="0" nodeType="withEffect">
                                  <p:stCondLst>
                                    <p:cond delay="0"/>
                                  </p:stCondLst>
                                  <p:childTnLst>
                                    <p:animMotion origin="layout" path="M -2.51723E-6 8.0345E-7 L 0.52962 -0.25874 " pathEditMode="relative" rAng="0" ptsTypes="AA">
                                      <p:cBhvr>
                                        <p:cTn id="37" dur="2000" fill="hold"/>
                                        <p:tgtEl>
                                          <p:spTgt spid="93"/>
                                        </p:tgtEl>
                                        <p:attrNameLst>
                                          <p:attrName>ppt_x</p:attrName>
                                          <p:attrName>ppt_y</p:attrName>
                                        </p:attrNameLst>
                                      </p:cBhvr>
                                      <p:rCtr x="26474" y="-129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87" grpId="0" animBg="1"/>
      <p:bldP spid="87" grpId="1" animBg="1"/>
      <p:bldP spid="90" grpId="0" animBg="1"/>
      <p:bldP spid="90" grpId="1" animBg="1"/>
      <p:bldP spid="106" grpId="0"/>
      <p:bldP spid="93" grpId="0" animBg="1"/>
      <p:bldP spid="93" grpId="1" animBg="1"/>
      <p:bldP spid="108" grpId="0" animBg="1"/>
      <p:bldP spid="10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639" y="295274"/>
            <a:ext cx="11889564" cy="917575"/>
          </a:xfrm>
        </p:spPr>
        <p:txBody>
          <a:bodyPr/>
          <a:lstStyle/>
          <a:p>
            <a:r>
              <a:rPr lang="en-US" dirty="0" smtClean="0"/>
              <a:t>Reliable Services API</a:t>
            </a:r>
            <a:endParaRPr lang="en-US" dirty="0"/>
          </a:p>
        </p:txBody>
      </p:sp>
      <p:sp>
        <p:nvSpPr>
          <p:cNvPr id="5" name="Text Placeholder 1"/>
          <p:cNvSpPr txBox="1">
            <a:spLocks/>
          </p:cNvSpPr>
          <p:nvPr/>
        </p:nvSpPr>
        <p:spPr>
          <a:xfrm>
            <a:off x="503236" y="1439862"/>
            <a:ext cx="11506201" cy="502920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Arial" pitchFamily="34" charset="0"/>
              <a:buNone/>
            </a:pPr>
            <a:r>
              <a:rPr lang="en-US" dirty="0">
                <a:solidFill>
                  <a:srgbClr val="47D8FF"/>
                </a:solidFill>
              </a:rPr>
              <a:t>B</a:t>
            </a:r>
            <a:r>
              <a:rPr lang="en-US" dirty="0" smtClean="0">
                <a:solidFill>
                  <a:srgbClr val="47D8FF"/>
                </a:solidFill>
              </a:rPr>
              <a:t>uild stateless services using existing technologies such as ASP.NET.</a:t>
            </a:r>
          </a:p>
          <a:p>
            <a:pPr fontAlgn="ctr"/>
            <a:endParaRPr lang="en-US" dirty="0" smtClean="0">
              <a:solidFill>
                <a:srgbClr val="47D8FF"/>
              </a:solidFill>
            </a:endParaRPr>
          </a:p>
          <a:p>
            <a:pPr marL="0" indent="0" fontAlgn="ctr">
              <a:buFont typeface="Arial" pitchFamily="34" charset="0"/>
              <a:buNone/>
            </a:pPr>
            <a:r>
              <a:rPr lang="en-US" dirty="0" smtClean="0">
                <a:solidFill>
                  <a:srgbClr val="47D8FF"/>
                </a:solidFill>
              </a:rPr>
              <a:t>Manage concurrency </a:t>
            </a:r>
            <a:r>
              <a:rPr lang="en-US" dirty="0">
                <a:solidFill>
                  <a:srgbClr val="47D8FF"/>
                </a:solidFill>
              </a:rPr>
              <a:t>and </a:t>
            </a:r>
            <a:r>
              <a:rPr lang="en-US" dirty="0" smtClean="0">
                <a:solidFill>
                  <a:srgbClr val="47D8FF"/>
                </a:solidFill>
              </a:rPr>
              <a:t>granularity of state changes with transactions in stateful services.</a:t>
            </a:r>
          </a:p>
          <a:p>
            <a:pPr fontAlgn="ctr"/>
            <a:endParaRPr lang="en-US" dirty="0" smtClean="0">
              <a:solidFill>
                <a:srgbClr val="47D8FF"/>
              </a:solidFill>
            </a:endParaRPr>
          </a:p>
          <a:p>
            <a:pPr marL="0" indent="0" fontAlgn="ctr">
              <a:buFont typeface="Arial" pitchFamily="34" charset="0"/>
              <a:buNone/>
            </a:pPr>
            <a:r>
              <a:rPr lang="en-US" dirty="0" smtClean="0">
                <a:solidFill>
                  <a:srgbClr val="47D8FF"/>
                </a:solidFill>
              </a:rPr>
              <a:t>Communicate with services using the technology of your choice (</a:t>
            </a:r>
            <a:r>
              <a:rPr lang="en-US" dirty="0" err="1" smtClean="0">
                <a:solidFill>
                  <a:srgbClr val="47D8FF"/>
                </a:solidFill>
              </a:rPr>
              <a:t>e.g</a:t>
            </a:r>
            <a:r>
              <a:rPr lang="en-US" dirty="0" smtClean="0">
                <a:solidFill>
                  <a:srgbClr val="47D8FF"/>
                </a:solidFill>
              </a:rPr>
              <a:t> Web API, WCF, [web]sockets, </a:t>
            </a:r>
            <a:r>
              <a:rPr lang="en-US" dirty="0" err="1" smtClean="0">
                <a:solidFill>
                  <a:srgbClr val="47D8FF"/>
                </a:solidFill>
              </a:rPr>
              <a:t>etc</a:t>
            </a:r>
            <a:r>
              <a:rPr lang="en-US" dirty="0" smtClean="0">
                <a:solidFill>
                  <a:srgbClr val="47D8FF"/>
                </a:solidFill>
              </a:rPr>
              <a:t>).</a:t>
            </a:r>
          </a:p>
          <a:p>
            <a:pPr marL="0" indent="0">
              <a:buFont typeface="Arial" pitchFamily="34" charset="0"/>
              <a:buNone/>
            </a:pPr>
            <a:endParaRPr lang="en-US" sz="3200" dirty="0" smtClean="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6673970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7"/>
            <a:ext cx="10972798" cy="992356"/>
          </a:xfrm>
        </p:spPr>
        <p:txBody>
          <a:bodyPr/>
          <a:lstStyle/>
          <a:p>
            <a:r>
              <a:rPr lang="en-US" dirty="0" smtClean="0"/>
              <a:t>Demo: Reliable Services API</a:t>
            </a:r>
            <a:br>
              <a:rPr lang="en-US" dirty="0" smtClean="0"/>
            </a:br>
            <a:endParaRPr lang="en-US" sz="4800" dirty="0"/>
          </a:p>
        </p:txBody>
      </p:sp>
      <p:sp>
        <p:nvSpPr>
          <p:cNvPr id="5" name="Rectangle 4"/>
          <p:cNvSpPr/>
          <p:nvPr/>
        </p:nvSpPr>
        <p:spPr>
          <a:xfrm>
            <a:off x="3094037" y="3129132"/>
            <a:ext cx="7429854" cy="830997"/>
          </a:xfrm>
          <a:prstGeom prst="rect">
            <a:avLst/>
          </a:prstGeom>
        </p:spPr>
        <p:txBody>
          <a:bodyPr wrap="none">
            <a:spAutoFit/>
          </a:bodyPr>
          <a:lstStyle/>
          <a:p>
            <a:r>
              <a:rPr lang="en-US" sz="4800" dirty="0">
                <a:solidFill>
                  <a:srgbClr val="FFFFFF"/>
                </a:solidFill>
                <a:latin typeface="Segoe UI Light"/>
              </a:rPr>
              <a:t>Stateless</a:t>
            </a:r>
            <a:r>
              <a:rPr lang="en-US" sz="4800" dirty="0">
                <a:solidFill>
                  <a:srgbClr val="000000"/>
                </a:solidFill>
                <a:latin typeface="Segoe UI Light"/>
              </a:rPr>
              <a:t> word count service</a:t>
            </a:r>
          </a:p>
        </p:txBody>
      </p:sp>
    </p:spTree>
    <p:extLst>
      <p:ext uri="{BB962C8B-B14F-4D97-AF65-F5344CB8AC3E}">
        <p14:creationId xmlns:p14="http://schemas.microsoft.com/office/powerpoint/2010/main" val="2058935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8437" y="901717"/>
            <a:ext cx="0" cy="5943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703343" y="1317138"/>
            <a:ext cx="3877094" cy="735793"/>
            <a:chOff x="4077299" y="667800"/>
            <a:chExt cx="1987354" cy="415637"/>
          </a:xfrm>
        </p:grpSpPr>
        <p:pic>
          <p:nvPicPr>
            <p:cNvPr id="77" name="Picture 7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077299" y="667800"/>
              <a:ext cx="415637" cy="415637"/>
            </a:xfrm>
            <a:prstGeom prst="rect">
              <a:avLst/>
            </a:prstGeom>
          </p:spPr>
        </p:pic>
        <p:sp>
          <p:nvSpPr>
            <p:cNvPr id="78" name="TextBox 77"/>
            <p:cNvSpPr txBox="1"/>
            <p:nvPr/>
          </p:nvSpPr>
          <p:spPr>
            <a:xfrm>
              <a:off x="4500102" y="742923"/>
              <a:ext cx="1564551" cy="338554"/>
            </a:xfrm>
            <a:prstGeom prst="rect">
              <a:avLst/>
            </a:prstGeom>
            <a:noFill/>
          </p:spPr>
          <p:txBody>
            <a:bodyPr wrap="none" rtlCol="0">
              <a:spAutoFit/>
            </a:bodyPr>
            <a:lstStyle/>
            <a:p>
              <a:r>
                <a:rPr lang="en-US" sz="1600" dirty="0" smtClean="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rPr>
                <a:t>Cloud Services</a:t>
              </a:r>
              <a:endParaRPr lang="en-US" sz="1600" dirty="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endParaRPr>
            </a:p>
          </p:txBody>
        </p:sp>
      </p:grpSp>
      <p:grpSp>
        <p:nvGrpSpPr>
          <p:cNvPr id="162" name="Group 161"/>
          <p:cNvGrpSpPr/>
          <p:nvPr/>
        </p:nvGrpSpPr>
        <p:grpSpPr>
          <a:xfrm>
            <a:off x="4719150" y="2187940"/>
            <a:ext cx="3409626" cy="4146766"/>
            <a:chOff x="3071385" y="3424584"/>
            <a:chExt cx="2713011" cy="3139321"/>
          </a:xfrm>
        </p:grpSpPr>
        <p:grpSp>
          <p:nvGrpSpPr>
            <p:cNvPr id="12" name="Group 11"/>
            <p:cNvGrpSpPr/>
            <p:nvPr/>
          </p:nvGrpSpPr>
          <p:grpSpPr>
            <a:xfrm>
              <a:off x="3202507" y="3424584"/>
              <a:ext cx="697998" cy="633380"/>
              <a:chOff x="6413287" y="1383004"/>
              <a:chExt cx="357786" cy="357786"/>
            </a:xfrm>
          </p:grpSpPr>
          <p:sp>
            <p:nvSpPr>
              <p:cNvPr id="67" name="Rectangle 66"/>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sp>
          <p:nvSpPr>
            <p:cNvPr id="20" name="Rounded Rectangle 19"/>
            <p:cNvSpPr/>
            <p:nvPr/>
          </p:nvSpPr>
          <p:spPr>
            <a:xfrm>
              <a:off x="3071385" y="5749027"/>
              <a:ext cx="2405446" cy="814878"/>
            </a:xfrm>
            <a:prstGeom prst="roundRect">
              <a:avLst>
                <a:gd name="adj" fmla="val 4266"/>
              </a:avLst>
            </a:prstGeom>
            <a:solidFill>
              <a:srgbClr val="00AD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1" name="Picture 20" descr="Storage table.png"/>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3953849" y="5797261"/>
              <a:ext cx="632880" cy="574292"/>
            </a:xfrm>
            <a:prstGeom prst="rect">
              <a:avLst/>
            </a:prstGeom>
          </p:spPr>
        </p:pic>
        <p:sp>
          <p:nvSpPr>
            <p:cNvPr id="22" name="TextBox 21"/>
            <p:cNvSpPr txBox="1"/>
            <p:nvPr/>
          </p:nvSpPr>
          <p:spPr>
            <a:xfrm>
              <a:off x="3717418" y="6385604"/>
              <a:ext cx="1241406" cy="143204"/>
            </a:xfrm>
            <a:prstGeom prst="rect">
              <a:avLst/>
            </a:prstGeom>
            <a:noFill/>
            <a:ln>
              <a:noFill/>
            </a:ln>
          </p:spPr>
          <p:txBody>
            <a:bodyPr wrap="none" lIns="0" tIns="27432" rIns="0" bIns="0" rtlCol="0">
              <a:noAutofit/>
            </a:bodyPr>
            <a:lstStyle/>
            <a:p>
              <a:pPr>
                <a:lnSpc>
                  <a:spcPts val="800"/>
                </a:lnSpc>
              </a:pPr>
              <a:r>
                <a:rPr lang="en-US" sz="1100" b="1" dirty="0" smtClean="0">
                  <a:solidFill>
                    <a:srgbClr val="184381"/>
                  </a:solidFill>
                  <a:ea typeface="Arial Unicode MS" panose="020B0604020202020204" pitchFamily="34" charset="-128"/>
                  <a:cs typeface="Segoe UI" panose="020B0502040204020203" pitchFamily="34" charset="0"/>
                </a:rPr>
                <a:t>Azure Tables/NoSQL</a:t>
              </a:r>
              <a:endParaRPr lang="en-US" sz="1000" b="1" dirty="0" smtClean="0">
                <a:solidFill>
                  <a:srgbClr val="184381"/>
                </a:solidFill>
                <a:ea typeface="Arial Unicode MS" panose="020B0604020202020204" pitchFamily="34" charset="-128"/>
                <a:cs typeface="Segoe UI" panose="020B0502040204020203" pitchFamily="34" charset="0"/>
              </a:endParaRPr>
            </a:p>
          </p:txBody>
        </p:sp>
        <p:grpSp>
          <p:nvGrpSpPr>
            <p:cNvPr id="24" name="Group 23"/>
            <p:cNvGrpSpPr/>
            <p:nvPr/>
          </p:nvGrpSpPr>
          <p:grpSpPr>
            <a:xfrm>
              <a:off x="4625025" y="4724788"/>
              <a:ext cx="738569" cy="670196"/>
              <a:chOff x="3877859" y="2328517"/>
              <a:chExt cx="378582" cy="378582"/>
            </a:xfrm>
          </p:grpSpPr>
          <p:sp>
            <p:nvSpPr>
              <p:cNvPr id="55" name="Rectangle 54"/>
              <p:cNvSpPr/>
              <p:nvPr/>
            </p:nvSpPr>
            <p:spPr>
              <a:xfrm>
                <a:off x="3903242" y="2385357"/>
                <a:ext cx="303801" cy="19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859" y="2328517"/>
                <a:ext cx="378582" cy="378582"/>
              </a:xfrm>
              <a:prstGeom prst="rect">
                <a:avLst/>
              </a:prstGeom>
            </p:spPr>
          </p:pic>
        </p:grpSp>
        <p:pic>
          <p:nvPicPr>
            <p:cNvPr id="26" name="Picture 2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195351" y="3711668"/>
              <a:ext cx="1522254" cy="1199211"/>
            </a:xfrm>
            <a:prstGeom prst="rect">
              <a:avLst/>
            </a:prstGeom>
          </p:spPr>
        </p:pic>
        <p:cxnSp>
          <p:nvCxnSpPr>
            <p:cNvPr id="27" name="Straight Connector 26"/>
            <p:cNvCxnSpPr/>
            <p:nvPr/>
          </p:nvCxnSpPr>
          <p:spPr>
            <a:xfrm flipH="1">
              <a:off x="4967871" y="5324597"/>
              <a:ext cx="8740" cy="429983"/>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222453" y="4082548"/>
              <a:ext cx="738569" cy="1672032"/>
              <a:chOff x="4588471" y="1847873"/>
              <a:chExt cx="378582" cy="944503"/>
            </a:xfrm>
          </p:grpSpPr>
          <p:grpSp>
            <p:nvGrpSpPr>
              <p:cNvPr id="39" name="Group 38"/>
              <p:cNvGrpSpPr/>
              <p:nvPr/>
            </p:nvGrpSpPr>
            <p:grpSpPr>
              <a:xfrm>
                <a:off x="4588471" y="2210662"/>
                <a:ext cx="378582" cy="378582"/>
                <a:chOff x="3983276" y="2328517"/>
                <a:chExt cx="378582" cy="378582"/>
              </a:xfrm>
            </p:grpSpPr>
            <p:sp>
              <p:nvSpPr>
                <p:cNvPr id="42" name="Rectangle 41"/>
                <p:cNvSpPr/>
                <p:nvPr/>
              </p:nvSpPr>
              <p:spPr>
                <a:xfrm>
                  <a:off x="3995903" y="2385357"/>
                  <a:ext cx="303801" cy="19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3276" y="2328517"/>
                  <a:ext cx="378582" cy="378582"/>
                </a:xfrm>
                <a:prstGeom prst="rect">
                  <a:avLst/>
                </a:prstGeom>
              </p:spPr>
            </p:pic>
          </p:grpSp>
          <p:cxnSp>
            <p:nvCxnSpPr>
              <p:cNvPr id="40" name="Straight Connector 39"/>
              <p:cNvCxnSpPr/>
              <p:nvPr/>
            </p:nvCxnSpPr>
            <p:spPr>
              <a:xfrm flipH="1">
                <a:off x="4758428" y="2549486"/>
                <a:ext cx="4480" cy="242890"/>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50088" y="1847873"/>
                <a:ext cx="0" cy="360393"/>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flipH="1">
              <a:off x="5447326" y="4329648"/>
              <a:ext cx="337070" cy="639145"/>
              <a:chOff x="4909933" y="1723258"/>
              <a:chExt cx="172778" cy="361042"/>
            </a:xfrm>
          </p:grpSpPr>
          <p:cxnSp>
            <p:nvCxnSpPr>
              <p:cNvPr id="35" name="Straight Connector 34"/>
              <p:cNvCxnSpPr/>
              <p:nvPr/>
            </p:nvCxnSpPr>
            <p:spPr>
              <a:xfrm>
                <a:off x="4909933" y="1723258"/>
                <a:ext cx="5316" cy="36104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09933" y="2078984"/>
                <a:ext cx="172778" cy="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786001" y="4081661"/>
              <a:ext cx="337070" cy="248184"/>
              <a:chOff x="4813600" y="1859143"/>
              <a:chExt cx="172778" cy="140195"/>
            </a:xfrm>
          </p:grpSpPr>
          <p:cxnSp>
            <p:nvCxnSpPr>
              <p:cNvPr id="33" name="Straight Connector 32"/>
              <p:cNvCxnSpPr/>
              <p:nvPr/>
            </p:nvCxnSpPr>
            <p:spPr>
              <a:xfrm>
                <a:off x="4818968" y="1859143"/>
                <a:ext cx="0" cy="13563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13600" y="1999338"/>
                <a:ext cx="172778" cy="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4203402" y="4568321"/>
              <a:ext cx="1196880" cy="269424"/>
            </a:xfrm>
            <a:prstGeom prst="rect">
              <a:avLst/>
            </a:prstGeom>
            <a:noFill/>
            <a:ln>
              <a:noFill/>
            </a:ln>
          </p:spPr>
          <p:txBody>
            <a:bodyPr wrap="none" lIns="0" tIns="27432" rIns="0" bIns="0" rtlCol="0">
              <a:noAutofit/>
            </a:bodyPr>
            <a:lstStyle/>
            <a:p>
              <a:pPr>
                <a:lnSpc>
                  <a:spcPts val="800"/>
                </a:lnSpc>
              </a:pPr>
              <a:r>
                <a:rPr lang="en-US" sz="1000" b="1" dirty="0" smtClean="0">
                  <a:solidFill>
                    <a:prstClr val="white"/>
                  </a:solidFill>
                  <a:ea typeface="Arial Unicode MS" panose="020B0604020202020204" pitchFamily="34" charset="-128"/>
                  <a:cs typeface="Segoe UI" panose="020B0502040204020203" pitchFamily="34" charset="0"/>
                </a:rPr>
                <a:t>Azure Queue</a:t>
              </a:r>
            </a:p>
          </p:txBody>
        </p:sp>
      </p:grpSp>
      <p:sp>
        <p:nvSpPr>
          <p:cNvPr id="160" name="Title 2"/>
          <p:cNvSpPr>
            <a:spLocks noGrp="1"/>
          </p:cNvSpPr>
          <p:nvPr>
            <p:ph type="title"/>
          </p:nvPr>
        </p:nvSpPr>
        <p:spPr>
          <a:xfrm>
            <a:off x="274639" y="295274"/>
            <a:ext cx="11889564" cy="917575"/>
          </a:xfrm>
        </p:spPr>
        <p:txBody>
          <a:bodyPr/>
          <a:lstStyle/>
          <a:p>
            <a:r>
              <a:rPr lang="en-US" dirty="0" smtClean="0"/>
              <a:t>Word count service – Cloud Services</a:t>
            </a:r>
            <a:endParaRPr lang="en-US" dirty="0"/>
          </a:p>
        </p:txBody>
      </p:sp>
    </p:spTree>
    <p:extLst>
      <p:ext uri="{BB962C8B-B14F-4D97-AF65-F5344CB8AC3E}">
        <p14:creationId xmlns:p14="http://schemas.microsoft.com/office/powerpoint/2010/main" val="31534255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txBox="1">
            <a:spLocks/>
          </p:cNvSpPr>
          <p:nvPr/>
        </p:nvSpPr>
        <p:spPr>
          <a:xfrm>
            <a:off x="285549" y="1505430"/>
            <a:ext cx="12238037" cy="130864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rgbClr val="47D8FF"/>
                </a:solidFill>
              </a:rPr>
              <a:t>Reliable collections make it easy to build stateful services.	</a:t>
            </a:r>
          </a:p>
          <a:p>
            <a:pPr marL="0" indent="0">
              <a:buFont typeface="Arial" pitchFamily="34" charset="0"/>
              <a:buNone/>
            </a:pPr>
            <a:r>
              <a:rPr lang="en-US" sz="3200" dirty="0" smtClean="0">
                <a:solidFill>
                  <a:srgbClr val="47D8FF"/>
                </a:solidFill>
              </a:rPr>
              <a:t>An </a:t>
            </a:r>
            <a:r>
              <a:rPr lang="en-US" sz="3200" dirty="0" smtClean="0">
                <a:solidFill>
                  <a:srgbClr val="FFFFFF"/>
                </a:solidFill>
              </a:rPr>
              <a:t>evolution</a:t>
            </a:r>
            <a:r>
              <a:rPr lang="en-US" sz="3200" dirty="0" smtClean="0">
                <a:solidFill>
                  <a:srgbClr val="47D8FF"/>
                </a:solidFill>
              </a:rPr>
              <a:t> of .NET collections for the cloud.</a:t>
            </a:r>
          </a:p>
          <a:p>
            <a:pPr marL="0" indent="0">
              <a:buFont typeface="Arial" pitchFamily="34" charset="0"/>
              <a:buNone/>
            </a:pPr>
            <a:endParaRPr lang="en-US" sz="3200" dirty="0" smtClean="0">
              <a:solidFill>
                <a:srgbClr val="47D8FF"/>
              </a:solidFill>
            </a:endParaRPr>
          </a:p>
        </p:txBody>
      </p:sp>
      <p:sp>
        <p:nvSpPr>
          <p:cNvPr id="15" name="Title 2"/>
          <p:cNvSpPr>
            <a:spLocks noGrp="1"/>
          </p:cNvSpPr>
          <p:nvPr>
            <p:ph type="title"/>
          </p:nvPr>
        </p:nvSpPr>
        <p:spPr>
          <a:xfrm>
            <a:off x="274639" y="295274"/>
            <a:ext cx="11889564" cy="917575"/>
          </a:xfrm>
        </p:spPr>
        <p:txBody>
          <a:bodyPr/>
          <a:lstStyle/>
          <a:p>
            <a:r>
              <a:rPr lang="en-US" dirty="0" smtClean="0"/>
              <a:t>Reliable Collections</a:t>
            </a:r>
            <a:endParaRPr lang="en-US" dirty="0"/>
          </a:p>
        </p:txBody>
      </p:sp>
      <p:grpSp>
        <p:nvGrpSpPr>
          <p:cNvPr id="41" name="Group 40"/>
          <p:cNvGrpSpPr/>
          <p:nvPr/>
        </p:nvGrpSpPr>
        <p:grpSpPr>
          <a:xfrm>
            <a:off x="1189037" y="3116262"/>
            <a:ext cx="9296400" cy="3066416"/>
            <a:chOff x="2211187" y="3497262"/>
            <a:chExt cx="5962179" cy="2237767"/>
          </a:xfrm>
        </p:grpSpPr>
        <p:sp>
          <p:nvSpPr>
            <p:cNvPr id="42" name="Right Arrow 41"/>
            <p:cNvSpPr/>
            <p:nvPr/>
          </p:nvSpPr>
          <p:spPr>
            <a:xfrm>
              <a:off x="2941637" y="3497262"/>
              <a:ext cx="5228986" cy="223776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3" name="Group 42"/>
            <p:cNvGrpSpPr/>
            <p:nvPr/>
          </p:nvGrpSpPr>
          <p:grpSpPr>
            <a:xfrm>
              <a:off x="2211187" y="3878231"/>
              <a:ext cx="1882651" cy="1426879"/>
              <a:chOff x="7111" y="1180245"/>
              <a:chExt cx="2876117" cy="1573660"/>
            </a:xfrm>
          </p:grpSpPr>
          <p:sp>
            <p:nvSpPr>
              <p:cNvPr id="53" name="Rounded Rectangle 52"/>
              <p:cNvSpPr/>
              <p:nvPr/>
            </p:nvSpPr>
            <p:spPr>
              <a:xfrm>
                <a:off x="7111" y="1180245"/>
                <a:ext cx="2477729" cy="1573660"/>
              </a:xfrm>
              <a:prstGeom prst="roundRect">
                <a:avLst/>
              </a:prstGeom>
              <a:solidFill>
                <a:schemeClr val="lt1">
                  <a:hueOff val="0"/>
                  <a:satOff val="0"/>
                  <a:lumOff val="0"/>
                  <a:alpha val="8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4" name="Rounded Rectangle 4"/>
              <p:cNvSpPr/>
              <p:nvPr/>
            </p:nvSpPr>
            <p:spPr>
              <a:xfrm>
                <a:off x="83932" y="1257065"/>
                <a:ext cx="2799296" cy="14200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768" tIns="75768" rIns="75768" bIns="75768" numCol="1" spcCol="1270" anchor="t" anchorCtr="0">
                <a:noAutofit/>
              </a:bodyPr>
              <a:lstStyle/>
              <a:p>
                <a:pPr defTabSz="883906">
                  <a:lnSpc>
                    <a:spcPct val="90000"/>
                  </a:lnSpc>
                  <a:spcBef>
                    <a:spcPct val="0"/>
                  </a:spcBef>
                  <a:spcAft>
                    <a:spcPct val="35000"/>
                  </a:spcAft>
                </a:pPr>
                <a:r>
                  <a:rPr lang="en-US" sz="2000" dirty="0">
                    <a:solidFill>
                      <a:srgbClr val="505050">
                        <a:hueOff val="0"/>
                        <a:satOff val="0"/>
                        <a:lumOff val="0"/>
                        <a:alphaOff val="0"/>
                      </a:srgbClr>
                    </a:solidFill>
                  </a:rPr>
                  <a:t>Collections</a:t>
                </a:r>
              </a:p>
              <a:p>
                <a:pPr marL="174838" lvl="1" indent="-174838" defTabSz="679928">
                  <a:lnSpc>
                    <a:spcPct val="90000"/>
                  </a:lnSpc>
                  <a:spcBef>
                    <a:spcPct val="0"/>
                  </a:spcBef>
                  <a:spcAft>
                    <a:spcPct val="15000"/>
                  </a:spcAft>
                  <a:buFontTx/>
                  <a:buChar char="••"/>
                </a:pPr>
                <a:r>
                  <a:rPr lang="en-US" sz="1600" dirty="0" smtClean="0">
                    <a:solidFill>
                      <a:srgbClr val="505050">
                        <a:hueOff val="0"/>
                        <a:satOff val="0"/>
                        <a:lumOff val="0"/>
                        <a:alphaOff val="0"/>
                      </a:srgbClr>
                    </a:solidFill>
                  </a:rPr>
                  <a:t>Single machine</a:t>
                </a:r>
              </a:p>
              <a:p>
                <a:pPr marL="174838" lvl="1" indent="-174838" defTabSz="679928">
                  <a:lnSpc>
                    <a:spcPct val="90000"/>
                  </a:lnSpc>
                  <a:spcBef>
                    <a:spcPct val="0"/>
                  </a:spcBef>
                  <a:spcAft>
                    <a:spcPct val="15000"/>
                  </a:spcAft>
                  <a:buFontTx/>
                  <a:buChar char="••"/>
                </a:pPr>
                <a:r>
                  <a:rPr lang="en-US" sz="1600" dirty="0" smtClean="0">
                    <a:solidFill>
                      <a:srgbClr val="505050">
                        <a:hueOff val="0"/>
                        <a:satOff val="0"/>
                        <a:lumOff val="0"/>
                        <a:alphaOff val="0"/>
                      </a:srgbClr>
                    </a:solidFill>
                  </a:rPr>
                  <a:t>Single </a:t>
                </a:r>
                <a:r>
                  <a:rPr lang="en-US" sz="1600" dirty="0">
                    <a:solidFill>
                      <a:srgbClr val="505050">
                        <a:hueOff val="0"/>
                        <a:satOff val="0"/>
                        <a:lumOff val="0"/>
                        <a:alphaOff val="0"/>
                      </a:srgbClr>
                    </a:solidFill>
                  </a:rPr>
                  <a:t>t</a:t>
                </a:r>
                <a:r>
                  <a:rPr lang="en-US" sz="1600" dirty="0" smtClean="0">
                    <a:solidFill>
                      <a:srgbClr val="505050">
                        <a:hueOff val="0"/>
                        <a:satOff val="0"/>
                        <a:lumOff val="0"/>
                        <a:alphaOff val="0"/>
                      </a:srgbClr>
                    </a:solidFill>
                  </a:rPr>
                  <a:t>hreaded</a:t>
                </a:r>
                <a:endParaRPr lang="en-US" sz="1600" dirty="0">
                  <a:solidFill>
                    <a:srgbClr val="505050">
                      <a:hueOff val="0"/>
                      <a:satOff val="0"/>
                      <a:lumOff val="0"/>
                      <a:alphaOff val="0"/>
                    </a:srgbClr>
                  </a:solidFill>
                </a:endParaRPr>
              </a:p>
            </p:txBody>
          </p:sp>
        </p:grpSp>
        <p:grpSp>
          <p:nvGrpSpPr>
            <p:cNvPr id="44" name="Group 43"/>
            <p:cNvGrpSpPr/>
            <p:nvPr/>
          </p:nvGrpSpPr>
          <p:grpSpPr>
            <a:xfrm>
              <a:off x="4173301" y="3878231"/>
              <a:ext cx="2014339" cy="1375887"/>
              <a:chOff x="2980090" y="757624"/>
              <a:chExt cx="3077296" cy="2418906"/>
            </a:xfrm>
          </p:grpSpPr>
          <p:sp>
            <p:nvSpPr>
              <p:cNvPr id="50" name="Rounded Rectangle 49"/>
              <p:cNvSpPr/>
              <p:nvPr/>
            </p:nvSpPr>
            <p:spPr>
              <a:xfrm>
                <a:off x="2980090" y="757624"/>
                <a:ext cx="2597358" cy="2418906"/>
              </a:xfrm>
              <a:prstGeom prst="roundRect">
                <a:avLst/>
              </a:prstGeom>
              <a:solidFill>
                <a:schemeClr val="lt1">
                  <a:hueOff val="0"/>
                  <a:satOff val="0"/>
                  <a:lumOff val="0"/>
                  <a:alpha val="8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Rounded Rectangle 6"/>
              <p:cNvSpPr/>
              <p:nvPr/>
            </p:nvSpPr>
            <p:spPr>
              <a:xfrm>
                <a:off x="3340612" y="875704"/>
                <a:ext cx="2716774" cy="21827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768" tIns="75768" rIns="75768" bIns="75768" numCol="1" spcCol="1270" anchor="t" anchorCtr="0">
                <a:noAutofit/>
              </a:bodyPr>
              <a:lstStyle/>
              <a:p>
                <a:pPr defTabSz="883906">
                  <a:lnSpc>
                    <a:spcPct val="90000"/>
                  </a:lnSpc>
                  <a:spcBef>
                    <a:spcPct val="0"/>
                  </a:spcBef>
                  <a:spcAft>
                    <a:spcPct val="35000"/>
                  </a:spcAft>
                </a:pPr>
                <a:r>
                  <a:rPr lang="en-US" sz="2000" dirty="0">
                    <a:solidFill>
                      <a:srgbClr val="505050">
                        <a:hueOff val="0"/>
                        <a:satOff val="0"/>
                        <a:lumOff val="0"/>
                        <a:alphaOff val="0"/>
                      </a:srgbClr>
                    </a:solidFill>
                  </a:rPr>
                  <a:t>Concurrent </a:t>
                </a:r>
                <a:endParaRPr lang="en-US" sz="2000" dirty="0" smtClean="0">
                  <a:solidFill>
                    <a:srgbClr val="505050">
                      <a:hueOff val="0"/>
                      <a:satOff val="0"/>
                      <a:lumOff val="0"/>
                      <a:alphaOff val="0"/>
                    </a:srgbClr>
                  </a:solidFill>
                </a:endParaRPr>
              </a:p>
              <a:p>
                <a:pPr defTabSz="883906">
                  <a:lnSpc>
                    <a:spcPct val="90000"/>
                  </a:lnSpc>
                  <a:spcBef>
                    <a:spcPct val="0"/>
                  </a:spcBef>
                  <a:spcAft>
                    <a:spcPct val="35000"/>
                  </a:spcAft>
                </a:pPr>
                <a:r>
                  <a:rPr lang="en-US" sz="2000" dirty="0" smtClean="0">
                    <a:solidFill>
                      <a:srgbClr val="505050">
                        <a:hueOff val="0"/>
                        <a:satOff val="0"/>
                        <a:lumOff val="0"/>
                        <a:alphaOff val="0"/>
                      </a:srgbClr>
                    </a:solidFill>
                  </a:rPr>
                  <a:t>Collections</a:t>
                </a:r>
                <a:endParaRPr lang="en-US" sz="2000" dirty="0">
                  <a:solidFill>
                    <a:srgbClr val="505050">
                      <a:hueOff val="0"/>
                      <a:satOff val="0"/>
                      <a:lumOff val="0"/>
                      <a:alphaOff val="0"/>
                    </a:srgbClr>
                  </a:solidFill>
                </a:endParaRPr>
              </a:p>
              <a:p>
                <a:pPr marL="174838" lvl="1" indent="-174838" defTabSz="679928">
                  <a:lnSpc>
                    <a:spcPct val="90000"/>
                  </a:lnSpc>
                  <a:spcBef>
                    <a:spcPct val="0"/>
                  </a:spcBef>
                  <a:spcAft>
                    <a:spcPct val="15000"/>
                  </a:spcAft>
                  <a:buFontTx/>
                  <a:buChar char="••"/>
                </a:pPr>
                <a:r>
                  <a:rPr lang="en-US" sz="1600" dirty="0" smtClean="0">
                    <a:solidFill>
                      <a:srgbClr val="505050">
                        <a:hueOff val="0"/>
                        <a:satOff val="0"/>
                        <a:lumOff val="0"/>
                        <a:alphaOff val="0"/>
                      </a:srgbClr>
                    </a:solidFill>
                  </a:rPr>
                  <a:t>Single machine</a:t>
                </a:r>
              </a:p>
              <a:p>
                <a:pPr marL="174838" lvl="1" indent="-174838" defTabSz="679928">
                  <a:lnSpc>
                    <a:spcPct val="90000"/>
                  </a:lnSpc>
                  <a:spcBef>
                    <a:spcPct val="0"/>
                  </a:spcBef>
                  <a:spcAft>
                    <a:spcPct val="15000"/>
                  </a:spcAft>
                  <a:buFontTx/>
                  <a:buChar char="••"/>
                </a:pPr>
                <a:r>
                  <a:rPr lang="en-US" sz="1600" dirty="0" smtClean="0">
                    <a:solidFill>
                      <a:srgbClr val="505050">
                        <a:hueOff val="0"/>
                        <a:satOff val="0"/>
                        <a:lumOff val="0"/>
                        <a:alphaOff val="0"/>
                      </a:srgbClr>
                    </a:solidFill>
                  </a:rPr>
                  <a:t>Multi threaded</a:t>
                </a:r>
                <a:endParaRPr lang="en-US" sz="1600" dirty="0">
                  <a:solidFill>
                    <a:srgbClr val="505050">
                      <a:hueOff val="0"/>
                      <a:satOff val="0"/>
                      <a:lumOff val="0"/>
                      <a:alphaOff val="0"/>
                    </a:srgbClr>
                  </a:solidFill>
                </a:endParaRPr>
              </a:p>
            </p:txBody>
          </p:sp>
        </p:grpSp>
        <p:grpSp>
          <p:nvGrpSpPr>
            <p:cNvPr id="45" name="Group 44"/>
            <p:cNvGrpSpPr/>
            <p:nvPr/>
          </p:nvGrpSpPr>
          <p:grpSpPr>
            <a:xfrm>
              <a:off x="6240434" y="3625922"/>
              <a:ext cx="1932932" cy="1949859"/>
              <a:chOff x="5651140" y="319814"/>
              <a:chExt cx="2952934" cy="3673677"/>
            </a:xfrm>
            <a:effectLst>
              <a:reflection endPos="0" dist="50800" dir="5400000" sy="-100000" algn="bl" rotWithShape="0"/>
            </a:effectLst>
          </p:grpSpPr>
          <p:sp>
            <p:nvSpPr>
              <p:cNvPr id="48" name="Rounded Rectangle 47"/>
              <p:cNvSpPr/>
              <p:nvPr/>
            </p:nvSpPr>
            <p:spPr>
              <a:xfrm>
                <a:off x="5651140" y="319814"/>
                <a:ext cx="2952934" cy="3543004"/>
              </a:xfrm>
              <a:prstGeom prst="roundRect">
                <a:avLst/>
              </a:prstGeom>
              <a:solidFill>
                <a:srgbClr val="92D050">
                  <a:alpha val="85000"/>
                </a:srgb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9" name="Rounded Rectangle 8"/>
              <p:cNvSpPr/>
              <p:nvPr/>
            </p:nvSpPr>
            <p:spPr>
              <a:xfrm>
                <a:off x="5907503" y="738789"/>
                <a:ext cx="2664636" cy="32547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768" tIns="75768" rIns="75768" bIns="75768" numCol="1" spcCol="1270" anchor="t" anchorCtr="0">
                <a:noAutofit/>
              </a:bodyPr>
              <a:lstStyle/>
              <a:p>
                <a:pPr defTabSz="883906">
                  <a:lnSpc>
                    <a:spcPct val="90000"/>
                  </a:lnSpc>
                  <a:spcBef>
                    <a:spcPct val="0"/>
                  </a:spcBef>
                  <a:spcAft>
                    <a:spcPct val="35000"/>
                  </a:spcAft>
                </a:pPr>
                <a:r>
                  <a:rPr lang="en-US" sz="2000" b="1" dirty="0" smtClean="0">
                    <a:solidFill>
                      <a:srgbClr val="505050"/>
                    </a:solidFill>
                  </a:rPr>
                  <a:t>Reliable Collections</a:t>
                </a:r>
                <a:endParaRPr lang="en-US" sz="2000" b="1" dirty="0">
                  <a:solidFill>
                    <a:srgbClr val="505050"/>
                  </a:solidFill>
                </a:endParaRPr>
              </a:p>
              <a:p>
                <a:pPr marL="285750" lvl="1" indent="-285750" defTabSz="679928">
                  <a:lnSpc>
                    <a:spcPct val="90000"/>
                  </a:lnSpc>
                  <a:spcBef>
                    <a:spcPct val="0"/>
                  </a:spcBef>
                  <a:spcAft>
                    <a:spcPct val="15000"/>
                  </a:spcAft>
                  <a:buFont typeface="Arial" panose="020B0604020202020204" pitchFamily="34" charset="0"/>
                  <a:buChar char="•"/>
                </a:pPr>
                <a:r>
                  <a:rPr lang="en-US" sz="1600" b="1" dirty="0" smtClean="0">
                    <a:solidFill>
                      <a:srgbClr val="505050"/>
                    </a:solidFill>
                  </a:rPr>
                  <a:t>Multi machine</a:t>
                </a:r>
              </a:p>
              <a:p>
                <a:pPr marL="285750" lvl="1" indent="-285750" defTabSz="679928">
                  <a:lnSpc>
                    <a:spcPct val="90000"/>
                  </a:lnSpc>
                  <a:spcBef>
                    <a:spcPct val="0"/>
                  </a:spcBef>
                  <a:spcAft>
                    <a:spcPct val="15000"/>
                  </a:spcAft>
                  <a:buFont typeface="Arial" panose="020B0604020202020204" pitchFamily="34" charset="0"/>
                  <a:buChar char="•"/>
                </a:pPr>
                <a:r>
                  <a:rPr lang="en-US" sz="1600" b="1" dirty="0" smtClean="0">
                    <a:solidFill>
                      <a:srgbClr val="505050"/>
                    </a:solidFill>
                  </a:rPr>
                  <a:t>Replicated </a:t>
                </a:r>
                <a:r>
                  <a:rPr lang="en-US" sz="1600" b="1" dirty="0">
                    <a:solidFill>
                      <a:srgbClr val="505050"/>
                    </a:solidFill>
                  </a:rPr>
                  <a:t>(HA)</a:t>
                </a:r>
              </a:p>
              <a:p>
                <a:pPr marL="285750" lvl="1" indent="-285750" defTabSz="679928">
                  <a:lnSpc>
                    <a:spcPct val="90000"/>
                  </a:lnSpc>
                  <a:spcBef>
                    <a:spcPct val="0"/>
                  </a:spcBef>
                  <a:spcAft>
                    <a:spcPct val="15000"/>
                  </a:spcAft>
                  <a:buFont typeface="Arial" panose="020B0604020202020204" pitchFamily="34" charset="0"/>
                  <a:buChar char="•"/>
                </a:pPr>
                <a:r>
                  <a:rPr lang="en-US" sz="1600" b="1" dirty="0" smtClean="0">
                    <a:solidFill>
                      <a:srgbClr val="505050"/>
                    </a:solidFill>
                  </a:rPr>
                  <a:t>Persistence (durable)</a:t>
                </a:r>
                <a:endParaRPr lang="en-US" sz="1600" b="1" dirty="0">
                  <a:solidFill>
                    <a:srgbClr val="505050"/>
                  </a:solidFill>
                </a:endParaRPr>
              </a:p>
              <a:p>
                <a:pPr marL="285750" lvl="1" indent="-285750" defTabSz="679928">
                  <a:lnSpc>
                    <a:spcPct val="90000"/>
                  </a:lnSpc>
                  <a:spcBef>
                    <a:spcPct val="0"/>
                  </a:spcBef>
                  <a:spcAft>
                    <a:spcPct val="15000"/>
                  </a:spcAft>
                  <a:buFont typeface="Arial" panose="020B0604020202020204" pitchFamily="34" charset="0"/>
                  <a:buChar char="•"/>
                </a:pPr>
                <a:r>
                  <a:rPr lang="en-US" sz="1600" b="1" dirty="0">
                    <a:solidFill>
                      <a:srgbClr val="505050"/>
                    </a:solidFill>
                  </a:rPr>
                  <a:t>Asynchronous</a:t>
                </a:r>
              </a:p>
              <a:p>
                <a:pPr marL="285750" lvl="1" indent="-285750" defTabSz="679928">
                  <a:lnSpc>
                    <a:spcPct val="90000"/>
                  </a:lnSpc>
                  <a:spcBef>
                    <a:spcPct val="0"/>
                  </a:spcBef>
                  <a:spcAft>
                    <a:spcPct val="15000"/>
                  </a:spcAft>
                  <a:buFont typeface="Arial" panose="020B0604020202020204" pitchFamily="34" charset="0"/>
                  <a:buChar char="•"/>
                </a:pPr>
                <a:r>
                  <a:rPr lang="en-US" sz="1600" b="1" dirty="0">
                    <a:solidFill>
                      <a:srgbClr val="505050"/>
                    </a:solidFill>
                  </a:rPr>
                  <a:t>Transactional</a:t>
                </a:r>
              </a:p>
            </p:txBody>
          </p:sp>
        </p:grpSp>
      </p:grpSp>
    </p:spTree>
    <p:extLst>
      <p:ext uri="{BB962C8B-B14F-4D97-AF65-F5344CB8AC3E}">
        <p14:creationId xmlns:p14="http://schemas.microsoft.com/office/powerpoint/2010/main" val="15897074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txBox="1">
            <a:spLocks/>
          </p:cNvSpPr>
          <p:nvPr/>
        </p:nvSpPr>
        <p:spPr>
          <a:xfrm>
            <a:off x="274640" y="3224519"/>
            <a:ext cx="11810998" cy="316834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rgbClr val="47D8FF"/>
                </a:solidFill>
              </a:rPr>
              <a:t>Data is </a:t>
            </a:r>
            <a:r>
              <a:rPr lang="en-US" sz="3200" dirty="0">
                <a:solidFill>
                  <a:srgbClr val="47D8FF"/>
                </a:solidFill>
              </a:rPr>
              <a:t>replicated and durably stored on multiple replicas</a:t>
            </a:r>
            <a:r>
              <a:rPr lang="en-US" sz="3200" dirty="0" smtClean="0">
                <a:solidFill>
                  <a:srgbClr val="47D8FF"/>
                </a:solidFill>
              </a:rPr>
              <a:t>.</a:t>
            </a:r>
          </a:p>
          <a:p>
            <a:pPr marL="0" indent="0">
              <a:buFont typeface="Arial" pitchFamily="34" charset="0"/>
              <a:buNone/>
            </a:pPr>
            <a:r>
              <a:rPr lang="en-US" sz="3200" dirty="0" smtClean="0">
                <a:solidFill>
                  <a:srgbClr val="47D8FF"/>
                </a:solidFill>
              </a:rPr>
              <a:t>Atomically update one or more collections using transactions.</a:t>
            </a:r>
          </a:p>
          <a:p>
            <a:pPr marL="0" indent="0">
              <a:buFont typeface="Arial" pitchFamily="34" charset="0"/>
              <a:buNone/>
            </a:pPr>
            <a:r>
              <a:rPr lang="en-US" sz="3200" dirty="0" smtClean="0">
                <a:solidFill>
                  <a:srgbClr val="47D8FF"/>
                </a:solidFill>
              </a:rPr>
              <a:t>Reads are repeatable within the transaction.</a:t>
            </a:r>
          </a:p>
          <a:p>
            <a:pPr marL="0" indent="0">
              <a:buFont typeface="Arial" pitchFamily="34" charset="0"/>
              <a:buNone/>
            </a:pPr>
            <a:r>
              <a:rPr lang="en-US" sz="3200" dirty="0" smtClean="0">
                <a:solidFill>
                  <a:srgbClr val="47D8FF"/>
                </a:solidFill>
              </a:rPr>
              <a:t>Enumerations are snapshot based.</a:t>
            </a:r>
          </a:p>
          <a:p>
            <a:pPr marL="0" indent="0">
              <a:buFont typeface="Arial" pitchFamily="34" charset="0"/>
              <a:buNone/>
            </a:pPr>
            <a:r>
              <a:rPr lang="en-US" sz="3200" dirty="0" smtClean="0">
                <a:solidFill>
                  <a:srgbClr val="47D8FF"/>
                </a:solidFill>
              </a:rPr>
              <a:t>Supports LINQ.</a:t>
            </a:r>
          </a:p>
          <a:p>
            <a:pPr marL="0" indent="0">
              <a:buFont typeface="Arial" pitchFamily="34" charset="0"/>
              <a:buNone/>
            </a:pPr>
            <a:endParaRPr lang="en-US" sz="3200" dirty="0" smtClean="0">
              <a:solidFill>
                <a:srgbClr val="47D8FF"/>
              </a:solidFill>
            </a:endParaRPr>
          </a:p>
        </p:txBody>
      </p:sp>
      <p:sp>
        <p:nvSpPr>
          <p:cNvPr id="15" name="Title 2"/>
          <p:cNvSpPr>
            <a:spLocks noGrp="1"/>
          </p:cNvSpPr>
          <p:nvPr>
            <p:ph type="title"/>
          </p:nvPr>
        </p:nvSpPr>
        <p:spPr>
          <a:xfrm>
            <a:off x="274639" y="295274"/>
            <a:ext cx="11889564" cy="917575"/>
          </a:xfrm>
        </p:spPr>
        <p:txBody>
          <a:bodyPr/>
          <a:lstStyle/>
          <a:p>
            <a:r>
              <a:rPr lang="en-US" dirty="0" smtClean="0"/>
              <a:t>Reliable Collections</a:t>
            </a:r>
            <a:endParaRPr lang="en-US" dirty="0"/>
          </a:p>
        </p:txBody>
      </p:sp>
      <p:sp>
        <p:nvSpPr>
          <p:cNvPr id="32" name="Text Placeholder 1"/>
          <p:cNvSpPr txBox="1">
            <a:spLocks/>
          </p:cNvSpPr>
          <p:nvPr/>
        </p:nvSpPr>
        <p:spPr>
          <a:xfrm>
            <a:off x="8834676" y="1848731"/>
            <a:ext cx="4510058" cy="63224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solidFill>
                  <a:srgbClr val="FF8C00"/>
                </a:solidFill>
              </a:rPr>
              <a:t>IReliableQueue</a:t>
            </a:r>
            <a:r>
              <a:rPr lang="en-US" sz="2800" b="1" dirty="0" smtClean="0">
                <a:solidFill>
                  <a:srgbClr val="FF8C00"/>
                </a:solidFill>
              </a:rPr>
              <a:t>&lt;T&gt;</a:t>
            </a:r>
            <a:endParaRPr lang="en-US" sz="3200" b="1" dirty="0" smtClean="0">
              <a:solidFill>
                <a:srgbClr val="FF8C00"/>
              </a:solidFill>
            </a:endParaRPr>
          </a:p>
        </p:txBody>
      </p:sp>
      <p:grpSp>
        <p:nvGrpSpPr>
          <p:cNvPr id="40" name="Group 39"/>
          <p:cNvGrpSpPr/>
          <p:nvPr/>
        </p:nvGrpSpPr>
        <p:grpSpPr>
          <a:xfrm>
            <a:off x="731838" y="1633514"/>
            <a:ext cx="1466427" cy="912041"/>
            <a:chOff x="514118" y="5078322"/>
            <a:chExt cx="1961420" cy="1113098"/>
          </a:xfrm>
        </p:grpSpPr>
        <p:pic>
          <p:nvPicPr>
            <p:cNvPr id="42" name="Picture 4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1020" y="5078322"/>
              <a:ext cx="685800" cy="685800"/>
            </a:xfrm>
            <a:prstGeom prst="rect">
              <a:avLst/>
            </a:prstGeom>
          </p:spPr>
        </p:pic>
        <p:pic>
          <p:nvPicPr>
            <p:cNvPr id="43" name="Picture 4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4118" y="5726795"/>
              <a:ext cx="464625" cy="464625"/>
            </a:xfrm>
            <a:prstGeom prst="rect">
              <a:avLst/>
            </a:prstGeom>
          </p:spPr>
        </p:pic>
        <p:pic>
          <p:nvPicPr>
            <p:cNvPr id="44" name="Picture 4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0913" y="5726795"/>
              <a:ext cx="464625" cy="464625"/>
            </a:xfrm>
            <a:prstGeom prst="rect">
              <a:avLst/>
            </a:prstGeom>
          </p:spPr>
        </p:pic>
        <p:cxnSp>
          <p:nvCxnSpPr>
            <p:cNvPr id="45" name="Straight Connector 44"/>
            <p:cNvCxnSpPr>
              <a:endCxn id="44" idx="1"/>
            </p:cNvCxnSpPr>
            <p:nvPr/>
          </p:nvCxnSpPr>
          <p:spPr>
            <a:xfrm>
              <a:off x="1825707" y="5750932"/>
              <a:ext cx="185206" cy="208176"/>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cxnSp>
          <p:nvCxnSpPr>
            <p:cNvPr id="48" name="Straight Connector 47"/>
            <p:cNvCxnSpPr>
              <a:endCxn id="43" idx="3"/>
            </p:cNvCxnSpPr>
            <p:nvPr/>
          </p:nvCxnSpPr>
          <p:spPr>
            <a:xfrm flipH="1">
              <a:off x="978743" y="5753012"/>
              <a:ext cx="185190" cy="206096"/>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grpSp>
      <p:sp>
        <p:nvSpPr>
          <p:cNvPr id="41" name="Text Placeholder 1"/>
          <p:cNvSpPr txBox="1">
            <a:spLocks/>
          </p:cNvSpPr>
          <p:nvPr/>
        </p:nvSpPr>
        <p:spPr>
          <a:xfrm>
            <a:off x="2499900" y="1848731"/>
            <a:ext cx="4510058" cy="63224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solidFill>
                  <a:srgbClr val="FF8C00"/>
                </a:solidFill>
              </a:rPr>
              <a:t>IReliableDictionary</a:t>
            </a:r>
            <a:r>
              <a:rPr lang="en-US" sz="2800" b="1" dirty="0" smtClean="0">
                <a:solidFill>
                  <a:srgbClr val="FF8C00"/>
                </a:solidFill>
              </a:rPr>
              <a:t>&lt;K,V&gt;</a:t>
            </a:r>
            <a:endParaRPr lang="en-US" sz="3200" b="1" dirty="0" smtClean="0">
              <a:solidFill>
                <a:srgbClr val="FF8C00"/>
              </a:solidFill>
            </a:endParaRPr>
          </a:p>
        </p:txBody>
      </p:sp>
      <p:grpSp>
        <p:nvGrpSpPr>
          <p:cNvPr id="49" name="Group 48"/>
          <p:cNvGrpSpPr/>
          <p:nvPr/>
        </p:nvGrpSpPr>
        <p:grpSpPr>
          <a:xfrm>
            <a:off x="6740682" y="1212849"/>
            <a:ext cx="2037338" cy="1674813"/>
            <a:chOff x="126834" y="4165624"/>
            <a:chExt cx="3181494" cy="2022233"/>
          </a:xfrm>
        </p:grpSpPr>
        <p:pic>
          <p:nvPicPr>
            <p:cNvPr id="50" name="Picture 4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14516" y="4165624"/>
              <a:ext cx="1264353" cy="1688905"/>
            </a:xfrm>
            <a:prstGeom prst="rect">
              <a:avLst/>
            </a:prstGeom>
          </p:spPr>
        </p:pic>
        <p:pic>
          <p:nvPicPr>
            <p:cNvPr id="52" name="Picture 51"/>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429880" y="4975533"/>
              <a:ext cx="878448" cy="1212324"/>
            </a:xfrm>
            <a:prstGeom prst="rect">
              <a:avLst/>
            </a:prstGeom>
          </p:spPr>
        </p:pic>
        <p:pic>
          <p:nvPicPr>
            <p:cNvPr id="53" name="Picture 52"/>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6834" y="4975533"/>
              <a:ext cx="878448" cy="1212324"/>
            </a:xfrm>
            <a:prstGeom prst="rect">
              <a:avLst/>
            </a:prstGeom>
          </p:spPr>
        </p:pic>
        <p:cxnSp>
          <p:nvCxnSpPr>
            <p:cNvPr id="54" name="Straight Connector 53"/>
            <p:cNvCxnSpPr/>
            <p:nvPr/>
          </p:nvCxnSpPr>
          <p:spPr>
            <a:xfrm>
              <a:off x="2242067" y="5235412"/>
              <a:ext cx="200788" cy="185810"/>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cxnSp>
          <p:nvCxnSpPr>
            <p:cNvPr id="55" name="Straight Connector 54"/>
            <p:cNvCxnSpPr/>
            <p:nvPr/>
          </p:nvCxnSpPr>
          <p:spPr>
            <a:xfrm flipV="1">
              <a:off x="910726" y="5241965"/>
              <a:ext cx="228600" cy="169816"/>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5012019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8437" y="901717"/>
            <a:ext cx="0" cy="594360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156248" y="1451086"/>
            <a:ext cx="1495602" cy="584775"/>
          </a:xfrm>
          <a:prstGeom prst="rect">
            <a:avLst/>
          </a:prstGeom>
          <a:noFill/>
        </p:spPr>
        <p:txBody>
          <a:bodyPr wrap="none" rtlCol="0">
            <a:spAutoFit/>
          </a:bodyPr>
          <a:lstStyle/>
          <a:p>
            <a:r>
              <a:rPr lang="en-US" sz="1600" dirty="0" smtClean="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rPr>
              <a:t>Service Fabric</a:t>
            </a:r>
          </a:p>
          <a:p>
            <a:r>
              <a:rPr lang="en-US" sz="1600" dirty="0" smtClean="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rPr>
              <a:t>Stateful</a:t>
            </a:r>
            <a:r>
              <a:rPr lang="en-US" sz="1600" dirty="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rPr>
              <a:t> </a:t>
            </a:r>
            <a:r>
              <a:rPr lang="en-US" sz="1600" dirty="0" smtClean="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rPr>
              <a:t>Service</a:t>
            </a:r>
            <a:endParaRPr lang="en-US" sz="1600" dirty="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43" y="1406393"/>
            <a:ext cx="723200" cy="713391"/>
          </a:xfrm>
          <a:prstGeom prst="rect">
            <a:avLst/>
          </a:prstGeom>
        </p:spPr>
      </p:pic>
      <p:grpSp>
        <p:nvGrpSpPr>
          <p:cNvPr id="85" name="Group 84"/>
          <p:cNvGrpSpPr/>
          <p:nvPr/>
        </p:nvGrpSpPr>
        <p:grpSpPr>
          <a:xfrm>
            <a:off x="7997816" y="2622438"/>
            <a:ext cx="967833" cy="859947"/>
            <a:chOff x="6413287" y="1383004"/>
            <a:chExt cx="357786" cy="357786"/>
          </a:xfrm>
        </p:grpSpPr>
        <p:sp>
          <p:nvSpPr>
            <p:cNvPr id="125" name="Rectangle 124"/>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cxnSp>
        <p:nvCxnSpPr>
          <p:cNvPr id="108" name="Straight Connector 107"/>
          <p:cNvCxnSpPr/>
          <p:nvPr/>
        </p:nvCxnSpPr>
        <p:spPr>
          <a:xfrm>
            <a:off x="8497488" y="3568384"/>
            <a:ext cx="0" cy="866213"/>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7595910" y="4335350"/>
            <a:ext cx="2013979" cy="1837192"/>
            <a:chOff x="7793807" y="3925234"/>
            <a:chExt cx="2525548" cy="2384914"/>
          </a:xfrm>
        </p:grpSpPr>
        <p:grpSp>
          <p:nvGrpSpPr>
            <p:cNvPr id="151" name="Group 150"/>
            <p:cNvGrpSpPr/>
            <p:nvPr/>
          </p:nvGrpSpPr>
          <p:grpSpPr>
            <a:xfrm>
              <a:off x="7793807" y="3925234"/>
              <a:ext cx="2525548" cy="2384914"/>
              <a:chOff x="6570137" y="3793280"/>
              <a:chExt cx="2748127" cy="2448951"/>
            </a:xfrm>
          </p:grpSpPr>
          <p:pic>
            <p:nvPicPr>
              <p:cNvPr id="111" name="Picture 1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0137" y="3793280"/>
                <a:ext cx="2748127" cy="2448951"/>
              </a:xfrm>
              <a:prstGeom prst="rect">
                <a:avLst/>
              </a:prstGeom>
            </p:spPr>
          </p:pic>
          <p:grpSp>
            <p:nvGrpSpPr>
              <p:cNvPr id="131" name="Group 130"/>
              <p:cNvGrpSpPr/>
              <p:nvPr/>
            </p:nvGrpSpPr>
            <p:grpSpPr>
              <a:xfrm>
                <a:off x="6656553" y="5122301"/>
                <a:ext cx="742804" cy="449899"/>
                <a:chOff x="514118" y="5078322"/>
                <a:chExt cx="1961420" cy="1113098"/>
              </a:xfrm>
            </p:grpSpPr>
            <p:pic>
              <p:nvPicPr>
                <p:cNvPr id="132" name="Picture 131"/>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1020" y="5078322"/>
                  <a:ext cx="685800" cy="685800"/>
                </a:xfrm>
                <a:prstGeom prst="rect">
                  <a:avLst/>
                </a:prstGeom>
              </p:spPr>
            </p:pic>
            <p:pic>
              <p:nvPicPr>
                <p:cNvPr id="133" name="Picture 132"/>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4118" y="5726795"/>
                  <a:ext cx="464625" cy="464625"/>
                </a:xfrm>
                <a:prstGeom prst="rect">
                  <a:avLst/>
                </a:prstGeom>
              </p:spPr>
            </p:pic>
            <p:pic>
              <p:nvPicPr>
                <p:cNvPr id="134" name="Picture 133"/>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0913" y="5726795"/>
                  <a:ext cx="464625" cy="464625"/>
                </a:xfrm>
                <a:prstGeom prst="rect">
                  <a:avLst/>
                </a:prstGeom>
              </p:spPr>
            </p:pic>
            <p:cxnSp>
              <p:nvCxnSpPr>
                <p:cNvPr id="135" name="Straight Connector 134"/>
                <p:cNvCxnSpPr>
                  <a:endCxn id="134" idx="1"/>
                </p:cNvCxnSpPr>
                <p:nvPr/>
              </p:nvCxnSpPr>
              <p:spPr>
                <a:xfrm>
                  <a:off x="1825707" y="5750932"/>
                  <a:ext cx="185206" cy="20817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33" idx="3"/>
                </p:cNvCxnSpPr>
                <p:nvPr/>
              </p:nvCxnSpPr>
              <p:spPr>
                <a:xfrm flipH="1">
                  <a:off x="978743" y="5753012"/>
                  <a:ext cx="185190" cy="20609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6655610" y="3917880"/>
                <a:ext cx="777187" cy="653827"/>
                <a:chOff x="-2215617" y="4294686"/>
                <a:chExt cx="2682677" cy="2022233"/>
              </a:xfrm>
            </p:grpSpPr>
            <p:pic>
              <p:nvPicPr>
                <p:cNvPr id="138" name="Picture 137"/>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25730" y="4294686"/>
                  <a:ext cx="1264349" cy="1688904"/>
                </a:xfrm>
                <a:prstGeom prst="rect">
                  <a:avLst/>
                </a:prstGeom>
              </p:spPr>
            </p:pic>
            <p:pic>
              <p:nvPicPr>
                <p:cNvPr id="139" name="Picture 138"/>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1387" y="5104595"/>
                  <a:ext cx="878447" cy="1212324"/>
                </a:xfrm>
                <a:prstGeom prst="rect">
                  <a:avLst/>
                </a:prstGeom>
              </p:spPr>
            </p:pic>
            <p:pic>
              <p:nvPicPr>
                <p:cNvPr id="140" name="Picture 139"/>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15617" y="5104595"/>
                  <a:ext cx="878449" cy="1212324"/>
                </a:xfrm>
                <a:prstGeom prst="rect">
                  <a:avLst/>
                </a:prstGeom>
              </p:spPr>
            </p:pic>
            <p:cxnSp>
              <p:nvCxnSpPr>
                <p:cNvPr id="141" name="Straight Connector 140"/>
                <p:cNvCxnSpPr/>
                <p:nvPr/>
              </p:nvCxnSpPr>
              <p:spPr>
                <a:xfrm>
                  <a:off x="-398182" y="5364476"/>
                  <a:ext cx="200788" cy="185809"/>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1729521" y="5371029"/>
                  <a:ext cx="228602" cy="169816"/>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154" name="Picture 153"/>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38325" y="5296252"/>
              <a:ext cx="238682" cy="269943"/>
            </a:xfrm>
            <a:prstGeom prst="rect">
              <a:avLst/>
            </a:prstGeom>
          </p:spPr>
        </p:pic>
        <p:pic>
          <p:nvPicPr>
            <p:cNvPr id="155" name="Picture 15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180" y="5551503"/>
              <a:ext cx="161706" cy="182885"/>
            </a:xfrm>
            <a:prstGeom prst="rect">
              <a:avLst/>
            </a:prstGeom>
          </p:spPr>
        </p:pic>
        <p:pic>
          <p:nvPicPr>
            <p:cNvPr id="156" name="Picture 155"/>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734117" y="5551503"/>
              <a:ext cx="161706" cy="182885"/>
            </a:xfrm>
            <a:prstGeom prst="rect">
              <a:avLst/>
            </a:prstGeom>
          </p:spPr>
        </p:pic>
        <p:cxnSp>
          <p:nvCxnSpPr>
            <p:cNvPr id="157" name="Straight Connector 156"/>
            <p:cNvCxnSpPr>
              <a:endCxn id="156" idx="1"/>
            </p:cNvCxnSpPr>
            <p:nvPr/>
          </p:nvCxnSpPr>
          <p:spPr>
            <a:xfrm>
              <a:off x="9669659" y="5561004"/>
              <a:ext cx="64458" cy="81942"/>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55" idx="3"/>
            </p:cNvCxnSpPr>
            <p:nvPr/>
          </p:nvCxnSpPr>
          <p:spPr>
            <a:xfrm flipH="1">
              <a:off x="9374886" y="5561822"/>
              <a:ext cx="64452" cy="81123"/>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60" name="Title 2"/>
          <p:cNvSpPr>
            <a:spLocks noGrp="1"/>
          </p:cNvSpPr>
          <p:nvPr>
            <p:ph type="title"/>
          </p:nvPr>
        </p:nvSpPr>
        <p:spPr>
          <a:xfrm>
            <a:off x="274639" y="295274"/>
            <a:ext cx="11889564" cy="917575"/>
          </a:xfrm>
        </p:spPr>
        <p:txBody>
          <a:bodyPr/>
          <a:lstStyle/>
          <a:p>
            <a:r>
              <a:rPr lang="en-US" dirty="0" smtClean="0"/>
              <a:t>Word count service – Service Fabric</a:t>
            </a:r>
            <a:endParaRPr lang="en-US" dirty="0"/>
          </a:p>
        </p:txBody>
      </p:sp>
      <p:grpSp>
        <p:nvGrpSpPr>
          <p:cNvPr id="58" name="Group 57"/>
          <p:cNvGrpSpPr/>
          <p:nvPr/>
        </p:nvGrpSpPr>
        <p:grpSpPr>
          <a:xfrm>
            <a:off x="1722437" y="1303537"/>
            <a:ext cx="3877094" cy="735793"/>
            <a:chOff x="4077299" y="667800"/>
            <a:chExt cx="1987354" cy="415637"/>
          </a:xfrm>
        </p:grpSpPr>
        <p:pic>
          <p:nvPicPr>
            <p:cNvPr id="59" name="Picture 58"/>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4077299" y="667800"/>
              <a:ext cx="415637" cy="415637"/>
            </a:xfrm>
            <a:prstGeom prst="rect">
              <a:avLst/>
            </a:prstGeom>
          </p:spPr>
        </p:pic>
        <p:sp>
          <p:nvSpPr>
            <p:cNvPr id="60" name="TextBox 59"/>
            <p:cNvSpPr txBox="1"/>
            <p:nvPr/>
          </p:nvSpPr>
          <p:spPr>
            <a:xfrm>
              <a:off x="4500102" y="742923"/>
              <a:ext cx="1564551" cy="338554"/>
            </a:xfrm>
            <a:prstGeom prst="rect">
              <a:avLst/>
            </a:prstGeom>
            <a:noFill/>
          </p:spPr>
          <p:txBody>
            <a:bodyPr wrap="none" rtlCol="0">
              <a:spAutoFit/>
            </a:bodyPr>
            <a:lstStyle/>
            <a:p>
              <a:r>
                <a:rPr lang="en-US" sz="1600" dirty="0" smtClean="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rPr>
                <a:t>Cloud Services</a:t>
              </a:r>
              <a:endParaRPr lang="en-US" sz="1600" dirty="0">
                <a:solidFill>
                  <a:prstClr val="white">
                    <a:lumMod val="85000"/>
                  </a:prstClr>
                </a:solidFill>
                <a:latin typeface="Segoe UI Light" panose="020B0502040204020203" pitchFamily="34" charset="0"/>
                <a:ea typeface="Arial Unicode MS" panose="020B0604020202020204" pitchFamily="34" charset="-128"/>
                <a:cs typeface="Segoe UI Light" panose="020B0502040204020203" pitchFamily="34" charset="0"/>
              </a:endParaRPr>
            </a:p>
          </p:txBody>
        </p:sp>
      </p:grpSp>
      <p:grpSp>
        <p:nvGrpSpPr>
          <p:cNvPr id="61" name="Group 60"/>
          <p:cNvGrpSpPr/>
          <p:nvPr/>
        </p:nvGrpSpPr>
        <p:grpSpPr>
          <a:xfrm>
            <a:off x="1738244" y="2174339"/>
            <a:ext cx="3409626" cy="4146766"/>
            <a:chOff x="3071385" y="3424584"/>
            <a:chExt cx="2713011" cy="3139321"/>
          </a:xfrm>
        </p:grpSpPr>
        <p:grpSp>
          <p:nvGrpSpPr>
            <p:cNvPr id="62" name="Group 61"/>
            <p:cNvGrpSpPr/>
            <p:nvPr/>
          </p:nvGrpSpPr>
          <p:grpSpPr>
            <a:xfrm>
              <a:off x="3202507" y="3424584"/>
              <a:ext cx="697998" cy="633380"/>
              <a:chOff x="6413287" y="1383004"/>
              <a:chExt cx="357786" cy="357786"/>
            </a:xfrm>
          </p:grpSpPr>
          <p:sp>
            <p:nvSpPr>
              <p:cNvPr id="89" name="Rectangle 88"/>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sp>
          <p:nvSpPr>
            <p:cNvPr id="63" name="Rounded Rectangle 62"/>
            <p:cNvSpPr/>
            <p:nvPr/>
          </p:nvSpPr>
          <p:spPr>
            <a:xfrm>
              <a:off x="3071385" y="5749027"/>
              <a:ext cx="2405446" cy="814878"/>
            </a:xfrm>
            <a:prstGeom prst="roundRect">
              <a:avLst>
                <a:gd name="adj" fmla="val 4266"/>
              </a:avLst>
            </a:prstGeom>
            <a:solidFill>
              <a:srgbClr val="00AD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4" name="Picture 63" descr="Storage table.png"/>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3953849" y="5797261"/>
              <a:ext cx="632880" cy="574292"/>
            </a:xfrm>
            <a:prstGeom prst="rect">
              <a:avLst/>
            </a:prstGeom>
          </p:spPr>
        </p:pic>
        <p:sp>
          <p:nvSpPr>
            <p:cNvPr id="65" name="TextBox 64"/>
            <p:cNvSpPr txBox="1"/>
            <p:nvPr/>
          </p:nvSpPr>
          <p:spPr>
            <a:xfrm>
              <a:off x="3717418" y="6385604"/>
              <a:ext cx="1241406" cy="143204"/>
            </a:xfrm>
            <a:prstGeom prst="rect">
              <a:avLst/>
            </a:prstGeom>
            <a:noFill/>
            <a:ln>
              <a:noFill/>
            </a:ln>
          </p:spPr>
          <p:txBody>
            <a:bodyPr wrap="none" lIns="0" tIns="27432" rIns="0" bIns="0" rtlCol="0">
              <a:noAutofit/>
            </a:bodyPr>
            <a:lstStyle/>
            <a:p>
              <a:pPr>
                <a:lnSpc>
                  <a:spcPts val="800"/>
                </a:lnSpc>
              </a:pPr>
              <a:r>
                <a:rPr lang="en-US" sz="1100" b="1" dirty="0" smtClean="0">
                  <a:solidFill>
                    <a:srgbClr val="184381"/>
                  </a:solidFill>
                  <a:ea typeface="Arial Unicode MS" panose="020B0604020202020204" pitchFamily="34" charset="-128"/>
                  <a:cs typeface="Segoe UI" panose="020B0502040204020203" pitchFamily="34" charset="0"/>
                </a:rPr>
                <a:t>Azure Tables/NoSQL</a:t>
              </a:r>
              <a:endParaRPr lang="en-US" sz="1000" b="1" dirty="0" smtClean="0">
                <a:solidFill>
                  <a:srgbClr val="184381"/>
                </a:solidFill>
                <a:ea typeface="Arial Unicode MS" panose="020B0604020202020204" pitchFamily="34" charset="-128"/>
                <a:cs typeface="Segoe UI" panose="020B0502040204020203" pitchFamily="34" charset="0"/>
              </a:endParaRPr>
            </a:p>
          </p:txBody>
        </p:sp>
        <p:grpSp>
          <p:nvGrpSpPr>
            <p:cNvPr id="66" name="Group 65"/>
            <p:cNvGrpSpPr/>
            <p:nvPr/>
          </p:nvGrpSpPr>
          <p:grpSpPr>
            <a:xfrm>
              <a:off x="4625025" y="4724788"/>
              <a:ext cx="738569" cy="670196"/>
              <a:chOff x="3877859" y="2328517"/>
              <a:chExt cx="378582" cy="378582"/>
            </a:xfrm>
          </p:grpSpPr>
          <p:sp>
            <p:nvSpPr>
              <p:cNvPr id="87" name="Rectangle 86"/>
              <p:cNvSpPr/>
              <p:nvPr/>
            </p:nvSpPr>
            <p:spPr>
              <a:xfrm>
                <a:off x="3903242" y="2385357"/>
                <a:ext cx="303801" cy="19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859" y="2328517"/>
                <a:ext cx="378582" cy="378582"/>
              </a:xfrm>
              <a:prstGeom prst="rect">
                <a:avLst/>
              </a:prstGeom>
            </p:spPr>
          </p:pic>
        </p:grpSp>
        <p:pic>
          <p:nvPicPr>
            <p:cNvPr id="69" name="Picture 68"/>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195351" y="3711668"/>
              <a:ext cx="1522254" cy="1199211"/>
            </a:xfrm>
            <a:prstGeom prst="rect">
              <a:avLst/>
            </a:prstGeom>
          </p:spPr>
        </p:pic>
        <p:cxnSp>
          <p:nvCxnSpPr>
            <p:cNvPr id="70" name="Straight Connector 69"/>
            <p:cNvCxnSpPr/>
            <p:nvPr/>
          </p:nvCxnSpPr>
          <p:spPr>
            <a:xfrm flipH="1">
              <a:off x="4967871" y="5324597"/>
              <a:ext cx="8740" cy="429983"/>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222453" y="4082548"/>
              <a:ext cx="738569" cy="1672032"/>
              <a:chOff x="4588471" y="1847873"/>
              <a:chExt cx="378582" cy="944503"/>
            </a:xfrm>
          </p:grpSpPr>
          <p:grpSp>
            <p:nvGrpSpPr>
              <p:cNvPr id="81" name="Group 80"/>
              <p:cNvGrpSpPr/>
              <p:nvPr/>
            </p:nvGrpSpPr>
            <p:grpSpPr>
              <a:xfrm>
                <a:off x="4588471" y="2210662"/>
                <a:ext cx="378582" cy="378582"/>
                <a:chOff x="3983276" y="2328517"/>
                <a:chExt cx="378582" cy="378582"/>
              </a:xfrm>
            </p:grpSpPr>
            <p:sp>
              <p:nvSpPr>
                <p:cNvPr id="84" name="Rectangle 83"/>
                <p:cNvSpPr/>
                <p:nvPr/>
              </p:nvSpPr>
              <p:spPr>
                <a:xfrm>
                  <a:off x="3995903" y="2385357"/>
                  <a:ext cx="303801" cy="19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3276" y="2328517"/>
                  <a:ext cx="378582" cy="378582"/>
                </a:xfrm>
                <a:prstGeom prst="rect">
                  <a:avLst/>
                </a:prstGeom>
              </p:spPr>
            </p:pic>
          </p:grpSp>
          <p:cxnSp>
            <p:nvCxnSpPr>
              <p:cNvPr id="82" name="Straight Connector 81"/>
              <p:cNvCxnSpPr/>
              <p:nvPr/>
            </p:nvCxnSpPr>
            <p:spPr>
              <a:xfrm flipH="1">
                <a:off x="4758428" y="2549486"/>
                <a:ext cx="4480" cy="242890"/>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50088" y="1847873"/>
                <a:ext cx="0" cy="360393"/>
              </a:xfrm>
              <a:prstGeom prst="line">
                <a:avLst/>
              </a:prstGeom>
              <a:ln w="28575">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H="1">
              <a:off x="5447326" y="4329648"/>
              <a:ext cx="337070" cy="639145"/>
              <a:chOff x="4909933" y="1723258"/>
              <a:chExt cx="172778" cy="361042"/>
            </a:xfrm>
          </p:grpSpPr>
          <p:cxnSp>
            <p:nvCxnSpPr>
              <p:cNvPr id="79" name="Straight Connector 78"/>
              <p:cNvCxnSpPr/>
              <p:nvPr/>
            </p:nvCxnSpPr>
            <p:spPr>
              <a:xfrm>
                <a:off x="4909933" y="1723258"/>
                <a:ext cx="5316" cy="36104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909933" y="2078984"/>
                <a:ext cx="172778" cy="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786001" y="4081661"/>
              <a:ext cx="337070" cy="248184"/>
              <a:chOff x="4813600" y="1859143"/>
              <a:chExt cx="172778" cy="140195"/>
            </a:xfrm>
          </p:grpSpPr>
          <p:cxnSp>
            <p:nvCxnSpPr>
              <p:cNvPr id="75" name="Straight Connector 74"/>
              <p:cNvCxnSpPr/>
              <p:nvPr/>
            </p:nvCxnSpPr>
            <p:spPr>
              <a:xfrm>
                <a:off x="4818968" y="1859143"/>
                <a:ext cx="0" cy="13563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813600" y="1999338"/>
                <a:ext cx="172778" cy="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4203402" y="4568321"/>
              <a:ext cx="1196880" cy="269424"/>
            </a:xfrm>
            <a:prstGeom prst="rect">
              <a:avLst/>
            </a:prstGeom>
            <a:noFill/>
            <a:ln>
              <a:noFill/>
            </a:ln>
          </p:spPr>
          <p:txBody>
            <a:bodyPr wrap="none" lIns="0" tIns="27432" rIns="0" bIns="0" rtlCol="0">
              <a:noAutofit/>
            </a:bodyPr>
            <a:lstStyle/>
            <a:p>
              <a:pPr>
                <a:lnSpc>
                  <a:spcPts val="800"/>
                </a:lnSpc>
              </a:pPr>
              <a:r>
                <a:rPr lang="en-US" sz="1000" b="1" dirty="0" smtClean="0">
                  <a:solidFill>
                    <a:prstClr val="white"/>
                  </a:solidFill>
                  <a:ea typeface="Arial Unicode MS" panose="020B0604020202020204" pitchFamily="34" charset="-128"/>
                  <a:cs typeface="Segoe UI" panose="020B0502040204020203" pitchFamily="34" charset="0"/>
                </a:rPr>
                <a:t>Azure Queue</a:t>
              </a:r>
            </a:p>
          </p:txBody>
        </p:sp>
      </p:grpSp>
    </p:spTree>
    <p:extLst>
      <p:ext uri="{BB962C8B-B14F-4D97-AF65-F5344CB8AC3E}">
        <p14:creationId xmlns:p14="http://schemas.microsoft.com/office/powerpoint/2010/main" val="12919386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963335" cy="1828786"/>
          </a:xfrm>
        </p:spPr>
        <p:txBody>
          <a:bodyPr/>
          <a:lstStyle/>
          <a:p>
            <a:r>
              <a:rPr lang="en-US" dirty="0">
                <a:solidFill>
                  <a:schemeClr val="tx1"/>
                </a:solidFill>
              </a:rPr>
              <a:t>Building Resilient, Scalable Services with Microsoft Azure Service Fabric</a:t>
            </a:r>
            <a:endParaRPr lang="en-US" dirty="0"/>
          </a:p>
        </p:txBody>
      </p:sp>
      <p:sp>
        <p:nvSpPr>
          <p:cNvPr id="5" name="Text Placeholder 4"/>
          <p:cNvSpPr>
            <a:spLocks noGrp="1"/>
          </p:cNvSpPr>
          <p:nvPr>
            <p:ph type="body" sz="quarter" idx="12"/>
          </p:nvPr>
        </p:nvSpPr>
        <p:spPr>
          <a:xfrm>
            <a:off x="274702" y="4107655"/>
            <a:ext cx="7315137" cy="1828007"/>
          </a:xfrm>
        </p:spPr>
        <p:txBody>
          <a:bodyPr/>
          <a:lstStyle/>
          <a:p>
            <a:r>
              <a:rPr lang="en-US" sz="2800" dirty="0">
                <a:solidFill>
                  <a:schemeClr val="tx1"/>
                </a:solidFill>
              </a:rPr>
              <a:t>Vaclav Turecek</a:t>
            </a:r>
          </a:p>
          <a:p>
            <a:r>
              <a:rPr lang="en-US" sz="2800" dirty="0">
                <a:solidFill>
                  <a:schemeClr val="tx1"/>
                </a:solidFill>
              </a:rPr>
              <a:t>Senior Program Manager</a:t>
            </a:r>
          </a:p>
          <a:p>
            <a:endParaRPr lang="en-US" sz="2800" dirty="0">
              <a:solidFill>
                <a:schemeClr val="tx1"/>
              </a:solidFill>
            </a:endParaRPr>
          </a:p>
          <a:p>
            <a:r>
              <a:rPr lang="en-US" sz="2800" dirty="0" smtClean="0">
                <a:solidFill>
                  <a:schemeClr val="tx1"/>
                </a:solidFill>
              </a:rPr>
              <a:t>Vipul Modi</a:t>
            </a:r>
          </a:p>
          <a:p>
            <a:r>
              <a:rPr lang="en-US" sz="2800" dirty="0" smtClean="0">
                <a:solidFill>
                  <a:schemeClr val="tx1"/>
                </a:solidFill>
              </a:rPr>
              <a:t>Principal Software Engineering Manager</a:t>
            </a:r>
            <a:endParaRPr lang="en-US" sz="2800" dirty="0">
              <a:solidFill>
                <a:schemeClr val="tx1"/>
              </a:solidFill>
            </a:endParaRPr>
          </a:p>
        </p:txBody>
      </p:sp>
      <p:sp>
        <p:nvSpPr>
          <p:cNvPr id="6" name="Text Placeholder 4"/>
          <p:cNvSpPr txBox="1">
            <a:spLocks/>
          </p:cNvSpPr>
          <p:nvPr/>
        </p:nvSpPr>
        <p:spPr>
          <a:xfrm>
            <a:off x="312737" y="360363"/>
            <a:ext cx="7315137" cy="609600"/>
          </a:xfrm>
          <a:prstGeom prst="rect">
            <a:avLst/>
          </a:prstGeom>
          <a:noFill/>
        </p:spPr>
        <p:txBody>
          <a:bodyPr vert="horz" wrap="square" lIns="146304" tIns="109728" rIns="146304" bIns="109728" rtlCol="0">
            <a:noAutofit/>
          </a:bodyPr>
          <a:lstStyle>
            <a:lvl1pPr marL="0" marR="0" indent="0" algn="l" defTabSz="932667"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3200" kern="1200" spc="0" baseline="0">
                <a:gradFill>
                  <a:gsLst>
                    <a:gs pos="99115">
                      <a:schemeClr val="tx1"/>
                    </a:gs>
                    <a:gs pos="79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tx1"/>
                </a:solidFill>
                <a:latin typeface="+mn-lt"/>
              </a:rPr>
              <a:t>BRK3730</a:t>
            </a:r>
            <a:endParaRPr lang="en-US" sz="2000" dirty="0">
              <a:solidFill>
                <a:schemeClr val="tx1"/>
              </a:solidFill>
              <a:latin typeface="+mn-lt"/>
            </a:endParaRPr>
          </a:p>
        </p:txBody>
      </p:sp>
    </p:spTree>
    <p:extLst>
      <p:ext uri="{BB962C8B-B14F-4D97-AF65-F5344CB8AC3E}">
        <p14:creationId xmlns:p14="http://schemas.microsoft.com/office/powerpoint/2010/main" val="2148287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7"/>
            <a:ext cx="11506198" cy="1055686"/>
          </a:xfrm>
        </p:spPr>
        <p:txBody>
          <a:bodyPr/>
          <a:lstStyle/>
          <a:p>
            <a:r>
              <a:rPr lang="en-US" dirty="0"/>
              <a:t>Demo: Reliable Services API</a:t>
            </a:r>
            <a:br>
              <a:rPr lang="en-US" dirty="0"/>
            </a:br>
            <a:endParaRPr lang="en-US" dirty="0"/>
          </a:p>
        </p:txBody>
      </p:sp>
      <p:sp>
        <p:nvSpPr>
          <p:cNvPr id="5" name="Rectangle 4"/>
          <p:cNvSpPr/>
          <p:nvPr/>
        </p:nvSpPr>
        <p:spPr>
          <a:xfrm>
            <a:off x="3094037" y="3129132"/>
            <a:ext cx="7141314" cy="830997"/>
          </a:xfrm>
          <a:prstGeom prst="rect">
            <a:avLst/>
          </a:prstGeom>
        </p:spPr>
        <p:txBody>
          <a:bodyPr wrap="none">
            <a:spAutoFit/>
          </a:bodyPr>
          <a:lstStyle/>
          <a:p>
            <a:r>
              <a:rPr lang="en-US" sz="4800" dirty="0" smtClean="0">
                <a:solidFill>
                  <a:srgbClr val="FFFFFF"/>
                </a:solidFill>
                <a:latin typeface="Segoe UI Light"/>
              </a:rPr>
              <a:t>Stateful</a:t>
            </a:r>
            <a:r>
              <a:rPr lang="en-US" sz="4800" dirty="0" smtClean="0">
                <a:solidFill>
                  <a:srgbClr val="000000"/>
                </a:solidFill>
                <a:latin typeface="Segoe UI Light"/>
              </a:rPr>
              <a:t> </a:t>
            </a:r>
            <a:r>
              <a:rPr lang="en-US" sz="4800" dirty="0">
                <a:solidFill>
                  <a:srgbClr val="000000"/>
                </a:solidFill>
                <a:latin typeface="Segoe UI Light"/>
              </a:rPr>
              <a:t>word count service</a:t>
            </a:r>
          </a:p>
        </p:txBody>
      </p:sp>
    </p:spTree>
    <p:extLst>
      <p:ext uri="{BB962C8B-B14F-4D97-AF65-F5344CB8AC3E}">
        <p14:creationId xmlns:p14="http://schemas.microsoft.com/office/powerpoint/2010/main" val="1005101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8232615" y="3815917"/>
            <a:ext cx="1532432" cy="2907698"/>
          </a:xfrm>
          <a:prstGeom prst="roundRect">
            <a:avLst/>
          </a:prstGeom>
          <a:solidFill>
            <a:schemeClr val="bg2">
              <a:lumMod val="60000"/>
              <a:lumOff val="40000"/>
            </a:schemeClr>
          </a:solidFill>
          <a:ln w="9525" cap="flat" cmpd="sng" algn="ctr">
            <a:noFill/>
            <a:prstDash val="solid"/>
          </a:ln>
          <a:effectLst>
            <a:outerShdw blurRad="38100" dist="25400" dir="5400000" rotWithShape="0">
              <a:srgbClr val="000000">
                <a:alpha val="40000"/>
              </a:srgbClr>
            </a:outerShdw>
          </a:effectLst>
        </p:spPr>
        <p:txBody>
          <a:bodyPr rtlCol="0" anchor="t"/>
          <a:lstStyle/>
          <a:p>
            <a:pPr algn="ctr" defTabSz="1243493">
              <a:defRPr/>
            </a:pPr>
            <a:r>
              <a:rPr lang="en-US" sz="2000" kern="0" dirty="0" smtClean="0">
                <a:solidFill>
                  <a:srgbClr val="FFFFFF"/>
                </a:solidFill>
                <a:latin typeface="Segoe UI Light"/>
              </a:rPr>
              <a:t>Node 5</a:t>
            </a:r>
            <a:endParaRPr lang="en-US" sz="2000" kern="0" dirty="0">
              <a:solidFill>
                <a:srgbClr val="FFFFFF"/>
              </a:solidFill>
              <a:latin typeface="Segoe UI Light"/>
            </a:endParaRPr>
          </a:p>
        </p:txBody>
      </p:sp>
      <p:sp>
        <p:nvSpPr>
          <p:cNvPr id="55" name="Rounded Rectangle 54"/>
          <p:cNvSpPr/>
          <p:nvPr/>
        </p:nvSpPr>
        <p:spPr>
          <a:xfrm>
            <a:off x="6371924" y="3815917"/>
            <a:ext cx="1532432" cy="2907698"/>
          </a:xfrm>
          <a:prstGeom prst="roundRect">
            <a:avLst/>
          </a:prstGeom>
          <a:solidFill>
            <a:schemeClr val="bg2">
              <a:lumMod val="60000"/>
              <a:lumOff val="40000"/>
            </a:schemeClr>
          </a:solidFill>
          <a:ln w="9525" cap="flat" cmpd="sng" algn="ctr">
            <a:noFill/>
            <a:prstDash val="solid"/>
          </a:ln>
          <a:effectLst>
            <a:outerShdw blurRad="38100" dist="25400" dir="5400000" rotWithShape="0">
              <a:srgbClr val="000000">
                <a:alpha val="40000"/>
              </a:srgbClr>
            </a:outerShdw>
          </a:effectLst>
        </p:spPr>
        <p:txBody>
          <a:bodyPr rtlCol="0" anchor="t"/>
          <a:lstStyle/>
          <a:p>
            <a:pPr algn="ctr" defTabSz="1243493">
              <a:defRPr/>
            </a:pPr>
            <a:r>
              <a:rPr lang="en-US" sz="2000" kern="0" dirty="0" smtClean="0">
                <a:solidFill>
                  <a:srgbClr val="FFFFFF"/>
                </a:solidFill>
                <a:latin typeface="Segoe UI Light"/>
              </a:rPr>
              <a:t>Node 4</a:t>
            </a:r>
            <a:endParaRPr lang="en-US" sz="2000" kern="0" dirty="0">
              <a:solidFill>
                <a:srgbClr val="FFFFFF"/>
              </a:solidFill>
              <a:latin typeface="Segoe UI Light"/>
            </a:endParaRPr>
          </a:p>
        </p:txBody>
      </p:sp>
      <p:sp>
        <p:nvSpPr>
          <p:cNvPr id="70" name="Rounded Rectangle 69"/>
          <p:cNvSpPr/>
          <p:nvPr/>
        </p:nvSpPr>
        <p:spPr>
          <a:xfrm>
            <a:off x="4511235" y="3815917"/>
            <a:ext cx="1532432" cy="2907698"/>
          </a:xfrm>
          <a:prstGeom prst="roundRect">
            <a:avLst/>
          </a:prstGeom>
          <a:solidFill>
            <a:schemeClr val="bg2">
              <a:lumMod val="60000"/>
              <a:lumOff val="40000"/>
            </a:schemeClr>
          </a:solidFill>
          <a:ln w="9525" cap="flat" cmpd="sng" algn="ctr">
            <a:noFill/>
            <a:prstDash val="solid"/>
          </a:ln>
          <a:effectLst>
            <a:outerShdw blurRad="38100" dist="25400" dir="5400000" rotWithShape="0">
              <a:srgbClr val="000000">
                <a:alpha val="40000"/>
              </a:srgbClr>
            </a:outerShdw>
          </a:effectLst>
        </p:spPr>
        <p:txBody>
          <a:bodyPr rtlCol="0" anchor="t"/>
          <a:lstStyle/>
          <a:p>
            <a:pPr algn="ctr" defTabSz="1243493">
              <a:defRPr/>
            </a:pPr>
            <a:r>
              <a:rPr lang="en-US" sz="2000" kern="0" dirty="0" smtClean="0">
                <a:solidFill>
                  <a:srgbClr val="FFFFFF"/>
                </a:solidFill>
                <a:latin typeface="Segoe UI Light"/>
              </a:rPr>
              <a:t>Node 3</a:t>
            </a:r>
            <a:endParaRPr lang="en-US" sz="2000" kern="0" dirty="0">
              <a:solidFill>
                <a:srgbClr val="FFFFFF"/>
              </a:solidFill>
              <a:latin typeface="Segoe UI Light"/>
            </a:endParaRPr>
          </a:p>
        </p:txBody>
      </p:sp>
      <p:sp>
        <p:nvSpPr>
          <p:cNvPr id="77" name="Rounded Rectangle 76"/>
          <p:cNvSpPr/>
          <p:nvPr/>
        </p:nvSpPr>
        <p:spPr>
          <a:xfrm>
            <a:off x="10093306" y="3815917"/>
            <a:ext cx="1532432" cy="2907698"/>
          </a:xfrm>
          <a:prstGeom prst="roundRect">
            <a:avLst/>
          </a:prstGeom>
          <a:solidFill>
            <a:schemeClr val="bg2">
              <a:lumMod val="60000"/>
              <a:lumOff val="40000"/>
            </a:schemeClr>
          </a:solidFill>
          <a:ln w="9525" cap="flat" cmpd="sng" algn="ctr">
            <a:noFill/>
            <a:prstDash val="solid"/>
          </a:ln>
          <a:effectLst>
            <a:outerShdw blurRad="38100" dist="25400" dir="5400000" rotWithShape="0">
              <a:srgbClr val="000000">
                <a:alpha val="40000"/>
              </a:srgbClr>
            </a:outerShdw>
          </a:effectLst>
        </p:spPr>
        <p:txBody>
          <a:bodyPr rtlCol="0" anchor="t"/>
          <a:lstStyle/>
          <a:p>
            <a:pPr algn="ctr" defTabSz="1243493">
              <a:defRPr/>
            </a:pPr>
            <a:r>
              <a:rPr lang="en-US" sz="2000" kern="0" dirty="0">
                <a:solidFill>
                  <a:srgbClr val="FFFFFF"/>
                </a:solidFill>
                <a:latin typeface="Segoe UI Light"/>
              </a:rPr>
              <a:t>Node 6</a:t>
            </a:r>
          </a:p>
        </p:txBody>
      </p:sp>
      <p:sp>
        <p:nvSpPr>
          <p:cNvPr id="84" name="Rounded Rectangle 83"/>
          <p:cNvSpPr/>
          <p:nvPr/>
        </p:nvSpPr>
        <p:spPr>
          <a:xfrm>
            <a:off x="2650543" y="3815917"/>
            <a:ext cx="1532432" cy="2907698"/>
          </a:xfrm>
          <a:prstGeom prst="roundRect">
            <a:avLst/>
          </a:prstGeom>
          <a:solidFill>
            <a:schemeClr val="bg2">
              <a:lumMod val="60000"/>
              <a:lumOff val="40000"/>
            </a:schemeClr>
          </a:solidFill>
          <a:ln w="9525" cap="flat" cmpd="sng" algn="ctr">
            <a:noFill/>
            <a:prstDash val="solid"/>
          </a:ln>
          <a:effectLst>
            <a:outerShdw blurRad="38100" dist="25400" dir="5400000" rotWithShape="0">
              <a:srgbClr val="000000">
                <a:alpha val="40000"/>
              </a:srgbClr>
            </a:outerShdw>
          </a:effectLst>
        </p:spPr>
        <p:txBody>
          <a:bodyPr rtlCol="0" anchor="t"/>
          <a:lstStyle/>
          <a:p>
            <a:pPr algn="ctr" defTabSz="1243493">
              <a:defRPr/>
            </a:pPr>
            <a:r>
              <a:rPr lang="en-US" sz="2000" kern="0" dirty="0" smtClean="0">
                <a:solidFill>
                  <a:srgbClr val="FFFFFF"/>
                </a:solidFill>
                <a:latin typeface="Segoe UI Light"/>
              </a:rPr>
              <a:t>Node 2</a:t>
            </a:r>
          </a:p>
        </p:txBody>
      </p:sp>
      <p:sp>
        <p:nvSpPr>
          <p:cNvPr id="105" name="Rounded Rectangle 104"/>
          <p:cNvSpPr/>
          <p:nvPr/>
        </p:nvSpPr>
        <p:spPr>
          <a:xfrm>
            <a:off x="763759" y="3802062"/>
            <a:ext cx="1532432" cy="2907698"/>
          </a:xfrm>
          <a:prstGeom prst="roundRect">
            <a:avLst/>
          </a:prstGeom>
          <a:solidFill>
            <a:schemeClr val="bg2">
              <a:lumMod val="60000"/>
              <a:lumOff val="40000"/>
            </a:schemeClr>
          </a:solidFill>
          <a:ln w="9525" cap="flat" cmpd="sng" algn="ctr">
            <a:noFill/>
            <a:prstDash val="solid"/>
          </a:ln>
          <a:effectLst>
            <a:outerShdw blurRad="38100" dist="25400" dir="5400000" rotWithShape="0">
              <a:srgbClr val="000000">
                <a:alpha val="40000"/>
              </a:srgbClr>
            </a:outerShdw>
          </a:effectLst>
        </p:spPr>
        <p:txBody>
          <a:bodyPr rtlCol="0" anchor="t"/>
          <a:lstStyle/>
          <a:p>
            <a:pPr algn="ctr" defTabSz="1243493">
              <a:defRPr/>
            </a:pPr>
            <a:r>
              <a:rPr lang="en-US" sz="2000" kern="0" dirty="0" smtClean="0">
                <a:solidFill>
                  <a:srgbClr val="FFFFFF"/>
                </a:solidFill>
                <a:latin typeface="Segoe UI Light"/>
              </a:rPr>
              <a:t>Node 1</a:t>
            </a:r>
          </a:p>
        </p:txBody>
      </p:sp>
      <p:sp>
        <p:nvSpPr>
          <p:cNvPr id="159" name="Title 158"/>
          <p:cNvSpPr>
            <a:spLocks noGrp="1"/>
          </p:cNvSpPr>
          <p:nvPr>
            <p:ph type="title"/>
          </p:nvPr>
        </p:nvSpPr>
        <p:spPr/>
        <p:txBody>
          <a:bodyPr/>
          <a:lstStyle/>
          <a:p>
            <a:r>
              <a:rPr lang="en-US" dirty="0" smtClean="0"/>
              <a:t>Service partitioning</a:t>
            </a:r>
            <a:endParaRPr lang="en-US" dirty="0"/>
          </a:p>
        </p:txBody>
      </p:sp>
      <p:sp>
        <p:nvSpPr>
          <p:cNvPr id="57" name="Rectangle 56"/>
          <p:cNvSpPr/>
          <p:nvPr/>
        </p:nvSpPr>
        <p:spPr>
          <a:xfrm>
            <a:off x="2845259" y="4545350"/>
            <a:ext cx="1143000" cy="320380"/>
          </a:xfrm>
          <a:prstGeom prst="rect">
            <a:avLst/>
          </a:prstGeom>
          <a:solidFill>
            <a:schemeClr val="accent5"/>
          </a:solidFill>
          <a:ln w="19050" cap="flat" cmpd="sng" algn="ctr">
            <a:solidFill>
              <a:schemeClr val="tx1"/>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493">
              <a:defRPr/>
            </a:pPr>
            <a:r>
              <a:rPr lang="en-US" sz="2448" kern="0" dirty="0" smtClean="0">
                <a:solidFill>
                  <a:sysClr val="window" lastClr="FFFFFF"/>
                </a:solidFill>
                <a:latin typeface="Segoe UI Light"/>
              </a:rPr>
              <a:t>P2</a:t>
            </a:r>
            <a:endParaRPr lang="en-US" sz="2448" kern="0" dirty="0">
              <a:solidFill>
                <a:sysClr val="window" lastClr="FFFFFF"/>
              </a:solidFill>
              <a:latin typeface="Segoe UI Light"/>
            </a:endParaRPr>
          </a:p>
        </p:txBody>
      </p:sp>
      <p:sp>
        <p:nvSpPr>
          <p:cNvPr id="59" name="Rectangle 58"/>
          <p:cNvSpPr/>
          <p:nvPr/>
        </p:nvSpPr>
        <p:spPr>
          <a:xfrm>
            <a:off x="4705186" y="5461120"/>
            <a:ext cx="1143000" cy="320380"/>
          </a:xfrm>
          <a:prstGeom prst="rect">
            <a:avLst/>
          </a:prstGeom>
          <a:solidFill>
            <a:schemeClr val="accent6"/>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F79646">
                <a:tint val="100000"/>
                <a:shade val="100000"/>
                <a:hueMod val="100000"/>
                <a:satMod val="100000"/>
              </a:srgbClr>
            </a:contourClr>
          </a:sp3d>
        </p:spPr>
        <p:txBody>
          <a:bodyPr rtlCol="0" anchor="ctr"/>
          <a:lstStyle/>
          <a:p>
            <a:pPr algn="ctr" defTabSz="1243493">
              <a:defRPr/>
            </a:pPr>
            <a:r>
              <a:rPr lang="en-US" sz="2448" kern="0" dirty="0">
                <a:solidFill>
                  <a:sysClr val="window" lastClr="FFFFFF"/>
                </a:solidFill>
                <a:latin typeface="Segoe UI Light"/>
              </a:rPr>
              <a:t>S</a:t>
            </a:r>
          </a:p>
        </p:txBody>
      </p:sp>
      <p:sp>
        <p:nvSpPr>
          <p:cNvPr id="60" name="Rectangle 59"/>
          <p:cNvSpPr/>
          <p:nvPr/>
        </p:nvSpPr>
        <p:spPr>
          <a:xfrm>
            <a:off x="6536074" y="4549270"/>
            <a:ext cx="1143000" cy="320380"/>
          </a:xfrm>
          <a:prstGeom prst="rect">
            <a:avLst/>
          </a:prstGeom>
          <a:solidFill>
            <a:schemeClr val="tx2"/>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C0504D">
                <a:tint val="100000"/>
                <a:shade val="100000"/>
                <a:hueMod val="100000"/>
                <a:satMod val="100000"/>
              </a:srgbClr>
            </a:contourClr>
          </a:sp3d>
        </p:spPr>
        <p:txBody>
          <a:bodyPr rtlCol="0" anchor="ctr"/>
          <a:lstStyle/>
          <a:p>
            <a:pPr algn="ctr" defTabSz="1243493">
              <a:defRPr/>
            </a:pPr>
            <a:r>
              <a:rPr lang="en-US" sz="2448" kern="0" dirty="0">
                <a:solidFill>
                  <a:sysClr val="window" lastClr="FFFFFF"/>
                </a:solidFill>
                <a:latin typeface="Segoe UI Light"/>
              </a:rPr>
              <a:t>S</a:t>
            </a:r>
          </a:p>
        </p:txBody>
      </p:sp>
      <p:sp>
        <p:nvSpPr>
          <p:cNvPr id="67" name="Rectangle 66"/>
          <p:cNvSpPr/>
          <p:nvPr/>
        </p:nvSpPr>
        <p:spPr>
          <a:xfrm>
            <a:off x="2832213" y="5007438"/>
            <a:ext cx="1143000" cy="320380"/>
          </a:xfrm>
          <a:prstGeom prst="rect">
            <a:avLst/>
          </a:prstGeom>
          <a:solidFill>
            <a:schemeClr val="accent6"/>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F79646">
                <a:tint val="100000"/>
                <a:shade val="100000"/>
                <a:hueMod val="100000"/>
                <a:satMod val="100000"/>
              </a:srgbClr>
            </a:contourClr>
          </a:sp3d>
        </p:spPr>
        <p:txBody>
          <a:bodyPr rtlCol="0" anchor="ctr"/>
          <a:lstStyle/>
          <a:p>
            <a:pPr algn="ctr" defTabSz="1243493">
              <a:defRPr/>
            </a:pPr>
            <a:r>
              <a:rPr lang="en-US" sz="2448" kern="0" dirty="0">
                <a:solidFill>
                  <a:sysClr val="window" lastClr="FFFFFF"/>
                </a:solidFill>
                <a:latin typeface="Segoe UI Light"/>
              </a:rPr>
              <a:t>S</a:t>
            </a:r>
          </a:p>
        </p:txBody>
      </p:sp>
      <p:sp>
        <p:nvSpPr>
          <p:cNvPr id="68" name="Rectangle 67"/>
          <p:cNvSpPr/>
          <p:nvPr/>
        </p:nvSpPr>
        <p:spPr>
          <a:xfrm>
            <a:off x="969556" y="5461120"/>
            <a:ext cx="1143000" cy="320380"/>
          </a:xfrm>
          <a:prstGeom prst="rect">
            <a:avLst/>
          </a:prstGeom>
          <a:solidFill>
            <a:schemeClr val="accent1"/>
          </a:solidFill>
          <a:ln w="19050" cap="flat" cmpd="sng" algn="ctr">
            <a:solidFill>
              <a:schemeClr val="tx1"/>
            </a:solidFill>
            <a:prstDash val="solid"/>
          </a:ln>
          <a:effectLst>
            <a:outerShdw blurRad="38100" dist="25400" dir="5400000" rotWithShape="0">
              <a:srgbClr val="000000">
                <a:alpha val="40000"/>
              </a:srgbClr>
            </a:outerShdw>
          </a:effectLst>
        </p:spPr>
        <p:txBody>
          <a:bodyPr rtlCol="0" anchor="ctr"/>
          <a:lstStyle/>
          <a:p>
            <a:pPr algn="ctr" defTabSz="1243493">
              <a:defRPr/>
            </a:pPr>
            <a:r>
              <a:rPr lang="en-US" sz="2448" kern="0" dirty="0" smtClean="0">
                <a:solidFill>
                  <a:sysClr val="windowText" lastClr="000000"/>
                </a:solidFill>
                <a:latin typeface="Segoe UI Light"/>
              </a:rPr>
              <a:t>P4</a:t>
            </a:r>
            <a:endParaRPr lang="en-US" sz="2448" kern="0" dirty="0">
              <a:solidFill>
                <a:sysClr val="windowText" lastClr="000000"/>
              </a:solidFill>
              <a:latin typeface="Segoe UI Light"/>
            </a:endParaRPr>
          </a:p>
        </p:txBody>
      </p:sp>
      <p:sp>
        <p:nvSpPr>
          <p:cNvPr id="69" name="Rectangle 68"/>
          <p:cNvSpPr/>
          <p:nvPr/>
        </p:nvSpPr>
        <p:spPr>
          <a:xfrm>
            <a:off x="4702717" y="5007438"/>
            <a:ext cx="1143000" cy="320380"/>
          </a:xfrm>
          <a:prstGeom prst="rect">
            <a:avLst/>
          </a:prstGeom>
          <a:solidFill>
            <a:schemeClr val="accent5"/>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493">
              <a:defRPr/>
            </a:pPr>
            <a:r>
              <a:rPr lang="en-US" sz="2448" kern="0" dirty="0">
                <a:solidFill>
                  <a:sysClr val="window" lastClr="FFFFFF"/>
                </a:solidFill>
                <a:latin typeface="Segoe UI Light"/>
              </a:rPr>
              <a:t>S</a:t>
            </a:r>
          </a:p>
        </p:txBody>
      </p:sp>
      <p:sp>
        <p:nvSpPr>
          <p:cNvPr id="72" name="Rectangle 71"/>
          <p:cNvSpPr/>
          <p:nvPr/>
        </p:nvSpPr>
        <p:spPr>
          <a:xfrm>
            <a:off x="4702717" y="4553756"/>
            <a:ext cx="1143000" cy="320380"/>
          </a:xfrm>
          <a:prstGeom prst="rect">
            <a:avLst/>
          </a:prstGeom>
          <a:solidFill>
            <a:schemeClr val="tx2"/>
          </a:solidFill>
          <a:ln w="19050" cap="flat" cmpd="sng" algn="ctr">
            <a:solidFill>
              <a:schemeClr val="tx1"/>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C0504D">
                <a:tint val="100000"/>
                <a:shade val="100000"/>
                <a:hueMod val="100000"/>
                <a:satMod val="100000"/>
              </a:srgbClr>
            </a:contourClr>
          </a:sp3d>
        </p:spPr>
        <p:txBody>
          <a:bodyPr rtlCol="0" anchor="ctr"/>
          <a:lstStyle/>
          <a:p>
            <a:pPr algn="ctr" defTabSz="1243493">
              <a:defRPr/>
            </a:pPr>
            <a:r>
              <a:rPr lang="en-US" sz="2448" kern="0" dirty="0" smtClean="0">
                <a:solidFill>
                  <a:sysClr val="window" lastClr="FFFFFF"/>
                </a:solidFill>
                <a:latin typeface="Segoe UI Light"/>
              </a:rPr>
              <a:t>P1</a:t>
            </a:r>
            <a:endParaRPr lang="en-US" sz="2448" kern="0" dirty="0">
              <a:solidFill>
                <a:sysClr val="window" lastClr="FFFFFF"/>
              </a:solidFill>
              <a:latin typeface="Segoe UI Light"/>
            </a:endParaRPr>
          </a:p>
        </p:txBody>
      </p:sp>
      <p:sp>
        <p:nvSpPr>
          <p:cNvPr id="74" name="Rectangle 73"/>
          <p:cNvSpPr/>
          <p:nvPr/>
        </p:nvSpPr>
        <p:spPr>
          <a:xfrm>
            <a:off x="2845259" y="5458330"/>
            <a:ext cx="1143000" cy="320380"/>
          </a:xfrm>
          <a:prstGeom prst="rect">
            <a:avLst/>
          </a:prstGeom>
          <a:solidFill>
            <a:schemeClr val="accent1"/>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493">
              <a:defRPr/>
            </a:pPr>
            <a:r>
              <a:rPr lang="en-US" sz="2448" kern="0" dirty="0">
                <a:solidFill>
                  <a:sysClr val="windowText" lastClr="000000"/>
                </a:solidFill>
                <a:latin typeface="Segoe UI Light"/>
              </a:rPr>
              <a:t>S</a:t>
            </a:r>
          </a:p>
        </p:txBody>
      </p:sp>
      <p:sp>
        <p:nvSpPr>
          <p:cNvPr id="79" name="Rectangle 78"/>
          <p:cNvSpPr/>
          <p:nvPr/>
        </p:nvSpPr>
        <p:spPr>
          <a:xfrm>
            <a:off x="6536074" y="5007438"/>
            <a:ext cx="1143000" cy="320380"/>
          </a:xfrm>
          <a:prstGeom prst="rect">
            <a:avLst/>
          </a:prstGeom>
          <a:solidFill>
            <a:schemeClr val="accent6"/>
          </a:solidFill>
          <a:ln w="19050" cap="flat" cmpd="sng" algn="ctr">
            <a:solidFill>
              <a:schemeClr val="tx1"/>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F79646">
                <a:tint val="100000"/>
                <a:shade val="100000"/>
                <a:hueMod val="100000"/>
                <a:satMod val="100000"/>
              </a:srgbClr>
            </a:contourClr>
          </a:sp3d>
        </p:spPr>
        <p:txBody>
          <a:bodyPr rtlCol="0" anchor="ctr"/>
          <a:lstStyle/>
          <a:p>
            <a:pPr algn="ctr" defTabSz="1243493">
              <a:defRPr/>
            </a:pPr>
            <a:r>
              <a:rPr lang="en-US" sz="2448" kern="0" dirty="0" smtClean="0">
                <a:solidFill>
                  <a:sysClr val="window" lastClr="FFFFFF"/>
                </a:solidFill>
                <a:latin typeface="Segoe UI Light"/>
              </a:rPr>
              <a:t>P3</a:t>
            </a:r>
            <a:endParaRPr lang="en-US" sz="2448" kern="0" dirty="0">
              <a:solidFill>
                <a:sysClr val="window" lastClr="FFFFFF"/>
              </a:solidFill>
              <a:latin typeface="Segoe UI Light"/>
            </a:endParaRPr>
          </a:p>
        </p:txBody>
      </p:sp>
      <p:sp>
        <p:nvSpPr>
          <p:cNvPr id="83" name="Rectangle 82"/>
          <p:cNvSpPr/>
          <p:nvPr/>
        </p:nvSpPr>
        <p:spPr>
          <a:xfrm>
            <a:off x="969556" y="5007438"/>
            <a:ext cx="1143000" cy="320380"/>
          </a:xfrm>
          <a:prstGeom prst="rect">
            <a:avLst/>
          </a:prstGeom>
          <a:solidFill>
            <a:schemeClr val="accent5"/>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493">
              <a:defRPr/>
            </a:pPr>
            <a:r>
              <a:rPr lang="en-US" sz="2448" kern="0" dirty="0">
                <a:solidFill>
                  <a:sysClr val="window" lastClr="FFFFFF"/>
                </a:solidFill>
                <a:latin typeface="Segoe UI Light"/>
              </a:rPr>
              <a:t>S</a:t>
            </a:r>
          </a:p>
        </p:txBody>
      </p:sp>
      <p:sp>
        <p:nvSpPr>
          <p:cNvPr id="90" name="Rectangle 89"/>
          <p:cNvSpPr/>
          <p:nvPr/>
        </p:nvSpPr>
        <p:spPr>
          <a:xfrm>
            <a:off x="6522553" y="5442813"/>
            <a:ext cx="1143000" cy="320380"/>
          </a:xfrm>
          <a:prstGeom prst="rect">
            <a:avLst/>
          </a:prstGeom>
          <a:solidFill>
            <a:schemeClr val="accent1"/>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493">
              <a:defRPr/>
            </a:pPr>
            <a:r>
              <a:rPr lang="en-US" sz="2448" kern="0" dirty="0">
                <a:solidFill>
                  <a:sysClr val="windowText" lastClr="000000"/>
                </a:solidFill>
                <a:latin typeface="Segoe UI Light"/>
              </a:rPr>
              <a:t>S</a:t>
            </a:r>
          </a:p>
        </p:txBody>
      </p:sp>
      <p:sp>
        <p:nvSpPr>
          <p:cNvPr id="123" name="Rectangle 122"/>
          <p:cNvSpPr/>
          <p:nvPr/>
        </p:nvSpPr>
        <p:spPr>
          <a:xfrm>
            <a:off x="957741" y="4545350"/>
            <a:ext cx="1144467" cy="328786"/>
          </a:xfrm>
          <a:prstGeom prst="rect">
            <a:avLst/>
          </a:prstGeom>
          <a:solidFill>
            <a:schemeClr val="tx2"/>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C0504D">
                <a:tint val="100000"/>
                <a:shade val="100000"/>
                <a:hueMod val="100000"/>
                <a:satMod val="100000"/>
              </a:srgbClr>
            </a:contourClr>
          </a:sp3d>
        </p:spPr>
        <p:txBody>
          <a:bodyPr rtlCol="0" anchor="ctr"/>
          <a:lstStyle/>
          <a:p>
            <a:pPr algn="ctr" defTabSz="1243493">
              <a:defRPr/>
            </a:pPr>
            <a:r>
              <a:rPr lang="en-US" sz="2448" kern="0" dirty="0">
                <a:solidFill>
                  <a:sysClr val="window" lastClr="FFFFFF"/>
                </a:solidFill>
                <a:latin typeface="Segoe UI Light"/>
              </a:rPr>
              <a:t>S</a:t>
            </a:r>
          </a:p>
        </p:txBody>
      </p:sp>
      <p:sp>
        <p:nvSpPr>
          <p:cNvPr id="71" name="Text Placeholder 1"/>
          <p:cNvSpPr txBox="1">
            <a:spLocks/>
          </p:cNvSpPr>
          <p:nvPr/>
        </p:nvSpPr>
        <p:spPr>
          <a:xfrm>
            <a:off x="307613" y="1320132"/>
            <a:ext cx="12238037" cy="186200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Arial" pitchFamily="34" charset="0"/>
              <a:buNone/>
            </a:pPr>
            <a:r>
              <a:rPr lang="en-US" sz="3200" dirty="0" smtClean="0">
                <a:solidFill>
                  <a:srgbClr val="47D8FF"/>
                </a:solidFill>
              </a:rPr>
              <a:t>Services can be partitioned for scale-out.</a:t>
            </a:r>
          </a:p>
          <a:p>
            <a:pPr marL="0" indent="0" fontAlgn="ctr">
              <a:buFont typeface="Arial" pitchFamily="34" charset="0"/>
              <a:buNone/>
            </a:pPr>
            <a:r>
              <a:rPr lang="en-US" sz="3200" dirty="0" smtClean="0">
                <a:solidFill>
                  <a:srgbClr val="47D8FF"/>
                </a:solidFill>
              </a:rPr>
              <a:t>You can choose your own partitioning scheme.</a:t>
            </a:r>
          </a:p>
          <a:p>
            <a:pPr marL="0" indent="0" fontAlgn="ctr">
              <a:buFont typeface="Arial" pitchFamily="34" charset="0"/>
              <a:buNone/>
            </a:pPr>
            <a:r>
              <a:rPr lang="en-US" sz="3200" dirty="0" smtClean="0">
                <a:solidFill>
                  <a:srgbClr val="47D8FF"/>
                </a:solidFill>
              </a:rPr>
              <a:t>Service </a:t>
            </a:r>
            <a:r>
              <a:rPr lang="en-US" sz="3200" dirty="0">
                <a:solidFill>
                  <a:srgbClr val="47D8FF"/>
                </a:solidFill>
              </a:rPr>
              <a:t>p</a:t>
            </a:r>
            <a:r>
              <a:rPr lang="en-US" sz="3200" dirty="0" smtClean="0">
                <a:solidFill>
                  <a:srgbClr val="47D8FF"/>
                </a:solidFill>
              </a:rPr>
              <a:t>artitions are striped across machines in the cluster.</a:t>
            </a:r>
          </a:p>
        </p:txBody>
      </p:sp>
    </p:spTree>
    <p:extLst>
      <p:ext uri="{BB962C8B-B14F-4D97-AF65-F5344CB8AC3E}">
        <p14:creationId xmlns:p14="http://schemas.microsoft.com/office/powerpoint/2010/main" val="3242313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childTnLst>
                          </p:cTn>
                        </p:par>
                        <p:par>
                          <p:cTn id="53" fill="hold">
                            <p:stCondLst>
                              <p:cond delay="500"/>
                            </p:stCondLst>
                            <p:childTnLst>
                              <p:par>
                                <p:cTn id="54" presetID="42" presetClass="path" presetSubtype="0" accel="50000" decel="50000" fill="hold" grpId="0" nodeType="afterEffect">
                                  <p:stCondLst>
                                    <p:cond delay="0"/>
                                  </p:stCondLst>
                                  <p:childTnLst>
                                    <p:animMotion origin="layout" path="M 9.82895E-7 4.67998E-6 L 0.30265 0.0034 " pathEditMode="relative" rAng="0" ptsTypes="AA">
                                      <p:cBhvr>
                                        <p:cTn id="55" dur="2000" fill="hold"/>
                                        <p:tgtEl>
                                          <p:spTgt spid="69"/>
                                        </p:tgtEl>
                                        <p:attrNameLst>
                                          <p:attrName>ppt_x</p:attrName>
                                          <p:attrName>ppt_y</p:attrName>
                                        </p:attrNameLst>
                                      </p:cBhvr>
                                      <p:rCtr x="15126" y="159"/>
                                    </p:animMotion>
                                  </p:childTnLst>
                                </p:cTn>
                              </p:par>
                              <p:par>
                                <p:cTn id="56" presetID="42" presetClass="path" presetSubtype="0" accel="50000" decel="50000" fill="hold" grpId="0" nodeType="withEffect">
                                  <p:stCondLst>
                                    <p:cond delay="0"/>
                                  </p:stCondLst>
                                  <p:childTnLst>
                                    <p:animMotion origin="layout" path="M -4.31453E-6 3.19564E-6 L -0.00026 -0.06491 " pathEditMode="relative" rAng="0" ptsTypes="AA">
                                      <p:cBhvr>
                                        <p:cTn id="57" dur="2000" fill="hold"/>
                                        <p:tgtEl>
                                          <p:spTgt spid="59"/>
                                        </p:tgtEl>
                                        <p:attrNameLst>
                                          <p:attrName>ppt_x</p:attrName>
                                          <p:attrName>ppt_y</p:attrName>
                                        </p:attrNameLst>
                                      </p:cBhvr>
                                      <p:rCtr x="102" y="-2928"/>
                                    </p:animMotion>
                                  </p:childTnLst>
                                </p:cTn>
                              </p:par>
                              <p:par>
                                <p:cTn id="58" presetID="42" presetClass="path" presetSubtype="0" accel="50000" decel="50000" fill="hold" grpId="0" nodeType="withEffect">
                                  <p:stCondLst>
                                    <p:cond delay="0"/>
                                  </p:stCondLst>
                                  <p:childTnLst>
                                    <p:animMotion origin="layout" path="M -3.27802E-6 -0.0025 L 0.30228 0.0009 " pathEditMode="relative" rAng="0" ptsTypes="AA">
                                      <p:cBhvr>
                                        <p:cTn id="59" dur="2000" fill="hold"/>
                                        <p:tgtEl>
                                          <p:spTgt spid="79"/>
                                        </p:tgtEl>
                                        <p:attrNameLst>
                                          <p:attrName>ppt_x</p:attrName>
                                          <p:attrName>ppt_y</p:attrName>
                                        </p:attrNameLst>
                                      </p:cBhvr>
                                      <p:rCtr x="15114" y="159"/>
                                    </p:animMotion>
                                  </p:childTnLst>
                                </p:cTn>
                              </p:par>
                              <p:par>
                                <p:cTn id="60" presetID="42" presetClass="path" presetSubtype="0" accel="50000" decel="50000" fill="hold" grpId="0" nodeType="withEffect">
                                  <p:stCondLst>
                                    <p:cond delay="0"/>
                                  </p:stCondLst>
                                  <p:childTnLst>
                                    <p:animMotion origin="layout" path="M -2.55297E-8 -2.87789E-6 L 0.452 -0.12891 " pathEditMode="relative" rAng="0" ptsTypes="AA">
                                      <p:cBhvr>
                                        <p:cTn id="61" dur="2000" fill="hold"/>
                                        <p:tgtEl>
                                          <p:spTgt spid="74"/>
                                        </p:tgtEl>
                                        <p:attrNameLst>
                                          <p:attrName>ppt_x</p:attrName>
                                          <p:attrName>ppt_y</p:attrName>
                                        </p:attrNameLst>
                                      </p:cBhvr>
                                      <p:rCtr x="22594" y="-6446"/>
                                    </p:animMotion>
                                  </p:childTnLst>
                                </p:cTn>
                              </p:par>
                              <p:par>
                                <p:cTn id="62" presetID="42" presetClass="path" presetSubtype="0" accel="50000" decel="50000" fill="hold" grpId="0" nodeType="withEffect">
                                  <p:stCondLst>
                                    <p:cond delay="0"/>
                                  </p:stCondLst>
                                  <p:childTnLst>
                                    <p:animMotion origin="layout" path="M 3.10186E-6 3.19564E-6 L 0.74981 -0.12937 " pathEditMode="relative" rAng="0" ptsTypes="AA">
                                      <p:cBhvr>
                                        <p:cTn id="63" dur="2000" fill="hold"/>
                                        <p:tgtEl>
                                          <p:spTgt spid="68"/>
                                        </p:tgtEl>
                                        <p:attrNameLst>
                                          <p:attrName>ppt_x</p:attrName>
                                          <p:attrName>ppt_y</p:attrName>
                                        </p:attrNameLst>
                                      </p:cBhvr>
                                      <p:rCtr x="37490" y="-6468"/>
                                    </p:animMotion>
                                  </p:childTnLst>
                                </p:cTn>
                              </p:par>
                              <p:par>
                                <p:cTn id="64" presetID="42" presetClass="path" presetSubtype="0" accel="50000" decel="50000" fill="hold" grpId="0" nodeType="withEffect">
                                  <p:stCondLst>
                                    <p:cond delay="0"/>
                                  </p:stCondLst>
                                  <p:childTnLst>
                                    <p:animMotion origin="layout" path="M -2.08833E-6 -3.24557E-6 L 0.00103 -0.06468 " pathEditMode="relative" rAng="0" ptsTypes="AA">
                                      <p:cBhvr>
                                        <p:cTn id="65" dur="2000" fill="hold"/>
                                        <p:tgtEl>
                                          <p:spTgt spid="90"/>
                                        </p:tgtEl>
                                        <p:attrNameLst>
                                          <p:attrName>ppt_x</p:attrName>
                                          <p:attrName>ppt_y</p:attrName>
                                        </p:attrNameLst>
                                      </p:cBhvr>
                                      <p:rCtr x="153" y="-29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7" grpId="0" animBg="1"/>
      <p:bldP spid="57" grpId="0" animBg="1"/>
      <p:bldP spid="59" grpId="0" animBg="1"/>
      <p:bldP spid="59" grpId="1" animBg="1"/>
      <p:bldP spid="60" grpId="0" animBg="1"/>
      <p:bldP spid="67" grpId="0" animBg="1"/>
      <p:bldP spid="68" grpId="0" animBg="1"/>
      <p:bldP spid="68" grpId="1" animBg="1"/>
      <p:bldP spid="69" grpId="0" animBg="1"/>
      <p:bldP spid="69" grpId="1" animBg="1"/>
      <p:bldP spid="72" grpId="0" animBg="1"/>
      <p:bldP spid="74" grpId="0" animBg="1"/>
      <p:bldP spid="74" grpId="1" animBg="1"/>
      <p:bldP spid="79" grpId="0" animBg="1"/>
      <p:bldP spid="79" grpId="1" animBg="1"/>
      <p:bldP spid="83" grpId="0" animBg="1"/>
      <p:bldP spid="90" grpId="0" animBg="1"/>
      <p:bldP spid="90" grpId="1" animBg="1"/>
      <p:bldP spid="1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894" y="92804"/>
            <a:ext cx="11889564" cy="917575"/>
          </a:xfrm>
        </p:spPr>
        <p:txBody>
          <a:bodyPr/>
          <a:lstStyle/>
          <a:p>
            <a:r>
              <a:rPr lang="en-US" dirty="0" smtClean="0"/>
              <a:t>Scale-out and partitioning</a:t>
            </a:r>
            <a:endParaRPr lang="en-US" dirty="0"/>
          </a:p>
        </p:txBody>
      </p:sp>
      <p:sp>
        <p:nvSpPr>
          <p:cNvPr id="4" name="Text Placeholder 1"/>
          <p:cNvSpPr txBox="1">
            <a:spLocks/>
          </p:cNvSpPr>
          <p:nvPr/>
        </p:nvSpPr>
        <p:spPr>
          <a:xfrm>
            <a:off x="3246437" y="2354262"/>
            <a:ext cx="12238037" cy="47501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ctr"/>
            <a:endParaRPr lang="en-US" sz="1600" dirty="0" smtClean="0">
              <a:gradFill>
                <a:gsLst>
                  <a:gs pos="1250">
                    <a:srgbClr val="FFFFFF"/>
                  </a:gs>
                  <a:gs pos="100000">
                    <a:srgbClr val="FFFFFF"/>
                  </a:gs>
                </a:gsLst>
                <a:lin ang="5400000" scaled="0"/>
              </a:gradFill>
            </a:endParaRPr>
          </a:p>
          <a:p>
            <a:pPr fontAlgn="ctr"/>
            <a:endParaRPr lang="en-US" sz="3200" dirty="0" smtClean="0">
              <a:gradFill>
                <a:gsLst>
                  <a:gs pos="1250">
                    <a:srgbClr val="FFFFFF"/>
                  </a:gs>
                  <a:gs pos="100000">
                    <a:srgbClr val="FFFFFF"/>
                  </a:gs>
                </a:gsLst>
                <a:lin ang="5400000" scaled="0"/>
              </a:gradFill>
            </a:endParaRPr>
          </a:p>
          <a:p>
            <a:pPr marL="0" indent="0" fontAlgn="ctr">
              <a:buFont typeface="Arial" pitchFamily="34" charset="0"/>
              <a:buNone/>
            </a:pPr>
            <a:endParaRPr lang="en-US" sz="3200" dirty="0" smtClean="0">
              <a:gradFill>
                <a:gsLst>
                  <a:gs pos="1250">
                    <a:srgbClr val="FFFFFF"/>
                  </a:gs>
                  <a:gs pos="100000">
                    <a:srgbClr val="FFFFFF"/>
                  </a:gs>
                </a:gsLst>
                <a:lin ang="5400000" scaled="0"/>
              </a:gradFill>
            </a:endParaRPr>
          </a:p>
          <a:p>
            <a:pPr fontAlgn="ctr"/>
            <a:endParaRPr lang="en-US" sz="3200" dirty="0" smtClean="0">
              <a:gradFill>
                <a:gsLst>
                  <a:gs pos="1250">
                    <a:srgbClr val="FFFFFF"/>
                  </a:gs>
                  <a:gs pos="100000">
                    <a:srgbClr val="FFFFFF"/>
                  </a:gs>
                </a:gsLst>
                <a:lin ang="5400000" scaled="0"/>
              </a:gradFill>
            </a:endParaRPr>
          </a:p>
          <a:p>
            <a:pPr marL="0" indent="0" fontAlgn="ctr">
              <a:buFont typeface="Arial" pitchFamily="34" charset="0"/>
              <a:buNone/>
            </a:pPr>
            <a:endParaRPr lang="en-US" sz="3200" dirty="0" smtClean="0">
              <a:gradFill>
                <a:gsLst>
                  <a:gs pos="1250">
                    <a:srgbClr val="FFFFFF"/>
                  </a:gs>
                  <a:gs pos="100000">
                    <a:srgbClr val="FFFFFF"/>
                  </a:gs>
                </a:gsLst>
                <a:lin ang="5400000" scaled="0"/>
              </a:gradFill>
            </a:endParaRPr>
          </a:p>
          <a:p>
            <a:pPr marL="0" indent="0" fontAlgn="ctr">
              <a:buFont typeface="Arial" pitchFamily="34" charset="0"/>
              <a:buNone/>
            </a:pPr>
            <a:endParaRPr lang="en-US" sz="3200" dirty="0" smtClean="0">
              <a:gradFill>
                <a:gsLst>
                  <a:gs pos="1250">
                    <a:srgbClr val="FFFFFF"/>
                  </a:gs>
                  <a:gs pos="100000">
                    <a:srgbClr val="FFFFFF"/>
                  </a:gs>
                </a:gsLst>
                <a:lin ang="5400000" scaled="0"/>
              </a:gradFill>
            </a:endParaRPr>
          </a:p>
          <a:p>
            <a:pPr marL="0" indent="0">
              <a:buFont typeface="Arial" pitchFamily="34" charset="0"/>
              <a:buNone/>
            </a:pPr>
            <a:endParaRPr lang="en-US" sz="3200" dirty="0" smtClean="0">
              <a:gradFill>
                <a:gsLst>
                  <a:gs pos="1250">
                    <a:srgbClr val="FFFFFF"/>
                  </a:gs>
                  <a:gs pos="100000">
                    <a:srgbClr val="FFFFFF"/>
                  </a:gs>
                </a:gsLst>
                <a:lin ang="5400000" scaled="0"/>
              </a:gradFill>
            </a:endParaRPr>
          </a:p>
        </p:txBody>
      </p:sp>
      <p:sp>
        <p:nvSpPr>
          <p:cNvPr id="13" name="Trapezoid 12"/>
          <p:cNvSpPr/>
          <p:nvPr/>
        </p:nvSpPr>
        <p:spPr>
          <a:xfrm>
            <a:off x="3693859" y="2768713"/>
            <a:ext cx="4736901" cy="438513"/>
          </a:xfrm>
          <a:prstGeom prst="trapezoid">
            <a:avLst/>
          </a:prstGeom>
          <a:solidFill>
            <a:srgbClr val="00AD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solidFill>
                <a:prstClr val="white"/>
              </a:solidFill>
            </a:endParaRPr>
          </a:p>
        </p:txBody>
      </p:sp>
      <p:grpSp>
        <p:nvGrpSpPr>
          <p:cNvPr id="14" name="Group 13"/>
          <p:cNvGrpSpPr/>
          <p:nvPr/>
        </p:nvGrpSpPr>
        <p:grpSpPr>
          <a:xfrm>
            <a:off x="4475769" y="3207226"/>
            <a:ext cx="745915" cy="655695"/>
            <a:chOff x="6413287" y="1383004"/>
            <a:chExt cx="357786" cy="357786"/>
          </a:xfrm>
        </p:grpSpPr>
        <p:sp>
          <p:nvSpPr>
            <p:cNvPr id="48" name="Rectangle 47"/>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grpSp>
        <p:nvGrpSpPr>
          <p:cNvPr id="15" name="Group 14"/>
          <p:cNvGrpSpPr/>
          <p:nvPr/>
        </p:nvGrpSpPr>
        <p:grpSpPr>
          <a:xfrm>
            <a:off x="5281319" y="3207226"/>
            <a:ext cx="745915" cy="655695"/>
            <a:chOff x="6413287" y="1383004"/>
            <a:chExt cx="357786" cy="357786"/>
          </a:xfrm>
        </p:grpSpPr>
        <p:sp>
          <p:nvSpPr>
            <p:cNvPr id="46" name="Rectangle 45"/>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grpSp>
        <p:nvGrpSpPr>
          <p:cNvPr id="16" name="Group 15"/>
          <p:cNvGrpSpPr/>
          <p:nvPr/>
        </p:nvGrpSpPr>
        <p:grpSpPr>
          <a:xfrm>
            <a:off x="6082698" y="3207226"/>
            <a:ext cx="745915" cy="655695"/>
            <a:chOff x="6413287" y="1383004"/>
            <a:chExt cx="357786" cy="357786"/>
          </a:xfrm>
        </p:grpSpPr>
        <p:sp>
          <p:nvSpPr>
            <p:cNvPr id="44" name="Rectangle 43"/>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grpSp>
        <p:nvGrpSpPr>
          <p:cNvPr id="17" name="Group 16"/>
          <p:cNvGrpSpPr/>
          <p:nvPr/>
        </p:nvGrpSpPr>
        <p:grpSpPr>
          <a:xfrm>
            <a:off x="6887288" y="3207226"/>
            <a:ext cx="745915" cy="655695"/>
            <a:chOff x="6413287" y="1383004"/>
            <a:chExt cx="357786" cy="357786"/>
          </a:xfrm>
        </p:grpSpPr>
        <p:sp>
          <p:nvSpPr>
            <p:cNvPr id="42" name="Rectangle 41"/>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grpSp>
        <p:nvGrpSpPr>
          <p:cNvPr id="18" name="Group 17"/>
          <p:cNvGrpSpPr/>
          <p:nvPr/>
        </p:nvGrpSpPr>
        <p:grpSpPr>
          <a:xfrm>
            <a:off x="3683327" y="3207226"/>
            <a:ext cx="745915" cy="655695"/>
            <a:chOff x="6413287" y="1383004"/>
            <a:chExt cx="357786" cy="357786"/>
          </a:xfrm>
        </p:grpSpPr>
        <p:sp>
          <p:nvSpPr>
            <p:cNvPr id="40" name="Rectangle 39"/>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grpSp>
        <p:nvGrpSpPr>
          <p:cNvPr id="19" name="Group 18"/>
          <p:cNvGrpSpPr/>
          <p:nvPr/>
        </p:nvGrpSpPr>
        <p:grpSpPr>
          <a:xfrm>
            <a:off x="7684845" y="3207226"/>
            <a:ext cx="745915" cy="655695"/>
            <a:chOff x="6413287" y="1383004"/>
            <a:chExt cx="357786" cy="357786"/>
          </a:xfrm>
        </p:grpSpPr>
        <p:sp>
          <p:nvSpPr>
            <p:cNvPr id="38" name="Rectangle 37"/>
            <p:cNvSpPr/>
            <p:nvPr/>
          </p:nvSpPr>
          <p:spPr>
            <a:xfrm>
              <a:off x="6434766" y="1452154"/>
              <a:ext cx="313990" cy="21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287" y="1383004"/>
              <a:ext cx="357786" cy="357786"/>
            </a:xfrm>
            <a:prstGeom prst="rect">
              <a:avLst/>
            </a:prstGeom>
          </p:spPr>
        </p:pic>
      </p:grpSp>
      <p:pic>
        <p:nvPicPr>
          <p:cNvPr id="20" name="Picture 19" descr="Load Balancer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575" y="2825223"/>
            <a:ext cx="408561" cy="300084"/>
          </a:xfrm>
          <a:prstGeom prst="rect">
            <a:avLst/>
          </a:prstGeom>
        </p:spPr>
      </p:pic>
      <p:sp>
        <p:nvSpPr>
          <p:cNvPr id="21" name="TextBox 20"/>
          <p:cNvSpPr txBox="1"/>
          <p:nvPr/>
        </p:nvSpPr>
        <p:spPr>
          <a:xfrm>
            <a:off x="5747243" y="2907130"/>
            <a:ext cx="1037345" cy="296498"/>
          </a:xfrm>
          <a:prstGeom prst="rect">
            <a:avLst/>
          </a:prstGeom>
          <a:noFill/>
          <a:ln>
            <a:noFill/>
          </a:ln>
        </p:spPr>
        <p:txBody>
          <a:bodyPr wrap="none" lIns="0" tIns="27432" rIns="0" bIns="0" rtlCol="0">
            <a:noAutofit/>
          </a:bodyPr>
          <a:lstStyle/>
          <a:p>
            <a:pPr algn="ctr">
              <a:lnSpc>
                <a:spcPts val="800"/>
              </a:lnSpc>
            </a:pPr>
            <a:r>
              <a:rPr lang="en-US" sz="1000" u="sng" dirty="0" smtClean="0">
                <a:solidFill>
                  <a:srgbClr val="FFFFFF"/>
                </a:solidFill>
                <a:ea typeface="Arial Unicode MS" panose="020B0604020202020204" pitchFamily="34" charset="-128"/>
                <a:cs typeface="Segoe UI" panose="020B0502040204020203" pitchFamily="34" charset="0"/>
              </a:rPr>
              <a:t>Load Balancer</a:t>
            </a:r>
          </a:p>
        </p:txBody>
      </p:sp>
      <p:pic>
        <p:nvPicPr>
          <p:cNvPr id="7" name="Picture 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66076" y="5935154"/>
            <a:ext cx="238682" cy="269943"/>
          </a:xfrm>
          <a:prstGeom prst="rect">
            <a:avLst/>
          </a:prstGeom>
        </p:spPr>
      </p:pic>
      <p:pic>
        <p:nvPicPr>
          <p:cNvPr id="8" name="Picture 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0928" y="6190415"/>
            <a:ext cx="161705" cy="182885"/>
          </a:xfrm>
          <a:prstGeom prst="rect">
            <a:avLst/>
          </a:prstGeom>
        </p:spPr>
      </p:pic>
      <p:pic>
        <p:nvPicPr>
          <p:cNvPr id="9" name="Picture 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1874" y="6190397"/>
            <a:ext cx="161707" cy="182884"/>
          </a:xfrm>
          <a:prstGeom prst="rect">
            <a:avLst/>
          </a:prstGeom>
        </p:spPr>
      </p:pic>
      <p:cxnSp>
        <p:nvCxnSpPr>
          <p:cNvPr id="10" name="Straight Connector 9"/>
          <p:cNvCxnSpPr>
            <a:endCxn id="9" idx="1"/>
          </p:cNvCxnSpPr>
          <p:nvPr/>
        </p:nvCxnSpPr>
        <p:spPr>
          <a:xfrm>
            <a:off x="5697416" y="6199927"/>
            <a:ext cx="64458" cy="81942"/>
          </a:xfrm>
          <a:prstGeom prst="line">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3"/>
          </p:cNvCxnSpPr>
          <p:nvPr/>
        </p:nvCxnSpPr>
        <p:spPr>
          <a:xfrm flipH="1">
            <a:off x="5402626" y="6200783"/>
            <a:ext cx="64452" cy="81123"/>
          </a:xfrm>
          <a:prstGeom prst="line">
            <a:avLst/>
          </a:prstGeom>
          <a:ln w="38100">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 Placeholder 1"/>
          <p:cNvSpPr txBox="1">
            <a:spLocks/>
          </p:cNvSpPr>
          <p:nvPr/>
        </p:nvSpPr>
        <p:spPr>
          <a:xfrm>
            <a:off x="7828211" y="2354262"/>
            <a:ext cx="12238037" cy="47501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ctr"/>
            <a:endParaRPr lang="en-US" sz="1600" dirty="0" smtClean="0">
              <a:gradFill>
                <a:gsLst>
                  <a:gs pos="1250">
                    <a:srgbClr val="FFFFFF"/>
                  </a:gs>
                  <a:gs pos="100000">
                    <a:srgbClr val="FFFFFF"/>
                  </a:gs>
                </a:gsLst>
                <a:lin ang="5400000" scaled="0"/>
              </a:gradFill>
            </a:endParaRPr>
          </a:p>
          <a:p>
            <a:pPr fontAlgn="ctr"/>
            <a:endParaRPr lang="en-US" sz="3200" dirty="0" smtClean="0">
              <a:gradFill>
                <a:gsLst>
                  <a:gs pos="1250">
                    <a:srgbClr val="FFFFFF"/>
                  </a:gs>
                  <a:gs pos="100000">
                    <a:srgbClr val="FFFFFF"/>
                  </a:gs>
                </a:gsLst>
                <a:lin ang="5400000" scaled="0"/>
              </a:gradFill>
            </a:endParaRPr>
          </a:p>
          <a:p>
            <a:pPr marL="0" indent="0" fontAlgn="ctr">
              <a:buFont typeface="Arial" pitchFamily="34" charset="0"/>
              <a:buNone/>
            </a:pPr>
            <a:endParaRPr lang="en-US" sz="3200" dirty="0" smtClean="0">
              <a:gradFill>
                <a:gsLst>
                  <a:gs pos="1250">
                    <a:srgbClr val="FFFFFF"/>
                  </a:gs>
                  <a:gs pos="100000">
                    <a:srgbClr val="FFFFFF"/>
                  </a:gs>
                </a:gsLst>
                <a:lin ang="5400000" scaled="0"/>
              </a:gradFill>
            </a:endParaRPr>
          </a:p>
          <a:p>
            <a:pPr fontAlgn="ctr"/>
            <a:endParaRPr lang="en-US" sz="3200" dirty="0" smtClean="0">
              <a:gradFill>
                <a:gsLst>
                  <a:gs pos="1250">
                    <a:srgbClr val="FFFFFF"/>
                  </a:gs>
                  <a:gs pos="100000">
                    <a:srgbClr val="FFFFFF"/>
                  </a:gs>
                </a:gsLst>
                <a:lin ang="5400000" scaled="0"/>
              </a:gradFill>
            </a:endParaRPr>
          </a:p>
          <a:p>
            <a:pPr marL="0" indent="0" fontAlgn="ctr">
              <a:buFont typeface="Arial" pitchFamily="34" charset="0"/>
              <a:buNone/>
            </a:pPr>
            <a:endParaRPr lang="en-US" sz="3200" dirty="0" smtClean="0">
              <a:gradFill>
                <a:gsLst>
                  <a:gs pos="1250">
                    <a:srgbClr val="FFFFFF"/>
                  </a:gs>
                  <a:gs pos="100000">
                    <a:srgbClr val="FFFFFF"/>
                  </a:gs>
                </a:gsLst>
                <a:lin ang="5400000" scaled="0"/>
              </a:gradFill>
            </a:endParaRPr>
          </a:p>
          <a:p>
            <a:pPr marL="0" indent="0" fontAlgn="ctr">
              <a:buFont typeface="Arial" pitchFamily="34" charset="0"/>
              <a:buNone/>
            </a:pPr>
            <a:endParaRPr lang="en-US" sz="3200" dirty="0" smtClean="0">
              <a:gradFill>
                <a:gsLst>
                  <a:gs pos="1250">
                    <a:srgbClr val="FFFFFF"/>
                  </a:gs>
                  <a:gs pos="100000">
                    <a:srgbClr val="FFFFFF"/>
                  </a:gs>
                </a:gsLst>
                <a:lin ang="5400000" scaled="0"/>
              </a:gradFill>
            </a:endParaRPr>
          </a:p>
          <a:p>
            <a:pPr marL="0" indent="0">
              <a:buFont typeface="Arial" pitchFamily="34" charset="0"/>
              <a:buNone/>
            </a:pPr>
            <a:endParaRPr lang="en-US" sz="3200" dirty="0" smtClean="0">
              <a:gradFill>
                <a:gsLst>
                  <a:gs pos="1250">
                    <a:srgbClr val="FFFFFF"/>
                  </a:gs>
                  <a:gs pos="100000">
                    <a:srgbClr val="FFFFFF"/>
                  </a:gs>
                </a:gsLst>
                <a:lin ang="5400000" scaled="0"/>
              </a:gradFill>
            </a:endParaRPr>
          </a:p>
        </p:txBody>
      </p:sp>
      <p:cxnSp>
        <p:nvCxnSpPr>
          <p:cNvPr id="74" name="Straight Connector 73"/>
          <p:cNvCxnSpPr/>
          <p:nvPr/>
        </p:nvCxnSpPr>
        <p:spPr>
          <a:xfrm>
            <a:off x="6080943" y="3877967"/>
            <a:ext cx="1755" cy="736264"/>
          </a:xfrm>
          <a:prstGeom prst="line">
            <a:avLst/>
          </a:prstGeom>
          <a:ln w="508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62599" y="5685934"/>
            <a:ext cx="198841" cy="235611"/>
          </a:xfrm>
          <a:prstGeom prst="rect">
            <a:avLst/>
          </a:prstGeom>
        </p:spPr>
      </p:pic>
      <p:pic>
        <p:nvPicPr>
          <p:cNvPr id="61" name="Picture 6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75034" y="5908730"/>
            <a:ext cx="134713" cy="159625"/>
          </a:xfrm>
          <a:prstGeom prst="rect">
            <a:avLst/>
          </a:prstGeom>
        </p:spPr>
      </p:pic>
      <p:pic>
        <p:nvPicPr>
          <p:cNvPr id="62" name="Picture 6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09022" y="5908714"/>
            <a:ext cx="134715" cy="159624"/>
          </a:xfrm>
          <a:prstGeom prst="rect">
            <a:avLst/>
          </a:prstGeom>
        </p:spPr>
      </p:pic>
      <p:cxnSp>
        <p:nvCxnSpPr>
          <p:cNvPr id="63" name="Straight Connector 62"/>
          <p:cNvCxnSpPr>
            <a:endCxn id="62" idx="1"/>
          </p:cNvCxnSpPr>
          <p:nvPr/>
        </p:nvCxnSpPr>
        <p:spPr>
          <a:xfrm>
            <a:off x="6655324" y="5917032"/>
            <a:ext cx="53699" cy="71520"/>
          </a:xfrm>
          <a:prstGeom prst="line">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3"/>
          </p:cNvCxnSpPr>
          <p:nvPr/>
        </p:nvCxnSpPr>
        <p:spPr>
          <a:xfrm flipH="1">
            <a:off x="6409740" y="5917780"/>
            <a:ext cx="53694" cy="70805"/>
          </a:xfrm>
          <a:prstGeom prst="line">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388627" y="3890766"/>
            <a:ext cx="1378880" cy="739539"/>
          </a:xfrm>
          <a:prstGeom prst="line">
            <a:avLst/>
          </a:prstGeom>
          <a:ln w="508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 name="Picture 14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8799" y="5925354"/>
            <a:ext cx="144300" cy="159333"/>
          </a:xfrm>
          <a:prstGeom prst="rect">
            <a:avLst/>
          </a:prstGeom>
        </p:spPr>
      </p:pic>
      <p:pic>
        <p:nvPicPr>
          <p:cNvPr id="151" name="Picture 15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43672" y="5925339"/>
            <a:ext cx="144302" cy="159332"/>
          </a:xfrm>
          <a:prstGeom prst="rect">
            <a:avLst/>
          </a:prstGeom>
        </p:spPr>
      </p:pic>
      <p:cxnSp>
        <p:nvCxnSpPr>
          <p:cNvPr id="152" name="Straight Connector 151"/>
          <p:cNvCxnSpPr>
            <a:endCxn id="151" idx="1"/>
          </p:cNvCxnSpPr>
          <p:nvPr/>
        </p:nvCxnSpPr>
        <p:spPr>
          <a:xfrm>
            <a:off x="9286152" y="5933641"/>
            <a:ext cx="57520" cy="71389"/>
          </a:xfrm>
          <a:prstGeom prst="line">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150" idx="3"/>
          </p:cNvCxnSpPr>
          <p:nvPr/>
        </p:nvCxnSpPr>
        <p:spPr>
          <a:xfrm flipH="1">
            <a:off x="9023092" y="5934388"/>
            <a:ext cx="57515" cy="70676"/>
          </a:xfrm>
          <a:prstGeom prst="line">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49" idx="2"/>
          </p:cNvCxnSpPr>
          <p:nvPr/>
        </p:nvCxnSpPr>
        <p:spPr>
          <a:xfrm flipH="1">
            <a:off x="3474139" y="3862921"/>
            <a:ext cx="1374588" cy="766719"/>
          </a:xfrm>
          <a:prstGeom prst="line">
            <a:avLst/>
          </a:prstGeom>
          <a:ln w="508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484437" y="4629640"/>
            <a:ext cx="2013979" cy="1837192"/>
            <a:chOff x="7793807" y="3925234"/>
            <a:chExt cx="2525548" cy="2384914"/>
          </a:xfrm>
        </p:grpSpPr>
        <p:grpSp>
          <p:nvGrpSpPr>
            <p:cNvPr id="93" name="Group 92"/>
            <p:cNvGrpSpPr/>
            <p:nvPr/>
          </p:nvGrpSpPr>
          <p:grpSpPr>
            <a:xfrm>
              <a:off x="7793807" y="3925234"/>
              <a:ext cx="2525548" cy="2384914"/>
              <a:chOff x="6570137" y="3793280"/>
              <a:chExt cx="2748127" cy="2448951"/>
            </a:xfrm>
          </p:grpSpPr>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0137" y="3793280"/>
                <a:ext cx="2748127" cy="2448951"/>
              </a:xfrm>
              <a:prstGeom prst="rect">
                <a:avLst/>
              </a:prstGeom>
            </p:spPr>
          </p:pic>
          <p:grpSp>
            <p:nvGrpSpPr>
              <p:cNvPr id="100" name="Group 99"/>
              <p:cNvGrpSpPr/>
              <p:nvPr/>
            </p:nvGrpSpPr>
            <p:grpSpPr>
              <a:xfrm>
                <a:off x="6656553" y="5122301"/>
                <a:ext cx="742804" cy="449899"/>
                <a:chOff x="514118" y="5078322"/>
                <a:chExt cx="1961420" cy="1113098"/>
              </a:xfrm>
            </p:grpSpPr>
            <p:pic>
              <p:nvPicPr>
                <p:cNvPr id="107" name="Picture 106"/>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1020" y="5078322"/>
                  <a:ext cx="685800" cy="685800"/>
                </a:xfrm>
                <a:prstGeom prst="rect">
                  <a:avLst/>
                </a:prstGeom>
              </p:spPr>
            </p:pic>
            <p:pic>
              <p:nvPicPr>
                <p:cNvPr id="108" name="Picture 107"/>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4118" y="5726795"/>
                  <a:ext cx="464625" cy="464625"/>
                </a:xfrm>
                <a:prstGeom prst="rect">
                  <a:avLst/>
                </a:prstGeom>
              </p:spPr>
            </p:pic>
            <p:pic>
              <p:nvPicPr>
                <p:cNvPr id="109" name="Picture 108"/>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0913" y="5726795"/>
                  <a:ext cx="464625" cy="464625"/>
                </a:xfrm>
                <a:prstGeom prst="rect">
                  <a:avLst/>
                </a:prstGeom>
              </p:spPr>
            </p:pic>
            <p:cxnSp>
              <p:nvCxnSpPr>
                <p:cNvPr id="110" name="Straight Connector 109"/>
                <p:cNvCxnSpPr>
                  <a:endCxn id="109" idx="1"/>
                </p:cNvCxnSpPr>
                <p:nvPr/>
              </p:nvCxnSpPr>
              <p:spPr>
                <a:xfrm>
                  <a:off x="1825707" y="5750932"/>
                  <a:ext cx="185206" cy="20817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108" idx="3"/>
                </p:cNvCxnSpPr>
                <p:nvPr/>
              </p:nvCxnSpPr>
              <p:spPr>
                <a:xfrm flipH="1">
                  <a:off x="978743" y="5753012"/>
                  <a:ext cx="185190" cy="20609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655610" y="3917880"/>
                <a:ext cx="777187" cy="653827"/>
                <a:chOff x="-2215617" y="4294686"/>
                <a:chExt cx="2682677" cy="2022233"/>
              </a:xfrm>
            </p:grpSpPr>
            <p:pic>
              <p:nvPicPr>
                <p:cNvPr id="102" name="Picture 101"/>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25730" y="4294686"/>
                  <a:ext cx="1264349" cy="1688904"/>
                </a:xfrm>
                <a:prstGeom prst="rect">
                  <a:avLst/>
                </a:prstGeom>
              </p:spPr>
            </p:pic>
            <p:pic>
              <p:nvPicPr>
                <p:cNvPr id="103" name="Picture 102"/>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1387" y="5104595"/>
                  <a:ext cx="878447" cy="1212324"/>
                </a:xfrm>
                <a:prstGeom prst="rect">
                  <a:avLst/>
                </a:prstGeom>
              </p:spPr>
            </p:pic>
            <p:pic>
              <p:nvPicPr>
                <p:cNvPr id="104" name="Picture 103"/>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15617" y="5104595"/>
                  <a:ext cx="878449" cy="1212324"/>
                </a:xfrm>
                <a:prstGeom prst="rect">
                  <a:avLst/>
                </a:prstGeom>
              </p:spPr>
            </p:pic>
            <p:cxnSp>
              <p:nvCxnSpPr>
                <p:cNvPr id="105" name="Straight Connector 104"/>
                <p:cNvCxnSpPr/>
                <p:nvPr/>
              </p:nvCxnSpPr>
              <p:spPr>
                <a:xfrm>
                  <a:off x="-398182" y="5364476"/>
                  <a:ext cx="200788" cy="185809"/>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1729521" y="5371029"/>
                  <a:ext cx="228602" cy="169816"/>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94" name="Picture 93"/>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38325" y="5296252"/>
              <a:ext cx="238682" cy="269943"/>
            </a:xfrm>
            <a:prstGeom prst="rect">
              <a:avLst/>
            </a:prstGeom>
          </p:spPr>
        </p:pic>
        <p:pic>
          <p:nvPicPr>
            <p:cNvPr id="95" name="Picture 94"/>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180" y="5551503"/>
              <a:ext cx="161706" cy="182885"/>
            </a:xfrm>
            <a:prstGeom prst="rect">
              <a:avLst/>
            </a:prstGeom>
          </p:spPr>
        </p:pic>
        <p:pic>
          <p:nvPicPr>
            <p:cNvPr id="96" name="Picture 95"/>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734117" y="5551503"/>
              <a:ext cx="161706" cy="182885"/>
            </a:xfrm>
            <a:prstGeom prst="rect">
              <a:avLst/>
            </a:prstGeom>
          </p:spPr>
        </p:pic>
        <p:cxnSp>
          <p:nvCxnSpPr>
            <p:cNvPr id="97" name="Straight Connector 96"/>
            <p:cNvCxnSpPr>
              <a:endCxn id="96" idx="1"/>
            </p:cNvCxnSpPr>
            <p:nvPr/>
          </p:nvCxnSpPr>
          <p:spPr>
            <a:xfrm>
              <a:off x="9669659" y="5561004"/>
              <a:ext cx="64458" cy="81942"/>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5" idx="3"/>
            </p:cNvCxnSpPr>
            <p:nvPr/>
          </p:nvCxnSpPr>
          <p:spPr>
            <a:xfrm flipH="1">
              <a:off x="9374886" y="5561822"/>
              <a:ext cx="64452" cy="81123"/>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093047" y="4708070"/>
            <a:ext cx="2013979" cy="1837192"/>
            <a:chOff x="7793807" y="3925234"/>
            <a:chExt cx="2525548" cy="2384914"/>
          </a:xfrm>
        </p:grpSpPr>
        <p:grpSp>
          <p:nvGrpSpPr>
            <p:cNvPr id="113" name="Group 112"/>
            <p:cNvGrpSpPr/>
            <p:nvPr/>
          </p:nvGrpSpPr>
          <p:grpSpPr>
            <a:xfrm>
              <a:off x="7793807" y="3925234"/>
              <a:ext cx="2525548" cy="2384914"/>
              <a:chOff x="6570137" y="3793280"/>
              <a:chExt cx="2748127" cy="2448951"/>
            </a:xfrm>
          </p:grpSpPr>
          <p:pic>
            <p:nvPicPr>
              <p:cNvPr id="119" name="Picture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0137" y="3793280"/>
                <a:ext cx="2748127" cy="2448951"/>
              </a:xfrm>
              <a:prstGeom prst="rect">
                <a:avLst/>
              </a:prstGeom>
            </p:spPr>
          </p:pic>
          <p:grpSp>
            <p:nvGrpSpPr>
              <p:cNvPr id="120" name="Group 119"/>
              <p:cNvGrpSpPr/>
              <p:nvPr/>
            </p:nvGrpSpPr>
            <p:grpSpPr>
              <a:xfrm>
                <a:off x="6656553" y="5122301"/>
                <a:ext cx="742804" cy="449899"/>
                <a:chOff x="514118" y="5078322"/>
                <a:chExt cx="1961420" cy="1113098"/>
              </a:xfrm>
            </p:grpSpPr>
            <p:pic>
              <p:nvPicPr>
                <p:cNvPr id="127" name="Picture 126"/>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1020" y="5078322"/>
                  <a:ext cx="685800" cy="685800"/>
                </a:xfrm>
                <a:prstGeom prst="rect">
                  <a:avLst/>
                </a:prstGeom>
              </p:spPr>
            </p:pic>
            <p:pic>
              <p:nvPicPr>
                <p:cNvPr id="128" name="Picture 127"/>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4118" y="5726795"/>
                  <a:ext cx="464625" cy="464625"/>
                </a:xfrm>
                <a:prstGeom prst="rect">
                  <a:avLst/>
                </a:prstGeom>
              </p:spPr>
            </p:pic>
            <p:pic>
              <p:nvPicPr>
                <p:cNvPr id="129" name="Picture 128"/>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0913" y="5726795"/>
                  <a:ext cx="464625" cy="464625"/>
                </a:xfrm>
                <a:prstGeom prst="rect">
                  <a:avLst/>
                </a:prstGeom>
              </p:spPr>
            </p:pic>
            <p:cxnSp>
              <p:nvCxnSpPr>
                <p:cNvPr id="130" name="Straight Connector 129"/>
                <p:cNvCxnSpPr>
                  <a:endCxn id="129" idx="1"/>
                </p:cNvCxnSpPr>
                <p:nvPr/>
              </p:nvCxnSpPr>
              <p:spPr>
                <a:xfrm>
                  <a:off x="1825707" y="5750932"/>
                  <a:ext cx="185206" cy="20817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28" idx="3"/>
                </p:cNvCxnSpPr>
                <p:nvPr/>
              </p:nvCxnSpPr>
              <p:spPr>
                <a:xfrm flipH="1">
                  <a:off x="978743" y="5753012"/>
                  <a:ext cx="185190" cy="20609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655610" y="3917880"/>
                <a:ext cx="777187" cy="653827"/>
                <a:chOff x="-2215617" y="4294686"/>
                <a:chExt cx="2682677" cy="2022233"/>
              </a:xfrm>
            </p:grpSpPr>
            <p:pic>
              <p:nvPicPr>
                <p:cNvPr id="122" name="Picture 121"/>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25730" y="4294686"/>
                  <a:ext cx="1264349" cy="1688904"/>
                </a:xfrm>
                <a:prstGeom prst="rect">
                  <a:avLst/>
                </a:prstGeom>
              </p:spPr>
            </p:pic>
            <p:pic>
              <p:nvPicPr>
                <p:cNvPr id="123" name="Picture 122"/>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1387" y="5104595"/>
                  <a:ext cx="878447" cy="1212324"/>
                </a:xfrm>
                <a:prstGeom prst="rect">
                  <a:avLst/>
                </a:prstGeom>
              </p:spPr>
            </p:pic>
            <p:pic>
              <p:nvPicPr>
                <p:cNvPr id="124" name="Picture 123"/>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15617" y="5104595"/>
                  <a:ext cx="878449" cy="1212324"/>
                </a:xfrm>
                <a:prstGeom prst="rect">
                  <a:avLst/>
                </a:prstGeom>
              </p:spPr>
            </p:pic>
            <p:cxnSp>
              <p:nvCxnSpPr>
                <p:cNvPr id="125" name="Straight Connector 124"/>
                <p:cNvCxnSpPr/>
                <p:nvPr/>
              </p:nvCxnSpPr>
              <p:spPr>
                <a:xfrm>
                  <a:off x="-398182" y="5364476"/>
                  <a:ext cx="200788" cy="185809"/>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729521" y="5371029"/>
                  <a:ext cx="228602" cy="169816"/>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114" name="Picture 113"/>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38325" y="5296252"/>
              <a:ext cx="238682" cy="269943"/>
            </a:xfrm>
            <a:prstGeom prst="rect">
              <a:avLst/>
            </a:prstGeom>
          </p:spPr>
        </p:pic>
        <p:pic>
          <p:nvPicPr>
            <p:cNvPr id="115" name="Picture 114"/>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180" y="5551503"/>
              <a:ext cx="161706" cy="182885"/>
            </a:xfrm>
            <a:prstGeom prst="rect">
              <a:avLst/>
            </a:prstGeom>
          </p:spPr>
        </p:pic>
        <p:pic>
          <p:nvPicPr>
            <p:cNvPr id="116" name="Picture 115"/>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734117" y="5551503"/>
              <a:ext cx="161706" cy="182885"/>
            </a:xfrm>
            <a:prstGeom prst="rect">
              <a:avLst/>
            </a:prstGeom>
          </p:spPr>
        </p:pic>
        <p:cxnSp>
          <p:nvCxnSpPr>
            <p:cNvPr id="117" name="Straight Connector 116"/>
            <p:cNvCxnSpPr>
              <a:endCxn id="116" idx="1"/>
            </p:cNvCxnSpPr>
            <p:nvPr/>
          </p:nvCxnSpPr>
          <p:spPr>
            <a:xfrm>
              <a:off x="9669659" y="5561004"/>
              <a:ext cx="64458" cy="81942"/>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15" idx="3"/>
            </p:cNvCxnSpPr>
            <p:nvPr/>
          </p:nvCxnSpPr>
          <p:spPr>
            <a:xfrm flipH="1">
              <a:off x="9374886" y="5561822"/>
              <a:ext cx="64452" cy="81123"/>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7875220" y="4631302"/>
            <a:ext cx="2013979" cy="1837192"/>
            <a:chOff x="7793807" y="3925234"/>
            <a:chExt cx="2525548" cy="2384914"/>
          </a:xfrm>
        </p:grpSpPr>
        <p:grpSp>
          <p:nvGrpSpPr>
            <p:cNvPr id="133" name="Group 132"/>
            <p:cNvGrpSpPr/>
            <p:nvPr/>
          </p:nvGrpSpPr>
          <p:grpSpPr>
            <a:xfrm>
              <a:off x="7793807" y="3925234"/>
              <a:ext cx="2525548" cy="2384914"/>
              <a:chOff x="6570137" y="3793280"/>
              <a:chExt cx="2748127" cy="2448951"/>
            </a:xfrm>
          </p:grpSpPr>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0137" y="3793280"/>
                <a:ext cx="2748127" cy="2448951"/>
              </a:xfrm>
              <a:prstGeom prst="rect">
                <a:avLst/>
              </a:prstGeom>
            </p:spPr>
          </p:pic>
          <p:grpSp>
            <p:nvGrpSpPr>
              <p:cNvPr id="140" name="Group 139"/>
              <p:cNvGrpSpPr/>
              <p:nvPr/>
            </p:nvGrpSpPr>
            <p:grpSpPr>
              <a:xfrm>
                <a:off x="6656553" y="5122301"/>
                <a:ext cx="742804" cy="449899"/>
                <a:chOff x="514118" y="5078322"/>
                <a:chExt cx="1961420" cy="1113098"/>
              </a:xfrm>
            </p:grpSpPr>
            <p:pic>
              <p:nvPicPr>
                <p:cNvPr id="167" name="Picture 166"/>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1020" y="5078322"/>
                  <a:ext cx="685800" cy="685800"/>
                </a:xfrm>
                <a:prstGeom prst="rect">
                  <a:avLst/>
                </a:prstGeom>
              </p:spPr>
            </p:pic>
            <p:pic>
              <p:nvPicPr>
                <p:cNvPr id="169" name="Picture 168"/>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4118" y="5726795"/>
                  <a:ext cx="464625" cy="464625"/>
                </a:xfrm>
                <a:prstGeom prst="rect">
                  <a:avLst/>
                </a:prstGeom>
              </p:spPr>
            </p:pic>
            <p:pic>
              <p:nvPicPr>
                <p:cNvPr id="170" name="Picture 169"/>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0913" y="5726795"/>
                  <a:ext cx="464625" cy="464625"/>
                </a:xfrm>
                <a:prstGeom prst="rect">
                  <a:avLst/>
                </a:prstGeom>
              </p:spPr>
            </p:pic>
            <p:cxnSp>
              <p:nvCxnSpPr>
                <p:cNvPr id="171" name="Straight Connector 170"/>
                <p:cNvCxnSpPr>
                  <a:endCxn id="170" idx="1"/>
                </p:cNvCxnSpPr>
                <p:nvPr/>
              </p:nvCxnSpPr>
              <p:spPr>
                <a:xfrm>
                  <a:off x="1825707" y="5750932"/>
                  <a:ext cx="185206" cy="20817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69" idx="3"/>
                </p:cNvCxnSpPr>
                <p:nvPr/>
              </p:nvCxnSpPr>
              <p:spPr>
                <a:xfrm flipH="1">
                  <a:off x="978743" y="5753012"/>
                  <a:ext cx="185190" cy="206096"/>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6655610" y="3917880"/>
                <a:ext cx="777187" cy="653827"/>
                <a:chOff x="-2215617" y="4294686"/>
                <a:chExt cx="2682677" cy="2022233"/>
              </a:xfrm>
            </p:grpSpPr>
            <p:pic>
              <p:nvPicPr>
                <p:cNvPr id="142" name="Picture 141"/>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25730" y="4294686"/>
                  <a:ext cx="1264349" cy="1688904"/>
                </a:xfrm>
                <a:prstGeom prst="rect">
                  <a:avLst/>
                </a:prstGeom>
              </p:spPr>
            </p:pic>
            <p:pic>
              <p:nvPicPr>
                <p:cNvPr id="143" name="Picture 142"/>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1387" y="5104595"/>
                  <a:ext cx="878447" cy="1212324"/>
                </a:xfrm>
                <a:prstGeom prst="rect">
                  <a:avLst/>
                </a:prstGeom>
              </p:spPr>
            </p:pic>
            <p:pic>
              <p:nvPicPr>
                <p:cNvPr id="144" name="Picture 143"/>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15617" y="5104595"/>
                  <a:ext cx="878449" cy="1212324"/>
                </a:xfrm>
                <a:prstGeom prst="rect">
                  <a:avLst/>
                </a:prstGeom>
              </p:spPr>
            </p:pic>
            <p:cxnSp>
              <p:nvCxnSpPr>
                <p:cNvPr id="145" name="Straight Connector 144"/>
                <p:cNvCxnSpPr/>
                <p:nvPr/>
              </p:nvCxnSpPr>
              <p:spPr>
                <a:xfrm>
                  <a:off x="-398182" y="5364476"/>
                  <a:ext cx="200788" cy="185809"/>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729521" y="5371029"/>
                  <a:ext cx="228602" cy="169816"/>
                </a:xfrm>
                <a:prstGeom prst="line">
                  <a:avLst/>
                </a:prstGeom>
                <a:ln w="34925">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134" name="Picture 133"/>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38325" y="5296252"/>
              <a:ext cx="238682" cy="269943"/>
            </a:xfrm>
            <a:prstGeom prst="rect">
              <a:avLst/>
            </a:prstGeom>
          </p:spPr>
        </p:pic>
        <p:pic>
          <p:nvPicPr>
            <p:cNvPr id="135" name="Picture 134"/>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180" y="5551503"/>
              <a:ext cx="161706" cy="182885"/>
            </a:xfrm>
            <a:prstGeom prst="rect">
              <a:avLst/>
            </a:prstGeom>
          </p:spPr>
        </p:pic>
        <p:pic>
          <p:nvPicPr>
            <p:cNvPr id="136" name="Picture 135"/>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734117" y="5551503"/>
              <a:ext cx="161706" cy="182885"/>
            </a:xfrm>
            <a:prstGeom prst="rect">
              <a:avLst/>
            </a:prstGeom>
          </p:spPr>
        </p:pic>
        <p:cxnSp>
          <p:nvCxnSpPr>
            <p:cNvPr id="137" name="Straight Connector 136"/>
            <p:cNvCxnSpPr>
              <a:endCxn id="136" idx="1"/>
            </p:cNvCxnSpPr>
            <p:nvPr/>
          </p:nvCxnSpPr>
          <p:spPr>
            <a:xfrm>
              <a:off x="9669659" y="5561004"/>
              <a:ext cx="64458" cy="81942"/>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3"/>
            </p:cNvCxnSpPr>
            <p:nvPr/>
          </p:nvCxnSpPr>
          <p:spPr>
            <a:xfrm flipH="1">
              <a:off x="9374886" y="5561822"/>
              <a:ext cx="64452" cy="81123"/>
            </a:xfrm>
            <a:prstGeom prst="line">
              <a:avLst/>
            </a:prstGeom>
            <a:ln w="38100">
              <a:solidFill>
                <a:schemeClr val="accent4">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93" name="Picture 192" descr="Tablet.png"/>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5775752" y="1417868"/>
            <a:ext cx="965504" cy="965504"/>
          </a:xfrm>
          <a:prstGeom prst="rect">
            <a:avLst/>
          </a:prstGeom>
        </p:spPr>
      </p:pic>
      <p:pic>
        <p:nvPicPr>
          <p:cNvPr id="194" name="Picture 193" descr="Phone.png"/>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7199925" y="1461094"/>
            <a:ext cx="837334" cy="837334"/>
          </a:xfrm>
          <a:prstGeom prst="rect">
            <a:avLst/>
          </a:prstGeom>
        </p:spPr>
      </p:pic>
      <p:sp>
        <p:nvSpPr>
          <p:cNvPr id="195" name="Up Arrow 194"/>
          <p:cNvSpPr/>
          <p:nvPr/>
        </p:nvSpPr>
        <p:spPr>
          <a:xfrm rot="10800000">
            <a:off x="4499098" y="2365498"/>
            <a:ext cx="219214" cy="346291"/>
          </a:xfrm>
          <a:prstGeom prst="upArrow">
            <a:avLst>
              <a:gd name="adj1" fmla="val 45179"/>
              <a:gd name="adj2" fmla="val 56115"/>
            </a:avLst>
          </a:prstGeom>
          <a:solidFill>
            <a:srgbClr val="399C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98" name="Picture 197" descr="Laptop computer.png"/>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6067" y="1264415"/>
            <a:ext cx="1254800" cy="1254800"/>
          </a:xfrm>
          <a:prstGeom prst="rect">
            <a:avLst/>
          </a:prstGeom>
        </p:spPr>
      </p:pic>
      <p:sp>
        <p:nvSpPr>
          <p:cNvPr id="199" name="Up Arrow 198"/>
          <p:cNvSpPr/>
          <p:nvPr/>
        </p:nvSpPr>
        <p:spPr>
          <a:xfrm rot="10800000">
            <a:off x="6148203" y="2345704"/>
            <a:ext cx="219214" cy="346291"/>
          </a:xfrm>
          <a:prstGeom prst="upArrow">
            <a:avLst>
              <a:gd name="adj1" fmla="val 45179"/>
              <a:gd name="adj2" fmla="val 56115"/>
            </a:avLst>
          </a:prstGeom>
          <a:solidFill>
            <a:srgbClr val="399C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0" name="Up Arrow 199"/>
          <p:cNvSpPr/>
          <p:nvPr/>
        </p:nvSpPr>
        <p:spPr>
          <a:xfrm rot="10800000">
            <a:off x="7508985" y="2359058"/>
            <a:ext cx="219214" cy="346291"/>
          </a:xfrm>
          <a:prstGeom prst="upArrow">
            <a:avLst>
              <a:gd name="adj1" fmla="val 45179"/>
              <a:gd name="adj2" fmla="val 56115"/>
            </a:avLst>
          </a:prstGeom>
          <a:solidFill>
            <a:srgbClr val="399C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319018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7"/>
            <a:ext cx="11506198" cy="1055686"/>
          </a:xfrm>
        </p:spPr>
        <p:txBody>
          <a:bodyPr/>
          <a:lstStyle/>
          <a:p>
            <a:r>
              <a:rPr lang="en-US" dirty="0"/>
              <a:t>Demo: Reliable Services API</a:t>
            </a:r>
            <a:br>
              <a:rPr lang="en-US" dirty="0"/>
            </a:br>
            <a:endParaRPr lang="en-US" dirty="0"/>
          </a:p>
        </p:txBody>
      </p:sp>
      <p:sp>
        <p:nvSpPr>
          <p:cNvPr id="5" name="Rectangle 4"/>
          <p:cNvSpPr/>
          <p:nvPr/>
        </p:nvSpPr>
        <p:spPr>
          <a:xfrm>
            <a:off x="3094037" y="3129132"/>
            <a:ext cx="7651069" cy="830997"/>
          </a:xfrm>
          <a:prstGeom prst="rect">
            <a:avLst/>
          </a:prstGeom>
        </p:spPr>
        <p:txBody>
          <a:bodyPr wrap="none">
            <a:spAutoFit/>
          </a:bodyPr>
          <a:lstStyle/>
          <a:p>
            <a:r>
              <a:rPr lang="en-US" sz="4800" dirty="0" smtClean="0">
                <a:solidFill>
                  <a:srgbClr val="FFFFFF"/>
                </a:solidFill>
                <a:latin typeface="Segoe UI Light"/>
              </a:rPr>
              <a:t>Scale-out</a:t>
            </a:r>
            <a:r>
              <a:rPr lang="en-US" sz="4800" dirty="0" smtClean="0">
                <a:solidFill>
                  <a:srgbClr val="000000"/>
                </a:solidFill>
                <a:latin typeface="Segoe UI Light"/>
              </a:rPr>
              <a:t> </a:t>
            </a:r>
            <a:r>
              <a:rPr lang="en-US" sz="4800" dirty="0">
                <a:solidFill>
                  <a:srgbClr val="000000"/>
                </a:solidFill>
                <a:latin typeface="Segoe UI Light"/>
              </a:rPr>
              <a:t>word count service</a:t>
            </a:r>
          </a:p>
        </p:txBody>
      </p:sp>
    </p:spTree>
    <p:extLst>
      <p:ext uri="{BB962C8B-B14F-4D97-AF65-F5344CB8AC3E}">
        <p14:creationId xmlns:p14="http://schemas.microsoft.com/office/powerpoint/2010/main" val="2030538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639" y="295274"/>
            <a:ext cx="11889564" cy="917575"/>
          </a:xfrm>
        </p:spPr>
        <p:txBody>
          <a:bodyPr/>
          <a:lstStyle/>
          <a:p>
            <a:r>
              <a:rPr lang="en-US" dirty="0" smtClean="0"/>
              <a:t>Summary</a:t>
            </a:r>
            <a:endParaRPr lang="en-US" dirty="0"/>
          </a:p>
        </p:txBody>
      </p:sp>
      <p:sp>
        <p:nvSpPr>
          <p:cNvPr id="5" name="Text Placeholder 1"/>
          <p:cNvSpPr txBox="1">
            <a:spLocks/>
          </p:cNvSpPr>
          <p:nvPr/>
        </p:nvSpPr>
        <p:spPr>
          <a:xfrm>
            <a:off x="198438" y="1269349"/>
            <a:ext cx="12238037" cy="50473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Arial" pitchFamily="34" charset="0"/>
              <a:buNone/>
            </a:pPr>
            <a:r>
              <a:rPr lang="en-US" dirty="0" smtClean="0">
                <a:solidFill>
                  <a:srgbClr val="47D8FF"/>
                </a:solidFill>
              </a:rPr>
              <a:t>Built micro-services using Reliable Actors and Reliable Services APIs</a:t>
            </a:r>
          </a:p>
          <a:p>
            <a:pPr marL="0" indent="0" fontAlgn="ctr">
              <a:buFont typeface="Arial" pitchFamily="34" charset="0"/>
              <a:buNone/>
            </a:pPr>
            <a:endParaRPr lang="en-US" dirty="0" smtClean="0">
              <a:solidFill>
                <a:srgbClr val="47D8FF"/>
              </a:solidFill>
            </a:endParaRPr>
          </a:p>
          <a:p>
            <a:pPr marL="0" indent="0" fontAlgn="ctr">
              <a:buFont typeface="Arial" pitchFamily="34" charset="0"/>
              <a:buNone/>
            </a:pPr>
            <a:r>
              <a:rPr lang="en-US" dirty="0" smtClean="0">
                <a:solidFill>
                  <a:srgbClr val="47D8FF"/>
                </a:solidFill>
              </a:rPr>
              <a:t>Achieved Data </a:t>
            </a:r>
            <a:r>
              <a:rPr lang="en-US" dirty="0">
                <a:solidFill>
                  <a:srgbClr val="47D8FF"/>
                </a:solidFill>
              </a:rPr>
              <a:t>Reliability through Reliable </a:t>
            </a:r>
            <a:r>
              <a:rPr lang="en-US" dirty="0" smtClean="0">
                <a:solidFill>
                  <a:srgbClr val="47D8FF"/>
                </a:solidFill>
              </a:rPr>
              <a:t>Collections and </a:t>
            </a:r>
            <a:r>
              <a:rPr lang="en-US" dirty="0" err="1" smtClean="0">
                <a:solidFill>
                  <a:srgbClr val="47D8FF"/>
                </a:solidFill>
              </a:rPr>
              <a:t>Stateful</a:t>
            </a:r>
            <a:r>
              <a:rPr lang="en-US" dirty="0" smtClean="0">
                <a:solidFill>
                  <a:srgbClr val="47D8FF"/>
                </a:solidFill>
              </a:rPr>
              <a:t> Actors</a:t>
            </a:r>
            <a:endParaRPr lang="en-US" dirty="0">
              <a:solidFill>
                <a:srgbClr val="47D8FF"/>
              </a:solidFill>
            </a:endParaRPr>
          </a:p>
          <a:p>
            <a:pPr marL="0" indent="0" fontAlgn="ctr">
              <a:buFont typeface="Arial" pitchFamily="34" charset="0"/>
              <a:buNone/>
            </a:pPr>
            <a:endParaRPr lang="en-US" dirty="0" smtClean="0">
              <a:solidFill>
                <a:srgbClr val="47D8FF"/>
              </a:solidFill>
            </a:endParaRPr>
          </a:p>
          <a:p>
            <a:pPr marL="0" indent="0" fontAlgn="ctr">
              <a:buFont typeface="Arial" pitchFamily="34" charset="0"/>
              <a:buNone/>
            </a:pPr>
            <a:r>
              <a:rPr lang="en-US" dirty="0" smtClean="0">
                <a:solidFill>
                  <a:srgbClr val="47D8FF"/>
                </a:solidFill>
              </a:rPr>
              <a:t>Scaled-out using partitioning </a:t>
            </a:r>
          </a:p>
          <a:p>
            <a:pPr marL="0" indent="0">
              <a:buFont typeface="Arial" pitchFamily="34" charset="0"/>
              <a:buNone/>
            </a:pPr>
            <a:endParaRPr lang="en-US" dirty="0" smtClean="0">
              <a:solidFill>
                <a:srgbClr val="47D8FF"/>
              </a:solidFill>
            </a:endParaRPr>
          </a:p>
        </p:txBody>
      </p:sp>
    </p:spTree>
    <p:extLst>
      <p:ext uri="{BB962C8B-B14F-4D97-AF65-F5344CB8AC3E}">
        <p14:creationId xmlns:p14="http://schemas.microsoft.com/office/powerpoint/2010/main" val="32296151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274638" y="1212849"/>
            <a:ext cx="11887200" cy="578167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rgbClr val="47D8FF"/>
                </a:solidFill>
              </a:rPr>
              <a:t>Download the Service Fabric developer SDK</a:t>
            </a:r>
          </a:p>
          <a:p>
            <a:pPr marL="342900" lvl="1" indent="0">
              <a:buFont typeface="Arial" pitchFamily="34" charset="0"/>
              <a:buNone/>
            </a:pPr>
            <a:r>
              <a:rPr lang="en-US" sz="1800" dirty="0" smtClean="0">
                <a:solidFill>
                  <a:srgbClr val="FFFFFF"/>
                </a:solidFill>
                <a:hlinkClick r:id="rId3"/>
              </a:rPr>
              <a:t>http://aka.ms/ServiceFabric</a:t>
            </a:r>
            <a:endParaRPr lang="en-US" sz="1800" dirty="0" smtClean="0">
              <a:solidFill>
                <a:srgbClr val="FFFFFF"/>
              </a:solidFill>
            </a:endParaRPr>
          </a:p>
          <a:p>
            <a:pPr marL="0" indent="0">
              <a:buFont typeface="Arial" pitchFamily="34" charset="0"/>
              <a:buNone/>
            </a:pPr>
            <a:r>
              <a:rPr lang="en-US" sz="3200" dirty="0" smtClean="0">
                <a:solidFill>
                  <a:srgbClr val="47D8FF"/>
                </a:solidFill>
              </a:rPr>
              <a:t>Download the samples from GitHub</a:t>
            </a:r>
          </a:p>
          <a:p>
            <a:pPr marL="342900" lvl="1" indent="0">
              <a:buFont typeface="Arial" pitchFamily="34" charset="0"/>
              <a:buNone/>
            </a:pPr>
            <a:r>
              <a:rPr lang="en-US" sz="1800" dirty="0" smtClean="0">
                <a:gradFill>
                  <a:gsLst>
                    <a:gs pos="1250">
                      <a:srgbClr val="FFFFFF"/>
                    </a:gs>
                    <a:gs pos="100000">
                      <a:srgbClr val="FFFFFF"/>
                    </a:gs>
                  </a:gsLst>
                  <a:lin ang="5400000" scaled="0"/>
                </a:gradFill>
                <a:hlinkClick r:id="rId4"/>
              </a:rPr>
              <a:t>http://github.com/Azure/ServiceFabric-Samples</a:t>
            </a:r>
            <a:r>
              <a:rPr lang="en-US" sz="1800" dirty="0" smtClean="0">
                <a:gradFill>
                  <a:gsLst>
                    <a:gs pos="1250">
                      <a:srgbClr val="FFFFFF"/>
                    </a:gs>
                    <a:gs pos="100000">
                      <a:srgbClr val="FFFFFF"/>
                    </a:gs>
                  </a:gsLst>
                  <a:lin ang="5400000" scaled="0"/>
                </a:gradFill>
              </a:rPr>
              <a:t> </a:t>
            </a:r>
          </a:p>
          <a:p>
            <a:pPr marL="0" indent="0">
              <a:buFont typeface="Arial" pitchFamily="34" charset="0"/>
              <a:buNone/>
            </a:pPr>
            <a:r>
              <a:rPr lang="en-US" sz="3200" dirty="0" smtClean="0">
                <a:solidFill>
                  <a:srgbClr val="47D8FF"/>
                </a:solidFill>
              </a:rPr>
              <a:t>Learn from the tutorials and videos</a:t>
            </a:r>
          </a:p>
          <a:p>
            <a:pPr marL="215900" lvl="2" indent="0">
              <a:buFont typeface="Arial" pitchFamily="34" charset="0"/>
              <a:buNone/>
            </a:pPr>
            <a:r>
              <a:rPr lang="en-US" sz="1800" dirty="0">
                <a:gradFill>
                  <a:gsLst>
                    <a:gs pos="1250">
                      <a:srgbClr val="FFFFFF"/>
                    </a:gs>
                    <a:gs pos="100000">
                      <a:srgbClr val="FFFFFF"/>
                    </a:gs>
                  </a:gsLst>
                  <a:lin ang="5400000" scaled="0"/>
                </a:gradFill>
                <a:hlinkClick r:id="rId5"/>
              </a:rPr>
              <a:t>http://</a:t>
            </a:r>
            <a:r>
              <a:rPr lang="en-US" sz="1800" dirty="0" smtClean="0">
                <a:gradFill>
                  <a:gsLst>
                    <a:gs pos="1250">
                      <a:srgbClr val="FFFFFF"/>
                    </a:gs>
                    <a:gs pos="100000">
                      <a:srgbClr val="FFFFFF"/>
                    </a:gs>
                  </a:gsLst>
                  <a:lin ang="5400000" scaled="0"/>
                </a:gradFill>
                <a:hlinkClick r:id="rId5"/>
              </a:rPr>
              <a:t>aka.ms/ServiceFabricdocs</a:t>
            </a:r>
            <a:endParaRPr lang="en-US" dirty="0" smtClean="0">
              <a:gradFill>
                <a:gsLst>
                  <a:gs pos="1250">
                    <a:srgbClr val="FFFFFF"/>
                  </a:gs>
                  <a:gs pos="100000">
                    <a:srgbClr val="FFFFFF"/>
                  </a:gs>
                </a:gsLst>
                <a:lin ang="5400000" scaled="0"/>
              </a:gradFill>
            </a:endParaRPr>
          </a:p>
          <a:p>
            <a:pPr marL="0" indent="0">
              <a:buFont typeface="Arial" pitchFamily="34" charset="0"/>
              <a:buNone/>
            </a:pPr>
            <a:r>
              <a:rPr lang="en-US" sz="3200" dirty="0" smtClean="0">
                <a:solidFill>
                  <a:srgbClr val="47D8FF"/>
                </a:solidFill>
              </a:rPr>
              <a:t>Attend other talks</a:t>
            </a:r>
          </a:p>
          <a:p>
            <a:pPr marL="342900" lvl="1" indent="0">
              <a:buFont typeface="Arial" pitchFamily="34" charset="0"/>
              <a:buNone/>
            </a:pPr>
            <a:r>
              <a:rPr lang="en-US" sz="1800" dirty="0" smtClean="0">
                <a:gradFill>
                  <a:gsLst>
                    <a:gs pos="1250">
                      <a:srgbClr val="FFFFFF"/>
                    </a:gs>
                    <a:gs pos="100000">
                      <a:srgbClr val="FFFFFF"/>
                    </a:gs>
                  </a:gsLst>
                  <a:lin ang="5400000" scaled="0"/>
                </a:gradFill>
              </a:rPr>
              <a:t>BRK3478: </a:t>
            </a:r>
            <a:r>
              <a:rPr lang="en-US" sz="1800" dirty="0">
                <a:gradFill>
                  <a:gsLst>
                    <a:gs pos="1250">
                      <a:srgbClr val="FFFFFF"/>
                    </a:gs>
                    <a:gs pos="100000">
                      <a:srgbClr val="FFFFFF"/>
                    </a:gs>
                  </a:gsLst>
                  <a:lin ang="5400000" scaled="0"/>
                </a:gradFill>
              </a:rPr>
              <a:t>Deploying and Managing Services with Microsoft Azure Service Fabric – Wednesday @ 5:00 pm</a:t>
            </a:r>
          </a:p>
          <a:p>
            <a:pPr marL="342900" lvl="1" indent="0">
              <a:buFont typeface="Arial" pitchFamily="34" charset="0"/>
              <a:buNone/>
            </a:pPr>
            <a:r>
              <a:rPr lang="en-US" sz="1800" dirty="0">
                <a:gradFill>
                  <a:gsLst>
                    <a:gs pos="1250">
                      <a:srgbClr val="FFFFFF"/>
                    </a:gs>
                    <a:gs pos="100000">
                      <a:srgbClr val="FFFFFF"/>
                    </a:gs>
                  </a:gsLst>
                  <a:lin ang="5400000" scaled="0"/>
                </a:gradFill>
              </a:rPr>
              <a:t>BRK3485: Service Orchestration with Microsoft Azure Service Fabric – Thursday @ 1:30 pm</a:t>
            </a:r>
          </a:p>
          <a:p>
            <a:pPr marL="342900" lvl="1" indent="0">
              <a:buFont typeface="Arial" pitchFamily="34" charset="0"/>
              <a:buNone/>
            </a:pPr>
            <a:r>
              <a:rPr lang="en-US" sz="1800" dirty="0">
                <a:gradFill>
                  <a:gsLst>
                    <a:gs pos="1250">
                      <a:srgbClr val="FFFFFF"/>
                    </a:gs>
                    <a:gs pos="100000">
                      <a:srgbClr val="FFFFFF"/>
                    </a:gs>
                  </a:gsLst>
                  <a:lin ang="5400000" scaled="0"/>
                </a:gradFill>
              </a:rPr>
              <a:t>BRK3476: Microsoft Azure Service Fabric Actors: The Director's Cut – Thursday @ 5:00 pm</a:t>
            </a:r>
            <a:endParaRPr lang="en-US" sz="2000" dirty="0" smtClean="0">
              <a:gradFill>
                <a:gsLst>
                  <a:gs pos="1250">
                    <a:srgbClr val="FFFFFF"/>
                  </a:gs>
                  <a:gs pos="100000">
                    <a:srgbClr val="FFFFFF"/>
                  </a:gs>
                </a:gsLst>
                <a:lin ang="5400000" scaled="0"/>
              </a:gradFill>
            </a:endParaRPr>
          </a:p>
          <a:p>
            <a:pPr marL="0" indent="0">
              <a:buFont typeface="Arial" pitchFamily="34" charset="0"/>
              <a:buNone/>
            </a:pPr>
            <a:r>
              <a:rPr lang="en-US" sz="3200" dirty="0" smtClean="0">
                <a:solidFill>
                  <a:srgbClr val="47D8FF"/>
                </a:solidFill>
              </a:rPr>
              <a:t>Provide feedback</a:t>
            </a:r>
          </a:p>
          <a:p>
            <a:pPr marL="215900" lvl="2" indent="0">
              <a:buFont typeface="Arial" pitchFamily="34" charset="0"/>
              <a:buNone/>
            </a:pPr>
            <a:r>
              <a:rPr lang="en-US" dirty="0" smtClean="0">
                <a:gradFill>
                  <a:gsLst>
                    <a:gs pos="1250">
                      <a:srgbClr val="FFFFFF"/>
                    </a:gs>
                    <a:gs pos="100000">
                      <a:srgbClr val="FFFFFF"/>
                    </a:gs>
                  </a:gsLst>
                  <a:lin ang="5400000" scaled="0"/>
                </a:gradFill>
                <a:hlinkClick r:id="rId6"/>
              </a:rPr>
              <a:t>http</a:t>
            </a:r>
            <a:r>
              <a:rPr lang="en-US" dirty="0">
                <a:gradFill>
                  <a:gsLst>
                    <a:gs pos="1250">
                      <a:srgbClr val="FFFFFF"/>
                    </a:gs>
                    <a:gs pos="100000">
                      <a:srgbClr val="FFFFFF"/>
                    </a:gs>
                  </a:gsLst>
                  <a:lin ang="5400000" scaled="0"/>
                </a:gradFill>
                <a:hlinkClick r:id="rId6"/>
              </a:rPr>
              <a:t>://</a:t>
            </a:r>
            <a:r>
              <a:rPr lang="en-US" dirty="0" smtClean="0">
                <a:gradFill>
                  <a:gsLst>
                    <a:gs pos="1250">
                      <a:srgbClr val="FFFFFF"/>
                    </a:gs>
                    <a:gs pos="100000">
                      <a:srgbClr val="FFFFFF"/>
                    </a:gs>
                  </a:gsLst>
                  <a:lin ang="5400000" scaled="0"/>
                </a:gradFill>
                <a:hlinkClick r:id="rId6"/>
              </a:rPr>
              <a:t>aka.ms/ServiceFabricforum</a:t>
            </a:r>
            <a:endParaRPr lang="en-US" dirty="0" smtClean="0">
              <a:gradFill>
                <a:gsLst>
                  <a:gs pos="1250">
                    <a:srgbClr val="FFFFFF"/>
                  </a:gs>
                  <a:gs pos="100000">
                    <a:srgbClr val="FFFFFF"/>
                  </a:gs>
                </a:gsLst>
                <a:lin ang="5400000" scaled="0"/>
              </a:gradFill>
            </a:endParaRPr>
          </a:p>
          <a:p>
            <a:pPr marL="215900" lvl="2" indent="0">
              <a:buFont typeface="Arial" pitchFamily="34" charset="0"/>
              <a:buNone/>
            </a:pPr>
            <a:r>
              <a:rPr lang="en-US" dirty="0">
                <a:gradFill>
                  <a:gsLst>
                    <a:gs pos="1250">
                      <a:srgbClr val="FFFFFF"/>
                    </a:gs>
                    <a:gs pos="100000">
                      <a:srgbClr val="FFFFFF"/>
                    </a:gs>
                  </a:gsLst>
                  <a:lin ang="5400000" scaled="0"/>
                </a:gradFill>
                <a:hlinkClick r:id="rId7"/>
              </a:rPr>
              <a:t>http://</a:t>
            </a:r>
            <a:r>
              <a:rPr lang="en-US" dirty="0" smtClean="0">
                <a:gradFill>
                  <a:gsLst>
                    <a:gs pos="1250">
                      <a:srgbClr val="FFFFFF"/>
                    </a:gs>
                    <a:gs pos="100000">
                      <a:srgbClr val="FFFFFF"/>
                    </a:gs>
                  </a:gsLst>
                  <a:lin ang="5400000" scaled="0"/>
                </a:gradFill>
                <a:hlinkClick r:id="rId7"/>
              </a:rPr>
              <a:t>stackoverflow.com/questions/tagged/azure-service-fabric</a:t>
            </a:r>
            <a:endParaRPr lang="en-US" dirty="0" smtClean="0">
              <a:gradFill>
                <a:gsLst>
                  <a:gs pos="1250">
                    <a:srgbClr val="FFFFFF"/>
                  </a:gs>
                  <a:gs pos="100000">
                    <a:srgbClr val="FFFFFF"/>
                  </a:gs>
                </a:gsLst>
                <a:lin ang="5400000" scaled="0"/>
              </a:gradFill>
            </a:endParaRPr>
          </a:p>
          <a:p>
            <a:pPr marL="215900" lvl="2" indent="0">
              <a:buFont typeface="Arial" pitchFamily="34" charset="0"/>
              <a:buNone/>
            </a:pPr>
            <a:r>
              <a:rPr lang="en-US" dirty="0" smtClean="0">
                <a:gradFill>
                  <a:gsLst>
                    <a:gs pos="1250">
                      <a:srgbClr val="FFFFFF"/>
                    </a:gs>
                    <a:gs pos="100000">
                      <a:srgbClr val="FFFFFF"/>
                    </a:gs>
                  </a:gsLst>
                  <a:lin ang="5400000" scaled="0"/>
                </a:gradFill>
              </a:rPr>
              <a:t>Twitter </a:t>
            </a:r>
            <a:r>
              <a:rPr lang="en-US" dirty="0" err="1" smtClean="0">
                <a:gradFill>
                  <a:gsLst>
                    <a:gs pos="1250">
                      <a:srgbClr val="FFFFFF"/>
                    </a:gs>
                    <a:gs pos="100000">
                      <a:srgbClr val="FFFFFF"/>
                    </a:gs>
                  </a:gsLst>
                  <a:lin ang="5400000" scaled="0"/>
                </a:gradFill>
              </a:rPr>
              <a:t>hastag</a:t>
            </a:r>
            <a:r>
              <a:rPr lang="en-US" dirty="0" smtClean="0">
                <a:gradFill>
                  <a:gsLst>
                    <a:gs pos="1250">
                      <a:srgbClr val="FFFFFF"/>
                    </a:gs>
                    <a:gs pos="100000">
                      <a:srgbClr val="FFFFFF"/>
                    </a:gs>
                  </a:gsLst>
                  <a:lin ang="5400000" scaled="0"/>
                </a:gradFill>
              </a:rPr>
              <a:t> #</a:t>
            </a:r>
            <a:r>
              <a:rPr lang="en-US" dirty="0" err="1" smtClean="0">
                <a:gradFill>
                  <a:gsLst>
                    <a:gs pos="1250">
                      <a:srgbClr val="FFFFFF"/>
                    </a:gs>
                    <a:gs pos="100000">
                      <a:srgbClr val="FFFFFF"/>
                    </a:gs>
                  </a:gsLst>
                  <a:lin ang="5400000" scaled="0"/>
                </a:gradFill>
              </a:rPr>
              <a:t>AzureServiceFabric</a:t>
            </a:r>
            <a:r>
              <a:rPr lang="en-US" dirty="0" smtClean="0">
                <a:gradFill>
                  <a:gsLst>
                    <a:gs pos="1250">
                      <a:srgbClr val="FFFFFF"/>
                    </a:gs>
                    <a:gs pos="100000">
                      <a:srgbClr val="FFFFFF"/>
                    </a:gs>
                  </a:gsLst>
                  <a:lin ang="5400000" scaled="0"/>
                </a:gradFill>
              </a:rPr>
              <a:t>  </a:t>
            </a:r>
          </a:p>
        </p:txBody>
      </p:sp>
      <p:sp>
        <p:nvSpPr>
          <p:cNvPr id="4" name="Title 1"/>
          <p:cNvSpPr>
            <a:spLocks noGrp="1"/>
          </p:cNvSpPr>
          <p:nvPr>
            <p:ph type="title"/>
          </p:nvPr>
        </p:nvSpPr>
        <p:spPr>
          <a:xfrm>
            <a:off x="274639" y="295274"/>
            <a:ext cx="11889564" cy="917575"/>
          </a:xfrm>
        </p:spPr>
        <p:txBody>
          <a:bodyPr/>
          <a:lstStyle/>
          <a:p>
            <a:r>
              <a:rPr lang="en-US" dirty="0" smtClean="0"/>
              <a:t>Call to Action</a:t>
            </a:r>
            <a:endParaRPr lang="en-US" dirty="0"/>
          </a:p>
        </p:txBody>
      </p:sp>
    </p:spTree>
    <p:extLst>
      <p:ext uri="{BB962C8B-B14F-4D97-AF65-F5344CB8AC3E}">
        <p14:creationId xmlns:p14="http://schemas.microsoft.com/office/powerpoint/2010/main" val="27859595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423116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455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4841533" y="2190430"/>
            <a:ext cx="7465237" cy="2769989"/>
          </a:xfrm>
          <a:prstGeom prst="rect">
            <a:avLst/>
          </a:prstGeom>
        </p:spPr>
        <p:txBody>
          <a:bodyPr/>
          <a:lstStyle/>
          <a:p>
            <a:r>
              <a:rPr lang="en-US" dirty="0" smtClean="0"/>
              <a:t>Azure Service Fabric platform</a:t>
            </a:r>
          </a:p>
          <a:p>
            <a:r>
              <a:rPr lang="en-US" dirty="0" smtClean="0"/>
              <a:t>Applications and </a:t>
            </a:r>
            <a:r>
              <a:rPr lang="en-US" dirty="0" err="1" smtClean="0"/>
              <a:t>microservices</a:t>
            </a:r>
            <a:endParaRPr lang="en-US" dirty="0" smtClean="0"/>
          </a:p>
          <a:p>
            <a:r>
              <a:rPr lang="en-US" dirty="0" smtClean="0"/>
              <a:t>Programming models</a:t>
            </a:r>
          </a:p>
          <a:p>
            <a:r>
              <a:rPr lang="en-US" dirty="0" smtClean="0"/>
              <a:t>Scaling</a:t>
            </a:r>
            <a:endParaRPr lang="en-US" dirty="0"/>
          </a:p>
        </p:txBody>
      </p:sp>
      <p:grpSp>
        <p:nvGrpSpPr>
          <p:cNvPr id="8" name="Group 7"/>
          <p:cNvGrpSpPr/>
          <p:nvPr/>
        </p:nvGrpSpPr>
        <p:grpSpPr>
          <a:xfrm>
            <a:off x="509264" y="1514323"/>
            <a:ext cx="3663500" cy="3659340"/>
            <a:chOff x="513213" y="1516062"/>
            <a:chExt cx="4163327" cy="4158599"/>
          </a:xfrm>
          <a:solidFill>
            <a:srgbClr val="FFA800"/>
          </a:solidFill>
        </p:grpSpPr>
        <p:sp>
          <p:nvSpPr>
            <p:cNvPr id="10" name="Oval 9"/>
            <p:cNvSpPr/>
            <p:nvPr/>
          </p:nvSpPr>
          <p:spPr bwMode="auto">
            <a:xfrm>
              <a:off x="1943819" y="1516062"/>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3382324" y="2583244"/>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2823741" y="4341760"/>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1076574" y="4340020"/>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513213" y="2605980"/>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rot="6441055">
              <a:off x="3148580" y="3866168"/>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rot="8563381">
              <a:off x="1215635" y="2519037"/>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rot="4358614">
              <a:off x="746155" y="3910234"/>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1870237" y="4862094"/>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rot="13043729" flipH="1">
              <a:off x="2710216" y="2544992"/>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8619578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Azure Service Fabric</a:t>
            </a:r>
            <a:br>
              <a:rPr lang="en-US" dirty="0" smtClean="0"/>
            </a:br>
            <a:r>
              <a:rPr lang="en-US" sz="2800" dirty="0" smtClean="0">
                <a:solidFill>
                  <a:schemeClr val="tx2"/>
                </a:solidFill>
              </a:rPr>
              <a:t>A platform for reliable, </a:t>
            </a:r>
            <a:r>
              <a:rPr lang="en-US" sz="2800" dirty="0" err="1" smtClean="0">
                <a:solidFill>
                  <a:schemeClr val="tx2"/>
                </a:solidFill>
              </a:rPr>
              <a:t>hyperscale</a:t>
            </a:r>
            <a:r>
              <a:rPr lang="en-US" sz="2800" dirty="0" smtClean="0">
                <a:solidFill>
                  <a:schemeClr val="tx2"/>
                </a:solidFill>
              </a:rPr>
              <a:t>, </a:t>
            </a:r>
            <a:r>
              <a:rPr lang="en-US" sz="2800" dirty="0" err="1" smtClean="0">
                <a:solidFill>
                  <a:schemeClr val="tx2"/>
                </a:solidFill>
              </a:rPr>
              <a:t>microservice</a:t>
            </a:r>
            <a:r>
              <a:rPr lang="en-US" sz="2800" dirty="0" smtClean="0">
                <a:solidFill>
                  <a:schemeClr val="tx2"/>
                </a:solidFill>
              </a:rPr>
              <a:t>-based applications</a:t>
            </a:r>
            <a:endParaRPr lang="en-US" sz="2800" dirty="0">
              <a:solidFill>
                <a:schemeClr val="tx2"/>
              </a:solidFill>
            </a:endParaRPr>
          </a:p>
        </p:txBody>
      </p:sp>
      <p:sp>
        <p:nvSpPr>
          <p:cNvPr id="356" name="Right Arrow 355"/>
          <p:cNvSpPr/>
          <p:nvPr/>
        </p:nvSpPr>
        <p:spPr>
          <a:xfrm rot="5400000">
            <a:off x="1769034" y="3490561"/>
            <a:ext cx="488054" cy="496795"/>
          </a:xfrm>
          <a:prstGeom prst="rightArrow">
            <a:avLst/>
          </a:prstGeom>
          <a:solidFill>
            <a:schemeClr val="tx2">
              <a:lumMod val="50000"/>
            </a:schemeClr>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57" name="Right Arrow 356"/>
          <p:cNvSpPr/>
          <p:nvPr/>
        </p:nvSpPr>
        <p:spPr>
          <a:xfrm rot="5400000">
            <a:off x="5947419" y="3469437"/>
            <a:ext cx="488054" cy="496795"/>
          </a:xfrm>
          <a:prstGeom prst="rightArrow">
            <a:avLst/>
          </a:prstGeom>
          <a:solidFill>
            <a:schemeClr val="tx2">
              <a:lumMod val="50000"/>
            </a:schemeClr>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58" name="Right Arrow 357"/>
          <p:cNvSpPr/>
          <p:nvPr/>
        </p:nvSpPr>
        <p:spPr>
          <a:xfrm rot="5400000">
            <a:off x="10060454" y="3478307"/>
            <a:ext cx="488054" cy="496795"/>
          </a:xfrm>
          <a:prstGeom prst="rightArrow">
            <a:avLst/>
          </a:prstGeom>
          <a:solidFill>
            <a:schemeClr val="tx2">
              <a:lumMod val="50000"/>
            </a:schemeClr>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grpSp>
        <p:nvGrpSpPr>
          <p:cNvPr id="360" name="Group 359"/>
          <p:cNvGrpSpPr/>
          <p:nvPr/>
        </p:nvGrpSpPr>
        <p:grpSpPr>
          <a:xfrm>
            <a:off x="755654" y="4099888"/>
            <a:ext cx="2551986" cy="2057157"/>
            <a:chOff x="967123" y="3315404"/>
            <a:chExt cx="2551986" cy="2057157"/>
          </a:xfrm>
        </p:grpSpPr>
        <p:sp>
          <p:nvSpPr>
            <p:cNvPr id="361" name="Rectangle 360"/>
            <p:cNvSpPr/>
            <p:nvPr/>
          </p:nvSpPr>
          <p:spPr>
            <a:xfrm>
              <a:off x="984812" y="3813776"/>
              <a:ext cx="2479439" cy="691375"/>
            </a:xfrm>
            <a:prstGeom prst="rect">
              <a:avLst/>
            </a:prstGeom>
            <a:solidFill>
              <a:schemeClr val="accent1"/>
            </a:solidFill>
            <a:ln w="12700" cap="flat" cmpd="sng" algn="ctr">
              <a:noFill/>
              <a:prstDash val="solid"/>
              <a:miter lim="800000"/>
            </a:ln>
            <a:effectLst/>
          </p:spPr>
          <p:txBody>
            <a:bodyPr rtlCol="0" anchor="ctr"/>
            <a:lstStyle/>
            <a:p>
              <a:pPr algn="ctr" defTabSz="914400">
                <a:defRPr/>
              </a:pPr>
              <a:r>
                <a:rPr lang="en-US" sz="2400" b="1" kern="0" dirty="0" smtClean="0">
                  <a:solidFill>
                    <a:srgbClr val="FFFFFF"/>
                  </a:solidFill>
                  <a:latin typeface="Segoe UI Light"/>
                </a:rPr>
                <a:t>Azure</a:t>
              </a:r>
              <a:r>
                <a:rPr lang="en-US" sz="2400" kern="0" dirty="0" smtClean="0">
                  <a:solidFill>
                    <a:srgbClr val="FFFFFF"/>
                  </a:solidFill>
                  <a:latin typeface="Segoe UI Light"/>
                </a:rPr>
                <a:t> </a:t>
              </a:r>
            </a:p>
          </p:txBody>
        </p:sp>
        <p:sp>
          <p:nvSpPr>
            <p:cNvPr id="362" name="Rectangle 361"/>
            <p:cNvSpPr/>
            <p:nvPr/>
          </p:nvSpPr>
          <p:spPr>
            <a:xfrm>
              <a:off x="984813" y="3315404"/>
              <a:ext cx="1232246" cy="457200"/>
            </a:xfrm>
            <a:prstGeom prst="rect">
              <a:avLst/>
            </a:prstGeom>
            <a:solidFill>
              <a:schemeClr val="accent1"/>
            </a:solidFill>
            <a:ln w="12700" cap="flat" cmpd="sng" algn="ctr">
              <a:noFill/>
              <a:prstDash val="solid"/>
              <a:miter lim="800000"/>
            </a:ln>
            <a:effectLst/>
          </p:spPr>
          <p:txBody>
            <a:bodyPr lIns="0" tIns="0" rIns="0" bIns="0" rtlCol="0" anchor="ctr"/>
            <a:lstStyle/>
            <a:p>
              <a:pPr algn="ctr" defTabSz="914400">
                <a:defRPr/>
              </a:pPr>
              <a:r>
                <a:rPr lang="en-US" sz="1000" b="1" kern="0" dirty="0" smtClean="0">
                  <a:solidFill>
                    <a:srgbClr val="FFFFFF"/>
                  </a:solidFill>
                  <a:latin typeface="Calibri" panose="020F0502020204030204"/>
                </a:rPr>
                <a:t>Windows</a:t>
              </a:r>
            </a:p>
            <a:p>
              <a:pPr algn="ctr" defTabSz="914400">
                <a:defRPr/>
              </a:pPr>
              <a:r>
                <a:rPr lang="en-US" sz="1000" b="1" kern="0" dirty="0" smtClean="0">
                  <a:solidFill>
                    <a:srgbClr val="FFFFFF"/>
                  </a:solidFill>
                  <a:latin typeface="Calibri" panose="020F0502020204030204"/>
                </a:rPr>
                <a:t>Server</a:t>
              </a:r>
            </a:p>
          </p:txBody>
        </p:sp>
        <p:sp>
          <p:nvSpPr>
            <p:cNvPr id="363" name="Rectangle 362"/>
            <p:cNvSpPr/>
            <p:nvPr/>
          </p:nvSpPr>
          <p:spPr>
            <a:xfrm>
              <a:off x="2265833" y="3315404"/>
              <a:ext cx="1198419" cy="457200"/>
            </a:xfrm>
            <a:prstGeom prst="rect">
              <a:avLst/>
            </a:prstGeom>
            <a:solidFill>
              <a:schemeClr val="accent1"/>
            </a:solidFill>
            <a:ln w="12700" cap="flat" cmpd="sng" algn="ctr">
              <a:noFill/>
              <a:prstDash val="solid"/>
              <a:miter lim="800000"/>
            </a:ln>
            <a:effectLst/>
          </p:spPr>
          <p:txBody>
            <a:bodyPr lIns="0" tIns="0" rIns="0" bIns="0" rtlCol="0" anchor="ctr"/>
            <a:lstStyle/>
            <a:p>
              <a:pPr algn="ctr" defTabSz="914400">
                <a:defRPr/>
              </a:pPr>
              <a:r>
                <a:rPr lang="en-US" sz="1000" b="1" kern="0" dirty="0" smtClean="0">
                  <a:solidFill>
                    <a:srgbClr val="FFFFFF"/>
                  </a:solidFill>
                  <a:latin typeface="Calibri" panose="020F0502020204030204"/>
                </a:rPr>
                <a:t>Linux</a:t>
              </a:r>
            </a:p>
          </p:txBody>
        </p:sp>
        <p:pic>
          <p:nvPicPr>
            <p:cNvPr id="364" name="Picture 363"/>
            <p:cNvPicPr>
              <a:picLocks noChangeAspect="1"/>
            </p:cNvPicPr>
            <p:nvPr/>
          </p:nvPicPr>
          <p:blipFill>
            <a:blip r:embed="rId3">
              <a:duotone>
                <a:prstClr val="black"/>
                <a:schemeClr val="accent1">
                  <a:tint val="45000"/>
                  <a:satMod val="400000"/>
                </a:schemeClr>
              </a:duotone>
            </a:blip>
            <a:stretch>
              <a:fillRect/>
            </a:stretch>
          </p:blipFill>
          <p:spPr>
            <a:xfrm>
              <a:off x="967123" y="4562023"/>
              <a:ext cx="2551986" cy="810538"/>
            </a:xfrm>
            <a:prstGeom prst="rect">
              <a:avLst/>
            </a:prstGeom>
          </p:spPr>
        </p:pic>
      </p:grpSp>
      <p:grpSp>
        <p:nvGrpSpPr>
          <p:cNvPr id="365" name="Group 364"/>
          <p:cNvGrpSpPr/>
          <p:nvPr/>
        </p:nvGrpSpPr>
        <p:grpSpPr>
          <a:xfrm>
            <a:off x="9046290" y="4099888"/>
            <a:ext cx="2551986" cy="2092284"/>
            <a:chOff x="8577887" y="3302049"/>
            <a:chExt cx="2551986" cy="2092284"/>
          </a:xfrm>
        </p:grpSpPr>
        <p:sp>
          <p:nvSpPr>
            <p:cNvPr id="366" name="Rectangle 365"/>
            <p:cNvSpPr/>
            <p:nvPr/>
          </p:nvSpPr>
          <p:spPr>
            <a:xfrm>
              <a:off x="8596359" y="3812695"/>
              <a:ext cx="2479439" cy="691375"/>
            </a:xfrm>
            <a:prstGeom prst="rect">
              <a:avLst/>
            </a:prstGeom>
            <a:solidFill>
              <a:schemeClr val="accent6"/>
            </a:solidFill>
            <a:ln w="12700" cap="flat" cmpd="sng" algn="ctr">
              <a:noFill/>
              <a:prstDash val="solid"/>
              <a:miter lim="800000"/>
            </a:ln>
            <a:effectLst/>
          </p:spPr>
          <p:txBody>
            <a:bodyPr rtlCol="0" anchor="ctr"/>
            <a:lstStyle/>
            <a:p>
              <a:pPr algn="ctr" defTabSz="914400">
                <a:defRPr/>
              </a:pPr>
              <a:r>
                <a:rPr lang="en-US" sz="2400" b="1" kern="0" dirty="0" smtClean="0">
                  <a:solidFill>
                    <a:srgbClr val="000000"/>
                  </a:solidFill>
                  <a:latin typeface="Segoe UI Light"/>
                </a:rPr>
                <a:t>Hosted Clouds</a:t>
              </a:r>
            </a:p>
          </p:txBody>
        </p:sp>
        <p:sp>
          <p:nvSpPr>
            <p:cNvPr id="367" name="Rectangle 366"/>
            <p:cNvSpPr/>
            <p:nvPr/>
          </p:nvSpPr>
          <p:spPr>
            <a:xfrm>
              <a:off x="8596360" y="3302049"/>
              <a:ext cx="1227098" cy="457200"/>
            </a:xfrm>
            <a:prstGeom prst="rect">
              <a:avLst/>
            </a:prstGeom>
            <a:solidFill>
              <a:schemeClr val="accent6"/>
            </a:solidFill>
            <a:ln w="12700" cap="flat" cmpd="sng" algn="ctr">
              <a:noFill/>
              <a:prstDash val="solid"/>
              <a:miter lim="800000"/>
            </a:ln>
            <a:effectLst/>
          </p:spPr>
          <p:txBody>
            <a:bodyPr lIns="0" tIns="0" rIns="0" bIns="0" rtlCol="0" anchor="ctr"/>
            <a:lstStyle/>
            <a:p>
              <a:pPr algn="ctr" defTabSz="914400">
                <a:defRPr/>
              </a:pPr>
              <a:r>
                <a:rPr lang="en-US" sz="1000" b="1" kern="0" dirty="0" smtClean="0">
                  <a:solidFill>
                    <a:srgbClr val="000000"/>
                  </a:solidFill>
                  <a:latin typeface="Calibri" panose="020F0502020204030204"/>
                </a:rPr>
                <a:t>Windows</a:t>
              </a:r>
            </a:p>
            <a:p>
              <a:pPr algn="ctr" defTabSz="914400">
                <a:defRPr/>
              </a:pPr>
              <a:r>
                <a:rPr lang="en-US" sz="1000" b="1" kern="0" dirty="0" smtClean="0">
                  <a:solidFill>
                    <a:srgbClr val="000000"/>
                  </a:solidFill>
                  <a:latin typeface="Calibri" panose="020F0502020204030204"/>
                </a:rPr>
                <a:t>Server</a:t>
              </a:r>
            </a:p>
          </p:txBody>
        </p:sp>
        <p:sp>
          <p:nvSpPr>
            <p:cNvPr id="368" name="Rectangle 367"/>
            <p:cNvSpPr/>
            <p:nvPr/>
          </p:nvSpPr>
          <p:spPr>
            <a:xfrm>
              <a:off x="9857729" y="3302049"/>
              <a:ext cx="1218070" cy="457200"/>
            </a:xfrm>
            <a:prstGeom prst="rect">
              <a:avLst/>
            </a:prstGeom>
            <a:solidFill>
              <a:schemeClr val="accent6"/>
            </a:solidFill>
            <a:ln w="12700" cap="flat" cmpd="sng" algn="ctr">
              <a:noFill/>
              <a:prstDash val="solid"/>
              <a:miter lim="800000"/>
            </a:ln>
            <a:effectLst/>
          </p:spPr>
          <p:txBody>
            <a:bodyPr lIns="0" tIns="0" rIns="0" bIns="0" rtlCol="0" anchor="ctr"/>
            <a:lstStyle/>
            <a:p>
              <a:pPr algn="ctr" defTabSz="914400">
                <a:defRPr/>
              </a:pPr>
              <a:r>
                <a:rPr lang="en-US" sz="1000" b="1" kern="0" dirty="0" smtClean="0">
                  <a:solidFill>
                    <a:srgbClr val="000000"/>
                  </a:solidFill>
                  <a:latin typeface="Calibri" panose="020F0502020204030204"/>
                </a:rPr>
                <a:t>Linux</a:t>
              </a:r>
            </a:p>
          </p:txBody>
        </p:sp>
        <p:pic>
          <p:nvPicPr>
            <p:cNvPr id="369" name="Picture 368"/>
            <p:cNvPicPr>
              <a:picLocks noChangeAspect="1"/>
            </p:cNvPicPr>
            <p:nvPr/>
          </p:nvPicPr>
          <p:blipFill>
            <a:blip r:embed="rId3">
              <a:duotone>
                <a:prstClr val="black"/>
                <a:schemeClr val="accent1">
                  <a:tint val="45000"/>
                  <a:satMod val="400000"/>
                </a:schemeClr>
              </a:duotone>
            </a:blip>
            <a:stretch>
              <a:fillRect/>
            </a:stretch>
          </p:blipFill>
          <p:spPr>
            <a:xfrm>
              <a:off x="8577887" y="4583795"/>
              <a:ext cx="2551986" cy="810538"/>
            </a:xfrm>
            <a:prstGeom prst="rect">
              <a:avLst/>
            </a:prstGeom>
          </p:spPr>
        </p:pic>
      </p:grpSp>
      <p:sp>
        <p:nvSpPr>
          <p:cNvPr id="370" name="Hexagon 369"/>
          <p:cNvSpPr/>
          <p:nvPr/>
        </p:nvSpPr>
        <p:spPr>
          <a:xfrm>
            <a:off x="534536"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71" name="Hexagon 370"/>
          <p:cNvSpPr/>
          <p:nvPr/>
        </p:nvSpPr>
        <p:spPr>
          <a:xfrm>
            <a:off x="765473"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72" name="Hexagon 371"/>
          <p:cNvSpPr/>
          <p:nvPr/>
        </p:nvSpPr>
        <p:spPr>
          <a:xfrm>
            <a:off x="534536"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73" name="Hexagon 372"/>
          <p:cNvSpPr/>
          <p:nvPr/>
        </p:nvSpPr>
        <p:spPr>
          <a:xfrm>
            <a:off x="765473"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74" name="Straight Connector 373"/>
          <p:cNvCxnSpPr/>
          <p:nvPr/>
        </p:nvCxnSpPr>
        <p:spPr>
          <a:xfrm>
            <a:off x="671993" y="2243771"/>
            <a:ext cx="230937" cy="135637"/>
          </a:xfrm>
          <a:prstGeom prst="line">
            <a:avLst/>
          </a:prstGeom>
          <a:noFill/>
          <a:ln w="6350" cap="flat" cmpd="sng" algn="ctr">
            <a:noFill/>
            <a:prstDash val="solid"/>
            <a:miter lim="800000"/>
          </a:ln>
          <a:effectLst/>
        </p:spPr>
      </p:cxnSp>
      <p:cxnSp>
        <p:nvCxnSpPr>
          <p:cNvPr id="375" name="Straight Connector 374"/>
          <p:cNvCxnSpPr/>
          <p:nvPr/>
        </p:nvCxnSpPr>
        <p:spPr>
          <a:xfrm>
            <a:off x="671993" y="1972496"/>
            <a:ext cx="230937" cy="135637"/>
          </a:xfrm>
          <a:prstGeom prst="line">
            <a:avLst/>
          </a:prstGeom>
          <a:noFill/>
          <a:ln w="6350" cap="flat" cmpd="sng" algn="ctr">
            <a:noFill/>
            <a:prstDash val="solid"/>
            <a:miter lim="800000"/>
          </a:ln>
          <a:effectLst/>
        </p:spPr>
      </p:cxnSp>
      <p:cxnSp>
        <p:nvCxnSpPr>
          <p:cNvPr id="376" name="Straight Connector 375"/>
          <p:cNvCxnSpPr/>
          <p:nvPr/>
        </p:nvCxnSpPr>
        <p:spPr>
          <a:xfrm>
            <a:off x="899173" y="2102313"/>
            <a:ext cx="230937" cy="135637"/>
          </a:xfrm>
          <a:prstGeom prst="line">
            <a:avLst/>
          </a:prstGeom>
          <a:noFill/>
          <a:ln w="6350" cap="flat" cmpd="sng" algn="ctr">
            <a:noFill/>
            <a:prstDash val="solid"/>
            <a:miter lim="800000"/>
          </a:ln>
          <a:effectLst/>
        </p:spPr>
      </p:cxnSp>
      <p:cxnSp>
        <p:nvCxnSpPr>
          <p:cNvPr id="377" name="Straight Connector 376"/>
          <p:cNvCxnSpPr/>
          <p:nvPr/>
        </p:nvCxnSpPr>
        <p:spPr>
          <a:xfrm flipH="1">
            <a:off x="899173" y="2243771"/>
            <a:ext cx="230937" cy="135637"/>
          </a:xfrm>
          <a:prstGeom prst="line">
            <a:avLst/>
          </a:prstGeom>
          <a:noFill/>
          <a:ln w="6350" cap="flat" cmpd="sng" algn="ctr">
            <a:noFill/>
            <a:prstDash val="solid"/>
            <a:miter lim="800000"/>
          </a:ln>
          <a:effectLst/>
        </p:spPr>
      </p:cxnSp>
      <p:cxnSp>
        <p:nvCxnSpPr>
          <p:cNvPr id="378" name="Straight Connector 377"/>
          <p:cNvCxnSpPr/>
          <p:nvPr/>
        </p:nvCxnSpPr>
        <p:spPr>
          <a:xfrm>
            <a:off x="899174" y="2113954"/>
            <a:ext cx="33" cy="268599"/>
          </a:xfrm>
          <a:prstGeom prst="line">
            <a:avLst/>
          </a:prstGeom>
          <a:noFill/>
          <a:ln w="6350" cap="flat" cmpd="sng" algn="ctr">
            <a:noFill/>
            <a:prstDash val="solid"/>
            <a:miter lim="800000"/>
          </a:ln>
          <a:effectLst/>
        </p:spPr>
      </p:cxnSp>
      <p:cxnSp>
        <p:nvCxnSpPr>
          <p:cNvPr id="379" name="Straight Connector 378"/>
          <p:cNvCxnSpPr/>
          <p:nvPr/>
        </p:nvCxnSpPr>
        <p:spPr>
          <a:xfrm flipV="1">
            <a:off x="668270" y="2108133"/>
            <a:ext cx="230903" cy="129817"/>
          </a:xfrm>
          <a:prstGeom prst="line">
            <a:avLst/>
          </a:prstGeom>
          <a:noFill/>
          <a:ln w="6350" cap="flat" cmpd="sng" algn="ctr">
            <a:noFill/>
            <a:prstDash val="solid"/>
            <a:miter lim="800000"/>
          </a:ln>
          <a:effectLst/>
        </p:spPr>
      </p:cxnSp>
      <p:cxnSp>
        <p:nvCxnSpPr>
          <p:cNvPr id="380" name="Straight Connector 379"/>
          <p:cNvCxnSpPr/>
          <p:nvPr/>
        </p:nvCxnSpPr>
        <p:spPr>
          <a:xfrm flipV="1">
            <a:off x="899173" y="1966675"/>
            <a:ext cx="230937" cy="147278"/>
          </a:xfrm>
          <a:prstGeom prst="line">
            <a:avLst/>
          </a:prstGeom>
          <a:noFill/>
          <a:ln w="6350" cap="flat" cmpd="sng" algn="ctr">
            <a:noFill/>
            <a:prstDash val="solid"/>
            <a:miter lim="800000"/>
          </a:ln>
          <a:effectLst/>
        </p:spPr>
      </p:cxnSp>
      <p:cxnSp>
        <p:nvCxnSpPr>
          <p:cNvPr id="381" name="Straight Connector 380"/>
          <p:cNvCxnSpPr/>
          <p:nvPr/>
        </p:nvCxnSpPr>
        <p:spPr>
          <a:xfrm>
            <a:off x="671976" y="1997116"/>
            <a:ext cx="33" cy="268599"/>
          </a:xfrm>
          <a:prstGeom prst="line">
            <a:avLst/>
          </a:prstGeom>
          <a:noFill/>
          <a:ln w="6350" cap="flat" cmpd="sng" algn="ctr">
            <a:noFill/>
            <a:prstDash val="solid"/>
            <a:miter lim="800000"/>
          </a:ln>
          <a:effectLst/>
        </p:spPr>
      </p:cxnSp>
      <p:sp>
        <p:nvSpPr>
          <p:cNvPr id="382" name="Hexagon 381"/>
          <p:cNvSpPr/>
          <p:nvPr/>
        </p:nvSpPr>
        <p:spPr>
          <a:xfrm>
            <a:off x="993556"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83" name="Hexagon 382"/>
          <p:cNvSpPr/>
          <p:nvPr/>
        </p:nvSpPr>
        <p:spPr>
          <a:xfrm>
            <a:off x="1224493"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84" name="Hexagon 383"/>
          <p:cNvSpPr/>
          <p:nvPr/>
        </p:nvSpPr>
        <p:spPr>
          <a:xfrm>
            <a:off x="993556"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85" name="Hexagon 384"/>
          <p:cNvSpPr/>
          <p:nvPr/>
        </p:nvSpPr>
        <p:spPr>
          <a:xfrm>
            <a:off x="1224493"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86" name="Straight Connector 385"/>
          <p:cNvCxnSpPr/>
          <p:nvPr/>
        </p:nvCxnSpPr>
        <p:spPr>
          <a:xfrm>
            <a:off x="1131013" y="2243771"/>
            <a:ext cx="230937" cy="135637"/>
          </a:xfrm>
          <a:prstGeom prst="line">
            <a:avLst/>
          </a:prstGeom>
          <a:noFill/>
          <a:ln w="6350" cap="flat" cmpd="sng" algn="ctr">
            <a:noFill/>
            <a:prstDash val="solid"/>
            <a:miter lim="800000"/>
          </a:ln>
          <a:effectLst/>
        </p:spPr>
      </p:cxnSp>
      <p:cxnSp>
        <p:nvCxnSpPr>
          <p:cNvPr id="387" name="Straight Connector 386"/>
          <p:cNvCxnSpPr/>
          <p:nvPr/>
        </p:nvCxnSpPr>
        <p:spPr>
          <a:xfrm>
            <a:off x="1131013" y="1977045"/>
            <a:ext cx="230937" cy="135637"/>
          </a:xfrm>
          <a:prstGeom prst="line">
            <a:avLst/>
          </a:prstGeom>
          <a:noFill/>
          <a:ln w="6350" cap="flat" cmpd="sng" algn="ctr">
            <a:noFill/>
            <a:prstDash val="solid"/>
            <a:miter lim="800000"/>
          </a:ln>
          <a:effectLst/>
        </p:spPr>
      </p:cxnSp>
      <p:cxnSp>
        <p:nvCxnSpPr>
          <p:cNvPr id="388" name="Straight Connector 387"/>
          <p:cNvCxnSpPr/>
          <p:nvPr/>
        </p:nvCxnSpPr>
        <p:spPr>
          <a:xfrm>
            <a:off x="1358193" y="2102313"/>
            <a:ext cx="230937" cy="135637"/>
          </a:xfrm>
          <a:prstGeom prst="line">
            <a:avLst/>
          </a:prstGeom>
          <a:noFill/>
          <a:ln w="6350" cap="flat" cmpd="sng" algn="ctr">
            <a:noFill/>
            <a:prstDash val="solid"/>
            <a:miter lim="800000"/>
          </a:ln>
          <a:effectLst/>
        </p:spPr>
      </p:cxnSp>
      <p:cxnSp>
        <p:nvCxnSpPr>
          <p:cNvPr id="389" name="Straight Connector 388"/>
          <p:cNvCxnSpPr/>
          <p:nvPr/>
        </p:nvCxnSpPr>
        <p:spPr>
          <a:xfrm flipH="1">
            <a:off x="1358193" y="2243771"/>
            <a:ext cx="230937" cy="135637"/>
          </a:xfrm>
          <a:prstGeom prst="line">
            <a:avLst/>
          </a:prstGeom>
          <a:noFill/>
          <a:ln w="6350" cap="flat" cmpd="sng" algn="ctr">
            <a:noFill/>
            <a:prstDash val="solid"/>
            <a:miter lim="800000"/>
          </a:ln>
          <a:effectLst/>
        </p:spPr>
      </p:cxnSp>
      <p:cxnSp>
        <p:nvCxnSpPr>
          <p:cNvPr id="390" name="Straight Connector 389"/>
          <p:cNvCxnSpPr/>
          <p:nvPr/>
        </p:nvCxnSpPr>
        <p:spPr>
          <a:xfrm>
            <a:off x="1358194" y="2113954"/>
            <a:ext cx="33" cy="268599"/>
          </a:xfrm>
          <a:prstGeom prst="line">
            <a:avLst/>
          </a:prstGeom>
          <a:noFill/>
          <a:ln w="6350" cap="flat" cmpd="sng" algn="ctr">
            <a:noFill/>
            <a:prstDash val="solid"/>
            <a:miter lim="800000"/>
          </a:ln>
          <a:effectLst/>
        </p:spPr>
      </p:cxnSp>
      <p:cxnSp>
        <p:nvCxnSpPr>
          <p:cNvPr id="391" name="Straight Connector 390"/>
          <p:cNvCxnSpPr/>
          <p:nvPr/>
        </p:nvCxnSpPr>
        <p:spPr>
          <a:xfrm flipV="1">
            <a:off x="1127290" y="2108133"/>
            <a:ext cx="230903" cy="129817"/>
          </a:xfrm>
          <a:prstGeom prst="line">
            <a:avLst/>
          </a:prstGeom>
          <a:noFill/>
          <a:ln w="6350" cap="flat" cmpd="sng" algn="ctr">
            <a:noFill/>
            <a:prstDash val="solid"/>
            <a:miter lim="800000"/>
          </a:ln>
          <a:effectLst/>
        </p:spPr>
      </p:cxnSp>
      <p:cxnSp>
        <p:nvCxnSpPr>
          <p:cNvPr id="392" name="Straight Connector 391"/>
          <p:cNvCxnSpPr/>
          <p:nvPr/>
        </p:nvCxnSpPr>
        <p:spPr>
          <a:xfrm flipV="1">
            <a:off x="1358193" y="1966675"/>
            <a:ext cx="230937" cy="147278"/>
          </a:xfrm>
          <a:prstGeom prst="line">
            <a:avLst/>
          </a:prstGeom>
          <a:noFill/>
          <a:ln w="6350" cap="flat" cmpd="sng" algn="ctr">
            <a:noFill/>
            <a:prstDash val="solid"/>
            <a:miter lim="800000"/>
          </a:ln>
          <a:effectLst/>
        </p:spPr>
      </p:cxnSp>
      <p:cxnSp>
        <p:nvCxnSpPr>
          <p:cNvPr id="393" name="Straight Connector 392"/>
          <p:cNvCxnSpPr/>
          <p:nvPr/>
        </p:nvCxnSpPr>
        <p:spPr>
          <a:xfrm>
            <a:off x="1130996" y="1997116"/>
            <a:ext cx="33" cy="268599"/>
          </a:xfrm>
          <a:prstGeom prst="line">
            <a:avLst/>
          </a:prstGeom>
          <a:noFill/>
          <a:ln w="6350" cap="flat" cmpd="sng" algn="ctr">
            <a:noFill/>
            <a:prstDash val="solid"/>
            <a:miter lim="800000"/>
          </a:ln>
          <a:effectLst/>
        </p:spPr>
      </p:cxnSp>
      <p:sp>
        <p:nvSpPr>
          <p:cNvPr id="394" name="Hexagon 393"/>
          <p:cNvSpPr/>
          <p:nvPr/>
        </p:nvSpPr>
        <p:spPr>
          <a:xfrm>
            <a:off x="1455062"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95" name="Hexagon 394"/>
          <p:cNvSpPr/>
          <p:nvPr/>
        </p:nvSpPr>
        <p:spPr>
          <a:xfrm>
            <a:off x="1685999"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96" name="Hexagon 395"/>
          <p:cNvSpPr/>
          <p:nvPr/>
        </p:nvSpPr>
        <p:spPr>
          <a:xfrm>
            <a:off x="1455062"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97" name="Hexagon 396"/>
          <p:cNvSpPr/>
          <p:nvPr/>
        </p:nvSpPr>
        <p:spPr>
          <a:xfrm>
            <a:off x="1685999"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98" name="Straight Connector 397"/>
          <p:cNvCxnSpPr/>
          <p:nvPr/>
        </p:nvCxnSpPr>
        <p:spPr>
          <a:xfrm>
            <a:off x="1592519" y="2243771"/>
            <a:ext cx="230937" cy="135637"/>
          </a:xfrm>
          <a:prstGeom prst="line">
            <a:avLst/>
          </a:prstGeom>
          <a:noFill/>
          <a:ln w="6350" cap="flat" cmpd="sng" algn="ctr">
            <a:noFill/>
            <a:prstDash val="solid"/>
            <a:miter lim="800000"/>
          </a:ln>
          <a:effectLst/>
        </p:spPr>
      </p:cxnSp>
      <p:cxnSp>
        <p:nvCxnSpPr>
          <p:cNvPr id="399" name="Straight Connector 398"/>
          <p:cNvCxnSpPr/>
          <p:nvPr/>
        </p:nvCxnSpPr>
        <p:spPr>
          <a:xfrm>
            <a:off x="1592519" y="1972496"/>
            <a:ext cx="230937" cy="135637"/>
          </a:xfrm>
          <a:prstGeom prst="line">
            <a:avLst/>
          </a:prstGeom>
          <a:noFill/>
          <a:ln w="6350" cap="flat" cmpd="sng" algn="ctr">
            <a:noFill/>
            <a:prstDash val="solid"/>
            <a:miter lim="800000"/>
          </a:ln>
          <a:effectLst/>
        </p:spPr>
      </p:cxnSp>
      <p:cxnSp>
        <p:nvCxnSpPr>
          <p:cNvPr id="400" name="Straight Connector 399"/>
          <p:cNvCxnSpPr/>
          <p:nvPr/>
        </p:nvCxnSpPr>
        <p:spPr>
          <a:xfrm>
            <a:off x="1819699" y="2102313"/>
            <a:ext cx="230937" cy="135637"/>
          </a:xfrm>
          <a:prstGeom prst="line">
            <a:avLst/>
          </a:prstGeom>
          <a:noFill/>
          <a:ln w="6350" cap="flat" cmpd="sng" algn="ctr">
            <a:noFill/>
            <a:prstDash val="solid"/>
            <a:miter lim="800000"/>
          </a:ln>
          <a:effectLst/>
        </p:spPr>
      </p:cxnSp>
      <p:cxnSp>
        <p:nvCxnSpPr>
          <p:cNvPr id="401" name="Straight Connector 400"/>
          <p:cNvCxnSpPr/>
          <p:nvPr/>
        </p:nvCxnSpPr>
        <p:spPr>
          <a:xfrm flipH="1">
            <a:off x="1819699" y="2243771"/>
            <a:ext cx="230937" cy="135637"/>
          </a:xfrm>
          <a:prstGeom prst="line">
            <a:avLst/>
          </a:prstGeom>
          <a:noFill/>
          <a:ln w="6350" cap="flat" cmpd="sng" algn="ctr">
            <a:noFill/>
            <a:prstDash val="solid"/>
            <a:miter lim="800000"/>
          </a:ln>
          <a:effectLst/>
        </p:spPr>
      </p:cxnSp>
      <p:cxnSp>
        <p:nvCxnSpPr>
          <p:cNvPr id="402" name="Straight Connector 401"/>
          <p:cNvCxnSpPr/>
          <p:nvPr/>
        </p:nvCxnSpPr>
        <p:spPr>
          <a:xfrm>
            <a:off x="1819700" y="2113954"/>
            <a:ext cx="33" cy="268599"/>
          </a:xfrm>
          <a:prstGeom prst="line">
            <a:avLst/>
          </a:prstGeom>
          <a:noFill/>
          <a:ln w="6350" cap="flat" cmpd="sng" algn="ctr">
            <a:noFill/>
            <a:prstDash val="solid"/>
            <a:miter lim="800000"/>
          </a:ln>
          <a:effectLst/>
        </p:spPr>
      </p:cxnSp>
      <p:cxnSp>
        <p:nvCxnSpPr>
          <p:cNvPr id="403" name="Straight Connector 402"/>
          <p:cNvCxnSpPr/>
          <p:nvPr/>
        </p:nvCxnSpPr>
        <p:spPr>
          <a:xfrm flipV="1">
            <a:off x="1588796" y="2108133"/>
            <a:ext cx="230903" cy="129817"/>
          </a:xfrm>
          <a:prstGeom prst="line">
            <a:avLst/>
          </a:prstGeom>
          <a:noFill/>
          <a:ln w="6350" cap="flat" cmpd="sng" algn="ctr">
            <a:noFill/>
            <a:prstDash val="solid"/>
            <a:miter lim="800000"/>
          </a:ln>
          <a:effectLst/>
        </p:spPr>
      </p:cxnSp>
      <p:cxnSp>
        <p:nvCxnSpPr>
          <p:cNvPr id="404" name="Straight Connector 403"/>
          <p:cNvCxnSpPr/>
          <p:nvPr/>
        </p:nvCxnSpPr>
        <p:spPr>
          <a:xfrm flipV="1">
            <a:off x="1819699" y="1966675"/>
            <a:ext cx="230937" cy="147278"/>
          </a:xfrm>
          <a:prstGeom prst="line">
            <a:avLst/>
          </a:prstGeom>
          <a:noFill/>
          <a:ln w="6350" cap="flat" cmpd="sng" algn="ctr">
            <a:noFill/>
            <a:prstDash val="solid"/>
            <a:miter lim="800000"/>
          </a:ln>
          <a:effectLst/>
        </p:spPr>
      </p:cxnSp>
      <p:cxnSp>
        <p:nvCxnSpPr>
          <p:cNvPr id="405" name="Straight Connector 404"/>
          <p:cNvCxnSpPr/>
          <p:nvPr/>
        </p:nvCxnSpPr>
        <p:spPr>
          <a:xfrm>
            <a:off x="1592502" y="2001665"/>
            <a:ext cx="33" cy="268599"/>
          </a:xfrm>
          <a:prstGeom prst="line">
            <a:avLst/>
          </a:prstGeom>
          <a:noFill/>
          <a:ln w="6350" cap="flat" cmpd="sng" algn="ctr">
            <a:noFill/>
            <a:prstDash val="solid"/>
            <a:miter lim="800000"/>
          </a:ln>
          <a:effectLst/>
        </p:spPr>
      </p:cxnSp>
      <p:sp>
        <p:nvSpPr>
          <p:cNvPr id="406" name="Hexagon 405"/>
          <p:cNvSpPr/>
          <p:nvPr/>
        </p:nvSpPr>
        <p:spPr>
          <a:xfrm>
            <a:off x="1914082"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07" name="Hexagon 406"/>
          <p:cNvSpPr/>
          <p:nvPr/>
        </p:nvSpPr>
        <p:spPr>
          <a:xfrm>
            <a:off x="2145019"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08" name="Hexagon 407"/>
          <p:cNvSpPr/>
          <p:nvPr/>
        </p:nvSpPr>
        <p:spPr>
          <a:xfrm>
            <a:off x="1914082"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09" name="Hexagon 408"/>
          <p:cNvSpPr/>
          <p:nvPr/>
        </p:nvSpPr>
        <p:spPr>
          <a:xfrm>
            <a:off x="2145019"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10" name="Straight Connector 409"/>
          <p:cNvCxnSpPr/>
          <p:nvPr/>
        </p:nvCxnSpPr>
        <p:spPr>
          <a:xfrm>
            <a:off x="2051539" y="2243771"/>
            <a:ext cx="230937" cy="135637"/>
          </a:xfrm>
          <a:prstGeom prst="line">
            <a:avLst/>
          </a:prstGeom>
          <a:noFill/>
          <a:ln w="6350" cap="flat" cmpd="sng" algn="ctr">
            <a:noFill/>
            <a:prstDash val="solid"/>
            <a:miter lim="800000"/>
          </a:ln>
          <a:effectLst/>
        </p:spPr>
      </p:cxnSp>
      <p:cxnSp>
        <p:nvCxnSpPr>
          <p:cNvPr id="411" name="Straight Connector 410"/>
          <p:cNvCxnSpPr/>
          <p:nvPr/>
        </p:nvCxnSpPr>
        <p:spPr>
          <a:xfrm>
            <a:off x="2051539" y="1972496"/>
            <a:ext cx="230937" cy="135637"/>
          </a:xfrm>
          <a:prstGeom prst="line">
            <a:avLst/>
          </a:prstGeom>
          <a:noFill/>
          <a:ln w="6350" cap="flat" cmpd="sng" algn="ctr">
            <a:noFill/>
            <a:prstDash val="solid"/>
            <a:miter lim="800000"/>
          </a:ln>
          <a:effectLst/>
        </p:spPr>
      </p:cxnSp>
      <p:cxnSp>
        <p:nvCxnSpPr>
          <p:cNvPr id="412" name="Straight Connector 411"/>
          <p:cNvCxnSpPr/>
          <p:nvPr/>
        </p:nvCxnSpPr>
        <p:spPr>
          <a:xfrm>
            <a:off x="2278719" y="2102313"/>
            <a:ext cx="230937" cy="135637"/>
          </a:xfrm>
          <a:prstGeom prst="line">
            <a:avLst/>
          </a:prstGeom>
          <a:noFill/>
          <a:ln w="6350" cap="flat" cmpd="sng" algn="ctr">
            <a:noFill/>
            <a:prstDash val="solid"/>
            <a:miter lim="800000"/>
          </a:ln>
          <a:effectLst/>
        </p:spPr>
      </p:cxnSp>
      <p:cxnSp>
        <p:nvCxnSpPr>
          <p:cNvPr id="413" name="Straight Connector 412"/>
          <p:cNvCxnSpPr/>
          <p:nvPr/>
        </p:nvCxnSpPr>
        <p:spPr>
          <a:xfrm flipH="1">
            <a:off x="2278719" y="2243771"/>
            <a:ext cx="230937" cy="135637"/>
          </a:xfrm>
          <a:prstGeom prst="line">
            <a:avLst/>
          </a:prstGeom>
          <a:noFill/>
          <a:ln w="6350" cap="flat" cmpd="sng" algn="ctr">
            <a:noFill/>
            <a:prstDash val="solid"/>
            <a:miter lim="800000"/>
          </a:ln>
          <a:effectLst/>
        </p:spPr>
      </p:cxnSp>
      <p:cxnSp>
        <p:nvCxnSpPr>
          <p:cNvPr id="414" name="Straight Connector 413"/>
          <p:cNvCxnSpPr/>
          <p:nvPr/>
        </p:nvCxnSpPr>
        <p:spPr>
          <a:xfrm>
            <a:off x="2278720" y="2109405"/>
            <a:ext cx="33" cy="268599"/>
          </a:xfrm>
          <a:prstGeom prst="line">
            <a:avLst/>
          </a:prstGeom>
          <a:noFill/>
          <a:ln w="6350" cap="flat" cmpd="sng" algn="ctr">
            <a:noFill/>
            <a:prstDash val="solid"/>
            <a:miter lim="800000"/>
          </a:ln>
          <a:effectLst/>
        </p:spPr>
      </p:cxnSp>
      <p:cxnSp>
        <p:nvCxnSpPr>
          <p:cNvPr id="415" name="Straight Connector 414"/>
          <p:cNvCxnSpPr/>
          <p:nvPr/>
        </p:nvCxnSpPr>
        <p:spPr>
          <a:xfrm flipV="1">
            <a:off x="2047816" y="2108133"/>
            <a:ext cx="230903" cy="129817"/>
          </a:xfrm>
          <a:prstGeom prst="line">
            <a:avLst/>
          </a:prstGeom>
          <a:noFill/>
          <a:ln w="6350" cap="flat" cmpd="sng" algn="ctr">
            <a:noFill/>
            <a:prstDash val="solid"/>
            <a:miter lim="800000"/>
          </a:ln>
          <a:effectLst/>
        </p:spPr>
      </p:cxnSp>
      <p:cxnSp>
        <p:nvCxnSpPr>
          <p:cNvPr id="416" name="Straight Connector 415"/>
          <p:cNvCxnSpPr/>
          <p:nvPr/>
        </p:nvCxnSpPr>
        <p:spPr>
          <a:xfrm flipV="1">
            <a:off x="2278719" y="1966675"/>
            <a:ext cx="230937" cy="147278"/>
          </a:xfrm>
          <a:prstGeom prst="line">
            <a:avLst/>
          </a:prstGeom>
          <a:noFill/>
          <a:ln w="6350" cap="flat" cmpd="sng" algn="ctr">
            <a:noFill/>
            <a:prstDash val="solid"/>
            <a:miter lim="800000"/>
          </a:ln>
          <a:effectLst/>
        </p:spPr>
      </p:cxnSp>
      <p:cxnSp>
        <p:nvCxnSpPr>
          <p:cNvPr id="417" name="Straight Connector 416"/>
          <p:cNvCxnSpPr/>
          <p:nvPr/>
        </p:nvCxnSpPr>
        <p:spPr>
          <a:xfrm>
            <a:off x="2051522" y="2001665"/>
            <a:ext cx="33" cy="268599"/>
          </a:xfrm>
          <a:prstGeom prst="line">
            <a:avLst/>
          </a:prstGeom>
          <a:noFill/>
          <a:ln w="6350" cap="flat" cmpd="sng" algn="ctr">
            <a:noFill/>
            <a:prstDash val="solid"/>
            <a:miter lim="800000"/>
          </a:ln>
          <a:effectLst/>
        </p:spPr>
      </p:cxnSp>
      <p:sp>
        <p:nvSpPr>
          <p:cNvPr id="418" name="Hexagon 417"/>
          <p:cNvSpPr/>
          <p:nvPr/>
        </p:nvSpPr>
        <p:spPr>
          <a:xfrm>
            <a:off x="2373102"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19" name="Hexagon 418"/>
          <p:cNvSpPr/>
          <p:nvPr/>
        </p:nvSpPr>
        <p:spPr>
          <a:xfrm>
            <a:off x="2600367"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20" name="Hexagon 419"/>
          <p:cNvSpPr/>
          <p:nvPr/>
        </p:nvSpPr>
        <p:spPr>
          <a:xfrm>
            <a:off x="2373102"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21" name="Hexagon 420"/>
          <p:cNvSpPr/>
          <p:nvPr/>
        </p:nvSpPr>
        <p:spPr>
          <a:xfrm>
            <a:off x="2600367"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22" name="Straight Connector 421"/>
          <p:cNvCxnSpPr/>
          <p:nvPr/>
        </p:nvCxnSpPr>
        <p:spPr>
          <a:xfrm>
            <a:off x="2506887" y="2243771"/>
            <a:ext cx="230937" cy="135637"/>
          </a:xfrm>
          <a:prstGeom prst="line">
            <a:avLst/>
          </a:prstGeom>
          <a:noFill/>
          <a:ln w="6350" cap="flat" cmpd="sng" algn="ctr">
            <a:noFill/>
            <a:prstDash val="solid"/>
            <a:miter lim="800000"/>
          </a:ln>
          <a:effectLst/>
        </p:spPr>
      </p:cxnSp>
      <p:cxnSp>
        <p:nvCxnSpPr>
          <p:cNvPr id="423" name="Straight Connector 422"/>
          <p:cNvCxnSpPr/>
          <p:nvPr/>
        </p:nvCxnSpPr>
        <p:spPr>
          <a:xfrm>
            <a:off x="2506887" y="1972496"/>
            <a:ext cx="230937" cy="135637"/>
          </a:xfrm>
          <a:prstGeom prst="line">
            <a:avLst/>
          </a:prstGeom>
          <a:noFill/>
          <a:ln w="6350" cap="flat" cmpd="sng" algn="ctr">
            <a:noFill/>
            <a:prstDash val="solid"/>
            <a:miter lim="800000"/>
          </a:ln>
          <a:effectLst/>
        </p:spPr>
      </p:cxnSp>
      <p:cxnSp>
        <p:nvCxnSpPr>
          <p:cNvPr id="424" name="Straight Connector 423"/>
          <p:cNvCxnSpPr/>
          <p:nvPr/>
        </p:nvCxnSpPr>
        <p:spPr>
          <a:xfrm>
            <a:off x="2734067" y="2102313"/>
            <a:ext cx="230937" cy="135637"/>
          </a:xfrm>
          <a:prstGeom prst="line">
            <a:avLst/>
          </a:prstGeom>
          <a:noFill/>
          <a:ln w="6350" cap="flat" cmpd="sng" algn="ctr">
            <a:noFill/>
            <a:prstDash val="solid"/>
            <a:miter lim="800000"/>
          </a:ln>
          <a:effectLst/>
        </p:spPr>
      </p:cxnSp>
      <p:cxnSp>
        <p:nvCxnSpPr>
          <p:cNvPr id="425" name="Straight Connector 424"/>
          <p:cNvCxnSpPr/>
          <p:nvPr/>
        </p:nvCxnSpPr>
        <p:spPr>
          <a:xfrm flipH="1">
            <a:off x="2734067" y="2243771"/>
            <a:ext cx="230937" cy="135637"/>
          </a:xfrm>
          <a:prstGeom prst="line">
            <a:avLst/>
          </a:prstGeom>
          <a:noFill/>
          <a:ln w="6350" cap="flat" cmpd="sng" algn="ctr">
            <a:noFill/>
            <a:prstDash val="solid"/>
            <a:miter lim="800000"/>
          </a:ln>
          <a:effectLst/>
        </p:spPr>
      </p:cxnSp>
      <p:cxnSp>
        <p:nvCxnSpPr>
          <p:cNvPr id="426" name="Straight Connector 425"/>
          <p:cNvCxnSpPr/>
          <p:nvPr/>
        </p:nvCxnSpPr>
        <p:spPr>
          <a:xfrm>
            <a:off x="2734068" y="2113954"/>
            <a:ext cx="33" cy="268599"/>
          </a:xfrm>
          <a:prstGeom prst="line">
            <a:avLst/>
          </a:prstGeom>
          <a:noFill/>
          <a:ln w="6350" cap="flat" cmpd="sng" algn="ctr">
            <a:noFill/>
            <a:prstDash val="solid"/>
            <a:miter lim="800000"/>
          </a:ln>
          <a:effectLst/>
        </p:spPr>
      </p:cxnSp>
      <p:cxnSp>
        <p:nvCxnSpPr>
          <p:cNvPr id="427" name="Straight Connector 426"/>
          <p:cNvCxnSpPr/>
          <p:nvPr/>
        </p:nvCxnSpPr>
        <p:spPr>
          <a:xfrm flipV="1">
            <a:off x="2503164" y="2108133"/>
            <a:ext cx="230903" cy="129817"/>
          </a:xfrm>
          <a:prstGeom prst="line">
            <a:avLst/>
          </a:prstGeom>
          <a:noFill/>
          <a:ln w="6350" cap="flat" cmpd="sng" algn="ctr">
            <a:noFill/>
            <a:prstDash val="solid"/>
            <a:miter lim="800000"/>
          </a:ln>
          <a:effectLst/>
        </p:spPr>
      </p:cxnSp>
      <p:cxnSp>
        <p:nvCxnSpPr>
          <p:cNvPr id="428" name="Straight Connector 427"/>
          <p:cNvCxnSpPr/>
          <p:nvPr/>
        </p:nvCxnSpPr>
        <p:spPr>
          <a:xfrm flipV="1">
            <a:off x="2734067" y="1966675"/>
            <a:ext cx="230937" cy="147278"/>
          </a:xfrm>
          <a:prstGeom prst="line">
            <a:avLst/>
          </a:prstGeom>
          <a:noFill/>
          <a:ln w="6350" cap="flat" cmpd="sng" algn="ctr">
            <a:noFill/>
            <a:prstDash val="solid"/>
            <a:miter lim="800000"/>
          </a:ln>
          <a:effectLst/>
        </p:spPr>
      </p:cxnSp>
      <p:cxnSp>
        <p:nvCxnSpPr>
          <p:cNvPr id="429" name="Straight Connector 428"/>
          <p:cNvCxnSpPr/>
          <p:nvPr/>
        </p:nvCxnSpPr>
        <p:spPr>
          <a:xfrm>
            <a:off x="2510542" y="1997116"/>
            <a:ext cx="33" cy="268599"/>
          </a:xfrm>
          <a:prstGeom prst="line">
            <a:avLst/>
          </a:prstGeom>
          <a:noFill/>
          <a:ln w="6350" cap="flat" cmpd="sng" algn="ctr">
            <a:noFill/>
            <a:prstDash val="solid"/>
            <a:miter lim="800000"/>
          </a:ln>
          <a:effectLst/>
        </p:spPr>
      </p:cxnSp>
      <p:sp>
        <p:nvSpPr>
          <p:cNvPr id="430" name="Hexagon 429"/>
          <p:cNvSpPr/>
          <p:nvPr/>
        </p:nvSpPr>
        <p:spPr>
          <a:xfrm>
            <a:off x="2828450"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31" name="Hexagon 430"/>
          <p:cNvSpPr/>
          <p:nvPr/>
        </p:nvSpPr>
        <p:spPr>
          <a:xfrm>
            <a:off x="3059387"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32" name="Hexagon 431"/>
          <p:cNvSpPr/>
          <p:nvPr/>
        </p:nvSpPr>
        <p:spPr>
          <a:xfrm>
            <a:off x="2828450"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33" name="Hexagon 432"/>
          <p:cNvSpPr/>
          <p:nvPr/>
        </p:nvSpPr>
        <p:spPr>
          <a:xfrm>
            <a:off x="3059387"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34" name="Straight Connector 433"/>
          <p:cNvCxnSpPr/>
          <p:nvPr/>
        </p:nvCxnSpPr>
        <p:spPr>
          <a:xfrm>
            <a:off x="2965907" y="2243771"/>
            <a:ext cx="230937" cy="135637"/>
          </a:xfrm>
          <a:prstGeom prst="line">
            <a:avLst/>
          </a:prstGeom>
          <a:noFill/>
          <a:ln w="6350" cap="flat" cmpd="sng" algn="ctr">
            <a:noFill/>
            <a:prstDash val="solid"/>
            <a:miter lim="800000"/>
          </a:ln>
          <a:effectLst/>
        </p:spPr>
      </p:cxnSp>
      <p:cxnSp>
        <p:nvCxnSpPr>
          <p:cNvPr id="435" name="Straight Connector 434"/>
          <p:cNvCxnSpPr/>
          <p:nvPr/>
        </p:nvCxnSpPr>
        <p:spPr>
          <a:xfrm>
            <a:off x="2965907" y="1972496"/>
            <a:ext cx="230937" cy="135637"/>
          </a:xfrm>
          <a:prstGeom prst="line">
            <a:avLst/>
          </a:prstGeom>
          <a:noFill/>
          <a:ln w="6350" cap="flat" cmpd="sng" algn="ctr">
            <a:noFill/>
            <a:prstDash val="solid"/>
            <a:miter lim="800000"/>
          </a:ln>
          <a:effectLst/>
        </p:spPr>
      </p:cxnSp>
      <p:cxnSp>
        <p:nvCxnSpPr>
          <p:cNvPr id="436" name="Straight Connector 435"/>
          <p:cNvCxnSpPr/>
          <p:nvPr/>
        </p:nvCxnSpPr>
        <p:spPr>
          <a:xfrm>
            <a:off x="3193087" y="2102313"/>
            <a:ext cx="230937" cy="135637"/>
          </a:xfrm>
          <a:prstGeom prst="line">
            <a:avLst/>
          </a:prstGeom>
          <a:noFill/>
          <a:ln w="6350" cap="flat" cmpd="sng" algn="ctr">
            <a:noFill/>
            <a:prstDash val="solid"/>
            <a:miter lim="800000"/>
          </a:ln>
          <a:effectLst/>
        </p:spPr>
      </p:cxnSp>
      <p:cxnSp>
        <p:nvCxnSpPr>
          <p:cNvPr id="437" name="Straight Connector 436"/>
          <p:cNvCxnSpPr/>
          <p:nvPr/>
        </p:nvCxnSpPr>
        <p:spPr>
          <a:xfrm flipH="1">
            <a:off x="3193087" y="2243771"/>
            <a:ext cx="230937" cy="135637"/>
          </a:xfrm>
          <a:prstGeom prst="line">
            <a:avLst/>
          </a:prstGeom>
          <a:noFill/>
          <a:ln w="6350" cap="flat" cmpd="sng" algn="ctr">
            <a:noFill/>
            <a:prstDash val="solid"/>
            <a:miter lim="800000"/>
          </a:ln>
          <a:effectLst/>
        </p:spPr>
      </p:cxnSp>
      <p:cxnSp>
        <p:nvCxnSpPr>
          <p:cNvPr id="438" name="Straight Connector 437"/>
          <p:cNvCxnSpPr/>
          <p:nvPr/>
        </p:nvCxnSpPr>
        <p:spPr>
          <a:xfrm>
            <a:off x="3193088" y="2113954"/>
            <a:ext cx="33" cy="268599"/>
          </a:xfrm>
          <a:prstGeom prst="line">
            <a:avLst/>
          </a:prstGeom>
          <a:noFill/>
          <a:ln w="6350" cap="flat" cmpd="sng" algn="ctr">
            <a:noFill/>
            <a:prstDash val="solid"/>
            <a:miter lim="800000"/>
          </a:ln>
          <a:effectLst/>
        </p:spPr>
      </p:cxnSp>
      <p:cxnSp>
        <p:nvCxnSpPr>
          <p:cNvPr id="439" name="Straight Connector 438"/>
          <p:cNvCxnSpPr/>
          <p:nvPr/>
        </p:nvCxnSpPr>
        <p:spPr>
          <a:xfrm flipV="1">
            <a:off x="2962184" y="2108133"/>
            <a:ext cx="230903" cy="129817"/>
          </a:xfrm>
          <a:prstGeom prst="line">
            <a:avLst/>
          </a:prstGeom>
          <a:noFill/>
          <a:ln w="6350" cap="flat" cmpd="sng" algn="ctr">
            <a:noFill/>
            <a:prstDash val="solid"/>
            <a:miter lim="800000"/>
          </a:ln>
          <a:effectLst/>
        </p:spPr>
      </p:cxnSp>
      <p:cxnSp>
        <p:nvCxnSpPr>
          <p:cNvPr id="440" name="Straight Connector 439"/>
          <p:cNvCxnSpPr/>
          <p:nvPr/>
        </p:nvCxnSpPr>
        <p:spPr>
          <a:xfrm flipV="1">
            <a:off x="3193087" y="1966675"/>
            <a:ext cx="230937" cy="147278"/>
          </a:xfrm>
          <a:prstGeom prst="line">
            <a:avLst/>
          </a:prstGeom>
          <a:noFill/>
          <a:ln w="6350" cap="flat" cmpd="sng" algn="ctr">
            <a:noFill/>
            <a:prstDash val="solid"/>
            <a:miter lim="800000"/>
          </a:ln>
          <a:effectLst/>
        </p:spPr>
      </p:cxnSp>
      <p:cxnSp>
        <p:nvCxnSpPr>
          <p:cNvPr id="441" name="Straight Connector 440"/>
          <p:cNvCxnSpPr/>
          <p:nvPr/>
        </p:nvCxnSpPr>
        <p:spPr>
          <a:xfrm>
            <a:off x="2965890" y="1997116"/>
            <a:ext cx="33" cy="268599"/>
          </a:xfrm>
          <a:prstGeom prst="line">
            <a:avLst/>
          </a:prstGeom>
          <a:noFill/>
          <a:ln w="6350" cap="flat" cmpd="sng" algn="ctr">
            <a:noFill/>
            <a:prstDash val="solid"/>
            <a:miter lim="800000"/>
          </a:ln>
          <a:effectLst/>
        </p:spPr>
      </p:cxnSp>
      <p:sp>
        <p:nvSpPr>
          <p:cNvPr id="442" name="Hexagon 441"/>
          <p:cNvSpPr/>
          <p:nvPr/>
        </p:nvSpPr>
        <p:spPr>
          <a:xfrm>
            <a:off x="3289956"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43" name="Hexagon 442"/>
          <p:cNvSpPr/>
          <p:nvPr/>
        </p:nvSpPr>
        <p:spPr>
          <a:xfrm>
            <a:off x="3520893"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44" name="Hexagon 443"/>
          <p:cNvSpPr/>
          <p:nvPr/>
        </p:nvSpPr>
        <p:spPr>
          <a:xfrm>
            <a:off x="3289956"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45" name="Hexagon 444"/>
          <p:cNvSpPr/>
          <p:nvPr/>
        </p:nvSpPr>
        <p:spPr>
          <a:xfrm>
            <a:off x="3520893"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46" name="Straight Connector 445"/>
          <p:cNvCxnSpPr/>
          <p:nvPr/>
        </p:nvCxnSpPr>
        <p:spPr>
          <a:xfrm>
            <a:off x="3427413" y="2243771"/>
            <a:ext cx="230937" cy="135637"/>
          </a:xfrm>
          <a:prstGeom prst="line">
            <a:avLst/>
          </a:prstGeom>
          <a:noFill/>
          <a:ln w="6350" cap="flat" cmpd="sng" algn="ctr">
            <a:noFill/>
            <a:prstDash val="solid"/>
            <a:miter lim="800000"/>
          </a:ln>
          <a:effectLst/>
        </p:spPr>
      </p:cxnSp>
      <p:cxnSp>
        <p:nvCxnSpPr>
          <p:cNvPr id="447" name="Straight Connector 446"/>
          <p:cNvCxnSpPr/>
          <p:nvPr/>
        </p:nvCxnSpPr>
        <p:spPr>
          <a:xfrm>
            <a:off x="3427413" y="1972496"/>
            <a:ext cx="230937" cy="135637"/>
          </a:xfrm>
          <a:prstGeom prst="line">
            <a:avLst/>
          </a:prstGeom>
          <a:noFill/>
          <a:ln w="6350" cap="flat" cmpd="sng" algn="ctr">
            <a:noFill/>
            <a:prstDash val="solid"/>
            <a:miter lim="800000"/>
          </a:ln>
          <a:effectLst/>
        </p:spPr>
      </p:cxnSp>
      <p:cxnSp>
        <p:nvCxnSpPr>
          <p:cNvPr id="448" name="Straight Connector 447"/>
          <p:cNvCxnSpPr/>
          <p:nvPr/>
        </p:nvCxnSpPr>
        <p:spPr>
          <a:xfrm>
            <a:off x="3654593" y="2102313"/>
            <a:ext cx="230937" cy="135637"/>
          </a:xfrm>
          <a:prstGeom prst="line">
            <a:avLst/>
          </a:prstGeom>
          <a:noFill/>
          <a:ln w="6350" cap="flat" cmpd="sng" algn="ctr">
            <a:noFill/>
            <a:prstDash val="solid"/>
            <a:miter lim="800000"/>
          </a:ln>
          <a:effectLst/>
        </p:spPr>
      </p:cxnSp>
      <p:cxnSp>
        <p:nvCxnSpPr>
          <p:cNvPr id="449" name="Straight Connector 448"/>
          <p:cNvCxnSpPr/>
          <p:nvPr/>
        </p:nvCxnSpPr>
        <p:spPr>
          <a:xfrm flipH="1">
            <a:off x="3654593" y="2243771"/>
            <a:ext cx="230937" cy="135637"/>
          </a:xfrm>
          <a:prstGeom prst="line">
            <a:avLst/>
          </a:prstGeom>
          <a:noFill/>
          <a:ln w="6350" cap="flat" cmpd="sng" algn="ctr">
            <a:noFill/>
            <a:prstDash val="solid"/>
            <a:miter lim="800000"/>
          </a:ln>
          <a:effectLst/>
        </p:spPr>
      </p:cxnSp>
      <p:cxnSp>
        <p:nvCxnSpPr>
          <p:cNvPr id="450" name="Straight Connector 449"/>
          <p:cNvCxnSpPr/>
          <p:nvPr/>
        </p:nvCxnSpPr>
        <p:spPr>
          <a:xfrm>
            <a:off x="3654594" y="2113954"/>
            <a:ext cx="33" cy="268599"/>
          </a:xfrm>
          <a:prstGeom prst="line">
            <a:avLst/>
          </a:prstGeom>
          <a:noFill/>
          <a:ln w="6350" cap="flat" cmpd="sng" algn="ctr">
            <a:noFill/>
            <a:prstDash val="solid"/>
            <a:miter lim="800000"/>
          </a:ln>
          <a:effectLst/>
        </p:spPr>
      </p:cxnSp>
      <p:cxnSp>
        <p:nvCxnSpPr>
          <p:cNvPr id="451" name="Straight Connector 450"/>
          <p:cNvCxnSpPr/>
          <p:nvPr/>
        </p:nvCxnSpPr>
        <p:spPr>
          <a:xfrm flipV="1">
            <a:off x="3423690" y="2108133"/>
            <a:ext cx="230903" cy="129817"/>
          </a:xfrm>
          <a:prstGeom prst="line">
            <a:avLst/>
          </a:prstGeom>
          <a:noFill/>
          <a:ln w="6350" cap="flat" cmpd="sng" algn="ctr">
            <a:noFill/>
            <a:prstDash val="solid"/>
            <a:miter lim="800000"/>
          </a:ln>
          <a:effectLst/>
        </p:spPr>
      </p:cxnSp>
      <p:cxnSp>
        <p:nvCxnSpPr>
          <p:cNvPr id="452" name="Straight Connector 451"/>
          <p:cNvCxnSpPr/>
          <p:nvPr/>
        </p:nvCxnSpPr>
        <p:spPr>
          <a:xfrm flipV="1">
            <a:off x="3654593" y="1966675"/>
            <a:ext cx="230937" cy="147278"/>
          </a:xfrm>
          <a:prstGeom prst="line">
            <a:avLst/>
          </a:prstGeom>
          <a:noFill/>
          <a:ln w="6350" cap="flat" cmpd="sng" algn="ctr">
            <a:noFill/>
            <a:prstDash val="solid"/>
            <a:miter lim="800000"/>
          </a:ln>
          <a:effectLst/>
        </p:spPr>
      </p:cxnSp>
      <p:cxnSp>
        <p:nvCxnSpPr>
          <p:cNvPr id="453" name="Straight Connector 452"/>
          <p:cNvCxnSpPr/>
          <p:nvPr/>
        </p:nvCxnSpPr>
        <p:spPr>
          <a:xfrm>
            <a:off x="3427396" y="1997116"/>
            <a:ext cx="33" cy="268599"/>
          </a:xfrm>
          <a:prstGeom prst="line">
            <a:avLst/>
          </a:prstGeom>
          <a:noFill/>
          <a:ln w="6350" cap="flat" cmpd="sng" algn="ctr">
            <a:noFill/>
            <a:prstDash val="solid"/>
            <a:miter lim="800000"/>
          </a:ln>
          <a:effectLst/>
        </p:spPr>
      </p:cxnSp>
      <p:sp>
        <p:nvSpPr>
          <p:cNvPr id="454" name="Hexagon 453"/>
          <p:cNvSpPr/>
          <p:nvPr/>
        </p:nvSpPr>
        <p:spPr>
          <a:xfrm>
            <a:off x="3753132" y="185305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55" name="Hexagon 454"/>
          <p:cNvSpPr/>
          <p:nvPr/>
        </p:nvSpPr>
        <p:spPr>
          <a:xfrm>
            <a:off x="3984069" y="198413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56" name="Hexagon 455"/>
          <p:cNvSpPr/>
          <p:nvPr/>
        </p:nvSpPr>
        <p:spPr>
          <a:xfrm>
            <a:off x="3753132" y="21197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57" name="Hexagon 456"/>
          <p:cNvSpPr/>
          <p:nvPr/>
        </p:nvSpPr>
        <p:spPr>
          <a:xfrm>
            <a:off x="3984069" y="225086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58" name="Straight Connector 457"/>
          <p:cNvCxnSpPr/>
          <p:nvPr/>
        </p:nvCxnSpPr>
        <p:spPr>
          <a:xfrm>
            <a:off x="3890589" y="2243771"/>
            <a:ext cx="230937" cy="135637"/>
          </a:xfrm>
          <a:prstGeom prst="line">
            <a:avLst/>
          </a:prstGeom>
          <a:noFill/>
          <a:ln w="6350" cap="flat" cmpd="sng" algn="ctr">
            <a:noFill/>
            <a:prstDash val="solid"/>
            <a:miter lim="800000"/>
          </a:ln>
          <a:effectLst/>
        </p:spPr>
      </p:cxnSp>
      <p:cxnSp>
        <p:nvCxnSpPr>
          <p:cNvPr id="459" name="Straight Connector 458"/>
          <p:cNvCxnSpPr/>
          <p:nvPr/>
        </p:nvCxnSpPr>
        <p:spPr>
          <a:xfrm>
            <a:off x="3890589" y="1972496"/>
            <a:ext cx="230937" cy="135637"/>
          </a:xfrm>
          <a:prstGeom prst="line">
            <a:avLst/>
          </a:prstGeom>
          <a:noFill/>
          <a:ln w="6350" cap="flat" cmpd="sng" algn="ctr">
            <a:noFill/>
            <a:prstDash val="solid"/>
            <a:miter lim="800000"/>
          </a:ln>
          <a:effectLst/>
        </p:spPr>
      </p:cxnSp>
      <p:cxnSp>
        <p:nvCxnSpPr>
          <p:cNvPr id="460" name="Straight Connector 459"/>
          <p:cNvCxnSpPr/>
          <p:nvPr/>
        </p:nvCxnSpPr>
        <p:spPr>
          <a:xfrm>
            <a:off x="4108054" y="2107644"/>
            <a:ext cx="230937" cy="135637"/>
          </a:xfrm>
          <a:prstGeom prst="line">
            <a:avLst/>
          </a:prstGeom>
          <a:noFill/>
          <a:ln w="6350" cap="flat" cmpd="sng" algn="ctr">
            <a:noFill/>
            <a:prstDash val="solid"/>
            <a:miter lim="800000"/>
          </a:ln>
          <a:effectLst/>
        </p:spPr>
      </p:cxnSp>
      <p:cxnSp>
        <p:nvCxnSpPr>
          <p:cNvPr id="461" name="Straight Connector 460"/>
          <p:cNvCxnSpPr/>
          <p:nvPr/>
        </p:nvCxnSpPr>
        <p:spPr>
          <a:xfrm flipH="1">
            <a:off x="4108054" y="2249102"/>
            <a:ext cx="230937" cy="135637"/>
          </a:xfrm>
          <a:prstGeom prst="line">
            <a:avLst/>
          </a:prstGeom>
          <a:noFill/>
          <a:ln w="6350" cap="flat" cmpd="sng" algn="ctr">
            <a:noFill/>
            <a:prstDash val="solid"/>
            <a:miter lim="800000"/>
          </a:ln>
          <a:effectLst/>
        </p:spPr>
      </p:cxnSp>
      <p:cxnSp>
        <p:nvCxnSpPr>
          <p:cNvPr id="462" name="Straight Connector 461"/>
          <p:cNvCxnSpPr/>
          <p:nvPr/>
        </p:nvCxnSpPr>
        <p:spPr>
          <a:xfrm>
            <a:off x="4119275" y="2119285"/>
            <a:ext cx="33" cy="268599"/>
          </a:xfrm>
          <a:prstGeom prst="line">
            <a:avLst/>
          </a:prstGeom>
          <a:noFill/>
          <a:ln w="6350" cap="flat" cmpd="sng" algn="ctr">
            <a:noFill/>
            <a:prstDash val="solid"/>
            <a:miter lim="800000"/>
          </a:ln>
          <a:effectLst/>
        </p:spPr>
      </p:cxnSp>
      <p:cxnSp>
        <p:nvCxnSpPr>
          <p:cNvPr id="463" name="Straight Connector 462"/>
          <p:cNvCxnSpPr/>
          <p:nvPr/>
        </p:nvCxnSpPr>
        <p:spPr>
          <a:xfrm flipV="1">
            <a:off x="3886866" y="2108133"/>
            <a:ext cx="230903" cy="129817"/>
          </a:xfrm>
          <a:prstGeom prst="line">
            <a:avLst/>
          </a:prstGeom>
          <a:noFill/>
          <a:ln w="6350" cap="flat" cmpd="sng" algn="ctr">
            <a:noFill/>
            <a:prstDash val="solid"/>
            <a:miter lim="800000"/>
          </a:ln>
          <a:effectLst/>
        </p:spPr>
      </p:cxnSp>
      <p:cxnSp>
        <p:nvCxnSpPr>
          <p:cNvPr id="464" name="Straight Connector 463"/>
          <p:cNvCxnSpPr/>
          <p:nvPr/>
        </p:nvCxnSpPr>
        <p:spPr>
          <a:xfrm flipV="1">
            <a:off x="4108054" y="1972006"/>
            <a:ext cx="230937" cy="147278"/>
          </a:xfrm>
          <a:prstGeom prst="line">
            <a:avLst/>
          </a:prstGeom>
          <a:noFill/>
          <a:ln w="6350" cap="flat" cmpd="sng" algn="ctr">
            <a:noFill/>
            <a:prstDash val="solid"/>
            <a:miter lim="800000"/>
          </a:ln>
          <a:effectLst/>
        </p:spPr>
      </p:cxnSp>
      <p:cxnSp>
        <p:nvCxnSpPr>
          <p:cNvPr id="465" name="Straight Connector 464"/>
          <p:cNvCxnSpPr/>
          <p:nvPr/>
        </p:nvCxnSpPr>
        <p:spPr>
          <a:xfrm>
            <a:off x="3890572" y="1997116"/>
            <a:ext cx="33" cy="268599"/>
          </a:xfrm>
          <a:prstGeom prst="line">
            <a:avLst/>
          </a:prstGeom>
          <a:noFill/>
          <a:ln w="6350" cap="flat" cmpd="sng" algn="ctr">
            <a:noFill/>
            <a:prstDash val="solid"/>
            <a:miter lim="800000"/>
          </a:ln>
          <a:effectLst/>
        </p:spPr>
      </p:cxnSp>
      <p:sp>
        <p:nvSpPr>
          <p:cNvPr id="466" name="Hexagon 465"/>
          <p:cNvSpPr/>
          <p:nvPr/>
        </p:nvSpPr>
        <p:spPr>
          <a:xfrm>
            <a:off x="4214990"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67" name="Hexagon 466"/>
          <p:cNvSpPr/>
          <p:nvPr/>
        </p:nvSpPr>
        <p:spPr>
          <a:xfrm>
            <a:off x="4445927"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68" name="Hexagon 467"/>
          <p:cNvSpPr/>
          <p:nvPr/>
        </p:nvSpPr>
        <p:spPr>
          <a:xfrm>
            <a:off x="4214990"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69" name="Hexagon 468"/>
          <p:cNvSpPr/>
          <p:nvPr/>
        </p:nvSpPr>
        <p:spPr>
          <a:xfrm>
            <a:off x="4445927" y="22567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70" name="Straight Connector 469"/>
          <p:cNvCxnSpPr/>
          <p:nvPr/>
        </p:nvCxnSpPr>
        <p:spPr>
          <a:xfrm>
            <a:off x="4352447" y="2245092"/>
            <a:ext cx="230937" cy="135637"/>
          </a:xfrm>
          <a:prstGeom prst="line">
            <a:avLst/>
          </a:prstGeom>
          <a:noFill/>
          <a:ln w="6350" cap="flat" cmpd="sng" algn="ctr">
            <a:noFill/>
            <a:prstDash val="solid"/>
            <a:miter lim="800000"/>
          </a:ln>
          <a:effectLst/>
        </p:spPr>
      </p:cxnSp>
      <p:cxnSp>
        <p:nvCxnSpPr>
          <p:cNvPr id="471" name="Straight Connector 470"/>
          <p:cNvCxnSpPr/>
          <p:nvPr/>
        </p:nvCxnSpPr>
        <p:spPr>
          <a:xfrm>
            <a:off x="4352447" y="1973817"/>
            <a:ext cx="230937" cy="135637"/>
          </a:xfrm>
          <a:prstGeom prst="line">
            <a:avLst/>
          </a:prstGeom>
          <a:noFill/>
          <a:ln w="6350" cap="flat" cmpd="sng" algn="ctr">
            <a:noFill/>
            <a:prstDash val="solid"/>
            <a:miter lim="800000"/>
          </a:ln>
          <a:effectLst/>
        </p:spPr>
      </p:cxnSp>
      <p:cxnSp>
        <p:nvCxnSpPr>
          <p:cNvPr id="472" name="Straight Connector 471"/>
          <p:cNvCxnSpPr/>
          <p:nvPr/>
        </p:nvCxnSpPr>
        <p:spPr>
          <a:xfrm>
            <a:off x="4579627" y="2103634"/>
            <a:ext cx="230937" cy="135637"/>
          </a:xfrm>
          <a:prstGeom prst="line">
            <a:avLst/>
          </a:prstGeom>
          <a:noFill/>
          <a:ln w="6350" cap="flat" cmpd="sng" algn="ctr">
            <a:noFill/>
            <a:prstDash val="solid"/>
            <a:miter lim="800000"/>
          </a:ln>
          <a:effectLst/>
        </p:spPr>
      </p:cxnSp>
      <p:cxnSp>
        <p:nvCxnSpPr>
          <p:cNvPr id="473" name="Straight Connector 472"/>
          <p:cNvCxnSpPr/>
          <p:nvPr/>
        </p:nvCxnSpPr>
        <p:spPr>
          <a:xfrm flipH="1">
            <a:off x="4579627" y="2245092"/>
            <a:ext cx="230937" cy="135637"/>
          </a:xfrm>
          <a:prstGeom prst="line">
            <a:avLst/>
          </a:prstGeom>
          <a:noFill/>
          <a:ln w="6350" cap="flat" cmpd="sng" algn="ctr">
            <a:noFill/>
            <a:prstDash val="solid"/>
            <a:miter lim="800000"/>
          </a:ln>
          <a:effectLst/>
        </p:spPr>
      </p:cxnSp>
      <p:cxnSp>
        <p:nvCxnSpPr>
          <p:cNvPr id="474" name="Straight Connector 473"/>
          <p:cNvCxnSpPr/>
          <p:nvPr/>
        </p:nvCxnSpPr>
        <p:spPr>
          <a:xfrm>
            <a:off x="4579628" y="2115275"/>
            <a:ext cx="33" cy="268599"/>
          </a:xfrm>
          <a:prstGeom prst="line">
            <a:avLst/>
          </a:prstGeom>
          <a:noFill/>
          <a:ln w="6350" cap="flat" cmpd="sng" algn="ctr">
            <a:noFill/>
            <a:prstDash val="solid"/>
            <a:miter lim="800000"/>
          </a:ln>
          <a:effectLst/>
        </p:spPr>
      </p:cxnSp>
      <p:cxnSp>
        <p:nvCxnSpPr>
          <p:cNvPr id="475" name="Straight Connector 474"/>
          <p:cNvCxnSpPr/>
          <p:nvPr/>
        </p:nvCxnSpPr>
        <p:spPr>
          <a:xfrm flipV="1">
            <a:off x="4348724" y="2109454"/>
            <a:ext cx="230903" cy="129817"/>
          </a:xfrm>
          <a:prstGeom prst="line">
            <a:avLst/>
          </a:prstGeom>
          <a:noFill/>
          <a:ln w="6350" cap="flat" cmpd="sng" algn="ctr">
            <a:noFill/>
            <a:prstDash val="solid"/>
            <a:miter lim="800000"/>
          </a:ln>
          <a:effectLst/>
        </p:spPr>
      </p:cxnSp>
      <p:cxnSp>
        <p:nvCxnSpPr>
          <p:cNvPr id="476" name="Straight Connector 475"/>
          <p:cNvCxnSpPr/>
          <p:nvPr/>
        </p:nvCxnSpPr>
        <p:spPr>
          <a:xfrm flipV="1">
            <a:off x="4579627" y="1967996"/>
            <a:ext cx="230937" cy="147278"/>
          </a:xfrm>
          <a:prstGeom prst="line">
            <a:avLst/>
          </a:prstGeom>
          <a:noFill/>
          <a:ln w="6350" cap="flat" cmpd="sng" algn="ctr">
            <a:noFill/>
            <a:prstDash val="solid"/>
            <a:miter lim="800000"/>
          </a:ln>
          <a:effectLst/>
        </p:spPr>
      </p:cxnSp>
      <p:cxnSp>
        <p:nvCxnSpPr>
          <p:cNvPr id="477" name="Straight Connector 476"/>
          <p:cNvCxnSpPr/>
          <p:nvPr/>
        </p:nvCxnSpPr>
        <p:spPr>
          <a:xfrm>
            <a:off x="4352430" y="1998437"/>
            <a:ext cx="33" cy="268599"/>
          </a:xfrm>
          <a:prstGeom prst="line">
            <a:avLst/>
          </a:prstGeom>
          <a:noFill/>
          <a:ln w="6350" cap="flat" cmpd="sng" algn="ctr">
            <a:noFill/>
            <a:prstDash val="solid"/>
            <a:miter lim="800000"/>
          </a:ln>
          <a:effectLst/>
        </p:spPr>
      </p:cxnSp>
      <p:sp>
        <p:nvSpPr>
          <p:cNvPr id="478" name="Hexagon 477"/>
          <p:cNvSpPr/>
          <p:nvPr/>
        </p:nvSpPr>
        <p:spPr>
          <a:xfrm>
            <a:off x="4674010"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79" name="Hexagon 478"/>
          <p:cNvSpPr/>
          <p:nvPr/>
        </p:nvSpPr>
        <p:spPr>
          <a:xfrm>
            <a:off x="4904947"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80" name="Hexagon 479"/>
          <p:cNvSpPr/>
          <p:nvPr/>
        </p:nvSpPr>
        <p:spPr>
          <a:xfrm>
            <a:off x="4674010"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81" name="Hexagon 480"/>
          <p:cNvSpPr/>
          <p:nvPr/>
        </p:nvSpPr>
        <p:spPr>
          <a:xfrm>
            <a:off x="4904947" y="22567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82" name="Straight Connector 481"/>
          <p:cNvCxnSpPr/>
          <p:nvPr/>
        </p:nvCxnSpPr>
        <p:spPr>
          <a:xfrm>
            <a:off x="4811467" y="2245092"/>
            <a:ext cx="230937" cy="135637"/>
          </a:xfrm>
          <a:prstGeom prst="line">
            <a:avLst/>
          </a:prstGeom>
          <a:noFill/>
          <a:ln w="6350" cap="flat" cmpd="sng" algn="ctr">
            <a:noFill/>
            <a:prstDash val="solid"/>
            <a:miter lim="800000"/>
          </a:ln>
          <a:effectLst/>
        </p:spPr>
      </p:cxnSp>
      <p:cxnSp>
        <p:nvCxnSpPr>
          <p:cNvPr id="483" name="Straight Connector 482"/>
          <p:cNvCxnSpPr/>
          <p:nvPr/>
        </p:nvCxnSpPr>
        <p:spPr>
          <a:xfrm>
            <a:off x="4811467" y="1973817"/>
            <a:ext cx="230937" cy="135637"/>
          </a:xfrm>
          <a:prstGeom prst="line">
            <a:avLst/>
          </a:prstGeom>
          <a:noFill/>
          <a:ln w="6350" cap="flat" cmpd="sng" algn="ctr">
            <a:noFill/>
            <a:prstDash val="solid"/>
            <a:miter lim="800000"/>
          </a:ln>
          <a:effectLst/>
        </p:spPr>
      </p:cxnSp>
      <p:cxnSp>
        <p:nvCxnSpPr>
          <p:cNvPr id="484" name="Straight Connector 483"/>
          <p:cNvCxnSpPr/>
          <p:nvPr/>
        </p:nvCxnSpPr>
        <p:spPr>
          <a:xfrm>
            <a:off x="5038647" y="2103634"/>
            <a:ext cx="230937" cy="135637"/>
          </a:xfrm>
          <a:prstGeom prst="line">
            <a:avLst/>
          </a:prstGeom>
          <a:noFill/>
          <a:ln w="6350" cap="flat" cmpd="sng" algn="ctr">
            <a:noFill/>
            <a:prstDash val="solid"/>
            <a:miter lim="800000"/>
          </a:ln>
          <a:effectLst/>
        </p:spPr>
      </p:cxnSp>
      <p:cxnSp>
        <p:nvCxnSpPr>
          <p:cNvPr id="485" name="Straight Connector 484"/>
          <p:cNvCxnSpPr/>
          <p:nvPr/>
        </p:nvCxnSpPr>
        <p:spPr>
          <a:xfrm flipH="1">
            <a:off x="5038647" y="2245092"/>
            <a:ext cx="230937" cy="135637"/>
          </a:xfrm>
          <a:prstGeom prst="line">
            <a:avLst/>
          </a:prstGeom>
          <a:noFill/>
          <a:ln w="6350" cap="flat" cmpd="sng" algn="ctr">
            <a:noFill/>
            <a:prstDash val="solid"/>
            <a:miter lim="800000"/>
          </a:ln>
          <a:effectLst/>
        </p:spPr>
      </p:cxnSp>
      <p:cxnSp>
        <p:nvCxnSpPr>
          <p:cNvPr id="486" name="Straight Connector 485"/>
          <p:cNvCxnSpPr/>
          <p:nvPr/>
        </p:nvCxnSpPr>
        <p:spPr>
          <a:xfrm>
            <a:off x="5038648" y="2115275"/>
            <a:ext cx="33" cy="268599"/>
          </a:xfrm>
          <a:prstGeom prst="line">
            <a:avLst/>
          </a:prstGeom>
          <a:noFill/>
          <a:ln w="6350" cap="flat" cmpd="sng" algn="ctr">
            <a:noFill/>
            <a:prstDash val="solid"/>
            <a:miter lim="800000"/>
          </a:ln>
          <a:effectLst/>
        </p:spPr>
      </p:cxnSp>
      <p:cxnSp>
        <p:nvCxnSpPr>
          <p:cNvPr id="487" name="Straight Connector 486"/>
          <p:cNvCxnSpPr/>
          <p:nvPr/>
        </p:nvCxnSpPr>
        <p:spPr>
          <a:xfrm flipV="1">
            <a:off x="4807744" y="2109454"/>
            <a:ext cx="230903" cy="129817"/>
          </a:xfrm>
          <a:prstGeom prst="line">
            <a:avLst/>
          </a:prstGeom>
          <a:noFill/>
          <a:ln w="6350" cap="flat" cmpd="sng" algn="ctr">
            <a:noFill/>
            <a:prstDash val="solid"/>
            <a:miter lim="800000"/>
          </a:ln>
          <a:effectLst/>
        </p:spPr>
      </p:cxnSp>
      <p:cxnSp>
        <p:nvCxnSpPr>
          <p:cNvPr id="488" name="Straight Connector 487"/>
          <p:cNvCxnSpPr/>
          <p:nvPr/>
        </p:nvCxnSpPr>
        <p:spPr>
          <a:xfrm flipV="1">
            <a:off x="5038647" y="1967996"/>
            <a:ext cx="230937" cy="147278"/>
          </a:xfrm>
          <a:prstGeom prst="line">
            <a:avLst/>
          </a:prstGeom>
          <a:noFill/>
          <a:ln w="6350" cap="flat" cmpd="sng" algn="ctr">
            <a:noFill/>
            <a:prstDash val="solid"/>
            <a:miter lim="800000"/>
          </a:ln>
          <a:effectLst/>
        </p:spPr>
      </p:cxnSp>
      <p:cxnSp>
        <p:nvCxnSpPr>
          <p:cNvPr id="489" name="Straight Connector 488"/>
          <p:cNvCxnSpPr/>
          <p:nvPr/>
        </p:nvCxnSpPr>
        <p:spPr>
          <a:xfrm>
            <a:off x="4811450" y="1998437"/>
            <a:ext cx="33" cy="268599"/>
          </a:xfrm>
          <a:prstGeom prst="line">
            <a:avLst/>
          </a:prstGeom>
          <a:noFill/>
          <a:ln w="6350" cap="flat" cmpd="sng" algn="ctr">
            <a:noFill/>
            <a:prstDash val="solid"/>
            <a:miter lim="800000"/>
          </a:ln>
          <a:effectLst/>
        </p:spPr>
      </p:cxnSp>
      <p:sp>
        <p:nvSpPr>
          <p:cNvPr id="490" name="Hexagon 489"/>
          <p:cNvSpPr/>
          <p:nvPr/>
        </p:nvSpPr>
        <p:spPr>
          <a:xfrm>
            <a:off x="5135516"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91" name="Hexagon 490"/>
          <p:cNvSpPr/>
          <p:nvPr/>
        </p:nvSpPr>
        <p:spPr>
          <a:xfrm>
            <a:off x="5366453"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92" name="Hexagon 491"/>
          <p:cNvSpPr/>
          <p:nvPr/>
        </p:nvSpPr>
        <p:spPr>
          <a:xfrm>
            <a:off x="5135516"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93" name="Hexagon 492"/>
          <p:cNvSpPr/>
          <p:nvPr/>
        </p:nvSpPr>
        <p:spPr>
          <a:xfrm>
            <a:off x="5366453" y="2252185"/>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94" name="Straight Connector 493"/>
          <p:cNvCxnSpPr/>
          <p:nvPr/>
        </p:nvCxnSpPr>
        <p:spPr>
          <a:xfrm>
            <a:off x="5272973" y="2245092"/>
            <a:ext cx="230937" cy="135637"/>
          </a:xfrm>
          <a:prstGeom prst="line">
            <a:avLst/>
          </a:prstGeom>
          <a:noFill/>
          <a:ln w="6350" cap="flat" cmpd="sng" algn="ctr">
            <a:noFill/>
            <a:prstDash val="solid"/>
            <a:miter lim="800000"/>
          </a:ln>
          <a:effectLst/>
        </p:spPr>
      </p:cxnSp>
      <p:cxnSp>
        <p:nvCxnSpPr>
          <p:cNvPr id="495" name="Straight Connector 494"/>
          <p:cNvCxnSpPr/>
          <p:nvPr/>
        </p:nvCxnSpPr>
        <p:spPr>
          <a:xfrm>
            <a:off x="5272973" y="1973817"/>
            <a:ext cx="230937" cy="135637"/>
          </a:xfrm>
          <a:prstGeom prst="line">
            <a:avLst/>
          </a:prstGeom>
          <a:noFill/>
          <a:ln w="6350" cap="flat" cmpd="sng" algn="ctr">
            <a:noFill/>
            <a:prstDash val="solid"/>
            <a:miter lim="800000"/>
          </a:ln>
          <a:effectLst/>
        </p:spPr>
      </p:cxnSp>
      <p:cxnSp>
        <p:nvCxnSpPr>
          <p:cNvPr id="496" name="Straight Connector 495"/>
          <p:cNvCxnSpPr/>
          <p:nvPr/>
        </p:nvCxnSpPr>
        <p:spPr>
          <a:xfrm>
            <a:off x="5495997" y="2103634"/>
            <a:ext cx="230937" cy="135637"/>
          </a:xfrm>
          <a:prstGeom prst="line">
            <a:avLst/>
          </a:prstGeom>
          <a:noFill/>
          <a:ln w="6350" cap="flat" cmpd="sng" algn="ctr">
            <a:noFill/>
            <a:prstDash val="solid"/>
            <a:miter lim="800000"/>
          </a:ln>
          <a:effectLst/>
        </p:spPr>
      </p:cxnSp>
      <p:cxnSp>
        <p:nvCxnSpPr>
          <p:cNvPr id="497" name="Straight Connector 496"/>
          <p:cNvCxnSpPr/>
          <p:nvPr/>
        </p:nvCxnSpPr>
        <p:spPr>
          <a:xfrm flipH="1">
            <a:off x="5495997" y="2245092"/>
            <a:ext cx="230937" cy="135637"/>
          </a:xfrm>
          <a:prstGeom prst="line">
            <a:avLst/>
          </a:prstGeom>
          <a:noFill/>
          <a:ln w="6350" cap="flat" cmpd="sng" algn="ctr">
            <a:noFill/>
            <a:prstDash val="solid"/>
            <a:miter lim="800000"/>
          </a:ln>
          <a:effectLst/>
        </p:spPr>
      </p:cxnSp>
      <p:cxnSp>
        <p:nvCxnSpPr>
          <p:cNvPr id="498" name="Straight Connector 497"/>
          <p:cNvCxnSpPr/>
          <p:nvPr/>
        </p:nvCxnSpPr>
        <p:spPr>
          <a:xfrm>
            <a:off x="5500154" y="2115275"/>
            <a:ext cx="33" cy="268599"/>
          </a:xfrm>
          <a:prstGeom prst="line">
            <a:avLst/>
          </a:prstGeom>
          <a:noFill/>
          <a:ln w="6350" cap="flat" cmpd="sng" algn="ctr">
            <a:noFill/>
            <a:prstDash val="solid"/>
            <a:miter lim="800000"/>
          </a:ln>
          <a:effectLst/>
        </p:spPr>
      </p:cxnSp>
      <p:cxnSp>
        <p:nvCxnSpPr>
          <p:cNvPr id="499" name="Straight Connector 498"/>
          <p:cNvCxnSpPr/>
          <p:nvPr/>
        </p:nvCxnSpPr>
        <p:spPr>
          <a:xfrm flipV="1">
            <a:off x="5269250" y="2109454"/>
            <a:ext cx="230903" cy="129817"/>
          </a:xfrm>
          <a:prstGeom prst="line">
            <a:avLst/>
          </a:prstGeom>
          <a:noFill/>
          <a:ln w="6350" cap="flat" cmpd="sng" algn="ctr">
            <a:noFill/>
            <a:prstDash val="solid"/>
            <a:miter lim="800000"/>
          </a:ln>
          <a:effectLst/>
        </p:spPr>
      </p:cxnSp>
      <p:cxnSp>
        <p:nvCxnSpPr>
          <p:cNvPr id="500" name="Straight Connector 499"/>
          <p:cNvCxnSpPr/>
          <p:nvPr/>
        </p:nvCxnSpPr>
        <p:spPr>
          <a:xfrm flipV="1">
            <a:off x="5495997" y="1967996"/>
            <a:ext cx="230937" cy="147278"/>
          </a:xfrm>
          <a:prstGeom prst="line">
            <a:avLst/>
          </a:prstGeom>
          <a:noFill/>
          <a:ln w="6350" cap="flat" cmpd="sng" algn="ctr">
            <a:noFill/>
            <a:prstDash val="solid"/>
            <a:miter lim="800000"/>
          </a:ln>
          <a:effectLst/>
        </p:spPr>
      </p:cxnSp>
      <p:cxnSp>
        <p:nvCxnSpPr>
          <p:cNvPr id="501" name="Straight Connector 500"/>
          <p:cNvCxnSpPr/>
          <p:nvPr/>
        </p:nvCxnSpPr>
        <p:spPr>
          <a:xfrm>
            <a:off x="5272956" y="1998437"/>
            <a:ext cx="33" cy="268599"/>
          </a:xfrm>
          <a:prstGeom prst="line">
            <a:avLst/>
          </a:prstGeom>
          <a:noFill/>
          <a:ln w="6350" cap="flat" cmpd="sng" algn="ctr">
            <a:noFill/>
            <a:prstDash val="solid"/>
            <a:miter lim="800000"/>
          </a:ln>
          <a:effectLst/>
        </p:spPr>
      </p:cxnSp>
      <p:sp>
        <p:nvSpPr>
          <p:cNvPr id="502" name="Hexagon 501"/>
          <p:cNvSpPr/>
          <p:nvPr/>
        </p:nvSpPr>
        <p:spPr>
          <a:xfrm>
            <a:off x="5595020" y="184982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03" name="Hexagon 502"/>
          <p:cNvSpPr/>
          <p:nvPr/>
        </p:nvSpPr>
        <p:spPr>
          <a:xfrm>
            <a:off x="5825957"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04" name="Hexagon 503"/>
          <p:cNvSpPr/>
          <p:nvPr/>
        </p:nvSpPr>
        <p:spPr>
          <a:xfrm>
            <a:off x="5595020"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05" name="Hexagon 504"/>
          <p:cNvSpPr/>
          <p:nvPr/>
        </p:nvSpPr>
        <p:spPr>
          <a:xfrm>
            <a:off x="5825957" y="2252185"/>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06" name="Straight Connector 505"/>
          <p:cNvCxnSpPr/>
          <p:nvPr/>
        </p:nvCxnSpPr>
        <p:spPr>
          <a:xfrm>
            <a:off x="5732477" y="2245092"/>
            <a:ext cx="230937" cy="135637"/>
          </a:xfrm>
          <a:prstGeom prst="line">
            <a:avLst/>
          </a:prstGeom>
          <a:noFill/>
          <a:ln w="6350" cap="flat" cmpd="sng" algn="ctr">
            <a:noFill/>
            <a:prstDash val="solid"/>
            <a:miter lim="800000"/>
          </a:ln>
          <a:effectLst/>
        </p:spPr>
      </p:cxnSp>
      <p:cxnSp>
        <p:nvCxnSpPr>
          <p:cNvPr id="507" name="Straight Connector 506"/>
          <p:cNvCxnSpPr/>
          <p:nvPr/>
        </p:nvCxnSpPr>
        <p:spPr>
          <a:xfrm>
            <a:off x="5732477" y="1973817"/>
            <a:ext cx="230937" cy="135637"/>
          </a:xfrm>
          <a:prstGeom prst="line">
            <a:avLst/>
          </a:prstGeom>
          <a:noFill/>
          <a:ln w="6350" cap="flat" cmpd="sng" algn="ctr">
            <a:noFill/>
            <a:prstDash val="solid"/>
            <a:miter lim="800000"/>
          </a:ln>
          <a:effectLst/>
        </p:spPr>
      </p:cxnSp>
      <p:cxnSp>
        <p:nvCxnSpPr>
          <p:cNvPr id="508" name="Straight Connector 507"/>
          <p:cNvCxnSpPr/>
          <p:nvPr/>
        </p:nvCxnSpPr>
        <p:spPr>
          <a:xfrm>
            <a:off x="5959657" y="2103634"/>
            <a:ext cx="230937" cy="135637"/>
          </a:xfrm>
          <a:prstGeom prst="line">
            <a:avLst/>
          </a:prstGeom>
          <a:noFill/>
          <a:ln w="6350" cap="flat" cmpd="sng" algn="ctr">
            <a:noFill/>
            <a:prstDash val="solid"/>
            <a:miter lim="800000"/>
          </a:ln>
          <a:effectLst/>
        </p:spPr>
      </p:cxnSp>
      <p:cxnSp>
        <p:nvCxnSpPr>
          <p:cNvPr id="509" name="Straight Connector 508"/>
          <p:cNvCxnSpPr/>
          <p:nvPr/>
        </p:nvCxnSpPr>
        <p:spPr>
          <a:xfrm flipH="1">
            <a:off x="5959657" y="2245092"/>
            <a:ext cx="230937" cy="135637"/>
          </a:xfrm>
          <a:prstGeom prst="line">
            <a:avLst/>
          </a:prstGeom>
          <a:noFill/>
          <a:ln w="6350" cap="flat" cmpd="sng" algn="ctr">
            <a:noFill/>
            <a:prstDash val="solid"/>
            <a:miter lim="800000"/>
          </a:ln>
          <a:effectLst/>
        </p:spPr>
      </p:cxnSp>
      <p:cxnSp>
        <p:nvCxnSpPr>
          <p:cNvPr id="510" name="Straight Connector 509"/>
          <p:cNvCxnSpPr/>
          <p:nvPr/>
        </p:nvCxnSpPr>
        <p:spPr>
          <a:xfrm>
            <a:off x="5959658" y="2115275"/>
            <a:ext cx="33" cy="268599"/>
          </a:xfrm>
          <a:prstGeom prst="line">
            <a:avLst/>
          </a:prstGeom>
          <a:noFill/>
          <a:ln w="6350" cap="flat" cmpd="sng" algn="ctr">
            <a:noFill/>
            <a:prstDash val="solid"/>
            <a:miter lim="800000"/>
          </a:ln>
          <a:effectLst/>
        </p:spPr>
      </p:cxnSp>
      <p:cxnSp>
        <p:nvCxnSpPr>
          <p:cNvPr id="511" name="Straight Connector 510"/>
          <p:cNvCxnSpPr/>
          <p:nvPr/>
        </p:nvCxnSpPr>
        <p:spPr>
          <a:xfrm flipV="1">
            <a:off x="5728754" y="2109454"/>
            <a:ext cx="230903" cy="129817"/>
          </a:xfrm>
          <a:prstGeom prst="line">
            <a:avLst/>
          </a:prstGeom>
          <a:noFill/>
          <a:ln w="6350" cap="flat" cmpd="sng" algn="ctr">
            <a:noFill/>
            <a:prstDash val="solid"/>
            <a:miter lim="800000"/>
          </a:ln>
          <a:effectLst/>
        </p:spPr>
      </p:cxnSp>
      <p:cxnSp>
        <p:nvCxnSpPr>
          <p:cNvPr id="512" name="Straight Connector 511"/>
          <p:cNvCxnSpPr/>
          <p:nvPr/>
        </p:nvCxnSpPr>
        <p:spPr>
          <a:xfrm flipV="1">
            <a:off x="5959657" y="1967996"/>
            <a:ext cx="230937" cy="147278"/>
          </a:xfrm>
          <a:prstGeom prst="line">
            <a:avLst/>
          </a:prstGeom>
          <a:noFill/>
          <a:ln w="6350" cap="flat" cmpd="sng" algn="ctr">
            <a:noFill/>
            <a:prstDash val="solid"/>
            <a:miter lim="800000"/>
          </a:ln>
          <a:effectLst/>
        </p:spPr>
      </p:cxnSp>
      <p:cxnSp>
        <p:nvCxnSpPr>
          <p:cNvPr id="513" name="Straight Connector 512"/>
          <p:cNvCxnSpPr/>
          <p:nvPr/>
        </p:nvCxnSpPr>
        <p:spPr>
          <a:xfrm>
            <a:off x="5732460" y="1998437"/>
            <a:ext cx="33" cy="268599"/>
          </a:xfrm>
          <a:prstGeom prst="line">
            <a:avLst/>
          </a:prstGeom>
          <a:noFill/>
          <a:ln w="6350" cap="flat" cmpd="sng" algn="ctr">
            <a:noFill/>
            <a:prstDash val="solid"/>
            <a:miter lim="800000"/>
          </a:ln>
          <a:effectLst/>
        </p:spPr>
      </p:cxnSp>
      <p:sp>
        <p:nvSpPr>
          <p:cNvPr id="514" name="Hexagon 513"/>
          <p:cNvSpPr/>
          <p:nvPr/>
        </p:nvSpPr>
        <p:spPr>
          <a:xfrm>
            <a:off x="6054040"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15" name="Hexagon 514"/>
          <p:cNvSpPr/>
          <p:nvPr/>
        </p:nvSpPr>
        <p:spPr>
          <a:xfrm>
            <a:off x="6284977"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16" name="Hexagon 515"/>
          <p:cNvSpPr/>
          <p:nvPr/>
        </p:nvSpPr>
        <p:spPr>
          <a:xfrm>
            <a:off x="6054040"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17" name="Hexagon 516"/>
          <p:cNvSpPr/>
          <p:nvPr/>
        </p:nvSpPr>
        <p:spPr>
          <a:xfrm>
            <a:off x="6284977" y="2252185"/>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18" name="Straight Connector 517"/>
          <p:cNvCxnSpPr/>
          <p:nvPr/>
        </p:nvCxnSpPr>
        <p:spPr>
          <a:xfrm>
            <a:off x="6191497" y="2245092"/>
            <a:ext cx="230937" cy="135637"/>
          </a:xfrm>
          <a:prstGeom prst="line">
            <a:avLst/>
          </a:prstGeom>
          <a:noFill/>
          <a:ln w="6350" cap="flat" cmpd="sng" algn="ctr">
            <a:noFill/>
            <a:prstDash val="solid"/>
            <a:miter lim="800000"/>
          </a:ln>
          <a:effectLst/>
        </p:spPr>
      </p:cxnSp>
      <p:cxnSp>
        <p:nvCxnSpPr>
          <p:cNvPr id="519" name="Straight Connector 518"/>
          <p:cNvCxnSpPr/>
          <p:nvPr/>
        </p:nvCxnSpPr>
        <p:spPr>
          <a:xfrm>
            <a:off x="6191497" y="1978366"/>
            <a:ext cx="230937" cy="135637"/>
          </a:xfrm>
          <a:prstGeom prst="line">
            <a:avLst/>
          </a:prstGeom>
          <a:noFill/>
          <a:ln w="6350" cap="flat" cmpd="sng" algn="ctr">
            <a:noFill/>
            <a:prstDash val="solid"/>
            <a:miter lim="800000"/>
          </a:ln>
          <a:effectLst/>
        </p:spPr>
      </p:cxnSp>
      <p:cxnSp>
        <p:nvCxnSpPr>
          <p:cNvPr id="520" name="Straight Connector 519"/>
          <p:cNvCxnSpPr/>
          <p:nvPr/>
        </p:nvCxnSpPr>
        <p:spPr>
          <a:xfrm>
            <a:off x="6418677" y="2103634"/>
            <a:ext cx="230937" cy="135637"/>
          </a:xfrm>
          <a:prstGeom prst="line">
            <a:avLst/>
          </a:prstGeom>
          <a:noFill/>
          <a:ln w="6350" cap="flat" cmpd="sng" algn="ctr">
            <a:noFill/>
            <a:prstDash val="solid"/>
            <a:miter lim="800000"/>
          </a:ln>
          <a:effectLst/>
        </p:spPr>
      </p:cxnSp>
      <p:cxnSp>
        <p:nvCxnSpPr>
          <p:cNvPr id="521" name="Straight Connector 520"/>
          <p:cNvCxnSpPr/>
          <p:nvPr/>
        </p:nvCxnSpPr>
        <p:spPr>
          <a:xfrm flipH="1">
            <a:off x="6418677" y="2245092"/>
            <a:ext cx="230937" cy="135637"/>
          </a:xfrm>
          <a:prstGeom prst="line">
            <a:avLst/>
          </a:prstGeom>
          <a:noFill/>
          <a:ln w="6350" cap="flat" cmpd="sng" algn="ctr">
            <a:noFill/>
            <a:prstDash val="solid"/>
            <a:miter lim="800000"/>
          </a:ln>
          <a:effectLst/>
        </p:spPr>
      </p:cxnSp>
      <p:cxnSp>
        <p:nvCxnSpPr>
          <p:cNvPr id="522" name="Straight Connector 521"/>
          <p:cNvCxnSpPr/>
          <p:nvPr/>
        </p:nvCxnSpPr>
        <p:spPr>
          <a:xfrm>
            <a:off x="6418678" y="2115275"/>
            <a:ext cx="33" cy="268599"/>
          </a:xfrm>
          <a:prstGeom prst="line">
            <a:avLst/>
          </a:prstGeom>
          <a:noFill/>
          <a:ln w="6350" cap="flat" cmpd="sng" algn="ctr">
            <a:noFill/>
            <a:prstDash val="solid"/>
            <a:miter lim="800000"/>
          </a:ln>
          <a:effectLst/>
        </p:spPr>
      </p:cxnSp>
      <p:cxnSp>
        <p:nvCxnSpPr>
          <p:cNvPr id="523" name="Straight Connector 522"/>
          <p:cNvCxnSpPr/>
          <p:nvPr/>
        </p:nvCxnSpPr>
        <p:spPr>
          <a:xfrm flipV="1">
            <a:off x="6187774" y="2109454"/>
            <a:ext cx="230903" cy="129817"/>
          </a:xfrm>
          <a:prstGeom prst="line">
            <a:avLst/>
          </a:prstGeom>
          <a:noFill/>
          <a:ln w="6350" cap="flat" cmpd="sng" algn="ctr">
            <a:noFill/>
            <a:prstDash val="solid"/>
            <a:miter lim="800000"/>
          </a:ln>
          <a:effectLst/>
        </p:spPr>
      </p:cxnSp>
      <p:cxnSp>
        <p:nvCxnSpPr>
          <p:cNvPr id="524" name="Straight Connector 523"/>
          <p:cNvCxnSpPr/>
          <p:nvPr/>
        </p:nvCxnSpPr>
        <p:spPr>
          <a:xfrm flipV="1">
            <a:off x="6418677" y="1967996"/>
            <a:ext cx="230937" cy="147278"/>
          </a:xfrm>
          <a:prstGeom prst="line">
            <a:avLst/>
          </a:prstGeom>
          <a:noFill/>
          <a:ln w="6350" cap="flat" cmpd="sng" algn="ctr">
            <a:noFill/>
            <a:prstDash val="solid"/>
            <a:miter lim="800000"/>
          </a:ln>
          <a:effectLst/>
        </p:spPr>
      </p:cxnSp>
      <p:cxnSp>
        <p:nvCxnSpPr>
          <p:cNvPr id="525" name="Straight Connector 524"/>
          <p:cNvCxnSpPr/>
          <p:nvPr/>
        </p:nvCxnSpPr>
        <p:spPr>
          <a:xfrm>
            <a:off x="6191480" y="1998437"/>
            <a:ext cx="33" cy="268599"/>
          </a:xfrm>
          <a:prstGeom prst="line">
            <a:avLst/>
          </a:prstGeom>
          <a:noFill/>
          <a:ln w="6350" cap="flat" cmpd="sng" algn="ctr">
            <a:noFill/>
            <a:prstDash val="solid"/>
            <a:miter lim="800000"/>
          </a:ln>
          <a:effectLst/>
        </p:spPr>
      </p:cxnSp>
      <p:sp>
        <p:nvSpPr>
          <p:cNvPr id="526" name="Hexagon 525"/>
          <p:cNvSpPr/>
          <p:nvPr/>
        </p:nvSpPr>
        <p:spPr>
          <a:xfrm>
            <a:off x="6517216"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27" name="Hexagon 526"/>
          <p:cNvSpPr/>
          <p:nvPr/>
        </p:nvSpPr>
        <p:spPr>
          <a:xfrm>
            <a:off x="6748153"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28" name="Hexagon 527"/>
          <p:cNvSpPr/>
          <p:nvPr/>
        </p:nvSpPr>
        <p:spPr>
          <a:xfrm>
            <a:off x="6517216"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29" name="Hexagon 528"/>
          <p:cNvSpPr/>
          <p:nvPr/>
        </p:nvSpPr>
        <p:spPr>
          <a:xfrm>
            <a:off x="6748153" y="2252185"/>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30" name="Straight Connector 529"/>
          <p:cNvCxnSpPr/>
          <p:nvPr/>
        </p:nvCxnSpPr>
        <p:spPr>
          <a:xfrm>
            <a:off x="6654673" y="2245092"/>
            <a:ext cx="230937" cy="135637"/>
          </a:xfrm>
          <a:prstGeom prst="line">
            <a:avLst/>
          </a:prstGeom>
          <a:noFill/>
          <a:ln w="6350" cap="flat" cmpd="sng" algn="ctr">
            <a:noFill/>
            <a:prstDash val="solid"/>
            <a:miter lim="800000"/>
          </a:ln>
          <a:effectLst/>
        </p:spPr>
      </p:cxnSp>
      <p:cxnSp>
        <p:nvCxnSpPr>
          <p:cNvPr id="531" name="Straight Connector 530"/>
          <p:cNvCxnSpPr/>
          <p:nvPr/>
        </p:nvCxnSpPr>
        <p:spPr>
          <a:xfrm>
            <a:off x="6654673" y="1973817"/>
            <a:ext cx="230937" cy="135637"/>
          </a:xfrm>
          <a:prstGeom prst="line">
            <a:avLst/>
          </a:prstGeom>
          <a:noFill/>
          <a:ln w="6350" cap="flat" cmpd="sng" algn="ctr">
            <a:noFill/>
            <a:prstDash val="solid"/>
            <a:miter lim="800000"/>
          </a:ln>
          <a:effectLst/>
        </p:spPr>
      </p:cxnSp>
      <p:cxnSp>
        <p:nvCxnSpPr>
          <p:cNvPr id="532" name="Straight Connector 531"/>
          <p:cNvCxnSpPr/>
          <p:nvPr/>
        </p:nvCxnSpPr>
        <p:spPr>
          <a:xfrm>
            <a:off x="6881853" y="2103634"/>
            <a:ext cx="230937" cy="135637"/>
          </a:xfrm>
          <a:prstGeom prst="line">
            <a:avLst/>
          </a:prstGeom>
          <a:noFill/>
          <a:ln w="6350" cap="flat" cmpd="sng" algn="ctr">
            <a:noFill/>
            <a:prstDash val="solid"/>
            <a:miter lim="800000"/>
          </a:ln>
          <a:effectLst/>
        </p:spPr>
      </p:cxnSp>
      <p:cxnSp>
        <p:nvCxnSpPr>
          <p:cNvPr id="533" name="Straight Connector 532"/>
          <p:cNvCxnSpPr/>
          <p:nvPr/>
        </p:nvCxnSpPr>
        <p:spPr>
          <a:xfrm flipH="1">
            <a:off x="6881853" y="2245092"/>
            <a:ext cx="230937" cy="135637"/>
          </a:xfrm>
          <a:prstGeom prst="line">
            <a:avLst/>
          </a:prstGeom>
          <a:noFill/>
          <a:ln w="6350" cap="flat" cmpd="sng" algn="ctr">
            <a:noFill/>
            <a:prstDash val="solid"/>
            <a:miter lim="800000"/>
          </a:ln>
          <a:effectLst/>
        </p:spPr>
      </p:cxnSp>
      <p:cxnSp>
        <p:nvCxnSpPr>
          <p:cNvPr id="534" name="Straight Connector 533"/>
          <p:cNvCxnSpPr/>
          <p:nvPr/>
        </p:nvCxnSpPr>
        <p:spPr>
          <a:xfrm>
            <a:off x="6881854" y="2115275"/>
            <a:ext cx="33" cy="268599"/>
          </a:xfrm>
          <a:prstGeom prst="line">
            <a:avLst/>
          </a:prstGeom>
          <a:noFill/>
          <a:ln w="6350" cap="flat" cmpd="sng" algn="ctr">
            <a:noFill/>
            <a:prstDash val="solid"/>
            <a:miter lim="800000"/>
          </a:ln>
          <a:effectLst/>
        </p:spPr>
      </p:cxnSp>
      <p:cxnSp>
        <p:nvCxnSpPr>
          <p:cNvPr id="535" name="Straight Connector 534"/>
          <p:cNvCxnSpPr/>
          <p:nvPr/>
        </p:nvCxnSpPr>
        <p:spPr>
          <a:xfrm flipV="1">
            <a:off x="6650950" y="2109454"/>
            <a:ext cx="230903" cy="129817"/>
          </a:xfrm>
          <a:prstGeom prst="line">
            <a:avLst/>
          </a:prstGeom>
          <a:noFill/>
          <a:ln w="6350" cap="flat" cmpd="sng" algn="ctr">
            <a:noFill/>
            <a:prstDash val="solid"/>
            <a:miter lim="800000"/>
          </a:ln>
          <a:effectLst/>
        </p:spPr>
      </p:cxnSp>
      <p:cxnSp>
        <p:nvCxnSpPr>
          <p:cNvPr id="536" name="Straight Connector 535"/>
          <p:cNvCxnSpPr/>
          <p:nvPr/>
        </p:nvCxnSpPr>
        <p:spPr>
          <a:xfrm flipV="1">
            <a:off x="6881853" y="1967996"/>
            <a:ext cx="230937" cy="147278"/>
          </a:xfrm>
          <a:prstGeom prst="line">
            <a:avLst/>
          </a:prstGeom>
          <a:noFill/>
          <a:ln w="6350" cap="flat" cmpd="sng" algn="ctr">
            <a:noFill/>
            <a:prstDash val="solid"/>
            <a:miter lim="800000"/>
          </a:ln>
          <a:effectLst/>
        </p:spPr>
      </p:cxnSp>
      <p:cxnSp>
        <p:nvCxnSpPr>
          <p:cNvPr id="537" name="Straight Connector 536"/>
          <p:cNvCxnSpPr/>
          <p:nvPr/>
        </p:nvCxnSpPr>
        <p:spPr>
          <a:xfrm>
            <a:off x="6662968" y="1998437"/>
            <a:ext cx="33" cy="268599"/>
          </a:xfrm>
          <a:prstGeom prst="line">
            <a:avLst/>
          </a:prstGeom>
          <a:noFill/>
          <a:ln w="6350" cap="flat" cmpd="sng" algn="ctr">
            <a:noFill/>
            <a:prstDash val="solid"/>
            <a:miter lim="800000"/>
          </a:ln>
          <a:effectLst/>
        </p:spPr>
      </p:cxnSp>
      <p:sp>
        <p:nvSpPr>
          <p:cNvPr id="538" name="Hexagon 537"/>
          <p:cNvSpPr/>
          <p:nvPr/>
        </p:nvSpPr>
        <p:spPr>
          <a:xfrm>
            <a:off x="6978722"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39" name="Hexagon 538"/>
          <p:cNvSpPr/>
          <p:nvPr/>
        </p:nvSpPr>
        <p:spPr>
          <a:xfrm>
            <a:off x="7209659"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40" name="Hexagon 539"/>
          <p:cNvSpPr/>
          <p:nvPr/>
        </p:nvSpPr>
        <p:spPr>
          <a:xfrm>
            <a:off x="6978722"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41" name="Hexagon 540"/>
          <p:cNvSpPr/>
          <p:nvPr/>
        </p:nvSpPr>
        <p:spPr>
          <a:xfrm>
            <a:off x="7209659" y="2252185"/>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42" name="Straight Connector 541"/>
          <p:cNvCxnSpPr/>
          <p:nvPr/>
        </p:nvCxnSpPr>
        <p:spPr>
          <a:xfrm>
            <a:off x="7116179" y="2245092"/>
            <a:ext cx="230937" cy="135637"/>
          </a:xfrm>
          <a:prstGeom prst="line">
            <a:avLst/>
          </a:prstGeom>
          <a:noFill/>
          <a:ln w="6350" cap="flat" cmpd="sng" algn="ctr">
            <a:noFill/>
            <a:prstDash val="solid"/>
            <a:miter lim="800000"/>
          </a:ln>
          <a:effectLst/>
        </p:spPr>
      </p:cxnSp>
      <p:cxnSp>
        <p:nvCxnSpPr>
          <p:cNvPr id="543" name="Straight Connector 542"/>
          <p:cNvCxnSpPr/>
          <p:nvPr/>
        </p:nvCxnSpPr>
        <p:spPr>
          <a:xfrm>
            <a:off x="7116179" y="1973817"/>
            <a:ext cx="230937" cy="135637"/>
          </a:xfrm>
          <a:prstGeom prst="line">
            <a:avLst/>
          </a:prstGeom>
          <a:noFill/>
          <a:ln w="6350" cap="flat" cmpd="sng" algn="ctr">
            <a:noFill/>
            <a:prstDash val="solid"/>
            <a:miter lim="800000"/>
          </a:ln>
          <a:effectLst/>
        </p:spPr>
      </p:cxnSp>
      <p:cxnSp>
        <p:nvCxnSpPr>
          <p:cNvPr id="544" name="Straight Connector 543"/>
          <p:cNvCxnSpPr/>
          <p:nvPr/>
        </p:nvCxnSpPr>
        <p:spPr>
          <a:xfrm>
            <a:off x="7347031" y="2103634"/>
            <a:ext cx="230937" cy="135637"/>
          </a:xfrm>
          <a:prstGeom prst="line">
            <a:avLst/>
          </a:prstGeom>
          <a:noFill/>
          <a:ln w="6350" cap="flat" cmpd="sng" algn="ctr">
            <a:noFill/>
            <a:prstDash val="solid"/>
            <a:miter lim="800000"/>
          </a:ln>
          <a:effectLst/>
        </p:spPr>
      </p:cxnSp>
      <p:cxnSp>
        <p:nvCxnSpPr>
          <p:cNvPr id="545" name="Straight Connector 544"/>
          <p:cNvCxnSpPr/>
          <p:nvPr/>
        </p:nvCxnSpPr>
        <p:spPr>
          <a:xfrm flipH="1">
            <a:off x="7347031" y="2245092"/>
            <a:ext cx="230937" cy="135637"/>
          </a:xfrm>
          <a:prstGeom prst="line">
            <a:avLst/>
          </a:prstGeom>
          <a:noFill/>
          <a:ln w="6350" cap="flat" cmpd="sng" algn="ctr">
            <a:noFill/>
            <a:prstDash val="solid"/>
            <a:miter lim="800000"/>
          </a:ln>
          <a:effectLst/>
        </p:spPr>
      </p:cxnSp>
      <p:cxnSp>
        <p:nvCxnSpPr>
          <p:cNvPr id="546" name="Straight Connector 545"/>
          <p:cNvCxnSpPr/>
          <p:nvPr/>
        </p:nvCxnSpPr>
        <p:spPr>
          <a:xfrm>
            <a:off x="7343360" y="2115275"/>
            <a:ext cx="33" cy="268599"/>
          </a:xfrm>
          <a:prstGeom prst="line">
            <a:avLst/>
          </a:prstGeom>
          <a:noFill/>
          <a:ln w="6350" cap="flat" cmpd="sng" algn="ctr">
            <a:noFill/>
            <a:prstDash val="solid"/>
            <a:miter lim="800000"/>
          </a:ln>
          <a:effectLst/>
        </p:spPr>
      </p:cxnSp>
      <p:cxnSp>
        <p:nvCxnSpPr>
          <p:cNvPr id="547" name="Straight Connector 546"/>
          <p:cNvCxnSpPr/>
          <p:nvPr/>
        </p:nvCxnSpPr>
        <p:spPr>
          <a:xfrm flipV="1">
            <a:off x="7112456" y="2109454"/>
            <a:ext cx="230903" cy="129817"/>
          </a:xfrm>
          <a:prstGeom prst="line">
            <a:avLst/>
          </a:prstGeom>
          <a:noFill/>
          <a:ln w="6350" cap="flat" cmpd="sng" algn="ctr">
            <a:noFill/>
            <a:prstDash val="solid"/>
            <a:miter lim="800000"/>
          </a:ln>
          <a:effectLst/>
        </p:spPr>
      </p:cxnSp>
      <p:cxnSp>
        <p:nvCxnSpPr>
          <p:cNvPr id="548" name="Straight Connector 547"/>
          <p:cNvCxnSpPr/>
          <p:nvPr/>
        </p:nvCxnSpPr>
        <p:spPr>
          <a:xfrm flipV="1">
            <a:off x="7347031" y="1967996"/>
            <a:ext cx="230937" cy="147278"/>
          </a:xfrm>
          <a:prstGeom prst="line">
            <a:avLst/>
          </a:prstGeom>
          <a:noFill/>
          <a:ln w="6350" cap="flat" cmpd="sng" algn="ctr">
            <a:noFill/>
            <a:prstDash val="solid"/>
            <a:miter lim="800000"/>
          </a:ln>
          <a:effectLst/>
        </p:spPr>
      </p:cxnSp>
      <p:cxnSp>
        <p:nvCxnSpPr>
          <p:cNvPr id="549" name="Straight Connector 548"/>
          <p:cNvCxnSpPr/>
          <p:nvPr/>
        </p:nvCxnSpPr>
        <p:spPr>
          <a:xfrm>
            <a:off x="7116162" y="1998437"/>
            <a:ext cx="33" cy="268599"/>
          </a:xfrm>
          <a:prstGeom prst="line">
            <a:avLst/>
          </a:prstGeom>
          <a:noFill/>
          <a:ln w="6350" cap="flat" cmpd="sng" algn="ctr">
            <a:noFill/>
            <a:prstDash val="solid"/>
            <a:miter lim="800000"/>
          </a:ln>
          <a:effectLst/>
        </p:spPr>
      </p:cxnSp>
      <p:sp>
        <p:nvSpPr>
          <p:cNvPr id="550" name="Hexagon 549"/>
          <p:cNvSpPr/>
          <p:nvPr/>
        </p:nvSpPr>
        <p:spPr>
          <a:xfrm>
            <a:off x="7441414" y="185437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51" name="Hexagon 550"/>
          <p:cNvSpPr/>
          <p:nvPr/>
        </p:nvSpPr>
        <p:spPr>
          <a:xfrm>
            <a:off x="7672351" y="19854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52" name="Hexagon 551"/>
          <p:cNvSpPr/>
          <p:nvPr/>
        </p:nvSpPr>
        <p:spPr>
          <a:xfrm>
            <a:off x="7441414" y="21210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53" name="Hexagon 552"/>
          <p:cNvSpPr/>
          <p:nvPr/>
        </p:nvSpPr>
        <p:spPr>
          <a:xfrm>
            <a:off x="7672351" y="2252185"/>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54" name="Straight Connector 553"/>
          <p:cNvCxnSpPr/>
          <p:nvPr/>
        </p:nvCxnSpPr>
        <p:spPr>
          <a:xfrm>
            <a:off x="7578871" y="2245092"/>
            <a:ext cx="230937" cy="135637"/>
          </a:xfrm>
          <a:prstGeom prst="line">
            <a:avLst/>
          </a:prstGeom>
          <a:noFill/>
          <a:ln w="6350" cap="flat" cmpd="sng" algn="ctr">
            <a:noFill/>
            <a:prstDash val="solid"/>
            <a:miter lim="800000"/>
          </a:ln>
          <a:effectLst/>
        </p:spPr>
      </p:cxnSp>
      <p:cxnSp>
        <p:nvCxnSpPr>
          <p:cNvPr id="555" name="Straight Connector 554"/>
          <p:cNvCxnSpPr/>
          <p:nvPr/>
        </p:nvCxnSpPr>
        <p:spPr>
          <a:xfrm>
            <a:off x="7578871" y="1973817"/>
            <a:ext cx="230937" cy="135637"/>
          </a:xfrm>
          <a:prstGeom prst="line">
            <a:avLst/>
          </a:prstGeom>
          <a:noFill/>
          <a:ln w="6350" cap="flat" cmpd="sng" algn="ctr">
            <a:noFill/>
            <a:prstDash val="solid"/>
            <a:miter lim="800000"/>
          </a:ln>
          <a:effectLst/>
        </p:spPr>
      </p:cxnSp>
      <p:cxnSp>
        <p:nvCxnSpPr>
          <p:cNvPr id="556" name="Straight Connector 555"/>
          <p:cNvCxnSpPr/>
          <p:nvPr/>
        </p:nvCxnSpPr>
        <p:spPr>
          <a:xfrm>
            <a:off x="7802379" y="2103634"/>
            <a:ext cx="230937" cy="135637"/>
          </a:xfrm>
          <a:prstGeom prst="line">
            <a:avLst/>
          </a:prstGeom>
          <a:noFill/>
          <a:ln w="6350" cap="flat" cmpd="sng" algn="ctr">
            <a:noFill/>
            <a:prstDash val="solid"/>
            <a:miter lim="800000"/>
          </a:ln>
          <a:effectLst/>
        </p:spPr>
      </p:cxnSp>
      <p:cxnSp>
        <p:nvCxnSpPr>
          <p:cNvPr id="557" name="Straight Connector 556"/>
          <p:cNvCxnSpPr/>
          <p:nvPr/>
        </p:nvCxnSpPr>
        <p:spPr>
          <a:xfrm flipH="1">
            <a:off x="7802379" y="2245092"/>
            <a:ext cx="230937" cy="135637"/>
          </a:xfrm>
          <a:prstGeom prst="line">
            <a:avLst/>
          </a:prstGeom>
          <a:noFill/>
          <a:ln w="6350" cap="flat" cmpd="sng" algn="ctr">
            <a:noFill/>
            <a:prstDash val="solid"/>
            <a:miter lim="800000"/>
          </a:ln>
          <a:effectLst/>
        </p:spPr>
      </p:cxnSp>
      <p:cxnSp>
        <p:nvCxnSpPr>
          <p:cNvPr id="558" name="Straight Connector 557"/>
          <p:cNvCxnSpPr/>
          <p:nvPr/>
        </p:nvCxnSpPr>
        <p:spPr>
          <a:xfrm>
            <a:off x="7802380" y="2115275"/>
            <a:ext cx="33" cy="268599"/>
          </a:xfrm>
          <a:prstGeom prst="line">
            <a:avLst/>
          </a:prstGeom>
          <a:noFill/>
          <a:ln w="6350" cap="flat" cmpd="sng" algn="ctr">
            <a:noFill/>
            <a:prstDash val="solid"/>
            <a:miter lim="800000"/>
          </a:ln>
          <a:effectLst/>
        </p:spPr>
      </p:cxnSp>
      <p:cxnSp>
        <p:nvCxnSpPr>
          <p:cNvPr id="559" name="Straight Connector 558"/>
          <p:cNvCxnSpPr/>
          <p:nvPr/>
        </p:nvCxnSpPr>
        <p:spPr>
          <a:xfrm flipV="1">
            <a:off x="7575148" y="2109454"/>
            <a:ext cx="230903" cy="129817"/>
          </a:xfrm>
          <a:prstGeom prst="line">
            <a:avLst/>
          </a:prstGeom>
          <a:noFill/>
          <a:ln w="6350" cap="flat" cmpd="sng" algn="ctr">
            <a:noFill/>
            <a:prstDash val="solid"/>
            <a:miter lim="800000"/>
          </a:ln>
          <a:effectLst/>
        </p:spPr>
      </p:cxnSp>
      <p:cxnSp>
        <p:nvCxnSpPr>
          <p:cNvPr id="560" name="Straight Connector 559"/>
          <p:cNvCxnSpPr/>
          <p:nvPr/>
        </p:nvCxnSpPr>
        <p:spPr>
          <a:xfrm flipV="1">
            <a:off x="7802379" y="1967996"/>
            <a:ext cx="230937" cy="147278"/>
          </a:xfrm>
          <a:prstGeom prst="line">
            <a:avLst/>
          </a:prstGeom>
          <a:noFill/>
          <a:ln w="6350" cap="flat" cmpd="sng" algn="ctr">
            <a:noFill/>
            <a:prstDash val="solid"/>
            <a:miter lim="800000"/>
          </a:ln>
          <a:effectLst/>
        </p:spPr>
      </p:cxnSp>
      <p:cxnSp>
        <p:nvCxnSpPr>
          <p:cNvPr id="561" name="Straight Connector 560"/>
          <p:cNvCxnSpPr/>
          <p:nvPr/>
        </p:nvCxnSpPr>
        <p:spPr>
          <a:xfrm>
            <a:off x="7578854" y="1998437"/>
            <a:ext cx="33" cy="268599"/>
          </a:xfrm>
          <a:prstGeom prst="line">
            <a:avLst/>
          </a:prstGeom>
          <a:noFill/>
          <a:ln w="6350" cap="flat" cmpd="sng" algn="ctr">
            <a:noFill/>
            <a:prstDash val="solid"/>
            <a:miter lim="800000"/>
          </a:ln>
          <a:effectLst/>
        </p:spPr>
      </p:cxnSp>
      <p:sp>
        <p:nvSpPr>
          <p:cNvPr id="562" name="Hexagon 561"/>
          <p:cNvSpPr/>
          <p:nvPr/>
        </p:nvSpPr>
        <p:spPr>
          <a:xfrm>
            <a:off x="7902040"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63" name="Hexagon 562"/>
          <p:cNvSpPr/>
          <p:nvPr/>
        </p:nvSpPr>
        <p:spPr>
          <a:xfrm>
            <a:off x="8132977"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64" name="Hexagon 563"/>
          <p:cNvSpPr/>
          <p:nvPr/>
        </p:nvSpPr>
        <p:spPr>
          <a:xfrm>
            <a:off x="7902040"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65" name="Hexagon 564"/>
          <p:cNvSpPr/>
          <p:nvPr/>
        </p:nvSpPr>
        <p:spPr>
          <a:xfrm>
            <a:off x="8132977"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66" name="Straight Connector 565"/>
          <p:cNvCxnSpPr/>
          <p:nvPr/>
        </p:nvCxnSpPr>
        <p:spPr>
          <a:xfrm>
            <a:off x="8039497" y="2248636"/>
            <a:ext cx="230937" cy="135637"/>
          </a:xfrm>
          <a:prstGeom prst="line">
            <a:avLst/>
          </a:prstGeom>
          <a:noFill/>
          <a:ln w="6350" cap="flat" cmpd="sng" algn="ctr">
            <a:noFill/>
            <a:prstDash val="solid"/>
            <a:miter lim="800000"/>
          </a:ln>
          <a:effectLst/>
        </p:spPr>
      </p:cxnSp>
      <p:cxnSp>
        <p:nvCxnSpPr>
          <p:cNvPr id="567" name="Straight Connector 566"/>
          <p:cNvCxnSpPr/>
          <p:nvPr/>
        </p:nvCxnSpPr>
        <p:spPr>
          <a:xfrm>
            <a:off x="8039497" y="1977361"/>
            <a:ext cx="230937" cy="135637"/>
          </a:xfrm>
          <a:prstGeom prst="line">
            <a:avLst/>
          </a:prstGeom>
          <a:noFill/>
          <a:ln w="6350" cap="flat" cmpd="sng" algn="ctr">
            <a:noFill/>
            <a:prstDash val="solid"/>
            <a:miter lim="800000"/>
          </a:ln>
          <a:effectLst/>
        </p:spPr>
      </p:cxnSp>
      <p:cxnSp>
        <p:nvCxnSpPr>
          <p:cNvPr id="568" name="Straight Connector 567"/>
          <p:cNvCxnSpPr/>
          <p:nvPr/>
        </p:nvCxnSpPr>
        <p:spPr>
          <a:xfrm>
            <a:off x="8266677" y="2107178"/>
            <a:ext cx="230937" cy="135637"/>
          </a:xfrm>
          <a:prstGeom prst="line">
            <a:avLst/>
          </a:prstGeom>
          <a:noFill/>
          <a:ln w="6350" cap="flat" cmpd="sng" algn="ctr">
            <a:noFill/>
            <a:prstDash val="solid"/>
            <a:miter lim="800000"/>
          </a:ln>
          <a:effectLst/>
        </p:spPr>
      </p:cxnSp>
      <p:cxnSp>
        <p:nvCxnSpPr>
          <p:cNvPr id="569" name="Straight Connector 568"/>
          <p:cNvCxnSpPr/>
          <p:nvPr/>
        </p:nvCxnSpPr>
        <p:spPr>
          <a:xfrm flipH="1">
            <a:off x="8266677" y="2248636"/>
            <a:ext cx="230937" cy="135637"/>
          </a:xfrm>
          <a:prstGeom prst="line">
            <a:avLst/>
          </a:prstGeom>
          <a:noFill/>
          <a:ln w="6350" cap="flat" cmpd="sng" algn="ctr">
            <a:noFill/>
            <a:prstDash val="solid"/>
            <a:miter lim="800000"/>
          </a:ln>
          <a:effectLst/>
        </p:spPr>
      </p:cxnSp>
      <p:cxnSp>
        <p:nvCxnSpPr>
          <p:cNvPr id="570" name="Straight Connector 569"/>
          <p:cNvCxnSpPr/>
          <p:nvPr/>
        </p:nvCxnSpPr>
        <p:spPr>
          <a:xfrm>
            <a:off x="8266678" y="2118819"/>
            <a:ext cx="33" cy="268599"/>
          </a:xfrm>
          <a:prstGeom prst="line">
            <a:avLst/>
          </a:prstGeom>
          <a:noFill/>
          <a:ln w="6350" cap="flat" cmpd="sng" algn="ctr">
            <a:noFill/>
            <a:prstDash val="solid"/>
            <a:miter lim="800000"/>
          </a:ln>
          <a:effectLst/>
        </p:spPr>
      </p:cxnSp>
      <p:cxnSp>
        <p:nvCxnSpPr>
          <p:cNvPr id="571" name="Straight Connector 570"/>
          <p:cNvCxnSpPr/>
          <p:nvPr/>
        </p:nvCxnSpPr>
        <p:spPr>
          <a:xfrm flipV="1">
            <a:off x="8035774" y="2112998"/>
            <a:ext cx="230903" cy="129817"/>
          </a:xfrm>
          <a:prstGeom prst="line">
            <a:avLst/>
          </a:prstGeom>
          <a:noFill/>
          <a:ln w="6350" cap="flat" cmpd="sng" algn="ctr">
            <a:noFill/>
            <a:prstDash val="solid"/>
            <a:miter lim="800000"/>
          </a:ln>
          <a:effectLst/>
        </p:spPr>
      </p:cxnSp>
      <p:cxnSp>
        <p:nvCxnSpPr>
          <p:cNvPr id="572" name="Straight Connector 571"/>
          <p:cNvCxnSpPr/>
          <p:nvPr/>
        </p:nvCxnSpPr>
        <p:spPr>
          <a:xfrm flipV="1">
            <a:off x="8266677" y="1971540"/>
            <a:ext cx="230937" cy="147278"/>
          </a:xfrm>
          <a:prstGeom prst="line">
            <a:avLst/>
          </a:prstGeom>
          <a:noFill/>
          <a:ln w="6350" cap="flat" cmpd="sng" algn="ctr">
            <a:noFill/>
            <a:prstDash val="solid"/>
            <a:miter lim="800000"/>
          </a:ln>
          <a:effectLst/>
        </p:spPr>
      </p:cxnSp>
      <p:cxnSp>
        <p:nvCxnSpPr>
          <p:cNvPr id="573" name="Straight Connector 572"/>
          <p:cNvCxnSpPr/>
          <p:nvPr/>
        </p:nvCxnSpPr>
        <p:spPr>
          <a:xfrm>
            <a:off x="8039480" y="2006530"/>
            <a:ext cx="33" cy="268599"/>
          </a:xfrm>
          <a:prstGeom prst="line">
            <a:avLst/>
          </a:prstGeom>
          <a:noFill/>
          <a:ln w="6350" cap="flat" cmpd="sng" algn="ctr">
            <a:noFill/>
            <a:prstDash val="solid"/>
            <a:miter lim="800000"/>
          </a:ln>
          <a:effectLst/>
        </p:spPr>
      </p:cxnSp>
      <p:sp>
        <p:nvSpPr>
          <p:cNvPr id="574" name="Hexagon 573"/>
          <p:cNvSpPr/>
          <p:nvPr/>
        </p:nvSpPr>
        <p:spPr>
          <a:xfrm>
            <a:off x="8361060"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75" name="Hexagon 574"/>
          <p:cNvSpPr/>
          <p:nvPr/>
        </p:nvSpPr>
        <p:spPr>
          <a:xfrm>
            <a:off x="8588325"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76" name="Hexagon 575"/>
          <p:cNvSpPr/>
          <p:nvPr/>
        </p:nvSpPr>
        <p:spPr>
          <a:xfrm>
            <a:off x="8361060"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77" name="Hexagon 576"/>
          <p:cNvSpPr/>
          <p:nvPr/>
        </p:nvSpPr>
        <p:spPr>
          <a:xfrm>
            <a:off x="8588325"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78" name="Straight Connector 577"/>
          <p:cNvCxnSpPr/>
          <p:nvPr/>
        </p:nvCxnSpPr>
        <p:spPr>
          <a:xfrm>
            <a:off x="8498517" y="2248636"/>
            <a:ext cx="230937" cy="135637"/>
          </a:xfrm>
          <a:prstGeom prst="line">
            <a:avLst/>
          </a:prstGeom>
          <a:noFill/>
          <a:ln w="6350" cap="flat" cmpd="sng" algn="ctr">
            <a:noFill/>
            <a:prstDash val="solid"/>
            <a:miter lim="800000"/>
          </a:ln>
          <a:effectLst/>
        </p:spPr>
      </p:cxnSp>
      <p:cxnSp>
        <p:nvCxnSpPr>
          <p:cNvPr id="579" name="Straight Connector 578"/>
          <p:cNvCxnSpPr/>
          <p:nvPr/>
        </p:nvCxnSpPr>
        <p:spPr>
          <a:xfrm>
            <a:off x="8498517" y="1977361"/>
            <a:ext cx="230937" cy="135637"/>
          </a:xfrm>
          <a:prstGeom prst="line">
            <a:avLst/>
          </a:prstGeom>
          <a:noFill/>
          <a:ln w="6350" cap="flat" cmpd="sng" algn="ctr">
            <a:noFill/>
            <a:prstDash val="solid"/>
            <a:miter lim="800000"/>
          </a:ln>
          <a:effectLst/>
        </p:spPr>
      </p:cxnSp>
      <p:cxnSp>
        <p:nvCxnSpPr>
          <p:cNvPr id="580" name="Straight Connector 579"/>
          <p:cNvCxnSpPr/>
          <p:nvPr/>
        </p:nvCxnSpPr>
        <p:spPr>
          <a:xfrm>
            <a:off x="8722025" y="2107178"/>
            <a:ext cx="230937" cy="135637"/>
          </a:xfrm>
          <a:prstGeom prst="line">
            <a:avLst/>
          </a:prstGeom>
          <a:noFill/>
          <a:ln w="6350" cap="flat" cmpd="sng" algn="ctr">
            <a:noFill/>
            <a:prstDash val="solid"/>
            <a:miter lim="800000"/>
          </a:ln>
          <a:effectLst/>
        </p:spPr>
      </p:cxnSp>
      <p:cxnSp>
        <p:nvCxnSpPr>
          <p:cNvPr id="581" name="Straight Connector 580"/>
          <p:cNvCxnSpPr/>
          <p:nvPr/>
        </p:nvCxnSpPr>
        <p:spPr>
          <a:xfrm flipH="1">
            <a:off x="8722025" y="2248636"/>
            <a:ext cx="230937" cy="135637"/>
          </a:xfrm>
          <a:prstGeom prst="line">
            <a:avLst/>
          </a:prstGeom>
          <a:noFill/>
          <a:ln w="6350" cap="flat" cmpd="sng" algn="ctr">
            <a:noFill/>
            <a:prstDash val="solid"/>
            <a:miter lim="800000"/>
          </a:ln>
          <a:effectLst/>
        </p:spPr>
      </p:cxnSp>
      <p:cxnSp>
        <p:nvCxnSpPr>
          <p:cNvPr id="582" name="Straight Connector 581"/>
          <p:cNvCxnSpPr/>
          <p:nvPr/>
        </p:nvCxnSpPr>
        <p:spPr>
          <a:xfrm>
            <a:off x="8722026" y="2118819"/>
            <a:ext cx="33" cy="268599"/>
          </a:xfrm>
          <a:prstGeom prst="line">
            <a:avLst/>
          </a:prstGeom>
          <a:noFill/>
          <a:ln w="6350" cap="flat" cmpd="sng" algn="ctr">
            <a:noFill/>
            <a:prstDash val="solid"/>
            <a:miter lim="800000"/>
          </a:ln>
          <a:effectLst/>
        </p:spPr>
      </p:cxnSp>
      <p:cxnSp>
        <p:nvCxnSpPr>
          <p:cNvPr id="583" name="Straight Connector 582"/>
          <p:cNvCxnSpPr/>
          <p:nvPr/>
        </p:nvCxnSpPr>
        <p:spPr>
          <a:xfrm flipV="1">
            <a:off x="8494794" y="2112998"/>
            <a:ext cx="230903" cy="129817"/>
          </a:xfrm>
          <a:prstGeom prst="line">
            <a:avLst/>
          </a:prstGeom>
          <a:noFill/>
          <a:ln w="6350" cap="flat" cmpd="sng" algn="ctr">
            <a:noFill/>
            <a:prstDash val="solid"/>
            <a:miter lim="800000"/>
          </a:ln>
          <a:effectLst/>
        </p:spPr>
      </p:cxnSp>
      <p:cxnSp>
        <p:nvCxnSpPr>
          <p:cNvPr id="584" name="Straight Connector 583"/>
          <p:cNvCxnSpPr/>
          <p:nvPr/>
        </p:nvCxnSpPr>
        <p:spPr>
          <a:xfrm flipV="1">
            <a:off x="8722025" y="1971540"/>
            <a:ext cx="230937" cy="147278"/>
          </a:xfrm>
          <a:prstGeom prst="line">
            <a:avLst/>
          </a:prstGeom>
          <a:noFill/>
          <a:ln w="6350" cap="flat" cmpd="sng" algn="ctr">
            <a:noFill/>
            <a:prstDash val="solid"/>
            <a:miter lim="800000"/>
          </a:ln>
          <a:effectLst/>
        </p:spPr>
      </p:cxnSp>
      <p:cxnSp>
        <p:nvCxnSpPr>
          <p:cNvPr id="585" name="Straight Connector 584"/>
          <p:cNvCxnSpPr/>
          <p:nvPr/>
        </p:nvCxnSpPr>
        <p:spPr>
          <a:xfrm>
            <a:off x="8498500" y="2001981"/>
            <a:ext cx="33" cy="268599"/>
          </a:xfrm>
          <a:prstGeom prst="line">
            <a:avLst/>
          </a:prstGeom>
          <a:noFill/>
          <a:ln w="6350" cap="flat" cmpd="sng" algn="ctr">
            <a:noFill/>
            <a:prstDash val="solid"/>
            <a:miter lim="800000"/>
          </a:ln>
          <a:effectLst/>
        </p:spPr>
      </p:cxnSp>
      <p:sp>
        <p:nvSpPr>
          <p:cNvPr id="586" name="Hexagon 585"/>
          <p:cNvSpPr/>
          <p:nvPr/>
        </p:nvSpPr>
        <p:spPr>
          <a:xfrm>
            <a:off x="8818894"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87" name="Hexagon 586"/>
          <p:cNvSpPr/>
          <p:nvPr/>
        </p:nvSpPr>
        <p:spPr>
          <a:xfrm>
            <a:off x="9046159"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88" name="Hexagon 587"/>
          <p:cNvSpPr/>
          <p:nvPr/>
        </p:nvSpPr>
        <p:spPr>
          <a:xfrm>
            <a:off x="8818894"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89" name="Hexagon 588"/>
          <p:cNvSpPr/>
          <p:nvPr/>
        </p:nvSpPr>
        <p:spPr>
          <a:xfrm>
            <a:off x="9046159"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90" name="Straight Connector 589"/>
          <p:cNvCxnSpPr/>
          <p:nvPr/>
        </p:nvCxnSpPr>
        <p:spPr>
          <a:xfrm>
            <a:off x="8956351" y="2248636"/>
            <a:ext cx="230937" cy="135637"/>
          </a:xfrm>
          <a:prstGeom prst="line">
            <a:avLst/>
          </a:prstGeom>
          <a:noFill/>
          <a:ln w="6350" cap="flat" cmpd="sng" algn="ctr">
            <a:noFill/>
            <a:prstDash val="solid"/>
            <a:miter lim="800000"/>
          </a:ln>
          <a:effectLst/>
        </p:spPr>
      </p:cxnSp>
      <p:cxnSp>
        <p:nvCxnSpPr>
          <p:cNvPr id="591" name="Straight Connector 590"/>
          <p:cNvCxnSpPr/>
          <p:nvPr/>
        </p:nvCxnSpPr>
        <p:spPr>
          <a:xfrm>
            <a:off x="8956351" y="1977361"/>
            <a:ext cx="230937" cy="135637"/>
          </a:xfrm>
          <a:prstGeom prst="line">
            <a:avLst/>
          </a:prstGeom>
          <a:noFill/>
          <a:ln w="6350" cap="flat" cmpd="sng" algn="ctr">
            <a:noFill/>
            <a:prstDash val="solid"/>
            <a:miter lim="800000"/>
          </a:ln>
          <a:effectLst/>
        </p:spPr>
      </p:cxnSp>
      <p:cxnSp>
        <p:nvCxnSpPr>
          <p:cNvPr id="592" name="Straight Connector 591"/>
          <p:cNvCxnSpPr/>
          <p:nvPr/>
        </p:nvCxnSpPr>
        <p:spPr>
          <a:xfrm>
            <a:off x="9167391" y="2107178"/>
            <a:ext cx="230937" cy="135637"/>
          </a:xfrm>
          <a:prstGeom prst="line">
            <a:avLst/>
          </a:prstGeom>
          <a:noFill/>
          <a:ln w="6350" cap="flat" cmpd="sng" algn="ctr">
            <a:noFill/>
            <a:prstDash val="solid"/>
            <a:miter lim="800000"/>
          </a:ln>
          <a:effectLst/>
        </p:spPr>
      </p:cxnSp>
      <p:cxnSp>
        <p:nvCxnSpPr>
          <p:cNvPr id="593" name="Straight Connector 592"/>
          <p:cNvCxnSpPr/>
          <p:nvPr/>
        </p:nvCxnSpPr>
        <p:spPr>
          <a:xfrm flipH="1">
            <a:off x="9167391" y="2248636"/>
            <a:ext cx="230937" cy="135637"/>
          </a:xfrm>
          <a:prstGeom prst="line">
            <a:avLst/>
          </a:prstGeom>
          <a:noFill/>
          <a:ln w="6350" cap="flat" cmpd="sng" algn="ctr">
            <a:noFill/>
            <a:prstDash val="solid"/>
            <a:miter lim="800000"/>
          </a:ln>
          <a:effectLst/>
        </p:spPr>
      </p:cxnSp>
      <p:cxnSp>
        <p:nvCxnSpPr>
          <p:cNvPr id="594" name="Straight Connector 593"/>
          <p:cNvCxnSpPr/>
          <p:nvPr/>
        </p:nvCxnSpPr>
        <p:spPr>
          <a:xfrm>
            <a:off x="9179860" y="2118819"/>
            <a:ext cx="33" cy="268599"/>
          </a:xfrm>
          <a:prstGeom prst="line">
            <a:avLst/>
          </a:prstGeom>
          <a:noFill/>
          <a:ln w="6350" cap="flat" cmpd="sng" algn="ctr">
            <a:noFill/>
            <a:prstDash val="solid"/>
            <a:miter lim="800000"/>
          </a:ln>
          <a:effectLst/>
        </p:spPr>
      </p:cxnSp>
      <p:cxnSp>
        <p:nvCxnSpPr>
          <p:cNvPr id="595" name="Straight Connector 594"/>
          <p:cNvCxnSpPr/>
          <p:nvPr/>
        </p:nvCxnSpPr>
        <p:spPr>
          <a:xfrm flipV="1">
            <a:off x="8952628" y="2112998"/>
            <a:ext cx="230903" cy="129817"/>
          </a:xfrm>
          <a:prstGeom prst="line">
            <a:avLst/>
          </a:prstGeom>
          <a:noFill/>
          <a:ln w="6350" cap="flat" cmpd="sng" algn="ctr">
            <a:noFill/>
            <a:prstDash val="solid"/>
            <a:miter lim="800000"/>
          </a:ln>
          <a:effectLst/>
        </p:spPr>
      </p:cxnSp>
      <p:cxnSp>
        <p:nvCxnSpPr>
          <p:cNvPr id="596" name="Straight Connector 595"/>
          <p:cNvCxnSpPr/>
          <p:nvPr/>
        </p:nvCxnSpPr>
        <p:spPr>
          <a:xfrm flipV="1">
            <a:off x="9167391" y="1971540"/>
            <a:ext cx="230937" cy="147278"/>
          </a:xfrm>
          <a:prstGeom prst="line">
            <a:avLst/>
          </a:prstGeom>
          <a:noFill/>
          <a:ln w="6350" cap="flat" cmpd="sng" algn="ctr">
            <a:noFill/>
            <a:prstDash val="solid"/>
            <a:miter lim="800000"/>
          </a:ln>
          <a:effectLst/>
        </p:spPr>
      </p:cxnSp>
      <p:cxnSp>
        <p:nvCxnSpPr>
          <p:cNvPr id="597" name="Straight Connector 596"/>
          <p:cNvCxnSpPr/>
          <p:nvPr/>
        </p:nvCxnSpPr>
        <p:spPr>
          <a:xfrm>
            <a:off x="8956334" y="2001981"/>
            <a:ext cx="33" cy="268599"/>
          </a:xfrm>
          <a:prstGeom prst="line">
            <a:avLst/>
          </a:prstGeom>
          <a:noFill/>
          <a:ln w="6350" cap="flat" cmpd="sng" algn="ctr">
            <a:noFill/>
            <a:prstDash val="solid"/>
            <a:miter lim="800000"/>
          </a:ln>
          <a:effectLst/>
        </p:spPr>
      </p:cxnSp>
      <p:sp>
        <p:nvSpPr>
          <p:cNvPr id="598" name="Hexagon 597"/>
          <p:cNvSpPr/>
          <p:nvPr/>
        </p:nvSpPr>
        <p:spPr>
          <a:xfrm>
            <a:off x="9271538"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99" name="Hexagon 598"/>
          <p:cNvSpPr/>
          <p:nvPr/>
        </p:nvSpPr>
        <p:spPr>
          <a:xfrm>
            <a:off x="9502475"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00" name="Hexagon 599"/>
          <p:cNvSpPr/>
          <p:nvPr/>
        </p:nvSpPr>
        <p:spPr>
          <a:xfrm>
            <a:off x="9271538"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01" name="Hexagon 600"/>
          <p:cNvSpPr/>
          <p:nvPr/>
        </p:nvSpPr>
        <p:spPr>
          <a:xfrm>
            <a:off x="9502475"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02" name="Straight Connector 601"/>
          <p:cNvCxnSpPr/>
          <p:nvPr/>
        </p:nvCxnSpPr>
        <p:spPr>
          <a:xfrm>
            <a:off x="9408995" y="2248636"/>
            <a:ext cx="230937" cy="135637"/>
          </a:xfrm>
          <a:prstGeom prst="line">
            <a:avLst/>
          </a:prstGeom>
          <a:noFill/>
          <a:ln w="6350" cap="flat" cmpd="sng" algn="ctr">
            <a:noFill/>
            <a:prstDash val="solid"/>
            <a:miter lim="800000"/>
          </a:ln>
          <a:effectLst/>
        </p:spPr>
      </p:cxnSp>
      <p:cxnSp>
        <p:nvCxnSpPr>
          <p:cNvPr id="603" name="Straight Connector 602"/>
          <p:cNvCxnSpPr/>
          <p:nvPr/>
        </p:nvCxnSpPr>
        <p:spPr>
          <a:xfrm>
            <a:off x="9408995" y="1977361"/>
            <a:ext cx="230937" cy="135637"/>
          </a:xfrm>
          <a:prstGeom prst="line">
            <a:avLst/>
          </a:prstGeom>
          <a:noFill/>
          <a:ln w="6350" cap="flat" cmpd="sng" algn="ctr">
            <a:noFill/>
            <a:prstDash val="solid"/>
            <a:miter lim="800000"/>
          </a:ln>
          <a:effectLst/>
        </p:spPr>
      </p:cxnSp>
      <p:cxnSp>
        <p:nvCxnSpPr>
          <p:cNvPr id="604" name="Straight Connector 603"/>
          <p:cNvCxnSpPr/>
          <p:nvPr/>
        </p:nvCxnSpPr>
        <p:spPr>
          <a:xfrm>
            <a:off x="9636175" y="2107178"/>
            <a:ext cx="230937" cy="135637"/>
          </a:xfrm>
          <a:prstGeom prst="line">
            <a:avLst/>
          </a:prstGeom>
          <a:noFill/>
          <a:ln w="6350" cap="flat" cmpd="sng" algn="ctr">
            <a:noFill/>
            <a:prstDash val="solid"/>
            <a:miter lim="800000"/>
          </a:ln>
          <a:effectLst/>
        </p:spPr>
      </p:cxnSp>
      <p:cxnSp>
        <p:nvCxnSpPr>
          <p:cNvPr id="605" name="Straight Connector 604"/>
          <p:cNvCxnSpPr/>
          <p:nvPr/>
        </p:nvCxnSpPr>
        <p:spPr>
          <a:xfrm flipH="1">
            <a:off x="9636175" y="2248636"/>
            <a:ext cx="230937" cy="135637"/>
          </a:xfrm>
          <a:prstGeom prst="line">
            <a:avLst/>
          </a:prstGeom>
          <a:noFill/>
          <a:ln w="6350" cap="flat" cmpd="sng" algn="ctr">
            <a:noFill/>
            <a:prstDash val="solid"/>
            <a:miter lim="800000"/>
          </a:ln>
          <a:effectLst/>
        </p:spPr>
      </p:cxnSp>
      <p:cxnSp>
        <p:nvCxnSpPr>
          <p:cNvPr id="606" name="Straight Connector 605"/>
          <p:cNvCxnSpPr/>
          <p:nvPr/>
        </p:nvCxnSpPr>
        <p:spPr>
          <a:xfrm>
            <a:off x="9636176" y="2118819"/>
            <a:ext cx="33" cy="268599"/>
          </a:xfrm>
          <a:prstGeom prst="line">
            <a:avLst/>
          </a:prstGeom>
          <a:noFill/>
          <a:ln w="6350" cap="flat" cmpd="sng" algn="ctr">
            <a:noFill/>
            <a:prstDash val="solid"/>
            <a:miter lim="800000"/>
          </a:ln>
          <a:effectLst/>
        </p:spPr>
      </p:cxnSp>
      <p:cxnSp>
        <p:nvCxnSpPr>
          <p:cNvPr id="607" name="Straight Connector 606"/>
          <p:cNvCxnSpPr/>
          <p:nvPr/>
        </p:nvCxnSpPr>
        <p:spPr>
          <a:xfrm flipV="1">
            <a:off x="9405272" y="2112998"/>
            <a:ext cx="230903" cy="129817"/>
          </a:xfrm>
          <a:prstGeom prst="line">
            <a:avLst/>
          </a:prstGeom>
          <a:noFill/>
          <a:ln w="6350" cap="flat" cmpd="sng" algn="ctr">
            <a:noFill/>
            <a:prstDash val="solid"/>
            <a:miter lim="800000"/>
          </a:ln>
          <a:effectLst/>
        </p:spPr>
      </p:cxnSp>
      <p:cxnSp>
        <p:nvCxnSpPr>
          <p:cNvPr id="608" name="Straight Connector 607"/>
          <p:cNvCxnSpPr/>
          <p:nvPr/>
        </p:nvCxnSpPr>
        <p:spPr>
          <a:xfrm flipV="1">
            <a:off x="9636175" y="1971540"/>
            <a:ext cx="230937" cy="147278"/>
          </a:xfrm>
          <a:prstGeom prst="line">
            <a:avLst/>
          </a:prstGeom>
          <a:noFill/>
          <a:ln w="6350" cap="flat" cmpd="sng" algn="ctr">
            <a:noFill/>
            <a:prstDash val="solid"/>
            <a:miter lim="800000"/>
          </a:ln>
          <a:effectLst/>
        </p:spPr>
      </p:cxnSp>
      <p:cxnSp>
        <p:nvCxnSpPr>
          <p:cNvPr id="609" name="Straight Connector 608"/>
          <p:cNvCxnSpPr/>
          <p:nvPr/>
        </p:nvCxnSpPr>
        <p:spPr>
          <a:xfrm>
            <a:off x="9408978" y="2001981"/>
            <a:ext cx="33" cy="268599"/>
          </a:xfrm>
          <a:prstGeom prst="line">
            <a:avLst/>
          </a:prstGeom>
          <a:noFill/>
          <a:ln w="6350" cap="flat" cmpd="sng" algn="ctr">
            <a:noFill/>
            <a:prstDash val="solid"/>
            <a:miter lim="800000"/>
          </a:ln>
          <a:effectLst/>
        </p:spPr>
      </p:cxnSp>
      <p:sp>
        <p:nvSpPr>
          <p:cNvPr id="610" name="Hexagon 609"/>
          <p:cNvSpPr/>
          <p:nvPr/>
        </p:nvSpPr>
        <p:spPr>
          <a:xfrm>
            <a:off x="9730558"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11" name="Hexagon 610"/>
          <p:cNvSpPr/>
          <p:nvPr/>
        </p:nvSpPr>
        <p:spPr>
          <a:xfrm>
            <a:off x="9961495"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12" name="Hexagon 611"/>
          <p:cNvSpPr/>
          <p:nvPr/>
        </p:nvSpPr>
        <p:spPr>
          <a:xfrm>
            <a:off x="9730558"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13" name="Hexagon 612"/>
          <p:cNvSpPr/>
          <p:nvPr/>
        </p:nvSpPr>
        <p:spPr>
          <a:xfrm>
            <a:off x="9961495"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14" name="Straight Connector 613"/>
          <p:cNvCxnSpPr/>
          <p:nvPr/>
        </p:nvCxnSpPr>
        <p:spPr>
          <a:xfrm>
            <a:off x="9868015" y="2248636"/>
            <a:ext cx="230937" cy="135637"/>
          </a:xfrm>
          <a:prstGeom prst="line">
            <a:avLst/>
          </a:prstGeom>
          <a:noFill/>
          <a:ln w="6350" cap="flat" cmpd="sng" algn="ctr">
            <a:noFill/>
            <a:prstDash val="solid"/>
            <a:miter lim="800000"/>
          </a:ln>
          <a:effectLst/>
        </p:spPr>
      </p:cxnSp>
      <p:cxnSp>
        <p:nvCxnSpPr>
          <p:cNvPr id="615" name="Straight Connector 614"/>
          <p:cNvCxnSpPr/>
          <p:nvPr/>
        </p:nvCxnSpPr>
        <p:spPr>
          <a:xfrm>
            <a:off x="9868015" y="1977361"/>
            <a:ext cx="230937" cy="135637"/>
          </a:xfrm>
          <a:prstGeom prst="line">
            <a:avLst/>
          </a:prstGeom>
          <a:noFill/>
          <a:ln w="6350" cap="flat" cmpd="sng" algn="ctr">
            <a:noFill/>
            <a:prstDash val="solid"/>
            <a:miter lim="800000"/>
          </a:ln>
          <a:effectLst/>
        </p:spPr>
      </p:cxnSp>
      <p:cxnSp>
        <p:nvCxnSpPr>
          <p:cNvPr id="616" name="Straight Connector 615"/>
          <p:cNvCxnSpPr/>
          <p:nvPr/>
        </p:nvCxnSpPr>
        <p:spPr>
          <a:xfrm>
            <a:off x="10095195" y="2107178"/>
            <a:ext cx="230937" cy="135637"/>
          </a:xfrm>
          <a:prstGeom prst="line">
            <a:avLst/>
          </a:prstGeom>
          <a:noFill/>
          <a:ln w="6350" cap="flat" cmpd="sng" algn="ctr">
            <a:noFill/>
            <a:prstDash val="solid"/>
            <a:miter lim="800000"/>
          </a:ln>
          <a:effectLst/>
        </p:spPr>
      </p:cxnSp>
      <p:cxnSp>
        <p:nvCxnSpPr>
          <p:cNvPr id="617" name="Straight Connector 616"/>
          <p:cNvCxnSpPr/>
          <p:nvPr/>
        </p:nvCxnSpPr>
        <p:spPr>
          <a:xfrm flipH="1">
            <a:off x="10095195" y="2248636"/>
            <a:ext cx="230937" cy="135637"/>
          </a:xfrm>
          <a:prstGeom prst="line">
            <a:avLst/>
          </a:prstGeom>
          <a:noFill/>
          <a:ln w="6350" cap="flat" cmpd="sng" algn="ctr">
            <a:noFill/>
            <a:prstDash val="solid"/>
            <a:miter lim="800000"/>
          </a:ln>
          <a:effectLst/>
        </p:spPr>
      </p:cxnSp>
      <p:cxnSp>
        <p:nvCxnSpPr>
          <p:cNvPr id="618" name="Straight Connector 617"/>
          <p:cNvCxnSpPr/>
          <p:nvPr/>
        </p:nvCxnSpPr>
        <p:spPr>
          <a:xfrm>
            <a:off x="10095196" y="2118819"/>
            <a:ext cx="33" cy="268599"/>
          </a:xfrm>
          <a:prstGeom prst="line">
            <a:avLst/>
          </a:prstGeom>
          <a:noFill/>
          <a:ln w="6350" cap="flat" cmpd="sng" algn="ctr">
            <a:noFill/>
            <a:prstDash val="solid"/>
            <a:miter lim="800000"/>
          </a:ln>
          <a:effectLst/>
        </p:spPr>
      </p:cxnSp>
      <p:cxnSp>
        <p:nvCxnSpPr>
          <p:cNvPr id="619" name="Straight Connector 618"/>
          <p:cNvCxnSpPr/>
          <p:nvPr/>
        </p:nvCxnSpPr>
        <p:spPr>
          <a:xfrm flipV="1">
            <a:off x="9864292" y="2112998"/>
            <a:ext cx="230903" cy="129817"/>
          </a:xfrm>
          <a:prstGeom prst="line">
            <a:avLst/>
          </a:prstGeom>
          <a:noFill/>
          <a:ln w="6350" cap="flat" cmpd="sng" algn="ctr">
            <a:noFill/>
            <a:prstDash val="solid"/>
            <a:miter lim="800000"/>
          </a:ln>
          <a:effectLst/>
        </p:spPr>
      </p:cxnSp>
      <p:cxnSp>
        <p:nvCxnSpPr>
          <p:cNvPr id="620" name="Straight Connector 619"/>
          <p:cNvCxnSpPr/>
          <p:nvPr/>
        </p:nvCxnSpPr>
        <p:spPr>
          <a:xfrm flipV="1">
            <a:off x="10095195" y="1971540"/>
            <a:ext cx="230937" cy="147278"/>
          </a:xfrm>
          <a:prstGeom prst="line">
            <a:avLst/>
          </a:prstGeom>
          <a:noFill/>
          <a:ln w="6350" cap="flat" cmpd="sng" algn="ctr">
            <a:noFill/>
            <a:prstDash val="solid"/>
            <a:miter lim="800000"/>
          </a:ln>
          <a:effectLst/>
        </p:spPr>
      </p:cxnSp>
      <p:cxnSp>
        <p:nvCxnSpPr>
          <p:cNvPr id="621" name="Straight Connector 620"/>
          <p:cNvCxnSpPr/>
          <p:nvPr/>
        </p:nvCxnSpPr>
        <p:spPr>
          <a:xfrm>
            <a:off x="9867998" y="2006530"/>
            <a:ext cx="33" cy="268599"/>
          </a:xfrm>
          <a:prstGeom prst="line">
            <a:avLst/>
          </a:prstGeom>
          <a:noFill/>
          <a:ln w="6350" cap="flat" cmpd="sng" algn="ctr">
            <a:noFill/>
            <a:prstDash val="solid"/>
            <a:miter lim="800000"/>
          </a:ln>
          <a:effectLst/>
        </p:spPr>
      </p:cxnSp>
      <p:sp>
        <p:nvSpPr>
          <p:cNvPr id="622" name="Hexagon 621"/>
          <p:cNvSpPr/>
          <p:nvPr/>
        </p:nvSpPr>
        <p:spPr>
          <a:xfrm>
            <a:off x="10193734"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23" name="Hexagon 622"/>
          <p:cNvSpPr/>
          <p:nvPr/>
        </p:nvSpPr>
        <p:spPr>
          <a:xfrm>
            <a:off x="10424671"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24" name="Hexagon 623"/>
          <p:cNvSpPr/>
          <p:nvPr/>
        </p:nvSpPr>
        <p:spPr>
          <a:xfrm>
            <a:off x="10193734"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25" name="Hexagon 624"/>
          <p:cNvSpPr/>
          <p:nvPr/>
        </p:nvSpPr>
        <p:spPr>
          <a:xfrm>
            <a:off x="10424671"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26" name="Straight Connector 625"/>
          <p:cNvCxnSpPr/>
          <p:nvPr/>
        </p:nvCxnSpPr>
        <p:spPr>
          <a:xfrm>
            <a:off x="10331191" y="2248636"/>
            <a:ext cx="230937" cy="135637"/>
          </a:xfrm>
          <a:prstGeom prst="line">
            <a:avLst/>
          </a:prstGeom>
          <a:noFill/>
          <a:ln w="6350" cap="flat" cmpd="sng" algn="ctr">
            <a:noFill/>
            <a:prstDash val="solid"/>
            <a:miter lim="800000"/>
          </a:ln>
          <a:effectLst/>
        </p:spPr>
      </p:cxnSp>
      <p:cxnSp>
        <p:nvCxnSpPr>
          <p:cNvPr id="627" name="Straight Connector 626"/>
          <p:cNvCxnSpPr/>
          <p:nvPr/>
        </p:nvCxnSpPr>
        <p:spPr>
          <a:xfrm>
            <a:off x="10331191" y="1977361"/>
            <a:ext cx="230937" cy="135637"/>
          </a:xfrm>
          <a:prstGeom prst="line">
            <a:avLst/>
          </a:prstGeom>
          <a:noFill/>
          <a:ln w="6350" cap="flat" cmpd="sng" algn="ctr">
            <a:noFill/>
            <a:prstDash val="solid"/>
            <a:miter lim="800000"/>
          </a:ln>
          <a:effectLst/>
        </p:spPr>
      </p:cxnSp>
      <p:cxnSp>
        <p:nvCxnSpPr>
          <p:cNvPr id="628" name="Straight Connector 627"/>
          <p:cNvCxnSpPr/>
          <p:nvPr/>
        </p:nvCxnSpPr>
        <p:spPr>
          <a:xfrm>
            <a:off x="10558371" y="2107178"/>
            <a:ext cx="230937" cy="135637"/>
          </a:xfrm>
          <a:prstGeom prst="line">
            <a:avLst/>
          </a:prstGeom>
          <a:noFill/>
          <a:ln w="6350" cap="flat" cmpd="sng" algn="ctr">
            <a:noFill/>
            <a:prstDash val="solid"/>
            <a:miter lim="800000"/>
          </a:ln>
          <a:effectLst/>
        </p:spPr>
      </p:cxnSp>
      <p:cxnSp>
        <p:nvCxnSpPr>
          <p:cNvPr id="629" name="Straight Connector 628"/>
          <p:cNvCxnSpPr/>
          <p:nvPr/>
        </p:nvCxnSpPr>
        <p:spPr>
          <a:xfrm flipH="1">
            <a:off x="10558371" y="2248636"/>
            <a:ext cx="230937" cy="135637"/>
          </a:xfrm>
          <a:prstGeom prst="line">
            <a:avLst/>
          </a:prstGeom>
          <a:noFill/>
          <a:ln w="6350" cap="flat" cmpd="sng" algn="ctr">
            <a:noFill/>
            <a:prstDash val="solid"/>
            <a:miter lim="800000"/>
          </a:ln>
          <a:effectLst/>
        </p:spPr>
      </p:cxnSp>
      <p:cxnSp>
        <p:nvCxnSpPr>
          <p:cNvPr id="630" name="Straight Connector 629"/>
          <p:cNvCxnSpPr/>
          <p:nvPr/>
        </p:nvCxnSpPr>
        <p:spPr>
          <a:xfrm>
            <a:off x="10558372" y="2118819"/>
            <a:ext cx="33" cy="268599"/>
          </a:xfrm>
          <a:prstGeom prst="line">
            <a:avLst/>
          </a:prstGeom>
          <a:noFill/>
          <a:ln w="6350" cap="flat" cmpd="sng" algn="ctr">
            <a:noFill/>
            <a:prstDash val="solid"/>
            <a:miter lim="800000"/>
          </a:ln>
          <a:effectLst/>
        </p:spPr>
      </p:cxnSp>
      <p:cxnSp>
        <p:nvCxnSpPr>
          <p:cNvPr id="631" name="Straight Connector 630"/>
          <p:cNvCxnSpPr/>
          <p:nvPr/>
        </p:nvCxnSpPr>
        <p:spPr>
          <a:xfrm flipV="1">
            <a:off x="10327468" y="2112998"/>
            <a:ext cx="230903" cy="129817"/>
          </a:xfrm>
          <a:prstGeom prst="line">
            <a:avLst/>
          </a:prstGeom>
          <a:noFill/>
          <a:ln w="6350" cap="flat" cmpd="sng" algn="ctr">
            <a:noFill/>
            <a:prstDash val="solid"/>
            <a:miter lim="800000"/>
          </a:ln>
          <a:effectLst/>
        </p:spPr>
      </p:cxnSp>
      <p:cxnSp>
        <p:nvCxnSpPr>
          <p:cNvPr id="632" name="Straight Connector 631"/>
          <p:cNvCxnSpPr/>
          <p:nvPr/>
        </p:nvCxnSpPr>
        <p:spPr>
          <a:xfrm flipV="1">
            <a:off x="10558371" y="1971540"/>
            <a:ext cx="230937" cy="147278"/>
          </a:xfrm>
          <a:prstGeom prst="line">
            <a:avLst/>
          </a:prstGeom>
          <a:noFill/>
          <a:ln w="6350" cap="flat" cmpd="sng" algn="ctr">
            <a:noFill/>
            <a:prstDash val="solid"/>
            <a:miter lim="800000"/>
          </a:ln>
          <a:effectLst/>
        </p:spPr>
      </p:cxnSp>
      <p:cxnSp>
        <p:nvCxnSpPr>
          <p:cNvPr id="633" name="Straight Connector 632"/>
          <p:cNvCxnSpPr/>
          <p:nvPr/>
        </p:nvCxnSpPr>
        <p:spPr>
          <a:xfrm>
            <a:off x="10331174" y="2006530"/>
            <a:ext cx="33" cy="268599"/>
          </a:xfrm>
          <a:prstGeom prst="line">
            <a:avLst/>
          </a:prstGeom>
          <a:noFill/>
          <a:ln w="6350" cap="flat" cmpd="sng" algn="ctr">
            <a:noFill/>
            <a:prstDash val="solid"/>
            <a:miter lim="800000"/>
          </a:ln>
          <a:effectLst/>
        </p:spPr>
      </p:cxnSp>
      <p:sp>
        <p:nvSpPr>
          <p:cNvPr id="634" name="Hexagon 633"/>
          <p:cNvSpPr/>
          <p:nvPr/>
        </p:nvSpPr>
        <p:spPr>
          <a:xfrm>
            <a:off x="10655240"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35" name="Hexagon 634"/>
          <p:cNvSpPr/>
          <p:nvPr/>
        </p:nvSpPr>
        <p:spPr>
          <a:xfrm>
            <a:off x="10886177"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36" name="Hexagon 635"/>
          <p:cNvSpPr/>
          <p:nvPr/>
        </p:nvSpPr>
        <p:spPr>
          <a:xfrm>
            <a:off x="10655240"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37" name="Hexagon 636"/>
          <p:cNvSpPr/>
          <p:nvPr/>
        </p:nvSpPr>
        <p:spPr>
          <a:xfrm>
            <a:off x="10886177"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38" name="Straight Connector 637"/>
          <p:cNvCxnSpPr/>
          <p:nvPr/>
        </p:nvCxnSpPr>
        <p:spPr>
          <a:xfrm>
            <a:off x="10792697" y="2248636"/>
            <a:ext cx="230937" cy="135637"/>
          </a:xfrm>
          <a:prstGeom prst="line">
            <a:avLst/>
          </a:prstGeom>
          <a:noFill/>
          <a:ln w="6350" cap="flat" cmpd="sng" algn="ctr">
            <a:noFill/>
            <a:prstDash val="solid"/>
            <a:miter lim="800000"/>
          </a:ln>
          <a:effectLst/>
        </p:spPr>
      </p:cxnSp>
      <p:cxnSp>
        <p:nvCxnSpPr>
          <p:cNvPr id="639" name="Straight Connector 638"/>
          <p:cNvCxnSpPr/>
          <p:nvPr/>
        </p:nvCxnSpPr>
        <p:spPr>
          <a:xfrm>
            <a:off x="10792697" y="1977361"/>
            <a:ext cx="230937" cy="135637"/>
          </a:xfrm>
          <a:prstGeom prst="line">
            <a:avLst/>
          </a:prstGeom>
          <a:noFill/>
          <a:ln w="6350" cap="flat" cmpd="sng" algn="ctr">
            <a:noFill/>
            <a:prstDash val="solid"/>
            <a:miter lim="800000"/>
          </a:ln>
          <a:effectLst/>
        </p:spPr>
      </p:cxnSp>
      <p:cxnSp>
        <p:nvCxnSpPr>
          <p:cNvPr id="640" name="Straight Connector 639"/>
          <p:cNvCxnSpPr/>
          <p:nvPr/>
        </p:nvCxnSpPr>
        <p:spPr>
          <a:xfrm>
            <a:off x="11019877" y="2107178"/>
            <a:ext cx="230937" cy="135637"/>
          </a:xfrm>
          <a:prstGeom prst="line">
            <a:avLst/>
          </a:prstGeom>
          <a:noFill/>
          <a:ln w="6350" cap="flat" cmpd="sng" algn="ctr">
            <a:noFill/>
            <a:prstDash val="solid"/>
            <a:miter lim="800000"/>
          </a:ln>
          <a:effectLst/>
        </p:spPr>
      </p:cxnSp>
      <p:cxnSp>
        <p:nvCxnSpPr>
          <p:cNvPr id="641" name="Straight Connector 640"/>
          <p:cNvCxnSpPr/>
          <p:nvPr/>
        </p:nvCxnSpPr>
        <p:spPr>
          <a:xfrm flipH="1">
            <a:off x="11019877" y="2248636"/>
            <a:ext cx="230937" cy="135637"/>
          </a:xfrm>
          <a:prstGeom prst="line">
            <a:avLst/>
          </a:prstGeom>
          <a:noFill/>
          <a:ln w="6350" cap="flat" cmpd="sng" algn="ctr">
            <a:noFill/>
            <a:prstDash val="solid"/>
            <a:miter lim="800000"/>
          </a:ln>
          <a:effectLst/>
        </p:spPr>
      </p:cxnSp>
      <p:cxnSp>
        <p:nvCxnSpPr>
          <p:cNvPr id="642" name="Straight Connector 641"/>
          <p:cNvCxnSpPr/>
          <p:nvPr/>
        </p:nvCxnSpPr>
        <p:spPr>
          <a:xfrm>
            <a:off x="11019878" y="2118819"/>
            <a:ext cx="33" cy="268599"/>
          </a:xfrm>
          <a:prstGeom prst="line">
            <a:avLst/>
          </a:prstGeom>
          <a:noFill/>
          <a:ln w="6350" cap="flat" cmpd="sng" algn="ctr">
            <a:noFill/>
            <a:prstDash val="solid"/>
            <a:miter lim="800000"/>
          </a:ln>
          <a:effectLst/>
        </p:spPr>
      </p:cxnSp>
      <p:cxnSp>
        <p:nvCxnSpPr>
          <p:cNvPr id="643" name="Straight Connector 642"/>
          <p:cNvCxnSpPr/>
          <p:nvPr/>
        </p:nvCxnSpPr>
        <p:spPr>
          <a:xfrm flipV="1">
            <a:off x="10788974" y="2112998"/>
            <a:ext cx="230903" cy="129817"/>
          </a:xfrm>
          <a:prstGeom prst="line">
            <a:avLst/>
          </a:prstGeom>
          <a:noFill/>
          <a:ln w="6350" cap="flat" cmpd="sng" algn="ctr">
            <a:noFill/>
            <a:prstDash val="solid"/>
            <a:miter lim="800000"/>
          </a:ln>
          <a:effectLst/>
        </p:spPr>
      </p:cxnSp>
      <p:cxnSp>
        <p:nvCxnSpPr>
          <p:cNvPr id="644" name="Straight Connector 643"/>
          <p:cNvCxnSpPr/>
          <p:nvPr/>
        </p:nvCxnSpPr>
        <p:spPr>
          <a:xfrm flipV="1">
            <a:off x="11019877" y="1971540"/>
            <a:ext cx="230937" cy="147278"/>
          </a:xfrm>
          <a:prstGeom prst="line">
            <a:avLst/>
          </a:prstGeom>
          <a:noFill/>
          <a:ln w="6350" cap="flat" cmpd="sng" algn="ctr">
            <a:noFill/>
            <a:prstDash val="solid"/>
            <a:miter lim="800000"/>
          </a:ln>
          <a:effectLst/>
        </p:spPr>
      </p:cxnSp>
      <p:cxnSp>
        <p:nvCxnSpPr>
          <p:cNvPr id="645" name="Straight Connector 644"/>
          <p:cNvCxnSpPr/>
          <p:nvPr/>
        </p:nvCxnSpPr>
        <p:spPr>
          <a:xfrm>
            <a:off x="10792680" y="2001981"/>
            <a:ext cx="33" cy="268599"/>
          </a:xfrm>
          <a:prstGeom prst="line">
            <a:avLst/>
          </a:prstGeom>
          <a:noFill/>
          <a:ln w="6350" cap="flat" cmpd="sng" algn="ctr">
            <a:noFill/>
            <a:prstDash val="solid"/>
            <a:miter lim="800000"/>
          </a:ln>
          <a:effectLst/>
        </p:spPr>
      </p:cxnSp>
      <p:sp>
        <p:nvSpPr>
          <p:cNvPr id="646" name="Hexagon 645"/>
          <p:cNvSpPr/>
          <p:nvPr/>
        </p:nvSpPr>
        <p:spPr>
          <a:xfrm>
            <a:off x="11114260" y="185791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47" name="Hexagon 646"/>
          <p:cNvSpPr/>
          <p:nvPr/>
        </p:nvSpPr>
        <p:spPr>
          <a:xfrm>
            <a:off x="11345197" y="198900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48" name="Hexagon 647"/>
          <p:cNvSpPr/>
          <p:nvPr/>
        </p:nvSpPr>
        <p:spPr>
          <a:xfrm>
            <a:off x="11114260" y="21246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49" name="Hexagon 648"/>
          <p:cNvSpPr/>
          <p:nvPr/>
        </p:nvSpPr>
        <p:spPr>
          <a:xfrm>
            <a:off x="11345197" y="225572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50" name="Straight Connector 649"/>
          <p:cNvCxnSpPr/>
          <p:nvPr/>
        </p:nvCxnSpPr>
        <p:spPr>
          <a:xfrm>
            <a:off x="11251717" y="2248636"/>
            <a:ext cx="230937" cy="135637"/>
          </a:xfrm>
          <a:prstGeom prst="line">
            <a:avLst/>
          </a:prstGeom>
          <a:noFill/>
          <a:ln w="6350" cap="flat" cmpd="sng" algn="ctr">
            <a:noFill/>
            <a:prstDash val="solid"/>
            <a:miter lim="800000"/>
          </a:ln>
          <a:effectLst/>
        </p:spPr>
      </p:cxnSp>
      <p:cxnSp>
        <p:nvCxnSpPr>
          <p:cNvPr id="651" name="Straight Connector 650"/>
          <p:cNvCxnSpPr/>
          <p:nvPr/>
        </p:nvCxnSpPr>
        <p:spPr>
          <a:xfrm>
            <a:off x="11251717" y="1977361"/>
            <a:ext cx="230937" cy="135637"/>
          </a:xfrm>
          <a:prstGeom prst="line">
            <a:avLst/>
          </a:prstGeom>
          <a:noFill/>
          <a:ln w="6350" cap="flat" cmpd="sng" algn="ctr">
            <a:noFill/>
            <a:prstDash val="solid"/>
            <a:miter lim="800000"/>
          </a:ln>
          <a:effectLst/>
        </p:spPr>
      </p:cxnSp>
      <p:cxnSp>
        <p:nvCxnSpPr>
          <p:cNvPr id="652" name="Straight Connector 651"/>
          <p:cNvCxnSpPr/>
          <p:nvPr/>
        </p:nvCxnSpPr>
        <p:spPr>
          <a:xfrm>
            <a:off x="11478898" y="2118819"/>
            <a:ext cx="33" cy="268599"/>
          </a:xfrm>
          <a:prstGeom prst="line">
            <a:avLst/>
          </a:prstGeom>
          <a:noFill/>
          <a:ln w="6350" cap="flat" cmpd="sng" algn="ctr">
            <a:noFill/>
            <a:prstDash val="solid"/>
            <a:miter lim="800000"/>
          </a:ln>
          <a:effectLst/>
        </p:spPr>
      </p:cxnSp>
      <p:cxnSp>
        <p:nvCxnSpPr>
          <p:cNvPr id="653" name="Straight Connector 652"/>
          <p:cNvCxnSpPr/>
          <p:nvPr/>
        </p:nvCxnSpPr>
        <p:spPr>
          <a:xfrm flipV="1">
            <a:off x="11247994" y="2112998"/>
            <a:ext cx="230903" cy="129817"/>
          </a:xfrm>
          <a:prstGeom prst="line">
            <a:avLst/>
          </a:prstGeom>
          <a:noFill/>
          <a:ln w="6350" cap="flat" cmpd="sng" algn="ctr">
            <a:noFill/>
            <a:prstDash val="solid"/>
            <a:miter lim="800000"/>
          </a:ln>
          <a:effectLst/>
        </p:spPr>
      </p:cxnSp>
      <p:cxnSp>
        <p:nvCxnSpPr>
          <p:cNvPr id="654" name="Straight Connector 653"/>
          <p:cNvCxnSpPr/>
          <p:nvPr/>
        </p:nvCxnSpPr>
        <p:spPr>
          <a:xfrm>
            <a:off x="11251700" y="2001981"/>
            <a:ext cx="33" cy="268599"/>
          </a:xfrm>
          <a:prstGeom prst="line">
            <a:avLst/>
          </a:prstGeom>
          <a:noFill/>
          <a:ln w="6350" cap="flat" cmpd="sng" algn="ctr">
            <a:noFill/>
            <a:prstDash val="solid"/>
            <a:miter lim="800000"/>
          </a:ln>
          <a:effectLst/>
        </p:spPr>
      </p:cxnSp>
      <p:sp>
        <p:nvSpPr>
          <p:cNvPr id="655" name="Hexagon 654"/>
          <p:cNvSpPr/>
          <p:nvPr/>
        </p:nvSpPr>
        <p:spPr>
          <a:xfrm>
            <a:off x="533880"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56" name="Hexagon 655"/>
          <p:cNvSpPr/>
          <p:nvPr/>
        </p:nvSpPr>
        <p:spPr>
          <a:xfrm>
            <a:off x="992900"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57" name="Hexagon 656"/>
          <p:cNvSpPr/>
          <p:nvPr/>
        </p:nvSpPr>
        <p:spPr>
          <a:xfrm>
            <a:off x="1454406"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58" name="Hexagon 657"/>
          <p:cNvSpPr/>
          <p:nvPr/>
        </p:nvSpPr>
        <p:spPr>
          <a:xfrm>
            <a:off x="1913426"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59" name="Hexagon 658"/>
          <p:cNvSpPr/>
          <p:nvPr/>
        </p:nvSpPr>
        <p:spPr>
          <a:xfrm>
            <a:off x="2376118"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0" name="Hexagon 659"/>
          <p:cNvSpPr/>
          <p:nvPr/>
        </p:nvSpPr>
        <p:spPr>
          <a:xfrm>
            <a:off x="2831466"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1" name="Hexagon 660"/>
          <p:cNvSpPr/>
          <p:nvPr/>
        </p:nvSpPr>
        <p:spPr>
          <a:xfrm>
            <a:off x="3289300"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2" name="Hexagon 661"/>
          <p:cNvSpPr/>
          <p:nvPr/>
        </p:nvSpPr>
        <p:spPr>
          <a:xfrm>
            <a:off x="3757308" y="2419411"/>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3" name="Hexagon 662"/>
          <p:cNvSpPr/>
          <p:nvPr/>
        </p:nvSpPr>
        <p:spPr>
          <a:xfrm>
            <a:off x="4219166"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4" name="Hexagon 663"/>
          <p:cNvSpPr/>
          <p:nvPr/>
        </p:nvSpPr>
        <p:spPr>
          <a:xfrm>
            <a:off x="4678186"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5" name="Hexagon 664"/>
          <p:cNvSpPr/>
          <p:nvPr/>
        </p:nvSpPr>
        <p:spPr>
          <a:xfrm>
            <a:off x="5139692"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6" name="Hexagon 665"/>
          <p:cNvSpPr/>
          <p:nvPr/>
        </p:nvSpPr>
        <p:spPr>
          <a:xfrm>
            <a:off x="5598712"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7" name="Hexagon 666"/>
          <p:cNvSpPr/>
          <p:nvPr/>
        </p:nvSpPr>
        <p:spPr>
          <a:xfrm>
            <a:off x="6057732"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8" name="Hexagon 667"/>
          <p:cNvSpPr/>
          <p:nvPr/>
        </p:nvSpPr>
        <p:spPr>
          <a:xfrm>
            <a:off x="6519646"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69" name="Hexagon 668"/>
          <p:cNvSpPr/>
          <p:nvPr/>
        </p:nvSpPr>
        <p:spPr>
          <a:xfrm>
            <a:off x="6981152"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0" name="Hexagon 669"/>
          <p:cNvSpPr/>
          <p:nvPr/>
        </p:nvSpPr>
        <p:spPr>
          <a:xfrm>
            <a:off x="7440172" y="2420732"/>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1" name="Hexagon 670"/>
          <p:cNvSpPr/>
          <p:nvPr/>
        </p:nvSpPr>
        <p:spPr>
          <a:xfrm>
            <a:off x="7904470"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2" name="Hexagon 671"/>
          <p:cNvSpPr/>
          <p:nvPr/>
        </p:nvSpPr>
        <p:spPr>
          <a:xfrm>
            <a:off x="8363962"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3" name="Hexagon 672"/>
          <p:cNvSpPr/>
          <p:nvPr/>
        </p:nvSpPr>
        <p:spPr>
          <a:xfrm>
            <a:off x="8817346"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4" name="Hexagon 673"/>
          <p:cNvSpPr/>
          <p:nvPr/>
        </p:nvSpPr>
        <p:spPr>
          <a:xfrm>
            <a:off x="9276366"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5" name="Hexagon 674"/>
          <p:cNvSpPr/>
          <p:nvPr/>
        </p:nvSpPr>
        <p:spPr>
          <a:xfrm>
            <a:off x="9736724"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6" name="Hexagon 675"/>
          <p:cNvSpPr/>
          <p:nvPr/>
        </p:nvSpPr>
        <p:spPr>
          <a:xfrm>
            <a:off x="10198638"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7" name="Hexagon 676"/>
          <p:cNvSpPr/>
          <p:nvPr/>
        </p:nvSpPr>
        <p:spPr>
          <a:xfrm>
            <a:off x="10656472"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8" name="Hexagon 677"/>
          <p:cNvSpPr/>
          <p:nvPr/>
        </p:nvSpPr>
        <p:spPr>
          <a:xfrm>
            <a:off x="11118386" y="2424276"/>
            <a:ext cx="274914" cy="247991"/>
          </a:xfrm>
          <a:prstGeom prst="hexagon">
            <a:avLst/>
          </a:prstGeom>
          <a:solidFill>
            <a:schemeClr val="tx2"/>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79" name="Rectangle 678"/>
          <p:cNvSpPr/>
          <p:nvPr/>
        </p:nvSpPr>
        <p:spPr>
          <a:xfrm>
            <a:off x="517310" y="2541205"/>
            <a:ext cx="11102801" cy="1045188"/>
          </a:xfrm>
          <a:prstGeom prst="rect">
            <a:avLst/>
          </a:prstGeom>
          <a:solidFill>
            <a:schemeClr val="tx2"/>
          </a:solidFill>
          <a:ln w="12700" cap="flat" cmpd="sng" algn="ctr">
            <a:noFill/>
            <a:prstDash val="solid"/>
            <a:miter lim="800000"/>
          </a:ln>
          <a:effectLst/>
        </p:spPr>
        <p:txBody>
          <a:bodyPr rtlCol="0" anchor="ctr"/>
          <a:lstStyle/>
          <a:p>
            <a:pPr algn="ctr" defTabSz="914400">
              <a:defRPr/>
            </a:pPr>
            <a:endParaRPr lang="en-US" b="1" kern="0" smtClean="0">
              <a:solidFill>
                <a:srgbClr val="FFFFFF"/>
              </a:solidFill>
              <a:latin typeface="Calibri" panose="020F0502020204030204"/>
            </a:endParaRPr>
          </a:p>
        </p:txBody>
      </p:sp>
      <p:sp>
        <p:nvSpPr>
          <p:cNvPr id="680" name="TextBox 679"/>
          <p:cNvSpPr txBox="1"/>
          <p:nvPr/>
        </p:nvSpPr>
        <p:spPr>
          <a:xfrm>
            <a:off x="5076381" y="2535569"/>
            <a:ext cx="2317281" cy="523220"/>
          </a:xfrm>
          <a:prstGeom prst="rect">
            <a:avLst/>
          </a:prstGeom>
          <a:noFill/>
        </p:spPr>
        <p:txBody>
          <a:bodyPr wrap="square" rtlCol="0">
            <a:spAutoFit/>
          </a:bodyPr>
          <a:lstStyle/>
          <a:p>
            <a:pPr defTabSz="914400"/>
            <a:r>
              <a:rPr lang="en-US" sz="2800" b="1" dirty="0">
                <a:solidFill>
                  <a:srgbClr val="FFFFFF"/>
                </a:solidFill>
                <a:latin typeface="Segoe UI Light"/>
              </a:rPr>
              <a:t>Service Fabric</a:t>
            </a:r>
          </a:p>
        </p:txBody>
      </p:sp>
      <p:grpSp>
        <p:nvGrpSpPr>
          <p:cNvPr id="682" name="Group 681"/>
          <p:cNvGrpSpPr/>
          <p:nvPr/>
        </p:nvGrpSpPr>
        <p:grpSpPr>
          <a:xfrm>
            <a:off x="3691814" y="3828532"/>
            <a:ext cx="4856898" cy="2820828"/>
            <a:chOff x="3570769" y="4054765"/>
            <a:chExt cx="4856898" cy="2820828"/>
          </a:xfrm>
        </p:grpSpPr>
        <p:pic>
          <p:nvPicPr>
            <p:cNvPr id="684" name="Picture 683"/>
            <p:cNvPicPr>
              <a:picLocks noChangeAspect="1"/>
            </p:cNvPicPr>
            <p:nvPr/>
          </p:nvPicPr>
          <p:blipFill>
            <a:blip r:embed="rId4"/>
            <a:stretch>
              <a:fillRect/>
            </a:stretch>
          </p:blipFill>
          <p:spPr>
            <a:xfrm>
              <a:off x="3570769" y="4054765"/>
              <a:ext cx="4856898" cy="2820828"/>
            </a:xfrm>
            <a:prstGeom prst="rect">
              <a:avLst/>
            </a:prstGeom>
          </p:spPr>
        </p:pic>
        <p:grpSp>
          <p:nvGrpSpPr>
            <p:cNvPr id="685" name="Group 684"/>
            <p:cNvGrpSpPr/>
            <p:nvPr/>
          </p:nvGrpSpPr>
          <p:grpSpPr>
            <a:xfrm>
              <a:off x="4864258" y="5403511"/>
              <a:ext cx="2479440" cy="1186831"/>
              <a:chOff x="4962229" y="5403511"/>
              <a:chExt cx="2479440" cy="1186831"/>
            </a:xfrm>
          </p:grpSpPr>
          <p:sp>
            <p:nvSpPr>
              <p:cNvPr id="686" name="Rectangle 685"/>
              <p:cNvSpPr/>
              <p:nvPr/>
            </p:nvSpPr>
            <p:spPr>
              <a:xfrm>
                <a:off x="4962229" y="5898967"/>
                <a:ext cx="2479439" cy="691375"/>
              </a:xfrm>
              <a:prstGeom prst="rect">
                <a:avLst/>
              </a:prstGeom>
              <a:solidFill>
                <a:schemeClr val="accent5"/>
              </a:solidFill>
              <a:ln w="12700" cap="flat" cmpd="sng" algn="ctr">
                <a:noFill/>
                <a:prstDash val="solid"/>
                <a:miter lim="800000"/>
              </a:ln>
              <a:effectLst/>
            </p:spPr>
            <p:txBody>
              <a:bodyPr rtlCol="0" anchor="ctr"/>
              <a:lstStyle/>
              <a:p>
                <a:pPr algn="ctr" defTabSz="914400">
                  <a:defRPr/>
                </a:pPr>
                <a:r>
                  <a:rPr lang="en-US" sz="2400" b="1" kern="0" dirty="0" smtClean="0">
                    <a:solidFill>
                      <a:srgbClr val="000000"/>
                    </a:solidFill>
                    <a:latin typeface="Segoe UI Light"/>
                  </a:rPr>
                  <a:t>Private Clouds</a:t>
                </a:r>
                <a:endParaRPr lang="en-US" sz="1400" kern="0" dirty="0" smtClean="0">
                  <a:solidFill>
                    <a:srgbClr val="000000"/>
                  </a:solidFill>
                  <a:latin typeface="Segoe UI Light"/>
                </a:endParaRPr>
              </a:p>
            </p:txBody>
          </p:sp>
          <p:sp>
            <p:nvSpPr>
              <p:cNvPr id="687" name="Rectangle 686"/>
              <p:cNvSpPr/>
              <p:nvPr/>
            </p:nvSpPr>
            <p:spPr>
              <a:xfrm>
                <a:off x="4962230" y="5403511"/>
                <a:ext cx="1222090" cy="457200"/>
              </a:xfrm>
              <a:prstGeom prst="rect">
                <a:avLst/>
              </a:prstGeom>
              <a:solidFill>
                <a:schemeClr val="accent5"/>
              </a:solidFill>
              <a:ln w="12700" cap="flat" cmpd="sng" algn="ctr">
                <a:noFill/>
                <a:prstDash val="solid"/>
                <a:miter lim="800000"/>
              </a:ln>
              <a:effectLst/>
            </p:spPr>
            <p:txBody>
              <a:bodyPr lIns="0" tIns="0" rIns="0" bIns="0" rtlCol="0" anchor="ctr"/>
              <a:lstStyle/>
              <a:p>
                <a:pPr algn="ctr" defTabSz="914400">
                  <a:defRPr/>
                </a:pPr>
                <a:r>
                  <a:rPr lang="en-US" sz="1000" b="1" kern="0" dirty="0" smtClean="0">
                    <a:solidFill>
                      <a:srgbClr val="000000"/>
                    </a:solidFill>
                    <a:latin typeface="Calibri" panose="020F0502020204030204"/>
                  </a:rPr>
                  <a:t>Windows</a:t>
                </a:r>
              </a:p>
              <a:p>
                <a:pPr algn="ctr" defTabSz="914400">
                  <a:defRPr/>
                </a:pPr>
                <a:r>
                  <a:rPr lang="en-US" sz="1000" b="1" kern="0" dirty="0" smtClean="0">
                    <a:solidFill>
                      <a:srgbClr val="000000"/>
                    </a:solidFill>
                    <a:latin typeface="Calibri" panose="020F0502020204030204"/>
                  </a:rPr>
                  <a:t>Server</a:t>
                </a:r>
              </a:p>
            </p:txBody>
          </p:sp>
          <p:sp>
            <p:nvSpPr>
              <p:cNvPr id="688" name="Rectangle 687"/>
              <p:cNvSpPr/>
              <p:nvPr/>
            </p:nvSpPr>
            <p:spPr>
              <a:xfrm>
                <a:off x="6228297" y="5403511"/>
                <a:ext cx="1213372" cy="457200"/>
              </a:xfrm>
              <a:prstGeom prst="rect">
                <a:avLst/>
              </a:prstGeom>
              <a:solidFill>
                <a:schemeClr val="accent5"/>
              </a:solidFill>
              <a:ln w="12700" cap="flat" cmpd="sng" algn="ctr">
                <a:noFill/>
                <a:prstDash val="solid"/>
                <a:miter lim="800000"/>
              </a:ln>
              <a:effectLst/>
            </p:spPr>
            <p:txBody>
              <a:bodyPr lIns="0" tIns="0" rIns="0" bIns="0" rtlCol="0" anchor="ctr"/>
              <a:lstStyle/>
              <a:p>
                <a:pPr algn="ctr" defTabSz="914400">
                  <a:defRPr/>
                </a:pPr>
                <a:r>
                  <a:rPr lang="en-US" sz="1000" b="1" kern="0" dirty="0" smtClean="0">
                    <a:solidFill>
                      <a:srgbClr val="000000"/>
                    </a:solidFill>
                    <a:latin typeface="Calibri" panose="020F0502020204030204"/>
                  </a:rPr>
                  <a:t>Linux</a:t>
                </a:r>
              </a:p>
            </p:txBody>
          </p:sp>
        </p:grpSp>
      </p:grpSp>
      <p:sp>
        <p:nvSpPr>
          <p:cNvPr id="689" name="TextBox 688"/>
          <p:cNvSpPr txBox="1"/>
          <p:nvPr/>
        </p:nvSpPr>
        <p:spPr>
          <a:xfrm>
            <a:off x="601369" y="2658663"/>
            <a:ext cx="1228250" cy="276999"/>
          </a:xfrm>
          <a:prstGeom prst="rect">
            <a:avLst/>
          </a:prstGeom>
          <a:noFill/>
        </p:spPr>
        <p:txBody>
          <a:bodyPr wrap="square" rtlCol="0">
            <a:spAutoFit/>
          </a:bodyPr>
          <a:lstStyle/>
          <a:p>
            <a:pPr defTabSz="914400"/>
            <a:r>
              <a:rPr lang="en-US" sz="1200" b="1" dirty="0">
                <a:solidFill>
                  <a:srgbClr val="000000"/>
                </a:solidFill>
                <a:latin typeface="Segoe UI Light"/>
              </a:rPr>
              <a:t>High Availability</a:t>
            </a:r>
          </a:p>
        </p:txBody>
      </p:sp>
      <p:sp>
        <p:nvSpPr>
          <p:cNvPr id="690" name="TextBox 689"/>
          <p:cNvSpPr txBox="1"/>
          <p:nvPr/>
        </p:nvSpPr>
        <p:spPr>
          <a:xfrm>
            <a:off x="2054364" y="3270459"/>
            <a:ext cx="1183360" cy="276999"/>
          </a:xfrm>
          <a:prstGeom prst="rect">
            <a:avLst/>
          </a:prstGeom>
          <a:noFill/>
        </p:spPr>
        <p:txBody>
          <a:bodyPr wrap="square" rtlCol="0">
            <a:spAutoFit/>
          </a:bodyPr>
          <a:lstStyle/>
          <a:p>
            <a:pPr defTabSz="914400"/>
            <a:r>
              <a:rPr lang="en-US" sz="1200" b="1" dirty="0" smtClean="0">
                <a:solidFill>
                  <a:srgbClr val="000000"/>
                </a:solidFill>
                <a:latin typeface="Segoe UI Light"/>
              </a:rPr>
              <a:t>Hyper-Scale</a:t>
            </a:r>
            <a:endParaRPr lang="en-US" sz="1200" b="1" dirty="0">
              <a:solidFill>
                <a:srgbClr val="000000"/>
              </a:solidFill>
              <a:latin typeface="Segoe UI Light"/>
            </a:endParaRPr>
          </a:p>
        </p:txBody>
      </p:sp>
      <p:sp>
        <p:nvSpPr>
          <p:cNvPr id="691" name="TextBox 690"/>
          <p:cNvSpPr txBox="1"/>
          <p:nvPr/>
        </p:nvSpPr>
        <p:spPr>
          <a:xfrm>
            <a:off x="2005590" y="2695045"/>
            <a:ext cx="1403892" cy="276999"/>
          </a:xfrm>
          <a:prstGeom prst="rect">
            <a:avLst/>
          </a:prstGeom>
          <a:noFill/>
        </p:spPr>
        <p:txBody>
          <a:bodyPr wrap="square" rtlCol="0">
            <a:spAutoFit/>
          </a:bodyPr>
          <a:lstStyle/>
          <a:p>
            <a:pPr defTabSz="914400"/>
            <a:r>
              <a:rPr lang="en-US" sz="1200" b="1" dirty="0">
                <a:solidFill>
                  <a:srgbClr val="000000"/>
                </a:solidFill>
                <a:latin typeface="Segoe UI Light"/>
              </a:rPr>
              <a:t>Hybrid Operations</a:t>
            </a:r>
          </a:p>
        </p:txBody>
      </p:sp>
      <p:sp>
        <p:nvSpPr>
          <p:cNvPr id="692" name="TextBox 691"/>
          <p:cNvSpPr txBox="1"/>
          <p:nvPr/>
        </p:nvSpPr>
        <p:spPr>
          <a:xfrm>
            <a:off x="2565972" y="3007272"/>
            <a:ext cx="1074784" cy="276999"/>
          </a:xfrm>
          <a:prstGeom prst="rect">
            <a:avLst/>
          </a:prstGeom>
          <a:noFill/>
        </p:spPr>
        <p:txBody>
          <a:bodyPr wrap="square" rtlCol="0">
            <a:spAutoFit/>
          </a:bodyPr>
          <a:lstStyle/>
          <a:p>
            <a:pPr defTabSz="914400"/>
            <a:r>
              <a:rPr lang="en-US" sz="1200" b="1" dirty="0">
                <a:solidFill>
                  <a:srgbClr val="000000"/>
                </a:solidFill>
                <a:latin typeface="Segoe UI Light"/>
              </a:rPr>
              <a:t>High Density</a:t>
            </a:r>
          </a:p>
        </p:txBody>
      </p:sp>
      <p:sp>
        <p:nvSpPr>
          <p:cNvPr id="693" name="TextBox 692"/>
          <p:cNvSpPr txBox="1"/>
          <p:nvPr/>
        </p:nvSpPr>
        <p:spPr>
          <a:xfrm>
            <a:off x="5018187" y="1896191"/>
            <a:ext cx="2784226" cy="523220"/>
          </a:xfrm>
          <a:prstGeom prst="rect">
            <a:avLst/>
          </a:prstGeom>
          <a:noFill/>
          <a:ln>
            <a:noFill/>
          </a:ln>
        </p:spPr>
        <p:txBody>
          <a:bodyPr wrap="square" rtlCol="0">
            <a:spAutoFit/>
          </a:bodyPr>
          <a:lstStyle/>
          <a:p>
            <a:pPr defTabSz="914400"/>
            <a:r>
              <a:rPr lang="en-US" sz="2800" dirty="0" err="1" smtClean="0">
                <a:solidFill>
                  <a:srgbClr val="47D8FF"/>
                </a:solidFill>
                <a:effectLst>
                  <a:glow rad="266700">
                    <a:srgbClr val="FFFFFF"/>
                  </a:glow>
                </a:effectLst>
                <a:latin typeface="Segoe UI Semibold" panose="020B0702040204020203" pitchFamily="34" charset="0"/>
                <a:ea typeface="Segoe UI Black" panose="020B0A02040204020203" pitchFamily="34" charset="0"/>
                <a:cs typeface="Segoe UI Semibold" panose="020B0702040204020203" pitchFamily="34" charset="0"/>
              </a:rPr>
              <a:t>microservices</a:t>
            </a:r>
            <a:endParaRPr lang="en-US" sz="2800" dirty="0">
              <a:solidFill>
                <a:srgbClr val="47D8FF"/>
              </a:solidFill>
              <a:effectLst>
                <a:glow rad="266700">
                  <a:srgbClr val="FFFFFF"/>
                </a:glow>
              </a:effectLst>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694" name="TextBox 693"/>
          <p:cNvSpPr txBox="1"/>
          <p:nvPr/>
        </p:nvSpPr>
        <p:spPr>
          <a:xfrm>
            <a:off x="3956834" y="2964163"/>
            <a:ext cx="1339233" cy="276999"/>
          </a:xfrm>
          <a:prstGeom prst="rect">
            <a:avLst/>
          </a:prstGeom>
          <a:noFill/>
        </p:spPr>
        <p:txBody>
          <a:bodyPr wrap="square" rtlCol="0">
            <a:spAutoFit/>
          </a:bodyPr>
          <a:lstStyle/>
          <a:p>
            <a:pPr defTabSz="914400"/>
            <a:r>
              <a:rPr lang="en-US" sz="1200" b="1" dirty="0">
                <a:solidFill>
                  <a:srgbClr val="000000"/>
                </a:solidFill>
                <a:latin typeface="Segoe UI Light"/>
              </a:rPr>
              <a:t>Rolling Upgrades</a:t>
            </a:r>
          </a:p>
        </p:txBody>
      </p:sp>
      <p:sp>
        <p:nvSpPr>
          <p:cNvPr id="695" name="TextBox 694"/>
          <p:cNvSpPr txBox="1"/>
          <p:nvPr/>
        </p:nvSpPr>
        <p:spPr>
          <a:xfrm>
            <a:off x="5319489" y="3229336"/>
            <a:ext cx="1339233" cy="276999"/>
          </a:xfrm>
          <a:prstGeom prst="rect">
            <a:avLst/>
          </a:prstGeom>
          <a:noFill/>
        </p:spPr>
        <p:txBody>
          <a:bodyPr wrap="square" rtlCol="0">
            <a:spAutoFit/>
          </a:bodyPr>
          <a:lstStyle/>
          <a:p>
            <a:pPr defTabSz="914400"/>
            <a:r>
              <a:rPr lang="en-US" sz="1200" b="1" dirty="0" err="1">
                <a:solidFill>
                  <a:srgbClr val="000000"/>
                </a:solidFill>
                <a:latin typeface="Segoe UI Light"/>
              </a:rPr>
              <a:t>Stateful</a:t>
            </a:r>
            <a:r>
              <a:rPr lang="en-US" sz="1200" b="1" dirty="0">
                <a:solidFill>
                  <a:srgbClr val="000000"/>
                </a:solidFill>
                <a:latin typeface="Segoe UI Light"/>
              </a:rPr>
              <a:t> services</a:t>
            </a:r>
          </a:p>
        </p:txBody>
      </p:sp>
      <p:sp>
        <p:nvSpPr>
          <p:cNvPr id="696" name="TextBox 695"/>
          <p:cNvSpPr txBox="1"/>
          <p:nvPr/>
        </p:nvSpPr>
        <p:spPr>
          <a:xfrm>
            <a:off x="5822153" y="2995210"/>
            <a:ext cx="1339233" cy="276999"/>
          </a:xfrm>
          <a:prstGeom prst="rect">
            <a:avLst/>
          </a:prstGeom>
          <a:noFill/>
        </p:spPr>
        <p:txBody>
          <a:bodyPr wrap="square" rtlCol="0">
            <a:spAutoFit/>
          </a:bodyPr>
          <a:lstStyle/>
          <a:p>
            <a:pPr defTabSz="914400"/>
            <a:r>
              <a:rPr lang="en-US" sz="1200" b="1" dirty="0">
                <a:solidFill>
                  <a:srgbClr val="000000"/>
                </a:solidFill>
                <a:latin typeface="Segoe UI Light"/>
              </a:rPr>
              <a:t>Low Latency</a:t>
            </a:r>
          </a:p>
        </p:txBody>
      </p:sp>
      <p:sp>
        <p:nvSpPr>
          <p:cNvPr id="697" name="TextBox 696"/>
          <p:cNvSpPr txBox="1"/>
          <p:nvPr/>
        </p:nvSpPr>
        <p:spPr>
          <a:xfrm>
            <a:off x="7613395" y="3090909"/>
            <a:ext cx="1339233" cy="461665"/>
          </a:xfrm>
          <a:prstGeom prst="rect">
            <a:avLst/>
          </a:prstGeom>
          <a:noFill/>
        </p:spPr>
        <p:txBody>
          <a:bodyPr wrap="square" rtlCol="0">
            <a:spAutoFit/>
          </a:bodyPr>
          <a:lstStyle/>
          <a:p>
            <a:pPr algn="ctr" defTabSz="914400"/>
            <a:r>
              <a:rPr lang="en-US" sz="1200" b="1" dirty="0">
                <a:solidFill>
                  <a:srgbClr val="000000"/>
                </a:solidFill>
                <a:latin typeface="Segoe UI Light"/>
              </a:rPr>
              <a:t>Fast startup &amp; shutdown</a:t>
            </a:r>
          </a:p>
        </p:txBody>
      </p:sp>
      <p:sp>
        <p:nvSpPr>
          <p:cNvPr id="698" name="TextBox 697"/>
          <p:cNvSpPr txBox="1"/>
          <p:nvPr/>
        </p:nvSpPr>
        <p:spPr>
          <a:xfrm>
            <a:off x="8567359" y="2574977"/>
            <a:ext cx="1741930" cy="461665"/>
          </a:xfrm>
          <a:prstGeom prst="rect">
            <a:avLst/>
          </a:prstGeom>
          <a:noFill/>
        </p:spPr>
        <p:txBody>
          <a:bodyPr wrap="square" rtlCol="0">
            <a:spAutoFit/>
          </a:bodyPr>
          <a:lstStyle/>
          <a:p>
            <a:pPr defTabSz="914400"/>
            <a:r>
              <a:rPr lang="en-US" sz="1200" b="1" dirty="0">
                <a:solidFill>
                  <a:srgbClr val="000000"/>
                </a:solidFill>
                <a:latin typeface="Segoe UI Light"/>
              </a:rPr>
              <a:t>Container Orchestration &amp; lifecycle management</a:t>
            </a:r>
          </a:p>
        </p:txBody>
      </p:sp>
      <p:sp>
        <p:nvSpPr>
          <p:cNvPr id="699" name="TextBox 698"/>
          <p:cNvSpPr txBox="1"/>
          <p:nvPr/>
        </p:nvSpPr>
        <p:spPr>
          <a:xfrm>
            <a:off x="10047328" y="3046748"/>
            <a:ext cx="1557236" cy="276999"/>
          </a:xfrm>
          <a:prstGeom prst="rect">
            <a:avLst/>
          </a:prstGeom>
          <a:noFill/>
        </p:spPr>
        <p:txBody>
          <a:bodyPr wrap="square" rtlCol="0">
            <a:spAutoFit/>
          </a:bodyPr>
          <a:lstStyle/>
          <a:p>
            <a:pPr algn="ctr" defTabSz="914400"/>
            <a:r>
              <a:rPr lang="en-US" sz="1200" b="1" dirty="0" smtClean="0">
                <a:solidFill>
                  <a:srgbClr val="000000"/>
                </a:solidFill>
                <a:latin typeface="Segoe UI Light"/>
              </a:rPr>
              <a:t>Replication </a:t>
            </a:r>
            <a:r>
              <a:rPr lang="en-US" sz="1200" b="1" dirty="0">
                <a:solidFill>
                  <a:srgbClr val="000000"/>
                </a:solidFill>
                <a:latin typeface="Segoe UI Light"/>
              </a:rPr>
              <a:t>&amp; Failover</a:t>
            </a:r>
          </a:p>
        </p:txBody>
      </p:sp>
      <p:sp>
        <p:nvSpPr>
          <p:cNvPr id="700" name="TextBox 699"/>
          <p:cNvSpPr txBox="1"/>
          <p:nvPr/>
        </p:nvSpPr>
        <p:spPr>
          <a:xfrm>
            <a:off x="677119" y="2926651"/>
            <a:ext cx="1183360" cy="646331"/>
          </a:xfrm>
          <a:prstGeom prst="rect">
            <a:avLst/>
          </a:prstGeom>
          <a:noFill/>
        </p:spPr>
        <p:txBody>
          <a:bodyPr wrap="square" rtlCol="0">
            <a:spAutoFit/>
          </a:bodyPr>
          <a:lstStyle/>
          <a:p>
            <a:pPr algn="ctr" defTabSz="914400"/>
            <a:r>
              <a:rPr lang="en-US" sz="1200" b="1" dirty="0" smtClean="0">
                <a:solidFill>
                  <a:srgbClr val="000000"/>
                </a:solidFill>
                <a:latin typeface="Segoe UI Light"/>
              </a:rPr>
              <a:t>Simple </a:t>
            </a:r>
            <a:r>
              <a:rPr lang="en-US" sz="1200" b="1" dirty="0">
                <a:solidFill>
                  <a:srgbClr val="000000"/>
                </a:solidFill>
                <a:latin typeface="Segoe UI Light"/>
              </a:rPr>
              <a:t>programming </a:t>
            </a:r>
            <a:r>
              <a:rPr lang="en-US" sz="1200" b="1" dirty="0" smtClean="0">
                <a:solidFill>
                  <a:srgbClr val="000000"/>
                </a:solidFill>
                <a:latin typeface="Segoe UI Light"/>
              </a:rPr>
              <a:t>models</a:t>
            </a:r>
            <a:endParaRPr lang="en-US" sz="1200" b="1" dirty="0">
              <a:solidFill>
                <a:srgbClr val="000000"/>
              </a:solidFill>
              <a:latin typeface="Segoe UI Light"/>
            </a:endParaRPr>
          </a:p>
        </p:txBody>
      </p:sp>
      <p:sp>
        <p:nvSpPr>
          <p:cNvPr id="701" name="TextBox 700"/>
          <p:cNvSpPr txBox="1"/>
          <p:nvPr/>
        </p:nvSpPr>
        <p:spPr>
          <a:xfrm>
            <a:off x="8952628" y="3152677"/>
            <a:ext cx="1339233" cy="276999"/>
          </a:xfrm>
          <a:prstGeom prst="rect">
            <a:avLst/>
          </a:prstGeom>
          <a:noFill/>
        </p:spPr>
        <p:txBody>
          <a:bodyPr wrap="square" rtlCol="0">
            <a:spAutoFit/>
          </a:bodyPr>
          <a:lstStyle/>
          <a:p>
            <a:pPr defTabSz="914400"/>
            <a:r>
              <a:rPr lang="en-US" sz="1200" b="1" dirty="0">
                <a:solidFill>
                  <a:srgbClr val="000000"/>
                </a:solidFill>
                <a:latin typeface="Segoe UI Light"/>
              </a:rPr>
              <a:t>Load balancing</a:t>
            </a:r>
          </a:p>
        </p:txBody>
      </p:sp>
      <p:sp>
        <p:nvSpPr>
          <p:cNvPr id="702" name="TextBox 701"/>
          <p:cNvSpPr txBox="1"/>
          <p:nvPr/>
        </p:nvSpPr>
        <p:spPr>
          <a:xfrm>
            <a:off x="10419379" y="2693607"/>
            <a:ext cx="1403892" cy="276999"/>
          </a:xfrm>
          <a:prstGeom prst="rect">
            <a:avLst/>
          </a:prstGeom>
          <a:noFill/>
        </p:spPr>
        <p:txBody>
          <a:bodyPr wrap="square" rtlCol="0">
            <a:spAutoFit/>
          </a:bodyPr>
          <a:lstStyle/>
          <a:p>
            <a:pPr defTabSz="914400"/>
            <a:r>
              <a:rPr lang="en-US" sz="1200" b="1" dirty="0">
                <a:solidFill>
                  <a:srgbClr val="000000"/>
                </a:solidFill>
                <a:latin typeface="Segoe UI Light"/>
              </a:rPr>
              <a:t>Self-healing</a:t>
            </a:r>
          </a:p>
        </p:txBody>
      </p:sp>
      <p:sp>
        <p:nvSpPr>
          <p:cNvPr id="703" name="TextBox 702"/>
          <p:cNvSpPr txBox="1"/>
          <p:nvPr/>
        </p:nvSpPr>
        <p:spPr>
          <a:xfrm>
            <a:off x="3539141" y="2655701"/>
            <a:ext cx="1359678" cy="276999"/>
          </a:xfrm>
          <a:prstGeom prst="rect">
            <a:avLst/>
          </a:prstGeom>
          <a:noFill/>
        </p:spPr>
        <p:txBody>
          <a:bodyPr wrap="square" rtlCol="0">
            <a:spAutoFit/>
          </a:bodyPr>
          <a:lstStyle/>
          <a:p>
            <a:pPr defTabSz="914400"/>
            <a:r>
              <a:rPr lang="en-US" sz="1200" b="1" dirty="0" smtClean="0">
                <a:solidFill>
                  <a:srgbClr val="000000"/>
                </a:solidFill>
                <a:latin typeface="Segoe UI Light"/>
              </a:rPr>
              <a:t>Data </a:t>
            </a:r>
            <a:r>
              <a:rPr lang="en-US" sz="1200" b="1" dirty="0">
                <a:solidFill>
                  <a:srgbClr val="000000"/>
                </a:solidFill>
                <a:latin typeface="Segoe UI Light"/>
              </a:rPr>
              <a:t>Partitioning</a:t>
            </a:r>
          </a:p>
        </p:txBody>
      </p:sp>
      <p:sp>
        <p:nvSpPr>
          <p:cNvPr id="704" name="TextBox 703"/>
          <p:cNvSpPr txBox="1"/>
          <p:nvPr/>
        </p:nvSpPr>
        <p:spPr>
          <a:xfrm>
            <a:off x="3594503" y="3276100"/>
            <a:ext cx="1538464" cy="276999"/>
          </a:xfrm>
          <a:prstGeom prst="rect">
            <a:avLst/>
          </a:prstGeom>
          <a:noFill/>
        </p:spPr>
        <p:txBody>
          <a:bodyPr wrap="square" rtlCol="0">
            <a:spAutoFit/>
          </a:bodyPr>
          <a:lstStyle/>
          <a:p>
            <a:pPr defTabSz="914400"/>
            <a:r>
              <a:rPr lang="en-US" sz="1200" b="1" dirty="0">
                <a:solidFill>
                  <a:srgbClr val="000000"/>
                </a:solidFill>
                <a:latin typeface="Segoe UI Light"/>
              </a:rPr>
              <a:t>Automated Rollback</a:t>
            </a:r>
          </a:p>
        </p:txBody>
      </p:sp>
      <p:sp>
        <p:nvSpPr>
          <p:cNvPr id="705" name="TextBox 704"/>
          <p:cNvSpPr txBox="1"/>
          <p:nvPr/>
        </p:nvSpPr>
        <p:spPr>
          <a:xfrm>
            <a:off x="7343618" y="2594853"/>
            <a:ext cx="1339233" cy="461665"/>
          </a:xfrm>
          <a:prstGeom prst="rect">
            <a:avLst/>
          </a:prstGeom>
          <a:noFill/>
        </p:spPr>
        <p:txBody>
          <a:bodyPr wrap="square" rtlCol="0">
            <a:spAutoFit/>
          </a:bodyPr>
          <a:lstStyle/>
          <a:p>
            <a:pPr algn="ctr" defTabSz="914400"/>
            <a:r>
              <a:rPr lang="en-US" sz="1200" b="1" dirty="0">
                <a:solidFill>
                  <a:srgbClr val="000000"/>
                </a:solidFill>
                <a:latin typeface="Segoe UI Light"/>
              </a:rPr>
              <a:t>Health</a:t>
            </a:r>
            <a:r>
              <a:rPr lang="en-US" sz="1200" b="1" dirty="0">
                <a:solidFill>
                  <a:srgbClr val="FFFFFF"/>
                </a:solidFill>
                <a:latin typeface="Segoe UI Light"/>
              </a:rPr>
              <a:t> </a:t>
            </a:r>
            <a:r>
              <a:rPr lang="en-US" sz="1200" b="1" dirty="0">
                <a:solidFill>
                  <a:srgbClr val="000000"/>
                </a:solidFill>
                <a:latin typeface="Segoe UI Light"/>
              </a:rPr>
              <a:t>Monitoring</a:t>
            </a:r>
          </a:p>
        </p:txBody>
      </p:sp>
      <p:sp>
        <p:nvSpPr>
          <p:cNvPr id="706" name="TextBox 705"/>
          <p:cNvSpPr txBox="1"/>
          <p:nvPr/>
        </p:nvSpPr>
        <p:spPr>
          <a:xfrm>
            <a:off x="6853358" y="3007272"/>
            <a:ext cx="1359678" cy="461665"/>
          </a:xfrm>
          <a:prstGeom prst="rect">
            <a:avLst/>
          </a:prstGeom>
          <a:noFill/>
        </p:spPr>
        <p:txBody>
          <a:bodyPr wrap="square" rtlCol="0">
            <a:spAutoFit/>
          </a:bodyPr>
          <a:lstStyle/>
          <a:p>
            <a:pPr defTabSz="914400"/>
            <a:r>
              <a:rPr lang="en-US" sz="1200" b="1" dirty="0">
                <a:solidFill>
                  <a:srgbClr val="000000"/>
                </a:solidFill>
                <a:latin typeface="Segoe UI Light"/>
              </a:rPr>
              <a:t>Placement Constraints</a:t>
            </a:r>
          </a:p>
        </p:txBody>
      </p:sp>
    </p:spTree>
    <p:extLst>
      <p:ext uri="{BB962C8B-B14F-4D97-AF65-F5344CB8AC3E}">
        <p14:creationId xmlns:p14="http://schemas.microsoft.com/office/powerpoint/2010/main" val="2778958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par>
                                <p:cTn id="8" presetID="10" presetClass="entr" presetSubtype="0" fill="hold" nodeType="withEffect">
                                  <p:stCondLst>
                                    <p:cond delay="400"/>
                                  </p:stCondLst>
                                  <p:childTnLst>
                                    <p:set>
                                      <p:cBhvr>
                                        <p:cTn id="9" dur="1" fill="hold">
                                          <p:stCondLst>
                                            <p:cond delay="0"/>
                                          </p:stCondLst>
                                        </p:cTn>
                                        <p:tgtEl>
                                          <p:spTgt spid="365"/>
                                        </p:tgtEl>
                                        <p:attrNameLst>
                                          <p:attrName>style.visibility</p:attrName>
                                        </p:attrNameLst>
                                      </p:cBhvr>
                                      <p:to>
                                        <p:strVal val="visible"/>
                                      </p:to>
                                    </p:set>
                                    <p:animEffect transition="in" filter="fade">
                                      <p:cBhvr>
                                        <p:cTn id="10" dur="500"/>
                                        <p:tgtEl>
                                          <p:spTgt spid="365"/>
                                        </p:tgtEl>
                                      </p:cBhvr>
                                    </p:animEffect>
                                  </p:childTnLst>
                                </p:cTn>
                              </p:par>
                              <p:par>
                                <p:cTn id="11" presetID="12" presetClass="entr" presetSubtype="1" fill="hold" grpId="0" nodeType="withEffect">
                                  <p:stCondLst>
                                    <p:cond delay="800"/>
                                  </p:stCondLst>
                                  <p:childTnLst>
                                    <p:set>
                                      <p:cBhvr>
                                        <p:cTn id="12" dur="1" fill="hold">
                                          <p:stCondLst>
                                            <p:cond delay="0"/>
                                          </p:stCondLst>
                                        </p:cTn>
                                        <p:tgtEl>
                                          <p:spTgt spid="356"/>
                                        </p:tgtEl>
                                        <p:attrNameLst>
                                          <p:attrName>style.visibility</p:attrName>
                                        </p:attrNameLst>
                                      </p:cBhvr>
                                      <p:to>
                                        <p:strVal val="visible"/>
                                      </p:to>
                                    </p:set>
                                    <p:anim calcmode="lin" valueType="num">
                                      <p:cBhvr additive="base">
                                        <p:cTn id="13" dur="500"/>
                                        <p:tgtEl>
                                          <p:spTgt spid="356"/>
                                        </p:tgtEl>
                                        <p:attrNameLst>
                                          <p:attrName>ppt_y</p:attrName>
                                        </p:attrNameLst>
                                      </p:cBhvr>
                                      <p:tavLst>
                                        <p:tav tm="0">
                                          <p:val>
                                            <p:strVal val="#ppt_y-#ppt_h*1.125000"/>
                                          </p:val>
                                        </p:tav>
                                        <p:tav tm="100000">
                                          <p:val>
                                            <p:strVal val="#ppt_y"/>
                                          </p:val>
                                        </p:tav>
                                      </p:tavLst>
                                    </p:anim>
                                    <p:animEffect transition="in" filter="wipe(down)">
                                      <p:cBhvr>
                                        <p:cTn id="14" dur="500"/>
                                        <p:tgtEl>
                                          <p:spTgt spid="356"/>
                                        </p:tgtEl>
                                      </p:cBhvr>
                                    </p:animEffect>
                                  </p:childTnLst>
                                </p:cTn>
                              </p:par>
                              <p:par>
                                <p:cTn id="15" presetID="12" presetClass="entr" presetSubtype="1" fill="hold" grpId="0" nodeType="withEffect">
                                  <p:stCondLst>
                                    <p:cond delay="800"/>
                                  </p:stCondLst>
                                  <p:childTnLst>
                                    <p:set>
                                      <p:cBhvr>
                                        <p:cTn id="16" dur="1" fill="hold">
                                          <p:stCondLst>
                                            <p:cond delay="0"/>
                                          </p:stCondLst>
                                        </p:cTn>
                                        <p:tgtEl>
                                          <p:spTgt spid="357"/>
                                        </p:tgtEl>
                                        <p:attrNameLst>
                                          <p:attrName>style.visibility</p:attrName>
                                        </p:attrNameLst>
                                      </p:cBhvr>
                                      <p:to>
                                        <p:strVal val="visible"/>
                                      </p:to>
                                    </p:set>
                                    <p:anim calcmode="lin" valueType="num">
                                      <p:cBhvr additive="base">
                                        <p:cTn id="17" dur="500"/>
                                        <p:tgtEl>
                                          <p:spTgt spid="357"/>
                                        </p:tgtEl>
                                        <p:attrNameLst>
                                          <p:attrName>ppt_y</p:attrName>
                                        </p:attrNameLst>
                                      </p:cBhvr>
                                      <p:tavLst>
                                        <p:tav tm="0">
                                          <p:val>
                                            <p:strVal val="#ppt_y-#ppt_h*1.125000"/>
                                          </p:val>
                                        </p:tav>
                                        <p:tav tm="100000">
                                          <p:val>
                                            <p:strVal val="#ppt_y"/>
                                          </p:val>
                                        </p:tav>
                                      </p:tavLst>
                                    </p:anim>
                                    <p:animEffect transition="in" filter="wipe(down)">
                                      <p:cBhvr>
                                        <p:cTn id="18" dur="500"/>
                                        <p:tgtEl>
                                          <p:spTgt spid="357"/>
                                        </p:tgtEl>
                                      </p:cBhvr>
                                    </p:animEffect>
                                  </p:childTnLst>
                                </p:cTn>
                              </p:par>
                              <p:par>
                                <p:cTn id="19" presetID="12" presetClass="entr" presetSubtype="1" fill="hold" grpId="0" nodeType="withEffect">
                                  <p:stCondLst>
                                    <p:cond delay="800"/>
                                  </p:stCondLst>
                                  <p:childTnLst>
                                    <p:set>
                                      <p:cBhvr>
                                        <p:cTn id="20" dur="1" fill="hold">
                                          <p:stCondLst>
                                            <p:cond delay="0"/>
                                          </p:stCondLst>
                                        </p:cTn>
                                        <p:tgtEl>
                                          <p:spTgt spid="358"/>
                                        </p:tgtEl>
                                        <p:attrNameLst>
                                          <p:attrName>style.visibility</p:attrName>
                                        </p:attrNameLst>
                                      </p:cBhvr>
                                      <p:to>
                                        <p:strVal val="visible"/>
                                      </p:to>
                                    </p:set>
                                    <p:anim calcmode="lin" valueType="num">
                                      <p:cBhvr additive="base">
                                        <p:cTn id="21" dur="500"/>
                                        <p:tgtEl>
                                          <p:spTgt spid="358"/>
                                        </p:tgtEl>
                                        <p:attrNameLst>
                                          <p:attrName>ppt_y</p:attrName>
                                        </p:attrNameLst>
                                      </p:cBhvr>
                                      <p:tavLst>
                                        <p:tav tm="0">
                                          <p:val>
                                            <p:strVal val="#ppt_y-#ppt_h*1.125000"/>
                                          </p:val>
                                        </p:tav>
                                        <p:tav tm="100000">
                                          <p:val>
                                            <p:strVal val="#ppt_y"/>
                                          </p:val>
                                        </p:tav>
                                      </p:tavLst>
                                    </p:anim>
                                    <p:animEffect transition="in" filter="wipe(down)">
                                      <p:cBhvr>
                                        <p:cTn id="22"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P spid="357" grpId="0" animBg="1"/>
      <p:bldP spid="3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Battle-hardened for over 5 years</a:t>
            </a:r>
            <a:endParaRPr lang="en-US" dirty="0"/>
          </a:p>
        </p:txBody>
      </p:sp>
      <p:sp>
        <p:nvSpPr>
          <p:cNvPr id="2" name="Hexagon 1"/>
          <p:cNvSpPr/>
          <p:nvPr/>
        </p:nvSpPr>
        <p:spPr bwMode="auto">
          <a:xfrm>
            <a:off x="331920" y="1821655"/>
            <a:ext cx="3379957" cy="2817813"/>
          </a:xfrm>
          <a:prstGeom prst="hexagon">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Azure Core Infrastructure</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thousands of machines</a:t>
            </a:r>
          </a:p>
        </p:txBody>
      </p:sp>
      <p:sp>
        <p:nvSpPr>
          <p:cNvPr id="24" name="Hexagon 23"/>
          <p:cNvSpPr/>
          <p:nvPr/>
        </p:nvSpPr>
        <p:spPr bwMode="auto">
          <a:xfrm>
            <a:off x="534788" y="5098255"/>
            <a:ext cx="1942240" cy="1726772"/>
          </a:xfrm>
          <a:prstGeom prst="hexagon">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Power BI</a:t>
            </a:r>
          </a:p>
        </p:txBody>
      </p:sp>
      <p:sp>
        <p:nvSpPr>
          <p:cNvPr id="25" name="Hexagon 24"/>
          <p:cNvSpPr/>
          <p:nvPr/>
        </p:nvSpPr>
        <p:spPr bwMode="auto">
          <a:xfrm>
            <a:off x="6663766" y="1545087"/>
            <a:ext cx="2362200" cy="2008982"/>
          </a:xfrm>
          <a:prstGeom prst="hexago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Intune</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800k devices</a:t>
            </a:r>
          </a:p>
        </p:txBody>
      </p:sp>
      <p:sp>
        <p:nvSpPr>
          <p:cNvPr id="26" name="Hexagon 25"/>
          <p:cNvSpPr/>
          <p:nvPr/>
        </p:nvSpPr>
        <p:spPr bwMode="auto">
          <a:xfrm>
            <a:off x="2679443" y="4336255"/>
            <a:ext cx="3002089" cy="2590007"/>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Azure SQL Database</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1.4 million databases</a:t>
            </a:r>
          </a:p>
        </p:txBody>
      </p:sp>
      <p:sp>
        <p:nvSpPr>
          <p:cNvPr id="27" name="Hexagon 26"/>
          <p:cNvSpPr/>
          <p:nvPr/>
        </p:nvSpPr>
        <p:spPr bwMode="auto">
          <a:xfrm>
            <a:off x="5855979" y="3903057"/>
            <a:ext cx="3014466" cy="2545617"/>
          </a:xfrm>
          <a:prstGeom prst="hexagon">
            <a:avLst/>
          </a:prstGeom>
          <a:solidFill>
            <a:srgbClr val="047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Bing Cortana</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500m </a:t>
            </a:r>
            <a:r>
              <a:rPr lang="en-US" sz="2400" dirty="0" err="1" smtClean="0">
                <a:gradFill>
                  <a:gsLst>
                    <a:gs pos="0">
                      <a:srgbClr val="FFFFFF"/>
                    </a:gs>
                    <a:gs pos="100000">
                      <a:srgbClr val="FFFFFF"/>
                    </a:gs>
                  </a:gsLst>
                  <a:lin ang="5400000" scaled="0"/>
                </a:gradFill>
                <a:ea typeface="Segoe UI" pitchFamily="34" charset="0"/>
                <a:cs typeface="Segoe UI" pitchFamily="34" charset="0"/>
              </a:rPr>
              <a:t>evals</a:t>
            </a:r>
            <a:r>
              <a:rPr lang="en-US" sz="2400" dirty="0" smtClean="0">
                <a:gradFill>
                  <a:gsLst>
                    <a:gs pos="0">
                      <a:srgbClr val="FFFFFF"/>
                    </a:gs>
                    <a:gs pos="100000">
                      <a:srgbClr val="FFFFFF"/>
                    </a:gs>
                  </a:gsLst>
                  <a:lin ang="5400000" scaled="0"/>
                </a:gradFill>
                <a:ea typeface="Segoe UI" pitchFamily="34" charset="0"/>
                <a:cs typeface="Segoe UI" pitchFamily="34" charset="0"/>
              </a:rPr>
              <a:t>/sec</a:t>
            </a:r>
          </a:p>
        </p:txBody>
      </p:sp>
      <p:sp>
        <p:nvSpPr>
          <p:cNvPr id="28" name="Hexagon 27"/>
          <p:cNvSpPr/>
          <p:nvPr/>
        </p:nvSpPr>
        <p:spPr bwMode="auto">
          <a:xfrm>
            <a:off x="3695281" y="1594642"/>
            <a:ext cx="2856365" cy="2436813"/>
          </a:xfrm>
          <a:prstGeom prst="hexagon">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Azure Document DB</a:t>
            </a:r>
          </a:p>
          <a:p>
            <a:pPr algn="ctr" defTabSz="932472" fontAlgn="base">
              <a:lnSpc>
                <a:spcPct val="90000"/>
              </a:lnSpc>
              <a:spcBef>
                <a:spcPct val="0"/>
              </a:spcBef>
              <a:spcAft>
                <a:spcPct val="0"/>
              </a:spcAft>
            </a:pP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latin typeface="Segoe UI Light"/>
                <a:ea typeface="Segoe UI" pitchFamily="34" charset="0"/>
                <a:cs typeface="Segoe UI" pitchFamily="34" charset="0"/>
              </a:rPr>
              <a:t>billions transactions/week</a:t>
            </a:r>
          </a:p>
        </p:txBody>
      </p:sp>
      <p:sp>
        <p:nvSpPr>
          <p:cNvPr id="29" name="Hexagon 28"/>
          <p:cNvSpPr/>
          <p:nvPr/>
        </p:nvSpPr>
        <p:spPr bwMode="auto">
          <a:xfrm>
            <a:off x="9122653" y="784468"/>
            <a:ext cx="2886784" cy="2446093"/>
          </a:xfrm>
          <a:prstGeom prst="hexagon">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Skype for Business</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Hybrid Ops</a:t>
            </a:r>
          </a:p>
        </p:txBody>
      </p:sp>
      <p:sp>
        <p:nvSpPr>
          <p:cNvPr id="12" name="Hexagon 11"/>
          <p:cNvSpPr/>
          <p:nvPr/>
        </p:nvSpPr>
        <p:spPr bwMode="auto">
          <a:xfrm>
            <a:off x="9044893" y="3554069"/>
            <a:ext cx="2564298" cy="2229986"/>
          </a:xfrm>
          <a:prstGeom prst="hexagon">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Event Hubs</a:t>
            </a:r>
          </a:p>
          <a:p>
            <a:pPr algn="ctr" defTabSz="932472" fontAlgn="base">
              <a:lnSpc>
                <a:spcPct val="90000"/>
              </a:lnSpc>
              <a:spcBef>
                <a:spcPct val="0"/>
              </a:spcBef>
              <a:spcAft>
                <a:spcPct val="0"/>
              </a:spcAft>
            </a:pPr>
            <a:endParaRPr lang="en-US" sz="2000" b="1"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20bn events/day</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661272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20340" y="986309"/>
            <a:ext cx="1611655" cy="1611655"/>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Oval 2"/>
          <p:cNvSpPr/>
          <p:nvPr/>
        </p:nvSpPr>
        <p:spPr bwMode="auto">
          <a:xfrm>
            <a:off x="5761037" y="1989234"/>
            <a:ext cx="3760528" cy="3760528"/>
          </a:xfrm>
          <a:prstGeom prst="ellipse">
            <a:avLst/>
          </a:prstGeom>
          <a:noFill/>
          <a:ln w="66675">
            <a:solidFill>
              <a:schemeClr val="bg2">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Rounded Rectangle 41"/>
          <p:cNvSpPr/>
          <p:nvPr/>
        </p:nvSpPr>
        <p:spPr bwMode="auto">
          <a:xfrm>
            <a:off x="4922837" y="2476584"/>
            <a:ext cx="1611655" cy="1611655"/>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6" name="Rounded Rectangle 45"/>
          <p:cNvSpPr/>
          <p:nvPr/>
        </p:nvSpPr>
        <p:spPr bwMode="auto">
          <a:xfrm>
            <a:off x="8753806" y="2422722"/>
            <a:ext cx="1611655" cy="1611655"/>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7" name="Rounded Rectangle 46"/>
          <p:cNvSpPr/>
          <p:nvPr/>
        </p:nvSpPr>
        <p:spPr bwMode="auto">
          <a:xfrm>
            <a:off x="5653749" y="4756442"/>
            <a:ext cx="1611655" cy="1611655"/>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8" name="Rounded Rectangle 47"/>
          <p:cNvSpPr/>
          <p:nvPr/>
        </p:nvSpPr>
        <p:spPr bwMode="auto">
          <a:xfrm>
            <a:off x="7998086" y="4765273"/>
            <a:ext cx="1611655" cy="1611655"/>
          </a:xfrm>
          <a:prstGeom prst="round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Rounded Rectangle 16"/>
          <p:cNvSpPr/>
          <p:nvPr/>
        </p:nvSpPr>
        <p:spPr bwMode="auto">
          <a:xfrm>
            <a:off x="579437" y="4288470"/>
            <a:ext cx="1051295" cy="2295223"/>
          </a:xfrm>
          <a:prstGeom prst="roundRect">
            <a:avLst/>
          </a:prstGeom>
          <a:solidFill>
            <a:schemeClr val="tx2"/>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588504" y="1044815"/>
            <a:ext cx="1051295" cy="2350803"/>
          </a:xfrm>
          <a:prstGeom prst="roundRect">
            <a:avLst/>
          </a:prstGeom>
          <a:solidFill>
            <a:schemeClr val="tx2"/>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Hexagon 18"/>
          <p:cNvSpPr/>
          <p:nvPr/>
        </p:nvSpPr>
        <p:spPr bwMode="auto">
          <a:xfrm>
            <a:off x="919339" y="1292789"/>
            <a:ext cx="366670" cy="309916"/>
          </a:xfrm>
          <a:prstGeom prst="hexago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Hexagon 19"/>
          <p:cNvSpPr/>
          <p:nvPr/>
        </p:nvSpPr>
        <p:spPr bwMode="auto">
          <a:xfrm>
            <a:off x="916483" y="1292789"/>
            <a:ext cx="366670" cy="309916"/>
          </a:xfrm>
          <a:prstGeom prst="hexago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Hexagon 20"/>
          <p:cNvSpPr/>
          <p:nvPr/>
        </p:nvSpPr>
        <p:spPr bwMode="auto">
          <a:xfrm>
            <a:off x="909244" y="1288748"/>
            <a:ext cx="366670" cy="309916"/>
          </a:xfrm>
          <a:prstGeom prst="hexago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Hexagon 21"/>
          <p:cNvSpPr/>
          <p:nvPr/>
        </p:nvSpPr>
        <p:spPr bwMode="auto">
          <a:xfrm>
            <a:off x="919339" y="2051293"/>
            <a:ext cx="366670" cy="309916"/>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Hexagon 22"/>
          <p:cNvSpPr/>
          <p:nvPr/>
        </p:nvSpPr>
        <p:spPr bwMode="auto">
          <a:xfrm>
            <a:off x="937667" y="2051293"/>
            <a:ext cx="366670" cy="309916"/>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Hexagon 23"/>
          <p:cNvSpPr/>
          <p:nvPr/>
        </p:nvSpPr>
        <p:spPr bwMode="auto">
          <a:xfrm>
            <a:off x="937667" y="2053602"/>
            <a:ext cx="366670" cy="309916"/>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Hexagon 24"/>
          <p:cNvSpPr/>
          <p:nvPr/>
        </p:nvSpPr>
        <p:spPr bwMode="auto">
          <a:xfrm>
            <a:off x="919339" y="2793304"/>
            <a:ext cx="366670" cy="309916"/>
          </a:xfrm>
          <a:prstGeom prst="hexagon">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Hexagon 25"/>
          <p:cNvSpPr/>
          <p:nvPr/>
        </p:nvSpPr>
        <p:spPr bwMode="auto">
          <a:xfrm>
            <a:off x="937667" y="2793304"/>
            <a:ext cx="366670" cy="309916"/>
          </a:xfrm>
          <a:prstGeom prst="hexagon">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Hexagon 26"/>
          <p:cNvSpPr/>
          <p:nvPr/>
        </p:nvSpPr>
        <p:spPr bwMode="auto">
          <a:xfrm>
            <a:off x="937667" y="2795613"/>
            <a:ext cx="366670" cy="309916"/>
          </a:xfrm>
          <a:prstGeom prst="hexagon">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Hexagon 27"/>
          <p:cNvSpPr/>
          <p:nvPr/>
        </p:nvSpPr>
        <p:spPr bwMode="auto">
          <a:xfrm>
            <a:off x="897092" y="4577392"/>
            <a:ext cx="365760" cy="310896"/>
          </a:xfrm>
          <a:prstGeom prst="hexagon">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Hexagon 28"/>
          <p:cNvSpPr/>
          <p:nvPr/>
        </p:nvSpPr>
        <p:spPr bwMode="auto">
          <a:xfrm>
            <a:off x="915420" y="4577392"/>
            <a:ext cx="365760" cy="310896"/>
          </a:xfrm>
          <a:prstGeom prst="hexagon">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Hexagon 29"/>
          <p:cNvSpPr/>
          <p:nvPr/>
        </p:nvSpPr>
        <p:spPr bwMode="auto">
          <a:xfrm>
            <a:off x="915420" y="4579701"/>
            <a:ext cx="365760" cy="310896"/>
          </a:xfrm>
          <a:prstGeom prst="hexagon">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Hexagon 30"/>
          <p:cNvSpPr/>
          <p:nvPr/>
        </p:nvSpPr>
        <p:spPr bwMode="auto">
          <a:xfrm>
            <a:off x="897092" y="5324021"/>
            <a:ext cx="365760" cy="310896"/>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Hexagon 31"/>
          <p:cNvSpPr/>
          <p:nvPr/>
        </p:nvSpPr>
        <p:spPr bwMode="auto">
          <a:xfrm>
            <a:off x="895794" y="5324021"/>
            <a:ext cx="365760" cy="310896"/>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Hexagon 32"/>
          <p:cNvSpPr/>
          <p:nvPr/>
        </p:nvSpPr>
        <p:spPr bwMode="auto">
          <a:xfrm>
            <a:off x="898374" y="5332880"/>
            <a:ext cx="365760" cy="310896"/>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Hexagon 33"/>
          <p:cNvSpPr/>
          <p:nvPr/>
        </p:nvSpPr>
        <p:spPr bwMode="auto">
          <a:xfrm>
            <a:off x="897092" y="6066032"/>
            <a:ext cx="365760" cy="310896"/>
          </a:xfrm>
          <a:prstGeom prst="hexagon">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Hexagon 34"/>
          <p:cNvSpPr/>
          <p:nvPr/>
        </p:nvSpPr>
        <p:spPr bwMode="auto">
          <a:xfrm>
            <a:off x="907735" y="6083749"/>
            <a:ext cx="365760" cy="310896"/>
          </a:xfrm>
          <a:prstGeom prst="hexagon">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Hexagon 35"/>
          <p:cNvSpPr/>
          <p:nvPr/>
        </p:nvSpPr>
        <p:spPr bwMode="auto">
          <a:xfrm>
            <a:off x="927045" y="6075093"/>
            <a:ext cx="365760" cy="310896"/>
          </a:xfrm>
          <a:prstGeom prst="hexagon">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7" name="Hexagon 36"/>
          <p:cNvSpPr/>
          <p:nvPr/>
        </p:nvSpPr>
        <p:spPr bwMode="auto">
          <a:xfrm>
            <a:off x="920249" y="1295098"/>
            <a:ext cx="366670" cy="309916"/>
          </a:xfrm>
          <a:prstGeom prst="hexagon">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8" name="Hexagon 37"/>
          <p:cNvSpPr/>
          <p:nvPr/>
        </p:nvSpPr>
        <p:spPr bwMode="auto">
          <a:xfrm>
            <a:off x="928503" y="2056331"/>
            <a:ext cx="366670" cy="309916"/>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Hexagon 40"/>
          <p:cNvSpPr/>
          <p:nvPr/>
        </p:nvSpPr>
        <p:spPr bwMode="auto">
          <a:xfrm>
            <a:off x="935934" y="2793304"/>
            <a:ext cx="366670" cy="309916"/>
          </a:xfrm>
          <a:prstGeom prst="hexagon">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TextBox 42"/>
          <p:cNvSpPr txBox="1"/>
          <p:nvPr/>
        </p:nvSpPr>
        <p:spPr>
          <a:xfrm>
            <a:off x="564200" y="3383075"/>
            <a:ext cx="1219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App1</a:t>
            </a:r>
          </a:p>
        </p:txBody>
      </p:sp>
      <p:sp>
        <p:nvSpPr>
          <p:cNvPr id="44" name="TextBox 43"/>
          <p:cNvSpPr txBox="1"/>
          <p:nvPr/>
        </p:nvSpPr>
        <p:spPr>
          <a:xfrm>
            <a:off x="564308" y="6466738"/>
            <a:ext cx="1219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App2</a:t>
            </a:r>
          </a:p>
        </p:txBody>
      </p:sp>
      <p:sp>
        <p:nvSpPr>
          <p:cNvPr id="39" name="Hexagon 38"/>
          <p:cNvSpPr/>
          <p:nvPr/>
        </p:nvSpPr>
        <p:spPr bwMode="auto">
          <a:xfrm>
            <a:off x="908485" y="4575083"/>
            <a:ext cx="365760" cy="310896"/>
          </a:xfrm>
          <a:prstGeom prst="hexagon">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Hexagon 39"/>
          <p:cNvSpPr/>
          <p:nvPr/>
        </p:nvSpPr>
        <p:spPr bwMode="auto">
          <a:xfrm>
            <a:off x="925515" y="5328262"/>
            <a:ext cx="365760" cy="310896"/>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Hexagon 44"/>
          <p:cNvSpPr/>
          <p:nvPr/>
        </p:nvSpPr>
        <p:spPr bwMode="auto">
          <a:xfrm>
            <a:off x="917390" y="6083968"/>
            <a:ext cx="365760" cy="310896"/>
          </a:xfrm>
          <a:prstGeom prst="hexagon">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Title 2"/>
          <p:cNvSpPr>
            <a:spLocks noGrp="1"/>
          </p:cNvSpPr>
          <p:nvPr>
            <p:ph type="title"/>
          </p:nvPr>
        </p:nvSpPr>
        <p:spPr>
          <a:xfrm>
            <a:off x="274637" y="94801"/>
            <a:ext cx="11889564" cy="917575"/>
          </a:xfrm>
        </p:spPr>
        <p:txBody>
          <a:bodyPr/>
          <a:lstStyle/>
          <a:p>
            <a:r>
              <a:rPr lang="en-US" dirty="0" smtClean="0"/>
              <a:t>Service Fabric cluster with </a:t>
            </a:r>
            <a:r>
              <a:rPr lang="en-US" dirty="0" err="1" smtClean="0"/>
              <a:t>microservices</a:t>
            </a:r>
            <a:endParaRPr lang="en-US" dirty="0"/>
          </a:p>
        </p:txBody>
      </p:sp>
      <p:sp>
        <p:nvSpPr>
          <p:cNvPr id="53" name="Hexagon 52"/>
          <p:cNvSpPr/>
          <p:nvPr/>
        </p:nvSpPr>
        <p:spPr bwMode="auto">
          <a:xfrm>
            <a:off x="884237" y="6081966"/>
            <a:ext cx="365760" cy="310896"/>
          </a:xfrm>
          <a:prstGeom prst="hexagon">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5911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2.31299E-6 4.22152E-7 L 0.52247 -0.00114 " pathEditMode="relative" rAng="0" ptsTypes="AA">
                                      <p:cBhvr>
                                        <p:cTn id="68" dur="2000" fill="hold"/>
                                        <p:tgtEl>
                                          <p:spTgt spid="21"/>
                                        </p:tgtEl>
                                        <p:attrNameLst>
                                          <p:attrName>ppt_x</p:attrName>
                                          <p:attrName>ppt_y</p:attrName>
                                        </p:attrNameLst>
                                      </p:cBhvr>
                                      <p:rCtr x="26117" y="-68"/>
                                    </p:animMotion>
                                  </p:childTnLst>
                                </p:cTn>
                              </p:par>
                              <p:par>
                                <p:cTn id="69" presetID="42" presetClass="path" presetSubtype="0" accel="50000" decel="50000" fill="hold" grpId="0" nodeType="withEffect">
                                  <p:stCondLst>
                                    <p:cond delay="0"/>
                                  </p:stCondLst>
                                  <p:childTnLst>
                                    <p:animMotion origin="layout" path="M -2.90784E-6 0.00318 L 0.37248 0.20359 " pathEditMode="relative" rAng="0" ptsTypes="AA">
                                      <p:cBhvr>
                                        <p:cTn id="70" dur="2000" fill="hold"/>
                                        <p:tgtEl>
                                          <p:spTgt spid="20"/>
                                        </p:tgtEl>
                                        <p:attrNameLst>
                                          <p:attrName>ppt_x</p:attrName>
                                          <p:attrName>ppt_y</p:attrName>
                                        </p:attrNameLst>
                                      </p:cBhvr>
                                      <p:rCtr x="18624" y="10009"/>
                                    </p:animMotion>
                                  </p:childTnLst>
                                </p:cTn>
                              </p:par>
                              <p:par>
                                <p:cTn id="71" presetID="42" presetClass="path" presetSubtype="0" accel="50000" decel="50000" fill="hold" grpId="0" nodeType="withEffect">
                                  <p:stCondLst>
                                    <p:cond delay="0"/>
                                  </p:stCondLst>
                                  <p:childTnLst>
                                    <p:animMotion origin="layout" path="M 1.02119E-8 4.14435E-6 L 0.68254 0.09487 " pathEditMode="relative" rAng="0" ptsTypes="AA">
                                      <p:cBhvr>
                                        <p:cTn id="72" dur="2000" fill="hold"/>
                                        <p:tgtEl>
                                          <p:spTgt spid="24"/>
                                        </p:tgtEl>
                                        <p:attrNameLst>
                                          <p:attrName>ppt_x</p:attrName>
                                          <p:attrName>ppt_y</p:attrName>
                                        </p:attrNameLst>
                                      </p:cBhvr>
                                      <p:rCtr x="34121" y="4744"/>
                                    </p:animMotion>
                                  </p:childTnLst>
                                </p:cTn>
                              </p:par>
                              <p:par>
                                <p:cTn id="73" presetID="42" presetClass="path" presetSubtype="0" accel="50000" decel="50000" fill="hold" grpId="0" nodeType="withEffect">
                                  <p:stCondLst>
                                    <p:cond delay="0"/>
                                  </p:stCondLst>
                                  <p:childTnLst>
                                    <p:animMotion origin="layout" path="M 1.79474E-6 -1.92919E-6 L 0.48494 -0.02474 " pathEditMode="relative" rAng="0" ptsTypes="AA">
                                      <p:cBhvr>
                                        <p:cTn id="74" dur="2000" fill="hold"/>
                                        <p:tgtEl>
                                          <p:spTgt spid="22"/>
                                        </p:tgtEl>
                                        <p:attrNameLst>
                                          <p:attrName>ppt_x</p:attrName>
                                          <p:attrName>ppt_y</p:attrName>
                                        </p:attrNameLst>
                                      </p:cBhvr>
                                      <p:rCtr x="24240" y="-1248"/>
                                    </p:animMotion>
                                  </p:childTnLst>
                                </p:cTn>
                              </p:par>
                              <p:par>
                                <p:cTn id="75" presetID="42" presetClass="path" presetSubtype="0" accel="50000" decel="50000" fill="hold" grpId="0" nodeType="withEffect">
                                  <p:stCondLst>
                                    <p:cond delay="0"/>
                                  </p:stCondLst>
                                  <p:childTnLst>
                                    <p:animMotion origin="layout" path="M 1.02119E-8 2.31502E-6 L 0.33316 0.08692 " pathEditMode="relative" rAng="0" ptsTypes="AA">
                                      <p:cBhvr>
                                        <p:cTn id="76" dur="2000" fill="hold"/>
                                        <p:tgtEl>
                                          <p:spTgt spid="27"/>
                                        </p:tgtEl>
                                        <p:attrNameLst>
                                          <p:attrName>ppt_x</p:attrName>
                                          <p:attrName>ppt_y</p:attrName>
                                        </p:attrNameLst>
                                      </p:cBhvr>
                                      <p:rCtr x="16658" y="4335"/>
                                    </p:animMotion>
                                  </p:childTnLst>
                                </p:cTn>
                              </p:par>
                              <p:par>
                                <p:cTn id="77" presetID="42" presetClass="path" presetSubtype="0" accel="50000" decel="50000" fill="hold" grpId="0" nodeType="withEffect">
                                  <p:stCondLst>
                                    <p:cond delay="0"/>
                                  </p:stCondLst>
                                  <p:childTnLst>
                                    <p:animMotion origin="layout" path="M 1.02119E-8 0.01294 L 0.42826 0.32932 " pathEditMode="relative" rAng="0" ptsTypes="AA">
                                      <p:cBhvr>
                                        <p:cTn id="78" dur="2000" fill="hold"/>
                                        <p:tgtEl>
                                          <p:spTgt spid="26"/>
                                        </p:tgtEl>
                                        <p:attrNameLst>
                                          <p:attrName>ppt_x</p:attrName>
                                          <p:attrName>ppt_y</p:attrName>
                                        </p:attrNameLst>
                                      </p:cBhvr>
                                      <p:rCtr x="21407" y="15819"/>
                                    </p:animMotion>
                                  </p:childTnLst>
                                </p:cTn>
                              </p:par>
                              <p:par>
                                <p:cTn id="79" presetID="42" presetClass="path" presetSubtype="0" accel="50000" decel="50000" fill="hold" grpId="0" nodeType="withEffect">
                                  <p:stCondLst>
                                    <p:cond delay="0"/>
                                  </p:stCondLst>
                                  <p:childTnLst>
                                    <p:animMotion origin="layout" path="M -2.90784E-6 -1.32093E-6 L 0.56485 -0.38334 " pathEditMode="relative" rAng="0" ptsTypes="AA">
                                      <p:cBhvr>
                                        <p:cTn id="80" dur="2000" fill="hold"/>
                                        <p:tgtEl>
                                          <p:spTgt spid="30"/>
                                        </p:tgtEl>
                                        <p:attrNameLst>
                                          <p:attrName>ppt_x</p:attrName>
                                          <p:attrName>ppt_y</p:attrName>
                                        </p:attrNameLst>
                                      </p:cBhvr>
                                      <p:rCtr x="28236" y="-19178"/>
                                    </p:animMotion>
                                  </p:childTnLst>
                                </p:cTn>
                              </p:par>
                              <p:par>
                                <p:cTn id="81" presetID="42" presetClass="path" presetSubtype="0" accel="50000" decel="50000" fill="hold" grpId="0" nodeType="withEffect">
                                  <p:stCondLst>
                                    <p:cond delay="0"/>
                                  </p:stCondLst>
                                  <p:childTnLst>
                                    <p:animMotion origin="layout" path="M -2.90784E-6 2.60554E-6 L 0.6445 -0.16569 " pathEditMode="relative" rAng="0" ptsTypes="AA">
                                      <p:cBhvr>
                                        <p:cTn id="82" dur="2000" fill="hold"/>
                                        <p:tgtEl>
                                          <p:spTgt spid="29"/>
                                        </p:tgtEl>
                                        <p:attrNameLst>
                                          <p:attrName>ppt_x</p:attrName>
                                          <p:attrName>ppt_y</p:attrName>
                                        </p:attrNameLst>
                                      </p:cBhvr>
                                      <p:rCtr x="32219" y="-8284"/>
                                    </p:animMotion>
                                  </p:childTnLst>
                                </p:cTn>
                              </p:par>
                              <p:par>
                                <p:cTn id="83" presetID="42" presetClass="path" presetSubtype="0" accel="50000" decel="50000" fill="hold" grpId="0" nodeType="withEffect">
                                  <p:stCondLst>
                                    <p:cond delay="0"/>
                                  </p:stCondLst>
                                  <p:childTnLst>
                                    <p:animMotion origin="layout" path="M 0.00255 -0.10463 L 0.41307 -0.27712 " pathEditMode="relative" rAng="0" ptsTypes="AA">
                                      <p:cBhvr>
                                        <p:cTn id="84" dur="2000" fill="hold"/>
                                        <p:tgtEl>
                                          <p:spTgt spid="33"/>
                                        </p:tgtEl>
                                        <p:attrNameLst>
                                          <p:attrName>ppt_x</p:attrName>
                                          <p:attrName>ppt_y</p:attrName>
                                        </p:attrNameLst>
                                      </p:cBhvr>
                                      <p:rCtr x="20526" y="-8625"/>
                                    </p:animMotion>
                                  </p:childTnLst>
                                </p:cTn>
                              </p:par>
                              <p:par>
                                <p:cTn id="85" presetID="42" presetClass="path" presetSubtype="0" accel="50000" decel="50000" fill="hold" grpId="0" nodeType="withEffect">
                                  <p:stCondLst>
                                    <p:cond delay="0"/>
                                  </p:stCondLst>
                                  <p:childTnLst>
                                    <p:animMotion origin="layout" path="M -3.4746E-6 0.01112 L 0.39495 0.04879 " pathEditMode="relative" rAng="0" ptsTypes="AA">
                                      <p:cBhvr>
                                        <p:cTn id="86" dur="2000" fill="hold"/>
                                        <p:tgtEl>
                                          <p:spTgt spid="32"/>
                                        </p:tgtEl>
                                        <p:attrNameLst>
                                          <p:attrName>ppt_x</p:attrName>
                                          <p:attrName>ppt_y</p:attrName>
                                        </p:attrNameLst>
                                      </p:cBhvr>
                                      <p:rCtr x="19747" y="1884"/>
                                    </p:animMotion>
                                  </p:childTnLst>
                                </p:cTn>
                              </p:par>
                              <p:par>
                                <p:cTn id="87" presetID="42" presetClass="path" presetSubtype="0" accel="50000" decel="50000" fill="hold" grpId="0" nodeType="withEffect">
                                  <p:stCondLst>
                                    <p:cond delay="0"/>
                                  </p:stCondLst>
                                  <p:childTnLst>
                                    <p:animMotion origin="layout" path="M 6.63773E-8 1.46164E-6 L 0.46936 -0.0581 " pathEditMode="relative" rAng="0" ptsTypes="AA">
                                      <p:cBhvr>
                                        <p:cTn id="88" dur="2000" fill="hold"/>
                                        <p:tgtEl>
                                          <p:spTgt spid="53"/>
                                        </p:tgtEl>
                                        <p:attrNameLst>
                                          <p:attrName>ppt_x</p:attrName>
                                          <p:attrName>ppt_y</p:attrName>
                                        </p:attrNameLst>
                                      </p:cBhvr>
                                      <p:rCtr x="23462" y="-2905"/>
                                    </p:animMotion>
                                  </p:childTnLst>
                                </p:cTn>
                              </p:par>
                              <p:par>
                                <p:cTn id="89" presetID="42" presetClass="path" presetSubtype="0" accel="50000" decel="50000" fill="hold" grpId="0" nodeType="withEffect">
                                  <p:stCondLst>
                                    <p:cond delay="0"/>
                                  </p:stCondLst>
                                  <p:childTnLst>
                                    <p:animMotion origin="layout" path="M 0.00025 -6.85429E-7 L 0.71713 -0.38221 " pathEditMode="relative" rAng="0" ptsTypes="AA">
                                      <p:cBhvr>
                                        <p:cTn id="90" dur="2000" fill="hold"/>
                                        <p:tgtEl>
                                          <p:spTgt spid="36"/>
                                        </p:tgtEl>
                                        <p:attrNameLst>
                                          <p:attrName>ppt_x</p:attrName>
                                          <p:attrName>ppt_y</p:attrName>
                                        </p:attrNameLst>
                                      </p:cBhvr>
                                      <p:rCtr x="35844" y="-19110"/>
                                    </p:animMotion>
                                  </p:childTnLst>
                                </p:cTn>
                              </p:par>
                              <p:par>
                                <p:cTn id="91" presetID="42" presetClass="path" presetSubtype="0" accel="50000" decel="50000" fill="hold" grpId="0" nodeType="withEffect">
                                  <p:stCondLst>
                                    <p:cond delay="0"/>
                                  </p:stCondLst>
                                  <p:childTnLst>
                                    <p:animMotion origin="layout" path="M 1.02119E-8 -1.92919E-6 L 0.6182 0.43554 " pathEditMode="relative" rAng="0" ptsTypes="AA">
                                      <p:cBhvr>
                                        <p:cTn id="92" dur="2000" fill="hold"/>
                                        <p:tgtEl>
                                          <p:spTgt spid="23"/>
                                        </p:tgtEl>
                                        <p:attrNameLst>
                                          <p:attrName>ppt_x</p:attrName>
                                          <p:attrName>ppt_y</p:attrName>
                                        </p:attrNameLst>
                                      </p:cBhvr>
                                      <p:rCtr x="30904" y="21766"/>
                                    </p:animMotion>
                                  </p:childTnLst>
                                </p:cTn>
                              </p:par>
                              <p:par>
                                <p:cTn id="93" presetID="42" presetClass="path" presetSubtype="0" accel="50000" decel="50000" fill="hold" grpId="0" nodeType="withEffect">
                                  <p:stCondLst>
                                    <p:cond delay="0"/>
                                  </p:stCondLst>
                                  <p:childTnLst>
                                    <p:animMotion origin="layout" path="M -1.12331E-6 2.92329E-6 L 0.65829 0.0463 " pathEditMode="relative" rAng="0" ptsTypes="AA">
                                      <p:cBhvr>
                                        <p:cTn id="94" dur="2000" fill="hold"/>
                                        <p:tgtEl>
                                          <p:spTgt spid="31"/>
                                        </p:tgtEl>
                                        <p:attrNameLst>
                                          <p:attrName>ppt_x</p:attrName>
                                          <p:attrName>ppt_y</p:attrName>
                                        </p:attrNameLst>
                                      </p:cBhvr>
                                      <p:rCtr x="32908" y="2315"/>
                                    </p:animMotion>
                                  </p:childTnLst>
                                </p:cTn>
                              </p:par>
                              <p:par>
                                <p:cTn id="95" presetID="42" presetClass="path" presetSubtype="0" accel="50000" decel="50000" fill="hold" grpId="0" nodeType="withEffect">
                                  <p:stCondLst>
                                    <p:cond delay="0"/>
                                  </p:stCondLst>
                                  <p:childTnLst>
                                    <p:animMotion origin="layout" path="M 1.79474E-6 -7.21743E-7 L 0.58935 0.4108 " pathEditMode="relative" rAng="0" ptsTypes="AA">
                                      <p:cBhvr>
                                        <p:cTn id="96" dur="2000" fill="hold"/>
                                        <p:tgtEl>
                                          <p:spTgt spid="25"/>
                                        </p:tgtEl>
                                        <p:attrNameLst>
                                          <p:attrName>ppt_x</p:attrName>
                                          <p:attrName>ppt_y</p:attrName>
                                        </p:attrNameLst>
                                      </p:cBhvr>
                                      <p:rCtr x="29461" y="20540"/>
                                    </p:animMotion>
                                  </p:childTnLst>
                                </p:cTn>
                              </p:par>
                            </p:childTnLst>
                          </p:cTn>
                        </p:par>
                      </p:childTnLst>
                    </p:cTn>
                  </p:par>
                  <p:par>
                    <p:cTn id="97" fill="hold">
                      <p:stCondLst>
                        <p:cond delay="indefinite"/>
                      </p:stCondLst>
                      <p:childTnLst>
                        <p:par>
                          <p:cTn id="98" fill="hold">
                            <p:stCondLst>
                              <p:cond delay="0"/>
                            </p:stCondLst>
                            <p:childTnLst>
                              <p:par>
                                <p:cTn id="99" presetID="1" presetClass="emph" presetSubtype="2" fill="hold" nodeType="clickEffect">
                                  <p:stCondLst>
                                    <p:cond delay="0"/>
                                  </p:stCondLst>
                                  <p:childTnLst>
                                    <p:animClr clrSpc="rgb" dir="cw">
                                      <p:cBhvr>
                                        <p:cTn id="100" dur="2000" fill="hold"/>
                                        <p:tgtEl>
                                          <p:spTgt spid="48"/>
                                        </p:tgtEl>
                                        <p:attrNameLst>
                                          <p:attrName>fillcolor</p:attrName>
                                        </p:attrNameLst>
                                      </p:cBhvr>
                                      <p:to>
                                        <a:srgbClr val="BE0000"/>
                                      </p:to>
                                    </p:animClr>
                                    <p:set>
                                      <p:cBhvr>
                                        <p:cTn id="101" dur="2000" fill="hold"/>
                                        <p:tgtEl>
                                          <p:spTgt spid="48"/>
                                        </p:tgtEl>
                                        <p:attrNameLst>
                                          <p:attrName>fill.type</p:attrName>
                                        </p:attrNameLst>
                                      </p:cBhvr>
                                      <p:to>
                                        <p:strVal val="solid"/>
                                      </p:to>
                                    </p:set>
                                    <p:set>
                                      <p:cBhvr>
                                        <p:cTn id="102" dur="2000" fill="hold"/>
                                        <p:tgtEl>
                                          <p:spTgt spid="48"/>
                                        </p:tgtEl>
                                        <p:attrNameLst>
                                          <p:attrName>fill.on</p:attrName>
                                        </p:attrNameLst>
                                      </p:cBhvr>
                                      <p:to>
                                        <p:strVal val="true"/>
                                      </p:to>
                                    </p:set>
                                  </p:childTnLst>
                                </p:cTn>
                              </p:par>
                            </p:childTnLst>
                          </p:cTn>
                        </p:par>
                        <p:par>
                          <p:cTn id="103" fill="hold">
                            <p:stCondLst>
                              <p:cond delay="2000"/>
                            </p:stCondLst>
                            <p:childTnLst>
                              <p:par>
                                <p:cTn id="104" presetID="42" presetClass="path" presetSubtype="0" accel="50000" decel="50000" fill="hold" grpId="2" nodeType="afterEffect">
                                  <p:stCondLst>
                                    <p:cond delay="0"/>
                                  </p:stCondLst>
                                  <p:childTnLst>
                                    <p:animMotion origin="layout" path="M 0.6182 0.43554 L 0.37235 0.19587 " pathEditMode="relative" rAng="0" ptsTypes="AA">
                                      <p:cBhvr>
                                        <p:cTn id="105" dur="2000" fill="hold"/>
                                        <p:tgtEl>
                                          <p:spTgt spid="23"/>
                                        </p:tgtEl>
                                        <p:attrNameLst>
                                          <p:attrName>ppt_x</p:attrName>
                                          <p:attrName>ppt_y</p:attrName>
                                        </p:attrNameLst>
                                      </p:cBhvr>
                                      <p:rCtr x="-12293" y="-11984"/>
                                    </p:animMotion>
                                  </p:childTnLst>
                                </p:cTn>
                              </p:par>
                              <p:par>
                                <p:cTn id="106" presetID="42" presetClass="path" presetSubtype="0" accel="50000" decel="50000" fill="hold" grpId="2" nodeType="withEffect">
                                  <p:stCondLst>
                                    <p:cond delay="0"/>
                                  </p:stCondLst>
                                  <p:childTnLst>
                                    <p:animMotion origin="layout" path="M 0.58935 0.4108 L 0.68407 0.08965 " pathEditMode="relative" rAng="0" ptsTypes="AA">
                                      <p:cBhvr>
                                        <p:cTn id="107" dur="2000" fill="hold"/>
                                        <p:tgtEl>
                                          <p:spTgt spid="25"/>
                                        </p:tgtEl>
                                        <p:attrNameLst>
                                          <p:attrName>ppt_x</p:attrName>
                                          <p:attrName>ppt_y</p:attrName>
                                        </p:attrNameLst>
                                      </p:cBhvr>
                                      <p:rCtr x="4736" y="-16069"/>
                                    </p:animMotion>
                                  </p:childTnLst>
                                </p:cTn>
                              </p:par>
                              <p:par>
                                <p:cTn id="108" presetID="42" presetClass="path" presetSubtype="0" accel="50000" decel="50000" fill="hold" grpId="2" nodeType="withEffect">
                                  <p:stCondLst>
                                    <p:cond delay="0"/>
                                  </p:stCondLst>
                                  <p:childTnLst>
                                    <p:animMotion origin="layout" path="M 0.65829 0.0463 L 0.52374 -0.49024 " pathEditMode="relative" rAng="0" ptsTypes="AA">
                                      <p:cBhvr>
                                        <p:cTn id="109" dur="2000" fill="hold"/>
                                        <p:tgtEl>
                                          <p:spTgt spid="31"/>
                                        </p:tgtEl>
                                        <p:attrNameLst>
                                          <p:attrName>ppt_x</p:attrName>
                                          <p:attrName>ppt_y</p:attrName>
                                        </p:attrNameLst>
                                      </p:cBhvr>
                                      <p:rCtr x="-6727" y="-26827"/>
                                    </p:animMotion>
                                  </p:childTnLst>
                                </p:cTn>
                              </p:par>
                            </p:childTnLst>
                          </p:cTn>
                        </p:par>
                        <p:par>
                          <p:cTn id="110" fill="hold">
                            <p:stCondLst>
                              <p:cond delay="4000"/>
                            </p:stCondLst>
                            <p:childTnLst>
                              <p:par>
                                <p:cTn id="111" presetID="14" presetClass="exit" presetSubtype="10" fill="hold" grpId="0" nodeType="afterEffect">
                                  <p:stCondLst>
                                    <p:cond delay="0"/>
                                  </p:stCondLst>
                                  <p:childTnLst>
                                    <p:animEffect transition="out" filter="randombar(horizontal)">
                                      <p:cBhvr>
                                        <p:cTn id="112" dur="500"/>
                                        <p:tgtEl>
                                          <p:spTgt spid="48"/>
                                        </p:tgtEl>
                                      </p:cBhvr>
                                    </p:animEffect>
                                    <p:set>
                                      <p:cBhvr>
                                        <p:cTn id="113"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3" grpId="1" animBg="1"/>
      <p:bldP spid="23" grpId="2" animBg="1"/>
      <p:bldP spid="24" grpId="0" animBg="1"/>
      <p:bldP spid="24" grpId="1" animBg="1"/>
      <p:bldP spid="25" grpId="0" animBg="1"/>
      <p:bldP spid="25" grpId="1" animBg="1"/>
      <p:bldP spid="25" grpId="2" animBg="1"/>
      <p:bldP spid="26" grpId="0" animBg="1"/>
      <p:bldP spid="26" grpId="1" animBg="1"/>
      <p:bldP spid="27" grpId="0" animBg="1"/>
      <p:bldP spid="27" grpId="1" animBg="1"/>
      <p:bldP spid="28" grpId="0" animBg="1"/>
      <p:bldP spid="29" grpId="0" animBg="1"/>
      <p:bldP spid="29" grpId="1" animBg="1"/>
      <p:bldP spid="30" grpId="0" animBg="1"/>
      <p:bldP spid="30" grpId="1" animBg="1"/>
      <p:bldP spid="31" grpId="0" animBg="1"/>
      <p:bldP spid="31" grpId="1" animBg="1"/>
      <p:bldP spid="31" grpId="2" animBg="1"/>
      <p:bldP spid="32" grpId="0" animBg="1"/>
      <p:bldP spid="32" grpId="1" animBg="1"/>
      <p:bldP spid="33" grpId="0" animBg="1"/>
      <p:bldP spid="33" grpId="1" animBg="1"/>
      <p:bldP spid="34" grpId="0" animBg="1"/>
      <p:bldP spid="35" grpId="0" animBg="1"/>
      <p:bldP spid="36" grpId="0" animBg="1"/>
      <p:bldP spid="36" grpId="1" animBg="1"/>
      <p:bldP spid="37" grpId="0" animBg="1"/>
      <p:bldP spid="38" grpId="0" animBg="1"/>
      <p:bldP spid="41" grpId="0" animBg="1"/>
      <p:bldP spid="43" grpId="0"/>
      <p:bldP spid="44" grpId="0"/>
      <p:bldP spid="39" grpId="0" animBg="1"/>
      <p:bldP spid="40" grpId="0" animBg="1"/>
      <p:bldP spid="45" grpId="0" animBg="1"/>
      <p:bldP spid="53" grpId="0" animBg="1"/>
      <p:bldP spid="5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198438" y="1337937"/>
            <a:ext cx="12238037" cy="1788182"/>
          </a:xfrm>
        </p:spPr>
        <p:txBody>
          <a:bodyPr/>
          <a:lstStyle/>
          <a:p>
            <a:pPr marL="0" indent="0">
              <a:buNone/>
            </a:pPr>
            <a:r>
              <a:rPr lang="en-US" b="1" dirty="0" smtClean="0">
                <a:solidFill>
                  <a:schemeClr val="tx2"/>
                </a:solidFill>
              </a:rPr>
              <a:t>Stateless services</a:t>
            </a:r>
          </a:p>
          <a:p>
            <a:pPr marL="342873" lvl="1" indent="0">
              <a:buNone/>
            </a:pPr>
            <a:r>
              <a:rPr lang="en-US" sz="2200" b="1" dirty="0">
                <a:latin typeface="+mj-lt"/>
              </a:rPr>
              <a:t>A service that has state where the state is persisted to external storage, such as Azure d</a:t>
            </a:r>
            <a:r>
              <a:rPr lang="en-US" sz="2200" b="1" dirty="0" smtClean="0">
                <a:latin typeface="+mj-lt"/>
              </a:rPr>
              <a:t>atabases or Azure storage</a:t>
            </a:r>
            <a:endParaRPr lang="en-US" sz="2200" b="1" dirty="0">
              <a:latin typeface="+mj-lt"/>
            </a:endParaRPr>
          </a:p>
          <a:p>
            <a:pPr marL="342873" lvl="1" indent="0">
              <a:buNone/>
            </a:pPr>
            <a:r>
              <a:rPr lang="en-US" sz="2200" b="1" dirty="0" smtClean="0">
                <a:latin typeface="+mj-lt"/>
              </a:rPr>
              <a:t>Existing web (ASP.NET) and worker </a:t>
            </a:r>
            <a:r>
              <a:rPr lang="en-US" sz="2200" b="1" dirty="0">
                <a:latin typeface="+mj-lt"/>
              </a:rPr>
              <a:t>r</a:t>
            </a:r>
            <a:r>
              <a:rPr lang="en-US" sz="2200" b="1" dirty="0" smtClean="0">
                <a:latin typeface="+mj-lt"/>
              </a:rPr>
              <a:t>ole applications</a:t>
            </a:r>
            <a:endParaRPr lang="en-US" sz="2200" b="1" dirty="0">
              <a:latin typeface="+mj-lt"/>
            </a:endParaRPr>
          </a:p>
        </p:txBody>
      </p:sp>
      <p:sp>
        <p:nvSpPr>
          <p:cNvPr id="4" name="Title 2"/>
          <p:cNvSpPr>
            <a:spLocks noGrp="1"/>
          </p:cNvSpPr>
          <p:nvPr>
            <p:ph type="title"/>
          </p:nvPr>
        </p:nvSpPr>
        <p:spPr/>
        <p:txBody>
          <a:bodyPr/>
          <a:lstStyle/>
          <a:p>
            <a:r>
              <a:rPr lang="en-US" dirty="0" smtClean="0"/>
              <a:t>What can you build with Service Fabric?</a:t>
            </a:r>
            <a:endParaRPr lang="en-US" dirty="0"/>
          </a:p>
        </p:txBody>
      </p:sp>
      <p:sp>
        <p:nvSpPr>
          <p:cNvPr id="2" name="Rectangle 1"/>
          <p:cNvSpPr/>
          <p:nvPr/>
        </p:nvSpPr>
        <p:spPr>
          <a:xfrm>
            <a:off x="274639" y="3344862"/>
            <a:ext cx="11651750" cy="1723549"/>
          </a:xfrm>
          <a:prstGeom prst="rect">
            <a:avLst/>
          </a:prstGeom>
        </p:spPr>
        <p:txBody>
          <a:bodyPr wrap="square">
            <a:spAutoFit/>
          </a:bodyPr>
          <a:lstStyle/>
          <a:p>
            <a:r>
              <a:rPr lang="en-US" sz="4000" dirty="0">
                <a:solidFill>
                  <a:srgbClr val="47D8FF"/>
                </a:solidFill>
                <a:latin typeface="Segoe UI Light"/>
              </a:rPr>
              <a:t>Stateful services</a:t>
            </a:r>
          </a:p>
          <a:p>
            <a:pPr lvl="1"/>
            <a:r>
              <a:rPr lang="en-US" sz="2200" dirty="0">
                <a:solidFill>
                  <a:srgbClr val="FFFFFF"/>
                </a:solidFill>
                <a:latin typeface="Segoe UI Light"/>
              </a:rPr>
              <a:t>Reliability of state through replication and local persistence</a:t>
            </a:r>
          </a:p>
          <a:p>
            <a:pPr lvl="1"/>
            <a:r>
              <a:rPr lang="en-US" sz="2200" dirty="0">
                <a:solidFill>
                  <a:srgbClr val="FFFFFF"/>
                </a:solidFill>
                <a:latin typeface="Segoe UI Light"/>
              </a:rPr>
              <a:t>Reduces latency</a:t>
            </a:r>
          </a:p>
          <a:p>
            <a:pPr lvl="1"/>
            <a:r>
              <a:rPr lang="en-US" sz="2200" dirty="0">
                <a:solidFill>
                  <a:srgbClr val="FFFFFF"/>
                </a:solidFill>
                <a:latin typeface="Segoe UI Light"/>
              </a:rPr>
              <a:t>Reduces the complexity and number of components in traditional three tier architecture </a:t>
            </a:r>
          </a:p>
        </p:txBody>
      </p:sp>
      <p:sp>
        <p:nvSpPr>
          <p:cNvPr id="3" name="Rectangle 2"/>
          <p:cNvSpPr/>
          <p:nvPr/>
        </p:nvSpPr>
        <p:spPr>
          <a:xfrm>
            <a:off x="274639" y="5402262"/>
            <a:ext cx="11270750" cy="1046440"/>
          </a:xfrm>
          <a:prstGeom prst="rect">
            <a:avLst/>
          </a:prstGeom>
        </p:spPr>
        <p:txBody>
          <a:bodyPr wrap="square">
            <a:spAutoFit/>
          </a:bodyPr>
          <a:lstStyle/>
          <a:p>
            <a:r>
              <a:rPr lang="en-US" sz="4000" dirty="0">
                <a:solidFill>
                  <a:srgbClr val="47D8FF"/>
                </a:solidFill>
                <a:latin typeface="Segoe UI Light"/>
              </a:rPr>
              <a:t>Existing apps written with other frameworks</a:t>
            </a:r>
          </a:p>
          <a:p>
            <a:pPr lvl="1"/>
            <a:r>
              <a:rPr lang="en-US" sz="2200" dirty="0">
                <a:solidFill>
                  <a:srgbClr val="FFFFFF"/>
                </a:solidFill>
                <a:latin typeface="Segoe UI Light"/>
              </a:rPr>
              <a:t>node.js, Java VMs, any EXE</a:t>
            </a:r>
          </a:p>
        </p:txBody>
      </p:sp>
    </p:spTree>
    <p:extLst>
      <p:ext uri="{BB962C8B-B14F-4D97-AF65-F5344CB8AC3E}">
        <p14:creationId xmlns:p14="http://schemas.microsoft.com/office/powerpoint/2010/main" val="3871396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Service Fabric</a:t>
            </a:r>
            <a:r>
              <a:rPr lang="en-US" sz="4350" dirty="0"/>
              <a:t> Applications</a:t>
            </a:r>
            <a:r>
              <a:rPr lang="en-US" sz="4000" dirty="0">
                <a:solidFill>
                  <a:srgbClr val="FFFFFF"/>
                </a:solidFill>
              </a:rPr>
              <a:t/>
            </a:r>
            <a:br>
              <a:rPr lang="en-US" sz="4000" dirty="0">
                <a:solidFill>
                  <a:srgbClr val="FFFFFF"/>
                </a:solidFill>
              </a:rPr>
            </a:br>
            <a:endParaRPr lang="en-US" dirty="0"/>
          </a:p>
        </p:txBody>
      </p:sp>
      <p:sp>
        <p:nvSpPr>
          <p:cNvPr id="76" name="Rectangle 75"/>
          <p:cNvSpPr/>
          <p:nvPr/>
        </p:nvSpPr>
        <p:spPr>
          <a:xfrm>
            <a:off x="508082" y="5052395"/>
            <a:ext cx="5405355" cy="889651"/>
          </a:xfrm>
          <a:prstGeom prst="rect">
            <a:avLst/>
          </a:prstGeom>
          <a:solidFill>
            <a:schemeClr val="accent1"/>
          </a:solidFill>
          <a:ln>
            <a:solidFill>
              <a:srgbClr val="081C23"/>
            </a:solidFill>
          </a:ln>
        </p:spPr>
        <p:style>
          <a:lnRef idx="2">
            <a:schemeClr val="dk1"/>
          </a:lnRef>
          <a:fillRef idx="1">
            <a:schemeClr val="lt1"/>
          </a:fillRef>
          <a:effectRef idx="0">
            <a:schemeClr val="dk1"/>
          </a:effectRef>
          <a:fontRef idx="minor">
            <a:schemeClr val="dk1"/>
          </a:fontRef>
        </p:style>
        <p:txBody>
          <a:bodyPr rtlCol="0" anchor="ctr"/>
          <a:lstStyle/>
          <a:p>
            <a:pPr algn="ctr" defTabSz="699516"/>
            <a:r>
              <a:rPr lang="en-US" sz="2400" dirty="0">
                <a:solidFill>
                  <a:srgbClr val="FFFFFF"/>
                </a:solidFill>
                <a:latin typeface="Segoe UI Light"/>
              </a:rPr>
              <a:t>Azure </a:t>
            </a:r>
          </a:p>
        </p:txBody>
      </p:sp>
      <p:sp>
        <p:nvSpPr>
          <p:cNvPr id="81" name="Rectangle 80"/>
          <p:cNvSpPr/>
          <p:nvPr/>
        </p:nvSpPr>
        <p:spPr>
          <a:xfrm>
            <a:off x="6174789" y="5060499"/>
            <a:ext cx="5420546" cy="889651"/>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99516"/>
            <a:r>
              <a:rPr lang="en-US" sz="2400" dirty="0">
                <a:solidFill>
                  <a:srgbClr val="FFFFFF"/>
                </a:solidFill>
                <a:latin typeface="Segoe UI Light"/>
              </a:rPr>
              <a:t>Private Clouds </a:t>
            </a:r>
          </a:p>
        </p:txBody>
      </p:sp>
      <p:sp>
        <p:nvSpPr>
          <p:cNvPr id="348" name="Hexagon 347"/>
          <p:cNvSpPr/>
          <p:nvPr/>
        </p:nvSpPr>
        <p:spPr>
          <a:xfrm>
            <a:off x="539979"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49" name="Hexagon 348"/>
          <p:cNvSpPr/>
          <p:nvPr/>
        </p:nvSpPr>
        <p:spPr>
          <a:xfrm>
            <a:off x="770916"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50" name="Hexagon 349"/>
          <p:cNvSpPr/>
          <p:nvPr/>
        </p:nvSpPr>
        <p:spPr>
          <a:xfrm>
            <a:off x="539979"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51" name="Hexagon 350"/>
          <p:cNvSpPr/>
          <p:nvPr/>
        </p:nvSpPr>
        <p:spPr>
          <a:xfrm>
            <a:off x="770916"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52" name="Straight Connector 351"/>
          <p:cNvCxnSpPr/>
          <p:nvPr/>
        </p:nvCxnSpPr>
        <p:spPr>
          <a:xfrm>
            <a:off x="677436" y="2398108"/>
            <a:ext cx="230937" cy="135637"/>
          </a:xfrm>
          <a:prstGeom prst="line">
            <a:avLst/>
          </a:prstGeom>
          <a:noFill/>
          <a:ln w="6350" cap="flat" cmpd="sng" algn="ctr">
            <a:noFill/>
            <a:prstDash val="solid"/>
            <a:miter lim="800000"/>
          </a:ln>
          <a:effectLst/>
        </p:spPr>
      </p:cxnSp>
      <p:cxnSp>
        <p:nvCxnSpPr>
          <p:cNvPr id="353" name="Straight Connector 352"/>
          <p:cNvCxnSpPr/>
          <p:nvPr/>
        </p:nvCxnSpPr>
        <p:spPr>
          <a:xfrm>
            <a:off x="677436" y="2126833"/>
            <a:ext cx="230937" cy="135637"/>
          </a:xfrm>
          <a:prstGeom prst="line">
            <a:avLst/>
          </a:prstGeom>
          <a:noFill/>
          <a:ln w="6350" cap="flat" cmpd="sng" algn="ctr">
            <a:noFill/>
            <a:prstDash val="solid"/>
            <a:miter lim="800000"/>
          </a:ln>
          <a:effectLst/>
        </p:spPr>
      </p:cxnSp>
      <p:cxnSp>
        <p:nvCxnSpPr>
          <p:cNvPr id="354" name="Straight Connector 353"/>
          <p:cNvCxnSpPr/>
          <p:nvPr/>
        </p:nvCxnSpPr>
        <p:spPr>
          <a:xfrm>
            <a:off x="904616" y="2256650"/>
            <a:ext cx="230937" cy="135637"/>
          </a:xfrm>
          <a:prstGeom prst="line">
            <a:avLst/>
          </a:prstGeom>
          <a:noFill/>
          <a:ln w="6350" cap="flat" cmpd="sng" algn="ctr">
            <a:noFill/>
            <a:prstDash val="solid"/>
            <a:miter lim="800000"/>
          </a:ln>
          <a:effectLst/>
        </p:spPr>
      </p:cxnSp>
      <p:cxnSp>
        <p:nvCxnSpPr>
          <p:cNvPr id="355" name="Straight Connector 354"/>
          <p:cNvCxnSpPr/>
          <p:nvPr/>
        </p:nvCxnSpPr>
        <p:spPr>
          <a:xfrm flipH="1">
            <a:off x="904616" y="2398108"/>
            <a:ext cx="230937" cy="135637"/>
          </a:xfrm>
          <a:prstGeom prst="line">
            <a:avLst/>
          </a:prstGeom>
          <a:noFill/>
          <a:ln w="6350" cap="flat" cmpd="sng" algn="ctr">
            <a:noFill/>
            <a:prstDash val="solid"/>
            <a:miter lim="800000"/>
          </a:ln>
          <a:effectLst/>
        </p:spPr>
      </p:cxnSp>
      <p:cxnSp>
        <p:nvCxnSpPr>
          <p:cNvPr id="356" name="Straight Connector 355"/>
          <p:cNvCxnSpPr/>
          <p:nvPr/>
        </p:nvCxnSpPr>
        <p:spPr>
          <a:xfrm>
            <a:off x="904617" y="2268291"/>
            <a:ext cx="33" cy="268599"/>
          </a:xfrm>
          <a:prstGeom prst="line">
            <a:avLst/>
          </a:prstGeom>
          <a:noFill/>
          <a:ln w="6350" cap="flat" cmpd="sng" algn="ctr">
            <a:noFill/>
            <a:prstDash val="solid"/>
            <a:miter lim="800000"/>
          </a:ln>
          <a:effectLst/>
        </p:spPr>
      </p:cxnSp>
      <p:cxnSp>
        <p:nvCxnSpPr>
          <p:cNvPr id="357" name="Straight Connector 356"/>
          <p:cNvCxnSpPr/>
          <p:nvPr/>
        </p:nvCxnSpPr>
        <p:spPr>
          <a:xfrm flipV="1">
            <a:off x="673713" y="2262470"/>
            <a:ext cx="230903" cy="129817"/>
          </a:xfrm>
          <a:prstGeom prst="line">
            <a:avLst/>
          </a:prstGeom>
          <a:noFill/>
          <a:ln w="6350" cap="flat" cmpd="sng" algn="ctr">
            <a:noFill/>
            <a:prstDash val="solid"/>
            <a:miter lim="800000"/>
          </a:ln>
          <a:effectLst/>
        </p:spPr>
      </p:cxnSp>
      <p:cxnSp>
        <p:nvCxnSpPr>
          <p:cNvPr id="358" name="Straight Connector 357"/>
          <p:cNvCxnSpPr/>
          <p:nvPr/>
        </p:nvCxnSpPr>
        <p:spPr>
          <a:xfrm flipV="1">
            <a:off x="904616" y="2121012"/>
            <a:ext cx="230937" cy="147278"/>
          </a:xfrm>
          <a:prstGeom prst="line">
            <a:avLst/>
          </a:prstGeom>
          <a:noFill/>
          <a:ln w="6350" cap="flat" cmpd="sng" algn="ctr">
            <a:noFill/>
            <a:prstDash val="solid"/>
            <a:miter lim="800000"/>
          </a:ln>
          <a:effectLst/>
        </p:spPr>
      </p:cxnSp>
      <p:cxnSp>
        <p:nvCxnSpPr>
          <p:cNvPr id="359" name="Straight Connector 358"/>
          <p:cNvCxnSpPr/>
          <p:nvPr/>
        </p:nvCxnSpPr>
        <p:spPr>
          <a:xfrm>
            <a:off x="677419" y="2151453"/>
            <a:ext cx="33" cy="268599"/>
          </a:xfrm>
          <a:prstGeom prst="line">
            <a:avLst/>
          </a:prstGeom>
          <a:noFill/>
          <a:ln w="6350" cap="flat" cmpd="sng" algn="ctr">
            <a:noFill/>
            <a:prstDash val="solid"/>
            <a:miter lim="800000"/>
          </a:ln>
          <a:effectLst/>
        </p:spPr>
      </p:cxnSp>
      <p:sp>
        <p:nvSpPr>
          <p:cNvPr id="360" name="Hexagon 359"/>
          <p:cNvSpPr/>
          <p:nvPr/>
        </p:nvSpPr>
        <p:spPr>
          <a:xfrm>
            <a:off x="998999"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61" name="Hexagon 360"/>
          <p:cNvSpPr/>
          <p:nvPr/>
        </p:nvSpPr>
        <p:spPr>
          <a:xfrm>
            <a:off x="1229936"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62" name="Hexagon 361"/>
          <p:cNvSpPr/>
          <p:nvPr/>
        </p:nvSpPr>
        <p:spPr>
          <a:xfrm>
            <a:off x="998999"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63" name="Hexagon 362"/>
          <p:cNvSpPr/>
          <p:nvPr/>
        </p:nvSpPr>
        <p:spPr>
          <a:xfrm>
            <a:off x="1229936"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64" name="Straight Connector 363"/>
          <p:cNvCxnSpPr/>
          <p:nvPr/>
        </p:nvCxnSpPr>
        <p:spPr>
          <a:xfrm>
            <a:off x="1136456" y="2398108"/>
            <a:ext cx="230937" cy="135637"/>
          </a:xfrm>
          <a:prstGeom prst="line">
            <a:avLst/>
          </a:prstGeom>
          <a:noFill/>
          <a:ln w="6350" cap="flat" cmpd="sng" algn="ctr">
            <a:noFill/>
            <a:prstDash val="solid"/>
            <a:miter lim="800000"/>
          </a:ln>
          <a:effectLst/>
        </p:spPr>
      </p:cxnSp>
      <p:cxnSp>
        <p:nvCxnSpPr>
          <p:cNvPr id="365" name="Straight Connector 364"/>
          <p:cNvCxnSpPr/>
          <p:nvPr/>
        </p:nvCxnSpPr>
        <p:spPr>
          <a:xfrm>
            <a:off x="1136456" y="2131382"/>
            <a:ext cx="230937" cy="135637"/>
          </a:xfrm>
          <a:prstGeom prst="line">
            <a:avLst/>
          </a:prstGeom>
          <a:noFill/>
          <a:ln w="6350" cap="flat" cmpd="sng" algn="ctr">
            <a:noFill/>
            <a:prstDash val="solid"/>
            <a:miter lim="800000"/>
          </a:ln>
          <a:effectLst/>
        </p:spPr>
      </p:cxnSp>
      <p:cxnSp>
        <p:nvCxnSpPr>
          <p:cNvPr id="366" name="Straight Connector 365"/>
          <p:cNvCxnSpPr/>
          <p:nvPr/>
        </p:nvCxnSpPr>
        <p:spPr>
          <a:xfrm>
            <a:off x="1363636" y="2256650"/>
            <a:ext cx="230937" cy="135637"/>
          </a:xfrm>
          <a:prstGeom prst="line">
            <a:avLst/>
          </a:prstGeom>
          <a:noFill/>
          <a:ln w="6350" cap="flat" cmpd="sng" algn="ctr">
            <a:noFill/>
            <a:prstDash val="solid"/>
            <a:miter lim="800000"/>
          </a:ln>
          <a:effectLst/>
        </p:spPr>
      </p:cxnSp>
      <p:cxnSp>
        <p:nvCxnSpPr>
          <p:cNvPr id="367" name="Straight Connector 366"/>
          <p:cNvCxnSpPr/>
          <p:nvPr/>
        </p:nvCxnSpPr>
        <p:spPr>
          <a:xfrm flipH="1">
            <a:off x="1363636" y="2398108"/>
            <a:ext cx="230937" cy="135637"/>
          </a:xfrm>
          <a:prstGeom prst="line">
            <a:avLst/>
          </a:prstGeom>
          <a:noFill/>
          <a:ln w="6350" cap="flat" cmpd="sng" algn="ctr">
            <a:noFill/>
            <a:prstDash val="solid"/>
            <a:miter lim="800000"/>
          </a:ln>
          <a:effectLst/>
        </p:spPr>
      </p:cxnSp>
      <p:cxnSp>
        <p:nvCxnSpPr>
          <p:cNvPr id="368" name="Straight Connector 367"/>
          <p:cNvCxnSpPr/>
          <p:nvPr/>
        </p:nvCxnSpPr>
        <p:spPr>
          <a:xfrm>
            <a:off x="1363637" y="2268291"/>
            <a:ext cx="33" cy="268599"/>
          </a:xfrm>
          <a:prstGeom prst="line">
            <a:avLst/>
          </a:prstGeom>
          <a:noFill/>
          <a:ln w="6350" cap="flat" cmpd="sng" algn="ctr">
            <a:noFill/>
            <a:prstDash val="solid"/>
            <a:miter lim="800000"/>
          </a:ln>
          <a:effectLst/>
        </p:spPr>
      </p:cxnSp>
      <p:cxnSp>
        <p:nvCxnSpPr>
          <p:cNvPr id="369" name="Straight Connector 368"/>
          <p:cNvCxnSpPr/>
          <p:nvPr/>
        </p:nvCxnSpPr>
        <p:spPr>
          <a:xfrm flipV="1">
            <a:off x="1132733" y="2262470"/>
            <a:ext cx="230903" cy="129817"/>
          </a:xfrm>
          <a:prstGeom prst="line">
            <a:avLst/>
          </a:prstGeom>
          <a:noFill/>
          <a:ln w="6350" cap="flat" cmpd="sng" algn="ctr">
            <a:noFill/>
            <a:prstDash val="solid"/>
            <a:miter lim="800000"/>
          </a:ln>
          <a:effectLst/>
        </p:spPr>
      </p:cxnSp>
      <p:cxnSp>
        <p:nvCxnSpPr>
          <p:cNvPr id="370" name="Straight Connector 369"/>
          <p:cNvCxnSpPr/>
          <p:nvPr/>
        </p:nvCxnSpPr>
        <p:spPr>
          <a:xfrm flipV="1">
            <a:off x="1363636" y="2121012"/>
            <a:ext cx="230937" cy="147278"/>
          </a:xfrm>
          <a:prstGeom prst="line">
            <a:avLst/>
          </a:prstGeom>
          <a:noFill/>
          <a:ln w="6350" cap="flat" cmpd="sng" algn="ctr">
            <a:noFill/>
            <a:prstDash val="solid"/>
            <a:miter lim="800000"/>
          </a:ln>
          <a:effectLst/>
        </p:spPr>
      </p:cxnSp>
      <p:cxnSp>
        <p:nvCxnSpPr>
          <p:cNvPr id="371" name="Straight Connector 370"/>
          <p:cNvCxnSpPr/>
          <p:nvPr/>
        </p:nvCxnSpPr>
        <p:spPr>
          <a:xfrm>
            <a:off x="1136439" y="2151453"/>
            <a:ext cx="33" cy="268599"/>
          </a:xfrm>
          <a:prstGeom prst="line">
            <a:avLst/>
          </a:prstGeom>
          <a:noFill/>
          <a:ln w="6350" cap="flat" cmpd="sng" algn="ctr">
            <a:noFill/>
            <a:prstDash val="solid"/>
            <a:miter lim="800000"/>
          </a:ln>
          <a:effectLst/>
        </p:spPr>
      </p:cxnSp>
      <p:sp>
        <p:nvSpPr>
          <p:cNvPr id="372" name="Hexagon 371"/>
          <p:cNvSpPr/>
          <p:nvPr/>
        </p:nvSpPr>
        <p:spPr>
          <a:xfrm>
            <a:off x="1460505"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73" name="Hexagon 372"/>
          <p:cNvSpPr/>
          <p:nvPr/>
        </p:nvSpPr>
        <p:spPr>
          <a:xfrm>
            <a:off x="1691442"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74" name="Hexagon 373"/>
          <p:cNvSpPr/>
          <p:nvPr/>
        </p:nvSpPr>
        <p:spPr>
          <a:xfrm>
            <a:off x="1460505"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75" name="Hexagon 374"/>
          <p:cNvSpPr/>
          <p:nvPr/>
        </p:nvSpPr>
        <p:spPr>
          <a:xfrm>
            <a:off x="1691442"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76" name="Straight Connector 375"/>
          <p:cNvCxnSpPr/>
          <p:nvPr/>
        </p:nvCxnSpPr>
        <p:spPr>
          <a:xfrm>
            <a:off x="1597962" y="2398108"/>
            <a:ext cx="230937" cy="135637"/>
          </a:xfrm>
          <a:prstGeom prst="line">
            <a:avLst/>
          </a:prstGeom>
          <a:noFill/>
          <a:ln w="6350" cap="flat" cmpd="sng" algn="ctr">
            <a:noFill/>
            <a:prstDash val="solid"/>
            <a:miter lim="800000"/>
          </a:ln>
          <a:effectLst/>
        </p:spPr>
      </p:cxnSp>
      <p:cxnSp>
        <p:nvCxnSpPr>
          <p:cNvPr id="377" name="Straight Connector 376"/>
          <p:cNvCxnSpPr/>
          <p:nvPr/>
        </p:nvCxnSpPr>
        <p:spPr>
          <a:xfrm>
            <a:off x="1597962" y="2126833"/>
            <a:ext cx="230937" cy="135637"/>
          </a:xfrm>
          <a:prstGeom prst="line">
            <a:avLst/>
          </a:prstGeom>
          <a:noFill/>
          <a:ln w="6350" cap="flat" cmpd="sng" algn="ctr">
            <a:noFill/>
            <a:prstDash val="solid"/>
            <a:miter lim="800000"/>
          </a:ln>
          <a:effectLst/>
        </p:spPr>
      </p:cxnSp>
      <p:cxnSp>
        <p:nvCxnSpPr>
          <p:cNvPr id="378" name="Straight Connector 377"/>
          <p:cNvCxnSpPr/>
          <p:nvPr/>
        </p:nvCxnSpPr>
        <p:spPr>
          <a:xfrm>
            <a:off x="1825142" y="2256650"/>
            <a:ext cx="230937" cy="135637"/>
          </a:xfrm>
          <a:prstGeom prst="line">
            <a:avLst/>
          </a:prstGeom>
          <a:noFill/>
          <a:ln w="6350" cap="flat" cmpd="sng" algn="ctr">
            <a:noFill/>
            <a:prstDash val="solid"/>
            <a:miter lim="800000"/>
          </a:ln>
          <a:effectLst/>
        </p:spPr>
      </p:cxnSp>
      <p:cxnSp>
        <p:nvCxnSpPr>
          <p:cNvPr id="379" name="Straight Connector 378"/>
          <p:cNvCxnSpPr/>
          <p:nvPr/>
        </p:nvCxnSpPr>
        <p:spPr>
          <a:xfrm flipH="1">
            <a:off x="1825142" y="2398108"/>
            <a:ext cx="230937" cy="135637"/>
          </a:xfrm>
          <a:prstGeom prst="line">
            <a:avLst/>
          </a:prstGeom>
          <a:noFill/>
          <a:ln w="6350" cap="flat" cmpd="sng" algn="ctr">
            <a:noFill/>
            <a:prstDash val="solid"/>
            <a:miter lim="800000"/>
          </a:ln>
          <a:effectLst/>
        </p:spPr>
      </p:cxnSp>
      <p:cxnSp>
        <p:nvCxnSpPr>
          <p:cNvPr id="380" name="Straight Connector 379"/>
          <p:cNvCxnSpPr/>
          <p:nvPr/>
        </p:nvCxnSpPr>
        <p:spPr>
          <a:xfrm>
            <a:off x="1825143" y="2268291"/>
            <a:ext cx="33" cy="268599"/>
          </a:xfrm>
          <a:prstGeom prst="line">
            <a:avLst/>
          </a:prstGeom>
          <a:noFill/>
          <a:ln w="6350" cap="flat" cmpd="sng" algn="ctr">
            <a:noFill/>
            <a:prstDash val="solid"/>
            <a:miter lim="800000"/>
          </a:ln>
          <a:effectLst/>
        </p:spPr>
      </p:cxnSp>
      <p:cxnSp>
        <p:nvCxnSpPr>
          <p:cNvPr id="381" name="Straight Connector 380"/>
          <p:cNvCxnSpPr/>
          <p:nvPr/>
        </p:nvCxnSpPr>
        <p:spPr>
          <a:xfrm flipV="1">
            <a:off x="1594239" y="2262470"/>
            <a:ext cx="230903" cy="129817"/>
          </a:xfrm>
          <a:prstGeom prst="line">
            <a:avLst/>
          </a:prstGeom>
          <a:noFill/>
          <a:ln w="6350" cap="flat" cmpd="sng" algn="ctr">
            <a:noFill/>
            <a:prstDash val="solid"/>
            <a:miter lim="800000"/>
          </a:ln>
          <a:effectLst/>
        </p:spPr>
      </p:cxnSp>
      <p:cxnSp>
        <p:nvCxnSpPr>
          <p:cNvPr id="382" name="Straight Connector 381"/>
          <p:cNvCxnSpPr/>
          <p:nvPr/>
        </p:nvCxnSpPr>
        <p:spPr>
          <a:xfrm flipV="1">
            <a:off x="1825142" y="2121012"/>
            <a:ext cx="230937" cy="147278"/>
          </a:xfrm>
          <a:prstGeom prst="line">
            <a:avLst/>
          </a:prstGeom>
          <a:noFill/>
          <a:ln w="6350" cap="flat" cmpd="sng" algn="ctr">
            <a:noFill/>
            <a:prstDash val="solid"/>
            <a:miter lim="800000"/>
          </a:ln>
          <a:effectLst/>
        </p:spPr>
      </p:cxnSp>
      <p:cxnSp>
        <p:nvCxnSpPr>
          <p:cNvPr id="383" name="Straight Connector 382"/>
          <p:cNvCxnSpPr/>
          <p:nvPr/>
        </p:nvCxnSpPr>
        <p:spPr>
          <a:xfrm>
            <a:off x="1597945" y="2156002"/>
            <a:ext cx="33" cy="268599"/>
          </a:xfrm>
          <a:prstGeom prst="line">
            <a:avLst/>
          </a:prstGeom>
          <a:noFill/>
          <a:ln w="6350" cap="flat" cmpd="sng" algn="ctr">
            <a:noFill/>
            <a:prstDash val="solid"/>
            <a:miter lim="800000"/>
          </a:ln>
          <a:effectLst/>
        </p:spPr>
      </p:cxnSp>
      <p:sp>
        <p:nvSpPr>
          <p:cNvPr id="384" name="Hexagon 383"/>
          <p:cNvSpPr/>
          <p:nvPr/>
        </p:nvSpPr>
        <p:spPr>
          <a:xfrm>
            <a:off x="1919525"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85" name="Hexagon 384"/>
          <p:cNvSpPr/>
          <p:nvPr/>
        </p:nvSpPr>
        <p:spPr>
          <a:xfrm>
            <a:off x="2150462"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86" name="Hexagon 385"/>
          <p:cNvSpPr/>
          <p:nvPr/>
        </p:nvSpPr>
        <p:spPr>
          <a:xfrm>
            <a:off x="1919525"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87" name="Hexagon 386"/>
          <p:cNvSpPr/>
          <p:nvPr/>
        </p:nvSpPr>
        <p:spPr>
          <a:xfrm>
            <a:off x="2150462"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388" name="Straight Connector 387"/>
          <p:cNvCxnSpPr/>
          <p:nvPr/>
        </p:nvCxnSpPr>
        <p:spPr>
          <a:xfrm>
            <a:off x="2056982" y="2398108"/>
            <a:ext cx="230937" cy="135637"/>
          </a:xfrm>
          <a:prstGeom prst="line">
            <a:avLst/>
          </a:prstGeom>
          <a:noFill/>
          <a:ln w="6350" cap="flat" cmpd="sng" algn="ctr">
            <a:noFill/>
            <a:prstDash val="solid"/>
            <a:miter lim="800000"/>
          </a:ln>
          <a:effectLst/>
        </p:spPr>
      </p:cxnSp>
      <p:cxnSp>
        <p:nvCxnSpPr>
          <p:cNvPr id="389" name="Straight Connector 388"/>
          <p:cNvCxnSpPr/>
          <p:nvPr/>
        </p:nvCxnSpPr>
        <p:spPr>
          <a:xfrm>
            <a:off x="2056982" y="2126833"/>
            <a:ext cx="230937" cy="135637"/>
          </a:xfrm>
          <a:prstGeom prst="line">
            <a:avLst/>
          </a:prstGeom>
          <a:noFill/>
          <a:ln w="6350" cap="flat" cmpd="sng" algn="ctr">
            <a:noFill/>
            <a:prstDash val="solid"/>
            <a:miter lim="800000"/>
          </a:ln>
          <a:effectLst/>
        </p:spPr>
      </p:cxnSp>
      <p:cxnSp>
        <p:nvCxnSpPr>
          <p:cNvPr id="390" name="Straight Connector 389"/>
          <p:cNvCxnSpPr/>
          <p:nvPr/>
        </p:nvCxnSpPr>
        <p:spPr>
          <a:xfrm>
            <a:off x="2284162" y="2256650"/>
            <a:ext cx="230937" cy="135637"/>
          </a:xfrm>
          <a:prstGeom prst="line">
            <a:avLst/>
          </a:prstGeom>
          <a:noFill/>
          <a:ln w="6350" cap="flat" cmpd="sng" algn="ctr">
            <a:noFill/>
            <a:prstDash val="solid"/>
            <a:miter lim="800000"/>
          </a:ln>
          <a:effectLst/>
        </p:spPr>
      </p:cxnSp>
      <p:cxnSp>
        <p:nvCxnSpPr>
          <p:cNvPr id="391" name="Straight Connector 390"/>
          <p:cNvCxnSpPr/>
          <p:nvPr/>
        </p:nvCxnSpPr>
        <p:spPr>
          <a:xfrm flipH="1">
            <a:off x="2284162" y="2398108"/>
            <a:ext cx="230937" cy="135637"/>
          </a:xfrm>
          <a:prstGeom prst="line">
            <a:avLst/>
          </a:prstGeom>
          <a:noFill/>
          <a:ln w="6350" cap="flat" cmpd="sng" algn="ctr">
            <a:noFill/>
            <a:prstDash val="solid"/>
            <a:miter lim="800000"/>
          </a:ln>
          <a:effectLst/>
        </p:spPr>
      </p:cxnSp>
      <p:cxnSp>
        <p:nvCxnSpPr>
          <p:cNvPr id="392" name="Straight Connector 391"/>
          <p:cNvCxnSpPr/>
          <p:nvPr/>
        </p:nvCxnSpPr>
        <p:spPr>
          <a:xfrm>
            <a:off x="2284163" y="2263742"/>
            <a:ext cx="33" cy="268599"/>
          </a:xfrm>
          <a:prstGeom prst="line">
            <a:avLst/>
          </a:prstGeom>
          <a:noFill/>
          <a:ln w="6350" cap="flat" cmpd="sng" algn="ctr">
            <a:noFill/>
            <a:prstDash val="solid"/>
            <a:miter lim="800000"/>
          </a:ln>
          <a:effectLst/>
        </p:spPr>
      </p:cxnSp>
      <p:cxnSp>
        <p:nvCxnSpPr>
          <p:cNvPr id="393" name="Straight Connector 392"/>
          <p:cNvCxnSpPr/>
          <p:nvPr/>
        </p:nvCxnSpPr>
        <p:spPr>
          <a:xfrm flipV="1">
            <a:off x="2053259" y="2262470"/>
            <a:ext cx="230903" cy="129817"/>
          </a:xfrm>
          <a:prstGeom prst="line">
            <a:avLst/>
          </a:prstGeom>
          <a:noFill/>
          <a:ln w="6350" cap="flat" cmpd="sng" algn="ctr">
            <a:noFill/>
            <a:prstDash val="solid"/>
            <a:miter lim="800000"/>
          </a:ln>
          <a:effectLst/>
        </p:spPr>
      </p:cxnSp>
      <p:cxnSp>
        <p:nvCxnSpPr>
          <p:cNvPr id="394" name="Straight Connector 393"/>
          <p:cNvCxnSpPr/>
          <p:nvPr/>
        </p:nvCxnSpPr>
        <p:spPr>
          <a:xfrm flipV="1">
            <a:off x="2284162" y="2121012"/>
            <a:ext cx="230937" cy="147278"/>
          </a:xfrm>
          <a:prstGeom prst="line">
            <a:avLst/>
          </a:prstGeom>
          <a:noFill/>
          <a:ln w="6350" cap="flat" cmpd="sng" algn="ctr">
            <a:noFill/>
            <a:prstDash val="solid"/>
            <a:miter lim="800000"/>
          </a:ln>
          <a:effectLst/>
        </p:spPr>
      </p:cxnSp>
      <p:cxnSp>
        <p:nvCxnSpPr>
          <p:cNvPr id="395" name="Straight Connector 394"/>
          <p:cNvCxnSpPr/>
          <p:nvPr/>
        </p:nvCxnSpPr>
        <p:spPr>
          <a:xfrm>
            <a:off x="2056965" y="2156002"/>
            <a:ext cx="33" cy="268599"/>
          </a:xfrm>
          <a:prstGeom prst="line">
            <a:avLst/>
          </a:prstGeom>
          <a:noFill/>
          <a:ln w="6350" cap="flat" cmpd="sng" algn="ctr">
            <a:noFill/>
            <a:prstDash val="solid"/>
            <a:miter lim="800000"/>
          </a:ln>
          <a:effectLst/>
        </p:spPr>
      </p:cxnSp>
      <p:sp>
        <p:nvSpPr>
          <p:cNvPr id="396" name="Hexagon 395"/>
          <p:cNvSpPr/>
          <p:nvPr/>
        </p:nvSpPr>
        <p:spPr>
          <a:xfrm>
            <a:off x="2378545"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97" name="Hexagon 396"/>
          <p:cNvSpPr/>
          <p:nvPr/>
        </p:nvSpPr>
        <p:spPr>
          <a:xfrm>
            <a:off x="2605810"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98" name="Hexagon 397"/>
          <p:cNvSpPr/>
          <p:nvPr/>
        </p:nvSpPr>
        <p:spPr>
          <a:xfrm>
            <a:off x="2378545"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399" name="Hexagon 398"/>
          <p:cNvSpPr/>
          <p:nvPr/>
        </p:nvSpPr>
        <p:spPr>
          <a:xfrm>
            <a:off x="2605810"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00" name="Straight Connector 399"/>
          <p:cNvCxnSpPr/>
          <p:nvPr/>
        </p:nvCxnSpPr>
        <p:spPr>
          <a:xfrm>
            <a:off x="2512330" y="2398108"/>
            <a:ext cx="230937" cy="135637"/>
          </a:xfrm>
          <a:prstGeom prst="line">
            <a:avLst/>
          </a:prstGeom>
          <a:noFill/>
          <a:ln w="6350" cap="flat" cmpd="sng" algn="ctr">
            <a:noFill/>
            <a:prstDash val="solid"/>
            <a:miter lim="800000"/>
          </a:ln>
          <a:effectLst/>
        </p:spPr>
      </p:cxnSp>
      <p:cxnSp>
        <p:nvCxnSpPr>
          <p:cNvPr id="401" name="Straight Connector 400"/>
          <p:cNvCxnSpPr/>
          <p:nvPr/>
        </p:nvCxnSpPr>
        <p:spPr>
          <a:xfrm>
            <a:off x="2512330" y="2126833"/>
            <a:ext cx="230937" cy="135637"/>
          </a:xfrm>
          <a:prstGeom prst="line">
            <a:avLst/>
          </a:prstGeom>
          <a:noFill/>
          <a:ln w="6350" cap="flat" cmpd="sng" algn="ctr">
            <a:noFill/>
            <a:prstDash val="solid"/>
            <a:miter lim="800000"/>
          </a:ln>
          <a:effectLst/>
        </p:spPr>
      </p:cxnSp>
      <p:cxnSp>
        <p:nvCxnSpPr>
          <p:cNvPr id="402" name="Straight Connector 401"/>
          <p:cNvCxnSpPr/>
          <p:nvPr/>
        </p:nvCxnSpPr>
        <p:spPr>
          <a:xfrm>
            <a:off x="2739510" y="2256650"/>
            <a:ext cx="230937" cy="135637"/>
          </a:xfrm>
          <a:prstGeom prst="line">
            <a:avLst/>
          </a:prstGeom>
          <a:noFill/>
          <a:ln w="6350" cap="flat" cmpd="sng" algn="ctr">
            <a:noFill/>
            <a:prstDash val="solid"/>
            <a:miter lim="800000"/>
          </a:ln>
          <a:effectLst/>
        </p:spPr>
      </p:cxnSp>
      <p:cxnSp>
        <p:nvCxnSpPr>
          <p:cNvPr id="403" name="Straight Connector 402"/>
          <p:cNvCxnSpPr/>
          <p:nvPr/>
        </p:nvCxnSpPr>
        <p:spPr>
          <a:xfrm flipH="1">
            <a:off x="2739510" y="2398108"/>
            <a:ext cx="230937" cy="135637"/>
          </a:xfrm>
          <a:prstGeom prst="line">
            <a:avLst/>
          </a:prstGeom>
          <a:noFill/>
          <a:ln w="6350" cap="flat" cmpd="sng" algn="ctr">
            <a:noFill/>
            <a:prstDash val="solid"/>
            <a:miter lim="800000"/>
          </a:ln>
          <a:effectLst/>
        </p:spPr>
      </p:cxnSp>
      <p:cxnSp>
        <p:nvCxnSpPr>
          <p:cNvPr id="404" name="Straight Connector 403"/>
          <p:cNvCxnSpPr/>
          <p:nvPr/>
        </p:nvCxnSpPr>
        <p:spPr>
          <a:xfrm>
            <a:off x="2739511" y="2268291"/>
            <a:ext cx="33" cy="268599"/>
          </a:xfrm>
          <a:prstGeom prst="line">
            <a:avLst/>
          </a:prstGeom>
          <a:noFill/>
          <a:ln w="6350" cap="flat" cmpd="sng" algn="ctr">
            <a:noFill/>
            <a:prstDash val="solid"/>
            <a:miter lim="800000"/>
          </a:ln>
          <a:effectLst/>
        </p:spPr>
      </p:cxnSp>
      <p:cxnSp>
        <p:nvCxnSpPr>
          <p:cNvPr id="405" name="Straight Connector 404"/>
          <p:cNvCxnSpPr/>
          <p:nvPr/>
        </p:nvCxnSpPr>
        <p:spPr>
          <a:xfrm flipV="1">
            <a:off x="2508607" y="2262470"/>
            <a:ext cx="230903" cy="129817"/>
          </a:xfrm>
          <a:prstGeom prst="line">
            <a:avLst/>
          </a:prstGeom>
          <a:noFill/>
          <a:ln w="6350" cap="flat" cmpd="sng" algn="ctr">
            <a:noFill/>
            <a:prstDash val="solid"/>
            <a:miter lim="800000"/>
          </a:ln>
          <a:effectLst/>
        </p:spPr>
      </p:cxnSp>
      <p:cxnSp>
        <p:nvCxnSpPr>
          <p:cNvPr id="406" name="Straight Connector 405"/>
          <p:cNvCxnSpPr/>
          <p:nvPr/>
        </p:nvCxnSpPr>
        <p:spPr>
          <a:xfrm flipV="1">
            <a:off x="2739510" y="2121012"/>
            <a:ext cx="230937" cy="147278"/>
          </a:xfrm>
          <a:prstGeom prst="line">
            <a:avLst/>
          </a:prstGeom>
          <a:noFill/>
          <a:ln w="6350" cap="flat" cmpd="sng" algn="ctr">
            <a:noFill/>
            <a:prstDash val="solid"/>
            <a:miter lim="800000"/>
          </a:ln>
          <a:effectLst/>
        </p:spPr>
      </p:cxnSp>
      <p:cxnSp>
        <p:nvCxnSpPr>
          <p:cNvPr id="407" name="Straight Connector 406"/>
          <p:cNvCxnSpPr/>
          <p:nvPr/>
        </p:nvCxnSpPr>
        <p:spPr>
          <a:xfrm>
            <a:off x="2515985" y="2151453"/>
            <a:ext cx="33" cy="268599"/>
          </a:xfrm>
          <a:prstGeom prst="line">
            <a:avLst/>
          </a:prstGeom>
          <a:noFill/>
          <a:ln w="6350" cap="flat" cmpd="sng" algn="ctr">
            <a:noFill/>
            <a:prstDash val="solid"/>
            <a:miter lim="800000"/>
          </a:ln>
          <a:effectLst/>
        </p:spPr>
      </p:cxnSp>
      <p:sp>
        <p:nvSpPr>
          <p:cNvPr id="408" name="Hexagon 407"/>
          <p:cNvSpPr/>
          <p:nvPr/>
        </p:nvSpPr>
        <p:spPr>
          <a:xfrm>
            <a:off x="2833893"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09" name="Hexagon 408"/>
          <p:cNvSpPr/>
          <p:nvPr/>
        </p:nvSpPr>
        <p:spPr>
          <a:xfrm>
            <a:off x="3064830"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10" name="Hexagon 409"/>
          <p:cNvSpPr/>
          <p:nvPr/>
        </p:nvSpPr>
        <p:spPr>
          <a:xfrm>
            <a:off x="2833893"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11" name="Hexagon 410"/>
          <p:cNvSpPr/>
          <p:nvPr/>
        </p:nvSpPr>
        <p:spPr>
          <a:xfrm>
            <a:off x="3064830"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12" name="Straight Connector 411"/>
          <p:cNvCxnSpPr/>
          <p:nvPr/>
        </p:nvCxnSpPr>
        <p:spPr>
          <a:xfrm>
            <a:off x="2971350" y="2398108"/>
            <a:ext cx="230937" cy="135637"/>
          </a:xfrm>
          <a:prstGeom prst="line">
            <a:avLst/>
          </a:prstGeom>
          <a:noFill/>
          <a:ln w="6350" cap="flat" cmpd="sng" algn="ctr">
            <a:noFill/>
            <a:prstDash val="solid"/>
            <a:miter lim="800000"/>
          </a:ln>
          <a:effectLst/>
        </p:spPr>
      </p:cxnSp>
      <p:cxnSp>
        <p:nvCxnSpPr>
          <p:cNvPr id="413" name="Straight Connector 412"/>
          <p:cNvCxnSpPr/>
          <p:nvPr/>
        </p:nvCxnSpPr>
        <p:spPr>
          <a:xfrm>
            <a:off x="2971350" y="2126833"/>
            <a:ext cx="230937" cy="135637"/>
          </a:xfrm>
          <a:prstGeom prst="line">
            <a:avLst/>
          </a:prstGeom>
          <a:noFill/>
          <a:ln w="6350" cap="flat" cmpd="sng" algn="ctr">
            <a:noFill/>
            <a:prstDash val="solid"/>
            <a:miter lim="800000"/>
          </a:ln>
          <a:effectLst/>
        </p:spPr>
      </p:cxnSp>
      <p:cxnSp>
        <p:nvCxnSpPr>
          <p:cNvPr id="414" name="Straight Connector 413"/>
          <p:cNvCxnSpPr/>
          <p:nvPr/>
        </p:nvCxnSpPr>
        <p:spPr>
          <a:xfrm>
            <a:off x="3198530" y="2256650"/>
            <a:ext cx="230937" cy="135637"/>
          </a:xfrm>
          <a:prstGeom prst="line">
            <a:avLst/>
          </a:prstGeom>
          <a:noFill/>
          <a:ln w="6350" cap="flat" cmpd="sng" algn="ctr">
            <a:noFill/>
            <a:prstDash val="solid"/>
            <a:miter lim="800000"/>
          </a:ln>
          <a:effectLst/>
        </p:spPr>
      </p:cxnSp>
      <p:cxnSp>
        <p:nvCxnSpPr>
          <p:cNvPr id="415" name="Straight Connector 414"/>
          <p:cNvCxnSpPr/>
          <p:nvPr/>
        </p:nvCxnSpPr>
        <p:spPr>
          <a:xfrm flipH="1">
            <a:off x="3198530" y="2398108"/>
            <a:ext cx="230937" cy="135637"/>
          </a:xfrm>
          <a:prstGeom prst="line">
            <a:avLst/>
          </a:prstGeom>
          <a:noFill/>
          <a:ln w="6350" cap="flat" cmpd="sng" algn="ctr">
            <a:noFill/>
            <a:prstDash val="solid"/>
            <a:miter lim="800000"/>
          </a:ln>
          <a:effectLst/>
        </p:spPr>
      </p:cxnSp>
      <p:cxnSp>
        <p:nvCxnSpPr>
          <p:cNvPr id="416" name="Straight Connector 415"/>
          <p:cNvCxnSpPr/>
          <p:nvPr/>
        </p:nvCxnSpPr>
        <p:spPr>
          <a:xfrm>
            <a:off x="3198531" y="2268291"/>
            <a:ext cx="33" cy="268599"/>
          </a:xfrm>
          <a:prstGeom prst="line">
            <a:avLst/>
          </a:prstGeom>
          <a:noFill/>
          <a:ln w="6350" cap="flat" cmpd="sng" algn="ctr">
            <a:noFill/>
            <a:prstDash val="solid"/>
            <a:miter lim="800000"/>
          </a:ln>
          <a:effectLst/>
        </p:spPr>
      </p:cxnSp>
      <p:cxnSp>
        <p:nvCxnSpPr>
          <p:cNvPr id="417" name="Straight Connector 416"/>
          <p:cNvCxnSpPr/>
          <p:nvPr/>
        </p:nvCxnSpPr>
        <p:spPr>
          <a:xfrm flipV="1">
            <a:off x="2967627" y="2262470"/>
            <a:ext cx="230903" cy="129817"/>
          </a:xfrm>
          <a:prstGeom prst="line">
            <a:avLst/>
          </a:prstGeom>
          <a:noFill/>
          <a:ln w="6350" cap="flat" cmpd="sng" algn="ctr">
            <a:noFill/>
            <a:prstDash val="solid"/>
            <a:miter lim="800000"/>
          </a:ln>
          <a:effectLst/>
        </p:spPr>
      </p:cxnSp>
      <p:cxnSp>
        <p:nvCxnSpPr>
          <p:cNvPr id="418" name="Straight Connector 417"/>
          <p:cNvCxnSpPr/>
          <p:nvPr/>
        </p:nvCxnSpPr>
        <p:spPr>
          <a:xfrm flipV="1">
            <a:off x="3198530" y="2121012"/>
            <a:ext cx="230937" cy="147278"/>
          </a:xfrm>
          <a:prstGeom prst="line">
            <a:avLst/>
          </a:prstGeom>
          <a:noFill/>
          <a:ln w="6350" cap="flat" cmpd="sng" algn="ctr">
            <a:noFill/>
            <a:prstDash val="solid"/>
            <a:miter lim="800000"/>
          </a:ln>
          <a:effectLst/>
        </p:spPr>
      </p:cxnSp>
      <p:cxnSp>
        <p:nvCxnSpPr>
          <p:cNvPr id="419" name="Straight Connector 418"/>
          <p:cNvCxnSpPr/>
          <p:nvPr/>
        </p:nvCxnSpPr>
        <p:spPr>
          <a:xfrm>
            <a:off x="2971333" y="2151453"/>
            <a:ext cx="33" cy="268599"/>
          </a:xfrm>
          <a:prstGeom prst="line">
            <a:avLst/>
          </a:prstGeom>
          <a:noFill/>
          <a:ln w="6350" cap="flat" cmpd="sng" algn="ctr">
            <a:noFill/>
            <a:prstDash val="solid"/>
            <a:miter lim="800000"/>
          </a:ln>
          <a:effectLst/>
        </p:spPr>
      </p:cxnSp>
      <p:sp>
        <p:nvSpPr>
          <p:cNvPr id="420" name="Hexagon 419"/>
          <p:cNvSpPr/>
          <p:nvPr/>
        </p:nvSpPr>
        <p:spPr>
          <a:xfrm>
            <a:off x="3295399"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21" name="Hexagon 420"/>
          <p:cNvSpPr/>
          <p:nvPr/>
        </p:nvSpPr>
        <p:spPr>
          <a:xfrm>
            <a:off x="3526336"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22" name="Hexagon 421"/>
          <p:cNvSpPr/>
          <p:nvPr/>
        </p:nvSpPr>
        <p:spPr>
          <a:xfrm>
            <a:off x="3295399"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23" name="Hexagon 422"/>
          <p:cNvSpPr/>
          <p:nvPr/>
        </p:nvSpPr>
        <p:spPr>
          <a:xfrm>
            <a:off x="3526336"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24" name="Straight Connector 423"/>
          <p:cNvCxnSpPr/>
          <p:nvPr/>
        </p:nvCxnSpPr>
        <p:spPr>
          <a:xfrm>
            <a:off x="3432856" y="2398108"/>
            <a:ext cx="230937" cy="135637"/>
          </a:xfrm>
          <a:prstGeom prst="line">
            <a:avLst/>
          </a:prstGeom>
          <a:noFill/>
          <a:ln w="6350" cap="flat" cmpd="sng" algn="ctr">
            <a:noFill/>
            <a:prstDash val="solid"/>
            <a:miter lim="800000"/>
          </a:ln>
          <a:effectLst/>
        </p:spPr>
      </p:cxnSp>
      <p:cxnSp>
        <p:nvCxnSpPr>
          <p:cNvPr id="425" name="Straight Connector 424"/>
          <p:cNvCxnSpPr/>
          <p:nvPr/>
        </p:nvCxnSpPr>
        <p:spPr>
          <a:xfrm>
            <a:off x="3432856" y="2126833"/>
            <a:ext cx="230937" cy="135637"/>
          </a:xfrm>
          <a:prstGeom prst="line">
            <a:avLst/>
          </a:prstGeom>
          <a:noFill/>
          <a:ln w="6350" cap="flat" cmpd="sng" algn="ctr">
            <a:noFill/>
            <a:prstDash val="solid"/>
            <a:miter lim="800000"/>
          </a:ln>
          <a:effectLst/>
        </p:spPr>
      </p:cxnSp>
      <p:cxnSp>
        <p:nvCxnSpPr>
          <p:cNvPr id="426" name="Straight Connector 425"/>
          <p:cNvCxnSpPr/>
          <p:nvPr/>
        </p:nvCxnSpPr>
        <p:spPr>
          <a:xfrm>
            <a:off x="3660036" y="2256650"/>
            <a:ext cx="230937" cy="135637"/>
          </a:xfrm>
          <a:prstGeom prst="line">
            <a:avLst/>
          </a:prstGeom>
          <a:noFill/>
          <a:ln w="6350" cap="flat" cmpd="sng" algn="ctr">
            <a:noFill/>
            <a:prstDash val="solid"/>
            <a:miter lim="800000"/>
          </a:ln>
          <a:effectLst/>
        </p:spPr>
      </p:cxnSp>
      <p:cxnSp>
        <p:nvCxnSpPr>
          <p:cNvPr id="427" name="Straight Connector 426"/>
          <p:cNvCxnSpPr/>
          <p:nvPr/>
        </p:nvCxnSpPr>
        <p:spPr>
          <a:xfrm flipH="1">
            <a:off x="3660036" y="2398108"/>
            <a:ext cx="230937" cy="135637"/>
          </a:xfrm>
          <a:prstGeom prst="line">
            <a:avLst/>
          </a:prstGeom>
          <a:noFill/>
          <a:ln w="6350" cap="flat" cmpd="sng" algn="ctr">
            <a:noFill/>
            <a:prstDash val="solid"/>
            <a:miter lim="800000"/>
          </a:ln>
          <a:effectLst/>
        </p:spPr>
      </p:cxnSp>
      <p:cxnSp>
        <p:nvCxnSpPr>
          <p:cNvPr id="428" name="Straight Connector 427"/>
          <p:cNvCxnSpPr/>
          <p:nvPr/>
        </p:nvCxnSpPr>
        <p:spPr>
          <a:xfrm>
            <a:off x="3660037" y="2268291"/>
            <a:ext cx="33" cy="268599"/>
          </a:xfrm>
          <a:prstGeom prst="line">
            <a:avLst/>
          </a:prstGeom>
          <a:noFill/>
          <a:ln w="6350" cap="flat" cmpd="sng" algn="ctr">
            <a:noFill/>
            <a:prstDash val="solid"/>
            <a:miter lim="800000"/>
          </a:ln>
          <a:effectLst/>
        </p:spPr>
      </p:cxnSp>
      <p:cxnSp>
        <p:nvCxnSpPr>
          <p:cNvPr id="429" name="Straight Connector 428"/>
          <p:cNvCxnSpPr/>
          <p:nvPr/>
        </p:nvCxnSpPr>
        <p:spPr>
          <a:xfrm flipV="1">
            <a:off x="3429133" y="2262470"/>
            <a:ext cx="230903" cy="129817"/>
          </a:xfrm>
          <a:prstGeom prst="line">
            <a:avLst/>
          </a:prstGeom>
          <a:noFill/>
          <a:ln w="6350" cap="flat" cmpd="sng" algn="ctr">
            <a:noFill/>
            <a:prstDash val="solid"/>
            <a:miter lim="800000"/>
          </a:ln>
          <a:effectLst/>
        </p:spPr>
      </p:cxnSp>
      <p:cxnSp>
        <p:nvCxnSpPr>
          <p:cNvPr id="430" name="Straight Connector 429"/>
          <p:cNvCxnSpPr/>
          <p:nvPr/>
        </p:nvCxnSpPr>
        <p:spPr>
          <a:xfrm flipV="1">
            <a:off x="3660036" y="2121012"/>
            <a:ext cx="230937" cy="147278"/>
          </a:xfrm>
          <a:prstGeom prst="line">
            <a:avLst/>
          </a:prstGeom>
          <a:noFill/>
          <a:ln w="6350" cap="flat" cmpd="sng" algn="ctr">
            <a:noFill/>
            <a:prstDash val="solid"/>
            <a:miter lim="800000"/>
          </a:ln>
          <a:effectLst/>
        </p:spPr>
      </p:cxnSp>
      <p:cxnSp>
        <p:nvCxnSpPr>
          <p:cNvPr id="431" name="Straight Connector 430"/>
          <p:cNvCxnSpPr/>
          <p:nvPr/>
        </p:nvCxnSpPr>
        <p:spPr>
          <a:xfrm>
            <a:off x="3432839" y="2151453"/>
            <a:ext cx="33" cy="268599"/>
          </a:xfrm>
          <a:prstGeom prst="line">
            <a:avLst/>
          </a:prstGeom>
          <a:noFill/>
          <a:ln w="6350" cap="flat" cmpd="sng" algn="ctr">
            <a:noFill/>
            <a:prstDash val="solid"/>
            <a:miter lim="800000"/>
          </a:ln>
          <a:effectLst/>
        </p:spPr>
      </p:cxnSp>
      <p:sp>
        <p:nvSpPr>
          <p:cNvPr id="432" name="Hexagon 431"/>
          <p:cNvSpPr/>
          <p:nvPr/>
        </p:nvSpPr>
        <p:spPr>
          <a:xfrm>
            <a:off x="3758575" y="200738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33" name="Hexagon 432"/>
          <p:cNvSpPr/>
          <p:nvPr/>
        </p:nvSpPr>
        <p:spPr>
          <a:xfrm>
            <a:off x="3989512" y="213847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34" name="Hexagon 433"/>
          <p:cNvSpPr/>
          <p:nvPr/>
        </p:nvSpPr>
        <p:spPr>
          <a:xfrm>
            <a:off x="3758575" y="227411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35" name="Hexagon 434"/>
          <p:cNvSpPr/>
          <p:nvPr/>
        </p:nvSpPr>
        <p:spPr>
          <a:xfrm>
            <a:off x="3989512" y="240520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36" name="Straight Connector 435"/>
          <p:cNvCxnSpPr/>
          <p:nvPr/>
        </p:nvCxnSpPr>
        <p:spPr>
          <a:xfrm>
            <a:off x="3896032" y="2398108"/>
            <a:ext cx="230937" cy="135637"/>
          </a:xfrm>
          <a:prstGeom prst="line">
            <a:avLst/>
          </a:prstGeom>
          <a:noFill/>
          <a:ln w="6350" cap="flat" cmpd="sng" algn="ctr">
            <a:noFill/>
            <a:prstDash val="solid"/>
            <a:miter lim="800000"/>
          </a:ln>
          <a:effectLst/>
        </p:spPr>
      </p:cxnSp>
      <p:cxnSp>
        <p:nvCxnSpPr>
          <p:cNvPr id="437" name="Straight Connector 436"/>
          <p:cNvCxnSpPr/>
          <p:nvPr/>
        </p:nvCxnSpPr>
        <p:spPr>
          <a:xfrm>
            <a:off x="3896032" y="2126833"/>
            <a:ext cx="230937" cy="135637"/>
          </a:xfrm>
          <a:prstGeom prst="line">
            <a:avLst/>
          </a:prstGeom>
          <a:noFill/>
          <a:ln w="6350" cap="flat" cmpd="sng" algn="ctr">
            <a:noFill/>
            <a:prstDash val="solid"/>
            <a:miter lim="800000"/>
          </a:ln>
          <a:effectLst/>
        </p:spPr>
      </p:cxnSp>
      <p:cxnSp>
        <p:nvCxnSpPr>
          <p:cNvPr id="438" name="Straight Connector 437"/>
          <p:cNvCxnSpPr/>
          <p:nvPr/>
        </p:nvCxnSpPr>
        <p:spPr>
          <a:xfrm>
            <a:off x="4113497" y="2261981"/>
            <a:ext cx="230937" cy="135637"/>
          </a:xfrm>
          <a:prstGeom prst="line">
            <a:avLst/>
          </a:prstGeom>
          <a:noFill/>
          <a:ln w="6350" cap="flat" cmpd="sng" algn="ctr">
            <a:noFill/>
            <a:prstDash val="solid"/>
            <a:miter lim="800000"/>
          </a:ln>
          <a:effectLst/>
        </p:spPr>
      </p:cxnSp>
      <p:cxnSp>
        <p:nvCxnSpPr>
          <p:cNvPr id="439" name="Straight Connector 438"/>
          <p:cNvCxnSpPr/>
          <p:nvPr/>
        </p:nvCxnSpPr>
        <p:spPr>
          <a:xfrm flipH="1">
            <a:off x="4113497" y="2403439"/>
            <a:ext cx="230937" cy="135637"/>
          </a:xfrm>
          <a:prstGeom prst="line">
            <a:avLst/>
          </a:prstGeom>
          <a:noFill/>
          <a:ln w="6350" cap="flat" cmpd="sng" algn="ctr">
            <a:noFill/>
            <a:prstDash val="solid"/>
            <a:miter lim="800000"/>
          </a:ln>
          <a:effectLst/>
        </p:spPr>
      </p:cxnSp>
      <p:cxnSp>
        <p:nvCxnSpPr>
          <p:cNvPr id="440" name="Straight Connector 439"/>
          <p:cNvCxnSpPr/>
          <p:nvPr/>
        </p:nvCxnSpPr>
        <p:spPr>
          <a:xfrm>
            <a:off x="4124718" y="2273622"/>
            <a:ext cx="33" cy="268599"/>
          </a:xfrm>
          <a:prstGeom prst="line">
            <a:avLst/>
          </a:prstGeom>
          <a:noFill/>
          <a:ln w="6350" cap="flat" cmpd="sng" algn="ctr">
            <a:noFill/>
            <a:prstDash val="solid"/>
            <a:miter lim="800000"/>
          </a:ln>
          <a:effectLst/>
        </p:spPr>
      </p:cxnSp>
      <p:cxnSp>
        <p:nvCxnSpPr>
          <p:cNvPr id="441" name="Straight Connector 440"/>
          <p:cNvCxnSpPr/>
          <p:nvPr/>
        </p:nvCxnSpPr>
        <p:spPr>
          <a:xfrm flipV="1">
            <a:off x="3892309" y="2262470"/>
            <a:ext cx="230903" cy="129817"/>
          </a:xfrm>
          <a:prstGeom prst="line">
            <a:avLst/>
          </a:prstGeom>
          <a:noFill/>
          <a:ln w="6350" cap="flat" cmpd="sng" algn="ctr">
            <a:noFill/>
            <a:prstDash val="solid"/>
            <a:miter lim="800000"/>
          </a:ln>
          <a:effectLst/>
        </p:spPr>
      </p:cxnSp>
      <p:cxnSp>
        <p:nvCxnSpPr>
          <p:cNvPr id="442" name="Straight Connector 441"/>
          <p:cNvCxnSpPr/>
          <p:nvPr/>
        </p:nvCxnSpPr>
        <p:spPr>
          <a:xfrm flipV="1">
            <a:off x="4113497" y="2126343"/>
            <a:ext cx="230937" cy="147278"/>
          </a:xfrm>
          <a:prstGeom prst="line">
            <a:avLst/>
          </a:prstGeom>
          <a:noFill/>
          <a:ln w="6350" cap="flat" cmpd="sng" algn="ctr">
            <a:noFill/>
            <a:prstDash val="solid"/>
            <a:miter lim="800000"/>
          </a:ln>
          <a:effectLst/>
        </p:spPr>
      </p:cxnSp>
      <p:cxnSp>
        <p:nvCxnSpPr>
          <p:cNvPr id="443" name="Straight Connector 442"/>
          <p:cNvCxnSpPr/>
          <p:nvPr/>
        </p:nvCxnSpPr>
        <p:spPr>
          <a:xfrm>
            <a:off x="3896015" y="2151453"/>
            <a:ext cx="33" cy="268599"/>
          </a:xfrm>
          <a:prstGeom prst="line">
            <a:avLst/>
          </a:prstGeom>
          <a:noFill/>
          <a:ln w="6350" cap="flat" cmpd="sng" algn="ctr">
            <a:noFill/>
            <a:prstDash val="solid"/>
            <a:miter lim="800000"/>
          </a:ln>
          <a:effectLst/>
        </p:spPr>
      </p:cxnSp>
      <p:sp>
        <p:nvSpPr>
          <p:cNvPr id="444" name="Hexagon 443"/>
          <p:cNvSpPr/>
          <p:nvPr/>
        </p:nvSpPr>
        <p:spPr>
          <a:xfrm>
            <a:off x="4220433"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45" name="Hexagon 444"/>
          <p:cNvSpPr/>
          <p:nvPr/>
        </p:nvSpPr>
        <p:spPr>
          <a:xfrm>
            <a:off x="4451370"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46" name="Hexagon 445"/>
          <p:cNvSpPr/>
          <p:nvPr/>
        </p:nvSpPr>
        <p:spPr>
          <a:xfrm>
            <a:off x="4220433"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47" name="Hexagon 446"/>
          <p:cNvSpPr/>
          <p:nvPr/>
        </p:nvSpPr>
        <p:spPr>
          <a:xfrm>
            <a:off x="4451370" y="241107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48" name="Straight Connector 447"/>
          <p:cNvCxnSpPr/>
          <p:nvPr/>
        </p:nvCxnSpPr>
        <p:spPr>
          <a:xfrm>
            <a:off x="4357890" y="2399429"/>
            <a:ext cx="230937" cy="135637"/>
          </a:xfrm>
          <a:prstGeom prst="line">
            <a:avLst/>
          </a:prstGeom>
          <a:noFill/>
          <a:ln w="6350" cap="flat" cmpd="sng" algn="ctr">
            <a:noFill/>
            <a:prstDash val="solid"/>
            <a:miter lim="800000"/>
          </a:ln>
          <a:effectLst/>
        </p:spPr>
      </p:cxnSp>
      <p:cxnSp>
        <p:nvCxnSpPr>
          <p:cNvPr id="449" name="Straight Connector 448"/>
          <p:cNvCxnSpPr/>
          <p:nvPr/>
        </p:nvCxnSpPr>
        <p:spPr>
          <a:xfrm>
            <a:off x="4357890" y="2128154"/>
            <a:ext cx="230937" cy="135637"/>
          </a:xfrm>
          <a:prstGeom prst="line">
            <a:avLst/>
          </a:prstGeom>
          <a:noFill/>
          <a:ln w="6350" cap="flat" cmpd="sng" algn="ctr">
            <a:noFill/>
            <a:prstDash val="solid"/>
            <a:miter lim="800000"/>
          </a:ln>
          <a:effectLst/>
        </p:spPr>
      </p:cxnSp>
      <p:cxnSp>
        <p:nvCxnSpPr>
          <p:cNvPr id="450" name="Straight Connector 449"/>
          <p:cNvCxnSpPr/>
          <p:nvPr/>
        </p:nvCxnSpPr>
        <p:spPr>
          <a:xfrm>
            <a:off x="4585070" y="2257971"/>
            <a:ext cx="230937" cy="135637"/>
          </a:xfrm>
          <a:prstGeom prst="line">
            <a:avLst/>
          </a:prstGeom>
          <a:noFill/>
          <a:ln w="6350" cap="flat" cmpd="sng" algn="ctr">
            <a:noFill/>
            <a:prstDash val="solid"/>
            <a:miter lim="800000"/>
          </a:ln>
          <a:effectLst/>
        </p:spPr>
      </p:cxnSp>
      <p:cxnSp>
        <p:nvCxnSpPr>
          <p:cNvPr id="451" name="Straight Connector 450"/>
          <p:cNvCxnSpPr/>
          <p:nvPr/>
        </p:nvCxnSpPr>
        <p:spPr>
          <a:xfrm flipH="1">
            <a:off x="4585070" y="2399429"/>
            <a:ext cx="230937" cy="135637"/>
          </a:xfrm>
          <a:prstGeom prst="line">
            <a:avLst/>
          </a:prstGeom>
          <a:noFill/>
          <a:ln w="6350" cap="flat" cmpd="sng" algn="ctr">
            <a:noFill/>
            <a:prstDash val="solid"/>
            <a:miter lim="800000"/>
          </a:ln>
          <a:effectLst/>
        </p:spPr>
      </p:cxnSp>
      <p:cxnSp>
        <p:nvCxnSpPr>
          <p:cNvPr id="452" name="Straight Connector 451"/>
          <p:cNvCxnSpPr/>
          <p:nvPr/>
        </p:nvCxnSpPr>
        <p:spPr>
          <a:xfrm>
            <a:off x="4585071" y="2269612"/>
            <a:ext cx="33" cy="268599"/>
          </a:xfrm>
          <a:prstGeom prst="line">
            <a:avLst/>
          </a:prstGeom>
          <a:noFill/>
          <a:ln w="6350" cap="flat" cmpd="sng" algn="ctr">
            <a:noFill/>
            <a:prstDash val="solid"/>
            <a:miter lim="800000"/>
          </a:ln>
          <a:effectLst/>
        </p:spPr>
      </p:cxnSp>
      <p:cxnSp>
        <p:nvCxnSpPr>
          <p:cNvPr id="453" name="Straight Connector 452"/>
          <p:cNvCxnSpPr/>
          <p:nvPr/>
        </p:nvCxnSpPr>
        <p:spPr>
          <a:xfrm flipV="1">
            <a:off x="4354167" y="2263791"/>
            <a:ext cx="230903" cy="129817"/>
          </a:xfrm>
          <a:prstGeom prst="line">
            <a:avLst/>
          </a:prstGeom>
          <a:noFill/>
          <a:ln w="6350" cap="flat" cmpd="sng" algn="ctr">
            <a:noFill/>
            <a:prstDash val="solid"/>
            <a:miter lim="800000"/>
          </a:ln>
          <a:effectLst/>
        </p:spPr>
      </p:cxnSp>
      <p:cxnSp>
        <p:nvCxnSpPr>
          <p:cNvPr id="454" name="Straight Connector 453"/>
          <p:cNvCxnSpPr/>
          <p:nvPr/>
        </p:nvCxnSpPr>
        <p:spPr>
          <a:xfrm flipV="1">
            <a:off x="4585070" y="2122333"/>
            <a:ext cx="230937" cy="147278"/>
          </a:xfrm>
          <a:prstGeom prst="line">
            <a:avLst/>
          </a:prstGeom>
          <a:noFill/>
          <a:ln w="6350" cap="flat" cmpd="sng" algn="ctr">
            <a:noFill/>
            <a:prstDash val="solid"/>
            <a:miter lim="800000"/>
          </a:ln>
          <a:effectLst/>
        </p:spPr>
      </p:cxnSp>
      <p:cxnSp>
        <p:nvCxnSpPr>
          <p:cNvPr id="455" name="Straight Connector 454"/>
          <p:cNvCxnSpPr/>
          <p:nvPr/>
        </p:nvCxnSpPr>
        <p:spPr>
          <a:xfrm>
            <a:off x="4357873" y="2152774"/>
            <a:ext cx="33" cy="268599"/>
          </a:xfrm>
          <a:prstGeom prst="line">
            <a:avLst/>
          </a:prstGeom>
          <a:noFill/>
          <a:ln w="6350" cap="flat" cmpd="sng" algn="ctr">
            <a:noFill/>
            <a:prstDash val="solid"/>
            <a:miter lim="800000"/>
          </a:ln>
          <a:effectLst/>
        </p:spPr>
      </p:cxnSp>
      <p:sp>
        <p:nvSpPr>
          <p:cNvPr id="456" name="Hexagon 455"/>
          <p:cNvSpPr/>
          <p:nvPr/>
        </p:nvSpPr>
        <p:spPr>
          <a:xfrm>
            <a:off x="4679453"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57" name="Hexagon 456"/>
          <p:cNvSpPr/>
          <p:nvPr/>
        </p:nvSpPr>
        <p:spPr>
          <a:xfrm>
            <a:off x="4910390"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58" name="Hexagon 457"/>
          <p:cNvSpPr/>
          <p:nvPr/>
        </p:nvSpPr>
        <p:spPr>
          <a:xfrm>
            <a:off x="4679453"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59" name="Hexagon 458"/>
          <p:cNvSpPr/>
          <p:nvPr/>
        </p:nvSpPr>
        <p:spPr>
          <a:xfrm>
            <a:off x="4910390" y="241107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60" name="Straight Connector 459"/>
          <p:cNvCxnSpPr/>
          <p:nvPr/>
        </p:nvCxnSpPr>
        <p:spPr>
          <a:xfrm>
            <a:off x="4816910" y="2399429"/>
            <a:ext cx="230937" cy="135637"/>
          </a:xfrm>
          <a:prstGeom prst="line">
            <a:avLst/>
          </a:prstGeom>
          <a:noFill/>
          <a:ln w="6350" cap="flat" cmpd="sng" algn="ctr">
            <a:noFill/>
            <a:prstDash val="solid"/>
            <a:miter lim="800000"/>
          </a:ln>
          <a:effectLst/>
        </p:spPr>
      </p:cxnSp>
      <p:cxnSp>
        <p:nvCxnSpPr>
          <p:cNvPr id="461" name="Straight Connector 460"/>
          <p:cNvCxnSpPr/>
          <p:nvPr/>
        </p:nvCxnSpPr>
        <p:spPr>
          <a:xfrm>
            <a:off x="4816910" y="2128154"/>
            <a:ext cx="230937" cy="135637"/>
          </a:xfrm>
          <a:prstGeom prst="line">
            <a:avLst/>
          </a:prstGeom>
          <a:noFill/>
          <a:ln w="6350" cap="flat" cmpd="sng" algn="ctr">
            <a:noFill/>
            <a:prstDash val="solid"/>
            <a:miter lim="800000"/>
          </a:ln>
          <a:effectLst/>
        </p:spPr>
      </p:cxnSp>
      <p:cxnSp>
        <p:nvCxnSpPr>
          <p:cNvPr id="462" name="Straight Connector 461"/>
          <p:cNvCxnSpPr/>
          <p:nvPr/>
        </p:nvCxnSpPr>
        <p:spPr>
          <a:xfrm>
            <a:off x="5044090" y="2257971"/>
            <a:ext cx="230937" cy="135637"/>
          </a:xfrm>
          <a:prstGeom prst="line">
            <a:avLst/>
          </a:prstGeom>
          <a:noFill/>
          <a:ln w="6350" cap="flat" cmpd="sng" algn="ctr">
            <a:noFill/>
            <a:prstDash val="solid"/>
            <a:miter lim="800000"/>
          </a:ln>
          <a:effectLst/>
        </p:spPr>
      </p:cxnSp>
      <p:cxnSp>
        <p:nvCxnSpPr>
          <p:cNvPr id="463" name="Straight Connector 462"/>
          <p:cNvCxnSpPr/>
          <p:nvPr/>
        </p:nvCxnSpPr>
        <p:spPr>
          <a:xfrm flipH="1">
            <a:off x="5044090" y="2399429"/>
            <a:ext cx="230937" cy="135637"/>
          </a:xfrm>
          <a:prstGeom prst="line">
            <a:avLst/>
          </a:prstGeom>
          <a:noFill/>
          <a:ln w="6350" cap="flat" cmpd="sng" algn="ctr">
            <a:noFill/>
            <a:prstDash val="solid"/>
            <a:miter lim="800000"/>
          </a:ln>
          <a:effectLst/>
        </p:spPr>
      </p:cxnSp>
      <p:cxnSp>
        <p:nvCxnSpPr>
          <p:cNvPr id="464" name="Straight Connector 463"/>
          <p:cNvCxnSpPr/>
          <p:nvPr/>
        </p:nvCxnSpPr>
        <p:spPr>
          <a:xfrm>
            <a:off x="5044091" y="2269612"/>
            <a:ext cx="33" cy="268599"/>
          </a:xfrm>
          <a:prstGeom prst="line">
            <a:avLst/>
          </a:prstGeom>
          <a:noFill/>
          <a:ln w="6350" cap="flat" cmpd="sng" algn="ctr">
            <a:noFill/>
            <a:prstDash val="solid"/>
            <a:miter lim="800000"/>
          </a:ln>
          <a:effectLst/>
        </p:spPr>
      </p:cxnSp>
      <p:cxnSp>
        <p:nvCxnSpPr>
          <p:cNvPr id="465" name="Straight Connector 464"/>
          <p:cNvCxnSpPr/>
          <p:nvPr/>
        </p:nvCxnSpPr>
        <p:spPr>
          <a:xfrm flipV="1">
            <a:off x="4813187" y="2263791"/>
            <a:ext cx="230903" cy="129817"/>
          </a:xfrm>
          <a:prstGeom prst="line">
            <a:avLst/>
          </a:prstGeom>
          <a:noFill/>
          <a:ln w="6350" cap="flat" cmpd="sng" algn="ctr">
            <a:noFill/>
            <a:prstDash val="solid"/>
            <a:miter lim="800000"/>
          </a:ln>
          <a:effectLst/>
        </p:spPr>
      </p:cxnSp>
      <p:cxnSp>
        <p:nvCxnSpPr>
          <p:cNvPr id="466" name="Straight Connector 465"/>
          <p:cNvCxnSpPr/>
          <p:nvPr/>
        </p:nvCxnSpPr>
        <p:spPr>
          <a:xfrm flipV="1">
            <a:off x="5044090" y="2122333"/>
            <a:ext cx="230937" cy="147278"/>
          </a:xfrm>
          <a:prstGeom prst="line">
            <a:avLst/>
          </a:prstGeom>
          <a:noFill/>
          <a:ln w="6350" cap="flat" cmpd="sng" algn="ctr">
            <a:noFill/>
            <a:prstDash val="solid"/>
            <a:miter lim="800000"/>
          </a:ln>
          <a:effectLst/>
        </p:spPr>
      </p:cxnSp>
      <p:cxnSp>
        <p:nvCxnSpPr>
          <p:cNvPr id="467" name="Straight Connector 466"/>
          <p:cNvCxnSpPr/>
          <p:nvPr/>
        </p:nvCxnSpPr>
        <p:spPr>
          <a:xfrm>
            <a:off x="4816893" y="2152774"/>
            <a:ext cx="33" cy="268599"/>
          </a:xfrm>
          <a:prstGeom prst="line">
            <a:avLst/>
          </a:prstGeom>
          <a:noFill/>
          <a:ln w="6350" cap="flat" cmpd="sng" algn="ctr">
            <a:noFill/>
            <a:prstDash val="solid"/>
            <a:miter lim="800000"/>
          </a:ln>
          <a:effectLst/>
        </p:spPr>
      </p:cxnSp>
      <p:sp>
        <p:nvSpPr>
          <p:cNvPr id="468" name="Hexagon 467"/>
          <p:cNvSpPr/>
          <p:nvPr/>
        </p:nvSpPr>
        <p:spPr>
          <a:xfrm>
            <a:off x="5140959"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69" name="Hexagon 468"/>
          <p:cNvSpPr/>
          <p:nvPr/>
        </p:nvSpPr>
        <p:spPr>
          <a:xfrm>
            <a:off x="5371896"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70" name="Hexagon 469"/>
          <p:cNvSpPr/>
          <p:nvPr/>
        </p:nvSpPr>
        <p:spPr>
          <a:xfrm>
            <a:off x="5140959"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71" name="Hexagon 470"/>
          <p:cNvSpPr/>
          <p:nvPr/>
        </p:nvSpPr>
        <p:spPr>
          <a:xfrm>
            <a:off x="5371896" y="240652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72" name="Straight Connector 471"/>
          <p:cNvCxnSpPr/>
          <p:nvPr/>
        </p:nvCxnSpPr>
        <p:spPr>
          <a:xfrm>
            <a:off x="5278416" y="2399429"/>
            <a:ext cx="230937" cy="135637"/>
          </a:xfrm>
          <a:prstGeom prst="line">
            <a:avLst/>
          </a:prstGeom>
          <a:noFill/>
          <a:ln w="6350" cap="flat" cmpd="sng" algn="ctr">
            <a:noFill/>
            <a:prstDash val="solid"/>
            <a:miter lim="800000"/>
          </a:ln>
          <a:effectLst/>
        </p:spPr>
      </p:cxnSp>
      <p:cxnSp>
        <p:nvCxnSpPr>
          <p:cNvPr id="473" name="Straight Connector 472"/>
          <p:cNvCxnSpPr/>
          <p:nvPr/>
        </p:nvCxnSpPr>
        <p:spPr>
          <a:xfrm>
            <a:off x="5278416" y="2128154"/>
            <a:ext cx="230937" cy="135637"/>
          </a:xfrm>
          <a:prstGeom prst="line">
            <a:avLst/>
          </a:prstGeom>
          <a:noFill/>
          <a:ln w="6350" cap="flat" cmpd="sng" algn="ctr">
            <a:noFill/>
            <a:prstDash val="solid"/>
            <a:miter lim="800000"/>
          </a:ln>
          <a:effectLst/>
        </p:spPr>
      </p:cxnSp>
      <p:cxnSp>
        <p:nvCxnSpPr>
          <p:cNvPr id="474" name="Straight Connector 473"/>
          <p:cNvCxnSpPr/>
          <p:nvPr/>
        </p:nvCxnSpPr>
        <p:spPr>
          <a:xfrm>
            <a:off x="5501440" y="2257971"/>
            <a:ext cx="230937" cy="135637"/>
          </a:xfrm>
          <a:prstGeom prst="line">
            <a:avLst/>
          </a:prstGeom>
          <a:noFill/>
          <a:ln w="6350" cap="flat" cmpd="sng" algn="ctr">
            <a:noFill/>
            <a:prstDash val="solid"/>
            <a:miter lim="800000"/>
          </a:ln>
          <a:effectLst/>
        </p:spPr>
      </p:cxnSp>
      <p:cxnSp>
        <p:nvCxnSpPr>
          <p:cNvPr id="475" name="Straight Connector 474"/>
          <p:cNvCxnSpPr/>
          <p:nvPr/>
        </p:nvCxnSpPr>
        <p:spPr>
          <a:xfrm flipH="1">
            <a:off x="5501440" y="2399429"/>
            <a:ext cx="230937" cy="135637"/>
          </a:xfrm>
          <a:prstGeom prst="line">
            <a:avLst/>
          </a:prstGeom>
          <a:noFill/>
          <a:ln w="6350" cap="flat" cmpd="sng" algn="ctr">
            <a:noFill/>
            <a:prstDash val="solid"/>
            <a:miter lim="800000"/>
          </a:ln>
          <a:effectLst/>
        </p:spPr>
      </p:cxnSp>
      <p:cxnSp>
        <p:nvCxnSpPr>
          <p:cNvPr id="476" name="Straight Connector 475"/>
          <p:cNvCxnSpPr/>
          <p:nvPr/>
        </p:nvCxnSpPr>
        <p:spPr>
          <a:xfrm>
            <a:off x="5505597" y="2269612"/>
            <a:ext cx="33" cy="268599"/>
          </a:xfrm>
          <a:prstGeom prst="line">
            <a:avLst/>
          </a:prstGeom>
          <a:noFill/>
          <a:ln w="6350" cap="flat" cmpd="sng" algn="ctr">
            <a:noFill/>
            <a:prstDash val="solid"/>
            <a:miter lim="800000"/>
          </a:ln>
          <a:effectLst/>
        </p:spPr>
      </p:cxnSp>
      <p:cxnSp>
        <p:nvCxnSpPr>
          <p:cNvPr id="477" name="Straight Connector 476"/>
          <p:cNvCxnSpPr/>
          <p:nvPr/>
        </p:nvCxnSpPr>
        <p:spPr>
          <a:xfrm flipV="1">
            <a:off x="5274693" y="2263791"/>
            <a:ext cx="230903" cy="129817"/>
          </a:xfrm>
          <a:prstGeom prst="line">
            <a:avLst/>
          </a:prstGeom>
          <a:noFill/>
          <a:ln w="6350" cap="flat" cmpd="sng" algn="ctr">
            <a:noFill/>
            <a:prstDash val="solid"/>
            <a:miter lim="800000"/>
          </a:ln>
          <a:effectLst/>
        </p:spPr>
      </p:cxnSp>
      <p:cxnSp>
        <p:nvCxnSpPr>
          <p:cNvPr id="478" name="Straight Connector 477"/>
          <p:cNvCxnSpPr/>
          <p:nvPr/>
        </p:nvCxnSpPr>
        <p:spPr>
          <a:xfrm flipV="1">
            <a:off x="5501440" y="2122333"/>
            <a:ext cx="230937" cy="147278"/>
          </a:xfrm>
          <a:prstGeom prst="line">
            <a:avLst/>
          </a:prstGeom>
          <a:noFill/>
          <a:ln w="6350" cap="flat" cmpd="sng" algn="ctr">
            <a:noFill/>
            <a:prstDash val="solid"/>
            <a:miter lim="800000"/>
          </a:ln>
          <a:effectLst/>
        </p:spPr>
      </p:cxnSp>
      <p:cxnSp>
        <p:nvCxnSpPr>
          <p:cNvPr id="479" name="Straight Connector 478"/>
          <p:cNvCxnSpPr/>
          <p:nvPr/>
        </p:nvCxnSpPr>
        <p:spPr>
          <a:xfrm>
            <a:off x="5278399" y="2152774"/>
            <a:ext cx="33" cy="268599"/>
          </a:xfrm>
          <a:prstGeom prst="line">
            <a:avLst/>
          </a:prstGeom>
          <a:noFill/>
          <a:ln w="6350" cap="flat" cmpd="sng" algn="ctr">
            <a:noFill/>
            <a:prstDash val="solid"/>
            <a:miter lim="800000"/>
          </a:ln>
          <a:effectLst/>
        </p:spPr>
      </p:cxnSp>
      <p:sp>
        <p:nvSpPr>
          <p:cNvPr id="480" name="Hexagon 479"/>
          <p:cNvSpPr/>
          <p:nvPr/>
        </p:nvSpPr>
        <p:spPr>
          <a:xfrm>
            <a:off x="5600463" y="2004160"/>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81" name="Hexagon 480"/>
          <p:cNvSpPr/>
          <p:nvPr/>
        </p:nvSpPr>
        <p:spPr>
          <a:xfrm>
            <a:off x="5831400"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82" name="Hexagon 481"/>
          <p:cNvSpPr/>
          <p:nvPr/>
        </p:nvSpPr>
        <p:spPr>
          <a:xfrm>
            <a:off x="5600463"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83" name="Hexagon 482"/>
          <p:cNvSpPr/>
          <p:nvPr/>
        </p:nvSpPr>
        <p:spPr>
          <a:xfrm>
            <a:off x="5831400" y="240652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84" name="Straight Connector 483"/>
          <p:cNvCxnSpPr/>
          <p:nvPr/>
        </p:nvCxnSpPr>
        <p:spPr>
          <a:xfrm>
            <a:off x="5737920" y="2399429"/>
            <a:ext cx="230937" cy="135637"/>
          </a:xfrm>
          <a:prstGeom prst="line">
            <a:avLst/>
          </a:prstGeom>
          <a:noFill/>
          <a:ln w="6350" cap="flat" cmpd="sng" algn="ctr">
            <a:noFill/>
            <a:prstDash val="solid"/>
            <a:miter lim="800000"/>
          </a:ln>
          <a:effectLst/>
        </p:spPr>
      </p:cxnSp>
      <p:cxnSp>
        <p:nvCxnSpPr>
          <p:cNvPr id="485" name="Straight Connector 484"/>
          <p:cNvCxnSpPr/>
          <p:nvPr/>
        </p:nvCxnSpPr>
        <p:spPr>
          <a:xfrm>
            <a:off x="5737920" y="2128154"/>
            <a:ext cx="230937" cy="135637"/>
          </a:xfrm>
          <a:prstGeom prst="line">
            <a:avLst/>
          </a:prstGeom>
          <a:noFill/>
          <a:ln w="6350" cap="flat" cmpd="sng" algn="ctr">
            <a:noFill/>
            <a:prstDash val="solid"/>
            <a:miter lim="800000"/>
          </a:ln>
          <a:effectLst/>
        </p:spPr>
      </p:cxnSp>
      <p:cxnSp>
        <p:nvCxnSpPr>
          <p:cNvPr id="486" name="Straight Connector 485"/>
          <p:cNvCxnSpPr/>
          <p:nvPr/>
        </p:nvCxnSpPr>
        <p:spPr>
          <a:xfrm>
            <a:off x="5965100" y="2257971"/>
            <a:ext cx="230937" cy="135637"/>
          </a:xfrm>
          <a:prstGeom prst="line">
            <a:avLst/>
          </a:prstGeom>
          <a:noFill/>
          <a:ln w="6350" cap="flat" cmpd="sng" algn="ctr">
            <a:noFill/>
            <a:prstDash val="solid"/>
            <a:miter lim="800000"/>
          </a:ln>
          <a:effectLst/>
        </p:spPr>
      </p:cxnSp>
      <p:cxnSp>
        <p:nvCxnSpPr>
          <p:cNvPr id="487" name="Straight Connector 486"/>
          <p:cNvCxnSpPr/>
          <p:nvPr/>
        </p:nvCxnSpPr>
        <p:spPr>
          <a:xfrm flipH="1">
            <a:off x="5965100" y="2399429"/>
            <a:ext cx="230937" cy="135637"/>
          </a:xfrm>
          <a:prstGeom prst="line">
            <a:avLst/>
          </a:prstGeom>
          <a:noFill/>
          <a:ln w="6350" cap="flat" cmpd="sng" algn="ctr">
            <a:noFill/>
            <a:prstDash val="solid"/>
            <a:miter lim="800000"/>
          </a:ln>
          <a:effectLst/>
        </p:spPr>
      </p:cxnSp>
      <p:cxnSp>
        <p:nvCxnSpPr>
          <p:cNvPr id="488" name="Straight Connector 487"/>
          <p:cNvCxnSpPr/>
          <p:nvPr/>
        </p:nvCxnSpPr>
        <p:spPr>
          <a:xfrm>
            <a:off x="5965101" y="2269612"/>
            <a:ext cx="33" cy="268599"/>
          </a:xfrm>
          <a:prstGeom prst="line">
            <a:avLst/>
          </a:prstGeom>
          <a:noFill/>
          <a:ln w="6350" cap="flat" cmpd="sng" algn="ctr">
            <a:noFill/>
            <a:prstDash val="solid"/>
            <a:miter lim="800000"/>
          </a:ln>
          <a:effectLst/>
        </p:spPr>
      </p:cxnSp>
      <p:cxnSp>
        <p:nvCxnSpPr>
          <p:cNvPr id="489" name="Straight Connector 488"/>
          <p:cNvCxnSpPr/>
          <p:nvPr/>
        </p:nvCxnSpPr>
        <p:spPr>
          <a:xfrm flipV="1">
            <a:off x="5734197" y="2263791"/>
            <a:ext cx="230903" cy="129817"/>
          </a:xfrm>
          <a:prstGeom prst="line">
            <a:avLst/>
          </a:prstGeom>
          <a:noFill/>
          <a:ln w="6350" cap="flat" cmpd="sng" algn="ctr">
            <a:noFill/>
            <a:prstDash val="solid"/>
            <a:miter lim="800000"/>
          </a:ln>
          <a:effectLst/>
        </p:spPr>
      </p:cxnSp>
      <p:cxnSp>
        <p:nvCxnSpPr>
          <p:cNvPr id="490" name="Straight Connector 489"/>
          <p:cNvCxnSpPr/>
          <p:nvPr/>
        </p:nvCxnSpPr>
        <p:spPr>
          <a:xfrm flipV="1">
            <a:off x="5965100" y="2122333"/>
            <a:ext cx="230937" cy="147278"/>
          </a:xfrm>
          <a:prstGeom prst="line">
            <a:avLst/>
          </a:prstGeom>
          <a:noFill/>
          <a:ln w="6350" cap="flat" cmpd="sng" algn="ctr">
            <a:noFill/>
            <a:prstDash val="solid"/>
            <a:miter lim="800000"/>
          </a:ln>
          <a:effectLst/>
        </p:spPr>
      </p:cxnSp>
      <p:cxnSp>
        <p:nvCxnSpPr>
          <p:cNvPr id="491" name="Straight Connector 490"/>
          <p:cNvCxnSpPr/>
          <p:nvPr/>
        </p:nvCxnSpPr>
        <p:spPr>
          <a:xfrm>
            <a:off x="5737903" y="2152774"/>
            <a:ext cx="33" cy="268599"/>
          </a:xfrm>
          <a:prstGeom prst="line">
            <a:avLst/>
          </a:prstGeom>
          <a:noFill/>
          <a:ln w="6350" cap="flat" cmpd="sng" algn="ctr">
            <a:noFill/>
            <a:prstDash val="solid"/>
            <a:miter lim="800000"/>
          </a:ln>
          <a:effectLst/>
        </p:spPr>
      </p:cxnSp>
      <p:sp>
        <p:nvSpPr>
          <p:cNvPr id="492" name="Hexagon 491"/>
          <p:cNvSpPr/>
          <p:nvPr/>
        </p:nvSpPr>
        <p:spPr>
          <a:xfrm>
            <a:off x="6059483"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93" name="Hexagon 492"/>
          <p:cNvSpPr/>
          <p:nvPr/>
        </p:nvSpPr>
        <p:spPr>
          <a:xfrm>
            <a:off x="6290420"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94" name="Hexagon 493"/>
          <p:cNvSpPr/>
          <p:nvPr/>
        </p:nvSpPr>
        <p:spPr>
          <a:xfrm>
            <a:off x="6059483"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495" name="Hexagon 494"/>
          <p:cNvSpPr/>
          <p:nvPr/>
        </p:nvSpPr>
        <p:spPr>
          <a:xfrm>
            <a:off x="6290420" y="240652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496" name="Straight Connector 495"/>
          <p:cNvCxnSpPr/>
          <p:nvPr/>
        </p:nvCxnSpPr>
        <p:spPr>
          <a:xfrm>
            <a:off x="6196940" y="2399429"/>
            <a:ext cx="230937" cy="135637"/>
          </a:xfrm>
          <a:prstGeom prst="line">
            <a:avLst/>
          </a:prstGeom>
          <a:noFill/>
          <a:ln w="6350" cap="flat" cmpd="sng" algn="ctr">
            <a:noFill/>
            <a:prstDash val="solid"/>
            <a:miter lim="800000"/>
          </a:ln>
          <a:effectLst/>
        </p:spPr>
      </p:cxnSp>
      <p:cxnSp>
        <p:nvCxnSpPr>
          <p:cNvPr id="497" name="Straight Connector 496"/>
          <p:cNvCxnSpPr/>
          <p:nvPr/>
        </p:nvCxnSpPr>
        <p:spPr>
          <a:xfrm>
            <a:off x="6196940" y="2132703"/>
            <a:ext cx="230937" cy="135637"/>
          </a:xfrm>
          <a:prstGeom prst="line">
            <a:avLst/>
          </a:prstGeom>
          <a:noFill/>
          <a:ln w="6350" cap="flat" cmpd="sng" algn="ctr">
            <a:noFill/>
            <a:prstDash val="solid"/>
            <a:miter lim="800000"/>
          </a:ln>
          <a:effectLst/>
        </p:spPr>
      </p:cxnSp>
      <p:cxnSp>
        <p:nvCxnSpPr>
          <p:cNvPr id="498" name="Straight Connector 497"/>
          <p:cNvCxnSpPr/>
          <p:nvPr/>
        </p:nvCxnSpPr>
        <p:spPr>
          <a:xfrm>
            <a:off x="6424120" y="2257971"/>
            <a:ext cx="230937" cy="135637"/>
          </a:xfrm>
          <a:prstGeom prst="line">
            <a:avLst/>
          </a:prstGeom>
          <a:noFill/>
          <a:ln w="6350" cap="flat" cmpd="sng" algn="ctr">
            <a:noFill/>
            <a:prstDash val="solid"/>
            <a:miter lim="800000"/>
          </a:ln>
          <a:effectLst/>
        </p:spPr>
      </p:cxnSp>
      <p:cxnSp>
        <p:nvCxnSpPr>
          <p:cNvPr id="499" name="Straight Connector 498"/>
          <p:cNvCxnSpPr/>
          <p:nvPr/>
        </p:nvCxnSpPr>
        <p:spPr>
          <a:xfrm flipH="1">
            <a:off x="6424120" y="2399429"/>
            <a:ext cx="230937" cy="135637"/>
          </a:xfrm>
          <a:prstGeom prst="line">
            <a:avLst/>
          </a:prstGeom>
          <a:noFill/>
          <a:ln w="6350" cap="flat" cmpd="sng" algn="ctr">
            <a:noFill/>
            <a:prstDash val="solid"/>
            <a:miter lim="800000"/>
          </a:ln>
          <a:effectLst/>
        </p:spPr>
      </p:cxnSp>
      <p:cxnSp>
        <p:nvCxnSpPr>
          <p:cNvPr id="500" name="Straight Connector 499"/>
          <p:cNvCxnSpPr/>
          <p:nvPr/>
        </p:nvCxnSpPr>
        <p:spPr>
          <a:xfrm>
            <a:off x="6424121" y="2269612"/>
            <a:ext cx="33" cy="268599"/>
          </a:xfrm>
          <a:prstGeom prst="line">
            <a:avLst/>
          </a:prstGeom>
          <a:noFill/>
          <a:ln w="6350" cap="flat" cmpd="sng" algn="ctr">
            <a:noFill/>
            <a:prstDash val="solid"/>
            <a:miter lim="800000"/>
          </a:ln>
          <a:effectLst/>
        </p:spPr>
      </p:cxnSp>
      <p:cxnSp>
        <p:nvCxnSpPr>
          <p:cNvPr id="501" name="Straight Connector 500"/>
          <p:cNvCxnSpPr/>
          <p:nvPr/>
        </p:nvCxnSpPr>
        <p:spPr>
          <a:xfrm flipV="1">
            <a:off x="6193217" y="2263791"/>
            <a:ext cx="230903" cy="129817"/>
          </a:xfrm>
          <a:prstGeom prst="line">
            <a:avLst/>
          </a:prstGeom>
          <a:noFill/>
          <a:ln w="6350" cap="flat" cmpd="sng" algn="ctr">
            <a:noFill/>
            <a:prstDash val="solid"/>
            <a:miter lim="800000"/>
          </a:ln>
          <a:effectLst/>
        </p:spPr>
      </p:cxnSp>
      <p:cxnSp>
        <p:nvCxnSpPr>
          <p:cNvPr id="502" name="Straight Connector 501"/>
          <p:cNvCxnSpPr/>
          <p:nvPr/>
        </p:nvCxnSpPr>
        <p:spPr>
          <a:xfrm flipV="1">
            <a:off x="6424120" y="2122333"/>
            <a:ext cx="230937" cy="147278"/>
          </a:xfrm>
          <a:prstGeom prst="line">
            <a:avLst/>
          </a:prstGeom>
          <a:noFill/>
          <a:ln w="6350" cap="flat" cmpd="sng" algn="ctr">
            <a:noFill/>
            <a:prstDash val="solid"/>
            <a:miter lim="800000"/>
          </a:ln>
          <a:effectLst/>
        </p:spPr>
      </p:cxnSp>
      <p:cxnSp>
        <p:nvCxnSpPr>
          <p:cNvPr id="503" name="Straight Connector 502"/>
          <p:cNvCxnSpPr/>
          <p:nvPr/>
        </p:nvCxnSpPr>
        <p:spPr>
          <a:xfrm>
            <a:off x="6196923" y="2152774"/>
            <a:ext cx="33" cy="268599"/>
          </a:xfrm>
          <a:prstGeom prst="line">
            <a:avLst/>
          </a:prstGeom>
          <a:noFill/>
          <a:ln w="6350" cap="flat" cmpd="sng" algn="ctr">
            <a:noFill/>
            <a:prstDash val="solid"/>
            <a:miter lim="800000"/>
          </a:ln>
          <a:effectLst/>
        </p:spPr>
      </p:cxnSp>
      <p:sp>
        <p:nvSpPr>
          <p:cNvPr id="504" name="Hexagon 503"/>
          <p:cNvSpPr/>
          <p:nvPr/>
        </p:nvSpPr>
        <p:spPr>
          <a:xfrm>
            <a:off x="6522659"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05" name="Hexagon 504"/>
          <p:cNvSpPr/>
          <p:nvPr/>
        </p:nvSpPr>
        <p:spPr>
          <a:xfrm>
            <a:off x="6753596"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06" name="Hexagon 505"/>
          <p:cNvSpPr/>
          <p:nvPr/>
        </p:nvSpPr>
        <p:spPr>
          <a:xfrm>
            <a:off x="6522659"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07" name="Hexagon 506"/>
          <p:cNvSpPr/>
          <p:nvPr/>
        </p:nvSpPr>
        <p:spPr>
          <a:xfrm>
            <a:off x="6753596" y="240652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08" name="Straight Connector 507"/>
          <p:cNvCxnSpPr/>
          <p:nvPr/>
        </p:nvCxnSpPr>
        <p:spPr>
          <a:xfrm>
            <a:off x="6660116" y="2399429"/>
            <a:ext cx="230937" cy="135637"/>
          </a:xfrm>
          <a:prstGeom prst="line">
            <a:avLst/>
          </a:prstGeom>
          <a:noFill/>
          <a:ln w="6350" cap="flat" cmpd="sng" algn="ctr">
            <a:noFill/>
            <a:prstDash val="solid"/>
            <a:miter lim="800000"/>
          </a:ln>
          <a:effectLst/>
        </p:spPr>
      </p:cxnSp>
      <p:cxnSp>
        <p:nvCxnSpPr>
          <p:cNvPr id="509" name="Straight Connector 508"/>
          <p:cNvCxnSpPr/>
          <p:nvPr/>
        </p:nvCxnSpPr>
        <p:spPr>
          <a:xfrm>
            <a:off x="6660116" y="2128154"/>
            <a:ext cx="230937" cy="135637"/>
          </a:xfrm>
          <a:prstGeom prst="line">
            <a:avLst/>
          </a:prstGeom>
          <a:noFill/>
          <a:ln w="6350" cap="flat" cmpd="sng" algn="ctr">
            <a:noFill/>
            <a:prstDash val="solid"/>
            <a:miter lim="800000"/>
          </a:ln>
          <a:effectLst/>
        </p:spPr>
      </p:cxnSp>
      <p:cxnSp>
        <p:nvCxnSpPr>
          <p:cNvPr id="510" name="Straight Connector 509"/>
          <p:cNvCxnSpPr/>
          <p:nvPr/>
        </p:nvCxnSpPr>
        <p:spPr>
          <a:xfrm>
            <a:off x="6887296" y="2257971"/>
            <a:ext cx="230937" cy="135637"/>
          </a:xfrm>
          <a:prstGeom prst="line">
            <a:avLst/>
          </a:prstGeom>
          <a:noFill/>
          <a:ln w="6350" cap="flat" cmpd="sng" algn="ctr">
            <a:noFill/>
            <a:prstDash val="solid"/>
            <a:miter lim="800000"/>
          </a:ln>
          <a:effectLst/>
        </p:spPr>
      </p:cxnSp>
      <p:cxnSp>
        <p:nvCxnSpPr>
          <p:cNvPr id="511" name="Straight Connector 510"/>
          <p:cNvCxnSpPr/>
          <p:nvPr/>
        </p:nvCxnSpPr>
        <p:spPr>
          <a:xfrm flipH="1">
            <a:off x="6887296" y="2399429"/>
            <a:ext cx="230937" cy="135637"/>
          </a:xfrm>
          <a:prstGeom prst="line">
            <a:avLst/>
          </a:prstGeom>
          <a:noFill/>
          <a:ln w="6350" cap="flat" cmpd="sng" algn="ctr">
            <a:noFill/>
            <a:prstDash val="solid"/>
            <a:miter lim="800000"/>
          </a:ln>
          <a:effectLst/>
        </p:spPr>
      </p:cxnSp>
      <p:cxnSp>
        <p:nvCxnSpPr>
          <p:cNvPr id="512" name="Straight Connector 511"/>
          <p:cNvCxnSpPr/>
          <p:nvPr/>
        </p:nvCxnSpPr>
        <p:spPr>
          <a:xfrm>
            <a:off x="6887297" y="2269612"/>
            <a:ext cx="33" cy="268599"/>
          </a:xfrm>
          <a:prstGeom prst="line">
            <a:avLst/>
          </a:prstGeom>
          <a:noFill/>
          <a:ln w="6350" cap="flat" cmpd="sng" algn="ctr">
            <a:noFill/>
            <a:prstDash val="solid"/>
            <a:miter lim="800000"/>
          </a:ln>
          <a:effectLst/>
        </p:spPr>
      </p:cxnSp>
      <p:cxnSp>
        <p:nvCxnSpPr>
          <p:cNvPr id="513" name="Straight Connector 512"/>
          <p:cNvCxnSpPr/>
          <p:nvPr/>
        </p:nvCxnSpPr>
        <p:spPr>
          <a:xfrm flipV="1">
            <a:off x="6656393" y="2263791"/>
            <a:ext cx="230903" cy="129817"/>
          </a:xfrm>
          <a:prstGeom prst="line">
            <a:avLst/>
          </a:prstGeom>
          <a:noFill/>
          <a:ln w="6350" cap="flat" cmpd="sng" algn="ctr">
            <a:noFill/>
            <a:prstDash val="solid"/>
            <a:miter lim="800000"/>
          </a:ln>
          <a:effectLst/>
        </p:spPr>
      </p:cxnSp>
      <p:cxnSp>
        <p:nvCxnSpPr>
          <p:cNvPr id="514" name="Straight Connector 513"/>
          <p:cNvCxnSpPr/>
          <p:nvPr/>
        </p:nvCxnSpPr>
        <p:spPr>
          <a:xfrm flipV="1">
            <a:off x="6887296" y="2122333"/>
            <a:ext cx="230937" cy="147278"/>
          </a:xfrm>
          <a:prstGeom prst="line">
            <a:avLst/>
          </a:prstGeom>
          <a:noFill/>
          <a:ln w="6350" cap="flat" cmpd="sng" algn="ctr">
            <a:noFill/>
            <a:prstDash val="solid"/>
            <a:miter lim="800000"/>
          </a:ln>
          <a:effectLst/>
        </p:spPr>
      </p:cxnSp>
      <p:cxnSp>
        <p:nvCxnSpPr>
          <p:cNvPr id="515" name="Straight Connector 514"/>
          <p:cNvCxnSpPr/>
          <p:nvPr/>
        </p:nvCxnSpPr>
        <p:spPr>
          <a:xfrm>
            <a:off x="6668411" y="2152774"/>
            <a:ext cx="33" cy="268599"/>
          </a:xfrm>
          <a:prstGeom prst="line">
            <a:avLst/>
          </a:prstGeom>
          <a:noFill/>
          <a:ln w="6350" cap="flat" cmpd="sng" algn="ctr">
            <a:noFill/>
            <a:prstDash val="solid"/>
            <a:miter lim="800000"/>
          </a:ln>
          <a:effectLst/>
        </p:spPr>
      </p:cxnSp>
      <p:sp>
        <p:nvSpPr>
          <p:cNvPr id="516" name="Hexagon 515"/>
          <p:cNvSpPr/>
          <p:nvPr/>
        </p:nvSpPr>
        <p:spPr>
          <a:xfrm>
            <a:off x="6984165"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17" name="Hexagon 516"/>
          <p:cNvSpPr/>
          <p:nvPr/>
        </p:nvSpPr>
        <p:spPr>
          <a:xfrm>
            <a:off x="7215102"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18" name="Hexagon 517"/>
          <p:cNvSpPr/>
          <p:nvPr/>
        </p:nvSpPr>
        <p:spPr>
          <a:xfrm>
            <a:off x="6984165"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19" name="Hexagon 518"/>
          <p:cNvSpPr/>
          <p:nvPr/>
        </p:nvSpPr>
        <p:spPr>
          <a:xfrm>
            <a:off x="7215102" y="240652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20" name="Straight Connector 519"/>
          <p:cNvCxnSpPr/>
          <p:nvPr/>
        </p:nvCxnSpPr>
        <p:spPr>
          <a:xfrm>
            <a:off x="7121622" y="2399429"/>
            <a:ext cx="230937" cy="135637"/>
          </a:xfrm>
          <a:prstGeom prst="line">
            <a:avLst/>
          </a:prstGeom>
          <a:noFill/>
          <a:ln w="6350" cap="flat" cmpd="sng" algn="ctr">
            <a:noFill/>
            <a:prstDash val="solid"/>
            <a:miter lim="800000"/>
          </a:ln>
          <a:effectLst/>
        </p:spPr>
      </p:cxnSp>
      <p:cxnSp>
        <p:nvCxnSpPr>
          <p:cNvPr id="521" name="Straight Connector 520"/>
          <p:cNvCxnSpPr/>
          <p:nvPr/>
        </p:nvCxnSpPr>
        <p:spPr>
          <a:xfrm>
            <a:off x="7121622" y="2128154"/>
            <a:ext cx="230937" cy="135637"/>
          </a:xfrm>
          <a:prstGeom prst="line">
            <a:avLst/>
          </a:prstGeom>
          <a:noFill/>
          <a:ln w="6350" cap="flat" cmpd="sng" algn="ctr">
            <a:noFill/>
            <a:prstDash val="solid"/>
            <a:miter lim="800000"/>
          </a:ln>
          <a:effectLst/>
        </p:spPr>
      </p:cxnSp>
      <p:cxnSp>
        <p:nvCxnSpPr>
          <p:cNvPr id="522" name="Straight Connector 521"/>
          <p:cNvCxnSpPr/>
          <p:nvPr/>
        </p:nvCxnSpPr>
        <p:spPr>
          <a:xfrm>
            <a:off x="7352474" y="2257971"/>
            <a:ext cx="230937" cy="135637"/>
          </a:xfrm>
          <a:prstGeom prst="line">
            <a:avLst/>
          </a:prstGeom>
          <a:noFill/>
          <a:ln w="6350" cap="flat" cmpd="sng" algn="ctr">
            <a:noFill/>
            <a:prstDash val="solid"/>
            <a:miter lim="800000"/>
          </a:ln>
          <a:effectLst/>
        </p:spPr>
      </p:cxnSp>
      <p:cxnSp>
        <p:nvCxnSpPr>
          <p:cNvPr id="523" name="Straight Connector 522"/>
          <p:cNvCxnSpPr/>
          <p:nvPr/>
        </p:nvCxnSpPr>
        <p:spPr>
          <a:xfrm flipH="1">
            <a:off x="7352474" y="2399429"/>
            <a:ext cx="230937" cy="135637"/>
          </a:xfrm>
          <a:prstGeom prst="line">
            <a:avLst/>
          </a:prstGeom>
          <a:noFill/>
          <a:ln w="6350" cap="flat" cmpd="sng" algn="ctr">
            <a:noFill/>
            <a:prstDash val="solid"/>
            <a:miter lim="800000"/>
          </a:ln>
          <a:effectLst/>
        </p:spPr>
      </p:cxnSp>
      <p:cxnSp>
        <p:nvCxnSpPr>
          <p:cNvPr id="524" name="Straight Connector 523"/>
          <p:cNvCxnSpPr/>
          <p:nvPr/>
        </p:nvCxnSpPr>
        <p:spPr>
          <a:xfrm>
            <a:off x="7348803" y="2269612"/>
            <a:ext cx="33" cy="268599"/>
          </a:xfrm>
          <a:prstGeom prst="line">
            <a:avLst/>
          </a:prstGeom>
          <a:noFill/>
          <a:ln w="6350" cap="flat" cmpd="sng" algn="ctr">
            <a:noFill/>
            <a:prstDash val="solid"/>
            <a:miter lim="800000"/>
          </a:ln>
          <a:effectLst/>
        </p:spPr>
      </p:cxnSp>
      <p:cxnSp>
        <p:nvCxnSpPr>
          <p:cNvPr id="525" name="Straight Connector 524"/>
          <p:cNvCxnSpPr/>
          <p:nvPr/>
        </p:nvCxnSpPr>
        <p:spPr>
          <a:xfrm flipV="1">
            <a:off x="7117899" y="2263791"/>
            <a:ext cx="230903" cy="129817"/>
          </a:xfrm>
          <a:prstGeom prst="line">
            <a:avLst/>
          </a:prstGeom>
          <a:noFill/>
          <a:ln w="6350" cap="flat" cmpd="sng" algn="ctr">
            <a:noFill/>
            <a:prstDash val="solid"/>
            <a:miter lim="800000"/>
          </a:ln>
          <a:effectLst/>
        </p:spPr>
      </p:cxnSp>
      <p:cxnSp>
        <p:nvCxnSpPr>
          <p:cNvPr id="526" name="Straight Connector 525"/>
          <p:cNvCxnSpPr/>
          <p:nvPr/>
        </p:nvCxnSpPr>
        <p:spPr>
          <a:xfrm flipV="1">
            <a:off x="7352474" y="2122333"/>
            <a:ext cx="230937" cy="147278"/>
          </a:xfrm>
          <a:prstGeom prst="line">
            <a:avLst/>
          </a:prstGeom>
          <a:noFill/>
          <a:ln w="6350" cap="flat" cmpd="sng" algn="ctr">
            <a:noFill/>
            <a:prstDash val="solid"/>
            <a:miter lim="800000"/>
          </a:ln>
          <a:effectLst/>
        </p:spPr>
      </p:cxnSp>
      <p:cxnSp>
        <p:nvCxnSpPr>
          <p:cNvPr id="527" name="Straight Connector 526"/>
          <p:cNvCxnSpPr/>
          <p:nvPr/>
        </p:nvCxnSpPr>
        <p:spPr>
          <a:xfrm>
            <a:off x="7121605" y="2152774"/>
            <a:ext cx="33" cy="268599"/>
          </a:xfrm>
          <a:prstGeom prst="line">
            <a:avLst/>
          </a:prstGeom>
          <a:noFill/>
          <a:ln w="6350" cap="flat" cmpd="sng" algn="ctr">
            <a:noFill/>
            <a:prstDash val="solid"/>
            <a:miter lim="800000"/>
          </a:ln>
          <a:effectLst/>
        </p:spPr>
      </p:cxnSp>
      <p:sp>
        <p:nvSpPr>
          <p:cNvPr id="528" name="Hexagon 527"/>
          <p:cNvSpPr/>
          <p:nvPr/>
        </p:nvSpPr>
        <p:spPr>
          <a:xfrm>
            <a:off x="7446857" y="2008709"/>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29" name="Hexagon 528"/>
          <p:cNvSpPr/>
          <p:nvPr/>
        </p:nvSpPr>
        <p:spPr>
          <a:xfrm>
            <a:off x="7677794" y="2139797"/>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30" name="Hexagon 529"/>
          <p:cNvSpPr/>
          <p:nvPr/>
        </p:nvSpPr>
        <p:spPr>
          <a:xfrm>
            <a:off x="7446857" y="2275434"/>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31" name="Hexagon 530"/>
          <p:cNvSpPr/>
          <p:nvPr/>
        </p:nvSpPr>
        <p:spPr>
          <a:xfrm>
            <a:off x="7677794" y="2406522"/>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32" name="Straight Connector 531"/>
          <p:cNvCxnSpPr/>
          <p:nvPr/>
        </p:nvCxnSpPr>
        <p:spPr>
          <a:xfrm>
            <a:off x="7584314" y="2399429"/>
            <a:ext cx="230937" cy="135637"/>
          </a:xfrm>
          <a:prstGeom prst="line">
            <a:avLst/>
          </a:prstGeom>
          <a:noFill/>
          <a:ln w="6350" cap="flat" cmpd="sng" algn="ctr">
            <a:noFill/>
            <a:prstDash val="solid"/>
            <a:miter lim="800000"/>
          </a:ln>
          <a:effectLst/>
        </p:spPr>
      </p:cxnSp>
      <p:cxnSp>
        <p:nvCxnSpPr>
          <p:cNvPr id="533" name="Straight Connector 532"/>
          <p:cNvCxnSpPr/>
          <p:nvPr/>
        </p:nvCxnSpPr>
        <p:spPr>
          <a:xfrm>
            <a:off x="7584314" y="2128154"/>
            <a:ext cx="230937" cy="135637"/>
          </a:xfrm>
          <a:prstGeom prst="line">
            <a:avLst/>
          </a:prstGeom>
          <a:noFill/>
          <a:ln w="6350" cap="flat" cmpd="sng" algn="ctr">
            <a:noFill/>
            <a:prstDash val="solid"/>
            <a:miter lim="800000"/>
          </a:ln>
          <a:effectLst/>
        </p:spPr>
      </p:cxnSp>
      <p:cxnSp>
        <p:nvCxnSpPr>
          <p:cNvPr id="534" name="Straight Connector 533"/>
          <p:cNvCxnSpPr/>
          <p:nvPr/>
        </p:nvCxnSpPr>
        <p:spPr>
          <a:xfrm>
            <a:off x="7807822" y="2257971"/>
            <a:ext cx="230937" cy="135637"/>
          </a:xfrm>
          <a:prstGeom prst="line">
            <a:avLst/>
          </a:prstGeom>
          <a:noFill/>
          <a:ln w="6350" cap="flat" cmpd="sng" algn="ctr">
            <a:noFill/>
            <a:prstDash val="solid"/>
            <a:miter lim="800000"/>
          </a:ln>
          <a:effectLst/>
        </p:spPr>
      </p:cxnSp>
      <p:cxnSp>
        <p:nvCxnSpPr>
          <p:cNvPr id="535" name="Straight Connector 534"/>
          <p:cNvCxnSpPr/>
          <p:nvPr/>
        </p:nvCxnSpPr>
        <p:spPr>
          <a:xfrm flipH="1">
            <a:off x="7807822" y="2399429"/>
            <a:ext cx="230937" cy="135637"/>
          </a:xfrm>
          <a:prstGeom prst="line">
            <a:avLst/>
          </a:prstGeom>
          <a:noFill/>
          <a:ln w="6350" cap="flat" cmpd="sng" algn="ctr">
            <a:noFill/>
            <a:prstDash val="solid"/>
            <a:miter lim="800000"/>
          </a:ln>
          <a:effectLst/>
        </p:spPr>
      </p:cxnSp>
      <p:cxnSp>
        <p:nvCxnSpPr>
          <p:cNvPr id="536" name="Straight Connector 535"/>
          <p:cNvCxnSpPr/>
          <p:nvPr/>
        </p:nvCxnSpPr>
        <p:spPr>
          <a:xfrm>
            <a:off x="7807823" y="2269612"/>
            <a:ext cx="33" cy="268599"/>
          </a:xfrm>
          <a:prstGeom prst="line">
            <a:avLst/>
          </a:prstGeom>
          <a:noFill/>
          <a:ln w="6350" cap="flat" cmpd="sng" algn="ctr">
            <a:noFill/>
            <a:prstDash val="solid"/>
            <a:miter lim="800000"/>
          </a:ln>
          <a:effectLst/>
        </p:spPr>
      </p:cxnSp>
      <p:cxnSp>
        <p:nvCxnSpPr>
          <p:cNvPr id="537" name="Straight Connector 536"/>
          <p:cNvCxnSpPr/>
          <p:nvPr/>
        </p:nvCxnSpPr>
        <p:spPr>
          <a:xfrm flipV="1">
            <a:off x="7580591" y="2263791"/>
            <a:ext cx="230903" cy="129817"/>
          </a:xfrm>
          <a:prstGeom prst="line">
            <a:avLst/>
          </a:prstGeom>
          <a:noFill/>
          <a:ln w="6350" cap="flat" cmpd="sng" algn="ctr">
            <a:noFill/>
            <a:prstDash val="solid"/>
            <a:miter lim="800000"/>
          </a:ln>
          <a:effectLst/>
        </p:spPr>
      </p:cxnSp>
      <p:cxnSp>
        <p:nvCxnSpPr>
          <p:cNvPr id="538" name="Straight Connector 537"/>
          <p:cNvCxnSpPr/>
          <p:nvPr/>
        </p:nvCxnSpPr>
        <p:spPr>
          <a:xfrm flipV="1">
            <a:off x="7807822" y="2122333"/>
            <a:ext cx="230937" cy="147278"/>
          </a:xfrm>
          <a:prstGeom prst="line">
            <a:avLst/>
          </a:prstGeom>
          <a:noFill/>
          <a:ln w="6350" cap="flat" cmpd="sng" algn="ctr">
            <a:noFill/>
            <a:prstDash val="solid"/>
            <a:miter lim="800000"/>
          </a:ln>
          <a:effectLst/>
        </p:spPr>
      </p:cxnSp>
      <p:cxnSp>
        <p:nvCxnSpPr>
          <p:cNvPr id="539" name="Straight Connector 538"/>
          <p:cNvCxnSpPr/>
          <p:nvPr/>
        </p:nvCxnSpPr>
        <p:spPr>
          <a:xfrm>
            <a:off x="7584297" y="2152774"/>
            <a:ext cx="33" cy="268599"/>
          </a:xfrm>
          <a:prstGeom prst="line">
            <a:avLst/>
          </a:prstGeom>
          <a:noFill/>
          <a:ln w="6350" cap="flat" cmpd="sng" algn="ctr">
            <a:noFill/>
            <a:prstDash val="solid"/>
            <a:miter lim="800000"/>
          </a:ln>
          <a:effectLst/>
        </p:spPr>
      </p:cxnSp>
      <p:sp>
        <p:nvSpPr>
          <p:cNvPr id="540" name="Hexagon 539"/>
          <p:cNvSpPr/>
          <p:nvPr/>
        </p:nvSpPr>
        <p:spPr>
          <a:xfrm>
            <a:off x="7907483"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41" name="Hexagon 540"/>
          <p:cNvSpPr/>
          <p:nvPr/>
        </p:nvSpPr>
        <p:spPr>
          <a:xfrm>
            <a:off x="8138420"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42" name="Hexagon 541"/>
          <p:cNvSpPr/>
          <p:nvPr/>
        </p:nvSpPr>
        <p:spPr>
          <a:xfrm>
            <a:off x="7907483"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43" name="Hexagon 542"/>
          <p:cNvSpPr/>
          <p:nvPr/>
        </p:nvSpPr>
        <p:spPr>
          <a:xfrm>
            <a:off x="8138420"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44" name="Straight Connector 543"/>
          <p:cNvCxnSpPr/>
          <p:nvPr/>
        </p:nvCxnSpPr>
        <p:spPr>
          <a:xfrm>
            <a:off x="8044940" y="2402973"/>
            <a:ext cx="230937" cy="135637"/>
          </a:xfrm>
          <a:prstGeom prst="line">
            <a:avLst/>
          </a:prstGeom>
          <a:noFill/>
          <a:ln w="6350" cap="flat" cmpd="sng" algn="ctr">
            <a:noFill/>
            <a:prstDash val="solid"/>
            <a:miter lim="800000"/>
          </a:ln>
          <a:effectLst/>
        </p:spPr>
      </p:cxnSp>
      <p:cxnSp>
        <p:nvCxnSpPr>
          <p:cNvPr id="545" name="Straight Connector 544"/>
          <p:cNvCxnSpPr/>
          <p:nvPr/>
        </p:nvCxnSpPr>
        <p:spPr>
          <a:xfrm>
            <a:off x="8044940" y="2131698"/>
            <a:ext cx="230937" cy="135637"/>
          </a:xfrm>
          <a:prstGeom prst="line">
            <a:avLst/>
          </a:prstGeom>
          <a:noFill/>
          <a:ln w="6350" cap="flat" cmpd="sng" algn="ctr">
            <a:noFill/>
            <a:prstDash val="solid"/>
            <a:miter lim="800000"/>
          </a:ln>
          <a:effectLst/>
        </p:spPr>
      </p:cxnSp>
      <p:cxnSp>
        <p:nvCxnSpPr>
          <p:cNvPr id="546" name="Straight Connector 545"/>
          <p:cNvCxnSpPr/>
          <p:nvPr/>
        </p:nvCxnSpPr>
        <p:spPr>
          <a:xfrm>
            <a:off x="8272120" y="2261515"/>
            <a:ext cx="230937" cy="135637"/>
          </a:xfrm>
          <a:prstGeom prst="line">
            <a:avLst/>
          </a:prstGeom>
          <a:noFill/>
          <a:ln w="6350" cap="flat" cmpd="sng" algn="ctr">
            <a:noFill/>
            <a:prstDash val="solid"/>
            <a:miter lim="800000"/>
          </a:ln>
          <a:effectLst/>
        </p:spPr>
      </p:cxnSp>
      <p:cxnSp>
        <p:nvCxnSpPr>
          <p:cNvPr id="547" name="Straight Connector 546"/>
          <p:cNvCxnSpPr/>
          <p:nvPr/>
        </p:nvCxnSpPr>
        <p:spPr>
          <a:xfrm flipH="1">
            <a:off x="8272120" y="2402973"/>
            <a:ext cx="230937" cy="135637"/>
          </a:xfrm>
          <a:prstGeom prst="line">
            <a:avLst/>
          </a:prstGeom>
          <a:noFill/>
          <a:ln w="6350" cap="flat" cmpd="sng" algn="ctr">
            <a:noFill/>
            <a:prstDash val="solid"/>
            <a:miter lim="800000"/>
          </a:ln>
          <a:effectLst/>
        </p:spPr>
      </p:cxnSp>
      <p:cxnSp>
        <p:nvCxnSpPr>
          <p:cNvPr id="548" name="Straight Connector 547"/>
          <p:cNvCxnSpPr/>
          <p:nvPr/>
        </p:nvCxnSpPr>
        <p:spPr>
          <a:xfrm>
            <a:off x="8272121" y="2273156"/>
            <a:ext cx="33" cy="268599"/>
          </a:xfrm>
          <a:prstGeom prst="line">
            <a:avLst/>
          </a:prstGeom>
          <a:noFill/>
          <a:ln w="6350" cap="flat" cmpd="sng" algn="ctr">
            <a:noFill/>
            <a:prstDash val="solid"/>
            <a:miter lim="800000"/>
          </a:ln>
          <a:effectLst/>
        </p:spPr>
      </p:cxnSp>
      <p:cxnSp>
        <p:nvCxnSpPr>
          <p:cNvPr id="549" name="Straight Connector 548"/>
          <p:cNvCxnSpPr/>
          <p:nvPr/>
        </p:nvCxnSpPr>
        <p:spPr>
          <a:xfrm flipV="1">
            <a:off x="8041217" y="2267335"/>
            <a:ext cx="230903" cy="129817"/>
          </a:xfrm>
          <a:prstGeom prst="line">
            <a:avLst/>
          </a:prstGeom>
          <a:noFill/>
          <a:ln w="6350" cap="flat" cmpd="sng" algn="ctr">
            <a:noFill/>
            <a:prstDash val="solid"/>
            <a:miter lim="800000"/>
          </a:ln>
          <a:effectLst/>
        </p:spPr>
      </p:cxnSp>
      <p:cxnSp>
        <p:nvCxnSpPr>
          <p:cNvPr id="550" name="Straight Connector 549"/>
          <p:cNvCxnSpPr/>
          <p:nvPr/>
        </p:nvCxnSpPr>
        <p:spPr>
          <a:xfrm flipV="1">
            <a:off x="8272120" y="2125877"/>
            <a:ext cx="230937" cy="147278"/>
          </a:xfrm>
          <a:prstGeom prst="line">
            <a:avLst/>
          </a:prstGeom>
          <a:noFill/>
          <a:ln w="6350" cap="flat" cmpd="sng" algn="ctr">
            <a:noFill/>
            <a:prstDash val="solid"/>
            <a:miter lim="800000"/>
          </a:ln>
          <a:effectLst/>
        </p:spPr>
      </p:cxnSp>
      <p:cxnSp>
        <p:nvCxnSpPr>
          <p:cNvPr id="551" name="Straight Connector 550"/>
          <p:cNvCxnSpPr/>
          <p:nvPr/>
        </p:nvCxnSpPr>
        <p:spPr>
          <a:xfrm>
            <a:off x="8044923" y="2160867"/>
            <a:ext cx="33" cy="268599"/>
          </a:xfrm>
          <a:prstGeom prst="line">
            <a:avLst/>
          </a:prstGeom>
          <a:noFill/>
          <a:ln w="6350" cap="flat" cmpd="sng" algn="ctr">
            <a:noFill/>
            <a:prstDash val="solid"/>
            <a:miter lim="800000"/>
          </a:ln>
          <a:effectLst/>
        </p:spPr>
      </p:cxnSp>
      <p:sp>
        <p:nvSpPr>
          <p:cNvPr id="552" name="Hexagon 551"/>
          <p:cNvSpPr/>
          <p:nvPr/>
        </p:nvSpPr>
        <p:spPr>
          <a:xfrm>
            <a:off x="8366503"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53" name="Hexagon 552"/>
          <p:cNvSpPr/>
          <p:nvPr/>
        </p:nvSpPr>
        <p:spPr>
          <a:xfrm>
            <a:off x="8593768"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54" name="Hexagon 553"/>
          <p:cNvSpPr/>
          <p:nvPr/>
        </p:nvSpPr>
        <p:spPr>
          <a:xfrm>
            <a:off x="8366503"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55" name="Hexagon 554"/>
          <p:cNvSpPr/>
          <p:nvPr/>
        </p:nvSpPr>
        <p:spPr>
          <a:xfrm>
            <a:off x="8593768"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56" name="Straight Connector 555"/>
          <p:cNvCxnSpPr/>
          <p:nvPr/>
        </p:nvCxnSpPr>
        <p:spPr>
          <a:xfrm>
            <a:off x="8503960" y="2402973"/>
            <a:ext cx="230937" cy="135637"/>
          </a:xfrm>
          <a:prstGeom prst="line">
            <a:avLst/>
          </a:prstGeom>
          <a:noFill/>
          <a:ln w="6350" cap="flat" cmpd="sng" algn="ctr">
            <a:noFill/>
            <a:prstDash val="solid"/>
            <a:miter lim="800000"/>
          </a:ln>
          <a:effectLst/>
        </p:spPr>
      </p:cxnSp>
      <p:cxnSp>
        <p:nvCxnSpPr>
          <p:cNvPr id="557" name="Straight Connector 556"/>
          <p:cNvCxnSpPr/>
          <p:nvPr/>
        </p:nvCxnSpPr>
        <p:spPr>
          <a:xfrm>
            <a:off x="8503960" y="2131698"/>
            <a:ext cx="230937" cy="135637"/>
          </a:xfrm>
          <a:prstGeom prst="line">
            <a:avLst/>
          </a:prstGeom>
          <a:noFill/>
          <a:ln w="6350" cap="flat" cmpd="sng" algn="ctr">
            <a:noFill/>
            <a:prstDash val="solid"/>
            <a:miter lim="800000"/>
          </a:ln>
          <a:effectLst/>
        </p:spPr>
      </p:cxnSp>
      <p:cxnSp>
        <p:nvCxnSpPr>
          <p:cNvPr id="558" name="Straight Connector 557"/>
          <p:cNvCxnSpPr/>
          <p:nvPr/>
        </p:nvCxnSpPr>
        <p:spPr>
          <a:xfrm>
            <a:off x="8727468" y="2261515"/>
            <a:ext cx="230937" cy="135637"/>
          </a:xfrm>
          <a:prstGeom prst="line">
            <a:avLst/>
          </a:prstGeom>
          <a:noFill/>
          <a:ln w="6350" cap="flat" cmpd="sng" algn="ctr">
            <a:noFill/>
            <a:prstDash val="solid"/>
            <a:miter lim="800000"/>
          </a:ln>
          <a:effectLst/>
        </p:spPr>
      </p:cxnSp>
      <p:cxnSp>
        <p:nvCxnSpPr>
          <p:cNvPr id="559" name="Straight Connector 558"/>
          <p:cNvCxnSpPr/>
          <p:nvPr/>
        </p:nvCxnSpPr>
        <p:spPr>
          <a:xfrm flipH="1">
            <a:off x="8727468" y="2402973"/>
            <a:ext cx="230937" cy="135637"/>
          </a:xfrm>
          <a:prstGeom prst="line">
            <a:avLst/>
          </a:prstGeom>
          <a:noFill/>
          <a:ln w="6350" cap="flat" cmpd="sng" algn="ctr">
            <a:noFill/>
            <a:prstDash val="solid"/>
            <a:miter lim="800000"/>
          </a:ln>
          <a:effectLst/>
        </p:spPr>
      </p:cxnSp>
      <p:cxnSp>
        <p:nvCxnSpPr>
          <p:cNvPr id="560" name="Straight Connector 559"/>
          <p:cNvCxnSpPr/>
          <p:nvPr/>
        </p:nvCxnSpPr>
        <p:spPr>
          <a:xfrm>
            <a:off x="8727469" y="2273156"/>
            <a:ext cx="33" cy="268599"/>
          </a:xfrm>
          <a:prstGeom prst="line">
            <a:avLst/>
          </a:prstGeom>
          <a:noFill/>
          <a:ln w="6350" cap="flat" cmpd="sng" algn="ctr">
            <a:noFill/>
            <a:prstDash val="solid"/>
            <a:miter lim="800000"/>
          </a:ln>
          <a:effectLst/>
        </p:spPr>
      </p:cxnSp>
      <p:cxnSp>
        <p:nvCxnSpPr>
          <p:cNvPr id="561" name="Straight Connector 560"/>
          <p:cNvCxnSpPr/>
          <p:nvPr/>
        </p:nvCxnSpPr>
        <p:spPr>
          <a:xfrm flipV="1">
            <a:off x="8500237" y="2267335"/>
            <a:ext cx="230903" cy="129817"/>
          </a:xfrm>
          <a:prstGeom prst="line">
            <a:avLst/>
          </a:prstGeom>
          <a:noFill/>
          <a:ln w="6350" cap="flat" cmpd="sng" algn="ctr">
            <a:noFill/>
            <a:prstDash val="solid"/>
            <a:miter lim="800000"/>
          </a:ln>
          <a:effectLst/>
        </p:spPr>
      </p:cxnSp>
      <p:cxnSp>
        <p:nvCxnSpPr>
          <p:cNvPr id="562" name="Straight Connector 561"/>
          <p:cNvCxnSpPr/>
          <p:nvPr/>
        </p:nvCxnSpPr>
        <p:spPr>
          <a:xfrm flipV="1">
            <a:off x="8727468" y="2125877"/>
            <a:ext cx="230937" cy="147278"/>
          </a:xfrm>
          <a:prstGeom prst="line">
            <a:avLst/>
          </a:prstGeom>
          <a:noFill/>
          <a:ln w="6350" cap="flat" cmpd="sng" algn="ctr">
            <a:noFill/>
            <a:prstDash val="solid"/>
            <a:miter lim="800000"/>
          </a:ln>
          <a:effectLst/>
        </p:spPr>
      </p:cxnSp>
      <p:cxnSp>
        <p:nvCxnSpPr>
          <p:cNvPr id="563" name="Straight Connector 562"/>
          <p:cNvCxnSpPr/>
          <p:nvPr/>
        </p:nvCxnSpPr>
        <p:spPr>
          <a:xfrm>
            <a:off x="8503943" y="2156318"/>
            <a:ext cx="33" cy="268599"/>
          </a:xfrm>
          <a:prstGeom prst="line">
            <a:avLst/>
          </a:prstGeom>
          <a:noFill/>
          <a:ln w="6350" cap="flat" cmpd="sng" algn="ctr">
            <a:noFill/>
            <a:prstDash val="solid"/>
            <a:miter lim="800000"/>
          </a:ln>
          <a:effectLst/>
        </p:spPr>
      </p:cxnSp>
      <p:sp>
        <p:nvSpPr>
          <p:cNvPr id="564" name="Hexagon 563"/>
          <p:cNvSpPr/>
          <p:nvPr/>
        </p:nvSpPr>
        <p:spPr>
          <a:xfrm>
            <a:off x="8824337"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65" name="Hexagon 564"/>
          <p:cNvSpPr/>
          <p:nvPr/>
        </p:nvSpPr>
        <p:spPr>
          <a:xfrm>
            <a:off x="9051602"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66" name="Hexagon 565"/>
          <p:cNvSpPr/>
          <p:nvPr/>
        </p:nvSpPr>
        <p:spPr>
          <a:xfrm>
            <a:off x="8824337"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67" name="Hexagon 566"/>
          <p:cNvSpPr/>
          <p:nvPr/>
        </p:nvSpPr>
        <p:spPr>
          <a:xfrm>
            <a:off x="9051602"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68" name="Straight Connector 567"/>
          <p:cNvCxnSpPr/>
          <p:nvPr/>
        </p:nvCxnSpPr>
        <p:spPr>
          <a:xfrm>
            <a:off x="8961794" y="2402973"/>
            <a:ext cx="230937" cy="135637"/>
          </a:xfrm>
          <a:prstGeom prst="line">
            <a:avLst/>
          </a:prstGeom>
          <a:noFill/>
          <a:ln w="6350" cap="flat" cmpd="sng" algn="ctr">
            <a:noFill/>
            <a:prstDash val="solid"/>
            <a:miter lim="800000"/>
          </a:ln>
          <a:effectLst/>
        </p:spPr>
      </p:cxnSp>
      <p:cxnSp>
        <p:nvCxnSpPr>
          <p:cNvPr id="569" name="Straight Connector 568"/>
          <p:cNvCxnSpPr/>
          <p:nvPr/>
        </p:nvCxnSpPr>
        <p:spPr>
          <a:xfrm>
            <a:off x="8961794" y="2131698"/>
            <a:ext cx="230937" cy="135637"/>
          </a:xfrm>
          <a:prstGeom prst="line">
            <a:avLst/>
          </a:prstGeom>
          <a:noFill/>
          <a:ln w="6350" cap="flat" cmpd="sng" algn="ctr">
            <a:noFill/>
            <a:prstDash val="solid"/>
            <a:miter lim="800000"/>
          </a:ln>
          <a:effectLst/>
        </p:spPr>
      </p:cxnSp>
      <p:cxnSp>
        <p:nvCxnSpPr>
          <p:cNvPr id="570" name="Straight Connector 569"/>
          <p:cNvCxnSpPr/>
          <p:nvPr/>
        </p:nvCxnSpPr>
        <p:spPr>
          <a:xfrm>
            <a:off x="9172834" y="2261515"/>
            <a:ext cx="230937" cy="135637"/>
          </a:xfrm>
          <a:prstGeom prst="line">
            <a:avLst/>
          </a:prstGeom>
          <a:noFill/>
          <a:ln w="6350" cap="flat" cmpd="sng" algn="ctr">
            <a:noFill/>
            <a:prstDash val="solid"/>
            <a:miter lim="800000"/>
          </a:ln>
          <a:effectLst/>
        </p:spPr>
      </p:cxnSp>
      <p:cxnSp>
        <p:nvCxnSpPr>
          <p:cNvPr id="571" name="Straight Connector 570"/>
          <p:cNvCxnSpPr/>
          <p:nvPr/>
        </p:nvCxnSpPr>
        <p:spPr>
          <a:xfrm flipH="1">
            <a:off x="9172834" y="2402973"/>
            <a:ext cx="230937" cy="135637"/>
          </a:xfrm>
          <a:prstGeom prst="line">
            <a:avLst/>
          </a:prstGeom>
          <a:noFill/>
          <a:ln w="6350" cap="flat" cmpd="sng" algn="ctr">
            <a:noFill/>
            <a:prstDash val="solid"/>
            <a:miter lim="800000"/>
          </a:ln>
          <a:effectLst/>
        </p:spPr>
      </p:cxnSp>
      <p:cxnSp>
        <p:nvCxnSpPr>
          <p:cNvPr id="572" name="Straight Connector 571"/>
          <p:cNvCxnSpPr/>
          <p:nvPr/>
        </p:nvCxnSpPr>
        <p:spPr>
          <a:xfrm>
            <a:off x="9185303" y="2273156"/>
            <a:ext cx="33" cy="268599"/>
          </a:xfrm>
          <a:prstGeom prst="line">
            <a:avLst/>
          </a:prstGeom>
          <a:noFill/>
          <a:ln w="6350" cap="flat" cmpd="sng" algn="ctr">
            <a:noFill/>
            <a:prstDash val="solid"/>
            <a:miter lim="800000"/>
          </a:ln>
          <a:effectLst/>
        </p:spPr>
      </p:cxnSp>
      <p:cxnSp>
        <p:nvCxnSpPr>
          <p:cNvPr id="573" name="Straight Connector 572"/>
          <p:cNvCxnSpPr/>
          <p:nvPr/>
        </p:nvCxnSpPr>
        <p:spPr>
          <a:xfrm flipV="1">
            <a:off x="8958071" y="2267335"/>
            <a:ext cx="230903" cy="129817"/>
          </a:xfrm>
          <a:prstGeom prst="line">
            <a:avLst/>
          </a:prstGeom>
          <a:noFill/>
          <a:ln w="6350" cap="flat" cmpd="sng" algn="ctr">
            <a:noFill/>
            <a:prstDash val="solid"/>
            <a:miter lim="800000"/>
          </a:ln>
          <a:effectLst/>
        </p:spPr>
      </p:cxnSp>
      <p:cxnSp>
        <p:nvCxnSpPr>
          <p:cNvPr id="574" name="Straight Connector 573"/>
          <p:cNvCxnSpPr/>
          <p:nvPr/>
        </p:nvCxnSpPr>
        <p:spPr>
          <a:xfrm flipV="1">
            <a:off x="9172834" y="2125877"/>
            <a:ext cx="230937" cy="147278"/>
          </a:xfrm>
          <a:prstGeom prst="line">
            <a:avLst/>
          </a:prstGeom>
          <a:noFill/>
          <a:ln w="6350" cap="flat" cmpd="sng" algn="ctr">
            <a:noFill/>
            <a:prstDash val="solid"/>
            <a:miter lim="800000"/>
          </a:ln>
          <a:effectLst/>
        </p:spPr>
      </p:cxnSp>
      <p:cxnSp>
        <p:nvCxnSpPr>
          <p:cNvPr id="575" name="Straight Connector 574"/>
          <p:cNvCxnSpPr/>
          <p:nvPr/>
        </p:nvCxnSpPr>
        <p:spPr>
          <a:xfrm>
            <a:off x="8961777" y="2156318"/>
            <a:ext cx="33" cy="268599"/>
          </a:xfrm>
          <a:prstGeom prst="line">
            <a:avLst/>
          </a:prstGeom>
          <a:noFill/>
          <a:ln w="6350" cap="flat" cmpd="sng" algn="ctr">
            <a:noFill/>
            <a:prstDash val="solid"/>
            <a:miter lim="800000"/>
          </a:ln>
          <a:effectLst/>
        </p:spPr>
      </p:cxnSp>
      <p:sp>
        <p:nvSpPr>
          <p:cNvPr id="576" name="Hexagon 575"/>
          <p:cNvSpPr/>
          <p:nvPr/>
        </p:nvSpPr>
        <p:spPr>
          <a:xfrm>
            <a:off x="9276981"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77" name="Hexagon 576"/>
          <p:cNvSpPr/>
          <p:nvPr/>
        </p:nvSpPr>
        <p:spPr>
          <a:xfrm>
            <a:off x="9507918"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78" name="Hexagon 577"/>
          <p:cNvSpPr/>
          <p:nvPr/>
        </p:nvSpPr>
        <p:spPr>
          <a:xfrm>
            <a:off x="9276981"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79" name="Hexagon 578"/>
          <p:cNvSpPr/>
          <p:nvPr/>
        </p:nvSpPr>
        <p:spPr>
          <a:xfrm>
            <a:off x="9507918"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80" name="Straight Connector 579"/>
          <p:cNvCxnSpPr/>
          <p:nvPr/>
        </p:nvCxnSpPr>
        <p:spPr>
          <a:xfrm>
            <a:off x="9414438" y="2402973"/>
            <a:ext cx="230937" cy="135637"/>
          </a:xfrm>
          <a:prstGeom prst="line">
            <a:avLst/>
          </a:prstGeom>
          <a:noFill/>
          <a:ln w="6350" cap="flat" cmpd="sng" algn="ctr">
            <a:noFill/>
            <a:prstDash val="solid"/>
            <a:miter lim="800000"/>
          </a:ln>
          <a:effectLst/>
        </p:spPr>
      </p:cxnSp>
      <p:cxnSp>
        <p:nvCxnSpPr>
          <p:cNvPr id="581" name="Straight Connector 580"/>
          <p:cNvCxnSpPr/>
          <p:nvPr/>
        </p:nvCxnSpPr>
        <p:spPr>
          <a:xfrm>
            <a:off x="9414438" y="2131698"/>
            <a:ext cx="230937" cy="135637"/>
          </a:xfrm>
          <a:prstGeom prst="line">
            <a:avLst/>
          </a:prstGeom>
          <a:noFill/>
          <a:ln w="6350" cap="flat" cmpd="sng" algn="ctr">
            <a:noFill/>
            <a:prstDash val="solid"/>
            <a:miter lim="800000"/>
          </a:ln>
          <a:effectLst/>
        </p:spPr>
      </p:cxnSp>
      <p:cxnSp>
        <p:nvCxnSpPr>
          <p:cNvPr id="582" name="Straight Connector 581"/>
          <p:cNvCxnSpPr/>
          <p:nvPr/>
        </p:nvCxnSpPr>
        <p:spPr>
          <a:xfrm>
            <a:off x="9641618" y="2261515"/>
            <a:ext cx="230937" cy="135637"/>
          </a:xfrm>
          <a:prstGeom prst="line">
            <a:avLst/>
          </a:prstGeom>
          <a:noFill/>
          <a:ln w="6350" cap="flat" cmpd="sng" algn="ctr">
            <a:noFill/>
            <a:prstDash val="solid"/>
            <a:miter lim="800000"/>
          </a:ln>
          <a:effectLst/>
        </p:spPr>
      </p:cxnSp>
      <p:cxnSp>
        <p:nvCxnSpPr>
          <p:cNvPr id="583" name="Straight Connector 582"/>
          <p:cNvCxnSpPr/>
          <p:nvPr/>
        </p:nvCxnSpPr>
        <p:spPr>
          <a:xfrm flipH="1">
            <a:off x="9641618" y="2402973"/>
            <a:ext cx="230937" cy="135637"/>
          </a:xfrm>
          <a:prstGeom prst="line">
            <a:avLst/>
          </a:prstGeom>
          <a:noFill/>
          <a:ln w="6350" cap="flat" cmpd="sng" algn="ctr">
            <a:noFill/>
            <a:prstDash val="solid"/>
            <a:miter lim="800000"/>
          </a:ln>
          <a:effectLst/>
        </p:spPr>
      </p:cxnSp>
      <p:cxnSp>
        <p:nvCxnSpPr>
          <p:cNvPr id="584" name="Straight Connector 583"/>
          <p:cNvCxnSpPr/>
          <p:nvPr/>
        </p:nvCxnSpPr>
        <p:spPr>
          <a:xfrm>
            <a:off x="9641619" y="2273156"/>
            <a:ext cx="33" cy="268599"/>
          </a:xfrm>
          <a:prstGeom prst="line">
            <a:avLst/>
          </a:prstGeom>
          <a:noFill/>
          <a:ln w="6350" cap="flat" cmpd="sng" algn="ctr">
            <a:noFill/>
            <a:prstDash val="solid"/>
            <a:miter lim="800000"/>
          </a:ln>
          <a:effectLst/>
        </p:spPr>
      </p:cxnSp>
      <p:cxnSp>
        <p:nvCxnSpPr>
          <p:cNvPr id="585" name="Straight Connector 584"/>
          <p:cNvCxnSpPr/>
          <p:nvPr/>
        </p:nvCxnSpPr>
        <p:spPr>
          <a:xfrm flipV="1">
            <a:off x="9410715" y="2267335"/>
            <a:ext cx="230903" cy="129817"/>
          </a:xfrm>
          <a:prstGeom prst="line">
            <a:avLst/>
          </a:prstGeom>
          <a:noFill/>
          <a:ln w="6350" cap="flat" cmpd="sng" algn="ctr">
            <a:noFill/>
            <a:prstDash val="solid"/>
            <a:miter lim="800000"/>
          </a:ln>
          <a:effectLst/>
        </p:spPr>
      </p:cxnSp>
      <p:cxnSp>
        <p:nvCxnSpPr>
          <p:cNvPr id="586" name="Straight Connector 585"/>
          <p:cNvCxnSpPr/>
          <p:nvPr/>
        </p:nvCxnSpPr>
        <p:spPr>
          <a:xfrm flipV="1">
            <a:off x="9641618" y="2125877"/>
            <a:ext cx="230937" cy="147278"/>
          </a:xfrm>
          <a:prstGeom prst="line">
            <a:avLst/>
          </a:prstGeom>
          <a:noFill/>
          <a:ln w="6350" cap="flat" cmpd="sng" algn="ctr">
            <a:noFill/>
            <a:prstDash val="solid"/>
            <a:miter lim="800000"/>
          </a:ln>
          <a:effectLst/>
        </p:spPr>
      </p:cxnSp>
      <p:cxnSp>
        <p:nvCxnSpPr>
          <p:cNvPr id="587" name="Straight Connector 586"/>
          <p:cNvCxnSpPr/>
          <p:nvPr/>
        </p:nvCxnSpPr>
        <p:spPr>
          <a:xfrm>
            <a:off x="9414421" y="2156318"/>
            <a:ext cx="33" cy="268599"/>
          </a:xfrm>
          <a:prstGeom prst="line">
            <a:avLst/>
          </a:prstGeom>
          <a:noFill/>
          <a:ln w="6350" cap="flat" cmpd="sng" algn="ctr">
            <a:noFill/>
            <a:prstDash val="solid"/>
            <a:miter lim="800000"/>
          </a:ln>
          <a:effectLst/>
        </p:spPr>
      </p:cxnSp>
      <p:sp>
        <p:nvSpPr>
          <p:cNvPr id="588" name="Hexagon 587"/>
          <p:cNvSpPr/>
          <p:nvPr/>
        </p:nvSpPr>
        <p:spPr>
          <a:xfrm>
            <a:off x="9736001"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89" name="Hexagon 588"/>
          <p:cNvSpPr/>
          <p:nvPr/>
        </p:nvSpPr>
        <p:spPr>
          <a:xfrm>
            <a:off x="9966938"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90" name="Hexagon 589"/>
          <p:cNvSpPr/>
          <p:nvPr/>
        </p:nvSpPr>
        <p:spPr>
          <a:xfrm>
            <a:off x="9736001"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591" name="Hexagon 590"/>
          <p:cNvSpPr/>
          <p:nvPr/>
        </p:nvSpPr>
        <p:spPr>
          <a:xfrm>
            <a:off x="9966938"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592" name="Straight Connector 591"/>
          <p:cNvCxnSpPr/>
          <p:nvPr/>
        </p:nvCxnSpPr>
        <p:spPr>
          <a:xfrm>
            <a:off x="9873458" y="2402973"/>
            <a:ext cx="230937" cy="135637"/>
          </a:xfrm>
          <a:prstGeom prst="line">
            <a:avLst/>
          </a:prstGeom>
          <a:noFill/>
          <a:ln w="6350" cap="flat" cmpd="sng" algn="ctr">
            <a:noFill/>
            <a:prstDash val="solid"/>
            <a:miter lim="800000"/>
          </a:ln>
          <a:effectLst/>
        </p:spPr>
      </p:cxnSp>
      <p:cxnSp>
        <p:nvCxnSpPr>
          <p:cNvPr id="593" name="Straight Connector 592"/>
          <p:cNvCxnSpPr/>
          <p:nvPr/>
        </p:nvCxnSpPr>
        <p:spPr>
          <a:xfrm>
            <a:off x="9873458" y="2131698"/>
            <a:ext cx="230937" cy="135637"/>
          </a:xfrm>
          <a:prstGeom prst="line">
            <a:avLst/>
          </a:prstGeom>
          <a:noFill/>
          <a:ln w="6350" cap="flat" cmpd="sng" algn="ctr">
            <a:noFill/>
            <a:prstDash val="solid"/>
            <a:miter lim="800000"/>
          </a:ln>
          <a:effectLst/>
        </p:spPr>
      </p:cxnSp>
      <p:cxnSp>
        <p:nvCxnSpPr>
          <p:cNvPr id="594" name="Straight Connector 593"/>
          <p:cNvCxnSpPr/>
          <p:nvPr/>
        </p:nvCxnSpPr>
        <p:spPr>
          <a:xfrm>
            <a:off x="10100638" y="2261515"/>
            <a:ext cx="230937" cy="135637"/>
          </a:xfrm>
          <a:prstGeom prst="line">
            <a:avLst/>
          </a:prstGeom>
          <a:noFill/>
          <a:ln w="6350" cap="flat" cmpd="sng" algn="ctr">
            <a:noFill/>
            <a:prstDash val="solid"/>
            <a:miter lim="800000"/>
          </a:ln>
          <a:effectLst/>
        </p:spPr>
      </p:cxnSp>
      <p:cxnSp>
        <p:nvCxnSpPr>
          <p:cNvPr id="595" name="Straight Connector 594"/>
          <p:cNvCxnSpPr/>
          <p:nvPr/>
        </p:nvCxnSpPr>
        <p:spPr>
          <a:xfrm flipH="1">
            <a:off x="10100638" y="2402973"/>
            <a:ext cx="230937" cy="135637"/>
          </a:xfrm>
          <a:prstGeom prst="line">
            <a:avLst/>
          </a:prstGeom>
          <a:noFill/>
          <a:ln w="6350" cap="flat" cmpd="sng" algn="ctr">
            <a:noFill/>
            <a:prstDash val="solid"/>
            <a:miter lim="800000"/>
          </a:ln>
          <a:effectLst/>
        </p:spPr>
      </p:cxnSp>
      <p:cxnSp>
        <p:nvCxnSpPr>
          <p:cNvPr id="596" name="Straight Connector 595"/>
          <p:cNvCxnSpPr/>
          <p:nvPr/>
        </p:nvCxnSpPr>
        <p:spPr>
          <a:xfrm>
            <a:off x="10100639" y="2273156"/>
            <a:ext cx="33" cy="268599"/>
          </a:xfrm>
          <a:prstGeom prst="line">
            <a:avLst/>
          </a:prstGeom>
          <a:noFill/>
          <a:ln w="6350" cap="flat" cmpd="sng" algn="ctr">
            <a:noFill/>
            <a:prstDash val="solid"/>
            <a:miter lim="800000"/>
          </a:ln>
          <a:effectLst/>
        </p:spPr>
      </p:cxnSp>
      <p:cxnSp>
        <p:nvCxnSpPr>
          <p:cNvPr id="597" name="Straight Connector 596"/>
          <p:cNvCxnSpPr/>
          <p:nvPr/>
        </p:nvCxnSpPr>
        <p:spPr>
          <a:xfrm flipV="1">
            <a:off x="9869735" y="2267335"/>
            <a:ext cx="230903" cy="129817"/>
          </a:xfrm>
          <a:prstGeom prst="line">
            <a:avLst/>
          </a:prstGeom>
          <a:noFill/>
          <a:ln w="6350" cap="flat" cmpd="sng" algn="ctr">
            <a:noFill/>
            <a:prstDash val="solid"/>
            <a:miter lim="800000"/>
          </a:ln>
          <a:effectLst/>
        </p:spPr>
      </p:cxnSp>
      <p:cxnSp>
        <p:nvCxnSpPr>
          <p:cNvPr id="598" name="Straight Connector 597"/>
          <p:cNvCxnSpPr/>
          <p:nvPr/>
        </p:nvCxnSpPr>
        <p:spPr>
          <a:xfrm flipV="1">
            <a:off x="10100638" y="2125877"/>
            <a:ext cx="230937" cy="147278"/>
          </a:xfrm>
          <a:prstGeom prst="line">
            <a:avLst/>
          </a:prstGeom>
          <a:noFill/>
          <a:ln w="6350" cap="flat" cmpd="sng" algn="ctr">
            <a:noFill/>
            <a:prstDash val="solid"/>
            <a:miter lim="800000"/>
          </a:ln>
          <a:effectLst/>
        </p:spPr>
      </p:cxnSp>
      <p:cxnSp>
        <p:nvCxnSpPr>
          <p:cNvPr id="599" name="Straight Connector 598"/>
          <p:cNvCxnSpPr/>
          <p:nvPr/>
        </p:nvCxnSpPr>
        <p:spPr>
          <a:xfrm>
            <a:off x="9873441" y="2160867"/>
            <a:ext cx="33" cy="268599"/>
          </a:xfrm>
          <a:prstGeom prst="line">
            <a:avLst/>
          </a:prstGeom>
          <a:noFill/>
          <a:ln w="6350" cap="flat" cmpd="sng" algn="ctr">
            <a:noFill/>
            <a:prstDash val="solid"/>
            <a:miter lim="800000"/>
          </a:ln>
          <a:effectLst/>
        </p:spPr>
      </p:cxnSp>
      <p:sp>
        <p:nvSpPr>
          <p:cNvPr id="600" name="Hexagon 599"/>
          <p:cNvSpPr/>
          <p:nvPr/>
        </p:nvSpPr>
        <p:spPr>
          <a:xfrm>
            <a:off x="10199177"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01" name="Hexagon 600"/>
          <p:cNvSpPr/>
          <p:nvPr/>
        </p:nvSpPr>
        <p:spPr>
          <a:xfrm>
            <a:off x="10430114"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02" name="Hexagon 601"/>
          <p:cNvSpPr/>
          <p:nvPr/>
        </p:nvSpPr>
        <p:spPr>
          <a:xfrm>
            <a:off x="10199177"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03" name="Hexagon 602"/>
          <p:cNvSpPr/>
          <p:nvPr/>
        </p:nvSpPr>
        <p:spPr>
          <a:xfrm>
            <a:off x="10430114"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04" name="Straight Connector 603"/>
          <p:cNvCxnSpPr/>
          <p:nvPr/>
        </p:nvCxnSpPr>
        <p:spPr>
          <a:xfrm>
            <a:off x="10336634" y="2402973"/>
            <a:ext cx="230937" cy="135637"/>
          </a:xfrm>
          <a:prstGeom prst="line">
            <a:avLst/>
          </a:prstGeom>
          <a:noFill/>
          <a:ln w="6350" cap="flat" cmpd="sng" algn="ctr">
            <a:noFill/>
            <a:prstDash val="solid"/>
            <a:miter lim="800000"/>
          </a:ln>
          <a:effectLst/>
        </p:spPr>
      </p:cxnSp>
      <p:cxnSp>
        <p:nvCxnSpPr>
          <p:cNvPr id="605" name="Straight Connector 604"/>
          <p:cNvCxnSpPr/>
          <p:nvPr/>
        </p:nvCxnSpPr>
        <p:spPr>
          <a:xfrm>
            <a:off x="10336634" y="2131698"/>
            <a:ext cx="230937" cy="135637"/>
          </a:xfrm>
          <a:prstGeom prst="line">
            <a:avLst/>
          </a:prstGeom>
          <a:noFill/>
          <a:ln w="6350" cap="flat" cmpd="sng" algn="ctr">
            <a:noFill/>
            <a:prstDash val="solid"/>
            <a:miter lim="800000"/>
          </a:ln>
          <a:effectLst/>
        </p:spPr>
      </p:cxnSp>
      <p:cxnSp>
        <p:nvCxnSpPr>
          <p:cNvPr id="606" name="Straight Connector 605"/>
          <p:cNvCxnSpPr/>
          <p:nvPr/>
        </p:nvCxnSpPr>
        <p:spPr>
          <a:xfrm>
            <a:off x="10563814" y="2261515"/>
            <a:ext cx="230937" cy="135637"/>
          </a:xfrm>
          <a:prstGeom prst="line">
            <a:avLst/>
          </a:prstGeom>
          <a:noFill/>
          <a:ln w="6350" cap="flat" cmpd="sng" algn="ctr">
            <a:noFill/>
            <a:prstDash val="solid"/>
            <a:miter lim="800000"/>
          </a:ln>
          <a:effectLst/>
        </p:spPr>
      </p:cxnSp>
      <p:cxnSp>
        <p:nvCxnSpPr>
          <p:cNvPr id="607" name="Straight Connector 606"/>
          <p:cNvCxnSpPr/>
          <p:nvPr/>
        </p:nvCxnSpPr>
        <p:spPr>
          <a:xfrm flipH="1">
            <a:off x="10563814" y="2402973"/>
            <a:ext cx="230937" cy="135637"/>
          </a:xfrm>
          <a:prstGeom prst="line">
            <a:avLst/>
          </a:prstGeom>
          <a:noFill/>
          <a:ln w="6350" cap="flat" cmpd="sng" algn="ctr">
            <a:noFill/>
            <a:prstDash val="solid"/>
            <a:miter lim="800000"/>
          </a:ln>
          <a:effectLst/>
        </p:spPr>
      </p:cxnSp>
      <p:cxnSp>
        <p:nvCxnSpPr>
          <p:cNvPr id="608" name="Straight Connector 607"/>
          <p:cNvCxnSpPr/>
          <p:nvPr/>
        </p:nvCxnSpPr>
        <p:spPr>
          <a:xfrm>
            <a:off x="10563815" y="2273156"/>
            <a:ext cx="33" cy="268599"/>
          </a:xfrm>
          <a:prstGeom prst="line">
            <a:avLst/>
          </a:prstGeom>
          <a:noFill/>
          <a:ln w="6350" cap="flat" cmpd="sng" algn="ctr">
            <a:noFill/>
            <a:prstDash val="solid"/>
            <a:miter lim="800000"/>
          </a:ln>
          <a:effectLst/>
        </p:spPr>
      </p:cxnSp>
      <p:cxnSp>
        <p:nvCxnSpPr>
          <p:cNvPr id="609" name="Straight Connector 608"/>
          <p:cNvCxnSpPr/>
          <p:nvPr/>
        </p:nvCxnSpPr>
        <p:spPr>
          <a:xfrm flipV="1">
            <a:off x="10332911" y="2267335"/>
            <a:ext cx="230903" cy="129817"/>
          </a:xfrm>
          <a:prstGeom prst="line">
            <a:avLst/>
          </a:prstGeom>
          <a:noFill/>
          <a:ln w="6350" cap="flat" cmpd="sng" algn="ctr">
            <a:noFill/>
            <a:prstDash val="solid"/>
            <a:miter lim="800000"/>
          </a:ln>
          <a:effectLst/>
        </p:spPr>
      </p:cxnSp>
      <p:cxnSp>
        <p:nvCxnSpPr>
          <p:cNvPr id="610" name="Straight Connector 609"/>
          <p:cNvCxnSpPr/>
          <p:nvPr/>
        </p:nvCxnSpPr>
        <p:spPr>
          <a:xfrm flipV="1">
            <a:off x="10563814" y="2125877"/>
            <a:ext cx="230937" cy="147278"/>
          </a:xfrm>
          <a:prstGeom prst="line">
            <a:avLst/>
          </a:prstGeom>
          <a:noFill/>
          <a:ln w="6350" cap="flat" cmpd="sng" algn="ctr">
            <a:noFill/>
            <a:prstDash val="solid"/>
            <a:miter lim="800000"/>
          </a:ln>
          <a:effectLst/>
        </p:spPr>
      </p:cxnSp>
      <p:cxnSp>
        <p:nvCxnSpPr>
          <p:cNvPr id="611" name="Straight Connector 610"/>
          <p:cNvCxnSpPr/>
          <p:nvPr/>
        </p:nvCxnSpPr>
        <p:spPr>
          <a:xfrm>
            <a:off x="10336617" y="2160867"/>
            <a:ext cx="33" cy="268599"/>
          </a:xfrm>
          <a:prstGeom prst="line">
            <a:avLst/>
          </a:prstGeom>
          <a:noFill/>
          <a:ln w="6350" cap="flat" cmpd="sng" algn="ctr">
            <a:noFill/>
            <a:prstDash val="solid"/>
            <a:miter lim="800000"/>
          </a:ln>
          <a:effectLst/>
        </p:spPr>
      </p:cxnSp>
      <p:sp>
        <p:nvSpPr>
          <p:cNvPr id="612" name="Hexagon 611"/>
          <p:cNvSpPr/>
          <p:nvPr/>
        </p:nvSpPr>
        <p:spPr>
          <a:xfrm>
            <a:off x="10660683"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13" name="Hexagon 612"/>
          <p:cNvSpPr/>
          <p:nvPr/>
        </p:nvSpPr>
        <p:spPr>
          <a:xfrm>
            <a:off x="10891620"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14" name="Hexagon 613"/>
          <p:cNvSpPr/>
          <p:nvPr/>
        </p:nvSpPr>
        <p:spPr>
          <a:xfrm>
            <a:off x="10660683"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15" name="Hexagon 614"/>
          <p:cNvSpPr/>
          <p:nvPr/>
        </p:nvSpPr>
        <p:spPr>
          <a:xfrm>
            <a:off x="10891620"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16" name="Straight Connector 615"/>
          <p:cNvCxnSpPr/>
          <p:nvPr/>
        </p:nvCxnSpPr>
        <p:spPr>
          <a:xfrm>
            <a:off x="10798140" y="2402973"/>
            <a:ext cx="230937" cy="135637"/>
          </a:xfrm>
          <a:prstGeom prst="line">
            <a:avLst/>
          </a:prstGeom>
          <a:noFill/>
          <a:ln w="6350" cap="flat" cmpd="sng" algn="ctr">
            <a:noFill/>
            <a:prstDash val="solid"/>
            <a:miter lim="800000"/>
          </a:ln>
          <a:effectLst/>
        </p:spPr>
      </p:cxnSp>
      <p:cxnSp>
        <p:nvCxnSpPr>
          <p:cNvPr id="617" name="Straight Connector 616"/>
          <p:cNvCxnSpPr/>
          <p:nvPr/>
        </p:nvCxnSpPr>
        <p:spPr>
          <a:xfrm>
            <a:off x="10798140" y="2131698"/>
            <a:ext cx="230937" cy="135637"/>
          </a:xfrm>
          <a:prstGeom prst="line">
            <a:avLst/>
          </a:prstGeom>
          <a:noFill/>
          <a:ln w="6350" cap="flat" cmpd="sng" algn="ctr">
            <a:noFill/>
            <a:prstDash val="solid"/>
            <a:miter lim="800000"/>
          </a:ln>
          <a:effectLst/>
        </p:spPr>
      </p:cxnSp>
      <p:cxnSp>
        <p:nvCxnSpPr>
          <p:cNvPr id="618" name="Straight Connector 617"/>
          <p:cNvCxnSpPr/>
          <p:nvPr/>
        </p:nvCxnSpPr>
        <p:spPr>
          <a:xfrm>
            <a:off x="11025320" y="2261515"/>
            <a:ext cx="230937" cy="135637"/>
          </a:xfrm>
          <a:prstGeom prst="line">
            <a:avLst/>
          </a:prstGeom>
          <a:noFill/>
          <a:ln w="6350" cap="flat" cmpd="sng" algn="ctr">
            <a:noFill/>
            <a:prstDash val="solid"/>
            <a:miter lim="800000"/>
          </a:ln>
          <a:effectLst/>
        </p:spPr>
      </p:cxnSp>
      <p:cxnSp>
        <p:nvCxnSpPr>
          <p:cNvPr id="619" name="Straight Connector 618"/>
          <p:cNvCxnSpPr/>
          <p:nvPr/>
        </p:nvCxnSpPr>
        <p:spPr>
          <a:xfrm flipH="1">
            <a:off x="11025320" y="2402973"/>
            <a:ext cx="230937" cy="135637"/>
          </a:xfrm>
          <a:prstGeom prst="line">
            <a:avLst/>
          </a:prstGeom>
          <a:noFill/>
          <a:ln w="6350" cap="flat" cmpd="sng" algn="ctr">
            <a:noFill/>
            <a:prstDash val="solid"/>
            <a:miter lim="800000"/>
          </a:ln>
          <a:effectLst/>
        </p:spPr>
      </p:cxnSp>
      <p:cxnSp>
        <p:nvCxnSpPr>
          <p:cNvPr id="620" name="Straight Connector 619"/>
          <p:cNvCxnSpPr/>
          <p:nvPr/>
        </p:nvCxnSpPr>
        <p:spPr>
          <a:xfrm>
            <a:off x="11025321" y="2273156"/>
            <a:ext cx="33" cy="268599"/>
          </a:xfrm>
          <a:prstGeom prst="line">
            <a:avLst/>
          </a:prstGeom>
          <a:noFill/>
          <a:ln w="6350" cap="flat" cmpd="sng" algn="ctr">
            <a:noFill/>
            <a:prstDash val="solid"/>
            <a:miter lim="800000"/>
          </a:ln>
          <a:effectLst/>
        </p:spPr>
      </p:cxnSp>
      <p:cxnSp>
        <p:nvCxnSpPr>
          <p:cNvPr id="621" name="Straight Connector 620"/>
          <p:cNvCxnSpPr/>
          <p:nvPr/>
        </p:nvCxnSpPr>
        <p:spPr>
          <a:xfrm flipV="1">
            <a:off x="10794417" y="2267335"/>
            <a:ext cx="230903" cy="129817"/>
          </a:xfrm>
          <a:prstGeom prst="line">
            <a:avLst/>
          </a:prstGeom>
          <a:noFill/>
          <a:ln w="6350" cap="flat" cmpd="sng" algn="ctr">
            <a:noFill/>
            <a:prstDash val="solid"/>
            <a:miter lim="800000"/>
          </a:ln>
          <a:effectLst/>
        </p:spPr>
      </p:cxnSp>
      <p:cxnSp>
        <p:nvCxnSpPr>
          <p:cNvPr id="622" name="Straight Connector 621"/>
          <p:cNvCxnSpPr/>
          <p:nvPr/>
        </p:nvCxnSpPr>
        <p:spPr>
          <a:xfrm flipV="1">
            <a:off x="11025320" y="2125877"/>
            <a:ext cx="230937" cy="147278"/>
          </a:xfrm>
          <a:prstGeom prst="line">
            <a:avLst/>
          </a:prstGeom>
          <a:noFill/>
          <a:ln w="6350" cap="flat" cmpd="sng" algn="ctr">
            <a:noFill/>
            <a:prstDash val="solid"/>
            <a:miter lim="800000"/>
          </a:ln>
          <a:effectLst/>
        </p:spPr>
      </p:cxnSp>
      <p:cxnSp>
        <p:nvCxnSpPr>
          <p:cNvPr id="623" name="Straight Connector 622"/>
          <p:cNvCxnSpPr/>
          <p:nvPr/>
        </p:nvCxnSpPr>
        <p:spPr>
          <a:xfrm>
            <a:off x="10798123" y="2156318"/>
            <a:ext cx="33" cy="268599"/>
          </a:xfrm>
          <a:prstGeom prst="line">
            <a:avLst/>
          </a:prstGeom>
          <a:noFill/>
          <a:ln w="6350" cap="flat" cmpd="sng" algn="ctr">
            <a:noFill/>
            <a:prstDash val="solid"/>
            <a:miter lim="800000"/>
          </a:ln>
          <a:effectLst/>
        </p:spPr>
      </p:cxnSp>
      <p:sp>
        <p:nvSpPr>
          <p:cNvPr id="624" name="Hexagon 623"/>
          <p:cNvSpPr/>
          <p:nvPr/>
        </p:nvSpPr>
        <p:spPr>
          <a:xfrm>
            <a:off x="11119703" y="2012253"/>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25" name="Hexagon 624"/>
          <p:cNvSpPr/>
          <p:nvPr/>
        </p:nvSpPr>
        <p:spPr>
          <a:xfrm>
            <a:off x="11350640" y="2143341"/>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26" name="Hexagon 625"/>
          <p:cNvSpPr/>
          <p:nvPr/>
        </p:nvSpPr>
        <p:spPr>
          <a:xfrm>
            <a:off x="11119703" y="2278978"/>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sp>
        <p:nvSpPr>
          <p:cNvPr id="627" name="Hexagon 626"/>
          <p:cNvSpPr/>
          <p:nvPr/>
        </p:nvSpPr>
        <p:spPr>
          <a:xfrm>
            <a:off x="11350640" y="2410066"/>
            <a:ext cx="274914" cy="247991"/>
          </a:xfrm>
          <a:prstGeom prst="hexagon">
            <a:avLst/>
          </a:prstGeom>
          <a:solidFill>
            <a:schemeClr val="tx1"/>
          </a:solidFill>
          <a:ln w="12700" cap="flat" cmpd="sng" algn="ctr">
            <a:noFill/>
            <a:prstDash val="solid"/>
            <a:miter lim="800000"/>
          </a:ln>
          <a:effectLst/>
        </p:spPr>
        <p:txBody>
          <a:bodyPr rtlCol="0" anchor="ctr"/>
          <a:lstStyle/>
          <a:p>
            <a:pPr algn="ctr" defTabSz="914400">
              <a:defRPr/>
            </a:pPr>
            <a:endParaRPr lang="en-US" kern="0" smtClean="0">
              <a:solidFill>
                <a:srgbClr val="FFFFFF"/>
              </a:solidFill>
              <a:latin typeface="Calibri" panose="020F0502020204030204"/>
            </a:endParaRPr>
          </a:p>
        </p:txBody>
      </p:sp>
      <p:cxnSp>
        <p:nvCxnSpPr>
          <p:cNvPr id="628" name="Straight Connector 627"/>
          <p:cNvCxnSpPr/>
          <p:nvPr/>
        </p:nvCxnSpPr>
        <p:spPr>
          <a:xfrm>
            <a:off x="11257160" y="2402973"/>
            <a:ext cx="230937" cy="135637"/>
          </a:xfrm>
          <a:prstGeom prst="line">
            <a:avLst/>
          </a:prstGeom>
          <a:noFill/>
          <a:ln w="6350" cap="flat" cmpd="sng" algn="ctr">
            <a:noFill/>
            <a:prstDash val="solid"/>
            <a:miter lim="800000"/>
          </a:ln>
          <a:effectLst/>
        </p:spPr>
      </p:cxnSp>
      <p:cxnSp>
        <p:nvCxnSpPr>
          <p:cNvPr id="629" name="Straight Connector 628"/>
          <p:cNvCxnSpPr/>
          <p:nvPr/>
        </p:nvCxnSpPr>
        <p:spPr>
          <a:xfrm>
            <a:off x="11257160" y="2131698"/>
            <a:ext cx="230937" cy="135637"/>
          </a:xfrm>
          <a:prstGeom prst="line">
            <a:avLst/>
          </a:prstGeom>
          <a:noFill/>
          <a:ln w="6350" cap="flat" cmpd="sng" algn="ctr">
            <a:noFill/>
            <a:prstDash val="solid"/>
            <a:miter lim="800000"/>
          </a:ln>
          <a:effectLst/>
        </p:spPr>
      </p:cxnSp>
      <p:cxnSp>
        <p:nvCxnSpPr>
          <p:cNvPr id="630" name="Straight Connector 629"/>
          <p:cNvCxnSpPr/>
          <p:nvPr/>
        </p:nvCxnSpPr>
        <p:spPr>
          <a:xfrm>
            <a:off x="11484341" y="2273156"/>
            <a:ext cx="33" cy="268599"/>
          </a:xfrm>
          <a:prstGeom prst="line">
            <a:avLst/>
          </a:prstGeom>
          <a:noFill/>
          <a:ln w="6350" cap="flat" cmpd="sng" algn="ctr">
            <a:noFill/>
            <a:prstDash val="solid"/>
            <a:miter lim="800000"/>
          </a:ln>
          <a:effectLst/>
        </p:spPr>
      </p:cxnSp>
      <p:cxnSp>
        <p:nvCxnSpPr>
          <p:cNvPr id="631" name="Straight Connector 630"/>
          <p:cNvCxnSpPr/>
          <p:nvPr/>
        </p:nvCxnSpPr>
        <p:spPr>
          <a:xfrm flipV="1">
            <a:off x="11253437" y="2267335"/>
            <a:ext cx="230903" cy="129817"/>
          </a:xfrm>
          <a:prstGeom prst="line">
            <a:avLst/>
          </a:prstGeom>
          <a:noFill/>
          <a:ln w="6350" cap="flat" cmpd="sng" algn="ctr">
            <a:noFill/>
            <a:prstDash val="solid"/>
            <a:miter lim="800000"/>
          </a:ln>
          <a:effectLst/>
        </p:spPr>
      </p:cxnSp>
      <p:cxnSp>
        <p:nvCxnSpPr>
          <p:cNvPr id="632" name="Straight Connector 631"/>
          <p:cNvCxnSpPr/>
          <p:nvPr/>
        </p:nvCxnSpPr>
        <p:spPr>
          <a:xfrm>
            <a:off x="11257143" y="2156318"/>
            <a:ext cx="33" cy="268599"/>
          </a:xfrm>
          <a:prstGeom prst="line">
            <a:avLst/>
          </a:prstGeom>
          <a:noFill/>
          <a:ln w="6350" cap="flat" cmpd="sng" algn="ctr">
            <a:noFill/>
            <a:prstDash val="solid"/>
            <a:miter lim="800000"/>
          </a:ln>
          <a:effectLst/>
        </p:spPr>
      </p:cxnSp>
      <p:sp>
        <p:nvSpPr>
          <p:cNvPr id="657" name="TextBox 656"/>
          <p:cNvSpPr txBox="1"/>
          <p:nvPr/>
        </p:nvSpPr>
        <p:spPr>
          <a:xfrm>
            <a:off x="3112179" y="2050528"/>
            <a:ext cx="7599041" cy="523220"/>
          </a:xfrm>
          <a:prstGeom prst="rect">
            <a:avLst/>
          </a:prstGeom>
          <a:noFill/>
          <a:ln>
            <a:noFill/>
          </a:ln>
        </p:spPr>
        <p:txBody>
          <a:bodyPr wrap="square" rtlCol="0">
            <a:spAutoFit/>
          </a:bodyPr>
          <a:lstStyle/>
          <a:p>
            <a:pPr defTabSz="914400"/>
            <a:r>
              <a:rPr lang="en-US" sz="2800" b="1" dirty="0" smtClean="0">
                <a:solidFill>
                  <a:srgbClr val="47D8FF"/>
                </a:solidFill>
                <a:effectLst>
                  <a:glow rad="215900">
                    <a:srgbClr val="FFFFFF"/>
                  </a:glow>
                </a:effectLst>
                <a:latin typeface="Segoe UI Light"/>
                <a:ea typeface="Segoe UI Black" panose="020B0A02040204020203" pitchFamily="34" charset="0"/>
                <a:cs typeface="Segoe UI Semibold" panose="020B0702040204020203" pitchFamily="34" charset="0"/>
              </a:rPr>
              <a:t>Applications composed of </a:t>
            </a:r>
            <a:r>
              <a:rPr lang="en-US" sz="2800" b="1" dirty="0" err="1">
                <a:solidFill>
                  <a:srgbClr val="47D8FF"/>
                </a:solidFill>
                <a:effectLst>
                  <a:glow rad="215900">
                    <a:srgbClr val="FFFFFF"/>
                  </a:glow>
                </a:effectLst>
                <a:latin typeface="Segoe UI Light"/>
                <a:ea typeface="Segoe UI Black" panose="020B0A02040204020203" pitchFamily="34" charset="0"/>
                <a:cs typeface="Segoe UI Semibold" panose="020B0702040204020203" pitchFamily="34" charset="0"/>
              </a:rPr>
              <a:t>m</a:t>
            </a:r>
            <a:r>
              <a:rPr lang="en-US" sz="2800" b="1" dirty="0" err="1" smtClean="0">
                <a:solidFill>
                  <a:srgbClr val="47D8FF"/>
                </a:solidFill>
                <a:effectLst>
                  <a:glow rad="215900">
                    <a:srgbClr val="FFFFFF"/>
                  </a:glow>
                </a:effectLst>
                <a:latin typeface="Segoe UI Light"/>
                <a:ea typeface="Segoe UI Black" panose="020B0A02040204020203" pitchFamily="34" charset="0"/>
                <a:cs typeface="Segoe UI Semibold" panose="020B0702040204020203" pitchFamily="34" charset="0"/>
              </a:rPr>
              <a:t>icroservices</a:t>
            </a:r>
            <a:endParaRPr lang="en-US" sz="2800" b="1" dirty="0">
              <a:solidFill>
                <a:srgbClr val="47D8FF"/>
              </a:solidFill>
              <a:effectLst>
                <a:glow rad="215900">
                  <a:srgbClr val="FFFFFF"/>
                </a:glow>
              </a:effectLst>
              <a:latin typeface="Segoe UI Light"/>
              <a:ea typeface="Segoe UI Black" panose="020B0A02040204020203" pitchFamily="34" charset="0"/>
              <a:cs typeface="Segoe UI Semibold" panose="020B0702040204020203" pitchFamily="34" charset="0"/>
            </a:endParaRPr>
          </a:p>
        </p:txBody>
      </p:sp>
      <p:sp>
        <p:nvSpPr>
          <p:cNvPr id="658" name="Rectangle 657"/>
          <p:cNvSpPr/>
          <p:nvPr/>
        </p:nvSpPr>
        <p:spPr>
          <a:xfrm>
            <a:off x="508082" y="3828030"/>
            <a:ext cx="11102801" cy="1045188"/>
          </a:xfrm>
          <a:prstGeom prst="rect">
            <a:avLst/>
          </a:prstGeom>
          <a:solidFill>
            <a:schemeClr val="tx2"/>
          </a:solidFill>
          <a:ln w="12700" cap="flat" cmpd="sng" algn="ctr">
            <a:noFill/>
            <a:prstDash val="solid"/>
            <a:miter lim="800000"/>
          </a:ln>
          <a:effectLst/>
        </p:spPr>
        <p:txBody>
          <a:bodyPr rtlCol="0" anchor="ctr"/>
          <a:lstStyle/>
          <a:p>
            <a:pPr algn="ctr" defTabSz="914400">
              <a:defRPr/>
            </a:pPr>
            <a:endParaRPr lang="en-US" b="1" kern="0" smtClean="0">
              <a:solidFill>
                <a:srgbClr val="FFFFFF"/>
              </a:solidFill>
              <a:latin typeface="Calibri" panose="020F0502020204030204"/>
            </a:endParaRPr>
          </a:p>
        </p:txBody>
      </p:sp>
      <p:sp>
        <p:nvSpPr>
          <p:cNvPr id="659" name="TextBox 658"/>
          <p:cNvSpPr txBox="1"/>
          <p:nvPr/>
        </p:nvSpPr>
        <p:spPr>
          <a:xfrm>
            <a:off x="592141" y="3945488"/>
            <a:ext cx="1228250" cy="276999"/>
          </a:xfrm>
          <a:prstGeom prst="rect">
            <a:avLst/>
          </a:prstGeom>
          <a:noFill/>
        </p:spPr>
        <p:txBody>
          <a:bodyPr wrap="square" rtlCol="0">
            <a:spAutoFit/>
          </a:bodyPr>
          <a:lstStyle/>
          <a:p>
            <a:pPr defTabSz="914400"/>
            <a:r>
              <a:rPr lang="en-US" sz="1200" b="1" dirty="0">
                <a:solidFill>
                  <a:srgbClr val="000000"/>
                </a:solidFill>
                <a:latin typeface="Segoe UI Light"/>
              </a:rPr>
              <a:t>High Availability</a:t>
            </a:r>
          </a:p>
        </p:txBody>
      </p:sp>
      <p:sp>
        <p:nvSpPr>
          <p:cNvPr id="660" name="TextBox 659"/>
          <p:cNvSpPr txBox="1"/>
          <p:nvPr/>
        </p:nvSpPr>
        <p:spPr>
          <a:xfrm>
            <a:off x="2045136" y="4557284"/>
            <a:ext cx="1183360" cy="276999"/>
          </a:xfrm>
          <a:prstGeom prst="rect">
            <a:avLst/>
          </a:prstGeom>
          <a:noFill/>
        </p:spPr>
        <p:txBody>
          <a:bodyPr wrap="square" rtlCol="0">
            <a:spAutoFit/>
          </a:bodyPr>
          <a:lstStyle/>
          <a:p>
            <a:pPr defTabSz="914400"/>
            <a:r>
              <a:rPr lang="en-US" sz="1200" b="1" dirty="0" smtClean="0">
                <a:solidFill>
                  <a:srgbClr val="000000"/>
                </a:solidFill>
                <a:latin typeface="Segoe UI Light"/>
              </a:rPr>
              <a:t>Hyper-Scale</a:t>
            </a:r>
            <a:endParaRPr lang="en-US" sz="1200" b="1" dirty="0">
              <a:solidFill>
                <a:srgbClr val="000000"/>
              </a:solidFill>
              <a:latin typeface="Segoe UI Light"/>
            </a:endParaRPr>
          </a:p>
        </p:txBody>
      </p:sp>
      <p:sp>
        <p:nvSpPr>
          <p:cNvPr id="661" name="TextBox 660"/>
          <p:cNvSpPr txBox="1"/>
          <p:nvPr/>
        </p:nvSpPr>
        <p:spPr>
          <a:xfrm>
            <a:off x="1996362" y="3981870"/>
            <a:ext cx="1403892" cy="276999"/>
          </a:xfrm>
          <a:prstGeom prst="rect">
            <a:avLst/>
          </a:prstGeom>
          <a:noFill/>
        </p:spPr>
        <p:txBody>
          <a:bodyPr wrap="square" rtlCol="0">
            <a:spAutoFit/>
          </a:bodyPr>
          <a:lstStyle/>
          <a:p>
            <a:pPr defTabSz="914400"/>
            <a:r>
              <a:rPr lang="en-US" sz="1200" b="1" dirty="0">
                <a:solidFill>
                  <a:srgbClr val="000000"/>
                </a:solidFill>
                <a:latin typeface="Segoe UI Light"/>
              </a:rPr>
              <a:t>Hybrid Operations</a:t>
            </a:r>
          </a:p>
        </p:txBody>
      </p:sp>
      <p:sp>
        <p:nvSpPr>
          <p:cNvPr id="662" name="TextBox 661"/>
          <p:cNvSpPr txBox="1"/>
          <p:nvPr/>
        </p:nvSpPr>
        <p:spPr>
          <a:xfrm>
            <a:off x="2556744" y="4294097"/>
            <a:ext cx="1074784" cy="276999"/>
          </a:xfrm>
          <a:prstGeom prst="rect">
            <a:avLst/>
          </a:prstGeom>
          <a:noFill/>
        </p:spPr>
        <p:txBody>
          <a:bodyPr wrap="square" rtlCol="0">
            <a:spAutoFit/>
          </a:bodyPr>
          <a:lstStyle/>
          <a:p>
            <a:pPr defTabSz="914400"/>
            <a:r>
              <a:rPr lang="en-US" sz="1200" b="1" dirty="0">
                <a:solidFill>
                  <a:srgbClr val="000000"/>
                </a:solidFill>
                <a:latin typeface="Segoe UI Light"/>
              </a:rPr>
              <a:t>High Density</a:t>
            </a:r>
          </a:p>
        </p:txBody>
      </p:sp>
      <p:sp>
        <p:nvSpPr>
          <p:cNvPr id="663" name="TextBox 662"/>
          <p:cNvSpPr txBox="1"/>
          <p:nvPr/>
        </p:nvSpPr>
        <p:spPr>
          <a:xfrm>
            <a:off x="3947606" y="4250988"/>
            <a:ext cx="1339233" cy="276999"/>
          </a:xfrm>
          <a:prstGeom prst="rect">
            <a:avLst/>
          </a:prstGeom>
          <a:noFill/>
        </p:spPr>
        <p:txBody>
          <a:bodyPr wrap="square" rtlCol="0">
            <a:spAutoFit/>
          </a:bodyPr>
          <a:lstStyle/>
          <a:p>
            <a:pPr defTabSz="914400"/>
            <a:r>
              <a:rPr lang="en-US" sz="1200" b="1" dirty="0">
                <a:solidFill>
                  <a:srgbClr val="000000"/>
                </a:solidFill>
                <a:latin typeface="Segoe UI Light"/>
              </a:rPr>
              <a:t>Rolling Upgrades</a:t>
            </a:r>
          </a:p>
        </p:txBody>
      </p:sp>
      <p:sp>
        <p:nvSpPr>
          <p:cNvPr id="664" name="TextBox 663"/>
          <p:cNvSpPr txBox="1"/>
          <p:nvPr/>
        </p:nvSpPr>
        <p:spPr>
          <a:xfrm>
            <a:off x="5310261" y="4516161"/>
            <a:ext cx="1339233" cy="276999"/>
          </a:xfrm>
          <a:prstGeom prst="rect">
            <a:avLst/>
          </a:prstGeom>
          <a:noFill/>
        </p:spPr>
        <p:txBody>
          <a:bodyPr wrap="square" rtlCol="0">
            <a:spAutoFit/>
          </a:bodyPr>
          <a:lstStyle/>
          <a:p>
            <a:pPr defTabSz="914400"/>
            <a:r>
              <a:rPr lang="en-US" sz="1200" b="1" dirty="0" err="1">
                <a:solidFill>
                  <a:srgbClr val="000000"/>
                </a:solidFill>
                <a:latin typeface="Segoe UI Light"/>
              </a:rPr>
              <a:t>Stateful</a:t>
            </a:r>
            <a:r>
              <a:rPr lang="en-US" sz="1200" b="1" dirty="0">
                <a:solidFill>
                  <a:srgbClr val="000000"/>
                </a:solidFill>
                <a:latin typeface="Segoe UI Light"/>
              </a:rPr>
              <a:t> services</a:t>
            </a:r>
          </a:p>
        </p:txBody>
      </p:sp>
      <p:sp>
        <p:nvSpPr>
          <p:cNvPr id="665" name="TextBox 664"/>
          <p:cNvSpPr txBox="1"/>
          <p:nvPr/>
        </p:nvSpPr>
        <p:spPr>
          <a:xfrm>
            <a:off x="5812925" y="4282035"/>
            <a:ext cx="1339233" cy="276999"/>
          </a:xfrm>
          <a:prstGeom prst="rect">
            <a:avLst/>
          </a:prstGeom>
          <a:noFill/>
        </p:spPr>
        <p:txBody>
          <a:bodyPr wrap="square" rtlCol="0">
            <a:spAutoFit/>
          </a:bodyPr>
          <a:lstStyle/>
          <a:p>
            <a:pPr defTabSz="914400"/>
            <a:r>
              <a:rPr lang="en-US" sz="1200" b="1" dirty="0">
                <a:solidFill>
                  <a:srgbClr val="000000"/>
                </a:solidFill>
                <a:latin typeface="Segoe UI Light"/>
              </a:rPr>
              <a:t>Low Latency</a:t>
            </a:r>
          </a:p>
        </p:txBody>
      </p:sp>
      <p:sp>
        <p:nvSpPr>
          <p:cNvPr id="666" name="TextBox 665"/>
          <p:cNvSpPr txBox="1"/>
          <p:nvPr/>
        </p:nvSpPr>
        <p:spPr>
          <a:xfrm>
            <a:off x="7604167" y="4377734"/>
            <a:ext cx="1339233" cy="461665"/>
          </a:xfrm>
          <a:prstGeom prst="rect">
            <a:avLst/>
          </a:prstGeom>
          <a:noFill/>
        </p:spPr>
        <p:txBody>
          <a:bodyPr wrap="square" rtlCol="0">
            <a:spAutoFit/>
          </a:bodyPr>
          <a:lstStyle/>
          <a:p>
            <a:pPr algn="ctr" defTabSz="914400"/>
            <a:r>
              <a:rPr lang="en-US" sz="1200" b="1" dirty="0">
                <a:solidFill>
                  <a:srgbClr val="000000"/>
                </a:solidFill>
                <a:latin typeface="Segoe UI Light"/>
              </a:rPr>
              <a:t>Fast startup &amp; shutdown</a:t>
            </a:r>
          </a:p>
        </p:txBody>
      </p:sp>
      <p:sp>
        <p:nvSpPr>
          <p:cNvPr id="667" name="TextBox 666"/>
          <p:cNvSpPr txBox="1"/>
          <p:nvPr/>
        </p:nvSpPr>
        <p:spPr>
          <a:xfrm>
            <a:off x="8558131" y="3861802"/>
            <a:ext cx="1741930" cy="461665"/>
          </a:xfrm>
          <a:prstGeom prst="rect">
            <a:avLst/>
          </a:prstGeom>
          <a:noFill/>
        </p:spPr>
        <p:txBody>
          <a:bodyPr wrap="square" rtlCol="0">
            <a:spAutoFit/>
          </a:bodyPr>
          <a:lstStyle/>
          <a:p>
            <a:pPr defTabSz="914400"/>
            <a:r>
              <a:rPr lang="en-US" sz="1200" b="1" dirty="0">
                <a:solidFill>
                  <a:srgbClr val="000000"/>
                </a:solidFill>
                <a:latin typeface="Segoe UI Light"/>
              </a:rPr>
              <a:t>Container Orchestration &amp; lifecycle management</a:t>
            </a:r>
          </a:p>
        </p:txBody>
      </p:sp>
      <p:sp>
        <p:nvSpPr>
          <p:cNvPr id="668" name="TextBox 667"/>
          <p:cNvSpPr txBox="1"/>
          <p:nvPr/>
        </p:nvSpPr>
        <p:spPr>
          <a:xfrm>
            <a:off x="10038100" y="4333573"/>
            <a:ext cx="1557236" cy="276999"/>
          </a:xfrm>
          <a:prstGeom prst="rect">
            <a:avLst/>
          </a:prstGeom>
          <a:noFill/>
        </p:spPr>
        <p:txBody>
          <a:bodyPr wrap="square" rtlCol="0">
            <a:spAutoFit/>
          </a:bodyPr>
          <a:lstStyle/>
          <a:p>
            <a:pPr algn="ctr" defTabSz="914400"/>
            <a:r>
              <a:rPr lang="en-US" sz="1200" b="1" dirty="0" smtClean="0">
                <a:solidFill>
                  <a:srgbClr val="000000"/>
                </a:solidFill>
                <a:latin typeface="Segoe UI Light"/>
              </a:rPr>
              <a:t>Replication </a:t>
            </a:r>
            <a:r>
              <a:rPr lang="en-US" sz="1200" b="1" dirty="0">
                <a:solidFill>
                  <a:srgbClr val="000000"/>
                </a:solidFill>
                <a:latin typeface="Segoe UI Light"/>
              </a:rPr>
              <a:t>&amp; Failover</a:t>
            </a:r>
          </a:p>
        </p:txBody>
      </p:sp>
      <p:sp>
        <p:nvSpPr>
          <p:cNvPr id="669" name="TextBox 668"/>
          <p:cNvSpPr txBox="1"/>
          <p:nvPr/>
        </p:nvSpPr>
        <p:spPr>
          <a:xfrm>
            <a:off x="667891" y="4213476"/>
            <a:ext cx="1183360" cy="646331"/>
          </a:xfrm>
          <a:prstGeom prst="rect">
            <a:avLst/>
          </a:prstGeom>
          <a:noFill/>
        </p:spPr>
        <p:txBody>
          <a:bodyPr wrap="square" rtlCol="0">
            <a:spAutoFit/>
          </a:bodyPr>
          <a:lstStyle/>
          <a:p>
            <a:pPr algn="ctr" defTabSz="914400"/>
            <a:r>
              <a:rPr lang="en-US" sz="1200" b="1" dirty="0" smtClean="0">
                <a:solidFill>
                  <a:srgbClr val="000000"/>
                </a:solidFill>
                <a:latin typeface="Segoe UI Light"/>
              </a:rPr>
              <a:t>Simple </a:t>
            </a:r>
            <a:r>
              <a:rPr lang="en-US" sz="1200" b="1" dirty="0">
                <a:solidFill>
                  <a:srgbClr val="000000"/>
                </a:solidFill>
                <a:latin typeface="Segoe UI Light"/>
              </a:rPr>
              <a:t>programming </a:t>
            </a:r>
            <a:r>
              <a:rPr lang="en-US" sz="1200" b="1" dirty="0" smtClean="0">
                <a:solidFill>
                  <a:srgbClr val="000000"/>
                </a:solidFill>
                <a:latin typeface="Segoe UI Light"/>
              </a:rPr>
              <a:t>models</a:t>
            </a:r>
            <a:endParaRPr lang="en-US" sz="1200" b="1" dirty="0">
              <a:solidFill>
                <a:srgbClr val="000000"/>
              </a:solidFill>
              <a:latin typeface="Segoe UI Light"/>
            </a:endParaRPr>
          </a:p>
        </p:txBody>
      </p:sp>
      <p:sp>
        <p:nvSpPr>
          <p:cNvPr id="670" name="TextBox 669"/>
          <p:cNvSpPr txBox="1"/>
          <p:nvPr/>
        </p:nvSpPr>
        <p:spPr>
          <a:xfrm>
            <a:off x="8943400" y="4439502"/>
            <a:ext cx="1339233" cy="276999"/>
          </a:xfrm>
          <a:prstGeom prst="rect">
            <a:avLst/>
          </a:prstGeom>
          <a:noFill/>
        </p:spPr>
        <p:txBody>
          <a:bodyPr wrap="square" rtlCol="0">
            <a:spAutoFit/>
          </a:bodyPr>
          <a:lstStyle/>
          <a:p>
            <a:pPr defTabSz="914400"/>
            <a:r>
              <a:rPr lang="en-US" sz="1200" b="1" dirty="0">
                <a:solidFill>
                  <a:srgbClr val="000000"/>
                </a:solidFill>
                <a:latin typeface="Segoe UI Light"/>
              </a:rPr>
              <a:t>Load balancing</a:t>
            </a:r>
          </a:p>
        </p:txBody>
      </p:sp>
      <p:sp>
        <p:nvSpPr>
          <p:cNvPr id="671" name="TextBox 670"/>
          <p:cNvSpPr txBox="1"/>
          <p:nvPr/>
        </p:nvSpPr>
        <p:spPr>
          <a:xfrm>
            <a:off x="10410151" y="3980432"/>
            <a:ext cx="1403892" cy="276999"/>
          </a:xfrm>
          <a:prstGeom prst="rect">
            <a:avLst/>
          </a:prstGeom>
          <a:noFill/>
        </p:spPr>
        <p:txBody>
          <a:bodyPr wrap="square" rtlCol="0">
            <a:spAutoFit/>
          </a:bodyPr>
          <a:lstStyle/>
          <a:p>
            <a:pPr defTabSz="914400"/>
            <a:r>
              <a:rPr lang="en-US" sz="1200" b="1" dirty="0">
                <a:solidFill>
                  <a:srgbClr val="000000"/>
                </a:solidFill>
                <a:latin typeface="Segoe UI Light"/>
              </a:rPr>
              <a:t>Self-healing</a:t>
            </a:r>
          </a:p>
        </p:txBody>
      </p:sp>
      <p:sp>
        <p:nvSpPr>
          <p:cNvPr id="672" name="TextBox 671"/>
          <p:cNvSpPr txBox="1"/>
          <p:nvPr/>
        </p:nvSpPr>
        <p:spPr>
          <a:xfrm>
            <a:off x="3529913" y="3942526"/>
            <a:ext cx="1359678" cy="276999"/>
          </a:xfrm>
          <a:prstGeom prst="rect">
            <a:avLst/>
          </a:prstGeom>
          <a:noFill/>
        </p:spPr>
        <p:txBody>
          <a:bodyPr wrap="square" rtlCol="0">
            <a:spAutoFit/>
          </a:bodyPr>
          <a:lstStyle/>
          <a:p>
            <a:pPr defTabSz="914400"/>
            <a:r>
              <a:rPr lang="en-US" sz="1200" b="1" dirty="0">
                <a:solidFill>
                  <a:srgbClr val="000000"/>
                </a:solidFill>
                <a:latin typeface="Segoe UI Light"/>
              </a:rPr>
              <a:t>Data Partitioning</a:t>
            </a:r>
          </a:p>
        </p:txBody>
      </p:sp>
      <p:sp>
        <p:nvSpPr>
          <p:cNvPr id="673" name="TextBox 672"/>
          <p:cNvSpPr txBox="1"/>
          <p:nvPr/>
        </p:nvSpPr>
        <p:spPr>
          <a:xfrm>
            <a:off x="3585275" y="4562925"/>
            <a:ext cx="1538464" cy="276999"/>
          </a:xfrm>
          <a:prstGeom prst="rect">
            <a:avLst/>
          </a:prstGeom>
          <a:noFill/>
        </p:spPr>
        <p:txBody>
          <a:bodyPr wrap="square" rtlCol="0">
            <a:spAutoFit/>
          </a:bodyPr>
          <a:lstStyle/>
          <a:p>
            <a:pPr defTabSz="914400"/>
            <a:r>
              <a:rPr lang="en-US" sz="1200" b="1" dirty="0">
                <a:solidFill>
                  <a:srgbClr val="000000"/>
                </a:solidFill>
                <a:latin typeface="Segoe UI Light"/>
              </a:rPr>
              <a:t>Automated Rollback</a:t>
            </a:r>
          </a:p>
        </p:txBody>
      </p:sp>
      <p:sp>
        <p:nvSpPr>
          <p:cNvPr id="674" name="TextBox 673"/>
          <p:cNvSpPr txBox="1"/>
          <p:nvPr/>
        </p:nvSpPr>
        <p:spPr>
          <a:xfrm>
            <a:off x="7334390" y="3881678"/>
            <a:ext cx="1339233" cy="461665"/>
          </a:xfrm>
          <a:prstGeom prst="rect">
            <a:avLst/>
          </a:prstGeom>
          <a:noFill/>
        </p:spPr>
        <p:txBody>
          <a:bodyPr wrap="square" rtlCol="0">
            <a:spAutoFit/>
          </a:bodyPr>
          <a:lstStyle/>
          <a:p>
            <a:pPr algn="ctr" defTabSz="914400"/>
            <a:r>
              <a:rPr lang="en-US" sz="1200" b="1" dirty="0">
                <a:solidFill>
                  <a:srgbClr val="000000"/>
                </a:solidFill>
                <a:latin typeface="Segoe UI Light"/>
              </a:rPr>
              <a:t>Health Monitoring</a:t>
            </a:r>
          </a:p>
        </p:txBody>
      </p:sp>
      <p:sp>
        <p:nvSpPr>
          <p:cNvPr id="675" name="TextBox 674"/>
          <p:cNvSpPr txBox="1"/>
          <p:nvPr/>
        </p:nvSpPr>
        <p:spPr>
          <a:xfrm>
            <a:off x="6844130" y="4294097"/>
            <a:ext cx="1359678" cy="461665"/>
          </a:xfrm>
          <a:prstGeom prst="rect">
            <a:avLst/>
          </a:prstGeom>
          <a:noFill/>
        </p:spPr>
        <p:txBody>
          <a:bodyPr wrap="square" rtlCol="0">
            <a:spAutoFit/>
          </a:bodyPr>
          <a:lstStyle/>
          <a:p>
            <a:pPr defTabSz="914400"/>
            <a:r>
              <a:rPr lang="en-US" sz="1200" b="1" dirty="0">
                <a:solidFill>
                  <a:srgbClr val="000000"/>
                </a:solidFill>
                <a:latin typeface="Segoe UI Light"/>
              </a:rPr>
              <a:t>Placement Constraints</a:t>
            </a:r>
          </a:p>
        </p:txBody>
      </p:sp>
      <p:sp>
        <p:nvSpPr>
          <p:cNvPr id="676" name="TextBox 675"/>
          <p:cNvSpPr txBox="1"/>
          <p:nvPr/>
        </p:nvSpPr>
        <p:spPr>
          <a:xfrm>
            <a:off x="5131779" y="3784976"/>
            <a:ext cx="2317281" cy="523220"/>
          </a:xfrm>
          <a:prstGeom prst="rect">
            <a:avLst/>
          </a:prstGeom>
          <a:noFill/>
        </p:spPr>
        <p:txBody>
          <a:bodyPr wrap="square" rtlCol="0">
            <a:spAutoFit/>
          </a:bodyPr>
          <a:lstStyle/>
          <a:p>
            <a:pPr defTabSz="914400"/>
            <a:r>
              <a:rPr lang="en-US" sz="2800" b="1" dirty="0">
                <a:solidFill>
                  <a:srgbClr val="FFFFFF"/>
                </a:solidFill>
                <a:latin typeface="Segoe UI Light"/>
              </a:rPr>
              <a:t>Service Fabric</a:t>
            </a:r>
          </a:p>
        </p:txBody>
      </p:sp>
      <p:sp>
        <p:nvSpPr>
          <p:cNvPr id="3" name="Rectangle 2"/>
          <p:cNvSpPr/>
          <p:nvPr/>
        </p:nvSpPr>
        <p:spPr bwMode="auto">
          <a:xfrm>
            <a:off x="566261" y="2807504"/>
            <a:ext cx="5391592" cy="8421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400" dirty="0">
                <a:gradFill>
                  <a:gsLst>
                    <a:gs pos="0">
                      <a:srgbClr val="000000"/>
                    </a:gs>
                    <a:gs pos="100000">
                      <a:srgbClr val="000000"/>
                    </a:gs>
                  </a:gsLst>
                  <a:lin ang="5400000" scaled="0"/>
                </a:gradFill>
                <a:ea typeface="Segoe UI" pitchFamily="34" charset="0"/>
                <a:cs typeface="Segoe UI" pitchFamily="34" charset="0"/>
              </a:rPr>
              <a:t>Reliable Actors API</a:t>
            </a:r>
          </a:p>
        </p:txBody>
      </p:sp>
      <p:sp>
        <p:nvSpPr>
          <p:cNvPr id="313" name="Rectangle 312"/>
          <p:cNvSpPr/>
          <p:nvPr/>
        </p:nvSpPr>
        <p:spPr bwMode="auto">
          <a:xfrm>
            <a:off x="6160645" y="2802229"/>
            <a:ext cx="5391592" cy="8421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400" dirty="0">
                <a:gradFill>
                  <a:gsLst>
                    <a:gs pos="0">
                      <a:srgbClr val="000000"/>
                    </a:gs>
                    <a:gs pos="100000">
                      <a:srgbClr val="000000"/>
                    </a:gs>
                  </a:gsLst>
                  <a:lin ang="5400000" scaled="0"/>
                </a:gradFill>
                <a:ea typeface="Segoe UI" pitchFamily="34" charset="0"/>
                <a:cs typeface="Segoe UI" pitchFamily="34" charset="0"/>
              </a:rPr>
              <a:t>Reliable Services API</a:t>
            </a:r>
          </a:p>
        </p:txBody>
      </p:sp>
    </p:spTree>
    <p:extLst>
      <p:ext uri="{BB962C8B-B14F-4D97-AF65-F5344CB8AC3E}">
        <p14:creationId xmlns:p14="http://schemas.microsoft.com/office/powerpoint/2010/main" val="1555296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03236" y="1363662"/>
            <a:ext cx="11660967" cy="5257800"/>
          </a:xfrm>
        </p:spPr>
        <p:txBody>
          <a:bodyPr/>
          <a:lstStyle/>
          <a:p>
            <a:pPr marL="0" indent="0">
              <a:buNone/>
            </a:pPr>
            <a:r>
              <a:rPr lang="en-US" dirty="0">
                <a:solidFill>
                  <a:schemeClr val="tx2"/>
                </a:solidFill>
              </a:rPr>
              <a:t>Build reliable stateless and </a:t>
            </a:r>
            <a:r>
              <a:rPr lang="en-US" dirty="0" err="1">
                <a:solidFill>
                  <a:schemeClr val="tx2"/>
                </a:solidFill>
              </a:rPr>
              <a:t>stateful</a:t>
            </a:r>
            <a:r>
              <a:rPr lang="en-US" dirty="0">
                <a:solidFill>
                  <a:schemeClr val="tx2"/>
                </a:solidFill>
              </a:rPr>
              <a:t> objects with a virtual Actor Programming </a:t>
            </a:r>
            <a:r>
              <a:rPr lang="en-US" dirty="0" smtClean="0">
                <a:solidFill>
                  <a:schemeClr val="tx2"/>
                </a:solidFill>
              </a:rPr>
              <a:t>Model</a:t>
            </a:r>
          </a:p>
          <a:p>
            <a:pPr marL="0" indent="0">
              <a:buNone/>
            </a:pPr>
            <a:endParaRPr lang="en-US" dirty="0">
              <a:solidFill>
                <a:schemeClr val="tx2"/>
              </a:solidFill>
            </a:endParaRPr>
          </a:p>
          <a:p>
            <a:pPr marL="0" indent="0">
              <a:buNone/>
            </a:pPr>
            <a:r>
              <a:rPr lang="en-US" dirty="0">
                <a:solidFill>
                  <a:schemeClr val="tx2"/>
                </a:solidFill>
              </a:rPr>
              <a:t>Suitable for applications with multiple independent units of state and compute	</a:t>
            </a:r>
          </a:p>
          <a:p>
            <a:pPr marL="0" indent="0">
              <a:buNone/>
            </a:pPr>
            <a:endParaRPr lang="en-US" dirty="0">
              <a:solidFill>
                <a:schemeClr val="tx2"/>
              </a:solidFill>
            </a:endParaRPr>
          </a:p>
          <a:p>
            <a:pPr marL="0" indent="0">
              <a:buNone/>
            </a:pPr>
            <a:r>
              <a:rPr lang="en-US" dirty="0">
                <a:solidFill>
                  <a:schemeClr val="tx2"/>
                </a:solidFill>
              </a:rPr>
              <a:t>Automatic state management and turn based concurrency (single threaded execution)</a:t>
            </a:r>
          </a:p>
          <a:p>
            <a:pPr marL="0" indent="0">
              <a:buNone/>
            </a:pPr>
            <a:endParaRPr lang="en-US" dirty="0" smtClean="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
        <p:nvSpPr>
          <p:cNvPr id="4" name="Title 2"/>
          <p:cNvSpPr>
            <a:spLocks noGrp="1"/>
          </p:cNvSpPr>
          <p:nvPr>
            <p:ph type="title"/>
          </p:nvPr>
        </p:nvSpPr>
        <p:spPr/>
        <p:txBody>
          <a:bodyPr/>
          <a:lstStyle/>
          <a:p>
            <a:r>
              <a:rPr lang="en-US" dirty="0" smtClean="0"/>
              <a:t>Reliable Actors API</a:t>
            </a:r>
            <a:endParaRPr lang="en-US" dirty="0"/>
          </a:p>
        </p:txBody>
      </p:sp>
    </p:spTree>
    <p:extLst>
      <p:ext uri="{BB962C8B-B14F-4D97-AF65-F5344CB8AC3E}">
        <p14:creationId xmlns:p14="http://schemas.microsoft.com/office/powerpoint/2010/main" val="2650546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Vaclav Turecek; Vipul Modi</External_x0020_Speaker>
    <Session_x0020_Code xmlns="12a172fe-0250-434a-85cf-03b10810c5e5">BRK3730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purl.org/dc/dcmitype/"/>
    <ds:schemaRef ds:uri="230e9df3-be65-4c73-a93b-d1236ebd677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 ds:uri="12a172fe-0250-434a-85cf-03b10810c5e5"/>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2</TotalTime>
  <Words>1805</Words>
  <Application>Microsoft Office PowerPoint</Application>
  <PresentationFormat>Custom</PresentationFormat>
  <Paragraphs>374</Paragraphs>
  <Slides>27</Slides>
  <Notes>27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 Unicode MS</vt:lpstr>
      <vt:lpstr>Arial</vt:lpstr>
      <vt:lpstr>Blender Pro Book</vt:lpstr>
      <vt:lpstr>Calibri</vt:lpstr>
      <vt:lpstr>Consolas</vt:lpstr>
      <vt:lpstr>KodchiangUPC</vt:lpstr>
      <vt:lpstr>Segoe UI</vt:lpstr>
      <vt:lpstr>Segoe UI Black</vt:lpstr>
      <vt:lpstr>Segoe UI Light</vt:lpstr>
      <vt:lpstr>Segoe UI Semibold</vt:lpstr>
      <vt:lpstr>Wingdings</vt:lpstr>
      <vt:lpstr>5-30610_Microsoft_Ignite_Keynote_Template</vt:lpstr>
      <vt:lpstr>1_5-30610_Microsoft_Ignite_Keynote_Template</vt:lpstr>
      <vt:lpstr>2_5-30610_Microsoft_Ignite_Keynote_Template</vt:lpstr>
      <vt:lpstr>PowerPoint Presentation</vt:lpstr>
      <vt:lpstr>Building Resilient, Scalable Services with Microsoft Azure Service Fabric</vt:lpstr>
      <vt:lpstr>PowerPoint Presentation</vt:lpstr>
      <vt:lpstr>Microsoft Azure Service Fabric A platform for reliable, hyperscale, microservice-based applications</vt:lpstr>
      <vt:lpstr>Battle-hardened for over 5 years</vt:lpstr>
      <vt:lpstr>Service Fabric cluster with microservices</vt:lpstr>
      <vt:lpstr>What can you build with Service Fabric?</vt:lpstr>
      <vt:lpstr>Service Fabric Applications </vt:lpstr>
      <vt:lpstr>Reliable Actors API</vt:lpstr>
      <vt:lpstr>Demo: Reliable Actors API</vt:lpstr>
      <vt:lpstr>Learn more about Reliable Actors APIs</vt:lpstr>
      <vt:lpstr>Defining applications and services</vt:lpstr>
      <vt:lpstr>Instantiating an application</vt:lpstr>
      <vt:lpstr>Reliable Services API</vt:lpstr>
      <vt:lpstr>Demo: Reliable Services API </vt:lpstr>
      <vt:lpstr>Word count service – Cloud Services</vt:lpstr>
      <vt:lpstr>Reliable Collections</vt:lpstr>
      <vt:lpstr>Reliable Collections</vt:lpstr>
      <vt:lpstr>Word count service – Service Fabric</vt:lpstr>
      <vt:lpstr>Demo: Reliable Services API </vt:lpstr>
      <vt:lpstr>Service partitioning</vt:lpstr>
      <vt:lpstr>Scale-out and partitioning</vt:lpstr>
      <vt:lpstr>Demo: Reliable Services API </vt:lpstr>
      <vt:lpstr>Summary</vt:lpstr>
      <vt:lpstr>Call to Action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Resilient, Scalable Services with Microsoft Azure Service Fabric</dc:title>
  <dc:subject>Microsoft Ignite 2015</dc:subject>
  <dc:creator>Jenn Cooley</dc:creator>
  <cp:keywords>Microsoft Ignite 2015</cp:keywords>
  <dc:description>Template: Mitchell Derrey, Silver Fox Productions
Formatting: 
Audience Type: Internal/External</dc:description>
  <cp:lastModifiedBy>Brittany Hart</cp:lastModifiedBy>
  <cp:revision>3</cp:revision>
  <dcterms:created xsi:type="dcterms:W3CDTF">2015-05-05T14:21:40Z</dcterms:created>
  <dcterms:modified xsi:type="dcterms:W3CDTF">2015-05-05T20:19:58Z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