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88" r:id="rId5"/>
    <p:sldMasterId id="2147484448" r:id="rId6"/>
    <p:sldMasterId id="2147484460" r:id="rId7"/>
  </p:sldMasterIdLst>
  <p:notesMasterIdLst>
    <p:notesMasterId r:id="rId39"/>
  </p:notesMasterIdLst>
  <p:handoutMasterIdLst>
    <p:handoutMasterId r:id="rId40"/>
  </p:handoutMasterIdLst>
  <p:sldIdLst>
    <p:sldId id="1368" r:id="rId8"/>
    <p:sldId id="1338" r:id="rId9"/>
    <p:sldId id="1496" r:id="rId10"/>
    <p:sldId id="1495" r:id="rId11"/>
    <p:sldId id="1462" r:id="rId12"/>
    <p:sldId id="1463" r:id="rId13"/>
    <p:sldId id="1464" r:id="rId14"/>
    <p:sldId id="1465" r:id="rId15"/>
    <p:sldId id="1467" r:id="rId16"/>
    <p:sldId id="1487" r:id="rId17"/>
    <p:sldId id="1466" r:id="rId18"/>
    <p:sldId id="1478" r:id="rId19"/>
    <p:sldId id="1488" r:id="rId20"/>
    <p:sldId id="1489" r:id="rId21"/>
    <p:sldId id="1490" r:id="rId22"/>
    <p:sldId id="1477" r:id="rId23"/>
    <p:sldId id="1498" r:id="rId24"/>
    <p:sldId id="1497" r:id="rId25"/>
    <p:sldId id="1485" r:id="rId26"/>
    <p:sldId id="1486" r:id="rId27"/>
    <p:sldId id="1364" r:id="rId28"/>
    <p:sldId id="1468" r:id="rId29"/>
    <p:sldId id="1492" r:id="rId30"/>
    <p:sldId id="1499" r:id="rId31"/>
    <p:sldId id="1493" r:id="rId32"/>
    <p:sldId id="1473" r:id="rId33"/>
    <p:sldId id="1322" r:id="rId34"/>
    <p:sldId id="1326" r:id="rId35"/>
    <p:sldId id="1502" r:id="rId36"/>
    <p:sldId id="1501" r:id="rId37"/>
    <p:sldId id="1500" r:id="rId3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338"/>
            <p14:sldId id="1496"/>
            <p14:sldId id="1495"/>
            <p14:sldId id="1462"/>
            <p14:sldId id="1463"/>
            <p14:sldId id="1464"/>
            <p14:sldId id="1465"/>
            <p14:sldId id="1467"/>
            <p14:sldId id="1487"/>
            <p14:sldId id="1466"/>
            <p14:sldId id="1478"/>
            <p14:sldId id="1488"/>
            <p14:sldId id="1489"/>
            <p14:sldId id="1490"/>
            <p14:sldId id="1477"/>
            <p14:sldId id="1498"/>
            <p14:sldId id="1497"/>
            <p14:sldId id="1485"/>
            <p14:sldId id="1486"/>
            <p14:sldId id="1364"/>
            <p14:sldId id="1468"/>
            <p14:sldId id="1492"/>
            <p14:sldId id="1499"/>
            <p14:sldId id="1493"/>
            <p14:sldId id="1473"/>
            <p14:sldId id="1322"/>
            <p14:sldId id="1326"/>
            <p14:sldId id="1502"/>
            <p14:sldId id="1501"/>
            <p14:sldId id="15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Kaylee McAvoy" initials="KM" lastIdx="1" clrIdx="4">
    <p:extLst>
      <p:ext uri="{19B8F6BF-5375-455C-9EA6-DF929625EA0E}">
        <p15:presenceInfo xmlns:p15="http://schemas.microsoft.com/office/powerpoint/2012/main" userId="Kaylee McAvo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FFFFFF"/>
    <a:srgbClr val="47D8FF"/>
    <a:srgbClr val="11CCFF"/>
    <a:srgbClr val="85E5FF"/>
    <a:srgbClr val="43D7FF"/>
    <a:srgbClr val="B4A0FF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0" autoAdjust="0"/>
    <p:restoredTop sz="94187" autoAdjust="0"/>
  </p:normalViewPr>
  <p:slideViewPr>
    <p:cSldViewPr>
      <p:cViewPr varScale="1">
        <p:scale>
          <a:sx n="65" d="100"/>
          <a:sy n="65" d="100"/>
        </p:scale>
        <p:origin x="1638" y="60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8B1CC-94DB-4015-B175-48F4D8E09AB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F5570-1966-4D64-AC54-24D487579E19}">
      <dgm:prSet phldrT="[Text]"/>
      <dgm:spPr/>
      <dgm:t>
        <a:bodyPr/>
        <a:lstStyle/>
        <a:p>
          <a:r>
            <a:rPr lang="en-US" dirty="0" smtClean="0"/>
            <a:t>Adaptors</a:t>
          </a:r>
          <a:endParaRPr lang="en-US" dirty="0"/>
        </a:p>
      </dgm:t>
    </dgm:pt>
    <dgm:pt modelId="{A5F464CF-2DB0-4512-A9A6-77BEF33169FB}" type="parTrans" cxnId="{813C9914-35C4-4FAB-BCB1-81FF0176687D}">
      <dgm:prSet/>
      <dgm:spPr/>
      <dgm:t>
        <a:bodyPr/>
        <a:lstStyle/>
        <a:p>
          <a:endParaRPr lang="en-US"/>
        </a:p>
      </dgm:t>
    </dgm:pt>
    <dgm:pt modelId="{8B777D3B-2B38-4F10-87CF-01F2FA4BBE84}" type="sibTrans" cxnId="{813C9914-35C4-4FAB-BCB1-81FF0176687D}">
      <dgm:prSet/>
      <dgm:spPr/>
      <dgm:t>
        <a:bodyPr/>
        <a:lstStyle/>
        <a:p>
          <a:endParaRPr lang="en-US"/>
        </a:p>
      </dgm:t>
    </dgm:pt>
    <dgm:pt modelId="{9EB2562B-BEBC-468E-A6AA-F3266C062B55}">
      <dgm:prSet phldrT="[Text]"/>
      <dgm:spPr/>
      <dgm:t>
        <a:bodyPr/>
        <a:lstStyle/>
        <a:p>
          <a:r>
            <a:rPr lang="en-US" dirty="0" smtClean="0"/>
            <a:t>Rule Sets &amp; Policies</a:t>
          </a:r>
          <a:endParaRPr lang="en-US" dirty="0"/>
        </a:p>
      </dgm:t>
    </dgm:pt>
    <dgm:pt modelId="{CCD73B68-21B8-4BA9-9D7A-7BE653B48401}" type="parTrans" cxnId="{474B0434-A701-4D00-B337-82E828C99AC6}">
      <dgm:prSet/>
      <dgm:spPr/>
      <dgm:t>
        <a:bodyPr/>
        <a:lstStyle/>
        <a:p>
          <a:endParaRPr lang="en-US"/>
        </a:p>
      </dgm:t>
    </dgm:pt>
    <dgm:pt modelId="{B8D4D441-7450-4FBE-8803-AF485377DF3B}" type="sibTrans" cxnId="{474B0434-A701-4D00-B337-82E828C99AC6}">
      <dgm:prSet/>
      <dgm:spPr/>
      <dgm:t>
        <a:bodyPr/>
        <a:lstStyle/>
        <a:p>
          <a:endParaRPr lang="en-US" dirty="0"/>
        </a:p>
      </dgm:t>
    </dgm:pt>
    <dgm:pt modelId="{54B300FE-F30E-4628-9516-5AD526439969}">
      <dgm:prSet phldrT="[Text]"/>
      <dgm:spPr/>
      <dgm:t>
        <a:bodyPr/>
        <a:lstStyle/>
        <a:p>
          <a:r>
            <a:rPr lang="en-US" dirty="0" smtClean="0"/>
            <a:t>Custom Schemas</a:t>
          </a:r>
          <a:endParaRPr lang="en-US" dirty="0"/>
        </a:p>
      </dgm:t>
    </dgm:pt>
    <dgm:pt modelId="{E9522ACE-A6F9-4943-93BC-EE409CF10CCB}" type="parTrans" cxnId="{8879E1BB-9454-4A07-8E88-5CFAB26AADE9}">
      <dgm:prSet/>
      <dgm:spPr/>
      <dgm:t>
        <a:bodyPr/>
        <a:lstStyle/>
        <a:p>
          <a:endParaRPr lang="en-US"/>
        </a:p>
      </dgm:t>
    </dgm:pt>
    <dgm:pt modelId="{A246303E-13D8-4BE5-95B0-9BFA19495C7B}" type="sibTrans" cxnId="{8879E1BB-9454-4A07-8E88-5CFAB26AADE9}">
      <dgm:prSet/>
      <dgm:spPr/>
      <dgm:t>
        <a:bodyPr/>
        <a:lstStyle/>
        <a:p>
          <a:endParaRPr lang="en-US"/>
        </a:p>
      </dgm:t>
    </dgm:pt>
    <dgm:pt modelId="{56C949B9-73C2-427A-8B43-D8E6FA4A8AE5}">
      <dgm:prSet phldrT="[Text]"/>
      <dgm:spPr/>
      <dgm:t>
        <a:bodyPr/>
        <a:lstStyle/>
        <a:p>
          <a:r>
            <a:rPr lang="en-US" dirty="0" smtClean="0"/>
            <a:t>Transforms &amp; </a:t>
          </a:r>
          <a:r>
            <a:rPr lang="en-US" dirty="0" err="1" smtClean="0"/>
            <a:t>functoids</a:t>
          </a:r>
          <a:endParaRPr lang="en-US" dirty="0"/>
        </a:p>
      </dgm:t>
    </dgm:pt>
    <dgm:pt modelId="{99426D8E-97B1-42F1-A895-07F0F0A5562F}" type="parTrans" cxnId="{FA7FA261-5A02-4B5A-8E93-F464F67C4890}">
      <dgm:prSet/>
      <dgm:spPr/>
      <dgm:t>
        <a:bodyPr/>
        <a:lstStyle/>
        <a:p>
          <a:endParaRPr lang="en-US"/>
        </a:p>
      </dgm:t>
    </dgm:pt>
    <dgm:pt modelId="{78FBEB5B-FD99-4276-AB77-7D9B2588BE27}" type="sibTrans" cxnId="{FA7FA261-5A02-4B5A-8E93-F464F67C4890}">
      <dgm:prSet/>
      <dgm:spPr/>
      <dgm:t>
        <a:bodyPr/>
        <a:lstStyle/>
        <a:p>
          <a:endParaRPr lang="en-US"/>
        </a:p>
      </dgm:t>
    </dgm:pt>
    <dgm:pt modelId="{0DEE0EEC-7A50-49E8-8109-FCF07FB16B4C}">
      <dgm:prSet phldrT="[Text]"/>
      <dgm:spPr/>
      <dgm:t>
        <a:bodyPr/>
        <a:lstStyle/>
        <a:p>
          <a:r>
            <a:rPr lang="en-US" dirty="0" smtClean="0"/>
            <a:t>Business Insight Dashboards</a:t>
          </a:r>
          <a:endParaRPr lang="en-US" dirty="0"/>
        </a:p>
      </dgm:t>
    </dgm:pt>
    <dgm:pt modelId="{F5F370A9-A83A-45AF-B2C4-A664627F8019}" type="parTrans" cxnId="{FFADC370-304B-4652-8829-82D91CADD121}">
      <dgm:prSet/>
      <dgm:spPr/>
      <dgm:t>
        <a:bodyPr/>
        <a:lstStyle/>
        <a:p>
          <a:endParaRPr lang="en-US"/>
        </a:p>
      </dgm:t>
    </dgm:pt>
    <dgm:pt modelId="{6F04E8A2-9A41-4FE8-BEB3-6B2BE24071A1}" type="sibTrans" cxnId="{FFADC370-304B-4652-8829-82D91CADD121}">
      <dgm:prSet/>
      <dgm:spPr/>
      <dgm:t>
        <a:bodyPr/>
        <a:lstStyle/>
        <a:p>
          <a:endParaRPr lang="en-US"/>
        </a:p>
      </dgm:t>
    </dgm:pt>
    <dgm:pt modelId="{B3F40318-ED4F-4345-8EFF-C8A41566AEC2}">
      <dgm:prSet phldrT="[Text]"/>
      <dgm:spPr/>
      <dgm:t>
        <a:bodyPr/>
        <a:lstStyle/>
        <a:p>
          <a:r>
            <a:rPr lang="en-US" dirty="0" smtClean="0"/>
            <a:t>Application </a:t>
          </a:r>
          <a:r>
            <a:rPr lang="en-US" dirty="0" err="1" smtClean="0"/>
            <a:t>Mgmt</a:t>
          </a:r>
          <a:r>
            <a:rPr lang="en-US" dirty="0" smtClean="0"/>
            <a:t> Portals</a:t>
          </a:r>
          <a:endParaRPr lang="en-US" dirty="0"/>
        </a:p>
      </dgm:t>
    </dgm:pt>
    <dgm:pt modelId="{538DBA5A-C0AA-4D6D-9CDA-59561AB2AC40}" type="parTrans" cxnId="{46D56F3D-90A7-4CF0-891B-07020884C080}">
      <dgm:prSet/>
      <dgm:spPr/>
      <dgm:t>
        <a:bodyPr/>
        <a:lstStyle/>
        <a:p>
          <a:endParaRPr lang="en-US"/>
        </a:p>
      </dgm:t>
    </dgm:pt>
    <dgm:pt modelId="{AB1FAE4A-1FBA-4D8E-AD05-8E538F8DE930}" type="sibTrans" cxnId="{46D56F3D-90A7-4CF0-891B-07020884C080}">
      <dgm:prSet/>
      <dgm:spPr/>
      <dgm:t>
        <a:bodyPr/>
        <a:lstStyle/>
        <a:p>
          <a:endParaRPr lang="en-US"/>
        </a:p>
      </dgm:t>
    </dgm:pt>
    <dgm:pt modelId="{3FA2F1C6-FD8C-4603-BF9F-86AD9FC24322}">
      <dgm:prSet phldrT="[Text]"/>
      <dgm:spPr/>
      <dgm:t>
        <a:bodyPr/>
        <a:lstStyle/>
        <a:p>
          <a:r>
            <a:rPr lang="en-US" dirty="0" smtClean="0"/>
            <a:t>Vertical Solutions</a:t>
          </a:r>
          <a:endParaRPr lang="en-US" dirty="0"/>
        </a:p>
      </dgm:t>
    </dgm:pt>
    <dgm:pt modelId="{8F35A120-F710-439D-8848-ACACEF8D7522}" type="parTrans" cxnId="{67BC28C8-BF90-4297-9AB4-AEF157AD5BF2}">
      <dgm:prSet/>
      <dgm:spPr/>
      <dgm:t>
        <a:bodyPr/>
        <a:lstStyle/>
        <a:p>
          <a:endParaRPr lang="en-US"/>
        </a:p>
      </dgm:t>
    </dgm:pt>
    <dgm:pt modelId="{5C1A456F-C75D-4EE3-B05A-9A04383FC1D2}" type="sibTrans" cxnId="{67BC28C8-BF90-4297-9AB4-AEF157AD5BF2}">
      <dgm:prSet/>
      <dgm:spPr/>
      <dgm:t>
        <a:bodyPr/>
        <a:lstStyle/>
        <a:p>
          <a:endParaRPr lang="en-US"/>
        </a:p>
      </dgm:t>
    </dgm:pt>
    <dgm:pt modelId="{F034200F-F5F6-49F3-96E5-743B962F3485}" type="pres">
      <dgm:prSet presAssocID="{D908B1CC-94DB-4015-B175-48F4D8E09A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290A11-922A-45D4-A44C-DB2793FF4297}" type="pres">
      <dgm:prSet presAssocID="{0AAF5570-1966-4D64-AC54-24D487579E1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77D47-C3D5-4CAA-BC79-37E7EFBE3A0F}" type="pres">
      <dgm:prSet presAssocID="{8B777D3B-2B38-4F10-87CF-01F2FA4BBE84}" presName="spacer" presStyleCnt="0"/>
      <dgm:spPr/>
    </dgm:pt>
    <dgm:pt modelId="{6BAB7C68-B327-46FA-BA13-F9E30266C3C2}" type="pres">
      <dgm:prSet presAssocID="{9EB2562B-BEBC-468E-A6AA-F3266C062B5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9E40F-1D42-491D-A2AD-2BA3BF71B314}" type="pres">
      <dgm:prSet presAssocID="{B8D4D441-7450-4FBE-8803-AF485377DF3B}" presName="spacer" presStyleCnt="0"/>
      <dgm:spPr/>
    </dgm:pt>
    <dgm:pt modelId="{DBEC9BC5-0339-4ADB-B02C-04F30C55895F}" type="pres">
      <dgm:prSet presAssocID="{54B300FE-F30E-4628-9516-5AD52643996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24098-6369-476D-AAA6-2D701C174117}" type="pres">
      <dgm:prSet presAssocID="{A246303E-13D8-4BE5-95B0-9BFA19495C7B}" presName="spacer" presStyleCnt="0"/>
      <dgm:spPr/>
    </dgm:pt>
    <dgm:pt modelId="{FF3E63AF-4ECF-41E6-96B5-4EB17FDE31A6}" type="pres">
      <dgm:prSet presAssocID="{56C949B9-73C2-427A-8B43-D8E6FA4A8AE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B50D0-6D7C-4B7A-98F6-7DB4ACD36771}" type="pres">
      <dgm:prSet presAssocID="{78FBEB5B-FD99-4276-AB77-7D9B2588BE27}" presName="spacer" presStyleCnt="0"/>
      <dgm:spPr/>
    </dgm:pt>
    <dgm:pt modelId="{AD055BCD-EE5C-4373-AF1F-98E2031AC93F}" type="pres">
      <dgm:prSet presAssocID="{0DEE0EEC-7A50-49E8-8109-FCF07FB16B4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A707F-EE64-4888-9BA7-5686C6EFD993}" type="pres">
      <dgm:prSet presAssocID="{6F04E8A2-9A41-4FE8-BEB3-6B2BE24071A1}" presName="spacer" presStyleCnt="0"/>
      <dgm:spPr/>
    </dgm:pt>
    <dgm:pt modelId="{F380D47B-441E-4BE1-A395-5F4FCB7B3218}" type="pres">
      <dgm:prSet presAssocID="{B3F40318-ED4F-4345-8EFF-C8A41566AEC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709FC-4E12-4A24-A218-DC529E79EBA0}" type="pres">
      <dgm:prSet presAssocID="{AB1FAE4A-1FBA-4D8E-AD05-8E538F8DE930}" presName="spacer" presStyleCnt="0"/>
      <dgm:spPr/>
    </dgm:pt>
    <dgm:pt modelId="{8824407E-44DF-44AF-8F47-94652100924F}" type="pres">
      <dgm:prSet presAssocID="{3FA2F1C6-FD8C-4603-BF9F-86AD9FC2432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FA261-5A02-4B5A-8E93-F464F67C4890}" srcId="{D908B1CC-94DB-4015-B175-48F4D8E09AB6}" destId="{56C949B9-73C2-427A-8B43-D8E6FA4A8AE5}" srcOrd="3" destOrd="0" parTransId="{99426D8E-97B1-42F1-A895-07F0F0A5562F}" sibTransId="{78FBEB5B-FD99-4276-AB77-7D9B2588BE27}"/>
    <dgm:cxn modelId="{46D56F3D-90A7-4CF0-891B-07020884C080}" srcId="{D908B1CC-94DB-4015-B175-48F4D8E09AB6}" destId="{B3F40318-ED4F-4345-8EFF-C8A41566AEC2}" srcOrd="5" destOrd="0" parTransId="{538DBA5A-C0AA-4D6D-9CDA-59561AB2AC40}" sibTransId="{AB1FAE4A-1FBA-4D8E-AD05-8E538F8DE930}"/>
    <dgm:cxn modelId="{37E562EF-4A24-4BAE-AD05-15A4E80C212A}" type="presOf" srcId="{D908B1CC-94DB-4015-B175-48F4D8E09AB6}" destId="{F034200F-F5F6-49F3-96E5-743B962F3485}" srcOrd="0" destOrd="0" presId="urn:microsoft.com/office/officeart/2005/8/layout/vList2"/>
    <dgm:cxn modelId="{AADDB00E-C168-403D-B3EC-18AC99CDBED8}" type="presOf" srcId="{0DEE0EEC-7A50-49E8-8109-FCF07FB16B4C}" destId="{AD055BCD-EE5C-4373-AF1F-98E2031AC93F}" srcOrd="0" destOrd="0" presId="urn:microsoft.com/office/officeart/2005/8/layout/vList2"/>
    <dgm:cxn modelId="{67BC28C8-BF90-4297-9AB4-AEF157AD5BF2}" srcId="{D908B1CC-94DB-4015-B175-48F4D8E09AB6}" destId="{3FA2F1C6-FD8C-4603-BF9F-86AD9FC24322}" srcOrd="6" destOrd="0" parTransId="{8F35A120-F710-439D-8848-ACACEF8D7522}" sibTransId="{5C1A456F-C75D-4EE3-B05A-9A04383FC1D2}"/>
    <dgm:cxn modelId="{1967CF4F-4E89-4E5B-8C6C-2236B0412BFE}" type="presOf" srcId="{56C949B9-73C2-427A-8B43-D8E6FA4A8AE5}" destId="{FF3E63AF-4ECF-41E6-96B5-4EB17FDE31A6}" srcOrd="0" destOrd="0" presId="urn:microsoft.com/office/officeart/2005/8/layout/vList2"/>
    <dgm:cxn modelId="{FFADC370-304B-4652-8829-82D91CADD121}" srcId="{D908B1CC-94DB-4015-B175-48F4D8E09AB6}" destId="{0DEE0EEC-7A50-49E8-8109-FCF07FB16B4C}" srcOrd="4" destOrd="0" parTransId="{F5F370A9-A83A-45AF-B2C4-A664627F8019}" sibTransId="{6F04E8A2-9A41-4FE8-BEB3-6B2BE24071A1}"/>
    <dgm:cxn modelId="{B7F2A89B-73BC-4E3F-AD93-10039108062F}" type="presOf" srcId="{54B300FE-F30E-4628-9516-5AD526439969}" destId="{DBEC9BC5-0339-4ADB-B02C-04F30C55895F}" srcOrd="0" destOrd="0" presId="urn:microsoft.com/office/officeart/2005/8/layout/vList2"/>
    <dgm:cxn modelId="{B26E74CE-9CF0-4742-98DA-E6095D400552}" type="presOf" srcId="{B3F40318-ED4F-4345-8EFF-C8A41566AEC2}" destId="{F380D47B-441E-4BE1-A395-5F4FCB7B3218}" srcOrd="0" destOrd="0" presId="urn:microsoft.com/office/officeart/2005/8/layout/vList2"/>
    <dgm:cxn modelId="{0DB881A5-C2E7-4A8B-8CFF-CB59B43F4ECD}" type="presOf" srcId="{9EB2562B-BEBC-468E-A6AA-F3266C062B55}" destId="{6BAB7C68-B327-46FA-BA13-F9E30266C3C2}" srcOrd="0" destOrd="0" presId="urn:microsoft.com/office/officeart/2005/8/layout/vList2"/>
    <dgm:cxn modelId="{A58F580C-36DD-4190-9341-ED28E32A5AA2}" type="presOf" srcId="{3FA2F1C6-FD8C-4603-BF9F-86AD9FC24322}" destId="{8824407E-44DF-44AF-8F47-94652100924F}" srcOrd="0" destOrd="0" presId="urn:microsoft.com/office/officeart/2005/8/layout/vList2"/>
    <dgm:cxn modelId="{474B0434-A701-4D00-B337-82E828C99AC6}" srcId="{D908B1CC-94DB-4015-B175-48F4D8E09AB6}" destId="{9EB2562B-BEBC-468E-A6AA-F3266C062B55}" srcOrd="1" destOrd="0" parTransId="{CCD73B68-21B8-4BA9-9D7A-7BE653B48401}" sibTransId="{B8D4D441-7450-4FBE-8803-AF485377DF3B}"/>
    <dgm:cxn modelId="{8879E1BB-9454-4A07-8E88-5CFAB26AADE9}" srcId="{D908B1CC-94DB-4015-B175-48F4D8E09AB6}" destId="{54B300FE-F30E-4628-9516-5AD526439969}" srcOrd="2" destOrd="0" parTransId="{E9522ACE-A6F9-4943-93BC-EE409CF10CCB}" sibTransId="{A246303E-13D8-4BE5-95B0-9BFA19495C7B}"/>
    <dgm:cxn modelId="{E0E3EC3E-D1D2-4B1F-AACD-E08F296312FA}" type="presOf" srcId="{0AAF5570-1966-4D64-AC54-24D487579E19}" destId="{A7290A11-922A-45D4-A44C-DB2793FF4297}" srcOrd="0" destOrd="0" presId="urn:microsoft.com/office/officeart/2005/8/layout/vList2"/>
    <dgm:cxn modelId="{813C9914-35C4-4FAB-BCB1-81FF0176687D}" srcId="{D908B1CC-94DB-4015-B175-48F4D8E09AB6}" destId="{0AAF5570-1966-4D64-AC54-24D487579E19}" srcOrd="0" destOrd="0" parTransId="{A5F464CF-2DB0-4512-A9A6-77BEF33169FB}" sibTransId="{8B777D3B-2B38-4F10-87CF-01F2FA4BBE84}"/>
    <dgm:cxn modelId="{AFFA7343-1DDC-4FDD-9AFC-C1A1EE7BE451}" type="presParOf" srcId="{F034200F-F5F6-49F3-96E5-743B962F3485}" destId="{A7290A11-922A-45D4-A44C-DB2793FF4297}" srcOrd="0" destOrd="0" presId="urn:microsoft.com/office/officeart/2005/8/layout/vList2"/>
    <dgm:cxn modelId="{561F6B3B-E401-497F-A51B-A4A731F90A93}" type="presParOf" srcId="{F034200F-F5F6-49F3-96E5-743B962F3485}" destId="{E1777D47-C3D5-4CAA-BC79-37E7EFBE3A0F}" srcOrd="1" destOrd="0" presId="urn:microsoft.com/office/officeart/2005/8/layout/vList2"/>
    <dgm:cxn modelId="{EBA55ED1-E1E0-4287-BA21-CD93A6D24A14}" type="presParOf" srcId="{F034200F-F5F6-49F3-96E5-743B962F3485}" destId="{6BAB7C68-B327-46FA-BA13-F9E30266C3C2}" srcOrd="2" destOrd="0" presId="urn:microsoft.com/office/officeart/2005/8/layout/vList2"/>
    <dgm:cxn modelId="{B3850EFB-384D-4379-BCD7-403932C358B7}" type="presParOf" srcId="{F034200F-F5F6-49F3-96E5-743B962F3485}" destId="{E2D9E40F-1D42-491D-A2AD-2BA3BF71B314}" srcOrd="3" destOrd="0" presId="urn:microsoft.com/office/officeart/2005/8/layout/vList2"/>
    <dgm:cxn modelId="{0D339833-9512-4DBD-B60D-6AFE38312093}" type="presParOf" srcId="{F034200F-F5F6-49F3-96E5-743B962F3485}" destId="{DBEC9BC5-0339-4ADB-B02C-04F30C55895F}" srcOrd="4" destOrd="0" presId="urn:microsoft.com/office/officeart/2005/8/layout/vList2"/>
    <dgm:cxn modelId="{A23342F9-7535-4F3F-A9BD-929DB3F6C669}" type="presParOf" srcId="{F034200F-F5F6-49F3-96E5-743B962F3485}" destId="{19B24098-6369-476D-AAA6-2D701C174117}" srcOrd="5" destOrd="0" presId="urn:microsoft.com/office/officeart/2005/8/layout/vList2"/>
    <dgm:cxn modelId="{320D7FBA-90EE-4EE7-8C57-504253DBBF7E}" type="presParOf" srcId="{F034200F-F5F6-49F3-96E5-743B962F3485}" destId="{FF3E63AF-4ECF-41E6-96B5-4EB17FDE31A6}" srcOrd="6" destOrd="0" presId="urn:microsoft.com/office/officeart/2005/8/layout/vList2"/>
    <dgm:cxn modelId="{F50A1C63-A3FE-4055-AA76-74CD704E6AED}" type="presParOf" srcId="{F034200F-F5F6-49F3-96E5-743B962F3485}" destId="{B13B50D0-6D7C-4B7A-98F6-7DB4ACD36771}" srcOrd="7" destOrd="0" presId="urn:microsoft.com/office/officeart/2005/8/layout/vList2"/>
    <dgm:cxn modelId="{75386A9A-D27F-494C-B869-4E19D5857E59}" type="presParOf" srcId="{F034200F-F5F6-49F3-96E5-743B962F3485}" destId="{AD055BCD-EE5C-4373-AF1F-98E2031AC93F}" srcOrd="8" destOrd="0" presId="urn:microsoft.com/office/officeart/2005/8/layout/vList2"/>
    <dgm:cxn modelId="{3B95680C-B2DD-447A-857F-53E0418B86D8}" type="presParOf" srcId="{F034200F-F5F6-49F3-96E5-743B962F3485}" destId="{1AFA707F-EE64-4888-9BA7-5686C6EFD993}" srcOrd="9" destOrd="0" presId="urn:microsoft.com/office/officeart/2005/8/layout/vList2"/>
    <dgm:cxn modelId="{7E4AF7CE-20F3-483C-BFF1-250D12C4E656}" type="presParOf" srcId="{F034200F-F5F6-49F3-96E5-743B962F3485}" destId="{F380D47B-441E-4BE1-A395-5F4FCB7B3218}" srcOrd="10" destOrd="0" presId="urn:microsoft.com/office/officeart/2005/8/layout/vList2"/>
    <dgm:cxn modelId="{F28A48CD-451C-412B-9AB8-987B678B3BA1}" type="presParOf" srcId="{F034200F-F5F6-49F3-96E5-743B962F3485}" destId="{E86709FC-4E12-4A24-A218-DC529E79EBA0}" srcOrd="11" destOrd="0" presId="urn:microsoft.com/office/officeart/2005/8/layout/vList2"/>
    <dgm:cxn modelId="{09727CEB-9381-4377-8242-B9924626BB0B}" type="presParOf" srcId="{F034200F-F5F6-49F3-96E5-743B962F3485}" destId="{8824407E-44DF-44AF-8F47-9465210092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5/4/2015 4:01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5/4/2015 4:01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4:01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5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81EC0-6C77-47EF-A5F1-48F7DF3073C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52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8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26A4C-966D-4676-BE22-6DFFADFE036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7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8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5/4/2015 4:01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10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5/4/2015 4:01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5/4/2015 4:01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06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5/4/2015 4:01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1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5/4/2015 4:01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71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5/4/2015 4:01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51949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5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4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CFDC-D2D5-4B9F-BA75-89F771E01AE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7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3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53DB-B31F-428D-9506-C3E31288514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7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436475" cy="698857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48000"/>
                </a:srgbClr>
              </a:gs>
              <a:gs pos="0">
                <a:srgbClr val="000000">
                  <a:lumMod val="10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3"/>
          </a:p>
        </p:txBody>
      </p:sp>
    </p:spTree>
    <p:extLst>
      <p:ext uri="{BB962C8B-B14F-4D97-AF65-F5344CB8AC3E}">
        <p14:creationId xmlns:p14="http://schemas.microsoft.com/office/powerpoint/2010/main" val="166588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12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330" y="1144706"/>
            <a:ext cx="11255709" cy="2435131"/>
          </a:xfrm>
        </p:spPr>
        <p:txBody>
          <a:bodyPr anchor="b"/>
          <a:lstStyle>
            <a:lvl1pPr algn="l">
              <a:defRPr sz="611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330" y="3673745"/>
            <a:ext cx="11255709" cy="1688724"/>
          </a:xfrm>
        </p:spPr>
        <p:txBody>
          <a:bodyPr>
            <a:normAutofit/>
          </a:bodyPr>
          <a:lstStyle>
            <a:lvl1pPr marL="0" indent="0" algn="l">
              <a:buNone/>
              <a:defRPr sz="3672">
                <a:solidFill>
                  <a:schemeClr val="tx1"/>
                </a:solidFill>
              </a:defRPr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2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8330" y="2279697"/>
            <a:ext cx="11255709" cy="2435131"/>
          </a:xfrm>
        </p:spPr>
        <p:txBody>
          <a:bodyPr anchor="b">
            <a:normAutofit/>
          </a:bodyPr>
          <a:lstStyle>
            <a:lvl1pPr algn="l">
              <a:defRPr sz="14075"/>
            </a:lvl1pPr>
          </a:lstStyle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39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8330" y="2288585"/>
            <a:ext cx="11255709" cy="24351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693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36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2117165"/>
            <a:ext cx="10058336" cy="1837298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0696" y="6182440"/>
            <a:ext cx="1548202" cy="3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2117165"/>
            <a:ext cx="10058336" cy="1837298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58332" y="6182440"/>
            <a:ext cx="1552931" cy="3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4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solidFill>
                  <a:srgbClr val="92D05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74702" y="1211287"/>
            <a:ext cx="10058336" cy="274317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b" anchorCtr="0"/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11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74702" y="1211287"/>
            <a:ext cx="10058336" cy="274317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94161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6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831975"/>
          </a:xfrm>
          <a:noFill/>
        </p:spPr>
        <p:txBody>
          <a:bodyPr tIns="91440" bIns="91440" anchor="t" anchorCtr="0"/>
          <a:lstStyle>
            <a:lvl1pPr>
              <a:defRPr sz="88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50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831975"/>
          </a:xfrm>
          <a:noFill/>
        </p:spPr>
        <p:txBody>
          <a:bodyPr tIns="91440" bIns="91440" anchor="t" anchorCtr="0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0" kern="1200" cap="none" spc="-100" baseline="0" dirty="0">
                <a:ln w="3175">
                  <a:noFill/>
                </a:ln>
                <a:gradFill>
                  <a:gsLst>
                    <a:gs pos="9562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41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831975"/>
          </a:xfrm>
          <a:noFill/>
        </p:spPr>
        <p:txBody>
          <a:bodyPr tIns="91440" bIns="91440" anchor="t" anchorCtr="0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0" kern="1200" cap="none" spc="-100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25" y="2125663"/>
            <a:ext cx="8219813" cy="1828800"/>
          </a:xfrm>
        </p:spPr>
        <p:txBody>
          <a:bodyPr/>
          <a:lstStyle>
            <a:lvl1pPr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3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89038" y="1201806"/>
            <a:ext cx="10058399" cy="917575"/>
          </a:xfrm>
        </p:spPr>
        <p:txBody>
          <a:bodyPr/>
          <a:lstStyle>
            <a:lvl1pPr marL="233363" indent="-233363">
              <a:defRPr sz="6000" baseline="0"/>
            </a:lvl1pPr>
          </a:lstStyle>
          <a:p>
            <a:r>
              <a:rPr lang="en-US" dirty="0" smtClean="0"/>
              <a:t>“Sample quote goes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1038" y="5126038"/>
            <a:ext cx="5486400" cy="10710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4174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89038" y="2125663"/>
            <a:ext cx="10058399" cy="917575"/>
          </a:xfrm>
        </p:spPr>
        <p:txBody>
          <a:bodyPr/>
          <a:lstStyle>
            <a:lvl1pPr marL="282575" indent="-282575">
              <a:tabLst>
                <a:tab pos="282575" algn="l"/>
              </a:tabLst>
              <a:defRPr sz="6000" baseline="0"/>
            </a:lvl1pPr>
          </a:lstStyle>
          <a:p>
            <a:r>
              <a:rPr lang="en-US" dirty="0" smtClean="0"/>
              <a:t>“	Add a quote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1038" y="4868847"/>
            <a:ext cx="5486400" cy="10710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Author’s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53139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2576" y="2430462"/>
            <a:ext cx="11887200" cy="932563"/>
          </a:xfrm>
        </p:spPr>
        <p:txBody>
          <a:bodyPr/>
          <a:lstStyle>
            <a:lvl1pPr marL="0" indent="0">
              <a:buNone/>
              <a:defRPr sz="540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576" y="1211263"/>
            <a:ext cx="11889564" cy="917575"/>
          </a:xfrm>
        </p:spPr>
        <p:txBody>
          <a:bodyPr/>
          <a:lstStyle>
            <a:lvl1pPr>
              <a:defRPr sz="72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73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242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054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2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56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6152"/>
            <a:ext cx="11887199" cy="2131353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02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6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29660" y="1476622"/>
            <a:ext cx="11375536" cy="2003405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31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09973"/>
            <a:ext cx="10056812" cy="2751698"/>
          </a:xfrm>
          <a:noFill/>
        </p:spPr>
        <p:txBody>
          <a:bodyPr tIns="89629" bIns="89629" anchor="t" anchorCtr="0"/>
          <a:lstStyle>
            <a:lvl1pPr>
              <a:defRPr sz="7241" spc="-10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58"/>
            <a:ext cx="10058401" cy="1829593"/>
          </a:xfrm>
          <a:noFill/>
        </p:spPr>
        <p:txBody>
          <a:bodyPr lIns="179259" tIns="143407" rIns="179259" bIns="143407">
            <a:noAutofit/>
          </a:bodyPr>
          <a:lstStyle>
            <a:lvl1pPr marL="0" indent="0">
              <a:spcBef>
                <a:spcPts val="0"/>
              </a:spcBef>
              <a:buNone/>
              <a:defRPr sz="3570" spc="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7300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pt 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565900"/>
            <a:ext cx="3937000" cy="136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dirty="0" smtClean="0">
                <a:solidFill>
                  <a:srgbClr val="505050"/>
                </a:solidFill>
              </a:rPr>
              <a:t>Microsoft Confidential</a:t>
            </a:r>
            <a:endParaRPr dirty="0">
              <a:solidFill>
                <a:srgbClr val="505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95100" y="6565900"/>
            <a:ext cx="566738" cy="136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258FFF-F925-446B-8502-81C933981705}" type="slidenum">
              <a:rPr smtClean="0">
                <a:solidFill>
                  <a:srgbClr val="505050"/>
                </a:solidFill>
              </a:rPr>
              <a:pPr/>
              <a:t>‹#›</a:t>
            </a:fld>
            <a:endParaRPr dirty="0">
              <a:solidFill>
                <a:srgbClr val="505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38" y="369116"/>
            <a:ext cx="10972800" cy="1024684"/>
          </a:xfrm>
          <a:prstGeom prst="rect">
            <a:avLst/>
          </a:prstGeom>
        </p:spPr>
        <p:txBody>
          <a:bodyPr lIns="146304" tIns="91440" rIns="146304" bIns="91440"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FontTx/>
              <a:buNone/>
              <a:defRPr lang="en-US" sz="5400" b="0" i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ClrTx/>
              <a:buSzPct val="90000"/>
              <a:buFontTx/>
              <a:buNone/>
              <a:tabLst/>
            </a:pPr>
            <a:r>
              <a:rPr lang="en-US" dirty="0" smtClean="0"/>
              <a:t>Click to edit Master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4638" y="1139825"/>
            <a:ext cx="11033125" cy="819150"/>
          </a:xfrm>
          <a:prstGeom prst="rect">
            <a:avLst/>
          </a:prstGeom>
        </p:spPr>
        <p:txBody>
          <a:bodyPr lIns="192024" anchor="ctr"/>
          <a:lstStyle>
            <a:lvl1pPr marL="0" indent="0">
              <a:buNone/>
              <a:defRPr lang="en-US" sz="3200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lang="en-US" sz="317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None/>
              <a:defRPr lang="en-US" sz="317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None/>
              <a:defRPr lang="en-US" sz="317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None/>
              <a:defRPr lang="en-US" sz="317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1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639" y="1212849"/>
            <a:ext cx="11889564" cy="2059025"/>
          </a:xfrm>
        </p:spPr>
        <p:txBody>
          <a:bodyPr/>
          <a:lstStyle>
            <a:lvl1pPr marL="0" indent="0">
              <a:buNone/>
              <a:defRPr/>
            </a:lvl1pPr>
            <a:lvl2pPr marL="28575" indent="0">
              <a:buNone/>
              <a:defRPr sz="2000"/>
            </a:lvl2pPr>
            <a:lvl3pPr marL="223838" indent="0">
              <a:buNone/>
              <a:defRPr sz="2000"/>
            </a:lvl3pPr>
            <a:lvl4pPr marL="476250" indent="0">
              <a:buNone/>
              <a:defRPr sz="1800"/>
            </a:lvl4pPr>
            <a:lvl5pPr marL="739775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spc="150" dirty="0" smtClean="0">
                <a:gradFill>
                  <a:gsLst>
                    <a:gs pos="0">
                      <a:srgbClr val="505050">
                        <a:alpha val="50000"/>
                      </a:srgbClr>
                    </a:gs>
                    <a:gs pos="86000">
                      <a:srgbClr val="505050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726066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05" y="785805"/>
            <a:ext cx="10998508" cy="341954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975" spc="-122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897" y="4290624"/>
            <a:ext cx="9413246" cy="1678686"/>
          </a:xfrm>
        </p:spPr>
        <p:txBody>
          <a:bodyPr>
            <a:normAutofit/>
          </a:bodyPr>
          <a:lstStyle>
            <a:lvl1pPr marL="0" indent="0" algn="l">
              <a:buNone/>
              <a:defRPr sz="3264">
                <a:solidFill>
                  <a:schemeClr val="tx1"/>
                </a:solidFill>
                <a:latin typeface="+mj-lt"/>
              </a:defRPr>
            </a:lvl1pPr>
            <a:lvl2pPr marL="466298" indent="0" algn="ctr">
              <a:buNone/>
              <a:defRPr sz="2856"/>
            </a:lvl2pPr>
            <a:lvl3pPr marL="932597" indent="0" algn="ctr">
              <a:buNone/>
              <a:defRPr sz="2448"/>
            </a:lvl3pPr>
            <a:lvl4pPr marL="1398895" indent="0" algn="ctr">
              <a:buNone/>
              <a:defRPr sz="2040"/>
            </a:lvl4pPr>
            <a:lvl5pPr marL="1865193" indent="0" algn="ctr">
              <a:buNone/>
              <a:defRPr sz="2040"/>
            </a:lvl5pPr>
            <a:lvl6pPr marL="2331491" indent="0" algn="ctr">
              <a:buNone/>
              <a:defRPr sz="2040"/>
            </a:lvl6pPr>
            <a:lvl7pPr marL="2797790" indent="0" algn="ctr">
              <a:buNone/>
              <a:defRPr sz="2040"/>
            </a:lvl7pPr>
            <a:lvl8pPr marL="3264088" indent="0" algn="ctr">
              <a:buNone/>
              <a:defRPr sz="2040"/>
            </a:lvl8pPr>
            <a:lvl9pPr marL="3730386" indent="0" algn="ctr">
              <a:buNone/>
              <a:defRPr sz="2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43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7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06" y="782696"/>
            <a:ext cx="10996953" cy="342265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975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897" y="4287904"/>
            <a:ext cx="9411302" cy="1678686"/>
          </a:xfrm>
        </p:spPr>
        <p:txBody>
          <a:bodyPr anchor="t">
            <a:normAutofit/>
          </a:bodyPr>
          <a:lstStyle>
            <a:lvl1pPr marL="0" indent="0">
              <a:buNone/>
              <a:defRPr sz="3264">
                <a:solidFill>
                  <a:schemeClr val="tx1"/>
                </a:solidFill>
                <a:latin typeface="+mj-lt"/>
              </a:defRPr>
            </a:lvl1pPr>
            <a:lvl2pPr marL="466298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70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224" y="2037912"/>
            <a:ext cx="4756952" cy="3842326"/>
          </a:xfrm>
        </p:spPr>
        <p:txBody>
          <a:bodyPr/>
          <a:lstStyle>
            <a:lvl1pPr>
              <a:defRPr sz="2448"/>
            </a:lvl1pPr>
            <a:lvl2pPr>
              <a:defRPr sz="2040"/>
            </a:lvl2pPr>
            <a:lvl3pPr>
              <a:defRPr sz="1836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1870" y="2037912"/>
            <a:ext cx="4756952" cy="3842326"/>
          </a:xfrm>
        </p:spPr>
        <p:txBody>
          <a:bodyPr/>
          <a:lstStyle>
            <a:lvl1pPr>
              <a:defRPr sz="2448"/>
            </a:lvl1pPr>
            <a:lvl2pPr>
              <a:defRPr sz="2040"/>
            </a:lvl2pPr>
            <a:lvl3pPr>
              <a:defRPr sz="1836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14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24" y="2081087"/>
            <a:ext cx="4756952" cy="737801"/>
          </a:xfrm>
        </p:spPr>
        <p:txBody>
          <a:bodyPr anchor="ctr">
            <a:normAutofit/>
          </a:bodyPr>
          <a:lstStyle>
            <a:lvl1pPr marL="0" indent="0">
              <a:buNone/>
              <a:defRPr sz="2244" b="0" cap="all" baseline="0">
                <a:solidFill>
                  <a:schemeClr val="accent1"/>
                </a:solidFill>
                <a:latin typeface="+mj-lt"/>
              </a:defRPr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224" y="2807891"/>
            <a:ext cx="4756952" cy="3264112"/>
          </a:xfrm>
        </p:spPr>
        <p:txBody>
          <a:bodyPr/>
          <a:lstStyle>
            <a:lvl1pPr>
              <a:defRPr sz="2448"/>
            </a:lvl1pPr>
            <a:lvl2pPr>
              <a:defRPr sz="2040"/>
            </a:lvl2pPr>
            <a:lvl3pPr>
              <a:defRPr sz="1836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8073" y="2079015"/>
            <a:ext cx="4756952" cy="736757"/>
          </a:xfrm>
        </p:spPr>
        <p:txBody>
          <a:bodyPr anchor="ctr">
            <a:normAutofit/>
          </a:bodyPr>
          <a:lstStyle>
            <a:lvl1pPr marL="0" indent="0">
              <a:buNone/>
              <a:defRPr sz="2244" b="0" cap="all" baseline="0">
                <a:latin typeface="+mj-lt"/>
              </a:defRPr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8073" y="2805755"/>
            <a:ext cx="4756952" cy="3264112"/>
          </a:xfrm>
        </p:spPr>
        <p:txBody>
          <a:bodyPr/>
          <a:lstStyle>
            <a:lvl1pPr>
              <a:defRPr sz="2448"/>
            </a:lvl1pPr>
            <a:lvl2pPr>
              <a:defRPr sz="2040"/>
            </a:lvl2pPr>
            <a:lvl3pPr>
              <a:defRPr sz="1836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05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434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2797" y="0"/>
            <a:ext cx="4663678" cy="699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427062" y="553077"/>
            <a:ext cx="3451122" cy="195846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8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79" y="777169"/>
            <a:ext cx="6218238" cy="4663017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1933" y="2561817"/>
            <a:ext cx="3466667" cy="3189237"/>
          </a:xfrm>
        </p:spPr>
        <p:txBody>
          <a:bodyPr>
            <a:normAutofit/>
          </a:bodyPr>
          <a:lstStyle>
            <a:lvl1pPr marL="0" marR="0" indent="0" algn="l" defTabSz="932597" rtl="0" eaLnBrk="1" fontAlgn="auto" latinLnBrk="0" hangingPunct="1">
              <a:lnSpc>
                <a:spcPct val="100000"/>
              </a:lnSpc>
              <a:spcBef>
                <a:spcPts val="122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36">
                <a:solidFill>
                  <a:srgbClr val="FFFFFF"/>
                </a:solidFill>
              </a:defRPr>
            </a:lvl1pPr>
            <a:lvl2pPr marL="466298" indent="0">
              <a:buNone/>
              <a:defRPr sz="1224"/>
            </a:lvl2pPr>
            <a:lvl3pPr marL="932597" indent="0">
              <a:buNone/>
              <a:defRPr sz="1020"/>
            </a:lvl3pPr>
            <a:lvl4pPr marL="1398895" indent="0">
              <a:buNone/>
              <a:defRPr sz="918"/>
            </a:lvl4pPr>
            <a:lvl5pPr marL="1865193" indent="0">
              <a:buNone/>
              <a:defRPr sz="918"/>
            </a:lvl5pPr>
            <a:lvl6pPr marL="2331491" indent="0">
              <a:buNone/>
              <a:defRPr sz="918"/>
            </a:lvl6pPr>
            <a:lvl7pPr marL="2797790" indent="0">
              <a:buNone/>
              <a:defRPr sz="918"/>
            </a:lvl7pPr>
            <a:lvl8pPr marL="3264088" indent="0">
              <a:buNone/>
              <a:defRPr sz="918"/>
            </a:lvl8pPr>
            <a:lvl9pPr marL="3730386" indent="0">
              <a:buNone/>
              <a:defRPr sz="918"/>
            </a:lvl9pPr>
          </a:lstStyle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14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3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242" y="5526539"/>
            <a:ext cx="10996953" cy="625492"/>
          </a:xfrm>
        </p:spPr>
        <p:txBody>
          <a:bodyPr anchor="b">
            <a:normAutofit/>
          </a:bodyPr>
          <a:lstStyle>
            <a:lvl1pPr>
              <a:defRPr sz="3264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436475" cy="54370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16"/>
              </a:spcBef>
              <a:buNone/>
              <a:defRPr sz="3264">
                <a:solidFill>
                  <a:schemeClr val="bg1"/>
                </a:solidFill>
              </a:defRPr>
            </a:lvl1pPr>
            <a:lvl2pPr marL="466298" indent="0">
              <a:buNone/>
              <a:defRPr sz="2856"/>
            </a:lvl2pPr>
            <a:lvl3pPr marL="932597" indent="0">
              <a:buNone/>
              <a:defRPr sz="2448"/>
            </a:lvl3pPr>
            <a:lvl4pPr marL="1398895" indent="0">
              <a:buNone/>
              <a:defRPr sz="2040"/>
            </a:lvl4pPr>
            <a:lvl5pPr marL="1865193" indent="0">
              <a:buNone/>
              <a:defRPr sz="2040"/>
            </a:lvl5pPr>
            <a:lvl6pPr marL="2331491" indent="0">
              <a:buNone/>
              <a:defRPr sz="2040"/>
            </a:lvl6pPr>
            <a:lvl7pPr marL="2797790" indent="0">
              <a:buNone/>
              <a:defRPr sz="2040"/>
            </a:lvl7pPr>
            <a:lvl8pPr marL="3264088" indent="0">
              <a:buNone/>
              <a:defRPr sz="2040"/>
            </a:lvl8pPr>
            <a:lvl9pPr marL="3730386" indent="0">
              <a:buNone/>
              <a:defRPr sz="20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224" y="6027382"/>
            <a:ext cx="9414412" cy="5440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28">
                <a:solidFill>
                  <a:schemeClr val="tx1"/>
                </a:solidFill>
              </a:defRPr>
            </a:lvl1pPr>
            <a:lvl2pPr marL="466298" indent="0">
              <a:buNone/>
              <a:defRPr sz="1224"/>
            </a:lvl2pPr>
            <a:lvl3pPr marL="932597" indent="0">
              <a:buNone/>
              <a:defRPr sz="1020"/>
            </a:lvl3pPr>
            <a:lvl4pPr marL="1398895" indent="0">
              <a:buNone/>
              <a:defRPr sz="918"/>
            </a:lvl4pPr>
            <a:lvl5pPr marL="1865193" indent="0">
              <a:buNone/>
              <a:defRPr sz="918"/>
            </a:lvl5pPr>
            <a:lvl6pPr marL="2331491" indent="0">
              <a:buNone/>
              <a:defRPr sz="918"/>
            </a:lvl6pPr>
            <a:lvl7pPr marL="2797790" indent="0">
              <a:buNone/>
              <a:defRPr sz="918"/>
            </a:lvl7pPr>
            <a:lvl8pPr marL="3264088" indent="0">
              <a:buNone/>
              <a:defRPr sz="918"/>
            </a:lvl8pPr>
            <a:lvl9pPr marL="3730386" indent="0">
              <a:buNone/>
              <a:defRPr sz="9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788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22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9284" y="709167"/>
            <a:ext cx="2681615" cy="48961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6996" y="728597"/>
            <a:ext cx="7889389" cy="5508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06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89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9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76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5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9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05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07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48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5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87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36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7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3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3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67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98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48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566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371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65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2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08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63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56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59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9.emf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  <p:sldLayoutId id="2147484277" r:id="rId28"/>
    <p:sldLayoutId id="2147484446" r:id="rId29"/>
    <p:sldLayoutId id="2147484447" r:id="rId30"/>
    <p:sldLayoutId id="2147484282" r:id="rId31"/>
    <p:sldLayoutId id="2147484284" r:id="rId3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22830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10967093" y="1703730"/>
            <a:ext cx="4618038" cy="11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3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  <p:sldLayoutId id="2147484306" r:id="rId18"/>
    <p:sldLayoutId id="2147484307" r:id="rId19"/>
    <p:sldLayoutId id="2147484308" r:id="rId20"/>
    <p:sldLayoutId id="2147484309" r:id="rId2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403" y="509478"/>
            <a:ext cx="10988792" cy="169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25" y="2051728"/>
            <a:ext cx="10969360" cy="384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552" y="6540102"/>
            <a:ext cx="4197310" cy="233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66298"/>
            <a:fld id="{5586B75A-687E-405C-8A0B-8D00578BA2C3}" type="datetimeFigureOut">
              <a:rPr lang="en-US" smtClean="0">
                <a:solidFill>
                  <a:srgbClr val="FFFFFF">
                    <a:alpha val="80000"/>
                  </a:srgbClr>
                </a:solidFill>
              </a:rPr>
              <a:pPr defTabSz="466298"/>
              <a:t>5/4/2015</a:t>
            </a:fld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9552" y="6685184"/>
            <a:ext cx="5130046" cy="233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66298"/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661" y="5993397"/>
            <a:ext cx="2984754" cy="1424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5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pPr defTabSz="466298"/>
            <a:fld id="{4FAB73BC-B049-4115-A692-8D63A059BFB8}" type="slidenum">
              <a:rPr lang="en-US" smtClean="0">
                <a:solidFill>
                  <a:srgbClr val="FFFFFF">
                    <a:alpha val="20000"/>
                  </a:srgbClr>
                </a:solidFill>
              </a:rPr>
              <a:pPr defTabSz="466298"/>
              <a:t>‹#›</a:t>
            </a:fld>
            <a:endParaRPr lang="en-US" dirty="0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3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hf sldNum="0" hdr="0" ftr="0" dt="0"/>
  <p:txStyles>
    <p:titleStyle>
      <a:lvl1pPr algn="l" defTabSz="932597" rtl="0" eaLnBrk="1" latinLnBrk="0" hangingPunct="1">
        <a:lnSpc>
          <a:spcPct val="85000"/>
        </a:lnSpc>
        <a:spcBef>
          <a:spcPct val="0"/>
        </a:spcBef>
        <a:buNone/>
        <a:defRPr sz="5507" kern="1200" spc="-122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260" indent="-93260" algn="l" defTabSz="932597" rtl="0" eaLnBrk="1" latinLnBrk="0" hangingPunct="1">
        <a:lnSpc>
          <a:spcPct val="85000"/>
        </a:lnSpc>
        <a:spcBef>
          <a:spcPts val="1326"/>
        </a:spcBef>
        <a:buFont typeface="Arial" pitchFamily="34" charset="0"/>
        <a:buChar char=" "/>
        <a:defRPr sz="2448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4387" indent="-349724" algn="l" defTabSz="932597" rtl="0" eaLnBrk="1" latinLnBrk="0" hangingPunct="1">
        <a:lnSpc>
          <a:spcPct val="85000"/>
        </a:lnSpc>
        <a:spcBef>
          <a:spcPts val="612"/>
        </a:spcBef>
        <a:buFont typeface="Arial" pitchFamily="34" charset="0"/>
        <a:buChar char=" "/>
        <a:defRPr sz="244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59558" indent="-559558" algn="l" defTabSz="932597" rtl="0" eaLnBrk="1" latinLnBrk="0" hangingPunct="1">
        <a:lnSpc>
          <a:spcPct val="85000"/>
        </a:lnSpc>
        <a:spcBef>
          <a:spcPts val="612"/>
        </a:spcBef>
        <a:buFont typeface="Arial" pitchFamily="34" charset="0"/>
        <a:buChar char=" "/>
        <a:defRPr sz="204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39337" indent="-839337" algn="l" defTabSz="932597" rtl="0" eaLnBrk="1" latinLnBrk="0" hangingPunct="1">
        <a:lnSpc>
          <a:spcPct val="85000"/>
        </a:lnSpc>
        <a:spcBef>
          <a:spcPts val="612"/>
        </a:spcBef>
        <a:buFont typeface="Arial" pitchFamily="34" charset="0"/>
        <a:buChar char=" "/>
        <a:defRPr sz="183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19116" indent="-1119116" algn="l" defTabSz="932597" rtl="0" eaLnBrk="1" latinLnBrk="0" hangingPunct="1">
        <a:lnSpc>
          <a:spcPct val="85000"/>
        </a:lnSpc>
        <a:spcBef>
          <a:spcPts val="612"/>
        </a:spcBef>
        <a:buFont typeface="Arial" pitchFamily="34" charset="0"/>
        <a:buChar char=" "/>
        <a:defRPr sz="183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23880" indent="-233149" algn="l" defTabSz="932597" rtl="0" eaLnBrk="1" latinLnBrk="0" hangingPunct="1">
        <a:lnSpc>
          <a:spcPct val="85000"/>
        </a:lnSpc>
        <a:spcBef>
          <a:spcPts val="612"/>
        </a:spcBef>
        <a:buFont typeface="Arial" pitchFamily="34" charset="0"/>
        <a:buChar char=" "/>
        <a:defRPr sz="183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27860" indent="-233149" algn="l" defTabSz="932597" rtl="0" eaLnBrk="1" latinLnBrk="0" hangingPunct="1">
        <a:lnSpc>
          <a:spcPct val="85000"/>
        </a:lnSpc>
        <a:spcBef>
          <a:spcPts val="612"/>
        </a:spcBef>
        <a:buFont typeface="Arial" pitchFamily="34" charset="0"/>
        <a:buChar char=" "/>
        <a:defRPr sz="183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31840" indent="-233149" algn="l" defTabSz="932597" rtl="0" eaLnBrk="1" latinLnBrk="0" hangingPunct="1">
        <a:lnSpc>
          <a:spcPct val="85000"/>
        </a:lnSpc>
        <a:spcBef>
          <a:spcPts val="612"/>
        </a:spcBef>
        <a:buFont typeface="Arial" pitchFamily="34" charset="0"/>
        <a:buChar char=" "/>
        <a:defRPr sz="183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35820" indent="-233149" algn="l" defTabSz="932597" rtl="0" eaLnBrk="1" latinLnBrk="0" hangingPunct="1">
        <a:lnSpc>
          <a:spcPct val="85000"/>
        </a:lnSpc>
        <a:spcBef>
          <a:spcPts val="612"/>
        </a:spcBef>
        <a:buFont typeface="Arial" pitchFamily="34" charset="0"/>
        <a:buChar char=" "/>
        <a:defRPr sz="183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99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  <p:sldLayoutId id="2147484473" r:id="rId13"/>
    <p:sldLayoutId id="2147484474" r:id="rId14"/>
    <p:sldLayoutId id="2147484475" r:id="rId15"/>
    <p:sldLayoutId id="2147484476" r:id="rId16"/>
    <p:sldLayoutId id="2147484477" r:id="rId17"/>
    <p:sldLayoutId id="2147484478" r:id="rId18"/>
    <p:sldLayoutId id="2147484479" r:id="rId19"/>
    <p:sldLayoutId id="2147484480" r:id="rId20"/>
    <p:sldLayoutId id="2147484481" r:id="rId21"/>
    <p:sldLayoutId id="2147484482" r:id="rId22"/>
    <p:sldLayoutId id="2147484483" r:id="rId23"/>
    <p:sldLayoutId id="2147484484" r:id="rId24"/>
    <p:sldLayoutId id="2147484485" r:id="rId25"/>
    <p:sldLayoutId id="2147484486" r:id="rId26"/>
    <p:sldLayoutId id="2147484487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2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emf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11" Type="http://schemas.openxmlformats.org/officeDocument/2006/relationships/image" Target="../media/image31.emf"/><Relationship Id="rId5" Type="http://schemas.openxmlformats.org/officeDocument/2006/relationships/image" Target="../media/image12.emf"/><Relationship Id="rId10" Type="http://schemas.openxmlformats.org/officeDocument/2006/relationships/image" Target="../media/image30.emf"/><Relationship Id="rId4" Type="http://schemas.openxmlformats.org/officeDocument/2006/relationships/image" Target="../media/image17.emf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emf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11" Type="http://schemas.openxmlformats.org/officeDocument/2006/relationships/image" Target="../media/image31.emf"/><Relationship Id="rId5" Type="http://schemas.openxmlformats.org/officeDocument/2006/relationships/image" Target="../media/image12.emf"/><Relationship Id="rId10" Type="http://schemas.openxmlformats.org/officeDocument/2006/relationships/image" Target="../media/image30.emf"/><Relationship Id="rId4" Type="http://schemas.openxmlformats.org/officeDocument/2006/relationships/image" Target="../media/image17.emf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18" Type="http://schemas.openxmlformats.org/officeDocument/2006/relationships/image" Target="../media/image5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17" Type="http://schemas.openxmlformats.org/officeDocument/2006/relationships/image" Target="../media/image57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5" Type="http://schemas.openxmlformats.org/officeDocument/2006/relationships/image" Target="../media/image5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png"/><Relationship Id="rId1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Mort@Microsoft.com" TargetMode="External"/><Relationship Id="rId2" Type="http://schemas.openxmlformats.org/officeDocument/2006/relationships/hyperlink" Target="mailto:Guru.Venkataraman@Microsoft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ztalk360.com/biztalk-summit-2015-lond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ryappservice.azure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pages.getchef.com/ignite.html?aliId=10312429" TargetMode="External"/><Relationship Id="rId3" Type="http://schemas.openxmlformats.org/officeDocument/2006/relationships/hyperlink" Target="http://aka.ms/devops" TargetMode="Externa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Relationship Id="rId6" Type="http://schemas.openxmlformats.org/officeDocument/2006/relationships/hyperlink" Target="https://twitter.com/search?f=realtime&amp;q=#talkdevops&amp;src=savs" TargetMode="External"/><Relationship Id="rId5" Type="http://schemas.openxmlformats.org/officeDocument/2006/relationships/hyperlink" Target="http://aka.ms/devopsmva" TargetMode="External"/><Relationship Id="rId4" Type="http://schemas.openxmlformats.org/officeDocument/2006/relationships/hyperlink" Target="http://aka.ms/iac_tl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png"/><Relationship Id="rId4" Type="http://schemas.openxmlformats.org/officeDocument/2006/relationships/hyperlink" Target="http://myignite.microsoft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857427" y="4314470"/>
            <a:ext cx="2635519" cy="1880588"/>
            <a:chOff x="6276897" y="3849484"/>
            <a:chExt cx="2584077" cy="1843881"/>
          </a:xfrm>
          <a:gradFill>
            <a:gsLst>
              <a:gs pos="98000">
                <a:schemeClr val="bg1">
                  <a:lumMod val="75000"/>
                </a:schemeClr>
              </a:gs>
              <a:gs pos="0">
                <a:schemeClr val="tx2">
                  <a:lumMod val="25000"/>
                </a:schemeClr>
              </a:gs>
            </a:gsLst>
            <a:lin ang="5400000" scaled="1"/>
          </a:gradFill>
        </p:grpSpPr>
        <p:sp>
          <p:nvSpPr>
            <p:cNvPr id="15" name="TextBox 14"/>
            <p:cNvSpPr txBox="1"/>
            <p:nvPr/>
          </p:nvSpPr>
          <p:spPr>
            <a:xfrm>
              <a:off x="6276897" y="4696209"/>
              <a:ext cx="2584077" cy="463339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err="1" smtClean="0">
                  <a:solidFill>
                    <a:srgbClr val="FFFFFF"/>
                  </a:solidFill>
                </a:rPr>
                <a:t>Api</a:t>
              </a:r>
              <a:r>
                <a:rPr lang="en-US" sz="1873" b="1" kern="0" cap="all" dirty="0" smtClean="0">
                  <a:solidFill>
                    <a:srgbClr val="FFFFFF"/>
                  </a:solidFill>
                </a:rPr>
                <a:t> Apps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6897" y="5112533"/>
              <a:ext cx="2584077" cy="580832"/>
            </a:xfrm>
            <a:prstGeom prst="flowChartOffpageConnector">
              <a:avLst/>
            </a:prstGeom>
            <a:noFill/>
          </p:spPr>
          <p:txBody>
            <a:bodyPr wrap="square" lIns="186521" rIns="186521" rtlCol="0">
              <a:spAutoFit/>
            </a:bodyPr>
            <a:lstStyle/>
            <a:p>
              <a:pPr algn="ctr" defTabSz="914400">
                <a:lnSpc>
                  <a:spcPts val="1530"/>
                </a:lnSpc>
                <a:defRPr/>
              </a:pPr>
              <a:r>
                <a:rPr lang="en-US" sz="1428" kern="0" dirty="0" smtClean="0">
                  <a:solidFill>
                    <a:srgbClr val="FFFFFF"/>
                  </a:solidFill>
                  <a:latin typeface="Segoe UI Light"/>
                </a:rPr>
                <a:t>Easily build and consume APIs in the cloud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034" y="3849484"/>
              <a:ext cx="669799" cy="669799"/>
            </a:xfrm>
            <a:prstGeom prst="flowChartOffpageConnector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5563520" y="1657250"/>
            <a:ext cx="3381437" cy="1713289"/>
            <a:chOff x="5563520" y="952400"/>
            <a:chExt cx="3381437" cy="1713289"/>
          </a:xfrm>
        </p:grpSpPr>
        <p:grpSp>
          <p:nvGrpSpPr>
            <p:cNvPr id="22" name="Group 21"/>
            <p:cNvGrpSpPr/>
            <p:nvPr/>
          </p:nvGrpSpPr>
          <p:grpSpPr>
            <a:xfrm>
              <a:off x="5563520" y="1750117"/>
              <a:ext cx="3381437" cy="915572"/>
              <a:chOff x="446273" y="4696209"/>
              <a:chExt cx="2982635" cy="89770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34689" y="4696209"/>
                <a:ext cx="2584077" cy="459731"/>
              </a:xfrm>
              <a:prstGeom prst="hexagon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873" b="1" kern="0" cap="all" dirty="0" smtClean="0">
                    <a:solidFill>
                      <a:srgbClr val="FFFFFF"/>
                    </a:solidFill>
                  </a:rPr>
                  <a:t>Web Apps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6273" y="5017601"/>
                <a:ext cx="2982635" cy="576309"/>
              </a:xfrm>
              <a:prstGeom prst="hexagon">
                <a:avLst/>
              </a:prstGeom>
              <a:noFill/>
            </p:spPr>
            <p:txBody>
              <a:bodyPr wrap="square" lIns="186521" rIns="186521" rtlCol="0">
                <a:spAutoFit/>
              </a:bodyPr>
              <a:lstStyle/>
              <a:p>
                <a:pPr algn="ctr" defTabSz="914400">
                  <a:lnSpc>
                    <a:spcPts val="1530"/>
                  </a:lnSpc>
                  <a:defRPr/>
                </a:pPr>
                <a:r>
                  <a:rPr lang="en-US" sz="1428" kern="0" dirty="0" smtClean="0">
                    <a:solidFill>
                      <a:srgbClr val="FFFFFF"/>
                    </a:solidFill>
                    <a:latin typeface="Segoe UI Light"/>
                  </a:rPr>
                  <a:t>Web apps that scale with your business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333" y="952400"/>
              <a:ext cx="724385" cy="70749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924163" y="4259284"/>
            <a:ext cx="2635519" cy="1829151"/>
            <a:chOff x="8878944" y="3895961"/>
            <a:chExt cx="2635519" cy="1829151"/>
          </a:xfrm>
        </p:grpSpPr>
        <p:grpSp>
          <p:nvGrpSpPr>
            <p:cNvPr id="26" name="Group 25"/>
            <p:cNvGrpSpPr/>
            <p:nvPr/>
          </p:nvGrpSpPr>
          <p:grpSpPr>
            <a:xfrm>
              <a:off x="8878944" y="4823446"/>
              <a:ext cx="2635519" cy="901666"/>
              <a:chOff x="8881767" y="4696209"/>
              <a:chExt cx="2584077" cy="88406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881767" y="4696209"/>
                <a:ext cx="2584077" cy="380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873" b="1" kern="0" cap="all" dirty="0" smtClean="0">
                    <a:solidFill>
                      <a:srgbClr val="FFFFFF"/>
                    </a:solidFill>
                  </a:rPr>
                  <a:t>LOGIC Apps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881767" y="5112533"/>
                <a:ext cx="2584077" cy="467742"/>
              </a:xfrm>
              <a:prstGeom prst="rect">
                <a:avLst/>
              </a:prstGeom>
              <a:noFill/>
            </p:spPr>
            <p:txBody>
              <a:bodyPr wrap="square" lIns="186521" rIns="186521" rtlCol="0">
                <a:spAutoFit/>
              </a:bodyPr>
              <a:lstStyle/>
              <a:p>
                <a:pPr algn="ctr" defTabSz="914400">
                  <a:lnSpc>
                    <a:spcPts val="1530"/>
                  </a:lnSpc>
                  <a:defRPr/>
                </a:pPr>
                <a:r>
                  <a:rPr lang="en-US" sz="1428" kern="0" dirty="0" smtClean="0">
                    <a:solidFill>
                      <a:srgbClr val="FFFFFF"/>
                    </a:solidFill>
                    <a:latin typeface="Segoe UI Light"/>
                  </a:rPr>
                  <a:t>Automate business process across SaaS and on-premises 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3408" y="3895961"/>
              <a:ext cx="727877" cy="72706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857427" y="1565932"/>
            <a:ext cx="2635520" cy="1900905"/>
            <a:chOff x="8857427" y="774015"/>
            <a:chExt cx="2635520" cy="1900905"/>
          </a:xfrm>
        </p:grpSpPr>
        <p:grpSp>
          <p:nvGrpSpPr>
            <p:cNvPr id="18" name="Group 17"/>
            <p:cNvGrpSpPr/>
            <p:nvPr/>
          </p:nvGrpSpPr>
          <p:grpSpPr>
            <a:xfrm>
              <a:off x="8857427" y="1701981"/>
              <a:ext cx="2635520" cy="972939"/>
              <a:chOff x="3376682" y="4696209"/>
              <a:chExt cx="2584078" cy="95394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76683" y="4696209"/>
                <a:ext cx="2584077" cy="463339"/>
              </a:xfrm>
              <a:prstGeom prst="flowChartOffpageConnecto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873" b="1" kern="0" cap="all" dirty="0" smtClean="0">
                    <a:solidFill>
                      <a:srgbClr val="FFFFFF"/>
                    </a:solidFill>
                  </a:rPr>
                  <a:t>Mobile Apps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376682" y="5069325"/>
                <a:ext cx="2584077" cy="580832"/>
              </a:xfrm>
              <a:prstGeom prst="flowChartOffpageConnector">
                <a:avLst/>
              </a:prstGeom>
              <a:noFill/>
            </p:spPr>
            <p:txBody>
              <a:bodyPr wrap="square" lIns="186521" rIns="186521" rtlCol="0">
                <a:spAutoFit/>
              </a:bodyPr>
              <a:lstStyle/>
              <a:p>
                <a:pPr algn="ctr" defTabSz="914400">
                  <a:lnSpc>
                    <a:spcPts val="1530"/>
                  </a:lnSpc>
                  <a:defRPr/>
                </a:pPr>
                <a:r>
                  <a:rPr lang="en-US" sz="1428" kern="0" dirty="0" smtClean="0">
                    <a:solidFill>
                      <a:srgbClr val="FFFFFF"/>
                    </a:solidFill>
                    <a:latin typeface="Segoe UI Light"/>
                  </a:rPr>
                  <a:t>Build Mobile apps for any device</a:t>
                </a: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97141" y="774015"/>
              <a:ext cx="556316" cy="798813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4" y="2242734"/>
            <a:ext cx="3109375" cy="31093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8624298" y="1200853"/>
            <a:ext cx="18467" cy="5471449"/>
          </a:xfrm>
          <a:prstGeom prst="line">
            <a:avLst/>
          </a:prstGeom>
          <a:ln>
            <a:solidFill>
              <a:srgbClr val="008E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70900" y="3795929"/>
            <a:ext cx="5343730" cy="4661"/>
          </a:xfrm>
          <a:prstGeom prst="line">
            <a:avLst/>
          </a:prstGeom>
          <a:ln>
            <a:solidFill>
              <a:srgbClr val="008E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924540" y="3620496"/>
            <a:ext cx="462708" cy="272496"/>
            <a:chOff x="4924540" y="2915646"/>
            <a:chExt cx="462708" cy="272496"/>
          </a:xfrm>
          <a:solidFill>
            <a:schemeClr val="tx1"/>
          </a:solidFill>
        </p:grpSpPr>
        <p:sp>
          <p:nvSpPr>
            <p:cNvPr id="39" name="Rectangle 38"/>
            <p:cNvSpPr/>
            <p:nvPr/>
          </p:nvSpPr>
          <p:spPr bwMode="auto">
            <a:xfrm>
              <a:off x="4924540" y="2915646"/>
              <a:ext cx="462708" cy="8520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924540" y="3102933"/>
              <a:ext cx="462708" cy="8520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0" name="Title 2"/>
          <p:cNvSpPr txBox="1">
            <a:spLocks/>
          </p:cNvSpPr>
          <p:nvPr/>
        </p:nvSpPr>
        <p:spPr>
          <a:xfrm>
            <a:off x="526739" y="365660"/>
            <a:ext cx="11312335" cy="91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4896" dirty="0" smtClean="0">
                <a:solidFill>
                  <a:srgbClr val="FFFFFF"/>
                </a:solidFill>
              </a:rPr>
              <a:t>App Service</a:t>
            </a:r>
            <a:endParaRPr lang="en-US" sz="326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882341" y="890728"/>
            <a:ext cx="7038110" cy="512304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63500" defTabSz="896181"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Segoe UI Light"/>
              </a:rPr>
              <a:t>New Logic Apps for easy automation</a:t>
            </a:r>
            <a:endParaRPr lang="en-US" sz="3200" dirty="0">
              <a:solidFill>
                <a:srgbClr val="FFFFFF"/>
              </a:solidFill>
              <a:latin typeface="Segoe UI Light"/>
            </a:endParaRP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No code designer for rapid creation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Dozens of pre-built templates to get started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Out of box support for popular SaaS and on-premises apps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Use with custom API apps of your own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FFFF"/>
                </a:solidFill>
                <a:latin typeface="Segoe UI Light"/>
              </a:rPr>
              <a:t>Biztalk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 APIs for expert integration scenarios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36259" y="3777255"/>
            <a:ext cx="29260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6181"/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Automate SaaS and</a:t>
            </a:r>
          </a:p>
          <a:p>
            <a:pPr algn="ctr" defTabSz="896181"/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on-premises systems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81523" y="2330702"/>
            <a:ext cx="2635519" cy="1315613"/>
            <a:chOff x="8878944" y="3895961"/>
            <a:chExt cx="2635519" cy="1315613"/>
          </a:xfrm>
        </p:grpSpPr>
        <p:sp>
          <p:nvSpPr>
            <p:cNvPr id="13" name="TextBox 12"/>
            <p:cNvSpPr txBox="1"/>
            <p:nvPr/>
          </p:nvSpPr>
          <p:spPr>
            <a:xfrm>
              <a:off x="8878944" y="4823445"/>
              <a:ext cx="2635519" cy="388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LOGIC Apps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3408" y="3895961"/>
              <a:ext cx="727877" cy="727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820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28" y="0"/>
            <a:ext cx="4777794" cy="7024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501" y="-1"/>
            <a:ext cx="3563634" cy="434615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04375" y="4641328"/>
            <a:ext cx="3817574" cy="2065305"/>
            <a:chOff x="2068522" y="5304002"/>
            <a:chExt cx="2350695" cy="12717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900" y="5304002"/>
              <a:ext cx="745067" cy="1271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8522" y="5327841"/>
              <a:ext cx="690577" cy="12421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2250" y="5327841"/>
              <a:ext cx="706967" cy="12421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40280" y="5408116"/>
              <a:ext cx="546100" cy="116187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138712" y="965127"/>
            <a:ext cx="5636287" cy="122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/>
            <a:r>
              <a:rPr lang="en-US" sz="3672" dirty="0">
                <a:solidFill>
                  <a:srgbClr val="FFFFFF"/>
                </a:solidFill>
                <a:latin typeface="Segoe UI Light"/>
              </a:rPr>
              <a:t>Workflow engine and Web-based process designer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8712" y="2189351"/>
            <a:ext cx="5752862" cy="4531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298" indent="-466298" defTabSz="932597">
              <a:spcBef>
                <a:spcPts val="1836"/>
              </a:spcBef>
              <a:buFont typeface="Wingdings" panose="05000000000000000000" pitchFamily="2" charset="2"/>
              <a:buChar char="à"/>
            </a:pPr>
            <a:r>
              <a:rPr lang="en-US" sz="285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JSON based workflow definition</a:t>
            </a:r>
          </a:p>
          <a:p>
            <a:pPr marL="466298" indent="-466298" defTabSz="932597">
              <a:spcBef>
                <a:spcPts val="1836"/>
              </a:spcBef>
              <a:buFont typeface="Wingdings" panose="05000000000000000000" pitchFamily="2" charset="2"/>
              <a:buChar char="à"/>
            </a:pPr>
            <a:r>
              <a:rPr lang="en-US" sz="285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Orchestrates API execution</a:t>
            </a:r>
          </a:p>
          <a:p>
            <a:pPr marL="466298" indent="-466298" defTabSz="932597">
              <a:spcBef>
                <a:spcPts val="1836"/>
              </a:spcBef>
              <a:buFont typeface="Wingdings" panose="05000000000000000000" pitchFamily="2" charset="2"/>
              <a:buChar char="à"/>
            </a:pPr>
            <a:r>
              <a:rPr lang="en-US" sz="285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Supports long running processes and control flows</a:t>
            </a:r>
          </a:p>
          <a:p>
            <a:pPr marL="466298" indent="-466298" defTabSz="932597">
              <a:spcBef>
                <a:spcPts val="1836"/>
              </a:spcBef>
              <a:buFont typeface="Wingdings" panose="05000000000000000000" pitchFamily="2" charset="2"/>
              <a:buChar char="à"/>
            </a:pPr>
            <a:r>
              <a:rPr lang="en-US" sz="285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Provides rich logging, diagnostics</a:t>
            </a:r>
          </a:p>
          <a:p>
            <a:pPr marL="466298" indent="-466298" defTabSz="932597">
              <a:spcBef>
                <a:spcPts val="1836"/>
              </a:spcBef>
              <a:buFont typeface="Wingdings" panose="05000000000000000000" pitchFamily="2" charset="2"/>
              <a:buChar char="à"/>
            </a:pPr>
            <a:r>
              <a:rPr lang="en-US" sz="285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Enables developers and business users to easily define and track business process</a:t>
            </a:r>
          </a:p>
        </p:txBody>
      </p:sp>
    </p:spTree>
    <p:extLst>
      <p:ext uri="{BB962C8B-B14F-4D97-AF65-F5344CB8AC3E}">
        <p14:creationId xmlns:p14="http://schemas.microsoft.com/office/powerpoint/2010/main" val="74339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5367" y="365660"/>
            <a:ext cx="11312335" cy="5131579"/>
            <a:chOff x="526739" y="365660"/>
            <a:chExt cx="11312335" cy="5131579"/>
          </a:xfrm>
        </p:grpSpPr>
        <p:sp>
          <p:nvSpPr>
            <p:cNvPr id="2" name="Rectangle 1"/>
            <p:cNvSpPr/>
            <p:nvPr/>
          </p:nvSpPr>
          <p:spPr bwMode="auto">
            <a:xfrm>
              <a:off x="2653885" y="1637686"/>
              <a:ext cx="2233075" cy="2233075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031326" y="1637686"/>
              <a:ext cx="2233075" cy="2233075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408765" y="1637686"/>
              <a:ext cx="2233075" cy="2233075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43725" y="3209565"/>
              <a:ext cx="2243235" cy="472563"/>
            </a:xfrm>
            <a:prstGeom prst="hex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Web Apps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6516" y="2044605"/>
              <a:ext cx="724385" cy="70749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031324" y="3254434"/>
              <a:ext cx="2233078" cy="388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LOGIC Apps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5045" y="2043154"/>
              <a:ext cx="727877" cy="72706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08766" y="3264164"/>
              <a:ext cx="2243236" cy="472563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Mobile Apps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2258" y="2047127"/>
              <a:ext cx="505992" cy="726554"/>
            </a:xfrm>
            <a:prstGeom prst="rect">
              <a:avLst/>
            </a:prstGeom>
          </p:spPr>
        </p:pic>
        <p:sp>
          <p:nvSpPr>
            <p:cNvPr id="29" name="Title 2"/>
            <p:cNvSpPr txBox="1">
              <a:spLocks/>
            </p:cNvSpPr>
            <p:nvPr/>
          </p:nvSpPr>
          <p:spPr>
            <a:xfrm>
              <a:off x="526739" y="365660"/>
              <a:ext cx="11312335" cy="91757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4896" dirty="0" smtClean="0">
                  <a:solidFill>
                    <a:srgbClr val="FFFFFF"/>
                  </a:solidFill>
                </a:rPr>
                <a:t>App Service</a:t>
              </a:r>
              <a:endParaRPr lang="en-US" sz="3264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643725" y="3994806"/>
              <a:ext cx="7008276" cy="1502433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97" y="4203769"/>
              <a:ext cx="683133" cy="683133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5253310" y="4948471"/>
              <a:ext cx="1789106" cy="472563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err="1" smtClean="0">
                  <a:solidFill>
                    <a:srgbClr val="FFFFFF"/>
                  </a:solidFill>
                </a:rPr>
                <a:t>Api</a:t>
              </a:r>
              <a:r>
                <a:rPr lang="en-US" sz="1873" b="1" kern="0" cap="all" dirty="0" smtClean="0">
                  <a:solidFill>
                    <a:srgbClr val="FFFFFF"/>
                  </a:solidFill>
                </a:rPr>
                <a:t> Apps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7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526739" y="365660"/>
            <a:ext cx="11312335" cy="5131579"/>
            <a:chOff x="526739" y="365660"/>
            <a:chExt cx="11312335" cy="5131579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653885" y="1637686"/>
              <a:ext cx="2233075" cy="2233075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031326" y="1637686"/>
              <a:ext cx="2233075" cy="2233075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408765" y="1637686"/>
              <a:ext cx="2233075" cy="2233075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643725" y="3209565"/>
              <a:ext cx="2243235" cy="472563"/>
            </a:xfrm>
            <a:prstGeom prst="hex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Web Apps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6516" y="2044605"/>
              <a:ext cx="724385" cy="707495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5031324" y="3254434"/>
              <a:ext cx="2233078" cy="388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LOGIC Apps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5045" y="2043154"/>
              <a:ext cx="727877" cy="727065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408766" y="3264164"/>
              <a:ext cx="2243236" cy="472563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Mobile Apps</a:t>
              </a: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2258" y="2047127"/>
              <a:ext cx="505992" cy="726554"/>
            </a:xfrm>
            <a:prstGeom prst="rect">
              <a:avLst/>
            </a:prstGeom>
          </p:spPr>
        </p:pic>
        <p:sp>
          <p:nvSpPr>
            <p:cNvPr id="96" name="Title 2"/>
            <p:cNvSpPr txBox="1">
              <a:spLocks/>
            </p:cNvSpPr>
            <p:nvPr/>
          </p:nvSpPr>
          <p:spPr>
            <a:xfrm>
              <a:off x="526739" y="365660"/>
              <a:ext cx="11312335" cy="91757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4896" dirty="0" smtClean="0">
                  <a:solidFill>
                    <a:srgbClr val="FFFFFF"/>
                  </a:solidFill>
                </a:rPr>
                <a:t>App Service</a:t>
              </a:r>
              <a:endParaRPr lang="en-US" sz="3264" dirty="0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643725" y="3994806"/>
              <a:ext cx="7008276" cy="1502433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97" y="4203769"/>
              <a:ext cx="683133" cy="683133"/>
            </a:xfrm>
            <a:prstGeom prst="rect">
              <a:avLst/>
            </a:prstGeom>
            <a:noFill/>
          </p:spPr>
        </p:pic>
        <p:sp>
          <p:nvSpPr>
            <p:cNvPr id="99" name="TextBox 98"/>
            <p:cNvSpPr txBox="1"/>
            <p:nvPr/>
          </p:nvSpPr>
          <p:spPr>
            <a:xfrm>
              <a:off x="5253310" y="4948471"/>
              <a:ext cx="1789106" cy="472563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err="1" smtClean="0">
                  <a:solidFill>
                    <a:srgbClr val="FFFFFF"/>
                  </a:solidFill>
                </a:rPr>
                <a:t>Api</a:t>
              </a:r>
              <a:r>
                <a:rPr lang="en-US" sz="1873" b="1" kern="0" cap="all" dirty="0" smtClean="0">
                  <a:solidFill>
                    <a:srgbClr val="FFFFFF"/>
                  </a:solidFill>
                </a:rPr>
                <a:t> Apps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19443" y="273131"/>
            <a:ext cx="12000266" cy="6466504"/>
            <a:chOff x="219443" y="273131"/>
            <a:chExt cx="12000266" cy="6466504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19443" y="4348026"/>
              <a:ext cx="12000266" cy="2391609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u="sng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19443" y="273131"/>
              <a:ext cx="3937658" cy="3978020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u="sng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250747" y="273131"/>
              <a:ext cx="3937658" cy="3978020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u="sng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8282051" y="273131"/>
              <a:ext cx="3937658" cy="3978020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u="sng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6724" y="438523"/>
            <a:ext cx="2876858" cy="707495"/>
            <a:chOff x="426724" y="438523"/>
            <a:chExt cx="2876858" cy="707495"/>
          </a:xfrm>
        </p:grpSpPr>
        <p:sp>
          <p:nvSpPr>
            <p:cNvPr id="23" name="TextBox 22"/>
            <p:cNvSpPr txBox="1"/>
            <p:nvPr/>
          </p:nvSpPr>
          <p:spPr>
            <a:xfrm>
              <a:off x="1060347" y="483493"/>
              <a:ext cx="2243235" cy="582216"/>
            </a:xfrm>
            <a:prstGeom prst="hex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kern="0" cap="all" dirty="0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Web Apps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4" y="438523"/>
              <a:ext cx="724385" cy="707495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4522860" y="428738"/>
            <a:ext cx="3050836" cy="727065"/>
            <a:chOff x="4522860" y="428738"/>
            <a:chExt cx="3050836" cy="727065"/>
          </a:xfrm>
        </p:grpSpPr>
        <p:sp>
          <p:nvSpPr>
            <p:cNvPr id="27" name="TextBox 26"/>
            <p:cNvSpPr txBox="1"/>
            <p:nvPr/>
          </p:nvSpPr>
          <p:spPr>
            <a:xfrm>
              <a:off x="5340618" y="561437"/>
              <a:ext cx="2233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kern="0" cap="all" dirty="0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LOGIC Apps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860" y="428738"/>
              <a:ext cx="727877" cy="727065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8498659" y="428993"/>
            <a:ext cx="2842874" cy="726554"/>
            <a:chOff x="8498659" y="428993"/>
            <a:chExt cx="2842874" cy="726554"/>
          </a:xfrm>
        </p:grpSpPr>
        <p:sp>
          <p:nvSpPr>
            <p:cNvPr id="19" name="TextBox 18"/>
            <p:cNvSpPr txBox="1"/>
            <p:nvPr/>
          </p:nvSpPr>
          <p:spPr>
            <a:xfrm>
              <a:off x="9098297" y="572732"/>
              <a:ext cx="2243236" cy="573286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kern="0" cap="all" dirty="0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Mobile Apps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8659" y="428993"/>
              <a:ext cx="505992" cy="726554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495655" y="4578565"/>
            <a:ext cx="2621227" cy="832121"/>
            <a:chOff x="495655" y="4578565"/>
            <a:chExt cx="2621227" cy="83212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4578565"/>
              <a:ext cx="832121" cy="832121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1327776" y="4661828"/>
              <a:ext cx="1789106" cy="573286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kern="0" cap="all" dirty="0" err="1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Api</a:t>
              </a:r>
              <a:r>
                <a:rPr lang="en-US" sz="2400" kern="0" cap="all" dirty="0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 Apps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90280" y="5044331"/>
            <a:ext cx="6215476" cy="1130838"/>
            <a:chOff x="7841950" y="5151209"/>
            <a:chExt cx="4063805" cy="739365"/>
          </a:xfrm>
        </p:grpSpPr>
        <p:grpSp>
          <p:nvGrpSpPr>
            <p:cNvPr id="5" name="Group 4"/>
            <p:cNvGrpSpPr/>
            <p:nvPr/>
          </p:nvGrpSpPr>
          <p:grpSpPr>
            <a:xfrm>
              <a:off x="7841950" y="5151209"/>
              <a:ext cx="739365" cy="739365"/>
              <a:chOff x="2336344" y="2754223"/>
              <a:chExt cx="739365" cy="739365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2336344" y="2754223"/>
                <a:ext cx="739365" cy="7393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332" y="2908781"/>
                <a:ext cx="433482" cy="433482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8684447" y="5151209"/>
              <a:ext cx="739365" cy="739365"/>
              <a:chOff x="2579844" y="2146998"/>
              <a:chExt cx="739365" cy="739365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2579844" y="2146998"/>
                <a:ext cx="739365" cy="73936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3725" y="2230481"/>
                <a:ext cx="554882" cy="554882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9503844" y="5151209"/>
              <a:ext cx="739365" cy="739365"/>
              <a:chOff x="3399241" y="2146998"/>
              <a:chExt cx="739365" cy="739365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3399241" y="2146998"/>
                <a:ext cx="739365" cy="73936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750" y="2256827"/>
                <a:ext cx="549690" cy="549690"/>
              </a:xfrm>
              <a:prstGeom prst="rect">
                <a:avLst/>
              </a:prstGeom>
            </p:spPr>
          </p:pic>
        </p:grpSp>
        <p:sp>
          <p:nvSpPr>
            <p:cNvPr id="45" name="Rectangle 44"/>
            <p:cNvSpPr/>
            <p:nvPr/>
          </p:nvSpPr>
          <p:spPr bwMode="auto">
            <a:xfrm>
              <a:off x="10335117" y="5151209"/>
              <a:ext cx="739365" cy="739365"/>
            </a:xfrm>
            <a:prstGeom prst="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http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1166390" y="5151209"/>
              <a:ext cx="739365" cy="739365"/>
            </a:xfrm>
            <a:prstGeom prst="rect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SQL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873" y="1692224"/>
            <a:ext cx="1345433" cy="1278643"/>
            <a:chOff x="435445" y="1073442"/>
            <a:chExt cx="1345433" cy="127864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7568" y="1073442"/>
              <a:ext cx="1247342" cy="91089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35445" y="2044308"/>
              <a:ext cx="1345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cs typeface="Segoe UI Light" panose="020B0502040204020203" pitchFamily="34" charset="0"/>
                </a:rPr>
                <a:t>Customer site</a:t>
              </a:r>
              <a:endParaRPr lang="en-US" sz="1400" b="1" dirty="0">
                <a:cs typeface="Segoe UI Light" panose="020B050204020402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25735" y="1689735"/>
            <a:ext cx="1491883" cy="1280384"/>
            <a:chOff x="5473637" y="1689735"/>
            <a:chExt cx="1491883" cy="128038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00239" y="1689735"/>
              <a:ext cx="1238673" cy="90981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473637" y="2662342"/>
              <a:ext cx="1491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cs typeface="Segoe UI Light" panose="020B0502040204020203" pitchFamily="34" charset="0"/>
                </a:rPr>
                <a:t>Service Advisor</a:t>
              </a:r>
              <a:endParaRPr lang="en-US" sz="1400" b="1" dirty="0">
                <a:cs typeface="Segoe UI Light" panose="020B0502040204020203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9486444" y="1655866"/>
            <a:ext cx="1466941" cy="1314253"/>
            <a:chOff x="8649002" y="1655866"/>
            <a:chExt cx="1466941" cy="1314253"/>
          </a:xfrm>
        </p:grpSpPr>
        <p:sp>
          <p:nvSpPr>
            <p:cNvPr id="58" name="TextBox 57"/>
            <p:cNvSpPr txBox="1"/>
            <p:nvPr/>
          </p:nvSpPr>
          <p:spPr>
            <a:xfrm>
              <a:off x="8649002" y="2662342"/>
              <a:ext cx="1466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cs typeface="Segoe UI Light" panose="020B0502040204020203" pitchFamily="34" charset="0"/>
                </a:rPr>
                <a:t>Technician App</a:t>
              </a:r>
              <a:endParaRPr lang="en-US" sz="1400" b="1" dirty="0">
                <a:cs typeface="Segoe UI Light" panose="020B0502040204020203" pitchFamily="34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04373" y="1655866"/>
              <a:ext cx="1341232" cy="904858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5556220" y="1692224"/>
            <a:ext cx="1314782" cy="1494086"/>
            <a:chOff x="5556220" y="1692224"/>
            <a:chExt cx="1314782" cy="1494086"/>
          </a:xfrm>
        </p:grpSpPr>
        <p:sp>
          <p:nvSpPr>
            <p:cNvPr id="63" name="TextBox 62"/>
            <p:cNvSpPr txBox="1"/>
            <p:nvPr/>
          </p:nvSpPr>
          <p:spPr>
            <a:xfrm>
              <a:off x="5556220" y="2663090"/>
              <a:ext cx="13147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cs typeface="Segoe UI Light" panose="020B0502040204020203" pitchFamily="34" charset="0"/>
                </a:rPr>
                <a:t>Customer</a:t>
              </a:r>
              <a:br>
                <a:rPr lang="en-US" sz="1400" b="1" dirty="0" smtClean="0">
                  <a:cs typeface="Segoe UI Light" panose="020B0502040204020203" pitchFamily="34" charset="0"/>
                </a:rPr>
              </a:br>
              <a:r>
                <a:rPr lang="en-US" sz="1400" b="1" dirty="0" smtClean="0">
                  <a:cs typeface="Segoe UI Light" panose="020B0502040204020203" pitchFamily="34" charset="0"/>
                </a:rPr>
                <a:t>Appointment</a:t>
              </a:r>
              <a:endParaRPr lang="en-US" sz="1400" b="1" dirty="0">
                <a:cs typeface="Segoe UI Light" panose="020B0502040204020203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589940" y="1692224"/>
              <a:ext cx="1247342" cy="910893"/>
              <a:chOff x="4717731" y="1692224"/>
              <a:chExt cx="1247342" cy="910893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7731" y="1692224"/>
                <a:ext cx="1247342" cy="91089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4747968" y="1863365"/>
                <a:ext cx="1181492" cy="6975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691444" y="2004349"/>
              <a:ext cx="138794" cy="303798"/>
              <a:chOff x="5691444" y="2004349"/>
              <a:chExt cx="138794" cy="303798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5691444" y="2006138"/>
                <a:ext cx="138794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5691444" y="2004349"/>
                <a:ext cx="138794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913082" y="2004349"/>
              <a:ext cx="138794" cy="303798"/>
              <a:chOff x="5891187" y="2004349"/>
              <a:chExt cx="138794" cy="303798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5891187" y="2006138"/>
                <a:ext cx="138794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5891187" y="2004349"/>
                <a:ext cx="138794" cy="45719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134720" y="2004349"/>
              <a:ext cx="138794" cy="303798"/>
              <a:chOff x="6090930" y="2004349"/>
              <a:chExt cx="138794" cy="303798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6090930" y="2006138"/>
                <a:ext cx="138794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6090930" y="2004349"/>
                <a:ext cx="138794" cy="4571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356358" y="2004349"/>
              <a:ext cx="138793" cy="303798"/>
              <a:chOff x="6290673" y="2004349"/>
              <a:chExt cx="138793" cy="303798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6290673" y="2006138"/>
                <a:ext cx="138793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6290673" y="2004349"/>
                <a:ext cx="138793" cy="4571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577994" y="2004349"/>
              <a:ext cx="138793" cy="303798"/>
              <a:chOff x="6490416" y="2004349"/>
              <a:chExt cx="138793" cy="303798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6490416" y="2006138"/>
                <a:ext cx="138793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6490416" y="2004349"/>
                <a:ext cx="138793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11" name="Chevron 110"/>
            <p:cNvSpPr/>
            <p:nvPr/>
          </p:nvSpPr>
          <p:spPr bwMode="auto">
            <a:xfrm>
              <a:off x="5846949" y="2144789"/>
              <a:ext cx="51415" cy="51415"/>
            </a:xfrm>
            <a:prstGeom prst="chevron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Chevron 116"/>
            <p:cNvSpPr/>
            <p:nvPr/>
          </p:nvSpPr>
          <p:spPr bwMode="auto">
            <a:xfrm>
              <a:off x="6067607" y="2144789"/>
              <a:ext cx="51415" cy="51415"/>
            </a:xfrm>
            <a:prstGeom prst="chevron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Chevron 117"/>
            <p:cNvSpPr/>
            <p:nvPr/>
          </p:nvSpPr>
          <p:spPr bwMode="auto">
            <a:xfrm>
              <a:off x="6288265" y="2144789"/>
              <a:ext cx="51415" cy="51415"/>
            </a:xfrm>
            <a:prstGeom prst="chevron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Chevron 118"/>
            <p:cNvSpPr/>
            <p:nvPr/>
          </p:nvSpPr>
          <p:spPr bwMode="auto">
            <a:xfrm>
              <a:off x="6508924" y="2144789"/>
              <a:ext cx="51415" cy="51415"/>
            </a:xfrm>
            <a:prstGeom prst="chevron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0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19443" y="273131"/>
            <a:ext cx="12000266" cy="6466504"/>
            <a:chOff x="219443" y="273131"/>
            <a:chExt cx="12000266" cy="6466504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19443" y="4348026"/>
              <a:ext cx="12000266" cy="2391609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u="sng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19443" y="273131"/>
              <a:ext cx="3937658" cy="3978020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u="sng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250747" y="273131"/>
              <a:ext cx="3937658" cy="3978020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u="sng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8282051" y="273131"/>
              <a:ext cx="3937658" cy="3978020"/>
            </a:xfrm>
            <a:prstGeom prst="rect">
              <a:avLst/>
            </a:prstGeom>
            <a:solidFill>
              <a:srgbClr val="0072C6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u="sng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6724" y="438523"/>
            <a:ext cx="2876858" cy="707495"/>
            <a:chOff x="426724" y="438523"/>
            <a:chExt cx="2876858" cy="707495"/>
          </a:xfrm>
        </p:grpSpPr>
        <p:sp>
          <p:nvSpPr>
            <p:cNvPr id="23" name="TextBox 22"/>
            <p:cNvSpPr txBox="1"/>
            <p:nvPr/>
          </p:nvSpPr>
          <p:spPr>
            <a:xfrm>
              <a:off x="1060347" y="483493"/>
              <a:ext cx="2243235" cy="582216"/>
            </a:xfrm>
            <a:prstGeom prst="hex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kern="0" cap="all" dirty="0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Web Apps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4" y="438523"/>
              <a:ext cx="724385" cy="707495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4522860" y="428738"/>
            <a:ext cx="3050836" cy="727065"/>
            <a:chOff x="4522860" y="428738"/>
            <a:chExt cx="3050836" cy="727065"/>
          </a:xfrm>
        </p:grpSpPr>
        <p:sp>
          <p:nvSpPr>
            <p:cNvPr id="27" name="TextBox 26"/>
            <p:cNvSpPr txBox="1"/>
            <p:nvPr/>
          </p:nvSpPr>
          <p:spPr>
            <a:xfrm>
              <a:off x="5340618" y="561437"/>
              <a:ext cx="2233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kern="0" cap="all" dirty="0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LOGIC Apps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860" y="428738"/>
              <a:ext cx="727877" cy="727065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8498659" y="428993"/>
            <a:ext cx="2842874" cy="726554"/>
            <a:chOff x="8498659" y="428993"/>
            <a:chExt cx="2842874" cy="726554"/>
          </a:xfrm>
        </p:grpSpPr>
        <p:sp>
          <p:nvSpPr>
            <p:cNvPr id="19" name="TextBox 18"/>
            <p:cNvSpPr txBox="1"/>
            <p:nvPr/>
          </p:nvSpPr>
          <p:spPr>
            <a:xfrm>
              <a:off x="9098297" y="572732"/>
              <a:ext cx="2243236" cy="573286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kern="0" cap="all" dirty="0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Mobile Apps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8659" y="428993"/>
              <a:ext cx="505992" cy="726554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495655" y="4578565"/>
            <a:ext cx="2621227" cy="832121"/>
            <a:chOff x="495655" y="4578565"/>
            <a:chExt cx="2621227" cy="83212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4578565"/>
              <a:ext cx="832121" cy="832121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1327776" y="4661828"/>
              <a:ext cx="1789106" cy="573286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400" kern="0" cap="all" dirty="0" err="1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Api</a:t>
              </a:r>
              <a:r>
                <a:rPr lang="en-US" sz="2400" kern="0" cap="all" dirty="0" smtClean="0">
                  <a:solidFill>
                    <a:srgbClr val="FFFFFF"/>
                  </a:solidFill>
                  <a:cs typeface="Segoe UI Semilight" panose="020B0402040204020203" pitchFamily="34" charset="0"/>
                </a:rPr>
                <a:t> Apps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90280" y="5044331"/>
            <a:ext cx="6215476" cy="1130838"/>
            <a:chOff x="7841950" y="5151209"/>
            <a:chExt cx="4063805" cy="739365"/>
          </a:xfrm>
        </p:grpSpPr>
        <p:grpSp>
          <p:nvGrpSpPr>
            <p:cNvPr id="5" name="Group 4"/>
            <p:cNvGrpSpPr/>
            <p:nvPr/>
          </p:nvGrpSpPr>
          <p:grpSpPr>
            <a:xfrm>
              <a:off x="7841950" y="5151209"/>
              <a:ext cx="739365" cy="739365"/>
              <a:chOff x="2336344" y="2754223"/>
              <a:chExt cx="739365" cy="739365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2336344" y="2754223"/>
                <a:ext cx="739365" cy="7393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332" y="2908781"/>
                <a:ext cx="433482" cy="433482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8684447" y="5151209"/>
              <a:ext cx="739365" cy="739365"/>
              <a:chOff x="2579844" y="2146998"/>
              <a:chExt cx="739365" cy="739365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2579844" y="2146998"/>
                <a:ext cx="739365" cy="73936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3725" y="2230481"/>
                <a:ext cx="554882" cy="554882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9503844" y="5151209"/>
              <a:ext cx="739365" cy="739365"/>
              <a:chOff x="3399241" y="2146998"/>
              <a:chExt cx="739365" cy="739365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3399241" y="2146998"/>
                <a:ext cx="739365" cy="73936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750" y="2256827"/>
                <a:ext cx="549690" cy="549690"/>
              </a:xfrm>
              <a:prstGeom prst="rect">
                <a:avLst/>
              </a:prstGeom>
            </p:spPr>
          </p:pic>
        </p:grpSp>
        <p:sp>
          <p:nvSpPr>
            <p:cNvPr id="45" name="Rectangle 44"/>
            <p:cNvSpPr/>
            <p:nvPr/>
          </p:nvSpPr>
          <p:spPr bwMode="auto">
            <a:xfrm>
              <a:off x="10335117" y="5151209"/>
              <a:ext cx="739365" cy="739365"/>
            </a:xfrm>
            <a:prstGeom prst="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http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1166390" y="5151209"/>
              <a:ext cx="739365" cy="739365"/>
            </a:xfrm>
            <a:prstGeom prst="rect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SQL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873" y="1692224"/>
            <a:ext cx="1345433" cy="1278643"/>
            <a:chOff x="435445" y="1073442"/>
            <a:chExt cx="1345433" cy="127864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7568" y="1073442"/>
              <a:ext cx="1247342" cy="91089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35445" y="2044308"/>
              <a:ext cx="1345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cs typeface="Segoe UI Light" panose="020B0502040204020203" pitchFamily="34" charset="0"/>
                </a:rPr>
                <a:t>Customer site</a:t>
              </a:r>
              <a:endParaRPr lang="en-US" sz="1400" b="1" dirty="0">
                <a:cs typeface="Segoe UI Light" panose="020B050204020402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25735" y="1689735"/>
            <a:ext cx="1491883" cy="1280384"/>
            <a:chOff x="5473637" y="1689735"/>
            <a:chExt cx="1491883" cy="128038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00239" y="1689735"/>
              <a:ext cx="1238673" cy="90981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473637" y="2662342"/>
              <a:ext cx="1491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cs typeface="Segoe UI Light" panose="020B0502040204020203" pitchFamily="34" charset="0"/>
                </a:rPr>
                <a:t>Service Advisor</a:t>
              </a:r>
              <a:endParaRPr lang="en-US" sz="1400" b="1" dirty="0">
                <a:cs typeface="Segoe UI Light" panose="020B0502040204020203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9486444" y="1655866"/>
            <a:ext cx="1466941" cy="1314253"/>
            <a:chOff x="8649002" y="1655866"/>
            <a:chExt cx="1466941" cy="1314253"/>
          </a:xfrm>
        </p:grpSpPr>
        <p:sp>
          <p:nvSpPr>
            <p:cNvPr id="58" name="TextBox 57"/>
            <p:cNvSpPr txBox="1"/>
            <p:nvPr/>
          </p:nvSpPr>
          <p:spPr>
            <a:xfrm>
              <a:off x="8649002" y="2662342"/>
              <a:ext cx="1466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cs typeface="Segoe UI Light" panose="020B0502040204020203" pitchFamily="34" charset="0"/>
                </a:rPr>
                <a:t>Technician App</a:t>
              </a:r>
              <a:endParaRPr lang="en-US" sz="1400" b="1" dirty="0">
                <a:cs typeface="Segoe UI Light" panose="020B0502040204020203" pitchFamily="34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04373" y="1655866"/>
              <a:ext cx="1341232" cy="904858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5556220" y="1692224"/>
            <a:ext cx="1314782" cy="1494086"/>
            <a:chOff x="5556220" y="1692224"/>
            <a:chExt cx="1314782" cy="1494086"/>
          </a:xfrm>
        </p:grpSpPr>
        <p:sp>
          <p:nvSpPr>
            <p:cNvPr id="63" name="TextBox 62"/>
            <p:cNvSpPr txBox="1"/>
            <p:nvPr/>
          </p:nvSpPr>
          <p:spPr>
            <a:xfrm>
              <a:off x="5556220" y="2663090"/>
              <a:ext cx="13147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cs typeface="Segoe UI Light" panose="020B0502040204020203" pitchFamily="34" charset="0"/>
                </a:rPr>
                <a:t>Customer</a:t>
              </a:r>
              <a:br>
                <a:rPr lang="en-US" sz="1400" b="1" dirty="0" smtClean="0">
                  <a:cs typeface="Segoe UI Light" panose="020B0502040204020203" pitchFamily="34" charset="0"/>
                </a:rPr>
              </a:br>
              <a:r>
                <a:rPr lang="en-US" sz="1400" b="1" dirty="0" smtClean="0">
                  <a:cs typeface="Segoe UI Light" panose="020B0502040204020203" pitchFamily="34" charset="0"/>
                </a:rPr>
                <a:t>Appointment</a:t>
              </a:r>
              <a:endParaRPr lang="en-US" sz="1400" b="1" dirty="0">
                <a:cs typeface="Segoe UI Light" panose="020B0502040204020203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589940" y="1692224"/>
              <a:ext cx="1247342" cy="910893"/>
              <a:chOff x="4717731" y="1692224"/>
              <a:chExt cx="1247342" cy="910893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7731" y="1692224"/>
                <a:ext cx="1247342" cy="91089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4747968" y="1863365"/>
                <a:ext cx="1181492" cy="6975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691444" y="2004349"/>
              <a:ext cx="138794" cy="303798"/>
              <a:chOff x="5691444" y="2004349"/>
              <a:chExt cx="138794" cy="303798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5691444" y="2006138"/>
                <a:ext cx="138794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5691444" y="2004349"/>
                <a:ext cx="138794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913082" y="2004349"/>
              <a:ext cx="138794" cy="303798"/>
              <a:chOff x="5891187" y="2004349"/>
              <a:chExt cx="138794" cy="303798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5891187" y="2006138"/>
                <a:ext cx="138794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5891187" y="2004349"/>
                <a:ext cx="138794" cy="45719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134720" y="2004349"/>
              <a:ext cx="138794" cy="303798"/>
              <a:chOff x="6090930" y="2004349"/>
              <a:chExt cx="138794" cy="303798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6090930" y="2006138"/>
                <a:ext cx="138794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6090930" y="2004349"/>
                <a:ext cx="138794" cy="4571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356358" y="2004349"/>
              <a:ext cx="138793" cy="303798"/>
              <a:chOff x="6290673" y="2004349"/>
              <a:chExt cx="138793" cy="303798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6290673" y="2006138"/>
                <a:ext cx="138793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6290673" y="2004349"/>
                <a:ext cx="138793" cy="4571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577994" y="2004349"/>
              <a:ext cx="138793" cy="303798"/>
              <a:chOff x="6490416" y="2004349"/>
              <a:chExt cx="138793" cy="303798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6490416" y="2006138"/>
                <a:ext cx="138793" cy="302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6490416" y="2004349"/>
                <a:ext cx="138793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11" name="Chevron 110"/>
            <p:cNvSpPr/>
            <p:nvPr/>
          </p:nvSpPr>
          <p:spPr bwMode="auto">
            <a:xfrm>
              <a:off x="5846949" y="2144789"/>
              <a:ext cx="51415" cy="51415"/>
            </a:xfrm>
            <a:prstGeom prst="chevron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Chevron 116"/>
            <p:cNvSpPr/>
            <p:nvPr/>
          </p:nvSpPr>
          <p:spPr bwMode="auto">
            <a:xfrm>
              <a:off x="6067607" y="2144789"/>
              <a:ext cx="51415" cy="51415"/>
            </a:xfrm>
            <a:prstGeom prst="chevron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Chevron 117"/>
            <p:cNvSpPr/>
            <p:nvPr/>
          </p:nvSpPr>
          <p:spPr bwMode="auto">
            <a:xfrm>
              <a:off x="6288265" y="2144789"/>
              <a:ext cx="51415" cy="51415"/>
            </a:xfrm>
            <a:prstGeom prst="chevron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Chevron 118"/>
            <p:cNvSpPr/>
            <p:nvPr/>
          </p:nvSpPr>
          <p:spPr bwMode="auto">
            <a:xfrm>
              <a:off x="6508924" y="2144789"/>
              <a:ext cx="51415" cy="51415"/>
            </a:xfrm>
            <a:prstGeom prst="chevron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" y="454838"/>
            <a:ext cx="7392979" cy="4298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28" y="-5036"/>
            <a:ext cx="4777794" cy="703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532" y="174037"/>
            <a:ext cx="2666762" cy="583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8437" y="163192"/>
            <a:ext cx="1720992" cy="4719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135" y="174038"/>
            <a:ext cx="868248" cy="2375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7036" y="174037"/>
            <a:ext cx="860496" cy="3543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8311" y="2199253"/>
            <a:ext cx="1064891" cy="4280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6159" y="4240431"/>
            <a:ext cx="1312153" cy="24483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06260" y="538510"/>
            <a:ext cx="6016424" cy="12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/>
            <a:r>
              <a:rPr lang="en-US" sz="3672" dirty="0">
                <a:solidFill>
                  <a:srgbClr val="FFFFFF"/>
                </a:solidFill>
                <a:latin typeface="Segoe UI Light"/>
              </a:rPr>
              <a:t>BizTalk Integration features as </a:t>
            </a:r>
            <a:r>
              <a:rPr lang="en-US" sz="3672" dirty="0" smtClean="0">
                <a:solidFill>
                  <a:srgbClr val="FFFFFF"/>
                </a:solidFill>
                <a:latin typeface="Segoe UI Light"/>
              </a:rPr>
              <a:t>API Apps</a:t>
            </a:r>
            <a:endParaRPr lang="en-US" sz="3672" dirty="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3719" y="1762735"/>
            <a:ext cx="6016424" cy="483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Connectors</a:t>
            </a: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Validation</a:t>
            </a: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Batching/</a:t>
            </a:r>
            <a:r>
              <a:rPr lang="en-US" sz="1836" dirty="0" err="1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Debatching</a:t>
            </a:r>
            <a:endParaRPr lang="en-US" sz="1836" dirty="0">
              <a:solidFill>
                <a:srgbClr val="FFFFFF"/>
              </a:solidFill>
              <a:latin typeface="Segoe UI Light"/>
              <a:sym typeface="Wingdings" panose="05000000000000000000" pitchFamily="2" charset="2"/>
            </a:endParaRP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Format Conversion (XML, JSON, </a:t>
            </a:r>
            <a:r>
              <a:rPr lang="en-US" sz="1836" dirty="0" err="1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FlatFile</a:t>
            </a: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)</a:t>
            </a: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Extract </a:t>
            </a: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Transform</a:t>
            </a: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Mediation Patterns (Request Response, One Way </a:t>
            </a:r>
            <a:r>
              <a:rPr lang="en-US" sz="1836" dirty="0" err="1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etc</a:t>
            </a: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)</a:t>
            </a: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Message Routing</a:t>
            </a: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Business Rules</a:t>
            </a: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Trading Partner Management</a:t>
            </a:r>
          </a:p>
          <a:p>
            <a:pPr marL="466298" indent="-466298" defTabSz="932597">
              <a:spcBef>
                <a:spcPts val="1224"/>
              </a:spcBef>
              <a:buFont typeface="Wingdings" panose="05000000000000000000" pitchFamily="2" charset="2"/>
              <a:buChar char="à"/>
            </a:pPr>
            <a:r>
              <a:rPr lang="en-US" sz="1836" dirty="0">
                <a:solidFill>
                  <a:srgbClr val="FFFFFF"/>
                </a:solidFill>
                <a:latin typeface="Segoe UI Light"/>
                <a:sym typeface="Wingdings" panose="05000000000000000000" pitchFamily="2" charset="2"/>
              </a:rPr>
              <a:t>B2B - AS2/X12/EDIFACT</a:t>
            </a:r>
          </a:p>
        </p:txBody>
      </p:sp>
    </p:spTree>
    <p:extLst>
      <p:ext uri="{BB962C8B-B14F-4D97-AF65-F5344CB8AC3E}">
        <p14:creationId xmlns:p14="http://schemas.microsoft.com/office/powerpoint/2010/main" val="1534104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3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3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/>
          <a:lstStyle>
            <a:lvl1pPr algn="l" defTabSz="932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mtClean="0"/>
              <a:t>Microsoft Integration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729669" y="2095476"/>
            <a:ext cx="2347783" cy="2396683"/>
            <a:chOff x="4991237" y="2170934"/>
            <a:chExt cx="2347783" cy="2396683"/>
          </a:xfrm>
        </p:grpSpPr>
        <p:sp>
          <p:nvSpPr>
            <p:cNvPr id="4" name="Rectangle 3"/>
            <p:cNvSpPr/>
            <p:nvPr/>
          </p:nvSpPr>
          <p:spPr>
            <a:xfrm>
              <a:off x="4991237" y="3571023"/>
              <a:ext cx="2347783" cy="9965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6521" tIns="186521" rIns="186521" bIns="186521" rtlCol="0" anchor="t"/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BizTalk Services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1472" y="2170934"/>
              <a:ext cx="1408397" cy="138028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63828" y="1823295"/>
            <a:ext cx="2286000" cy="2668864"/>
            <a:chOff x="963828" y="1922149"/>
            <a:chExt cx="2286000" cy="2668864"/>
          </a:xfrm>
        </p:grpSpPr>
        <p:pic>
          <p:nvPicPr>
            <p:cNvPr id="7" name="Picture 2" descr="https://gallery.technet.microsoft.com/site/view/file/77828/1/BizTalkServer2013.pn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0" r="41829" b="25860"/>
            <a:stretch/>
          </p:blipFill>
          <p:spPr bwMode="auto">
            <a:xfrm>
              <a:off x="1655806" y="1922149"/>
              <a:ext cx="1594022" cy="165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63828" y="3594419"/>
              <a:ext cx="2286000" cy="9965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6521" tIns="186521" rIns="186521" bIns="186521" rtlCol="0" anchor="t"/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BizTalk Server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3444" y="4185054"/>
            <a:ext cx="2866768" cy="20405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Leader in integration on-premises</a:t>
            </a:r>
          </a:p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Handles mission critical workloads for hundreds of customers</a:t>
            </a:r>
          </a:p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Renowned brand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0718" y="4205881"/>
            <a:ext cx="2866768" cy="17912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First version of BizTalk build ‘cloud-up’</a:t>
            </a:r>
          </a:p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Already running mission critical workload for large customers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14926" y="3511841"/>
            <a:ext cx="2958710" cy="673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521" tIns="186521" rIns="186521" bIns="186521" rtlCol="0" anchor="t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Azure App Service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0045" y="4206069"/>
            <a:ext cx="3784798" cy="278845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Includes BizTalk Services capabilities – evolved to benefit from App Service approach</a:t>
            </a:r>
          </a:p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Inherently extensible</a:t>
            </a:r>
          </a:p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More accessible to a broader audience, not just integration specialists</a:t>
            </a:r>
          </a:p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Takes BizTalk brand and capabilities forward</a:t>
            </a:r>
          </a:p>
          <a:p>
            <a:pPr marL="342900" marR="0" lvl="0" indent="-342900" algn="l" defTabSz="932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49" y="2181383"/>
            <a:ext cx="1208467" cy="1208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239" y="2095476"/>
            <a:ext cx="1408397" cy="13802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513511" y="2603467"/>
            <a:ext cx="351728" cy="536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521" tIns="186521" rIns="186521" bIns="186521" rtlCol="0" anchor="t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516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763" y="-201283"/>
            <a:ext cx="8197531" cy="53110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202" y="0"/>
            <a:ext cx="7754510" cy="50201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94270" y="466733"/>
            <a:ext cx="5586609" cy="73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09"/>
            <a:r>
              <a:rPr lang="en-US" sz="408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Hybrid Integration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98" y="3625483"/>
            <a:ext cx="1871319" cy="12070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9332" y="-428411"/>
            <a:ext cx="1320293" cy="19165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8495" y="-1014924"/>
            <a:ext cx="2399233" cy="3802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0681" y="4205614"/>
            <a:ext cx="814651" cy="516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3898" y="2338891"/>
            <a:ext cx="1021925" cy="654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9786" y="1757220"/>
            <a:ext cx="2042365" cy="27422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36864" y="3433261"/>
            <a:ext cx="6803891" cy="43963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2754" y="541607"/>
            <a:ext cx="1534735" cy="18565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6477" y="589320"/>
            <a:ext cx="1077752" cy="1301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5923" y="1566118"/>
            <a:ext cx="1568283" cy="14423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5745" y="4258628"/>
            <a:ext cx="946333" cy="6063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376" y="5559192"/>
            <a:ext cx="2306785" cy="1356686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714421" y="2667419"/>
            <a:ext cx="2766303" cy="4120553"/>
            <a:chOff x="768089" y="-1605208"/>
            <a:chExt cx="3768750" cy="561375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8089" y="-1605208"/>
              <a:ext cx="3768750" cy="561375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55198" y="534480"/>
              <a:ext cx="1361250" cy="180000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30483" y="3573920"/>
            <a:ext cx="1569312" cy="10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409" y="1229877"/>
            <a:ext cx="9235339" cy="496107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63500" defTabSz="896181">
              <a:spcAft>
                <a:spcPts val="2400"/>
              </a:spcAft>
            </a:pPr>
            <a:r>
              <a:rPr lang="en-US" sz="3200" dirty="0">
                <a:solidFill>
                  <a:schemeClr val="bg1"/>
                </a:solidFill>
                <a:latin typeface="Segoe UI Light"/>
              </a:rPr>
              <a:t>A mobile developer is asked to create a app for use by sales personnel in the org. </a:t>
            </a:r>
          </a:p>
          <a:p>
            <a:pPr marL="63500" defTabSz="896181">
              <a:spcAft>
                <a:spcPts val="2400"/>
              </a:spcAft>
            </a:pPr>
            <a:r>
              <a:rPr lang="en-US" sz="3200" dirty="0">
                <a:solidFill>
                  <a:schemeClr val="bg1"/>
                </a:solidFill>
                <a:latin typeface="Segoe UI Light"/>
              </a:rPr>
              <a:t>The app will need to access order details specific to a customer/region from their mobile device.  </a:t>
            </a:r>
          </a:p>
          <a:p>
            <a:pPr marL="63500" defTabSz="896181">
              <a:spcAft>
                <a:spcPts val="2400"/>
              </a:spcAft>
            </a:pPr>
            <a:r>
              <a:rPr lang="en-US" sz="3200" dirty="0">
                <a:solidFill>
                  <a:schemeClr val="bg1"/>
                </a:solidFill>
                <a:latin typeface="Segoe UI Light"/>
              </a:rPr>
              <a:t>The order database is housed on a SQL server on-prem</a:t>
            </a:r>
            <a:r>
              <a:rPr lang="en-US" sz="3200" dirty="0" smtClean="0">
                <a:solidFill>
                  <a:schemeClr val="bg1"/>
                </a:solidFill>
                <a:latin typeface="Segoe UI Light"/>
              </a:rPr>
              <a:t>.</a:t>
            </a:r>
          </a:p>
          <a:p>
            <a:pPr marL="63500" defTabSz="896181">
              <a:spcAft>
                <a:spcPts val="2400"/>
              </a:spcAft>
            </a:pPr>
            <a:r>
              <a:rPr lang="en-US" sz="3200" dirty="0" smtClean="0">
                <a:solidFill>
                  <a:schemeClr val="bg1"/>
                </a:solidFill>
                <a:latin typeface="Segoe UI Light"/>
              </a:rPr>
              <a:t>The data is sensitive and needs to be accessed only by authenticated users</a:t>
            </a:r>
            <a:endParaRPr lang="en-US" sz="3200" dirty="0">
              <a:solidFill>
                <a:schemeClr val="bg1"/>
              </a:solidFill>
              <a:latin typeface="Segoe UI Ligh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/>
          <a:lstStyle>
            <a:lvl1pPr algn="l" defTabSz="932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Scenario overview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63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Integration: Extend Mission-Critical to the Cloud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2" y="3954463"/>
            <a:ext cx="7315137" cy="2011652"/>
          </a:xfrm>
          <a:solidFill>
            <a:srgbClr val="50505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Guru </a:t>
            </a:r>
            <a:r>
              <a:rPr lang="en-US" dirty="0" err="1" smtClean="0">
                <a:solidFill>
                  <a:schemeClr val="bg1"/>
                </a:solidFill>
              </a:rPr>
              <a:t>Venkataraman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Guru.Venkataraman@Microsoft.com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Mark </a:t>
            </a:r>
            <a:r>
              <a:rPr lang="en-US" dirty="0" err="1" smtClean="0">
                <a:solidFill>
                  <a:schemeClr val="bg1"/>
                </a:solidFill>
              </a:rPr>
              <a:t>Mortimore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hlinkClick r:id="rId3"/>
              </a:rPr>
              <a:t>Mark.Mortimore@Microsoft.com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22262" y="360323"/>
            <a:ext cx="2667000" cy="406265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+mn-lt"/>
              </a:rPr>
              <a:t>BRK3734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Scenario Implementation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6911" y="1212849"/>
            <a:ext cx="11889564" cy="5176802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800" dirty="0">
                <a:solidFill>
                  <a:schemeClr val="bg1"/>
                </a:solidFill>
              </a:rPr>
              <a:t>Challenges for the developer with the above  scenario: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developer </a:t>
            </a:r>
            <a:r>
              <a:rPr lang="en-US" sz="2800" dirty="0">
                <a:solidFill>
                  <a:schemeClr val="bg1"/>
                </a:solidFill>
              </a:rPr>
              <a:t>is expected to </a:t>
            </a:r>
            <a:r>
              <a:rPr lang="en-US" sz="2800" dirty="0" smtClean="0">
                <a:solidFill>
                  <a:schemeClr val="bg1"/>
                </a:solidFill>
              </a:rPr>
              <a:t>be skilled in the </a:t>
            </a:r>
            <a:r>
              <a:rPr lang="en-US" sz="2800" dirty="0">
                <a:solidFill>
                  <a:schemeClr val="bg1"/>
                </a:solidFill>
              </a:rPr>
              <a:t>following: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Accessing Enterprise SQL server (authentication, connection pooling, </a:t>
            </a:r>
            <a:r>
              <a:rPr lang="en-US" sz="2800" dirty="0" err="1">
                <a:solidFill>
                  <a:schemeClr val="bg1"/>
                </a:solidFill>
              </a:rPr>
              <a:t>etc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Connecting to on-</a:t>
            </a:r>
            <a:r>
              <a:rPr lang="en-US" sz="2800" dirty="0" err="1">
                <a:solidFill>
                  <a:schemeClr val="bg1"/>
                </a:solidFill>
              </a:rPr>
              <a:t>prem</a:t>
            </a:r>
            <a:r>
              <a:rPr lang="en-US" sz="2800" dirty="0">
                <a:solidFill>
                  <a:schemeClr val="bg1"/>
                </a:solidFill>
              </a:rPr>
              <a:t> resource (Firewall access, network management)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Create and host a scalable Web service to house the connection logic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Create a Rest head for SQL specific methods (CRUD operations)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Manage and secure access to the Web </a:t>
            </a:r>
            <a:r>
              <a:rPr lang="en-US" sz="2800" dirty="0" smtClean="0">
                <a:solidFill>
                  <a:schemeClr val="bg1"/>
                </a:solidFill>
              </a:rPr>
              <a:t>resource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Manage high availability of the </a:t>
            </a:r>
            <a:r>
              <a:rPr lang="en-US" sz="2800" dirty="0" smtClean="0">
                <a:solidFill>
                  <a:schemeClr val="bg1"/>
                </a:solidFill>
              </a:rPr>
              <a:t>endpoint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45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32" y="1394165"/>
            <a:ext cx="10056812" cy="3175869"/>
          </a:xfrm>
        </p:spPr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>Accessing on-</a:t>
            </a:r>
            <a:r>
              <a:rPr lang="en-US" dirty="0" err="1" smtClean="0"/>
              <a:t>prem</a:t>
            </a:r>
            <a:r>
              <a:rPr lang="en-US" dirty="0" smtClean="0"/>
              <a:t> data from a mobile device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Guru Venkataraman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43" y="1"/>
            <a:ext cx="5600432" cy="7000540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465413" y="1632676"/>
            <a:ext cx="6369231" cy="2646848"/>
          </a:xfrm>
          <a:prstGeom prst="rect">
            <a:avLst/>
          </a:prstGeom>
          <a:noFill/>
        </p:spPr>
        <p:txBody>
          <a:bodyPr wrap="square" lIns="182880" tIns="146304" rIns="182880" bIns="146304" numCol="3" rtlCol="0">
            <a:noAutofit/>
          </a:bodyPr>
          <a:lstStyle/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Box</a:t>
            </a:r>
            <a:endParaRPr lang="en-US" sz="12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Chatter</a:t>
            </a:r>
            <a:endParaRPr lang="en-US" sz="12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Delay</a:t>
            </a:r>
            <a:endParaRPr lang="en-US" sz="12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Dropbox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Azure HD Insight</a:t>
            </a:r>
            <a:endParaRPr lang="en-US" sz="12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FFFFFF"/>
                </a:solidFill>
              </a:rPr>
              <a:t>Marketo</a:t>
            </a: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Azure Media </a:t>
            </a:r>
            <a:r>
              <a:rPr lang="en-US" sz="1200" dirty="0" smtClean="0">
                <a:solidFill>
                  <a:srgbClr val="FFFFFF"/>
                </a:solidFill>
              </a:rPr>
              <a:t>Services</a:t>
            </a:r>
            <a:endParaRPr lang="en-US" sz="12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OneDrive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SharePoint 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SQL Server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Office 365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Oracle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QuickBooks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FFFFFF"/>
                </a:solidFill>
              </a:rPr>
              <a:t>SalesForce</a:t>
            </a: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Sugar CRM 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SAP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Azure Service Bus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Azure </a:t>
            </a:r>
            <a:r>
              <a:rPr lang="en-US" sz="1200" dirty="0" smtClean="0">
                <a:solidFill>
                  <a:srgbClr val="FFFFFF"/>
                </a:solidFill>
              </a:rPr>
              <a:t>Storage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Timer / Recurrence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FFFFFF"/>
                </a:solidFill>
              </a:rPr>
              <a:t>Twilio</a:t>
            </a: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Twitter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IBM DB2 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Informix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FFFFFF"/>
                </a:solidFill>
              </a:rPr>
              <a:t>Websphere</a:t>
            </a:r>
            <a:r>
              <a:rPr lang="en-US" sz="1200" dirty="0" smtClean="0">
                <a:solidFill>
                  <a:srgbClr val="FFFFFF"/>
                </a:solidFill>
              </a:rPr>
              <a:t> MQ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Azure Web Jobs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Yammer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Dynamics CRM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Dynamics AX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Hybrid Connectivity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386" y="4964672"/>
            <a:ext cx="178592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HTTP, HTTPS 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File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Flat File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FTP, SFTP</a:t>
            </a:r>
            <a:endParaRPr lang="en-US" sz="12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POP3/IMAP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SMTP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SOAP + WCF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0869" y="4964672"/>
            <a:ext cx="3953776" cy="15645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Batching / </a:t>
            </a:r>
            <a:r>
              <a:rPr lang="en-US" sz="1200" dirty="0" err="1" smtClean="0">
                <a:solidFill>
                  <a:srgbClr val="FFFFFF"/>
                </a:solidFill>
              </a:rPr>
              <a:t>Debatching</a:t>
            </a:r>
            <a:endParaRPr lang="en-US" sz="12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Validate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Extract </a:t>
            </a:r>
            <a:r>
              <a:rPr lang="en-US" sz="1200" dirty="0" smtClean="0">
                <a:solidFill>
                  <a:srgbClr val="FFFFFF"/>
                </a:solidFill>
              </a:rPr>
              <a:t>(XPath</a:t>
            </a:r>
            <a:r>
              <a:rPr lang="en-US" sz="1200" dirty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Transform (+Mapper)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Convert (XML-JSON)</a:t>
            </a:r>
            <a:endParaRPr lang="en-US" sz="12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Convert (XML-FF)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X12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EDIFACT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AS2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TPMOM</a:t>
            </a:r>
          </a:p>
          <a:p>
            <a:pPr marL="285750" indent="-28575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Rules Engine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638" y="1372528"/>
            <a:ext cx="134023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Connectors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638" y="455731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Protocols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8823" y="4585011"/>
            <a:ext cx="17500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FFFF"/>
                </a:solidFill>
              </a:rPr>
              <a:t>BizTalk Services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5413" y="288744"/>
            <a:ext cx="6300096" cy="854407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Built-in API Connectors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10" y="460018"/>
            <a:ext cx="683133" cy="6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19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041198" y="1150245"/>
          <a:ext cx="10003670" cy="552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37996" y="-29511"/>
            <a:ext cx="10724938" cy="933394"/>
            <a:chOff x="-64397" y="-38515"/>
            <a:chExt cx="10515600" cy="1319175"/>
          </a:xfrm>
        </p:grpSpPr>
        <p:sp>
          <p:nvSpPr>
            <p:cNvPr id="10" name="Rounded Rectangle 9"/>
            <p:cNvSpPr/>
            <p:nvPr/>
          </p:nvSpPr>
          <p:spPr>
            <a:xfrm>
              <a:off x="-64397" y="-38515"/>
              <a:ext cx="10515600" cy="1319175"/>
            </a:xfrm>
            <a:prstGeom prst="roundRect">
              <a:avLst/>
            </a:prstGeom>
            <a:solidFill>
              <a:srgbClr val="40BAD2">
                <a:hueOff val="0"/>
                <a:satOff val="0"/>
                <a:lumOff val="0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1" name="Rounded Rectangle 4"/>
            <p:cNvSpPr/>
            <p:nvPr/>
          </p:nvSpPr>
          <p:spPr>
            <a:xfrm>
              <a:off x="64397" y="243566"/>
              <a:ext cx="10386806" cy="8384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3722" tIns="213722" rIns="213722" bIns="213722" numCol="1" spcCol="1270" anchor="ctr" anchorCtr="0">
              <a:noAutofit/>
            </a:bodyPr>
            <a:lstStyle/>
            <a:p>
              <a:pPr defTabSz="24934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507" dirty="0">
                  <a:solidFill>
                    <a:schemeClr val="bg1"/>
                  </a:solidFill>
                </a:rPr>
                <a:t>Opportunities for </a:t>
              </a:r>
              <a:r>
                <a:rPr lang="en-US" sz="5507" dirty="0" smtClean="0">
                  <a:solidFill>
                    <a:schemeClr val="bg1"/>
                  </a:solidFill>
                </a:rPr>
                <a:t>Partners/ISVs</a:t>
              </a:r>
              <a:endParaRPr lang="en-US" sz="5507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976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290A11-922A-45D4-A44C-DB2793FF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7290A11-922A-45D4-A44C-DB2793FF4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7290A11-922A-45D4-A44C-DB2793FF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7290A11-922A-45D4-A44C-DB2793FF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AB7C68-B327-46FA-BA13-F9E30266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6BAB7C68-B327-46FA-BA13-F9E30266C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BAB7C68-B327-46FA-BA13-F9E30266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BAB7C68-B327-46FA-BA13-F9E30266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EC9BC5-0339-4ADB-B02C-04F30C558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DBEC9BC5-0339-4ADB-B02C-04F30C558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DBEC9BC5-0339-4ADB-B02C-04F30C558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BEC9BC5-0339-4ADB-B02C-04F30C558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E63AF-4ECF-41E6-96B5-4EB17FDE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FF3E63AF-4ECF-41E6-96B5-4EB17FDE3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FF3E63AF-4ECF-41E6-96B5-4EB17FDE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FF3E63AF-4ECF-41E6-96B5-4EB17FDE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055BCD-EE5C-4373-AF1F-98E2031AC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AD055BCD-EE5C-4373-AF1F-98E2031AC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AD055BCD-EE5C-4373-AF1F-98E2031AC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D055BCD-EE5C-4373-AF1F-98E2031AC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0D47B-441E-4BE1-A395-5F4FCB7B3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F380D47B-441E-4BE1-A395-5F4FCB7B3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380D47B-441E-4BE1-A395-5F4FCB7B3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380D47B-441E-4BE1-A395-5F4FCB7B3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24407E-44DF-44AF-8F47-946521009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824407E-44DF-44AF-8F47-946521009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824407E-44DF-44AF-8F47-946521009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824407E-44DF-44AF-8F47-946521009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51948"/>
              </p:ext>
            </p:extLst>
          </p:nvPr>
        </p:nvGraphicFramePr>
        <p:xfrm>
          <a:off x="1815075" y="1501045"/>
          <a:ext cx="3178823" cy="453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779"/>
                <a:gridCol w="447968"/>
                <a:gridCol w="460076"/>
              </a:tblGrid>
              <a:tr h="3782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EAI Features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v2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XML Transformation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Validation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Content Based Routing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Request Response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AD Auth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OAuth</a:t>
                      </a:r>
                      <a:endParaRPr lang="en-US" sz="1400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Flat File</a:t>
                      </a:r>
                      <a:endParaRPr lang="en-US" sz="1400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JSON</a:t>
                      </a:r>
                      <a:endParaRPr lang="en-US" sz="1400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XML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Connector Extensibility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Custom Code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141361" y="271835"/>
          <a:ext cx="3382081" cy="393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115"/>
                <a:gridCol w="520450"/>
                <a:gridCol w="534516"/>
              </a:tblGrid>
              <a:tr h="3782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B2B Features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v2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AS2 / X12 / EDIFACT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Agreement Decoupling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Batching / De-batching 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Archiving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Transform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8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Trading Partner Management (API &amp; Portal)</a:t>
                      </a:r>
                      <a:endParaRPr lang="en-US" sz="1400" kern="12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Vertical Extensibility</a:t>
                      </a:r>
                      <a:endParaRPr lang="en-US" sz="1400" kern="12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FFC000"/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  <a:endParaRPr lang="en-US" sz="1400" kern="12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 Code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639819" y="272407"/>
          <a:ext cx="3382081" cy="340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115"/>
                <a:gridCol w="520450"/>
                <a:gridCol w="534516"/>
              </a:tblGrid>
              <a:tr h="3782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Workflow</a:t>
                      </a:r>
                      <a:r>
                        <a:rPr lang="en-US" sz="1400" baseline="0" dirty="0" smtClean="0"/>
                        <a:t> Features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v2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Long Running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FFC000"/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Browser Designer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Control Flow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FFC000"/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Instance Management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Large Messages (1GB)</a:t>
                      </a:r>
                      <a:endParaRPr lang="en-US" sz="1400" kern="12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  <a:endParaRPr lang="en-US" sz="1400" kern="12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FFC000"/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Expressions</a:t>
                      </a:r>
                      <a:endParaRPr lang="en-US" sz="1400" kern="12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122229" y="4322257"/>
          <a:ext cx="3382081" cy="22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115"/>
                <a:gridCol w="520450"/>
                <a:gridCol w="534516"/>
              </a:tblGrid>
              <a:tr h="3782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Rules</a:t>
                      </a:r>
                      <a:r>
                        <a:rPr lang="en-US" sz="1400" baseline="0" dirty="0" smtClean="0"/>
                        <a:t> Features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v2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Vocabulary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Policy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Sources (XML only today)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FFC000"/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Test Policy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Browser Rule Editing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649381" y="3960512"/>
          <a:ext cx="3382081" cy="264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115"/>
                <a:gridCol w="520450"/>
                <a:gridCol w="534516"/>
              </a:tblGrid>
              <a:tr h="378222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Other Features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v2</a:t>
                      </a:r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OOB Connectors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FFC000"/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Marketplace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FFC000"/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Hybrid Connectivity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 Code Isolation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Unified Portal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 Update with Opt Out</a:t>
                      </a:r>
                    </a:p>
                  </a:txBody>
                  <a:tcPr marL="46630" marR="46630" marT="46630" marB="4663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6630" marR="46630" marT="46630" marB="4663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64319" y="6131707"/>
            <a:ext cx="4607719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6298"/>
            <a:r>
              <a:rPr lang="en-US" sz="1836" dirty="0">
                <a:solidFill>
                  <a:srgbClr val="FFFFFF"/>
                </a:solidFill>
              </a:rPr>
              <a:t>V1 = BizTalk Services</a:t>
            </a:r>
          </a:p>
          <a:p>
            <a:pPr defTabSz="466298"/>
            <a:r>
              <a:rPr lang="en-US" sz="1836" dirty="0">
                <a:solidFill>
                  <a:srgbClr val="FFFFFF"/>
                </a:solidFill>
              </a:rPr>
              <a:t>V2 = App </a:t>
            </a:r>
            <a:r>
              <a:rPr lang="en-US" sz="1836" dirty="0" smtClean="0">
                <a:solidFill>
                  <a:srgbClr val="FFFFFF"/>
                </a:solidFill>
              </a:rPr>
              <a:t>Service </a:t>
            </a:r>
            <a:r>
              <a:rPr lang="en-US" sz="1836" dirty="0">
                <a:solidFill>
                  <a:srgbClr val="FFFFFF"/>
                </a:solidFill>
              </a:rPr>
              <a:t>(BizTalk + </a:t>
            </a:r>
            <a:r>
              <a:rPr lang="en-US" sz="1836" dirty="0" smtClean="0">
                <a:solidFill>
                  <a:srgbClr val="FFFFFF"/>
                </a:solidFill>
              </a:rPr>
              <a:t>Logic + API)</a:t>
            </a:r>
            <a:endParaRPr lang="en-US" sz="1836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24" y="388336"/>
            <a:ext cx="4973475" cy="74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6298"/>
            <a:r>
              <a:rPr lang="en-US" sz="2400" dirty="0" smtClean="0">
                <a:solidFill>
                  <a:srgbClr val="FFFFFF"/>
                </a:solidFill>
              </a:rPr>
              <a:t>BizTalk - -  Integration Innovation</a:t>
            </a:r>
            <a:endParaRPr lang="en-US" sz="2400" dirty="0">
              <a:solidFill>
                <a:srgbClr val="FFFFFF"/>
              </a:solidFill>
            </a:endParaRPr>
          </a:p>
          <a:p>
            <a:pPr defTabSz="466298"/>
            <a:r>
              <a:rPr lang="en-US" sz="1836" dirty="0" smtClean="0">
                <a:solidFill>
                  <a:srgbClr val="FFFFFF"/>
                </a:solidFill>
              </a:rPr>
              <a:t>App Service Preview launched March 23</a:t>
            </a:r>
            <a:endParaRPr lang="en-US" sz="1836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Extensibility - 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Guru Venkataraman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 bwMode="auto">
          <a:xfrm>
            <a:off x="0" y="5227604"/>
            <a:ext cx="12436475" cy="1769745"/>
          </a:xfrm>
          <a:prstGeom prst="rect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35578" y="4411664"/>
            <a:ext cx="6700897" cy="2595154"/>
            <a:chOff x="13708063" y="7750175"/>
            <a:chExt cx="17978438" cy="6962776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1028026" y="10280650"/>
              <a:ext cx="3781425" cy="3263900"/>
            </a:xfrm>
            <a:custGeom>
              <a:avLst/>
              <a:gdLst>
                <a:gd name="T0" fmla="*/ 992 w 1008"/>
                <a:gd name="T1" fmla="*/ 0 h 869"/>
                <a:gd name="T2" fmla="*/ 185 w 1008"/>
                <a:gd name="T3" fmla="*/ 0 h 869"/>
                <a:gd name="T4" fmla="*/ 169 w 1008"/>
                <a:gd name="T5" fmla="*/ 16 h 869"/>
                <a:gd name="T6" fmla="*/ 169 w 1008"/>
                <a:gd name="T7" fmla="*/ 452 h 869"/>
                <a:gd name="T8" fmla="*/ 138 w 1008"/>
                <a:gd name="T9" fmla="*/ 444 h 869"/>
                <a:gd name="T10" fmla="*/ 125 w 1008"/>
                <a:gd name="T11" fmla="*/ 441 h 869"/>
                <a:gd name="T12" fmla="*/ 115 w 1008"/>
                <a:gd name="T13" fmla="*/ 447 h 869"/>
                <a:gd name="T14" fmla="*/ 41 w 1008"/>
                <a:gd name="T15" fmla="*/ 766 h 869"/>
                <a:gd name="T16" fmla="*/ 88 w 1008"/>
                <a:gd name="T17" fmla="*/ 561 h 869"/>
                <a:gd name="T18" fmla="*/ 57 w 1008"/>
                <a:gd name="T19" fmla="*/ 511 h 869"/>
                <a:gd name="T20" fmla="*/ 3 w 1008"/>
                <a:gd name="T21" fmla="*/ 744 h 869"/>
                <a:gd name="T22" fmla="*/ 2 w 1008"/>
                <a:gd name="T23" fmla="*/ 744 h 869"/>
                <a:gd name="T24" fmla="*/ 2 w 1008"/>
                <a:gd name="T25" fmla="*/ 745 h 869"/>
                <a:gd name="T26" fmla="*/ 2 w 1008"/>
                <a:gd name="T27" fmla="*/ 745 h 869"/>
                <a:gd name="T28" fmla="*/ 2 w 1008"/>
                <a:gd name="T29" fmla="*/ 745 h 869"/>
                <a:gd name="T30" fmla="*/ 15 w 1008"/>
                <a:gd name="T31" fmla="*/ 802 h 869"/>
                <a:gd name="T32" fmla="*/ 6 w 1008"/>
                <a:gd name="T33" fmla="*/ 800 h 869"/>
                <a:gd name="T34" fmla="*/ 0 w 1008"/>
                <a:gd name="T35" fmla="*/ 825 h 869"/>
                <a:gd name="T36" fmla="*/ 188 w 1008"/>
                <a:gd name="T37" fmla="*/ 869 h 869"/>
                <a:gd name="T38" fmla="*/ 194 w 1008"/>
                <a:gd name="T39" fmla="*/ 844 h 869"/>
                <a:gd name="T40" fmla="*/ 188 w 1008"/>
                <a:gd name="T41" fmla="*/ 843 h 869"/>
                <a:gd name="T42" fmla="*/ 200 w 1008"/>
                <a:gd name="T43" fmla="*/ 826 h 869"/>
                <a:gd name="T44" fmla="*/ 201 w 1008"/>
                <a:gd name="T45" fmla="*/ 826 h 869"/>
                <a:gd name="T46" fmla="*/ 211 w 1008"/>
                <a:gd name="T47" fmla="*/ 820 h 869"/>
                <a:gd name="T48" fmla="*/ 262 w 1008"/>
                <a:gd name="T49" fmla="*/ 601 h 869"/>
                <a:gd name="T50" fmla="*/ 364 w 1008"/>
                <a:gd name="T51" fmla="*/ 634 h 869"/>
                <a:gd name="T52" fmla="*/ 364 w 1008"/>
                <a:gd name="T53" fmla="*/ 676 h 869"/>
                <a:gd name="T54" fmla="*/ 481 w 1008"/>
                <a:gd name="T55" fmla="*/ 676 h 869"/>
                <a:gd name="T56" fmla="*/ 481 w 1008"/>
                <a:gd name="T57" fmla="*/ 605 h 869"/>
                <a:gd name="T58" fmla="*/ 514 w 1008"/>
                <a:gd name="T59" fmla="*/ 582 h 869"/>
                <a:gd name="T60" fmla="*/ 673 w 1008"/>
                <a:gd name="T61" fmla="*/ 582 h 869"/>
                <a:gd name="T62" fmla="*/ 707 w 1008"/>
                <a:gd name="T63" fmla="*/ 605 h 869"/>
                <a:gd name="T64" fmla="*/ 706 w 1008"/>
                <a:gd name="T65" fmla="*/ 676 h 869"/>
                <a:gd name="T66" fmla="*/ 824 w 1008"/>
                <a:gd name="T67" fmla="*/ 676 h 869"/>
                <a:gd name="T68" fmla="*/ 824 w 1008"/>
                <a:gd name="T69" fmla="*/ 634 h 869"/>
                <a:gd name="T70" fmla="*/ 949 w 1008"/>
                <a:gd name="T71" fmla="*/ 594 h 869"/>
                <a:gd name="T72" fmla="*/ 967 w 1008"/>
                <a:gd name="T73" fmla="*/ 582 h 869"/>
                <a:gd name="T74" fmla="*/ 992 w 1008"/>
                <a:gd name="T75" fmla="*/ 582 h 869"/>
                <a:gd name="T76" fmla="*/ 1008 w 1008"/>
                <a:gd name="T77" fmla="*/ 565 h 869"/>
                <a:gd name="T78" fmla="*/ 1008 w 1008"/>
                <a:gd name="T79" fmla="*/ 16 h 869"/>
                <a:gd name="T80" fmla="*/ 992 w 1008"/>
                <a:gd name="T81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8" h="869">
                  <a:moveTo>
                    <a:pt x="992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76" y="0"/>
                    <a:pt x="169" y="7"/>
                    <a:pt x="169" y="16"/>
                  </a:cubicBezTo>
                  <a:cubicBezTo>
                    <a:pt x="169" y="452"/>
                    <a:pt x="169" y="452"/>
                    <a:pt x="169" y="452"/>
                  </a:cubicBezTo>
                  <a:cubicBezTo>
                    <a:pt x="138" y="444"/>
                    <a:pt x="138" y="444"/>
                    <a:pt x="138" y="444"/>
                  </a:cubicBezTo>
                  <a:cubicBezTo>
                    <a:pt x="125" y="441"/>
                    <a:pt x="125" y="441"/>
                    <a:pt x="125" y="441"/>
                  </a:cubicBezTo>
                  <a:cubicBezTo>
                    <a:pt x="125" y="441"/>
                    <a:pt x="117" y="439"/>
                    <a:pt x="115" y="447"/>
                  </a:cubicBezTo>
                  <a:cubicBezTo>
                    <a:pt x="41" y="766"/>
                    <a:pt x="41" y="766"/>
                    <a:pt x="41" y="766"/>
                  </a:cubicBezTo>
                  <a:cubicBezTo>
                    <a:pt x="88" y="561"/>
                    <a:pt x="88" y="561"/>
                    <a:pt x="88" y="561"/>
                  </a:cubicBezTo>
                  <a:cubicBezTo>
                    <a:pt x="94" y="539"/>
                    <a:pt x="80" y="516"/>
                    <a:pt x="57" y="511"/>
                  </a:cubicBezTo>
                  <a:cubicBezTo>
                    <a:pt x="3" y="744"/>
                    <a:pt x="3" y="744"/>
                    <a:pt x="3" y="744"/>
                  </a:cubicBezTo>
                  <a:cubicBezTo>
                    <a:pt x="2" y="744"/>
                    <a:pt x="2" y="744"/>
                    <a:pt x="2" y="744"/>
                  </a:cubicBezTo>
                  <a:cubicBezTo>
                    <a:pt x="2" y="745"/>
                    <a:pt x="2" y="745"/>
                    <a:pt x="2" y="745"/>
                  </a:cubicBezTo>
                  <a:cubicBezTo>
                    <a:pt x="2" y="745"/>
                    <a:pt x="2" y="745"/>
                    <a:pt x="2" y="745"/>
                  </a:cubicBezTo>
                  <a:cubicBezTo>
                    <a:pt x="2" y="745"/>
                    <a:pt x="2" y="745"/>
                    <a:pt x="2" y="745"/>
                  </a:cubicBezTo>
                  <a:cubicBezTo>
                    <a:pt x="15" y="802"/>
                    <a:pt x="15" y="802"/>
                    <a:pt x="15" y="802"/>
                  </a:cubicBezTo>
                  <a:cubicBezTo>
                    <a:pt x="6" y="800"/>
                    <a:pt x="6" y="800"/>
                    <a:pt x="6" y="800"/>
                  </a:cubicBezTo>
                  <a:cubicBezTo>
                    <a:pt x="0" y="825"/>
                    <a:pt x="0" y="825"/>
                    <a:pt x="0" y="825"/>
                  </a:cubicBezTo>
                  <a:cubicBezTo>
                    <a:pt x="188" y="869"/>
                    <a:pt x="188" y="869"/>
                    <a:pt x="188" y="869"/>
                  </a:cubicBezTo>
                  <a:cubicBezTo>
                    <a:pt x="194" y="844"/>
                    <a:pt x="194" y="844"/>
                    <a:pt x="194" y="844"/>
                  </a:cubicBezTo>
                  <a:cubicBezTo>
                    <a:pt x="188" y="843"/>
                    <a:pt x="188" y="843"/>
                    <a:pt x="188" y="843"/>
                  </a:cubicBezTo>
                  <a:cubicBezTo>
                    <a:pt x="200" y="826"/>
                    <a:pt x="200" y="826"/>
                    <a:pt x="200" y="826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9" y="828"/>
                    <a:pt x="211" y="820"/>
                  </a:cubicBezTo>
                  <a:cubicBezTo>
                    <a:pt x="262" y="601"/>
                    <a:pt x="262" y="601"/>
                    <a:pt x="262" y="601"/>
                  </a:cubicBezTo>
                  <a:cubicBezTo>
                    <a:pt x="364" y="634"/>
                    <a:pt x="364" y="634"/>
                    <a:pt x="364" y="634"/>
                  </a:cubicBezTo>
                  <a:cubicBezTo>
                    <a:pt x="364" y="676"/>
                    <a:pt x="364" y="676"/>
                    <a:pt x="364" y="676"/>
                  </a:cubicBezTo>
                  <a:cubicBezTo>
                    <a:pt x="481" y="676"/>
                    <a:pt x="481" y="676"/>
                    <a:pt x="481" y="676"/>
                  </a:cubicBezTo>
                  <a:cubicBezTo>
                    <a:pt x="481" y="605"/>
                    <a:pt x="481" y="605"/>
                    <a:pt x="481" y="605"/>
                  </a:cubicBezTo>
                  <a:cubicBezTo>
                    <a:pt x="514" y="582"/>
                    <a:pt x="514" y="582"/>
                    <a:pt x="514" y="582"/>
                  </a:cubicBezTo>
                  <a:cubicBezTo>
                    <a:pt x="673" y="582"/>
                    <a:pt x="673" y="582"/>
                    <a:pt x="673" y="582"/>
                  </a:cubicBezTo>
                  <a:cubicBezTo>
                    <a:pt x="707" y="605"/>
                    <a:pt x="707" y="605"/>
                    <a:pt x="707" y="605"/>
                  </a:cubicBezTo>
                  <a:cubicBezTo>
                    <a:pt x="706" y="676"/>
                    <a:pt x="706" y="676"/>
                    <a:pt x="706" y="676"/>
                  </a:cubicBezTo>
                  <a:cubicBezTo>
                    <a:pt x="824" y="676"/>
                    <a:pt x="824" y="676"/>
                    <a:pt x="824" y="676"/>
                  </a:cubicBezTo>
                  <a:cubicBezTo>
                    <a:pt x="824" y="634"/>
                    <a:pt x="824" y="634"/>
                    <a:pt x="824" y="634"/>
                  </a:cubicBezTo>
                  <a:cubicBezTo>
                    <a:pt x="949" y="594"/>
                    <a:pt x="949" y="594"/>
                    <a:pt x="949" y="594"/>
                  </a:cubicBezTo>
                  <a:cubicBezTo>
                    <a:pt x="967" y="582"/>
                    <a:pt x="967" y="582"/>
                    <a:pt x="967" y="582"/>
                  </a:cubicBezTo>
                  <a:cubicBezTo>
                    <a:pt x="992" y="582"/>
                    <a:pt x="992" y="582"/>
                    <a:pt x="992" y="582"/>
                  </a:cubicBezTo>
                  <a:cubicBezTo>
                    <a:pt x="1001" y="582"/>
                    <a:pt x="1008" y="575"/>
                    <a:pt x="1008" y="565"/>
                  </a:cubicBezTo>
                  <a:cubicBezTo>
                    <a:pt x="1008" y="16"/>
                    <a:pt x="1008" y="16"/>
                    <a:pt x="1008" y="16"/>
                  </a:cubicBezTo>
                  <a:cubicBezTo>
                    <a:pt x="1008" y="7"/>
                    <a:pt x="1001" y="0"/>
                    <a:pt x="992" y="0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1853526" y="13057188"/>
              <a:ext cx="107950" cy="165100"/>
            </a:xfrm>
            <a:custGeom>
              <a:avLst/>
              <a:gdLst>
                <a:gd name="T0" fmla="*/ 26 w 29"/>
                <a:gd name="T1" fmla="*/ 26 h 44"/>
                <a:gd name="T2" fmla="*/ 10 w 29"/>
                <a:gd name="T3" fmla="*/ 0 h 44"/>
                <a:gd name="T4" fmla="*/ 0 w 29"/>
                <a:gd name="T5" fmla="*/ 42 h 44"/>
                <a:gd name="T6" fmla="*/ 26 w 29"/>
                <a:gd name="T7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4">
                  <a:moveTo>
                    <a:pt x="26" y="26"/>
                  </a:moveTo>
                  <a:cubicBezTo>
                    <a:pt x="29" y="14"/>
                    <a:pt x="22" y="3"/>
                    <a:pt x="1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4"/>
                    <a:pt x="23" y="37"/>
                    <a:pt x="26" y="26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1891626" y="12898438"/>
              <a:ext cx="107950" cy="169863"/>
            </a:xfrm>
            <a:custGeom>
              <a:avLst/>
              <a:gdLst>
                <a:gd name="T0" fmla="*/ 26 w 29"/>
                <a:gd name="T1" fmla="*/ 26 h 45"/>
                <a:gd name="T2" fmla="*/ 10 w 29"/>
                <a:gd name="T3" fmla="*/ 0 h 45"/>
                <a:gd name="T4" fmla="*/ 0 w 29"/>
                <a:gd name="T5" fmla="*/ 42 h 45"/>
                <a:gd name="T6" fmla="*/ 26 w 29"/>
                <a:gd name="T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">
                  <a:moveTo>
                    <a:pt x="26" y="26"/>
                  </a:moveTo>
                  <a:cubicBezTo>
                    <a:pt x="29" y="14"/>
                    <a:pt x="21" y="3"/>
                    <a:pt x="1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5"/>
                    <a:pt x="23" y="37"/>
                    <a:pt x="26" y="26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1928138" y="12741275"/>
              <a:ext cx="104775" cy="169863"/>
            </a:xfrm>
            <a:custGeom>
              <a:avLst/>
              <a:gdLst>
                <a:gd name="T0" fmla="*/ 26 w 28"/>
                <a:gd name="T1" fmla="*/ 26 h 45"/>
                <a:gd name="T2" fmla="*/ 10 w 28"/>
                <a:gd name="T3" fmla="*/ 0 h 45"/>
                <a:gd name="T4" fmla="*/ 0 w 28"/>
                <a:gd name="T5" fmla="*/ 42 h 45"/>
                <a:gd name="T6" fmla="*/ 26 w 28"/>
                <a:gd name="T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26" y="26"/>
                  </a:moveTo>
                  <a:cubicBezTo>
                    <a:pt x="28" y="15"/>
                    <a:pt x="21" y="3"/>
                    <a:pt x="1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5"/>
                    <a:pt x="23" y="38"/>
                    <a:pt x="26" y="26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1966238" y="12587288"/>
              <a:ext cx="104775" cy="165100"/>
            </a:xfrm>
            <a:custGeom>
              <a:avLst/>
              <a:gdLst>
                <a:gd name="T0" fmla="*/ 9 w 28"/>
                <a:gd name="T1" fmla="*/ 0 h 44"/>
                <a:gd name="T2" fmla="*/ 0 w 28"/>
                <a:gd name="T3" fmla="*/ 41 h 44"/>
                <a:gd name="T4" fmla="*/ 25 w 28"/>
                <a:gd name="T5" fmla="*/ 25 h 44"/>
                <a:gd name="T6" fmla="*/ 9 w 28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4">
                  <a:moveTo>
                    <a:pt x="9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1" y="44"/>
                    <a:pt x="23" y="37"/>
                    <a:pt x="25" y="25"/>
                  </a:cubicBezTo>
                  <a:cubicBezTo>
                    <a:pt x="28" y="14"/>
                    <a:pt x="21" y="2"/>
                    <a:pt x="9" y="0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244051" y="12914313"/>
              <a:ext cx="619125" cy="1798638"/>
            </a:xfrm>
            <a:custGeom>
              <a:avLst/>
              <a:gdLst>
                <a:gd name="T0" fmla="*/ 0 w 390"/>
                <a:gd name="T1" fmla="*/ 1133 h 1133"/>
                <a:gd name="T2" fmla="*/ 309 w 390"/>
                <a:gd name="T3" fmla="*/ 1133 h 1133"/>
                <a:gd name="T4" fmla="*/ 390 w 390"/>
                <a:gd name="T5" fmla="*/ 0 h 1133"/>
                <a:gd name="T6" fmla="*/ 80 w 390"/>
                <a:gd name="T7" fmla="*/ 0 h 1133"/>
                <a:gd name="T8" fmla="*/ 0 w 390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133">
                  <a:moveTo>
                    <a:pt x="0" y="1133"/>
                  </a:moveTo>
                  <a:lnTo>
                    <a:pt x="309" y="1133"/>
                  </a:lnTo>
                  <a:lnTo>
                    <a:pt x="390" y="0"/>
                  </a:lnTo>
                  <a:lnTo>
                    <a:pt x="80" y="0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3647401" y="12914313"/>
              <a:ext cx="619125" cy="1798638"/>
            </a:xfrm>
            <a:custGeom>
              <a:avLst/>
              <a:gdLst>
                <a:gd name="T0" fmla="*/ 0 w 390"/>
                <a:gd name="T1" fmla="*/ 0 h 1133"/>
                <a:gd name="T2" fmla="*/ 80 w 390"/>
                <a:gd name="T3" fmla="*/ 1133 h 1133"/>
                <a:gd name="T4" fmla="*/ 390 w 390"/>
                <a:gd name="T5" fmla="*/ 1133 h 1133"/>
                <a:gd name="T6" fmla="*/ 312 w 390"/>
                <a:gd name="T7" fmla="*/ 0 h 1133"/>
                <a:gd name="T8" fmla="*/ 0 w 390"/>
                <a:gd name="T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133">
                  <a:moveTo>
                    <a:pt x="0" y="0"/>
                  </a:moveTo>
                  <a:lnTo>
                    <a:pt x="80" y="1133"/>
                  </a:lnTo>
                  <a:lnTo>
                    <a:pt x="390" y="1133"/>
                  </a:lnTo>
                  <a:lnTo>
                    <a:pt x="3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0742276" y="13373100"/>
              <a:ext cx="1025525" cy="1339850"/>
            </a:xfrm>
            <a:custGeom>
              <a:avLst/>
              <a:gdLst>
                <a:gd name="T0" fmla="*/ 0 w 646"/>
                <a:gd name="T1" fmla="*/ 844 h 844"/>
                <a:gd name="T2" fmla="*/ 501 w 646"/>
                <a:gd name="T3" fmla="*/ 844 h 844"/>
                <a:gd name="T4" fmla="*/ 646 w 646"/>
                <a:gd name="T5" fmla="*/ 113 h 844"/>
                <a:gd name="T6" fmla="*/ 159 w 646"/>
                <a:gd name="T7" fmla="*/ 0 h 844"/>
                <a:gd name="T8" fmla="*/ 0 w 646"/>
                <a:gd name="T9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844">
                  <a:moveTo>
                    <a:pt x="0" y="844"/>
                  </a:moveTo>
                  <a:lnTo>
                    <a:pt x="501" y="844"/>
                  </a:lnTo>
                  <a:lnTo>
                    <a:pt x="646" y="113"/>
                  </a:lnTo>
                  <a:lnTo>
                    <a:pt x="159" y="0"/>
                  </a:lnTo>
                  <a:lnTo>
                    <a:pt x="0" y="844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7012901" y="10975975"/>
              <a:ext cx="1090613" cy="1757363"/>
            </a:xfrm>
            <a:custGeom>
              <a:avLst/>
              <a:gdLst>
                <a:gd name="T0" fmla="*/ 201 w 291"/>
                <a:gd name="T1" fmla="*/ 441 h 468"/>
                <a:gd name="T2" fmla="*/ 195 w 291"/>
                <a:gd name="T3" fmla="*/ 468 h 468"/>
                <a:gd name="T4" fmla="*/ 0 w 291"/>
                <a:gd name="T5" fmla="*/ 419 h 468"/>
                <a:gd name="T6" fmla="*/ 7 w 291"/>
                <a:gd name="T7" fmla="*/ 392 h 468"/>
                <a:gd name="T8" fmla="*/ 13 w 291"/>
                <a:gd name="T9" fmla="*/ 394 h 468"/>
                <a:gd name="T10" fmla="*/ 10 w 291"/>
                <a:gd name="T11" fmla="*/ 372 h 468"/>
                <a:gd name="T12" fmla="*/ 8 w 291"/>
                <a:gd name="T13" fmla="*/ 372 h 468"/>
                <a:gd name="T14" fmla="*/ 2 w 291"/>
                <a:gd name="T15" fmla="*/ 361 h 468"/>
                <a:gd name="T16" fmla="*/ 87 w 291"/>
                <a:gd name="T17" fmla="*/ 8 h 468"/>
                <a:gd name="T18" fmla="*/ 97 w 291"/>
                <a:gd name="T19" fmla="*/ 2 h 468"/>
                <a:gd name="T20" fmla="*/ 247 w 291"/>
                <a:gd name="T21" fmla="*/ 40 h 468"/>
                <a:gd name="T22" fmla="*/ 261 w 291"/>
                <a:gd name="T23" fmla="*/ 43 h 468"/>
                <a:gd name="T24" fmla="*/ 267 w 291"/>
                <a:gd name="T25" fmla="*/ 54 h 468"/>
                <a:gd name="T26" fmla="*/ 182 w 291"/>
                <a:gd name="T27" fmla="*/ 407 h 468"/>
                <a:gd name="T28" fmla="*/ 172 w 291"/>
                <a:gd name="T29" fmla="*/ 413 h 468"/>
                <a:gd name="T30" fmla="*/ 93 w 291"/>
                <a:gd name="T31" fmla="*/ 393 h 468"/>
                <a:gd name="T32" fmla="*/ 172 w 291"/>
                <a:gd name="T33" fmla="*/ 413 h 468"/>
                <a:gd name="T34" fmla="*/ 182 w 291"/>
                <a:gd name="T35" fmla="*/ 407 h 468"/>
                <a:gd name="T36" fmla="*/ 238 w 291"/>
                <a:gd name="T37" fmla="*/ 175 h 468"/>
                <a:gd name="T38" fmla="*/ 291 w 291"/>
                <a:gd name="T39" fmla="*/ 142 h 468"/>
                <a:gd name="T40" fmla="*/ 231 w 291"/>
                <a:gd name="T41" fmla="*/ 390 h 468"/>
                <a:gd name="T42" fmla="*/ 231 w 291"/>
                <a:gd name="T43" fmla="*/ 390 h 468"/>
                <a:gd name="T44" fmla="*/ 231 w 291"/>
                <a:gd name="T45" fmla="*/ 390 h 468"/>
                <a:gd name="T46" fmla="*/ 231 w 291"/>
                <a:gd name="T47" fmla="*/ 390 h 468"/>
                <a:gd name="T48" fmla="*/ 231 w 291"/>
                <a:gd name="T49" fmla="*/ 390 h 468"/>
                <a:gd name="T50" fmla="*/ 192 w 291"/>
                <a:gd name="T51" fmla="*/ 439 h 468"/>
                <a:gd name="T52" fmla="*/ 201 w 291"/>
                <a:gd name="T53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468">
                  <a:moveTo>
                    <a:pt x="201" y="441"/>
                  </a:moveTo>
                  <a:cubicBezTo>
                    <a:pt x="195" y="468"/>
                    <a:pt x="195" y="468"/>
                    <a:pt x="195" y="468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7" y="392"/>
                    <a:pt x="7" y="392"/>
                    <a:pt x="7" y="392"/>
                  </a:cubicBezTo>
                  <a:cubicBezTo>
                    <a:pt x="13" y="394"/>
                    <a:pt x="13" y="394"/>
                    <a:pt x="13" y="394"/>
                  </a:cubicBezTo>
                  <a:cubicBezTo>
                    <a:pt x="10" y="372"/>
                    <a:pt x="10" y="372"/>
                    <a:pt x="10" y="372"/>
                  </a:cubicBezTo>
                  <a:cubicBezTo>
                    <a:pt x="8" y="372"/>
                    <a:pt x="8" y="372"/>
                    <a:pt x="8" y="372"/>
                  </a:cubicBezTo>
                  <a:cubicBezTo>
                    <a:pt x="8" y="372"/>
                    <a:pt x="0" y="370"/>
                    <a:pt x="2" y="361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0"/>
                    <a:pt x="97" y="2"/>
                  </a:cubicBezTo>
                  <a:cubicBezTo>
                    <a:pt x="247" y="40"/>
                    <a:pt x="247" y="40"/>
                    <a:pt x="247" y="40"/>
                  </a:cubicBezTo>
                  <a:cubicBezTo>
                    <a:pt x="261" y="43"/>
                    <a:pt x="261" y="43"/>
                    <a:pt x="261" y="43"/>
                  </a:cubicBezTo>
                  <a:cubicBezTo>
                    <a:pt x="261" y="43"/>
                    <a:pt x="269" y="45"/>
                    <a:pt x="267" y="54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0" y="415"/>
                    <a:pt x="172" y="413"/>
                  </a:cubicBezTo>
                  <a:cubicBezTo>
                    <a:pt x="93" y="393"/>
                    <a:pt x="93" y="393"/>
                    <a:pt x="93" y="393"/>
                  </a:cubicBezTo>
                  <a:cubicBezTo>
                    <a:pt x="172" y="413"/>
                    <a:pt x="172" y="413"/>
                    <a:pt x="172" y="413"/>
                  </a:cubicBezTo>
                  <a:cubicBezTo>
                    <a:pt x="180" y="415"/>
                    <a:pt x="182" y="407"/>
                    <a:pt x="182" y="407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44" y="151"/>
                    <a:pt x="267" y="136"/>
                    <a:pt x="291" y="142"/>
                  </a:cubicBezTo>
                  <a:cubicBezTo>
                    <a:pt x="231" y="390"/>
                    <a:pt x="231" y="390"/>
                    <a:pt x="231" y="390"/>
                  </a:cubicBezTo>
                  <a:cubicBezTo>
                    <a:pt x="231" y="390"/>
                    <a:pt x="231" y="390"/>
                    <a:pt x="231" y="390"/>
                  </a:cubicBezTo>
                  <a:cubicBezTo>
                    <a:pt x="231" y="390"/>
                    <a:pt x="231" y="390"/>
                    <a:pt x="231" y="390"/>
                  </a:cubicBezTo>
                  <a:cubicBezTo>
                    <a:pt x="231" y="390"/>
                    <a:pt x="231" y="390"/>
                    <a:pt x="231" y="390"/>
                  </a:cubicBezTo>
                  <a:cubicBezTo>
                    <a:pt x="231" y="390"/>
                    <a:pt x="231" y="390"/>
                    <a:pt x="231" y="390"/>
                  </a:cubicBezTo>
                  <a:cubicBezTo>
                    <a:pt x="192" y="439"/>
                    <a:pt x="192" y="439"/>
                    <a:pt x="192" y="439"/>
                  </a:cubicBezTo>
                  <a:lnTo>
                    <a:pt x="201" y="441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6382663" y="12542838"/>
              <a:ext cx="1395413" cy="2170113"/>
            </a:xfrm>
            <a:custGeom>
              <a:avLst/>
              <a:gdLst>
                <a:gd name="T0" fmla="*/ 378 w 879"/>
                <a:gd name="T1" fmla="*/ 0 h 1367"/>
                <a:gd name="T2" fmla="*/ 879 w 879"/>
                <a:gd name="T3" fmla="*/ 125 h 1367"/>
                <a:gd name="T4" fmla="*/ 527 w 879"/>
                <a:gd name="T5" fmla="*/ 1367 h 1367"/>
                <a:gd name="T6" fmla="*/ 0 w 879"/>
                <a:gd name="T7" fmla="*/ 1367 h 1367"/>
                <a:gd name="T8" fmla="*/ 378 w 879"/>
                <a:gd name="T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1367">
                  <a:moveTo>
                    <a:pt x="378" y="0"/>
                  </a:moveTo>
                  <a:lnTo>
                    <a:pt x="879" y="125"/>
                  </a:lnTo>
                  <a:lnTo>
                    <a:pt x="527" y="1367"/>
                  </a:lnTo>
                  <a:lnTo>
                    <a:pt x="0" y="1367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4449088" y="10975975"/>
              <a:ext cx="1130300" cy="1757363"/>
            </a:xfrm>
            <a:custGeom>
              <a:avLst/>
              <a:gdLst>
                <a:gd name="T0" fmla="*/ 93 w 301"/>
                <a:gd name="T1" fmla="*/ 441 h 468"/>
                <a:gd name="T2" fmla="*/ 99 w 301"/>
                <a:gd name="T3" fmla="*/ 468 h 468"/>
                <a:gd name="T4" fmla="*/ 301 w 301"/>
                <a:gd name="T5" fmla="*/ 419 h 468"/>
                <a:gd name="T6" fmla="*/ 295 w 301"/>
                <a:gd name="T7" fmla="*/ 392 h 468"/>
                <a:gd name="T8" fmla="*/ 288 w 301"/>
                <a:gd name="T9" fmla="*/ 394 h 468"/>
                <a:gd name="T10" fmla="*/ 291 w 301"/>
                <a:gd name="T11" fmla="*/ 372 h 468"/>
                <a:gd name="T12" fmla="*/ 293 w 301"/>
                <a:gd name="T13" fmla="*/ 372 h 468"/>
                <a:gd name="T14" fmla="*/ 299 w 301"/>
                <a:gd name="T15" fmla="*/ 361 h 468"/>
                <a:gd name="T16" fmla="*/ 211 w 301"/>
                <a:gd name="T17" fmla="*/ 8 h 468"/>
                <a:gd name="T18" fmla="*/ 201 w 301"/>
                <a:gd name="T19" fmla="*/ 2 h 468"/>
                <a:gd name="T20" fmla="*/ 46 w 301"/>
                <a:gd name="T21" fmla="*/ 40 h 468"/>
                <a:gd name="T22" fmla="*/ 31 w 301"/>
                <a:gd name="T23" fmla="*/ 43 h 468"/>
                <a:gd name="T24" fmla="*/ 25 w 301"/>
                <a:gd name="T25" fmla="*/ 54 h 468"/>
                <a:gd name="T26" fmla="*/ 113 w 301"/>
                <a:gd name="T27" fmla="*/ 407 h 468"/>
                <a:gd name="T28" fmla="*/ 123 w 301"/>
                <a:gd name="T29" fmla="*/ 413 h 468"/>
                <a:gd name="T30" fmla="*/ 206 w 301"/>
                <a:gd name="T31" fmla="*/ 393 h 468"/>
                <a:gd name="T32" fmla="*/ 123 w 301"/>
                <a:gd name="T33" fmla="*/ 413 h 468"/>
                <a:gd name="T34" fmla="*/ 113 w 301"/>
                <a:gd name="T35" fmla="*/ 407 h 468"/>
                <a:gd name="T36" fmla="*/ 55 w 301"/>
                <a:gd name="T37" fmla="*/ 175 h 468"/>
                <a:gd name="T38" fmla="*/ 0 w 301"/>
                <a:gd name="T39" fmla="*/ 142 h 468"/>
                <a:gd name="T40" fmla="*/ 62 w 301"/>
                <a:gd name="T41" fmla="*/ 390 h 468"/>
                <a:gd name="T42" fmla="*/ 62 w 301"/>
                <a:gd name="T43" fmla="*/ 390 h 468"/>
                <a:gd name="T44" fmla="*/ 62 w 301"/>
                <a:gd name="T45" fmla="*/ 390 h 468"/>
                <a:gd name="T46" fmla="*/ 62 w 301"/>
                <a:gd name="T47" fmla="*/ 390 h 468"/>
                <a:gd name="T48" fmla="*/ 62 w 301"/>
                <a:gd name="T49" fmla="*/ 390 h 468"/>
                <a:gd name="T50" fmla="*/ 102 w 301"/>
                <a:gd name="T51" fmla="*/ 439 h 468"/>
                <a:gd name="T52" fmla="*/ 93 w 301"/>
                <a:gd name="T53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68">
                  <a:moveTo>
                    <a:pt x="93" y="441"/>
                  </a:moveTo>
                  <a:cubicBezTo>
                    <a:pt x="99" y="468"/>
                    <a:pt x="99" y="468"/>
                    <a:pt x="99" y="468"/>
                  </a:cubicBezTo>
                  <a:cubicBezTo>
                    <a:pt x="301" y="419"/>
                    <a:pt x="301" y="419"/>
                    <a:pt x="301" y="419"/>
                  </a:cubicBezTo>
                  <a:cubicBezTo>
                    <a:pt x="295" y="392"/>
                    <a:pt x="295" y="392"/>
                    <a:pt x="295" y="392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91" y="372"/>
                    <a:pt x="291" y="372"/>
                    <a:pt x="291" y="372"/>
                  </a:cubicBezTo>
                  <a:cubicBezTo>
                    <a:pt x="293" y="372"/>
                    <a:pt x="293" y="372"/>
                    <a:pt x="293" y="372"/>
                  </a:cubicBezTo>
                  <a:cubicBezTo>
                    <a:pt x="293" y="372"/>
                    <a:pt x="301" y="370"/>
                    <a:pt x="299" y="361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8"/>
                    <a:pt x="209" y="0"/>
                    <a:pt x="201" y="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23" y="45"/>
                    <a:pt x="25" y="54"/>
                  </a:cubicBezTo>
                  <a:cubicBezTo>
                    <a:pt x="113" y="407"/>
                    <a:pt x="113" y="407"/>
                    <a:pt x="113" y="407"/>
                  </a:cubicBezTo>
                  <a:cubicBezTo>
                    <a:pt x="113" y="407"/>
                    <a:pt x="115" y="415"/>
                    <a:pt x="123" y="413"/>
                  </a:cubicBezTo>
                  <a:cubicBezTo>
                    <a:pt x="206" y="393"/>
                    <a:pt x="206" y="393"/>
                    <a:pt x="206" y="393"/>
                  </a:cubicBezTo>
                  <a:cubicBezTo>
                    <a:pt x="123" y="413"/>
                    <a:pt x="123" y="413"/>
                    <a:pt x="123" y="413"/>
                  </a:cubicBezTo>
                  <a:cubicBezTo>
                    <a:pt x="115" y="415"/>
                    <a:pt x="113" y="407"/>
                    <a:pt x="113" y="407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49" y="151"/>
                    <a:pt x="24" y="136"/>
                    <a:pt x="0" y="142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102" y="439"/>
                    <a:pt x="102" y="439"/>
                    <a:pt x="102" y="439"/>
                  </a:cubicBezTo>
                  <a:lnTo>
                    <a:pt x="93" y="441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4787226" y="12542838"/>
              <a:ext cx="1447800" cy="2170113"/>
            </a:xfrm>
            <a:custGeom>
              <a:avLst/>
              <a:gdLst>
                <a:gd name="T0" fmla="*/ 520 w 912"/>
                <a:gd name="T1" fmla="*/ 0 h 1367"/>
                <a:gd name="T2" fmla="*/ 0 w 912"/>
                <a:gd name="T3" fmla="*/ 125 h 1367"/>
                <a:gd name="T4" fmla="*/ 364 w 912"/>
                <a:gd name="T5" fmla="*/ 1367 h 1367"/>
                <a:gd name="T6" fmla="*/ 912 w 912"/>
                <a:gd name="T7" fmla="*/ 1367 h 1367"/>
                <a:gd name="T8" fmla="*/ 520 w 912"/>
                <a:gd name="T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1367">
                  <a:moveTo>
                    <a:pt x="520" y="0"/>
                  </a:moveTo>
                  <a:lnTo>
                    <a:pt x="0" y="125"/>
                  </a:lnTo>
                  <a:lnTo>
                    <a:pt x="364" y="1367"/>
                  </a:lnTo>
                  <a:lnTo>
                    <a:pt x="912" y="136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3993813" y="10280650"/>
              <a:ext cx="3781425" cy="3263900"/>
            </a:xfrm>
            <a:custGeom>
              <a:avLst/>
              <a:gdLst>
                <a:gd name="T0" fmla="*/ 992 w 1008"/>
                <a:gd name="T1" fmla="*/ 0 h 869"/>
                <a:gd name="T2" fmla="*/ 185 w 1008"/>
                <a:gd name="T3" fmla="*/ 0 h 869"/>
                <a:gd name="T4" fmla="*/ 169 w 1008"/>
                <a:gd name="T5" fmla="*/ 16 h 869"/>
                <a:gd name="T6" fmla="*/ 169 w 1008"/>
                <a:gd name="T7" fmla="*/ 452 h 869"/>
                <a:gd name="T8" fmla="*/ 138 w 1008"/>
                <a:gd name="T9" fmla="*/ 444 h 869"/>
                <a:gd name="T10" fmla="*/ 124 w 1008"/>
                <a:gd name="T11" fmla="*/ 441 h 869"/>
                <a:gd name="T12" fmla="*/ 115 w 1008"/>
                <a:gd name="T13" fmla="*/ 447 h 869"/>
                <a:gd name="T14" fmla="*/ 40 w 1008"/>
                <a:gd name="T15" fmla="*/ 766 h 869"/>
                <a:gd name="T16" fmla="*/ 88 w 1008"/>
                <a:gd name="T17" fmla="*/ 561 h 869"/>
                <a:gd name="T18" fmla="*/ 57 w 1008"/>
                <a:gd name="T19" fmla="*/ 511 h 869"/>
                <a:gd name="T20" fmla="*/ 2 w 1008"/>
                <a:gd name="T21" fmla="*/ 744 h 869"/>
                <a:gd name="T22" fmla="*/ 2 w 1008"/>
                <a:gd name="T23" fmla="*/ 744 h 869"/>
                <a:gd name="T24" fmla="*/ 2 w 1008"/>
                <a:gd name="T25" fmla="*/ 745 h 869"/>
                <a:gd name="T26" fmla="*/ 2 w 1008"/>
                <a:gd name="T27" fmla="*/ 745 h 869"/>
                <a:gd name="T28" fmla="*/ 2 w 1008"/>
                <a:gd name="T29" fmla="*/ 745 h 869"/>
                <a:gd name="T30" fmla="*/ 15 w 1008"/>
                <a:gd name="T31" fmla="*/ 802 h 869"/>
                <a:gd name="T32" fmla="*/ 6 w 1008"/>
                <a:gd name="T33" fmla="*/ 800 h 869"/>
                <a:gd name="T34" fmla="*/ 0 w 1008"/>
                <a:gd name="T35" fmla="*/ 825 h 869"/>
                <a:gd name="T36" fmla="*/ 188 w 1008"/>
                <a:gd name="T37" fmla="*/ 869 h 869"/>
                <a:gd name="T38" fmla="*/ 194 w 1008"/>
                <a:gd name="T39" fmla="*/ 844 h 869"/>
                <a:gd name="T40" fmla="*/ 188 w 1008"/>
                <a:gd name="T41" fmla="*/ 843 h 869"/>
                <a:gd name="T42" fmla="*/ 200 w 1008"/>
                <a:gd name="T43" fmla="*/ 826 h 869"/>
                <a:gd name="T44" fmla="*/ 201 w 1008"/>
                <a:gd name="T45" fmla="*/ 826 h 869"/>
                <a:gd name="T46" fmla="*/ 211 w 1008"/>
                <a:gd name="T47" fmla="*/ 820 h 869"/>
                <a:gd name="T48" fmla="*/ 262 w 1008"/>
                <a:gd name="T49" fmla="*/ 601 h 869"/>
                <a:gd name="T50" fmla="*/ 364 w 1008"/>
                <a:gd name="T51" fmla="*/ 634 h 869"/>
                <a:gd name="T52" fmla="*/ 364 w 1008"/>
                <a:gd name="T53" fmla="*/ 676 h 869"/>
                <a:gd name="T54" fmla="*/ 481 w 1008"/>
                <a:gd name="T55" fmla="*/ 676 h 869"/>
                <a:gd name="T56" fmla="*/ 481 w 1008"/>
                <a:gd name="T57" fmla="*/ 605 h 869"/>
                <a:gd name="T58" fmla="*/ 514 w 1008"/>
                <a:gd name="T59" fmla="*/ 582 h 869"/>
                <a:gd name="T60" fmla="*/ 673 w 1008"/>
                <a:gd name="T61" fmla="*/ 582 h 869"/>
                <a:gd name="T62" fmla="*/ 706 w 1008"/>
                <a:gd name="T63" fmla="*/ 605 h 869"/>
                <a:gd name="T64" fmla="*/ 706 w 1008"/>
                <a:gd name="T65" fmla="*/ 676 h 869"/>
                <a:gd name="T66" fmla="*/ 823 w 1008"/>
                <a:gd name="T67" fmla="*/ 676 h 869"/>
                <a:gd name="T68" fmla="*/ 824 w 1008"/>
                <a:gd name="T69" fmla="*/ 634 h 869"/>
                <a:gd name="T70" fmla="*/ 949 w 1008"/>
                <a:gd name="T71" fmla="*/ 594 h 869"/>
                <a:gd name="T72" fmla="*/ 967 w 1008"/>
                <a:gd name="T73" fmla="*/ 582 h 869"/>
                <a:gd name="T74" fmla="*/ 992 w 1008"/>
                <a:gd name="T75" fmla="*/ 582 h 869"/>
                <a:gd name="T76" fmla="*/ 1008 w 1008"/>
                <a:gd name="T77" fmla="*/ 565 h 869"/>
                <a:gd name="T78" fmla="*/ 1008 w 1008"/>
                <a:gd name="T79" fmla="*/ 16 h 869"/>
                <a:gd name="T80" fmla="*/ 992 w 1008"/>
                <a:gd name="T81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8" h="869">
                  <a:moveTo>
                    <a:pt x="992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76" y="0"/>
                    <a:pt x="169" y="7"/>
                    <a:pt x="169" y="16"/>
                  </a:cubicBezTo>
                  <a:cubicBezTo>
                    <a:pt x="169" y="452"/>
                    <a:pt x="169" y="452"/>
                    <a:pt x="169" y="452"/>
                  </a:cubicBezTo>
                  <a:cubicBezTo>
                    <a:pt x="138" y="444"/>
                    <a:pt x="138" y="444"/>
                    <a:pt x="138" y="444"/>
                  </a:cubicBezTo>
                  <a:cubicBezTo>
                    <a:pt x="124" y="441"/>
                    <a:pt x="124" y="441"/>
                    <a:pt x="124" y="441"/>
                  </a:cubicBezTo>
                  <a:cubicBezTo>
                    <a:pt x="124" y="441"/>
                    <a:pt x="117" y="439"/>
                    <a:pt x="115" y="447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88" y="561"/>
                    <a:pt x="88" y="561"/>
                    <a:pt x="88" y="561"/>
                  </a:cubicBezTo>
                  <a:cubicBezTo>
                    <a:pt x="93" y="539"/>
                    <a:pt x="79" y="516"/>
                    <a:pt x="57" y="511"/>
                  </a:cubicBezTo>
                  <a:cubicBezTo>
                    <a:pt x="2" y="744"/>
                    <a:pt x="2" y="744"/>
                    <a:pt x="2" y="744"/>
                  </a:cubicBezTo>
                  <a:cubicBezTo>
                    <a:pt x="2" y="744"/>
                    <a:pt x="2" y="744"/>
                    <a:pt x="2" y="744"/>
                  </a:cubicBezTo>
                  <a:cubicBezTo>
                    <a:pt x="2" y="745"/>
                    <a:pt x="2" y="745"/>
                    <a:pt x="2" y="745"/>
                  </a:cubicBezTo>
                  <a:cubicBezTo>
                    <a:pt x="2" y="745"/>
                    <a:pt x="2" y="745"/>
                    <a:pt x="2" y="745"/>
                  </a:cubicBezTo>
                  <a:cubicBezTo>
                    <a:pt x="2" y="745"/>
                    <a:pt x="2" y="745"/>
                    <a:pt x="2" y="745"/>
                  </a:cubicBezTo>
                  <a:cubicBezTo>
                    <a:pt x="15" y="802"/>
                    <a:pt x="15" y="802"/>
                    <a:pt x="15" y="802"/>
                  </a:cubicBezTo>
                  <a:cubicBezTo>
                    <a:pt x="6" y="800"/>
                    <a:pt x="6" y="800"/>
                    <a:pt x="6" y="800"/>
                  </a:cubicBezTo>
                  <a:cubicBezTo>
                    <a:pt x="0" y="825"/>
                    <a:pt x="0" y="825"/>
                    <a:pt x="0" y="825"/>
                  </a:cubicBezTo>
                  <a:cubicBezTo>
                    <a:pt x="188" y="869"/>
                    <a:pt x="188" y="869"/>
                    <a:pt x="188" y="869"/>
                  </a:cubicBezTo>
                  <a:cubicBezTo>
                    <a:pt x="194" y="844"/>
                    <a:pt x="194" y="844"/>
                    <a:pt x="194" y="844"/>
                  </a:cubicBezTo>
                  <a:cubicBezTo>
                    <a:pt x="188" y="843"/>
                    <a:pt x="188" y="843"/>
                    <a:pt x="188" y="843"/>
                  </a:cubicBezTo>
                  <a:cubicBezTo>
                    <a:pt x="200" y="826"/>
                    <a:pt x="200" y="826"/>
                    <a:pt x="200" y="826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9" y="828"/>
                    <a:pt x="211" y="820"/>
                  </a:cubicBezTo>
                  <a:cubicBezTo>
                    <a:pt x="262" y="601"/>
                    <a:pt x="262" y="601"/>
                    <a:pt x="262" y="601"/>
                  </a:cubicBezTo>
                  <a:cubicBezTo>
                    <a:pt x="364" y="634"/>
                    <a:pt x="364" y="634"/>
                    <a:pt x="364" y="634"/>
                  </a:cubicBezTo>
                  <a:cubicBezTo>
                    <a:pt x="364" y="676"/>
                    <a:pt x="364" y="676"/>
                    <a:pt x="364" y="676"/>
                  </a:cubicBezTo>
                  <a:cubicBezTo>
                    <a:pt x="481" y="676"/>
                    <a:pt x="481" y="676"/>
                    <a:pt x="481" y="676"/>
                  </a:cubicBezTo>
                  <a:cubicBezTo>
                    <a:pt x="481" y="605"/>
                    <a:pt x="481" y="605"/>
                    <a:pt x="481" y="605"/>
                  </a:cubicBezTo>
                  <a:cubicBezTo>
                    <a:pt x="514" y="582"/>
                    <a:pt x="514" y="582"/>
                    <a:pt x="514" y="582"/>
                  </a:cubicBezTo>
                  <a:cubicBezTo>
                    <a:pt x="673" y="582"/>
                    <a:pt x="673" y="582"/>
                    <a:pt x="673" y="582"/>
                  </a:cubicBezTo>
                  <a:cubicBezTo>
                    <a:pt x="706" y="605"/>
                    <a:pt x="706" y="605"/>
                    <a:pt x="706" y="605"/>
                  </a:cubicBezTo>
                  <a:cubicBezTo>
                    <a:pt x="706" y="676"/>
                    <a:pt x="706" y="676"/>
                    <a:pt x="706" y="676"/>
                  </a:cubicBezTo>
                  <a:cubicBezTo>
                    <a:pt x="823" y="676"/>
                    <a:pt x="823" y="676"/>
                    <a:pt x="823" y="676"/>
                  </a:cubicBezTo>
                  <a:cubicBezTo>
                    <a:pt x="824" y="634"/>
                    <a:pt x="824" y="634"/>
                    <a:pt x="824" y="634"/>
                  </a:cubicBezTo>
                  <a:cubicBezTo>
                    <a:pt x="949" y="594"/>
                    <a:pt x="949" y="594"/>
                    <a:pt x="949" y="594"/>
                  </a:cubicBezTo>
                  <a:cubicBezTo>
                    <a:pt x="967" y="582"/>
                    <a:pt x="967" y="582"/>
                    <a:pt x="967" y="582"/>
                  </a:cubicBezTo>
                  <a:cubicBezTo>
                    <a:pt x="992" y="582"/>
                    <a:pt x="992" y="582"/>
                    <a:pt x="992" y="582"/>
                  </a:cubicBezTo>
                  <a:cubicBezTo>
                    <a:pt x="1001" y="582"/>
                    <a:pt x="1008" y="575"/>
                    <a:pt x="1008" y="565"/>
                  </a:cubicBezTo>
                  <a:cubicBezTo>
                    <a:pt x="1008" y="16"/>
                    <a:pt x="1008" y="16"/>
                    <a:pt x="1008" y="16"/>
                  </a:cubicBezTo>
                  <a:cubicBezTo>
                    <a:pt x="1008" y="7"/>
                    <a:pt x="1001" y="0"/>
                    <a:pt x="992" y="0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4819313" y="13057188"/>
              <a:ext cx="107950" cy="165100"/>
            </a:xfrm>
            <a:custGeom>
              <a:avLst/>
              <a:gdLst>
                <a:gd name="T0" fmla="*/ 26 w 29"/>
                <a:gd name="T1" fmla="*/ 26 h 44"/>
                <a:gd name="T2" fmla="*/ 10 w 29"/>
                <a:gd name="T3" fmla="*/ 0 h 44"/>
                <a:gd name="T4" fmla="*/ 0 w 29"/>
                <a:gd name="T5" fmla="*/ 42 h 44"/>
                <a:gd name="T6" fmla="*/ 26 w 29"/>
                <a:gd name="T7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4">
                  <a:moveTo>
                    <a:pt x="26" y="26"/>
                  </a:moveTo>
                  <a:cubicBezTo>
                    <a:pt x="29" y="14"/>
                    <a:pt x="21" y="3"/>
                    <a:pt x="1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4"/>
                    <a:pt x="23" y="37"/>
                    <a:pt x="26" y="26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855826" y="12898438"/>
              <a:ext cx="104775" cy="169863"/>
            </a:xfrm>
            <a:custGeom>
              <a:avLst/>
              <a:gdLst>
                <a:gd name="T0" fmla="*/ 26 w 28"/>
                <a:gd name="T1" fmla="*/ 26 h 45"/>
                <a:gd name="T2" fmla="*/ 10 w 28"/>
                <a:gd name="T3" fmla="*/ 0 h 45"/>
                <a:gd name="T4" fmla="*/ 0 w 28"/>
                <a:gd name="T5" fmla="*/ 42 h 45"/>
                <a:gd name="T6" fmla="*/ 26 w 28"/>
                <a:gd name="T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26" y="26"/>
                  </a:moveTo>
                  <a:cubicBezTo>
                    <a:pt x="28" y="14"/>
                    <a:pt x="21" y="3"/>
                    <a:pt x="1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5"/>
                    <a:pt x="23" y="37"/>
                    <a:pt x="26" y="26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4893926" y="12741275"/>
              <a:ext cx="104775" cy="169863"/>
            </a:xfrm>
            <a:custGeom>
              <a:avLst/>
              <a:gdLst>
                <a:gd name="T0" fmla="*/ 25 w 28"/>
                <a:gd name="T1" fmla="*/ 26 h 45"/>
                <a:gd name="T2" fmla="*/ 9 w 28"/>
                <a:gd name="T3" fmla="*/ 0 h 45"/>
                <a:gd name="T4" fmla="*/ 0 w 28"/>
                <a:gd name="T5" fmla="*/ 42 h 45"/>
                <a:gd name="T6" fmla="*/ 25 w 28"/>
                <a:gd name="T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25" y="26"/>
                  </a:moveTo>
                  <a:cubicBezTo>
                    <a:pt x="28" y="15"/>
                    <a:pt x="21" y="3"/>
                    <a:pt x="9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5"/>
                    <a:pt x="23" y="38"/>
                    <a:pt x="25" y="26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4927263" y="12587288"/>
              <a:ext cx="109538" cy="165100"/>
            </a:xfrm>
            <a:custGeom>
              <a:avLst/>
              <a:gdLst>
                <a:gd name="T0" fmla="*/ 10 w 29"/>
                <a:gd name="T1" fmla="*/ 0 h 44"/>
                <a:gd name="T2" fmla="*/ 0 w 29"/>
                <a:gd name="T3" fmla="*/ 41 h 44"/>
                <a:gd name="T4" fmla="*/ 26 w 29"/>
                <a:gd name="T5" fmla="*/ 25 h 44"/>
                <a:gd name="T6" fmla="*/ 10 w 2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4">
                  <a:moveTo>
                    <a:pt x="1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2" y="44"/>
                    <a:pt x="23" y="37"/>
                    <a:pt x="26" y="25"/>
                  </a:cubicBezTo>
                  <a:cubicBezTo>
                    <a:pt x="29" y="14"/>
                    <a:pt x="22" y="2"/>
                    <a:pt x="10" y="0"/>
                  </a:cubicBez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5208251" y="12914313"/>
              <a:ext cx="619125" cy="1798638"/>
            </a:xfrm>
            <a:custGeom>
              <a:avLst/>
              <a:gdLst>
                <a:gd name="T0" fmla="*/ 0 w 390"/>
                <a:gd name="T1" fmla="*/ 1133 h 1133"/>
                <a:gd name="T2" fmla="*/ 310 w 390"/>
                <a:gd name="T3" fmla="*/ 1133 h 1133"/>
                <a:gd name="T4" fmla="*/ 390 w 390"/>
                <a:gd name="T5" fmla="*/ 0 h 1133"/>
                <a:gd name="T6" fmla="*/ 81 w 390"/>
                <a:gd name="T7" fmla="*/ 0 h 1133"/>
                <a:gd name="T8" fmla="*/ 0 w 390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133">
                  <a:moveTo>
                    <a:pt x="0" y="1133"/>
                  </a:moveTo>
                  <a:lnTo>
                    <a:pt x="310" y="1133"/>
                  </a:lnTo>
                  <a:lnTo>
                    <a:pt x="390" y="0"/>
                  </a:lnTo>
                  <a:lnTo>
                    <a:pt x="81" y="0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6611601" y="12914313"/>
              <a:ext cx="619125" cy="1798638"/>
            </a:xfrm>
            <a:custGeom>
              <a:avLst/>
              <a:gdLst>
                <a:gd name="T0" fmla="*/ 0 w 390"/>
                <a:gd name="T1" fmla="*/ 0 h 1133"/>
                <a:gd name="T2" fmla="*/ 81 w 390"/>
                <a:gd name="T3" fmla="*/ 1133 h 1133"/>
                <a:gd name="T4" fmla="*/ 390 w 390"/>
                <a:gd name="T5" fmla="*/ 1133 h 1133"/>
                <a:gd name="T6" fmla="*/ 312 w 390"/>
                <a:gd name="T7" fmla="*/ 0 h 1133"/>
                <a:gd name="T8" fmla="*/ 0 w 390"/>
                <a:gd name="T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133">
                  <a:moveTo>
                    <a:pt x="0" y="0"/>
                  </a:moveTo>
                  <a:lnTo>
                    <a:pt x="81" y="1133"/>
                  </a:lnTo>
                  <a:lnTo>
                    <a:pt x="390" y="1133"/>
                  </a:lnTo>
                  <a:lnTo>
                    <a:pt x="3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3708063" y="13373100"/>
              <a:ext cx="1020763" cy="1339850"/>
            </a:xfrm>
            <a:custGeom>
              <a:avLst/>
              <a:gdLst>
                <a:gd name="T0" fmla="*/ 0 w 643"/>
                <a:gd name="T1" fmla="*/ 844 h 844"/>
                <a:gd name="T2" fmla="*/ 501 w 643"/>
                <a:gd name="T3" fmla="*/ 844 h 844"/>
                <a:gd name="T4" fmla="*/ 643 w 643"/>
                <a:gd name="T5" fmla="*/ 113 h 844"/>
                <a:gd name="T6" fmla="*/ 158 w 643"/>
                <a:gd name="T7" fmla="*/ 0 h 844"/>
                <a:gd name="T8" fmla="*/ 0 w 643"/>
                <a:gd name="T9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844">
                  <a:moveTo>
                    <a:pt x="0" y="844"/>
                  </a:moveTo>
                  <a:lnTo>
                    <a:pt x="501" y="844"/>
                  </a:lnTo>
                  <a:lnTo>
                    <a:pt x="643" y="113"/>
                  </a:lnTo>
                  <a:lnTo>
                    <a:pt x="158" y="0"/>
                  </a:lnTo>
                  <a:lnTo>
                    <a:pt x="0" y="844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7414876" y="10975975"/>
              <a:ext cx="1128713" cy="1757363"/>
            </a:xfrm>
            <a:custGeom>
              <a:avLst/>
              <a:gdLst>
                <a:gd name="T0" fmla="*/ 93 w 301"/>
                <a:gd name="T1" fmla="*/ 441 h 468"/>
                <a:gd name="T2" fmla="*/ 99 w 301"/>
                <a:gd name="T3" fmla="*/ 468 h 468"/>
                <a:gd name="T4" fmla="*/ 301 w 301"/>
                <a:gd name="T5" fmla="*/ 419 h 468"/>
                <a:gd name="T6" fmla="*/ 294 w 301"/>
                <a:gd name="T7" fmla="*/ 392 h 468"/>
                <a:gd name="T8" fmla="*/ 288 w 301"/>
                <a:gd name="T9" fmla="*/ 394 h 468"/>
                <a:gd name="T10" fmla="*/ 291 w 301"/>
                <a:gd name="T11" fmla="*/ 372 h 468"/>
                <a:gd name="T12" fmla="*/ 293 w 301"/>
                <a:gd name="T13" fmla="*/ 372 h 468"/>
                <a:gd name="T14" fmla="*/ 299 w 301"/>
                <a:gd name="T15" fmla="*/ 361 h 468"/>
                <a:gd name="T16" fmla="*/ 211 w 301"/>
                <a:gd name="T17" fmla="*/ 8 h 468"/>
                <a:gd name="T18" fmla="*/ 201 w 301"/>
                <a:gd name="T19" fmla="*/ 2 h 468"/>
                <a:gd name="T20" fmla="*/ 45 w 301"/>
                <a:gd name="T21" fmla="*/ 40 h 468"/>
                <a:gd name="T22" fmla="*/ 31 w 301"/>
                <a:gd name="T23" fmla="*/ 43 h 468"/>
                <a:gd name="T24" fmla="*/ 25 w 301"/>
                <a:gd name="T25" fmla="*/ 54 h 468"/>
                <a:gd name="T26" fmla="*/ 113 w 301"/>
                <a:gd name="T27" fmla="*/ 407 h 468"/>
                <a:gd name="T28" fmla="*/ 123 w 301"/>
                <a:gd name="T29" fmla="*/ 413 h 468"/>
                <a:gd name="T30" fmla="*/ 205 w 301"/>
                <a:gd name="T31" fmla="*/ 393 h 468"/>
                <a:gd name="T32" fmla="*/ 123 w 301"/>
                <a:gd name="T33" fmla="*/ 413 h 468"/>
                <a:gd name="T34" fmla="*/ 113 w 301"/>
                <a:gd name="T35" fmla="*/ 407 h 468"/>
                <a:gd name="T36" fmla="*/ 55 w 301"/>
                <a:gd name="T37" fmla="*/ 175 h 468"/>
                <a:gd name="T38" fmla="*/ 0 w 301"/>
                <a:gd name="T39" fmla="*/ 142 h 468"/>
                <a:gd name="T40" fmla="*/ 62 w 301"/>
                <a:gd name="T41" fmla="*/ 390 h 468"/>
                <a:gd name="T42" fmla="*/ 62 w 301"/>
                <a:gd name="T43" fmla="*/ 390 h 468"/>
                <a:gd name="T44" fmla="*/ 62 w 301"/>
                <a:gd name="T45" fmla="*/ 390 h 468"/>
                <a:gd name="T46" fmla="*/ 62 w 301"/>
                <a:gd name="T47" fmla="*/ 390 h 468"/>
                <a:gd name="T48" fmla="*/ 62 w 301"/>
                <a:gd name="T49" fmla="*/ 390 h 468"/>
                <a:gd name="T50" fmla="*/ 102 w 301"/>
                <a:gd name="T51" fmla="*/ 439 h 468"/>
                <a:gd name="T52" fmla="*/ 93 w 301"/>
                <a:gd name="T53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468">
                  <a:moveTo>
                    <a:pt x="93" y="441"/>
                  </a:moveTo>
                  <a:cubicBezTo>
                    <a:pt x="99" y="468"/>
                    <a:pt x="99" y="468"/>
                    <a:pt x="99" y="468"/>
                  </a:cubicBezTo>
                  <a:cubicBezTo>
                    <a:pt x="301" y="419"/>
                    <a:pt x="301" y="419"/>
                    <a:pt x="301" y="419"/>
                  </a:cubicBezTo>
                  <a:cubicBezTo>
                    <a:pt x="294" y="392"/>
                    <a:pt x="294" y="392"/>
                    <a:pt x="294" y="392"/>
                  </a:cubicBezTo>
                  <a:cubicBezTo>
                    <a:pt x="288" y="394"/>
                    <a:pt x="288" y="394"/>
                    <a:pt x="288" y="394"/>
                  </a:cubicBezTo>
                  <a:cubicBezTo>
                    <a:pt x="291" y="372"/>
                    <a:pt x="291" y="372"/>
                    <a:pt x="291" y="372"/>
                  </a:cubicBezTo>
                  <a:cubicBezTo>
                    <a:pt x="293" y="372"/>
                    <a:pt x="293" y="372"/>
                    <a:pt x="293" y="372"/>
                  </a:cubicBezTo>
                  <a:cubicBezTo>
                    <a:pt x="293" y="372"/>
                    <a:pt x="301" y="370"/>
                    <a:pt x="299" y="361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8"/>
                    <a:pt x="209" y="0"/>
                    <a:pt x="201" y="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22" y="45"/>
                    <a:pt x="25" y="54"/>
                  </a:cubicBezTo>
                  <a:cubicBezTo>
                    <a:pt x="113" y="407"/>
                    <a:pt x="113" y="407"/>
                    <a:pt x="113" y="407"/>
                  </a:cubicBezTo>
                  <a:cubicBezTo>
                    <a:pt x="113" y="407"/>
                    <a:pt x="115" y="415"/>
                    <a:pt x="123" y="413"/>
                  </a:cubicBezTo>
                  <a:cubicBezTo>
                    <a:pt x="205" y="393"/>
                    <a:pt x="205" y="393"/>
                    <a:pt x="205" y="393"/>
                  </a:cubicBezTo>
                  <a:cubicBezTo>
                    <a:pt x="123" y="413"/>
                    <a:pt x="123" y="413"/>
                    <a:pt x="123" y="413"/>
                  </a:cubicBezTo>
                  <a:cubicBezTo>
                    <a:pt x="115" y="415"/>
                    <a:pt x="113" y="407"/>
                    <a:pt x="113" y="407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49" y="151"/>
                    <a:pt x="24" y="136"/>
                    <a:pt x="0" y="142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102" y="439"/>
                    <a:pt x="102" y="439"/>
                    <a:pt x="102" y="439"/>
                  </a:cubicBezTo>
                  <a:lnTo>
                    <a:pt x="93" y="441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7753013" y="12542838"/>
              <a:ext cx="1447800" cy="2170113"/>
            </a:xfrm>
            <a:custGeom>
              <a:avLst/>
              <a:gdLst>
                <a:gd name="T0" fmla="*/ 520 w 912"/>
                <a:gd name="T1" fmla="*/ 0 h 1367"/>
                <a:gd name="T2" fmla="*/ 0 w 912"/>
                <a:gd name="T3" fmla="*/ 125 h 1367"/>
                <a:gd name="T4" fmla="*/ 364 w 912"/>
                <a:gd name="T5" fmla="*/ 1367 h 1367"/>
                <a:gd name="T6" fmla="*/ 912 w 912"/>
                <a:gd name="T7" fmla="*/ 1367 h 1367"/>
                <a:gd name="T8" fmla="*/ 520 w 912"/>
                <a:gd name="T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1367">
                  <a:moveTo>
                    <a:pt x="520" y="0"/>
                  </a:moveTo>
                  <a:lnTo>
                    <a:pt x="0" y="125"/>
                  </a:lnTo>
                  <a:lnTo>
                    <a:pt x="364" y="1367"/>
                  </a:lnTo>
                  <a:lnTo>
                    <a:pt x="912" y="136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015201" y="10950575"/>
              <a:ext cx="1216025" cy="1757363"/>
            </a:xfrm>
            <a:custGeom>
              <a:avLst/>
              <a:gdLst>
                <a:gd name="T0" fmla="*/ 225 w 324"/>
                <a:gd name="T1" fmla="*/ 441 h 468"/>
                <a:gd name="T2" fmla="*/ 217 w 324"/>
                <a:gd name="T3" fmla="*/ 468 h 468"/>
                <a:gd name="T4" fmla="*/ 1 w 324"/>
                <a:gd name="T5" fmla="*/ 419 h 468"/>
                <a:gd name="T6" fmla="*/ 8 w 324"/>
                <a:gd name="T7" fmla="*/ 392 h 468"/>
                <a:gd name="T8" fmla="*/ 14 w 324"/>
                <a:gd name="T9" fmla="*/ 394 h 468"/>
                <a:gd name="T10" fmla="*/ 11 w 324"/>
                <a:gd name="T11" fmla="*/ 372 h 468"/>
                <a:gd name="T12" fmla="*/ 10 w 324"/>
                <a:gd name="T13" fmla="*/ 372 h 468"/>
                <a:gd name="T14" fmla="*/ 3 w 324"/>
                <a:gd name="T15" fmla="*/ 361 h 468"/>
                <a:gd name="T16" fmla="*/ 97 w 324"/>
                <a:gd name="T17" fmla="*/ 8 h 468"/>
                <a:gd name="T18" fmla="*/ 109 w 324"/>
                <a:gd name="T19" fmla="*/ 2 h 468"/>
                <a:gd name="T20" fmla="*/ 275 w 324"/>
                <a:gd name="T21" fmla="*/ 40 h 468"/>
                <a:gd name="T22" fmla="*/ 291 w 324"/>
                <a:gd name="T23" fmla="*/ 43 h 468"/>
                <a:gd name="T24" fmla="*/ 298 w 324"/>
                <a:gd name="T25" fmla="*/ 54 h 468"/>
                <a:gd name="T26" fmla="*/ 203 w 324"/>
                <a:gd name="T27" fmla="*/ 407 h 468"/>
                <a:gd name="T28" fmla="*/ 192 w 324"/>
                <a:gd name="T29" fmla="*/ 413 h 468"/>
                <a:gd name="T30" fmla="*/ 103 w 324"/>
                <a:gd name="T31" fmla="*/ 393 h 468"/>
                <a:gd name="T32" fmla="*/ 192 w 324"/>
                <a:gd name="T33" fmla="*/ 413 h 468"/>
                <a:gd name="T34" fmla="*/ 203 w 324"/>
                <a:gd name="T35" fmla="*/ 407 h 468"/>
                <a:gd name="T36" fmla="*/ 265 w 324"/>
                <a:gd name="T37" fmla="*/ 175 h 468"/>
                <a:gd name="T38" fmla="*/ 324 w 324"/>
                <a:gd name="T39" fmla="*/ 142 h 468"/>
                <a:gd name="T40" fmla="*/ 258 w 324"/>
                <a:gd name="T41" fmla="*/ 390 h 468"/>
                <a:gd name="T42" fmla="*/ 258 w 324"/>
                <a:gd name="T43" fmla="*/ 390 h 468"/>
                <a:gd name="T44" fmla="*/ 258 w 324"/>
                <a:gd name="T45" fmla="*/ 390 h 468"/>
                <a:gd name="T46" fmla="*/ 258 w 324"/>
                <a:gd name="T47" fmla="*/ 390 h 468"/>
                <a:gd name="T48" fmla="*/ 258 w 324"/>
                <a:gd name="T49" fmla="*/ 390 h 468"/>
                <a:gd name="T50" fmla="*/ 214 w 324"/>
                <a:gd name="T51" fmla="*/ 439 h 468"/>
                <a:gd name="T52" fmla="*/ 225 w 324"/>
                <a:gd name="T53" fmla="*/ 44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468">
                  <a:moveTo>
                    <a:pt x="225" y="441"/>
                  </a:moveTo>
                  <a:cubicBezTo>
                    <a:pt x="217" y="468"/>
                    <a:pt x="217" y="468"/>
                    <a:pt x="217" y="468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8" y="392"/>
                    <a:pt x="8" y="392"/>
                    <a:pt x="8" y="392"/>
                  </a:cubicBezTo>
                  <a:cubicBezTo>
                    <a:pt x="14" y="394"/>
                    <a:pt x="14" y="394"/>
                    <a:pt x="14" y="394"/>
                  </a:cubicBezTo>
                  <a:cubicBezTo>
                    <a:pt x="11" y="372"/>
                    <a:pt x="11" y="372"/>
                    <a:pt x="11" y="372"/>
                  </a:cubicBezTo>
                  <a:cubicBezTo>
                    <a:pt x="10" y="372"/>
                    <a:pt x="10" y="372"/>
                    <a:pt x="10" y="372"/>
                  </a:cubicBezTo>
                  <a:cubicBezTo>
                    <a:pt x="10" y="372"/>
                    <a:pt x="0" y="370"/>
                    <a:pt x="3" y="36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9" y="0"/>
                    <a:pt x="109" y="2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91" y="43"/>
                    <a:pt x="291" y="43"/>
                    <a:pt x="291" y="43"/>
                  </a:cubicBezTo>
                  <a:cubicBezTo>
                    <a:pt x="291" y="43"/>
                    <a:pt x="300" y="45"/>
                    <a:pt x="298" y="54"/>
                  </a:cubicBezTo>
                  <a:cubicBezTo>
                    <a:pt x="203" y="407"/>
                    <a:pt x="203" y="407"/>
                    <a:pt x="203" y="407"/>
                  </a:cubicBezTo>
                  <a:cubicBezTo>
                    <a:pt x="203" y="407"/>
                    <a:pt x="201" y="415"/>
                    <a:pt x="192" y="413"/>
                  </a:cubicBezTo>
                  <a:cubicBezTo>
                    <a:pt x="103" y="393"/>
                    <a:pt x="103" y="393"/>
                    <a:pt x="103" y="393"/>
                  </a:cubicBezTo>
                  <a:cubicBezTo>
                    <a:pt x="192" y="413"/>
                    <a:pt x="192" y="413"/>
                    <a:pt x="192" y="413"/>
                  </a:cubicBezTo>
                  <a:cubicBezTo>
                    <a:pt x="201" y="415"/>
                    <a:pt x="203" y="407"/>
                    <a:pt x="203" y="407"/>
                  </a:cubicBezTo>
                  <a:cubicBezTo>
                    <a:pt x="265" y="175"/>
                    <a:pt x="265" y="175"/>
                    <a:pt x="265" y="175"/>
                  </a:cubicBezTo>
                  <a:cubicBezTo>
                    <a:pt x="272" y="151"/>
                    <a:pt x="298" y="136"/>
                    <a:pt x="324" y="142"/>
                  </a:cubicBezTo>
                  <a:cubicBezTo>
                    <a:pt x="258" y="390"/>
                    <a:pt x="258" y="390"/>
                    <a:pt x="258" y="390"/>
                  </a:cubicBezTo>
                  <a:cubicBezTo>
                    <a:pt x="258" y="390"/>
                    <a:pt x="258" y="390"/>
                    <a:pt x="258" y="390"/>
                  </a:cubicBezTo>
                  <a:cubicBezTo>
                    <a:pt x="258" y="390"/>
                    <a:pt x="258" y="390"/>
                    <a:pt x="258" y="390"/>
                  </a:cubicBezTo>
                  <a:cubicBezTo>
                    <a:pt x="258" y="390"/>
                    <a:pt x="258" y="390"/>
                    <a:pt x="258" y="390"/>
                  </a:cubicBezTo>
                  <a:cubicBezTo>
                    <a:pt x="258" y="390"/>
                    <a:pt x="258" y="390"/>
                    <a:pt x="258" y="390"/>
                  </a:cubicBezTo>
                  <a:cubicBezTo>
                    <a:pt x="214" y="439"/>
                    <a:pt x="214" y="439"/>
                    <a:pt x="214" y="439"/>
                  </a:cubicBezTo>
                  <a:lnTo>
                    <a:pt x="225" y="441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9313526" y="12515850"/>
              <a:ext cx="1557338" cy="2171700"/>
            </a:xfrm>
            <a:custGeom>
              <a:avLst/>
              <a:gdLst>
                <a:gd name="T0" fmla="*/ 421 w 981"/>
                <a:gd name="T1" fmla="*/ 0 h 1368"/>
                <a:gd name="T2" fmla="*/ 981 w 981"/>
                <a:gd name="T3" fmla="*/ 128 h 1368"/>
                <a:gd name="T4" fmla="*/ 588 w 981"/>
                <a:gd name="T5" fmla="*/ 1368 h 1368"/>
                <a:gd name="T6" fmla="*/ 0 w 981"/>
                <a:gd name="T7" fmla="*/ 1368 h 1368"/>
                <a:gd name="T8" fmla="*/ 421 w 981"/>
                <a:gd name="T9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1368">
                  <a:moveTo>
                    <a:pt x="421" y="0"/>
                  </a:moveTo>
                  <a:lnTo>
                    <a:pt x="981" y="128"/>
                  </a:lnTo>
                  <a:lnTo>
                    <a:pt x="588" y="1368"/>
                  </a:lnTo>
                  <a:lnTo>
                    <a:pt x="0" y="1368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015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0595888" y="13057188"/>
              <a:ext cx="104775" cy="165100"/>
            </a:xfrm>
            <a:custGeom>
              <a:avLst/>
              <a:gdLst>
                <a:gd name="T0" fmla="*/ 26 w 28"/>
                <a:gd name="T1" fmla="*/ 26 h 44"/>
                <a:gd name="T2" fmla="*/ 10 w 28"/>
                <a:gd name="T3" fmla="*/ 0 h 44"/>
                <a:gd name="T4" fmla="*/ 0 w 28"/>
                <a:gd name="T5" fmla="*/ 42 h 44"/>
                <a:gd name="T6" fmla="*/ 26 w 28"/>
                <a:gd name="T7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4">
                  <a:moveTo>
                    <a:pt x="26" y="26"/>
                  </a:moveTo>
                  <a:cubicBezTo>
                    <a:pt x="28" y="14"/>
                    <a:pt x="21" y="3"/>
                    <a:pt x="1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4"/>
                    <a:pt x="23" y="37"/>
                    <a:pt x="26" y="26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0632401" y="12898438"/>
              <a:ext cx="104775" cy="169863"/>
            </a:xfrm>
            <a:custGeom>
              <a:avLst/>
              <a:gdLst>
                <a:gd name="T0" fmla="*/ 26 w 28"/>
                <a:gd name="T1" fmla="*/ 26 h 45"/>
                <a:gd name="T2" fmla="*/ 10 w 28"/>
                <a:gd name="T3" fmla="*/ 0 h 45"/>
                <a:gd name="T4" fmla="*/ 0 w 28"/>
                <a:gd name="T5" fmla="*/ 42 h 45"/>
                <a:gd name="T6" fmla="*/ 26 w 28"/>
                <a:gd name="T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26" y="26"/>
                  </a:moveTo>
                  <a:cubicBezTo>
                    <a:pt x="28" y="14"/>
                    <a:pt x="21" y="3"/>
                    <a:pt x="1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5"/>
                    <a:pt x="23" y="37"/>
                    <a:pt x="26" y="26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0670501" y="12741275"/>
              <a:ext cx="104775" cy="169863"/>
            </a:xfrm>
            <a:custGeom>
              <a:avLst/>
              <a:gdLst>
                <a:gd name="T0" fmla="*/ 25 w 28"/>
                <a:gd name="T1" fmla="*/ 26 h 45"/>
                <a:gd name="T2" fmla="*/ 9 w 28"/>
                <a:gd name="T3" fmla="*/ 0 h 45"/>
                <a:gd name="T4" fmla="*/ 0 w 28"/>
                <a:gd name="T5" fmla="*/ 42 h 45"/>
                <a:gd name="T6" fmla="*/ 25 w 28"/>
                <a:gd name="T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25" y="26"/>
                  </a:moveTo>
                  <a:cubicBezTo>
                    <a:pt x="28" y="15"/>
                    <a:pt x="21" y="3"/>
                    <a:pt x="9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5"/>
                    <a:pt x="23" y="38"/>
                    <a:pt x="25" y="26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0703838" y="12587288"/>
              <a:ext cx="109538" cy="165100"/>
            </a:xfrm>
            <a:custGeom>
              <a:avLst/>
              <a:gdLst>
                <a:gd name="T0" fmla="*/ 10 w 29"/>
                <a:gd name="T1" fmla="*/ 0 h 44"/>
                <a:gd name="T2" fmla="*/ 0 w 29"/>
                <a:gd name="T3" fmla="*/ 41 h 44"/>
                <a:gd name="T4" fmla="*/ 26 w 29"/>
                <a:gd name="T5" fmla="*/ 25 h 44"/>
                <a:gd name="T6" fmla="*/ 10 w 29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4">
                  <a:moveTo>
                    <a:pt x="1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2" y="44"/>
                    <a:pt x="23" y="37"/>
                    <a:pt x="26" y="25"/>
                  </a:cubicBezTo>
                  <a:cubicBezTo>
                    <a:pt x="29" y="14"/>
                    <a:pt x="22" y="2"/>
                    <a:pt x="10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7797463" y="7750175"/>
              <a:ext cx="4948238" cy="3436938"/>
            </a:xfrm>
            <a:custGeom>
              <a:avLst/>
              <a:gdLst>
                <a:gd name="T0" fmla="*/ 1293 w 1319"/>
                <a:gd name="T1" fmla="*/ 915 h 915"/>
                <a:gd name="T2" fmla="*/ 1319 w 1319"/>
                <a:gd name="T3" fmla="*/ 889 h 915"/>
                <a:gd name="T4" fmla="*/ 1319 w 1319"/>
                <a:gd name="T5" fmla="*/ 26 h 915"/>
                <a:gd name="T6" fmla="*/ 1293 w 1319"/>
                <a:gd name="T7" fmla="*/ 0 h 915"/>
                <a:gd name="T8" fmla="*/ 26 w 1319"/>
                <a:gd name="T9" fmla="*/ 0 h 915"/>
                <a:gd name="T10" fmla="*/ 0 w 1319"/>
                <a:gd name="T11" fmla="*/ 26 h 915"/>
                <a:gd name="T12" fmla="*/ 0 w 1319"/>
                <a:gd name="T13" fmla="*/ 889 h 915"/>
                <a:gd name="T14" fmla="*/ 26 w 1319"/>
                <a:gd name="T15" fmla="*/ 915 h 915"/>
                <a:gd name="T16" fmla="*/ 1293 w 1319"/>
                <a:gd name="T17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9" h="915">
                  <a:moveTo>
                    <a:pt x="1293" y="915"/>
                  </a:moveTo>
                  <a:cubicBezTo>
                    <a:pt x="1307" y="915"/>
                    <a:pt x="1319" y="903"/>
                    <a:pt x="1319" y="889"/>
                  </a:cubicBezTo>
                  <a:cubicBezTo>
                    <a:pt x="1319" y="26"/>
                    <a:pt x="1319" y="26"/>
                    <a:pt x="1319" y="26"/>
                  </a:cubicBezTo>
                  <a:cubicBezTo>
                    <a:pt x="1319" y="12"/>
                    <a:pt x="1307" y="0"/>
                    <a:pt x="129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889"/>
                    <a:pt x="0" y="889"/>
                    <a:pt x="0" y="889"/>
                  </a:cubicBezTo>
                  <a:cubicBezTo>
                    <a:pt x="0" y="903"/>
                    <a:pt x="12" y="915"/>
                    <a:pt x="26" y="915"/>
                  </a:cubicBezTo>
                  <a:lnTo>
                    <a:pt x="1293" y="915"/>
                  </a:ln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7954626" y="7900988"/>
              <a:ext cx="4633913" cy="2632075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4449088" y="10323513"/>
              <a:ext cx="2374900" cy="762000"/>
            </a:xfrm>
            <a:custGeom>
              <a:avLst/>
              <a:gdLst>
                <a:gd name="T0" fmla="*/ 1496 w 1496"/>
                <a:gd name="T1" fmla="*/ 0 h 480"/>
                <a:gd name="T2" fmla="*/ 0 w 1496"/>
                <a:gd name="T3" fmla="*/ 0 h 480"/>
                <a:gd name="T4" fmla="*/ 90 w 1496"/>
                <a:gd name="T5" fmla="*/ 59 h 480"/>
                <a:gd name="T6" fmla="*/ 728 w 1496"/>
                <a:gd name="T7" fmla="*/ 267 h 480"/>
                <a:gd name="T8" fmla="*/ 731 w 1496"/>
                <a:gd name="T9" fmla="*/ 480 h 480"/>
                <a:gd name="T10" fmla="*/ 1326 w 1496"/>
                <a:gd name="T11" fmla="*/ 480 h 480"/>
                <a:gd name="T12" fmla="*/ 1326 w 1496"/>
                <a:gd name="T13" fmla="*/ 118 h 480"/>
                <a:gd name="T14" fmla="*/ 1496 w 1496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6" h="480">
                  <a:moveTo>
                    <a:pt x="1496" y="0"/>
                  </a:moveTo>
                  <a:lnTo>
                    <a:pt x="0" y="0"/>
                  </a:lnTo>
                  <a:lnTo>
                    <a:pt x="90" y="59"/>
                  </a:lnTo>
                  <a:lnTo>
                    <a:pt x="728" y="267"/>
                  </a:lnTo>
                  <a:lnTo>
                    <a:pt x="731" y="480"/>
                  </a:lnTo>
                  <a:lnTo>
                    <a:pt x="1326" y="480"/>
                  </a:lnTo>
                  <a:lnTo>
                    <a:pt x="1326" y="118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7757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8105438" y="11187113"/>
              <a:ext cx="1728788" cy="555625"/>
            </a:xfrm>
            <a:custGeom>
              <a:avLst/>
              <a:gdLst>
                <a:gd name="T0" fmla="*/ 1089 w 1089"/>
                <a:gd name="T1" fmla="*/ 0 h 350"/>
                <a:gd name="T2" fmla="*/ 0 w 1089"/>
                <a:gd name="T3" fmla="*/ 0 h 350"/>
                <a:gd name="T4" fmla="*/ 66 w 1089"/>
                <a:gd name="T5" fmla="*/ 42 h 350"/>
                <a:gd name="T6" fmla="*/ 532 w 1089"/>
                <a:gd name="T7" fmla="*/ 194 h 350"/>
                <a:gd name="T8" fmla="*/ 532 w 1089"/>
                <a:gd name="T9" fmla="*/ 350 h 350"/>
                <a:gd name="T10" fmla="*/ 964 w 1089"/>
                <a:gd name="T11" fmla="*/ 350 h 350"/>
                <a:gd name="T12" fmla="*/ 964 w 1089"/>
                <a:gd name="T13" fmla="*/ 85 h 350"/>
                <a:gd name="T14" fmla="*/ 1089 w 1089"/>
                <a:gd name="T1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9" h="350">
                  <a:moveTo>
                    <a:pt x="1089" y="0"/>
                  </a:moveTo>
                  <a:lnTo>
                    <a:pt x="0" y="0"/>
                  </a:lnTo>
                  <a:lnTo>
                    <a:pt x="66" y="42"/>
                  </a:lnTo>
                  <a:lnTo>
                    <a:pt x="532" y="194"/>
                  </a:lnTo>
                  <a:lnTo>
                    <a:pt x="532" y="350"/>
                  </a:lnTo>
                  <a:lnTo>
                    <a:pt x="964" y="350"/>
                  </a:lnTo>
                  <a:lnTo>
                    <a:pt x="964" y="85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7757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769263" y="11187113"/>
              <a:ext cx="1733550" cy="555625"/>
            </a:xfrm>
            <a:custGeom>
              <a:avLst/>
              <a:gdLst>
                <a:gd name="T0" fmla="*/ 0 w 1092"/>
                <a:gd name="T1" fmla="*/ 0 h 350"/>
                <a:gd name="T2" fmla="*/ 1092 w 1092"/>
                <a:gd name="T3" fmla="*/ 0 h 350"/>
                <a:gd name="T4" fmla="*/ 1026 w 1092"/>
                <a:gd name="T5" fmla="*/ 42 h 350"/>
                <a:gd name="T6" fmla="*/ 560 w 1092"/>
                <a:gd name="T7" fmla="*/ 194 h 350"/>
                <a:gd name="T8" fmla="*/ 560 w 1092"/>
                <a:gd name="T9" fmla="*/ 350 h 350"/>
                <a:gd name="T10" fmla="*/ 125 w 1092"/>
                <a:gd name="T11" fmla="*/ 350 h 350"/>
                <a:gd name="T12" fmla="*/ 125 w 1092"/>
                <a:gd name="T13" fmla="*/ 85 h 350"/>
                <a:gd name="T14" fmla="*/ 0 w 1092"/>
                <a:gd name="T1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2" h="350">
                  <a:moveTo>
                    <a:pt x="0" y="0"/>
                  </a:moveTo>
                  <a:lnTo>
                    <a:pt x="1092" y="0"/>
                  </a:lnTo>
                  <a:lnTo>
                    <a:pt x="1026" y="42"/>
                  </a:lnTo>
                  <a:lnTo>
                    <a:pt x="560" y="194"/>
                  </a:lnTo>
                  <a:lnTo>
                    <a:pt x="560" y="350"/>
                  </a:lnTo>
                  <a:lnTo>
                    <a:pt x="125" y="350"/>
                  </a:lnTo>
                  <a:lnTo>
                    <a:pt x="125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57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5590501" y="11085513"/>
              <a:ext cx="998538" cy="198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938413" y="11333163"/>
              <a:ext cx="2308225" cy="762000"/>
            </a:xfrm>
            <a:custGeom>
              <a:avLst/>
              <a:gdLst>
                <a:gd name="T0" fmla="*/ 0 w 1454"/>
                <a:gd name="T1" fmla="*/ 0 h 480"/>
                <a:gd name="T2" fmla="*/ 1454 w 1454"/>
                <a:gd name="T3" fmla="*/ 0 h 480"/>
                <a:gd name="T4" fmla="*/ 1366 w 1454"/>
                <a:gd name="T5" fmla="*/ 59 h 480"/>
                <a:gd name="T6" fmla="*/ 747 w 1454"/>
                <a:gd name="T7" fmla="*/ 267 h 480"/>
                <a:gd name="T8" fmla="*/ 745 w 1454"/>
                <a:gd name="T9" fmla="*/ 480 h 480"/>
                <a:gd name="T10" fmla="*/ 168 w 1454"/>
                <a:gd name="T11" fmla="*/ 480 h 480"/>
                <a:gd name="T12" fmla="*/ 168 w 1454"/>
                <a:gd name="T13" fmla="*/ 116 h 480"/>
                <a:gd name="T14" fmla="*/ 0 w 1454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4" h="480">
                  <a:moveTo>
                    <a:pt x="0" y="0"/>
                  </a:moveTo>
                  <a:lnTo>
                    <a:pt x="1454" y="0"/>
                  </a:lnTo>
                  <a:lnTo>
                    <a:pt x="1366" y="59"/>
                  </a:lnTo>
                  <a:lnTo>
                    <a:pt x="747" y="267"/>
                  </a:lnTo>
                  <a:lnTo>
                    <a:pt x="745" y="480"/>
                  </a:lnTo>
                  <a:lnTo>
                    <a:pt x="168" y="480"/>
                  </a:lnTo>
                  <a:lnTo>
                    <a:pt x="168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57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8171776" y="12095163"/>
              <a:ext cx="968375" cy="200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3383876" y="10134600"/>
              <a:ext cx="4413250" cy="180975"/>
            </a:xfrm>
            <a:custGeom>
              <a:avLst/>
              <a:gdLst>
                <a:gd name="T0" fmla="*/ 0 w 1176"/>
                <a:gd name="T1" fmla="*/ 0 h 48"/>
                <a:gd name="T2" fmla="*/ 0 w 1176"/>
                <a:gd name="T3" fmla="*/ 23 h 48"/>
                <a:gd name="T4" fmla="*/ 0 w 1176"/>
                <a:gd name="T5" fmla="*/ 24 h 48"/>
                <a:gd name="T6" fmla="*/ 0 w 1176"/>
                <a:gd name="T7" fmla="*/ 25 h 48"/>
                <a:gd name="T8" fmla="*/ 0 w 1176"/>
                <a:gd name="T9" fmla="*/ 27 h 48"/>
                <a:gd name="T10" fmla="*/ 0 w 1176"/>
                <a:gd name="T11" fmla="*/ 28 h 48"/>
                <a:gd name="T12" fmla="*/ 24 w 1176"/>
                <a:gd name="T13" fmla="*/ 48 h 48"/>
                <a:gd name="T14" fmla="*/ 1152 w 1176"/>
                <a:gd name="T15" fmla="*/ 48 h 48"/>
                <a:gd name="T16" fmla="*/ 1176 w 1176"/>
                <a:gd name="T17" fmla="*/ 30 h 48"/>
                <a:gd name="T18" fmla="*/ 1176 w 1176"/>
                <a:gd name="T19" fmla="*/ 30 h 48"/>
                <a:gd name="T20" fmla="*/ 1176 w 1176"/>
                <a:gd name="T21" fmla="*/ 0 h 48"/>
                <a:gd name="T22" fmla="*/ 0 w 1176"/>
                <a:gd name="T23" fmla="*/ 0 h 48"/>
                <a:gd name="T24" fmla="*/ 0 w 1176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6" h="48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39"/>
                    <a:pt x="12" y="48"/>
                    <a:pt x="24" y="48"/>
                  </a:cubicBezTo>
                  <a:cubicBezTo>
                    <a:pt x="1152" y="48"/>
                    <a:pt x="1152" y="48"/>
                    <a:pt x="1152" y="48"/>
                  </a:cubicBezTo>
                  <a:cubicBezTo>
                    <a:pt x="1163" y="48"/>
                    <a:pt x="1172" y="41"/>
                    <a:pt x="1176" y="30"/>
                  </a:cubicBezTo>
                  <a:cubicBezTo>
                    <a:pt x="1176" y="30"/>
                    <a:pt x="1176" y="30"/>
                    <a:pt x="1176" y="30"/>
                  </a:cubicBezTo>
                  <a:cubicBezTo>
                    <a:pt x="1176" y="0"/>
                    <a:pt x="1176" y="0"/>
                    <a:pt x="11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3383876" y="10059988"/>
              <a:ext cx="4413250" cy="74613"/>
            </a:xfrm>
            <a:custGeom>
              <a:avLst/>
              <a:gdLst>
                <a:gd name="T0" fmla="*/ 0 w 2780"/>
                <a:gd name="T1" fmla="*/ 0 h 47"/>
                <a:gd name="T2" fmla="*/ 2780 w 2780"/>
                <a:gd name="T3" fmla="*/ 0 h 47"/>
                <a:gd name="T4" fmla="*/ 2780 w 2780"/>
                <a:gd name="T5" fmla="*/ 47 h 47"/>
                <a:gd name="T6" fmla="*/ 0 w 2780"/>
                <a:gd name="T7" fmla="*/ 47 h 47"/>
                <a:gd name="T8" fmla="*/ 0 w 2780"/>
                <a:gd name="T9" fmla="*/ 0 h 47"/>
                <a:gd name="T10" fmla="*/ 0 w 278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0" h="47">
                  <a:moveTo>
                    <a:pt x="0" y="0"/>
                  </a:moveTo>
                  <a:lnTo>
                    <a:pt x="2780" y="0"/>
                  </a:lnTo>
                  <a:lnTo>
                    <a:pt x="2780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57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4085551" y="8047038"/>
              <a:ext cx="3024188" cy="1892300"/>
            </a:xfrm>
            <a:custGeom>
              <a:avLst/>
              <a:gdLst>
                <a:gd name="T0" fmla="*/ 0 w 1905"/>
                <a:gd name="T1" fmla="*/ 0 h 1192"/>
                <a:gd name="T2" fmla="*/ 1905 w 1905"/>
                <a:gd name="T3" fmla="*/ 0 h 1192"/>
                <a:gd name="T4" fmla="*/ 1905 w 1905"/>
                <a:gd name="T5" fmla="*/ 1192 h 1192"/>
                <a:gd name="T6" fmla="*/ 0 w 1905"/>
                <a:gd name="T7" fmla="*/ 1192 h 1192"/>
                <a:gd name="T8" fmla="*/ 0 w 1905"/>
                <a:gd name="T9" fmla="*/ 0 h 1192"/>
                <a:gd name="T10" fmla="*/ 0 w 1905"/>
                <a:gd name="T1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5" h="1192">
                  <a:moveTo>
                    <a:pt x="0" y="0"/>
                  </a:moveTo>
                  <a:lnTo>
                    <a:pt x="1905" y="0"/>
                  </a:lnTo>
                  <a:lnTo>
                    <a:pt x="1905" y="1192"/>
                  </a:lnTo>
                  <a:lnTo>
                    <a:pt x="0" y="11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2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23947438" y="7937500"/>
              <a:ext cx="3294063" cy="2122488"/>
            </a:xfrm>
            <a:custGeom>
              <a:avLst/>
              <a:gdLst>
                <a:gd name="T0" fmla="*/ 29 w 878"/>
                <a:gd name="T1" fmla="*/ 565 h 565"/>
                <a:gd name="T2" fmla="*/ 850 w 878"/>
                <a:gd name="T3" fmla="*/ 565 h 565"/>
                <a:gd name="T4" fmla="*/ 878 w 878"/>
                <a:gd name="T5" fmla="*/ 535 h 565"/>
                <a:gd name="T6" fmla="*/ 878 w 878"/>
                <a:gd name="T7" fmla="*/ 31 h 565"/>
                <a:gd name="T8" fmla="*/ 850 w 878"/>
                <a:gd name="T9" fmla="*/ 0 h 565"/>
                <a:gd name="T10" fmla="*/ 29 w 878"/>
                <a:gd name="T11" fmla="*/ 0 h 565"/>
                <a:gd name="T12" fmla="*/ 0 w 878"/>
                <a:gd name="T13" fmla="*/ 31 h 565"/>
                <a:gd name="T14" fmla="*/ 0 w 878"/>
                <a:gd name="T15" fmla="*/ 535 h 565"/>
                <a:gd name="T16" fmla="*/ 29 w 878"/>
                <a:gd name="T17" fmla="*/ 565 h 565"/>
                <a:gd name="T18" fmla="*/ 37 w 878"/>
                <a:gd name="T19" fmla="*/ 34 h 565"/>
                <a:gd name="T20" fmla="*/ 841 w 878"/>
                <a:gd name="T21" fmla="*/ 34 h 565"/>
                <a:gd name="T22" fmla="*/ 841 w 878"/>
                <a:gd name="T23" fmla="*/ 529 h 565"/>
                <a:gd name="T24" fmla="*/ 37 w 878"/>
                <a:gd name="T25" fmla="*/ 529 h 565"/>
                <a:gd name="T26" fmla="*/ 37 w 878"/>
                <a:gd name="T27" fmla="*/ 3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8" h="565">
                  <a:moveTo>
                    <a:pt x="29" y="565"/>
                  </a:moveTo>
                  <a:cubicBezTo>
                    <a:pt x="850" y="565"/>
                    <a:pt x="850" y="565"/>
                    <a:pt x="850" y="565"/>
                  </a:cubicBezTo>
                  <a:cubicBezTo>
                    <a:pt x="867" y="565"/>
                    <a:pt x="878" y="553"/>
                    <a:pt x="878" y="535"/>
                  </a:cubicBezTo>
                  <a:cubicBezTo>
                    <a:pt x="878" y="31"/>
                    <a:pt x="878" y="31"/>
                    <a:pt x="878" y="31"/>
                  </a:cubicBezTo>
                  <a:cubicBezTo>
                    <a:pt x="878" y="12"/>
                    <a:pt x="867" y="0"/>
                    <a:pt x="8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0" y="12"/>
                    <a:pt x="0" y="31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53"/>
                    <a:pt x="14" y="565"/>
                    <a:pt x="29" y="565"/>
                  </a:cubicBezTo>
                  <a:close/>
                  <a:moveTo>
                    <a:pt x="37" y="34"/>
                  </a:moveTo>
                  <a:cubicBezTo>
                    <a:pt x="841" y="34"/>
                    <a:pt x="841" y="34"/>
                    <a:pt x="841" y="34"/>
                  </a:cubicBezTo>
                  <a:cubicBezTo>
                    <a:pt x="841" y="529"/>
                    <a:pt x="841" y="529"/>
                    <a:pt x="841" y="529"/>
                  </a:cubicBezTo>
                  <a:cubicBezTo>
                    <a:pt x="37" y="529"/>
                    <a:pt x="37" y="529"/>
                    <a:pt x="37" y="529"/>
                  </a:cubicBezTo>
                  <a:cubicBezTo>
                    <a:pt x="37" y="34"/>
                    <a:pt x="37" y="34"/>
                    <a:pt x="37" y="34"/>
                  </a:cubicBez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7549476" y="9256713"/>
              <a:ext cx="3263900" cy="2068513"/>
            </a:xfrm>
            <a:custGeom>
              <a:avLst/>
              <a:gdLst>
                <a:gd name="T0" fmla="*/ 869 w 870"/>
                <a:gd name="T1" fmla="*/ 493 h 551"/>
                <a:gd name="T2" fmla="*/ 805 w 870"/>
                <a:gd name="T3" fmla="*/ 170 h 551"/>
                <a:gd name="T4" fmla="*/ 805 w 870"/>
                <a:gd name="T5" fmla="*/ 36 h 551"/>
                <a:gd name="T6" fmla="*/ 769 w 870"/>
                <a:gd name="T7" fmla="*/ 0 h 551"/>
                <a:gd name="T8" fmla="*/ 551 w 870"/>
                <a:gd name="T9" fmla="*/ 0 h 551"/>
                <a:gd name="T10" fmla="*/ 433 w 870"/>
                <a:gd name="T11" fmla="*/ 0 h 551"/>
                <a:gd name="T12" fmla="*/ 35 w 870"/>
                <a:gd name="T13" fmla="*/ 0 h 551"/>
                <a:gd name="T14" fmla="*/ 0 w 870"/>
                <a:gd name="T15" fmla="*/ 36 h 551"/>
                <a:gd name="T16" fmla="*/ 0 w 870"/>
                <a:gd name="T17" fmla="*/ 516 h 551"/>
                <a:gd name="T18" fmla="*/ 35 w 870"/>
                <a:gd name="T19" fmla="*/ 551 h 551"/>
                <a:gd name="T20" fmla="*/ 769 w 870"/>
                <a:gd name="T21" fmla="*/ 551 h 551"/>
                <a:gd name="T22" fmla="*/ 805 w 870"/>
                <a:gd name="T23" fmla="*/ 516 h 551"/>
                <a:gd name="T24" fmla="*/ 805 w 870"/>
                <a:gd name="T25" fmla="*/ 514 h 551"/>
                <a:gd name="T26" fmla="*/ 855 w 870"/>
                <a:gd name="T27" fmla="*/ 514 h 551"/>
                <a:gd name="T28" fmla="*/ 870 w 870"/>
                <a:gd name="T29" fmla="*/ 499 h 551"/>
                <a:gd name="T30" fmla="*/ 869 w 870"/>
                <a:gd name="T31" fmla="*/ 49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0" h="551">
                  <a:moveTo>
                    <a:pt x="869" y="493"/>
                  </a:moveTo>
                  <a:cubicBezTo>
                    <a:pt x="805" y="170"/>
                    <a:pt x="805" y="170"/>
                    <a:pt x="805" y="170"/>
                  </a:cubicBezTo>
                  <a:cubicBezTo>
                    <a:pt x="805" y="36"/>
                    <a:pt x="805" y="36"/>
                    <a:pt x="805" y="36"/>
                  </a:cubicBezTo>
                  <a:cubicBezTo>
                    <a:pt x="805" y="16"/>
                    <a:pt x="789" y="0"/>
                    <a:pt x="769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35"/>
                    <a:pt x="16" y="551"/>
                    <a:pt x="35" y="551"/>
                  </a:cubicBezTo>
                  <a:cubicBezTo>
                    <a:pt x="769" y="551"/>
                    <a:pt x="769" y="551"/>
                    <a:pt x="769" y="551"/>
                  </a:cubicBezTo>
                  <a:cubicBezTo>
                    <a:pt x="789" y="551"/>
                    <a:pt x="805" y="535"/>
                    <a:pt x="805" y="516"/>
                  </a:cubicBezTo>
                  <a:cubicBezTo>
                    <a:pt x="805" y="514"/>
                    <a:pt x="805" y="514"/>
                    <a:pt x="805" y="514"/>
                  </a:cubicBezTo>
                  <a:cubicBezTo>
                    <a:pt x="855" y="514"/>
                    <a:pt x="855" y="514"/>
                    <a:pt x="855" y="514"/>
                  </a:cubicBezTo>
                  <a:cubicBezTo>
                    <a:pt x="863" y="514"/>
                    <a:pt x="870" y="507"/>
                    <a:pt x="870" y="499"/>
                  </a:cubicBezTo>
                  <a:cubicBezTo>
                    <a:pt x="870" y="497"/>
                    <a:pt x="869" y="495"/>
                    <a:pt x="869" y="493"/>
                  </a:cubicBezTo>
                  <a:close/>
                </a:path>
              </a:pathLst>
            </a:custGeom>
            <a:solidFill>
              <a:srgbClr val="008D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7743151" y="9455150"/>
              <a:ext cx="2627313" cy="1674813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3961726" y="10709275"/>
              <a:ext cx="169863" cy="258763"/>
            </a:xfrm>
            <a:custGeom>
              <a:avLst/>
              <a:gdLst>
                <a:gd name="T0" fmla="*/ 0 w 45"/>
                <a:gd name="T1" fmla="*/ 4 h 69"/>
                <a:gd name="T2" fmla="*/ 16 w 45"/>
                <a:gd name="T3" fmla="*/ 69 h 69"/>
                <a:gd name="T4" fmla="*/ 40 w 45"/>
                <a:gd name="T5" fmla="*/ 29 h 69"/>
                <a:gd name="T6" fmla="*/ 0 w 45"/>
                <a:gd name="T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9">
                  <a:moveTo>
                    <a:pt x="0" y="4"/>
                  </a:moveTo>
                  <a:cubicBezTo>
                    <a:pt x="16" y="69"/>
                    <a:pt x="16" y="69"/>
                    <a:pt x="16" y="69"/>
                  </a:cubicBezTo>
                  <a:cubicBezTo>
                    <a:pt x="34" y="65"/>
                    <a:pt x="45" y="47"/>
                    <a:pt x="40" y="29"/>
                  </a:cubicBezTo>
                  <a:cubicBezTo>
                    <a:pt x="36" y="11"/>
                    <a:pt x="18" y="0"/>
                    <a:pt x="0" y="4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3901401" y="10461625"/>
              <a:ext cx="169863" cy="263525"/>
            </a:xfrm>
            <a:custGeom>
              <a:avLst/>
              <a:gdLst>
                <a:gd name="T0" fmla="*/ 0 w 45"/>
                <a:gd name="T1" fmla="*/ 5 h 70"/>
                <a:gd name="T2" fmla="*/ 16 w 45"/>
                <a:gd name="T3" fmla="*/ 70 h 70"/>
                <a:gd name="T4" fmla="*/ 40 w 45"/>
                <a:gd name="T5" fmla="*/ 29 h 70"/>
                <a:gd name="T6" fmla="*/ 0 w 45"/>
                <a:gd name="T7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70">
                  <a:moveTo>
                    <a:pt x="0" y="5"/>
                  </a:moveTo>
                  <a:cubicBezTo>
                    <a:pt x="16" y="70"/>
                    <a:pt x="16" y="70"/>
                    <a:pt x="16" y="70"/>
                  </a:cubicBezTo>
                  <a:cubicBezTo>
                    <a:pt x="34" y="66"/>
                    <a:pt x="45" y="47"/>
                    <a:pt x="40" y="29"/>
                  </a:cubicBezTo>
                  <a:cubicBezTo>
                    <a:pt x="36" y="11"/>
                    <a:pt x="18" y="0"/>
                    <a:pt x="0" y="5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3842663" y="10217150"/>
              <a:ext cx="168275" cy="263525"/>
            </a:xfrm>
            <a:custGeom>
              <a:avLst/>
              <a:gdLst>
                <a:gd name="T0" fmla="*/ 0 w 45"/>
                <a:gd name="T1" fmla="*/ 4 h 70"/>
                <a:gd name="T2" fmla="*/ 16 w 45"/>
                <a:gd name="T3" fmla="*/ 70 h 70"/>
                <a:gd name="T4" fmla="*/ 40 w 45"/>
                <a:gd name="T5" fmla="*/ 29 h 70"/>
                <a:gd name="T6" fmla="*/ 0 w 45"/>
                <a:gd name="T7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70">
                  <a:moveTo>
                    <a:pt x="0" y="4"/>
                  </a:moveTo>
                  <a:cubicBezTo>
                    <a:pt x="16" y="70"/>
                    <a:pt x="16" y="70"/>
                    <a:pt x="16" y="70"/>
                  </a:cubicBezTo>
                  <a:cubicBezTo>
                    <a:pt x="34" y="65"/>
                    <a:pt x="45" y="47"/>
                    <a:pt x="40" y="29"/>
                  </a:cubicBezTo>
                  <a:cubicBezTo>
                    <a:pt x="36" y="11"/>
                    <a:pt x="18" y="0"/>
                    <a:pt x="0" y="4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3777576" y="9974263"/>
              <a:ext cx="173038" cy="258763"/>
            </a:xfrm>
            <a:custGeom>
              <a:avLst/>
              <a:gdLst>
                <a:gd name="T0" fmla="*/ 0 w 46"/>
                <a:gd name="T1" fmla="*/ 4 h 69"/>
                <a:gd name="T2" fmla="*/ 17 w 46"/>
                <a:gd name="T3" fmla="*/ 69 h 69"/>
                <a:gd name="T4" fmla="*/ 41 w 46"/>
                <a:gd name="T5" fmla="*/ 29 h 69"/>
                <a:gd name="T6" fmla="*/ 0 w 46"/>
                <a:gd name="T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9">
                  <a:moveTo>
                    <a:pt x="0" y="4"/>
                  </a:moveTo>
                  <a:cubicBezTo>
                    <a:pt x="17" y="69"/>
                    <a:pt x="17" y="69"/>
                    <a:pt x="17" y="69"/>
                  </a:cubicBezTo>
                  <a:cubicBezTo>
                    <a:pt x="35" y="65"/>
                    <a:pt x="46" y="47"/>
                    <a:pt x="41" y="29"/>
                  </a:cubicBezTo>
                  <a:cubicBezTo>
                    <a:pt x="37" y="11"/>
                    <a:pt x="19" y="0"/>
                    <a:pt x="0" y="4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2566313" y="9204325"/>
              <a:ext cx="1524000" cy="2297113"/>
            </a:xfrm>
            <a:custGeom>
              <a:avLst/>
              <a:gdLst>
                <a:gd name="T0" fmla="*/ 12 w 406"/>
                <a:gd name="T1" fmla="*/ 64 h 612"/>
                <a:gd name="T2" fmla="*/ 3 w 406"/>
                <a:gd name="T3" fmla="*/ 79 h 612"/>
                <a:gd name="T4" fmla="*/ 131 w 406"/>
                <a:gd name="T5" fmla="*/ 600 h 612"/>
                <a:gd name="T6" fmla="*/ 147 w 406"/>
                <a:gd name="T7" fmla="*/ 609 h 612"/>
                <a:gd name="T8" fmla="*/ 394 w 406"/>
                <a:gd name="T9" fmla="*/ 548 h 612"/>
                <a:gd name="T10" fmla="*/ 403 w 406"/>
                <a:gd name="T11" fmla="*/ 533 h 612"/>
                <a:gd name="T12" fmla="*/ 275 w 406"/>
                <a:gd name="T13" fmla="*/ 12 h 612"/>
                <a:gd name="T14" fmla="*/ 260 w 406"/>
                <a:gd name="T15" fmla="*/ 3 h 612"/>
                <a:gd name="T16" fmla="*/ 33 w 406"/>
                <a:gd name="T17" fmla="*/ 59 h 612"/>
                <a:gd name="T18" fmla="*/ 12 w 406"/>
                <a:gd name="T19" fmla="*/ 64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6" h="612">
                  <a:moveTo>
                    <a:pt x="12" y="64"/>
                  </a:moveTo>
                  <a:cubicBezTo>
                    <a:pt x="12" y="64"/>
                    <a:pt x="0" y="67"/>
                    <a:pt x="3" y="79"/>
                  </a:cubicBezTo>
                  <a:cubicBezTo>
                    <a:pt x="131" y="600"/>
                    <a:pt x="131" y="600"/>
                    <a:pt x="131" y="600"/>
                  </a:cubicBezTo>
                  <a:cubicBezTo>
                    <a:pt x="131" y="600"/>
                    <a:pt x="134" y="612"/>
                    <a:pt x="147" y="609"/>
                  </a:cubicBezTo>
                  <a:cubicBezTo>
                    <a:pt x="394" y="548"/>
                    <a:pt x="394" y="548"/>
                    <a:pt x="394" y="548"/>
                  </a:cubicBezTo>
                  <a:cubicBezTo>
                    <a:pt x="394" y="548"/>
                    <a:pt x="406" y="545"/>
                    <a:pt x="403" y="533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5" y="12"/>
                    <a:pt x="272" y="0"/>
                    <a:pt x="260" y="3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12" y="64"/>
                  </a:lnTo>
                  <a:close/>
                </a:path>
              </a:pathLst>
            </a:custGeom>
            <a:solidFill>
              <a:srgbClr val="4423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2775863" y="9677400"/>
              <a:ext cx="1130300" cy="1457325"/>
            </a:xfrm>
            <a:custGeom>
              <a:avLst/>
              <a:gdLst>
                <a:gd name="T0" fmla="*/ 0 w 712"/>
                <a:gd name="T1" fmla="*/ 127 h 918"/>
                <a:gd name="T2" fmla="*/ 194 w 712"/>
                <a:gd name="T3" fmla="*/ 918 h 918"/>
                <a:gd name="T4" fmla="*/ 712 w 712"/>
                <a:gd name="T5" fmla="*/ 790 h 918"/>
                <a:gd name="T6" fmla="*/ 518 w 712"/>
                <a:gd name="T7" fmla="*/ 0 h 918"/>
                <a:gd name="T8" fmla="*/ 0 w 712"/>
                <a:gd name="T9" fmla="*/ 127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918">
                  <a:moveTo>
                    <a:pt x="0" y="127"/>
                  </a:moveTo>
                  <a:lnTo>
                    <a:pt x="194" y="918"/>
                  </a:lnTo>
                  <a:lnTo>
                    <a:pt x="712" y="790"/>
                  </a:lnTo>
                  <a:lnTo>
                    <a:pt x="518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2442488" y="9955213"/>
              <a:ext cx="1593850" cy="1677988"/>
            </a:xfrm>
            <a:custGeom>
              <a:avLst/>
              <a:gdLst>
                <a:gd name="T0" fmla="*/ 180 w 425"/>
                <a:gd name="T1" fmla="*/ 409 h 447"/>
                <a:gd name="T2" fmla="*/ 164 w 425"/>
                <a:gd name="T3" fmla="*/ 400 h 447"/>
                <a:gd name="T4" fmla="*/ 80 w 425"/>
                <a:gd name="T5" fmla="*/ 57 h 447"/>
                <a:gd name="T6" fmla="*/ 0 w 425"/>
                <a:gd name="T7" fmla="*/ 9 h 447"/>
                <a:gd name="T8" fmla="*/ 90 w 425"/>
                <a:gd name="T9" fmla="*/ 375 h 447"/>
                <a:gd name="T10" fmla="*/ 90 w 425"/>
                <a:gd name="T11" fmla="*/ 375 h 447"/>
                <a:gd name="T12" fmla="*/ 90 w 425"/>
                <a:gd name="T13" fmla="*/ 375 h 447"/>
                <a:gd name="T14" fmla="*/ 90 w 425"/>
                <a:gd name="T15" fmla="*/ 375 h 447"/>
                <a:gd name="T16" fmla="*/ 90 w 425"/>
                <a:gd name="T17" fmla="*/ 375 h 447"/>
                <a:gd name="T18" fmla="*/ 150 w 425"/>
                <a:gd name="T19" fmla="*/ 447 h 447"/>
                <a:gd name="T20" fmla="*/ 420 w 425"/>
                <a:gd name="T21" fmla="*/ 381 h 447"/>
                <a:gd name="T22" fmla="*/ 425 w 425"/>
                <a:gd name="T23" fmla="*/ 349 h 447"/>
                <a:gd name="T24" fmla="*/ 180 w 425"/>
                <a:gd name="T25" fmla="*/ 40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447">
                  <a:moveTo>
                    <a:pt x="180" y="409"/>
                  </a:moveTo>
                  <a:cubicBezTo>
                    <a:pt x="167" y="412"/>
                    <a:pt x="164" y="400"/>
                    <a:pt x="164" y="400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1" y="22"/>
                    <a:pt x="35" y="0"/>
                    <a:pt x="0" y="9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150" y="447"/>
                    <a:pt x="150" y="447"/>
                    <a:pt x="150" y="447"/>
                  </a:cubicBezTo>
                  <a:cubicBezTo>
                    <a:pt x="420" y="381"/>
                    <a:pt x="420" y="381"/>
                    <a:pt x="420" y="381"/>
                  </a:cubicBezTo>
                  <a:cubicBezTo>
                    <a:pt x="425" y="349"/>
                    <a:pt x="425" y="349"/>
                    <a:pt x="425" y="349"/>
                  </a:cubicBezTo>
                  <a:lnTo>
                    <a:pt x="180" y="409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2948901" y="11374438"/>
              <a:ext cx="1141413" cy="420688"/>
            </a:xfrm>
            <a:custGeom>
              <a:avLst/>
              <a:gdLst>
                <a:gd name="T0" fmla="*/ 0 w 719"/>
                <a:gd name="T1" fmla="*/ 170 h 265"/>
                <a:gd name="T2" fmla="*/ 24 w 719"/>
                <a:gd name="T3" fmla="*/ 265 h 265"/>
                <a:gd name="T4" fmla="*/ 719 w 719"/>
                <a:gd name="T5" fmla="*/ 92 h 265"/>
                <a:gd name="T6" fmla="*/ 695 w 719"/>
                <a:gd name="T7" fmla="*/ 0 h 265"/>
                <a:gd name="T8" fmla="*/ 0 w 719"/>
                <a:gd name="T9" fmla="*/ 17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265">
                  <a:moveTo>
                    <a:pt x="0" y="170"/>
                  </a:moveTo>
                  <a:lnTo>
                    <a:pt x="24" y="265"/>
                  </a:lnTo>
                  <a:lnTo>
                    <a:pt x="719" y="92"/>
                  </a:lnTo>
                  <a:lnTo>
                    <a:pt x="695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102263" y="12111038"/>
              <a:ext cx="168275" cy="261938"/>
            </a:xfrm>
            <a:custGeom>
              <a:avLst/>
              <a:gdLst>
                <a:gd name="T0" fmla="*/ 16 w 45"/>
                <a:gd name="T1" fmla="*/ 0 h 70"/>
                <a:gd name="T2" fmla="*/ 0 w 45"/>
                <a:gd name="T3" fmla="*/ 66 h 70"/>
                <a:gd name="T4" fmla="*/ 41 w 45"/>
                <a:gd name="T5" fmla="*/ 41 h 70"/>
                <a:gd name="T6" fmla="*/ 16 w 45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70">
                  <a:moveTo>
                    <a:pt x="1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8" y="70"/>
                    <a:pt x="37" y="59"/>
                    <a:pt x="41" y="41"/>
                  </a:cubicBezTo>
                  <a:cubicBezTo>
                    <a:pt x="45" y="23"/>
                    <a:pt x="34" y="4"/>
                    <a:pt x="16" y="0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8161001" y="11866563"/>
              <a:ext cx="165100" cy="258763"/>
            </a:xfrm>
            <a:custGeom>
              <a:avLst/>
              <a:gdLst>
                <a:gd name="T0" fmla="*/ 15 w 44"/>
                <a:gd name="T1" fmla="*/ 0 h 69"/>
                <a:gd name="T2" fmla="*/ 0 w 44"/>
                <a:gd name="T3" fmla="*/ 65 h 69"/>
                <a:gd name="T4" fmla="*/ 40 w 44"/>
                <a:gd name="T5" fmla="*/ 40 h 69"/>
                <a:gd name="T6" fmla="*/ 15 w 44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15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18" y="69"/>
                    <a:pt x="36" y="58"/>
                    <a:pt x="40" y="40"/>
                  </a:cubicBezTo>
                  <a:cubicBezTo>
                    <a:pt x="44" y="22"/>
                    <a:pt x="33" y="4"/>
                    <a:pt x="15" y="0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218151" y="11618913"/>
              <a:ext cx="168275" cy="261938"/>
            </a:xfrm>
            <a:custGeom>
              <a:avLst/>
              <a:gdLst>
                <a:gd name="T0" fmla="*/ 15 w 45"/>
                <a:gd name="T1" fmla="*/ 0 h 70"/>
                <a:gd name="T2" fmla="*/ 0 w 45"/>
                <a:gd name="T3" fmla="*/ 66 h 70"/>
                <a:gd name="T4" fmla="*/ 40 w 45"/>
                <a:gd name="T5" fmla="*/ 41 h 70"/>
                <a:gd name="T6" fmla="*/ 15 w 45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70">
                  <a:moveTo>
                    <a:pt x="15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8" y="70"/>
                    <a:pt x="36" y="59"/>
                    <a:pt x="40" y="41"/>
                  </a:cubicBezTo>
                  <a:cubicBezTo>
                    <a:pt x="45" y="22"/>
                    <a:pt x="33" y="4"/>
                    <a:pt x="15" y="0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8273713" y="11374438"/>
              <a:ext cx="169863" cy="258763"/>
            </a:xfrm>
            <a:custGeom>
              <a:avLst/>
              <a:gdLst>
                <a:gd name="T0" fmla="*/ 15 w 45"/>
                <a:gd name="T1" fmla="*/ 0 h 69"/>
                <a:gd name="T2" fmla="*/ 0 w 45"/>
                <a:gd name="T3" fmla="*/ 65 h 69"/>
                <a:gd name="T4" fmla="*/ 41 w 45"/>
                <a:gd name="T5" fmla="*/ 40 h 69"/>
                <a:gd name="T6" fmla="*/ 15 w 4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9">
                  <a:moveTo>
                    <a:pt x="15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18" y="69"/>
                    <a:pt x="36" y="58"/>
                    <a:pt x="41" y="40"/>
                  </a:cubicBezTo>
                  <a:cubicBezTo>
                    <a:pt x="45" y="22"/>
                    <a:pt x="34" y="4"/>
                    <a:pt x="15" y="0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7013238" y="10345738"/>
              <a:ext cx="1501775" cy="2293938"/>
            </a:xfrm>
            <a:custGeom>
              <a:avLst/>
              <a:gdLst>
                <a:gd name="T0" fmla="*/ 140 w 400"/>
                <a:gd name="T1" fmla="*/ 3 h 611"/>
                <a:gd name="T2" fmla="*/ 125 w 400"/>
                <a:gd name="T3" fmla="*/ 12 h 611"/>
                <a:gd name="T4" fmla="*/ 3 w 400"/>
                <a:gd name="T5" fmla="*/ 535 h 611"/>
                <a:gd name="T6" fmla="*/ 12 w 400"/>
                <a:gd name="T7" fmla="*/ 550 h 611"/>
                <a:gd name="T8" fmla="*/ 260 w 400"/>
                <a:gd name="T9" fmla="*/ 608 h 611"/>
                <a:gd name="T10" fmla="*/ 276 w 400"/>
                <a:gd name="T11" fmla="*/ 598 h 611"/>
                <a:gd name="T12" fmla="*/ 397 w 400"/>
                <a:gd name="T13" fmla="*/ 76 h 611"/>
                <a:gd name="T14" fmla="*/ 388 w 400"/>
                <a:gd name="T15" fmla="*/ 61 h 611"/>
                <a:gd name="T16" fmla="*/ 161 w 400"/>
                <a:gd name="T17" fmla="*/ 8 h 611"/>
                <a:gd name="T18" fmla="*/ 140 w 400"/>
                <a:gd name="T19" fmla="*/ 3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611">
                  <a:moveTo>
                    <a:pt x="140" y="3"/>
                  </a:moveTo>
                  <a:cubicBezTo>
                    <a:pt x="140" y="3"/>
                    <a:pt x="128" y="0"/>
                    <a:pt x="125" y="12"/>
                  </a:cubicBezTo>
                  <a:cubicBezTo>
                    <a:pt x="3" y="535"/>
                    <a:pt x="3" y="535"/>
                    <a:pt x="3" y="535"/>
                  </a:cubicBezTo>
                  <a:cubicBezTo>
                    <a:pt x="3" y="535"/>
                    <a:pt x="0" y="547"/>
                    <a:pt x="12" y="550"/>
                  </a:cubicBezTo>
                  <a:cubicBezTo>
                    <a:pt x="260" y="608"/>
                    <a:pt x="260" y="608"/>
                    <a:pt x="260" y="608"/>
                  </a:cubicBezTo>
                  <a:cubicBezTo>
                    <a:pt x="260" y="608"/>
                    <a:pt x="273" y="611"/>
                    <a:pt x="276" y="598"/>
                  </a:cubicBezTo>
                  <a:cubicBezTo>
                    <a:pt x="397" y="76"/>
                    <a:pt x="397" y="76"/>
                    <a:pt x="397" y="76"/>
                  </a:cubicBezTo>
                  <a:cubicBezTo>
                    <a:pt x="397" y="76"/>
                    <a:pt x="400" y="64"/>
                    <a:pt x="388" y="61"/>
                  </a:cubicBezTo>
                  <a:cubicBezTo>
                    <a:pt x="161" y="8"/>
                    <a:pt x="161" y="8"/>
                    <a:pt x="161" y="8"/>
                  </a:cubicBezTo>
                  <a:lnTo>
                    <a:pt x="140" y="3"/>
                  </a:lnTo>
                  <a:close/>
                </a:path>
              </a:pathLst>
            </a:custGeom>
            <a:solidFill>
              <a:srgbClr val="4423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7194213" y="10821988"/>
              <a:ext cx="1117600" cy="1449388"/>
            </a:xfrm>
            <a:custGeom>
              <a:avLst/>
              <a:gdLst>
                <a:gd name="T0" fmla="*/ 184 w 704"/>
                <a:gd name="T1" fmla="*/ 0 h 913"/>
                <a:gd name="T2" fmla="*/ 0 w 704"/>
                <a:gd name="T3" fmla="*/ 793 h 913"/>
                <a:gd name="T4" fmla="*/ 517 w 704"/>
                <a:gd name="T5" fmla="*/ 913 h 913"/>
                <a:gd name="T6" fmla="*/ 704 w 704"/>
                <a:gd name="T7" fmla="*/ 121 h 913"/>
                <a:gd name="T8" fmla="*/ 184 w 704"/>
                <a:gd name="T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913">
                  <a:moveTo>
                    <a:pt x="184" y="0"/>
                  </a:moveTo>
                  <a:lnTo>
                    <a:pt x="0" y="793"/>
                  </a:lnTo>
                  <a:lnTo>
                    <a:pt x="517" y="913"/>
                  </a:lnTo>
                  <a:lnTo>
                    <a:pt x="704" y="12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6817976" y="10766425"/>
              <a:ext cx="1163638" cy="1960563"/>
            </a:xfrm>
            <a:custGeom>
              <a:avLst/>
              <a:gdLst>
                <a:gd name="T0" fmla="*/ 64 w 310"/>
                <a:gd name="T1" fmla="*/ 438 h 522"/>
                <a:gd name="T2" fmla="*/ 55 w 310"/>
                <a:gd name="T3" fmla="*/ 423 h 522"/>
                <a:gd name="T4" fmla="*/ 135 w 310"/>
                <a:gd name="T5" fmla="*/ 79 h 522"/>
                <a:gd name="T6" fmla="*/ 86 w 310"/>
                <a:gd name="T7" fmla="*/ 0 h 522"/>
                <a:gd name="T8" fmla="*/ 0 w 310"/>
                <a:gd name="T9" fmla="*/ 367 h 522"/>
                <a:gd name="T10" fmla="*/ 0 w 310"/>
                <a:gd name="T11" fmla="*/ 367 h 522"/>
                <a:gd name="T12" fmla="*/ 0 w 310"/>
                <a:gd name="T13" fmla="*/ 367 h 522"/>
                <a:gd name="T14" fmla="*/ 0 w 310"/>
                <a:gd name="T15" fmla="*/ 367 h 522"/>
                <a:gd name="T16" fmla="*/ 0 w 310"/>
                <a:gd name="T17" fmla="*/ 367 h 522"/>
                <a:gd name="T18" fmla="*/ 20 w 310"/>
                <a:gd name="T19" fmla="*/ 458 h 522"/>
                <a:gd name="T20" fmla="*/ 292 w 310"/>
                <a:gd name="T21" fmla="*/ 522 h 522"/>
                <a:gd name="T22" fmla="*/ 310 w 310"/>
                <a:gd name="T23" fmla="*/ 495 h 522"/>
                <a:gd name="T24" fmla="*/ 64 w 310"/>
                <a:gd name="T25" fmla="*/ 43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" h="522">
                  <a:moveTo>
                    <a:pt x="64" y="438"/>
                  </a:moveTo>
                  <a:cubicBezTo>
                    <a:pt x="52" y="435"/>
                    <a:pt x="55" y="423"/>
                    <a:pt x="55" y="423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43" y="44"/>
                    <a:pt x="121" y="8"/>
                    <a:pt x="86" y="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20" y="458"/>
                    <a:pt x="20" y="458"/>
                    <a:pt x="20" y="458"/>
                  </a:cubicBezTo>
                  <a:cubicBezTo>
                    <a:pt x="292" y="522"/>
                    <a:pt x="292" y="522"/>
                    <a:pt x="292" y="522"/>
                  </a:cubicBezTo>
                  <a:cubicBezTo>
                    <a:pt x="310" y="495"/>
                    <a:pt x="310" y="495"/>
                    <a:pt x="310" y="495"/>
                  </a:cubicBezTo>
                  <a:lnTo>
                    <a:pt x="64" y="438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6806863" y="12474575"/>
              <a:ext cx="1141413" cy="406400"/>
            </a:xfrm>
            <a:custGeom>
              <a:avLst/>
              <a:gdLst>
                <a:gd name="T0" fmla="*/ 21 w 719"/>
                <a:gd name="T1" fmla="*/ 0 h 256"/>
                <a:gd name="T2" fmla="*/ 0 w 719"/>
                <a:gd name="T3" fmla="*/ 92 h 256"/>
                <a:gd name="T4" fmla="*/ 697 w 719"/>
                <a:gd name="T5" fmla="*/ 256 h 256"/>
                <a:gd name="T6" fmla="*/ 719 w 719"/>
                <a:gd name="T7" fmla="*/ 161 h 256"/>
                <a:gd name="T8" fmla="*/ 21 w 719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256">
                  <a:moveTo>
                    <a:pt x="21" y="0"/>
                  </a:moveTo>
                  <a:lnTo>
                    <a:pt x="0" y="92"/>
                  </a:lnTo>
                  <a:lnTo>
                    <a:pt x="697" y="256"/>
                  </a:lnTo>
                  <a:lnTo>
                    <a:pt x="719" y="16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427738" y="12388850"/>
              <a:ext cx="142875" cy="258763"/>
            </a:xfrm>
            <a:custGeom>
              <a:avLst/>
              <a:gdLst>
                <a:gd name="T0" fmla="*/ 0 w 38"/>
                <a:gd name="T1" fmla="*/ 2 h 69"/>
                <a:gd name="T2" fmla="*/ 6 w 38"/>
                <a:gd name="T3" fmla="*/ 69 h 69"/>
                <a:gd name="T4" fmla="*/ 36 w 38"/>
                <a:gd name="T5" fmla="*/ 32 h 69"/>
                <a:gd name="T6" fmla="*/ 0 w 38"/>
                <a:gd name="T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69">
                  <a:moveTo>
                    <a:pt x="0" y="2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25" y="67"/>
                    <a:pt x="38" y="50"/>
                    <a:pt x="36" y="32"/>
                  </a:cubicBezTo>
                  <a:cubicBezTo>
                    <a:pt x="35" y="13"/>
                    <a:pt x="18" y="0"/>
                    <a:pt x="0" y="2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402338" y="12136438"/>
              <a:ext cx="146050" cy="258763"/>
            </a:xfrm>
            <a:custGeom>
              <a:avLst/>
              <a:gdLst>
                <a:gd name="T0" fmla="*/ 0 w 39"/>
                <a:gd name="T1" fmla="*/ 2 h 69"/>
                <a:gd name="T2" fmla="*/ 7 w 39"/>
                <a:gd name="T3" fmla="*/ 69 h 69"/>
                <a:gd name="T4" fmla="*/ 37 w 39"/>
                <a:gd name="T5" fmla="*/ 32 h 69"/>
                <a:gd name="T6" fmla="*/ 0 w 39"/>
                <a:gd name="T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9">
                  <a:moveTo>
                    <a:pt x="0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25" y="67"/>
                    <a:pt x="39" y="50"/>
                    <a:pt x="37" y="32"/>
                  </a:cubicBezTo>
                  <a:cubicBezTo>
                    <a:pt x="35" y="13"/>
                    <a:pt x="19" y="0"/>
                    <a:pt x="0" y="2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380113" y="11885613"/>
              <a:ext cx="141288" cy="258763"/>
            </a:xfrm>
            <a:custGeom>
              <a:avLst/>
              <a:gdLst>
                <a:gd name="T0" fmla="*/ 0 w 38"/>
                <a:gd name="T1" fmla="*/ 2 h 69"/>
                <a:gd name="T2" fmla="*/ 6 w 38"/>
                <a:gd name="T3" fmla="*/ 69 h 69"/>
                <a:gd name="T4" fmla="*/ 37 w 38"/>
                <a:gd name="T5" fmla="*/ 32 h 69"/>
                <a:gd name="T6" fmla="*/ 0 w 38"/>
                <a:gd name="T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69">
                  <a:moveTo>
                    <a:pt x="0" y="2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25" y="67"/>
                    <a:pt x="38" y="50"/>
                    <a:pt x="37" y="32"/>
                  </a:cubicBezTo>
                  <a:cubicBezTo>
                    <a:pt x="35" y="13"/>
                    <a:pt x="18" y="0"/>
                    <a:pt x="0" y="2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1353126" y="11633200"/>
              <a:ext cx="146050" cy="258763"/>
            </a:xfrm>
            <a:custGeom>
              <a:avLst/>
              <a:gdLst>
                <a:gd name="T0" fmla="*/ 0 w 39"/>
                <a:gd name="T1" fmla="*/ 2 h 69"/>
                <a:gd name="T2" fmla="*/ 7 w 39"/>
                <a:gd name="T3" fmla="*/ 69 h 69"/>
                <a:gd name="T4" fmla="*/ 37 w 39"/>
                <a:gd name="T5" fmla="*/ 32 h 69"/>
                <a:gd name="T6" fmla="*/ 0 w 39"/>
                <a:gd name="T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9">
                  <a:moveTo>
                    <a:pt x="0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25" y="67"/>
                    <a:pt x="39" y="50"/>
                    <a:pt x="37" y="32"/>
                  </a:cubicBezTo>
                  <a:cubicBezTo>
                    <a:pt x="35" y="13"/>
                    <a:pt x="19" y="0"/>
                    <a:pt x="0" y="2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0230763" y="10833100"/>
              <a:ext cx="1246188" cy="2201863"/>
            </a:xfrm>
            <a:custGeom>
              <a:avLst/>
              <a:gdLst>
                <a:gd name="T0" fmla="*/ 13 w 332"/>
                <a:gd name="T1" fmla="*/ 26 h 586"/>
                <a:gd name="T2" fmla="*/ 1 w 332"/>
                <a:gd name="T3" fmla="*/ 39 h 586"/>
                <a:gd name="T4" fmla="*/ 52 w 332"/>
                <a:gd name="T5" fmla="*/ 573 h 586"/>
                <a:gd name="T6" fmla="*/ 66 w 332"/>
                <a:gd name="T7" fmla="*/ 585 h 586"/>
                <a:gd name="T8" fmla="*/ 320 w 332"/>
                <a:gd name="T9" fmla="*/ 560 h 586"/>
                <a:gd name="T10" fmla="*/ 331 w 332"/>
                <a:gd name="T11" fmla="*/ 546 h 586"/>
                <a:gd name="T12" fmla="*/ 280 w 332"/>
                <a:gd name="T13" fmla="*/ 13 h 586"/>
                <a:gd name="T14" fmla="*/ 266 w 332"/>
                <a:gd name="T15" fmla="*/ 1 h 586"/>
                <a:gd name="T16" fmla="*/ 34 w 332"/>
                <a:gd name="T17" fmla="*/ 24 h 586"/>
                <a:gd name="T18" fmla="*/ 13 w 332"/>
                <a:gd name="T19" fmla="*/ 2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586">
                  <a:moveTo>
                    <a:pt x="13" y="26"/>
                  </a:moveTo>
                  <a:cubicBezTo>
                    <a:pt x="13" y="26"/>
                    <a:pt x="0" y="27"/>
                    <a:pt x="1" y="39"/>
                  </a:cubicBezTo>
                  <a:cubicBezTo>
                    <a:pt x="52" y="573"/>
                    <a:pt x="52" y="573"/>
                    <a:pt x="52" y="573"/>
                  </a:cubicBezTo>
                  <a:cubicBezTo>
                    <a:pt x="52" y="573"/>
                    <a:pt x="54" y="586"/>
                    <a:pt x="66" y="585"/>
                  </a:cubicBezTo>
                  <a:cubicBezTo>
                    <a:pt x="320" y="560"/>
                    <a:pt x="320" y="560"/>
                    <a:pt x="320" y="560"/>
                  </a:cubicBezTo>
                  <a:cubicBezTo>
                    <a:pt x="320" y="560"/>
                    <a:pt x="332" y="559"/>
                    <a:pt x="331" y="546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79" y="0"/>
                    <a:pt x="266" y="1"/>
                  </a:cubicBezTo>
                  <a:cubicBezTo>
                    <a:pt x="34" y="24"/>
                    <a:pt x="34" y="24"/>
                    <a:pt x="34" y="24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4423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378401" y="11306175"/>
              <a:ext cx="963613" cy="1366838"/>
            </a:xfrm>
            <a:custGeom>
              <a:avLst/>
              <a:gdLst>
                <a:gd name="T0" fmla="*/ 0 w 607"/>
                <a:gd name="T1" fmla="*/ 50 h 861"/>
                <a:gd name="T2" fmla="*/ 78 w 607"/>
                <a:gd name="T3" fmla="*/ 861 h 861"/>
                <a:gd name="T4" fmla="*/ 607 w 607"/>
                <a:gd name="T5" fmla="*/ 809 h 861"/>
                <a:gd name="T6" fmla="*/ 529 w 607"/>
                <a:gd name="T7" fmla="*/ 0 h 861"/>
                <a:gd name="T8" fmla="*/ 0 w 607"/>
                <a:gd name="T9" fmla="*/ 5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861">
                  <a:moveTo>
                    <a:pt x="0" y="50"/>
                  </a:moveTo>
                  <a:lnTo>
                    <a:pt x="78" y="861"/>
                  </a:lnTo>
                  <a:lnTo>
                    <a:pt x="607" y="809"/>
                  </a:lnTo>
                  <a:lnTo>
                    <a:pt x="529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D8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0032326" y="11430000"/>
              <a:ext cx="1389063" cy="1724025"/>
            </a:xfrm>
            <a:custGeom>
              <a:avLst/>
              <a:gdLst>
                <a:gd name="T0" fmla="*/ 119 w 370"/>
                <a:gd name="T1" fmla="*/ 426 h 459"/>
                <a:gd name="T2" fmla="*/ 105 w 370"/>
                <a:gd name="T3" fmla="*/ 414 h 459"/>
                <a:gd name="T4" fmla="*/ 72 w 370"/>
                <a:gd name="T5" fmla="*/ 63 h 459"/>
                <a:gd name="T6" fmla="*/ 0 w 370"/>
                <a:gd name="T7" fmla="*/ 4 h 459"/>
                <a:gd name="T8" fmla="*/ 36 w 370"/>
                <a:gd name="T9" fmla="*/ 379 h 459"/>
                <a:gd name="T10" fmla="*/ 36 w 370"/>
                <a:gd name="T11" fmla="*/ 379 h 459"/>
                <a:gd name="T12" fmla="*/ 36 w 370"/>
                <a:gd name="T13" fmla="*/ 379 h 459"/>
                <a:gd name="T14" fmla="*/ 36 w 370"/>
                <a:gd name="T15" fmla="*/ 379 h 459"/>
                <a:gd name="T16" fmla="*/ 36 w 370"/>
                <a:gd name="T17" fmla="*/ 379 h 459"/>
                <a:gd name="T18" fmla="*/ 84 w 370"/>
                <a:gd name="T19" fmla="*/ 459 h 459"/>
                <a:gd name="T20" fmla="*/ 362 w 370"/>
                <a:gd name="T21" fmla="*/ 432 h 459"/>
                <a:gd name="T22" fmla="*/ 370 w 370"/>
                <a:gd name="T23" fmla="*/ 402 h 459"/>
                <a:gd name="T24" fmla="*/ 119 w 370"/>
                <a:gd name="T25" fmla="*/ 42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459">
                  <a:moveTo>
                    <a:pt x="119" y="426"/>
                  </a:moveTo>
                  <a:cubicBezTo>
                    <a:pt x="107" y="427"/>
                    <a:pt x="105" y="414"/>
                    <a:pt x="105" y="414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68" y="27"/>
                    <a:pt x="36" y="0"/>
                    <a:pt x="0" y="4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84" y="459"/>
                    <a:pt x="84" y="459"/>
                    <a:pt x="84" y="459"/>
                  </a:cubicBezTo>
                  <a:cubicBezTo>
                    <a:pt x="362" y="432"/>
                    <a:pt x="362" y="432"/>
                    <a:pt x="362" y="432"/>
                  </a:cubicBezTo>
                  <a:cubicBezTo>
                    <a:pt x="370" y="402"/>
                    <a:pt x="370" y="402"/>
                    <a:pt x="370" y="402"/>
                  </a:cubicBezTo>
                  <a:lnTo>
                    <a:pt x="119" y="42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0291088" y="13049250"/>
              <a:ext cx="1147763" cy="263525"/>
            </a:xfrm>
            <a:custGeom>
              <a:avLst/>
              <a:gdLst>
                <a:gd name="T0" fmla="*/ 0 w 723"/>
                <a:gd name="T1" fmla="*/ 69 h 166"/>
                <a:gd name="T2" fmla="*/ 10 w 723"/>
                <a:gd name="T3" fmla="*/ 166 h 166"/>
                <a:gd name="T4" fmla="*/ 723 w 723"/>
                <a:gd name="T5" fmla="*/ 97 h 166"/>
                <a:gd name="T6" fmla="*/ 714 w 723"/>
                <a:gd name="T7" fmla="*/ 0 h 166"/>
                <a:gd name="T8" fmla="*/ 0 w 723"/>
                <a:gd name="T9" fmla="*/ 6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3" h="166">
                  <a:moveTo>
                    <a:pt x="0" y="69"/>
                  </a:moveTo>
                  <a:lnTo>
                    <a:pt x="10" y="166"/>
                  </a:lnTo>
                  <a:lnTo>
                    <a:pt x="723" y="97"/>
                  </a:lnTo>
                  <a:lnTo>
                    <a:pt x="714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5488901" y="11283950"/>
              <a:ext cx="1128713" cy="3429000"/>
            </a:xfrm>
            <a:custGeom>
              <a:avLst/>
              <a:gdLst>
                <a:gd name="T0" fmla="*/ 43 w 711"/>
                <a:gd name="T1" fmla="*/ 0 h 2160"/>
                <a:gd name="T2" fmla="*/ 0 w 711"/>
                <a:gd name="T3" fmla="*/ 2160 h 2160"/>
                <a:gd name="T4" fmla="*/ 669 w 711"/>
                <a:gd name="T5" fmla="*/ 2160 h 2160"/>
                <a:gd name="T6" fmla="*/ 711 w 711"/>
                <a:gd name="T7" fmla="*/ 0 h 2160"/>
                <a:gd name="T8" fmla="*/ 43 w 711"/>
                <a:gd name="T9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2160">
                  <a:moveTo>
                    <a:pt x="43" y="0"/>
                  </a:moveTo>
                  <a:lnTo>
                    <a:pt x="0" y="2160"/>
                  </a:lnTo>
                  <a:lnTo>
                    <a:pt x="669" y="2160"/>
                  </a:lnTo>
                  <a:lnTo>
                    <a:pt x="71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8713451" y="11885613"/>
              <a:ext cx="971550" cy="2827338"/>
            </a:xfrm>
            <a:custGeom>
              <a:avLst/>
              <a:gdLst>
                <a:gd name="T0" fmla="*/ 125 w 612"/>
                <a:gd name="T1" fmla="*/ 0 h 1781"/>
                <a:gd name="T2" fmla="*/ 0 w 612"/>
                <a:gd name="T3" fmla="*/ 1781 h 1781"/>
                <a:gd name="T4" fmla="*/ 487 w 612"/>
                <a:gd name="T5" fmla="*/ 1781 h 1781"/>
                <a:gd name="T6" fmla="*/ 612 w 612"/>
                <a:gd name="T7" fmla="*/ 0 h 1781"/>
                <a:gd name="T8" fmla="*/ 125 w 612"/>
                <a:gd name="T9" fmla="*/ 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1781">
                  <a:moveTo>
                    <a:pt x="125" y="0"/>
                  </a:moveTo>
                  <a:lnTo>
                    <a:pt x="0" y="1781"/>
                  </a:lnTo>
                  <a:lnTo>
                    <a:pt x="487" y="1781"/>
                  </a:lnTo>
                  <a:lnTo>
                    <a:pt x="612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0918488" y="11885613"/>
              <a:ext cx="973138" cy="2827338"/>
            </a:xfrm>
            <a:custGeom>
              <a:avLst/>
              <a:gdLst>
                <a:gd name="T0" fmla="*/ 0 w 613"/>
                <a:gd name="T1" fmla="*/ 0 h 1781"/>
                <a:gd name="T2" fmla="*/ 123 w 613"/>
                <a:gd name="T3" fmla="*/ 1781 h 1781"/>
                <a:gd name="T4" fmla="*/ 613 w 613"/>
                <a:gd name="T5" fmla="*/ 1781 h 1781"/>
                <a:gd name="T6" fmla="*/ 487 w 613"/>
                <a:gd name="T7" fmla="*/ 0 h 1781"/>
                <a:gd name="T8" fmla="*/ 0 w 613"/>
                <a:gd name="T9" fmla="*/ 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781">
                  <a:moveTo>
                    <a:pt x="0" y="0"/>
                  </a:moveTo>
                  <a:lnTo>
                    <a:pt x="123" y="1781"/>
                  </a:lnTo>
                  <a:lnTo>
                    <a:pt x="613" y="1781"/>
                  </a:lnTo>
                  <a:lnTo>
                    <a:pt x="4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8055888" y="12295188"/>
              <a:ext cx="1114425" cy="2417763"/>
            </a:xfrm>
            <a:custGeom>
              <a:avLst/>
              <a:gdLst>
                <a:gd name="T0" fmla="*/ 52 w 702"/>
                <a:gd name="T1" fmla="*/ 0 h 1523"/>
                <a:gd name="T2" fmla="*/ 0 w 702"/>
                <a:gd name="T3" fmla="*/ 1523 h 1523"/>
                <a:gd name="T4" fmla="*/ 650 w 702"/>
                <a:gd name="T5" fmla="*/ 1523 h 1523"/>
                <a:gd name="T6" fmla="*/ 702 w 702"/>
                <a:gd name="T7" fmla="*/ 0 h 1523"/>
                <a:gd name="T8" fmla="*/ 52 w 702"/>
                <a:gd name="T9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523">
                  <a:moveTo>
                    <a:pt x="52" y="0"/>
                  </a:moveTo>
                  <a:lnTo>
                    <a:pt x="0" y="1523"/>
                  </a:lnTo>
                  <a:lnTo>
                    <a:pt x="650" y="1523"/>
                  </a:lnTo>
                  <a:lnTo>
                    <a:pt x="70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2934613" y="11509375"/>
              <a:ext cx="2111375" cy="3203575"/>
            </a:xfrm>
            <a:custGeom>
              <a:avLst/>
              <a:gdLst>
                <a:gd name="T0" fmla="*/ 0 w 1330"/>
                <a:gd name="T1" fmla="*/ 187 h 2018"/>
                <a:gd name="T2" fmla="*/ 531 w 1330"/>
                <a:gd name="T3" fmla="*/ 2018 h 2018"/>
                <a:gd name="T4" fmla="*/ 1330 w 1330"/>
                <a:gd name="T5" fmla="*/ 2018 h 2018"/>
                <a:gd name="T6" fmla="*/ 758 w 1330"/>
                <a:gd name="T7" fmla="*/ 0 h 2018"/>
                <a:gd name="T8" fmla="*/ 0 w 1330"/>
                <a:gd name="T9" fmla="*/ 187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0" h="2018">
                  <a:moveTo>
                    <a:pt x="0" y="187"/>
                  </a:moveTo>
                  <a:lnTo>
                    <a:pt x="531" y="2018"/>
                  </a:lnTo>
                  <a:lnTo>
                    <a:pt x="1330" y="2018"/>
                  </a:lnTo>
                  <a:lnTo>
                    <a:pt x="758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6357601" y="12609513"/>
              <a:ext cx="1604963" cy="2103438"/>
            </a:xfrm>
            <a:custGeom>
              <a:avLst/>
              <a:gdLst>
                <a:gd name="T0" fmla="*/ 250 w 1011"/>
                <a:gd name="T1" fmla="*/ 0 h 1325"/>
                <a:gd name="T2" fmla="*/ 0 w 1011"/>
                <a:gd name="T3" fmla="*/ 1325 h 1325"/>
                <a:gd name="T4" fmla="*/ 784 w 1011"/>
                <a:gd name="T5" fmla="*/ 1325 h 1325"/>
                <a:gd name="T6" fmla="*/ 1011 w 1011"/>
                <a:gd name="T7" fmla="*/ 178 h 1325"/>
                <a:gd name="T8" fmla="*/ 250 w 1011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" h="1325">
                  <a:moveTo>
                    <a:pt x="250" y="0"/>
                  </a:moveTo>
                  <a:lnTo>
                    <a:pt x="0" y="1325"/>
                  </a:lnTo>
                  <a:lnTo>
                    <a:pt x="784" y="1325"/>
                  </a:lnTo>
                  <a:lnTo>
                    <a:pt x="1011" y="17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0254576" y="13195300"/>
              <a:ext cx="1431925" cy="1517650"/>
            </a:xfrm>
            <a:custGeom>
              <a:avLst/>
              <a:gdLst>
                <a:gd name="T0" fmla="*/ 777 w 902"/>
                <a:gd name="T1" fmla="*/ 0 h 956"/>
                <a:gd name="T2" fmla="*/ 0 w 902"/>
                <a:gd name="T3" fmla="*/ 76 h 956"/>
                <a:gd name="T4" fmla="*/ 120 w 902"/>
                <a:gd name="T5" fmla="*/ 956 h 956"/>
                <a:gd name="T6" fmla="*/ 902 w 902"/>
                <a:gd name="T7" fmla="*/ 956 h 956"/>
                <a:gd name="T8" fmla="*/ 777 w 902"/>
                <a:gd name="T9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956">
                  <a:moveTo>
                    <a:pt x="777" y="0"/>
                  </a:moveTo>
                  <a:lnTo>
                    <a:pt x="0" y="76"/>
                  </a:lnTo>
                  <a:lnTo>
                    <a:pt x="120" y="956"/>
                  </a:lnTo>
                  <a:lnTo>
                    <a:pt x="902" y="956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06"/>
            <a:ext cx="3918628" cy="56052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Resources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55" y="520272"/>
            <a:ext cx="12000704" cy="318772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520700" indent="-457200" defTabSz="89618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 Light"/>
              </a:rPr>
              <a:t>Related Sessions at Ignite Chicago this week:</a:t>
            </a:r>
          </a:p>
          <a:p>
            <a:pPr marL="987071" lvl="1" indent="-457200" defTabSz="89618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 Light"/>
              </a:rPr>
              <a:t>BRK3719: </a:t>
            </a:r>
            <a:r>
              <a:rPr lang="en-US" sz="2400" b="1" dirty="0"/>
              <a:t>Azure API Apps: </a:t>
            </a:r>
            <a:r>
              <a:rPr lang="en-US" sz="2000" dirty="0"/>
              <a:t>API </a:t>
            </a:r>
            <a:r>
              <a:rPr lang="en-US" sz="2000" dirty="0" err="1"/>
              <a:t>Backends</a:t>
            </a:r>
            <a:r>
              <a:rPr lang="en-US" sz="2000" dirty="0"/>
              <a:t> for Enterprise Web, Mobile, and Logic </a:t>
            </a:r>
            <a:r>
              <a:rPr lang="en-US" sz="2000" dirty="0" smtClean="0"/>
              <a:t>Apps</a:t>
            </a:r>
          </a:p>
          <a:p>
            <a:pPr marL="987071" lvl="1" indent="-457200" defTabSz="89618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 Light"/>
              </a:rPr>
              <a:t>BRK1450: </a:t>
            </a:r>
            <a:r>
              <a:rPr lang="en-US" sz="2400" b="1" dirty="0"/>
              <a:t>Microsoft Azure Logic Apps</a:t>
            </a:r>
            <a:endParaRPr lang="en-US" sz="2400" dirty="0" smtClean="0">
              <a:latin typeface="Segoe UI Light"/>
            </a:endParaRPr>
          </a:p>
          <a:p>
            <a:pPr marL="520700" indent="-457200" defTabSz="89618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 Light"/>
              </a:rPr>
              <a:t>2-Day </a:t>
            </a:r>
            <a:r>
              <a:rPr lang="en-US" sz="2800" dirty="0">
                <a:latin typeface="Segoe UI Light"/>
              </a:rPr>
              <a:t>Integration </a:t>
            </a:r>
            <a:r>
              <a:rPr lang="en-US" sz="2800" dirty="0" smtClean="0">
                <a:latin typeface="Segoe UI Light"/>
              </a:rPr>
              <a:t>Summit April 13-14, </a:t>
            </a:r>
            <a:r>
              <a:rPr lang="en-US" sz="2800" dirty="0">
                <a:latin typeface="Segoe UI Light"/>
              </a:rPr>
              <a:t>Presentations and Videos </a:t>
            </a:r>
            <a:r>
              <a:rPr lang="en-US" sz="2800" dirty="0" smtClean="0">
                <a:latin typeface="Segoe UI Light"/>
              </a:rPr>
              <a:t>available: </a:t>
            </a:r>
            <a:endParaRPr lang="en-US" sz="2800" dirty="0">
              <a:latin typeface="Segoe UI Light"/>
              <a:hlinkClick r:id="rId3"/>
            </a:endParaRPr>
          </a:p>
          <a:p>
            <a:pPr marL="987071" lvl="1" indent="-457200" defTabSz="89618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 Light"/>
                <a:hlinkClick r:id="rId3"/>
              </a:rPr>
              <a:t>www.biztalk360.com/biztalk-summit-2015-london</a:t>
            </a:r>
            <a:endParaRPr lang="en-US" sz="2400" dirty="0" smtClean="0">
              <a:latin typeface="Segoe UI Light"/>
            </a:endParaRPr>
          </a:p>
          <a:p>
            <a:pPr marL="520700" indent="-457200" defTabSz="89618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/>
                <a:hlinkClick r:id="rId4"/>
              </a:rPr>
              <a:t>https://</a:t>
            </a:r>
            <a:r>
              <a:rPr lang="en-US" sz="2400" dirty="0" smtClean="0">
                <a:latin typeface="Segoe UI Light"/>
                <a:hlinkClick r:id="rId4"/>
              </a:rPr>
              <a:t>tryappservice.azure.com</a:t>
            </a:r>
            <a:r>
              <a:rPr lang="en-US" sz="2400" dirty="0" smtClean="0">
                <a:latin typeface="Segoe UI Light"/>
              </a:rPr>
              <a:t> </a:t>
            </a:r>
            <a:endParaRPr lang="en-US" sz="2400" dirty="0"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8495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040067"/>
            <a:ext cx="11887200" cy="2179058"/>
          </a:xfrm>
        </p:spPr>
        <p:txBody>
          <a:bodyPr/>
          <a:lstStyle/>
          <a:p>
            <a:pPr algn="ctr"/>
            <a:r>
              <a:rPr lang="en-US" sz="72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Questions?</a:t>
            </a:r>
            <a:br>
              <a:rPr lang="en-US" sz="72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sz="72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444202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4284701"/>
            <a:ext cx="4846638" cy="270982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46638" y="0"/>
            <a:ext cx="7589837" cy="69945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99220" y="293688"/>
            <a:ext cx="4648198" cy="917575"/>
          </a:xfrm>
        </p:spPr>
        <p:txBody>
          <a:bodyPr/>
          <a:lstStyle/>
          <a:p>
            <a:r>
              <a:rPr lang="en-US" dirty="0"/>
              <a:t>Free Resources for DevOps Practices</a:t>
            </a:r>
            <a:endParaRPr lang="en-US" dirty="0">
              <a:gradFill>
                <a:gsLst>
                  <a:gs pos="20354">
                    <a:schemeClr val="tx1"/>
                  </a:gs>
                  <a:gs pos="4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2493" y="787133"/>
            <a:ext cx="6629400" cy="1409617"/>
          </a:xfrm>
        </p:spPr>
        <p:txBody>
          <a:bodyPr/>
          <a:lstStyle/>
          <a:p>
            <a:r>
              <a:rPr lang="en-US" sz="3200" dirty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Optimize your </a:t>
            </a:r>
            <a:r>
              <a:rPr lang="en-US" sz="3200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en-US" sz="3200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3200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DevOps practices &amp; tools</a:t>
            </a:r>
            <a:r>
              <a:rPr lang="en-US" sz="3200" dirty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: </a:t>
            </a:r>
            <a:r>
              <a:rPr lang="en-US" sz="3200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 lvl="1"/>
            <a:r>
              <a:rPr lang="en-US" dirty="0"/>
              <a:t>Get started on your DevOps journey:  </a:t>
            </a:r>
            <a:r>
              <a:rPr lang="en-US" dirty="0">
                <a:hlinkClick r:id="rId3"/>
              </a:rPr>
              <a:t>aka.ms/</a:t>
            </a:r>
            <a:r>
              <a:rPr lang="en-US" dirty="0" err="1">
                <a:hlinkClick r:id="rId3"/>
              </a:rPr>
              <a:t>devops</a:t>
            </a:r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05954" y="2406597"/>
            <a:ext cx="4572000" cy="151426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Accelerate your application </a:t>
            </a:r>
            <a:br>
              <a:rPr lang="en-US" sz="3200" dirty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</a:br>
            <a:r>
              <a:rPr lang="en-US" sz="3200" dirty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delivery lifecycle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252493" y="2335030"/>
            <a:ext cx="6781800" cy="168661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Download the Forrester Infrastructure-as-Code whitepaper: 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Complexity kills.  Automate with Infra as code: 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4"/>
              </a:rPr>
              <a:t>aka.ms/</a:t>
            </a:r>
            <a:r>
              <a:rPr lang="en-US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4"/>
              </a:rPr>
              <a:t>iac_tlp</a:t>
            </a:r>
            <a:endParaRPr lang="en-US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252493" y="4159926"/>
            <a:ext cx="6446838" cy="1243417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Technical resources for Practitioners: 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Get access to free online training, </a:t>
            </a:r>
            <a:r>
              <a:rPr lang="en-US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evals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and HOLs: 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5"/>
              </a:rPr>
              <a:t>aka.ms/</a:t>
            </a:r>
            <a:r>
              <a:rPr lang="en-US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5"/>
              </a:rPr>
              <a:t>devopsmva</a:t>
            </a:r>
            <a:endParaRPr lang="en-US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252493" y="5541622"/>
            <a:ext cx="6446838" cy="96641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Join the Community conversations: 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Use 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6"/>
              </a:rPr>
              <a:t>#</a:t>
            </a:r>
            <a:r>
              <a:rPr lang="en-US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6"/>
              </a:rPr>
              <a:t>TalkDevOps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6"/>
              </a:rPr>
              <a:t> 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on Twitter</a:t>
            </a:r>
          </a:p>
        </p:txBody>
      </p:sp>
      <p:pic>
        <p:nvPicPr>
          <p:cNvPr id="10" name="Picture 1" descr="Inline imag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1" y="4480456"/>
            <a:ext cx="3177002" cy="251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8864" y="4385888"/>
            <a:ext cx="1406101" cy="113261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8C00"/>
                </a:solidFill>
                <a:latin typeface="Segoe UI Light"/>
                <a:hlinkClick r:id="rId8"/>
              </a:rPr>
              <a:t>RSVP </a:t>
            </a:r>
            <a:r>
              <a:rPr lang="en-US" sz="3200" dirty="0" smtClean="0">
                <a:solidFill>
                  <a:srgbClr val="FF8C00"/>
                </a:solidFill>
                <a:latin typeface="Segoe UI Light"/>
                <a:hlinkClick r:id="rId8"/>
              </a:rPr>
              <a:t>here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Session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525"/>
            <a:ext cx="11887200" cy="3908762"/>
          </a:xfrm>
        </p:spPr>
        <p:txBody>
          <a:bodyPr/>
          <a:lstStyle/>
          <a:p>
            <a:r>
              <a:rPr lang="en-US" sz="4400" b="1" dirty="0" smtClean="0"/>
              <a:t>Introducing App Service</a:t>
            </a:r>
          </a:p>
          <a:p>
            <a:pPr lvl="1"/>
            <a:r>
              <a:rPr lang="en-US" sz="2400" b="1" dirty="0" smtClean="0"/>
              <a:t>What is App Service</a:t>
            </a:r>
          </a:p>
          <a:p>
            <a:pPr lvl="1"/>
            <a:r>
              <a:rPr lang="en-US" sz="2400" b="1" dirty="0" smtClean="0"/>
              <a:t>What are the various components that make up App Service?</a:t>
            </a:r>
          </a:p>
          <a:p>
            <a:pPr lvl="1"/>
            <a:r>
              <a:rPr lang="en-US" sz="2400" b="1" dirty="0"/>
              <a:t>	</a:t>
            </a:r>
            <a:r>
              <a:rPr lang="en-US" sz="2400" b="1" dirty="0" smtClean="0"/>
              <a:t>Web Apps, Mobile Apps, Logic Apps, API Apps</a:t>
            </a:r>
          </a:p>
          <a:p>
            <a:r>
              <a:rPr lang="en-US" sz="4400" b="1" dirty="0" smtClean="0"/>
              <a:t>Why is it relevant to Hybrid connectivity</a:t>
            </a:r>
          </a:p>
          <a:p>
            <a:pPr lvl="1"/>
            <a:r>
              <a:rPr lang="en-US" sz="2400" b="1" dirty="0" smtClean="0"/>
              <a:t>	Connectors as API Apps</a:t>
            </a:r>
          </a:p>
          <a:p>
            <a:r>
              <a:rPr lang="en-US" sz="4400" b="1" dirty="0" smtClean="0"/>
              <a:t>Examples of extending/customizing App Services </a:t>
            </a:r>
          </a:p>
        </p:txBody>
      </p:sp>
    </p:spTree>
    <p:extLst>
      <p:ext uri="{BB962C8B-B14F-4D97-AF65-F5344CB8AC3E}">
        <p14:creationId xmlns:p14="http://schemas.microsoft.com/office/powerpoint/2010/main" val="285363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45671" y="1377469"/>
            <a:ext cx="2453525" cy="2868367"/>
            <a:chOff x="2446422" y="1377469"/>
            <a:chExt cx="2453525" cy="2868367"/>
          </a:xfrm>
        </p:grpSpPr>
        <p:sp>
          <p:nvSpPr>
            <p:cNvPr id="31" name="Rectangle 30"/>
            <p:cNvSpPr/>
            <p:nvPr/>
          </p:nvSpPr>
          <p:spPr>
            <a:xfrm>
              <a:off x="2613947" y="3249242"/>
              <a:ext cx="2286000" cy="9965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6521" tIns="186521" rIns="186521" bIns="186521" rtlCol="0" anchor="b"/>
            <a:lstStyle/>
            <a:p>
              <a:pPr algn="ctr" defTabSz="932597"/>
              <a:r>
                <a:rPr lang="en-US" sz="2400" dirty="0">
                  <a:solidFill>
                    <a:srgbClr val="FFFFFF"/>
                  </a:solidFill>
                  <a:latin typeface="Segoe UI Light"/>
                </a:rPr>
                <a:t>Mobile </a:t>
              </a:r>
              <a:r>
                <a:rPr lang="en-US" sz="2400" dirty="0" smtClean="0">
                  <a:solidFill>
                    <a:srgbClr val="FFFFFF"/>
                  </a:solidFill>
                  <a:latin typeface="Segoe UI Light"/>
                </a:rPr>
                <a:t>Services</a:t>
              </a:r>
              <a:endParaRPr lang="en-US" sz="2400" dirty="0">
                <a:solidFill>
                  <a:srgbClr val="FFFFFF"/>
                </a:solidFill>
                <a:latin typeface="Segoe UI Ligh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791" y="1912227"/>
              <a:ext cx="838572" cy="120410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2446422" y="1377469"/>
              <a:ext cx="0" cy="2650989"/>
            </a:xfrm>
            <a:prstGeom prst="line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2"/>
          <p:cNvSpPr txBox="1">
            <a:spLocks/>
          </p:cNvSpPr>
          <p:nvPr/>
        </p:nvSpPr>
        <p:spPr>
          <a:xfrm>
            <a:off x="350608" y="4889797"/>
            <a:ext cx="11704502" cy="91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96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Key app services in Azure today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39650" y="1898457"/>
            <a:ext cx="2286000" cy="2359693"/>
            <a:chOff x="140401" y="1898457"/>
            <a:chExt cx="2286000" cy="2359693"/>
          </a:xfrm>
        </p:grpSpPr>
        <p:sp>
          <p:nvSpPr>
            <p:cNvPr id="35" name="Rectangle 34"/>
            <p:cNvSpPr/>
            <p:nvPr/>
          </p:nvSpPr>
          <p:spPr>
            <a:xfrm>
              <a:off x="140401" y="3261556"/>
              <a:ext cx="2286000" cy="9965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6521" tIns="186521" rIns="186521" bIns="186521" rtlCol="0" anchor="b"/>
            <a:lstStyle/>
            <a:p>
              <a:pPr algn="ctr" defTabSz="932597"/>
              <a:r>
                <a:rPr lang="en-US" sz="2400" dirty="0" smtClean="0">
                  <a:solidFill>
                    <a:srgbClr val="FFFFFF"/>
                  </a:solidFill>
                  <a:latin typeface="Segoe UI Light"/>
                </a:rPr>
                <a:t>Azure Websites</a:t>
              </a:r>
              <a:endParaRPr lang="en-US" sz="2400" dirty="0">
                <a:solidFill>
                  <a:srgbClr val="FFFFFF"/>
                </a:solidFill>
                <a:latin typeface="Segoe UI Light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944" y="1898457"/>
              <a:ext cx="1226857" cy="119825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263239" y="1377469"/>
            <a:ext cx="2389482" cy="2879911"/>
            <a:chOff x="4963990" y="1687706"/>
            <a:chExt cx="2389482" cy="2879911"/>
          </a:xfrm>
        </p:grpSpPr>
        <p:sp>
          <p:nvSpPr>
            <p:cNvPr id="53" name="Rectangle 52"/>
            <p:cNvSpPr/>
            <p:nvPr/>
          </p:nvSpPr>
          <p:spPr>
            <a:xfrm>
              <a:off x="5067472" y="3571023"/>
              <a:ext cx="2286000" cy="9965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6521" tIns="186521" rIns="186521" bIns="186521" rtlCol="0" anchor="b"/>
            <a:lstStyle/>
            <a:p>
              <a:pPr algn="ctr" defTabSz="932597"/>
              <a:r>
                <a:rPr lang="en-US" sz="2400" dirty="0" smtClean="0">
                  <a:solidFill>
                    <a:srgbClr val="FFFFFF"/>
                  </a:solidFill>
                  <a:latin typeface="Segoe UI Light"/>
                </a:rPr>
                <a:t>BizTalk Services</a:t>
              </a:r>
              <a:endParaRPr lang="en-US" sz="2400" dirty="0">
                <a:solidFill>
                  <a:srgbClr val="FFFFFF"/>
                </a:solidFill>
                <a:latin typeface="Segoe UI Light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1472" y="2170934"/>
              <a:ext cx="1408397" cy="1380282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4963990" y="1687706"/>
              <a:ext cx="0" cy="2650989"/>
            </a:xfrm>
            <a:prstGeom prst="line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5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857427" y="4314470"/>
            <a:ext cx="2635519" cy="1880588"/>
            <a:chOff x="6276897" y="3849484"/>
            <a:chExt cx="2584077" cy="1843881"/>
          </a:xfrm>
          <a:gradFill>
            <a:gsLst>
              <a:gs pos="98000">
                <a:schemeClr val="bg1">
                  <a:lumMod val="75000"/>
                </a:schemeClr>
              </a:gs>
              <a:gs pos="0">
                <a:schemeClr val="tx2">
                  <a:lumMod val="25000"/>
                </a:schemeClr>
              </a:gs>
            </a:gsLst>
            <a:lin ang="5400000" scaled="1"/>
          </a:gradFill>
        </p:grpSpPr>
        <p:sp>
          <p:nvSpPr>
            <p:cNvPr id="15" name="TextBox 14"/>
            <p:cNvSpPr txBox="1"/>
            <p:nvPr/>
          </p:nvSpPr>
          <p:spPr>
            <a:xfrm>
              <a:off x="6276897" y="4696209"/>
              <a:ext cx="2584077" cy="463339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err="1" smtClean="0">
                  <a:solidFill>
                    <a:srgbClr val="FFFFFF"/>
                  </a:solidFill>
                </a:rPr>
                <a:t>Api</a:t>
              </a:r>
              <a:r>
                <a:rPr lang="en-US" sz="1873" b="1" kern="0" cap="all" dirty="0" smtClean="0">
                  <a:solidFill>
                    <a:srgbClr val="FFFFFF"/>
                  </a:solidFill>
                </a:rPr>
                <a:t> Apps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6897" y="5112533"/>
              <a:ext cx="2584077" cy="580832"/>
            </a:xfrm>
            <a:prstGeom prst="flowChartOffpageConnector">
              <a:avLst/>
            </a:prstGeom>
            <a:noFill/>
          </p:spPr>
          <p:txBody>
            <a:bodyPr wrap="square" lIns="186521" rIns="186521" rtlCol="0">
              <a:spAutoFit/>
            </a:bodyPr>
            <a:lstStyle/>
            <a:p>
              <a:pPr algn="ctr" defTabSz="914400">
                <a:lnSpc>
                  <a:spcPts val="1530"/>
                </a:lnSpc>
                <a:defRPr/>
              </a:pPr>
              <a:r>
                <a:rPr lang="en-US" sz="1428" kern="0" dirty="0" smtClean="0">
                  <a:solidFill>
                    <a:srgbClr val="FFFFFF"/>
                  </a:solidFill>
                  <a:latin typeface="Segoe UI Light"/>
                </a:rPr>
                <a:t>Easily build and consume APIs in the cloud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034" y="3849484"/>
              <a:ext cx="669799" cy="669799"/>
            </a:xfrm>
            <a:prstGeom prst="flowChartOffpageConnector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5563520" y="1657250"/>
            <a:ext cx="3381437" cy="1713289"/>
            <a:chOff x="5563520" y="952400"/>
            <a:chExt cx="3381437" cy="1713289"/>
          </a:xfrm>
        </p:grpSpPr>
        <p:grpSp>
          <p:nvGrpSpPr>
            <p:cNvPr id="22" name="Group 21"/>
            <p:cNvGrpSpPr/>
            <p:nvPr/>
          </p:nvGrpSpPr>
          <p:grpSpPr>
            <a:xfrm>
              <a:off x="5563520" y="1750117"/>
              <a:ext cx="3381437" cy="915572"/>
              <a:chOff x="446273" y="4696209"/>
              <a:chExt cx="2982635" cy="89770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34689" y="4696209"/>
                <a:ext cx="2584077" cy="459731"/>
              </a:xfrm>
              <a:prstGeom prst="hexagon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873" b="1" kern="0" cap="all" dirty="0" smtClean="0">
                    <a:solidFill>
                      <a:srgbClr val="FFFFFF"/>
                    </a:solidFill>
                  </a:rPr>
                  <a:t>Web Apps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6273" y="5017601"/>
                <a:ext cx="2982635" cy="576309"/>
              </a:xfrm>
              <a:prstGeom prst="hexagon">
                <a:avLst/>
              </a:prstGeom>
              <a:noFill/>
            </p:spPr>
            <p:txBody>
              <a:bodyPr wrap="square" lIns="186521" rIns="186521" rtlCol="0">
                <a:spAutoFit/>
              </a:bodyPr>
              <a:lstStyle/>
              <a:p>
                <a:pPr algn="ctr" defTabSz="914400">
                  <a:lnSpc>
                    <a:spcPts val="1530"/>
                  </a:lnSpc>
                  <a:defRPr/>
                </a:pPr>
                <a:r>
                  <a:rPr lang="en-US" sz="1428" kern="0" dirty="0" smtClean="0">
                    <a:solidFill>
                      <a:srgbClr val="FFFFFF"/>
                    </a:solidFill>
                    <a:latin typeface="Segoe UI Light"/>
                  </a:rPr>
                  <a:t>Web apps that scale with your business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333" y="952400"/>
              <a:ext cx="724385" cy="70749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924163" y="4259284"/>
            <a:ext cx="2635519" cy="1829151"/>
            <a:chOff x="8878944" y="3895961"/>
            <a:chExt cx="2635519" cy="1829151"/>
          </a:xfrm>
        </p:grpSpPr>
        <p:grpSp>
          <p:nvGrpSpPr>
            <p:cNvPr id="26" name="Group 25"/>
            <p:cNvGrpSpPr/>
            <p:nvPr/>
          </p:nvGrpSpPr>
          <p:grpSpPr>
            <a:xfrm>
              <a:off x="8878944" y="4823446"/>
              <a:ext cx="2635519" cy="901666"/>
              <a:chOff x="8881767" y="4696209"/>
              <a:chExt cx="2584077" cy="88406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881767" y="4696209"/>
                <a:ext cx="2584077" cy="380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873" b="1" kern="0" cap="all" dirty="0" smtClean="0">
                    <a:solidFill>
                      <a:srgbClr val="FFFFFF"/>
                    </a:solidFill>
                  </a:rPr>
                  <a:t>LOGIC Apps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881767" y="5112533"/>
                <a:ext cx="2584077" cy="467742"/>
              </a:xfrm>
              <a:prstGeom prst="rect">
                <a:avLst/>
              </a:prstGeom>
              <a:noFill/>
            </p:spPr>
            <p:txBody>
              <a:bodyPr wrap="square" lIns="186521" rIns="186521" rtlCol="0">
                <a:spAutoFit/>
              </a:bodyPr>
              <a:lstStyle/>
              <a:p>
                <a:pPr algn="ctr" defTabSz="914400">
                  <a:lnSpc>
                    <a:spcPts val="1530"/>
                  </a:lnSpc>
                  <a:defRPr/>
                </a:pPr>
                <a:r>
                  <a:rPr lang="en-US" sz="1428" kern="0" dirty="0" smtClean="0">
                    <a:solidFill>
                      <a:srgbClr val="FFFFFF"/>
                    </a:solidFill>
                    <a:latin typeface="Segoe UI Light"/>
                  </a:rPr>
                  <a:t>Automate business process across SaaS and on-premises 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3408" y="3895961"/>
              <a:ext cx="727877" cy="72706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857427" y="1565932"/>
            <a:ext cx="2635520" cy="1900905"/>
            <a:chOff x="8857427" y="774015"/>
            <a:chExt cx="2635520" cy="1900905"/>
          </a:xfrm>
        </p:grpSpPr>
        <p:grpSp>
          <p:nvGrpSpPr>
            <p:cNvPr id="18" name="Group 17"/>
            <p:cNvGrpSpPr/>
            <p:nvPr/>
          </p:nvGrpSpPr>
          <p:grpSpPr>
            <a:xfrm>
              <a:off x="8857427" y="1701981"/>
              <a:ext cx="2635520" cy="972939"/>
              <a:chOff x="3376682" y="4696209"/>
              <a:chExt cx="2584078" cy="95394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76683" y="4696209"/>
                <a:ext cx="2584077" cy="463339"/>
              </a:xfrm>
              <a:prstGeom prst="flowChartOffpageConnecto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873" b="1" kern="0" cap="all" dirty="0" smtClean="0">
                    <a:solidFill>
                      <a:srgbClr val="FFFFFF"/>
                    </a:solidFill>
                  </a:rPr>
                  <a:t>Mobile Apps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376682" y="5069325"/>
                <a:ext cx="2584077" cy="580832"/>
              </a:xfrm>
              <a:prstGeom prst="flowChartOffpageConnector">
                <a:avLst/>
              </a:prstGeom>
              <a:noFill/>
            </p:spPr>
            <p:txBody>
              <a:bodyPr wrap="square" lIns="186521" rIns="186521" rtlCol="0">
                <a:spAutoFit/>
              </a:bodyPr>
              <a:lstStyle/>
              <a:p>
                <a:pPr algn="ctr" defTabSz="914400">
                  <a:lnSpc>
                    <a:spcPts val="1530"/>
                  </a:lnSpc>
                  <a:defRPr/>
                </a:pPr>
                <a:r>
                  <a:rPr lang="en-US" sz="1428" kern="0" dirty="0" smtClean="0">
                    <a:solidFill>
                      <a:srgbClr val="FFFFFF"/>
                    </a:solidFill>
                    <a:latin typeface="Segoe UI Light"/>
                  </a:rPr>
                  <a:t>Build Mobile apps for any device</a:t>
                </a: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97141" y="774015"/>
              <a:ext cx="556316" cy="798813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4" y="2242734"/>
            <a:ext cx="3109375" cy="31093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8624298" y="1200853"/>
            <a:ext cx="18467" cy="5471449"/>
          </a:xfrm>
          <a:prstGeom prst="line">
            <a:avLst/>
          </a:prstGeom>
          <a:ln>
            <a:solidFill>
              <a:srgbClr val="008E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70900" y="3795929"/>
            <a:ext cx="5343730" cy="4661"/>
          </a:xfrm>
          <a:prstGeom prst="line">
            <a:avLst/>
          </a:prstGeom>
          <a:ln>
            <a:solidFill>
              <a:srgbClr val="008E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924540" y="3620496"/>
            <a:ext cx="462708" cy="272496"/>
            <a:chOff x="4924540" y="2915646"/>
            <a:chExt cx="462708" cy="272496"/>
          </a:xfrm>
          <a:solidFill>
            <a:schemeClr val="tx1"/>
          </a:solidFill>
        </p:grpSpPr>
        <p:sp>
          <p:nvSpPr>
            <p:cNvPr id="39" name="Rectangle 38"/>
            <p:cNvSpPr/>
            <p:nvPr/>
          </p:nvSpPr>
          <p:spPr bwMode="auto">
            <a:xfrm>
              <a:off x="4924540" y="2915646"/>
              <a:ext cx="462708" cy="8520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924540" y="3102933"/>
              <a:ext cx="462708" cy="8520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9" name="Title 2"/>
          <p:cNvSpPr txBox="1">
            <a:spLocks/>
          </p:cNvSpPr>
          <p:nvPr/>
        </p:nvSpPr>
        <p:spPr>
          <a:xfrm>
            <a:off x="322698" y="262646"/>
            <a:ext cx="11839074" cy="91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4896" dirty="0" smtClean="0">
                <a:solidFill>
                  <a:srgbClr val="FFFFFF"/>
                </a:solidFill>
              </a:rPr>
              <a:t>Azure App Service - One integrated offering</a:t>
            </a:r>
            <a:endParaRPr lang="en-US" sz="326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4" y="2242734"/>
            <a:ext cx="3109375" cy="3109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69" y="3442968"/>
            <a:ext cx="774200" cy="708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585" y="-6577"/>
            <a:ext cx="5608720" cy="70109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22698" y="262646"/>
            <a:ext cx="11839074" cy="91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96" dirty="0" smtClean="0">
                <a:solidFill>
                  <a:srgbClr val="FFFFFF"/>
                </a:solidFill>
              </a:rPr>
              <a:t>Azure App Service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96" dirty="0" smtClean="0">
                <a:solidFill>
                  <a:srgbClr val="FFFFFF"/>
                </a:solidFill>
              </a:rPr>
              <a:t>Enables Integration</a:t>
            </a:r>
            <a:endParaRPr lang="en-US" sz="326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454E-6 3.03677E-6 L -0.45825 -0.00091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3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255475" y="2294558"/>
            <a:ext cx="2929589" cy="1266599"/>
            <a:chOff x="5777129" y="952400"/>
            <a:chExt cx="2929589" cy="1266599"/>
          </a:xfrm>
        </p:grpSpPr>
        <p:sp>
          <p:nvSpPr>
            <p:cNvPr id="34" name="TextBox 33"/>
            <p:cNvSpPr txBox="1"/>
            <p:nvPr/>
          </p:nvSpPr>
          <p:spPr>
            <a:xfrm>
              <a:off x="5777129" y="1750116"/>
              <a:ext cx="2929589" cy="468883"/>
            </a:xfrm>
            <a:prstGeom prst="hex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Web Apps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0333" y="952400"/>
              <a:ext cx="724385" cy="707495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4938091" y="571214"/>
            <a:ext cx="7304753" cy="512304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63500" defTabSz="896181"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Segoe UI Light"/>
              </a:rPr>
              <a:t>Full capability set available including:</a:t>
            </a:r>
            <a:endParaRPr lang="en-US" sz="3200" dirty="0">
              <a:solidFill>
                <a:srgbClr val="FFFFFF"/>
              </a:solidFill>
              <a:latin typeface="Segoe UI Light"/>
            </a:endParaRP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.NET, Node.js, Java, PHP, and Python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FFFF"/>
                </a:solidFill>
                <a:latin typeface="Segoe UI Light"/>
              </a:rPr>
              <a:t>WebJobs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 for long running tasks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Integrated Visual Studio publish, remote debug…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Continuous Integration (CI) with GitHub, </a:t>
            </a:r>
            <a:r>
              <a:rPr lang="en-US" sz="2400" dirty="0" err="1" smtClean="0">
                <a:solidFill>
                  <a:srgbClr val="FFFFFF"/>
                </a:solidFill>
                <a:latin typeface="Segoe UI Light"/>
              </a:rPr>
              <a:t>BitBucket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, Visual Studio Online (VSO) 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Auto-load balance, </a:t>
            </a:r>
            <a:r>
              <a:rPr lang="en-US" sz="2400" dirty="0" err="1" smtClean="0">
                <a:solidFill>
                  <a:srgbClr val="FFFFFF"/>
                </a:solidFill>
                <a:latin typeface="Segoe UI Light"/>
              </a:rPr>
              <a:t>AutoScale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, Geo Replication supports Disaster Recovery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Virtual networking and hybrid connections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Site slots for staged deployments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72458" y="3779347"/>
            <a:ext cx="2834942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6181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Web apps run as-is</a:t>
            </a:r>
          </a:p>
          <a:p>
            <a:pPr algn="ctr" defTabSz="896181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no changes required</a:t>
            </a:r>
            <a:endParaRPr lang="en-US" sz="2400" dirty="0">
              <a:solidFill>
                <a:srgbClr val="FFFFFF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561348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242559" y="850299"/>
            <a:ext cx="6611389" cy="512304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63500" defTabSz="896181"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Segoe UI Light"/>
              </a:rPr>
              <a:t>New capabilities for Mobile apps:</a:t>
            </a:r>
            <a:endParaRPr lang="en-US" sz="3200" dirty="0">
              <a:solidFill>
                <a:srgbClr val="FFFFFF"/>
              </a:solidFill>
              <a:latin typeface="Segoe UI Light"/>
            </a:endParaRP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FFFF"/>
                </a:solidFill>
                <a:latin typeface="Segoe UI Light"/>
              </a:rPr>
              <a:t>Webjobs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 for long running tasks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CI with </a:t>
            </a:r>
            <a:r>
              <a:rPr lang="en-US" sz="2400" dirty="0" err="1" smtClean="0">
                <a:solidFill>
                  <a:srgbClr val="FFFFFF"/>
                </a:solidFill>
                <a:latin typeface="Segoe UI Light"/>
              </a:rPr>
              <a:t>GitHub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Segoe UI Light"/>
              </a:rPr>
              <a:t>BitBucket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, VSO 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Auto-load balance, </a:t>
            </a:r>
            <a:r>
              <a:rPr lang="en-US" sz="2400" dirty="0" err="1" smtClean="0">
                <a:solidFill>
                  <a:srgbClr val="FFFFFF"/>
                </a:solidFill>
                <a:latin typeface="Segoe UI Light"/>
              </a:rPr>
              <a:t>Autoscale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, Geo Disaster Recovery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Virtual networking and hybrid connections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Site slots for staged deployments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12397" y="3777255"/>
            <a:ext cx="2773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6181"/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Mobile services plus</a:t>
            </a:r>
          </a:p>
          <a:p>
            <a:pPr algn="ctr" defTabSz="896181">
              <a:spcAft>
                <a:spcPts val="1800"/>
              </a:spcAft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a whole lot more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14766" y="2247575"/>
            <a:ext cx="2635519" cy="1400528"/>
            <a:chOff x="8857428" y="774015"/>
            <a:chExt cx="2635519" cy="1400528"/>
          </a:xfrm>
        </p:grpSpPr>
        <p:sp>
          <p:nvSpPr>
            <p:cNvPr id="10" name="TextBox 9"/>
            <p:cNvSpPr txBox="1"/>
            <p:nvPr/>
          </p:nvSpPr>
          <p:spPr>
            <a:xfrm>
              <a:off x="8857428" y="1701980"/>
              <a:ext cx="2635519" cy="472563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Mobile Apps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7141" y="774015"/>
              <a:ext cx="556316" cy="798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63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998720" y="979451"/>
            <a:ext cx="6805353" cy="512304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63500" defTabSz="896181">
              <a:spcAft>
                <a:spcPts val="2400"/>
              </a:spcAft>
            </a:pPr>
            <a:r>
              <a:rPr lang="en-US" sz="3200" dirty="0" smtClean="0">
                <a:solidFill>
                  <a:srgbClr val="FFFFFF"/>
                </a:solidFill>
                <a:latin typeface="Segoe UI Light"/>
              </a:rPr>
              <a:t>Easily use cloud or custom APIs:</a:t>
            </a:r>
            <a:endParaRPr lang="en-US" sz="3200" dirty="0">
              <a:solidFill>
                <a:srgbClr val="FFFFFF"/>
              </a:solidFill>
              <a:latin typeface="Segoe UI Light"/>
            </a:endParaRP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Dozens of built-in APIs for popular SaaS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An ecosystem of APIs for any need</a:t>
            </a:r>
            <a:endParaRPr lang="en-US" sz="2400" dirty="0">
              <a:solidFill>
                <a:srgbClr val="FFFFFF"/>
              </a:solidFill>
              <a:latin typeface="Segoe UI Light"/>
            </a:endParaRP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Create and publish custom, reusable APIs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Visual </a:t>
            </a:r>
            <a:r>
              <a:rPr lang="en-US" sz="2400" dirty="0">
                <a:solidFill>
                  <a:srgbClr val="FFFFFF"/>
                </a:solidFill>
                <a:latin typeface="Segoe UI Light"/>
              </a:rPr>
              <a:t>Studio tooling with one click 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publish and </a:t>
            </a:r>
            <a:r>
              <a:rPr lang="en-US" sz="2400" dirty="0">
                <a:solidFill>
                  <a:srgbClr val="FFFFFF"/>
                </a:solidFill>
                <a:latin typeface="Segoe UI Light"/>
              </a:rPr>
              <a:t>remote </a:t>
            </a: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debugging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Automatic </a:t>
            </a:r>
            <a:r>
              <a:rPr lang="en-US" sz="2400" dirty="0">
                <a:solidFill>
                  <a:srgbClr val="FFFFFF"/>
                </a:solidFill>
                <a:latin typeface="Segoe UI Light"/>
              </a:rPr>
              <a:t>client SDK generation for many languages</a:t>
            </a:r>
          </a:p>
          <a:p>
            <a:pPr marL="872744" lvl="1" indent="-342900" defTabSz="896181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22640" y="3777255"/>
            <a:ext cx="2953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6181"/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Create, consume and</a:t>
            </a:r>
          </a:p>
          <a:p>
            <a:pPr algn="ctr" defTabSz="896181"/>
            <a:r>
              <a:rPr lang="en-US" sz="2400" dirty="0" smtClean="0">
                <a:solidFill>
                  <a:srgbClr val="FFFFFF"/>
                </a:solidFill>
                <a:latin typeface="Segoe UI Light"/>
              </a:rPr>
              <a:t>host APIs more easily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81528" y="2441111"/>
            <a:ext cx="2635519" cy="1336144"/>
            <a:chOff x="6276897" y="3849484"/>
            <a:chExt cx="2584077" cy="1310064"/>
          </a:xfrm>
          <a:gradFill>
            <a:gsLst>
              <a:gs pos="98000">
                <a:schemeClr val="bg1">
                  <a:lumMod val="75000"/>
                </a:schemeClr>
              </a:gs>
              <a:gs pos="0">
                <a:schemeClr val="tx2">
                  <a:lumMod val="25000"/>
                </a:schemeClr>
              </a:gs>
            </a:gsLst>
            <a:lin ang="5400000" scaled="1"/>
          </a:gradFill>
        </p:grpSpPr>
        <p:sp>
          <p:nvSpPr>
            <p:cNvPr id="9" name="TextBox 8"/>
            <p:cNvSpPr txBox="1"/>
            <p:nvPr/>
          </p:nvSpPr>
          <p:spPr>
            <a:xfrm>
              <a:off x="6276897" y="4696209"/>
              <a:ext cx="2584077" cy="463339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err="1" smtClean="0">
                  <a:solidFill>
                    <a:srgbClr val="FFFFFF"/>
                  </a:solidFill>
                </a:rPr>
                <a:t>Api</a:t>
              </a:r>
              <a:r>
                <a:rPr lang="en-US" sz="1873" b="1" kern="0" cap="all" dirty="0" smtClean="0">
                  <a:solidFill>
                    <a:srgbClr val="FFFFFF"/>
                  </a:solidFill>
                </a:rPr>
                <a:t> Apps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034" y="3849484"/>
              <a:ext cx="669799" cy="669799"/>
            </a:xfrm>
            <a:prstGeom prst="flowChartOffpageConnector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8610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MGXFY15 GS Template - white layout">
  <a:themeElements>
    <a:clrScheme name="Custom 7">
      <a:dk1>
        <a:srgbClr val="505050"/>
      </a:dk1>
      <a:lt1>
        <a:srgbClr val="FFFFFF"/>
      </a:lt1>
      <a:dk2>
        <a:srgbClr val="002050"/>
      </a:dk2>
      <a:lt2>
        <a:srgbClr val="D2D2D2"/>
      </a:lt2>
      <a:accent1>
        <a:srgbClr val="0072C6"/>
      </a:accent1>
      <a:accent2>
        <a:srgbClr val="4668C5"/>
      </a:accent2>
      <a:accent3>
        <a:srgbClr val="00188F"/>
      </a:accent3>
      <a:accent4>
        <a:srgbClr val="008272"/>
      </a:accent4>
      <a:accent5>
        <a:srgbClr val="68217A"/>
      </a:accent5>
      <a:accent6>
        <a:srgbClr val="007233"/>
      </a:accent6>
      <a:hlink>
        <a:srgbClr val="008272"/>
      </a:hlink>
      <a:folHlink>
        <a:srgbClr val="00827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8DFC0E8C-F612-43D4-B8FC-667019544AE0}" vid="{994DF28D-DE75-4646-8A9A-D8C01370DE62}"/>
    </a:ext>
  </a:extLst>
</a:theme>
</file>

<file path=ppt/theme/theme3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4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gnite - Breakout - Gray Back">
    <a:dk1>
      <a:srgbClr val="000000"/>
    </a:dk1>
    <a:lt1>
      <a:srgbClr val="FFFFFF"/>
    </a:lt1>
    <a:dk2>
      <a:srgbClr val="505050"/>
    </a:dk2>
    <a:lt2>
      <a:srgbClr val="47D8FF"/>
    </a:lt2>
    <a:accent1>
      <a:srgbClr val="0078D7"/>
    </a:accent1>
    <a:accent2>
      <a:srgbClr val="5C2D91"/>
    </a:accent2>
    <a:accent3>
      <a:srgbClr val="B4009E"/>
    </a:accent3>
    <a:accent4>
      <a:srgbClr val="00BCF2"/>
    </a:accent4>
    <a:accent5>
      <a:srgbClr val="BAD80A"/>
    </a:accent5>
    <a:accent6>
      <a:srgbClr val="FF8C00"/>
    </a:accent6>
    <a:hlink>
      <a:srgbClr val="47D8FF"/>
    </a:hlink>
    <a:folHlink>
      <a:srgbClr val="47D8FF"/>
    </a:folHlink>
  </a:clrScheme>
</a:themeOverride>
</file>

<file path=ppt/theme/themeOverride2.xml><?xml version="1.0" encoding="utf-8"?>
<a:themeOverride xmlns:a="http://schemas.openxmlformats.org/drawingml/2006/main">
  <a:clrScheme name="Ignite - Breakout - Gray Back">
    <a:dk1>
      <a:srgbClr val="000000"/>
    </a:dk1>
    <a:lt1>
      <a:srgbClr val="FFFFFF"/>
    </a:lt1>
    <a:dk2>
      <a:srgbClr val="505050"/>
    </a:dk2>
    <a:lt2>
      <a:srgbClr val="47D8FF"/>
    </a:lt2>
    <a:accent1>
      <a:srgbClr val="0078D7"/>
    </a:accent1>
    <a:accent2>
      <a:srgbClr val="5C2D91"/>
    </a:accent2>
    <a:accent3>
      <a:srgbClr val="B4009E"/>
    </a:accent3>
    <a:accent4>
      <a:srgbClr val="00BCF2"/>
    </a:accent4>
    <a:accent5>
      <a:srgbClr val="BAD80A"/>
    </a:accent5>
    <a:accent6>
      <a:srgbClr val="FF8C00"/>
    </a:accent6>
    <a:hlink>
      <a:srgbClr val="47D8FF"/>
    </a:hlink>
    <a:folHlink>
      <a:srgbClr val="47D8FF"/>
    </a:folHlink>
  </a:clrScheme>
</a:themeOverride>
</file>

<file path=ppt/theme/themeOverride3.xml><?xml version="1.0" encoding="utf-8"?>
<a:themeOverride xmlns:a="http://schemas.openxmlformats.org/drawingml/2006/main">
  <a:clrScheme name="Ignite - Breakout - Gray Back">
    <a:dk1>
      <a:srgbClr val="000000"/>
    </a:dk1>
    <a:lt1>
      <a:srgbClr val="FFFFFF"/>
    </a:lt1>
    <a:dk2>
      <a:srgbClr val="505050"/>
    </a:dk2>
    <a:lt2>
      <a:srgbClr val="47D8FF"/>
    </a:lt2>
    <a:accent1>
      <a:srgbClr val="0078D7"/>
    </a:accent1>
    <a:accent2>
      <a:srgbClr val="5C2D91"/>
    </a:accent2>
    <a:accent3>
      <a:srgbClr val="B4009E"/>
    </a:accent3>
    <a:accent4>
      <a:srgbClr val="00BCF2"/>
    </a:accent4>
    <a:accent5>
      <a:srgbClr val="BAD80A"/>
    </a:accent5>
    <a:accent6>
      <a:srgbClr val="FF8C00"/>
    </a:accent6>
    <a:hlink>
      <a:srgbClr val="47D8FF"/>
    </a:hlink>
    <a:folHlink>
      <a:srgbClr val="47D8FF"/>
    </a:folHlink>
  </a:clrScheme>
</a:themeOverride>
</file>

<file path=ppt/theme/themeOverride4.xml><?xml version="1.0" encoding="utf-8"?>
<a:themeOverride xmlns:a="http://schemas.openxmlformats.org/drawingml/2006/main">
  <a:clrScheme name="Ignite - Breakout - Gray Back">
    <a:dk1>
      <a:srgbClr val="000000"/>
    </a:dk1>
    <a:lt1>
      <a:srgbClr val="FFFFFF"/>
    </a:lt1>
    <a:dk2>
      <a:srgbClr val="505050"/>
    </a:dk2>
    <a:lt2>
      <a:srgbClr val="47D8FF"/>
    </a:lt2>
    <a:accent1>
      <a:srgbClr val="0078D7"/>
    </a:accent1>
    <a:accent2>
      <a:srgbClr val="5C2D91"/>
    </a:accent2>
    <a:accent3>
      <a:srgbClr val="B4009E"/>
    </a:accent3>
    <a:accent4>
      <a:srgbClr val="00BCF2"/>
    </a:accent4>
    <a:accent5>
      <a:srgbClr val="BAD80A"/>
    </a:accent5>
    <a:accent6>
      <a:srgbClr val="FF8C00"/>
    </a:accent6>
    <a:hlink>
      <a:srgbClr val="47D8FF"/>
    </a:hlink>
    <a:folHlink>
      <a:srgbClr val="47D8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 xsi:nil="true"/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Guru Venkataraman; Mark Mortimore</External_x0020_Speaker>
    <Session_x0020_Code xmlns="12a172fe-0250-434a-85cf-03b10810c5e5"> BRK3734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Props1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sharepoint/v3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12a172fe-0250-434a-85cf-03b10810c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17498</TotalTime>
  <Words>1193</Words>
  <Application>Microsoft Office PowerPoint</Application>
  <PresentationFormat>Custom</PresentationFormat>
  <Paragraphs>339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Consolas</vt:lpstr>
      <vt:lpstr>Segoe Semibold</vt:lpstr>
      <vt:lpstr>Segoe UI</vt:lpstr>
      <vt:lpstr>Segoe UI Light</vt:lpstr>
      <vt:lpstr>Segoe UI Semilight</vt:lpstr>
      <vt:lpstr>Wingdings</vt:lpstr>
      <vt:lpstr>5-30610_Microsoft_Ignite_Keynote_Template</vt:lpstr>
      <vt:lpstr>MGXFY15 GS Template - white layout</vt:lpstr>
      <vt:lpstr>Metropolitan</vt:lpstr>
      <vt:lpstr>1_5-30610_Microsoft_Ignite_Keynote_Template</vt:lpstr>
      <vt:lpstr>PowerPoint Presentation</vt:lpstr>
      <vt:lpstr>Integration: Extend Mission-Critical to the Cloud </vt:lpstr>
      <vt:lpstr>About this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 Implementation</vt:lpstr>
      <vt:lpstr>Demo Accessing on-prem data from a mobile device</vt:lpstr>
      <vt:lpstr>Built-in API Connectors</vt:lpstr>
      <vt:lpstr>PowerPoint Presentation</vt:lpstr>
      <vt:lpstr>PowerPoint Presentation</vt:lpstr>
      <vt:lpstr>Extensibility - Demo</vt:lpstr>
      <vt:lpstr>Resources</vt:lpstr>
      <vt:lpstr>Questions? Answers!</vt:lpstr>
      <vt:lpstr>Thank you!</vt:lpstr>
      <vt:lpstr>Free Resources for DevOps Practices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Integration: Extend Mission-Critical to the Cloud</dc:title>
  <dc:subject>Microsoft Ignite 2015</dc:subject>
  <dc:creator>&lt;Speaker name here&gt;</dc:creator>
  <cp:keywords>Microsoft Ignite 2015</cp:keywords>
  <dc:description>Template: Mitchell Derrey, Silver Fox Productions
Formatting: 
Audience Type: Internal/External</dc:description>
  <cp:lastModifiedBy>Shows</cp:lastModifiedBy>
  <cp:revision>420</cp:revision>
  <dcterms:created xsi:type="dcterms:W3CDTF">2014-06-10T19:28:25Z</dcterms:created>
  <dcterms:modified xsi:type="dcterms:W3CDTF">2015-05-04T21:02:09Z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